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Fira Sans Extra Condensed Medium"/>
      <p:regular r:id="rId32"/>
      <p:bold r:id="rId33"/>
      <p:italic r:id="rId34"/>
      <p:boldItalic r:id="rId35"/>
    </p:embeddedFont>
    <p:embeddedFont>
      <p:font typeface="Fira Sans Extra Condensed"/>
      <p:regular r:id="rId36"/>
      <p:bold r:id="rId37"/>
      <p:italic r:id="rId38"/>
      <p:boldItalic r:id="rId39"/>
    </p:embeddedFont>
    <p:embeddedFont>
      <p:font typeface="Fira Sans Extra Condensed SemiBold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ExtraCondensedSemiBold-regular.fntdata"/><Relationship Id="rId20" Type="http://schemas.openxmlformats.org/officeDocument/2006/relationships/slide" Target="slides/slide16.xml"/><Relationship Id="rId42" Type="http://schemas.openxmlformats.org/officeDocument/2006/relationships/font" Target="fonts/FiraSansExtraCondensedSemiBold-italic.fntdata"/><Relationship Id="rId41" Type="http://schemas.openxmlformats.org/officeDocument/2006/relationships/font" Target="fonts/FiraSansExtraCondensedSemiBold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schemas.openxmlformats.org/officeDocument/2006/relationships/font" Target="fonts/FiraSansExtraCondensedSemiBold-bold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7.xml"/><Relationship Id="rId33" Type="http://schemas.openxmlformats.org/officeDocument/2006/relationships/font" Target="fonts/FiraSansExtraCondensedMedium-bold.fntdata"/><Relationship Id="rId10" Type="http://schemas.openxmlformats.org/officeDocument/2006/relationships/slide" Target="slides/slide6.xml"/><Relationship Id="rId32" Type="http://schemas.openxmlformats.org/officeDocument/2006/relationships/font" Target="fonts/FiraSansExtraCondensedMedium-regular.fntdata"/><Relationship Id="rId13" Type="http://schemas.openxmlformats.org/officeDocument/2006/relationships/slide" Target="slides/slide9.xml"/><Relationship Id="rId35" Type="http://schemas.openxmlformats.org/officeDocument/2006/relationships/font" Target="fonts/FiraSansExtraCondensedMedium-boldItalic.fntdata"/><Relationship Id="rId12" Type="http://schemas.openxmlformats.org/officeDocument/2006/relationships/slide" Target="slides/slide8.xml"/><Relationship Id="rId34" Type="http://schemas.openxmlformats.org/officeDocument/2006/relationships/font" Target="fonts/FiraSansExtraCondensedMedium-italic.fntdata"/><Relationship Id="rId15" Type="http://schemas.openxmlformats.org/officeDocument/2006/relationships/slide" Target="slides/slide11.xml"/><Relationship Id="rId37" Type="http://schemas.openxmlformats.org/officeDocument/2006/relationships/font" Target="fonts/FiraSansExtraCondensed-bold.fntdata"/><Relationship Id="rId14" Type="http://schemas.openxmlformats.org/officeDocument/2006/relationships/slide" Target="slides/slide10.xml"/><Relationship Id="rId36" Type="http://schemas.openxmlformats.org/officeDocument/2006/relationships/font" Target="fonts/FiraSansExtraCondensed-regular.fntdata"/><Relationship Id="rId17" Type="http://schemas.openxmlformats.org/officeDocument/2006/relationships/slide" Target="slides/slide13.xml"/><Relationship Id="rId39" Type="http://schemas.openxmlformats.org/officeDocument/2006/relationships/font" Target="fonts/FiraSansExtraCondensed-boldItalic.fntdata"/><Relationship Id="rId16" Type="http://schemas.openxmlformats.org/officeDocument/2006/relationships/slide" Target="slides/slide12.xml"/><Relationship Id="rId38" Type="http://schemas.openxmlformats.org/officeDocument/2006/relationships/font" Target="fonts/FiraSansExtraCondensed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aa3fb9f80e_0_3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aa3fb9f80e_0_3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0b0eb5b3a5_4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0b0eb5b3a5_4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b0eb5b3a5_4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0b0eb5b3a5_4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d8853381a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0d8853381a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b0eb5b3a5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0b0eb5b3a5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b0eb5b3a5_4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0b0eb5b3a5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0b0eb5b3a5_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0b0eb5b3a5_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b0eb5b3a5_4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0b0eb5b3a5_4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c7aa4a9d38_3_1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c7aa4a9d38_3_1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0b0eb5b3a5_4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0b0eb5b3a5_4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08f5f2d8a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08f5f2d8a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a7e9f176c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a7e9f176c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0b0eb5b3a5_4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0b0eb5b3a5_4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0b0eb5b3a5_4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10b0eb5b3a5_4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d8853381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0d8853381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0d8853381a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0d8853381a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7aa4a9d38_3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7aa4a9d38_3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7aa4a9d38_3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7aa4a9d38_3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a7e9f176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a7e9f176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b0eb5b3a5_4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b0eb5b3a5_4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b0eb5b3a5_4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0b0eb5b3a5_4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7aa4a9d38_3_1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c7aa4a9d38_3_1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b0eb5b3a5_4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0b0eb5b3a5_4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533400" y="1477575"/>
            <a:ext cx="4592700" cy="189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533400" y="3325425"/>
            <a:ext cx="3905400" cy="3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s://bit.ly/2AB5gG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6.png"/><Relationship Id="rId6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533400" y="3325425"/>
            <a:ext cx="39054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January 14, 2022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52;p13"/>
          <p:cNvSpPr txBox="1"/>
          <p:nvPr/>
        </p:nvSpPr>
        <p:spPr>
          <a:xfrm>
            <a:off x="533400" y="1477575"/>
            <a:ext cx="4592700" cy="18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Needfinding</a:t>
            </a:r>
            <a:r>
              <a:rPr lang="en" sz="55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r>
              <a:rPr lang="en" sz="5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for </a:t>
            </a:r>
            <a:r>
              <a:rPr lang="en" sz="43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Hybrid Collaboration</a:t>
            </a:r>
            <a:endParaRPr sz="43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53" name="Google Shape;53;p13"/>
          <p:cNvGrpSpPr/>
          <p:nvPr/>
        </p:nvGrpSpPr>
        <p:grpSpPr>
          <a:xfrm>
            <a:off x="5281510" y="0"/>
            <a:ext cx="4100766" cy="5387732"/>
            <a:chOff x="5243259" y="-25082"/>
            <a:chExt cx="4148473" cy="5466449"/>
          </a:xfrm>
        </p:grpSpPr>
        <p:sp>
          <p:nvSpPr>
            <p:cNvPr id="54" name="Google Shape;54;p13"/>
            <p:cNvSpPr/>
            <p:nvPr/>
          </p:nvSpPr>
          <p:spPr>
            <a:xfrm rot="900130">
              <a:off x="5479050" y="3093720"/>
              <a:ext cx="2151669" cy="2105039"/>
            </a:xfrm>
            <a:custGeom>
              <a:rect b="b" l="l" r="r" t="t"/>
              <a:pathLst>
                <a:path extrusionOk="0" h="52283" w="54088">
                  <a:moveTo>
                    <a:pt x="0" y="1"/>
                  </a:moveTo>
                  <a:lnTo>
                    <a:pt x="0" y="51807"/>
                  </a:lnTo>
                  <a:cubicBezTo>
                    <a:pt x="0" y="51807"/>
                    <a:pt x="5632" y="52282"/>
                    <a:pt x="13332" y="52282"/>
                  </a:cubicBezTo>
                  <a:cubicBezTo>
                    <a:pt x="25565" y="52282"/>
                    <a:pt x="43016" y="51084"/>
                    <a:pt x="51389" y="44882"/>
                  </a:cubicBezTo>
                  <a:cubicBezTo>
                    <a:pt x="54088" y="42894"/>
                    <a:pt x="51556" y="1"/>
                    <a:pt x="51556" y="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" name="Google Shape;55;p13"/>
            <p:cNvGrpSpPr/>
            <p:nvPr/>
          </p:nvGrpSpPr>
          <p:grpSpPr>
            <a:xfrm rot="900202">
              <a:off x="5729787" y="220296"/>
              <a:ext cx="2183300" cy="2183897"/>
              <a:chOff x="533400" y="1607875"/>
              <a:chExt cx="1744456" cy="1744933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558669" y="1690993"/>
                <a:ext cx="1719187" cy="1661815"/>
              </a:xfrm>
              <a:custGeom>
                <a:rect b="b" l="l" r="r" t="t"/>
                <a:pathLst>
                  <a:path extrusionOk="0" h="52283" w="54088">
                    <a:moveTo>
                      <a:pt x="0" y="1"/>
                    </a:moveTo>
                    <a:lnTo>
                      <a:pt x="0" y="51807"/>
                    </a:lnTo>
                    <a:cubicBezTo>
                      <a:pt x="0" y="51807"/>
                      <a:pt x="5632" y="52282"/>
                      <a:pt x="13332" y="52282"/>
                    </a:cubicBezTo>
                    <a:cubicBezTo>
                      <a:pt x="25565" y="52282"/>
                      <a:pt x="43016" y="51084"/>
                      <a:pt x="51389" y="44882"/>
                    </a:cubicBezTo>
                    <a:cubicBezTo>
                      <a:pt x="54088" y="42894"/>
                      <a:pt x="51556" y="1"/>
                      <a:pt x="51556" y="1"/>
                    </a:cubicBez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>
                <a:off x="533400" y="1607875"/>
                <a:ext cx="1719187" cy="1661783"/>
              </a:xfrm>
              <a:custGeom>
                <a:rect b="b" l="l" r="r" t="t"/>
                <a:pathLst>
                  <a:path extrusionOk="0" h="52282" w="54088">
                    <a:moveTo>
                      <a:pt x="0" y="0"/>
                    </a:moveTo>
                    <a:lnTo>
                      <a:pt x="0" y="51807"/>
                    </a:lnTo>
                    <a:cubicBezTo>
                      <a:pt x="0" y="51807"/>
                      <a:pt x="5632" y="52282"/>
                      <a:pt x="13332" y="52282"/>
                    </a:cubicBezTo>
                    <a:cubicBezTo>
                      <a:pt x="25565" y="52282"/>
                      <a:pt x="43016" y="51084"/>
                      <a:pt x="51389" y="44881"/>
                    </a:cubicBezTo>
                    <a:cubicBezTo>
                      <a:pt x="54088" y="42894"/>
                      <a:pt x="51828" y="0"/>
                      <a:pt x="51828" y="0"/>
                    </a:cubicBezTo>
                    <a:close/>
                  </a:path>
                </a:pathLst>
              </a:custGeom>
              <a:solidFill>
                <a:srgbClr val="F0F0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538041" y="1607875"/>
                <a:ext cx="1657365" cy="347855"/>
              </a:xfrm>
              <a:custGeom>
                <a:rect b="b" l="l" r="r" t="t"/>
                <a:pathLst>
                  <a:path extrusionOk="0" h="10944" w="52143">
                    <a:moveTo>
                      <a:pt x="1" y="0"/>
                    </a:moveTo>
                    <a:lnTo>
                      <a:pt x="1" y="10943"/>
                    </a:lnTo>
                    <a:lnTo>
                      <a:pt x="52142" y="10943"/>
                    </a:lnTo>
                    <a:lnTo>
                      <a:pt x="51912" y="0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>
                <a:off x="533400" y="2951934"/>
                <a:ext cx="1634734" cy="325224"/>
              </a:xfrm>
              <a:custGeom>
                <a:rect b="b" l="l" r="r" t="t"/>
                <a:pathLst>
                  <a:path extrusionOk="0" h="10232" w="51431">
                    <a:moveTo>
                      <a:pt x="51430" y="2616"/>
                    </a:moveTo>
                    <a:cubicBezTo>
                      <a:pt x="51430" y="2616"/>
                      <a:pt x="51430" y="2616"/>
                      <a:pt x="51430" y="2617"/>
                    </a:cubicBezTo>
                    <a:lnTo>
                      <a:pt x="51430" y="2617"/>
                    </a:lnTo>
                    <a:cubicBezTo>
                      <a:pt x="51430" y="2616"/>
                      <a:pt x="51430" y="2616"/>
                      <a:pt x="51430" y="2616"/>
                    </a:cubicBezTo>
                    <a:cubicBezTo>
                      <a:pt x="51430" y="2616"/>
                      <a:pt x="51430" y="2616"/>
                      <a:pt x="51430" y="2616"/>
                    </a:cubicBezTo>
                    <a:close/>
                    <a:moveTo>
                      <a:pt x="43814" y="1"/>
                    </a:moveTo>
                    <a:cubicBezTo>
                      <a:pt x="40948" y="357"/>
                      <a:pt x="0" y="9521"/>
                      <a:pt x="0" y="9521"/>
                    </a:cubicBezTo>
                    <a:cubicBezTo>
                      <a:pt x="6199" y="10018"/>
                      <a:pt x="11676" y="10231"/>
                      <a:pt x="16512" y="10231"/>
                    </a:cubicBezTo>
                    <a:cubicBezTo>
                      <a:pt x="45319" y="10231"/>
                      <a:pt x="51337" y="2672"/>
                      <a:pt x="51430" y="2617"/>
                    </a:cubicBezTo>
                    <a:lnTo>
                      <a:pt x="51430" y="2617"/>
                    </a:lnTo>
                    <a:cubicBezTo>
                      <a:pt x="50638" y="2849"/>
                      <a:pt x="49909" y="2947"/>
                      <a:pt x="49243" y="2947"/>
                    </a:cubicBezTo>
                    <a:cubicBezTo>
                      <a:pt x="45594" y="2947"/>
                      <a:pt x="43814" y="1"/>
                      <a:pt x="43814" y="1"/>
                    </a:cubicBez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" name="Google Shape;60;p13"/>
            <p:cNvGrpSpPr/>
            <p:nvPr/>
          </p:nvGrpSpPr>
          <p:grpSpPr>
            <a:xfrm rot="-1800161">
              <a:off x="6808830" y="1458700"/>
              <a:ext cx="2183184" cy="2183781"/>
              <a:chOff x="533400" y="1607875"/>
              <a:chExt cx="1744456" cy="1744933"/>
            </a:xfrm>
          </p:grpSpPr>
          <p:sp>
            <p:nvSpPr>
              <p:cNvPr id="61" name="Google Shape;61;p13"/>
              <p:cNvSpPr/>
              <p:nvPr/>
            </p:nvSpPr>
            <p:spPr>
              <a:xfrm>
                <a:off x="558669" y="1690993"/>
                <a:ext cx="1719187" cy="1661815"/>
              </a:xfrm>
              <a:custGeom>
                <a:rect b="b" l="l" r="r" t="t"/>
                <a:pathLst>
                  <a:path extrusionOk="0" h="52283" w="54088">
                    <a:moveTo>
                      <a:pt x="0" y="1"/>
                    </a:moveTo>
                    <a:lnTo>
                      <a:pt x="0" y="51807"/>
                    </a:lnTo>
                    <a:cubicBezTo>
                      <a:pt x="0" y="51807"/>
                      <a:pt x="5632" y="52282"/>
                      <a:pt x="13332" y="52282"/>
                    </a:cubicBezTo>
                    <a:cubicBezTo>
                      <a:pt x="25565" y="52282"/>
                      <a:pt x="43016" y="51084"/>
                      <a:pt x="51389" y="44882"/>
                    </a:cubicBezTo>
                    <a:cubicBezTo>
                      <a:pt x="54088" y="42894"/>
                      <a:pt x="51556" y="1"/>
                      <a:pt x="51556" y="1"/>
                    </a:cubicBez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533400" y="1607875"/>
                <a:ext cx="1719187" cy="1661783"/>
              </a:xfrm>
              <a:custGeom>
                <a:rect b="b" l="l" r="r" t="t"/>
                <a:pathLst>
                  <a:path extrusionOk="0" h="52282" w="54088">
                    <a:moveTo>
                      <a:pt x="0" y="0"/>
                    </a:moveTo>
                    <a:lnTo>
                      <a:pt x="0" y="51807"/>
                    </a:lnTo>
                    <a:cubicBezTo>
                      <a:pt x="0" y="51807"/>
                      <a:pt x="5632" y="52282"/>
                      <a:pt x="13332" y="52282"/>
                    </a:cubicBezTo>
                    <a:cubicBezTo>
                      <a:pt x="25565" y="52282"/>
                      <a:pt x="43016" y="51084"/>
                      <a:pt x="51389" y="44881"/>
                    </a:cubicBezTo>
                    <a:cubicBezTo>
                      <a:pt x="54088" y="42894"/>
                      <a:pt x="51828" y="0"/>
                      <a:pt x="51828" y="0"/>
                    </a:cubicBezTo>
                    <a:close/>
                  </a:path>
                </a:pathLst>
              </a:custGeom>
              <a:solidFill>
                <a:srgbClr val="FFAC0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538041" y="1607875"/>
                <a:ext cx="1657365" cy="347855"/>
              </a:xfrm>
              <a:custGeom>
                <a:rect b="b" l="l" r="r" t="t"/>
                <a:pathLst>
                  <a:path extrusionOk="0" h="10944" w="52143">
                    <a:moveTo>
                      <a:pt x="1" y="0"/>
                    </a:moveTo>
                    <a:lnTo>
                      <a:pt x="1" y="10943"/>
                    </a:lnTo>
                    <a:lnTo>
                      <a:pt x="52142" y="10943"/>
                    </a:lnTo>
                    <a:lnTo>
                      <a:pt x="51912" y="0"/>
                    </a:lnTo>
                    <a:close/>
                  </a:path>
                </a:pathLst>
              </a:custGeom>
              <a:solidFill>
                <a:srgbClr val="FFD3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533400" y="2951934"/>
                <a:ext cx="1634734" cy="325224"/>
              </a:xfrm>
              <a:custGeom>
                <a:rect b="b" l="l" r="r" t="t"/>
                <a:pathLst>
                  <a:path extrusionOk="0" h="10232" w="51431">
                    <a:moveTo>
                      <a:pt x="51430" y="2616"/>
                    </a:moveTo>
                    <a:cubicBezTo>
                      <a:pt x="51430" y="2616"/>
                      <a:pt x="51430" y="2616"/>
                      <a:pt x="51430" y="2617"/>
                    </a:cubicBezTo>
                    <a:lnTo>
                      <a:pt x="51430" y="2617"/>
                    </a:lnTo>
                    <a:cubicBezTo>
                      <a:pt x="51430" y="2616"/>
                      <a:pt x="51430" y="2616"/>
                      <a:pt x="51430" y="2616"/>
                    </a:cubicBezTo>
                    <a:cubicBezTo>
                      <a:pt x="51430" y="2616"/>
                      <a:pt x="51430" y="2616"/>
                      <a:pt x="51430" y="2616"/>
                    </a:cubicBezTo>
                    <a:close/>
                    <a:moveTo>
                      <a:pt x="43814" y="1"/>
                    </a:moveTo>
                    <a:cubicBezTo>
                      <a:pt x="40948" y="357"/>
                      <a:pt x="0" y="9521"/>
                      <a:pt x="0" y="9521"/>
                    </a:cubicBezTo>
                    <a:cubicBezTo>
                      <a:pt x="6199" y="10018"/>
                      <a:pt x="11676" y="10231"/>
                      <a:pt x="16512" y="10231"/>
                    </a:cubicBezTo>
                    <a:cubicBezTo>
                      <a:pt x="45319" y="10231"/>
                      <a:pt x="51337" y="2672"/>
                      <a:pt x="51430" y="2617"/>
                    </a:cubicBezTo>
                    <a:lnTo>
                      <a:pt x="51430" y="2617"/>
                    </a:lnTo>
                    <a:cubicBezTo>
                      <a:pt x="50638" y="2849"/>
                      <a:pt x="49909" y="2947"/>
                      <a:pt x="49243" y="2947"/>
                    </a:cubicBezTo>
                    <a:cubicBezTo>
                      <a:pt x="45594" y="2947"/>
                      <a:pt x="43814" y="1"/>
                      <a:pt x="43814" y="1"/>
                    </a:cubicBezTo>
                    <a:close/>
                  </a:path>
                </a:pathLst>
              </a:custGeom>
              <a:solidFill>
                <a:srgbClr val="FFD3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5" name="Google Shape;65;p13"/>
            <p:cNvSpPr/>
            <p:nvPr/>
          </p:nvSpPr>
          <p:spPr>
            <a:xfrm rot="900130">
              <a:off x="5478705" y="2985476"/>
              <a:ext cx="2151669" cy="2079824"/>
            </a:xfrm>
            <a:custGeom>
              <a:rect b="b" l="l" r="r" t="t"/>
              <a:pathLst>
                <a:path extrusionOk="0" h="52282" w="54088">
                  <a:moveTo>
                    <a:pt x="0" y="0"/>
                  </a:moveTo>
                  <a:lnTo>
                    <a:pt x="0" y="51807"/>
                  </a:lnTo>
                  <a:cubicBezTo>
                    <a:pt x="0" y="51807"/>
                    <a:pt x="5632" y="52282"/>
                    <a:pt x="13332" y="52282"/>
                  </a:cubicBezTo>
                  <a:cubicBezTo>
                    <a:pt x="25565" y="52282"/>
                    <a:pt x="43016" y="51084"/>
                    <a:pt x="51389" y="44881"/>
                  </a:cubicBezTo>
                  <a:cubicBezTo>
                    <a:pt x="54088" y="42894"/>
                    <a:pt x="51828" y="0"/>
                    <a:pt x="51828" y="0"/>
                  </a:cubicBezTo>
                  <a:close/>
                </a:path>
              </a:pathLst>
            </a:custGeom>
            <a:solidFill>
              <a:srgbClr val="FF4E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 rot="900130">
              <a:off x="5698473" y="3004990"/>
              <a:ext cx="2074295" cy="435362"/>
            </a:xfrm>
            <a:custGeom>
              <a:rect b="b" l="l" r="r" t="t"/>
              <a:pathLst>
                <a:path extrusionOk="0" h="10944" w="52143">
                  <a:moveTo>
                    <a:pt x="1" y="0"/>
                  </a:moveTo>
                  <a:lnTo>
                    <a:pt x="1" y="10943"/>
                  </a:lnTo>
                  <a:lnTo>
                    <a:pt x="52142" y="10943"/>
                  </a:lnTo>
                  <a:lnTo>
                    <a:pt x="51912" y="0"/>
                  </a:lnTo>
                  <a:close/>
                </a:path>
              </a:pathLst>
            </a:custGeom>
            <a:solidFill>
              <a:srgbClr val="FFA8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 rot="900130">
              <a:off x="5261537" y="4625136"/>
              <a:ext cx="2045971" cy="407038"/>
            </a:xfrm>
            <a:custGeom>
              <a:rect b="b" l="l" r="r" t="t"/>
              <a:pathLst>
                <a:path extrusionOk="0" h="10232" w="51431">
                  <a:moveTo>
                    <a:pt x="51430" y="2616"/>
                  </a:moveTo>
                  <a:cubicBezTo>
                    <a:pt x="51430" y="2616"/>
                    <a:pt x="51430" y="2616"/>
                    <a:pt x="51430" y="2617"/>
                  </a:cubicBezTo>
                  <a:lnTo>
                    <a:pt x="51430" y="2617"/>
                  </a:lnTo>
                  <a:cubicBezTo>
                    <a:pt x="51430" y="2616"/>
                    <a:pt x="51430" y="2616"/>
                    <a:pt x="51430" y="2616"/>
                  </a:cubicBezTo>
                  <a:cubicBezTo>
                    <a:pt x="51430" y="2616"/>
                    <a:pt x="51430" y="2616"/>
                    <a:pt x="51430" y="2616"/>
                  </a:cubicBezTo>
                  <a:close/>
                  <a:moveTo>
                    <a:pt x="43814" y="1"/>
                  </a:moveTo>
                  <a:cubicBezTo>
                    <a:pt x="40948" y="357"/>
                    <a:pt x="0" y="9521"/>
                    <a:pt x="0" y="9521"/>
                  </a:cubicBezTo>
                  <a:cubicBezTo>
                    <a:pt x="6199" y="10018"/>
                    <a:pt x="11676" y="10231"/>
                    <a:pt x="16512" y="10231"/>
                  </a:cubicBezTo>
                  <a:cubicBezTo>
                    <a:pt x="45319" y="10231"/>
                    <a:pt x="51337" y="2672"/>
                    <a:pt x="51430" y="2617"/>
                  </a:cubicBezTo>
                  <a:lnTo>
                    <a:pt x="51430" y="2617"/>
                  </a:lnTo>
                  <a:cubicBezTo>
                    <a:pt x="50638" y="2849"/>
                    <a:pt x="49909" y="2947"/>
                    <a:pt x="49243" y="2947"/>
                  </a:cubicBezTo>
                  <a:cubicBezTo>
                    <a:pt x="45594" y="2947"/>
                    <a:pt x="43814" y="1"/>
                    <a:pt x="43814" y="1"/>
                  </a:cubicBezTo>
                  <a:close/>
                </a:path>
              </a:pathLst>
            </a:custGeom>
            <a:solidFill>
              <a:srgbClr val="FFA8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"/>
          <p:cNvSpPr txBox="1"/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Results</a:t>
            </a:r>
            <a:endParaRPr/>
          </a:p>
        </p:txBody>
      </p:sp>
      <p:sp>
        <p:nvSpPr>
          <p:cNvPr id="294" name="Google Shape;294;p22"/>
          <p:cNvSpPr txBox="1"/>
          <p:nvPr/>
        </p:nvSpPr>
        <p:spPr>
          <a:xfrm>
            <a:off x="291350" y="262875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“Students on the </a:t>
            </a:r>
            <a:r>
              <a:rPr b="1"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slower end</a:t>
            </a: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transcribing have more time to digest the material and </a:t>
            </a:r>
            <a:r>
              <a:rPr b="1"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feel proud</a:t>
            </a: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what they’ve done”</a:t>
            </a:r>
            <a:endParaRPr sz="20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5" name="Google Shape;295;p22"/>
          <p:cNvSpPr txBox="1"/>
          <p:nvPr/>
        </p:nvSpPr>
        <p:spPr>
          <a:xfrm>
            <a:off x="56025" y="1199025"/>
            <a:ext cx="3339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“Zoom is </a:t>
            </a:r>
            <a:r>
              <a:rPr b="1"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tiring…</a:t>
            </a: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it can leave people with a real sense of </a:t>
            </a:r>
            <a:r>
              <a:rPr b="1"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disconnected</a:t>
            </a: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association.”</a:t>
            </a:r>
            <a:endParaRPr sz="20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6" name="Google Shape;296;p22"/>
          <p:cNvSpPr txBox="1"/>
          <p:nvPr/>
        </p:nvSpPr>
        <p:spPr>
          <a:xfrm>
            <a:off x="1777250" y="4208925"/>
            <a:ext cx="3556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Erika on virtual class community and teaching </a:t>
            </a:r>
            <a:endParaRPr i="1" sz="20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297" name="Google Shape;2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000" y="1910613"/>
            <a:ext cx="4407550" cy="132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2"/>
          <p:cNvSpPr txBox="1"/>
          <p:nvPr/>
        </p:nvSpPr>
        <p:spPr>
          <a:xfrm>
            <a:off x="7790325" y="3232900"/>
            <a:ext cx="355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(ComposerCode)</a:t>
            </a:r>
            <a:endParaRPr i="1" sz="10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/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Results</a:t>
            </a:r>
            <a:endParaRPr/>
          </a:p>
        </p:txBody>
      </p:sp>
      <p:sp>
        <p:nvSpPr>
          <p:cNvPr id="304" name="Google Shape;304;p23"/>
          <p:cNvSpPr txBox="1"/>
          <p:nvPr/>
        </p:nvSpPr>
        <p:spPr>
          <a:xfrm>
            <a:off x="213375" y="1089325"/>
            <a:ext cx="3000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“But after the pandemic, we were able to recruit participants from… </a:t>
            </a:r>
            <a:r>
              <a:rPr b="1"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all over the world</a:t>
            </a: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20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05" name="Google Shape;305;p23"/>
          <p:cNvSpPr txBox="1"/>
          <p:nvPr/>
        </p:nvSpPr>
        <p:spPr>
          <a:xfrm>
            <a:off x="213375" y="2655850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“We were able to recruit </a:t>
            </a:r>
            <a:r>
              <a:rPr b="1"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much more participants</a:t>
            </a: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and </a:t>
            </a:r>
            <a:r>
              <a:rPr b="1"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run a lot of study sessions</a:t>
            </a: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20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06" name="Google Shape;306;p23"/>
          <p:cNvSpPr txBox="1"/>
          <p:nvPr/>
        </p:nvSpPr>
        <p:spPr>
          <a:xfrm>
            <a:off x="904825" y="391457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Tracy on the unforeseen benefits to </a:t>
            </a:r>
            <a:r>
              <a:rPr i="1"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research on Zoom</a:t>
            </a:r>
            <a:endParaRPr i="1" sz="20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07" name="Google Shape;3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779" y="1089325"/>
            <a:ext cx="3865471" cy="35065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3"/>
          <p:cNvSpPr txBox="1"/>
          <p:nvPr/>
        </p:nvSpPr>
        <p:spPr>
          <a:xfrm>
            <a:off x="7899950" y="4595913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(VectorStock)</a:t>
            </a:r>
            <a:endParaRPr i="1" sz="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/>
          <p:nvPr/>
        </p:nvSpPr>
        <p:spPr>
          <a:xfrm>
            <a:off x="-2252925" y="4149645"/>
            <a:ext cx="109761" cy="179064"/>
          </a:xfrm>
          <a:custGeom>
            <a:rect b="b" l="l" r="r" t="t"/>
            <a:pathLst>
              <a:path extrusionOk="0" h="1912" w="1172">
                <a:moveTo>
                  <a:pt x="770" y="62"/>
                </a:moveTo>
                <a:cubicBezTo>
                  <a:pt x="777" y="62"/>
                  <a:pt x="783" y="68"/>
                  <a:pt x="790" y="68"/>
                </a:cubicBezTo>
                <a:cubicBezTo>
                  <a:pt x="810" y="82"/>
                  <a:pt x="816" y="101"/>
                  <a:pt x="823" y="128"/>
                </a:cubicBezTo>
                <a:cubicBezTo>
                  <a:pt x="836" y="174"/>
                  <a:pt x="856" y="233"/>
                  <a:pt x="948" y="233"/>
                </a:cubicBezTo>
                <a:cubicBezTo>
                  <a:pt x="994" y="233"/>
                  <a:pt x="1027" y="220"/>
                  <a:pt x="1040" y="207"/>
                </a:cubicBezTo>
                <a:cubicBezTo>
                  <a:pt x="1047" y="200"/>
                  <a:pt x="1053" y="200"/>
                  <a:pt x="1053" y="200"/>
                </a:cubicBezTo>
                <a:cubicBezTo>
                  <a:pt x="1053" y="200"/>
                  <a:pt x="1060" y="200"/>
                  <a:pt x="1080" y="213"/>
                </a:cubicBezTo>
                <a:cubicBezTo>
                  <a:pt x="1099" y="226"/>
                  <a:pt x="1106" y="246"/>
                  <a:pt x="1106" y="259"/>
                </a:cubicBezTo>
                <a:cubicBezTo>
                  <a:pt x="1106" y="279"/>
                  <a:pt x="1093" y="305"/>
                  <a:pt x="1060" y="332"/>
                </a:cubicBezTo>
                <a:cubicBezTo>
                  <a:pt x="908" y="444"/>
                  <a:pt x="902" y="490"/>
                  <a:pt x="902" y="569"/>
                </a:cubicBezTo>
                <a:cubicBezTo>
                  <a:pt x="902" y="582"/>
                  <a:pt x="895" y="588"/>
                  <a:pt x="895" y="601"/>
                </a:cubicBezTo>
                <a:cubicBezTo>
                  <a:pt x="895" y="667"/>
                  <a:pt x="869" y="713"/>
                  <a:pt x="836" y="746"/>
                </a:cubicBezTo>
                <a:cubicBezTo>
                  <a:pt x="829" y="753"/>
                  <a:pt x="816" y="759"/>
                  <a:pt x="810" y="766"/>
                </a:cubicBezTo>
                <a:cubicBezTo>
                  <a:pt x="757" y="806"/>
                  <a:pt x="671" y="871"/>
                  <a:pt x="671" y="983"/>
                </a:cubicBezTo>
                <a:cubicBezTo>
                  <a:pt x="671" y="1102"/>
                  <a:pt x="671" y="1108"/>
                  <a:pt x="632" y="1128"/>
                </a:cubicBezTo>
                <a:cubicBezTo>
                  <a:pt x="546" y="1181"/>
                  <a:pt x="474" y="1260"/>
                  <a:pt x="402" y="1332"/>
                </a:cubicBezTo>
                <a:cubicBezTo>
                  <a:pt x="375" y="1358"/>
                  <a:pt x="349" y="1378"/>
                  <a:pt x="323" y="1404"/>
                </a:cubicBezTo>
                <a:lnTo>
                  <a:pt x="277" y="1450"/>
                </a:lnTo>
                <a:cubicBezTo>
                  <a:pt x="250" y="1477"/>
                  <a:pt x="224" y="1503"/>
                  <a:pt x="198" y="1529"/>
                </a:cubicBezTo>
                <a:cubicBezTo>
                  <a:pt x="191" y="1529"/>
                  <a:pt x="191" y="1536"/>
                  <a:pt x="184" y="1536"/>
                </a:cubicBezTo>
                <a:cubicBezTo>
                  <a:pt x="165" y="1556"/>
                  <a:pt x="145" y="1569"/>
                  <a:pt x="132" y="1595"/>
                </a:cubicBezTo>
                <a:cubicBezTo>
                  <a:pt x="132" y="1595"/>
                  <a:pt x="112" y="1674"/>
                  <a:pt x="105" y="1720"/>
                </a:cubicBezTo>
                <a:cubicBezTo>
                  <a:pt x="99" y="1747"/>
                  <a:pt x="92" y="1760"/>
                  <a:pt x="92" y="1780"/>
                </a:cubicBezTo>
                <a:cubicBezTo>
                  <a:pt x="92" y="1720"/>
                  <a:pt x="86" y="1648"/>
                  <a:pt x="86" y="1635"/>
                </a:cubicBezTo>
                <a:lnTo>
                  <a:pt x="86" y="1622"/>
                </a:lnTo>
                <a:cubicBezTo>
                  <a:pt x="73" y="1582"/>
                  <a:pt x="66" y="1516"/>
                  <a:pt x="73" y="1470"/>
                </a:cubicBezTo>
                <a:cubicBezTo>
                  <a:pt x="79" y="1424"/>
                  <a:pt x="119" y="1385"/>
                  <a:pt x="158" y="1352"/>
                </a:cubicBezTo>
                <a:cubicBezTo>
                  <a:pt x="171" y="1339"/>
                  <a:pt x="184" y="1325"/>
                  <a:pt x="198" y="1319"/>
                </a:cubicBezTo>
                <a:cubicBezTo>
                  <a:pt x="224" y="1299"/>
                  <a:pt x="244" y="1286"/>
                  <a:pt x="244" y="1240"/>
                </a:cubicBezTo>
                <a:cubicBezTo>
                  <a:pt x="244" y="1227"/>
                  <a:pt x="244" y="1214"/>
                  <a:pt x="244" y="1200"/>
                </a:cubicBezTo>
                <a:cubicBezTo>
                  <a:pt x="244" y="1187"/>
                  <a:pt x="237" y="1141"/>
                  <a:pt x="244" y="1135"/>
                </a:cubicBezTo>
                <a:cubicBezTo>
                  <a:pt x="329" y="1115"/>
                  <a:pt x="408" y="1056"/>
                  <a:pt x="474" y="977"/>
                </a:cubicBezTo>
                <a:cubicBezTo>
                  <a:pt x="546" y="891"/>
                  <a:pt x="553" y="865"/>
                  <a:pt x="560" y="812"/>
                </a:cubicBezTo>
                <a:cubicBezTo>
                  <a:pt x="560" y="799"/>
                  <a:pt x="560" y="786"/>
                  <a:pt x="560" y="759"/>
                </a:cubicBezTo>
                <a:cubicBezTo>
                  <a:pt x="566" y="740"/>
                  <a:pt x="586" y="713"/>
                  <a:pt x="606" y="694"/>
                </a:cubicBezTo>
                <a:cubicBezTo>
                  <a:pt x="612" y="680"/>
                  <a:pt x="625" y="674"/>
                  <a:pt x="632" y="661"/>
                </a:cubicBezTo>
                <a:cubicBezTo>
                  <a:pt x="639" y="648"/>
                  <a:pt x="652" y="634"/>
                  <a:pt x="658" y="628"/>
                </a:cubicBezTo>
                <a:cubicBezTo>
                  <a:pt x="671" y="608"/>
                  <a:pt x="685" y="595"/>
                  <a:pt x="698" y="582"/>
                </a:cubicBezTo>
                <a:cubicBezTo>
                  <a:pt x="704" y="569"/>
                  <a:pt x="704" y="549"/>
                  <a:pt x="711" y="463"/>
                </a:cubicBezTo>
                <a:cubicBezTo>
                  <a:pt x="711" y="450"/>
                  <a:pt x="711" y="444"/>
                  <a:pt x="711" y="437"/>
                </a:cubicBezTo>
                <a:cubicBezTo>
                  <a:pt x="711" y="417"/>
                  <a:pt x="711" y="404"/>
                  <a:pt x="711" y="397"/>
                </a:cubicBezTo>
                <a:cubicBezTo>
                  <a:pt x="711" y="391"/>
                  <a:pt x="704" y="384"/>
                  <a:pt x="704" y="378"/>
                </a:cubicBezTo>
                <a:cubicBezTo>
                  <a:pt x="704" y="378"/>
                  <a:pt x="711" y="378"/>
                  <a:pt x="718" y="371"/>
                </a:cubicBezTo>
                <a:cubicBezTo>
                  <a:pt x="757" y="351"/>
                  <a:pt x="783" y="299"/>
                  <a:pt x="783" y="259"/>
                </a:cubicBezTo>
                <a:cubicBezTo>
                  <a:pt x="783" y="233"/>
                  <a:pt x="777" y="213"/>
                  <a:pt x="750" y="200"/>
                </a:cubicBezTo>
                <a:lnTo>
                  <a:pt x="737" y="187"/>
                </a:lnTo>
                <a:cubicBezTo>
                  <a:pt x="658" y="147"/>
                  <a:pt x="645" y="128"/>
                  <a:pt x="645" y="121"/>
                </a:cubicBezTo>
                <a:cubicBezTo>
                  <a:pt x="645" y="121"/>
                  <a:pt x="652" y="114"/>
                  <a:pt x="665" y="108"/>
                </a:cubicBezTo>
                <a:lnTo>
                  <a:pt x="685" y="95"/>
                </a:lnTo>
                <a:cubicBezTo>
                  <a:pt x="711" y="82"/>
                  <a:pt x="744" y="62"/>
                  <a:pt x="770" y="62"/>
                </a:cubicBezTo>
                <a:close/>
                <a:moveTo>
                  <a:pt x="772" y="0"/>
                </a:moveTo>
                <a:cubicBezTo>
                  <a:pt x="731" y="0"/>
                  <a:pt x="689" y="18"/>
                  <a:pt x="658" y="35"/>
                </a:cubicBezTo>
                <a:lnTo>
                  <a:pt x="639" y="42"/>
                </a:lnTo>
                <a:cubicBezTo>
                  <a:pt x="599" y="62"/>
                  <a:pt x="579" y="88"/>
                  <a:pt x="579" y="114"/>
                </a:cubicBezTo>
                <a:cubicBezTo>
                  <a:pt x="579" y="174"/>
                  <a:pt x="658" y="220"/>
                  <a:pt x="704" y="246"/>
                </a:cubicBezTo>
                <a:lnTo>
                  <a:pt x="724" y="253"/>
                </a:lnTo>
                <a:cubicBezTo>
                  <a:pt x="724" y="266"/>
                  <a:pt x="711" y="299"/>
                  <a:pt x="685" y="318"/>
                </a:cubicBezTo>
                <a:cubicBezTo>
                  <a:pt x="639" y="345"/>
                  <a:pt x="645" y="378"/>
                  <a:pt x="645" y="404"/>
                </a:cubicBezTo>
                <a:cubicBezTo>
                  <a:pt x="645" y="411"/>
                  <a:pt x="645" y="417"/>
                  <a:pt x="645" y="430"/>
                </a:cubicBezTo>
                <a:cubicBezTo>
                  <a:pt x="645" y="437"/>
                  <a:pt x="645" y="450"/>
                  <a:pt x="645" y="463"/>
                </a:cubicBezTo>
                <a:cubicBezTo>
                  <a:pt x="645" y="483"/>
                  <a:pt x="639" y="536"/>
                  <a:pt x="639" y="542"/>
                </a:cubicBezTo>
                <a:cubicBezTo>
                  <a:pt x="632" y="555"/>
                  <a:pt x="625" y="569"/>
                  <a:pt x="612" y="582"/>
                </a:cubicBezTo>
                <a:cubicBezTo>
                  <a:pt x="599" y="595"/>
                  <a:pt x="586" y="608"/>
                  <a:pt x="579" y="621"/>
                </a:cubicBezTo>
                <a:cubicBezTo>
                  <a:pt x="573" y="634"/>
                  <a:pt x="566" y="641"/>
                  <a:pt x="560" y="648"/>
                </a:cubicBezTo>
                <a:cubicBezTo>
                  <a:pt x="533" y="680"/>
                  <a:pt x="507" y="713"/>
                  <a:pt x="500" y="753"/>
                </a:cubicBezTo>
                <a:cubicBezTo>
                  <a:pt x="494" y="779"/>
                  <a:pt x="494" y="792"/>
                  <a:pt x="494" y="812"/>
                </a:cubicBezTo>
                <a:cubicBezTo>
                  <a:pt x="494" y="845"/>
                  <a:pt x="494" y="858"/>
                  <a:pt x="428" y="937"/>
                </a:cubicBezTo>
                <a:cubicBezTo>
                  <a:pt x="369" y="1003"/>
                  <a:pt x="303" y="1049"/>
                  <a:pt x="231" y="1069"/>
                </a:cubicBezTo>
                <a:cubicBezTo>
                  <a:pt x="171" y="1082"/>
                  <a:pt x="178" y="1161"/>
                  <a:pt x="178" y="1207"/>
                </a:cubicBezTo>
                <a:cubicBezTo>
                  <a:pt x="178" y="1220"/>
                  <a:pt x="184" y="1227"/>
                  <a:pt x="184" y="1240"/>
                </a:cubicBezTo>
                <a:cubicBezTo>
                  <a:pt x="184" y="1246"/>
                  <a:pt x="184" y="1246"/>
                  <a:pt x="158" y="1266"/>
                </a:cubicBezTo>
                <a:cubicBezTo>
                  <a:pt x="152" y="1273"/>
                  <a:pt x="132" y="1286"/>
                  <a:pt x="112" y="1306"/>
                </a:cubicBezTo>
                <a:cubicBezTo>
                  <a:pt x="73" y="1345"/>
                  <a:pt x="20" y="1391"/>
                  <a:pt x="7" y="1457"/>
                </a:cubicBezTo>
                <a:cubicBezTo>
                  <a:pt x="0" y="1510"/>
                  <a:pt x="0" y="1589"/>
                  <a:pt x="20" y="1641"/>
                </a:cubicBezTo>
                <a:cubicBezTo>
                  <a:pt x="27" y="1707"/>
                  <a:pt x="27" y="1812"/>
                  <a:pt x="27" y="1832"/>
                </a:cubicBezTo>
                <a:cubicBezTo>
                  <a:pt x="27" y="1865"/>
                  <a:pt x="27" y="1885"/>
                  <a:pt x="40" y="1898"/>
                </a:cubicBezTo>
                <a:lnTo>
                  <a:pt x="53" y="1911"/>
                </a:lnTo>
                <a:lnTo>
                  <a:pt x="73" y="1911"/>
                </a:lnTo>
                <a:cubicBezTo>
                  <a:pt x="79" y="1911"/>
                  <a:pt x="105" y="1911"/>
                  <a:pt x="145" y="1845"/>
                </a:cubicBezTo>
                <a:cubicBezTo>
                  <a:pt x="145" y="1845"/>
                  <a:pt x="158" y="1799"/>
                  <a:pt x="171" y="1733"/>
                </a:cubicBezTo>
                <a:cubicBezTo>
                  <a:pt x="178" y="1687"/>
                  <a:pt x="198" y="1615"/>
                  <a:pt x="198" y="1615"/>
                </a:cubicBezTo>
                <a:cubicBezTo>
                  <a:pt x="204" y="1608"/>
                  <a:pt x="217" y="1595"/>
                  <a:pt x="224" y="1589"/>
                </a:cubicBezTo>
                <a:cubicBezTo>
                  <a:pt x="231" y="1582"/>
                  <a:pt x="237" y="1576"/>
                  <a:pt x="244" y="1576"/>
                </a:cubicBezTo>
                <a:cubicBezTo>
                  <a:pt x="270" y="1549"/>
                  <a:pt x="296" y="1523"/>
                  <a:pt x="323" y="1497"/>
                </a:cubicBezTo>
                <a:lnTo>
                  <a:pt x="375" y="1450"/>
                </a:lnTo>
                <a:cubicBezTo>
                  <a:pt x="402" y="1424"/>
                  <a:pt x="421" y="1398"/>
                  <a:pt x="448" y="1372"/>
                </a:cubicBezTo>
                <a:cubicBezTo>
                  <a:pt x="520" y="1306"/>
                  <a:pt x="593" y="1233"/>
                  <a:pt x="665" y="1187"/>
                </a:cubicBezTo>
                <a:cubicBezTo>
                  <a:pt x="737" y="1141"/>
                  <a:pt x="737" y="1102"/>
                  <a:pt x="737" y="983"/>
                </a:cubicBezTo>
                <a:cubicBezTo>
                  <a:pt x="737" y="904"/>
                  <a:pt x="803" y="852"/>
                  <a:pt x="849" y="819"/>
                </a:cubicBezTo>
                <a:cubicBezTo>
                  <a:pt x="862" y="812"/>
                  <a:pt x="869" y="806"/>
                  <a:pt x="876" y="792"/>
                </a:cubicBezTo>
                <a:cubicBezTo>
                  <a:pt x="928" y="753"/>
                  <a:pt x="954" y="687"/>
                  <a:pt x="961" y="601"/>
                </a:cubicBezTo>
                <a:cubicBezTo>
                  <a:pt x="961" y="588"/>
                  <a:pt x="961" y="582"/>
                  <a:pt x="968" y="569"/>
                </a:cubicBezTo>
                <a:cubicBezTo>
                  <a:pt x="968" y="509"/>
                  <a:pt x="968" y="483"/>
                  <a:pt x="1099" y="378"/>
                </a:cubicBezTo>
                <a:cubicBezTo>
                  <a:pt x="1145" y="345"/>
                  <a:pt x="1172" y="299"/>
                  <a:pt x="1172" y="259"/>
                </a:cubicBezTo>
                <a:cubicBezTo>
                  <a:pt x="1172" y="233"/>
                  <a:pt x="1165" y="193"/>
                  <a:pt x="1119" y="161"/>
                </a:cubicBezTo>
                <a:cubicBezTo>
                  <a:pt x="1096" y="141"/>
                  <a:pt x="1075" y="134"/>
                  <a:pt x="1056" y="134"/>
                </a:cubicBezTo>
                <a:cubicBezTo>
                  <a:pt x="1037" y="134"/>
                  <a:pt x="1020" y="141"/>
                  <a:pt x="1007" y="147"/>
                </a:cubicBezTo>
                <a:cubicBezTo>
                  <a:pt x="994" y="161"/>
                  <a:pt x="981" y="167"/>
                  <a:pt x="948" y="167"/>
                </a:cubicBezTo>
                <a:cubicBezTo>
                  <a:pt x="908" y="167"/>
                  <a:pt x="902" y="154"/>
                  <a:pt x="889" y="108"/>
                </a:cubicBezTo>
                <a:cubicBezTo>
                  <a:pt x="876" y="75"/>
                  <a:pt x="862" y="42"/>
                  <a:pt x="829" y="16"/>
                </a:cubicBezTo>
                <a:cubicBezTo>
                  <a:pt x="812" y="5"/>
                  <a:pt x="792" y="0"/>
                  <a:pt x="772" y="0"/>
                </a:cubicBezTo>
                <a:close/>
              </a:path>
            </a:pathLst>
          </a:custGeom>
          <a:solidFill>
            <a:srgbClr val="F2EF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4"/>
          <p:cNvSpPr txBox="1"/>
          <p:nvPr/>
        </p:nvSpPr>
        <p:spPr>
          <a:xfrm>
            <a:off x="-2627075" y="-2"/>
            <a:ext cx="81345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Empathy Map: Tracy</a:t>
            </a:r>
            <a:endParaRPr sz="27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6701863" y="155875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Breakout rooms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are helpful.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4781400" y="4328700"/>
            <a:ext cx="678600" cy="394800"/>
          </a:xfrm>
          <a:prstGeom prst="rect">
            <a:avLst/>
          </a:prstGeom>
          <a:solidFill>
            <a:srgbClr val="FF4E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Feel</a:t>
            </a:r>
            <a:endParaRPr/>
          </a:p>
        </p:txBody>
      </p:sp>
      <p:sp>
        <p:nvSpPr>
          <p:cNvPr id="317" name="Google Shape;317;p24"/>
          <p:cNvSpPr/>
          <p:nvPr/>
        </p:nvSpPr>
        <p:spPr>
          <a:xfrm>
            <a:off x="5495900" y="1558738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Turning the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camera on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leads to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better engagement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 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7907850" y="156610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Silence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conversations signals that it’s her turn to talk.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19" name="Google Shape;319;p24"/>
          <p:cNvSpPr/>
          <p:nvPr/>
        </p:nvSpPr>
        <p:spPr>
          <a:xfrm>
            <a:off x="5501738" y="46560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virtual lab gave her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more flexibility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scheduling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0" name="Google Shape;320;p24"/>
          <p:cNvSpPr/>
          <p:nvPr/>
        </p:nvSpPr>
        <p:spPr>
          <a:xfrm>
            <a:off x="7902000" y="46560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Hybrid mode works very well for her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research but not classes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1" name="Google Shape;321;p24"/>
          <p:cNvSpPr/>
          <p:nvPr/>
        </p:nvSpPr>
        <p:spPr>
          <a:xfrm>
            <a:off x="6701863" y="46560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Facial expressions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are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important in interactions.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2" name="Google Shape;322;p24"/>
          <p:cNvSpPr/>
          <p:nvPr/>
        </p:nvSpPr>
        <p:spPr>
          <a:xfrm>
            <a:off x="1621450" y="1535700"/>
            <a:ext cx="1332000" cy="126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“On Zoom, you don’t know when is the right time for you to start talking… Everyone is muted.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There is always silence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3" name="Google Shape;323;p24"/>
          <p:cNvSpPr/>
          <p:nvPr/>
        </p:nvSpPr>
        <p:spPr>
          <a:xfrm>
            <a:off x="76200" y="1558750"/>
            <a:ext cx="14760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“We were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able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to recruit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much more participants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and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run a lot of study sessions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4" name="Google Shape;324;p24"/>
          <p:cNvSpPr/>
          <p:nvPr/>
        </p:nvSpPr>
        <p:spPr>
          <a:xfrm>
            <a:off x="163678" y="465600"/>
            <a:ext cx="13320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“But after the pandemic, we were able to recruit participants from…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all over the world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5" name="Google Shape;325;p24"/>
          <p:cNvSpPr/>
          <p:nvPr/>
        </p:nvSpPr>
        <p:spPr>
          <a:xfrm>
            <a:off x="2778400" y="393200"/>
            <a:ext cx="1332000" cy="107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“In this virtual world… people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schedule meetings back to back… because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Zoom is too convenient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6" name="Google Shape;326;p24"/>
          <p:cNvSpPr/>
          <p:nvPr/>
        </p:nvSpPr>
        <p:spPr>
          <a:xfrm>
            <a:off x="1556038" y="465600"/>
            <a:ext cx="10902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“Most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problems are because of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tech issues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in the virtual lab.”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7" name="Google Shape;327;p24"/>
          <p:cNvSpPr/>
          <p:nvPr/>
        </p:nvSpPr>
        <p:spPr>
          <a:xfrm>
            <a:off x="1734325" y="3957850"/>
            <a:ext cx="13320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Organizes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social events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via Zoom for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lab. (movie nights, self-care nights etc.)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8" name="Google Shape;328;p24"/>
          <p:cNvSpPr/>
          <p:nvPr/>
        </p:nvSpPr>
        <p:spPr>
          <a:xfrm>
            <a:off x="99200" y="3957850"/>
            <a:ext cx="15744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Works on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different studies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multiple times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 week instead of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only on one specific study on Sundays.</a:t>
            </a:r>
            <a:endParaRPr b="1"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9" name="Google Shape;329;p24"/>
          <p:cNvSpPr/>
          <p:nvPr/>
        </p:nvSpPr>
        <p:spPr>
          <a:xfrm>
            <a:off x="3143588" y="3957850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Prepares a meeting agenda in a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separate Google Doc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0" name="Google Shape;330;p24"/>
          <p:cNvSpPr/>
          <p:nvPr/>
        </p:nvSpPr>
        <p:spPr>
          <a:xfrm>
            <a:off x="76200" y="2986500"/>
            <a:ext cx="1204500" cy="91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Runs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experiments with participants in a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virtual lab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over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Zoom 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1" name="Google Shape;331;p24"/>
          <p:cNvSpPr/>
          <p:nvPr/>
        </p:nvSpPr>
        <p:spPr>
          <a:xfrm>
            <a:off x="2842151" y="2864700"/>
            <a:ext cx="12045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Collaborates</a:t>
            </a:r>
            <a:r>
              <a:rPr lang="en" sz="11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with other RAs across different breakout rooms to run multiple studies </a:t>
            </a:r>
            <a:r>
              <a:rPr b="1" lang="en" sz="11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simultaneously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2" name="Google Shape;332;p24"/>
          <p:cNvSpPr/>
          <p:nvPr/>
        </p:nvSpPr>
        <p:spPr>
          <a:xfrm>
            <a:off x="1363150" y="2885300"/>
            <a:ext cx="14151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Teaches</a:t>
            </a:r>
            <a:r>
              <a:rPr lang="en" sz="11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participants </a:t>
            </a:r>
            <a:r>
              <a:rPr b="1" lang="en" sz="11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basic functions</a:t>
            </a:r>
            <a:r>
              <a:rPr lang="en" sz="11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and c</a:t>
            </a:r>
            <a:r>
              <a:rPr lang="en" sz="11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onducts a </a:t>
            </a:r>
            <a:r>
              <a:rPr b="1" lang="en" sz="11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Zoom prescreening </a:t>
            </a:r>
            <a:r>
              <a:rPr lang="en" sz="11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ensure participants understand them.</a:t>
            </a:r>
            <a:endParaRPr sz="11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6701863" y="397845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Exhausted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after being on zoom for 3 hrs.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4" name="Google Shape;334;p24"/>
          <p:cNvSpPr/>
          <p:nvPr/>
        </p:nvSpPr>
        <p:spPr>
          <a:xfrm>
            <a:off x="5495900" y="3978438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Surprised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that team bonding got better post-pandemic.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5" name="Google Shape;335;p24"/>
          <p:cNvSpPr/>
          <p:nvPr/>
        </p:nvSpPr>
        <p:spPr>
          <a:xfrm>
            <a:off x="7907850" y="395785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Weird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use the ‘raise hand’ function in just a small meeting.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6" name="Google Shape;336;p24"/>
          <p:cNvSpPr/>
          <p:nvPr/>
        </p:nvSpPr>
        <p:spPr>
          <a:xfrm>
            <a:off x="5504588" y="286470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Surprised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by increased connections she has with coworkers.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7" name="Google Shape;337;p24"/>
          <p:cNvSpPr/>
          <p:nvPr/>
        </p:nvSpPr>
        <p:spPr>
          <a:xfrm>
            <a:off x="7899150" y="2864700"/>
            <a:ext cx="10959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Frustrated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when people run into technical issues.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8" name="Google Shape;338;p24"/>
          <p:cNvSpPr/>
          <p:nvPr/>
        </p:nvSpPr>
        <p:spPr>
          <a:xfrm>
            <a:off x="6644725" y="2639150"/>
            <a:ext cx="1204500" cy="126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Embarrassed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when another person and her unexpectedly start talking at the same time on zoom.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4162600" y="800363"/>
            <a:ext cx="678600" cy="394800"/>
          </a:xfrm>
          <a:prstGeom prst="rect">
            <a:avLst/>
          </a:prstGeom>
          <a:solidFill>
            <a:srgbClr val="F0F0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Say</a:t>
            </a:r>
            <a:endParaRPr/>
          </a:p>
        </p:txBody>
      </p:sp>
      <p:sp>
        <p:nvSpPr>
          <p:cNvPr id="340" name="Google Shape;340;p24"/>
          <p:cNvSpPr/>
          <p:nvPr/>
        </p:nvSpPr>
        <p:spPr>
          <a:xfrm>
            <a:off x="4187646" y="3169200"/>
            <a:ext cx="628500" cy="394800"/>
          </a:xfrm>
          <a:prstGeom prst="rect">
            <a:avLst/>
          </a:prstGeom>
          <a:solidFill>
            <a:srgbClr val="95E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Do</a:t>
            </a:r>
            <a:endParaRPr/>
          </a:p>
        </p:txBody>
      </p:sp>
      <p:sp>
        <p:nvSpPr>
          <p:cNvPr id="341" name="Google Shape;341;p24"/>
          <p:cNvSpPr/>
          <p:nvPr/>
        </p:nvSpPr>
        <p:spPr>
          <a:xfrm>
            <a:off x="4675975" y="1870600"/>
            <a:ext cx="774300" cy="394800"/>
          </a:xfrm>
          <a:prstGeom prst="rect">
            <a:avLst/>
          </a:prstGeom>
          <a:solidFill>
            <a:srgbClr val="FFA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Think</a:t>
            </a:r>
            <a:endParaRPr/>
          </a:p>
        </p:txBody>
      </p:sp>
      <p:sp>
        <p:nvSpPr>
          <p:cNvPr id="342" name="Google Shape;342;p24"/>
          <p:cNvSpPr/>
          <p:nvPr/>
        </p:nvSpPr>
        <p:spPr>
          <a:xfrm>
            <a:off x="3022712" y="1529950"/>
            <a:ext cx="1332000" cy="107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“Everyone should be open and say ‘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 really need a 10-min break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’.”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"/>
          <p:cNvSpPr/>
          <p:nvPr/>
        </p:nvSpPr>
        <p:spPr>
          <a:xfrm>
            <a:off x="411900" y="690650"/>
            <a:ext cx="1368600" cy="130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“On Zoom, you don’t know when is the right time for you to start talking… Everyone is muted.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There is always silence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48" name="Google Shape;348;p25"/>
          <p:cNvSpPr/>
          <p:nvPr/>
        </p:nvSpPr>
        <p:spPr>
          <a:xfrm>
            <a:off x="3344175" y="2219088"/>
            <a:ext cx="1464900" cy="107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“But after the pandemic, we were able to recruit participants from…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all over the world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49" name="Google Shape;349;p25"/>
          <p:cNvSpPr/>
          <p:nvPr/>
        </p:nvSpPr>
        <p:spPr>
          <a:xfrm>
            <a:off x="7302874" y="2126888"/>
            <a:ext cx="1368600" cy="116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“In this virtual world… people schedule meetings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back to back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… because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Zoom is too convenient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0" name="Google Shape;350;p25"/>
          <p:cNvSpPr/>
          <p:nvPr/>
        </p:nvSpPr>
        <p:spPr>
          <a:xfrm>
            <a:off x="7352137" y="3516400"/>
            <a:ext cx="1332000" cy="107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“Everyone should be open and say ‘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 really need a 10-min break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’.”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1" name="Google Shape;351;p25"/>
          <p:cNvSpPr/>
          <p:nvPr/>
        </p:nvSpPr>
        <p:spPr>
          <a:xfrm>
            <a:off x="3805200" y="948825"/>
            <a:ext cx="11475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…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eye contact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matters.. I need to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actively see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what’s on a piece of paper”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2" name="Google Shape;352;p25"/>
          <p:cNvSpPr/>
          <p:nvPr/>
        </p:nvSpPr>
        <p:spPr>
          <a:xfrm>
            <a:off x="5206800" y="960825"/>
            <a:ext cx="1542900" cy="9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“Does that create an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unrealistic sense of.. goals.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 we’re moving towards a flexible and rapid ear.”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3" name="Google Shape;353;p25"/>
          <p:cNvSpPr/>
          <p:nvPr/>
        </p:nvSpPr>
        <p:spPr>
          <a:xfrm>
            <a:off x="7003800" y="941925"/>
            <a:ext cx="13686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“Zoom is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tiring…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it can leave people with real sense of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disconnected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association”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4" name="Google Shape;354;p25"/>
          <p:cNvSpPr/>
          <p:nvPr/>
        </p:nvSpPr>
        <p:spPr>
          <a:xfrm>
            <a:off x="5037925" y="2274125"/>
            <a:ext cx="2036100" cy="9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“students on the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slower end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transcribing have more time to digest the material and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feel proud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what they’ve done”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5" name="Google Shape;355;p25"/>
          <p:cNvSpPr/>
          <p:nvPr/>
        </p:nvSpPr>
        <p:spPr>
          <a:xfrm>
            <a:off x="2003088" y="1195750"/>
            <a:ext cx="1542900" cy="73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“You get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 feedback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it’s very difficult to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read faces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6" name="Google Shape;356;p25"/>
          <p:cNvSpPr/>
          <p:nvPr/>
        </p:nvSpPr>
        <p:spPr>
          <a:xfrm>
            <a:off x="5354225" y="3495250"/>
            <a:ext cx="1758600" cy="123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“Walking around a room and </a:t>
            </a:r>
            <a:r>
              <a:rPr b="1"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being curious</a:t>
            </a: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about a conversation that’s happening, stopping in, feels a </a:t>
            </a:r>
            <a:r>
              <a:rPr b="1"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little more natural</a:t>
            </a: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7" name="Google Shape;357;p25"/>
          <p:cNvSpPr/>
          <p:nvPr/>
        </p:nvSpPr>
        <p:spPr>
          <a:xfrm>
            <a:off x="3887925" y="3495250"/>
            <a:ext cx="1227000" cy="11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“Monitoring how people are talking to each other feels more </a:t>
            </a:r>
            <a:r>
              <a:rPr b="1"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invasive.</a:t>
            </a: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8" name="Google Shape;358;p25"/>
          <p:cNvSpPr/>
          <p:nvPr/>
        </p:nvSpPr>
        <p:spPr>
          <a:xfrm>
            <a:off x="271325" y="3495250"/>
            <a:ext cx="1990500" cy="120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“If people in breakout rooms </a:t>
            </a:r>
            <a:r>
              <a:rPr b="1"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were able to signal </a:t>
            </a: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when they want the facilitator to enter the room, I would feel </a:t>
            </a:r>
            <a:r>
              <a:rPr b="1"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more invited</a:t>
            </a: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9" name="Google Shape;359;p25"/>
          <p:cNvSpPr/>
          <p:nvPr/>
        </p:nvSpPr>
        <p:spPr>
          <a:xfrm>
            <a:off x="3756000" y="134100"/>
            <a:ext cx="990600" cy="562500"/>
          </a:xfrm>
          <a:prstGeom prst="rect">
            <a:avLst/>
          </a:prstGeom>
          <a:solidFill>
            <a:srgbClr val="F0F0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Say</a:t>
            </a:r>
            <a:endParaRPr sz="2300"/>
          </a:p>
        </p:txBody>
      </p:sp>
      <p:pic>
        <p:nvPicPr>
          <p:cNvPr id="360" name="Google Shape;3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600" y="94650"/>
            <a:ext cx="641398" cy="641398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5"/>
          <p:cNvSpPr/>
          <p:nvPr/>
        </p:nvSpPr>
        <p:spPr>
          <a:xfrm>
            <a:off x="331379" y="2242200"/>
            <a:ext cx="14649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Instantaneous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communication… allows conversation to feel more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informal”</a:t>
            </a:r>
            <a:endParaRPr b="1"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2" name="Google Shape;362;p25"/>
          <p:cNvSpPr/>
          <p:nvPr/>
        </p:nvSpPr>
        <p:spPr>
          <a:xfrm>
            <a:off x="2025125" y="2255250"/>
            <a:ext cx="10902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“Having people with a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diversity of skill sets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is important”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3" name="Google Shape;363;p25"/>
          <p:cNvSpPr/>
          <p:nvPr/>
        </p:nvSpPr>
        <p:spPr>
          <a:xfrm>
            <a:off x="2529763" y="3495250"/>
            <a:ext cx="10902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“The primary thing is to have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trust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with your teammates”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"/>
          <p:cNvSpPr/>
          <p:nvPr/>
        </p:nvSpPr>
        <p:spPr>
          <a:xfrm>
            <a:off x="1654575" y="3675050"/>
            <a:ext cx="13320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Organizes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social events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via Zoom for the lab. (movie nights, self-care nights etc.)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9" name="Google Shape;369;p26"/>
          <p:cNvSpPr/>
          <p:nvPr/>
        </p:nvSpPr>
        <p:spPr>
          <a:xfrm>
            <a:off x="3305813" y="3622850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Prepares a meeting agenda in a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separate Google Doc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0" name="Google Shape;370;p26"/>
          <p:cNvSpPr/>
          <p:nvPr/>
        </p:nvSpPr>
        <p:spPr>
          <a:xfrm>
            <a:off x="4728562" y="2144475"/>
            <a:ext cx="1325100" cy="119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Collaborates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with other RAs across different breakout rooms to run multiple studies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simultaneously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1" name="Google Shape;371;p26"/>
          <p:cNvSpPr/>
          <p:nvPr/>
        </p:nvSpPr>
        <p:spPr>
          <a:xfrm>
            <a:off x="1527500" y="2144475"/>
            <a:ext cx="1443000" cy="127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Teaches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participants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basic functions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and conducts a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Zoom prescreening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ensure participants understand them.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2" name="Google Shape;372;p26"/>
          <p:cNvSpPr/>
          <p:nvPr/>
        </p:nvSpPr>
        <p:spPr>
          <a:xfrm>
            <a:off x="137113" y="2280513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Plans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next steps while groups are collaborating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3" name="Google Shape;373;p26"/>
          <p:cNvSpPr/>
          <p:nvPr/>
        </p:nvSpPr>
        <p:spPr>
          <a:xfrm>
            <a:off x="4768663" y="3622838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Assesses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energy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and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productivity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in-person teams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4" name="Google Shape;374;p26"/>
          <p:cNvSpPr/>
          <p:nvPr/>
        </p:nvSpPr>
        <p:spPr>
          <a:xfrm>
            <a:off x="3270687" y="2228325"/>
            <a:ext cx="1157700" cy="1108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Assigns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peer feedback opportunities to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lessen teaching load</a:t>
            </a:r>
            <a:endParaRPr b="1"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5" name="Google Shape;375;p26"/>
          <p:cNvSpPr/>
          <p:nvPr/>
        </p:nvSpPr>
        <p:spPr>
          <a:xfrm>
            <a:off x="245133" y="3675050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Stays in the main Zoom room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during breakout sessions</a:t>
            </a:r>
            <a:endParaRPr sz="12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3757212" y="929325"/>
            <a:ext cx="15744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Works on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different studies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multiple times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 week instead of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only on one specific study on Sundays.</a:t>
            </a:r>
            <a:endParaRPr b="1"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7" name="Google Shape;377;p26"/>
          <p:cNvSpPr/>
          <p:nvPr/>
        </p:nvSpPr>
        <p:spPr>
          <a:xfrm>
            <a:off x="7808663" y="3622850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Prepares a meeting agenda in a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separate Google Doc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8" name="Google Shape;378;p26"/>
          <p:cNvSpPr/>
          <p:nvPr/>
        </p:nvSpPr>
        <p:spPr>
          <a:xfrm>
            <a:off x="2257763" y="929325"/>
            <a:ext cx="12045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Runs experiments with participants in a 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virtual lab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over Zoom 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9" name="Google Shape;379;p26"/>
          <p:cNvSpPr/>
          <p:nvPr/>
        </p:nvSpPr>
        <p:spPr>
          <a:xfrm>
            <a:off x="6322613" y="2280525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Works closely with students who are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struggling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0" name="Google Shape;380;p26"/>
          <p:cNvSpPr/>
          <p:nvPr/>
        </p:nvSpPr>
        <p:spPr>
          <a:xfrm>
            <a:off x="7246562" y="929325"/>
            <a:ext cx="12045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Actively adjusts her teaching material based on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visual cues</a:t>
            </a:r>
            <a:endParaRPr b="1"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1" name="Google Shape;381;p26"/>
          <p:cNvSpPr/>
          <p:nvPr/>
        </p:nvSpPr>
        <p:spPr>
          <a:xfrm>
            <a:off x="7681775" y="2238675"/>
            <a:ext cx="13251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Walks around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her classroom to see how each student is handling the material.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2" name="Google Shape;382;p26"/>
          <p:cNvSpPr/>
          <p:nvPr/>
        </p:nvSpPr>
        <p:spPr>
          <a:xfrm>
            <a:off x="5626537" y="929325"/>
            <a:ext cx="13251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Changed class from 3 times a week to just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once a week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on Zoom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3" name="Google Shape;383;p26"/>
          <p:cNvSpPr/>
          <p:nvPr/>
        </p:nvSpPr>
        <p:spPr>
          <a:xfrm>
            <a:off x="3694325" y="144575"/>
            <a:ext cx="701700" cy="430200"/>
          </a:xfrm>
          <a:prstGeom prst="rect">
            <a:avLst/>
          </a:prstGeom>
          <a:solidFill>
            <a:srgbClr val="95E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Do</a:t>
            </a:r>
            <a:endParaRPr sz="31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84" name="Google Shape;3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2038" y="95538"/>
            <a:ext cx="528275" cy="528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6"/>
          <p:cNvSpPr/>
          <p:nvPr/>
        </p:nvSpPr>
        <p:spPr>
          <a:xfrm>
            <a:off x="6288663" y="3622838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Distribute roles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in teams to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match skill sets</a:t>
            </a:r>
            <a:endParaRPr b="1"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6" name="Google Shape;386;p26"/>
          <p:cNvSpPr/>
          <p:nvPr/>
        </p:nvSpPr>
        <p:spPr>
          <a:xfrm>
            <a:off x="692952" y="929338"/>
            <a:ext cx="12699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Have a way to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check base with teammates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over a communication tool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/>
          <p:nvPr/>
        </p:nvSpPr>
        <p:spPr>
          <a:xfrm>
            <a:off x="4797750" y="225635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Breakout rooms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are helpful.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2" name="Google Shape;392;p27"/>
          <p:cNvSpPr/>
          <p:nvPr/>
        </p:nvSpPr>
        <p:spPr>
          <a:xfrm>
            <a:off x="7535038" y="933838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Turning the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camera on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leads to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better engagement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 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3" name="Google Shape;393;p27"/>
          <p:cNvSpPr/>
          <p:nvPr/>
        </p:nvSpPr>
        <p:spPr>
          <a:xfrm>
            <a:off x="3389825" y="225635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virtual lab gave her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more flexibility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scheduling.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4" name="Google Shape;394;p27"/>
          <p:cNvSpPr/>
          <p:nvPr/>
        </p:nvSpPr>
        <p:spPr>
          <a:xfrm>
            <a:off x="6110988" y="93385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Facial expressions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are important in interactions.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5" name="Google Shape;395;p27"/>
          <p:cNvSpPr/>
          <p:nvPr/>
        </p:nvSpPr>
        <p:spPr>
          <a:xfrm>
            <a:off x="1981913" y="2205050"/>
            <a:ext cx="1124100" cy="10551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Students should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receive feedback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every time they do thoughtful work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6" name="Google Shape;396;p27"/>
          <p:cNvSpPr/>
          <p:nvPr/>
        </p:nvSpPr>
        <p:spPr>
          <a:xfrm>
            <a:off x="573988" y="2225663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Teams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 not utilize norms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well 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7" name="Google Shape;397;p27"/>
          <p:cNvSpPr/>
          <p:nvPr/>
        </p:nvSpPr>
        <p:spPr>
          <a:xfrm>
            <a:off x="1890825" y="93385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He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needs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better online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monitoring tools</a:t>
            </a:r>
            <a:endParaRPr b="1"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8" name="Google Shape;398;p27"/>
          <p:cNvSpPr/>
          <p:nvPr/>
        </p:nvSpPr>
        <p:spPr>
          <a:xfrm>
            <a:off x="518738" y="93385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Teaching is about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trade-offs </a:t>
            </a:r>
            <a:endParaRPr b="1"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9" name="Google Shape;399;p27"/>
          <p:cNvSpPr/>
          <p:nvPr/>
        </p:nvSpPr>
        <p:spPr>
          <a:xfrm>
            <a:off x="7750225" y="3733225"/>
            <a:ext cx="10233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Zoom class necessitates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individual learning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0" name="Google Shape;400;p27"/>
          <p:cNvSpPr/>
          <p:nvPr/>
        </p:nvSpPr>
        <p:spPr>
          <a:xfrm>
            <a:off x="3262900" y="933838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Giving students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more time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with material is good.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1" name="Google Shape;401;p27"/>
          <p:cNvSpPr/>
          <p:nvPr/>
        </p:nvSpPr>
        <p:spPr>
          <a:xfrm>
            <a:off x="7546712" y="2256350"/>
            <a:ext cx="10233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Zoom leaves people feeling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disconnected</a:t>
            </a:r>
            <a:endParaRPr b="1"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2" name="Google Shape;402;p27"/>
          <p:cNvSpPr/>
          <p:nvPr/>
        </p:nvSpPr>
        <p:spPr>
          <a:xfrm>
            <a:off x="4686947" y="93385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Zoom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accommodated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more experience leves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3" name="Google Shape;403;p27"/>
          <p:cNvSpPr/>
          <p:nvPr/>
        </p:nvSpPr>
        <p:spPr>
          <a:xfrm>
            <a:off x="6205688" y="2256350"/>
            <a:ext cx="10233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Zoom offers more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reflection</a:t>
            </a:r>
            <a:endParaRPr b="1"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4" name="Google Shape;404;p27"/>
          <p:cNvSpPr/>
          <p:nvPr/>
        </p:nvSpPr>
        <p:spPr>
          <a:xfrm>
            <a:off x="3423275" y="120725"/>
            <a:ext cx="1023300" cy="579000"/>
          </a:xfrm>
          <a:prstGeom prst="rect">
            <a:avLst/>
          </a:prstGeom>
          <a:solidFill>
            <a:srgbClr val="FFA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Think</a:t>
            </a:r>
            <a:endParaRPr sz="3100"/>
          </a:p>
        </p:txBody>
      </p:sp>
      <p:sp>
        <p:nvSpPr>
          <p:cNvPr id="405" name="Google Shape;405;p27"/>
          <p:cNvSpPr/>
          <p:nvPr/>
        </p:nvSpPr>
        <p:spPr>
          <a:xfrm>
            <a:off x="3388888" y="373330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Trust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improves team effectiveness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6" name="Google Shape;406;p27"/>
          <p:cNvSpPr/>
          <p:nvPr/>
        </p:nvSpPr>
        <p:spPr>
          <a:xfrm>
            <a:off x="521950" y="3707650"/>
            <a:ext cx="1124100" cy="10551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Teams with </a:t>
            </a:r>
            <a:r>
              <a:rPr b="1"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diverse backgrounds</a:t>
            </a: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are more </a:t>
            </a:r>
            <a:r>
              <a:rPr b="1"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creative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27"/>
          <p:cNvSpPr/>
          <p:nvPr/>
        </p:nvSpPr>
        <p:spPr>
          <a:xfrm>
            <a:off x="1960426" y="3681925"/>
            <a:ext cx="1163400" cy="10836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Real-time communication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leads to optimal information exchange in teams.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8" name="Google Shape;408;p27"/>
          <p:cNvSpPr/>
          <p:nvPr/>
        </p:nvSpPr>
        <p:spPr>
          <a:xfrm>
            <a:off x="4780775" y="373330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Team dynamics change depending on the setting and goal.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9" name="Google Shape;409;p27"/>
          <p:cNvSpPr/>
          <p:nvPr/>
        </p:nvSpPr>
        <p:spPr>
          <a:xfrm>
            <a:off x="6172650" y="3558400"/>
            <a:ext cx="1275900" cy="11787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Teammates are useful for providing different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perspectives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and approaches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410" name="Google Shape;41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2250" y="39588"/>
            <a:ext cx="827300" cy="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"/>
          <p:cNvSpPr/>
          <p:nvPr/>
        </p:nvSpPr>
        <p:spPr>
          <a:xfrm>
            <a:off x="6154038" y="3771775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Exhausted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after being on zoom for 3 hrs.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6" name="Google Shape;416;p28"/>
          <p:cNvSpPr/>
          <p:nvPr/>
        </p:nvSpPr>
        <p:spPr>
          <a:xfrm>
            <a:off x="4735950" y="3771763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Surprised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that team bonding got better post-pandemic.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7" name="Google Shape;417;p28"/>
          <p:cNvSpPr/>
          <p:nvPr/>
        </p:nvSpPr>
        <p:spPr>
          <a:xfrm>
            <a:off x="7572150" y="377180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Weird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use the ‘raise hand’ function in just a small meeting.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8" name="Google Shape;418;p28"/>
          <p:cNvSpPr/>
          <p:nvPr/>
        </p:nvSpPr>
        <p:spPr>
          <a:xfrm>
            <a:off x="7511563" y="2337013"/>
            <a:ext cx="1204500" cy="126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Embarrassed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when another person and her unexpectedly start talking at the same time on zoom.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9" name="Google Shape;419;p28"/>
          <p:cNvSpPr/>
          <p:nvPr/>
        </p:nvSpPr>
        <p:spPr>
          <a:xfrm>
            <a:off x="427925" y="2466463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More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resigned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during online monitoring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0" name="Google Shape;420;p28"/>
          <p:cNvSpPr/>
          <p:nvPr/>
        </p:nvSpPr>
        <p:spPr>
          <a:xfrm>
            <a:off x="3261388" y="246645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Less pressing need to monitor teams he </a:t>
            </a:r>
            <a:r>
              <a:rPr b="1"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trusts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1" name="Google Shape;421;p28"/>
          <p:cNvSpPr/>
          <p:nvPr/>
        </p:nvSpPr>
        <p:spPr>
          <a:xfrm>
            <a:off x="1899738" y="377180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Uninvited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to join online collaborative sessions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2" name="Google Shape;422;p28"/>
          <p:cNvSpPr/>
          <p:nvPr/>
        </p:nvSpPr>
        <p:spPr>
          <a:xfrm>
            <a:off x="3317845" y="377180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Sense of </a:t>
            </a:r>
            <a:r>
              <a:rPr b="1"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arbitrariness </a:t>
            </a: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online monitoring</a:t>
            </a:r>
            <a:endParaRPr b="1" sz="12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3" name="Google Shape;423;p28"/>
          <p:cNvSpPr/>
          <p:nvPr/>
        </p:nvSpPr>
        <p:spPr>
          <a:xfrm>
            <a:off x="481650" y="3771775"/>
            <a:ext cx="1090200" cy="941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More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equipped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to monitor in-person collaboration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4" name="Google Shape;424;p28"/>
          <p:cNvSpPr/>
          <p:nvPr/>
        </p:nvSpPr>
        <p:spPr>
          <a:xfrm>
            <a:off x="3503975" y="137750"/>
            <a:ext cx="996300" cy="528600"/>
          </a:xfrm>
          <a:prstGeom prst="rect">
            <a:avLst/>
          </a:prstGeom>
          <a:solidFill>
            <a:srgbClr val="FF4E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Feel</a:t>
            </a:r>
            <a:endParaRPr sz="3100"/>
          </a:p>
        </p:txBody>
      </p:sp>
      <p:sp>
        <p:nvSpPr>
          <p:cNvPr id="425" name="Google Shape;425;p28"/>
          <p:cNvSpPr/>
          <p:nvPr/>
        </p:nvSpPr>
        <p:spPr>
          <a:xfrm>
            <a:off x="4678175" y="1098900"/>
            <a:ext cx="12369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Surprised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about the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benefits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Zoom offered for slower students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6" name="Google Shape;426;p28"/>
          <p:cNvSpPr/>
          <p:nvPr/>
        </p:nvSpPr>
        <p:spPr>
          <a:xfrm>
            <a:off x="6094838" y="246645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Attached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to traditional methods of teaching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7" name="Google Shape;427;p28"/>
          <p:cNvSpPr/>
          <p:nvPr/>
        </p:nvSpPr>
        <p:spPr>
          <a:xfrm>
            <a:off x="7598775" y="1098875"/>
            <a:ext cx="11580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Less comfortable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teaching without in-person feedback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8" name="Google Shape;428;p28"/>
          <p:cNvSpPr/>
          <p:nvPr/>
        </p:nvSpPr>
        <p:spPr>
          <a:xfrm>
            <a:off x="6211820" y="109890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Unsure of how to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balance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Zoom tradeoffs.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9" name="Google Shape;429;p28"/>
          <p:cNvSpPr/>
          <p:nvPr/>
        </p:nvSpPr>
        <p:spPr>
          <a:xfrm>
            <a:off x="4678100" y="2466463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Disdain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for lack of connection from Zoom (like it adds a wall)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30" name="Google Shape;430;p28"/>
          <p:cNvSpPr/>
          <p:nvPr/>
        </p:nvSpPr>
        <p:spPr>
          <a:xfrm>
            <a:off x="1844650" y="246645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More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capable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with faster communication tools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31" name="Google Shape;431;p28"/>
          <p:cNvSpPr/>
          <p:nvPr/>
        </p:nvSpPr>
        <p:spPr>
          <a:xfrm>
            <a:off x="387225" y="1098888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Apprehensive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when first working with a new team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32" name="Google Shape;432;p28"/>
          <p:cNvSpPr/>
          <p:nvPr/>
        </p:nvSpPr>
        <p:spPr>
          <a:xfrm>
            <a:off x="3223425" y="1036625"/>
            <a:ext cx="1158000" cy="1128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Single-minded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in work settings, </a:t>
            </a: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more gregarious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in academic settings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33" name="Google Shape;433;p28"/>
          <p:cNvSpPr/>
          <p:nvPr/>
        </p:nvSpPr>
        <p:spPr>
          <a:xfrm>
            <a:off x="1805313" y="1098875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Trusting </a:t>
            </a: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of reliable and consistent teammates</a:t>
            </a:r>
            <a:endParaRPr sz="12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434" name="Google Shape;4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973" y="171013"/>
            <a:ext cx="497925" cy="46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9"/>
          <p:cNvSpPr/>
          <p:nvPr/>
        </p:nvSpPr>
        <p:spPr>
          <a:xfrm>
            <a:off x="-2252925" y="4149645"/>
            <a:ext cx="109761" cy="179064"/>
          </a:xfrm>
          <a:custGeom>
            <a:rect b="b" l="l" r="r" t="t"/>
            <a:pathLst>
              <a:path extrusionOk="0" h="1912" w="1172">
                <a:moveTo>
                  <a:pt x="770" y="62"/>
                </a:moveTo>
                <a:cubicBezTo>
                  <a:pt x="777" y="62"/>
                  <a:pt x="783" y="68"/>
                  <a:pt x="790" y="68"/>
                </a:cubicBezTo>
                <a:cubicBezTo>
                  <a:pt x="810" y="82"/>
                  <a:pt x="816" y="101"/>
                  <a:pt x="823" y="128"/>
                </a:cubicBezTo>
                <a:cubicBezTo>
                  <a:pt x="836" y="174"/>
                  <a:pt x="856" y="233"/>
                  <a:pt x="948" y="233"/>
                </a:cubicBezTo>
                <a:cubicBezTo>
                  <a:pt x="994" y="233"/>
                  <a:pt x="1027" y="220"/>
                  <a:pt x="1040" y="207"/>
                </a:cubicBezTo>
                <a:cubicBezTo>
                  <a:pt x="1047" y="200"/>
                  <a:pt x="1053" y="200"/>
                  <a:pt x="1053" y="200"/>
                </a:cubicBezTo>
                <a:cubicBezTo>
                  <a:pt x="1053" y="200"/>
                  <a:pt x="1060" y="200"/>
                  <a:pt x="1080" y="213"/>
                </a:cubicBezTo>
                <a:cubicBezTo>
                  <a:pt x="1099" y="226"/>
                  <a:pt x="1106" y="246"/>
                  <a:pt x="1106" y="259"/>
                </a:cubicBezTo>
                <a:cubicBezTo>
                  <a:pt x="1106" y="279"/>
                  <a:pt x="1093" y="305"/>
                  <a:pt x="1060" y="332"/>
                </a:cubicBezTo>
                <a:cubicBezTo>
                  <a:pt x="908" y="444"/>
                  <a:pt x="902" y="490"/>
                  <a:pt x="902" y="569"/>
                </a:cubicBezTo>
                <a:cubicBezTo>
                  <a:pt x="902" y="582"/>
                  <a:pt x="895" y="588"/>
                  <a:pt x="895" y="601"/>
                </a:cubicBezTo>
                <a:cubicBezTo>
                  <a:pt x="895" y="667"/>
                  <a:pt x="869" y="713"/>
                  <a:pt x="836" y="746"/>
                </a:cubicBezTo>
                <a:cubicBezTo>
                  <a:pt x="829" y="753"/>
                  <a:pt x="816" y="759"/>
                  <a:pt x="810" y="766"/>
                </a:cubicBezTo>
                <a:cubicBezTo>
                  <a:pt x="757" y="806"/>
                  <a:pt x="671" y="871"/>
                  <a:pt x="671" y="983"/>
                </a:cubicBezTo>
                <a:cubicBezTo>
                  <a:pt x="671" y="1102"/>
                  <a:pt x="671" y="1108"/>
                  <a:pt x="632" y="1128"/>
                </a:cubicBezTo>
                <a:cubicBezTo>
                  <a:pt x="546" y="1181"/>
                  <a:pt x="474" y="1260"/>
                  <a:pt x="402" y="1332"/>
                </a:cubicBezTo>
                <a:cubicBezTo>
                  <a:pt x="375" y="1358"/>
                  <a:pt x="349" y="1378"/>
                  <a:pt x="323" y="1404"/>
                </a:cubicBezTo>
                <a:lnTo>
                  <a:pt x="277" y="1450"/>
                </a:lnTo>
                <a:cubicBezTo>
                  <a:pt x="250" y="1477"/>
                  <a:pt x="224" y="1503"/>
                  <a:pt x="198" y="1529"/>
                </a:cubicBezTo>
                <a:cubicBezTo>
                  <a:pt x="191" y="1529"/>
                  <a:pt x="191" y="1536"/>
                  <a:pt x="184" y="1536"/>
                </a:cubicBezTo>
                <a:cubicBezTo>
                  <a:pt x="165" y="1556"/>
                  <a:pt x="145" y="1569"/>
                  <a:pt x="132" y="1595"/>
                </a:cubicBezTo>
                <a:cubicBezTo>
                  <a:pt x="132" y="1595"/>
                  <a:pt x="112" y="1674"/>
                  <a:pt x="105" y="1720"/>
                </a:cubicBezTo>
                <a:cubicBezTo>
                  <a:pt x="99" y="1747"/>
                  <a:pt x="92" y="1760"/>
                  <a:pt x="92" y="1780"/>
                </a:cubicBezTo>
                <a:cubicBezTo>
                  <a:pt x="92" y="1720"/>
                  <a:pt x="86" y="1648"/>
                  <a:pt x="86" y="1635"/>
                </a:cubicBezTo>
                <a:lnTo>
                  <a:pt x="86" y="1622"/>
                </a:lnTo>
                <a:cubicBezTo>
                  <a:pt x="73" y="1582"/>
                  <a:pt x="66" y="1516"/>
                  <a:pt x="73" y="1470"/>
                </a:cubicBezTo>
                <a:cubicBezTo>
                  <a:pt x="79" y="1424"/>
                  <a:pt x="119" y="1385"/>
                  <a:pt x="158" y="1352"/>
                </a:cubicBezTo>
                <a:cubicBezTo>
                  <a:pt x="171" y="1339"/>
                  <a:pt x="184" y="1325"/>
                  <a:pt x="198" y="1319"/>
                </a:cubicBezTo>
                <a:cubicBezTo>
                  <a:pt x="224" y="1299"/>
                  <a:pt x="244" y="1286"/>
                  <a:pt x="244" y="1240"/>
                </a:cubicBezTo>
                <a:cubicBezTo>
                  <a:pt x="244" y="1227"/>
                  <a:pt x="244" y="1214"/>
                  <a:pt x="244" y="1200"/>
                </a:cubicBezTo>
                <a:cubicBezTo>
                  <a:pt x="244" y="1187"/>
                  <a:pt x="237" y="1141"/>
                  <a:pt x="244" y="1135"/>
                </a:cubicBezTo>
                <a:cubicBezTo>
                  <a:pt x="329" y="1115"/>
                  <a:pt x="408" y="1056"/>
                  <a:pt x="474" y="977"/>
                </a:cubicBezTo>
                <a:cubicBezTo>
                  <a:pt x="546" y="891"/>
                  <a:pt x="553" y="865"/>
                  <a:pt x="560" y="812"/>
                </a:cubicBezTo>
                <a:cubicBezTo>
                  <a:pt x="560" y="799"/>
                  <a:pt x="560" y="786"/>
                  <a:pt x="560" y="759"/>
                </a:cubicBezTo>
                <a:cubicBezTo>
                  <a:pt x="566" y="740"/>
                  <a:pt x="586" y="713"/>
                  <a:pt x="606" y="694"/>
                </a:cubicBezTo>
                <a:cubicBezTo>
                  <a:pt x="612" y="680"/>
                  <a:pt x="625" y="674"/>
                  <a:pt x="632" y="661"/>
                </a:cubicBezTo>
                <a:cubicBezTo>
                  <a:pt x="639" y="648"/>
                  <a:pt x="652" y="634"/>
                  <a:pt x="658" y="628"/>
                </a:cubicBezTo>
                <a:cubicBezTo>
                  <a:pt x="671" y="608"/>
                  <a:pt x="685" y="595"/>
                  <a:pt x="698" y="582"/>
                </a:cubicBezTo>
                <a:cubicBezTo>
                  <a:pt x="704" y="569"/>
                  <a:pt x="704" y="549"/>
                  <a:pt x="711" y="463"/>
                </a:cubicBezTo>
                <a:cubicBezTo>
                  <a:pt x="711" y="450"/>
                  <a:pt x="711" y="444"/>
                  <a:pt x="711" y="437"/>
                </a:cubicBezTo>
                <a:cubicBezTo>
                  <a:pt x="711" y="417"/>
                  <a:pt x="711" y="404"/>
                  <a:pt x="711" y="397"/>
                </a:cubicBezTo>
                <a:cubicBezTo>
                  <a:pt x="711" y="391"/>
                  <a:pt x="704" y="384"/>
                  <a:pt x="704" y="378"/>
                </a:cubicBezTo>
                <a:cubicBezTo>
                  <a:pt x="704" y="378"/>
                  <a:pt x="711" y="378"/>
                  <a:pt x="718" y="371"/>
                </a:cubicBezTo>
                <a:cubicBezTo>
                  <a:pt x="757" y="351"/>
                  <a:pt x="783" y="299"/>
                  <a:pt x="783" y="259"/>
                </a:cubicBezTo>
                <a:cubicBezTo>
                  <a:pt x="783" y="233"/>
                  <a:pt x="777" y="213"/>
                  <a:pt x="750" y="200"/>
                </a:cubicBezTo>
                <a:lnTo>
                  <a:pt x="737" y="187"/>
                </a:lnTo>
                <a:cubicBezTo>
                  <a:pt x="658" y="147"/>
                  <a:pt x="645" y="128"/>
                  <a:pt x="645" y="121"/>
                </a:cubicBezTo>
                <a:cubicBezTo>
                  <a:pt x="645" y="121"/>
                  <a:pt x="652" y="114"/>
                  <a:pt x="665" y="108"/>
                </a:cubicBezTo>
                <a:lnTo>
                  <a:pt x="685" y="95"/>
                </a:lnTo>
                <a:cubicBezTo>
                  <a:pt x="711" y="82"/>
                  <a:pt x="744" y="62"/>
                  <a:pt x="770" y="62"/>
                </a:cubicBezTo>
                <a:close/>
                <a:moveTo>
                  <a:pt x="772" y="0"/>
                </a:moveTo>
                <a:cubicBezTo>
                  <a:pt x="731" y="0"/>
                  <a:pt x="689" y="18"/>
                  <a:pt x="658" y="35"/>
                </a:cubicBezTo>
                <a:lnTo>
                  <a:pt x="639" y="42"/>
                </a:lnTo>
                <a:cubicBezTo>
                  <a:pt x="599" y="62"/>
                  <a:pt x="579" y="88"/>
                  <a:pt x="579" y="114"/>
                </a:cubicBezTo>
                <a:cubicBezTo>
                  <a:pt x="579" y="174"/>
                  <a:pt x="658" y="220"/>
                  <a:pt x="704" y="246"/>
                </a:cubicBezTo>
                <a:lnTo>
                  <a:pt x="724" y="253"/>
                </a:lnTo>
                <a:cubicBezTo>
                  <a:pt x="724" y="266"/>
                  <a:pt x="711" y="299"/>
                  <a:pt x="685" y="318"/>
                </a:cubicBezTo>
                <a:cubicBezTo>
                  <a:pt x="639" y="345"/>
                  <a:pt x="645" y="378"/>
                  <a:pt x="645" y="404"/>
                </a:cubicBezTo>
                <a:cubicBezTo>
                  <a:pt x="645" y="411"/>
                  <a:pt x="645" y="417"/>
                  <a:pt x="645" y="430"/>
                </a:cubicBezTo>
                <a:cubicBezTo>
                  <a:pt x="645" y="437"/>
                  <a:pt x="645" y="450"/>
                  <a:pt x="645" y="463"/>
                </a:cubicBezTo>
                <a:cubicBezTo>
                  <a:pt x="645" y="483"/>
                  <a:pt x="639" y="536"/>
                  <a:pt x="639" y="542"/>
                </a:cubicBezTo>
                <a:cubicBezTo>
                  <a:pt x="632" y="555"/>
                  <a:pt x="625" y="569"/>
                  <a:pt x="612" y="582"/>
                </a:cubicBezTo>
                <a:cubicBezTo>
                  <a:pt x="599" y="595"/>
                  <a:pt x="586" y="608"/>
                  <a:pt x="579" y="621"/>
                </a:cubicBezTo>
                <a:cubicBezTo>
                  <a:pt x="573" y="634"/>
                  <a:pt x="566" y="641"/>
                  <a:pt x="560" y="648"/>
                </a:cubicBezTo>
                <a:cubicBezTo>
                  <a:pt x="533" y="680"/>
                  <a:pt x="507" y="713"/>
                  <a:pt x="500" y="753"/>
                </a:cubicBezTo>
                <a:cubicBezTo>
                  <a:pt x="494" y="779"/>
                  <a:pt x="494" y="792"/>
                  <a:pt x="494" y="812"/>
                </a:cubicBezTo>
                <a:cubicBezTo>
                  <a:pt x="494" y="845"/>
                  <a:pt x="494" y="858"/>
                  <a:pt x="428" y="937"/>
                </a:cubicBezTo>
                <a:cubicBezTo>
                  <a:pt x="369" y="1003"/>
                  <a:pt x="303" y="1049"/>
                  <a:pt x="231" y="1069"/>
                </a:cubicBezTo>
                <a:cubicBezTo>
                  <a:pt x="171" y="1082"/>
                  <a:pt x="178" y="1161"/>
                  <a:pt x="178" y="1207"/>
                </a:cubicBezTo>
                <a:cubicBezTo>
                  <a:pt x="178" y="1220"/>
                  <a:pt x="184" y="1227"/>
                  <a:pt x="184" y="1240"/>
                </a:cubicBezTo>
                <a:cubicBezTo>
                  <a:pt x="184" y="1246"/>
                  <a:pt x="184" y="1246"/>
                  <a:pt x="158" y="1266"/>
                </a:cubicBezTo>
                <a:cubicBezTo>
                  <a:pt x="152" y="1273"/>
                  <a:pt x="132" y="1286"/>
                  <a:pt x="112" y="1306"/>
                </a:cubicBezTo>
                <a:cubicBezTo>
                  <a:pt x="73" y="1345"/>
                  <a:pt x="20" y="1391"/>
                  <a:pt x="7" y="1457"/>
                </a:cubicBezTo>
                <a:cubicBezTo>
                  <a:pt x="0" y="1510"/>
                  <a:pt x="0" y="1589"/>
                  <a:pt x="20" y="1641"/>
                </a:cubicBezTo>
                <a:cubicBezTo>
                  <a:pt x="27" y="1707"/>
                  <a:pt x="27" y="1812"/>
                  <a:pt x="27" y="1832"/>
                </a:cubicBezTo>
                <a:cubicBezTo>
                  <a:pt x="27" y="1865"/>
                  <a:pt x="27" y="1885"/>
                  <a:pt x="40" y="1898"/>
                </a:cubicBezTo>
                <a:lnTo>
                  <a:pt x="53" y="1911"/>
                </a:lnTo>
                <a:lnTo>
                  <a:pt x="73" y="1911"/>
                </a:lnTo>
                <a:cubicBezTo>
                  <a:pt x="79" y="1911"/>
                  <a:pt x="105" y="1911"/>
                  <a:pt x="145" y="1845"/>
                </a:cubicBezTo>
                <a:cubicBezTo>
                  <a:pt x="145" y="1845"/>
                  <a:pt x="158" y="1799"/>
                  <a:pt x="171" y="1733"/>
                </a:cubicBezTo>
                <a:cubicBezTo>
                  <a:pt x="178" y="1687"/>
                  <a:pt x="198" y="1615"/>
                  <a:pt x="198" y="1615"/>
                </a:cubicBezTo>
                <a:cubicBezTo>
                  <a:pt x="204" y="1608"/>
                  <a:pt x="217" y="1595"/>
                  <a:pt x="224" y="1589"/>
                </a:cubicBezTo>
                <a:cubicBezTo>
                  <a:pt x="231" y="1582"/>
                  <a:pt x="237" y="1576"/>
                  <a:pt x="244" y="1576"/>
                </a:cubicBezTo>
                <a:cubicBezTo>
                  <a:pt x="270" y="1549"/>
                  <a:pt x="296" y="1523"/>
                  <a:pt x="323" y="1497"/>
                </a:cubicBezTo>
                <a:lnTo>
                  <a:pt x="375" y="1450"/>
                </a:lnTo>
                <a:cubicBezTo>
                  <a:pt x="402" y="1424"/>
                  <a:pt x="421" y="1398"/>
                  <a:pt x="448" y="1372"/>
                </a:cubicBezTo>
                <a:cubicBezTo>
                  <a:pt x="520" y="1306"/>
                  <a:pt x="593" y="1233"/>
                  <a:pt x="665" y="1187"/>
                </a:cubicBezTo>
                <a:cubicBezTo>
                  <a:pt x="737" y="1141"/>
                  <a:pt x="737" y="1102"/>
                  <a:pt x="737" y="983"/>
                </a:cubicBezTo>
                <a:cubicBezTo>
                  <a:pt x="737" y="904"/>
                  <a:pt x="803" y="852"/>
                  <a:pt x="849" y="819"/>
                </a:cubicBezTo>
                <a:cubicBezTo>
                  <a:pt x="862" y="812"/>
                  <a:pt x="869" y="806"/>
                  <a:pt x="876" y="792"/>
                </a:cubicBezTo>
                <a:cubicBezTo>
                  <a:pt x="928" y="753"/>
                  <a:pt x="954" y="687"/>
                  <a:pt x="961" y="601"/>
                </a:cubicBezTo>
                <a:cubicBezTo>
                  <a:pt x="961" y="588"/>
                  <a:pt x="961" y="582"/>
                  <a:pt x="968" y="569"/>
                </a:cubicBezTo>
                <a:cubicBezTo>
                  <a:pt x="968" y="509"/>
                  <a:pt x="968" y="483"/>
                  <a:pt x="1099" y="378"/>
                </a:cubicBezTo>
                <a:cubicBezTo>
                  <a:pt x="1145" y="345"/>
                  <a:pt x="1172" y="299"/>
                  <a:pt x="1172" y="259"/>
                </a:cubicBezTo>
                <a:cubicBezTo>
                  <a:pt x="1172" y="233"/>
                  <a:pt x="1165" y="193"/>
                  <a:pt x="1119" y="161"/>
                </a:cubicBezTo>
                <a:cubicBezTo>
                  <a:pt x="1096" y="141"/>
                  <a:pt x="1075" y="134"/>
                  <a:pt x="1056" y="134"/>
                </a:cubicBezTo>
                <a:cubicBezTo>
                  <a:pt x="1037" y="134"/>
                  <a:pt x="1020" y="141"/>
                  <a:pt x="1007" y="147"/>
                </a:cubicBezTo>
                <a:cubicBezTo>
                  <a:pt x="994" y="161"/>
                  <a:pt x="981" y="167"/>
                  <a:pt x="948" y="167"/>
                </a:cubicBezTo>
                <a:cubicBezTo>
                  <a:pt x="908" y="167"/>
                  <a:pt x="902" y="154"/>
                  <a:pt x="889" y="108"/>
                </a:cubicBezTo>
                <a:cubicBezTo>
                  <a:pt x="876" y="75"/>
                  <a:pt x="862" y="42"/>
                  <a:pt x="829" y="16"/>
                </a:cubicBezTo>
                <a:cubicBezTo>
                  <a:pt x="812" y="5"/>
                  <a:pt x="792" y="0"/>
                  <a:pt x="772" y="0"/>
                </a:cubicBezTo>
                <a:close/>
              </a:path>
            </a:pathLst>
          </a:custGeom>
          <a:solidFill>
            <a:srgbClr val="F2EF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0" name="Google Shape;440;p29"/>
          <p:cNvGrpSpPr/>
          <p:nvPr/>
        </p:nvGrpSpPr>
        <p:grpSpPr>
          <a:xfrm>
            <a:off x="6606800" y="86888"/>
            <a:ext cx="2291925" cy="4660467"/>
            <a:chOff x="6281400" y="74250"/>
            <a:chExt cx="2291925" cy="4660467"/>
          </a:xfrm>
        </p:grpSpPr>
        <p:sp>
          <p:nvSpPr>
            <p:cNvPr id="441" name="Google Shape;441;p29"/>
            <p:cNvSpPr/>
            <p:nvPr/>
          </p:nvSpPr>
          <p:spPr>
            <a:xfrm>
              <a:off x="6281400" y="1208817"/>
              <a:ext cx="1559700" cy="3525900"/>
            </a:xfrm>
            <a:prstGeom prst="rect">
              <a:avLst/>
            </a:prstGeom>
            <a:solidFill>
              <a:srgbClr val="51D7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6589050" y="74250"/>
              <a:ext cx="944400" cy="878100"/>
            </a:xfrm>
            <a:prstGeom prst="ellipse">
              <a:avLst/>
            </a:prstGeom>
            <a:solidFill>
              <a:srgbClr val="51D7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9"/>
            <p:cNvSpPr txBox="1"/>
            <p:nvPr/>
          </p:nvSpPr>
          <p:spPr>
            <a:xfrm flipH="1">
              <a:off x="7146825" y="2365200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sz="22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44" name="Google Shape;444;p29"/>
          <p:cNvGrpSpPr/>
          <p:nvPr/>
        </p:nvGrpSpPr>
        <p:grpSpPr>
          <a:xfrm>
            <a:off x="564550" y="37350"/>
            <a:ext cx="1726113" cy="4759525"/>
            <a:chOff x="1881800" y="-24775"/>
            <a:chExt cx="1726113" cy="4759525"/>
          </a:xfrm>
        </p:grpSpPr>
        <p:grpSp>
          <p:nvGrpSpPr>
            <p:cNvPr id="445" name="Google Shape;445;p29"/>
            <p:cNvGrpSpPr/>
            <p:nvPr/>
          </p:nvGrpSpPr>
          <p:grpSpPr>
            <a:xfrm>
              <a:off x="1881800" y="-24775"/>
              <a:ext cx="1559700" cy="4759525"/>
              <a:chOff x="1881800" y="-24775"/>
              <a:chExt cx="1559700" cy="4759525"/>
            </a:xfrm>
          </p:grpSpPr>
          <p:sp>
            <p:nvSpPr>
              <p:cNvPr id="446" name="Google Shape;446;p29"/>
              <p:cNvSpPr/>
              <p:nvPr/>
            </p:nvSpPr>
            <p:spPr>
              <a:xfrm>
                <a:off x="1881800" y="1226550"/>
                <a:ext cx="1559700" cy="3508200"/>
              </a:xfrm>
              <a:prstGeom prst="rect">
                <a:avLst/>
              </a:prstGeom>
              <a:solidFill>
                <a:srgbClr val="FFAC0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2167857" y="-24775"/>
                <a:ext cx="987600" cy="968100"/>
              </a:xfrm>
              <a:prstGeom prst="ellipse">
                <a:avLst/>
              </a:prstGeom>
              <a:solidFill>
                <a:srgbClr val="FFAC0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8" name="Google Shape;448;p29"/>
            <p:cNvGrpSpPr/>
            <p:nvPr/>
          </p:nvGrpSpPr>
          <p:grpSpPr>
            <a:xfrm>
              <a:off x="1948400" y="3052725"/>
              <a:ext cx="1659513" cy="1490703"/>
              <a:chOff x="263352" y="2595525"/>
              <a:chExt cx="1659513" cy="1490703"/>
            </a:xfrm>
          </p:grpSpPr>
          <p:sp>
            <p:nvSpPr>
              <p:cNvPr id="449" name="Google Shape;449;p29"/>
              <p:cNvSpPr txBox="1"/>
              <p:nvPr/>
            </p:nvSpPr>
            <p:spPr>
              <a:xfrm flipH="1">
                <a:off x="496364" y="2595525"/>
                <a:ext cx="1426500" cy="41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sz="220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50" name="Google Shape;450;p29"/>
              <p:cNvSpPr txBox="1"/>
              <p:nvPr/>
            </p:nvSpPr>
            <p:spPr>
              <a:xfrm flipH="1">
                <a:off x="263352" y="2808828"/>
                <a:ext cx="1426500" cy="12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3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Trust</a:t>
                </a:r>
                <a:endParaRPr sz="33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Similarity across environments</a:t>
                </a:r>
                <a:endParaRPr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  <p:grpSp>
        <p:nvGrpSpPr>
          <p:cNvPr id="451" name="Google Shape;451;p29"/>
          <p:cNvGrpSpPr/>
          <p:nvPr/>
        </p:nvGrpSpPr>
        <p:grpSpPr>
          <a:xfrm>
            <a:off x="3668888" y="55800"/>
            <a:ext cx="2234450" cy="4741050"/>
            <a:chOff x="4728125" y="12125"/>
            <a:chExt cx="2234450" cy="4741050"/>
          </a:xfrm>
        </p:grpSpPr>
        <p:sp>
          <p:nvSpPr>
            <p:cNvPr id="452" name="Google Shape;452;p29"/>
            <p:cNvSpPr/>
            <p:nvPr/>
          </p:nvSpPr>
          <p:spPr>
            <a:xfrm>
              <a:off x="4728125" y="1186475"/>
              <a:ext cx="1559700" cy="3566700"/>
            </a:xfrm>
            <a:prstGeom prst="rect">
              <a:avLst/>
            </a:prstGeom>
            <a:solidFill>
              <a:srgbClr val="95E4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5040171" y="12125"/>
              <a:ext cx="935700" cy="894300"/>
            </a:xfrm>
            <a:prstGeom prst="ellipse">
              <a:avLst/>
            </a:prstGeom>
            <a:solidFill>
              <a:srgbClr val="95E4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9"/>
            <p:cNvSpPr txBox="1"/>
            <p:nvPr/>
          </p:nvSpPr>
          <p:spPr>
            <a:xfrm flipH="1">
              <a:off x="5536075" y="305272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22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455" name="Google Shape;455;p29"/>
          <p:cNvSpPr txBox="1"/>
          <p:nvPr/>
        </p:nvSpPr>
        <p:spPr>
          <a:xfrm>
            <a:off x="623625" y="288598"/>
            <a:ext cx="81345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Surprises				  Contradictions			   Tensions</a:t>
            </a:r>
            <a:endParaRPr sz="27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56" name="Google Shape;456;p29"/>
          <p:cNvSpPr txBox="1"/>
          <p:nvPr/>
        </p:nvSpPr>
        <p:spPr>
          <a:xfrm flipH="1">
            <a:off x="3735475" y="3755123"/>
            <a:ext cx="14265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Willingness to engage virtually for different purposes</a:t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Negative &amp; positive emotion</a:t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57" name="Google Shape;457;p29"/>
          <p:cNvSpPr txBox="1"/>
          <p:nvPr/>
        </p:nvSpPr>
        <p:spPr>
          <a:xfrm flipH="1">
            <a:off x="6674038" y="2565198"/>
            <a:ext cx="14265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Feedback mechanisms</a:t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Transfer of skills to virtual world</a:t>
            </a:r>
            <a:endParaRPr sz="23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0"/>
          <p:cNvSpPr txBox="1"/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Driving Insights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0"/>
          <p:cNvSpPr txBox="1"/>
          <p:nvPr/>
        </p:nvSpPr>
        <p:spPr>
          <a:xfrm>
            <a:off x="246525" y="1423150"/>
            <a:ext cx="71157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What role does technology play in </a:t>
            </a:r>
            <a:r>
              <a:rPr b="1" lang="en" sz="23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mediating collaborative interactions</a:t>
            </a:r>
            <a:r>
              <a:rPr lang="en" sz="23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that take place in person?</a:t>
            </a:r>
            <a:endParaRPr sz="23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How might we extract the </a:t>
            </a:r>
            <a:r>
              <a:rPr b="1" lang="en" sz="23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positives </a:t>
            </a:r>
            <a:r>
              <a:rPr lang="en" sz="23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of </a:t>
            </a:r>
            <a:r>
              <a:rPr b="1" lang="en" sz="23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virtual </a:t>
            </a:r>
            <a:r>
              <a:rPr lang="en" sz="23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collaboration and transfer them to better facilitate</a:t>
            </a:r>
            <a:r>
              <a:rPr b="1" lang="en" sz="23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in </a:t>
            </a:r>
            <a:r>
              <a:rPr b="1" lang="en" sz="23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person</a:t>
            </a:r>
            <a:r>
              <a:rPr lang="en" sz="23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collaboration?</a:t>
            </a:r>
            <a:endParaRPr sz="23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464" name="Google Shape;464;p30"/>
          <p:cNvCxnSpPr/>
          <p:nvPr/>
        </p:nvCxnSpPr>
        <p:spPr>
          <a:xfrm flipH="1" rot="10800000">
            <a:off x="308100" y="3104050"/>
            <a:ext cx="8589300" cy="21300"/>
          </a:xfrm>
          <a:prstGeom prst="straightConnector1">
            <a:avLst/>
          </a:prstGeom>
          <a:noFill/>
          <a:ln cap="flat" cmpd="sng" w="1524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1"/>
          <p:cNvSpPr txBox="1"/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470" name="Google Shape;470;p31"/>
          <p:cNvSpPr txBox="1"/>
          <p:nvPr/>
        </p:nvSpPr>
        <p:spPr>
          <a:xfrm>
            <a:off x="255250" y="1186950"/>
            <a:ext cx="8551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Slide layout from </a:t>
            </a:r>
            <a:r>
              <a:rPr b="1" lang="en" sz="2000" u="sng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</a:t>
            </a:r>
            <a:r>
              <a:rPr b="1" lang="en" sz="2000" u="sng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and </a:t>
            </a:r>
            <a:r>
              <a:rPr b="1" lang="en" sz="2000" u="sng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sz="20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Image credits provided under images</a:t>
            </a:r>
            <a:endParaRPr sz="20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4"/>
          <p:cNvGrpSpPr/>
          <p:nvPr/>
        </p:nvGrpSpPr>
        <p:grpSpPr>
          <a:xfrm>
            <a:off x="4134075" y="1572213"/>
            <a:ext cx="3056400" cy="2487275"/>
            <a:chOff x="3043800" y="1590375"/>
            <a:chExt cx="3056400" cy="2487275"/>
          </a:xfrm>
        </p:grpSpPr>
        <p:grpSp>
          <p:nvGrpSpPr>
            <p:cNvPr id="73" name="Google Shape;73;p14"/>
            <p:cNvGrpSpPr/>
            <p:nvPr/>
          </p:nvGrpSpPr>
          <p:grpSpPr>
            <a:xfrm>
              <a:off x="3819442" y="1590375"/>
              <a:ext cx="1483315" cy="1440268"/>
              <a:chOff x="3819442" y="1590375"/>
              <a:chExt cx="1483315" cy="1440268"/>
            </a:xfrm>
          </p:grpSpPr>
          <p:grpSp>
            <p:nvGrpSpPr>
              <p:cNvPr id="74" name="Google Shape;74;p14"/>
              <p:cNvGrpSpPr/>
              <p:nvPr/>
            </p:nvGrpSpPr>
            <p:grpSpPr>
              <a:xfrm>
                <a:off x="3819442" y="1590375"/>
                <a:ext cx="1483315" cy="1440268"/>
                <a:chOff x="533400" y="1607862"/>
                <a:chExt cx="1719187" cy="1669296"/>
              </a:xfrm>
            </p:grpSpPr>
            <p:sp>
              <p:nvSpPr>
                <p:cNvPr id="75" name="Google Shape;75;p14"/>
                <p:cNvSpPr/>
                <p:nvPr/>
              </p:nvSpPr>
              <p:spPr>
                <a:xfrm>
                  <a:off x="533400" y="1607875"/>
                  <a:ext cx="1719187" cy="1661783"/>
                </a:xfrm>
                <a:custGeom>
                  <a:rect b="b" l="l" r="r" t="t"/>
                  <a:pathLst>
                    <a:path extrusionOk="0" h="52282" w="54088">
                      <a:moveTo>
                        <a:pt x="0" y="0"/>
                      </a:moveTo>
                      <a:lnTo>
                        <a:pt x="0" y="51807"/>
                      </a:lnTo>
                      <a:cubicBezTo>
                        <a:pt x="0" y="51807"/>
                        <a:pt x="5632" y="52282"/>
                        <a:pt x="13332" y="52282"/>
                      </a:cubicBezTo>
                      <a:cubicBezTo>
                        <a:pt x="25565" y="52282"/>
                        <a:pt x="43016" y="51084"/>
                        <a:pt x="51389" y="44881"/>
                      </a:cubicBezTo>
                      <a:cubicBezTo>
                        <a:pt x="54088" y="42894"/>
                        <a:pt x="51828" y="0"/>
                        <a:pt x="51828" y="0"/>
                      </a:cubicBezTo>
                      <a:close/>
                    </a:path>
                  </a:pathLst>
                </a:custGeom>
                <a:solidFill>
                  <a:srgbClr val="FF4EB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" name="Google Shape;76;p14"/>
                <p:cNvSpPr/>
                <p:nvPr/>
              </p:nvSpPr>
              <p:spPr>
                <a:xfrm>
                  <a:off x="533410" y="1607862"/>
                  <a:ext cx="1662058" cy="347882"/>
                </a:xfrm>
                <a:custGeom>
                  <a:rect b="b" l="l" r="r" t="t"/>
                  <a:pathLst>
                    <a:path extrusionOk="0" h="10944" w="52143">
                      <a:moveTo>
                        <a:pt x="1" y="0"/>
                      </a:moveTo>
                      <a:lnTo>
                        <a:pt x="1" y="10943"/>
                      </a:lnTo>
                      <a:lnTo>
                        <a:pt x="52142" y="10943"/>
                      </a:lnTo>
                      <a:lnTo>
                        <a:pt x="51912" y="0"/>
                      </a:lnTo>
                      <a:close/>
                    </a:path>
                  </a:pathLst>
                </a:custGeom>
                <a:solidFill>
                  <a:srgbClr val="FFA8D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" name="Google Shape;77;p14"/>
                <p:cNvSpPr/>
                <p:nvPr/>
              </p:nvSpPr>
              <p:spPr>
                <a:xfrm>
                  <a:off x="533400" y="2951934"/>
                  <a:ext cx="1634734" cy="325224"/>
                </a:xfrm>
                <a:custGeom>
                  <a:rect b="b" l="l" r="r" t="t"/>
                  <a:pathLst>
                    <a:path extrusionOk="0" h="10232" w="51431">
                      <a:moveTo>
                        <a:pt x="51430" y="2616"/>
                      </a:moveTo>
                      <a:cubicBezTo>
                        <a:pt x="51430" y="2616"/>
                        <a:pt x="51430" y="2616"/>
                        <a:pt x="51430" y="2617"/>
                      </a:cubicBezTo>
                      <a:lnTo>
                        <a:pt x="51430" y="2617"/>
                      </a:lnTo>
                      <a:cubicBezTo>
                        <a:pt x="51430" y="2616"/>
                        <a:pt x="51430" y="2616"/>
                        <a:pt x="51430" y="2616"/>
                      </a:cubicBezTo>
                      <a:cubicBezTo>
                        <a:pt x="51430" y="2616"/>
                        <a:pt x="51430" y="2616"/>
                        <a:pt x="51430" y="2616"/>
                      </a:cubicBezTo>
                      <a:close/>
                      <a:moveTo>
                        <a:pt x="43814" y="1"/>
                      </a:moveTo>
                      <a:cubicBezTo>
                        <a:pt x="40948" y="357"/>
                        <a:pt x="0" y="9521"/>
                        <a:pt x="0" y="9521"/>
                      </a:cubicBezTo>
                      <a:cubicBezTo>
                        <a:pt x="6199" y="10018"/>
                        <a:pt x="11676" y="10231"/>
                        <a:pt x="16512" y="10231"/>
                      </a:cubicBezTo>
                      <a:cubicBezTo>
                        <a:pt x="45319" y="10231"/>
                        <a:pt x="51337" y="2672"/>
                        <a:pt x="51430" y="2617"/>
                      </a:cubicBezTo>
                      <a:lnTo>
                        <a:pt x="51430" y="2617"/>
                      </a:lnTo>
                      <a:cubicBezTo>
                        <a:pt x="50638" y="2849"/>
                        <a:pt x="49909" y="2947"/>
                        <a:pt x="49243" y="2947"/>
                      </a:cubicBezTo>
                      <a:cubicBezTo>
                        <a:pt x="45594" y="2947"/>
                        <a:pt x="43814" y="1"/>
                        <a:pt x="43814" y="1"/>
                      </a:cubicBezTo>
                      <a:close/>
                    </a:path>
                  </a:pathLst>
                </a:custGeom>
                <a:solidFill>
                  <a:srgbClr val="FFA8D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8" name="Google Shape;78;p14"/>
              <p:cNvSpPr txBox="1"/>
              <p:nvPr/>
            </p:nvSpPr>
            <p:spPr>
              <a:xfrm>
                <a:off x="3858750" y="2157375"/>
                <a:ext cx="1426500" cy="41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79" name="Google Shape;79;p14"/>
            <p:cNvSpPr txBox="1"/>
            <p:nvPr/>
          </p:nvSpPr>
          <p:spPr>
            <a:xfrm>
              <a:off x="3043800" y="3030650"/>
              <a:ext cx="3056400" cy="104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Sam Silverstein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Symbolic Systems ‘22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M.S. CS ‘23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" name="Google Shape;80;p14"/>
          <p:cNvGrpSpPr/>
          <p:nvPr/>
        </p:nvGrpSpPr>
        <p:grpSpPr>
          <a:xfrm>
            <a:off x="167736" y="1572225"/>
            <a:ext cx="1814100" cy="2093275"/>
            <a:chOff x="341686" y="1590375"/>
            <a:chExt cx="1814100" cy="2093275"/>
          </a:xfrm>
        </p:grpSpPr>
        <p:sp>
          <p:nvSpPr>
            <p:cNvPr id="81" name="Google Shape;81;p14"/>
            <p:cNvSpPr txBox="1"/>
            <p:nvPr/>
          </p:nvSpPr>
          <p:spPr>
            <a:xfrm flipH="1">
              <a:off x="341686" y="3154450"/>
              <a:ext cx="1814100" cy="52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Kelly Chen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M.S. LDT ‘22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2" name="Google Shape;82;p14"/>
            <p:cNvGrpSpPr/>
            <p:nvPr/>
          </p:nvGrpSpPr>
          <p:grpSpPr>
            <a:xfrm>
              <a:off x="507073" y="1590375"/>
              <a:ext cx="1483315" cy="1440268"/>
              <a:chOff x="533400" y="1607862"/>
              <a:chExt cx="1719187" cy="1669296"/>
            </a:xfrm>
          </p:grpSpPr>
          <p:sp>
            <p:nvSpPr>
              <p:cNvPr id="83" name="Google Shape;83;p14"/>
              <p:cNvSpPr/>
              <p:nvPr/>
            </p:nvSpPr>
            <p:spPr>
              <a:xfrm>
                <a:off x="533400" y="1607875"/>
                <a:ext cx="1719187" cy="1661783"/>
              </a:xfrm>
              <a:custGeom>
                <a:rect b="b" l="l" r="r" t="t"/>
                <a:pathLst>
                  <a:path extrusionOk="0" h="52282" w="54088">
                    <a:moveTo>
                      <a:pt x="0" y="0"/>
                    </a:moveTo>
                    <a:lnTo>
                      <a:pt x="0" y="51807"/>
                    </a:lnTo>
                    <a:cubicBezTo>
                      <a:pt x="0" y="51807"/>
                      <a:pt x="5632" y="52282"/>
                      <a:pt x="13332" y="52282"/>
                    </a:cubicBezTo>
                    <a:cubicBezTo>
                      <a:pt x="25565" y="52282"/>
                      <a:pt x="43016" y="51084"/>
                      <a:pt x="51389" y="44881"/>
                    </a:cubicBezTo>
                    <a:cubicBezTo>
                      <a:pt x="54088" y="42894"/>
                      <a:pt x="51828" y="0"/>
                      <a:pt x="51828" y="0"/>
                    </a:cubicBezTo>
                    <a:close/>
                  </a:path>
                </a:pathLst>
              </a:custGeom>
              <a:solidFill>
                <a:srgbClr val="F0F0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4"/>
              <p:cNvSpPr/>
              <p:nvPr/>
            </p:nvSpPr>
            <p:spPr>
              <a:xfrm>
                <a:off x="533402" y="1607862"/>
                <a:ext cx="1661928" cy="347882"/>
              </a:xfrm>
              <a:custGeom>
                <a:rect b="b" l="l" r="r" t="t"/>
                <a:pathLst>
                  <a:path extrusionOk="0" h="10944" w="52143">
                    <a:moveTo>
                      <a:pt x="1" y="0"/>
                    </a:moveTo>
                    <a:lnTo>
                      <a:pt x="1" y="10943"/>
                    </a:lnTo>
                    <a:lnTo>
                      <a:pt x="52142" y="10943"/>
                    </a:lnTo>
                    <a:lnTo>
                      <a:pt x="51912" y="0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4"/>
              <p:cNvSpPr/>
              <p:nvPr/>
            </p:nvSpPr>
            <p:spPr>
              <a:xfrm>
                <a:off x="533400" y="2951934"/>
                <a:ext cx="1634734" cy="325224"/>
              </a:xfrm>
              <a:custGeom>
                <a:rect b="b" l="l" r="r" t="t"/>
                <a:pathLst>
                  <a:path extrusionOk="0" h="10232" w="51431">
                    <a:moveTo>
                      <a:pt x="51430" y="2616"/>
                    </a:moveTo>
                    <a:cubicBezTo>
                      <a:pt x="51430" y="2616"/>
                      <a:pt x="51430" y="2616"/>
                      <a:pt x="51430" y="2617"/>
                    </a:cubicBezTo>
                    <a:lnTo>
                      <a:pt x="51430" y="2617"/>
                    </a:lnTo>
                    <a:cubicBezTo>
                      <a:pt x="51430" y="2616"/>
                      <a:pt x="51430" y="2616"/>
                      <a:pt x="51430" y="2616"/>
                    </a:cubicBezTo>
                    <a:cubicBezTo>
                      <a:pt x="51430" y="2616"/>
                      <a:pt x="51430" y="2616"/>
                      <a:pt x="51430" y="2616"/>
                    </a:cubicBezTo>
                    <a:close/>
                    <a:moveTo>
                      <a:pt x="43814" y="1"/>
                    </a:moveTo>
                    <a:cubicBezTo>
                      <a:pt x="40948" y="357"/>
                      <a:pt x="0" y="9521"/>
                      <a:pt x="0" y="9521"/>
                    </a:cubicBezTo>
                    <a:cubicBezTo>
                      <a:pt x="6199" y="10018"/>
                      <a:pt x="11676" y="10231"/>
                      <a:pt x="16512" y="10231"/>
                    </a:cubicBezTo>
                    <a:cubicBezTo>
                      <a:pt x="45319" y="10231"/>
                      <a:pt x="51337" y="2672"/>
                      <a:pt x="51430" y="2617"/>
                    </a:cubicBezTo>
                    <a:lnTo>
                      <a:pt x="51430" y="2617"/>
                    </a:lnTo>
                    <a:cubicBezTo>
                      <a:pt x="50638" y="2849"/>
                      <a:pt x="49909" y="2947"/>
                      <a:pt x="49243" y="2947"/>
                    </a:cubicBezTo>
                    <a:cubicBezTo>
                      <a:pt x="45594" y="2947"/>
                      <a:pt x="43814" y="1"/>
                      <a:pt x="43814" y="1"/>
                    </a:cubicBez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6" name="Google Shape;86;p14"/>
          <p:cNvGrpSpPr/>
          <p:nvPr/>
        </p:nvGrpSpPr>
        <p:grpSpPr>
          <a:xfrm>
            <a:off x="6990586" y="2670250"/>
            <a:ext cx="1715700" cy="2325575"/>
            <a:chOff x="5334786" y="1590375"/>
            <a:chExt cx="1715700" cy="2325575"/>
          </a:xfrm>
        </p:grpSpPr>
        <p:grpSp>
          <p:nvGrpSpPr>
            <p:cNvPr id="87" name="Google Shape;87;p14"/>
            <p:cNvGrpSpPr/>
            <p:nvPr/>
          </p:nvGrpSpPr>
          <p:grpSpPr>
            <a:xfrm>
              <a:off x="5475625" y="1590375"/>
              <a:ext cx="1483316" cy="1440268"/>
              <a:chOff x="5475625" y="1590375"/>
              <a:chExt cx="1483316" cy="1440268"/>
            </a:xfrm>
          </p:grpSpPr>
          <p:grpSp>
            <p:nvGrpSpPr>
              <p:cNvPr id="88" name="Google Shape;88;p14"/>
              <p:cNvGrpSpPr/>
              <p:nvPr/>
            </p:nvGrpSpPr>
            <p:grpSpPr>
              <a:xfrm>
                <a:off x="5475625" y="1590375"/>
                <a:ext cx="1483316" cy="1440268"/>
                <a:chOff x="533398" y="1607862"/>
                <a:chExt cx="1719189" cy="1669296"/>
              </a:xfrm>
            </p:grpSpPr>
            <p:sp>
              <p:nvSpPr>
                <p:cNvPr id="89" name="Google Shape;89;p14"/>
                <p:cNvSpPr/>
                <p:nvPr/>
              </p:nvSpPr>
              <p:spPr>
                <a:xfrm>
                  <a:off x="533400" y="1607875"/>
                  <a:ext cx="1719187" cy="1661783"/>
                </a:xfrm>
                <a:custGeom>
                  <a:rect b="b" l="l" r="r" t="t"/>
                  <a:pathLst>
                    <a:path extrusionOk="0" h="52282" w="54088">
                      <a:moveTo>
                        <a:pt x="0" y="0"/>
                      </a:moveTo>
                      <a:lnTo>
                        <a:pt x="0" y="51807"/>
                      </a:lnTo>
                      <a:cubicBezTo>
                        <a:pt x="0" y="51807"/>
                        <a:pt x="5632" y="52282"/>
                        <a:pt x="13332" y="52282"/>
                      </a:cubicBezTo>
                      <a:cubicBezTo>
                        <a:pt x="25565" y="52282"/>
                        <a:pt x="43016" y="51084"/>
                        <a:pt x="51389" y="44881"/>
                      </a:cubicBezTo>
                      <a:cubicBezTo>
                        <a:pt x="54088" y="42894"/>
                        <a:pt x="51828" y="0"/>
                        <a:pt x="51828" y="0"/>
                      </a:cubicBezTo>
                      <a:close/>
                    </a:path>
                  </a:pathLst>
                </a:custGeom>
                <a:solidFill>
                  <a:srgbClr val="95E41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" name="Google Shape;90;p14"/>
                <p:cNvSpPr/>
                <p:nvPr/>
              </p:nvSpPr>
              <p:spPr>
                <a:xfrm>
                  <a:off x="533398" y="1607862"/>
                  <a:ext cx="1662058" cy="347882"/>
                </a:xfrm>
                <a:custGeom>
                  <a:rect b="b" l="l" r="r" t="t"/>
                  <a:pathLst>
                    <a:path extrusionOk="0" h="10944" w="52143">
                      <a:moveTo>
                        <a:pt x="1" y="0"/>
                      </a:moveTo>
                      <a:lnTo>
                        <a:pt x="1" y="10943"/>
                      </a:lnTo>
                      <a:lnTo>
                        <a:pt x="52142" y="10943"/>
                      </a:lnTo>
                      <a:lnTo>
                        <a:pt x="51912" y="0"/>
                      </a:lnTo>
                      <a:close/>
                    </a:path>
                  </a:pathLst>
                </a:custGeom>
                <a:solidFill>
                  <a:srgbClr val="CEFF8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" name="Google Shape;91;p14"/>
                <p:cNvSpPr/>
                <p:nvPr/>
              </p:nvSpPr>
              <p:spPr>
                <a:xfrm>
                  <a:off x="533400" y="2951934"/>
                  <a:ext cx="1634734" cy="325224"/>
                </a:xfrm>
                <a:custGeom>
                  <a:rect b="b" l="l" r="r" t="t"/>
                  <a:pathLst>
                    <a:path extrusionOk="0" h="10232" w="51431">
                      <a:moveTo>
                        <a:pt x="51430" y="2616"/>
                      </a:moveTo>
                      <a:cubicBezTo>
                        <a:pt x="51430" y="2616"/>
                        <a:pt x="51430" y="2616"/>
                        <a:pt x="51430" y="2617"/>
                      </a:cubicBezTo>
                      <a:lnTo>
                        <a:pt x="51430" y="2617"/>
                      </a:lnTo>
                      <a:cubicBezTo>
                        <a:pt x="51430" y="2616"/>
                        <a:pt x="51430" y="2616"/>
                        <a:pt x="51430" y="2616"/>
                      </a:cubicBezTo>
                      <a:cubicBezTo>
                        <a:pt x="51430" y="2616"/>
                        <a:pt x="51430" y="2616"/>
                        <a:pt x="51430" y="2616"/>
                      </a:cubicBezTo>
                      <a:close/>
                      <a:moveTo>
                        <a:pt x="43814" y="1"/>
                      </a:moveTo>
                      <a:cubicBezTo>
                        <a:pt x="40948" y="357"/>
                        <a:pt x="0" y="9521"/>
                        <a:pt x="0" y="9521"/>
                      </a:cubicBezTo>
                      <a:cubicBezTo>
                        <a:pt x="6199" y="10018"/>
                        <a:pt x="11676" y="10231"/>
                        <a:pt x="16512" y="10231"/>
                      </a:cubicBezTo>
                      <a:cubicBezTo>
                        <a:pt x="45319" y="10231"/>
                        <a:pt x="51337" y="2672"/>
                        <a:pt x="51430" y="2617"/>
                      </a:cubicBezTo>
                      <a:lnTo>
                        <a:pt x="51430" y="2617"/>
                      </a:lnTo>
                      <a:cubicBezTo>
                        <a:pt x="50638" y="2849"/>
                        <a:pt x="49909" y="2947"/>
                        <a:pt x="49243" y="2947"/>
                      </a:cubicBezTo>
                      <a:cubicBezTo>
                        <a:pt x="45594" y="2947"/>
                        <a:pt x="43814" y="1"/>
                        <a:pt x="43814" y="1"/>
                      </a:cubicBezTo>
                      <a:close/>
                    </a:path>
                  </a:pathLst>
                </a:custGeom>
                <a:solidFill>
                  <a:srgbClr val="CEFF8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2" name="Google Shape;92;p14"/>
              <p:cNvSpPr txBox="1"/>
              <p:nvPr/>
            </p:nvSpPr>
            <p:spPr>
              <a:xfrm>
                <a:off x="5514934" y="2155375"/>
                <a:ext cx="1426500" cy="41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93" name="Google Shape;93;p14"/>
            <p:cNvSpPr txBox="1"/>
            <p:nvPr/>
          </p:nvSpPr>
          <p:spPr>
            <a:xfrm>
              <a:off x="5334786" y="3179450"/>
              <a:ext cx="17157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Ben Thier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M.S. LDT ‘22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4" name="Google Shape;94;p14"/>
          <p:cNvSpPr txBox="1"/>
          <p:nvPr/>
        </p:nvSpPr>
        <p:spPr>
          <a:xfrm>
            <a:off x="504750" y="299798"/>
            <a:ext cx="81345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Meet</a:t>
            </a:r>
            <a:r>
              <a:rPr lang="en"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the </a:t>
            </a:r>
            <a:r>
              <a:rPr i="1" lang="en"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Team</a:t>
            </a:r>
            <a:endParaRPr i="1" sz="37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95" name="Google Shape;95;p14"/>
          <p:cNvGrpSpPr/>
          <p:nvPr/>
        </p:nvGrpSpPr>
        <p:grpSpPr>
          <a:xfrm>
            <a:off x="2194578" y="2670250"/>
            <a:ext cx="1939500" cy="2325575"/>
            <a:chOff x="1946078" y="1590375"/>
            <a:chExt cx="1939500" cy="2325575"/>
          </a:xfrm>
        </p:grpSpPr>
        <p:grpSp>
          <p:nvGrpSpPr>
            <p:cNvPr id="96" name="Google Shape;96;p14"/>
            <p:cNvGrpSpPr/>
            <p:nvPr/>
          </p:nvGrpSpPr>
          <p:grpSpPr>
            <a:xfrm>
              <a:off x="2163250" y="1590375"/>
              <a:ext cx="1483322" cy="1440268"/>
              <a:chOff x="533392" y="1607862"/>
              <a:chExt cx="1719195" cy="1669296"/>
            </a:xfrm>
          </p:grpSpPr>
          <p:sp>
            <p:nvSpPr>
              <p:cNvPr id="97" name="Google Shape;97;p14"/>
              <p:cNvSpPr/>
              <p:nvPr/>
            </p:nvSpPr>
            <p:spPr>
              <a:xfrm>
                <a:off x="533400" y="1607875"/>
                <a:ext cx="1719187" cy="1661783"/>
              </a:xfrm>
              <a:custGeom>
                <a:rect b="b" l="l" r="r" t="t"/>
                <a:pathLst>
                  <a:path extrusionOk="0" h="52282" w="54088">
                    <a:moveTo>
                      <a:pt x="0" y="0"/>
                    </a:moveTo>
                    <a:lnTo>
                      <a:pt x="0" y="51807"/>
                    </a:lnTo>
                    <a:cubicBezTo>
                      <a:pt x="0" y="51807"/>
                      <a:pt x="5632" y="52282"/>
                      <a:pt x="13332" y="52282"/>
                    </a:cubicBezTo>
                    <a:cubicBezTo>
                      <a:pt x="25565" y="52282"/>
                      <a:pt x="43016" y="51084"/>
                      <a:pt x="51389" y="44881"/>
                    </a:cubicBezTo>
                    <a:cubicBezTo>
                      <a:pt x="54088" y="42894"/>
                      <a:pt x="51828" y="0"/>
                      <a:pt x="51828" y="0"/>
                    </a:cubicBezTo>
                    <a:close/>
                  </a:path>
                </a:pathLst>
              </a:custGeom>
              <a:solidFill>
                <a:srgbClr val="FFAC0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/>
              </a:p>
            </p:txBody>
          </p:sp>
          <p:sp>
            <p:nvSpPr>
              <p:cNvPr id="98" name="Google Shape;98;p14"/>
              <p:cNvSpPr/>
              <p:nvPr/>
            </p:nvSpPr>
            <p:spPr>
              <a:xfrm>
                <a:off x="533392" y="1607862"/>
                <a:ext cx="1662058" cy="347882"/>
              </a:xfrm>
              <a:custGeom>
                <a:rect b="b" l="l" r="r" t="t"/>
                <a:pathLst>
                  <a:path extrusionOk="0" h="10944" w="52143">
                    <a:moveTo>
                      <a:pt x="1" y="0"/>
                    </a:moveTo>
                    <a:lnTo>
                      <a:pt x="1" y="10943"/>
                    </a:lnTo>
                    <a:lnTo>
                      <a:pt x="52142" y="10943"/>
                    </a:lnTo>
                    <a:lnTo>
                      <a:pt x="51912" y="0"/>
                    </a:lnTo>
                    <a:close/>
                  </a:path>
                </a:pathLst>
              </a:custGeom>
              <a:solidFill>
                <a:srgbClr val="FFD3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/>
              </a:p>
            </p:txBody>
          </p:sp>
          <p:sp>
            <p:nvSpPr>
              <p:cNvPr id="99" name="Google Shape;99;p14"/>
              <p:cNvSpPr/>
              <p:nvPr/>
            </p:nvSpPr>
            <p:spPr>
              <a:xfrm>
                <a:off x="533400" y="2951934"/>
                <a:ext cx="1634734" cy="325224"/>
              </a:xfrm>
              <a:custGeom>
                <a:rect b="b" l="l" r="r" t="t"/>
                <a:pathLst>
                  <a:path extrusionOk="0" h="10232" w="51431">
                    <a:moveTo>
                      <a:pt x="51430" y="2616"/>
                    </a:moveTo>
                    <a:cubicBezTo>
                      <a:pt x="51430" y="2616"/>
                      <a:pt x="51430" y="2616"/>
                      <a:pt x="51430" y="2617"/>
                    </a:cubicBezTo>
                    <a:lnTo>
                      <a:pt x="51430" y="2617"/>
                    </a:lnTo>
                    <a:cubicBezTo>
                      <a:pt x="51430" y="2616"/>
                      <a:pt x="51430" y="2616"/>
                      <a:pt x="51430" y="2616"/>
                    </a:cubicBezTo>
                    <a:cubicBezTo>
                      <a:pt x="51430" y="2616"/>
                      <a:pt x="51430" y="2616"/>
                      <a:pt x="51430" y="2616"/>
                    </a:cubicBezTo>
                    <a:close/>
                    <a:moveTo>
                      <a:pt x="43814" y="1"/>
                    </a:moveTo>
                    <a:cubicBezTo>
                      <a:pt x="40948" y="357"/>
                      <a:pt x="0" y="9521"/>
                      <a:pt x="0" y="9521"/>
                    </a:cubicBezTo>
                    <a:cubicBezTo>
                      <a:pt x="6199" y="10018"/>
                      <a:pt x="11676" y="10231"/>
                      <a:pt x="16512" y="10231"/>
                    </a:cubicBezTo>
                    <a:cubicBezTo>
                      <a:pt x="45319" y="10231"/>
                      <a:pt x="51337" y="2672"/>
                      <a:pt x="51430" y="2617"/>
                    </a:cubicBezTo>
                    <a:lnTo>
                      <a:pt x="51430" y="2617"/>
                    </a:lnTo>
                    <a:cubicBezTo>
                      <a:pt x="50638" y="2849"/>
                      <a:pt x="49909" y="2947"/>
                      <a:pt x="49243" y="2947"/>
                    </a:cubicBezTo>
                    <a:cubicBezTo>
                      <a:pt x="45594" y="2947"/>
                      <a:pt x="43814" y="1"/>
                      <a:pt x="43814" y="1"/>
                    </a:cubicBezTo>
                    <a:close/>
                  </a:path>
                </a:pathLst>
              </a:custGeom>
              <a:solidFill>
                <a:srgbClr val="FFD3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/>
              </a:p>
            </p:txBody>
          </p:sp>
        </p:grpSp>
        <p:sp>
          <p:nvSpPr>
            <p:cNvPr id="100" name="Google Shape;100;p14"/>
            <p:cNvSpPr txBox="1"/>
            <p:nvPr/>
          </p:nvSpPr>
          <p:spPr>
            <a:xfrm flipH="1">
              <a:off x="2202566" y="215537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" name="Google Shape;101;p14"/>
            <p:cNvSpPr txBox="1"/>
            <p:nvPr/>
          </p:nvSpPr>
          <p:spPr>
            <a:xfrm flipH="1">
              <a:off x="1946078" y="3055250"/>
              <a:ext cx="19395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Zander Lack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CS ‘24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02" name="Google Shape;1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1060" y="2099651"/>
            <a:ext cx="954725" cy="143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 b="34037" l="37124" r="37124" t="44353"/>
          <a:stretch/>
        </p:blipFill>
        <p:spPr>
          <a:xfrm>
            <a:off x="2547749" y="2049057"/>
            <a:ext cx="1233151" cy="13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5">
            <a:alphaModFix/>
          </a:blip>
          <a:srcRect b="23645" l="15010" r="15010" t="6375"/>
          <a:stretch/>
        </p:blipFill>
        <p:spPr>
          <a:xfrm>
            <a:off x="5124100" y="1290325"/>
            <a:ext cx="1013800" cy="129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424" y="1290325"/>
            <a:ext cx="954724" cy="1431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2"/>
          <p:cNvSpPr/>
          <p:nvPr/>
        </p:nvSpPr>
        <p:spPr>
          <a:xfrm>
            <a:off x="-2252925" y="4149645"/>
            <a:ext cx="109761" cy="179064"/>
          </a:xfrm>
          <a:custGeom>
            <a:rect b="b" l="l" r="r" t="t"/>
            <a:pathLst>
              <a:path extrusionOk="0" h="1912" w="1172">
                <a:moveTo>
                  <a:pt x="770" y="62"/>
                </a:moveTo>
                <a:cubicBezTo>
                  <a:pt x="777" y="62"/>
                  <a:pt x="783" y="68"/>
                  <a:pt x="790" y="68"/>
                </a:cubicBezTo>
                <a:cubicBezTo>
                  <a:pt x="810" y="82"/>
                  <a:pt x="816" y="101"/>
                  <a:pt x="823" y="128"/>
                </a:cubicBezTo>
                <a:cubicBezTo>
                  <a:pt x="836" y="174"/>
                  <a:pt x="856" y="233"/>
                  <a:pt x="948" y="233"/>
                </a:cubicBezTo>
                <a:cubicBezTo>
                  <a:pt x="994" y="233"/>
                  <a:pt x="1027" y="220"/>
                  <a:pt x="1040" y="207"/>
                </a:cubicBezTo>
                <a:cubicBezTo>
                  <a:pt x="1047" y="200"/>
                  <a:pt x="1053" y="200"/>
                  <a:pt x="1053" y="200"/>
                </a:cubicBezTo>
                <a:cubicBezTo>
                  <a:pt x="1053" y="200"/>
                  <a:pt x="1060" y="200"/>
                  <a:pt x="1080" y="213"/>
                </a:cubicBezTo>
                <a:cubicBezTo>
                  <a:pt x="1099" y="226"/>
                  <a:pt x="1106" y="246"/>
                  <a:pt x="1106" y="259"/>
                </a:cubicBezTo>
                <a:cubicBezTo>
                  <a:pt x="1106" y="279"/>
                  <a:pt x="1093" y="305"/>
                  <a:pt x="1060" y="332"/>
                </a:cubicBezTo>
                <a:cubicBezTo>
                  <a:pt x="908" y="444"/>
                  <a:pt x="902" y="490"/>
                  <a:pt x="902" y="569"/>
                </a:cubicBezTo>
                <a:cubicBezTo>
                  <a:pt x="902" y="582"/>
                  <a:pt x="895" y="588"/>
                  <a:pt x="895" y="601"/>
                </a:cubicBezTo>
                <a:cubicBezTo>
                  <a:pt x="895" y="667"/>
                  <a:pt x="869" y="713"/>
                  <a:pt x="836" y="746"/>
                </a:cubicBezTo>
                <a:cubicBezTo>
                  <a:pt x="829" y="753"/>
                  <a:pt x="816" y="759"/>
                  <a:pt x="810" y="766"/>
                </a:cubicBezTo>
                <a:cubicBezTo>
                  <a:pt x="757" y="806"/>
                  <a:pt x="671" y="871"/>
                  <a:pt x="671" y="983"/>
                </a:cubicBezTo>
                <a:cubicBezTo>
                  <a:pt x="671" y="1102"/>
                  <a:pt x="671" y="1108"/>
                  <a:pt x="632" y="1128"/>
                </a:cubicBezTo>
                <a:cubicBezTo>
                  <a:pt x="546" y="1181"/>
                  <a:pt x="474" y="1260"/>
                  <a:pt x="402" y="1332"/>
                </a:cubicBezTo>
                <a:cubicBezTo>
                  <a:pt x="375" y="1358"/>
                  <a:pt x="349" y="1378"/>
                  <a:pt x="323" y="1404"/>
                </a:cubicBezTo>
                <a:lnTo>
                  <a:pt x="277" y="1450"/>
                </a:lnTo>
                <a:cubicBezTo>
                  <a:pt x="250" y="1477"/>
                  <a:pt x="224" y="1503"/>
                  <a:pt x="198" y="1529"/>
                </a:cubicBezTo>
                <a:cubicBezTo>
                  <a:pt x="191" y="1529"/>
                  <a:pt x="191" y="1536"/>
                  <a:pt x="184" y="1536"/>
                </a:cubicBezTo>
                <a:cubicBezTo>
                  <a:pt x="165" y="1556"/>
                  <a:pt x="145" y="1569"/>
                  <a:pt x="132" y="1595"/>
                </a:cubicBezTo>
                <a:cubicBezTo>
                  <a:pt x="132" y="1595"/>
                  <a:pt x="112" y="1674"/>
                  <a:pt x="105" y="1720"/>
                </a:cubicBezTo>
                <a:cubicBezTo>
                  <a:pt x="99" y="1747"/>
                  <a:pt x="92" y="1760"/>
                  <a:pt x="92" y="1780"/>
                </a:cubicBezTo>
                <a:cubicBezTo>
                  <a:pt x="92" y="1720"/>
                  <a:pt x="86" y="1648"/>
                  <a:pt x="86" y="1635"/>
                </a:cubicBezTo>
                <a:lnTo>
                  <a:pt x="86" y="1622"/>
                </a:lnTo>
                <a:cubicBezTo>
                  <a:pt x="73" y="1582"/>
                  <a:pt x="66" y="1516"/>
                  <a:pt x="73" y="1470"/>
                </a:cubicBezTo>
                <a:cubicBezTo>
                  <a:pt x="79" y="1424"/>
                  <a:pt x="119" y="1385"/>
                  <a:pt x="158" y="1352"/>
                </a:cubicBezTo>
                <a:cubicBezTo>
                  <a:pt x="171" y="1339"/>
                  <a:pt x="184" y="1325"/>
                  <a:pt x="198" y="1319"/>
                </a:cubicBezTo>
                <a:cubicBezTo>
                  <a:pt x="224" y="1299"/>
                  <a:pt x="244" y="1286"/>
                  <a:pt x="244" y="1240"/>
                </a:cubicBezTo>
                <a:cubicBezTo>
                  <a:pt x="244" y="1227"/>
                  <a:pt x="244" y="1214"/>
                  <a:pt x="244" y="1200"/>
                </a:cubicBezTo>
                <a:cubicBezTo>
                  <a:pt x="244" y="1187"/>
                  <a:pt x="237" y="1141"/>
                  <a:pt x="244" y="1135"/>
                </a:cubicBezTo>
                <a:cubicBezTo>
                  <a:pt x="329" y="1115"/>
                  <a:pt x="408" y="1056"/>
                  <a:pt x="474" y="977"/>
                </a:cubicBezTo>
                <a:cubicBezTo>
                  <a:pt x="546" y="891"/>
                  <a:pt x="553" y="865"/>
                  <a:pt x="560" y="812"/>
                </a:cubicBezTo>
                <a:cubicBezTo>
                  <a:pt x="560" y="799"/>
                  <a:pt x="560" y="786"/>
                  <a:pt x="560" y="759"/>
                </a:cubicBezTo>
                <a:cubicBezTo>
                  <a:pt x="566" y="740"/>
                  <a:pt x="586" y="713"/>
                  <a:pt x="606" y="694"/>
                </a:cubicBezTo>
                <a:cubicBezTo>
                  <a:pt x="612" y="680"/>
                  <a:pt x="625" y="674"/>
                  <a:pt x="632" y="661"/>
                </a:cubicBezTo>
                <a:cubicBezTo>
                  <a:pt x="639" y="648"/>
                  <a:pt x="652" y="634"/>
                  <a:pt x="658" y="628"/>
                </a:cubicBezTo>
                <a:cubicBezTo>
                  <a:pt x="671" y="608"/>
                  <a:pt x="685" y="595"/>
                  <a:pt x="698" y="582"/>
                </a:cubicBezTo>
                <a:cubicBezTo>
                  <a:pt x="704" y="569"/>
                  <a:pt x="704" y="549"/>
                  <a:pt x="711" y="463"/>
                </a:cubicBezTo>
                <a:cubicBezTo>
                  <a:pt x="711" y="450"/>
                  <a:pt x="711" y="444"/>
                  <a:pt x="711" y="437"/>
                </a:cubicBezTo>
                <a:cubicBezTo>
                  <a:pt x="711" y="417"/>
                  <a:pt x="711" y="404"/>
                  <a:pt x="711" y="397"/>
                </a:cubicBezTo>
                <a:cubicBezTo>
                  <a:pt x="711" y="391"/>
                  <a:pt x="704" y="384"/>
                  <a:pt x="704" y="378"/>
                </a:cubicBezTo>
                <a:cubicBezTo>
                  <a:pt x="704" y="378"/>
                  <a:pt x="711" y="378"/>
                  <a:pt x="718" y="371"/>
                </a:cubicBezTo>
                <a:cubicBezTo>
                  <a:pt x="757" y="351"/>
                  <a:pt x="783" y="299"/>
                  <a:pt x="783" y="259"/>
                </a:cubicBezTo>
                <a:cubicBezTo>
                  <a:pt x="783" y="233"/>
                  <a:pt x="777" y="213"/>
                  <a:pt x="750" y="200"/>
                </a:cubicBezTo>
                <a:lnTo>
                  <a:pt x="737" y="187"/>
                </a:lnTo>
                <a:cubicBezTo>
                  <a:pt x="658" y="147"/>
                  <a:pt x="645" y="128"/>
                  <a:pt x="645" y="121"/>
                </a:cubicBezTo>
                <a:cubicBezTo>
                  <a:pt x="645" y="121"/>
                  <a:pt x="652" y="114"/>
                  <a:pt x="665" y="108"/>
                </a:cubicBezTo>
                <a:lnTo>
                  <a:pt x="685" y="95"/>
                </a:lnTo>
                <a:cubicBezTo>
                  <a:pt x="711" y="82"/>
                  <a:pt x="744" y="62"/>
                  <a:pt x="770" y="62"/>
                </a:cubicBezTo>
                <a:close/>
                <a:moveTo>
                  <a:pt x="772" y="0"/>
                </a:moveTo>
                <a:cubicBezTo>
                  <a:pt x="731" y="0"/>
                  <a:pt x="689" y="18"/>
                  <a:pt x="658" y="35"/>
                </a:cubicBezTo>
                <a:lnTo>
                  <a:pt x="639" y="42"/>
                </a:lnTo>
                <a:cubicBezTo>
                  <a:pt x="599" y="62"/>
                  <a:pt x="579" y="88"/>
                  <a:pt x="579" y="114"/>
                </a:cubicBezTo>
                <a:cubicBezTo>
                  <a:pt x="579" y="174"/>
                  <a:pt x="658" y="220"/>
                  <a:pt x="704" y="246"/>
                </a:cubicBezTo>
                <a:lnTo>
                  <a:pt x="724" y="253"/>
                </a:lnTo>
                <a:cubicBezTo>
                  <a:pt x="724" y="266"/>
                  <a:pt x="711" y="299"/>
                  <a:pt x="685" y="318"/>
                </a:cubicBezTo>
                <a:cubicBezTo>
                  <a:pt x="639" y="345"/>
                  <a:pt x="645" y="378"/>
                  <a:pt x="645" y="404"/>
                </a:cubicBezTo>
                <a:cubicBezTo>
                  <a:pt x="645" y="411"/>
                  <a:pt x="645" y="417"/>
                  <a:pt x="645" y="430"/>
                </a:cubicBezTo>
                <a:cubicBezTo>
                  <a:pt x="645" y="437"/>
                  <a:pt x="645" y="450"/>
                  <a:pt x="645" y="463"/>
                </a:cubicBezTo>
                <a:cubicBezTo>
                  <a:pt x="645" y="483"/>
                  <a:pt x="639" y="536"/>
                  <a:pt x="639" y="542"/>
                </a:cubicBezTo>
                <a:cubicBezTo>
                  <a:pt x="632" y="555"/>
                  <a:pt x="625" y="569"/>
                  <a:pt x="612" y="582"/>
                </a:cubicBezTo>
                <a:cubicBezTo>
                  <a:pt x="599" y="595"/>
                  <a:pt x="586" y="608"/>
                  <a:pt x="579" y="621"/>
                </a:cubicBezTo>
                <a:cubicBezTo>
                  <a:pt x="573" y="634"/>
                  <a:pt x="566" y="641"/>
                  <a:pt x="560" y="648"/>
                </a:cubicBezTo>
                <a:cubicBezTo>
                  <a:pt x="533" y="680"/>
                  <a:pt x="507" y="713"/>
                  <a:pt x="500" y="753"/>
                </a:cubicBezTo>
                <a:cubicBezTo>
                  <a:pt x="494" y="779"/>
                  <a:pt x="494" y="792"/>
                  <a:pt x="494" y="812"/>
                </a:cubicBezTo>
                <a:cubicBezTo>
                  <a:pt x="494" y="845"/>
                  <a:pt x="494" y="858"/>
                  <a:pt x="428" y="937"/>
                </a:cubicBezTo>
                <a:cubicBezTo>
                  <a:pt x="369" y="1003"/>
                  <a:pt x="303" y="1049"/>
                  <a:pt x="231" y="1069"/>
                </a:cubicBezTo>
                <a:cubicBezTo>
                  <a:pt x="171" y="1082"/>
                  <a:pt x="178" y="1161"/>
                  <a:pt x="178" y="1207"/>
                </a:cubicBezTo>
                <a:cubicBezTo>
                  <a:pt x="178" y="1220"/>
                  <a:pt x="184" y="1227"/>
                  <a:pt x="184" y="1240"/>
                </a:cubicBezTo>
                <a:cubicBezTo>
                  <a:pt x="184" y="1246"/>
                  <a:pt x="184" y="1246"/>
                  <a:pt x="158" y="1266"/>
                </a:cubicBezTo>
                <a:cubicBezTo>
                  <a:pt x="152" y="1273"/>
                  <a:pt x="132" y="1286"/>
                  <a:pt x="112" y="1306"/>
                </a:cubicBezTo>
                <a:cubicBezTo>
                  <a:pt x="73" y="1345"/>
                  <a:pt x="20" y="1391"/>
                  <a:pt x="7" y="1457"/>
                </a:cubicBezTo>
                <a:cubicBezTo>
                  <a:pt x="0" y="1510"/>
                  <a:pt x="0" y="1589"/>
                  <a:pt x="20" y="1641"/>
                </a:cubicBezTo>
                <a:cubicBezTo>
                  <a:pt x="27" y="1707"/>
                  <a:pt x="27" y="1812"/>
                  <a:pt x="27" y="1832"/>
                </a:cubicBezTo>
                <a:cubicBezTo>
                  <a:pt x="27" y="1865"/>
                  <a:pt x="27" y="1885"/>
                  <a:pt x="40" y="1898"/>
                </a:cubicBezTo>
                <a:lnTo>
                  <a:pt x="53" y="1911"/>
                </a:lnTo>
                <a:lnTo>
                  <a:pt x="73" y="1911"/>
                </a:lnTo>
                <a:cubicBezTo>
                  <a:pt x="79" y="1911"/>
                  <a:pt x="105" y="1911"/>
                  <a:pt x="145" y="1845"/>
                </a:cubicBezTo>
                <a:cubicBezTo>
                  <a:pt x="145" y="1845"/>
                  <a:pt x="158" y="1799"/>
                  <a:pt x="171" y="1733"/>
                </a:cubicBezTo>
                <a:cubicBezTo>
                  <a:pt x="178" y="1687"/>
                  <a:pt x="198" y="1615"/>
                  <a:pt x="198" y="1615"/>
                </a:cubicBezTo>
                <a:cubicBezTo>
                  <a:pt x="204" y="1608"/>
                  <a:pt x="217" y="1595"/>
                  <a:pt x="224" y="1589"/>
                </a:cubicBezTo>
                <a:cubicBezTo>
                  <a:pt x="231" y="1582"/>
                  <a:pt x="237" y="1576"/>
                  <a:pt x="244" y="1576"/>
                </a:cubicBezTo>
                <a:cubicBezTo>
                  <a:pt x="270" y="1549"/>
                  <a:pt x="296" y="1523"/>
                  <a:pt x="323" y="1497"/>
                </a:cubicBezTo>
                <a:lnTo>
                  <a:pt x="375" y="1450"/>
                </a:lnTo>
                <a:cubicBezTo>
                  <a:pt x="402" y="1424"/>
                  <a:pt x="421" y="1398"/>
                  <a:pt x="448" y="1372"/>
                </a:cubicBezTo>
                <a:cubicBezTo>
                  <a:pt x="520" y="1306"/>
                  <a:pt x="593" y="1233"/>
                  <a:pt x="665" y="1187"/>
                </a:cubicBezTo>
                <a:cubicBezTo>
                  <a:pt x="737" y="1141"/>
                  <a:pt x="737" y="1102"/>
                  <a:pt x="737" y="983"/>
                </a:cubicBezTo>
                <a:cubicBezTo>
                  <a:pt x="737" y="904"/>
                  <a:pt x="803" y="852"/>
                  <a:pt x="849" y="819"/>
                </a:cubicBezTo>
                <a:cubicBezTo>
                  <a:pt x="862" y="812"/>
                  <a:pt x="869" y="806"/>
                  <a:pt x="876" y="792"/>
                </a:cubicBezTo>
                <a:cubicBezTo>
                  <a:pt x="928" y="753"/>
                  <a:pt x="954" y="687"/>
                  <a:pt x="961" y="601"/>
                </a:cubicBezTo>
                <a:cubicBezTo>
                  <a:pt x="961" y="588"/>
                  <a:pt x="961" y="582"/>
                  <a:pt x="968" y="569"/>
                </a:cubicBezTo>
                <a:cubicBezTo>
                  <a:pt x="968" y="509"/>
                  <a:pt x="968" y="483"/>
                  <a:pt x="1099" y="378"/>
                </a:cubicBezTo>
                <a:cubicBezTo>
                  <a:pt x="1145" y="345"/>
                  <a:pt x="1172" y="299"/>
                  <a:pt x="1172" y="259"/>
                </a:cubicBezTo>
                <a:cubicBezTo>
                  <a:pt x="1172" y="233"/>
                  <a:pt x="1165" y="193"/>
                  <a:pt x="1119" y="161"/>
                </a:cubicBezTo>
                <a:cubicBezTo>
                  <a:pt x="1096" y="141"/>
                  <a:pt x="1075" y="134"/>
                  <a:pt x="1056" y="134"/>
                </a:cubicBezTo>
                <a:cubicBezTo>
                  <a:pt x="1037" y="134"/>
                  <a:pt x="1020" y="141"/>
                  <a:pt x="1007" y="147"/>
                </a:cubicBezTo>
                <a:cubicBezTo>
                  <a:pt x="994" y="161"/>
                  <a:pt x="981" y="167"/>
                  <a:pt x="948" y="167"/>
                </a:cubicBezTo>
                <a:cubicBezTo>
                  <a:pt x="908" y="167"/>
                  <a:pt x="902" y="154"/>
                  <a:pt x="889" y="108"/>
                </a:cubicBezTo>
                <a:cubicBezTo>
                  <a:pt x="876" y="75"/>
                  <a:pt x="862" y="42"/>
                  <a:pt x="829" y="16"/>
                </a:cubicBezTo>
                <a:cubicBezTo>
                  <a:pt x="812" y="5"/>
                  <a:pt x="792" y="0"/>
                  <a:pt x="772" y="0"/>
                </a:cubicBezTo>
                <a:close/>
              </a:path>
            </a:pathLst>
          </a:custGeom>
          <a:solidFill>
            <a:srgbClr val="F2EF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2"/>
          <p:cNvSpPr txBox="1"/>
          <p:nvPr/>
        </p:nvSpPr>
        <p:spPr>
          <a:xfrm>
            <a:off x="-2627075" y="-2"/>
            <a:ext cx="81345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Empathy Map: Tracy</a:t>
            </a:r>
            <a:endParaRPr sz="27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6701863" y="155875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Breakout rooms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are helpful.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78" name="Google Shape;478;p32"/>
          <p:cNvSpPr/>
          <p:nvPr/>
        </p:nvSpPr>
        <p:spPr>
          <a:xfrm>
            <a:off x="4781400" y="4328700"/>
            <a:ext cx="678600" cy="394800"/>
          </a:xfrm>
          <a:prstGeom prst="rect">
            <a:avLst/>
          </a:prstGeom>
          <a:solidFill>
            <a:srgbClr val="FF4E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Feel</a:t>
            </a:r>
            <a:endParaRPr/>
          </a:p>
        </p:txBody>
      </p:sp>
      <p:sp>
        <p:nvSpPr>
          <p:cNvPr id="479" name="Google Shape;479;p32"/>
          <p:cNvSpPr/>
          <p:nvPr/>
        </p:nvSpPr>
        <p:spPr>
          <a:xfrm>
            <a:off x="5495900" y="1558738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Turning the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camera on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leads to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better engagement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 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0" name="Google Shape;480;p32"/>
          <p:cNvSpPr/>
          <p:nvPr/>
        </p:nvSpPr>
        <p:spPr>
          <a:xfrm>
            <a:off x="7907850" y="156610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Silence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conversations signals that it’s her turn to talk.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1" name="Google Shape;481;p32"/>
          <p:cNvSpPr/>
          <p:nvPr/>
        </p:nvSpPr>
        <p:spPr>
          <a:xfrm>
            <a:off x="5501738" y="46560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virtual lab gave her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more flexibility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scheduling.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2" name="Google Shape;482;p32"/>
          <p:cNvSpPr/>
          <p:nvPr/>
        </p:nvSpPr>
        <p:spPr>
          <a:xfrm>
            <a:off x="7902000" y="46560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Hybrid mode works very well for her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research but not classes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3" name="Google Shape;483;p32"/>
          <p:cNvSpPr/>
          <p:nvPr/>
        </p:nvSpPr>
        <p:spPr>
          <a:xfrm>
            <a:off x="6701863" y="46560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Facial expressions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are important in interactions.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4" name="Google Shape;484;p32"/>
          <p:cNvSpPr/>
          <p:nvPr/>
        </p:nvSpPr>
        <p:spPr>
          <a:xfrm>
            <a:off x="1682550" y="1538525"/>
            <a:ext cx="1332000" cy="126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“On Zoom, you don’t know when is the right time for you to start talking… Everyone is muted.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There is always silence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5" name="Google Shape;485;p32"/>
          <p:cNvSpPr/>
          <p:nvPr/>
        </p:nvSpPr>
        <p:spPr>
          <a:xfrm>
            <a:off x="99200" y="1561575"/>
            <a:ext cx="14760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“We were able to recruit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much more participants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and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run a lot of study sessions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6" name="Google Shape;486;p32"/>
          <p:cNvSpPr/>
          <p:nvPr/>
        </p:nvSpPr>
        <p:spPr>
          <a:xfrm>
            <a:off x="163678" y="465600"/>
            <a:ext cx="13320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“But after the pandemic, we were able to recruit participants from…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all over the world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7" name="Google Shape;487;p32"/>
          <p:cNvSpPr/>
          <p:nvPr/>
        </p:nvSpPr>
        <p:spPr>
          <a:xfrm>
            <a:off x="2778400" y="393200"/>
            <a:ext cx="1332000" cy="107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“In this virtual world… people schedule meetings back to back… because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Zoom is too convenient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8" name="Google Shape;488;p32"/>
          <p:cNvSpPr/>
          <p:nvPr/>
        </p:nvSpPr>
        <p:spPr>
          <a:xfrm>
            <a:off x="1556038" y="465600"/>
            <a:ext cx="10902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“Most problems are because of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tech issues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in the virtual lab.”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9" name="Google Shape;489;p32"/>
          <p:cNvSpPr/>
          <p:nvPr/>
        </p:nvSpPr>
        <p:spPr>
          <a:xfrm>
            <a:off x="1734325" y="3957850"/>
            <a:ext cx="13320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Organizes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social events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via Zoom for the lab. (movie nights, self-care nights etc.)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0" name="Google Shape;490;p32"/>
          <p:cNvSpPr/>
          <p:nvPr/>
        </p:nvSpPr>
        <p:spPr>
          <a:xfrm>
            <a:off x="99200" y="3957850"/>
            <a:ext cx="15744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Works on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different studies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multiple times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 week instead of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only on one specific study on Sundays.</a:t>
            </a:r>
            <a:endParaRPr b="1"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1" name="Google Shape;491;p32"/>
          <p:cNvSpPr/>
          <p:nvPr/>
        </p:nvSpPr>
        <p:spPr>
          <a:xfrm>
            <a:off x="3248088" y="3957850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Prepares a meeting agenda in a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separate Google Doc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2" name="Google Shape;492;p32"/>
          <p:cNvSpPr/>
          <p:nvPr/>
        </p:nvSpPr>
        <p:spPr>
          <a:xfrm>
            <a:off x="76200" y="2986500"/>
            <a:ext cx="1204500" cy="91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Runs experiments with participants in a 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virtual lab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over Zoom 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3" name="Google Shape;493;p32"/>
          <p:cNvSpPr/>
          <p:nvPr/>
        </p:nvSpPr>
        <p:spPr>
          <a:xfrm>
            <a:off x="2842151" y="2864700"/>
            <a:ext cx="12045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Collaborates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with other RAs across different breakout rooms to run multiple studies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simultaneously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4" name="Google Shape;494;p32"/>
          <p:cNvSpPr/>
          <p:nvPr/>
        </p:nvSpPr>
        <p:spPr>
          <a:xfrm>
            <a:off x="1363150" y="2976500"/>
            <a:ext cx="1402800" cy="91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Teaches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participants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basic functions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and conducts a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Zoom prescreening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ensure participants understand them.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5" name="Google Shape;495;p32"/>
          <p:cNvSpPr/>
          <p:nvPr/>
        </p:nvSpPr>
        <p:spPr>
          <a:xfrm>
            <a:off x="6701863" y="397845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Exhausted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after being on zoom for 3 hrs.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6" name="Google Shape;496;p32"/>
          <p:cNvSpPr/>
          <p:nvPr/>
        </p:nvSpPr>
        <p:spPr>
          <a:xfrm>
            <a:off x="5495900" y="3978438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Surprised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that team bonding got better post-pandemic.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7" name="Google Shape;497;p32"/>
          <p:cNvSpPr/>
          <p:nvPr/>
        </p:nvSpPr>
        <p:spPr>
          <a:xfrm>
            <a:off x="7907850" y="397530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Weird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use the ‘raise hand’ function in just a small meeting.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8" name="Google Shape;498;p32"/>
          <p:cNvSpPr/>
          <p:nvPr/>
        </p:nvSpPr>
        <p:spPr>
          <a:xfrm>
            <a:off x="5504588" y="286470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Surprised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by increased connections she has with coworkers.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9" name="Google Shape;499;p32"/>
          <p:cNvSpPr/>
          <p:nvPr/>
        </p:nvSpPr>
        <p:spPr>
          <a:xfrm>
            <a:off x="7899150" y="2864700"/>
            <a:ext cx="10959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Frustrated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when people run into technical issues.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00" name="Google Shape;500;p32"/>
          <p:cNvSpPr/>
          <p:nvPr/>
        </p:nvSpPr>
        <p:spPr>
          <a:xfrm>
            <a:off x="6644725" y="2639150"/>
            <a:ext cx="1204500" cy="126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Embarrassed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when another person and her unexpectedly start talking at the same time on zoom.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01" name="Google Shape;501;p32"/>
          <p:cNvSpPr/>
          <p:nvPr/>
        </p:nvSpPr>
        <p:spPr>
          <a:xfrm>
            <a:off x="4162600" y="800363"/>
            <a:ext cx="678600" cy="394800"/>
          </a:xfrm>
          <a:prstGeom prst="rect">
            <a:avLst/>
          </a:prstGeom>
          <a:solidFill>
            <a:srgbClr val="F0F0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Say</a:t>
            </a:r>
            <a:endParaRPr/>
          </a:p>
        </p:txBody>
      </p:sp>
      <p:sp>
        <p:nvSpPr>
          <p:cNvPr id="502" name="Google Shape;502;p32"/>
          <p:cNvSpPr/>
          <p:nvPr/>
        </p:nvSpPr>
        <p:spPr>
          <a:xfrm>
            <a:off x="4187646" y="3169200"/>
            <a:ext cx="628500" cy="394800"/>
          </a:xfrm>
          <a:prstGeom prst="rect">
            <a:avLst/>
          </a:prstGeom>
          <a:solidFill>
            <a:srgbClr val="95E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Do</a:t>
            </a:r>
            <a:endParaRPr/>
          </a:p>
        </p:txBody>
      </p:sp>
      <p:sp>
        <p:nvSpPr>
          <p:cNvPr id="503" name="Google Shape;503;p32"/>
          <p:cNvSpPr/>
          <p:nvPr/>
        </p:nvSpPr>
        <p:spPr>
          <a:xfrm>
            <a:off x="4675975" y="1870600"/>
            <a:ext cx="774300" cy="394800"/>
          </a:xfrm>
          <a:prstGeom prst="rect">
            <a:avLst/>
          </a:prstGeom>
          <a:solidFill>
            <a:srgbClr val="FFA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Think</a:t>
            </a:r>
            <a:endParaRPr/>
          </a:p>
        </p:txBody>
      </p:sp>
      <p:sp>
        <p:nvSpPr>
          <p:cNvPr id="504" name="Google Shape;504;p32"/>
          <p:cNvSpPr/>
          <p:nvPr/>
        </p:nvSpPr>
        <p:spPr>
          <a:xfrm>
            <a:off x="3121912" y="1532775"/>
            <a:ext cx="1332000" cy="107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“Everyone should be open and say ‘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 really need a 10-min break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’.”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3"/>
          <p:cNvSpPr/>
          <p:nvPr/>
        </p:nvSpPr>
        <p:spPr>
          <a:xfrm>
            <a:off x="-2252925" y="4149645"/>
            <a:ext cx="109761" cy="179064"/>
          </a:xfrm>
          <a:custGeom>
            <a:rect b="b" l="l" r="r" t="t"/>
            <a:pathLst>
              <a:path extrusionOk="0" h="1912" w="1172">
                <a:moveTo>
                  <a:pt x="770" y="62"/>
                </a:moveTo>
                <a:cubicBezTo>
                  <a:pt x="777" y="62"/>
                  <a:pt x="783" y="68"/>
                  <a:pt x="790" y="68"/>
                </a:cubicBezTo>
                <a:cubicBezTo>
                  <a:pt x="810" y="82"/>
                  <a:pt x="816" y="101"/>
                  <a:pt x="823" y="128"/>
                </a:cubicBezTo>
                <a:cubicBezTo>
                  <a:pt x="836" y="174"/>
                  <a:pt x="856" y="233"/>
                  <a:pt x="948" y="233"/>
                </a:cubicBezTo>
                <a:cubicBezTo>
                  <a:pt x="994" y="233"/>
                  <a:pt x="1027" y="220"/>
                  <a:pt x="1040" y="207"/>
                </a:cubicBezTo>
                <a:cubicBezTo>
                  <a:pt x="1047" y="200"/>
                  <a:pt x="1053" y="200"/>
                  <a:pt x="1053" y="200"/>
                </a:cubicBezTo>
                <a:cubicBezTo>
                  <a:pt x="1053" y="200"/>
                  <a:pt x="1060" y="200"/>
                  <a:pt x="1080" y="213"/>
                </a:cubicBezTo>
                <a:cubicBezTo>
                  <a:pt x="1099" y="226"/>
                  <a:pt x="1106" y="246"/>
                  <a:pt x="1106" y="259"/>
                </a:cubicBezTo>
                <a:cubicBezTo>
                  <a:pt x="1106" y="279"/>
                  <a:pt x="1093" y="305"/>
                  <a:pt x="1060" y="332"/>
                </a:cubicBezTo>
                <a:cubicBezTo>
                  <a:pt x="908" y="444"/>
                  <a:pt x="902" y="490"/>
                  <a:pt x="902" y="569"/>
                </a:cubicBezTo>
                <a:cubicBezTo>
                  <a:pt x="902" y="582"/>
                  <a:pt x="895" y="588"/>
                  <a:pt x="895" y="601"/>
                </a:cubicBezTo>
                <a:cubicBezTo>
                  <a:pt x="895" y="667"/>
                  <a:pt x="869" y="713"/>
                  <a:pt x="836" y="746"/>
                </a:cubicBezTo>
                <a:cubicBezTo>
                  <a:pt x="829" y="753"/>
                  <a:pt x="816" y="759"/>
                  <a:pt x="810" y="766"/>
                </a:cubicBezTo>
                <a:cubicBezTo>
                  <a:pt x="757" y="806"/>
                  <a:pt x="671" y="871"/>
                  <a:pt x="671" y="983"/>
                </a:cubicBezTo>
                <a:cubicBezTo>
                  <a:pt x="671" y="1102"/>
                  <a:pt x="671" y="1108"/>
                  <a:pt x="632" y="1128"/>
                </a:cubicBezTo>
                <a:cubicBezTo>
                  <a:pt x="546" y="1181"/>
                  <a:pt x="474" y="1260"/>
                  <a:pt x="402" y="1332"/>
                </a:cubicBezTo>
                <a:cubicBezTo>
                  <a:pt x="375" y="1358"/>
                  <a:pt x="349" y="1378"/>
                  <a:pt x="323" y="1404"/>
                </a:cubicBezTo>
                <a:lnTo>
                  <a:pt x="277" y="1450"/>
                </a:lnTo>
                <a:cubicBezTo>
                  <a:pt x="250" y="1477"/>
                  <a:pt x="224" y="1503"/>
                  <a:pt x="198" y="1529"/>
                </a:cubicBezTo>
                <a:cubicBezTo>
                  <a:pt x="191" y="1529"/>
                  <a:pt x="191" y="1536"/>
                  <a:pt x="184" y="1536"/>
                </a:cubicBezTo>
                <a:cubicBezTo>
                  <a:pt x="165" y="1556"/>
                  <a:pt x="145" y="1569"/>
                  <a:pt x="132" y="1595"/>
                </a:cubicBezTo>
                <a:cubicBezTo>
                  <a:pt x="132" y="1595"/>
                  <a:pt x="112" y="1674"/>
                  <a:pt x="105" y="1720"/>
                </a:cubicBezTo>
                <a:cubicBezTo>
                  <a:pt x="99" y="1747"/>
                  <a:pt x="92" y="1760"/>
                  <a:pt x="92" y="1780"/>
                </a:cubicBezTo>
                <a:cubicBezTo>
                  <a:pt x="92" y="1720"/>
                  <a:pt x="86" y="1648"/>
                  <a:pt x="86" y="1635"/>
                </a:cubicBezTo>
                <a:lnTo>
                  <a:pt x="86" y="1622"/>
                </a:lnTo>
                <a:cubicBezTo>
                  <a:pt x="73" y="1582"/>
                  <a:pt x="66" y="1516"/>
                  <a:pt x="73" y="1470"/>
                </a:cubicBezTo>
                <a:cubicBezTo>
                  <a:pt x="79" y="1424"/>
                  <a:pt x="119" y="1385"/>
                  <a:pt x="158" y="1352"/>
                </a:cubicBezTo>
                <a:cubicBezTo>
                  <a:pt x="171" y="1339"/>
                  <a:pt x="184" y="1325"/>
                  <a:pt x="198" y="1319"/>
                </a:cubicBezTo>
                <a:cubicBezTo>
                  <a:pt x="224" y="1299"/>
                  <a:pt x="244" y="1286"/>
                  <a:pt x="244" y="1240"/>
                </a:cubicBezTo>
                <a:cubicBezTo>
                  <a:pt x="244" y="1227"/>
                  <a:pt x="244" y="1214"/>
                  <a:pt x="244" y="1200"/>
                </a:cubicBezTo>
                <a:cubicBezTo>
                  <a:pt x="244" y="1187"/>
                  <a:pt x="237" y="1141"/>
                  <a:pt x="244" y="1135"/>
                </a:cubicBezTo>
                <a:cubicBezTo>
                  <a:pt x="329" y="1115"/>
                  <a:pt x="408" y="1056"/>
                  <a:pt x="474" y="977"/>
                </a:cubicBezTo>
                <a:cubicBezTo>
                  <a:pt x="546" y="891"/>
                  <a:pt x="553" y="865"/>
                  <a:pt x="560" y="812"/>
                </a:cubicBezTo>
                <a:cubicBezTo>
                  <a:pt x="560" y="799"/>
                  <a:pt x="560" y="786"/>
                  <a:pt x="560" y="759"/>
                </a:cubicBezTo>
                <a:cubicBezTo>
                  <a:pt x="566" y="740"/>
                  <a:pt x="586" y="713"/>
                  <a:pt x="606" y="694"/>
                </a:cubicBezTo>
                <a:cubicBezTo>
                  <a:pt x="612" y="680"/>
                  <a:pt x="625" y="674"/>
                  <a:pt x="632" y="661"/>
                </a:cubicBezTo>
                <a:cubicBezTo>
                  <a:pt x="639" y="648"/>
                  <a:pt x="652" y="634"/>
                  <a:pt x="658" y="628"/>
                </a:cubicBezTo>
                <a:cubicBezTo>
                  <a:pt x="671" y="608"/>
                  <a:pt x="685" y="595"/>
                  <a:pt x="698" y="582"/>
                </a:cubicBezTo>
                <a:cubicBezTo>
                  <a:pt x="704" y="569"/>
                  <a:pt x="704" y="549"/>
                  <a:pt x="711" y="463"/>
                </a:cubicBezTo>
                <a:cubicBezTo>
                  <a:pt x="711" y="450"/>
                  <a:pt x="711" y="444"/>
                  <a:pt x="711" y="437"/>
                </a:cubicBezTo>
                <a:cubicBezTo>
                  <a:pt x="711" y="417"/>
                  <a:pt x="711" y="404"/>
                  <a:pt x="711" y="397"/>
                </a:cubicBezTo>
                <a:cubicBezTo>
                  <a:pt x="711" y="391"/>
                  <a:pt x="704" y="384"/>
                  <a:pt x="704" y="378"/>
                </a:cubicBezTo>
                <a:cubicBezTo>
                  <a:pt x="704" y="378"/>
                  <a:pt x="711" y="378"/>
                  <a:pt x="718" y="371"/>
                </a:cubicBezTo>
                <a:cubicBezTo>
                  <a:pt x="757" y="351"/>
                  <a:pt x="783" y="299"/>
                  <a:pt x="783" y="259"/>
                </a:cubicBezTo>
                <a:cubicBezTo>
                  <a:pt x="783" y="233"/>
                  <a:pt x="777" y="213"/>
                  <a:pt x="750" y="200"/>
                </a:cubicBezTo>
                <a:lnTo>
                  <a:pt x="737" y="187"/>
                </a:lnTo>
                <a:cubicBezTo>
                  <a:pt x="658" y="147"/>
                  <a:pt x="645" y="128"/>
                  <a:pt x="645" y="121"/>
                </a:cubicBezTo>
                <a:cubicBezTo>
                  <a:pt x="645" y="121"/>
                  <a:pt x="652" y="114"/>
                  <a:pt x="665" y="108"/>
                </a:cubicBezTo>
                <a:lnTo>
                  <a:pt x="685" y="95"/>
                </a:lnTo>
                <a:cubicBezTo>
                  <a:pt x="711" y="82"/>
                  <a:pt x="744" y="62"/>
                  <a:pt x="770" y="62"/>
                </a:cubicBezTo>
                <a:close/>
                <a:moveTo>
                  <a:pt x="772" y="0"/>
                </a:moveTo>
                <a:cubicBezTo>
                  <a:pt x="731" y="0"/>
                  <a:pt x="689" y="18"/>
                  <a:pt x="658" y="35"/>
                </a:cubicBezTo>
                <a:lnTo>
                  <a:pt x="639" y="42"/>
                </a:lnTo>
                <a:cubicBezTo>
                  <a:pt x="599" y="62"/>
                  <a:pt x="579" y="88"/>
                  <a:pt x="579" y="114"/>
                </a:cubicBezTo>
                <a:cubicBezTo>
                  <a:pt x="579" y="174"/>
                  <a:pt x="658" y="220"/>
                  <a:pt x="704" y="246"/>
                </a:cubicBezTo>
                <a:lnTo>
                  <a:pt x="724" y="253"/>
                </a:lnTo>
                <a:cubicBezTo>
                  <a:pt x="724" y="266"/>
                  <a:pt x="711" y="299"/>
                  <a:pt x="685" y="318"/>
                </a:cubicBezTo>
                <a:cubicBezTo>
                  <a:pt x="639" y="345"/>
                  <a:pt x="645" y="378"/>
                  <a:pt x="645" y="404"/>
                </a:cubicBezTo>
                <a:cubicBezTo>
                  <a:pt x="645" y="411"/>
                  <a:pt x="645" y="417"/>
                  <a:pt x="645" y="430"/>
                </a:cubicBezTo>
                <a:cubicBezTo>
                  <a:pt x="645" y="437"/>
                  <a:pt x="645" y="450"/>
                  <a:pt x="645" y="463"/>
                </a:cubicBezTo>
                <a:cubicBezTo>
                  <a:pt x="645" y="483"/>
                  <a:pt x="639" y="536"/>
                  <a:pt x="639" y="542"/>
                </a:cubicBezTo>
                <a:cubicBezTo>
                  <a:pt x="632" y="555"/>
                  <a:pt x="625" y="569"/>
                  <a:pt x="612" y="582"/>
                </a:cubicBezTo>
                <a:cubicBezTo>
                  <a:pt x="599" y="595"/>
                  <a:pt x="586" y="608"/>
                  <a:pt x="579" y="621"/>
                </a:cubicBezTo>
                <a:cubicBezTo>
                  <a:pt x="573" y="634"/>
                  <a:pt x="566" y="641"/>
                  <a:pt x="560" y="648"/>
                </a:cubicBezTo>
                <a:cubicBezTo>
                  <a:pt x="533" y="680"/>
                  <a:pt x="507" y="713"/>
                  <a:pt x="500" y="753"/>
                </a:cubicBezTo>
                <a:cubicBezTo>
                  <a:pt x="494" y="779"/>
                  <a:pt x="494" y="792"/>
                  <a:pt x="494" y="812"/>
                </a:cubicBezTo>
                <a:cubicBezTo>
                  <a:pt x="494" y="845"/>
                  <a:pt x="494" y="858"/>
                  <a:pt x="428" y="937"/>
                </a:cubicBezTo>
                <a:cubicBezTo>
                  <a:pt x="369" y="1003"/>
                  <a:pt x="303" y="1049"/>
                  <a:pt x="231" y="1069"/>
                </a:cubicBezTo>
                <a:cubicBezTo>
                  <a:pt x="171" y="1082"/>
                  <a:pt x="178" y="1161"/>
                  <a:pt x="178" y="1207"/>
                </a:cubicBezTo>
                <a:cubicBezTo>
                  <a:pt x="178" y="1220"/>
                  <a:pt x="184" y="1227"/>
                  <a:pt x="184" y="1240"/>
                </a:cubicBezTo>
                <a:cubicBezTo>
                  <a:pt x="184" y="1246"/>
                  <a:pt x="184" y="1246"/>
                  <a:pt x="158" y="1266"/>
                </a:cubicBezTo>
                <a:cubicBezTo>
                  <a:pt x="152" y="1273"/>
                  <a:pt x="132" y="1286"/>
                  <a:pt x="112" y="1306"/>
                </a:cubicBezTo>
                <a:cubicBezTo>
                  <a:pt x="73" y="1345"/>
                  <a:pt x="20" y="1391"/>
                  <a:pt x="7" y="1457"/>
                </a:cubicBezTo>
                <a:cubicBezTo>
                  <a:pt x="0" y="1510"/>
                  <a:pt x="0" y="1589"/>
                  <a:pt x="20" y="1641"/>
                </a:cubicBezTo>
                <a:cubicBezTo>
                  <a:pt x="27" y="1707"/>
                  <a:pt x="27" y="1812"/>
                  <a:pt x="27" y="1832"/>
                </a:cubicBezTo>
                <a:cubicBezTo>
                  <a:pt x="27" y="1865"/>
                  <a:pt x="27" y="1885"/>
                  <a:pt x="40" y="1898"/>
                </a:cubicBezTo>
                <a:lnTo>
                  <a:pt x="53" y="1911"/>
                </a:lnTo>
                <a:lnTo>
                  <a:pt x="73" y="1911"/>
                </a:lnTo>
                <a:cubicBezTo>
                  <a:pt x="79" y="1911"/>
                  <a:pt x="105" y="1911"/>
                  <a:pt x="145" y="1845"/>
                </a:cubicBezTo>
                <a:cubicBezTo>
                  <a:pt x="145" y="1845"/>
                  <a:pt x="158" y="1799"/>
                  <a:pt x="171" y="1733"/>
                </a:cubicBezTo>
                <a:cubicBezTo>
                  <a:pt x="178" y="1687"/>
                  <a:pt x="198" y="1615"/>
                  <a:pt x="198" y="1615"/>
                </a:cubicBezTo>
                <a:cubicBezTo>
                  <a:pt x="204" y="1608"/>
                  <a:pt x="217" y="1595"/>
                  <a:pt x="224" y="1589"/>
                </a:cubicBezTo>
                <a:cubicBezTo>
                  <a:pt x="231" y="1582"/>
                  <a:pt x="237" y="1576"/>
                  <a:pt x="244" y="1576"/>
                </a:cubicBezTo>
                <a:cubicBezTo>
                  <a:pt x="270" y="1549"/>
                  <a:pt x="296" y="1523"/>
                  <a:pt x="323" y="1497"/>
                </a:cubicBezTo>
                <a:lnTo>
                  <a:pt x="375" y="1450"/>
                </a:lnTo>
                <a:cubicBezTo>
                  <a:pt x="402" y="1424"/>
                  <a:pt x="421" y="1398"/>
                  <a:pt x="448" y="1372"/>
                </a:cubicBezTo>
                <a:cubicBezTo>
                  <a:pt x="520" y="1306"/>
                  <a:pt x="593" y="1233"/>
                  <a:pt x="665" y="1187"/>
                </a:cubicBezTo>
                <a:cubicBezTo>
                  <a:pt x="737" y="1141"/>
                  <a:pt x="737" y="1102"/>
                  <a:pt x="737" y="983"/>
                </a:cubicBezTo>
                <a:cubicBezTo>
                  <a:pt x="737" y="904"/>
                  <a:pt x="803" y="852"/>
                  <a:pt x="849" y="819"/>
                </a:cubicBezTo>
                <a:cubicBezTo>
                  <a:pt x="862" y="812"/>
                  <a:pt x="869" y="806"/>
                  <a:pt x="876" y="792"/>
                </a:cubicBezTo>
                <a:cubicBezTo>
                  <a:pt x="928" y="753"/>
                  <a:pt x="954" y="687"/>
                  <a:pt x="961" y="601"/>
                </a:cubicBezTo>
                <a:cubicBezTo>
                  <a:pt x="961" y="588"/>
                  <a:pt x="961" y="582"/>
                  <a:pt x="968" y="569"/>
                </a:cubicBezTo>
                <a:cubicBezTo>
                  <a:pt x="968" y="509"/>
                  <a:pt x="968" y="483"/>
                  <a:pt x="1099" y="378"/>
                </a:cubicBezTo>
                <a:cubicBezTo>
                  <a:pt x="1145" y="345"/>
                  <a:pt x="1172" y="299"/>
                  <a:pt x="1172" y="259"/>
                </a:cubicBezTo>
                <a:cubicBezTo>
                  <a:pt x="1172" y="233"/>
                  <a:pt x="1165" y="193"/>
                  <a:pt x="1119" y="161"/>
                </a:cubicBezTo>
                <a:cubicBezTo>
                  <a:pt x="1096" y="141"/>
                  <a:pt x="1075" y="134"/>
                  <a:pt x="1056" y="134"/>
                </a:cubicBezTo>
                <a:cubicBezTo>
                  <a:pt x="1037" y="134"/>
                  <a:pt x="1020" y="141"/>
                  <a:pt x="1007" y="147"/>
                </a:cubicBezTo>
                <a:cubicBezTo>
                  <a:pt x="994" y="161"/>
                  <a:pt x="981" y="167"/>
                  <a:pt x="948" y="167"/>
                </a:cubicBezTo>
                <a:cubicBezTo>
                  <a:pt x="908" y="167"/>
                  <a:pt x="902" y="154"/>
                  <a:pt x="889" y="108"/>
                </a:cubicBezTo>
                <a:cubicBezTo>
                  <a:pt x="876" y="75"/>
                  <a:pt x="862" y="42"/>
                  <a:pt x="829" y="16"/>
                </a:cubicBezTo>
                <a:cubicBezTo>
                  <a:pt x="812" y="5"/>
                  <a:pt x="792" y="0"/>
                  <a:pt x="772" y="0"/>
                </a:cubicBezTo>
                <a:close/>
              </a:path>
            </a:pathLst>
          </a:custGeom>
          <a:solidFill>
            <a:srgbClr val="F2EF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0" name="Google Shape;510;p33"/>
          <p:cNvSpPr txBox="1"/>
          <p:nvPr/>
        </p:nvSpPr>
        <p:spPr>
          <a:xfrm>
            <a:off x="-2627075" y="-2"/>
            <a:ext cx="81345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Empathy Map: Soren</a:t>
            </a:r>
            <a:endParaRPr sz="27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11" name="Google Shape;511;p33"/>
          <p:cNvSpPr/>
          <p:nvPr/>
        </p:nvSpPr>
        <p:spPr>
          <a:xfrm>
            <a:off x="6612463" y="1558725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Students should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receive feedback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every time they do thoughtful work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2" name="Google Shape;512;p33"/>
          <p:cNvSpPr/>
          <p:nvPr/>
        </p:nvSpPr>
        <p:spPr>
          <a:xfrm>
            <a:off x="4445800" y="4149650"/>
            <a:ext cx="678600" cy="394800"/>
          </a:xfrm>
          <a:prstGeom prst="rect">
            <a:avLst/>
          </a:prstGeom>
          <a:solidFill>
            <a:srgbClr val="FF4E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Feel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3" name="Google Shape;513;p33"/>
          <p:cNvSpPr/>
          <p:nvPr/>
        </p:nvSpPr>
        <p:spPr>
          <a:xfrm>
            <a:off x="5220100" y="1558738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Teams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 not utilize norms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well 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4" name="Google Shape;514;p33"/>
          <p:cNvSpPr/>
          <p:nvPr/>
        </p:nvSpPr>
        <p:spPr>
          <a:xfrm>
            <a:off x="7907850" y="1529925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If he’s good at teaching something, he should </a:t>
            </a:r>
            <a:r>
              <a:rPr b="1"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teach it again</a:t>
            </a:r>
            <a:endParaRPr b="1"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5" name="Google Shape;515;p33"/>
          <p:cNvSpPr/>
          <p:nvPr/>
        </p:nvSpPr>
        <p:spPr>
          <a:xfrm>
            <a:off x="5220088" y="46560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He doesn’t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incorporate his research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into his teaching practice often enough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6" name="Google Shape;516;p33"/>
          <p:cNvSpPr/>
          <p:nvPr/>
        </p:nvSpPr>
        <p:spPr>
          <a:xfrm>
            <a:off x="7902000" y="46560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He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needs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better online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monitoring tools</a:t>
            </a:r>
            <a:endParaRPr b="1"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7" name="Google Shape;517;p33"/>
          <p:cNvSpPr/>
          <p:nvPr/>
        </p:nvSpPr>
        <p:spPr>
          <a:xfrm>
            <a:off x="6612463" y="46560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Teaching is about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trade-offs </a:t>
            </a:r>
            <a:endParaRPr b="1"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8" name="Google Shape;518;p33"/>
          <p:cNvSpPr/>
          <p:nvPr/>
        </p:nvSpPr>
        <p:spPr>
          <a:xfrm>
            <a:off x="1556038" y="1558725"/>
            <a:ext cx="10902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9" name="Google Shape;519;p33"/>
          <p:cNvSpPr/>
          <p:nvPr/>
        </p:nvSpPr>
        <p:spPr>
          <a:xfrm>
            <a:off x="198925" y="1558700"/>
            <a:ext cx="24825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“Walking around a room and </a:t>
            </a:r>
            <a:r>
              <a:rPr b="1"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being curious</a:t>
            </a:r>
            <a:r>
              <a:rPr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about a conversation that’s happening, stopping in, feels a </a:t>
            </a:r>
            <a:r>
              <a:rPr b="1"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little more natural</a:t>
            </a:r>
            <a:r>
              <a:rPr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20" name="Google Shape;520;p33"/>
          <p:cNvSpPr/>
          <p:nvPr/>
        </p:nvSpPr>
        <p:spPr>
          <a:xfrm>
            <a:off x="197488" y="510250"/>
            <a:ext cx="10902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“I’ve read a lot about what makes for </a:t>
            </a:r>
            <a:r>
              <a:rPr b="1"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good teams</a:t>
            </a:r>
            <a:r>
              <a:rPr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21" name="Google Shape;521;p33"/>
          <p:cNvSpPr/>
          <p:nvPr/>
        </p:nvSpPr>
        <p:spPr>
          <a:xfrm>
            <a:off x="2782613" y="1558750"/>
            <a:ext cx="10902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“Monitoring how people are talking to each other feels more </a:t>
            </a:r>
            <a:r>
              <a:rPr b="1"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invasive.</a:t>
            </a:r>
            <a:r>
              <a:rPr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22" name="Google Shape;522;p33"/>
          <p:cNvSpPr/>
          <p:nvPr/>
        </p:nvSpPr>
        <p:spPr>
          <a:xfrm>
            <a:off x="1589850" y="3957825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Plans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next steps while groups are collaborating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23" name="Google Shape;523;p33"/>
          <p:cNvSpPr/>
          <p:nvPr/>
        </p:nvSpPr>
        <p:spPr>
          <a:xfrm>
            <a:off x="197488" y="3957838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Assesses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energy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and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productivity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in-person teams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24" name="Google Shape;524;p33"/>
          <p:cNvSpPr/>
          <p:nvPr/>
        </p:nvSpPr>
        <p:spPr>
          <a:xfrm>
            <a:off x="2885238" y="3929025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Researches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peer to peer learning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25" name="Google Shape;525;p33"/>
          <p:cNvSpPr/>
          <p:nvPr/>
        </p:nvSpPr>
        <p:spPr>
          <a:xfrm>
            <a:off x="197475" y="2864700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Assigns peer feedback opportunities to lessen teaching load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26" name="Google Shape;526;p33"/>
          <p:cNvSpPr/>
          <p:nvPr/>
        </p:nvSpPr>
        <p:spPr>
          <a:xfrm>
            <a:off x="2867958" y="2864700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Stays in the main Zoom room during breakout sessions</a:t>
            </a:r>
            <a:endParaRPr sz="1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27" name="Google Shape;527;p33"/>
          <p:cNvSpPr/>
          <p:nvPr/>
        </p:nvSpPr>
        <p:spPr>
          <a:xfrm>
            <a:off x="1589850" y="2864700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Monitors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in-person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collaboration more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closely</a:t>
            </a:r>
            <a:endParaRPr b="1"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28" name="Google Shape;528;p33"/>
          <p:cNvSpPr/>
          <p:nvPr/>
        </p:nvSpPr>
        <p:spPr>
          <a:xfrm>
            <a:off x="6612463" y="3978425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More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resigned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during online monitoring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29" name="Google Shape;529;p33"/>
          <p:cNvSpPr/>
          <p:nvPr/>
        </p:nvSpPr>
        <p:spPr>
          <a:xfrm>
            <a:off x="5220100" y="3978438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Less pressing need to monitor teams he </a:t>
            </a:r>
            <a:r>
              <a:rPr b="1"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trusts</a:t>
            </a:r>
            <a:endParaRPr b="1" sz="10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30" name="Google Shape;530;p33"/>
          <p:cNvSpPr/>
          <p:nvPr/>
        </p:nvSpPr>
        <p:spPr>
          <a:xfrm>
            <a:off x="7907850" y="3949625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Passionate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about his research and job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31" name="Google Shape;531;p33"/>
          <p:cNvSpPr/>
          <p:nvPr/>
        </p:nvSpPr>
        <p:spPr>
          <a:xfrm>
            <a:off x="5220088" y="288530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Uninvited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to join online collaborative sessions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32" name="Google Shape;532;p33"/>
          <p:cNvSpPr/>
          <p:nvPr/>
        </p:nvSpPr>
        <p:spPr>
          <a:xfrm>
            <a:off x="7890570" y="288530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Sense of </a:t>
            </a:r>
            <a:r>
              <a:rPr b="1"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arbitrariness </a:t>
            </a:r>
            <a:r>
              <a:rPr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online monitoring</a:t>
            </a:r>
            <a:endParaRPr b="1" sz="1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33" name="Google Shape;533;p33"/>
          <p:cNvSpPr/>
          <p:nvPr/>
        </p:nvSpPr>
        <p:spPr>
          <a:xfrm>
            <a:off x="6612463" y="288530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More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equipped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to monitor in-person collaboration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34" name="Google Shape;534;p33"/>
          <p:cNvSpPr/>
          <p:nvPr/>
        </p:nvSpPr>
        <p:spPr>
          <a:xfrm>
            <a:off x="4055475" y="770100"/>
            <a:ext cx="678600" cy="394800"/>
          </a:xfrm>
          <a:prstGeom prst="rect">
            <a:avLst/>
          </a:prstGeom>
          <a:solidFill>
            <a:srgbClr val="F0F0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Say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35" name="Google Shape;535;p33"/>
          <p:cNvSpPr/>
          <p:nvPr/>
        </p:nvSpPr>
        <p:spPr>
          <a:xfrm>
            <a:off x="4080521" y="3189800"/>
            <a:ext cx="628500" cy="394800"/>
          </a:xfrm>
          <a:prstGeom prst="rect">
            <a:avLst/>
          </a:prstGeom>
          <a:solidFill>
            <a:srgbClr val="95E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Do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36" name="Google Shape;536;p33"/>
          <p:cNvSpPr/>
          <p:nvPr/>
        </p:nvSpPr>
        <p:spPr>
          <a:xfrm>
            <a:off x="4350100" y="1863250"/>
            <a:ext cx="774300" cy="394800"/>
          </a:xfrm>
          <a:prstGeom prst="rect">
            <a:avLst/>
          </a:prstGeom>
          <a:solidFill>
            <a:srgbClr val="FFA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Think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37" name="Google Shape;537;p33"/>
          <p:cNvSpPr/>
          <p:nvPr/>
        </p:nvSpPr>
        <p:spPr>
          <a:xfrm>
            <a:off x="1390325" y="510263"/>
            <a:ext cx="24825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“If people in breakout rooms </a:t>
            </a:r>
            <a:r>
              <a:rPr b="1"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were able to signal </a:t>
            </a:r>
            <a:r>
              <a:rPr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when they want the facilitator to enter the room, I would feel </a:t>
            </a:r>
            <a:r>
              <a:rPr b="1"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more invited</a:t>
            </a:r>
            <a:r>
              <a:rPr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10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4"/>
          <p:cNvSpPr/>
          <p:nvPr/>
        </p:nvSpPr>
        <p:spPr>
          <a:xfrm>
            <a:off x="-2252925" y="4149645"/>
            <a:ext cx="109761" cy="179064"/>
          </a:xfrm>
          <a:custGeom>
            <a:rect b="b" l="l" r="r" t="t"/>
            <a:pathLst>
              <a:path extrusionOk="0" h="1912" w="1172">
                <a:moveTo>
                  <a:pt x="770" y="62"/>
                </a:moveTo>
                <a:cubicBezTo>
                  <a:pt x="777" y="62"/>
                  <a:pt x="783" y="68"/>
                  <a:pt x="790" y="68"/>
                </a:cubicBezTo>
                <a:cubicBezTo>
                  <a:pt x="810" y="82"/>
                  <a:pt x="816" y="101"/>
                  <a:pt x="823" y="128"/>
                </a:cubicBezTo>
                <a:cubicBezTo>
                  <a:pt x="836" y="174"/>
                  <a:pt x="856" y="233"/>
                  <a:pt x="948" y="233"/>
                </a:cubicBezTo>
                <a:cubicBezTo>
                  <a:pt x="994" y="233"/>
                  <a:pt x="1027" y="220"/>
                  <a:pt x="1040" y="207"/>
                </a:cubicBezTo>
                <a:cubicBezTo>
                  <a:pt x="1047" y="200"/>
                  <a:pt x="1053" y="200"/>
                  <a:pt x="1053" y="200"/>
                </a:cubicBezTo>
                <a:cubicBezTo>
                  <a:pt x="1053" y="200"/>
                  <a:pt x="1060" y="200"/>
                  <a:pt x="1080" y="213"/>
                </a:cubicBezTo>
                <a:cubicBezTo>
                  <a:pt x="1099" y="226"/>
                  <a:pt x="1106" y="246"/>
                  <a:pt x="1106" y="259"/>
                </a:cubicBezTo>
                <a:cubicBezTo>
                  <a:pt x="1106" y="279"/>
                  <a:pt x="1093" y="305"/>
                  <a:pt x="1060" y="332"/>
                </a:cubicBezTo>
                <a:cubicBezTo>
                  <a:pt x="908" y="444"/>
                  <a:pt x="902" y="490"/>
                  <a:pt x="902" y="569"/>
                </a:cubicBezTo>
                <a:cubicBezTo>
                  <a:pt x="902" y="582"/>
                  <a:pt x="895" y="588"/>
                  <a:pt x="895" y="601"/>
                </a:cubicBezTo>
                <a:cubicBezTo>
                  <a:pt x="895" y="667"/>
                  <a:pt x="869" y="713"/>
                  <a:pt x="836" y="746"/>
                </a:cubicBezTo>
                <a:cubicBezTo>
                  <a:pt x="829" y="753"/>
                  <a:pt x="816" y="759"/>
                  <a:pt x="810" y="766"/>
                </a:cubicBezTo>
                <a:cubicBezTo>
                  <a:pt x="757" y="806"/>
                  <a:pt x="671" y="871"/>
                  <a:pt x="671" y="983"/>
                </a:cubicBezTo>
                <a:cubicBezTo>
                  <a:pt x="671" y="1102"/>
                  <a:pt x="671" y="1108"/>
                  <a:pt x="632" y="1128"/>
                </a:cubicBezTo>
                <a:cubicBezTo>
                  <a:pt x="546" y="1181"/>
                  <a:pt x="474" y="1260"/>
                  <a:pt x="402" y="1332"/>
                </a:cubicBezTo>
                <a:cubicBezTo>
                  <a:pt x="375" y="1358"/>
                  <a:pt x="349" y="1378"/>
                  <a:pt x="323" y="1404"/>
                </a:cubicBezTo>
                <a:lnTo>
                  <a:pt x="277" y="1450"/>
                </a:lnTo>
                <a:cubicBezTo>
                  <a:pt x="250" y="1477"/>
                  <a:pt x="224" y="1503"/>
                  <a:pt x="198" y="1529"/>
                </a:cubicBezTo>
                <a:cubicBezTo>
                  <a:pt x="191" y="1529"/>
                  <a:pt x="191" y="1536"/>
                  <a:pt x="184" y="1536"/>
                </a:cubicBezTo>
                <a:cubicBezTo>
                  <a:pt x="165" y="1556"/>
                  <a:pt x="145" y="1569"/>
                  <a:pt x="132" y="1595"/>
                </a:cubicBezTo>
                <a:cubicBezTo>
                  <a:pt x="132" y="1595"/>
                  <a:pt x="112" y="1674"/>
                  <a:pt x="105" y="1720"/>
                </a:cubicBezTo>
                <a:cubicBezTo>
                  <a:pt x="99" y="1747"/>
                  <a:pt x="92" y="1760"/>
                  <a:pt x="92" y="1780"/>
                </a:cubicBezTo>
                <a:cubicBezTo>
                  <a:pt x="92" y="1720"/>
                  <a:pt x="86" y="1648"/>
                  <a:pt x="86" y="1635"/>
                </a:cubicBezTo>
                <a:lnTo>
                  <a:pt x="86" y="1622"/>
                </a:lnTo>
                <a:cubicBezTo>
                  <a:pt x="73" y="1582"/>
                  <a:pt x="66" y="1516"/>
                  <a:pt x="73" y="1470"/>
                </a:cubicBezTo>
                <a:cubicBezTo>
                  <a:pt x="79" y="1424"/>
                  <a:pt x="119" y="1385"/>
                  <a:pt x="158" y="1352"/>
                </a:cubicBezTo>
                <a:cubicBezTo>
                  <a:pt x="171" y="1339"/>
                  <a:pt x="184" y="1325"/>
                  <a:pt x="198" y="1319"/>
                </a:cubicBezTo>
                <a:cubicBezTo>
                  <a:pt x="224" y="1299"/>
                  <a:pt x="244" y="1286"/>
                  <a:pt x="244" y="1240"/>
                </a:cubicBezTo>
                <a:cubicBezTo>
                  <a:pt x="244" y="1227"/>
                  <a:pt x="244" y="1214"/>
                  <a:pt x="244" y="1200"/>
                </a:cubicBezTo>
                <a:cubicBezTo>
                  <a:pt x="244" y="1187"/>
                  <a:pt x="237" y="1141"/>
                  <a:pt x="244" y="1135"/>
                </a:cubicBezTo>
                <a:cubicBezTo>
                  <a:pt x="329" y="1115"/>
                  <a:pt x="408" y="1056"/>
                  <a:pt x="474" y="977"/>
                </a:cubicBezTo>
                <a:cubicBezTo>
                  <a:pt x="546" y="891"/>
                  <a:pt x="553" y="865"/>
                  <a:pt x="560" y="812"/>
                </a:cubicBezTo>
                <a:cubicBezTo>
                  <a:pt x="560" y="799"/>
                  <a:pt x="560" y="786"/>
                  <a:pt x="560" y="759"/>
                </a:cubicBezTo>
                <a:cubicBezTo>
                  <a:pt x="566" y="740"/>
                  <a:pt x="586" y="713"/>
                  <a:pt x="606" y="694"/>
                </a:cubicBezTo>
                <a:cubicBezTo>
                  <a:pt x="612" y="680"/>
                  <a:pt x="625" y="674"/>
                  <a:pt x="632" y="661"/>
                </a:cubicBezTo>
                <a:cubicBezTo>
                  <a:pt x="639" y="648"/>
                  <a:pt x="652" y="634"/>
                  <a:pt x="658" y="628"/>
                </a:cubicBezTo>
                <a:cubicBezTo>
                  <a:pt x="671" y="608"/>
                  <a:pt x="685" y="595"/>
                  <a:pt x="698" y="582"/>
                </a:cubicBezTo>
                <a:cubicBezTo>
                  <a:pt x="704" y="569"/>
                  <a:pt x="704" y="549"/>
                  <a:pt x="711" y="463"/>
                </a:cubicBezTo>
                <a:cubicBezTo>
                  <a:pt x="711" y="450"/>
                  <a:pt x="711" y="444"/>
                  <a:pt x="711" y="437"/>
                </a:cubicBezTo>
                <a:cubicBezTo>
                  <a:pt x="711" y="417"/>
                  <a:pt x="711" y="404"/>
                  <a:pt x="711" y="397"/>
                </a:cubicBezTo>
                <a:cubicBezTo>
                  <a:pt x="711" y="391"/>
                  <a:pt x="704" y="384"/>
                  <a:pt x="704" y="378"/>
                </a:cubicBezTo>
                <a:cubicBezTo>
                  <a:pt x="704" y="378"/>
                  <a:pt x="711" y="378"/>
                  <a:pt x="718" y="371"/>
                </a:cubicBezTo>
                <a:cubicBezTo>
                  <a:pt x="757" y="351"/>
                  <a:pt x="783" y="299"/>
                  <a:pt x="783" y="259"/>
                </a:cubicBezTo>
                <a:cubicBezTo>
                  <a:pt x="783" y="233"/>
                  <a:pt x="777" y="213"/>
                  <a:pt x="750" y="200"/>
                </a:cubicBezTo>
                <a:lnTo>
                  <a:pt x="737" y="187"/>
                </a:lnTo>
                <a:cubicBezTo>
                  <a:pt x="658" y="147"/>
                  <a:pt x="645" y="128"/>
                  <a:pt x="645" y="121"/>
                </a:cubicBezTo>
                <a:cubicBezTo>
                  <a:pt x="645" y="121"/>
                  <a:pt x="652" y="114"/>
                  <a:pt x="665" y="108"/>
                </a:cubicBezTo>
                <a:lnTo>
                  <a:pt x="685" y="95"/>
                </a:lnTo>
                <a:cubicBezTo>
                  <a:pt x="711" y="82"/>
                  <a:pt x="744" y="62"/>
                  <a:pt x="770" y="62"/>
                </a:cubicBezTo>
                <a:close/>
                <a:moveTo>
                  <a:pt x="772" y="0"/>
                </a:moveTo>
                <a:cubicBezTo>
                  <a:pt x="731" y="0"/>
                  <a:pt x="689" y="18"/>
                  <a:pt x="658" y="35"/>
                </a:cubicBezTo>
                <a:lnTo>
                  <a:pt x="639" y="42"/>
                </a:lnTo>
                <a:cubicBezTo>
                  <a:pt x="599" y="62"/>
                  <a:pt x="579" y="88"/>
                  <a:pt x="579" y="114"/>
                </a:cubicBezTo>
                <a:cubicBezTo>
                  <a:pt x="579" y="174"/>
                  <a:pt x="658" y="220"/>
                  <a:pt x="704" y="246"/>
                </a:cubicBezTo>
                <a:lnTo>
                  <a:pt x="724" y="253"/>
                </a:lnTo>
                <a:cubicBezTo>
                  <a:pt x="724" y="266"/>
                  <a:pt x="711" y="299"/>
                  <a:pt x="685" y="318"/>
                </a:cubicBezTo>
                <a:cubicBezTo>
                  <a:pt x="639" y="345"/>
                  <a:pt x="645" y="378"/>
                  <a:pt x="645" y="404"/>
                </a:cubicBezTo>
                <a:cubicBezTo>
                  <a:pt x="645" y="411"/>
                  <a:pt x="645" y="417"/>
                  <a:pt x="645" y="430"/>
                </a:cubicBezTo>
                <a:cubicBezTo>
                  <a:pt x="645" y="437"/>
                  <a:pt x="645" y="450"/>
                  <a:pt x="645" y="463"/>
                </a:cubicBezTo>
                <a:cubicBezTo>
                  <a:pt x="645" y="483"/>
                  <a:pt x="639" y="536"/>
                  <a:pt x="639" y="542"/>
                </a:cubicBezTo>
                <a:cubicBezTo>
                  <a:pt x="632" y="555"/>
                  <a:pt x="625" y="569"/>
                  <a:pt x="612" y="582"/>
                </a:cubicBezTo>
                <a:cubicBezTo>
                  <a:pt x="599" y="595"/>
                  <a:pt x="586" y="608"/>
                  <a:pt x="579" y="621"/>
                </a:cubicBezTo>
                <a:cubicBezTo>
                  <a:pt x="573" y="634"/>
                  <a:pt x="566" y="641"/>
                  <a:pt x="560" y="648"/>
                </a:cubicBezTo>
                <a:cubicBezTo>
                  <a:pt x="533" y="680"/>
                  <a:pt x="507" y="713"/>
                  <a:pt x="500" y="753"/>
                </a:cubicBezTo>
                <a:cubicBezTo>
                  <a:pt x="494" y="779"/>
                  <a:pt x="494" y="792"/>
                  <a:pt x="494" y="812"/>
                </a:cubicBezTo>
                <a:cubicBezTo>
                  <a:pt x="494" y="845"/>
                  <a:pt x="494" y="858"/>
                  <a:pt x="428" y="937"/>
                </a:cubicBezTo>
                <a:cubicBezTo>
                  <a:pt x="369" y="1003"/>
                  <a:pt x="303" y="1049"/>
                  <a:pt x="231" y="1069"/>
                </a:cubicBezTo>
                <a:cubicBezTo>
                  <a:pt x="171" y="1082"/>
                  <a:pt x="178" y="1161"/>
                  <a:pt x="178" y="1207"/>
                </a:cubicBezTo>
                <a:cubicBezTo>
                  <a:pt x="178" y="1220"/>
                  <a:pt x="184" y="1227"/>
                  <a:pt x="184" y="1240"/>
                </a:cubicBezTo>
                <a:cubicBezTo>
                  <a:pt x="184" y="1246"/>
                  <a:pt x="184" y="1246"/>
                  <a:pt x="158" y="1266"/>
                </a:cubicBezTo>
                <a:cubicBezTo>
                  <a:pt x="152" y="1273"/>
                  <a:pt x="132" y="1286"/>
                  <a:pt x="112" y="1306"/>
                </a:cubicBezTo>
                <a:cubicBezTo>
                  <a:pt x="73" y="1345"/>
                  <a:pt x="20" y="1391"/>
                  <a:pt x="7" y="1457"/>
                </a:cubicBezTo>
                <a:cubicBezTo>
                  <a:pt x="0" y="1510"/>
                  <a:pt x="0" y="1589"/>
                  <a:pt x="20" y="1641"/>
                </a:cubicBezTo>
                <a:cubicBezTo>
                  <a:pt x="27" y="1707"/>
                  <a:pt x="27" y="1812"/>
                  <a:pt x="27" y="1832"/>
                </a:cubicBezTo>
                <a:cubicBezTo>
                  <a:pt x="27" y="1865"/>
                  <a:pt x="27" y="1885"/>
                  <a:pt x="40" y="1898"/>
                </a:cubicBezTo>
                <a:lnTo>
                  <a:pt x="53" y="1911"/>
                </a:lnTo>
                <a:lnTo>
                  <a:pt x="73" y="1911"/>
                </a:lnTo>
                <a:cubicBezTo>
                  <a:pt x="79" y="1911"/>
                  <a:pt x="105" y="1911"/>
                  <a:pt x="145" y="1845"/>
                </a:cubicBezTo>
                <a:cubicBezTo>
                  <a:pt x="145" y="1845"/>
                  <a:pt x="158" y="1799"/>
                  <a:pt x="171" y="1733"/>
                </a:cubicBezTo>
                <a:cubicBezTo>
                  <a:pt x="178" y="1687"/>
                  <a:pt x="198" y="1615"/>
                  <a:pt x="198" y="1615"/>
                </a:cubicBezTo>
                <a:cubicBezTo>
                  <a:pt x="204" y="1608"/>
                  <a:pt x="217" y="1595"/>
                  <a:pt x="224" y="1589"/>
                </a:cubicBezTo>
                <a:cubicBezTo>
                  <a:pt x="231" y="1582"/>
                  <a:pt x="237" y="1576"/>
                  <a:pt x="244" y="1576"/>
                </a:cubicBezTo>
                <a:cubicBezTo>
                  <a:pt x="270" y="1549"/>
                  <a:pt x="296" y="1523"/>
                  <a:pt x="323" y="1497"/>
                </a:cubicBezTo>
                <a:lnTo>
                  <a:pt x="375" y="1450"/>
                </a:lnTo>
                <a:cubicBezTo>
                  <a:pt x="402" y="1424"/>
                  <a:pt x="421" y="1398"/>
                  <a:pt x="448" y="1372"/>
                </a:cubicBezTo>
                <a:cubicBezTo>
                  <a:pt x="520" y="1306"/>
                  <a:pt x="593" y="1233"/>
                  <a:pt x="665" y="1187"/>
                </a:cubicBezTo>
                <a:cubicBezTo>
                  <a:pt x="737" y="1141"/>
                  <a:pt x="737" y="1102"/>
                  <a:pt x="737" y="983"/>
                </a:cubicBezTo>
                <a:cubicBezTo>
                  <a:pt x="737" y="904"/>
                  <a:pt x="803" y="852"/>
                  <a:pt x="849" y="819"/>
                </a:cubicBezTo>
                <a:cubicBezTo>
                  <a:pt x="862" y="812"/>
                  <a:pt x="869" y="806"/>
                  <a:pt x="876" y="792"/>
                </a:cubicBezTo>
                <a:cubicBezTo>
                  <a:pt x="928" y="753"/>
                  <a:pt x="954" y="687"/>
                  <a:pt x="961" y="601"/>
                </a:cubicBezTo>
                <a:cubicBezTo>
                  <a:pt x="961" y="588"/>
                  <a:pt x="961" y="582"/>
                  <a:pt x="968" y="569"/>
                </a:cubicBezTo>
                <a:cubicBezTo>
                  <a:pt x="968" y="509"/>
                  <a:pt x="968" y="483"/>
                  <a:pt x="1099" y="378"/>
                </a:cubicBezTo>
                <a:cubicBezTo>
                  <a:pt x="1145" y="345"/>
                  <a:pt x="1172" y="299"/>
                  <a:pt x="1172" y="259"/>
                </a:cubicBezTo>
                <a:cubicBezTo>
                  <a:pt x="1172" y="233"/>
                  <a:pt x="1165" y="193"/>
                  <a:pt x="1119" y="161"/>
                </a:cubicBezTo>
                <a:cubicBezTo>
                  <a:pt x="1096" y="141"/>
                  <a:pt x="1075" y="134"/>
                  <a:pt x="1056" y="134"/>
                </a:cubicBezTo>
                <a:cubicBezTo>
                  <a:pt x="1037" y="134"/>
                  <a:pt x="1020" y="141"/>
                  <a:pt x="1007" y="147"/>
                </a:cubicBezTo>
                <a:cubicBezTo>
                  <a:pt x="994" y="161"/>
                  <a:pt x="981" y="167"/>
                  <a:pt x="948" y="167"/>
                </a:cubicBezTo>
                <a:cubicBezTo>
                  <a:pt x="908" y="167"/>
                  <a:pt x="902" y="154"/>
                  <a:pt x="889" y="108"/>
                </a:cubicBezTo>
                <a:cubicBezTo>
                  <a:pt x="876" y="75"/>
                  <a:pt x="862" y="42"/>
                  <a:pt x="829" y="16"/>
                </a:cubicBezTo>
                <a:cubicBezTo>
                  <a:pt x="812" y="5"/>
                  <a:pt x="792" y="0"/>
                  <a:pt x="772" y="0"/>
                </a:cubicBezTo>
                <a:close/>
              </a:path>
            </a:pathLst>
          </a:custGeom>
          <a:solidFill>
            <a:srgbClr val="F2EF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4"/>
          <p:cNvSpPr txBox="1"/>
          <p:nvPr/>
        </p:nvSpPr>
        <p:spPr>
          <a:xfrm>
            <a:off x="-2627075" y="-2"/>
            <a:ext cx="81345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Empathy Map: Erika</a:t>
            </a:r>
            <a:endParaRPr sz="27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44" name="Google Shape;544;p34"/>
          <p:cNvSpPr/>
          <p:nvPr/>
        </p:nvSpPr>
        <p:spPr>
          <a:xfrm>
            <a:off x="6358150" y="1558750"/>
            <a:ext cx="10233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Zoom class necessitates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individual learning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45" name="Google Shape;545;p34"/>
          <p:cNvSpPr/>
          <p:nvPr/>
        </p:nvSpPr>
        <p:spPr>
          <a:xfrm>
            <a:off x="4541500" y="4041775"/>
            <a:ext cx="678600" cy="394800"/>
          </a:xfrm>
          <a:prstGeom prst="rect">
            <a:avLst/>
          </a:prstGeom>
          <a:solidFill>
            <a:srgbClr val="FF4E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Feel</a:t>
            </a:r>
            <a:endParaRPr/>
          </a:p>
        </p:txBody>
      </p:sp>
      <p:sp>
        <p:nvSpPr>
          <p:cNvPr id="546" name="Google Shape;546;p34"/>
          <p:cNvSpPr/>
          <p:nvPr/>
        </p:nvSpPr>
        <p:spPr>
          <a:xfrm>
            <a:off x="5220100" y="1558738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Giving students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more time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with material is good.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47" name="Google Shape;547;p34"/>
          <p:cNvSpPr/>
          <p:nvPr/>
        </p:nvSpPr>
        <p:spPr>
          <a:xfrm>
            <a:off x="7438575" y="1558750"/>
            <a:ext cx="15450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Giving students more time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works against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training students to have a fast ear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48" name="Google Shape;548;p34"/>
          <p:cNvSpPr/>
          <p:nvPr/>
        </p:nvSpPr>
        <p:spPr>
          <a:xfrm>
            <a:off x="5220097" y="465600"/>
            <a:ext cx="12369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Zoom leaves people feeling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disconnected</a:t>
            </a:r>
            <a:endParaRPr b="1"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49" name="Google Shape;549;p34"/>
          <p:cNvSpPr/>
          <p:nvPr/>
        </p:nvSpPr>
        <p:spPr>
          <a:xfrm>
            <a:off x="7563975" y="465600"/>
            <a:ext cx="14283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Zoom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accommodated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more experience leves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50" name="Google Shape;550;p34"/>
          <p:cNvSpPr/>
          <p:nvPr/>
        </p:nvSpPr>
        <p:spPr>
          <a:xfrm>
            <a:off x="6547575" y="465600"/>
            <a:ext cx="8910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Zoom offers more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reflection</a:t>
            </a:r>
            <a:endParaRPr b="1"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51" name="Google Shape;551;p34"/>
          <p:cNvSpPr/>
          <p:nvPr/>
        </p:nvSpPr>
        <p:spPr>
          <a:xfrm>
            <a:off x="1253900" y="465600"/>
            <a:ext cx="2642400" cy="56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…eye contact matters.. I need to actively see what’s on a piece of paper”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52" name="Google Shape;552;p34"/>
          <p:cNvSpPr/>
          <p:nvPr/>
        </p:nvSpPr>
        <p:spPr>
          <a:xfrm>
            <a:off x="2238250" y="1795800"/>
            <a:ext cx="1658100" cy="9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“Does that create an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unrealistic sense of..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oals.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 we’re moving towards a flexible and rapid ear.”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53" name="Google Shape;553;p34"/>
          <p:cNvSpPr/>
          <p:nvPr/>
        </p:nvSpPr>
        <p:spPr>
          <a:xfrm>
            <a:off x="1748263" y="1089300"/>
            <a:ext cx="2187600" cy="61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“Zoom is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tiring…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it can leave people with real sense of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disconnected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association”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54" name="Google Shape;554;p34"/>
          <p:cNvSpPr/>
          <p:nvPr/>
        </p:nvSpPr>
        <p:spPr>
          <a:xfrm>
            <a:off x="163675" y="1795800"/>
            <a:ext cx="2032500" cy="9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tudents on the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slower end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transcribing have more time to digest the material and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feel proud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what they’ve done”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55" name="Google Shape;555;p34"/>
          <p:cNvSpPr/>
          <p:nvPr/>
        </p:nvSpPr>
        <p:spPr>
          <a:xfrm>
            <a:off x="163675" y="465600"/>
            <a:ext cx="1090200" cy="56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“It was a real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panic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moment… 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56" name="Google Shape;556;p34"/>
          <p:cNvSpPr/>
          <p:nvPr/>
        </p:nvSpPr>
        <p:spPr>
          <a:xfrm>
            <a:off x="2296975" y="4019575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“Works closely with students who are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struggling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57" name="Google Shape;557;p34"/>
          <p:cNvSpPr/>
          <p:nvPr/>
        </p:nvSpPr>
        <p:spPr>
          <a:xfrm>
            <a:off x="504175" y="2888788"/>
            <a:ext cx="12045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Actively adjusts her teaching material based on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visual cues</a:t>
            </a:r>
            <a:endParaRPr b="1"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58" name="Google Shape;558;p34"/>
          <p:cNvSpPr/>
          <p:nvPr/>
        </p:nvSpPr>
        <p:spPr>
          <a:xfrm>
            <a:off x="197475" y="4019575"/>
            <a:ext cx="18615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Walks around her classroom to see how each student is handling the material.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59" name="Google Shape;559;p34"/>
          <p:cNvSpPr/>
          <p:nvPr/>
        </p:nvSpPr>
        <p:spPr>
          <a:xfrm>
            <a:off x="1912550" y="2864700"/>
            <a:ext cx="13251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Changed class from 3 times a week to just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once a week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on Zoom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60" name="Google Shape;560;p34"/>
          <p:cNvSpPr/>
          <p:nvPr/>
        </p:nvSpPr>
        <p:spPr>
          <a:xfrm>
            <a:off x="7123928" y="3978450"/>
            <a:ext cx="13251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Surprised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about the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benefits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Zoom offered for slower students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61" name="Google Shape;561;p34"/>
          <p:cNvSpPr/>
          <p:nvPr/>
        </p:nvSpPr>
        <p:spPr>
          <a:xfrm>
            <a:off x="5658100" y="3978438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Attached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to traditional methods of teaching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62" name="Google Shape;562;p34"/>
          <p:cNvSpPr/>
          <p:nvPr/>
        </p:nvSpPr>
        <p:spPr>
          <a:xfrm>
            <a:off x="5220102" y="2885300"/>
            <a:ext cx="12369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Less comfortable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teaching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without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in-person feedback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63" name="Google Shape;563;p34"/>
          <p:cNvSpPr/>
          <p:nvPr/>
        </p:nvSpPr>
        <p:spPr>
          <a:xfrm>
            <a:off x="7890570" y="288530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Unsure of how to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balance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Zoom tradeoffs.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64" name="Google Shape;564;p34"/>
          <p:cNvSpPr/>
          <p:nvPr/>
        </p:nvSpPr>
        <p:spPr>
          <a:xfrm>
            <a:off x="6612463" y="288530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Disdain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for lack of connection from Zoom (like it adds a wall)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65" name="Google Shape;565;p34"/>
          <p:cNvSpPr/>
          <p:nvPr/>
        </p:nvSpPr>
        <p:spPr>
          <a:xfrm>
            <a:off x="3975450" y="770100"/>
            <a:ext cx="678600" cy="394800"/>
          </a:xfrm>
          <a:prstGeom prst="rect">
            <a:avLst/>
          </a:prstGeom>
          <a:solidFill>
            <a:srgbClr val="F0F0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Say</a:t>
            </a:r>
            <a:endParaRPr/>
          </a:p>
        </p:txBody>
      </p:sp>
      <p:sp>
        <p:nvSpPr>
          <p:cNvPr id="566" name="Google Shape;566;p34"/>
          <p:cNvSpPr/>
          <p:nvPr/>
        </p:nvSpPr>
        <p:spPr>
          <a:xfrm>
            <a:off x="3441521" y="3169200"/>
            <a:ext cx="628500" cy="394800"/>
          </a:xfrm>
          <a:prstGeom prst="rect">
            <a:avLst/>
          </a:prstGeom>
          <a:solidFill>
            <a:srgbClr val="95E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Do</a:t>
            </a:r>
            <a:endParaRPr/>
          </a:p>
        </p:txBody>
      </p:sp>
      <p:sp>
        <p:nvSpPr>
          <p:cNvPr id="567" name="Google Shape;567;p34"/>
          <p:cNvSpPr/>
          <p:nvPr/>
        </p:nvSpPr>
        <p:spPr>
          <a:xfrm>
            <a:off x="4397950" y="1863250"/>
            <a:ext cx="774300" cy="394800"/>
          </a:xfrm>
          <a:prstGeom prst="rect">
            <a:avLst/>
          </a:prstGeom>
          <a:solidFill>
            <a:srgbClr val="FFA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Think</a:t>
            </a:r>
            <a:endParaRPr/>
          </a:p>
        </p:txBody>
      </p:sp>
      <p:sp>
        <p:nvSpPr>
          <p:cNvPr id="568" name="Google Shape;568;p34"/>
          <p:cNvSpPr/>
          <p:nvPr/>
        </p:nvSpPr>
        <p:spPr>
          <a:xfrm>
            <a:off x="163675" y="1089300"/>
            <a:ext cx="1545000" cy="6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“You get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 feedback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it’s very difficult to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read faces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/>
          <p:nvPr/>
        </p:nvSpPr>
        <p:spPr>
          <a:xfrm>
            <a:off x="-2252925" y="4149645"/>
            <a:ext cx="109761" cy="179064"/>
          </a:xfrm>
          <a:custGeom>
            <a:rect b="b" l="l" r="r" t="t"/>
            <a:pathLst>
              <a:path extrusionOk="0" h="1912" w="1172">
                <a:moveTo>
                  <a:pt x="770" y="62"/>
                </a:moveTo>
                <a:cubicBezTo>
                  <a:pt x="777" y="62"/>
                  <a:pt x="783" y="68"/>
                  <a:pt x="790" y="68"/>
                </a:cubicBezTo>
                <a:cubicBezTo>
                  <a:pt x="810" y="82"/>
                  <a:pt x="816" y="101"/>
                  <a:pt x="823" y="128"/>
                </a:cubicBezTo>
                <a:cubicBezTo>
                  <a:pt x="836" y="174"/>
                  <a:pt x="856" y="233"/>
                  <a:pt x="948" y="233"/>
                </a:cubicBezTo>
                <a:cubicBezTo>
                  <a:pt x="994" y="233"/>
                  <a:pt x="1027" y="220"/>
                  <a:pt x="1040" y="207"/>
                </a:cubicBezTo>
                <a:cubicBezTo>
                  <a:pt x="1047" y="200"/>
                  <a:pt x="1053" y="200"/>
                  <a:pt x="1053" y="200"/>
                </a:cubicBezTo>
                <a:cubicBezTo>
                  <a:pt x="1053" y="200"/>
                  <a:pt x="1060" y="200"/>
                  <a:pt x="1080" y="213"/>
                </a:cubicBezTo>
                <a:cubicBezTo>
                  <a:pt x="1099" y="226"/>
                  <a:pt x="1106" y="246"/>
                  <a:pt x="1106" y="259"/>
                </a:cubicBezTo>
                <a:cubicBezTo>
                  <a:pt x="1106" y="279"/>
                  <a:pt x="1093" y="305"/>
                  <a:pt x="1060" y="332"/>
                </a:cubicBezTo>
                <a:cubicBezTo>
                  <a:pt x="908" y="444"/>
                  <a:pt x="902" y="490"/>
                  <a:pt x="902" y="569"/>
                </a:cubicBezTo>
                <a:cubicBezTo>
                  <a:pt x="902" y="582"/>
                  <a:pt x="895" y="588"/>
                  <a:pt x="895" y="601"/>
                </a:cubicBezTo>
                <a:cubicBezTo>
                  <a:pt x="895" y="667"/>
                  <a:pt x="869" y="713"/>
                  <a:pt x="836" y="746"/>
                </a:cubicBezTo>
                <a:cubicBezTo>
                  <a:pt x="829" y="753"/>
                  <a:pt x="816" y="759"/>
                  <a:pt x="810" y="766"/>
                </a:cubicBezTo>
                <a:cubicBezTo>
                  <a:pt x="757" y="806"/>
                  <a:pt x="671" y="871"/>
                  <a:pt x="671" y="983"/>
                </a:cubicBezTo>
                <a:cubicBezTo>
                  <a:pt x="671" y="1102"/>
                  <a:pt x="671" y="1108"/>
                  <a:pt x="632" y="1128"/>
                </a:cubicBezTo>
                <a:cubicBezTo>
                  <a:pt x="546" y="1181"/>
                  <a:pt x="474" y="1260"/>
                  <a:pt x="402" y="1332"/>
                </a:cubicBezTo>
                <a:cubicBezTo>
                  <a:pt x="375" y="1358"/>
                  <a:pt x="349" y="1378"/>
                  <a:pt x="323" y="1404"/>
                </a:cubicBezTo>
                <a:lnTo>
                  <a:pt x="277" y="1450"/>
                </a:lnTo>
                <a:cubicBezTo>
                  <a:pt x="250" y="1477"/>
                  <a:pt x="224" y="1503"/>
                  <a:pt x="198" y="1529"/>
                </a:cubicBezTo>
                <a:cubicBezTo>
                  <a:pt x="191" y="1529"/>
                  <a:pt x="191" y="1536"/>
                  <a:pt x="184" y="1536"/>
                </a:cubicBezTo>
                <a:cubicBezTo>
                  <a:pt x="165" y="1556"/>
                  <a:pt x="145" y="1569"/>
                  <a:pt x="132" y="1595"/>
                </a:cubicBezTo>
                <a:cubicBezTo>
                  <a:pt x="132" y="1595"/>
                  <a:pt x="112" y="1674"/>
                  <a:pt x="105" y="1720"/>
                </a:cubicBezTo>
                <a:cubicBezTo>
                  <a:pt x="99" y="1747"/>
                  <a:pt x="92" y="1760"/>
                  <a:pt x="92" y="1780"/>
                </a:cubicBezTo>
                <a:cubicBezTo>
                  <a:pt x="92" y="1720"/>
                  <a:pt x="86" y="1648"/>
                  <a:pt x="86" y="1635"/>
                </a:cubicBezTo>
                <a:lnTo>
                  <a:pt x="86" y="1622"/>
                </a:lnTo>
                <a:cubicBezTo>
                  <a:pt x="73" y="1582"/>
                  <a:pt x="66" y="1516"/>
                  <a:pt x="73" y="1470"/>
                </a:cubicBezTo>
                <a:cubicBezTo>
                  <a:pt x="79" y="1424"/>
                  <a:pt x="119" y="1385"/>
                  <a:pt x="158" y="1352"/>
                </a:cubicBezTo>
                <a:cubicBezTo>
                  <a:pt x="171" y="1339"/>
                  <a:pt x="184" y="1325"/>
                  <a:pt x="198" y="1319"/>
                </a:cubicBezTo>
                <a:cubicBezTo>
                  <a:pt x="224" y="1299"/>
                  <a:pt x="244" y="1286"/>
                  <a:pt x="244" y="1240"/>
                </a:cubicBezTo>
                <a:cubicBezTo>
                  <a:pt x="244" y="1227"/>
                  <a:pt x="244" y="1214"/>
                  <a:pt x="244" y="1200"/>
                </a:cubicBezTo>
                <a:cubicBezTo>
                  <a:pt x="244" y="1187"/>
                  <a:pt x="237" y="1141"/>
                  <a:pt x="244" y="1135"/>
                </a:cubicBezTo>
                <a:cubicBezTo>
                  <a:pt x="329" y="1115"/>
                  <a:pt x="408" y="1056"/>
                  <a:pt x="474" y="977"/>
                </a:cubicBezTo>
                <a:cubicBezTo>
                  <a:pt x="546" y="891"/>
                  <a:pt x="553" y="865"/>
                  <a:pt x="560" y="812"/>
                </a:cubicBezTo>
                <a:cubicBezTo>
                  <a:pt x="560" y="799"/>
                  <a:pt x="560" y="786"/>
                  <a:pt x="560" y="759"/>
                </a:cubicBezTo>
                <a:cubicBezTo>
                  <a:pt x="566" y="740"/>
                  <a:pt x="586" y="713"/>
                  <a:pt x="606" y="694"/>
                </a:cubicBezTo>
                <a:cubicBezTo>
                  <a:pt x="612" y="680"/>
                  <a:pt x="625" y="674"/>
                  <a:pt x="632" y="661"/>
                </a:cubicBezTo>
                <a:cubicBezTo>
                  <a:pt x="639" y="648"/>
                  <a:pt x="652" y="634"/>
                  <a:pt x="658" y="628"/>
                </a:cubicBezTo>
                <a:cubicBezTo>
                  <a:pt x="671" y="608"/>
                  <a:pt x="685" y="595"/>
                  <a:pt x="698" y="582"/>
                </a:cubicBezTo>
                <a:cubicBezTo>
                  <a:pt x="704" y="569"/>
                  <a:pt x="704" y="549"/>
                  <a:pt x="711" y="463"/>
                </a:cubicBezTo>
                <a:cubicBezTo>
                  <a:pt x="711" y="450"/>
                  <a:pt x="711" y="444"/>
                  <a:pt x="711" y="437"/>
                </a:cubicBezTo>
                <a:cubicBezTo>
                  <a:pt x="711" y="417"/>
                  <a:pt x="711" y="404"/>
                  <a:pt x="711" y="397"/>
                </a:cubicBezTo>
                <a:cubicBezTo>
                  <a:pt x="711" y="391"/>
                  <a:pt x="704" y="384"/>
                  <a:pt x="704" y="378"/>
                </a:cubicBezTo>
                <a:cubicBezTo>
                  <a:pt x="704" y="378"/>
                  <a:pt x="711" y="378"/>
                  <a:pt x="718" y="371"/>
                </a:cubicBezTo>
                <a:cubicBezTo>
                  <a:pt x="757" y="351"/>
                  <a:pt x="783" y="299"/>
                  <a:pt x="783" y="259"/>
                </a:cubicBezTo>
                <a:cubicBezTo>
                  <a:pt x="783" y="233"/>
                  <a:pt x="777" y="213"/>
                  <a:pt x="750" y="200"/>
                </a:cubicBezTo>
                <a:lnTo>
                  <a:pt x="737" y="187"/>
                </a:lnTo>
                <a:cubicBezTo>
                  <a:pt x="658" y="147"/>
                  <a:pt x="645" y="128"/>
                  <a:pt x="645" y="121"/>
                </a:cubicBezTo>
                <a:cubicBezTo>
                  <a:pt x="645" y="121"/>
                  <a:pt x="652" y="114"/>
                  <a:pt x="665" y="108"/>
                </a:cubicBezTo>
                <a:lnTo>
                  <a:pt x="685" y="95"/>
                </a:lnTo>
                <a:cubicBezTo>
                  <a:pt x="711" y="82"/>
                  <a:pt x="744" y="62"/>
                  <a:pt x="770" y="62"/>
                </a:cubicBezTo>
                <a:close/>
                <a:moveTo>
                  <a:pt x="772" y="0"/>
                </a:moveTo>
                <a:cubicBezTo>
                  <a:pt x="731" y="0"/>
                  <a:pt x="689" y="18"/>
                  <a:pt x="658" y="35"/>
                </a:cubicBezTo>
                <a:lnTo>
                  <a:pt x="639" y="42"/>
                </a:lnTo>
                <a:cubicBezTo>
                  <a:pt x="599" y="62"/>
                  <a:pt x="579" y="88"/>
                  <a:pt x="579" y="114"/>
                </a:cubicBezTo>
                <a:cubicBezTo>
                  <a:pt x="579" y="174"/>
                  <a:pt x="658" y="220"/>
                  <a:pt x="704" y="246"/>
                </a:cubicBezTo>
                <a:lnTo>
                  <a:pt x="724" y="253"/>
                </a:lnTo>
                <a:cubicBezTo>
                  <a:pt x="724" y="266"/>
                  <a:pt x="711" y="299"/>
                  <a:pt x="685" y="318"/>
                </a:cubicBezTo>
                <a:cubicBezTo>
                  <a:pt x="639" y="345"/>
                  <a:pt x="645" y="378"/>
                  <a:pt x="645" y="404"/>
                </a:cubicBezTo>
                <a:cubicBezTo>
                  <a:pt x="645" y="411"/>
                  <a:pt x="645" y="417"/>
                  <a:pt x="645" y="430"/>
                </a:cubicBezTo>
                <a:cubicBezTo>
                  <a:pt x="645" y="437"/>
                  <a:pt x="645" y="450"/>
                  <a:pt x="645" y="463"/>
                </a:cubicBezTo>
                <a:cubicBezTo>
                  <a:pt x="645" y="483"/>
                  <a:pt x="639" y="536"/>
                  <a:pt x="639" y="542"/>
                </a:cubicBezTo>
                <a:cubicBezTo>
                  <a:pt x="632" y="555"/>
                  <a:pt x="625" y="569"/>
                  <a:pt x="612" y="582"/>
                </a:cubicBezTo>
                <a:cubicBezTo>
                  <a:pt x="599" y="595"/>
                  <a:pt x="586" y="608"/>
                  <a:pt x="579" y="621"/>
                </a:cubicBezTo>
                <a:cubicBezTo>
                  <a:pt x="573" y="634"/>
                  <a:pt x="566" y="641"/>
                  <a:pt x="560" y="648"/>
                </a:cubicBezTo>
                <a:cubicBezTo>
                  <a:pt x="533" y="680"/>
                  <a:pt x="507" y="713"/>
                  <a:pt x="500" y="753"/>
                </a:cubicBezTo>
                <a:cubicBezTo>
                  <a:pt x="494" y="779"/>
                  <a:pt x="494" y="792"/>
                  <a:pt x="494" y="812"/>
                </a:cubicBezTo>
                <a:cubicBezTo>
                  <a:pt x="494" y="845"/>
                  <a:pt x="494" y="858"/>
                  <a:pt x="428" y="937"/>
                </a:cubicBezTo>
                <a:cubicBezTo>
                  <a:pt x="369" y="1003"/>
                  <a:pt x="303" y="1049"/>
                  <a:pt x="231" y="1069"/>
                </a:cubicBezTo>
                <a:cubicBezTo>
                  <a:pt x="171" y="1082"/>
                  <a:pt x="178" y="1161"/>
                  <a:pt x="178" y="1207"/>
                </a:cubicBezTo>
                <a:cubicBezTo>
                  <a:pt x="178" y="1220"/>
                  <a:pt x="184" y="1227"/>
                  <a:pt x="184" y="1240"/>
                </a:cubicBezTo>
                <a:cubicBezTo>
                  <a:pt x="184" y="1246"/>
                  <a:pt x="184" y="1246"/>
                  <a:pt x="158" y="1266"/>
                </a:cubicBezTo>
                <a:cubicBezTo>
                  <a:pt x="152" y="1273"/>
                  <a:pt x="132" y="1286"/>
                  <a:pt x="112" y="1306"/>
                </a:cubicBezTo>
                <a:cubicBezTo>
                  <a:pt x="73" y="1345"/>
                  <a:pt x="20" y="1391"/>
                  <a:pt x="7" y="1457"/>
                </a:cubicBezTo>
                <a:cubicBezTo>
                  <a:pt x="0" y="1510"/>
                  <a:pt x="0" y="1589"/>
                  <a:pt x="20" y="1641"/>
                </a:cubicBezTo>
                <a:cubicBezTo>
                  <a:pt x="27" y="1707"/>
                  <a:pt x="27" y="1812"/>
                  <a:pt x="27" y="1832"/>
                </a:cubicBezTo>
                <a:cubicBezTo>
                  <a:pt x="27" y="1865"/>
                  <a:pt x="27" y="1885"/>
                  <a:pt x="40" y="1898"/>
                </a:cubicBezTo>
                <a:lnTo>
                  <a:pt x="53" y="1911"/>
                </a:lnTo>
                <a:lnTo>
                  <a:pt x="73" y="1911"/>
                </a:lnTo>
                <a:cubicBezTo>
                  <a:pt x="79" y="1911"/>
                  <a:pt x="105" y="1911"/>
                  <a:pt x="145" y="1845"/>
                </a:cubicBezTo>
                <a:cubicBezTo>
                  <a:pt x="145" y="1845"/>
                  <a:pt x="158" y="1799"/>
                  <a:pt x="171" y="1733"/>
                </a:cubicBezTo>
                <a:cubicBezTo>
                  <a:pt x="178" y="1687"/>
                  <a:pt x="198" y="1615"/>
                  <a:pt x="198" y="1615"/>
                </a:cubicBezTo>
                <a:cubicBezTo>
                  <a:pt x="204" y="1608"/>
                  <a:pt x="217" y="1595"/>
                  <a:pt x="224" y="1589"/>
                </a:cubicBezTo>
                <a:cubicBezTo>
                  <a:pt x="231" y="1582"/>
                  <a:pt x="237" y="1576"/>
                  <a:pt x="244" y="1576"/>
                </a:cubicBezTo>
                <a:cubicBezTo>
                  <a:pt x="270" y="1549"/>
                  <a:pt x="296" y="1523"/>
                  <a:pt x="323" y="1497"/>
                </a:cubicBezTo>
                <a:lnTo>
                  <a:pt x="375" y="1450"/>
                </a:lnTo>
                <a:cubicBezTo>
                  <a:pt x="402" y="1424"/>
                  <a:pt x="421" y="1398"/>
                  <a:pt x="448" y="1372"/>
                </a:cubicBezTo>
                <a:cubicBezTo>
                  <a:pt x="520" y="1306"/>
                  <a:pt x="593" y="1233"/>
                  <a:pt x="665" y="1187"/>
                </a:cubicBezTo>
                <a:cubicBezTo>
                  <a:pt x="737" y="1141"/>
                  <a:pt x="737" y="1102"/>
                  <a:pt x="737" y="983"/>
                </a:cubicBezTo>
                <a:cubicBezTo>
                  <a:pt x="737" y="904"/>
                  <a:pt x="803" y="852"/>
                  <a:pt x="849" y="819"/>
                </a:cubicBezTo>
                <a:cubicBezTo>
                  <a:pt x="862" y="812"/>
                  <a:pt x="869" y="806"/>
                  <a:pt x="876" y="792"/>
                </a:cubicBezTo>
                <a:cubicBezTo>
                  <a:pt x="928" y="753"/>
                  <a:pt x="954" y="687"/>
                  <a:pt x="961" y="601"/>
                </a:cubicBezTo>
                <a:cubicBezTo>
                  <a:pt x="961" y="588"/>
                  <a:pt x="961" y="582"/>
                  <a:pt x="968" y="569"/>
                </a:cubicBezTo>
                <a:cubicBezTo>
                  <a:pt x="968" y="509"/>
                  <a:pt x="968" y="483"/>
                  <a:pt x="1099" y="378"/>
                </a:cubicBezTo>
                <a:cubicBezTo>
                  <a:pt x="1145" y="345"/>
                  <a:pt x="1172" y="299"/>
                  <a:pt x="1172" y="259"/>
                </a:cubicBezTo>
                <a:cubicBezTo>
                  <a:pt x="1172" y="233"/>
                  <a:pt x="1165" y="193"/>
                  <a:pt x="1119" y="161"/>
                </a:cubicBezTo>
                <a:cubicBezTo>
                  <a:pt x="1096" y="141"/>
                  <a:pt x="1075" y="134"/>
                  <a:pt x="1056" y="134"/>
                </a:cubicBezTo>
                <a:cubicBezTo>
                  <a:pt x="1037" y="134"/>
                  <a:pt x="1020" y="141"/>
                  <a:pt x="1007" y="147"/>
                </a:cubicBezTo>
                <a:cubicBezTo>
                  <a:pt x="994" y="161"/>
                  <a:pt x="981" y="167"/>
                  <a:pt x="948" y="167"/>
                </a:cubicBezTo>
                <a:cubicBezTo>
                  <a:pt x="908" y="167"/>
                  <a:pt x="902" y="154"/>
                  <a:pt x="889" y="108"/>
                </a:cubicBezTo>
                <a:cubicBezTo>
                  <a:pt x="876" y="75"/>
                  <a:pt x="862" y="42"/>
                  <a:pt x="829" y="16"/>
                </a:cubicBezTo>
                <a:cubicBezTo>
                  <a:pt x="812" y="5"/>
                  <a:pt x="792" y="0"/>
                  <a:pt x="772" y="0"/>
                </a:cubicBezTo>
                <a:close/>
              </a:path>
            </a:pathLst>
          </a:custGeom>
          <a:solidFill>
            <a:srgbClr val="F2EF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5"/>
          <p:cNvSpPr txBox="1"/>
          <p:nvPr/>
        </p:nvSpPr>
        <p:spPr>
          <a:xfrm>
            <a:off x="-2627075" y="-2"/>
            <a:ext cx="81345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Empathy Map: Eric</a:t>
            </a:r>
            <a:endParaRPr sz="27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75" name="Google Shape;575;p35"/>
          <p:cNvSpPr/>
          <p:nvPr/>
        </p:nvSpPr>
        <p:spPr>
          <a:xfrm>
            <a:off x="6612463" y="1558725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Trust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improves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team effectiveness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76" name="Google Shape;576;p35"/>
          <p:cNvSpPr/>
          <p:nvPr/>
        </p:nvSpPr>
        <p:spPr>
          <a:xfrm>
            <a:off x="4493650" y="4170675"/>
            <a:ext cx="678600" cy="394800"/>
          </a:xfrm>
          <a:prstGeom prst="rect">
            <a:avLst/>
          </a:prstGeom>
          <a:solidFill>
            <a:srgbClr val="FF4E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Feel</a:t>
            </a:r>
            <a:endParaRPr/>
          </a:p>
        </p:txBody>
      </p:sp>
      <p:sp>
        <p:nvSpPr>
          <p:cNvPr id="577" name="Google Shape;577;p35"/>
          <p:cNvSpPr/>
          <p:nvPr/>
        </p:nvSpPr>
        <p:spPr>
          <a:xfrm>
            <a:off x="5220100" y="1558738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Teams with </a:t>
            </a:r>
            <a:r>
              <a:rPr b="1"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diverse backgrounds</a:t>
            </a:r>
            <a:r>
              <a:rPr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are more </a:t>
            </a:r>
            <a:r>
              <a:rPr b="1" lang="en" sz="1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creative</a:t>
            </a:r>
            <a:endParaRPr b="1" sz="10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8" name="Google Shape;578;p35"/>
          <p:cNvSpPr/>
          <p:nvPr/>
        </p:nvSpPr>
        <p:spPr>
          <a:xfrm>
            <a:off x="7907850" y="1529925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person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collaboration is better than virtual collaboration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79" name="Google Shape;579;p35"/>
          <p:cNvSpPr/>
          <p:nvPr/>
        </p:nvSpPr>
        <p:spPr>
          <a:xfrm>
            <a:off x="5220088" y="46560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Real-time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communication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leads to optimal information exchange in teams.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80" name="Google Shape;580;p35"/>
          <p:cNvSpPr/>
          <p:nvPr/>
        </p:nvSpPr>
        <p:spPr>
          <a:xfrm>
            <a:off x="7902000" y="46560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Team dynamics change depending on the setting and goal.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81" name="Google Shape;581;p35"/>
          <p:cNvSpPr/>
          <p:nvPr/>
        </p:nvSpPr>
        <p:spPr>
          <a:xfrm>
            <a:off x="6612463" y="465600"/>
            <a:ext cx="1090200" cy="1003800"/>
          </a:xfrm>
          <a:prstGeom prst="rect">
            <a:avLst/>
          </a:prstGeom>
          <a:solidFill>
            <a:srgbClr val="FFAC0E">
              <a:alpha val="6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Teammates are useful for providing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different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perspectives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and approaches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82" name="Google Shape;582;p35"/>
          <p:cNvSpPr/>
          <p:nvPr/>
        </p:nvSpPr>
        <p:spPr>
          <a:xfrm>
            <a:off x="1556038" y="1558725"/>
            <a:ext cx="10902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“The primary thing is to have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trust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with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your teammates”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83" name="Google Shape;583;p35"/>
          <p:cNvSpPr/>
          <p:nvPr/>
        </p:nvSpPr>
        <p:spPr>
          <a:xfrm>
            <a:off x="163675" y="1558738"/>
            <a:ext cx="10902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“I got a lot of value where I was the one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explaining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, just the act of that helps”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84" name="Google Shape;584;p35"/>
          <p:cNvSpPr/>
          <p:nvPr/>
        </p:nvSpPr>
        <p:spPr>
          <a:xfrm>
            <a:off x="2851425" y="1529925"/>
            <a:ext cx="10902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“Having people with a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diversity of skill sets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is important”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85" name="Google Shape;585;p35"/>
          <p:cNvSpPr/>
          <p:nvPr/>
        </p:nvSpPr>
        <p:spPr>
          <a:xfrm>
            <a:off x="163663" y="465600"/>
            <a:ext cx="10902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Instantaneous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communication… allows conversation to feel more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informal”</a:t>
            </a:r>
            <a:endParaRPr b="1"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86" name="Google Shape;586;p35"/>
          <p:cNvSpPr/>
          <p:nvPr/>
        </p:nvSpPr>
        <p:spPr>
          <a:xfrm>
            <a:off x="2834145" y="465600"/>
            <a:ext cx="10902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“At a company you just need to get it done, but in school everybody needs to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learn”</a:t>
            </a:r>
            <a:endParaRPr b="1"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87" name="Google Shape;587;p35"/>
          <p:cNvSpPr/>
          <p:nvPr/>
        </p:nvSpPr>
        <p:spPr>
          <a:xfrm>
            <a:off x="1556038" y="465600"/>
            <a:ext cx="1090200" cy="10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“My teammates brought a lot of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out-of-the-box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solutions”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88" name="Google Shape;588;p35"/>
          <p:cNvSpPr/>
          <p:nvPr/>
        </p:nvSpPr>
        <p:spPr>
          <a:xfrm>
            <a:off x="1589850" y="3957825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 on the lookout to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help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your teammates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89" name="Google Shape;589;p35"/>
          <p:cNvSpPr/>
          <p:nvPr/>
        </p:nvSpPr>
        <p:spPr>
          <a:xfrm>
            <a:off x="197488" y="3957838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Distribute roles in teams to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match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skill sets</a:t>
            </a:r>
            <a:endParaRPr b="1"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90" name="Google Shape;590;p35"/>
          <p:cNvSpPr/>
          <p:nvPr/>
        </p:nvSpPr>
        <p:spPr>
          <a:xfrm>
            <a:off x="2885238" y="3929025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Have a way to check base with teammates over a communication tool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91" name="Google Shape;591;p35"/>
          <p:cNvSpPr/>
          <p:nvPr/>
        </p:nvSpPr>
        <p:spPr>
          <a:xfrm>
            <a:off x="197475" y="2864700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Communicate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on tools like Slack over Email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92" name="Google Shape;592;p35"/>
          <p:cNvSpPr/>
          <p:nvPr/>
        </p:nvSpPr>
        <p:spPr>
          <a:xfrm>
            <a:off x="2867958" y="2864700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reliable and consistent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to establish trust with teammates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93" name="Google Shape;593;p35"/>
          <p:cNvSpPr/>
          <p:nvPr/>
        </p:nvSpPr>
        <p:spPr>
          <a:xfrm>
            <a:off x="1589850" y="2864700"/>
            <a:ext cx="1090200" cy="100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Asks teammates for ideas and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encourages participation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others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94" name="Google Shape;594;p35"/>
          <p:cNvSpPr/>
          <p:nvPr/>
        </p:nvSpPr>
        <p:spPr>
          <a:xfrm>
            <a:off x="6612463" y="3978425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More </a:t>
            </a: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capable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with faster communication tools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95" name="Google Shape;595;p35"/>
          <p:cNvSpPr/>
          <p:nvPr/>
        </p:nvSpPr>
        <p:spPr>
          <a:xfrm>
            <a:off x="5220100" y="3978438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Apprehensive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when first working with a new team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96" name="Google Shape;596;p35"/>
          <p:cNvSpPr/>
          <p:nvPr/>
        </p:nvSpPr>
        <p:spPr>
          <a:xfrm>
            <a:off x="7907850" y="3949625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Grateful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to have completed a large project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97" name="Google Shape;597;p35"/>
          <p:cNvSpPr/>
          <p:nvPr/>
        </p:nvSpPr>
        <p:spPr>
          <a:xfrm>
            <a:off x="5220088" y="288530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Need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for an informal environment is important for effective communication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98" name="Google Shape;598;p35"/>
          <p:cNvSpPr/>
          <p:nvPr/>
        </p:nvSpPr>
        <p:spPr>
          <a:xfrm>
            <a:off x="7890570" y="288530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Single-minded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in work settings, more gregarious in academic settings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99" name="Google Shape;599;p35"/>
          <p:cNvSpPr/>
          <p:nvPr/>
        </p:nvSpPr>
        <p:spPr>
          <a:xfrm>
            <a:off x="6612463" y="2885300"/>
            <a:ext cx="1090200" cy="100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Trusting </a:t>
            </a:r>
            <a:r>
              <a:rPr lang="en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of reliable and consistent teammates</a:t>
            </a:r>
            <a:endParaRPr sz="10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00" name="Google Shape;600;p35"/>
          <p:cNvSpPr/>
          <p:nvPr/>
        </p:nvSpPr>
        <p:spPr>
          <a:xfrm>
            <a:off x="3975450" y="770100"/>
            <a:ext cx="678600" cy="394800"/>
          </a:xfrm>
          <a:prstGeom prst="rect">
            <a:avLst/>
          </a:prstGeom>
          <a:solidFill>
            <a:srgbClr val="F0F0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Say</a:t>
            </a:r>
            <a:endParaRPr/>
          </a:p>
        </p:txBody>
      </p:sp>
      <p:sp>
        <p:nvSpPr>
          <p:cNvPr id="601" name="Google Shape;601;p35"/>
          <p:cNvSpPr/>
          <p:nvPr/>
        </p:nvSpPr>
        <p:spPr>
          <a:xfrm>
            <a:off x="4000496" y="3169200"/>
            <a:ext cx="628500" cy="394800"/>
          </a:xfrm>
          <a:prstGeom prst="rect">
            <a:avLst/>
          </a:prstGeom>
          <a:solidFill>
            <a:srgbClr val="95E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Do</a:t>
            </a:r>
            <a:endParaRPr/>
          </a:p>
        </p:txBody>
      </p:sp>
      <p:sp>
        <p:nvSpPr>
          <p:cNvPr id="602" name="Google Shape;602;p35"/>
          <p:cNvSpPr/>
          <p:nvPr/>
        </p:nvSpPr>
        <p:spPr>
          <a:xfrm>
            <a:off x="4397950" y="1863250"/>
            <a:ext cx="774300" cy="394800"/>
          </a:xfrm>
          <a:prstGeom prst="rect">
            <a:avLst/>
          </a:prstGeom>
          <a:solidFill>
            <a:srgbClr val="FFA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Think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5"/>
          <p:cNvGrpSpPr/>
          <p:nvPr/>
        </p:nvGrpSpPr>
        <p:grpSpPr>
          <a:xfrm>
            <a:off x="3031135" y="4059809"/>
            <a:ext cx="3343457" cy="968027"/>
            <a:chOff x="968847" y="2432584"/>
            <a:chExt cx="3343457" cy="968027"/>
          </a:xfrm>
        </p:grpSpPr>
        <p:sp>
          <p:nvSpPr>
            <p:cNvPr id="111" name="Google Shape;111;p15"/>
            <p:cNvSpPr/>
            <p:nvPr/>
          </p:nvSpPr>
          <p:spPr>
            <a:xfrm rot="5400000">
              <a:off x="2888700" y="1976000"/>
              <a:ext cx="966300" cy="1880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DFDFD">
                <a:alpha val="4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968847" y="2432584"/>
              <a:ext cx="3343457" cy="968027"/>
            </a:xfrm>
            <a:custGeom>
              <a:rect b="b" l="l" r="r" t="t"/>
              <a:pathLst>
                <a:path extrusionOk="0" h="33691" w="116365">
                  <a:moveTo>
                    <a:pt x="5319" y="1"/>
                  </a:moveTo>
                  <a:cubicBezTo>
                    <a:pt x="2375" y="1"/>
                    <a:pt x="1" y="2375"/>
                    <a:pt x="1" y="5319"/>
                  </a:cubicBezTo>
                  <a:lnTo>
                    <a:pt x="1" y="28395"/>
                  </a:lnTo>
                  <a:cubicBezTo>
                    <a:pt x="1" y="31317"/>
                    <a:pt x="2375" y="33691"/>
                    <a:pt x="5319" y="33691"/>
                  </a:cubicBezTo>
                  <a:lnTo>
                    <a:pt x="111069" y="33691"/>
                  </a:lnTo>
                  <a:cubicBezTo>
                    <a:pt x="113990" y="33691"/>
                    <a:pt x="116364" y="31317"/>
                    <a:pt x="116364" y="28395"/>
                  </a:cubicBezTo>
                  <a:lnTo>
                    <a:pt x="116364" y="5319"/>
                  </a:lnTo>
                  <a:cubicBezTo>
                    <a:pt x="116364" y="2375"/>
                    <a:pt x="113990" y="1"/>
                    <a:pt x="111069" y="1"/>
                  </a:cubicBezTo>
                  <a:close/>
                </a:path>
              </a:pathLst>
            </a:custGeom>
            <a:solidFill>
              <a:srgbClr val="95E4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15"/>
          <p:cNvSpPr/>
          <p:nvPr/>
        </p:nvSpPr>
        <p:spPr>
          <a:xfrm>
            <a:off x="-2252925" y="4149645"/>
            <a:ext cx="109761" cy="179064"/>
          </a:xfrm>
          <a:custGeom>
            <a:rect b="b" l="l" r="r" t="t"/>
            <a:pathLst>
              <a:path extrusionOk="0" h="1912" w="1172">
                <a:moveTo>
                  <a:pt x="770" y="62"/>
                </a:moveTo>
                <a:cubicBezTo>
                  <a:pt x="777" y="62"/>
                  <a:pt x="783" y="68"/>
                  <a:pt x="790" y="68"/>
                </a:cubicBezTo>
                <a:cubicBezTo>
                  <a:pt x="810" y="82"/>
                  <a:pt x="816" y="101"/>
                  <a:pt x="823" y="128"/>
                </a:cubicBezTo>
                <a:cubicBezTo>
                  <a:pt x="836" y="174"/>
                  <a:pt x="856" y="233"/>
                  <a:pt x="948" y="233"/>
                </a:cubicBezTo>
                <a:cubicBezTo>
                  <a:pt x="994" y="233"/>
                  <a:pt x="1027" y="220"/>
                  <a:pt x="1040" y="207"/>
                </a:cubicBezTo>
                <a:cubicBezTo>
                  <a:pt x="1047" y="200"/>
                  <a:pt x="1053" y="200"/>
                  <a:pt x="1053" y="200"/>
                </a:cubicBezTo>
                <a:cubicBezTo>
                  <a:pt x="1053" y="200"/>
                  <a:pt x="1060" y="200"/>
                  <a:pt x="1080" y="213"/>
                </a:cubicBezTo>
                <a:cubicBezTo>
                  <a:pt x="1099" y="226"/>
                  <a:pt x="1106" y="246"/>
                  <a:pt x="1106" y="259"/>
                </a:cubicBezTo>
                <a:cubicBezTo>
                  <a:pt x="1106" y="279"/>
                  <a:pt x="1093" y="305"/>
                  <a:pt x="1060" y="332"/>
                </a:cubicBezTo>
                <a:cubicBezTo>
                  <a:pt x="908" y="444"/>
                  <a:pt x="902" y="490"/>
                  <a:pt x="902" y="569"/>
                </a:cubicBezTo>
                <a:cubicBezTo>
                  <a:pt x="902" y="582"/>
                  <a:pt x="895" y="588"/>
                  <a:pt x="895" y="601"/>
                </a:cubicBezTo>
                <a:cubicBezTo>
                  <a:pt x="895" y="667"/>
                  <a:pt x="869" y="713"/>
                  <a:pt x="836" y="746"/>
                </a:cubicBezTo>
                <a:cubicBezTo>
                  <a:pt x="829" y="753"/>
                  <a:pt x="816" y="759"/>
                  <a:pt x="810" y="766"/>
                </a:cubicBezTo>
                <a:cubicBezTo>
                  <a:pt x="757" y="806"/>
                  <a:pt x="671" y="871"/>
                  <a:pt x="671" y="983"/>
                </a:cubicBezTo>
                <a:cubicBezTo>
                  <a:pt x="671" y="1102"/>
                  <a:pt x="671" y="1108"/>
                  <a:pt x="632" y="1128"/>
                </a:cubicBezTo>
                <a:cubicBezTo>
                  <a:pt x="546" y="1181"/>
                  <a:pt x="474" y="1260"/>
                  <a:pt x="402" y="1332"/>
                </a:cubicBezTo>
                <a:cubicBezTo>
                  <a:pt x="375" y="1358"/>
                  <a:pt x="349" y="1378"/>
                  <a:pt x="323" y="1404"/>
                </a:cubicBezTo>
                <a:lnTo>
                  <a:pt x="277" y="1450"/>
                </a:lnTo>
                <a:cubicBezTo>
                  <a:pt x="250" y="1477"/>
                  <a:pt x="224" y="1503"/>
                  <a:pt x="198" y="1529"/>
                </a:cubicBezTo>
                <a:cubicBezTo>
                  <a:pt x="191" y="1529"/>
                  <a:pt x="191" y="1536"/>
                  <a:pt x="184" y="1536"/>
                </a:cubicBezTo>
                <a:cubicBezTo>
                  <a:pt x="165" y="1556"/>
                  <a:pt x="145" y="1569"/>
                  <a:pt x="132" y="1595"/>
                </a:cubicBezTo>
                <a:cubicBezTo>
                  <a:pt x="132" y="1595"/>
                  <a:pt x="112" y="1674"/>
                  <a:pt x="105" y="1720"/>
                </a:cubicBezTo>
                <a:cubicBezTo>
                  <a:pt x="99" y="1747"/>
                  <a:pt x="92" y="1760"/>
                  <a:pt x="92" y="1780"/>
                </a:cubicBezTo>
                <a:cubicBezTo>
                  <a:pt x="92" y="1720"/>
                  <a:pt x="86" y="1648"/>
                  <a:pt x="86" y="1635"/>
                </a:cubicBezTo>
                <a:lnTo>
                  <a:pt x="86" y="1622"/>
                </a:lnTo>
                <a:cubicBezTo>
                  <a:pt x="73" y="1582"/>
                  <a:pt x="66" y="1516"/>
                  <a:pt x="73" y="1470"/>
                </a:cubicBezTo>
                <a:cubicBezTo>
                  <a:pt x="79" y="1424"/>
                  <a:pt x="119" y="1385"/>
                  <a:pt x="158" y="1352"/>
                </a:cubicBezTo>
                <a:cubicBezTo>
                  <a:pt x="171" y="1339"/>
                  <a:pt x="184" y="1325"/>
                  <a:pt x="198" y="1319"/>
                </a:cubicBezTo>
                <a:cubicBezTo>
                  <a:pt x="224" y="1299"/>
                  <a:pt x="244" y="1286"/>
                  <a:pt x="244" y="1240"/>
                </a:cubicBezTo>
                <a:cubicBezTo>
                  <a:pt x="244" y="1227"/>
                  <a:pt x="244" y="1214"/>
                  <a:pt x="244" y="1200"/>
                </a:cubicBezTo>
                <a:cubicBezTo>
                  <a:pt x="244" y="1187"/>
                  <a:pt x="237" y="1141"/>
                  <a:pt x="244" y="1135"/>
                </a:cubicBezTo>
                <a:cubicBezTo>
                  <a:pt x="329" y="1115"/>
                  <a:pt x="408" y="1056"/>
                  <a:pt x="474" y="977"/>
                </a:cubicBezTo>
                <a:cubicBezTo>
                  <a:pt x="546" y="891"/>
                  <a:pt x="553" y="865"/>
                  <a:pt x="560" y="812"/>
                </a:cubicBezTo>
                <a:cubicBezTo>
                  <a:pt x="560" y="799"/>
                  <a:pt x="560" y="786"/>
                  <a:pt x="560" y="759"/>
                </a:cubicBezTo>
                <a:cubicBezTo>
                  <a:pt x="566" y="740"/>
                  <a:pt x="586" y="713"/>
                  <a:pt x="606" y="694"/>
                </a:cubicBezTo>
                <a:cubicBezTo>
                  <a:pt x="612" y="680"/>
                  <a:pt x="625" y="674"/>
                  <a:pt x="632" y="661"/>
                </a:cubicBezTo>
                <a:cubicBezTo>
                  <a:pt x="639" y="648"/>
                  <a:pt x="652" y="634"/>
                  <a:pt x="658" y="628"/>
                </a:cubicBezTo>
                <a:cubicBezTo>
                  <a:pt x="671" y="608"/>
                  <a:pt x="685" y="595"/>
                  <a:pt x="698" y="582"/>
                </a:cubicBezTo>
                <a:cubicBezTo>
                  <a:pt x="704" y="569"/>
                  <a:pt x="704" y="549"/>
                  <a:pt x="711" y="463"/>
                </a:cubicBezTo>
                <a:cubicBezTo>
                  <a:pt x="711" y="450"/>
                  <a:pt x="711" y="444"/>
                  <a:pt x="711" y="437"/>
                </a:cubicBezTo>
                <a:cubicBezTo>
                  <a:pt x="711" y="417"/>
                  <a:pt x="711" y="404"/>
                  <a:pt x="711" y="397"/>
                </a:cubicBezTo>
                <a:cubicBezTo>
                  <a:pt x="711" y="391"/>
                  <a:pt x="704" y="384"/>
                  <a:pt x="704" y="378"/>
                </a:cubicBezTo>
                <a:cubicBezTo>
                  <a:pt x="704" y="378"/>
                  <a:pt x="711" y="378"/>
                  <a:pt x="718" y="371"/>
                </a:cubicBezTo>
                <a:cubicBezTo>
                  <a:pt x="757" y="351"/>
                  <a:pt x="783" y="299"/>
                  <a:pt x="783" y="259"/>
                </a:cubicBezTo>
                <a:cubicBezTo>
                  <a:pt x="783" y="233"/>
                  <a:pt x="777" y="213"/>
                  <a:pt x="750" y="200"/>
                </a:cubicBezTo>
                <a:lnTo>
                  <a:pt x="737" y="187"/>
                </a:lnTo>
                <a:cubicBezTo>
                  <a:pt x="658" y="147"/>
                  <a:pt x="645" y="128"/>
                  <a:pt x="645" y="121"/>
                </a:cubicBezTo>
                <a:cubicBezTo>
                  <a:pt x="645" y="121"/>
                  <a:pt x="652" y="114"/>
                  <a:pt x="665" y="108"/>
                </a:cubicBezTo>
                <a:lnTo>
                  <a:pt x="685" y="95"/>
                </a:lnTo>
                <a:cubicBezTo>
                  <a:pt x="711" y="82"/>
                  <a:pt x="744" y="62"/>
                  <a:pt x="770" y="62"/>
                </a:cubicBezTo>
                <a:close/>
                <a:moveTo>
                  <a:pt x="772" y="0"/>
                </a:moveTo>
                <a:cubicBezTo>
                  <a:pt x="731" y="0"/>
                  <a:pt x="689" y="18"/>
                  <a:pt x="658" y="35"/>
                </a:cubicBezTo>
                <a:lnTo>
                  <a:pt x="639" y="42"/>
                </a:lnTo>
                <a:cubicBezTo>
                  <a:pt x="599" y="62"/>
                  <a:pt x="579" y="88"/>
                  <a:pt x="579" y="114"/>
                </a:cubicBezTo>
                <a:cubicBezTo>
                  <a:pt x="579" y="174"/>
                  <a:pt x="658" y="220"/>
                  <a:pt x="704" y="246"/>
                </a:cubicBezTo>
                <a:lnTo>
                  <a:pt x="724" y="253"/>
                </a:lnTo>
                <a:cubicBezTo>
                  <a:pt x="724" y="266"/>
                  <a:pt x="711" y="299"/>
                  <a:pt x="685" y="318"/>
                </a:cubicBezTo>
                <a:cubicBezTo>
                  <a:pt x="639" y="345"/>
                  <a:pt x="645" y="378"/>
                  <a:pt x="645" y="404"/>
                </a:cubicBezTo>
                <a:cubicBezTo>
                  <a:pt x="645" y="411"/>
                  <a:pt x="645" y="417"/>
                  <a:pt x="645" y="430"/>
                </a:cubicBezTo>
                <a:cubicBezTo>
                  <a:pt x="645" y="437"/>
                  <a:pt x="645" y="450"/>
                  <a:pt x="645" y="463"/>
                </a:cubicBezTo>
                <a:cubicBezTo>
                  <a:pt x="645" y="483"/>
                  <a:pt x="639" y="536"/>
                  <a:pt x="639" y="542"/>
                </a:cubicBezTo>
                <a:cubicBezTo>
                  <a:pt x="632" y="555"/>
                  <a:pt x="625" y="569"/>
                  <a:pt x="612" y="582"/>
                </a:cubicBezTo>
                <a:cubicBezTo>
                  <a:pt x="599" y="595"/>
                  <a:pt x="586" y="608"/>
                  <a:pt x="579" y="621"/>
                </a:cubicBezTo>
                <a:cubicBezTo>
                  <a:pt x="573" y="634"/>
                  <a:pt x="566" y="641"/>
                  <a:pt x="560" y="648"/>
                </a:cubicBezTo>
                <a:cubicBezTo>
                  <a:pt x="533" y="680"/>
                  <a:pt x="507" y="713"/>
                  <a:pt x="500" y="753"/>
                </a:cubicBezTo>
                <a:cubicBezTo>
                  <a:pt x="494" y="779"/>
                  <a:pt x="494" y="792"/>
                  <a:pt x="494" y="812"/>
                </a:cubicBezTo>
                <a:cubicBezTo>
                  <a:pt x="494" y="845"/>
                  <a:pt x="494" y="858"/>
                  <a:pt x="428" y="937"/>
                </a:cubicBezTo>
                <a:cubicBezTo>
                  <a:pt x="369" y="1003"/>
                  <a:pt x="303" y="1049"/>
                  <a:pt x="231" y="1069"/>
                </a:cubicBezTo>
                <a:cubicBezTo>
                  <a:pt x="171" y="1082"/>
                  <a:pt x="178" y="1161"/>
                  <a:pt x="178" y="1207"/>
                </a:cubicBezTo>
                <a:cubicBezTo>
                  <a:pt x="178" y="1220"/>
                  <a:pt x="184" y="1227"/>
                  <a:pt x="184" y="1240"/>
                </a:cubicBezTo>
                <a:cubicBezTo>
                  <a:pt x="184" y="1246"/>
                  <a:pt x="184" y="1246"/>
                  <a:pt x="158" y="1266"/>
                </a:cubicBezTo>
                <a:cubicBezTo>
                  <a:pt x="152" y="1273"/>
                  <a:pt x="132" y="1286"/>
                  <a:pt x="112" y="1306"/>
                </a:cubicBezTo>
                <a:cubicBezTo>
                  <a:pt x="73" y="1345"/>
                  <a:pt x="20" y="1391"/>
                  <a:pt x="7" y="1457"/>
                </a:cubicBezTo>
                <a:cubicBezTo>
                  <a:pt x="0" y="1510"/>
                  <a:pt x="0" y="1589"/>
                  <a:pt x="20" y="1641"/>
                </a:cubicBezTo>
                <a:cubicBezTo>
                  <a:pt x="27" y="1707"/>
                  <a:pt x="27" y="1812"/>
                  <a:pt x="27" y="1832"/>
                </a:cubicBezTo>
                <a:cubicBezTo>
                  <a:pt x="27" y="1865"/>
                  <a:pt x="27" y="1885"/>
                  <a:pt x="40" y="1898"/>
                </a:cubicBezTo>
                <a:lnTo>
                  <a:pt x="53" y="1911"/>
                </a:lnTo>
                <a:lnTo>
                  <a:pt x="73" y="1911"/>
                </a:lnTo>
                <a:cubicBezTo>
                  <a:pt x="79" y="1911"/>
                  <a:pt x="105" y="1911"/>
                  <a:pt x="145" y="1845"/>
                </a:cubicBezTo>
                <a:cubicBezTo>
                  <a:pt x="145" y="1845"/>
                  <a:pt x="158" y="1799"/>
                  <a:pt x="171" y="1733"/>
                </a:cubicBezTo>
                <a:cubicBezTo>
                  <a:pt x="178" y="1687"/>
                  <a:pt x="198" y="1615"/>
                  <a:pt x="198" y="1615"/>
                </a:cubicBezTo>
                <a:cubicBezTo>
                  <a:pt x="204" y="1608"/>
                  <a:pt x="217" y="1595"/>
                  <a:pt x="224" y="1589"/>
                </a:cubicBezTo>
                <a:cubicBezTo>
                  <a:pt x="231" y="1582"/>
                  <a:pt x="237" y="1576"/>
                  <a:pt x="244" y="1576"/>
                </a:cubicBezTo>
                <a:cubicBezTo>
                  <a:pt x="270" y="1549"/>
                  <a:pt x="296" y="1523"/>
                  <a:pt x="323" y="1497"/>
                </a:cubicBezTo>
                <a:lnTo>
                  <a:pt x="375" y="1450"/>
                </a:lnTo>
                <a:cubicBezTo>
                  <a:pt x="402" y="1424"/>
                  <a:pt x="421" y="1398"/>
                  <a:pt x="448" y="1372"/>
                </a:cubicBezTo>
                <a:cubicBezTo>
                  <a:pt x="520" y="1306"/>
                  <a:pt x="593" y="1233"/>
                  <a:pt x="665" y="1187"/>
                </a:cubicBezTo>
                <a:cubicBezTo>
                  <a:pt x="737" y="1141"/>
                  <a:pt x="737" y="1102"/>
                  <a:pt x="737" y="983"/>
                </a:cubicBezTo>
                <a:cubicBezTo>
                  <a:pt x="737" y="904"/>
                  <a:pt x="803" y="852"/>
                  <a:pt x="849" y="819"/>
                </a:cubicBezTo>
                <a:cubicBezTo>
                  <a:pt x="862" y="812"/>
                  <a:pt x="869" y="806"/>
                  <a:pt x="876" y="792"/>
                </a:cubicBezTo>
                <a:cubicBezTo>
                  <a:pt x="928" y="753"/>
                  <a:pt x="954" y="687"/>
                  <a:pt x="961" y="601"/>
                </a:cubicBezTo>
                <a:cubicBezTo>
                  <a:pt x="961" y="588"/>
                  <a:pt x="961" y="582"/>
                  <a:pt x="968" y="569"/>
                </a:cubicBezTo>
                <a:cubicBezTo>
                  <a:pt x="968" y="509"/>
                  <a:pt x="968" y="483"/>
                  <a:pt x="1099" y="378"/>
                </a:cubicBezTo>
                <a:cubicBezTo>
                  <a:pt x="1145" y="345"/>
                  <a:pt x="1172" y="299"/>
                  <a:pt x="1172" y="259"/>
                </a:cubicBezTo>
                <a:cubicBezTo>
                  <a:pt x="1172" y="233"/>
                  <a:pt x="1165" y="193"/>
                  <a:pt x="1119" y="161"/>
                </a:cubicBezTo>
                <a:cubicBezTo>
                  <a:pt x="1096" y="141"/>
                  <a:pt x="1075" y="134"/>
                  <a:pt x="1056" y="134"/>
                </a:cubicBezTo>
                <a:cubicBezTo>
                  <a:pt x="1037" y="134"/>
                  <a:pt x="1020" y="141"/>
                  <a:pt x="1007" y="147"/>
                </a:cubicBezTo>
                <a:cubicBezTo>
                  <a:pt x="994" y="161"/>
                  <a:pt x="981" y="167"/>
                  <a:pt x="948" y="167"/>
                </a:cubicBezTo>
                <a:cubicBezTo>
                  <a:pt x="908" y="167"/>
                  <a:pt x="902" y="154"/>
                  <a:pt x="889" y="108"/>
                </a:cubicBezTo>
                <a:cubicBezTo>
                  <a:pt x="876" y="75"/>
                  <a:pt x="862" y="42"/>
                  <a:pt x="829" y="16"/>
                </a:cubicBezTo>
                <a:cubicBezTo>
                  <a:pt x="812" y="5"/>
                  <a:pt x="792" y="0"/>
                  <a:pt x="772" y="0"/>
                </a:cubicBezTo>
                <a:close/>
              </a:path>
            </a:pathLst>
          </a:custGeom>
          <a:solidFill>
            <a:srgbClr val="F2EF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" name="Google Shape;114;p15"/>
          <p:cNvGrpSpPr/>
          <p:nvPr/>
        </p:nvGrpSpPr>
        <p:grpSpPr>
          <a:xfrm>
            <a:off x="742872" y="2001482"/>
            <a:ext cx="3343457" cy="967395"/>
            <a:chOff x="968847" y="1099282"/>
            <a:chExt cx="3343457" cy="967395"/>
          </a:xfrm>
        </p:grpSpPr>
        <p:sp>
          <p:nvSpPr>
            <p:cNvPr id="115" name="Google Shape;115;p15"/>
            <p:cNvSpPr/>
            <p:nvPr/>
          </p:nvSpPr>
          <p:spPr>
            <a:xfrm>
              <a:off x="968847" y="1099282"/>
              <a:ext cx="3343457" cy="967395"/>
            </a:xfrm>
            <a:custGeom>
              <a:rect b="b" l="l" r="r" t="t"/>
              <a:pathLst>
                <a:path extrusionOk="0" h="33669" w="116365">
                  <a:moveTo>
                    <a:pt x="5319" y="1"/>
                  </a:moveTo>
                  <a:cubicBezTo>
                    <a:pt x="2375" y="1"/>
                    <a:pt x="1" y="2375"/>
                    <a:pt x="1" y="5296"/>
                  </a:cubicBezTo>
                  <a:lnTo>
                    <a:pt x="1" y="28373"/>
                  </a:lnTo>
                  <a:cubicBezTo>
                    <a:pt x="1" y="31294"/>
                    <a:pt x="2375" y="33668"/>
                    <a:pt x="5319" y="33668"/>
                  </a:cubicBezTo>
                  <a:lnTo>
                    <a:pt x="111069" y="33668"/>
                  </a:lnTo>
                  <a:cubicBezTo>
                    <a:pt x="113990" y="33668"/>
                    <a:pt x="116364" y="31294"/>
                    <a:pt x="116364" y="28373"/>
                  </a:cubicBezTo>
                  <a:lnTo>
                    <a:pt x="116364" y="5296"/>
                  </a:lnTo>
                  <a:cubicBezTo>
                    <a:pt x="116364" y="2375"/>
                    <a:pt x="113990" y="1"/>
                    <a:pt x="111069" y="1"/>
                  </a:cubicBezTo>
                  <a:close/>
                </a:path>
              </a:pathLst>
            </a:custGeom>
            <a:solidFill>
              <a:srgbClr val="F0F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 txBox="1"/>
            <p:nvPr/>
          </p:nvSpPr>
          <p:spPr>
            <a:xfrm flipH="1">
              <a:off x="968950" y="1376425"/>
              <a:ext cx="26367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17" name="Google Shape;117;p15"/>
          <p:cNvSpPr/>
          <p:nvPr/>
        </p:nvSpPr>
        <p:spPr>
          <a:xfrm>
            <a:off x="5328301" y="2001481"/>
            <a:ext cx="3325729" cy="967395"/>
          </a:xfrm>
          <a:custGeom>
            <a:rect b="b" l="l" r="r" t="t"/>
            <a:pathLst>
              <a:path extrusionOk="0" h="33669" w="115748">
                <a:moveTo>
                  <a:pt x="5615" y="1"/>
                </a:moveTo>
                <a:cubicBezTo>
                  <a:pt x="2511" y="1"/>
                  <a:pt x="0" y="2512"/>
                  <a:pt x="0" y="5616"/>
                </a:cubicBezTo>
                <a:lnTo>
                  <a:pt x="0" y="28053"/>
                </a:lnTo>
                <a:cubicBezTo>
                  <a:pt x="0" y="31157"/>
                  <a:pt x="2511" y="33668"/>
                  <a:pt x="5615" y="33668"/>
                </a:cubicBezTo>
                <a:lnTo>
                  <a:pt x="110132" y="33668"/>
                </a:lnTo>
                <a:cubicBezTo>
                  <a:pt x="113236" y="33668"/>
                  <a:pt x="115747" y="31157"/>
                  <a:pt x="115747" y="28053"/>
                </a:cubicBezTo>
                <a:lnTo>
                  <a:pt x="115747" y="5616"/>
                </a:lnTo>
                <a:cubicBezTo>
                  <a:pt x="115747" y="2512"/>
                  <a:pt x="113236" y="1"/>
                  <a:pt x="110132" y="1"/>
                </a:cubicBezTo>
                <a:close/>
              </a:path>
            </a:pathLst>
          </a:custGeom>
          <a:solidFill>
            <a:srgbClr val="FFA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 flipH="1">
            <a:off x="1523400" y="1867925"/>
            <a:ext cx="33258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Learning</a:t>
            </a:r>
            <a:endParaRPr sz="2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"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Environments</a:t>
            </a:r>
            <a:endParaRPr sz="22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742875" y="307423"/>
            <a:ext cx="81345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Domains</a:t>
            </a:r>
            <a:r>
              <a:rPr lang="en"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in Hybrid Collaboration</a:t>
            </a:r>
            <a:endParaRPr sz="27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20" name="Google Shape;120;p15"/>
          <p:cNvCxnSpPr/>
          <p:nvPr/>
        </p:nvCxnSpPr>
        <p:spPr>
          <a:xfrm flipH="1">
            <a:off x="2875100" y="773013"/>
            <a:ext cx="1260900" cy="990300"/>
          </a:xfrm>
          <a:prstGeom prst="straightConnector1">
            <a:avLst/>
          </a:prstGeom>
          <a:noFill/>
          <a:ln cap="flat" cmpd="sng" w="28575">
            <a:solidFill>
              <a:srgbClr val="E4E4E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1" name="Google Shape;121;p15"/>
          <p:cNvSpPr txBox="1"/>
          <p:nvPr/>
        </p:nvSpPr>
        <p:spPr>
          <a:xfrm flipH="1">
            <a:off x="3039950" y="3909000"/>
            <a:ext cx="33258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Technology-Supported Mediation of </a:t>
            </a:r>
            <a:r>
              <a:rPr i="1"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Teamwork</a:t>
            </a:r>
            <a:endParaRPr i="1" sz="22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22" name="Google Shape;122;p15"/>
          <p:cNvCxnSpPr/>
          <p:nvPr/>
        </p:nvCxnSpPr>
        <p:spPr>
          <a:xfrm>
            <a:off x="2623225" y="3019175"/>
            <a:ext cx="1260900" cy="990300"/>
          </a:xfrm>
          <a:prstGeom prst="straightConnector1">
            <a:avLst/>
          </a:prstGeom>
          <a:noFill/>
          <a:ln cap="flat" cmpd="sng" w="28575">
            <a:solidFill>
              <a:srgbClr val="E4E4E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15"/>
          <p:cNvCxnSpPr/>
          <p:nvPr/>
        </p:nvCxnSpPr>
        <p:spPr>
          <a:xfrm flipH="1">
            <a:off x="5273575" y="3019163"/>
            <a:ext cx="1260900" cy="990300"/>
          </a:xfrm>
          <a:prstGeom prst="straightConnector1">
            <a:avLst/>
          </a:prstGeom>
          <a:noFill/>
          <a:ln cap="flat" cmpd="sng" w="28575">
            <a:solidFill>
              <a:srgbClr val="E4E4E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p15"/>
          <p:cNvCxnSpPr/>
          <p:nvPr/>
        </p:nvCxnSpPr>
        <p:spPr>
          <a:xfrm>
            <a:off x="5273575" y="773025"/>
            <a:ext cx="1260900" cy="990300"/>
          </a:xfrm>
          <a:prstGeom prst="straightConnector1">
            <a:avLst/>
          </a:prstGeom>
          <a:noFill/>
          <a:ln cap="flat" cmpd="sng" w="28575">
            <a:solidFill>
              <a:srgbClr val="E4E4E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5" name="Google Shape;125;p15"/>
          <p:cNvSpPr txBox="1"/>
          <p:nvPr/>
        </p:nvSpPr>
        <p:spPr>
          <a:xfrm flipH="1">
            <a:off x="4438400" y="1867925"/>
            <a:ext cx="33258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Professional</a:t>
            </a:r>
            <a:endParaRPr sz="2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"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Environments</a:t>
            </a:r>
            <a:endParaRPr sz="22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8460225" y="3102413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(Offset)</a:t>
            </a:r>
            <a:endParaRPr i="1" sz="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27" name="Google Shape;12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600" y="1990025"/>
            <a:ext cx="1886328" cy="9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 txBox="1"/>
          <p:nvPr/>
        </p:nvSpPr>
        <p:spPr>
          <a:xfrm>
            <a:off x="1579425" y="2968863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(Schools Week)</a:t>
            </a:r>
            <a:endParaRPr i="1" sz="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29" name="Google Shape;12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7297" y="1832163"/>
            <a:ext cx="1962625" cy="130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>
            <a:off x="-2252925" y="4149645"/>
            <a:ext cx="109761" cy="179064"/>
          </a:xfrm>
          <a:custGeom>
            <a:rect b="b" l="l" r="r" t="t"/>
            <a:pathLst>
              <a:path extrusionOk="0" h="1912" w="1172">
                <a:moveTo>
                  <a:pt x="770" y="62"/>
                </a:moveTo>
                <a:cubicBezTo>
                  <a:pt x="777" y="62"/>
                  <a:pt x="783" y="68"/>
                  <a:pt x="790" y="68"/>
                </a:cubicBezTo>
                <a:cubicBezTo>
                  <a:pt x="810" y="82"/>
                  <a:pt x="816" y="101"/>
                  <a:pt x="823" y="128"/>
                </a:cubicBezTo>
                <a:cubicBezTo>
                  <a:pt x="836" y="174"/>
                  <a:pt x="856" y="233"/>
                  <a:pt x="948" y="233"/>
                </a:cubicBezTo>
                <a:cubicBezTo>
                  <a:pt x="994" y="233"/>
                  <a:pt x="1027" y="220"/>
                  <a:pt x="1040" y="207"/>
                </a:cubicBezTo>
                <a:cubicBezTo>
                  <a:pt x="1047" y="200"/>
                  <a:pt x="1053" y="200"/>
                  <a:pt x="1053" y="200"/>
                </a:cubicBezTo>
                <a:cubicBezTo>
                  <a:pt x="1053" y="200"/>
                  <a:pt x="1060" y="200"/>
                  <a:pt x="1080" y="213"/>
                </a:cubicBezTo>
                <a:cubicBezTo>
                  <a:pt x="1099" y="226"/>
                  <a:pt x="1106" y="246"/>
                  <a:pt x="1106" y="259"/>
                </a:cubicBezTo>
                <a:cubicBezTo>
                  <a:pt x="1106" y="279"/>
                  <a:pt x="1093" y="305"/>
                  <a:pt x="1060" y="332"/>
                </a:cubicBezTo>
                <a:cubicBezTo>
                  <a:pt x="908" y="444"/>
                  <a:pt x="902" y="490"/>
                  <a:pt x="902" y="569"/>
                </a:cubicBezTo>
                <a:cubicBezTo>
                  <a:pt x="902" y="582"/>
                  <a:pt x="895" y="588"/>
                  <a:pt x="895" y="601"/>
                </a:cubicBezTo>
                <a:cubicBezTo>
                  <a:pt x="895" y="667"/>
                  <a:pt x="869" y="713"/>
                  <a:pt x="836" y="746"/>
                </a:cubicBezTo>
                <a:cubicBezTo>
                  <a:pt x="829" y="753"/>
                  <a:pt x="816" y="759"/>
                  <a:pt x="810" y="766"/>
                </a:cubicBezTo>
                <a:cubicBezTo>
                  <a:pt x="757" y="806"/>
                  <a:pt x="671" y="871"/>
                  <a:pt x="671" y="983"/>
                </a:cubicBezTo>
                <a:cubicBezTo>
                  <a:pt x="671" y="1102"/>
                  <a:pt x="671" y="1108"/>
                  <a:pt x="632" y="1128"/>
                </a:cubicBezTo>
                <a:cubicBezTo>
                  <a:pt x="546" y="1181"/>
                  <a:pt x="474" y="1260"/>
                  <a:pt x="402" y="1332"/>
                </a:cubicBezTo>
                <a:cubicBezTo>
                  <a:pt x="375" y="1358"/>
                  <a:pt x="349" y="1378"/>
                  <a:pt x="323" y="1404"/>
                </a:cubicBezTo>
                <a:lnTo>
                  <a:pt x="277" y="1450"/>
                </a:lnTo>
                <a:cubicBezTo>
                  <a:pt x="250" y="1477"/>
                  <a:pt x="224" y="1503"/>
                  <a:pt x="198" y="1529"/>
                </a:cubicBezTo>
                <a:cubicBezTo>
                  <a:pt x="191" y="1529"/>
                  <a:pt x="191" y="1536"/>
                  <a:pt x="184" y="1536"/>
                </a:cubicBezTo>
                <a:cubicBezTo>
                  <a:pt x="165" y="1556"/>
                  <a:pt x="145" y="1569"/>
                  <a:pt x="132" y="1595"/>
                </a:cubicBezTo>
                <a:cubicBezTo>
                  <a:pt x="132" y="1595"/>
                  <a:pt x="112" y="1674"/>
                  <a:pt x="105" y="1720"/>
                </a:cubicBezTo>
                <a:cubicBezTo>
                  <a:pt x="99" y="1747"/>
                  <a:pt x="92" y="1760"/>
                  <a:pt x="92" y="1780"/>
                </a:cubicBezTo>
                <a:cubicBezTo>
                  <a:pt x="92" y="1720"/>
                  <a:pt x="86" y="1648"/>
                  <a:pt x="86" y="1635"/>
                </a:cubicBezTo>
                <a:lnTo>
                  <a:pt x="86" y="1622"/>
                </a:lnTo>
                <a:cubicBezTo>
                  <a:pt x="73" y="1582"/>
                  <a:pt x="66" y="1516"/>
                  <a:pt x="73" y="1470"/>
                </a:cubicBezTo>
                <a:cubicBezTo>
                  <a:pt x="79" y="1424"/>
                  <a:pt x="119" y="1385"/>
                  <a:pt x="158" y="1352"/>
                </a:cubicBezTo>
                <a:cubicBezTo>
                  <a:pt x="171" y="1339"/>
                  <a:pt x="184" y="1325"/>
                  <a:pt x="198" y="1319"/>
                </a:cubicBezTo>
                <a:cubicBezTo>
                  <a:pt x="224" y="1299"/>
                  <a:pt x="244" y="1286"/>
                  <a:pt x="244" y="1240"/>
                </a:cubicBezTo>
                <a:cubicBezTo>
                  <a:pt x="244" y="1227"/>
                  <a:pt x="244" y="1214"/>
                  <a:pt x="244" y="1200"/>
                </a:cubicBezTo>
                <a:cubicBezTo>
                  <a:pt x="244" y="1187"/>
                  <a:pt x="237" y="1141"/>
                  <a:pt x="244" y="1135"/>
                </a:cubicBezTo>
                <a:cubicBezTo>
                  <a:pt x="329" y="1115"/>
                  <a:pt x="408" y="1056"/>
                  <a:pt x="474" y="977"/>
                </a:cubicBezTo>
                <a:cubicBezTo>
                  <a:pt x="546" y="891"/>
                  <a:pt x="553" y="865"/>
                  <a:pt x="560" y="812"/>
                </a:cubicBezTo>
                <a:cubicBezTo>
                  <a:pt x="560" y="799"/>
                  <a:pt x="560" y="786"/>
                  <a:pt x="560" y="759"/>
                </a:cubicBezTo>
                <a:cubicBezTo>
                  <a:pt x="566" y="740"/>
                  <a:pt x="586" y="713"/>
                  <a:pt x="606" y="694"/>
                </a:cubicBezTo>
                <a:cubicBezTo>
                  <a:pt x="612" y="680"/>
                  <a:pt x="625" y="674"/>
                  <a:pt x="632" y="661"/>
                </a:cubicBezTo>
                <a:cubicBezTo>
                  <a:pt x="639" y="648"/>
                  <a:pt x="652" y="634"/>
                  <a:pt x="658" y="628"/>
                </a:cubicBezTo>
                <a:cubicBezTo>
                  <a:pt x="671" y="608"/>
                  <a:pt x="685" y="595"/>
                  <a:pt x="698" y="582"/>
                </a:cubicBezTo>
                <a:cubicBezTo>
                  <a:pt x="704" y="569"/>
                  <a:pt x="704" y="549"/>
                  <a:pt x="711" y="463"/>
                </a:cubicBezTo>
                <a:cubicBezTo>
                  <a:pt x="711" y="450"/>
                  <a:pt x="711" y="444"/>
                  <a:pt x="711" y="437"/>
                </a:cubicBezTo>
                <a:cubicBezTo>
                  <a:pt x="711" y="417"/>
                  <a:pt x="711" y="404"/>
                  <a:pt x="711" y="397"/>
                </a:cubicBezTo>
                <a:cubicBezTo>
                  <a:pt x="711" y="391"/>
                  <a:pt x="704" y="384"/>
                  <a:pt x="704" y="378"/>
                </a:cubicBezTo>
                <a:cubicBezTo>
                  <a:pt x="704" y="378"/>
                  <a:pt x="711" y="378"/>
                  <a:pt x="718" y="371"/>
                </a:cubicBezTo>
                <a:cubicBezTo>
                  <a:pt x="757" y="351"/>
                  <a:pt x="783" y="299"/>
                  <a:pt x="783" y="259"/>
                </a:cubicBezTo>
                <a:cubicBezTo>
                  <a:pt x="783" y="233"/>
                  <a:pt x="777" y="213"/>
                  <a:pt x="750" y="200"/>
                </a:cubicBezTo>
                <a:lnTo>
                  <a:pt x="737" y="187"/>
                </a:lnTo>
                <a:cubicBezTo>
                  <a:pt x="658" y="147"/>
                  <a:pt x="645" y="128"/>
                  <a:pt x="645" y="121"/>
                </a:cubicBezTo>
                <a:cubicBezTo>
                  <a:pt x="645" y="121"/>
                  <a:pt x="652" y="114"/>
                  <a:pt x="665" y="108"/>
                </a:cubicBezTo>
                <a:lnTo>
                  <a:pt x="685" y="95"/>
                </a:lnTo>
                <a:cubicBezTo>
                  <a:pt x="711" y="82"/>
                  <a:pt x="744" y="62"/>
                  <a:pt x="770" y="62"/>
                </a:cubicBezTo>
                <a:close/>
                <a:moveTo>
                  <a:pt x="772" y="0"/>
                </a:moveTo>
                <a:cubicBezTo>
                  <a:pt x="731" y="0"/>
                  <a:pt x="689" y="18"/>
                  <a:pt x="658" y="35"/>
                </a:cubicBezTo>
                <a:lnTo>
                  <a:pt x="639" y="42"/>
                </a:lnTo>
                <a:cubicBezTo>
                  <a:pt x="599" y="62"/>
                  <a:pt x="579" y="88"/>
                  <a:pt x="579" y="114"/>
                </a:cubicBezTo>
                <a:cubicBezTo>
                  <a:pt x="579" y="174"/>
                  <a:pt x="658" y="220"/>
                  <a:pt x="704" y="246"/>
                </a:cubicBezTo>
                <a:lnTo>
                  <a:pt x="724" y="253"/>
                </a:lnTo>
                <a:cubicBezTo>
                  <a:pt x="724" y="266"/>
                  <a:pt x="711" y="299"/>
                  <a:pt x="685" y="318"/>
                </a:cubicBezTo>
                <a:cubicBezTo>
                  <a:pt x="639" y="345"/>
                  <a:pt x="645" y="378"/>
                  <a:pt x="645" y="404"/>
                </a:cubicBezTo>
                <a:cubicBezTo>
                  <a:pt x="645" y="411"/>
                  <a:pt x="645" y="417"/>
                  <a:pt x="645" y="430"/>
                </a:cubicBezTo>
                <a:cubicBezTo>
                  <a:pt x="645" y="437"/>
                  <a:pt x="645" y="450"/>
                  <a:pt x="645" y="463"/>
                </a:cubicBezTo>
                <a:cubicBezTo>
                  <a:pt x="645" y="483"/>
                  <a:pt x="639" y="536"/>
                  <a:pt x="639" y="542"/>
                </a:cubicBezTo>
                <a:cubicBezTo>
                  <a:pt x="632" y="555"/>
                  <a:pt x="625" y="569"/>
                  <a:pt x="612" y="582"/>
                </a:cubicBezTo>
                <a:cubicBezTo>
                  <a:pt x="599" y="595"/>
                  <a:pt x="586" y="608"/>
                  <a:pt x="579" y="621"/>
                </a:cubicBezTo>
                <a:cubicBezTo>
                  <a:pt x="573" y="634"/>
                  <a:pt x="566" y="641"/>
                  <a:pt x="560" y="648"/>
                </a:cubicBezTo>
                <a:cubicBezTo>
                  <a:pt x="533" y="680"/>
                  <a:pt x="507" y="713"/>
                  <a:pt x="500" y="753"/>
                </a:cubicBezTo>
                <a:cubicBezTo>
                  <a:pt x="494" y="779"/>
                  <a:pt x="494" y="792"/>
                  <a:pt x="494" y="812"/>
                </a:cubicBezTo>
                <a:cubicBezTo>
                  <a:pt x="494" y="845"/>
                  <a:pt x="494" y="858"/>
                  <a:pt x="428" y="937"/>
                </a:cubicBezTo>
                <a:cubicBezTo>
                  <a:pt x="369" y="1003"/>
                  <a:pt x="303" y="1049"/>
                  <a:pt x="231" y="1069"/>
                </a:cubicBezTo>
                <a:cubicBezTo>
                  <a:pt x="171" y="1082"/>
                  <a:pt x="178" y="1161"/>
                  <a:pt x="178" y="1207"/>
                </a:cubicBezTo>
                <a:cubicBezTo>
                  <a:pt x="178" y="1220"/>
                  <a:pt x="184" y="1227"/>
                  <a:pt x="184" y="1240"/>
                </a:cubicBezTo>
                <a:cubicBezTo>
                  <a:pt x="184" y="1246"/>
                  <a:pt x="184" y="1246"/>
                  <a:pt x="158" y="1266"/>
                </a:cubicBezTo>
                <a:cubicBezTo>
                  <a:pt x="152" y="1273"/>
                  <a:pt x="132" y="1286"/>
                  <a:pt x="112" y="1306"/>
                </a:cubicBezTo>
                <a:cubicBezTo>
                  <a:pt x="73" y="1345"/>
                  <a:pt x="20" y="1391"/>
                  <a:pt x="7" y="1457"/>
                </a:cubicBezTo>
                <a:cubicBezTo>
                  <a:pt x="0" y="1510"/>
                  <a:pt x="0" y="1589"/>
                  <a:pt x="20" y="1641"/>
                </a:cubicBezTo>
                <a:cubicBezTo>
                  <a:pt x="27" y="1707"/>
                  <a:pt x="27" y="1812"/>
                  <a:pt x="27" y="1832"/>
                </a:cubicBezTo>
                <a:cubicBezTo>
                  <a:pt x="27" y="1865"/>
                  <a:pt x="27" y="1885"/>
                  <a:pt x="40" y="1898"/>
                </a:cubicBezTo>
                <a:lnTo>
                  <a:pt x="53" y="1911"/>
                </a:lnTo>
                <a:lnTo>
                  <a:pt x="73" y="1911"/>
                </a:lnTo>
                <a:cubicBezTo>
                  <a:pt x="79" y="1911"/>
                  <a:pt x="105" y="1911"/>
                  <a:pt x="145" y="1845"/>
                </a:cubicBezTo>
                <a:cubicBezTo>
                  <a:pt x="145" y="1845"/>
                  <a:pt x="158" y="1799"/>
                  <a:pt x="171" y="1733"/>
                </a:cubicBezTo>
                <a:cubicBezTo>
                  <a:pt x="178" y="1687"/>
                  <a:pt x="198" y="1615"/>
                  <a:pt x="198" y="1615"/>
                </a:cubicBezTo>
                <a:cubicBezTo>
                  <a:pt x="204" y="1608"/>
                  <a:pt x="217" y="1595"/>
                  <a:pt x="224" y="1589"/>
                </a:cubicBezTo>
                <a:cubicBezTo>
                  <a:pt x="231" y="1582"/>
                  <a:pt x="237" y="1576"/>
                  <a:pt x="244" y="1576"/>
                </a:cubicBezTo>
                <a:cubicBezTo>
                  <a:pt x="270" y="1549"/>
                  <a:pt x="296" y="1523"/>
                  <a:pt x="323" y="1497"/>
                </a:cubicBezTo>
                <a:lnTo>
                  <a:pt x="375" y="1450"/>
                </a:lnTo>
                <a:cubicBezTo>
                  <a:pt x="402" y="1424"/>
                  <a:pt x="421" y="1398"/>
                  <a:pt x="448" y="1372"/>
                </a:cubicBezTo>
                <a:cubicBezTo>
                  <a:pt x="520" y="1306"/>
                  <a:pt x="593" y="1233"/>
                  <a:pt x="665" y="1187"/>
                </a:cubicBezTo>
                <a:cubicBezTo>
                  <a:pt x="737" y="1141"/>
                  <a:pt x="737" y="1102"/>
                  <a:pt x="737" y="983"/>
                </a:cubicBezTo>
                <a:cubicBezTo>
                  <a:pt x="737" y="904"/>
                  <a:pt x="803" y="852"/>
                  <a:pt x="849" y="819"/>
                </a:cubicBezTo>
                <a:cubicBezTo>
                  <a:pt x="862" y="812"/>
                  <a:pt x="869" y="806"/>
                  <a:pt x="876" y="792"/>
                </a:cubicBezTo>
                <a:cubicBezTo>
                  <a:pt x="928" y="753"/>
                  <a:pt x="954" y="687"/>
                  <a:pt x="961" y="601"/>
                </a:cubicBezTo>
                <a:cubicBezTo>
                  <a:pt x="961" y="588"/>
                  <a:pt x="961" y="582"/>
                  <a:pt x="968" y="569"/>
                </a:cubicBezTo>
                <a:cubicBezTo>
                  <a:pt x="968" y="509"/>
                  <a:pt x="968" y="483"/>
                  <a:pt x="1099" y="378"/>
                </a:cubicBezTo>
                <a:cubicBezTo>
                  <a:pt x="1145" y="345"/>
                  <a:pt x="1172" y="299"/>
                  <a:pt x="1172" y="259"/>
                </a:cubicBezTo>
                <a:cubicBezTo>
                  <a:pt x="1172" y="233"/>
                  <a:pt x="1165" y="193"/>
                  <a:pt x="1119" y="161"/>
                </a:cubicBezTo>
                <a:cubicBezTo>
                  <a:pt x="1096" y="141"/>
                  <a:pt x="1075" y="134"/>
                  <a:pt x="1056" y="134"/>
                </a:cubicBezTo>
                <a:cubicBezTo>
                  <a:pt x="1037" y="134"/>
                  <a:pt x="1020" y="141"/>
                  <a:pt x="1007" y="147"/>
                </a:cubicBezTo>
                <a:cubicBezTo>
                  <a:pt x="994" y="161"/>
                  <a:pt x="981" y="167"/>
                  <a:pt x="948" y="167"/>
                </a:cubicBezTo>
                <a:cubicBezTo>
                  <a:pt x="908" y="167"/>
                  <a:pt x="902" y="154"/>
                  <a:pt x="889" y="108"/>
                </a:cubicBezTo>
                <a:cubicBezTo>
                  <a:pt x="876" y="75"/>
                  <a:pt x="862" y="42"/>
                  <a:pt x="829" y="16"/>
                </a:cubicBezTo>
                <a:cubicBezTo>
                  <a:pt x="812" y="5"/>
                  <a:pt x="792" y="0"/>
                  <a:pt x="772" y="0"/>
                </a:cubicBezTo>
                <a:close/>
              </a:path>
            </a:pathLst>
          </a:custGeom>
          <a:solidFill>
            <a:srgbClr val="F2EF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448600" y="75173"/>
            <a:ext cx="81345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Participant Selection</a:t>
            </a:r>
            <a:endParaRPr sz="27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6" name="Google Shape;136;p16"/>
          <p:cNvSpPr/>
          <p:nvPr/>
        </p:nvSpPr>
        <p:spPr>
          <a:xfrm flipH="1" rot="10800000">
            <a:off x="120517" y="1399829"/>
            <a:ext cx="731100" cy="821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 flipH="1" rot="10800000">
            <a:off x="121128" y="299802"/>
            <a:ext cx="729900" cy="820500"/>
          </a:xfrm>
          <a:prstGeom prst="ellipse">
            <a:avLst/>
          </a:prstGeom>
          <a:solidFill>
            <a:srgbClr val="FFA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 flipH="1" rot="10800000">
            <a:off x="121115" y="2432429"/>
            <a:ext cx="729900" cy="82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6"/>
          <p:cNvSpPr txBox="1"/>
          <p:nvPr/>
        </p:nvSpPr>
        <p:spPr>
          <a:xfrm flipH="1">
            <a:off x="-117532" y="2636113"/>
            <a:ext cx="24255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Subject Domains</a:t>
            </a:r>
            <a:endParaRPr sz="22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40" name="Google Shape;140;p16"/>
          <p:cNvCxnSpPr/>
          <p:nvPr/>
        </p:nvCxnSpPr>
        <p:spPr>
          <a:xfrm>
            <a:off x="3360100" y="2951763"/>
            <a:ext cx="4602300" cy="9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6"/>
          <p:cNvCxnSpPr/>
          <p:nvPr/>
        </p:nvCxnSpPr>
        <p:spPr>
          <a:xfrm rot="10800000">
            <a:off x="5615025" y="1148325"/>
            <a:ext cx="11400" cy="3593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16"/>
          <p:cNvSpPr txBox="1"/>
          <p:nvPr/>
        </p:nvSpPr>
        <p:spPr>
          <a:xfrm flipH="1">
            <a:off x="-173680" y="470945"/>
            <a:ext cx="21789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Environments</a:t>
            </a:r>
            <a:endParaRPr sz="22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-56150" y="1485513"/>
            <a:ext cx="24255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Tech Experiences</a:t>
            </a:r>
            <a:endParaRPr sz="2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 flipH="1">
            <a:off x="4571795" y="4601695"/>
            <a:ext cx="21789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Professional</a:t>
            </a:r>
            <a:endParaRPr sz="2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 flipH="1">
            <a:off x="4571795" y="605457"/>
            <a:ext cx="21789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Academic</a:t>
            </a:r>
            <a:endParaRPr sz="2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 flipH="1">
            <a:off x="7446320" y="2692082"/>
            <a:ext cx="21789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Tech-Willing</a:t>
            </a:r>
            <a:endParaRPr sz="2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 flipH="1">
            <a:off x="1674895" y="2692107"/>
            <a:ext cx="21789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Tech-Averse</a:t>
            </a:r>
            <a:endParaRPr sz="2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/>
          <p:nvPr/>
        </p:nvSpPr>
        <p:spPr>
          <a:xfrm>
            <a:off x="-2252925" y="4149645"/>
            <a:ext cx="109761" cy="179064"/>
          </a:xfrm>
          <a:custGeom>
            <a:rect b="b" l="l" r="r" t="t"/>
            <a:pathLst>
              <a:path extrusionOk="0" h="1912" w="1172">
                <a:moveTo>
                  <a:pt x="770" y="62"/>
                </a:moveTo>
                <a:cubicBezTo>
                  <a:pt x="777" y="62"/>
                  <a:pt x="783" y="68"/>
                  <a:pt x="790" y="68"/>
                </a:cubicBezTo>
                <a:cubicBezTo>
                  <a:pt x="810" y="82"/>
                  <a:pt x="816" y="101"/>
                  <a:pt x="823" y="128"/>
                </a:cubicBezTo>
                <a:cubicBezTo>
                  <a:pt x="836" y="174"/>
                  <a:pt x="856" y="233"/>
                  <a:pt x="948" y="233"/>
                </a:cubicBezTo>
                <a:cubicBezTo>
                  <a:pt x="994" y="233"/>
                  <a:pt x="1027" y="220"/>
                  <a:pt x="1040" y="207"/>
                </a:cubicBezTo>
                <a:cubicBezTo>
                  <a:pt x="1047" y="200"/>
                  <a:pt x="1053" y="200"/>
                  <a:pt x="1053" y="200"/>
                </a:cubicBezTo>
                <a:cubicBezTo>
                  <a:pt x="1053" y="200"/>
                  <a:pt x="1060" y="200"/>
                  <a:pt x="1080" y="213"/>
                </a:cubicBezTo>
                <a:cubicBezTo>
                  <a:pt x="1099" y="226"/>
                  <a:pt x="1106" y="246"/>
                  <a:pt x="1106" y="259"/>
                </a:cubicBezTo>
                <a:cubicBezTo>
                  <a:pt x="1106" y="279"/>
                  <a:pt x="1093" y="305"/>
                  <a:pt x="1060" y="332"/>
                </a:cubicBezTo>
                <a:cubicBezTo>
                  <a:pt x="908" y="444"/>
                  <a:pt x="902" y="490"/>
                  <a:pt x="902" y="569"/>
                </a:cubicBezTo>
                <a:cubicBezTo>
                  <a:pt x="902" y="582"/>
                  <a:pt x="895" y="588"/>
                  <a:pt x="895" y="601"/>
                </a:cubicBezTo>
                <a:cubicBezTo>
                  <a:pt x="895" y="667"/>
                  <a:pt x="869" y="713"/>
                  <a:pt x="836" y="746"/>
                </a:cubicBezTo>
                <a:cubicBezTo>
                  <a:pt x="829" y="753"/>
                  <a:pt x="816" y="759"/>
                  <a:pt x="810" y="766"/>
                </a:cubicBezTo>
                <a:cubicBezTo>
                  <a:pt x="757" y="806"/>
                  <a:pt x="671" y="871"/>
                  <a:pt x="671" y="983"/>
                </a:cubicBezTo>
                <a:cubicBezTo>
                  <a:pt x="671" y="1102"/>
                  <a:pt x="671" y="1108"/>
                  <a:pt x="632" y="1128"/>
                </a:cubicBezTo>
                <a:cubicBezTo>
                  <a:pt x="546" y="1181"/>
                  <a:pt x="474" y="1260"/>
                  <a:pt x="402" y="1332"/>
                </a:cubicBezTo>
                <a:cubicBezTo>
                  <a:pt x="375" y="1358"/>
                  <a:pt x="349" y="1378"/>
                  <a:pt x="323" y="1404"/>
                </a:cubicBezTo>
                <a:lnTo>
                  <a:pt x="277" y="1450"/>
                </a:lnTo>
                <a:cubicBezTo>
                  <a:pt x="250" y="1477"/>
                  <a:pt x="224" y="1503"/>
                  <a:pt x="198" y="1529"/>
                </a:cubicBezTo>
                <a:cubicBezTo>
                  <a:pt x="191" y="1529"/>
                  <a:pt x="191" y="1536"/>
                  <a:pt x="184" y="1536"/>
                </a:cubicBezTo>
                <a:cubicBezTo>
                  <a:pt x="165" y="1556"/>
                  <a:pt x="145" y="1569"/>
                  <a:pt x="132" y="1595"/>
                </a:cubicBezTo>
                <a:cubicBezTo>
                  <a:pt x="132" y="1595"/>
                  <a:pt x="112" y="1674"/>
                  <a:pt x="105" y="1720"/>
                </a:cubicBezTo>
                <a:cubicBezTo>
                  <a:pt x="99" y="1747"/>
                  <a:pt x="92" y="1760"/>
                  <a:pt x="92" y="1780"/>
                </a:cubicBezTo>
                <a:cubicBezTo>
                  <a:pt x="92" y="1720"/>
                  <a:pt x="86" y="1648"/>
                  <a:pt x="86" y="1635"/>
                </a:cubicBezTo>
                <a:lnTo>
                  <a:pt x="86" y="1622"/>
                </a:lnTo>
                <a:cubicBezTo>
                  <a:pt x="73" y="1582"/>
                  <a:pt x="66" y="1516"/>
                  <a:pt x="73" y="1470"/>
                </a:cubicBezTo>
                <a:cubicBezTo>
                  <a:pt x="79" y="1424"/>
                  <a:pt x="119" y="1385"/>
                  <a:pt x="158" y="1352"/>
                </a:cubicBezTo>
                <a:cubicBezTo>
                  <a:pt x="171" y="1339"/>
                  <a:pt x="184" y="1325"/>
                  <a:pt x="198" y="1319"/>
                </a:cubicBezTo>
                <a:cubicBezTo>
                  <a:pt x="224" y="1299"/>
                  <a:pt x="244" y="1286"/>
                  <a:pt x="244" y="1240"/>
                </a:cubicBezTo>
                <a:cubicBezTo>
                  <a:pt x="244" y="1227"/>
                  <a:pt x="244" y="1214"/>
                  <a:pt x="244" y="1200"/>
                </a:cubicBezTo>
                <a:cubicBezTo>
                  <a:pt x="244" y="1187"/>
                  <a:pt x="237" y="1141"/>
                  <a:pt x="244" y="1135"/>
                </a:cubicBezTo>
                <a:cubicBezTo>
                  <a:pt x="329" y="1115"/>
                  <a:pt x="408" y="1056"/>
                  <a:pt x="474" y="977"/>
                </a:cubicBezTo>
                <a:cubicBezTo>
                  <a:pt x="546" y="891"/>
                  <a:pt x="553" y="865"/>
                  <a:pt x="560" y="812"/>
                </a:cubicBezTo>
                <a:cubicBezTo>
                  <a:pt x="560" y="799"/>
                  <a:pt x="560" y="786"/>
                  <a:pt x="560" y="759"/>
                </a:cubicBezTo>
                <a:cubicBezTo>
                  <a:pt x="566" y="740"/>
                  <a:pt x="586" y="713"/>
                  <a:pt x="606" y="694"/>
                </a:cubicBezTo>
                <a:cubicBezTo>
                  <a:pt x="612" y="680"/>
                  <a:pt x="625" y="674"/>
                  <a:pt x="632" y="661"/>
                </a:cubicBezTo>
                <a:cubicBezTo>
                  <a:pt x="639" y="648"/>
                  <a:pt x="652" y="634"/>
                  <a:pt x="658" y="628"/>
                </a:cubicBezTo>
                <a:cubicBezTo>
                  <a:pt x="671" y="608"/>
                  <a:pt x="685" y="595"/>
                  <a:pt x="698" y="582"/>
                </a:cubicBezTo>
                <a:cubicBezTo>
                  <a:pt x="704" y="569"/>
                  <a:pt x="704" y="549"/>
                  <a:pt x="711" y="463"/>
                </a:cubicBezTo>
                <a:cubicBezTo>
                  <a:pt x="711" y="450"/>
                  <a:pt x="711" y="444"/>
                  <a:pt x="711" y="437"/>
                </a:cubicBezTo>
                <a:cubicBezTo>
                  <a:pt x="711" y="417"/>
                  <a:pt x="711" y="404"/>
                  <a:pt x="711" y="397"/>
                </a:cubicBezTo>
                <a:cubicBezTo>
                  <a:pt x="711" y="391"/>
                  <a:pt x="704" y="384"/>
                  <a:pt x="704" y="378"/>
                </a:cubicBezTo>
                <a:cubicBezTo>
                  <a:pt x="704" y="378"/>
                  <a:pt x="711" y="378"/>
                  <a:pt x="718" y="371"/>
                </a:cubicBezTo>
                <a:cubicBezTo>
                  <a:pt x="757" y="351"/>
                  <a:pt x="783" y="299"/>
                  <a:pt x="783" y="259"/>
                </a:cubicBezTo>
                <a:cubicBezTo>
                  <a:pt x="783" y="233"/>
                  <a:pt x="777" y="213"/>
                  <a:pt x="750" y="200"/>
                </a:cubicBezTo>
                <a:lnTo>
                  <a:pt x="737" y="187"/>
                </a:lnTo>
                <a:cubicBezTo>
                  <a:pt x="658" y="147"/>
                  <a:pt x="645" y="128"/>
                  <a:pt x="645" y="121"/>
                </a:cubicBezTo>
                <a:cubicBezTo>
                  <a:pt x="645" y="121"/>
                  <a:pt x="652" y="114"/>
                  <a:pt x="665" y="108"/>
                </a:cubicBezTo>
                <a:lnTo>
                  <a:pt x="685" y="95"/>
                </a:lnTo>
                <a:cubicBezTo>
                  <a:pt x="711" y="82"/>
                  <a:pt x="744" y="62"/>
                  <a:pt x="770" y="62"/>
                </a:cubicBezTo>
                <a:close/>
                <a:moveTo>
                  <a:pt x="772" y="0"/>
                </a:moveTo>
                <a:cubicBezTo>
                  <a:pt x="731" y="0"/>
                  <a:pt x="689" y="18"/>
                  <a:pt x="658" y="35"/>
                </a:cubicBezTo>
                <a:lnTo>
                  <a:pt x="639" y="42"/>
                </a:lnTo>
                <a:cubicBezTo>
                  <a:pt x="599" y="62"/>
                  <a:pt x="579" y="88"/>
                  <a:pt x="579" y="114"/>
                </a:cubicBezTo>
                <a:cubicBezTo>
                  <a:pt x="579" y="174"/>
                  <a:pt x="658" y="220"/>
                  <a:pt x="704" y="246"/>
                </a:cubicBezTo>
                <a:lnTo>
                  <a:pt x="724" y="253"/>
                </a:lnTo>
                <a:cubicBezTo>
                  <a:pt x="724" y="266"/>
                  <a:pt x="711" y="299"/>
                  <a:pt x="685" y="318"/>
                </a:cubicBezTo>
                <a:cubicBezTo>
                  <a:pt x="639" y="345"/>
                  <a:pt x="645" y="378"/>
                  <a:pt x="645" y="404"/>
                </a:cubicBezTo>
                <a:cubicBezTo>
                  <a:pt x="645" y="411"/>
                  <a:pt x="645" y="417"/>
                  <a:pt x="645" y="430"/>
                </a:cubicBezTo>
                <a:cubicBezTo>
                  <a:pt x="645" y="437"/>
                  <a:pt x="645" y="450"/>
                  <a:pt x="645" y="463"/>
                </a:cubicBezTo>
                <a:cubicBezTo>
                  <a:pt x="645" y="483"/>
                  <a:pt x="639" y="536"/>
                  <a:pt x="639" y="542"/>
                </a:cubicBezTo>
                <a:cubicBezTo>
                  <a:pt x="632" y="555"/>
                  <a:pt x="625" y="569"/>
                  <a:pt x="612" y="582"/>
                </a:cubicBezTo>
                <a:cubicBezTo>
                  <a:pt x="599" y="595"/>
                  <a:pt x="586" y="608"/>
                  <a:pt x="579" y="621"/>
                </a:cubicBezTo>
                <a:cubicBezTo>
                  <a:pt x="573" y="634"/>
                  <a:pt x="566" y="641"/>
                  <a:pt x="560" y="648"/>
                </a:cubicBezTo>
                <a:cubicBezTo>
                  <a:pt x="533" y="680"/>
                  <a:pt x="507" y="713"/>
                  <a:pt x="500" y="753"/>
                </a:cubicBezTo>
                <a:cubicBezTo>
                  <a:pt x="494" y="779"/>
                  <a:pt x="494" y="792"/>
                  <a:pt x="494" y="812"/>
                </a:cubicBezTo>
                <a:cubicBezTo>
                  <a:pt x="494" y="845"/>
                  <a:pt x="494" y="858"/>
                  <a:pt x="428" y="937"/>
                </a:cubicBezTo>
                <a:cubicBezTo>
                  <a:pt x="369" y="1003"/>
                  <a:pt x="303" y="1049"/>
                  <a:pt x="231" y="1069"/>
                </a:cubicBezTo>
                <a:cubicBezTo>
                  <a:pt x="171" y="1082"/>
                  <a:pt x="178" y="1161"/>
                  <a:pt x="178" y="1207"/>
                </a:cubicBezTo>
                <a:cubicBezTo>
                  <a:pt x="178" y="1220"/>
                  <a:pt x="184" y="1227"/>
                  <a:pt x="184" y="1240"/>
                </a:cubicBezTo>
                <a:cubicBezTo>
                  <a:pt x="184" y="1246"/>
                  <a:pt x="184" y="1246"/>
                  <a:pt x="158" y="1266"/>
                </a:cubicBezTo>
                <a:cubicBezTo>
                  <a:pt x="152" y="1273"/>
                  <a:pt x="132" y="1286"/>
                  <a:pt x="112" y="1306"/>
                </a:cubicBezTo>
                <a:cubicBezTo>
                  <a:pt x="73" y="1345"/>
                  <a:pt x="20" y="1391"/>
                  <a:pt x="7" y="1457"/>
                </a:cubicBezTo>
                <a:cubicBezTo>
                  <a:pt x="0" y="1510"/>
                  <a:pt x="0" y="1589"/>
                  <a:pt x="20" y="1641"/>
                </a:cubicBezTo>
                <a:cubicBezTo>
                  <a:pt x="27" y="1707"/>
                  <a:pt x="27" y="1812"/>
                  <a:pt x="27" y="1832"/>
                </a:cubicBezTo>
                <a:cubicBezTo>
                  <a:pt x="27" y="1865"/>
                  <a:pt x="27" y="1885"/>
                  <a:pt x="40" y="1898"/>
                </a:cubicBezTo>
                <a:lnTo>
                  <a:pt x="53" y="1911"/>
                </a:lnTo>
                <a:lnTo>
                  <a:pt x="73" y="1911"/>
                </a:lnTo>
                <a:cubicBezTo>
                  <a:pt x="79" y="1911"/>
                  <a:pt x="105" y="1911"/>
                  <a:pt x="145" y="1845"/>
                </a:cubicBezTo>
                <a:cubicBezTo>
                  <a:pt x="145" y="1845"/>
                  <a:pt x="158" y="1799"/>
                  <a:pt x="171" y="1733"/>
                </a:cubicBezTo>
                <a:cubicBezTo>
                  <a:pt x="178" y="1687"/>
                  <a:pt x="198" y="1615"/>
                  <a:pt x="198" y="1615"/>
                </a:cubicBezTo>
                <a:cubicBezTo>
                  <a:pt x="204" y="1608"/>
                  <a:pt x="217" y="1595"/>
                  <a:pt x="224" y="1589"/>
                </a:cubicBezTo>
                <a:cubicBezTo>
                  <a:pt x="231" y="1582"/>
                  <a:pt x="237" y="1576"/>
                  <a:pt x="244" y="1576"/>
                </a:cubicBezTo>
                <a:cubicBezTo>
                  <a:pt x="270" y="1549"/>
                  <a:pt x="296" y="1523"/>
                  <a:pt x="323" y="1497"/>
                </a:cubicBezTo>
                <a:lnTo>
                  <a:pt x="375" y="1450"/>
                </a:lnTo>
                <a:cubicBezTo>
                  <a:pt x="402" y="1424"/>
                  <a:pt x="421" y="1398"/>
                  <a:pt x="448" y="1372"/>
                </a:cubicBezTo>
                <a:cubicBezTo>
                  <a:pt x="520" y="1306"/>
                  <a:pt x="593" y="1233"/>
                  <a:pt x="665" y="1187"/>
                </a:cubicBezTo>
                <a:cubicBezTo>
                  <a:pt x="737" y="1141"/>
                  <a:pt x="737" y="1102"/>
                  <a:pt x="737" y="983"/>
                </a:cubicBezTo>
                <a:cubicBezTo>
                  <a:pt x="737" y="904"/>
                  <a:pt x="803" y="852"/>
                  <a:pt x="849" y="819"/>
                </a:cubicBezTo>
                <a:cubicBezTo>
                  <a:pt x="862" y="812"/>
                  <a:pt x="869" y="806"/>
                  <a:pt x="876" y="792"/>
                </a:cubicBezTo>
                <a:cubicBezTo>
                  <a:pt x="928" y="753"/>
                  <a:pt x="954" y="687"/>
                  <a:pt x="961" y="601"/>
                </a:cubicBezTo>
                <a:cubicBezTo>
                  <a:pt x="961" y="588"/>
                  <a:pt x="961" y="582"/>
                  <a:pt x="968" y="569"/>
                </a:cubicBezTo>
                <a:cubicBezTo>
                  <a:pt x="968" y="509"/>
                  <a:pt x="968" y="483"/>
                  <a:pt x="1099" y="378"/>
                </a:cubicBezTo>
                <a:cubicBezTo>
                  <a:pt x="1145" y="345"/>
                  <a:pt x="1172" y="299"/>
                  <a:pt x="1172" y="259"/>
                </a:cubicBezTo>
                <a:cubicBezTo>
                  <a:pt x="1172" y="233"/>
                  <a:pt x="1165" y="193"/>
                  <a:pt x="1119" y="161"/>
                </a:cubicBezTo>
                <a:cubicBezTo>
                  <a:pt x="1096" y="141"/>
                  <a:pt x="1075" y="134"/>
                  <a:pt x="1056" y="134"/>
                </a:cubicBezTo>
                <a:cubicBezTo>
                  <a:pt x="1037" y="134"/>
                  <a:pt x="1020" y="141"/>
                  <a:pt x="1007" y="147"/>
                </a:cubicBezTo>
                <a:cubicBezTo>
                  <a:pt x="994" y="161"/>
                  <a:pt x="981" y="167"/>
                  <a:pt x="948" y="167"/>
                </a:cubicBezTo>
                <a:cubicBezTo>
                  <a:pt x="908" y="167"/>
                  <a:pt x="902" y="154"/>
                  <a:pt x="889" y="108"/>
                </a:cubicBezTo>
                <a:cubicBezTo>
                  <a:pt x="876" y="75"/>
                  <a:pt x="862" y="42"/>
                  <a:pt x="829" y="16"/>
                </a:cubicBezTo>
                <a:cubicBezTo>
                  <a:pt x="812" y="5"/>
                  <a:pt x="792" y="0"/>
                  <a:pt x="772" y="0"/>
                </a:cubicBezTo>
                <a:close/>
              </a:path>
            </a:pathLst>
          </a:custGeom>
          <a:solidFill>
            <a:srgbClr val="F2EF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504750" y="299798"/>
            <a:ext cx="81345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Interview Participants</a:t>
            </a:r>
            <a:endParaRPr sz="27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1010501" y="1944094"/>
            <a:ext cx="1240030" cy="1428656"/>
          </a:xfrm>
          <a:custGeom>
            <a:rect b="b" l="l" r="r" t="t"/>
            <a:pathLst>
              <a:path extrusionOk="0" h="63152" w="54814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solidFill>
            <a:srgbClr val="F0F0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5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Soren</a:t>
            </a:r>
            <a:endParaRPr sz="230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 flipH="1">
            <a:off x="636356" y="4007098"/>
            <a:ext cx="21600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Co-Instructor</a:t>
            </a: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@ Stanford LDT Master’s Program</a:t>
            </a: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1286078" y="1150439"/>
            <a:ext cx="688875" cy="793663"/>
          </a:xfrm>
          <a:custGeom>
            <a:rect b="b" l="l" r="r" t="t"/>
            <a:pathLst>
              <a:path extrusionOk="0" h="63152" w="54814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solidFill>
            <a:srgbClr val="F0F0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2971473" y="1944094"/>
            <a:ext cx="1240030" cy="1428656"/>
          </a:xfrm>
          <a:custGeom>
            <a:rect b="b" l="l" r="r" t="t"/>
            <a:pathLst>
              <a:path extrusionOk="0" h="63152" w="54814">
                <a:moveTo>
                  <a:pt x="27526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7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6" y="1"/>
                </a:lnTo>
                <a:close/>
              </a:path>
            </a:pathLst>
          </a:custGeom>
          <a:solidFill>
            <a:srgbClr val="FFA8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Erika</a:t>
            </a:r>
            <a:endParaRPr sz="19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2971463" y="3962187"/>
            <a:ext cx="1426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 training teacher </a:t>
            </a: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@ Stanford</a:t>
            </a: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3247053" y="1150439"/>
            <a:ext cx="688875" cy="793663"/>
          </a:xfrm>
          <a:custGeom>
            <a:rect b="b" l="l" r="r" t="t"/>
            <a:pathLst>
              <a:path extrusionOk="0" h="63152" w="54814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solidFill>
            <a:srgbClr val="FF4E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4932457" y="1944094"/>
            <a:ext cx="1240030" cy="1428656"/>
          </a:xfrm>
          <a:custGeom>
            <a:rect b="b" l="l" r="r" t="t"/>
            <a:pathLst>
              <a:path extrusionOk="0" h="63152" w="54814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7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solidFill>
            <a:srgbClr val="CEFF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Tracy</a:t>
            </a:r>
            <a:endParaRPr sz="19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4839225" y="4007100"/>
            <a:ext cx="16269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PhD candidate in Consumer Behavior </a:t>
            </a: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@ WashU </a:t>
            </a: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5208028" y="1150439"/>
            <a:ext cx="688875" cy="793663"/>
          </a:xfrm>
          <a:custGeom>
            <a:rect b="b" l="l" r="r" t="t"/>
            <a:pathLst>
              <a:path extrusionOk="0" h="63152" w="54814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solidFill>
            <a:srgbClr val="95E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63" name="Google Shape;163;p17"/>
          <p:cNvGrpSpPr/>
          <p:nvPr/>
        </p:nvGrpSpPr>
        <p:grpSpPr>
          <a:xfrm>
            <a:off x="6800206" y="1944094"/>
            <a:ext cx="1426500" cy="2647143"/>
            <a:chOff x="6800206" y="1944094"/>
            <a:chExt cx="1426500" cy="2647143"/>
          </a:xfrm>
        </p:grpSpPr>
        <p:sp>
          <p:nvSpPr>
            <p:cNvPr id="164" name="Google Shape;164;p17"/>
            <p:cNvSpPr/>
            <p:nvPr/>
          </p:nvSpPr>
          <p:spPr>
            <a:xfrm>
              <a:off x="6893441" y="1944094"/>
              <a:ext cx="1240030" cy="1428656"/>
            </a:xfrm>
            <a:custGeom>
              <a:rect b="b" l="l" r="r" t="t"/>
              <a:pathLst>
                <a:path extrusionOk="0" h="63152" w="54814">
                  <a:moveTo>
                    <a:pt x="27526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7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6" y="1"/>
                  </a:lnTo>
                  <a:close/>
                </a:path>
              </a:pathLst>
            </a:custGeom>
            <a:solidFill>
              <a:srgbClr val="51D7FA">
                <a:alpha val="49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Eric</a:t>
              </a:r>
              <a:endParaRPr sz="19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5" name="Google Shape;165;p17"/>
            <p:cNvSpPr txBox="1"/>
            <p:nvPr/>
          </p:nvSpPr>
          <p:spPr>
            <a:xfrm>
              <a:off x="6800206" y="3887137"/>
              <a:ext cx="1426500" cy="7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Data Scientist </a:t>
              </a:r>
              <a:endParaRPr sz="19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@ energy company</a:t>
              </a:r>
              <a:endParaRPr sz="1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66" name="Google Shape;166;p17"/>
          <p:cNvSpPr/>
          <p:nvPr/>
        </p:nvSpPr>
        <p:spPr>
          <a:xfrm>
            <a:off x="7169003" y="1150439"/>
            <a:ext cx="688875" cy="793663"/>
          </a:xfrm>
          <a:custGeom>
            <a:rect b="b" l="l" r="r" t="t"/>
            <a:pathLst>
              <a:path extrusionOk="0" h="63152" w="54814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solidFill>
            <a:srgbClr val="51D7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/>
          <p:nvPr/>
        </p:nvSpPr>
        <p:spPr>
          <a:xfrm>
            <a:off x="-2252925" y="4149645"/>
            <a:ext cx="109761" cy="179064"/>
          </a:xfrm>
          <a:custGeom>
            <a:rect b="b" l="l" r="r" t="t"/>
            <a:pathLst>
              <a:path extrusionOk="0" h="1912" w="1172">
                <a:moveTo>
                  <a:pt x="770" y="62"/>
                </a:moveTo>
                <a:cubicBezTo>
                  <a:pt x="777" y="62"/>
                  <a:pt x="783" y="68"/>
                  <a:pt x="790" y="68"/>
                </a:cubicBezTo>
                <a:cubicBezTo>
                  <a:pt x="810" y="82"/>
                  <a:pt x="816" y="101"/>
                  <a:pt x="823" y="128"/>
                </a:cubicBezTo>
                <a:cubicBezTo>
                  <a:pt x="836" y="174"/>
                  <a:pt x="856" y="233"/>
                  <a:pt x="948" y="233"/>
                </a:cubicBezTo>
                <a:cubicBezTo>
                  <a:pt x="994" y="233"/>
                  <a:pt x="1027" y="220"/>
                  <a:pt x="1040" y="207"/>
                </a:cubicBezTo>
                <a:cubicBezTo>
                  <a:pt x="1047" y="200"/>
                  <a:pt x="1053" y="200"/>
                  <a:pt x="1053" y="200"/>
                </a:cubicBezTo>
                <a:cubicBezTo>
                  <a:pt x="1053" y="200"/>
                  <a:pt x="1060" y="200"/>
                  <a:pt x="1080" y="213"/>
                </a:cubicBezTo>
                <a:cubicBezTo>
                  <a:pt x="1099" y="226"/>
                  <a:pt x="1106" y="246"/>
                  <a:pt x="1106" y="259"/>
                </a:cubicBezTo>
                <a:cubicBezTo>
                  <a:pt x="1106" y="279"/>
                  <a:pt x="1093" y="305"/>
                  <a:pt x="1060" y="332"/>
                </a:cubicBezTo>
                <a:cubicBezTo>
                  <a:pt x="908" y="444"/>
                  <a:pt x="902" y="490"/>
                  <a:pt x="902" y="569"/>
                </a:cubicBezTo>
                <a:cubicBezTo>
                  <a:pt x="902" y="582"/>
                  <a:pt x="895" y="588"/>
                  <a:pt x="895" y="601"/>
                </a:cubicBezTo>
                <a:cubicBezTo>
                  <a:pt x="895" y="667"/>
                  <a:pt x="869" y="713"/>
                  <a:pt x="836" y="746"/>
                </a:cubicBezTo>
                <a:cubicBezTo>
                  <a:pt x="829" y="753"/>
                  <a:pt x="816" y="759"/>
                  <a:pt x="810" y="766"/>
                </a:cubicBezTo>
                <a:cubicBezTo>
                  <a:pt x="757" y="806"/>
                  <a:pt x="671" y="871"/>
                  <a:pt x="671" y="983"/>
                </a:cubicBezTo>
                <a:cubicBezTo>
                  <a:pt x="671" y="1102"/>
                  <a:pt x="671" y="1108"/>
                  <a:pt x="632" y="1128"/>
                </a:cubicBezTo>
                <a:cubicBezTo>
                  <a:pt x="546" y="1181"/>
                  <a:pt x="474" y="1260"/>
                  <a:pt x="402" y="1332"/>
                </a:cubicBezTo>
                <a:cubicBezTo>
                  <a:pt x="375" y="1358"/>
                  <a:pt x="349" y="1378"/>
                  <a:pt x="323" y="1404"/>
                </a:cubicBezTo>
                <a:lnTo>
                  <a:pt x="277" y="1450"/>
                </a:lnTo>
                <a:cubicBezTo>
                  <a:pt x="250" y="1477"/>
                  <a:pt x="224" y="1503"/>
                  <a:pt x="198" y="1529"/>
                </a:cubicBezTo>
                <a:cubicBezTo>
                  <a:pt x="191" y="1529"/>
                  <a:pt x="191" y="1536"/>
                  <a:pt x="184" y="1536"/>
                </a:cubicBezTo>
                <a:cubicBezTo>
                  <a:pt x="165" y="1556"/>
                  <a:pt x="145" y="1569"/>
                  <a:pt x="132" y="1595"/>
                </a:cubicBezTo>
                <a:cubicBezTo>
                  <a:pt x="132" y="1595"/>
                  <a:pt x="112" y="1674"/>
                  <a:pt x="105" y="1720"/>
                </a:cubicBezTo>
                <a:cubicBezTo>
                  <a:pt x="99" y="1747"/>
                  <a:pt x="92" y="1760"/>
                  <a:pt x="92" y="1780"/>
                </a:cubicBezTo>
                <a:cubicBezTo>
                  <a:pt x="92" y="1720"/>
                  <a:pt x="86" y="1648"/>
                  <a:pt x="86" y="1635"/>
                </a:cubicBezTo>
                <a:lnTo>
                  <a:pt x="86" y="1622"/>
                </a:lnTo>
                <a:cubicBezTo>
                  <a:pt x="73" y="1582"/>
                  <a:pt x="66" y="1516"/>
                  <a:pt x="73" y="1470"/>
                </a:cubicBezTo>
                <a:cubicBezTo>
                  <a:pt x="79" y="1424"/>
                  <a:pt x="119" y="1385"/>
                  <a:pt x="158" y="1352"/>
                </a:cubicBezTo>
                <a:cubicBezTo>
                  <a:pt x="171" y="1339"/>
                  <a:pt x="184" y="1325"/>
                  <a:pt x="198" y="1319"/>
                </a:cubicBezTo>
                <a:cubicBezTo>
                  <a:pt x="224" y="1299"/>
                  <a:pt x="244" y="1286"/>
                  <a:pt x="244" y="1240"/>
                </a:cubicBezTo>
                <a:cubicBezTo>
                  <a:pt x="244" y="1227"/>
                  <a:pt x="244" y="1214"/>
                  <a:pt x="244" y="1200"/>
                </a:cubicBezTo>
                <a:cubicBezTo>
                  <a:pt x="244" y="1187"/>
                  <a:pt x="237" y="1141"/>
                  <a:pt x="244" y="1135"/>
                </a:cubicBezTo>
                <a:cubicBezTo>
                  <a:pt x="329" y="1115"/>
                  <a:pt x="408" y="1056"/>
                  <a:pt x="474" y="977"/>
                </a:cubicBezTo>
                <a:cubicBezTo>
                  <a:pt x="546" y="891"/>
                  <a:pt x="553" y="865"/>
                  <a:pt x="560" y="812"/>
                </a:cubicBezTo>
                <a:cubicBezTo>
                  <a:pt x="560" y="799"/>
                  <a:pt x="560" y="786"/>
                  <a:pt x="560" y="759"/>
                </a:cubicBezTo>
                <a:cubicBezTo>
                  <a:pt x="566" y="740"/>
                  <a:pt x="586" y="713"/>
                  <a:pt x="606" y="694"/>
                </a:cubicBezTo>
                <a:cubicBezTo>
                  <a:pt x="612" y="680"/>
                  <a:pt x="625" y="674"/>
                  <a:pt x="632" y="661"/>
                </a:cubicBezTo>
                <a:cubicBezTo>
                  <a:pt x="639" y="648"/>
                  <a:pt x="652" y="634"/>
                  <a:pt x="658" y="628"/>
                </a:cubicBezTo>
                <a:cubicBezTo>
                  <a:pt x="671" y="608"/>
                  <a:pt x="685" y="595"/>
                  <a:pt x="698" y="582"/>
                </a:cubicBezTo>
                <a:cubicBezTo>
                  <a:pt x="704" y="569"/>
                  <a:pt x="704" y="549"/>
                  <a:pt x="711" y="463"/>
                </a:cubicBezTo>
                <a:cubicBezTo>
                  <a:pt x="711" y="450"/>
                  <a:pt x="711" y="444"/>
                  <a:pt x="711" y="437"/>
                </a:cubicBezTo>
                <a:cubicBezTo>
                  <a:pt x="711" y="417"/>
                  <a:pt x="711" y="404"/>
                  <a:pt x="711" y="397"/>
                </a:cubicBezTo>
                <a:cubicBezTo>
                  <a:pt x="711" y="391"/>
                  <a:pt x="704" y="384"/>
                  <a:pt x="704" y="378"/>
                </a:cubicBezTo>
                <a:cubicBezTo>
                  <a:pt x="704" y="378"/>
                  <a:pt x="711" y="378"/>
                  <a:pt x="718" y="371"/>
                </a:cubicBezTo>
                <a:cubicBezTo>
                  <a:pt x="757" y="351"/>
                  <a:pt x="783" y="299"/>
                  <a:pt x="783" y="259"/>
                </a:cubicBezTo>
                <a:cubicBezTo>
                  <a:pt x="783" y="233"/>
                  <a:pt x="777" y="213"/>
                  <a:pt x="750" y="200"/>
                </a:cubicBezTo>
                <a:lnTo>
                  <a:pt x="737" y="187"/>
                </a:lnTo>
                <a:cubicBezTo>
                  <a:pt x="658" y="147"/>
                  <a:pt x="645" y="128"/>
                  <a:pt x="645" y="121"/>
                </a:cubicBezTo>
                <a:cubicBezTo>
                  <a:pt x="645" y="121"/>
                  <a:pt x="652" y="114"/>
                  <a:pt x="665" y="108"/>
                </a:cubicBezTo>
                <a:lnTo>
                  <a:pt x="685" y="95"/>
                </a:lnTo>
                <a:cubicBezTo>
                  <a:pt x="711" y="82"/>
                  <a:pt x="744" y="62"/>
                  <a:pt x="770" y="62"/>
                </a:cubicBezTo>
                <a:close/>
                <a:moveTo>
                  <a:pt x="772" y="0"/>
                </a:moveTo>
                <a:cubicBezTo>
                  <a:pt x="731" y="0"/>
                  <a:pt x="689" y="18"/>
                  <a:pt x="658" y="35"/>
                </a:cubicBezTo>
                <a:lnTo>
                  <a:pt x="639" y="42"/>
                </a:lnTo>
                <a:cubicBezTo>
                  <a:pt x="599" y="62"/>
                  <a:pt x="579" y="88"/>
                  <a:pt x="579" y="114"/>
                </a:cubicBezTo>
                <a:cubicBezTo>
                  <a:pt x="579" y="174"/>
                  <a:pt x="658" y="220"/>
                  <a:pt x="704" y="246"/>
                </a:cubicBezTo>
                <a:lnTo>
                  <a:pt x="724" y="253"/>
                </a:lnTo>
                <a:cubicBezTo>
                  <a:pt x="724" y="266"/>
                  <a:pt x="711" y="299"/>
                  <a:pt x="685" y="318"/>
                </a:cubicBezTo>
                <a:cubicBezTo>
                  <a:pt x="639" y="345"/>
                  <a:pt x="645" y="378"/>
                  <a:pt x="645" y="404"/>
                </a:cubicBezTo>
                <a:cubicBezTo>
                  <a:pt x="645" y="411"/>
                  <a:pt x="645" y="417"/>
                  <a:pt x="645" y="430"/>
                </a:cubicBezTo>
                <a:cubicBezTo>
                  <a:pt x="645" y="437"/>
                  <a:pt x="645" y="450"/>
                  <a:pt x="645" y="463"/>
                </a:cubicBezTo>
                <a:cubicBezTo>
                  <a:pt x="645" y="483"/>
                  <a:pt x="639" y="536"/>
                  <a:pt x="639" y="542"/>
                </a:cubicBezTo>
                <a:cubicBezTo>
                  <a:pt x="632" y="555"/>
                  <a:pt x="625" y="569"/>
                  <a:pt x="612" y="582"/>
                </a:cubicBezTo>
                <a:cubicBezTo>
                  <a:pt x="599" y="595"/>
                  <a:pt x="586" y="608"/>
                  <a:pt x="579" y="621"/>
                </a:cubicBezTo>
                <a:cubicBezTo>
                  <a:pt x="573" y="634"/>
                  <a:pt x="566" y="641"/>
                  <a:pt x="560" y="648"/>
                </a:cubicBezTo>
                <a:cubicBezTo>
                  <a:pt x="533" y="680"/>
                  <a:pt x="507" y="713"/>
                  <a:pt x="500" y="753"/>
                </a:cubicBezTo>
                <a:cubicBezTo>
                  <a:pt x="494" y="779"/>
                  <a:pt x="494" y="792"/>
                  <a:pt x="494" y="812"/>
                </a:cubicBezTo>
                <a:cubicBezTo>
                  <a:pt x="494" y="845"/>
                  <a:pt x="494" y="858"/>
                  <a:pt x="428" y="937"/>
                </a:cubicBezTo>
                <a:cubicBezTo>
                  <a:pt x="369" y="1003"/>
                  <a:pt x="303" y="1049"/>
                  <a:pt x="231" y="1069"/>
                </a:cubicBezTo>
                <a:cubicBezTo>
                  <a:pt x="171" y="1082"/>
                  <a:pt x="178" y="1161"/>
                  <a:pt x="178" y="1207"/>
                </a:cubicBezTo>
                <a:cubicBezTo>
                  <a:pt x="178" y="1220"/>
                  <a:pt x="184" y="1227"/>
                  <a:pt x="184" y="1240"/>
                </a:cubicBezTo>
                <a:cubicBezTo>
                  <a:pt x="184" y="1246"/>
                  <a:pt x="184" y="1246"/>
                  <a:pt x="158" y="1266"/>
                </a:cubicBezTo>
                <a:cubicBezTo>
                  <a:pt x="152" y="1273"/>
                  <a:pt x="132" y="1286"/>
                  <a:pt x="112" y="1306"/>
                </a:cubicBezTo>
                <a:cubicBezTo>
                  <a:pt x="73" y="1345"/>
                  <a:pt x="20" y="1391"/>
                  <a:pt x="7" y="1457"/>
                </a:cubicBezTo>
                <a:cubicBezTo>
                  <a:pt x="0" y="1510"/>
                  <a:pt x="0" y="1589"/>
                  <a:pt x="20" y="1641"/>
                </a:cubicBezTo>
                <a:cubicBezTo>
                  <a:pt x="27" y="1707"/>
                  <a:pt x="27" y="1812"/>
                  <a:pt x="27" y="1832"/>
                </a:cubicBezTo>
                <a:cubicBezTo>
                  <a:pt x="27" y="1865"/>
                  <a:pt x="27" y="1885"/>
                  <a:pt x="40" y="1898"/>
                </a:cubicBezTo>
                <a:lnTo>
                  <a:pt x="53" y="1911"/>
                </a:lnTo>
                <a:lnTo>
                  <a:pt x="73" y="1911"/>
                </a:lnTo>
                <a:cubicBezTo>
                  <a:pt x="79" y="1911"/>
                  <a:pt x="105" y="1911"/>
                  <a:pt x="145" y="1845"/>
                </a:cubicBezTo>
                <a:cubicBezTo>
                  <a:pt x="145" y="1845"/>
                  <a:pt x="158" y="1799"/>
                  <a:pt x="171" y="1733"/>
                </a:cubicBezTo>
                <a:cubicBezTo>
                  <a:pt x="178" y="1687"/>
                  <a:pt x="198" y="1615"/>
                  <a:pt x="198" y="1615"/>
                </a:cubicBezTo>
                <a:cubicBezTo>
                  <a:pt x="204" y="1608"/>
                  <a:pt x="217" y="1595"/>
                  <a:pt x="224" y="1589"/>
                </a:cubicBezTo>
                <a:cubicBezTo>
                  <a:pt x="231" y="1582"/>
                  <a:pt x="237" y="1576"/>
                  <a:pt x="244" y="1576"/>
                </a:cubicBezTo>
                <a:cubicBezTo>
                  <a:pt x="270" y="1549"/>
                  <a:pt x="296" y="1523"/>
                  <a:pt x="323" y="1497"/>
                </a:cubicBezTo>
                <a:lnTo>
                  <a:pt x="375" y="1450"/>
                </a:lnTo>
                <a:cubicBezTo>
                  <a:pt x="402" y="1424"/>
                  <a:pt x="421" y="1398"/>
                  <a:pt x="448" y="1372"/>
                </a:cubicBezTo>
                <a:cubicBezTo>
                  <a:pt x="520" y="1306"/>
                  <a:pt x="593" y="1233"/>
                  <a:pt x="665" y="1187"/>
                </a:cubicBezTo>
                <a:cubicBezTo>
                  <a:pt x="737" y="1141"/>
                  <a:pt x="737" y="1102"/>
                  <a:pt x="737" y="983"/>
                </a:cubicBezTo>
                <a:cubicBezTo>
                  <a:pt x="737" y="904"/>
                  <a:pt x="803" y="852"/>
                  <a:pt x="849" y="819"/>
                </a:cubicBezTo>
                <a:cubicBezTo>
                  <a:pt x="862" y="812"/>
                  <a:pt x="869" y="806"/>
                  <a:pt x="876" y="792"/>
                </a:cubicBezTo>
                <a:cubicBezTo>
                  <a:pt x="928" y="753"/>
                  <a:pt x="954" y="687"/>
                  <a:pt x="961" y="601"/>
                </a:cubicBezTo>
                <a:cubicBezTo>
                  <a:pt x="961" y="588"/>
                  <a:pt x="961" y="582"/>
                  <a:pt x="968" y="569"/>
                </a:cubicBezTo>
                <a:cubicBezTo>
                  <a:pt x="968" y="509"/>
                  <a:pt x="968" y="483"/>
                  <a:pt x="1099" y="378"/>
                </a:cubicBezTo>
                <a:cubicBezTo>
                  <a:pt x="1145" y="345"/>
                  <a:pt x="1172" y="299"/>
                  <a:pt x="1172" y="259"/>
                </a:cubicBezTo>
                <a:cubicBezTo>
                  <a:pt x="1172" y="233"/>
                  <a:pt x="1165" y="193"/>
                  <a:pt x="1119" y="161"/>
                </a:cubicBezTo>
                <a:cubicBezTo>
                  <a:pt x="1096" y="141"/>
                  <a:pt x="1075" y="134"/>
                  <a:pt x="1056" y="134"/>
                </a:cubicBezTo>
                <a:cubicBezTo>
                  <a:pt x="1037" y="134"/>
                  <a:pt x="1020" y="141"/>
                  <a:pt x="1007" y="147"/>
                </a:cubicBezTo>
                <a:cubicBezTo>
                  <a:pt x="994" y="161"/>
                  <a:pt x="981" y="167"/>
                  <a:pt x="948" y="167"/>
                </a:cubicBezTo>
                <a:cubicBezTo>
                  <a:pt x="908" y="167"/>
                  <a:pt x="902" y="154"/>
                  <a:pt x="889" y="108"/>
                </a:cubicBezTo>
                <a:cubicBezTo>
                  <a:pt x="876" y="75"/>
                  <a:pt x="862" y="42"/>
                  <a:pt x="829" y="16"/>
                </a:cubicBezTo>
                <a:cubicBezTo>
                  <a:pt x="812" y="5"/>
                  <a:pt x="792" y="0"/>
                  <a:pt x="772" y="0"/>
                </a:cubicBezTo>
                <a:close/>
              </a:path>
            </a:pathLst>
          </a:custGeom>
          <a:solidFill>
            <a:srgbClr val="F2EF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 txBox="1"/>
          <p:nvPr/>
        </p:nvSpPr>
        <p:spPr>
          <a:xfrm>
            <a:off x="448600" y="75173"/>
            <a:ext cx="81345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Participant Selection</a:t>
            </a:r>
            <a:endParaRPr sz="27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3" name="Google Shape;173;p18"/>
          <p:cNvSpPr/>
          <p:nvPr/>
        </p:nvSpPr>
        <p:spPr>
          <a:xfrm flipH="1" rot="10800000">
            <a:off x="120517" y="1399829"/>
            <a:ext cx="731100" cy="821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 flipH="1" rot="10800000">
            <a:off x="121128" y="299802"/>
            <a:ext cx="729900" cy="820500"/>
          </a:xfrm>
          <a:prstGeom prst="ellipse">
            <a:avLst/>
          </a:prstGeom>
          <a:solidFill>
            <a:srgbClr val="FFA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 flipH="1" rot="10800000">
            <a:off x="121115" y="2432429"/>
            <a:ext cx="729900" cy="82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8"/>
          <p:cNvSpPr txBox="1"/>
          <p:nvPr/>
        </p:nvSpPr>
        <p:spPr>
          <a:xfrm flipH="1">
            <a:off x="-173682" y="2636113"/>
            <a:ext cx="24255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Subject Domains</a:t>
            </a:r>
            <a:endParaRPr sz="22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77" name="Google Shape;177;p18"/>
          <p:cNvCxnSpPr/>
          <p:nvPr/>
        </p:nvCxnSpPr>
        <p:spPr>
          <a:xfrm>
            <a:off x="3360100" y="2951763"/>
            <a:ext cx="4602300" cy="9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18"/>
          <p:cNvCxnSpPr/>
          <p:nvPr/>
        </p:nvCxnSpPr>
        <p:spPr>
          <a:xfrm rot="10800000">
            <a:off x="5615025" y="1148325"/>
            <a:ext cx="11400" cy="3593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18"/>
          <p:cNvSpPr txBox="1"/>
          <p:nvPr/>
        </p:nvSpPr>
        <p:spPr>
          <a:xfrm flipH="1">
            <a:off x="-173680" y="470945"/>
            <a:ext cx="21789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Environments</a:t>
            </a:r>
            <a:endParaRPr sz="22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-50375" y="1529763"/>
            <a:ext cx="24255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Tech Experiences</a:t>
            </a:r>
            <a:endParaRPr sz="2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 flipH="1">
            <a:off x="4571795" y="4601695"/>
            <a:ext cx="21789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Professional</a:t>
            </a:r>
            <a:endParaRPr sz="2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 flipH="1">
            <a:off x="4571795" y="605457"/>
            <a:ext cx="21789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Academic</a:t>
            </a:r>
            <a:endParaRPr sz="2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 flipH="1">
            <a:off x="7446320" y="2692082"/>
            <a:ext cx="21789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Tech-Savvy</a:t>
            </a:r>
            <a:endParaRPr sz="2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 flipH="1">
            <a:off x="1674895" y="2692107"/>
            <a:ext cx="21789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Tech Averse</a:t>
            </a:r>
            <a:endParaRPr sz="2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7153725" y="2771550"/>
            <a:ext cx="370543" cy="369755"/>
          </a:xfrm>
          <a:custGeom>
            <a:rect b="b" l="l" r="r" t="t"/>
            <a:pathLst>
              <a:path extrusionOk="0" h="63152" w="54814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solidFill>
            <a:srgbClr val="F0F0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3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</a:t>
            </a:r>
            <a:endParaRPr sz="230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3419175" y="1148325"/>
            <a:ext cx="437964" cy="465588"/>
          </a:xfrm>
          <a:custGeom>
            <a:rect b="b" l="l" r="r" t="t"/>
            <a:pathLst>
              <a:path extrusionOk="0" h="63152" w="54814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solidFill>
            <a:srgbClr val="FF4E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</a:t>
            </a:r>
            <a:endParaRPr sz="3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6255300" y="1148325"/>
            <a:ext cx="437964" cy="369755"/>
          </a:xfrm>
          <a:custGeom>
            <a:rect b="b" l="l" r="r" t="t"/>
            <a:pathLst>
              <a:path extrusionOk="0" h="63152" w="54814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solidFill>
            <a:srgbClr val="95E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</a:t>
            </a:r>
            <a:endParaRPr sz="3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7153725" y="4276425"/>
            <a:ext cx="494148" cy="465588"/>
          </a:xfrm>
          <a:custGeom>
            <a:rect b="b" l="l" r="r" t="t"/>
            <a:pathLst>
              <a:path extrusionOk="0" h="63152" w="54814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solidFill>
            <a:srgbClr val="51D7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</a:t>
            </a:r>
            <a:endParaRPr sz="3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3728800" y="3684050"/>
            <a:ext cx="437964" cy="465588"/>
          </a:xfrm>
          <a:custGeom>
            <a:rect b="b" l="l" r="r" t="t"/>
            <a:pathLst>
              <a:path extrusionOk="0" h="63152" w="54814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?</a:t>
            </a:r>
            <a:endParaRPr sz="3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/>
          <p:nvPr/>
        </p:nvSpPr>
        <p:spPr>
          <a:xfrm>
            <a:off x="-2252925" y="4149645"/>
            <a:ext cx="109761" cy="179064"/>
          </a:xfrm>
          <a:custGeom>
            <a:rect b="b" l="l" r="r" t="t"/>
            <a:pathLst>
              <a:path extrusionOk="0" h="1912" w="1172">
                <a:moveTo>
                  <a:pt x="770" y="62"/>
                </a:moveTo>
                <a:cubicBezTo>
                  <a:pt x="777" y="62"/>
                  <a:pt x="783" y="68"/>
                  <a:pt x="790" y="68"/>
                </a:cubicBezTo>
                <a:cubicBezTo>
                  <a:pt x="810" y="82"/>
                  <a:pt x="816" y="101"/>
                  <a:pt x="823" y="128"/>
                </a:cubicBezTo>
                <a:cubicBezTo>
                  <a:pt x="836" y="174"/>
                  <a:pt x="856" y="233"/>
                  <a:pt x="948" y="233"/>
                </a:cubicBezTo>
                <a:cubicBezTo>
                  <a:pt x="994" y="233"/>
                  <a:pt x="1027" y="220"/>
                  <a:pt x="1040" y="207"/>
                </a:cubicBezTo>
                <a:cubicBezTo>
                  <a:pt x="1047" y="200"/>
                  <a:pt x="1053" y="200"/>
                  <a:pt x="1053" y="200"/>
                </a:cubicBezTo>
                <a:cubicBezTo>
                  <a:pt x="1053" y="200"/>
                  <a:pt x="1060" y="200"/>
                  <a:pt x="1080" y="213"/>
                </a:cubicBezTo>
                <a:cubicBezTo>
                  <a:pt x="1099" y="226"/>
                  <a:pt x="1106" y="246"/>
                  <a:pt x="1106" y="259"/>
                </a:cubicBezTo>
                <a:cubicBezTo>
                  <a:pt x="1106" y="279"/>
                  <a:pt x="1093" y="305"/>
                  <a:pt x="1060" y="332"/>
                </a:cubicBezTo>
                <a:cubicBezTo>
                  <a:pt x="908" y="444"/>
                  <a:pt x="902" y="490"/>
                  <a:pt x="902" y="569"/>
                </a:cubicBezTo>
                <a:cubicBezTo>
                  <a:pt x="902" y="582"/>
                  <a:pt x="895" y="588"/>
                  <a:pt x="895" y="601"/>
                </a:cubicBezTo>
                <a:cubicBezTo>
                  <a:pt x="895" y="667"/>
                  <a:pt x="869" y="713"/>
                  <a:pt x="836" y="746"/>
                </a:cubicBezTo>
                <a:cubicBezTo>
                  <a:pt x="829" y="753"/>
                  <a:pt x="816" y="759"/>
                  <a:pt x="810" y="766"/>
                </a:cubicBezTo>
                <a:cubicBezTo>
                  <a:pt x="757" y="806"/>
                  <a:pt x="671" y="871"/>
                  <a:pt x="671" y="983"/>
                </a:cubicBezTo>
                <a:cubicBezTo>
                  <a:pt x="671" y="1102"/>
                  <a:pt x="671" y="1108"/>
                  <a:pt x="632" y="1128"/>
                </a:cubicBezTo>
                <a:cubicBezTo>
                  <a:pt x="546" y="1181"/>
                  <a:pt x="474" y="1260"/>
                  <a:pt x="402" y="1332"/>
                </a:cubicBezTo>
                <a:cubicBezTo>
                  <a:pt x="375" y="1358"/>
                  <a:pt x="349" y="1378"/>
                  <a:pt x="323" y="1404"/>
                </a:cubicBezTo>
                <a:lnTo>
                  <a:pt x="277" y="1450"/>
                </a:lnTo>
                <a:cubicBezTo>
                  <a:pt x="250" y="1477"/>
                  <a:pt x="224" y="1503"/>
                  <a:pt x="198" y="1529"/>
                </a:cubicBezTo>
                <a:cubicBezTo>
                  <a:pt x="191" y="1529"/>
                  <a:pt x="191" y="1536"/>
                  <a:pt x="184" y="1536"/>
                </a:cubicBezTo>
                <a:cubicBezTo>
                  <a:pt x="165" y="1556"/>
                  <a:pt x="145" y="1569"/>
                  <a:pt x="132" y="1595"/>
                </a:cubicBezTo>
                <a:cubicBezTo>
                  <a:pt x="132" y="1595"/>
                  <a:pt x="112" y="1674"/>
                  <a:pt x="105" y="1720"/>
                </a:cubicBezTo>
                <a:cubicBezTo>
                  <a:pt x="99" y="1747"/>
                  <a:pt x="92" y="1760"/>
                  <a:pt x="92" y="1780"/>
                </a:cubicBezTo>
                <a:cubicBezTo>
                  <a:pt x="92" y="1720"/>
                  <a:pt x="86" y="1648"/>
                  <a:pt x="86" y="1635"/>
                </a:cubicBezTo>
                <a:lnTo>
                  <a:pt x="86" y="1622"/>
                </a:lnTo>
                <a:cubicBezTo>
                  <a:pt x="73" y="1582"/>
                  <a:pt x="66" y="1516"/>
                  <a:pt x="73" y="1470"/>
                </a:cubicBezTo>
                <a:cubicBezTo>
                  <a:pt x="79" y="1424"/>
                  <a:pt x="119" y="1385"/>
                  <a:pt x="158" y="1352"/>
                </a:cubicBezTo>
                <a:cubicBezTo>
                  <a:pt x="171" y="1339"/>
                  <a:pt x="184" y="1325"/>
                  <a:pt x="198" y="1319"/>
                </a:cubicBezTo>
                <a:cubicBezTo>
                  <a:pt x="224" y="1299"/>
                  <a:pt x="244" y="1286"/>
                  <a:pt x="244" y="1240"/>
                </a:cubicBezTo>
                <a:cubicBezTo>
                  <a:pt x="244" y="1227"/>
                  <a:pt x="244" y="1214"/>
                  <a:pt x="244" y="1200"/>
                </a:cubicBezTo>
                <a:cubicBezTo>
                  <a:pt x="244" y="1187"/>
                  <a:pt x="237" y="1141"/>
                  <a:pt x="244" y="1135"/>
                </a:cubicBezTo>
                <a:cubicBezTo>
                  <a:pt x="329" y="1115"/>
                  <a:pt x="408" y="1056"/>
                  <a:pt x="474" y="977"/>
                </a:cubicBezTo>
                <a:cubicBezTo>
                  <a:pt x="546" y="891"/>
                  <a:pt x="553" y="865"/>
                  <a:pt x="560" y="812"/>
                </a:cubicBezTo>
                <a:cubicBezTo>
                  <a:pt x="560" y="799"/>
                  <a:pt x="560" y="786"/>
                  <a:pt x="560" y="759"/>
                </a:cubicBezTo>
                <a:cubicBezTo>
                  <a:pt x="566" y="740"/>
                  <a:pt x="586" y="713"/>
                  <a:pt x="606" y="694"/>
                </a:cubicBezTo>
                <a:cubicBezTo>
                  <a:pt x="612" y="680"/>
                  <a:pt x="625" y="674"/>
                  <a:pt x="632" y="661"/>
                </a:cubicBezTo>
                <a:cubicBezTo>
                  <a:pt x="639" y="648"/>
                  <a:pt x="652" y="634"/>
                  <a:pt x="658" y="628"/>
                </a:cubicBezTo>
                <a:cubicBezTo>
                  <a:pt x="671" y="608"/>
                  <a:pt x="685" y="595"/>
                  <a:pt x="698" y="582"/>
                </a:cubicBezTo>
                <a:cubicBezTo>
                  <a:pt x="704" y="569"/>
                  <a:pt x="704" y="549"/>
                  <a:pt x="711" y="463"/>
                </a:cubicBezTo>
                <a:cubicBezTo>
                  <a:pt x="711" y="450"/>
                  <a:pt x="711" y="444"/>
                  <a:pt x="711" y="437"/>
                </a:cubicBezTo>
                <a:cubicBezTo>
                  <a:pt x="711" y="417"/>
                  <a:pt x="711" y="404"/>
                  <a:pt x="711" y="397"/>
                </a:cubicBezTo>
                <a:cubicBezTo>
                  <a:pt x="711" y="391"/>
                  <a:pt x="704" y="384"/>
                  <a:pt x="704" y="378"/>
                </a:cubicBezTo>
                <a:cubicBezTo>
                  <a:pt x="704" y="378"/>
                  <a:pt x="711" y="378"/>
                  <a:pt x="718" y="371"/>
                </a:cubicBezTo>
                <a:cubicBezTo>
                  <a:pt x="757" y="351"/>
                  <a:pt x="783" y="299"/>
                  <a:pt x="783" y="259"/>
                </a:cubicBezTo>
                <a:cubicBezTo>
                  <a:pt x="783" y="233"/>
                  <a:pt x="777" y="213"/>
                  <a:pt x="750" y="200"/>
                </a:cubicBezTo>
                <a:lnTo>
                  <a:pt x="737" y="187"/>
                </a:lnTo>
                <a:cubicBezTo>
                  <a:pt x="658" y="147"/>
                  <a:pt x="645" y="128"/>
                  <a:pt x="645" y="121"/>
                </a:cubicBezTo>
                <a:cubicBezTo>
                  <a:pt x="645" y="121"/>
                  <a:pt x="652" y="114"/>
                  <a:pt x="665" y="108"/>
                </a:cubicBezTo>
                <a:lnTo>
                  <a:pt x="685" y="95"/>
                </a:lnTo>
                <a:cubicBezTo>
                  <a:pt x="711" y="82"/>
                  <a:pt x="744" y="62"/>
                  <a:pt x="770" y="62"/>
                </a:cubicBezTo>
                <a:close/>
                <a:moveTo>
                  <a:pt x="772" y="0"/>
                </a:moveTo>
                <a:cubicBezTo>
                  <a:pt x="731" y="0"/>
                  <a:pt x="689" y="18"/>
                  <a:pt x="658" y="35"/>
                </a:cubicBezTo>
                <a:lnTo>
                  <a:pt x="639" y="42"/>
                </a:lnTo>
                <a:cubicBezTo>
                  <a:pt x="599" y="62"/>
                  <a:pt x="579" y="88"/>
                  <a:pt x="579" y="114"/>
                </a:cubicBezTo>
                <a:cubicBezTo>
                  <a:pt x="579" y="174"/>
                  <a:pt x="658" y="220"/>
                  <a:pt x="704" y="246"/>
                </a:cubicBezTo>
                <a:lnTo>
                  <a:pt x="724" y="253"/>
                </a:lnTo>
                <a:cubicBezTo>
                  <a:pt x="724" y="266"/>
                  <a:pt x="711" y="299"/>
                  <a:pt x="685" y="318"/>
                </a:cubicBezTo>
                <a:cubicBezTo>
                  <a:pt x="639" y="345"/>
                  <a:pt x="645" y="378"/>
                  <a:pt x="645" y="404"/>
                </a:cubicBezTo>
                <a:cubicBezTo>
                  <a:pt x="645" y="411"/>
                  <a:pt x="645" y="417"/>
                  <a:pt x="645" y="430"/>
                </a:cubicBezTo>
                <a:cubicBezTo>
                  <a:pt x="645" y="437"/>
                  <a:pt x="645" y="450"/>
                  <a:pt x="645" y="463"/>
                </a:cubicBezTo>
                <a:cubicBezTo>
                  <a:pt x="645" y="483"/>
                  <a:pt x="639" y="536"/>
                  <a:pt x="639" y="542"/>
                </a:cubicBezTo>
                <a:cubicBezTo>
                  <a:pt x="632" y="555"/>
                  <a:pt x="625" y="569"/>
                  <a:pt x="612" y="582"/>
                </a:cubicBezTo>
                <a:cubicBezTo>
                  <a:pt x="599" y="595"/>
                  <a:pt x="586" y="608"/>
                  <a:pt x="579" y="621"/>
                </a:cubicBezTo>
                <a:cubicBezTo>
                  <a:pt x="573" y="634"/>
                  <a:pt x="566" y="641"/>
                  <a:pt x="560" y="648"/>
                </a:cubicBezTo>
                <a:cubicBezTo>
                  <a:pt x="533" y="680"/>
                  <a:pt x="507" y="713"/>
                  <a:pt x="500" y="753"/>
                </a:cubicBezTo>
                <a:cubicBezTo>
                  <a:pt x="494" y="779"/>
                  <a:pt x="494" y="792"/>
                  <a:pt x="494" y="812"/>
                </a:cubicBezTo>
                <a:cubicBezTo>
                  <a:pt x="494" y="845"/>
                  <a:pt x="494" y="858"/>
                  <a:pt x="428" y="937"/>
                </a:cubicBezTo>
                <a:cubicBezTo>
                  <a:pt x="369" y="1003"/>
                  <a:pt x="303" y="1049"/>
                  <a:pt x="231" y="1069"/>
                </a:cubicBezTo>
                <a:cubicBezTo>
                  <a:pt x="171" y="1082"/>
                  <a:pt x="178" y="1161"/>
                  <a:pt x="178" y="1207"/>
                </a:cubicBezTo>
                <a:cubicBezTo>
                  <a:pt x="178" y="1220"/>
                  <a:pt x="184" y="1227"/>
                  <a:pt x="184" y="1240"/>
                </a:cubicBezTo>
                <a:cubicBezTo>
                  <a:pt x="184" y="1246"/>
                  <a:pt x="184" y="1246"/>
                  <a:pt x="158" y="1266"/>
                </a:cubicBezTo>
                <a:cubicBezTo>
                  <a:pt x="152" y="1273"/>
                  <a:pt x="132" y="1286"/>
                  <a:pt x="112" y="1306"/>
                </a:cubicBezTo>
                <a:cubicBezTo>
                  <a:pt x="73" y="1345"/>
                  <a:pt x="20" y="1391"/>
                  <a:pt x="7" y="1457"/>
                </a:cubicBezTo>
                <a:cubicBezTo>
                  <a:pt x="0" y="1510"/>
                  <a:pt x="0" y="1589"/>
                  <a:pt x="20" y="1641"/>
                </a:cubicBezTo>
                <a:cubicBezTo>
                  <a:pt x="27" y="1707"/>
                  <a:pt x="27" y="1812"/>
                  <a:pt x="27" y="1832"/>
                </a:cubicBezTo>
                <a:cubicBezTo>
                  <a:pt x="27" y="1865"/>
                  <a:pt x="27" y="1885"/>
                  <a:pt x="40" y="1898"/>
                </a:cubicBezTo>
                <a:lnTo>
                  <a:pt x="53" y="1911"/>
                </a:lnTo>
                <a:lnTo>
                  <a:pt x="73" y="1911"/>
                </a:lnTo>
                <a:cubicBezTo>
                  <a:pt x="79" y="1911"/>
                  <a:pt x="105" y="1911"/>
                  <a:pt x="145" y="1845"/>
                </a:cubicBezTo>
                <a:cubicBezTo>
                  <a:pt x="145" y="1845"/>
                  <a:pt x="158" y="1799"/>
                  <a:pt x="171" y="1733"/>
                </a:cubicBezTo>
                <a:cubicBezTo>
                  <a:pt x="178" y="1687"/>
                  <a:pt x="198" y="1615"/>
                  <a:pt x="198" y="1615"/>
                </a:cubicBezTo>
                <a:cubicBezTo>
                  <a:pt x="204" y="1608"/>
                  <a:pt x="217" y="1595"/>
                  <a:pt x="224" y="1589"/>
                </a:cubicBezTo>
                <a:cubicBezTo>
                  <a:pt x="231" y="1582"/>
                  <a:pt x="237" y="1576"/>
                  <a:pt x="244" y="1576"/>
                </a:cubicBezTo>
                <a:cubicBezTo>
                  <a:pt x="270" y="1549"/>
                  <a:pt x="296" y="1523"/>
                  <a:pt x="323" y="1497"/>
                </a:cubicBezTo>
                <a:lnTo>
                  <a:pt x="375" y="1450"/>
                </a:lnTo>
                <a:cubicBezTo>
                  <a:pt x="402" y="1424"/>
                  <a:pt x="421" y="1398"/>
                  <a:pt x="448" y="1372"/>
                </a:cubicBezTo>
                <a:cubicBezTo>
                  <a:pt x="520" y="1306"/>
                  <a:pt x="593" y="1233"/>
                  <a:pt x="665" y="1187"/>
                </a:cubicBezTo>
                <a:cubicBezTo>
                  <a:pt x="737" y="1141"/>
                  <a:pt x="737" y="1102"/>
                  <a:pt x="737" y="983"/>
                </a:cubicBezTo>
                <a:cubicBezTo>
                  <a:pt x="737" y="904"/>
                  <a:pt x="803" y="852"/>
                  <a:pt x="849" y="819"/>
                </a:cubicBezTo>
                <a:cubicBezTo>
                  <a:pt x="862" y="812"/>
                  <a:pt x="869" y="806"/>
                  <a:pt x="876" y="792"/>
                </a:cubicBezTo>
                <a:cubicBezTo>
                  <a:pt x="928" y="753"/>
                  <a:pt x="954" y="687"/>
                  <a:pt x="961" y="601"/>
                </a:cubicBezTo>
                <a:cubicBezTo>
                  <a:pt x="961" y="588"/>
                  <a:pt x="961" y="582"/>
                  <a:pt x="968" y="569"/>
                </a:cubicBezTo>
                <a:cubicBezTo>
                  <a:pt x="968" y="509"/>
                  <a:pt x="968" y="483"/>
                  <a:pt x="1099" y="378"/>
                </a:cubicBezTo>
                <a:cubicBezTo>
                  <a:pt x="1145" y="345"/>
                  <a:pt x="1172" y="299"/>
                  <a:pt x="1172" y="259"/>
                </a:cubicBezTo>
                <a:cubicBezTo>
                  <a:pt x="1172" y="233"/>
                  <a:pt x="1165" y="193"/>
                  <a:pt x="1119" y="161"/>
                </a:cubicBezTo>
                <a:cubicBezTo>
                  <a:pt x="1096" y="141"/>
                  <a:pt x="1075" y="134"/>
                  <a:pt x="1056" y="134"/>
                </a:cubicBezTo>
                <a:cubicBezTo>
                  <a:pt x="1037" y="134"/>
                  <a:pt x="1020" y="141"/>
                  <a:pt x="1007" y="147"/>
                </a:cubicBezTo>
                <a:cubicBezTo>
                  <a:pt x="994" y="161"/>
                  <a:pt x="981" y="167"/>
                  <a:pt x="948" y="167"/>
                </a:cubicBezTo>
                <a:cubicBezTo>
                  <a:pt x="908" y="167"/>
                  <a:pt x="902" y="154"/>
                  <a:pt x="889" y="108"/>
                </a:cubicBezTo>
                <a:cubicBezTo>
                  <a:pt x="876" y="75"/>
                  <a:pt x="862" y="42"/>
                  <a:pt x="829" y="16"/>
                </a:cubicBezTo>
                <a:cubicBezTo>
                  <a:pt x="812" y="5"/>
                  <a:pt x="792" y="0"/>
                  <a:pt x="772" y="0"/>
                </a:cubicBezTo>
                <a:close/>
              </a:path>
            </a:pathLst>
          </a:custGeom>
          <a:solidFill>
            <a:srgbClr val="F2EF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"/>
          <p:cNvSpPr txBox="1"/>
          <p:nvPr/>
        </p:nvSpPr>
        <p:spPr>
          <a:xfrm>
            <a:off x="448600" y="75173"/>
            <a:ext cx="81345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Participant Selection</a:t>
            </a:r>
            <a:endParaRPr sz="27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6" name="Google Shape;196;p19"/>
          <p:cNvSpPr/>
          <p:nvPr/>
        </p:nvSpPr>
        <p:spPr>
          <a:xfrm flipH="1" rot="10800000">
            <a:off x="120517" y="1399829"/>
            <a:ext cx="731100" cy="821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"/>
          <p:cNvSpPr/>
          <p:nvPr/>
        </p:nvSpPr>
        <p:spPr>
          <a:xfrm flipH="1" rot="10800000">
            <a:off x="121128" y="299802"/>
            <a:ext cx="729900" cy="820500"/>
          </a:xfrm>
          <a:prstGeom prst="ellipse">
            <a:avLst/>
          </a:prstGeom>
          <a:solidFill>
            <a:srgbClr val="FFA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9"/>
          <p:cNvSpPr/>
          <p:nvPr/>
        </p:nvSpPr>
        <p:spPr>
          <a:xfrm flipH="1" rot="10800000">
            <a:off x="121115" y="2432429"/>
            <a:ext cx="729900" cy="82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9"/>
          <p:cNvSpPr txBox="1"/>
          <p:nvPr/>
        </p:nvSpPr>
        <p:spPr>
          <a:xfrm flipH="1">
            <a:off x="-173682" y="2636113"/>
            <a:ext cx="24255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Subject Domains</a:t>
            </a:r>
            <a:endParaRPr sz="22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200" name="Google Shape;200;p19"/>
          <p:cNvCxnSpPr/>
          <p:nvPr/>
        </p:nvCxnSpPr>
        <p:spPr>
          <a:xfrm>
            <a:off x="3360100" y="2951763"/>
            <a:ext cx="4602300" cy="9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19"/>
          <p:cNvCxnSpPr/>
          <p:nvPr/>
        </p:nvCxnSpPr>
        <p:spPr>
          <a:xfrm rot="10800000">
            <a:off x="5615025" y="1148325"/>
            <a:ext cx="11400" cy="3593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Google Shape;202;p19"/>
          <p:cNvSpPr txBox="1"/>
          <p:nvPr/>
        </p:nvSpPr>
        <p:spPr>
          <a:xfrm flipH="1">
            <a:off x="-173680" y="470945"/>
            <a:ext cx="21789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Environments</a:t>
            </a:r>
            <a:endParaRPr sz="22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3" name="Google Shape;203;p19"/>
          <p:cNvSpPr txBox="1"/>
          <p:nvPr/>
        </p:nvSpPr>
        <p:spPr>
          <a:xfrm>
            <a:off x="-50375" y="1529763"/>
            <a:ext cx="24255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Tech Experiences</a:t>
            </a:r>
            <a:endParaRPr sz="2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4" name="Google Shape;204;p19"/>
          <p:cNvSpPr txBox="1"/>
          <p:nvPr/>
        </p:nvSpPr>
        <p:spPr>
          <a:xfrm flipH="1">
            <a:off x="4571795" y="4601695"/>
            <a:ext cx="21789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Professional</a:t>
            </a:r>
            <a:endParaRPr sz="2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 flipH="1">
            <a:off x="4571795" y="605457"/>
            <a:ext cx="21789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Academic</a:t>
            </a:r>
            <a:endParaRPr sz="2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 flipH="1">
            <a:off x="7446320" y="2692082"/>
            <a:ext cx="21789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Tech-Savvy</a:t>
            </a:r>
            <a:endParaRPr sz="2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7" name="Google Shape;207;p19"/>
          <p:cNvSpPr txBox="1"/>
          <p:nvPr/>
        </p:nvSpPr>
        <p:spPr>
          <a:xfrm flipH="1">
            <a:off x="1674895" y="2692107"/>
            <a:ext cx="21789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Tech Averse</a:t>
            </a:r>
            <a:endParaRPr sz="2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7153725" y="2771550"/>
            <a:ext cx="370543" cy="369755"/>
          </a:xfrm>
          <a:custGeom>
            <a:rect b="b" l="l" r="r" t="t"/>
            <a:pathLst>
              <a:path extrusionOk="0" h="63152" w="54814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solidFill>
            <a:srgbClr val="F0F0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3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</a:t>
            </a:r>
            <a:endParaRPr sz="230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09" name="Google Shape;209;p19"/>
          <p:cNvSpPr/>
          <p:nvPr/>
        </p:nvSpPr>
        <p:spPr>
          <a:xfrm>
            <a:off x="3419175" y="1148325"/>
            <a:ext cx="437964" cy="465588"/>
          </a:xfrm>
          <a:custGeom>
            <a:rect b="b" l="l" r="r" t="t"/>
            <a:pathLst>
              <a:path extrusionOk="0" h="63152" w="54814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solidFill>
            <a:srgbClr val="FF4E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</a:t>
            </a:r>
            <a:endParaRPr sz="3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6255300" y="1148325"/>
            <a:ext cx="437964" cy="369755"/>
          </a:xfrm>
          <a:custGeom>
            <a:rect b="b" l="l" r="r" t="t"/>
            <a:pathLst>
              <a:path extrusionOk="0" h="63152" w="54814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solidFill>
            <a:srgbClr val="95E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</a:t>
            </a:r>
            <a:endParaRPr sz="3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1" name="Google Shape;211;p19"/>
          <p:cNvSpPr/>
          <p:nvPr/>
        </p:nvSpPr>
        <p:spPr>
          <a:xfrm>
            <a:off x="7153725" y="4276425"/>
            <a:ext cx="494148" cy="465588"/>
          </a:xfrm>
          <a:custGeom>
            <a:rect b="b" l="l" r="r" t="t"/>
            <a:pathLst>
              <a:path extrusionOk="0" h="63152" w="54814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solidFill>
            <a:srgbClr val="51D7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</a:t>
            </a:r>
            <a:endParaRPr sz="3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3728800" y="3684050"/>
            <a:ext cx="437964" cy="465588"/>
          </a:xfrm>
          <a:custGeom>
            <a:rect b="b" l="l" r="r" t="t"/>
            <a:pathLst>
              <a:path extrusionOk="0" h="63152" w="54814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?</a:t>
            </a:r>
            <a:endParaRPr sz="3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191988" y="3778713"/>
            <a:ext cx="1201662" cy="920916"/>
          </a:xfrm>
          <a:prstGeom prst="lightningBol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9"/>
          <p:cNvSpPr txBox="1"/>
          <p:nvPr/>
        </p:nvSpPr>
        <p:spPr>
          <a:xfrm flipH="1">
            <a:off x="448595" y="3750920"/>
            <a:ext cx="21789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Extremes</a:t>
            </a:r>
            <a:endParaRPr sz="22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5" name="Google Shape;215;p19"/>
          <p:cNvSpPr/>
          <p:nvPr/>
        </p:nvSpPr>
        <p:spPr>
          <a:xfrm>
            <a:off x="2954112" y="949152"/>
            <a:ext cx="557820" cy="369738"/>
          </a:xfrm>
          <a:prstGeom prst="lightningBol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9"/>
          <p:cNvSpPr/>
          <p:nvPr/>
        </p:nvSpPr>
        <p:spPr>
          <a:xfrm>
            <a:off x="6750712" y="2505352"/>
            <a:ext cx="557820" cy="369738"/>
          </a:xfrm>
          <a:prstGeom prst="lightningBol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/>
          <p:nvPr/>
        </p:nvSpPr>
        <p:spPr>
          <a:xfrm>
            <a:off x="-2252925" y="4149645"/>
            <a:ext cx="109761" cy="179064"/>
          </a:xfrm>
          <a:custGeom>
            <a:rect b="b" l="l" r="r" t="t"/>
            <a:pathLst>
              <a:path extrusionOk="0" h="1912" w="1172">
                <a:moveTo>
                  <a:pt x="770" y="62"/>
                </a:moveTo>
                <a:cubicBezTo>
                  <a:pt x="777" y="62"/>
                  <a:pt x="783" y="68"/>
                  <a:pt x="790" y="68"/>
                </a:cubicBezTo>
                <a:cubicBezTo>
                  <a:pt x="810" y="82"/>
                  <a:pt x="816" y="101"/>
                  <a:pt x="823" y="128"/>
                </a:cubicBezTo>
                <a:cubicBezTo>
                  <a:pt x="836" y="174"/>
                  <a:pt x="856" y="233"/>
                  <a:pt x="948" y="233"/>
                </a:cubicBezTo>
                <a:cubicBezTo>
                  <a:pt x="994" y="233"/>
                  <a:pt x="1027" y="220"/>
                  <a:pt x="1040" y="207"/>
                </a:cubicBezTo>
                <a:cubicBezTo>
                  <a:pt x="1047" y="200"/>
                  <a:pt x="1053" y="200"/>
                  <a:pt x="1053" y="200"/>
                </a:cubicBezTo>
                <a:cubicBezTo>
                  <a:pt x="1053" y="200"/>
                  <a:pt x="1060" y="200"/>
                  <a:pt x="1080" y="213"/>
                </a:cubicBezTo>
                <a:cubicBezTo>
                  <a:pt x="1099" y="226"/>
                  <a:pt x="1106" y="246"/>
                  <a:pt x="1106" y="259"/>
                </a:cubicBezTo>
                <a:cubicBezTo>
                  <a:pt x="1106" y="279"/>
                  <a:pt x="1093" y="305"/>
                  <a:pt x="1060" y="332"/>
                </a:cubicBezTo>
                <a:cubicBezTo>
                  <a:pt x="908" y="444"/>
                  <a:pt x="902" y="490"/>
                  <a:pt x="902" y="569"/>
                </a:cubicBezTo>
                <a:cubicBezTo>
                  <a:pt x="902" y="582"/>
                  <a:pt x="895" y="588"/>
                  <a:pt x="895" y="601"/>
                </a:cubicBezTo>
                <a:cubicBezTo>
                  <a:pt x="895" y="667"/>
                  <a:pt x="869" y="713"/>
                  <a:pt x="836" y="746"/>
                </a:cubicBezTo>
                <a:cubicBezTo>
                  <a:pt x="829" y="753"/>
                  <a:pt x="816" y="759"/>
                  <a:pt x="810" y="766"/>
                </a:cubicBezTo>
                <a:cubicBezTo>
                  <a:pt x="757" y="806"/>
                  <a:pt x="671" y="871"/>
                  <a:pt x="671" y="983"/>
                </a:cubicBezTo>
                <a:cubicBezTo>
                  <a:pt x="671" y="1102"/>
                  <a:pt x="671" y="1108"/>
                  <a:pt x="632" y="1128"/>
                </a:cubicBezTo>
                <a:cubicBezTo>
                  <a:pt x="546" y="1181"/>
                  <a:pt x="474" y="1260"/>
                  <a:pt x="402" y="1332"/>
                </a:cubicBezTo>
                <a:cubicBezTo>
                  <a:pt x="375" y="1358"/>
                  <a:pt x="349" y="1378"/>
                  <a:pt x="323" y="1404"/>
                </a:cubicBezTo>
                <a:lnTo>
                  <a:pt x="277" y="1450"/>
                </a:lnTo>
                <a:cubicBezTo>
                  <a:pt x="250" y="1477"/>
                  <a:pt x="224" y="1503"/>
                  <a:pt x="198" y="1529"/>
                </a:cubicBezTo>
                <a:cubicBezTo>
                  <a:pt x="191" y="1529"/>
                  <a:pt x="191" y="1536"/>
                  <a:pt x="184" y="1536"/>
                </a:cubicBezTo>
                <a:cubicBezTo>
                  <a:pt x="165" y="1556"/>
                  <a:pt x="145" y="1569"/>
                  <a:pt x="132" y="1595"/>
                </a:cubicBezTo>
                <a:cubicBezTo>
                  <a:pt x="132" y="1595"/>
                  <a:pt x="112" y="1674"/>
                  <a:pt x="105" y="1720"/>
                </a:cubicBezTo>
                <a:cubicBezTo>
                  <a:pt x="99" y="1747"/>
                  <a:pt x="92" y="1760"/>
                  <a:pt x="92" y="1780"/>
                </a:cubicBezTo>
                <a:cubicBezTo>
                  <a:pt x="92" y="1720"/>
                  <a:pt x="86" y="1648"/>
                  <a:pt x="86" y="1635"/>
                </a:cubicBezTo>
                <a:lnTo>
                  <a:pt x="86" y="1622"/>
                </a:lnTo>
                <a:cubicBezTo>
                  <a:pt x="73" y="1582"/>
                  <a:pt x="66" y="1516"/>
                  <a:pt x="73" y="1470"/>
                </a:cubicBezTo>
                <a:cubicBezTo>
                  <a:pt x="79" y="1424"/>
                  <a:pt x="119" y="1385"/>
                  <a:pt x="158" y="1352"/>
                </a:cubicBezTo>
                <a:cubicBezTo>
                  <a:pt x="171" y="1339"/>
                  <a:pt x="184" y="1325"/>
                  <a:pt x="198" y="1319"/>
                </a:cubicBezTo>
                <a:cubicBezTo>
                  <a:pt x="224" y="1299"/>
                  <a:pt x="244" y="1286"/>
                  <a:pt x="244" y="1240"/>
                </a:cubicBezTo>
                <a:cubicBezTo>
                  <a:pt x="244" y="1227"/>
                  <a:pt x="244" y="1214"/>
                  <a:pt x="244" y="1200"/>
                </a:cubicBezTo>
                <a:cubicBezTo>
                  <a:pt x="244" y="1187"/>
                  <a:pt x="237" y="1141"/>
                  <a:pt x="244" y="1135"/>
                </a:cubicBezTo>
                <a:cubicBezTo>
                  <a:pt x="329" y="1115"/>
                  <a:pt x="408" y="1056"/>
                  <a:pt x="474" y="977"/>
                </a:cubicBezTo>
                <a:cubicBezTo>
                  <a:pt x="546" y="891"/>
                  <a:pt x="553" y="865"/>
                  <a:pt x="560" y="812"/>
                </a:cubicBezTo>
                <a:cubicBezTo>
                  <a:pt x="560" y="799"/>
                  <a:pt x="560" y="786"/>
                  <a:pt x="560" y="759"/>
                </a:cubicBezTo>
                <a:cubicBezTo>
                  <a:pt x="566" y="740"/>
                  <a:pt x="586" y="713"/>
                  <a:pt x="606" y="694"/>
                </a:cubicBezTo>
                <a:cubicBezTo>
                  <a:pt x="612" y="680"/>
                  <a:pt x="625" y="674"/>
                  <a:pt x="632" y="661"/>
                </a:cubicBezTo>
                <a:cubicBezTo>
                  <a:pt x="639" y="648"/>
                  <a:pt x="652" y="634"/>
                  <a:pt x="658" y="628"/>
                </a:cubicBezTo>
                <a:cubicBezTo>
                  <a:pt x="671" y="608"/>
                  <a:pt x="685" y="595"/>
                  <a:pt x="698" y="582"/>
                </a:cubicBezTo>
                <a:cubicBezTo>
                  <a:pt x="704" y="569"/>
                  <a:pt x="704" y="549"/>
                  <a:pt x="711" y="463"/>
                </a:cubicBezTo>
                <a:cubicBezTo>
                  <a:pt x="711" y="450"/>
                  <a:pt x="711" y="444"/>
                  <a:pt x="711" y="437"/>
                </a:cubicBezTo>
                <a:cubicBezTo>
                  <a:pt x="711" y="417"/>
                  <a:pt x="711" y="404"/>
                  <a:pt x="711" y="397"/>
                </a:cubicBezTo>
                <a:cubicBezTo>
                  <a:pt x="711" y="391"/>
                  <a:pt x="704" y="384"/>
                  <a:pt x="704" y="378"/>
                </a:cubicBezTo>
                <a:cubicBezTo>
                  <a:pt x="704" y="378"/>
                  <a:pt x="711" y="378"/>
                  <a:pt x="718" y="371"/>
                </a:cubicBezTo>
                <a:cubicBezTo>
                  <a:pt x="757" y="351"/>
                  <a:pt x="783" y="299"/>
                  <a:pt x="783" y="259"/>
                </a:cubicBezTo>
                <a:cubicBezTo>
                  <a:pt x="783" y="233"/>
                  <a:pt x="777" y="213"/>
                  <a:pt x="750" y="200"/>
                </a:cubicBezTo>
                <a:lnTo>
                  <a:pt x="737" y="187"/>
                </a:lnTo>
                <a:cubicBezTo>
                  <a:pt x="658" y="147"/>
                  <a:pt x="645" y="128"/>
                  <a:pt x="645" y="121"/>
                </a:cubicBezTo>
                <a:cubicBezTo>
                  <a:pt x="645" y="121"/>
                  <a:pt x="652" y="114"/>
                  <a:pt x="665" y="108"/>
                </a:cubicBezTo>
                <a:lnTo>
                  <a:pt x="685" y="95"/>
                </a:lnTo>
                <a:cubicBezTo>
                  <a:pt x="711" y="82"/>
                  <a:pt x="744" y="62"/>
                  <a:pt x="770" y="62"/>
                </a:cubicBezTo>
                <a:close/>
                <a:moveTo>
                  <a:pt x="772" y="0"/>
                </a:moveTo>
                <a:cubicBezTo>
                  <a:pt x="731" y="0"/>
                  <a:pt x="689" y="18"/>
                  <a:pt x="658" y="35"/>
                </a:cubicBezTo>
                <a:lnTo>
                  <a:pt x="639" y="42"/>
                </a:lnTo>
                <a:cubicBezTo>
                  <a:pt x="599" y="62"/>
                  <a:pt x="579" y="88"/>
                  <a:pt x="579" y="114"/>
                </a:cubicBezTo>
                <a:cubicBezTo>
                  <a:pt x="579" y="174"/>
                  <a:pt x="658" y="220"/>
                  <a:pt x="704" y="246"/>
                </a:cubicBezTo>
                <a:lnTo>
                  <a:pt x="724" y="253"/>
                </a:lnTo>
                <a:cubicBezTo>
                  <a:pt x="724" y="266"/>
                  <a:pt x="711" y="299"/>
                  <a:pt x="685" y="318"/>
                </a:cubicBezTo>
                <a:cubicBezTo>
                  <a:pt x="639" y="345"/>
                  <a:pt x="645" y="378"/>
                  <a:pt x="645" y="404"/>
                </a:cubicBezTo>
                <a:cubicBezTo>
                  <a:pt x="645" y="411"/>
                  <a:pt x="645" y="417"/>
                  <a:pt x="645" y="430"/>
                </a:cubicBezTo>
                <a:cubicBezTo>
                  <a:pt x="645" y="437"/>
                  <a:pt x="645" y="450"/>
                  <a:pt x="645" y="463"/>
                </a:cubicBezTo>
                <a:cubicBezTo>
                  <a:pt x="645" y="483"/>
                  <a:pt x="639" y="536"/>
                  <a:pt x="639" y="542"/>
                </a:cubicBezTo>
                <a:cubicBezTo>
                  <a:pt x="632" y="555"/>
                  <a:pt x="625" y="569"/>
                  <a:pt x="612" y="582"/>
                </a:cubicBezTo>
                <a:cubicBezTo>
                  <a:pt x="599" y="595"/>
                  <a:pt x="586" y="608"/>
                  <a:pt x="579" y="621"/>
                </a:cubicBezTo>
                <a:cubicBezTo>
                  <a:pt x="573" y="634"/>
                  <a:pt x="566" y="641"/>
                  <a:pt x="560" y="648"/>
                </a:cubicBezTo>
                <a:cubicBezTo>
                  <a:pt x="533" y="680"/>
                  <a:pt x="507" y="713"/>
                  <a:pt x="500" y="753"/>
                </a:cubicBezTo>
                <a:cubicBezTo>
                  <a:pt x="494" y="779"/>
                  <a:pt x="494" y="792"/>
                  <a:pt x="494" y="812"/>
                </a:cubicBezTo>
                <a:cubicBezTo>
                  <a:pt x="494" y="845"/>
                  <a:pt x="494" y="858"/>
                  <a:pt x="428" y="937"/>
                </a:cubicBezTo>
                <a:cubicBezTo>
                  <a:pt x="369" y="1003"/>
                  <a:pt x="303" y="1049"/>
                  <a:pt x="231" y="1069"/>
                </a:cubicBezTo>
                <a:cubicBezTo>
                  <a:pt x="171" y="1082"/>
                  <a:pt x="178" y="1161"/>
                  <a:pt x="178" y="1207"/>
                </a:cubicBezTo>
                <a:cubicBezTo>
                  <a:pt x="178" y="1220"/>
                  <a:pt x="184" y="1227"/>
                  <a:pt x="184" y="1240"/>
                </a:cubicBezTo>
                <a:cubicBezTo>
                  <a:pt x="184" y="1246"/>
                  <a:pt x="184" y="1246"/>
                  <a:pt x="158" y="1266"/>
                </a:cubicBezTo>
                <a:cubicBezTo>
                  <a:pt x="152" y="1273"/>
                  <a:pt x="132" y="1286"/>
                  <a:pt x="112" y="1306"/>
                </a:cubicBezTo>
                <a:cubicBezTo>
                  <a:pt x="73" y="1345"/>
                  <a:pt x="20" y="1391"/>
                  <a:pt x="7" y="1457"/>
                </a:cubicBezTo>
                <a:cubicBezTo>
                  <a:pt x="0" y="1510"/>
                  <a:pt x="0" y="1589"/>
                  <a:pt x="20" y="1641"/>
                </a:cubicBezTo>
                <a:cubicBezTo>
                  <a:pt x="27" y="1707"/>
                  <a:pt x="27" y="1812"/>
                  <a:pt x="27" y="1832"/>
                </a:cubicBezTo>
                <a:cubicBezTo>
                  <a:pt x="27" y="1865"/>
                  <a:pt x="27" y="1885"/>
                  <a:pt x="40" y="1898"/>
                </a:cubicBezTo>
                <a:lnTo>
                  <a:pt x="53" y="1911"/>
                </a:lnTo>
                <a:lnTo>
                  <a:pt x="73" y="1911"/>
                </a:lnTo>
                <a:cubicBezTo>
                  <a:pt x="79" y="1911"/>
                  <a:pt x="105" y="1911"/>
                  <a:pt x="145" y="1845"/>
                </a:cubicBezTo>
                <a:cubicBezTo>
                  <a:pt x="145" y="1845"/>
                  <a:pt x="158" y="1799"/>
                  <a:pt x="171" y="1733"/>
                </a:cubicBezTo>
                <a:cubicBezTo>
                  <a:pt x="178" y="1687"/>
                  <a:pt x="198" y="1615"/>
                  <a:pt x="198" y="1615"/>
                </a:cubicBezTo>
                <a:cubicBezTo>
                  <a:pt x="204" y="1608"/>
                  <a:pt x="217" y="1595"/>
                  <a:pt x="224" y="1589"/>
                </a:cubicBezTo>
                <a:cubicBezTo>
                  <a:pt x="231" y="1582"/>
                  <a:pt x="237" y="1576"/>
                  <a:pt x="244" y="1576"/>
                </a:cubicBezTo>
                <a:cubicBezTo>
                  <a:pt x="270" y="1549"/>
                  <a:pt x="296" y="1523"/>
                  <a:pt x="323" y="1497"/>
                </a:cubicBezTo>
                <a:lnTo>
                  <a:pt x="375" y="1450"/>
                </a:lnTo>
                <a:cubicBezTo>
                  <a:pt x="402" y="1424"/>
                  <a:pt x="421" y="1398"/>
                  <a:pt x="448" y="1372"/>
                </a:cubicBezTo>
                <a:cubicBezTo>
                  <a:pt x="520" y="1306"/>
                  <a:pt x="593" y="1233"/>
                  <a:pt x="665" y="1187"/>
                </a:cubicBezTo>
                <a:cubicBezTo>
                  <a:pt x="737" y="1141"/>
                  <a:pt x="737" y="1102"/>
                  <a:pt x="737" y="983"/>
                </a:cubicBezTo>
                <a:cubicBezTo>
                  <a:pt x="737" y="904"/>
                  <a:pt x="803" y="852"/>
                  <a:pt x="849" y="819"/>
                </a:cubicBezTo>
                <a:cubicBezTo>
                  <a:pt x="862" y="812"/>
                  <a:pt x="869" y="806"/>
                  <a:pt x="876" y="792"/>
                </a:cubicBezTo>
                <a:cubicBezTo>
                  <a:pt x="928" y="753"/>
                  <a:pt x="954" y="687"/>
                  <a:pt x="961" y="601"/>
                </a:cubicBezTo>
                <a:cubicBezTo>
                  <a:pt x="961" y="588"/>
                  <a:pt x="961" y="582"/>
                  <a:pt x="968" y="569"/>
                </a:cubicBezTo>
                <a:cubicBezTo>
                  <a:pt x="968" y="509"/>
                  <a:pt x="968" y="483"/>
                  <a:pt x="1099" y="378"/>
                </a:cubicBezTo>
                <a:cubicBezTo>
                  <a:pt x="1145" y="345"/>
                  <a:pt x="1172" y="299"/>
                  <a:pt x="1172" y="259"/>
                </a:cubicBezTo>
                <a:cubicBezTo>
                  <a:pt x="1172" y="233"/>
                  <a:pt x="1165" y="193"/>
                  <a:pt x="1119" y="161"/>
                </a:cubicBezTo>
                <a:cubicBezTo>
                  <a:pt x="1096" y="141"/>
                  <a:pt x="1075" y="134"/>
                  <a:pt x="1056" y="134"/>
                </a:cubicBezTo>
                <a:cubicBezTo>
                  <a:pt x="1037" y="134"/>
                  <a:pt x="1020" y="141"/>
                  <a:pt x="1007" y="147"/>
                </a:cubicBezTo>
                <a:cubicBezTo>
                  <a:pt x="994" y="161"/>
                  <a:pt x="981" y="167"/>
                  <a:pt x="948" y="167"/>
                </a:cubicBezTo>
                <a:cubicBezTo>
                  <a:pt x="908" y="167"/>
                  <a:pt x="902" y="154"/>
                  <a:pt x="889" y="108"/>
                </a:cubicBezTo>
                <a:cubicBezTo>
                  <a:pt x="876" y="75"/>
                  <a:pt x="862" y="42"/>
                  <a:pt x="829" y="16"/>
                </a:cubicBezTo>
                <a:cubicBezTo>
                  <a:pt x="812" y="5"/>
                  <a:pt x="792" y="0"/>
                  <a:pt x="772" y="0"/>
                </a:cubicBezTo>
                <a:close/>
              </a:path>
            </a:pathLst>
          </a:custGeom>
          <a:solidFill>
            <a:srgbClr val="F2EF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22" name="Google Shape;222;p20"/>
          <p:cNvGrpSpPr/>
          <p:nvPr/>
        </p:nvGrpSpPr>
        <p:grpSpPr>
          <a:xfrm>
            <a:off x="6330342" y="1368675"/>
            <a:ext cx="1503745" cy="3027118"/>
            <a:chOff x="5493717" y="1301425"/>
            <a:chExt cx="1503745" cy="3027118"/>
          </a:xfrm>
        </p:grpSpPr>
        <p:grpSp>
          <p:nvGrpSpPr>
            <p:cNvPr id="223" name="Google Shape;223;p20"/>
            <p:cNvGrpSpPr/>
            <p:nvPr/>
          </p:nvGrpSpPr>
          <p:grpSpPr>
            <a:xfrm>
              <a:off x="5493717" y="1301425"/>
              <a:ext cx="1503745" cy="3027118"/>
              <a:chOff x="5493717" y="1301425"/>
              <a:chExt cx="1503745" cy="3027118"/>
            </a:xfrm>
          </p:grpSpPr>
          <p:sp>
            <p:nvSpPr>
              <p:cNvPr id="224" name="Google Shape;224;p20"/>
              <p:cNvSpPr/>
              <p:nvPr/>
            </p:nvSpPr>
            <p:spPr>
              <a:xfrm>
                <a:off x="6187685" y="3193350"/>
                <a:ext cx="809778" cy="281552"/>
              </a:xfrm>
              <a:custGeom>
                <a:rect b="b" l="l" r="r" t="t"/>
                <a:pathLst>
                  <a:path extrusionOk="0" h="8492" w="24424">
                    <a:moveTo>
                      <a:pt x="0" y="0"/>
                    </a:moveTo>
                    <a:lnTo>
                      <a:pt x="0" y="8491"/>
                    </a:lnTo>
                    <a:lnTo>
                      <a:pt x="24423" y="8491"/>
                    </a:lnTo>
                    <a:lnTo>
                      <a:pt x="24423" y="3812"/>
                    </a:lnTo>
                    <a:cubicBezTo>
                      <a:pt x="24423" y="1712"/>
                      <a:pt x="22711" y="0"/>
                      <a:pt x="20611" y="0"/>
                    </a:cubicBezTo>
                    <a:lnTo>
                      <a:pt x="20611" y="0"/>
                    </a:lnTo>
                    <a:close/>
                  </a:path>
                </a:pathLst>
              </a:custGeom>
              <a:solidFill>
                <a:srgbClr val="55840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25" name="Google Shape;225;p20"/>
              <p:cNvSpPr/>
              <p:nvPr/>
            </p:nvSpPr>
            <p:spPr>
              <a:xfrm>
                <a:off x="5493717" y="2015054"/>
                <a:ext cx="809778" cy="280790"/>
              </a:xfrm>
              <a:custGeom>
                <a:rect b="b" l="l" r="r" t="t"/>
                <a:pathLst>
                  <a:path extrusionOk="0" h="8469" w="24424">
                    <a:moveTo>
                      <a:pt x="0" y="1"/>
                    </a:moveTo>
                    <a:lnTo>
                      <a:pt x="0" y="4680"/>
                    </a:lnTo>
                    <a:cubicBezTo>
                      <a:pt x="0" y="6780"/>
                      <a:pt x="1712" y="8469"/>
                      <a:pt x="3812" y="8469"/>
                    </a:cubicBezTo>
                    <a:lnTo>
                      <a:pt x="24423" y="8469"/>
                    </a:lnTo>
                    <a:lnTo>
                      <a:pt x="24423" y="1"/>
                    </a:lnTo>
                    <a:close/>
                  </a:path>
                </a:pathLst>
              </a:custGeom>
              <a:solidFill>
                <a:srgbClr val="55840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26" name="Google Shape;226;p20"/>
              <p:cNvSpPr/>
              <p:nvPr/>
            </p:nvSpPr>
            <p:spPr>
              <a:xfrm>
                <a:off x="5552377" y="1301425"/>
                <a:ext cx="1386388" cy="3027118"/>
              </a:xfrm>
              <a:custGeom>
                <a:rect b="b" l="l" r="r" t="t"/>
                <a:pathLst>
                  <a:path extrusionOk="0" h="91302" w="38051">
                    <a:moveTo>
                      <a:pt x="3812" y="0"/>
                    </a:moveTo>
                    <a:cubicBezTo>
                      <a:pt x="1712" y="0"/>
                      <a:pt x="0" y="1689"/>
                      <a:pt x="0" y="3789"/>
                    </a:cubicBezTo>
                    <a:lnTo>
                      <a:pt x="0" y="87490"/>
                    </a:lnTo>
                    <a:cubicBezTo>
                      <a:pt x="0" y="89589"/>
                      <a:pt x="1712" y="91301"/>
                      <a:pt x="3812" y="91301"/>
                    </a:cubicBezTo>
                    <a:lnTo>
                      <a:pt x="34238" y="91301"/>
                    </a:lnTo>
                    <a:cubicBezTo>
                      <a:pt x="36338" y="91301"/>
                      <a:pt x="38050" y="89589"/>
                      <a:pt x="38050" y="87490"/>
                    </a:cubicBezTo>
                    <a:lnTo>
                      <a:pt x="38050" y="3789"/>
                    </a:lnTo>
                    <a:cubicBezTo>
                      <a:pt x="38050" y="1689"/>
                      <a:pt x="36338" y="0"/>
                      <a:pt x="34238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27" name="Google Shape;227;p20"/>
              <p:cNvSpPr/>
              <p:nvPr/>
            </p:nvSpPr>
            <p:spPr>
              <a:xfrm>
                <a:off x="5493717" y="1413424"/>
                <a:ext cx="1061026" cy="756796"/>
              </a:xfrm>
              <a:custGeom>
                <a:rect b="b" l="l" r="r" t="t"/>
                <a:pathLst>
                  <a:path extrusionOk="0" h="22826" w="32002">
                    <a:moveTo>
                      <a:pt x="3812" y="0"/>
                    </a:moveTo>
                    <a:cubicBezTo>
                      <a:pt x="1712" y="0"/>
                      <a:pt x="0" y="1690"/>
                      <a:pt x="0" y="3789"/>
                    </a:cubicBezTo>
                    <a:lnTo>
                      <a:pt x="0" y="3789"/>
                    </a:lnTo>
                    <a:lnTo>
                      <a:pt x="0" y="22826"/>
                    </a:lnTo>
                    <a:cubicBezTo>
                      <a:pt x="0" y="22803"/>
                      <a:pt x="69" y="19014"/>
                      <a:pt x="3812" y="19014"/>
                    </a:cubicBezTo>
                    <a:lnTo>
                      <a:pt x="3812" y="19014"/>
                    </a:lnTo>
                    <a:lnTo>
                      <a:pt x="22506" y="19014"/>
                    </a:lnTo>
                    <a:cubicBezTo>
                      <a:pt x="27756" y="19014"/>
                      <a:pt x="32001" y="14746"/>
                      <a:pt x="32001" y="9496"/>
                    </a:cubicBezTo>
                    <a:lnTo>
                      <a:pt x="32001" y="9496"/>
                    </a:lnTo>
                    <a:lnTo>
                      <a:pt x="32001" y="9496"/>
                    </a:lnTo>
                    <a:cubicBezTo>
                      <a:pt x="32001" y="4246"/>
                      <a:pt x="27756" y="0"/>
                      <a:pt x="22506" y="0"/>
                    </a:cubicBezTo>
                    <a:lnTo>
                      <a:pt x="22506" y="0"/>
                    </a:lnTo>
                    <a:close/>
                    <a:moveTo>
                      <a:pt x="0" y="22826"/>
                    </a:moveTo>
                    <a:lnTo>
                      <a:pt x="0" y="22826"/>
                    </a:lnTo>
                    <a:lnTo>
                      <a:pt x="0" y="22826"/>
                    </a:lnTo>
                    <a:close/>
                  </a:path>
                </a:pathLst>
              </a:custGeom>
              <a:solidFill>
                <a:srgbClr val="95E4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28" name="Google Shape;228;p20"/>
              <p:cNvSpPr/>
              <p:nvPr/>
            </p:nvSpPr>
            <p:spPr>
              <a:xfrm>
                <a:off x="5912200" y="3319737"/>
                <a:ext cx="1085263" cy="756796"/>
              </a:xfrm>
              <a:custGeom>
                <a:rect b="b" l="l" r="r" t="t"/>
                <a:pathLst>
                  <a:path extrusionOk="0" h="22826" w="32733">
                    <a:moveTo>
                      <a:pt x="32732" y="0"/>
                    </a:moveTo>
                    <a:cubicBezTo>
                      <a:pt x="32732" y="0"/>
                      <a:pt x="32664" y="3789"/>
                      <a:pt x="28920" y="3789"/>
                    </a:cubicBezTo>
                    <a:lnTo>
                      <a:pt x="9519" y="3789"/>
                    </a:lnTo>
                    <a:cubicBezTo>
                      <a:pt x="4269" y="3789"/>
                      <a:pt x="1" y="8058"/>
                      <a:pt x="1" y="13307"/>
                    </a:cubicBezTo>
                    <a:cubicBezTo>
                      <a:pt x="1" y="18557"/>
                      <a:pt x="4269" y="22826"/>
                      <a:pt x="9519" y="22826"/>
                    </a:cubicBezTo>
                    <a:lnTo>
                      <a:pt x="28920" y="22826"/>
                    </a:lnTo>
                    <a:cubicBezTo>
                      <a:pt x="31020" y="22826"/>
                      <a:pt x="32732" y="21114"/>
                      <a:pt x="32732" y="19014"/>
                    </a:cubicBezTo>
                    <a:lnTo>
                      <a:pt x="32732" y="0"/>
                    </a:lnTo>
                    <a:close/>
                  </a:path>
                </a:pathLst>
              </a:custGeom>
              <a:solidFill>
                <a:srgbClr val="95E4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29" name="Google Shape;229;p20"/>
              <p:cNvSpPr/>
              <p:nvPr/>
            </p:nvSpPr>
            <p:spPr>
              <a:xfrm>
                <a:off x="5975791" y="3508919"/>
                <a:ext cx="504022" cy="504055"/>
              </a:xfrm>
              <a:custGeom>
                <a:rect b="b" l="l" r="r" t="t"/>
                <a:pathLst>
                  <a:path extrusionOk="0" h="15203" w="15202">
                    <a:moveTo>
                      <a:pt x="7601" y="1"/>
                    </a:moveTo>
                    <a:cubicBezTo>
                      <a:pt x="3401" y="1"/>
                      <a:pt x="0" y="3402"/>
                      <a:pt x="0" y="7601"/>
                    </a:cubicBezTo>
                    <a:cubicBezTo>
                      <a:pt x="0" y="11801"/>
                      <a:pt x="3401" y="15202"/>
                      <a:pt x="7601" y="15202"/>
                    </a:cubicBezTo>
                    <a:cubicBezTo>
                      <a:pt x="11801" y="15202"/>
                      <a:pt x="15202" y="11801"/>
                      <a:pt x="15202" y="7601"/>
                    </a:cubicBezTo>
                    <a:cubicBezTo>
                      <a:pt x="15202" y="3402"/>
                      <a:pt x="11801" y="1"/>
                      <a:pt x="76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30" name="Google Shape;230;p20"/>
              <p:cNvSpPr txBox="1"/>
              <p:nvPr/>
            </p:nvSpPr>
            <p:spPr>
              <a:xfrm>
                <a:off x="5673352" y="1416200"/>
                <a:ext cx="903600" cy="62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300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31" name="Google Shape;231;p20"/>
            <p:cNvGrpSpPr/>
            <p:nvPr/>
          </p:nvGrpSpPr>
          <p:grpSpPr>
            <a:xfrm>
              <a:off x="5493740" y="2231575"/>
              <a:ext cx="1463425" cy="839765"/>
              <a:chOff x="5493740" y="2231575"/>
              <a:chExt cx="1463425" cy="839765"/>
            </a:xfrm>
          </p:grpSpPr>
          <p:sp>
            <p:nvSpPr>
              <p:cNvPr id="232" name="Google Shape;232;p20"/>
              <p:cNvSpPr txBox="1"/>
              <p:nvPr/>
            </p:nvSpPr>
            <p:spPr>
              <a:xfrm>
                <a:off x="5530665" y="2231575"/>
                <a:ext cx="1426500" cy="41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3" name="Google Shape;233;p20"/>
              <p:cNvSpPr txBox="1"/>
              <p:nvPr/>
            </p:nvSpPr>
            <p:spPr>
              <a:xfrm>
                <a:off x="5493740" y="2544240"/>
                <a:ext cx="1426500" cy="52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What was your initial reaction to teaching on Zoom?</a:t>
                </a:r>
                <a:endParaRPr sz="17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  <p:grpSp>
        <p:nvGrpSpPr>
          <p:cNvPr id="234" name="Google Shape;234;p20"/>
          <p:cNvGrpSpPr/>
          <p:nvPr/>
        </p:nvGrpSpPr>
        <p:grpSpPr>
          <a:xfrm>
            <a:off x="4620213" y="1368675"/>
            <a:ext cx="1576800" cy="3027118"/>
            <a:chOff x="3783588" y="1301425"/>
            <a:chExt cx="1576800" cy="3027118"/>
          </a:xfrm>
        </p:grpSpPr>
        <p:grpSp>
          <p:nvGrpSpPr>
            <p:cNvPr id="235" name="Google Shape;235;p20"/>
            <p:cNvGrpSpPr/>
            <p:nvPr/>
          </p:nvGrpSpPr>
          <p:grpSpPr>
            <a:xfrm>
              <a:off x="3820492" y="1301425"/>
              <a:ext cx="1502982" cy="3027118"/>
              <a:chOff x="3820492" y="1301425"/>
              <a:chExt cx="1502982" cy="3027118"/>
            </a:xfrm>
          </p:grpSpPr>
          <p:sp>
            <p:nvSpPr>
              <p:cNvPr id="236" name="Google Shape;236;p20"/>
              <p:cNvSpPr/>
              <p:nvPr/>
            </p:nvSpPr>
            <p:spPr>
              <a:xfrm>
                <a:off x="4513697" y="3193350"/>
                <a:ext cx="809778" cy="281552"/>
              </a:xfrm>
              <a:custGeom>
                <a:rect b="b" l="l" r="r" t="t"/>
                <a:pathLst>
                  <a:path extrusionOk="0" h="8492" w="24424">
                    <a:moveTo>
                      <a:pt x="1" y="0"/>
                    </a:moveTo>
                    <a:lnTo>
                      <a:pt x="1" y="8491"/>
                    </a:lnTo>
                    <a:lnTo>
                      <a:pt x="24424" y="8491"/>
                    </a:lnTo>
                    <a:lnTo>
                      <a:pt x="24424" y="3812"/>
                    </a:lnTo>
                    <a:cubicBezTo>
                      <a:pt x="24424" y="1712"/>
                      <a:pt x="22735" y="0"/>
                      <a:pt x="20635" y="0"/>
                    </a:cubicBezTo>
                    <a:lnTo>
                      <a:pt x="20635" y="0"/>
                    </a:lnTo>
                    <a:close/>
                  </a:path>
                </a:pathLst>
              </a:custGeom>
              <a:solidFill>
                <a:srgbClr val="B441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37" name="Google Shape;237;p20"/>
              <p:cNvSpPr/>
              <p:nvPr/>
            </p:nvSpPr>
            <p:spPr>
              <a:xfrm>
                <a:off x="3820492" y="2015054"/>
                <a:ext cx="809778" cy="280790"/>
              </a:xfrm>
              <a:custGeom>
                <a:rect b="b" l="l" r="r" t="t"/>
                <a:pathLst>
                  <a:path extrusionOk="0" h="8469" w="24424">
                    <a:moveTo>
                      <a:pt x="1" y="1"/>
                    </a:moveTo>
                    <a:lnTo>
                      <a:pt x="1" y="4680"/>
                    </a:lnTo>
                    <a:cubicBezTo>
                      <a:pt x="1" y="6780"/>
                      <a:pt x="1690" y="8469"/>
                      <a:pt x="3790" y="8469"/>
                    </a:cubicBezTo>
                    <a:lnTo>
                      <a:pt x="24424" y="8469"/>
                    </a:lnTo>
                    <a:lnTo>
                      <a:pt x="24424" y="1"/>
                    </a:lnTo>
                    <a:close/>
                  </a:path>
                </a:pathLst>
              </a:custGeom>
              <a:solidFill>
                <a:srgbClr val="B441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38" name="Google Shape;238;p20"/>
              <p:cNvSpPr/>
              <p:nvPr/>
            </p:nvSpPr>
            <p:spPr>
              <a:xfrm>
                <a:off x="3878786" y="1301425"/>
                <a:ext cx="1386388" cy="3027118"/>
              </a:xfrm>
              <a:custGeom>
                <a:rect b="b" l="l" r="r" t="t"/>
                <a:pathLst>
                  <a:path extrusionOk="0" h="91302" w="38051">
                    <a:moveTo>
                      <a:pt x="3813" y="0"/>
                    </a:moveTo>
                    <a:cubicBezTo>
                      <a:pt x="1713" y="0"/>
                      <a:pt x="1" y="1689"/>
                      <a:pt x="1" y="3789"/>
                    </a:cubicBezTo>
                    <a:lnTo>
                      <a:pt x="1" y="87490"/>
                    </a:lnTo>
                    <a:cubicBezTo>
                      <a:pt x="1" y="89589"/>
                      <a:pt x="1713" y="91301"/>
                      <a:pt x="3813" y="91301"/>
                    </a:cubicBezTo>
                    <a:lnTo>
                      <a:pt x="34239" y="91301"/>
                    </a:lnTo>
                    <a:cubicBezTo>
                      <a:pt x="36339" y="91301"/>
                      <a:pt x="38051" y="89589"/>
                      <a:pt x="38051" y="87490"/>
                    </a:cubicBezTo>
                    <a:lnTo>
                      <a:pt x="38051" y="3789"/>
                    </a:lnTo>
                    <a:cubicBezTo>
                      <a:pt x="38051" y="1689"/>
                      <a:pt x="36339" y="0"/>
                      <a:pt x="34239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39" name="Google Shape;239;p20"/>
              <p:cNvSpPr/>
              <p:nvPr/>
            </p:nvSpPr>
            <p:spPr>
              <a:xfrm>
                <a:off x="3820492" y="1413424"/>
                <a:ext cx="1061026" cy="756796"/>
              </a:xfrm>
              <a:custGeom>
                <a:rect b="b" l="l" r="r" t="t"/>
                <a:pathLst>
                  <a:path extrusionOk="0" h="22826" w="32002">
                    <a:moveTo>
                      <a:pt x="3790" y="0"/>
                    </a:moveTo>
                    <a:cubicBezTo>
                      <a:pt x="1690" y="0"/>
                      <a:pt x="1" y="1690"/>
                      <a:pt x="1" y="3789"/>
                    </a:cubicBezTo>
                    <a:lnTo>
                      <a:pt x="1" y="3789"/>
                    </a:lnTo>
                    <a:lnTo>
                      <a:pt x="1" y="22826"/>
                    </a:lnTo>
                    <a:cubicBezTo>
                      <a:pt x="1" y="22803"/>
                      <a:pt x="46" y="19014"/>
                      <a:pt x="3790" y="19014"/>
                    </a:cubicBezTo>
                    <a:lnTo>
                      <a:pt x="3790" y="19014"/>
                    </a:lnTo>
                    <a:lnTo>
                      <a:pt x="22484" y="19014"/>
                    </a:lnTo>
                    <a:cubicBezTo>
                      <a:pt x="27733" y="19014"/>
                      <a:pt x="32002" y="14746"/>
                      <a:pt x="32002" y="9496"/>
                    </a:cubicBezTo>
                    <a:lnTo>
                      <a:pt x="32002" y="9496"/>
                    </a:lnTo>
                    <a:lnTo>
                      <a:pt x="32002" y="9496"/>
                    </a:lnTo>
                    <a:cubicBezTo>
                      <a:pt x="32002" y="4246"/>
                      <a:pt x="27733" y="0"/>
                      <a:pt x="22484" y="0"/>
                    </a:cubicBezTo>
                    <a:lnTo>
                      <a:pt x="22484" y="0"/>
                    </a:lnTo>
                    <a:close/>
                    <a:moveTo>
                      <a:pt x="1" y="22826"/>
                    </a:moveTo>
                    <a:lnTo>
                      <a:pt x="1" y="22826"/>
                    </a:lnTo>
                    <a:lnTo>
                      <a:pt x="1" y="22826"/>
                    </a:lnTo>
                    <a:close/>
                  </a:path>
                </a:pathLst>
              </a:custGeom>
              <a:solidFill>
                <a:srgbClr val="FF4E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40" name="Google Shape;240;p20"/>
              <p:cNvSpPr/>
              <p:nvPr/>
            </p:nvSpPr>
            <p:spPr>
              <a:xfrm>
                <a:off x="4239008" y="3319737"/>
                <a:ext cx="1084467" cy="756796"/>
              </a:xfrm>
              <a:custGeom>
                <a:rect b="b" l="l" r="r" t="t"/>
                <a:pathLst>
                  <a:path extrusionOk="0" h="22826" w="32709">
                    <a:moveTo>
                      <a:pt x="32709" y="0"/>
                    </a:moveTo>
                    <a:cubicBezTo>
                      <a:pt x="32709" y="0"/>
                      <a:pt x="32663" y="3789"/>
                      <a:pt x="28920" y="3789"/>
                    </a:cubicBezTo>
                    <a:lnTo>
                      <a:pt x="9518" y="3789"/>
                    </a:lnTo>
                    <a:cubicBezTo>
                      <a:pt x="4246" y="3789"/>
                      <a:pt x="0" y="8058"/>
                      <a:pt x="0" y="13307"/>
                    </a:cubicBezTo>
                    <a:cubicBezTo>
                      <a:pt x="0" y="18557"/>
                      <a:pt x="4246" y="22826"/>
                      <a:pt x="9518" y="22826"/>
                    </a:cubicBezTo>
                    <a:lnTo>
                      <a:pt x="28920" y="22826"/>
                    </a:lnTo>
                    <a:cubicBezTo>
                      <a:pt x="31020" y="22826"/>
                      <a:pt x="32709" y="21114"/>
                      <a:pt x="32709" y="19014"/>
                    </a:cubicBezTo>
                    <a:lnTo>
                      <a:pt x="32709" y="0"/>
                    </a:lnTo>
                    <a:close/>
                  </a:path>
                </a:pathLst>
              </a:custGeom>
              <a:solidFill>
                <a:srgbClr val="FF4E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41" name="Google Shape;241;p20"/>
              <p:cNvSpPr/>
              <p:nvPr/>
            </p:nvSpPr>
            <p:spPr>
              <a:xfrm>
                <a:off x="4301803" y="3508919"/>
                <a:ext cx="504785" cy="504055"/>
              </a:xfrm>
              <a:custGeom>
                <a:rect b="b" l="l" r="r" t="t"/>
                <a:pathLst>
                  <a:path extrusionOk="0" h="15203" w="15225">
                    <a:moveTo>
                      <a:pt x="7624" y="1"/>
                    </a:moveTo>
                    <a:cubicBezTo>
                      <a:pt x="3402" y="1"/>
                      <a:pt x="1" y="3402"/>
                      <a:pt x="1" y="7601"/>
                    </a:cubicBezTo>
                    <a:cubicBezTo>
                      <a:pt x="1" y="11801"/>
                      <a:pt x="3402" y="15202"/>
                      <a:pt x="7624" y="15202"/>
                    </a:cubicBezTo>
                    <a:cubicBezTo>
                      <a:pt x="11824" y="15202"/>
                      <a:pt x="15225" y="11801"/>
                      <a:pt x="15225" y="7601"/>
                    </a:cubicBezTo>
                    <a:cubicBezTo>
                      <a:pt x="15225" y="3402"/>
                      <a:pt x="11824" y="1"/>
                      <a:pt x="76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42" name="Google Shape;242;p20"/>
              <p:cNvSpPr txBox="1"/>
              <p:nvPr/>
            </p:nvSpPr>
            <p:spPr>
              <a:xfrm>
                <a:off x="3996510" y="1416200"/>
                <a:ext cx="903600" cy="62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300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43" name="Google Shape;243;p20"/>
            <p:cNvGrpSpPr/>
            <p:nvPr/>
          </p:nvGrpSpPr>
          <p:grpSpPr>
            <a:xfrm>
              <a:off x="3783588" y="2233575"/>
              <a:ext cx="1576800" cy="774575"/>
              <a:chOff x="3783588" y="2233575"/>
              <a:chExt cx="1576800" cy="774575"/>
            </a:xfrm>
          </p:grpSpPr>
          <p:sp>
            <p:nvSpPr>
              <p:cNvPr id="244" name="Google Shape;244;p20"/>
              <p:cNvSpPr txBox="1"/>
              <p:nvPr/>
            </p:nvSpPr>
            <p:spPr>
              <a:xfrm>
                <a:off x="3858750" y="2233575"/>
                <a:ext cx="1426500" cy="41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5" name="Google Shape;245;p20"/>
              <p:cNvSpPr txBox="1"/>
              <p:nvPr/>
            </p:nvSpPr>
            <p:spPr>
              <a:xfrm>
                <a:off x="3783588" y="2481050"/>
                <a:ext cx="1576800" cy="52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Can you walk me through a time when you ran into a problem in working virtually?</a:t>
                </a:r>
                <a:endParaRPr sz="16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  <p:grpSp>
        <p:nvGrpSpPr>
          <p:cNvPr id="246" name="Google Shape;246;p20"/>
          <p:cNvGrpSpPr/>
          <p:nvPr/>
        </p:nvGrpSpPr>
        <p:grpSpPr>
          <a:xfrm>
            <a:off x="2983163" y="1368675"/>
            <a:ext cx="1503712" cy="3027118"/>
            <a:chOff x="2146538" y="1301425"/>
            <a:chExt cx="1503712" cy="3027118"/>
          </a:xfrm>
        </p:grpSpPr>
        <p:grpSp>
          <p:nvGrpSpPr>
            <p:cNvPr id="247" name="Google Shape;247;p20"/>
            <p:cNvGrpSpPr/>
            <p:nvPr/>
          </p:nvGrpSpPr>
          <p:grpSpPr>
            <a:xfrm>
              <a:off x="2146538" y="1301425"/>
              <a:ext cx="1503712" cy="3027118"/>
              <a:chOff x="2146538" y="1301425"/>
              <a:chExt cx="1503712" cy="3027118"/>
            </a:xfrm>
          </p:grpSpPr>
          <p:sp>
            <p:nvSpPr>
              <p:cNvPr id="248" name="Google Shape;248;p20"/>
              <p:cNvSpPr/>
              <p:nvPr/>
            </p:nvSpPr>
            <p:spPr>
              <a:xfrm>
                <a:off x="2840472" y="3193350"/>
                <a:ext cx="809778" cy="281552"/>
              </a:xfrm>
              <a:custGeom>
                <a:rect b="b" l="l" r="r" t="t"/>
                <a:pathLst>
                  <a:path extrusionOk="0" h="8492" w="24424">
                    <a:moveTo>
                      <a:pt x="1" y="0"/>
                    </a:moveTo>
                    <a:lnTo>
                      <a:pt x="1" y="8491"/>
                    </a:lnTo>
                    <a:lnTo>
                      <a:pt x="24424" y="8491"/>
                    </a:lnTo>
                    <a:lnTo>
                      <a:pt x="24424" y="3812"/>
                    </a:lnTo>
                    <a:cubicBezTo>
                      <a:pt x="24424" y="1712"/>
                      <a:pt x="22712" y="0"/>
                      <a:pt x="20612" y="0"/>
                    </a:cubicBezTo>
                    <a:lnTo>
                      <a:pt x="20612" y="0"/>
                    </a:lnTo>
                    <a:close/>
                  </a:path>
                </a:pathLst>
              </a:custGeom>
              <a:solidFill>
                <a:srgbClr val="96660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49" name="Google Shape;249;p20"/>
              <p:cNvSpPr/>
              <p:nvPr/>
            </p:nvSpPr>
            <p:spPr>
              <a:xfrm>
                <a:off x="2146538" y="2015054"/>
                <a:ext cx="809778" cy="280790"/>
              </a:xfrm>
              <a:custGeom>
                <a:rect b="b" l="l" r="r" t="t"/>
                <a:pathLst>
                  <a:path extrusionOk="0" h="8469" w="24424">
                    <a:moveTo>
                      <a:pt x="0" y="1"/>
                    </a:moveTo>
                    <a:lnTo>
                      <a:pt x="0" y="4680"/>
                    </a:lnTo>
                    <a:cubicBezTo>
                      <a:pt x="0" y="6780"/>
                      <a:pt x="1712" y="8469"/>
                      <a:pt x="3812" y="8469"/>
                    </a:cubicBezTo>
                    <a:lnTo>
                      <a:pt x="24423" y="8469"/>
                    </a:lnTo>
                    <a:lnTo>
                      <a:pt x="24423" y="1"/>
                    </a:lnTo>
                    <a:close/>
                  </a:path>
                </a:pathLst>
              </a:custGeom>
              <a:solidFill>
                <a:srgbClr val="96660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50" name="Google Shape;250;p20"/>
              <p:cNvSpPr/>
              <p:nvPr/>
            </p:nvSpPr>
            <p:spPr>
              <a:xfrm>
                <a:off x="2205168" y="1301425"/>
                <a:ext cx="1386447" cy="3027118"/>
              </a:xfrm>
              <a:custGeom>
                <a:rect b="b" l="l" r="r" t="t"/>
                <a:pathLst>
                  <a:path extrusionOk="0" h="91302" w="38050">
                    <a:moveTo>
                      <a:pt x="3812" y="0"/>
                    </a:moveTo>
                    <a:cubicBezTo>
                      <a:pt x="1712" y="0"/>
                      <a:pt x="0" y="1689"/>
                      <a:pt x="0" y="3789"/>
                    </a:cubicBezTo>
                    <a:lnTo>
                      <a:pt x="0" y="87490"/>
                    </a:lnTo>
                    <a:cubicBezTo>
                      <a:pt x="0" y="89589"/>
                      <a:pt x="1712" y="91301"/>
                      <a:pt x="3812" y="91301"/>
                    </a:cubicBezTo>
                    <a:lnTo>
                      <a:pt x="34238" y="91301"/>
                    </a:lnTo>
                    <a:cubicBezTo>
                      <a:pt x="36361" y="91301"/>
                      <a:pt x="38050" y="89589"/>
                      <a:pt x="38050" y="87490"/>
                    </a:cubicBezTo>
                    <a:lnTo>
                      <a:pt x="38050" y="3789"/>
                    </a:lnTo>
                    <a:cubicBezTo>
                      <a:pt x="38050" y="1689"/>
                      <a:pt x="36361" y="0"/>
                      <a:pt x="34238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51" name="Google Shape;251;p20"/>
              <p:cNvSpPr/>
              <p:nvPr/>
            </p:nvSpPr>
            <p:spPr>
              <a:xfrm>
                <a:off x="2146538" y="1413424"/>
                <a:ext cx="1061026" cy="756796"/>
              </a:xfrm>
              <a:custGeom>
                <a:rect b="b" l="l" r="r" t="t"/>
                <a:pathLst>
                  <a:path extrusionOk="0" h="22826" w="32002">
                    <a:moveTo>
                      <a:pt x="3812" y="0"/>
                    </a:moveTo>
                    <a:cubicBezTo>
                      <a:pt x="1712" y="0"/>
                      <a:pt x="0" y="1690"/>
                      <a:pt x="0" y="3789"/>
                    </a:cubicBezTo>
                    <a:lnTo>
                      <a:pt x="0" y="3789"/>
                    </a:lnTo>
                    <a:lnTo>
                      <a:pt x="0" y="22826"/>
                    </a:lnTo>
                    <a:cubicBezTo>
                      <a:pt x="0" y="22803"/>
                      <a:pt x="69" y="19014"/>
                      <a:pt x="3812" y="19014"/>
                    </a:cubicBezTo>
                    <a:lnTo>
                      <a:pt x="3812" y="19014"/>
                    </a:lnTo>
                    <a:lnTo>
                      <a:pt x="22506" y="19014"/>
                    </a:lnTo>
                    <a:cubicBezTo>
                      <a:pt x="27756" y="19014"/>
                      <a:pt x="32001" y="14746"/>
                      <a:pt x="32001" y="9496"/>
                    </a:cubicBezTo>
                    <a:lnTo>
                      <a:pt x="32001" y="9496"/>
                    </a:lnTo>
                    <a:lnTo>
                      <a:pt x="32001" y="9496"/>
                    </a:lnTo>
                    <a:cubicBezTo>
                      <a:pt x="32001" y="4246"/>
                      <a:pt x="27756" y="0"/>
                      <a:pt x="22506" y="0"/>
                    </a:cubicBezTo>
                    <a:lnTo>
                      <a:pt x="22506" y="0"/>
                    </a:lnTo>
                    <a:close/>
                    <a:moveTo>
                      <a:pt x="0" y="22826"/>
                    </a:moveTo>
                    <a:lnTo>
                      <a:pt x="0" y="22826"/>
                    </a:lnTo>
                    <a:lnTo>
                      <a:pt x="0" y="22826"/>
                    </a:lnTo>
                    <a:close/>
                  </a:path>
                </a:pathLst>
              </a:custGeom>
              <a:solidFill>
                <a:srgbClr val="FFAC0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52" name="Google Shape;252;p20"/>
              <p:cNvSpPr/>
              <p:nvPr/>
            </p:nvSpPr>
            <p:spPr>
              <a:xfrm>
                <a:off x="2565020" y="3319737"/>
                <a:ext cx="1085229" cy="756796"/>
              </a:xfrm>
              <a:custGeom>
                <a:rect b="b" l="l" r="r" t="t"/>
                <a:pathLst>
                  <a:path extrusionOk="0" h="22826" w="32732">
                    <a:moveTo>
                      <a:pt x="32732" y="0"/>
                    </a:moveTo>
                    <a:cubicBezTo>
                      <a:pt x="32732" y="0"/>
                      <a:pt x="32663" y="3789"/>
                      <a:pt x="28920" y="3789"/>
                    </a:cubicBezTo>
                    <a:lnTo>
                      <a:pt x="9519" y="3789"/>
                    </a:lnTo>
                    <a:cubicBezTo>
                      <a:pt x="4269" y="3789"/>
                      <a:pt x="0" y="8058"/>
                      <a:pt x="0" y="13307"/>
                    </a:cubicBezTo>
                    <a:cubicBezTo>
                      <a:pt x="0" y="18557"/>
                      <a:pt x="4269" y="22826"/>
                      <a:pt x="9519" y="22826"/>
                    </a:cubicBezTo>
                    <a:lnTo>
                      <a:pt x="28920" y="22826"/>
                    </a:lnTo>
                    <a:cubicBezTo>
                      <a:pt x="31020" y="22826"/>
                      <a:pt x="32732" y="21114"/>
                      <a:pt x="32732" y="19014"/>
                    </a:cubicBezTo>
                    <a:lnTo>
                      <a:pt x="32732" y="0"/>
                    </a:lnTo>
                    <a:close/>
                  </a:path>
                </a:pathLst>
              </a:custGeom>
              <a:solidFill>
                <a:srgbClr val="FFAC0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53" name="Google Shape;253;p20"/>
              <p:cNvSpPr/>
              <p:nvPr/>
            </p:nvSpPr>
            <p:spPr>
              <a:xfrm>
                <a:off x="2628578" y="3508919"/>
                <a:ext cx="504055" cy="504055"/>
              </a:xfrm>
              <a:custGeom>
                <a:rect b="b" l="l" r="r" t="t"/>
                <a:pathLst>
                  <a:path extrusionOk="0" h="15203" w="15203">
                    <a:moveTo>
                      <a:pt x="7602" y="1"/>
                    </a:moveTo>
                    <a:cubicBezTo>
                      <a:pt x="3402" y="1"/>
                      <a:pt x="1" y="3402"/>
                      <a:pt x="1" y="7601"/>
                    </a:cubicBezTo>
                    <a:cubicBezTo>
                      <a:pt x="1" y="11801"/>
                      <a:pt x="3402" y="15202"/>
                      <a:pt x="7602" y="15202"/>
                    </a:cubicBezTo>
                    <a:cubicBezTo>
                      <a:pt x="11801" y="15202"/>
                      <a:pt x="15202" y="11801"/>
                      <a:pt x="15202" y="7601"/>
                    </a:cubicBezTo>
                    <a:cubicBezTo>
                      <a:pt x="15202" y="3402"/>
                      <a:pt x="11801" y="1"/>
                      <a:pt x="7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54" name="Google Shape;254;p20"/>
              <p:cNvSpPr txBox="1"/>
              <p:nvPr/>
            </p:nvSpPr>
            <p:spPr>
              <a:xfrm>
                <a:off x="2319644" y="1416200"/>
                <a:ext cx="903600" cy="62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300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55" name="Google Shape;255;p20"/>
            <p:cNvGrpSpPr/>
            <p:nvPr/>
          </p:nvGrpSpPr>
          <p:grpSpPr>
            <a:xfrm>
              <a:off x="2185147" y="2231575"/>
              <a:ext cx="1426875" cy="776577"/>
              <a:chOff x="2185147" y="2231575"/>
              <a:chExt cx="1426875" cy="776577"/>
            </a:xfrm>
          </p:grpSpPr>
          <p:sp>
            <p:nvSpPr>
              <p:cNvPr id="256" name="Google Shape;256;p20"/>
              <p:cNvSpPr txBox="1"/>
              <p:nvPr/>
            </p:nvSpPr>
            <p:spPr>
              <a:xfrm flipH="1">
                <a:off x="2185522" y="2231575"/>
                <a:ext cx="1426500" cy="41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7" name="Google Shape;257;p20"/>
              <p:cNvSpPr txBox="1"/>
              <p:nvPr/>
            </p:nvSpPr>
            <p:spPr>
              <a:xfrm flipH="1">
                <a:off x="2185147" y="2481052"/>
                <a:ext cx="1426500" cy="52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9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How did your collaboration change after moving online?</a:t>
                </a:r>
                <a:endParaRPr sz="19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  <p:grpSp>
        <p:nvGrpSpPr>
          <p:cNvPr id="258" name="Google Shape;258;p20"/>
          <p:cNvGrpSpPr/>
          <p:nvPr/>
        </p:nvGrpSpPr>
        <p:grpSpPr>
          <a:xfrm>
            <a:off x="1309925" y="1368675"/>
            <a:ext cx="1503000" cy="3027118"/>
            <a:chOff x="473300" y="1301425"/>
            <a:chExt cx="1503000" cy="3027118"/>
          </a:xfrm>
        </p:grpSpPr>
        <p:sp>
          <p:nvSpPr>
            <p:cNvPr id="259" name="Google Shape;259;p20"/>
            <p:cNvSpPr/>
            <p:nvPr/>
          </p:nvSpPr>
          <p:spPr>
            <a:xfrm>
              <a:off x="473313" y="2015054"/>
              <a:ext cx="809778" cy="280790"/>
            </a:xfrm>
            <a:custGeom>
              <a:rect b="b" l="l" r="r" t="t"/>
              <a:pathLst>
                <a:path extrusionOk="0" h="8469" w="24424">
                  <a:moveTo>
                    <a:pt x="0" y="1"/>
                  </a:moveTo>
                  <a:lnTo>
                    <a:pt x="0" y="4680"/>
                  </a:lnTo>
                  <a:cubicBezTo>
                    <a:pt x="0" y="6780"/>
                    <a:pt x="1689" y="8469"/>
                    <a:pt x="3812" y="8469"/>
                  </a:cubicBezTo>
                  <a:lnTo>
                    <a:pt x="24423" y="8469"/>
                  </a:lnTo>
                  <a:lnTo>
                    <a:pt x="24423" y="1"/>
                  </a:lnTo>
                  <a:close/>
                </a:path>
              </a:pathLst>
            </a:custGeom>
            <a:solidFill>
              <a:srgbClr val="8989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1167280" y="3193350"/>
              <a:ext cx="809015" cy="281552"/>
            </a:xfrm>
            <a:custGeom>
              <a:rect b="b" l="l" r="r" t="t"/>
              <a:pathLst>
                <a:path extrusionOk="0" h="8492" w="24401">
                  <a:moveTo>
                    <a:pt x="0" y="0"/>
                  </a:moveTo>
                  <a:lnTo>
                    <a:pt x="0" y="8491"/>
                  </a:lnTo>
                  <a:lnTo>
                    <a:pt x="24400" y="8491"/>
                  </a:lnTo>
                  <a:lnTo>
                    <a:pt x="24400" y="3812"/>
                  </a:lnTo>
                  <a:cubicBezTo>
                    <a:pt x="24400" y="1712"/>
                    <a:pt x="22711" y="0"/>
                    <a:pt x="20611" y="0"/>
                  </a:cubicBezTo>
                  <a:lnTo>
                    <a:pt x="20611" y="0"/>
                  </a:lnTo>
                  <a:close/>
                </a:path>
              </a:pathLst>
            </a:custGeom>
            <a:solidFill>
              <a:srgbClr val="8989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527052" y="1301425"/>
              <a:ext cx="1386388" cy="3027118"/>
            </a:xfrm>
            <a:custGeom>
              <a:rect b="b" l="l" r="r" t="t"/>
              <a:pathLst>
                <a:path extrusionOk="0" h="91302" w="38051">
                  <a:moveTo>
                    <a:pt x="3812" y="0"/>
                  </a:moveTo>
                  <a:cubicBezTo>
                    <a:pt x="1712" y="0"/>
                    <a:pt x="0" y="1689"/>
                    <a:pt x="0" y="3789"/>
                  </a:cubicBezTo>
                  <a:lnTo>
                    <a:pt x="0" y="87490"/>
                  </a:lnTo>
                  <a:cubicBezTo>
                    <a:pt x="0" y="89589"/>
                    <a:pt x="1712" y="91301"/>
                    <a:pt x="3812" y="91301"/>
                  </a:cubicBezTo>
                  <a:lnTo>
                    <a:pt x="34238" y="91301"/>
                  </a:lnTo>
                  <a:cubicBezTo>
                    <a:pt x="36338" y="91301"/>
                    <a:pt x="38050" y="89589"/>
                    <a:pt x="38050" y="87490"/>
                  </a:cubicBezTo>
                  <a:lnTo>
                    <a:pt x="38050" y="3789"/>
                  </a:lnTo>
                  <a:cubicBezTo>
                    <a:pt x="38050" y="1689"/>
                    <a:pt x="36338" y="0"/>
                    <a:pt x="3423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473313" y="1413424"/>
              <a:ext cx="1061026" cy="756796"/>
            </a:xfrm>
            <a:custGeom>
              <a:rect b="b" l="l" r="r" t="t"/>
              <a:pathLst>
                <a:path extrusionOk="0" h="22826" w="32002">
                  <a:moveTo>
                    <a:pt x="3812" y="0"/>
                  </a:moveTo>
                  <a:cubicBezTo>
                    <a:pt x="1689" y="0"/>
                    <a:pt x="0" y="1690"/>
                    <a:pt x="0" y="3789"/>
                  </a:cubicBezTo>
                  <a:lnTo>
                    <a:pt x="0" y="3789"/>
                  </a:lnTo>
                  <a:lnTo>
                    <a:pt x="0" y="22826"/>
                  </a:lnTo>
                  <a:cubicBezTo>
                    <a:pt x="0" y="22803"/>
                    <a:pt x="69" y="19014"/>
                    <a:pt x="3812" y="19014"/>
                  </a:cubicBezTo>
                  <a:lnTo>
                    <a:pt x="3812" y="19014"/>
                  </a:lnTo>
                  <a:lnTo>
                    <a:pt x="22483" y="19014"/>
                  </a:lnTo>
                  <a:cubicBezTo>
                    <a:pt x="27733" y="19014"/>
                    <a:pt x="32001" y="14746"/>
                    <a:pt x="32001" y="9496"/>
                  </a:cubicBezTo>
                  <a:lnTo>
                    <a:pt x="32001" y="9496"/>
                  </a:lnTo>
                  <a:lnTo>
                    <a:pt x="32001" y="9496"/>
                  </a:lnTo>
                  <a:cubicBezTo>
                    <a:pt x="32001" y="4246"/>
                    <a:pt x="27733" y="0"/>
                    <a:pt x="22483" y="0"/>
                  </a:cubicBezTo>
                  <a:lnTo>
                    <a:pt x="22483" y="0"/>
                  </a:lnTo>
                  <a:close/>
                  <a:moveTo>
                    <a:pt x="0" y="22826"/>
                  </a:moveTo>
                  <a:lnTo>
                    <a:pt x="0" y="22826"/>
                  </a:lnTo>
                  <a:lnTo>
                    <a:pt x="0" y="22826"/>
                  </a:lnTo>
                  <a:close/>
                </a:path>
              </a:pathLst>
            </a:custGeom>
            <a:solidFill>
              <a:srgbClr val="F0F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891795" y="3319737"/>
              <a:ext cx="1084500" cy="756796"/>
            </a:xfrm>
            <a:custGeom>
              <a:rect b="b" l="l" r="r" t="t"/>
              <a:pathLst>
                <a:path extrusionOk="0" h="22826" w="32710">
                  <a:moveTo>
                    <a:pt x="32709" y="0"/>
                  </a:moveTo>
                  <a:cubicBezTo>
                    <a:pt x="32709" y="0"/>
                    <a:pt x="32664" y="3789"/>
                    <a:pt x="28920" y="3789"/>
                  </a:cubicBezTo>
                  <a:lnTo>
                    <a:pt x="9519" y="3789"/>
                  </a:lnTo>
                  <a:cubicBezTo>
                    <a:pt x="4269" y="3789"/>
                    <a:pt x="1" y="8058"/>
                    <a:pt x="1" y="13307"/>
                  </a:cubicBezTo>
                  <a:cubicBezTo>
                    <a:pt x="1" y="18557"/>
                    <a:pt x="4269" y="22826"/>
                    <a:pt x="9519" y="22826"/>
                  </a:cubicBezTo>
                  <a:lnTo>
                    <a:pt x="28920" y="22826"/>
                  </a:lnTo>
                  <a:cubicBezTo>
                    <a:pt x="31020" y="22826"/>
                    <a:pt x="32709" y="21114"/>
                    <a:pt x="32709" y="19014"/>
                  </a:cubicBezTo>
                  <a:lnTo>
                    <a:pt x="32709" y="0"/>
                  </a:lnTo>
                  <a:close/>
                </a:path>
              </a:pathLst>
            </a:custGeom>
            <a:solidFill>
              <a:srgbClr val="F0F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954624" y="3508919"/>
              <a:ext cx="504785" cy="504055"/>
            </a:xfrm>
            <a:custGeom>
              <a:rect b="b" l="l" r="r" t="t"/>
              <a:pathLst>
                <a:path extrusionOk="0" h="15203" w="15225">
                  <a:moveTo>
                    <a:pt x="7624" y="1"/>
                  </a:moveTo>
                  <a:cubicBezTo>
                    <a:pt x="3424" y="1"/>
                    <a:pt x="0" y="3402"/>
                    <a:pt x="0" y="7601"/>
                  </a:cubicBezTo>
                  <a:cubicBezTo>
                    <a:pt x="0" y="11801"/>
                    <a:pt x="3424" y="15202"/>
                    <a:pt x="7624" y="15202"/>
                  </a:cubicBezTo>
                  <a:cubicBezTo>
                    <a:pt x="11824" y="15202"/>
                    <a:pt x="15225" y="11801"/>
                    <a:pt x="15225" y="7601"/>
                  </a:cubicBezTo>
                  <a:cubicBezTo>
                    <a:pt x="15225" y="3402"/>
                    <a:pt x="11824" y="1"/>
                    <a:pt x="76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5" name="Google Shape;265;p20"/>
            <p:cNvSpPr txBox="1"/>
            <p:nvPr/>
          </p:nvSpPr>
          <p:spPr>
            <a:xfrm>
              <a:off x="634102" y="1416200"/>
              <a:ext cx="903600" cy="6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66" name="Google Shape;266;p20"/>
            <p:cNvGrpSpPr/>
            <p:nvPr/>
          </p:nvGrpSpPr>
          <p:grpSpPr>
            <a:xfrm>
              <a:off x="473300" y="2233575"/>
              <a:ext cx="1503000" cy="851712"/>
              <a:chOff x="473300" y="2233575"/>
              <a:chExt cx="1503000" cy="851712"/>
            </a:xfrm>
          </p:grpSpPr>
          <p:sp>
            <p:nvSpPr>
              <p:cNvPr id="267" name="Google Shape;267;p20"/>
              <p:cNvSpPr txBox="1"/>
              <p:nvPr/>
            </p:nvSpPr>
            <p:spPr>
              <a:xfrm flipH="1">
                <a:off x="508188" y="2233575"/>
                <a:ext cx="1426500" cy="41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68" name="Google Shape;268;p20"/>
              <p:cNvSpPr txBox="1"/>
              <p:nvPr/>
            </p:nvSpPr>
            <p:spPr>
              <a:xfrm flipH="1">
                <a:off x="473300" y="2530287"/>
                <a:ext cx="1503000" cy="55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How do you monitor collaborative work?</a:t>
                </a:r>
                <a:endParaRPr sz="20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  <p:grpSp>
        <p:nvGrpSpPr>
          <p:cNvPr id="269" name="Google Shape;269;p20"/>
          <p:cNvGrpSpPr/>
          <p:nvPr/>
        </p:nvGrpSpPr>
        <p:grpSpPr>
          <a:xfrm>
            <a:off x="5269111" y="3668156"/>
            <a:ext cx="279013" cy="320040"/>
            <a:chOff x="-48237000" y="2342650"/>
            <a:chExt cx="256800" cy="300225"/>
          </a:xfrm>
        </p:grpSpPr>
        <p:sp>
          <p:nvSpPr>
            <p:cNvPr id="270" name="Google Shape;270;p20"/>
            <p:cNvSpPr/>
            <p:nvPr/>
          </p:nvSpPr>
          <p:spPr>
            <a:xfrm>
              <a:off x="-48237000" y="2342650"/>
              <a:ext cx="256800" cy="300225"/>
            </a:xfrm>
            <a:custGeom>
              <a:rect b="b" l="l" r="r" t="t"/>
              <a:pathLst>
                <a:path extrusionOk="0" h="12009" w="10272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-48195250" y="2377425"/>
              <a:ext cx="144150" cy="140225"/>
            </a:xfrm>
            <a:custGeom>
              <a:rect b="b" l="l" r="r" t="t"/>
              <a:pathLst>
                <a:path extrusionOk="0" h="5609" w="5766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-48150350" y="2422325"/>
              <a:ext cx="52775" cy="52800"/>
            </a:xfrm>
            <a:custGeom>
              <a:rect b="b" l="l" r="r" t="t"/>
              <a:pathLst>
                <a:path extrusionOk="0" h="2112" w="2111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73" name="Google Shape;273;p20"/>
          <p:cNvSpPr/>
          <p:nvPr/>
        </p:nvSpPr>
        <p:spPr>
          <a:xfrm>
            <a:off x="3556552" y="3668157"/>
            <a:ext cx="320036" cy="320043"/>
          </a:xfrm>
          <a:custGeom>
            <a:rect b="b" l="l" r="r" t="t"/>
            <a:pathLst>
              <a:path extrusionOk="0" h="11690" w="11752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74" name="Google Shape;274;p20"/>
          <p:cNvSpPr/>
          <p:nvPr/>
        </p:nvSpPr>
        <p:spPr>
          <a:xfrm>
            <a:off x="1870224" y="3668161"/>
            <a:ext cx="330718" cy="320028"/>
          </a:xfrm>
          <a:custGeom>
            <a:rect b="b" l="l" r="r" t="t"/>
            <a:pathLst>
              <a:path extrusionOk="0" h="11713" w="11784">
                <a:moveTo>
                  <a:pt x="5136" y="4128"/>
                </a:moveTo>
                <a:cubicBezTo>
                  <a:pt x="5671" y="4128"/>
                  <a:pt x="6112" y="4569"/>
                  <a:pt x="6144" y="5136"/>
                </a:cubicBezTo>
                <a:lnTo>
                  <a:pt x="5230" y="4853"/>
                </a:lnTo>
                <a:cubicBezTo>
                  <a:pt x="5198" y="4839"/>
                  <a:pt x="5165" y="4832"/>
                  <a:pt x="5131" y="4832"/>
                </a:cubicBezTo>
                <a:cubicBezTo>
                  <a:pt x="4934" y="4832"/>
                  <a:pt x="4735" y="5052"/>
                  <a:pt x="4789" y="5294"/>
                </a:cubicBezTo>
                <a:lnTo>
                  <a:pt x="5073" y="6239"/>
                </a:lnTo>
                <a:cubicBezTo>
                  <a:pt x="4537" y="6176"/>
                  <a:pt x="4096" y="5703"/>
                  <a:pt x="4096" y="5168"/>
                </a:cubicBezTo>
                <a:cubicBezTo>
                  <a:pt x="4096" y="4601"/>
                  <a:pt x="4569" y="4128"/>
                  <a:pt x="5136" y="4128"/>
                </a:cubicBezTo>
                <a:close/>
                <a:moveTo>
                  <a:pt x="5199" y="2364"/>
                </a:moveTo>
                <a:cubicBezTo>
                  <a:pt x="6680" y="2364"/>
                  <a:pt x="7940" y="3592"/>
                  <a:pt x="7940" y="5136"/>
                </a:cubicBezTo>
                <a:cubicBezTo>
                  <a:pt x="7940" y="5294"/>
                  <a:pt x="7940" y="5388"/>
                  <a:pt x="7908" y="5546"/>
                </a:cubicBezTo>
                <a:lnTo>
                  <a:pt x="6932" y="5294"/>
                </a:lnTo>
                <a:lnTo>
                  <a:pt x="6932" y="5136"/>
                </a:lnTo>
                <a:cubicBezTo>
                  <a:pt x="6806" y="4223"/>
                  <a:pt x="6049" y="3466"/>
                  <a:pt x="5104" y="3466"/>
                </a:cubicBezTo>
                <a:cubicBezTo>
                  <a:pt x="4159" y="3466"/>
                  <a:pt x="3435" y="4223"/>
                  <a:pt x="3435" y="5168"/>
                </a:cubicBezTo>
                <a:cubicBezTo>
                  <a:pt x="3435" y="5609"/>
                  <a:pt x="3624" y="6081"/>
                  <a:pt x="3939" y="6396"/>
                </a:cubicBezTo>
                <a:cubicBezTo>
                  <a:pt x="4254" y="6743"/>
                  <a:pt x="4695" y="6900"/>
                  <a:pt x="5167" y="6900"/>
                </a:cubicBezTo>
                <a:lnTo>
                  <a:pt x="5325" y="6900"/>
                </a:lnTo>
                <a:lnTo>
                  <a:pt x="5577" y="7877"/>
                </a:lnTo>
                <a:cubicBezTo>
                  <a:pt x="5482" y="7909"/>
                  <a:pt x="5325" y="7909"/>
                  <a:pt x="5199" y="7909"/>
                </a:cubicBezTo>
                <a:cubicBezTo>
                  <a:pt x="3687" y="7909"/>
                  <a:pt x="2426" y="6648"/>
                  <a:pt x="2426" y="5136"/>
                </a:cubicBezTo>
                <a:cubicBezTo>
                  <a:pt x="2426" y="3624"/>
                  <a:pt x="3655" y="2364"/>
                  <a:pt x="5199" y="2364"/>
                </a:cubicBezTo>
                <a:close/>
                <a:moveTo>
                  <a:pt x="5167" y="726"/>
                </a:moveTo>
                <a:cubicBezTo>
                  <a:pt x="7940" y="726"/>
                  <a:pt x="10051" y="3277"/>
                  <a:pt x="9515" y="6018"/>
                </a:cubicBezTo>
                <a:lnTo>
                  <a:pt x="8507" y="5766"/>
                </a:lnTo>
                <a:cubicBezTo>
                  <a:pt x="8538" y="5546"/>
                  <a:pt x="8538" y="5357"/>
                  <a:pt x="8538" y="5136"/>
                </a:cubicBezTo>
                <a:cubicBezTo>
                  <a:pt x="8538" y="3246"/>
                  <a:pt x="7026" y="1702"/>
                  <a:pt x="5104" y="1702"/>
                </a:cubicBezTo>
                <a:cubicBezTo>
                  <a:pt x="3214" y="1702"/>
                  <a:pt x="1702" y="3246"/>
                  <a:pt x="1702" y="5136"/>
                </a:cubicBezTo>
                <a:cubicBezTo>
                  <a:pt x="1702" y="7027"/>
                  <a:pt x="3214" y="8602"/>
                  <a:pt x="5104" y="8602"/>
                </a:cubicBezTo>
                <a:cubicBezTo>
                  <a:pt x="5325" y="8602"/>
                  <a:pt x="5514" y="8602"/>
                  <a:pt x="5703" y="8539"/>
                </a:cubicBezTo>
                <a:lnTo>
                  <a:pt x="5986" y="9578"/>
                </a:lnTo>
                <a:cubicBezTo>
                  <a:pt x="5695" y="9636"/>
                  <a:pt x="5405" y="9664"/>
                  <a:pt x="5119" y="9664"/>
                </a:cubicBezTo>
                <a:cubicBezTo>
                  <a:pt x="2751" y="9664"/>
                  <a:pt x="694" y="7758"/>
                  <a:pt x="694" y="5199"/>
                </a:cubicBezTo>
                <a:cubicBezTo>
                  <a:pt x="694" y="2679"/>
                  <a:pt x="2773" y="726"/>
                  <a:pt x="5167" y="726"/>
                </a:cubicBezTo>
                <a:close/>
                <a:moveTo>
                  <a:pt x="5671" y="5672"/>
                </a:moveTo>
                <a:lnTo>
                  <a:pt x="5671" y="5672"/>
                </a:lnTo>
                <a:cubicBezTo>
                  <a:pt x="10240" y="6964"/>
                  <a:pt x="9578" y="6774"/>
                  <a:pt x="9704" y="6806"/>
                </a:cubicBezTo>
                <a:lnTo>
                  <a:pt x="8853" y="7373"/>
                </a:lnTo>
                <a:cubicBezTo>
                  <a:pt x="8664" y="7499"/>
                  <a:pt x="8664" y="7751"/>
                  <a:pt x="8822" y="7877"/>
                </a:cubicBezTo>
                <a:lnTo>
                  <a:pt x="10964" y="9956"/>
                </a:lnTo>
                <a:cubicBezTo>
                  <a:pt x="11027" y="10114"/>
                  <a:pt x="11027" y="10335"/>
                  <a:pt x="10901" y="10492"/>
                </a:cubicBezTo>
                <a:lnTo>
                  <a:pt x="10429" y="10965"/>
                </a:lnTo>
                <a:cubicBezTo>
                  <a:pt x="10366" y="11012"/>
                  <a:pt x="10279" y="11035"/>
                  <a:pt x="10192" y="11035"/>
                </a:cubicBezTo>
                <a:cubicBezTo>
                  <a:pt x="10106" y="11035"/>
                  <a:pt x="10019" y="11012"/>
                  <a:pt x="9956" y="10965"/>
                </a:cubicBezTo>
                <a:lnTo>
                  <a:pt x="7845" y="8854"/>
                </a:lnTo>
                <a:cubicBezTo>
                  <a:pt x="7777" y="8786"/>
                  <a:pt x="7691" y="8753"/>
                  <a:pt x="7606" y="8753"/>
                </a:cubicBezTo>
                <a:cubicBezTo>
                  <a:pt x="7493" y="8753"/>
                  <a:pt x="7381" y="8809"/>
                  <a:pt x="7310" y="8917"/>
                </a:cubicBezTo>
                <a:cubicBezTo>
                  <a:pt x="7247" y="8980"/>
                  <a:pt x="6806" y="9641"/>
                  <a:pt x="6774" y="9736"/>
                </a:cubicBezTo>
                <a:cubicBezTo>
                  <a:pt x="6680" y="9484"/>
                  <a:pt x="5703" y="5861"/>
                  <a:pt x="5671" y="5672"/>
                </a:cubicBezTo>
                <a:close/>
                <a:moveTo>
                  <a:pt x="5104" y="1"/>
                </a:moveTo>
                <a:cubicBezTo>
                  <a:pt x="2363" y="1"/>
                  <a:pt x="0" y="2238"/>
                  <a:pt x="0" y="5168"/>
                </a:cubicBezTo>
                <a:cubicBezTo>
                  <a:pt x="0" y="8066"/>
                  <a:pt x="2332" y="10303"/>
                  <a:pt x="5104" y="10303"/>
                </a:cubicBezTo>
                <a:cubicBezTo>
                  <a:pt x="5482" y="10303"/>
                  <a:pt x="5797" y="10272"/>
                  <a:pt x="6144" y="10208"/>
                </a:cubicBezTo>
                <a:lnTo>
                  <a:pt x="6270" y="10587"/>
                </a:lnTo>
                <a:cubicBezTo>
                  <a:pt x="6307" y="10755"/>
                  <a:pt x="6444" y="10845"/>
                  <a:pt x="6596" y="10845"/>
                </a:cubicBezTo>
                <a:cubicBezTo>
                  <a:pt x="6700" y="10845"/>
                  <a:pt x="6810" y="10802"/>
                  <a:pt x="6900" y="10713"/>
                </a:cubicBezTo>
                <a:lnTo>
                  <a:pt x="7625" y="9610"/>
                </a:lnTo>
                <a:lnTo>
                  <a:pt x="9483" y="11406"/>
                </a:lnTo>
                <a:cubicBezTo>
                  <a:pt x="9688" y="11610"/>
                  <a:pt x="9956" y="11713"/>
                  <a:pt x="10220" y="11713"/>
                </a:cubicBezTo>
                <a:cubicBezTo>
                  <a:pt x="10484" y="11713"/>
                  <a:pt x="10744" y="11610"/>
                  <a:pt x="10933" y="11406"/>
                </a:cubicBezTo>
                <a:lnTo>
                  <a:pt x="11405" y="10933"/>
                </a:lnTo>
                <a:cubicBezTo>
                  <a:pt x="11783" y="10555"/>
                  <a:pt x="11783" y="9893"/>
                  <a:pt x="11374" y="9484"/>
                </a:cubicBezTo>
                <a:lnTo>
                  <a:pt x="9515" y="7720"/>
                </a:lnTo>
                <a:lnTo>
                  <a:pt x="10618" y="6964"/>
                </a:lnTo>
                <a:cubicBezTo>
                  <a:pt x="10870" y="6806"/>
                  <a:pt x="10838" y="6428"/>
                  <a:pt x="10555" y="6333"/>
                </a:cubicBezTo>
                <a:lnTo>
                  <a:pt x="10145" y="6239"/>
                </a:lnTo>
                <a:cubicBezTo>
                  <a:pt x="10303" y="5483"/>
                  <a:pt x="10271" y="4695"/>
                  <a:pt x="10082" y="3908"/>
                </a:cubicBezTo>
                <a:cubicBezTo>
                  <a:pt x="9483" y="1576"/>
                  <a:pt x="7436" y="1"/>
                  <a:pt x="510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75" name="Google Shape;275;p20"/>
          <p:cNvGrpSpPr/>
          <p:nvPr/>
        </p:nvGrpSpPr>
        <p:grpSpPr>
          <a:xfrm>
            <a:off x="6916858" y="3668150"/>
            <a:ext cx="330702" cy="320041"/>
            <a:chOff x="-6713450" y="2397900"/>
            <a:chExt cx="295375" cy="291450"/>
          </a:xfrm>
        </p:grpSpPr>
        <p:sp>
          <p:nvSpPr>
            <p:cNvPr id="276" name="Google Shape;276;p20"/>
            <p:cNvSpPr/>
            <p:nvPr/>
          </p:nvSpPr>
          <p:spPr>
            <a:xfrm>
              <a:off x="-6628400" y="2465650"/>
              <a:ext cx="69350" cy="17350"/>
            </a:xfrm>
            <a:custGeom>
              <a:rect b="b" l="l" r="r" t="t"/>
              <a:pathLst>
                <a:path extrusionOk="0" h="694" w="2774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-6713450" y="2397900"/>
              <a:ext cx="295375" cy="291450"/>
            </a:xfrm>
            <a:custGeom>
              <a:rect b="b" l="l" r="r" t="t"/>
              <a:pathLst>
                <a:path extrusionOk="0" h="11658" w="11815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78" name="Google Shape;278;p20"/>
          <p:cNvSpPr txBox="1"/>
          <p:nvPr/>
        </p:nvSpPr>
        <p:spPr>
          <a:xfrm>
            <a:off x="504750" y="299798"/>
            <a:ext cx="81345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Guiding Questions</a:t>
            </a:r>
            <a:endParaRPr sz="27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 txBox="1"/>
          <p:nvPr>
            <p:ph type="title"/>
          </p:nvPr>
        </p:nvSpPr>
        <p:spPr>
          <a:xfrm>
            <a:off x="504750" y="240163"/>
            <a:ext cx="8134500" cy="1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Results</a:t>
            </a:r>
            <a:endParaRPr/>
          </a:p>
        </p:txBody>
      </p:sp>
      <p:pic>
        <p:nvPicPr>
          <p:cNvPr id="284" name="Google Shape;2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2925" y="1128325"/>
            <a:ext cx="4899024" cy="332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1"/>
          <p:cNvSpPr txBox="1"/>
          <p:nvPr/>
        </p:nvSpPr>
        <p:spPr>
          <a:xfrm>
            <a:off x="291975" y="1036800"/>
            <a:ext cx="33804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“I see a list of breakout rooms - which one do I jump into? There’s </a:t>
            </a:r>
            <a:r>
              <a:rPr b="1"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 direction. </a:t>
            </a: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You don’t want to feel like you’re picking on people or </a:t>
            </a:r>
            <a:r>
              <a:rPr b="1"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arbitrarily</a:t>
            </a: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jumping in.”</a:t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86" name="Google Shape;286;p21"/>
          <p:cNvSpPr txBox="1"/>
          <p:nvPr/>
        </p:nvSpPr>
        <p:spPr>
          <a:xfrm>
            <a:off x="291975" y="3169550"/>
            <a:ext cx="3380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“Monitoring how people are talking to each other feels more </a:t>
            </a:r>
            <a:r>
              <a:rPr b="1"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invasive</a:t>
            </a:r>
            <a:r>
              <a:rPr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.”</a:t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87" name="Google Shape;287;p21"/>
          <p:cNvSpPr txBox="1"/>
          <p:nvPr/>
        </p:nvSpPr>
        <p:spPr>
          <a:xfrm>
            <a:off x="848675" y="4311900"/>
            <a:ext cx="3380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Soren on monitoring virtual collaboration</a:t>
            </a:r>
            <a:endParaRPr i="1"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88" name="Google Shape;288;p21"/>
          <p:cNvSpPr txBox="1"/>
          <p:nvPr/>
        </p:nvSpPr>
        <p:spPr>
          <a:xfrm>
            <a:off x="8112850" y="4452038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(Zoom)</a:t>
            </a:r>
            <a:endParaRPr i="1" sz="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sign Thinking Infographics by Slidego">
  <a:themeElements>
    <a:clrScheme name="Simple Light">
      <a:dk1>
        <a:srgbClr val="000000"/>
      </a:dk1>
      <a:lt1>
        <a:srgbClr val="FDFDFD"/>
      </a:lt1>
      <a:dk2>
        <a:srgbClr val="B3B3B3"/>
      </a:dk2>
      <a:lt2>
        <a:srgbClr val="E4E4E4"/>
      </a:lt2>
      <a:accent1>
        <a:srgbClr val="F0F02A"/>
      </a:accent1>
      <a:accent2>
        <a:srgbClr val="FFAC0E"/>
      </a:accent2>
      <a:accent3>
        <a:srgbClr val="FF4EB3"/>
      </a:accent3>
      <a:accent4>
        <a:srgbClr val="95E41D"/>
      </a:accent4>
      <a:accent5>
        <a:srgbClr val="51D7FA"/>
      </a:accent5>
      <a:accent6>
        <a:srgbClr val="B085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