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Lato"/>
      <p:regular r:id="rId20"/>
      <p:bold r:id="rId21"/>
      <p:italic r:id="rId22"/>
      <p:boldItalic r:id="rId23"/>
    </p:embeddedFon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Comfortaa-regular.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0b714b17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0b714b17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0b714b17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0b714b17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0b714b17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0b714b17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0b714b17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0b714b17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0b714b17c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0b714b17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0b714b17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0b714b17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0b714b17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10b714b17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NEEDS EDITING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people move away, leaving friends behind, in the face of distance, new stressors, environment and perhaps even timezones, relationships inevitably shift. </a:t>
            </a:r>
            <a:endParaRPr/>
          </a:p>
          <a:p>
            <a:pPr indent="0" lvl="0" marL="0" rtl="0" algn="l">
              <a:spcBef>
                <a:spcPts val="0"/>
              </a:spcBef>
              <a:spcAft>
                <a:spcPts val="0"/>
              </a:spcAft>
              <a:buNone/>
            </a:pPr>
            <a:r>
              <a:rPr lang="en"/>
              <a:t>People can no longer share their lives with friends in the same manner: some try to keep up through long texts or scheduling long calls but those require a lot of time, effort and </a:t>
            </a:r>
            <a:r>
              <a:rPr lang="en"/>
              <a:t>schedule alignment </a:t>
            </a:r>
            <a:r>
              <a:rPr lang="en"/>
              <a:t>to keep up, while </a:t>
            </a:r>
            <a:r>
              <a:rPr lang="en"/>
              <a:t>maintaining a</a:t>
            </a:r>
            <a:r>
              <a:rPr lang="en"/>
              <a:t> brief ‘daily streak’ results in </a:t>
            </a:r>
            <a:r>
              <a:rPr lang="en">
                <a:solidFill>
                  <a:schemeClr val="dk1"/>
                </a:solidFill>
              </a:rPr>
              <a:t>meaningless conversations. People lose</a:t>
            </a:r>
            <a:r>
              <a:rPr lang="en"/>
              <a:t> serendipitous</a:t>
            </a:r>
            <a:r>
              <a:rPr lang="en"/>
              <a:t>, quick and meaningful ways to share with loved ones and show they are thinking of them in the moment. </a:t>
            </a:r>
            <a:endParaRPr/>
          </a:p>
          <a:p>
            <a:pPr indent="0" lvl="0" marL="0" rtl="0" algn="l">
              <a:spcBef>
                <a:spcPts val="0"/>
              </a:spcBef>
              <a:spcAft>
                <a:spcPts val="0"/>
              </a:spcAft>
              <a:buNone/>
            </a:pPr>
            <a:r>
              <a:rPr lang="en"/>
              <a:t>show their loved ones they are thinking of them in the moment. </a:t>
            </a:r>
            <a:endParaRPr/>
          </a:p>
          <a:p>
            <a:pPr indent="0" lvl="0" marL="0" rtl="0" algn="l">
              <a:spcBef>
                <a:spcPts val="0"/>
              </a:spcBef>
              <a:spcAft>
                <a:spcPts val="0"/>
              </a:spcAft>
              <a:buNone/>
            </a:pPr>
            <a:r>
              <a:rPr lang="en"/>
              <a:t>\On the other side of the spectrum, maintaining short, </a:t>
            </a:r>
            <a:endParaRPr/>
          </a:p>
          <a:p>
            <a:pPr indent="0" lvl="0" marL="0" rtl="0" algn="l">
              <a:spcBef>
                <a:spcPts val="0"/>
              </a:spcBef>
              <a:spcAft>
                <a:spcPts val="0"/>
              </a:spcAft>
              <a:buNone/>
            </a:pPr>
            <a:r>
              <a:rPr lang="en"/>
              <a:t> </a:t>
            </a:r>
            <a:r>
              <a:rPr lang="en">
                <a:solidFill>
                  <a:schemeClr val="dk1"/>
                </a:solidFill>
              </a:rPr>
              <a:t> People lose those serendipitous, quick and meaningful ways to show their loved ones they are thinking of them in the moment.</a:t>
            </a:r>
            <a:endParaRPr/>
          </a:p>
          <a:p>
            <a:pPr indent="0" lvl="0" marL="0" rtl="0" algn="l">
              <a:spcBef>
                <a:spcPts val="0"/>
              </a:spcBef>
              <a:spcAft>
                <a:spcPts val="0"/>
              </a:spcAft>
              <a:buNone/>
            </a:pPr>
            <a:r>
              <a:rPr lang="en"/>
              <a:t>the pressure to reply ASAP,  </a:t>
            </a:r>
            <a:endParaRPr/>
          </a:p>
          <a:p>
            <a:pPr indent="0" lvl="0" marL="0" rtl="0" algn="l">
              <a:spcBef>
                <a:spcPts val="0"/>
              </a:spcBef>
              <a:spcAft>
                <a:spcPts val="0"/>
              </a:spcAft>
              <a:buNone/>
            </a:pPr>
            <a:r>
              <a:rPr lang="en"/>
              <a:t> relationships shift, immune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inevitably their life changes due to the c timezone, environment, distance, people  the distance, timezone and environment, </a:t>
            </a:r>
            <a:endParaRPr/>
          </a:p>
          <a:p>
            <a:pPr indent="0" lvl="0" marL="0" rtl="0" algn="l">
              <a:spcBef>
                <a:spcPts val="0"/>
              </a:spcBef>
              <a:spcAft>
                <a:spcPts val="0"/>
              </a:spcAft>
              <a:buNone/>
            </a:pPr>
            <a:r>
              <a:rPr lang="en"/>
              <a:t>away, their relationships with friends and family who were once close by inevitably undergo </a:t>
            </a:r>
            <a:r>
              <a:rPr lang="en"/>
              <a:t>change, flux</a:t>
            </a:r>
            <a:endParaRPr/>
          </a:p>
          <a:p>
            <a:pPr indent="0" lvl="0" marL="0" rtl="0" algn="l">
              <a:spcBef>
                <a:spcPts val="0"/>
              </a:spcBef>
              <a:spcAft>
                <a:spcPts val="0"/>
              </a:spcAft>
              <a:buNone/>
            </a:pPr>
            <a:r>
              <a:rPr lang="en"/>
              <a:t>When people move, they undergo a period of flux where </a:t>
            </a:r>
            <a:endParaRPr/>
          </a:p>
          <a:p>
            <a:pPr indent="0" lvl="0" marL="0" rtl="0" algn="l">
              <a:spcBef>
                <a:spcPts val="0"/>
              </a:spcBef>
              <a:spcAft>
                <a:spcPts val="0"/>
              </a:spcAft>
              <a:buNone/>
            </a:pPr>
            <a:r>
              <a:rPr lang="en"/>
              <a:t>When people move, due to the circumstances, distance, timezones, stress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People struggle with their relationships changing, unable to have continue the same kind of bond prior to a move. </a:t>
            </a:r>
            <a:endParaRPr/>
          </a:p>
          <a:p>
            <a:pPr indent="0" lvl="0" marL="0" rtl="0" algn="l">
              <a:spcBef>
                <a:spcPts val="0"/>
              </a:spcBef>
              <a:spcAft>
                <a:spcPts val="0"/>
              </a:spcAft>
              <a:buNone/>
            </a:pPr>
            <a:r>
              <a:rPr lang="en"/>
              <a:t>Readjust</a:t>
            </a:r>
            <a:endParaRPr/>
          </a:p>
          <a:p>
            <a:pPr indent="0" lvl="0" marL="0" rtl="0" algn="l">
              <a:spcBef>
                <a:spcPts val="0"/>
              </a:spcBef>
              <a:spcAft>
                <a:spcPts val="0"/>
              </a:spcAft>
              <a:buNone/>
            </a:pPr>
            <a:r>
              <a:rPr lang="en"/>
              <a:t>Circumstances </a:t>
            </a:r>
            <a:endParaRPr/>
          </a:p>
          <a:p>
            <a:pPr indent="0" lvl="0" marL="0" rtl="0" algn="l">
              <a:spcBef>
                <a:spcPts val="0"/>
              </a:spcBef>
              <a:spcAft>
                <a:spcPts val="0"/>
              </a:spcAft>
              <a:buNone/>
            </a:pPr>
            <a:r>
              <a:rPr lang="en"/>
              <a:t>Relationships morph into a new </a:t>
            </a:r>
            <a:endParaRPr/>
          </a:p>
          <a:p>
            <a:pPr indent="0" lvl="0" marL="0" rtl="0" algn="l">
              <a:spcBef>
                <a:spcPts val="0"/>
              </a:spcBef>
              <a:spcAft>
                <a:spcPts val="0"/>
              </a:spcAft>
              <a:buNone/>
            </a:pPr>
            <a:r>
              <a:rPr lang="en"/>
              <a:t>Relationships with friends and family who were once close by change </a:t>
            </a:r>
            <a:endParaRPr/>
          </a:p>
          <a:p>
            <a:pPr indent="0" lvl="0" marL="0" rtl="0" algn="l">
              <a:spcBef>
                <a:spcPts val="0"/>
              </a:spcBef>
              <a:spcAft>
                <a:spcPts val="0"/>
              </a:spcAft>
              <a:buNone/>
            </a:pPr>
            <a:r>
              <a:rPr lang="en"/>
              <a:t>People can no longer share their life in the same manner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relationships inevitably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their relationships with friends and family</a:t>
            </a:r>
            <a:endParaRPr/>
          </a:p>
          <a:p>
            <a:pPr indent="0" lvl="0" marL="0" rtl="0" algn="l">
              <a:spcBef>
                <a:spcPts val="0"/>
              </a:spcBef>
              <a:spcAft>
                <a:spcPts val="0"/>
              </a:spcAft>
              <a:buNone/>
            </a:pPr>
            <a:r>
              <a:t/>
            </a:r>
            <a:endParaRPr/>
          </a:p>
          <a:p>
            <a:pPr indent="0" lvl="0" marL="0" rtl="0" algn="l">
              <a:lnSpc>
                <a:spcPct val="150000"/>
              </a:lnSpc>
              <a:spcBef>
                <a:spcPts val="0"/>
              </a:spcBef>
              <a:spcAft>
                <a:spcPts val="0"/>
              </a:spcAft>
              <a:buNone/>
            </a:pPr>
            <a:r>
              <a:rPr lang="en" sz="1800">
                <a:solidFill>
                  <a:srgbClr val="434343"/>
                </a:solidFill>
                <a:latin typeface="Lato"/>
                <a:ea typeface="Lato"/>
                <a:cs typeface="Lato"/>
                <a:sym typeface="Lato"/>
              </a:rPr>
              <a:t>When people move away, leaving friends and family behind, their life becomes a </a:t>
            </a:r>
            <a:r>
              <a:rPr b="1" lang="en" sz="1800">
                <a:solidFill>
                  <a:srgbClr val="434343"/>
                </a:solidFill>
                <a:latin typeface="Lato"/>
                <a:ea typeface="Lato"/>
                <a:cs typeface="Lato"/>
                <a:sym typeface="Lato"/>
              </a:rPr>
              <a:t>stressful whirlwind</a:t>
            </a:r>
            <a:r>
              <a:rPr lang="en" sz="1800">
                <a:solidFill>
                  <a:srgbClr val="434343"/>
                </a:solidFill>
                <a:latin typeface="Lato"/>
                <a:ea typeface="Lato"/>
                <a:cs typeface="Lato"/>
                <a:sym typeface="Lato"/>
              </a:rPr>
              <a:t>, perhaps even in an entirely flipped timezone. People are left to send </a:t>
            </a:r>
            <a:r>
              <a:rPr b="1" lang="en" sz="1800">
                <a:solidFill>
                  <a:srgbClr val="434343"/>
                </a:solidFill>
                <a:latin typeface="Lato"/>
                <a:ea typeface="Lato"/>
                <a:cs typeface="Lato"/>
                <a:sym typeface="Lato"/>
              </a:rPr>
              <a:t>huge text blocks to keep up with friends</a:t>
            </a:r>
            <a:r>
              <a:rPr lang="en" sz="1800">
                <a:solidFill>
                  <a:srgbClr val="434343"/>
                </a:solidFill>
                <a:latin typeface="Lato"/>
                <a:ea typeface="Lato"/>
                <a:cs typeface="Lato"/>
                <a:sym typeface="Lato"/>
              </a:rPr>
              <a:t> and lose serendipitous, quick meaningful ways to show their loved ones </a:t>
            </a:r>
            <a:r>
              <a:rPr b="1" lang="en" sz="1800">
                <a:solidFill>
                  <a:srgbClr val="434343"/>
                </a:solidFill>
                <a:latin typeface="Lato"/>
                <a:ea typeface="Lato"/>
                <a:cs typeface="Lato"/>
                <a:sym typeface="Lato"/>
              </a:rPr>
              <a:t>they are thinking of them in the moment.</a:t>
            </a:r>
            <a:r>
              <a:rPr lang="en" sz="1800">
                <a:solidFill>
                  <a:srgbClr val="434343"/>
                </a:solidFill>
                <a:latin typeface="Lato"/>
                <a:ea typeface="Lato"/>
                <a:cs typeface="Lato"/>
                <a:sym typeface="Lato"/>
              </a:rPr>
              <a:t> The </a:t>
            </a:r>
            <a:r>
              <a:rPr b="1" lang="en" sz="1800">
                <a:solidFill>
                  <a:srgbClr val="434343"/>
                </a:solidFill>
                <a:latin typeface="Lato"/>
                <a:ea typeface="Lato"/>
                <a:cs typeface="Lato"/>
                <a:sym typeface="Lato"/>
              </a:rPr>
              <a:t>stakes are too high</a:t>
            </a:r>
            <a:r>
              <a:rPr lang="en" sz="1800">
                <a:solidFill>
                  <a:srgbClr val="434343"/>
                </a:solidFill>
                <a:latin typeface="Lato"/>
                <a:ea typeface="Lato"/>
                <a:cs typeface="Lato"/>
                <a:sym typeface="Lato"/>
              </a:rPr>
              <a:t> to reply to long messages ASAP to keep up friendships or, on the opposite side of the spectrum, the expectation to maintain a quick, meaningless ‘daily streak’ results in </a:t>
            </a:r>
            <a:r>
              <a:rPr b="1" lang="en" sz="1800">
                <a:solidFill>
                  <a:srgbClr val="434343"/>
                </a:solidFill>
                <a:latin typeface="Lato"/>
                <a:ea typeface="Lato"/>
                <a:cs typeface="Lato"/>
                <a:sym typeface="Lato"/>
              </a:rPr>
              <a:t>bland, mundane conversations</a:t>
            </a:r>
            <a:r>
              <a:rPr lang="en" sz="1800">
                <a:solidFill>
                  <a:srgbClr val="434343"/>
                </a:solidFill>
                <a:latin typeface="Lato"/>
                <a:ea typeface="Lato"/>
                <a:cs typeface="Lato"/>
                <a:sym typeface="Lato"/>
              </a:rPr>
              <a:t>. </a:t>
            </a:r>
            <a:endParaRPr sz="1800">
              <a:solidFill>
                <a:srgbClr val="434343"/>
              </a:solidFill>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t/>
            </a:r>
            <a:endParaRPr sz="1800">
              <a:solidFill>
                <a:srgbClr val="434343"/>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fd28a531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fd28a531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Needs editing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fd28a532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fd28a532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to Five Tasks: Capture the core tasks that your project enables. Together, they should capture the core value prop of your product and address the problem you’re tackling. Label them as simple, medium, and complex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Your tasks will be graded on how well they match the needs of your target user, represent real goals they might have, have variety, and are complete tasks (rather than sub-tasks) that have the necessary details.</a:t>
            </a:r>
            <a:endParaRPr/>
          </a:p>
          <a:p>
            <a:pPr indent="0" lvl="0" marL="0" rtl="0" algn="l">
              <a:spcBef>
                <a:spcPts val="0"/>
              </a:spcBef>
              <a:spcAft>
                <a:spcPts val="0"/>
              </a:spcAft>
              <a:buNone/>
            </a:pPr>
            <a:r>
              <a:t/>
            </a:r>
            <a:endParaRPr/>
          </a:p>
          <a:p>
            <a:pPr indent="-342900" lvl="0" marL="457200" rtl="0" algn="l">
              <a:spcBef>
                <a:spcPts val="0"/>
              </a:spcBef>
              <a:spcAft>
                <a:spcPts val="0"/>
              </a:spcAft>
              <a:buClr>
                <a:schemeClr val="dk1"/>
              </a:buClr>
              <a:buSzPts val="1800"/>
              <a:buFont typeface="Lato"/>
              <a:buAutoNum type="arabicParenR"/>
            </a:pPr>
            <a:r>
              <a:rPr lang="en" sz="1800">
                <a:solidFill>
                  <a:schemeClr val="dk1"/>
                </a:solidFill>
                <a:latin typeface="Lato"/>
                <a:ea typeface="Lato"/>
                <a:cs typeface="Lato"/>
                <a:sym typeface="Lato"/>
              </a:rPr>
              <a:t>Send a thoughtful token (eg. an emoji or short string of emojis) </a:t>
            </a:r>
            <a:r>
              <a:rPr b="1" lang="en" sz="1800">
                <a:solidFill>
                  <a:schemeClr val="dk1"/>
                </a:solidFill>
                <a:latin typeface="Lato"/>
                <a:ea typeface="Lato"/>
                <a:cs typeface="Lato"/>
                <a:sym typeface="Lato"/>
              </a:rPr>
              <a:t>[SIMPLE TASK]</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AutoNum type="arabicParenR"/>
            </a:pPr>
            <a:r>
              <a:rPr lang="en" sz="1800">
                <a:solidFill>
                  <a:schemeClr val="dk1"/>
                </a:solidFill>
                <a:latin typeface="Lato"/>
                <a:ea typeface="Lato"/>
                <a:cs typeface="Lato"/>
                <a:sym typeface="Lato"/>
              </a:rPr>
              <a:t>Opening and keeping a thoughtful token </a:t>
            </a:r>
            <a:r>
              <a:rPr b="1" lang="en" sz="1800">
                <a:solidFill>
                  <a:schemeClr val="dk1"/>
                </a:solidFill>
                <a:latin typeface="Lato"/>
                <a:ea typeface="Lato"/>
                <a:cs typeface="Lato"/>
                <a:sym typeface="Lato"/>
              </a:rPr>
              <a:t>[SIMPLE TASK]</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AutoNum type="arabicParenR"/>
            </a:pPr>
            <a:r>
              <a:rPr lang="en" sz="1800">
                <a:solidFill>
                  <a:schemeClr val="dk1"/>
                </a:solidFill>
                <a:latin typeface="Lato"/>
                <a:ea typeface="Lato"/>
                <a:cs typeface="Lato"/>
                <a:sym typeface="Lato"/>
              </a:rPr>
              <a:t>Save a token to your favorites list </a:t>
            </a:r>
            <a:r>
              <a:rPr b="1" lang="en" sz="1800">
                <a:solidFill>
                  <a:schemeClr val="dk1"/>
                </a:solidFill>
                <a:latin typeface="Lato"/>
                <a:ea typeface="Lato"/>
                <a:cs typeface="Lato"/>
                <a:sym typeface="Lato"/>
              </a:rPr>
              <a:t>[SIMPLE TASK]</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AutoNum type="arabicParenR"/>
            </a:pPr>
            <a:r>
              <a:rPr lang="en" sz="1800">
                <a:solidFill>
                  <a:schemeClr val="dk1"/>
                </a:solidFill>
                <a:latin typeface="Lato"/>
                <a:ea typeface="Lato"/>
                <a:cs typeface="Lato"/>
                <a:sym typeface="Lato"/>
              </a:rPr>
              <a:t>Schedule a token to send at a specific time in your friend’s time zone </a:t>
            </a:r>
            <a:r>
              <a:rPr b="1" lang="en" sz="1800">
                <a:solidFill>
                  <a:schemeClr val="dk1"/>
                </a:solidFill>
                <a:latin typeface="Lato"/>
                <a:ea typeface="Lato"/>
                <a:cs typeface="Lato"/>
                <a:sym typeface="Lato"/>
              </a:rPr>
              <a:t>[MODERATE TASK]</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AutoNum type="arabicParenR"/>
            </a:pPr>
            <a:r>
              <a:rPr lang="en" sz="1800">
                <a:solidFill>
                  <a:schemeClr val="dk1"/>
                </a:solidFill>
                <a:latin typeface="Lato"/>
                <a:ea typeface="Lato"/>
                <a:cs typeface="Lato"/>
                <a:sym typeface="Lato"/>
              </a:rPr>
              <a:t>Set a communication goal for yourself </a:t>
            </a:r>
            <a:r>
              <a:rPr b="1" lang="en" sz="1800">
                <a:solidFill>
                  <a:schemeClr val="dk1"/>
                </a:solidFill>
                <a:latin typeface="Lato"/>
                <a:ea typeface="Lato"/>
                <a:cs typeface="Lato"/>
                <a:sym typeface="Lato"/>
              </a:rPr>
              <a:t>[COMPLEX TASK]</a:t>
            </a:r>
            <a:endParaRPr b="1" sz="18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14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14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14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rPr lang="en" sz="1400">
                <a:solidFill>
                  <a:schemeClr val="dk1"/>
                </a:solidFill>
                <a:highlight>
                  <a:srgbClr val="FFFF00"/>
                </a:highlight>
                <a:latin typeface="Lato"/>
                <a:ea typeface="Lato"/>
                <a:cs typeface="Lato"/>
                <a:sym typeface="Lato"/>
              </a:rPr>
              <a:t>OTHER SCHEDULING TASK ????  </a:t>
            </a:r>
            <a:endParaRPr sz="1400">
              <a:solidFill>
                <a:schemeClr val="dk1"/>
              </a:solidFill>
              <a:highlight>
                <a:srgbClr val="FFFF00"/>
              </a:highlight>
              <a:latin typeface="Lato"/>
              <a:ea typeface="Lato"/>
              <a:cs typeface="Lato"/>
              <a:sym typeface="Lato"/>
            </a:endParaRPr>
          </a:p>
          <a:p>
            <a:pPr indent="0" lvl="0" marL="457200" rtl="0" algn="l">
              <a:spcBef>
                <a:spcPts val="0"/>
              </a:spcBef>
              <a:spcAft>
                <a:spcPts val="0"/>
              </a:spcAft>
              <a:buClr>
                <a:schemeClr val="dk1"/>
              </a:buClr>
              <a:buSzPts val="1100"/>
              <a:buFont typeface="Arial"/>
              <a:buNone/>
            </a:pPr>
            <a:r>
              <a:rPr lang="en" sz="1400">
                <a:solidFill>
                  <a:schemeClr val="dk1"/>
                </a:solidFill>
                <a:highlight>
                  <a:srgbClr val="FFFF00"/>
                </a:highlight>
                <a:latin typeface="Lato"/>
                <a:ea typeface="Lato"/>
                <a:cs typeface="Lato"/>
                <a:sym typeface="Lato"/>
              </a:rPr>
              <a:t>TODO: NEEDS MORE DETAIL and REVIEW !!!</a:t>
            </a:r>
            <a:endParaRPr sz="1400">
              <a:solidFill>
                <a:schemeClr val="dk1"/>
              </a:solidFill>
              <a:highlight>
                <a:srgbClr val="FFFF00"/>
              </a:highlight>
              <a:latin typeface="Lato"/>
              <a:ea typeface="Lato"/>
              <a:cs typeface="Lato"/>
              <a:sym typeface="Lato"/>
            </a:endParaRPr>
          </a:p>
          <a:p>
            <a:pPr indent="0" lvl="0" marL="457200" rtl="0" algn="l">
              <a:spcBef>
                <a:spcPts val="0"/>
              </a:spcBef>
              <a:spcAft>
                <a:spcPts val="0"/>
              </a:spcAft>
              <a:buClr>
                <a:schemeClr val="dk1"/>
              </a:buClr>
              <a:buSzPts val="1100"/>
              <a:buFont typeface="Arial"/>
              <a:buNone/>
            </a:pPr>
            <a:r>
              <a:rPr lang="en" sz="1400">
                <a:solidFill>
                  <a:schemeClr val="dk1"/>
                </a:solidFill>
                <a:highlight>
                  <a:srgbClr val="FFFF00"/>
                </a:highlight>
                <a:latin typeface="Lato"/>
                <a:ea typeface="Lato"/>
                <a:cs typeface="Lato"/>
                <a:sym typeface="Lato"/>
              </a:rPr>
              <a:t>SEE SPEAKER NOTES !!!!!</a:t>
            </a:r>
            <a:endParaRPr sz="1400">
              <a:solidFill>
                <a:schemeClr val="dk1"/>
              </a:solidFill>
              <a:highlight>
                <a:srgbClr val="FFFF00"/>
              </a:highlight>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fd28a53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fd28a53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Values in Design: Include a statement about the values embedded in the project and how you intend to encode these values. ○ Are there conflicting values? ○ If so, how are you addressing such conflicts?</a:t>
            </a:r>
            <a:endParaRPr/>
          </a:p>
          <a:p>
            <a:pPr indent="0" lvl="0" marL="0" rtl="0" algn="l">
              <a:spcBef>
                <a:spcPts val="0"/>
              </a:spcBef>
              <a:spcAft>
                <a:spcPts val="0"/>
              </a:spcAft>
              <a:buNone/>
            </a:pPr>
            <a:r>
              <a:t/>
            </a:r>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Our product is centered around the value of </a:t>
            </a:r>
            <a:r>
              <a:rPr b="1" lang="en" sz="1800">
                <a:solidFill>
                  <a:schemeClr val="dk1"/>
                </a:solidFill>
                <a:latin typeface="Lato"/>
                <a:ea typeface="Lato"/>
                <a:cs typeface="Lato"/>
                <a:sym typeface="Lato"/>
              </a:rPr>
              <a:t>meaningful, thoughtful communication</a:t>
            </a:r>
            <a:r>
              <a:rPr lang="en" sz="1800">
                <a:solidFill>
                  <a:schemeClr val="dk1"/>
                </a:solidFill>
                <a:latin typeface="Lato"/>
                <a:ea typeface="Lato"/>
                <a:cs typeface="Lato"/>
                <a:sym typeface="Lato"/>
              </a:rPr>
              <a:t>. We also value </a:t>
            </a:r>
            <a:r>
              <a:rPr b="1" lang="en" sz="1800">
                <a:solidFill>
                  <a:schemeClr val="dk1"/>
                </a:solidFill>
                <a:latin typeface="Lato"/>
                <a:ea typeface="Lato"/>
                <a:cs typeface="Lato"/>
                <a:sym typeface="Lato"/>
              </a:rPr>
              <a:t>convenience</a:t>
            </a:r>
            <a:r>
              <a:rPr lang="en" sz="1800">
                <a:solidFill>
                  <a:schemeClr val="dk1"/>
                </a:solidFill>
                <a:latin typeface="Lato"/>
                <a:ea typeface="Lato"/>
                <a:cs typeface="Lato"/>
                <a:sym typeface="Lato"/>
              </a:rPr>
              <a:t> amidst stressful, busy days. While these two ideas, meaningful communication and convenience, might seem to be conflicting values, we are striving to find a way that they can live in </a:t>
            </a:r>
            <a:r>
              <a:rPr b="1" lang="en" sz="1800">
                <a:solidFill>
                  <a:schemeClr val="dk1"/>
                </a:solidFill>
                <a:latin typeface="Lato"/>
                <a:ea typeface="Lato"/>
                <a:cs typeface="Lato"/>
                <a:sym typeface="Lato"/>
              </a:rPr>
              <a:t>harmony</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t/>
            </a:r>
            <a:endParaRPr sz="1800">
              <a:solidFill>
                <a:schemeClr val="dk1"/>
              </a:solidFill>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We are accomplishing meaningful communication through </a:t>
            </a:r>
            <a:r>
              <a:rPr lang="en" sz="1800">
                <a:solidFill>
                  <a:schemeClr val="dk1"/>
                </a:solidFill>
                <a:highlight>
                  <a:srgbClr val="FFFF00"/>
                </a:highlight>
                <a:latin typeface="Lato"/>
                <a:ea typeface="Lato"/>
                <a:cs typeface="Lato"/>
                <a:sym typeface="Lato"/>
              </a:rPr>
              <a:t>XXXXXXXXXX</a:t>
            </a:r>
            <a:r>
              <a:rPr lang="en" sz="1800">
                <a:solidFill>
                  <a:schemeClr val="dk1"/>
                </a:solidFill>
                <a:latin typeface="Lato"/>
                <a:ea typeface="Lato"/>
                <a:cs typeface="Lato"/>
                <a:sym typeface="Lato"/>
              </a:rPr>
              <a:t>, and we are ensuring convenience by </a:t>
            </a:r>
            <a:r>
              <a:rPr lang="en" sz="1800">
                <a:solidFill>
                  <a:schemeClr val="dk1"/>
                </a:solidFill>
                <a:highlight>
                  <a:srgbClr val="FFFF00"/>
                </a:highlight>
                <a:latin typeface="Lato"/>
                <a:ea typeface="Lato"/>
                <a:cs typeface="Lato"/>
                <a:sym typeface="Lato"/>
              </a:rPr>
              <a:t>XXXXXXXXXXX</a:t>
            </a:r>
            <a:endParaRPr sz="1800">
              <a:solidFill>
                <a:schemeClr val="dk1"/>
              </a:solidFill>
              <a:highlight>
                <a:srgbClr val="FFFF00"/>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600">
              <a:solidFill>
                <a:schemeClr val="dk1"/>
              </a:solidFill>
              <a:highlight>
                <a:srgbClr val="FFFF00"/>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9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900">
              <a:solidFill>
                <a:schemeClr val="dk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0b714b17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0b714b17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0ea03f0c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0ea03f0c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0b714b17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0b714b17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want to make sure you know how to use storyboards to plan your video shooting. You will be graded on how well these video planning storyboards document the scenes in your eventual video.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0b714b17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0b714b17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537650"/>
            <a:ext cx="8520600" cy="88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5080">
                <a:solidFill>
                  <a:schemeClr val="accent1"/>
                </a:solidFill>
                <a:latin typeface="Comfortaa"/>
                <a:ea typeface="Comfortaa"/>
                <a:cs typeface="Comfortaa"/>
                <a:sym typeface="Comfortaa"/>
              </a:rPr>
              <a:t>Ping! </a:t>
            </a:r>
            <a:endParaRPr b="1" sz="5080">
              <a:solidFill>
                <a:schemeClr val="accent1"/>
              </a:solidFill>
              <a:latin typeface="Comfortaa"/>
              <a:ea typeface="Comfortaa"/>
              <a:cs typeface="Comfortaa"/>
              <a:sym typeface="Comfortaa"/>
            </a:endParaRPr>
          </a:p>
        </p:txBody>
      </p:sp>
      <p:sp>
        <p:nvSpPr>
          <p:cNvPr id="55" name="Google Shape;55;p13"/>
          <p:cNvSpPr txBox="1"/>
          <p:nvPr>
            <p:ph idx="1" type="subTitle"/>
          </p:nvPr>
        </p:nvSpPr>
        <p:spPr>
          <a:xfrm>
            <a:off x="311700" y="25293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300">
                <a:solidFill>
                  <a:srgbClr val="FF9900"/>
                </a:solidFill>
                <a:latin typeface="Lato"/>
                <a:ea typeface="Lato"/>
                <a:cs typeface="Lato"/>
                <a:sym typeface="Lato"/>
              </a:rPr>
              <a:t>So </a:t>
            </a:r>
            <a:r>
              <a:rPr lang="en" sz="3300">
                <a:solidFill>
                  <a:srgbClr val="FF9900"/>
                </a:solidFill>
                <a:latin typeface="Lato"/>
                <a:ea typeface="Lato"/>
                <a:cs typeface="Lato"/>
                <a:sym typeface="Lato"/>
              </a:rPr>
              <a:t>your LDR doesn’t become TL;DR</a:t>
            </a:r>
            <a:endParaRPr sz="3300">
              <a:solidFill>
                <a:srgbClr val="FF9900"/>
              </a:solidFill>
              <a:latin typeface="Lato"/>
              <a:ea typeface="Lato"/>
              <a:cs typeface="Lato"/>
              <a:sym typeface="Lato"/>
            </a:endParaRPr>
          </a:p>
        </p:txBody>
      </p:sp>
      <p:sp>
        <p:nvSpPr>
          <p:cNvPr id="56" name="Google Shape;56;p13"/>
          <p:cNvSpPr txBox="1"/>
          <p:nvPr/>
        </p:nvSpPr>
        <p:spPr>
          <a:xfrm>
            <a:off x="155400" y="4658450"/>
            <a:ext cx="58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Lato"/>
                <a:ea typeface="Lato"/>
                <a:cs typeface="Lato"/>
                <a:sym typeface="Lato"/>
              </a:rPr>
              <a:t>Emily, Mhar, Bryan, &amp; Ada</a:t>
            </a:r>
            <a:endParaRPr>
              <a:solidFill>
                <a:schemeClr val="accent1"/>
              </a:solidFill>
              <a:latin typeface="Lato"/>
              <a:ea typeface="Lato"/>
              <a:cs typeface="Lato"/>
              <a:sym typeface="Lato"/>
            </a:endParaRPr>
          </a:p>
        </p:txBody>
      </p:sp>
      <p:pic>
        <p:nvPicPr>
          <p:cNvPr id="57" name="Google Shape;57;p13"/>
          <p:cNvPicPr preferRelativeResize="0"/>
          <p:nvPr/>
        </p:nvPicPr>
        <p:blipFill>
          <a:blip r:embed="rId3">
            <a:alphaModFix/>
          </a:blip>
          <a:stretch>
            <a:fillRect/>
          </a:stretch>
        </p:blipFill>
        <p:spPr>
          <a:xfrm>
            <a:off x="7887699" y="343550"/>
            <a:ext cx="944609" cy="933600"/>
          </a:xfrm>
          <a:prstGeom prst="rect">
            <a:avLst/>
          </a:prstGeom>
          <a:noFill/>
          <a:ln>
            <a:noFill/>
          </a:ln>
        </p:spPr>
      </p:pic>
      <p:sp>
        <p:nvSpPr>
          <p:cNvPr id="58" name="Google Shape;58;p13"/>
          <p:cNvSpPr txBox="1"/>
          <p:nvPr/>
        </p:nvSpPr>
        <p:spPr>
          <a:xfrm>
            <a:off x="3420475" y="22785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accen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idx="1" type="subTitle"/>
          </p:nvPr>
        </p:nvSpPr>
        <p:spPr>
          <a:xfrm>
            <a:off x="311700" y="755550"/>
            <a:ext cx="8520600" cy="32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434343"/>
              </a:solidFill>
            </a:endParaRPr>
          </a:p>
        </p:txBody>
      </p:sp>
      <p:pic>
        <p:nvPicPr>
          <p:cNvPr id="119" name="Google Shape;119;p22"/>
          <p:cNvPicPr preferRelativeResize="0"/>
          <p:nvPr/>
        </p:nvPicPr>
        <p:blipFill>
          <a:blip r:embed="rId3">
            <a:alphaModFix/>
          </a:blip>
          <a:stretch>
            <a:fillRect/>
          </a:stretch>
        </p:blipFill>
        <p:spPr>
          <a:xfrm>
            <a:off x="498588" y="0"/>
            <a:ext cx="8146836"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idx="1" type="subTitle"/>
          </p:nvPr>
        </p:nvSpPr>
        <p:spPr>
          <a:xfrm>
            <a:off x="311700" y="755550"/>
            <a:ext cx="8520600" cy="32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434343"/>
              </a:solidFill>
            </a:endParaRPr>
          </a:p>
        </p:txBody>
      </p:sp>
      <p:pic>
        <p:nvPicPr>
          <p:cNvPr id="125" name="Google Shape;125;p23"/>
          <p:cNvPicPr preferRelativeResize="0"/>
          <p:nvPr/>
        </p:nvPicPr>
        <p:blipFill>
          <a:blip r:embed="rId3">
            <a:alphaModFix/>
          </a:blip>
          <a:stretch>
            <a:fillRect/>
          </a:stretch>
        </p:blipFill>
        <p:spPr>
          <a:xfrm>
            <a:off x="498575" y="0"/>
            <a:ext cx="8146842"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idx="1" type="subTitle"/>
          </p:nvPr>
        </p:nvSpPr>
        <p:spPr>
          <a:xfrm>
            <a:off x="311700" y="755550"/>
            <a:ext cx="8520600" cy="32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434343"/>
              </a:solidFill>
            </a:endParaRPr>
          </a:p>
        </p:txBody>
      </p:sp>
      <p:pic>
        <p:nvPicPr>
          <p:cNvPr id="131" name="Google Shape;131;p24"/>
          <p:cNvPicPr preferRelativeResize="0"/>
          <p:nvPr/>
        </p:nvPicPr>
        <p:blipFill>
          <a:blip r:embed="rId3">
            <a:alphaModFix/>
          </a:blip>
          <a:stretch>
            <a:fillRect/>
          </a:stretch>
        </p:blipFill>
        <p:spPr>
          <a:xfrm>
            <a:off x="498600" y="0"/>
            <a:ext cx="8146801"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idx="1" type="subTitle"/>
          </p:nvPr>
        </p:nvSpPr>
        <p:spPr>
          <a:xfrm>
            <a:off x="311700" y="755550"/>
            <a:ext cx="8520600" cy="32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434343"/>
              </a:solidFill>
            </a:endParaRPr>
          </a:p>
        </p:txBody>
      </p:sp>
      <p:pic>
        <p:nvPicPr>
          <p:cNvPr id="137" name="Google Shape;137;p25"/>
          <p:cNvPicPr preferRelativeResize="0"/>
          <p:nvPr/>
        </p:nvPicPr>
        <p:blipFill>
          <a:blip r:embed="rId3">
            <a:alphaModFix/>
          </a:blip>
          <a:stretch>
            <a:fillRect/>
          </a:stretch>
        </p:blipFill>
        <p:spPr>
          <a:xfrm>
            <a:off x="735846" y="0"/>
            <a:ext cx="8146857"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idx="1" type="subTitle"/>
          </p:nvPr>
        </p:nvSpPr>
        <p:spPr>
          <a:xfrm>
            <a:off x="311700" y="755550"/>
            <a:ext cx="8520600" cy="32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434343"/>
              </a:solidFill>
            </a:endParaRPr>
          </a:p>
        </p:txBody>
      </p:sp>
      <p:pic>
        <p:nvPicPr>
          <p:cNvPr id="143" name="Google Shape;143;p26"/>
          <p:cNvPicPr preferRelativeResize="0"/>
          <p:nvPr/>
        </p:nvPicPr>
        <p:blipFill>
          <a:blip r:embed="rId3">
            <a:alphaModFix/>
          </a:blip>
          <a:stretch>
            <a:fillRect/>
          </a:stretch>
        </p:blipFill>
        <p:spPr>
          <a:xfrm>
            <a:off x="498590" y="-1"/>
            <a:ext cx="8146821"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62" name="Shape 62"/>
        <p:cNvGrpSpPr/>
        <p:nvPr/>
      </p:nvGrpSpPr>
      <p:grpSpPr>
        <a:xfrm>
          <a:off x="0" y="0"/>
          <a:ext cx="0" cy="0"/>
          <a:chOff x="0" y="0"/>
          <a:chExt cx="0" cy="0"/>
        </a:xfrm>
      </p:grpSpPr>
      <p:sp>
        <p:nvSpPr>
          <p:cNvPr id="63" name="Google Shape;63;p14"/>
          <p:cNvSpPr txBox="1"/>
          <p:nvPr>
            <p:ph idx="1" type="subTitle"/>
          </p:nvPr>
        </p:nvSpPr>
        <p:spPr>
          <a:xfrm>
            <a:off x="311700" y="369925"/>
            <a:ext cx="8520600" cy="40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9900"/>
                </a:solidFill>
                <a:latin typeface="Lato"/>
                <a:ea typeface="Lato"/>
                <a:cs typeface="Lato"/>
                <a:sym typeface="Lato"/>
              </a:rPr>
              <a:t>Problem:</a:t>
            </a:r>
            <a:endParaRPr sz="3750">
              <a:solidFill>
                <a:srgbClr val="434343"/>
              </a:solidFill>
              <a:latin typeface="Lato"/>
              <a:ea typeface="Lato"/>
              <a:cs typeface="Lato"/>
              <a:sym typeface="Lato"/>
            </a:endParaRPr>
          </a:p>
          <a:p>
            <a:pPr indent="0" lvl="0" marL="0" rtl="0" algn="l">
              <a:lnSpc>
                <a:spcPct val="150000"/>
              </a:lnSpc>
              <a:spcBef>
                <a:spcPts val="0"/>
              </a:spcBef>
              <a:spcAft>
                <a:spcPts val="0"/>
              </a:spcAft>
              <a:buNone/>
            </a:pPr>
            <a:r>
              <a:t/>
            </a:r>
            <a:endParaRPr sz="1800">
              <a:solidFill>
                <a:srgbClr val="434343"/>
              </a:solidFill>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rPr lang="en" sz="1800">
                <a:solidFill>
                  <a:srgbClr val="434343"/>
                </a:solidFill>
                <a:latin typeface="Lato"/>
                <a:ea typeface="Lato"/>
                <a:cs typeface="Lato"/>
                <a:sym typeface="Lato"/>
              </a:rPr>
              <a:t>When people move, leaving friends behind, in the face o</a:t>
            </a:r>
            <a:r>
              <a:rPr lang="en" sz="1800">
                <a:solidFill>
                  <a:srgbClr val="434343"/>
                </a:solidFill>
                <a:latin typeface="Lato"/>
                <a:ea typeface="Lato"/>
                <a:cs typeface="Lato"/>
                <a:sym typeface="Lato"/>
              </a:rPr>
              <a:t>f distance,</a:t>
            </a:r>
            <a:r>
              <a:rPr lang="en" sz="1800">
                <a:solidFill>
                  <a:srgbClr val="434343"/>
                </a:solidFill>
                <a:latin typeface="Lato"/>
                <a:ea typeface="Lato"/>
                <a:cs typeface="Lato"/>
                <a:sym typeface="Lato"/>
              </a:rPr>
              <a:t> new stressors, and perhaps even timezones, </a:t>
            </a:r>
            <a:r>
              <a:rPr b="1" lang="en" sz="1800">
                <a:solidFill>
                  <a:srgbClr val="434343"/>
                </a:solidFill>
                <a:latin typeface="Lato"/>
                <a:ea typeface="Lato"/>
                <a:cs typeface="Lato"/>
                <a:sym typeface="Lato"/>
              </a:rPr>
              <a:t>relationships inevitably shift</a:t>
            </a:r>
            <a:r>
              <a:rPr lang="en" sz="1800">
                <a:solidFill>
                  <a:srgbClr val="434343"/>
                </a:solidFill>
                <a:latin typeface="Lato"/>
                <a:ea typeface="Lato"/>
                <a:cs typeface="Lato"/>
                <a:sym typeface="Lato"/>
              </a:rPr>
              <a:t>. People can no longer share their lives with friends in the same manner: some try to keep up through long texts or long calls but those</a:t>
            </a:r>
            <a:r>
              <a:rPr b="1" lang="en" sz="1800">
                <a:solidFill>
                  <a:srgbClr val="434343"/>
                </a:solidFill>
                <a:latin typeface="Lato"/>
                <a:ea typeface="Lato"/>
                <a:cs typeface="Lato"/>
                <a:sym typeface="Lato"/>
              </a:rPr>
              <a:t> feel high stakes and require </a:t>
            </a:r>
            <a:r>
              <a:rPr b="1" lang="en" sz="1800">
                <a:solidFill>
                  <a:srgbClr val="434343"/>
                </a:solidFill>
                <a:latin typeface="Lato"/>
                <a:ea typeface="Lato"/>
                <a:cs typeface="Lato"/>
                <a:sym typeface="Lato"/>
              </a:rPr>
              <a:t>schedule alignment</a:t>
            </a:r>
            <a:r>
              <a:rPr lang="en" sz="1800">
                <a:solidFill>
                  <a:srgbClr val="434343"/>
                </a:solidFill>
                <a:latin typeface="Lato"/>
                <a:ea typeface="Lato"/>
                <a:cs typeface="Lato"/>
                <a:sym typeface="Lato"/>
              </a:rPr>
              <a:t> to keep up, while maintaining a brief ‘daily streak’ results in </a:t>
            </a:r>
            <a:r>
              <a:rPr b="1" lang="en" sz="1800">
                <a:solidFill>
                  <a:srgbClr val="434343"/>
                </a:solidFill>
                <a:latin typeface="Lato"/>
                <a:ea typeface="Lato"/>
                <a:cs typeface="Lato"/>
                <a:sym typeface="Lato"/>
              </a:rPr>
              <a:t>meaningless conversations</a:t>
            </a:r>
            <a:r>
              <a:rPr lang="en" sz="1800">
                <a:solidFill>
                  <a:srgbClr val="434343"/>
                </a:solidFill>
                <a:latin typeface="Lato"/>
                <a:ea typeface="Lato"/>
                <a:cs typeface="Lato"/>
                <a:sym typeface="Lato"/>
              </a:rPr>
              <a:t>. People lose serendipitous, quick and meaningful ways to share with their loved ones and show</a:t>
            </a:r>
            <a:r>
              <a:rPr b="1" lang="en" sz="1800">
                <a:solidFill>
                  <a:srgbClr val="434343"/>
                </a:solidFill>
                <a:latin typeface="Lato"/>
                <a:ea typeface="Lato"/>
                <a:cs typeface="Lato"/>
                <a:sym typeface="Lato"/>
              </a:rPr>
              <a:t> they are thinking of them in the moment</a:t>
            </a:r>
            <a:r>
              <a:rPr lang="en" sz="1800">
                <a:solidFill>
                  <a:srgbClr val="434343"/>
                </a:solidFill>
                <a:latin typeface="Lato"/>
                <a:ea typeface="Lato"/>
                <a:cs typeface="Lato"/>
                <a:sym typeface="Lato"/>
              </a:rPr>
              <a:t>.</a:t>
            </a:r>
            <a:endParaRPr sz="1800">
              <a:solidFill>
                <a:srgbClr val="434343"/>
              </a:solidFill>
              <a:latin typeface="Lato"/>
              <a:ea typeface="Lato"/>
              <a:cs typeface="Lato"/>
              <a:sym typeface="Lato"/>
            </a:endParaRPr>
          </a:p>
          <a:p>
            <a:pPr indent="0" lvl="0" marL="0" rtl="0" algn="l">
              <a:lnSpc>
                <a:spcPct val="150000"/>
              </a:lnSpc>
              <a:spcBef>
                <a:spcPts val="0"/>
              </a:spcBef>
              <a:spcAft>
                <a:spcPts val="0"/>
              </a:spcAft>
              <a:buNone/>
            </a:pPr>
            <a:r>
              <a:t/>
            </a:r>
            <a:endParaRPr sz="1800">
              <a:solidFill>
                <a:srgbClr val="434343"/>
              </a:solidFill>
              <a:latin typeface="Lato"/>
              <a:ea typeface="Lato"/>
              <a:cs typeface="Lato"/>
              <a:sym typeface="Lato"/>
            </a:endParaRPr>
          </a:p>
          <a:p>
            <a:pPr indent="0" lvl="0" marL="0" rtl="0" algn="ctr">
              <a:spcBef>
                <a:spcPts val="0"/>
              </a:spcBef>
              <a:spcAft>
                <a:spcPts val="0"/>
              </a:spcAft>
              <a:buNone/>
            </a:pPr>
            <a:r>
              <a:t/>
            </a:r>
            <a:endParaRPr sz="1800">
              <a:solidFill>
                <a:srgbClr val="434343"/>
              </a:solidFill>
              <a:latin typeface="Lato"/>
              <a:ea typeface="Lato"/>
              <a:cs typeface="Lato"/>
              <a:sym typeface="Lato"/>
            </a:endParaRPr>
          </a:p>
          <a:p>
            <a:pPr indent="0" lvl="0" marL="0" rtl="0" algn="ctr">
              <a:spcBef>
                <a:spcPts val="0"/>
              </a:spcBef>
              <a:spcAft>
                <a:spcPts val="0"/>
              </a:spcAft>
              <a:buNone/>
            </a:pPr>
            <a:r>
              <a:t/>
            </a:r>
            <a:endParaRPr sz="1800">
              <a:solidFill>
                <a:srgbClr val="434343"/>
              </a:solidFill>
              <a:latin typeface="Lato"/>
              <a:ea typeface="Lato"/>
              <a:cs typeface="Lato"/>
              <a:sym typeface="Lato"/>
            </a:endParaRPr>
          </a:p>
          <a:p>
            <a:pPr indent="0" lvl="0" marL="0" rtl="0" algn="ctr">
              <a:spcBef>
                <a:spcPts val="0"/>
              </a:spcBef>
              <a:spcAft>
                <a:spcPts val="0"/>
              </a:spcAft>
              <a:buNone/>
            </a:pPr>
            <a:r>
              <a:t/>
            </a:r>
            <a:endParaRPr sz="1800">
              <a:solidFill>
                <a:srgbClr val="434343"/>
              </a:solidFill>
              <a:latin typeface="Lato"/>
              <a:ea typeface="Lato"/>
              <a:cs typeface="Lato"/>
              <a:sym typeface="Lato"/>
            </a:endParaRPr>
          </a:p>
          <a:p>
            <a:pPr indent="0" lvl="0" marL="0" rtl="0" algn="ctr">
              <a:spcBef>
                <a:spcPts val="0"/>
              </a:spcBef>
              <a:spcAft>
                <a:spcPts val="0"/>
              </a:spcAft>
              <a:buNone/>
            </a:pPr>
            <a:r>
              <a:t/>
            </a:r>
            <a:endParaRPr sz="1800">
              <a:solidFill>
                <a:srgbClr val="434343"/>
              </a:solidFill>
              <a:latin typeface="Lato"/>
              <a:ea typeface="Lato"/>
              <a:cs typeface="Lato"/>
              <a:sym typeface="Lato"/>
            </a:endParaRPr>
          </a:p>
        </p:txBody>
      </p:sp>
      <p:pic>
        <p:nvPicPr>
          <p:cNvPr id="64" name="Google Shape;64;p14"/>
          <p:cNvPicPr preferRelativeResize="0"/>
          <p:nvPr/>
        </p:nvPicPr>
        <p:blipFill>
          <a:blip r:embed="rId3">
            <a:alphaModFix/>
          </a:blip>
          <a:stretch>
            <a:fillRect/>
          </a:stretch>
        </p:blipFill>
        <p:spPr>
          <a:xfrm>
            <a:off x="8259250" y="165625"/>
            <a:ext cx="699450" cy="69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68" name="Shape 68"/>
        <p:cNvGrpSpPr/>
        <p:nvPr/>
      </p:nvGrpSpPr>
      <p:grpSpPr>
        <a:xfrm>
          <a:off x="0" y="0"/>
          <a:ext cx="0" cy="0"/>
          <a:chOff x="0" y="0"/>
          <a:chExt cx="0" cy="0"/>
        </a:xfrm>
      </p:grpSpPr>
      <p:sp>
        <p:nvSpPr>
          <p:cNvPr id="69" name="Google Shape;69;p15"/>
          <p:cNvSpPr txBox="1"/>
          <p:nvPr>
            <p:ph idx="1" type="subTitle"/>
          </p:nvPr>
        </p:nvSpPr>
        <p:spPr>
          <a:xfrm>
            <a:off x="311700" y="94875"/>
            <a:ext cx="8520600" cy="4291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ctr">
              <a:spcBef>
                <a:spcPts val="0"/>
              </a:spcBef>
              <a:spcAft>
                <a:spcPts val="0"/>
              </a:spcAft>
              <a:buNone/>
            </a:pPr>
            <a:r>
              <a:rPr b="1" lang="en" sz="3000">
                <a:solidFill>
                  <a:srgbClr val="FF9900"/>
                </a:solidFill>
                <a:latin typeface="Lato"/>
                <a:ea typeface="Lato"/>
                <a:cs typeface="Lato"/>
                <a:sym typeface="Lato"/>
              </a:rPr>
              <a:t>Solution:</a:t>
            </a:r>
            <a:endParaRPr b="1" sz="3000">
              <a:solidFill>
                <a:srgbClr val="FF9900"/>
              </a:solidFill>
              <a:latin typeface="Lato"/>
              <a:ea typeface="Lato"/>
              <a:cs typeface="Lato"/>
              <a:sym typeface="Lato"/>
            </a:endParaRPr>
          </a:p>
          <a:p>
            <a:pPr indent="0" lvl="0" marL="0" rtl="0" algn="ctr">
              <a:spcBef>
                <a:spcPts val="0"/>
              </a:spcBef>
              <a:spcAft>
                <a:spcPts val="0"/>
              </a:spcAft>
              <a:buNone/>
            </a:pPr>
            <a:r>
              <a:t/>
            </a:r>
            <a:endParaRPr b="1" sz="1800">
              <a:solidFill>
                <a:srgbClr val="FF9900"/>
              </a:solidFill>
              <a:latin typeface="Lato"/>
              <a:ea typeface="Lato"/>
              <a:cs typeface="Lato"/>
              <a:sym typeface="Lato"/>
            </a:endParaRPr>
          </a:p>
          <a:p>
            <a:pPr indent="0" lvl="0" marL="0" rtl="0" algn="l">
              <a:lnSpc>
                <a:spcPct val="150000"/>
              </a:lnSpc>
              <a:spcBef>
                <a:spcPts val="0"/>
              </a:spcBef>
              <a:spcAft>
                <a:spcPts val="0"/>
              </a:spcAft>
              <a:buNone/>
            </a:pPr>
            <a:r>
              <a:rPr lang="en" sz="1800">
                <a:solidFill>
                  <a:srgbClr val="434343"/>
                </a:solidFill>
                <a:latin typeface="Lato"/>
                <a:ea typeface="Lato"/>
                <a:cs typeface="Lato"/>
                <a:sym typeface="Lato"/>
              </a:rPr>
              <a:t>A way to </a:t>
            </a:r>
            <a:r>
              <a:rPr b="1" lang="en" sz="1800">
                <a:solidFill>
                  <a:srgbClr val="434343"/>
                </a:solidFill>
                <a:latin typeface="Lato"/>
                <a:ea typeface="Lato"/>
                <a:cs typeface="Lato"/>
                <a:sym typeface="Lato"/>
              </a:rPr>
              <a:t>show your friends you are thinking of them, even when you’re far apart</a:t>
            </a:r>
            <a:r>
              <a:rPr lang="en" sz="1800">
                <a:solidFill>
                  <a:srgbClr val="434343"/>
                </a:solidFill>
                <a:latin typeface="Lato"/>
                <a:ea typeface="Lato"/>
                <a:cs typeface="Lato"/>
                <a:sym typeface="Lato"/>
              </a:rPr>
              <a:t>, and to </a:t>
            </a:r>
            <a:r>
              <a:rPr b="1" lang="en" sz="1800">
                <a:solidFill>
                  <a:srgbClr val="434343"/>
                </a:solidFill>
                <a:latin typeface="Lato"/>
                <a:ea typeface="Lato"/>
                <a:cs typeface="Lato"/>
                <a:sym typeface="Lato"/>
              </a:rPr>
              <a:t>keep yourself accountable</a:t>
            </a:r>
            <a:r>
              <a:rPr lang="en" sz="1800">
                <a:solidFill>
                  <a:srgbClr val="434343"/>
                </a:solidFill>
                <a:latin typeface="Lato"/>
                <a:ea typeface="Lato"/>
                <a:cs typeface="Lato"/>
                <a:sym typeface="Lato"/>
              </a:rPr>
              <a:t> to your communication goals </a:t>
            </a:r>
            <a:endParaRPr sz="1800">
              <a:solidFill>
                <a:srgbClr val="434343"/>
              </a:solidFill>
              <a:latin typeface="Lato"/>
              <a:ea typeface="Lato"/>
              <a:cs typeface="Lato"/>
              <a:sym typeface="Lato"/>
            </a:endParaRPr>
          </a:p>
          <a:p>
            <a:pPr indent="0" lvl="0" marL="0" rtl="0" algn="l">
              <a:lnSpc>
                <a:spcPct val="150000"/>
              </a:lnSpc>
              <a:spcBef>
                <a:spcPts val="0"/>
              </a:spcBef>
              <a:spcAft>
                <a:spcPts val="0"/>
              </a:spcAft>
              <a:buNone/>
            </a:pPr>
            <a:r>
              <a:t/>
            </a:r>
            <a:endParaRPr sz="1800">
              <a:solidFill>
                <a:srgbClr val="434343"/>
              </a:solidFill>
              <a:latin typeface="Lato"/>
              <a:ea typeface="Lato"/>
              <a:cs typeface="Lato"/>
              <a:sym typeface="Lato"/>
            </a:endParaRPr>
          </a:p>
          <a:p>
            <a:pPr indent="0" lvl="0" marL="0" rtl="0" algn="l">
              <a:lnSpc>
                <a:spcPct val="150000"/>
              </a:lnSpc>
              <a:spcBef>
                <a:spcPts val="0"/>
              </a:spcBef>
              <a:spcAft>
                <a:spcPts val="0"/>
              </a:spcAft>
              <a:buNone/>
            </a:pPr>
            <a:r>
              <a:rPr lang="en" sz="1800">
                <a:solidFill>
                  <a:srgbClr val="434343"/>
                </a:solidFill>
                <a:latin typeface="Lato"/>
                <a:ea typeface="Lato"/>
                <a:cs typeface="Lato"/>
                <a:sym typeface="Lato"/>
              </a:rPr>
              <a:t>Introducing </a:t>
            </a:r>
            <a:r>
              <a:rPr b="1" lang="en" sz="1800">
                <a:solidFill>
                  <a:srgbClr val="434343"/>
                </a:solidFill>
                <a:latin typeface="Lato"/>
                <a:ea typeface="Lato"/>
                <a:cs typeface="Lato"/>
                <a:sym typeface="Lato"/>
              </a:rPr>
              <a:t>Ping! </a:t>
            </a:r>
            <a:r>
              <a:rPr lang="en" sz="1800">
                <a:solidFill>
                  <a:srgbClr val="434343"/>
                </a:solidFill>
                <a:latin typeface="Lato"/>
                <a:ea typeface="Lato"/>
                <a:cs typeface="Lato"/>
                <a:sym typeface="Lato"/>
              </a:rPr>
              <a:t>Centered around </a:t>
            </a:r>
            <a:r>
              <a:rPr b="1" lang="en" sz="1800">
                <a:solidFill>
                  <a:srgbClr val="434343"/>
                </a:solidFill>
                <a:latin typeface="Lato"/>
                <a:ea typeface="Lato"/>
                <a:cs typeface="Lato"/>
                <a:sym typeface="Lato"/>
              </a:rPr>
              <a:t>tokens that have low stakes yet big meaning</a:t>
            </a:r>
            <a:r>
              <a:rPr lang="en" sz="1800">
                <a:solidFill>
                  <a:srgbClr val="434343"/>
                </a:solidFill>
                <a:latin typeface="Lato"/>
                <a:ea typeface="Lato"/>
                <a:cs typeface="Lato"/>
                <a:sym typeface="Lato"/>
              </a:rPr>
              <a:t>, “Ping!” makes it easy to manage communicating across time-zones, keep track of important friendship dates and set/maintain personal communication goals. It’s a </a:t>
            </a:r>
            <a:r>
              <a:rPr b="1" lang="en" sz="1800">
                <a:solidFill>
                  <a:srgbClr val="434343"/>
                </a:solidFill>
                <a:latin typeface="Lato"/>
                <a:ea typeface="Lato"/>
                <a:cs typeface="Lato"/>
                <a:sym typeface="Lato"/>
              </a:rPr>
              <a:t>hub for small spontaneous tokens</a:t>
            </a:r>
            <a:r>
              <a:rPr lang="en" sz="1800">
                <a:solidFill>
                  <a:srgbClr val="434343"/>
                </a:solidFill>
                <a:latin typeface="Lato"/>
                <a:ea typeface="Lato"/>
                <a:cs typeface="Lato"/>
                <a:sym typeface="Lato"/>
              </a:rPr>
              <a:t> and an</a:t>
            </a:r>
            <a:r>
              <a:rPr b="1" lang="en" sz="1800">
                <a:solidFill>
                  <a:srgbClr val="434343"/>
                </a:solidFill>
                <a:latin typeface="Lato"/>
                <a:ea typeface="Lato"/>
                <a:cs typeface="Lato"/>
                <a:sym typeface="Lato"/>
              </a:rPr>
              <a:t> angel on your shoulder reminding and helping you to show your loved ones you care</a:t>
            </a:r>
            <a:r>
              <a:rPr lang="en" sz="1800">
                <a:solidFill>
                  <a:srgbClr val="434343"/>
                </a:solidFill>
                <a:latin typeface="Lato"/>
                <a:ea typeface="Lato"/>
                <a:cs typeface="Lato"/>
                <a:sym typeface="Lato"/>
              </a:rPr>
              <a:t>, even when you’re busy. </a:t>
            </a:r>
            <a:endParaRPr sz="1800">
              <a:solidFill>
                <a:srgbClr val="434343"/>
              </a:solidFill>
              <a:latin typeface="Lato"/>
              <a:ea typeface="Lato"/>
              <a:cs typeface="Lato"/>
              <a:sym typeface="Lato"/>
            </a:endParaRPr>
          </a:p>
        </p:txBody>
      </p:sp>
      <p:pic>
        <p:nvPicPr>
          <p:cNvPr id="70" name="Google Shape;70;p15"/>
          <p:cNvPicPr preferRelativeResize="0"/>
          <p:nvPr/>
        </p:nvPicPr>
        <p:blipFill>
          <a:blip r:embed="rId3">
            <a:alphaModFix/>
          </a:blip>
          <a:stretch>
            <a:fillRect/>
          </a:stretch>
        </p:blipFill>
        <p:spPr>
          <a:xfrm>
            <a:off x="7925775" y="94875"/>
            <a:ext cx="1087425" cy="1087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74" name="Shape 74"/>
        <p:cNvGrpSpPr/>
        <p:nvPr/>
      </p:nvGrpSpPr>
      <p:grpSpPr>
        <a:xfrm>
          <a:off x="0" y="0"/>
          <a:ext cx="0" cy="0"/>
          <a:chOff x="0" y="0"/>
          <a:chExt cx="0" cy="0"/>
        </a:xfrm>
      </p:grpSpPr>
      <p:sp>
        <p:nvSpPr>
          <p:cNvPr id="75" name="Google Shape;75;p16"/>
          <p:cNvSpPr txBox="1"/>
          <p:nvPr>
            <p:ph idx="1" type="subTitle"/>
          </p:nvPr>
        </p:nvSpPr>
        <p:spPr>
          <a:xfrm>
            <a:off x="311700" y="260400"/>
            <a:ext cx="8520600" cy="32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00">
                <a:solidFill>
                  <a:schemeClr val="accent4"/>
                </a:solidFill>
                <a:latin typeface="Lato"/>
                <a:ea typeface="Lato"/>
                <a:cs typeface="Lato"/>
                <a:sym typeface="Lato"/>
              </a:rPr>
              <a:t>Tasks</a:t>
            </a:r>
            <a:endParaRPr b="1" sz="3000">
              <a:solidFill>
                <a:schemeClr val="accent4"/>
              </a:solidFill>
              <a:latin typeface="Lato"/>
              <a:ea typeface="Lato"/>
              <a:cs typeface="Lato"/>
              <a:sym typeface="Lato"/>
            </a:endParaRPr>
          </a:p>
        </p:txBody>
      </p:sp>
      <p:sp>
        <p:nvSpPr>
          <p:cNvPr id="76" name="Google Shape;76;p16"/>
          <p:cNvSpPr txBox="1"/>
          <p:nvPr/>
        </p:nvSpPr>
        <p:spPr>
          <a:xfrm>
            <a:off x="703725" y="1074575"/>
            <a:ext cx="7360200" cy="43713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SzPts val="1800"/>
              <a:buFont typeface="Lato"/>
              <a:buAutoNum type="arabicParenR"/>
            </a:pPr>
            <a:r>
              <a:rPr lang="en" sz="1800">
                <a:solidFill>
                  <a:schemeClr val="dk1"/>
                </a:solidFill>
                <a:latin typeface="Lato"/>
                <a:ea typeface="Lato"/>
                <a:cs typeface="Lato"/>
                <a:sym typeface="Lato"/>
              </a:rPr>
              <a:t>Send an immediate thoughtful token (eg. an emoji or short string of emojis) </a:t>
            </a:r>
            <a:r>
              <a:rPr b="1" lang="en" sz="1800">
                <a:solidFill>
                  <a:schemeClr val="dk1"/>
                </a:solidFill>
                <a:latin typeface="Lato"/>
                <a:ea typeface="Lato"/>
                <a:cs typeface="Lato"/>
                <a:sym typeface="Lato"/>
              </a:rPr>
              <a:t>[SIMPLE TASK]</a:t>
            </a:r>
            <a:endParaRPr b="1" sz="1800">
              <a:latin typeface="Lato"/>
              <a:ea typeface="Lato"/>
              <a:cs typeface="Lato"/>
              <a:sym typeface="Lato"/>
            </a:endParaRPr>
          </a:p>
          <a:p>
            <a:pPr indent="-342900" lvl="0" marL="457200" rtl="0" algn="l">
              <a:lnSpc>
                <a:spcPct val="150000"/>
              </a:lnSpc>
              <a:spcBef>
                <a:spcPts val="0"/>
              </a:spcBef>
              <a:spcAft>
                <a:spcPts val="0"/>
              </a:spcAft>
              <a:buSzPts val="1800"/>
              <a:buFont typeface="Lato"/>
              <a:buAutoNum type="arabicParenR"/>
            </a:pPr>
            <a:r>
              <a:rPr lang="en" sz="1800">
                <a:latin typeface="Lato"/>
                <a:ea typeface="Lato"/>
                <a:cs typeface="Lato"/>
                <a:sym typeface="Lato"/>
              </a:rPr>
              <a:t>Receive</a:t>
            </a:r>
            <a:r>
              <a:rPr lang="en" sz="1800">
                <a:latin typeface="Lato"/>
                <a:ea typeface="Lato"/>
                <a:cs typeface="Lato"/>
                <a:sym typeface="Lato"/>
              </a:rPr>
              <a:t> and save </a:t>
            </a:r>
            <a:r>
              <a:rPr lang="en" sz="1800">
                <a:latin typeface="Lato"/>
                <a:ea typeface="Lato"/>
                <a:cs typeface="Lato"/>
                <a:sym typeface="Lato"/>
              </a:rPr>
              <a:t>a thoughtful token </a:t>
            </a:r>
            <a:r>
              <a:rPr b="1" lang="en" sz="1800">
                <a:latin typeface="Lato"/>
                <a:ea typeface="Lato"/>
                <a:cs typeface="Lato"/>
                <a:sym typeface="Lato"/>
              </a:rPr>
              <a:t>[SIMPLE TASK]</a:t>
            </a:r>
            <a:endParaRPr b="1" sz="1800">
              <a:latin typeface="Lato"/>
              <a:ea typeface="Lato"/>
              <a:cs typeface="Lato"/>
              <a:sym typeface="Lato"/>
            </a:endParaRPr>
          </a:p>
          <a:p>
            <a:pPr indent="-342900" lvl="0" marL="457200" rtl="0" algn="l">
              <a:lnSpc>
                <a:spcPct val="150000"/>
              </a:lnSpc>
              <a:spcBef>
                <a:spcPts val="0"/>
              </a:spcBef>
              <a:spcAft>
                <a:spcPts val="0"/>
              </a:spcAft>
              <a:buSzPts val="1800"/>
              <a:buFont typeface="Lato"/>
              <a:buAutoNum type="arabicParenR"/>
            </a:pPr>
            <a:r>
              <a:rPr lang="en" sz="1800">
                <a:latin typeface="Lato"/>
                <a:ea typeface="Lato"/>
                <a:cs typeface="Lato"/>
                <a:sym typeface="Lato"/>
              </a:rPr>
              <a:t>Schedule</a:t>
            </a:r>
            <a:r>
              <a:rPr lang="en" sz="1800">
                <a:latin typeface="Lato"/>
                <a:ea typeface="Lato"/>
                <a:cs typeface="Lato"/>
                <a:sym typeface="Lato"/>
              </a:rPr>
              <a:t> a token to send at a </a:t>
            </a:r>
            <a:r>
              <a:rPr lang="en" sz="1800">
                <a:latin typeface="Lato"/>
                <a:ea typeface="Lato"/>
                <a:cs typeface="Lato"/>
                <a:sym typeface="Lato"/>
              </a:rPr>
              <a:t>specific</a:t>
            </a:r>
            <a:r>
              <a:rPr lang="en" sz="1800">
                <a:latin typeface="Lato"/>
                <a:ea typeface="Lato"/>
                <a:cs typeface="Lato"/>
                <a:sym typeface="Lato"/>
              </a:rPr>
              <a:t> time in your friend’s time zone </a:t>
            </a:r>
            <a:r>
              <a:rPr b="1" lang="en" sz="1800">
                <a:latin typeface="Lato"/>
                <a:ea typeface="Lato"/>
                <a:cs typeface="Lato"/>
                <a:sym typeface="Lato"/>
              </a:rPr>
              <a:t>[MODERATE TASK]</a:t>
            </a:r>
            <a:endParaRPr b="1" sz="1800">
              <a:latin typeface="Lato"/>
              <a:ea typeface="Lato"/>
              <a:cs typeface="Lato"/>
              <a:sym typeface="Lato"/>
            </a:endParaRPr>
          </a:p>
          <a:p>
            <a:pPr indent="-342900" lvl="0" marL="457200" rtl="0" algn="l">
              <a:lnSpc>
                <a:spcPct val="150000"/>
              </a:lnSpc>
              <a:spcBef>
                <a:spcPts val="0"/>
              </a:spcBef>
              <a:spcAft>
                <a:spcPts val="0"/>
              </a:spcAft>
              <a:buSzPts val="1800"/>
              <a:buFont typeface="Lato"/>
              <a:buAutoNum type="arabicParenR"/>
            </a:pPr>
            <a:r>
              <a:rPr lang="en" sz="1800">
                <a:latin typeface="Lato"/>
                <a:ea typeface="Lato"/>
                <a:cs typeface="Lato"/>
                <a:sym typeface="Lato"/>
              </a:rPr>
              <a:t>Set a communication goal for yourself </a:t>
            </a:r>
            <a:r>
              <a:rPr b="1" lang="en" sz="1800">
                <a:latin typeface="Lato"/>
                <a:ea typeface="Lato"/>
                <a:cs typeface="Lato"/>
                <a:sym typeface="Lato"/>
              </a:rPr>
              <a:t>[COMPLEX TASK]</a:t>
            </a:r>
            <a:endParaRPr b="1" sz="1800">
              <a:latin typeface="Lato"/>
              <a:ea typeface="Lato"/>
              <a:cs typeface="Lato"/>
              <a:sym typeface="Lato"/>
            </a:endParaRPr>
          </a:p>
          <a:p>
            <a:pPr indent="-342900" lvl="0" marL="457200" rtl="0" algn="l">
              <a:lnSpc>
                <a:spcPct val="150000"/>
              </a:lnSpc>
              <a:spcBef>
                <a:spcPts val="0"/>
              </a:spcBef>
              <a:spcAft>
                <a:spcPts val="0"/>
              </a:spcAft>
              <a:buSzPts val="1800"/>
              <a:buFont typeface="Lato"/>
              <a:buAutoNum type="arabicParenR"/>
            </a:pPr>
            <a:r>
              <a:rPr lang="en" sz="1800">
                <a:latin typeface="Lato"/>
                <a:ea typeface="Lato"/>
                <a:cs typeface="Lato"/>
                <a:sym typeface="Lato"/>
              </a:rPr>
              <a:t>Keeping track of important dates and moments with your friend </a:t>
            </a:r>
            <a:r>
              <a:rPr b="1" lang="en" sz="1800">
                <a:solidFill>
                  <a:schemeClr val="dk1"/>
                </a:solidFill>
                <a:latin typeface="Lato"/>
                <a:ea typeface="Lato"/>
                <a:cs typeface="Lato"/>
                <a:sym typeface="Lato"/>
              </a:rPr>
              <a:t>[COMPLEX TASK]</a:t>
            </a:r>
            <a:r>
              <a:rPr lang="en" sz="1800">
                <a:latin typeface="Lato"/>
                <a:ea typeface="Lato"/>
                <a:cs typeface="Lato"/>
                <a:sym typeface="Lato"/>
              </a:rPr>
              <a:t> </a:t>
            </a:r>
            <a:endParaRPr sz="1800">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t/>
            </a:r>
            <a:endParaRPr>
              <a:highlight>
                <a:srgbClr val="FFFF00"/>
              </a:highlight>
              <a:latin typeface="Lato"/>
              <a:ea typeface="Lato"/>
              <a:cs typeface="Lato"/>
              <a:sym typeface="Lato"/>
            </a:endParaRPr>
          </a:p>
        </p:txBody>
      </p:sp>
      <p:sp>
        <p:nvSpPr>
          <p:cNvPr id="77" name="Google Shape;77;p16"/>
          <p:cNvSpPr txBox="1"/>
          <p:nvPr/>
        </p:nvSpPr>
        <p:spPr>
          <a:xfrm>
            <a:off x="8063875" y="141450"/>
            <a:ext cx="970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a:t>
            </a:r>
            <a:endParaRPr sz="6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81" name="Shape 81"/>
        <p:cNvGrpSpPr/>
        <p:nvPr/>
      </p:nvGrpSpPr>
      <p:grpSpPr>
        <a:xfrm>
          <a:off x="0" y="0"/>
          <a:ext cx="0" cy="0"/>
          <a:chOff x="0" y="0"/>
          <a:chExt cx="0" cy="0"/>
        </a:xfrm>
      </p:grpSpPr>
      <p:sp>
        <p:nvSpPr>
          <p:cNvPr id="82" name="Google Shape;82;p17"/>
          <p:cNvSpPr txBox="1"/>
          <p:nvPr>
            <p:ph idx="1" type="subTitle"/>
          </p:nvPr>
        </p:nvSpPr>
        <p:spPr>
          <a:xfrm>
            <a:off x="261750" y="247175"/>
            <a:ext cx="8520600" cy="423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accent4"/>
                </a:solidFill>
              </a:rPr>
              <a:t>Values in Design </a:t>
            </a:r>
            <a:endParaRPr b="1">
              <a:solidFill>
                <a:schemeClr val="accent4"/>
              </a:solidFill>
            </a:endParaRPr>
          </a:p>
        </p:txBody>
      </p:sp>
      <p:sp>
        <p:nvSpPr>
          <p:cNvPr id="83" name="Google Shape;83;p17"/>
          <p:cNvSpPr txBox="1"/>
          <p:nvPr/>
        </p:nvSpPr>
        <p:spPr>
          <a:xfrm>
            <a:off x="384000" y="919000"/>
            <a:ext cx="8276100" cy="5418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800">
                <a:latin typeface="Lato"/>
                <a:ea typeface="Lato"/>
                <a:cs typeface="Lato"/>
                <a:sym typeface="Lato"/>
              </a:rPr>
              <a:t>Our project is centered around the value of </a:t>
            </a:r>
            <a:r>
              <a:rPr b="1" lang="en" sz="1800">
                <a:solidFill>
                  <a:schemeClr val="dk1"/>
                </a:solidFill>
                <a:latin typeface="Lato"/>
                <a:ea typeface="Lato"/>
                <a:cs typeface="Lato"/>
                <a:sym typeface="Lato"/>
              </a:rPr>
              <a:t>meaningful, thoughtful </a:t>
            </a:r>
            <a:r>
              <a:rPr b="1" lang="en" sz="1800">
                <a:latin typeface="Lato"/>
                <a:ea typeface="Lato"/>
                <a:cs typeface="Lato"/>
                <a:sym typeface="Lato"/>
              </a:rPr>
              <a:t>communication</a:t>
            </a:r>
            <a:r>
              <a:rPr lang="en" sz="1800">
                <a:latin typeface="Lato"/>
                <a:ea typeface="Lato"/>
                <a:cs typeface="Lato"/>
                <a:sym typeface="Lato"/>
              </a:rPr>
              <a:t>. We also value </a:t>
            </a:r>
            <a:r>
              <a:rPr b="1" lang="en" sz="1800">
                <a:latin typeface="Lato"/>
                <a:ea typeface="Lato"/>
                <a:cs typeface="Lato"/>
                <a:sym typeface="Lato"/>
              </a:rPr>
              <a:t>convenience</a:t>
            </a:r>
            <a:r>
              <a:rPr lang="en" sz="1800">
                <a:latin typeface="Lato"/>
                <a:ea typeface="Lato"/>
                <a:cs typeface="Lato"/>
                <a:sym typeface="Lato"/>
              </a:rPr>
              <a:t> amidst stressful, busy days. </a:t>
            </a:r>
            <a:r>
              <a:rPr lang="en" sz="1800">
                <a:solidFill>
                  <a:schemeClr val="dk1"/>
                </a:solidFill>
                <a:latin typeface="Lato"/>
                <a:ea typeface="Lato"/>
                <a:cs typeface="Lato"/>
                <a:sym typeface="Lato"/>
              </a:rPr>
              <a:t>While these two ideas, meaningful communication and convenience, might seem to be conflicting values, we are striving to enable ways that they can live in </a:t>
            </a:r>
            <a:r>
              <a:rPr b="1" lang="en" sz="1800">
                <a:solidFill>
                  <a:schemeClr val="dk1"/>
                </a:solidFill>
                <a:latin typeface="Lato"/>
                <a:ea typeface="Lato"/>
                <a:cs typeface="Lato"/>
                <a:sym typeface="Lato"/>
              </a:rPr>
              <a:t>harmony</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50000"/>
              </a:lnSpc>
              <a:spcBef>
                <a:spcPts val="0"/>
              </a:spcBef>
              <a:spcAft>
                <a:spcPts val="0"/>
              </a:spcAft>
              <a:buNone/>
            </a:pPr>
            <a:r>
              <a:rPr lang="en" sz="1800">
                <a:latin typeface="Lato"/>
                <a:ea typeface="Lato"/>
                <a:cs typeface="Lato"/>
                <a:sym typeface="Lato"/>
              </a:rPr>
              <a:t>We hope to encode these values through applying a constraint on the length of messages to inspire thoughtful, creative, and quick “Ping!”. A token sent to one person, might mean an entirely different thing to another. We also plan to limit </a:t>
            </a:r>
            <a:r>
              <a:rPr lang="en" sz="1800">
                <a:solidFill>
                  <a:schemeClr val="dk1"/>
                </a:solidFill>
                <a:latin typeface="Lato"/>
                <a:ea typeface="Lato"/>
                <a:cs typeface="Lato"/>
                <a:sym typeface="Lato"/>
              </a:rPr>
              <a:t>the ability to share potentially harmful, non-consensual messages (and other potential misuses)</a:t>
            </a:r>
            <a:r>
              <a:rPr lang="en" sz="1800">
                <a:latin typeface="Lato"/>
                <a:ea typeface="Lato"/>
                <a:cs typeface="Lato"/>
                <a:sym typeface="Lato"/>
              </a:rPr>
              <a:t>. </a:t>
            </a:r>
            <a:endParaRPr sz="1800">
              <a:latin typeface="Lato"/>
              <a:ea typeface="Lato"/>
              <a:cs typeface="Lato"/>
              <a:sym typeface="Lato"/>
            </a:endParaRPr>
          </a:p>
          <a:p>
            <a:pPr indent="0" lvl="0" marL="0" rtl="0" algn="l">
              <a:lnSpc>
                <a:spcPct val="150000"/>
              </a:lnSpc>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p:txBody>
      </p:sp>
      <p:sp>
        <p:nvSpPr>
          <p:cNvPr id="84" name="Google Shape;84;p17"/>
          <p:cNvSpPr txBox="1"/>
          <p:nvPr/>
        </p:nvSpPr>
        <p:spPr>
          <a:xfrm>
            <a:off x="7963650" y="65275"/>
            <a:ext cx="1079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a:t>
            </a:r>
            <a:endParaRPr sz="6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88" name="Shape 88"/>
        <p:cNvGrpSpPr/>
        <p:nvPr/>
      </p:nvGrpSpPr>
      <p:grpSpPr>
        <a:xfrm>
          <a:off x="0" y="0"/>
          <a:ext cx="0" cy="0"/>
          <a:chOff x="0" y="0"/>
          <a:chExt cx="0" cy="0"/>
        </a:xfrm>
      </p:grpSpPr>
      <p:sp>
        <p:nvSpPr>
          <p:cNvPr id="89" name="Google Shape;89;p18"/>
          <p:cNvSpPr txBox="1"/>
          <p:nvPr>
            <p:ph idx="1" type="subTitle"/>
          </p:nvPr>
        </p:nvSpPr>
        <p:spPr>
          <a:xfrm>
            <a:off x="347425" y="742275"/>
            <a:ext cx="2965800" cy="709800"/>
          </a:xfrm>
          <a:prstGeom prst="rect">
            <a:avLst/>
          </a:prstGeom>
        </p:spPr>
        <p:txBody>
          <a:bodyPr anchorCtr="0" anchor="t" bIns="91425" lIns="91425" spcFirstLastPara="1" rIns="91425" wrap="square" tIns="91425">
            <a:normAutofit fontScale="70000" lnSpcReduction="20000"/>
          </a:bodyPr>
          <a:lstStyle/>
          <a:p>
            <a:pPr indent="0" lvl="0" marL="0" rtl="0" algn="r">
              <a:spcBef>
                <a:spcPts val="0"/>
              </a:spcBef>
              <a:spcAft>
                <a:spcPts val="0"/>
              </a:spcAft>
              <a:buNone/>
            </a:pPr>
            <a:r>
              <a:rPr b="1" lang="en" sz="3000">
                <a:solidFill>
                  <a:schemeClr val="accent4"/>
                </a:solidFill>
                <a:latin typeface="Lato"/>
                <a:ea typeface="Lato"/>
                <a:cs typeface="Lato"/>
                <a:sym typeface="Lato"/>
              </a:rPr>
              <a:t>Market Research #1: Facebook’s “Poke”</a:t>
            </a:r>
            <a:endParaRPr b="1" sz="3000">
              <a:solidFill>
                <a:schemeClr val="accent4"/>
              </a:solidFill>
              <a:latin typeface="Lato"/>
              <a:ea typeface="Lato"/>
              <a:cs typeface="Lato"/>
              <a:sym typeface="Lato"/>
            </a:endParaRPr>
          </a:p>
        </p:txBody>
      </p:sp>
      <p:sp>
        <p:nvSpPr>
          <p:cNvPr id="90" name="Google Shape;90;p18"/>
          <p:cNvSpPr txBox="1"/>
          <p:nvPr/>
        </p:nvSpPr>
        <p:spPr>
          <a:xfrm>
            <a:off x="1748175" y="2000800"/>
            <a:ext cx="58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1" name="Google Shape;91;p18"/>
          <p:cNvPicPr preferRelativeResize="0"/>
          <p:nvPr/>
        </p:nvPicPr>
        <p:blipFill>
          <a:blip r:embed="rId3">
            <a:alphaModFix/>
          </a:blip>
          <a:stretch>
            <a:fillRect/>
          </a:stretch>
        </p:blipFill>
        <p:spPr>
          <a:xfrm>
            <a:off x="752925" y="1580175"/>
            <a:ext cx="2477799" cy="1859010"/>
          </a:xfrm>
          <a:prstGeom prst="rect">
            <a:avLst/>
          </a:prstGeom>
          <a:noFill/>
          <a:ln>
            <a:noFill/>
          </a:ln>
        </p:spPr>
      </p:pic>
      <p:sp>
        <p:nvSpPr>
          <p:cNvPr id="92" name="Google Shape;92;p18"/>
          <p:cNvSpPr txBox="1"/>
          <p:nvPr/>
        </p:nvSpPr>
        <p:spPr>
          <a:xfrm>
            <a:off x="3640575" y="12750"/>
            <a:ext cx="5254500" cy="511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Lato"/>
                <a:ea typeface="Lato"/>
                <a:cs typeface="Lato"/>
                <a:sym typeface="Lato"/>
              </a:rPr>
              <a:t>SIMILARITIES:</a:t>
            </a:r>
            <a:r>
              <a:rPr lang="en" sz="1000">
                <a:solidFill>
                  <a:schemeClr val="dk1"/>
                </a:solidFill>
                <a:latin typeface="Lato"/>
                <a:ea typeface="Lato"/>
                <a:cs typeface="Lato"/>
                <a:sym typeface="Lato"/>
              </a:rPr>
              <a:t> Same idea of low-commitment interaction, a poke lets the other person they are thinking of you. Poke, while still a thing, is largely unused and not as visible on someone’s profile anymore.</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Lato"/>
                <a:ea typeface="Lato"/>
                <a:cs typeface="Lato"/>
                <a:sym typeface="Lato"/>
              </a:rPr>
              <a:t>How their solution differs from ours:</a:t>
            </a:r>
            <a:endParaRPr b="1"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You can poke anyone</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Not a substantial, meaningful interaction – no content</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Lato"/>
                <a:ea typeface="Lato"/>
                <a:cs typeface="Lato"/>
                <a:sym typeface="Lato"/>
              </a:rPr>
              <a:t>What worked:</a:t>
            </a:r>
            <a:endParaRPr b="1"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"My actual friends and I would keep poking each other like idiots and that part of it was fun." - Meena Das </a:t>
            </a:r>
            <a:r>
              <a:rPr lang="en" sz="1000">
                <a:solidFill>
                  <a:schemeClr val="dk1"/>
                </a:solidFill>
                <a:latin typeface="Lato"/>
                <a:ea typeface="Lato"/>
                <a:cs typeface="Lato"/>
                <a:sym typeface="Lato"/>
              </a:rPr>
              <a:t>(in an interview with Gadgets 360)</a:t>
            </a:r>
            <a:endParaRPr sz="1000">
              <a:solidFill>
                <a:schemeClr val="dk1"/>
              </a:solidFill>
              <a:latin typeface="Lato"/>
              <a:ea typeface="Lato"/>
              <a:cs typeface="Lato"/>
              <a:sym typeface="Lato"/>
            </a:endParaRPr>
          </a:p>
          <a:p>
            <a:pPr indent="-292100" lvl="1" marL="9144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What worked for this person is the idea of “poking” your friends–our idea that low-level interactions can be fun and meaningful if they are between people who share a connection. </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Lato"/>
                <a:ea typeface="Lato"/>
                <a:cs typeface="Lato"/>
                <a:sym typeface="Lato"/>
              </a:rPr>
              <a:t>What didn’t work:</a:t>
            </a:r>
            <a:endParaRPr b="1"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"From disgust, boredom to gluttony, one can explicitly express all of this using emojis, stickers, and the feelings/ activities feature on Facebook, so the fact that poke is still around is surprising." - Priya Saini (in an interview with Gadgets 360)</a:t>
            </a:r>
            <a:endParaRPr sz="1000">
              <a:solidFill>
                <a:schemeClr val="dk1"/>
              </a:solidFill>
              <a:latin typeface="Lato"/>
              <a:ea typeface="Lato"/>
              <a:cs typeface="Lato"/>
              <a:sym typeface="Lato"/>
            </a:endParaRPr>
          </a:p>
          <a:p>
            <a:pPr indent="-292100" lvl="1" marL="9144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As this person said, stickers and emojis convey more emotions than a single poke</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The generality of a poke made it ambiguous and sometimes creepy when given by strangers. </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What makes our solution unique:</a:t>
            </a:r>
            <a:endParaRPr b="1"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Ours will fix this by making the interaction more personal: through emojis, drawings, friend calendars, friend push notifications, etc. while remaining the low-level commitment that Poke was intended for. You can also only send Pings to your friends.</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p:txBody>
      </p:sp>
      <p:sp>
        <p:nvSpPr>
          <p:cNvPr id="93" name="Google Shape;93;p18"/>
          <p:cNvSpPr txBox="1"/>
          <p:nvPr/>
        </p:nvSpPr>
        <p:spPr>
          <a:xfrm>
            <a:off x="429925" y="3679700"/>
            <a:ext cx="2800800" cy="15699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0"/>
              </a:spcAft>
              <a:buClr>
                <a:schemeClr val="dk1"/>
              </a:buClr>
              <a:buSzPts val="1100"/>
              <a:buFont typeface="Arial"/>
              <a:buNone/>
            </a:pPr>
            <a:r>
              <a:rPr lang="en" sz="1000">
                <a:solidFill>
                  <a:schemeClr val="dk1"/>
                </a:solidFill>
                <a:latin typeface="Lato"/>
                <a:ea typeface="Lato"/>
                <a:cs typeface="Lato"/>
                <a:sym typeface="Lato"/>
              </a:rPr>
              <a:t>SOURCES: Sathe, G. (2018, February 21). </a:t>
            </a:r>
            <a:r>
              <a:rPr i="1" lang="en" sz="1000">
                <a:solidFill>
                  <a:schemeClr val="dk1"/>
                </a:solidFill>
                <a:latin typeface="Lato"/>
                <a:ea typeface="Lato"/>
                <a:cs typeface="Lato"/>
                <a:sym typeface="Lato"/>
              </a:rPr>
              <a:t>What is a facebook poke? is it still a thing?</a:t>
            </a:r>
            <a:r>
              <a:rPr lang="en" sz="1000">
                <a:solidFill>
                  <a:schemeClr val="dk1"/>
                </a:solidFill>
                <a:latin typeface="Lato"/>
                <a:ea typeface="Lato"/>
                <a:cs typeface="Lato"/>
                <a:sym typeface="Lato"/>
              </a:rPr>
              <a:t> NDTV Gadgets 360. from https://gadgets.ndtv.com/social-networking/features/what-is-facebook-poke-how-to-facebook-poke-1815275 </a:t>
            </a:r>
            <a:endParaRPr sz="1000">
              <a:solidFill>
                <a:schemeClr val="dk1"/>
              </a:solidFill>
              <a:latin typeface="Lato"/>
              <a:ea typeface="Lato"/>
              <a:cs typeface="Lato"/>
              <a:sym typeface="Lato"/>
            </a:endParaRPr>
          </a:p>
          <a:p>
            <a:pPr indent="0" lvl="0" marL="0" rtl="0" algn="l">
              <a:spcBef>
                <a:spcPts val="1200"/>
              </a:spcBef>
              <a:spcAft>
                <a:spcPts val="0"/>
              </a:spcAft>
              <a:buNone/>
            </a:pPr>
            <a:r>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97" name="Shape 97"/>
        <p:cNvGrpSpPr/>
        <p:nvPr/>
      </p:nvGrpSpPr>
      <p:grpSpPr>
        <a:xfrm>
          <a:off x="0" y="0"/>
          <a:ext cx="0" cy="0"/>
          <a:chOff x="0" y="0"/>
          <a:chExt cx="0" cy="0"/>
        </a:xfrm>
      </p:grpSpPr>
      <p:sp>
        <p:nvSpPr>
          <p:cNvPr id="98" name="Google Shape;98;p19"/>
          <p:cNvSpPr txBox="1"/>
          <p:nvPr>
            <p:ph idx="1" type="subTitle"/>
          </p:nvPr>
        </p:nvSpPr>
        <p:spPr>
          <a:xfrm>
            <a:off x="365600" y="219475"/>
            <a:ext cx="2965800" cy="709800"/>
          </a:xfrm>
          <a:prstGeom prst="rect">
            <a:avLst/>
          </a:prstGeom>
        </p:spPr>
        <p:txBody>
          <a:bodyPr anchorCtr="0" anchor="t" bIns="91425" lIns="91425" spcFirstLastPara="1" rIns="91425" wrap="square" tIns="91425">
            <a:normAutofit fontScale="70000" lnSpcReduction="20000"/>
          </a:bodyPr>
          <a:lstStyle/>
          <a:p>
            <a:pPr indent="0" lvl="0" marL="0" rtl="0" algn="r">
              <a:spcBef>
                <a:spcPts val="0"/>
              </a:spcBef>
              <a:spcAft>
                <a:spcPts val="0"/>
              </a:spcAft>
              <a:buNone/>
            </a:pPr>
            <a:r>
              <a:rPr b="1" lang="en" sz="3000">
                <a:solidFill>
                  <a:schemeClr val="accent4"/>
                </a:solidFill>
                <a:latin typeface="Lato"/>
                <a:ea typeface="Lato"/>
                <a:cs typeface="Lato"/>
                <a:sym typeface="Lato"/>
              </a:rPr>
              <a:t>Market Research #2: HONK</a:t>
            </a:r>
            <a:endParaRPr b="1" sz="3000">
              <a:solidFill>
                <a:schemeClr val="accent4"/>
              </a:solidFill>
              <a:latin typeface="Lato"/>
              <a:ea typeface="Lato"/>
              <a:cs typeface="Lato"/>
              <a:sym typeface="Lato"/>
            </a:endParaRPr>
          </a:p>
        </p:txBody>
      </p:sp>
      <p:sp>
        <p:nvSpPr>
          <p:cNvPr id="99" name="Google Shape;99;p19"/>
          <p:cNvSpPr txBox="1"/>
          <p:nvPr/>
        </p:nvSpPr>
        <p:spPr>
          <a:xfrm>
            <a:off x="1748175" y="2000800"/>
            <a:ext cx="58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0" name="Google Shape;100;p19"/>
          <p:cNvSpPr txBox="1"/>
          <p:nvPr/>
        </p:nvSpPr>
        <p:spPr>
          <a:xfrm>
            <a:off x="3670150" y="278250"/>
            <a:ext cx="5254500" cy="45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SIMILARITIES:</a:t>
            </a:r>
            <a:r>
              <a:rPr lang="en" sz="1000">
                <a:solidFill>
                  <a:schemeClr val="dk1"/>
                </a:solidFill>
                <a:latin typeface="Lato"/>
                <a:ea typeface="Lato"/>
                <a:cs typeface="Lato"/>
                <a:sym typeface="Lato"/>
              </a:rPr>
              <a:t> Have an option in its live chat feature where you can react with emojis and it will float in the screen like the picture on the left. </a:t>
            </a:r>
            <a:r>
              <a:rPr lang="en" sz="1000">
                <a:solidFill>
                  <a:schemeClr val="dk1"/>
                </a:solidFill>
                <a:latin typeface="Lato"/>
                <a:ea typeface="Lato"/>
                <a:cs typeface="Lato"/>
                <a:sym typeface="Lato"/>
              </a:rPr>
              <a:t>One of the features where the app’s concept might be similar is: “Honk friends to get their attention” (from the App Store description).</a:t>
            </a:r>
            <a:endParaRPr sz="9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How their solution differs from ours: </a:t>
            </a:r>
            <a:r>
              <a:rPr lang="en" sz="1000">
                <a:solidFill>
                  <a:schemeClr val="dk1"/>
                </a:solidFill>
                <a:latin typeface="Lato"/>
                <a:ea typeface="Lato"/>
                <a:cs typeface="Lato"/>
                <a:sym typeface="Lato"/>
              </a:rPr>
              <a:t>The app has a different purpose – it is used for live chat like Omegle and you can either interact with entirely new people or your friends. </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What worked: (Quotes from App Store Reviews)</a:t>
            </a:r>
            <a:endParaRPr b="1"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rgbClr val="1D1D1F"/>
              </a:buClr>
              <a:buSzPts val="1000"/>
              <a:buFont typeface="Lato"/>
              <a:buChar char="-"/>
            </a:pPr>
            <a:r>
              <a:rPr lang="en" sz="1000">
                <a:solidFill>
                  <a:srgbClr val="1D1D1F"/>
                </a:solidFill>
                <a:latin typeface="Lato"/>
                <a:ea typeface="Lato"/>
                <a:cs typeface="Lato"/>
                <a:sym typeface="Lato"/>
              </a:rPr>
              <a:t>I’d say this app is good for quick conversation that you don’t want saved because everything is in real time, and it’s a good way to quickly get ahold of someone.</a:t>
            </a:r>
            <a:endParaRPr sz="1000">
              <a:solidFill>
                <a:srgbClr val="1D1D1F"/>
              </a:solidFill>
              <a:latin typeface="Lato"/>
              <a:ea typeface="Lato"/>
              <a:cs typeface="Lato"/>
              <a:sym typeface="Lato"/>
            </a:endParaRPr>
          </a:p>
          <a:p>
            <a:pPr indent="-292100" lvl="0" marL="457200" rtl="0" algn="l">
              <a:lnSpc>
                <a:spcPct val="115000"/>
              </a:lnSpc>
              <a:spcBef>
                <a:spcPts val="0"/>
              </a:spcBef>
              <a:spcAft>
                <a:spcPts val="0"/>
              </a:spcAft>
              <a:buClr>
                <a:srgbClr val="1D1D1F"/>
              </a:buClr>
              <a:buSzPts val="1000"/>
              <a:buFont typeface="Lato"/>
              <a:buChar char="-"/>
            </a:pPr>
            <a:r>
              <a:rPr lang="en" sz="1000">
                <a:solidFill>
                  <a:srgbClr val="1D1D1F"/>
                </a:solidFill>
                <a:latin typeface="Lato"/>
                <a:ea typeface="Lato"/>
                <a:cs typeface="Lato"/>
                <a:sym typeface="Lato"/>
              </a:rPr>
              <a:t>“+2 stars for having an option to send pics n audio messages! V much enjoy much fun”</a:t>
            </a:r>
            <a:endParaRPr sz="1000">
              <a:solidFill>
                <a:srgbClr val="1D1D1F"/>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“The customizable magic words are super cute.”</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What didn’t work:</a:t>
            </a:r>
            <a:endParaRPr b="1" sz="1000">
              <a:solidFill>
                <a:schemeClr val="dk1"/>
              </a:solidFill>
              <a:latin typeface="Lato"/>
              <a:ea typeface="Lato"/>
              <a:cs typeface="Lato"/>
              <a:sym typeface="Lato"/>
            </a:endParaRPr>
          </a:p>
          <a:p>
            <a:pPr indent="-285750" lvl="0" marL="457200" rtl="0" algn="l">
              <a:lnSpc>
                <a:spcPct val="115000"/>
              </a:lnSpc>
              <a:spcBef>
                <a:spcPts val="0"/>
              </a:spcBef>
              <a:spcAft>
                <a:spcPts val="0"/>
              </a:spcAft>
              <a:buClr>
                <a:schemeClr val="dk1"/>
              </a:buClr>
              <a:buSzPts val="900"/>
              <a:buFont typeface="Lato"/>
              <a:buChar char="-"/>
            </a:pPr>
            <a:r>
              <a:rPr lang="en" sz="1000">
                <a:solidFill>
                  <a:schemeClr val="dk1"/>
                </a:solidFill>
                <a:latin typeface="Lato"/>
                <a:ea typeface="Lato"/>
                <a:cs typeface="Lato"/>
                <a:sym typeface="Lato"/>
              </a:rPr>
              <a:t>Users reported that there are not a lot of users in the app and therefore they cannot meet new people</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Limited range of emojis</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Harassment from strangers</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Lack of group chats</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What makes our solution unique:</a:t>
            </a:r>
            <a:endParaRPr b="1"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Our app is different in that it is not a “live-messaging” app. One of our features, where you can schedule Pings or get reminders for Pings, is the opposite of Honk’s purpose.</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Our emojis and Pings would have a larger range. For example, you can send personalized drawings or short song snippets.</a:t>
            </a:r>
            <a:endParaRPr sz="1000">
              <a:solidFill>
                <a:schemeClr val="dk1"/>
              </a:solidFill>
              <a:latin typeface="Lato"/>
              <a:ea typeface="Lato"/>
              <a:cs typeface="Lato"/>
              <a:sym typeface="Lato"/>
            </a:endParaRPr>
          </a:p>
          <a:p>
            <a:pPr indent="-292100" lvl="1" marL="914400" rtl="0" algn="l">
              <a:spcBef>
                <a:spcPts val="0"/>
              </a:spcBef>
              <a:spcAft>
                <a:spcPts val="0"/>
              </a:spcAft>
              <a:buClr>
                <a:schemeClr val="dk1"/>
              </a:buClr>
              <a:buSzPts val="1000"/>
              <a:buFont typeface="Lato"/>
              <a:buChar char="-"/>
            </a:pPr>
            <a:r>
              <a:t/>
            </a:r>
            <a:endParaRPr sz="1000">
              <a:solidFill>
                <a:schemeClr val="dk1"/>
              </a:solidFill>
              <a:latin typeface="Lato"/>
              <a:ea typeface="Lato"/>
              <a:cs typeface="Lato"/>
              <a:sym typeface="Lato"/>
            </a:endParaRPr>
          </a:p>
        </p:txBody>
      </p:sp>
      <p:pic>
        <p:nvPicPr>
          <p:cNvPr id="101" name="Google Shape;101;p19"/>
          <p:cNvPicPr preferRelativeResize="0"/>
          <p:nvPr/>
        </p:nvPicPr>
        <p:blipFill>
          <a:blip r:embed="rId3">
            <a:alphaModFix/>
          </a:blip>
          <a:stretch>
            <a:fillRect/>
          </a:stretch>
        </p:blipFill>
        <p:spPr>
          <a:xfrm>
            <a:off x="196225" y="929275"/>
            <a:ext cx="3304549" cy="1857500"/>
          </a:xfrm>
          <a:prstGeom prst="rect">
            <a:avLst/>
          </a:prstGeom>
          <a:noFill/>
          <a:ln>
            <a:noFill/>
          </a:ln>
        </p:spPr>
      </p:pic>
      <p:sp>
        <p:nvSpPr>
          <p:cNvPr id="102" name="Google Shape;102;p19"/>
          <p:cNvSpPr txBox="1"/>
          <p:nvPr/>
        </p:nvSpPr>
        <p:spPr>
          <a:xfrm>
            <a:off x="208150" y="3001475"/>
            <a:ext cx="3462000" cy="18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Lato"/>
                <a:ea typeface="Lato"/>
                <a:cs typeface="Lato"/>
                <a:sym typeface="Lato"/>
              </a:rPr>
              <a:t>OTHER NOTES:</a:t>
            </a:r>
            <a:endParaRPr b="1"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Two of our teammates tried the app.  Here’s our brief review:</a:t>
            </a:r>
            <a:endParaRPr sz="1000">
              <a:solidFill>
                <a:schemeClr val="dk1"/>
              </a:solidFill>
              <a:latin typeface="Lato"/>
              <a:ea typeface="Lato"/>
              <a:cs typeface="Lato"/>
              <a:sym typeface="Lato"/>
            </a:endParaRPr>
          </a:p>
          <a:p>
            <a:pPr indent="-292100" lvl="1" marL="914400" rtl="0" algn="l">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Really clean UI. </a:t>
            </a:r>
            <a:endParaRPr sz="1000">
              <a:solidFill>
                <a:schemeClr val="dk1"/>
              </a:solidFill>
              <a:latin typeface="Lato"/>
              <a:ea typeface="Lato"/>
              <a:cs typeface="Lato"/>
              <a:sym typeface="Lato"/>
            </a:endParaRPr>
          </a:p>
          <a:p>
            <a:pPr indent="-292100" lvl="1" marL="914400" rtl="0" algn="l">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Emojis are very limited. The feature where you can see what the other person is typing is interesting, but doesn’t seem to be good for longer-types of texting.</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06" name="Shape 106"/>
        <p:cNvGrpSpPr/>
        <p:nvPr/>
      </p:nvGrpSpPr>
      <p:grpSpPr>
        <a:xfrm>
          <a:off x="0" y="0"/>
          <a:ext cx="0" cy="0"/>
          <a:chOff x="0" y="0"/>
          <a:chExt cx="0" cy="0"/>
        </a:xfrm>
      </p:grpSpPr>
      <p:sp>
        <p:nvSpPr>
          <p:cNvPr id="107" name="Google Shape;107;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FF9900"/>
                </a:solidFill>
                <a:latin typeface="Lato"/>
                <a:ea typeface="Lato"/>
                <a:cs typeface="Lato"/>
                <a:sym typeface="Lato"/>
              </a:rPr>
              <a:t>Video Storyboards</a:t>
            </a:r>
            <a:endParaRPr b="1" sz="3000">
              <a:solidFill>
                <a:srgbClr val="FF99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1" type="subTitle"/>
          </p:nvPr>
        </p:nvSpPr>
        <p:spPr>
          <a:xfrm>
            <a:off x="311700" y="755550"/>
            <a:ext cx="8520600" cy="32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434343"/>
              </a:solidFill>
            </a:endParaRPr>
          </a:p>
        </p:txBody>
      </p:sp>
      <p:pic>
        <p:nvPicPr>
          <p:cNvPr id="113" name="Google Shape;113;p21"/>
          <p:cNvPicPr preferRelativeResize="0"/>
          <p:nvPr/>
        </p:nvPicPr>
        <p:blipFill>
          <a:blip r:embed="rId3">
            <a:alphaModFix/>
          </a:blip>
          <a:stretch>
            <a:fillRect/>
          </a:stretch>
        </p:blipFill>
        <p:spPr>
          <a:xfrm>
            <a:off x="498585" y="0"/>
            <a:ext cx="8146842"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