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Proxima Nova" panose="02000506030000020004" pitchFamily="2" charset="0"/>
      <p:regular r:id="rId44"/>
      <p:bold r:id="rId45"/>
      <p:italic r:id="rId46"/>
      <p:boldItalic r:id="rId47"/>
    </p:embeddedFont>
    <p:embeddedFont>
      <p:font typeface="Raleway" pitchFamily="2" charset="77"/>
      <p:regular r:id="rId48"/>
      <p:bold r:id="rId49"/>
      <p:italic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166951-A5FE-4F8E-B346-9531B34D8FB0}">
  <a:tblStyle styleId="{F3166951-A5FE-4F8E-B346-9531B34D8F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7e82dc75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7e82dc75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6a54f5a71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16a54f5a7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6a54f5a7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6a54f5a7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6a54f5a71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6a54f5a71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don’t think token should be the only form of connection to form a bond but an additional medium for connection particularly for when you’re busy, far away, stressed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User tests both from our assumption testing and low-fi prototype testing - we heard users say they loved it!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Design change inspired by this comment and something we heard from our user during low-fi testing: she was delighted by the poop emoji which she never used - the sample tokens we show on the app are more of a mixture of unique and common emojis now.</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6a54f5a71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6a54f5a71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don’t think token should be the only form of connection to form a bond but an additional medium for connection particularly for when you’re busy, far away, stressed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User tests both from our assumption testing and low-fi prototype testing - we heard users say they loved it!</a:t>
            </a:r>
            <a:endParaRPr>
              <a:solidFill>
                <a:schemeClr val="dk1"/>
              </a:solidFill>
            </a:endParaRPr>
          </a:p>
          <a:p>
            <a:pPr marL="0" lvl="0" indent="0" algn="l" rtl="0">
              <a:spcBef>
                <a:spcPts val="0"/>
              </a:spcBef>
              <a:spcAft>
                <a:spcPts val="0"/>
              </a:spcAft>
              <a:buNone/>
            </a:pPr>
            <a:r>
              <a:rPr lang="en">
                <a:solidFill>
                  <a:schemeClr val="dk1"/>
                </a:solidFill>
              </a:rPr>
              <a:t>Design change inspired by this comment and something we heard from our user during low-fi testing: she was delighted by the poop emoji which she never used - the sample tokens we show on the app are more of a mixture of unique and common emojis now.</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6a54f5a71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16a54f5a71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6a54f5a71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6a54f5a71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[Delight]</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Being able to respond to recent tokens by individuals through homepage</a:t>
            </a:r>
            <a:endParaRPr sz="2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400">
                <a:solidFill>
                  <a:schemeClr val="dk1"/>
                </a:solidFill>
                <a:latin typeface="Roboto"/>
                <a:ea typeface="Roboto"/>
                <a:cs typeface="Roboto"/>
                <a:sym typeface="Roboto"/>
              </a:rPr>
              <a:t>More efficient </a:t>
            </a:r>
            <a:endParaRPr sz="14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2000">
              <a:solidFill>
                <a:schemeClr val="dk1"/>
              </a:solidFill>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6a54f5a71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6a54f5a71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6a54f5a71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16a54f5a71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[Delight]</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Being able to respond to recent tokens by individuals through homepage</a:t>
            </a:r>
            <a:endParaRPr sz="2000">
              <a:solidFill>
                <a:schemeClr val="dk1"/>
              </a:solidFill>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6a54f5a71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6a54f5a71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6a54f5a71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16a54f5a71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1"/>
                </a:solidFill>
                <a:latin typeface="Roboto"/>
                <a:ea typeface="Roboto"/>
                <a:cs typeface="Roboto"/>
                <a:sym typeface="Roboto"/>
              </a:rPr>
              <a:t>Expectation is moment is for you to think of your friend and they will get notified of that</a:t>
            </a:r>
            <a:endParaRPr sz="14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400">
                <a:solidFill>
                  <a:schemeClr val="dk1"/>
                </a:solidFill>
                <a:latin typeface="Roboto"/>
                <a:ea typeface="Roboto"/>
                <a:cs typeface="Roboto"/>
                <a:sym typeface="Roboto"/>
              </a:rPr>
              <a:t>“Secret pathway” if your friend happens to be on their phone and want to take the time to share with you – so they’re not waiting – Delight</a:t>
            </a:r>
            <a:endParaRPr sz="1400">
              <a:solidFill>
                <a:schemeClr val="dk1"/>
              </a:solidFill>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6a54f5a7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6a54f5a7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6a54f5a71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16a54f5a7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16a54f5a71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16a54f5a71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a:solidFill>
                <a:schemeClr val="dk1"/>
              </a:solidFill>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16a54f5a71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16a54f5a71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16a54f5a71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16a54f5a71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a:solidFill>
                <a:schemeClr val="dk1"/>
              </a:solidFill>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6a54f5a71_0_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16a54f5a71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16a54f5a71_0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16a54f5a71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a:solidFill>
                <a:schemeClr val="dk1"/>
              </a:solidFill>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16a54f5a71_0_4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16a54f5a71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6a54f5a71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16a54f5a7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16a54f5a71_0_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16a54f5a71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6a54f5a71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16a54f5a7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7e82dc75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17e82dc75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16a54f5a71_0_5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16a54f5a71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16a54f5a71_0_6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16a54f5a71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16a54f5a71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16a54f5a71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16a54f5a71_0_6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16a54f5a71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16a54f5a71_0_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16a54f5a71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copy</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6a54f5a71_0_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16a54f5a71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16a54f5a71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16a54f5a71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16a54f5a71_0_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16a54f5a71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16a54f5a71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16a54f5a71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16a54f5a71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a54f5a71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850f5805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850f580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16a54f5a71_0_7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16a54f5a71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16a54f5a71_0_7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16a54f5a71_0_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7e82dc75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7e82dc75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6a54f5a71_0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6a54f5a71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6a54f5a7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16a54f5a7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6a54f5a71_0_4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6a54f5a71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6a54f5a71_0_4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6a54f5a71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9F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6.png"/><Relationship Id="rId7"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6.png"/><Relationship Id="rId7"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www.npmjs.com/package/react-native-haptic-feedback" TargetMode="External"/><Relationship Id="rId5" Type="http://schemas.openxmlformats.org/officeDocument/2006/relationships/hyperlink" Target="https://blog.bitsrc.io/making-animations-in-react-native-the-simplified-guide-6580f961f6e8" TargetMode="External"/><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56.jpg"/><Relationship Id="rId4" Type="http://schemas.openxmlformats.org/officeDocument/2006/relationships/hyperlink" Target="http://drive.google.com/file/d/1edJOwtZylJkYDWrpRdqRsvbYmiWr45y1/vie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249250" y="3320700"/>
            <a:ext cx="4645500" cy="752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0"/>
              </a:spcAft>
              <a:buClr>
                <a:schemeClr val="dk1"/>
              </a:buClr>
              <a:buSzPts val="1100"/>
              <a:buFont typeface="Arial"/>
              <a:buNone/>
            </a:pPr>
            <a:r>
              <a:rPr lang="en" sz="1700" b="1">
                <a:solidFill>
                  <a:schemeClr val="dk1"/>
                </a:solidFill>
                <a:latin typeface="Raleway"/>
                <a:ea typeface="Raleway"/>
                <a:cs typeface="Raleway"/>
                <a:sym typeface="Raleway"/>
              </a:rPr>
              <a:t>So your LDR doesn’t become TL;DR</a:t>
            </a:r>
            <a:endParaRPr sz="1700" b="1">
              <a:solidFill>
                <a:schemeClr val="dk1"/>
              </a:solidFill>
              <a:latin typeface="Raleway"/>
              <a:ea typeface="Raleway"/>
              <a:cs typeface="Raleway"/>
              <a:sym typeface="Raleway"/>
            </a:endParaRPr>
          </a:p>
          <a:p>
            <a:pPr marL="0" lvl="0" indent="0" algn="ctr" rtl="0">
              <a:spcBef>
                <a:spcPts val="400"/>
              </a:spcBef>
              <a:spcAft>
                <a:spcPts val="0"/>
              </a:spcAft>
              <a:buNone/>
            </a:pPr>
            <a:endParaRPr/>
          </a:p>
        </p:txBody>
      </p:sp>
      <p:pic>
        <p:nvPicPr>
          <p:cNvPr id="55" name="Google Shape;55;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586488" y="1255775"/>
            <a:ext cx="3971024" cy="2064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Severity 1-2 Violations Briefly</a:t>
            </a:r>
            <a:endParaRPr sz="2800" b="1">
              <a:solidFill>
                <a:srgbClr val="EC908F"/>
              </a:solidFill>
              <a:latin typeface="Raleway"/>
              <a:ea typeface="Raleway"/>
              <a:cs typeface="Raleway"/>
              <a:sym typeface="Raleway"/>
            </a:endParaRPr>
          </a:p>
        </p:txBody>
      </p:sp>
      <p:pic>
        <p:nvPicPr>
          <p:cNvPr id="145" name="Google Shape;145;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146" name="Google Shape;146;p22"/>
          <p:cNvSpPr txBox="1"/>
          <p:nvPr/>
        </p:nvSpPr>
        <p:spPr>
          <a:xfrm>
            <a:off x="374100" y="1277250"/>
            <a:ext cx="7064700" cy="343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a:solidFill>
                  <a:schemeClr val="dk1"/>
                </a:solidFill>
                <a:latin typeface="Roboto"/>
                <a:ea typeface="Roboto"/>
                <a:cs typeface="Roboto"/>
                <a:sym typeface="Roboto"/>
              </a:rPr>
              <a:t>Majority were </a:t>
            </a:r>
            <a:r>
              <a:rPr lang="en" sz="2000" b="1">
                <a:solidFill>
                  <a:schemeClr val="dk1"/>
                </a:solidFill>
                <a:latin typeface="Roboto"/>
                <a:ea typeface="Roboto"/>
                <a:cs typeface="Roboto"/>
                <a:sym typeface="Roboto"/>
              </a:rPr>
              <a:t>H4: Consistency &amp; Standards</a:t>
            </a:r>
            <a:endParaRPr sz="2000" b="1">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2000" b="1">
              <a:solidFill>
                <a:schemeClr val="dk1"/>
              </a:solidFill>
              <a:latin typeface="Roboto"/>
              <a:ea typeface="Roboto"/>
              <a:cs typeface="Roboto"/>
              <a:sym typeface="Roboto"/>
            </a:endParaRPr>
          </a:p>
          <a:p>
            <a:pPr marL="0" lvl="0" indent="0" algn="l" rtl="0">
              <a:lnSpc>
                <a:spcPct val="150000"/>
              </a:lnSpc>
              <a:spcBef>
                <a:spcPts val="0"/>
              </a:spcBef>
              <a:spcAft>
                <a:spcPts val="0"/>
              </a:spcAft>
              <a:buNone/>
            </a:pPr>
            <a:r>
              <a:rPr lang="en" sz="2000" b="1">
                <a:solidFill>
                  <a:schemeClr val="dk1"/>
                </a:solidFill>
                <a:latin typeface="Roboto"/>
                <a:ea typeface="Roboto"/>
                <a:cs typeface="Roboto"/>
                <a:sym typeface="Roboto"/>
              </a:rPr>
              <a:t>Fixes:</a:t>
            </a:r>
            <a:endParaRPr sz="2000" b="1">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Color Scheme</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Standardizing Headers</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Standardizing Buttons</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Increasing Text Sizes</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Improving transition flows between screens</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Standardizing to user friendly time display </a:t>
            </a:r>
            <a:endParaRPr sz="2000">
              <a:solidFill>
                <a:schemeClr val="dk1"/>
              </a:solidFill>
              <a:latin typeface="Roboto"/>
              <a:ea typeface="Roboto"/>
              <a:cs typeface="Roboto"/>
              <a:sym typeface="Roboto"/>
            </a:endParaRPr>
          </a:p>
        </p:txBody>
      </p:sp>
      <p:pic>
        <p:nvPicPr>
          <p:cNvPr id="147" name="Google Shape;147;p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02525" y="1961825"/>
            <a:ext cx="3044431" cy="687700"/>
          </a:xfrm>
          <a:prstGeom prst="rect">
            <a:avLst/>
          </a:prstGeom>
          <a:noFill/>
          <a:ln>
            <a:noFill/>
          </a:ln>
        </p:spPr>
      </p:pic>
      <p:pic>
        <p:nvPicPr>
          <p:cNvPr id="148" name="Google Shape;148;p22"/>
          <p:cNvPicPr preferRelativeResize="0"/>
          <p:nvPr/>
        </p:nvPicPr>
        <p:blipFill>
          <a:blip r:embed="rId5">
            <a:alphaModFix/>
          </a:blip>
          <a:stretch>
            <a:fillRect/>
          </a:stretch>
        </p:blipFill>
        <p:spPr>
          <a:xfrm>
            <a:off x="5772625" y="2776150"/>
            <a:ext cx="2409825" cy="590550"/>
          </a:xfrm>
          <a:prstGeom prst="rect">
            <a:avLst/>
          </a:prstGeom>
          <a:noFill/>
          <a:ln>
            <a:noFill/>
          </a:ln>
        </p:spPr>
      </p:pic>
      <p:pic>
        <p:nvPicPr>
          <p:cNvPr id="149" name="Google Shape;149;p2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155650" y="1961813"/>
            <a:ext cx="1377449" cy="15327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Severity 3-4 Violations: General </a:t>
            </a:r>
            <a:endParaRPr sz="2800" b="1">
              <a:solidFill>
                <a:srgbClr val="EC908F"/>
              </a:solidFill>
              <a:latin typeface="Raleway"/>
              <a:ea typeface="Raleway"/>
              <a:cs typeface="Raleway"/>
              <a:sym typeface="Raleway"/>
            </a:endParaRPr>
          </a:p>
        </p:txBody>
      </p:sp>
      <p:pic>
        <p:nvPicPr>
          <p:cNvPr id="155" name="Google Shape;155;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156" name="Google Shape;156;p23"/>
          <p:cNvSpPr txBox="1"/>
          <p:nvPr/>
        </p:nvSpPr>
        <p:spPr>
          <a:xfrm>
            <a:off x="422450" y="1318675"/>
            <a:ext cx="75453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598361"/>
                </a:solidFill>
                <a:latin typeface="Roboto"/>
                <a:ea typeface="Roboto"/>
                <a:cs typeface="Roboto"/>
                <a:sym typeface="Roboto"/>
              </a:rPr>
              <a:t>Problem:</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sz="2200" b="1">
              <a:solidFill>
                <a:srgbClr val="598361"/>
              </a:solidFill>
              <a:latin typeface="Roboto"/>
              <a:ea typeface="Roboto"/>
              <a:cs typeface="Roboto"/>
              <a:sym typeface="Roboto"/>
            </a:endParaRPr>
          </a:p>
          <a:p>
            <a:pPr marL="0" lvl="0" indent="0" algn="l" rtl="0">
              <a:spcBef>
                <a:spcPts val="0"/>
              </a:spcBef>
              <a:spcAft>
                <a:spcPts val="0"/>
              </a:spcAft>
              <a:buNone/>
            </a:pPr>
            <a:r>
              <a:rPr lang="en" sz="2200">
                <a:solidFill>
                  <a:schemeClr val="dk1"/>
                </a:solidFill>
                <a:latin typeface="Roboto"/>
                <a:ea typeface="Roboto"/>
                <a:cs typeface="Roboto"/>
                <a:sym typeface="Roboto"/>
              </a:rPr>
              <a:t>Our value is meaningful connection but are only emojis in tokens enough? </a:t>
            </a:r>
            <a:endParaRPr sz="2200">
              <a:solidFill>
                <a:schemeClr val="dk1"/>
              </a:solidFill>
              <a:latin typeface="Roboto"/>
              <a:ea typeface="Roboto"/>
              <a:cs typeface="Roboto"/>
              <a:sym typeface="Roboto"/>
            </a:endParaRPr>
          </a:p>
          <a:p>
            <a:pPr marL="0" lvl="0" indent="0" algn="l" rtl="0">
              <a:spcBef>
                <a:spcPts val="0"/>
              </a:spcBef>
              <a:spcAft>
                <a:spcPts val="0"/>
              </a:spcAft>
              <a:buNone/>
            </a:pPr>
            <a:endParaRPr sz="2200">
              <a:solidFill>
                <a:schemeClr val="dk1"/>
              </a:solidFill>
              <a:latin typeface="Roboto"/>
              <a:ea typeface="Roboto"/>
              <a:cs typeface="Roboto"/>
              <a:sym typeface="Roboto"/>
            </a:endParaRPr>
          </a:p>
          <a:p>
            <a:pPr marL="0" lvl="0" indent="0" algn="l" rtl="0">
              <a:spcBef>
                <a:spcPts val="0"/>
              </a:spcBef>
              <a:spcAft>
                <a:spcPts val="0"/>
              </a:spcAft>
              <a:buNone/>
            </a:pPr>
            <a:r>
              <a:rPr lang="en" sz="2200" b="1">
                <a:solidFill>
                  <a:srgbClr val="598361"/>
                </a:solidFill>
                <a:latin typeface="Roboto"/>
                <a:ea typeface="Roboto"/>
                <a:cs typeface="Roboto"/>
                <a:sym typeface="Roboto"/>
              </a:rPr>
              <a:t>Suggested fix: </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sz="2200">
              <a:solidFill>
                <a:schemeClr val="dk1"/>
              </a:solidFill>
              <a:latin typeface="Roboto"/>
              <a:ea typeface="Roboto"/>
              <a:cs typeface="Roboto"/>
              <a:sym typeface="Roboto"/>
            </a:endParaRPr>
          </a:p>
          <a:p>
            <a:pPr marL="0" lvl="0" indent="0" algn="l" rtl="0">
              <a:spcBef>
                <a:spcPts val="0"/>
              </a:spcBef>
              <a:spcAft>
                <a:spcPts val="0"/>
              </a:spcAft>
              <a:buNone/>
            </a:pPr>
            <a:r>
              <a:rPr lang="en" sz="2200">
                <a:solidFill>
                  <a:schemeClr val="dk1"/>
                </a:solidFill>
                <a:latin typeface="Roboto"/>
                <a:ea typeface="Roboto"/>
                <a:cs typeface="Roboto"/>
                <a:sym typeface="Roboto"/>
              </a:rPr>
              <a:t>Adding more to tokens such as a voice note, text, photos, etc. might make them more meaningful.</a:t>
            </a:r>
            <a:endParaRPr sz="22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162" name="Google Shape;162;p24"/>
          <p:cNvSpPr txBox="1"/>
          <p:nvPr/>
        </p:nvSpPr>
        <p:spPr>
          <a:xfrm>
            <a:off x="410675" y="440700"/>
            <a:ext cx="7545300" cy="2893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2200" b="1">
                <a:solidFill>
                  <a:srgbClr val="598361"/>
                </a:solidFill>
                <a:latin typeface="Roboto"/>
                <a:ea typeface="Roboto"/>
                <a:cs typeface="Roboto"/>
                <a:sym typeface="Roboto"/>
              </a:rPr>
              <a:t>Our Thinking:</a:t>
            </a:r>
            <a:endParaRPr sz="2200" b="1">
              <a:solidFill>
                <a:srgbClr val="598361"/>
              </a:solidFill>
              <a:latin typeface="Roboto"/>
              <a:ea typeface="Roboto"/>
              <a:cs typeface="Roboto"/>
              <a:sym typeface="Roboto"/>
            </a:endParaRPr>
          </a:p>
          <a:p>
            <a:pPr marL="0" lvl="0" indent="0" algn="l" rtl="0">
              <a:lnSpc>
                <a:spcPct val="150000"/>
              </a:lnSpc>
              <a:spcBef>
                <a:spcPts val="0"/>
              </a:spcBef>
              <a:spcAft>
                <a:spcPts val="0"/>
              </a:spcAft>
              <a:buNone/>
            </a:pPr>
            <a:endParaRPr sz="2200" b="1">
              <a:solidFill>
                <a:srgbClr val="598361"/>
              </a:solidFill>
              <a:latin typeface="Roboto"/>
              <a:ea typeface="Roboto"/>
              <a:cs typeface="Roboto"/>
              <a:sym typeface="Roboto"/>
            </a:endParaRPr>
          </a:p>
          <a:p>
            <a:pPr marL="457200" lvl="0" indent="-355600" algn="l" rtl="0">
              <a:lnSpc>
                <a:spcPct val="150000"/>
              </a:lnSpc>
              <a:spcBef>
                <a:spcPts val="0"/>
              </a:spcBef>
              <a:spcAft>
                <a:spcPts val="0"/>
              </a:spcAft>
              <a:buClr>
                <a:schemeClr val="dk1"/>
              </a:buClr>
              <a:buSzPts val="2000"/>
              <a:buFont typeface="Roboto"/>
              <a:buChar char="●"/>
            </a:pPr>
            <a:r>
              <a:rPr lang="en" sz="2000" i="1">
                <a:solidFill>
                  <a:schemeClr val="dk1"/>
                </a:solidFill>
                <a:latin typeface="Roboto"/>
                <a:ea typeface="Roboto"/>
                <a:cs typeface="Roboto"/>
                <a:sym typeface="Roboto"/>
              </a:rPr>
              <a:t>Constraints are not restraints</a:t>
            </a:r>
            <a:r>
              <a:rPr lang="en" sz="2000">
                <a:solidFill>
                  <a:schemeClr val="dk1"/>
                </a:solidFill>
                <a:latin typeface="Roboto"/>
                <a:ea typeface="Roboto"/>
                <a:cs typeface="Roboto"/>
                <a:sym typeface="Roboto"/>
              </a:rPr>
              <a:t> (feedback from user testing)</a:t>
            </a:r>
            <a:endParaRPr sz="2000">
              <a:solidFill>
                <a:schemeClr val="dk1"/>
              </a:solidFill>
              <a:latin typeface="Roboto"/>
              <a:ea typeface="Roboto"/>
              <a:cs typeface="Roboto"/>
              <a:sym typeface="Roboto"/>
            </a:endParaRPr>
          </a:p>
          <a:p>
            <a:pPr marL="457200" lvl="0" indent="-355600" algn="l" rtl="0">
              <a:lnSpc>
                <a:spcPct val="150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Moments (more on this later) </a:t>
            </a:r>
            <a:r>
              <a:rPr lang="en" sz="2000" i="1">
                <a:solidFill>
                  <a:schemeClr val="dk1"/>
                </a:solidFill>
                <a:latin typeface="Roboto"/>
                <a:ea typeface="Roboto"/>
                <a:cs typeface="Roboto"/>
                <a:sym typeface="Roboto"/>
              </a:rPr>
              <a:t>and</a:t>
            </a:r>
            <a:r>
              <a:rPr lang="en" sz="2000">
                <a:solidFill>
                  <a:schemeClr val="dk1"/>
                </a:solidFill>
                <a:latin typeface="Roboto"/>
                <a:ea typeface="Roboto"/>
                <a:cs typeface="Roboto"/>
                <a:sym typeface="Roboto"/>
              </a:rPr>
              <a:t> Tokens</a:t>
            </a:r>
            <a:endParaRPr sz="2000">
              <a:solidFill>
                <a:schemeClr val="dk1"/>
              </a:solidFill>
              <a:latin typeface="Roboto"/>
              <a:ea typeface="Roboto"/>
              <a:cs typeface="Roboto"/>
              <a:sym typeface="Roboto"/>
            </a:endParaRPr>
          </a:p>
          <a:p>
            <a:pPr marL="457200" lvl="0" indent="-355600" algn="l" rtl="0">
              <a:lnSpc>
                <a:spcPct val="150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Platform for </a:t>
            </a:r>
            <a:r>
              <a:rPr lang="en" sz="2000" i="1">
                <a:solidFill>
                  <a:schemeClr val="dk1"/>
                </a:solidFill>
                <a:latin typeface="Roboto"/>
                <a:ea typeface="Roboto"/>
                <a:cs typeface="Roboto"/>
                <a:sym typeface="Roboto"/>
              </a:rPr>
              <a:t>low stakes</a:t>
            </a:r>
            <a:r>
              <a:rPr lang="en" sz="2000">
                <a:solidFill>
                  <a:schemeClr val="dk1"/>
                </a:solidFill>
                <a:latin typeface="Roboto"/>
                <a:ea typeface="Roboto"/>
                <a:cs typeface="Roboto"/>
                <a:sym typeface="Roboto"/>
              </a:rPr>
              <a:t> yet meaningful connection (this is a balancing act) </a:t>
            </a:r>
            <a:endParaRPr sz="22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168" name="Google Shape;168;p25"/>
          <p:cNvSpPr txBox="1"/>
          <p:nvPr/>
        </p:nvSpPr>
        <p:spPr>
          <a:xfrm>
            <a:off x="410675" y="440700"/>
            <a:ext cx="7545300" cy="183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a:solidFill>
                  <a:srgbClr val="598361"/>
                </a:solidFill>
                <a:latin typeface="Roboto"/>
                <a:ea typeface="Roboto"/>
                <a:cs typeface="Roboto"/>
                <a:sym typeface="Roboto"/>
              </a:rPr>
              <a:t>Our Thinking:</a:t>
            </a:r>
            <a:endParaRPr sz="2200" b="1">
              <a:solidFill>
                <a:srgbClr val="598361"/>
              </a:solidFill>
              <a:latin typeface="Roboto"/>
              <a:ea typeface="Roboto"/>
              <a:cs typeface="Roboto"/>
              <a:sym typeface="Roboto"/>
            </a:endParaRPr>
          </a:p>
          <a:p>
            <a:pPr marL="0" lvl="0" indent="0" algn="l" rtl="0">
              <a:lnSpc>
                <a:spcPct val="115000"/>
              </a:lnSpc>
              <a:spcBef>
                <a:spcPts val="0"/>
              </a:spcBef>
              <a:spcAft>
                <a:spcPts val="0"/>
              </a:spcAft>
              <a:buNone/>
            </a:pPr>
            <a:endParaRPr b="1">
              <a:solidFill>
                <a:srgbClr val="59836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i="1">
                <a:solidFill>
                  <a:schemeClr val="dk1"/>
                </a:solidFill>
                <a:latin typeface="Roboto"/>
                <a:ea typeface="Roboto"/>
                <a:cs typeface="Roboto"/>
                <a:sym typeface="Roboto"/>
              </a:rPr>
              <a:t>Constraints are not restraints</a:t>
            </a:r>
            <a:r>
              <a:rPr lang="en" sz="2000">
                <a:solidFill>
                  <a:schemeClr val="dk1"/>
                </a:solidFill>
                <a:latin typeface="Roboto"/>
                <a:ea typeface="Roboto"/>
                <a:cs typeface="Roboto"/>
                <a:sym typeface="Roboto"/>
              </a:rPr>
              <a:t> (feedback from user testing)</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Moments (more on this later) </a:t>
            </a:r>
            <a:r>
              <a:rPr lang="en" sz="2000" i="1">
                <a:solidFill>
                  <a:schemeClr val="dk1"/>
                </a:solidFill>
                <a:latin typeface="Roboto"/>
                <a:ea typeface="Roboto"/>
                <a:cs typeface="Roboto"/>
                <a:sym typeface="Roboto"/>
              </a:rPr>
              <a:t>and</a:t>
            </a:r>
            <a:r>
              <a:rPr lang="en" sz="2000">
                <a:solidFill>
                  <a:schemeClr val="dk1"/>
                </a:solidFill>
                <a:latin typeface="Roboto"/>
                <a:ea typeface="Roboto"/>
                <a:cs typeface="Roboto"/>
                <a:sym typeface="Roboto"/>
              </a:rPr>
              <a:t> Tokens</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Platform for low stakes yet meaningful connection </a:t>
            </a:r>
            <a:endParaRPr sz="2000">
              <a:solidFill>
                <a:schemeClr val="dk1"/>
              </a:solidFill>
              <a:latin typeface="Roboto"/>
              <a:ea typeface="Roboto"/>
              <a:cs typeface="Roboto"/>
              <a:sym typeface="Roboto"/>
            </a:endParaRPr>
          </a:p>
        </p:txBody>
      </p:sp>
      <p:pic>
        <p:nvPicPr>
          <p:cNvPr id="169" name="Google Shape;169;p25"/>
          <p:cNvPicPr preferRelativeResize="0"/>
          <p:nvPr/>
        </p:nvPicPr>
        <p:blipFill>
          <a:blip r:embed="rId4">
            <a:alphaModFix/>
          </a:blip>
          <a:stretch>
            <a:fillRect/>
          </a:stretch>
        </p:blipFill>
        <p:spPr>
          <a:xfrm>
            <a:off x="5228950" y="3983762"/>
            <a:ext cx="1291650" cy="1111875"/>
          </a:xfrm>
          <a:prstGeom prst="rect">
            <a:avLst/>
          </a:prstGeom>
          <a:noFill/>
          <a:ln>
            <a:noFill/>
          </a:ln>
        </p:spPr>
      </p:pic>
      <p:pic>
        <p:nvPicPr>
          <p:cNvPr id="170" name="Google Shape;170;p25"/>
          <p:cNvPicPr preferRelativeResize="0"/>
          <p:nvPr/>
        </p:nvPicPr>
        <p:blipFill>
          <a:blip r:embed="rId5">
            <a:alphaModFix/>
          </a:blip>
          <a:stretch>
            <a:fillRect/>
          </a:stretch>
        </p:blipFill>
        <p:spPr>
          <a:xfrm>
            <a:off x="6520600" y="3949951"/>
            <a:ext cx="1370248" cy="1179500"/>
          </a:xfrm>
          <a:prstGeom prst="rect">
            <a:avLst/>
          </a:prstGeom>
          <a:noFill/>
          <a:ln>
            <a:noFill/>
          </a:ln>
        </p:spPr>
      </p:pic>
      <p:pic>
        <p:nvPicPr>
          <p:cNvPr id="171" name="Google Shape;171;p25"/>
          <p:cNvPicPr preferRelativeResize="0"/>
          <p:nvPr/>
        </p:nvPicPr>
        <p:blipFill>
          <a:blip r:embed="rId6">
            <a:alphaModFix/>
          </a:blip>
          <a:stretch>
            <a:fillRect/>
          </a:stretch>
        </p:blipFill>
        <p:spPr>
          <a:xfrm>
            <a:off x="5228953" y="2804275"/>
            <a:ext cx="2641497" cy="1179500"/>
          </a:xfrm>
          <a:prstGeom prst="rect">
            <a:avLst/>
          </a:prstGeom>
          <a:noFill/>
          <a:ln>
            <a:noFill/>
          </a:ln>
        </p:spPr>
      </p:pic>
      <p:pic>
        <p:nvPicPr>
          <p:cNvPr id="172" name="Google Shape;172;p25"/>
          <p:cNvPicPr preferRelativeResize="0"/>
          <p:nvPr/>
        </p:nvPicPr>
        <p:blipFill>
          <a:blip r:embed="rId7">
            <a:alphaModFix/>
          </a:blip>
          <a:stretch>
            <a:fillRect/>
          </a:stretch>
        </p:blipFill>
        <p:spPr>
          <a:xfrm>
            <a:off x="541189" y="3032800"/>
            <a:ext cx="3598906" cy="938849"/>
          </a:xfrm>
          <a:prstGeom prst="rect">
            <a:avLst/>
          </a:prstGeom>
          <a:noFill/>
          <a:ln>
            <a:noFill/>
          </a:ln>
        </p:spPr>
      </p:pic>
      <p:pic>
        <p:nvPicPr>
          <p:cNvPr id="173" name="Google Shape;173;p25"/>
          <p:cNvPicPr preferRelativeResize="0"/>
          <p:nvPr/>
        </p:nvPicPr>
        <p:blipFill>
          <a:blip r:embed="rId8">
            <a:alphaModFix/>
          </a:blip>
          <a:stretch>
            <a:fillRect/>
          </a:stretch>
        </p:blipFill>
        <p:spPr>
          <a:xfrm>
            <a:off x="541189" y="3971650"/>
            <a:ext cx="3598911" cy="938850"/>
          </a:xfrm>
          <a:prstGeom prst="rect">
            <a:avLst/>
          </a:prstGeom>
          <a:noFill/>
          <a:ln>
            <a:noFill/>
          </a:ln>
        </p:spPr>
      </p:pic>
      <p:sp>
        <p:nvSpPr>
          <p:cNvPr id="174" name="Google Shape;174;p25"/>
          <p:cNvSpPr txBox="1"/>
          <p:nvPr/>
        </p:nvSpPr>
        <p:spPr>
          <a:xfrm>
            <a:off x="1812600" y="2387863"/>
            <a:ext cx="93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before</a:t>
            </a:r>
            <a:endParaRPr>
              <a:latin typeface="Raleway"/>
              <a:ea typeface="Raleway"/>
              <a:cs typeface="Raleway"/>
              <a:sym typeface="Raleway"/>
            </a:endParaRPr>
          </a:p>
        </p:txBody>
      </p:sp>
      <p:sp>
        <p:nvSpPr>
          <p:cNvPr id="175" name="Google Shape;175;p25"/>
          <p:cNvSpPr txBox="1"/>
          <p:nvPr/>
        </p:nvSpPr>
        <p:spPr>
          <a:xfrm>
            <a:off x="5858775" y="2387863"/>
            <a:ext cx="93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after</a:t>
            </a:r>
            <a:endParaRPr>
              <a:latin typeface="Raleway"/>
              <a:ea typeface="Raleway"/>
              <a:cs typeface="Raleway"/>
              <a:sym typeface="Raleway"/>
            </a:endParaRPr>
          </a:p>
        </p:txBody>
      </p:sp>
      <p:sp>
        <p:nvSpPr>
          <p:cNvPr id="176" name="Google Shape;176;p25"/>
          <p:cNvSpPr/>
          <p:nvPr/>
        </p:nvSpPr>
        <p:spPr>
          <a:xfrm>
            <a:off x="4390225" y="3669700"/>
            <a:ext cx="588600" cy="294300"/>
          </a:xfrm>
          <a:prstGeom prst="rightArrow">
            <a:avLst>
              <a:gd name="adj1" fmla="val 50000"/>
              <a:gd name="adj2" fmla="val 50000"/>
            </a:avLst>
          </a:prstGeom>
          <a:solidFill>
            <a:srgbClr val="9E9E9E"/>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Severity 3-4 Violations: General </a:t>
            </a:r>
            <a:endParaRPr sz="2800" b="1">
              <a:solidFill>
                <a:srgbClr val="EC908F"/>
              </a:solidFill>
              <a:latin typeface="Raleway"/>
              <a:ea typeface="Raleway"/>
              <a:cs typeface="Raleway"/>
              <a:sym typeface="Raleway"/>
            </a:endParaRPr>
          </a:p>
        </p:txBody>
      </p:sp>
      <p:pic>
        <p:nvPicPr>
          <p:cNvPr id="182" name="Google Shape;182;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183" name="Google Shape;183;p26"/>
          <p:cNvSpPr txBox="1"/>
          <p:nvPr/>
        </p:nvSpPr>
        <p:spPr>
          <a:xfrm>
            <a:off x="422450" y="1318675"/>
            <a:ext cx="78540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598361"/>
                </a:solidFill>
                <a:latin typeface="Roboto"/>
                <a:ea typeface="Roboto"/>
                <a:cs typeface="Roboto"/>
                <a:sym typeface="Roboto"/>
              </a:rPr>
              <a:t>Problem:</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sz="2200" b="1">
              <a:solidFill>
                <a:srgbClr val="598361"/>
              </a:solidFill>
              <a:latin typeface="Roboto"/>
              <a:ea typeface="Roboto"/>
              <a:cs typeface="Roboto"/>
              <a:sym typeface="Roboto"/>
            </a:endParaRPr>
          </a:p>
          <a:p>
            <a:pPr marL="0" lvl="0" indent="0" algn="l" rtl="0">
              <a:spcBef>
                <a:spcPts val="0"/>
              </a:spcBef>
              <a:spcAft>
                <a:spcPts val="0"/>
              </a:spcAft>
              <a:buNone/>
            </a:pPr>
            <a:r>
              <a:rPr lang="en" sz="2200">
                <a:solidFill>
                  <a:schemeClr val="dk1"/>
                </a:solidFill>
                <a:latin typeface="Roboto"/>
                <a:ea typeface="Roboto"/>
                <a:cs typeface="Roboto"/>
                <a:sym typeface="Roboto"/>
              </a:rPr>
              <a:t>Unintuitive to have app design predominantly separated by task rather than person</a:t>
            </a:r>
            <a:endParaRPr sz="22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p:nvPr/>
        </p:nvSpPr>
        <p:spPr>
          <a:xfrm>
            <a:off x="4413750" y="0"/>
            <a:ext cx="47304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190" name="Google Shape;190;p27"/>
          <p:cNvSpPr txBox="1"/>
          <p:nvPr/>
        </p:nvSpPr>
        <p:spPr>
          <a:xfrm>
            <a:off x="410675" y="440700"/>
            <a:ext cx="3826500" cy="400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598361"/>
                </a:solidFill>
                <a:latin typeface="Roboto"/>
                <a:ea typeface="Roboto"/>
                <a:cs typeface="Roboto"/>
                <a:sym typeface="Roboto"/>
              </a:rPr>
              <a:t>Our Thinking:</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sz="2200" b="1">
              <a:solidFill>
                <a:srgbClr val="59836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Home page has a balance of user </a:t>
            </a:r>
            <a:r>
              <a:rPr lang="en" sz="2000" b="1">
                <a:solidFill>
                  <a:schemeClr val="dk1"/>
                </a:solidFill>
                <a:latin typeface="Roboto"/>
                <a:ea typeface="Roboto"/>
                <a:cs typeface="Roboto"/>
                <a:sym typeface="Roboto"/>
              </a:rPr>
              <a:t>initiating connection</a:t>
            </a:r>
            <a:r>
              <a:rPr lang="en" sz="2000">
                <a:solidFill>
                  <a:schemeClr val="dk1"/>
                </a:solidFill>
                <a:latin typeface="Roboto"/>
                <a:ea typeface="Roboto"/>
                <a:cs typeface="Roboto"/>
                <a:sym typeface="Roboto"/>
              </a:rPr>
              <a:t> and user </a:t>
            </a:r>
            <a:r>
              <a:rPr lang="en" sz="2000" b="1">
                <a:solidFill>
                  <a:schemeClr val="dk1"/>
                </a:solidFill>
                <a:latin typeface="Roboto"/>
                <a:ea typeface="Roboto"/>
                <a:cs typeface="Roboto"/>
                <a:sym typeface="Roboto"/>
              </a:rPr>
              <a:t>viewing previous connection</a:t>
            </a:r>
            <a:endParaRPr sz="20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r>
              <a:rPr lang="en" sz="2000">
                <a:solidFill>
                  <a:schemeClr val="dk1"/>
                </a:solidFill>
                <a:latin typeface="Roboto"/>
                <a:ea typeface="Roboto"/>
                <a:cs typeface="Roboto"/>
                <a:sym typeface="Roboto"/>
              </a:rPr>
              <a:t> </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Friends List page supports ability to choose friend first then task </a:t>
            </a:r>
            <a:endParaRPr sz="2000">
              <a:solidFill>
                <a:schemeClr val="dk1"/>
              </a:solidFill>
              <a:latin typeface="Roboto"/>
              <a:ea typeface="Roboto"/>
              <a:cs typeface="Roboto"/>
              <a:sym typeface="Roboto"/>
            </a:endParaRPr>
          </a:p>
        </p:txBody>
      </p:sp>
      <p:pic>
        <p:nvPicPr>
          <p:cNvPr id="191" name="Google Shape;191;p2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837439" y="388400"/>
            <a:ext cx="1978326" cy="4248975"/>
          </a:xfrm>
          <a:prstGeom prst="rect">
            <a:avLst/>
          </a:prstGeom>
          <a:noFill/>
          <a:ln w="9525" cap="flat" cmpd="sng">
            <a:solidFill>
              <a:schemeClr val="dk2"/>
            </a:solidFill>
            <a:prstDash val="solid"/>
            <a:round/>
            <a:headEnd type="none" w="sm" len="sm"/>
            <a:tailEnd type="none" w="sm" len="sm"/>
          </a:ln>
        </p:spPr>
      </p:pic>
      <p:pic>
        <p:nvPicPr>
          <p:cNvPr id="192" name="Google Shape;192;p2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704875" y="369062"/>
            <a:ext cx="1978326" cy="428766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Severity 3-4 Violations: General </a:t>
            </a:r>
            <a:endParaRPr sz="2800" b="1">
              <a:solidFill>
                <a:srgbClr val="EC908F"/>
              </a:solidFill>
              <a:latin typeface="Raleway"/>
              <a:ea typeface="Raleway"/>
              <a:cs typeface="Raleway"/>
              <a:sym typeface="Raleway"/>
            </a:endParaRPr>
          </a:p>
        </p:txBody>
      </p:sp>
      <p:pic>
        <p:nvPicPr>
          <p:cNvPr id="198" name="Google Shape;198;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199" name="Google Shape;199;p28"/>
          <p:cNvSpPr txBox="1"/>
          <p:nvPr/>
        </p:nvSpPr>
        <p:spPr>
          <a:xfrm>
            <a:off x="422450" y="1318675"/>
            <a:ext cx="7854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598361"/>
                </a:solidFill>
                <a:latin typeface="Roboto"/>
                <a:ea typeface="Roboto"/>
                <a:cs typeface="Roboto"/>
                <a:sym typeface="Roboto"/>
              </a:rPr>
              <a:t>Problem:</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sz="2200" b="1">
              <a:solidFill>
                <a:srgbClr val="598361"/>
              </a:solidFill>
              <a:latin typeface="Roboto"/>
              <a:ea typeface="Roboto"/>
              <a:cs typeface="Roboto"/>
              <a:sym typeface="Roboto"/>
            </a:endParaRPr>
          </a:p>
          <a:p>
            <a:pPr marL="0" lvl="0" indent="0" algn="l" rtl="0">
              <a:spcBef>
                <a:spcPts val="0"/>
              </a:spcBef>
              <a:spcAft>
                <a:spcPts val="0"/>
              </a:spcAft>
              <a:buNone/>
            </a:pPr>
            <a:r>
              <a:rPr lang="en" sz="2200">
                <a:solidFill>
                  <a:schemeClr val="dk1"/>
                </a:solidFill>
                <a:latin typeface="Roboto"/>
                <a:ea typeface="Roboto"/>
                <a:cs typeface="Roboto"/>
                <a:sym typeface="Roboto"/>
              </a:rPr>
              <a:t>New users won’t be able to tell the difference between moments and tokens and cannot find documentation on features. </a:t>
            </a:r>
            <a:endParaRPr sz="2200">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p:nvPr/>
        </p:nvSpPr>
        <p:spPr>
          <a:xfrm>
            <a:off x="2589400" y="0"/>
            <a:ext cx="6555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206" name="Google Shape;206;p29"/>
          <p:cNvSpPr txBox="1"/>
          <p:nvPr/>
        </p:nvSpPr>
        <p:spPr>
          <a:xfrm>
            <a:off x="410675" y="440700"/>
            <a:ext cx="1834500" cy="223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598361"/>
                </a:solidFill>
                <a:latin typeface="Roboto"/>
                <a:ea typeface="Roboto"/>
                <a:cs typeface="Roboto"/>
                <a:sym typeface="Roboto"/>
              </a:rPr>
              <a:t>Fix:</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sz="2200" b="1">
              <a:solidFill>
                <a:srgbClr val="598361"/>
              </a:solidFill>
              <a:latin typeface="Roboto"/>
              <a:ea typeface="Roboto"/>
              <a:cs typeface="Roboto"/>
              <a:sym typeface="Roboto"/>
            </a:endParaRPr>
          </a:p>
          <a:p>
            <a:pPr marL="0" lvl="0" indent="0" algn="l" rtl="0">
              <a:lnSpc>
                <a:spcPct val="115000"/>
              </a:lnSpc>
              <a:spcBef>
                <a:spcPts val="0"/>
              </a:spcBef>
              <a:spcAft>
                <a:spcPts val="0"/>
              </a:spcAft>
              <a:buNone/>
            </a:pPr>
            <a:r>
              <a:rPr lang="en" sz="2000">
                <a:solidFill>
                  <a:schemeClr val="dk1"/>
                </a:solidFill>
                <a:latin typeface="Roboto"/>
                <a:ea typeface="Roboto"/>
                <a:cs typeface="Roboto"/>
                <a:sym typeface="Roboto"/>
              </a:rPr>
              <a:t>Adding onboarding screens for new users</a:t>
            </a:r>
            <a:endParaRPr sz="2000">
              <a:solidFill>
                <a:schemeClr val="dk1"/>
              </a:solidFill>
              <a:latin typeface="Roboto"/>
              <a:ea typeface="Roboto"/>
              <a:cs typeface="Roboto"/>
              <a:sym typeface="Roboto"/>
            </a:endParaRPr>
          </a:p>
        </p:txBody>
      </p:sp>
      <p:pic>
        <p:nvPicPr>
          <p:cNvPr id="207" name="Google Shape;207;p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001823" y="585563"/>
            <a:ext cx="1834575" cy="3972376"/>
          </a:xfrm>
          <a:prstGeom prst="rect">
            <a:avLst/>
          </a:prstGeom>
          <a:noFill/>
          <a:ln w="9525" cap="flat" cmpd="sng">
            <a:solidFill>
              <a:schemeClr val="dk2"/>
            </a:solidFill>
            <a:prstDash val="solid"/>
            <a:round/>
            <a:headEnd type="none" w="sm" len="sm"/>
            <a:tailEnd type="none" w="sm" len="sm"/>
          </a:ln>
        </p:spPr>
      </p:pic>
      <p:pic>
        <p:nvPicPr>
          <p:cNvPr id="208" name="Google Shape;208;p2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942350" y="597501"/>
            <a:ext cx="1834575" cy="3948493"/>
          </a:xfrm>
          <a:prstGeom prst="rect">
            <a:avLst/>
          </a:prstGeom>
          <a:noFill/>
          <a:ln w="9525" cap="flat" cmpd="sng">
            <a:solidFill>
              <a:schemeClr val="dk2"/>
            </a:solidFill>
            <a:prstDash val="solid"/>
            <a:round/>
            <a:headEnd type="none" w="sm" len="sm"/>
            <a:tailEnd type="none" w="sm" len="sm"/>
          </a:ln>
        </p:spPr>
      </p:pic>
      <p:pic>
        <p:nvPicPr>
          <p:cNvPr id="209" name="Google Shape;209;p29"/>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882874" y="587493"/>
            <a:ext cx="1834500" cy="396852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Severity 3-4 Violations: Moments Task </a:t>
            </a:r>
            <a:endParaRPr sz="2800" b="1">
              <a:solidFill>
                <a:srgbClr val="EC908F"/>
              </a:solidFill>
              <a:latin typeface="Raleway"/>
              <a:ea typeface="Raleway"/>
              <a:cs typeface="Raleway"/>
              <a:sym typeface="Raleway"/>
            </a:endParaRPr>
          </a:p>
        </p:txBody>
      </p:sp>
      <p:pic>
        <p:nvPicPr>
          <p:cNvPr id="215" name="Google Shape;215;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216" name="Google Shape;216;p30"/>
          <p:cNvSpPr txBox="1"/>
          <p:nvPr/>
        </p:nvSpPr>
        <p:spPr>
          <a:xfrm>
            <a:off x="422450" y="1318675"/>
            <a:ext cx="78540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598361"/>
                </a:solidFill>
                <a:latin typeface="Roboto"/>
                <a:ea typeface="Roboto"/>
                <a:cs typeface="Roboto"/>
                <a:sym typeface="Roboto"/>
              </a:rPr>
              <a:t>Problem:</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sz="2200" b="1">
              <a:solidFill>
                <a:srgbClr val="598361"/>
              </a:solidFill>
              <a:latin typeface="Roboto"/>
              <a:ea typeface="Roboto"/>
              <a:cs typeface="Roboto"/>
              <a:sym typeface="Roboto"/>
            </a:endParaRPr>
          </a:p>
          <a:p>
            <a:pPr marL="0" lvl="0" indent="0" algn="l" rtl="0">
              <a:spcBef>
                <a:spcPts val="0"/>
              </a:spcBef>
              <a:spcAft>
                <a:spcPts val="0"/>
              </a:spcAft>
              <a:buNone/>
            </a:pPr>
            <a:r>
              <a:rPr lang="en" sz="2200">
                <a:solidFill>
                  <a:schemeClr val="dk1"/>
                </a:solidFill>
                <a:latin typeface="Roboto"/>
                <a:ea typeface="Roboto"/>
                <a:cs typeface="Roboto"/>
                <a:sym typeface="Roboto"/>
              </a:rPr>
              <a:t>Stressful for user to respond to a friend wanting to share a moment within 30 seconds.  </a:t>
            </a:r>
            <a:endParaRPr sz="2200">
              <a:solidFill>
                <a:schemeClr val="dk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p:nvPr/>
        </p:nvSpPr>
        <p:spPr>
          <a:xfrm>
            <a:off x="3366225" y="0"/>
            <a:ext cx="5778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223" name="Google Shape;223;p31"/>
          <p:cNvSpPr txBox="1"/>
          <p:nvPr/>
        </p:nvSpPr>
        <p:spPr>
          <a:xfrm>
            <a:off x="410675" y="440700"/>
            <a:ext cx="2778900" cy="438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598361"/>
                </a:solidFill>
                <a:latin typeface="Roboto"/>
                <a:ea typeface="Roboto"/>
                <a:cs typeface="Roboto"/>
                <a:sym typeface="Roboto"/>
              </a:rPr>
              <a:t>Fix:</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sz="1500" b="1">
              <a:solidFill>
                <a:srgbClr val="598361"/>
              </a:solidFill>
              <a:latin typeface="Roboto"/>
              <a:ea typeface="Roboto"/>
              <a:cs typeface="Roboto"/>
              <a:sym typeface="Roboto"/>
            </a:endParaRPr>
          </a:p>
          <a:p>
            <a:pPr marL="0" lvl="0" indent="0" algn="l" rtl="0">
              <a:lnSpc>
                <a:spcPct val="115000"/>
              </a:lnSpc>
              <a:spcBef>
                <a:spcPts val="0"/>
              </a:spcBef>
              <a:spcAft>
                <a:spcPts val="0"/>
              </a:spcAft>
              <a:buNone/>
            </a:pPr>
            <a:r>
              <a:rPr lang="en" sz="2000">
                <a:solidFill>
                  <a:schemeClr val="dk1"/>
                </a:solidFill>
                <a:latin typeface="Roboto"/>
                <a:ea typeface="Roboto"/>
                <a:cs typeface="Roboto"/>
                <a:sym typeface="Roboto"/>
              </a:rPr>
              <a:t>Restructured moments to be about making space to think of your loved one instead of waiting for them to join. </a:t>
            </a:r>
            <a:endParaRPr sz="2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8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2000">
                <a:solidFill>
                  <a:schemeClr val="dk1"/>
                </a:solidFill>
                <a:latin typeface="Roboto"/>
                <a:ea typeface="Roboto"/>
                <a:cs typeface="Roboto"/>
                <a:sym typeface="Roboto"/>
              </a:rPr>
              <a:t>“Sharing a moment” is an incredible bonus if it happens, but no longer the main goal.</a:t>
            </a:r>
            <a:endParaRPr sz="2000">
              <a:solidFill>
                <a:schemeClr val="dk1"/>
              </a:solidFill>
              <a:latin typeface="Roboto"/>
              <a:ea typeface="Roboto"/>
              <a:cs typeface="Roboto"/>
              <a:sym typeface="Roboto"/>
            </a:endParaRPr>
          </a:p>
        </p:txBody>
      </p:sp>
      <p:pic>
        <p:nvPicPr>
          <p:cNvPr id="224" name="Google Shape;224;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83175" y="2365763"/>
            <a:ext cx="1556776" cy="2636474"/>
          </a:xfrm>
          <a:prstGeom prst="rect">
            <a:avLst/>
          </a:prstGeom>
          <a:noFill/>
          <a:ln w="9525" cap="flat" cmpd="sng">
            <a:solidFill>
              <a:schemeClr val="dk2"/>
            </a:solidFill>
            <a:prstDash val="solid"/>
            <a:round/>
            <a:headEnd type="none" w="sm" len="sm"/>
            <a:tailEnd type="none" w="sm" len="sm"/>
          </a:ln>
        </p:spPr>
      </p:pic>
      <p:pic>
        <p:nvPicPr>
          <p:cNvPr id="225" name="Google Shape;225;p3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906925" y="2365763"/>
            <a:ext cx="1556776" cy="2636474"/>
          </a:xfrm>
          <a:prstGeom prst="rect">
            <a:avLst/>
          </a:prstGeom>
          <a:noFill/>
          <a:ln w="9525" cap="flat" cmpd="sng">
            <a:solidFill>
              <a:schemeClr val="dk2"/>
            </a:solidFill>
            <a:prstDash val="solid"/>
            <a:round/>
            <a:headEnd type="none" w="sm" len="sm"/>
            <a:tailEnd type="none" w="sm" len="sm"/>
          </a:ln>
        </p:spPr>
      </p:pic>
      <p:pic>
        <p:nvPicPr>
          <p:cNvPr id="226" name="Google Shape;226;p3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530700" y="2365762"/>
            <a:ext cx="1556775" cy="2636475"/>
          </a:xfrm>
          <a:prstGeom prst="rect">
            <a:avLst/>
          </a:prstGeom>
          <a:noFill/>
          <a:ln w="9525" cap="flat" cmpd="sng">
            <a:solidFill>
              <a:schemeClr val="dk2"/>
            </a:solidFill>
            <a:prstDash val="solid"/>
            <a:round/>
            <a:headEnd type="none" w="sm" len="sm"/>
            <a:tailEnd type="none" w="sm" len="sm"/>
          </a:ln>
        </p:spPr>
      </p:pic>
      <p:pic>
        <p:nvPicPr>
          <p:cNvPr id="227" name="Google Shape;227;p3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283175" y="52300"/>
            <a:ext cx="1252525" cy="2219325"/>
          </a:xfrm>
          <a:prstGeom prst="rect">
            <a:avLst/>
          </a:prstGeom>
          <a:noFill/>
          <a:ln w="9525" cap="flat" cmpd="sng">
            <a:solidFill>
              <a:schemeClr val="dk2"/>
            </a:solidFill>
            <a:prstDash val="solid"/>
            <a:round/>
            <a:headEnd type="none" w="sm" len="sm"/>
            <a:tailEnd type="none" w="sm" len="sm"/>
          </a:ln>
        </p:spPr>
      </p:pic>
      <p:sp>
        <p:nvSpPr>
          <p:cNvPr id="228" name="Google Shape;228;p31"/>
          <p:cNvSpPr txBox="1"/>
          <p:nvPr/>
        </p:nvSpPr>
        <p:spPr>
          <a:xfrm>
            <a:off x="3366225" y="834213"/>
            <a:ext cx="93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before</a:t>
            </a:r>
            <a:endParaRPr>
              <a:latin typeface="Raleway"/>
              <a:ea typeface="Raleway"/>
              <a:cs typeface="Raleway"/>
              <a:sym typeface="Raleway"/>
            </a:endParaRPr>
          </a:p>
        </p:txBody>
      </p:sp>
      <p:sp>
        <p:nvSpPr>
          <p:cNvPr id="229" name="Google Shape;229;p31"/>
          <p:cNvSpPr txBox="1"/>
          <p:nvPr/>
        </p:nvSpPr>
        <p:spPr>
          <a:xfrm>
            <a:off x="3366225" y="3483900"/>
            <a:ext cx="93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after</a:t>
            </a:r>
            <a:endParaRPr>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788275" y="1473973"/>
            <a:ext cx="1568700" cy="1613400"/>
          </a:xfrm>
          <a:prstGeom prst="ellipse">
            <a:avLst/>
          </a:prstGeom>
          <a:noFill/>
          <a:ln>
            <a:noFill/>
          </a:ln>
        </p:spPr>
      </p:pic>
      <p:pic>
        <p:nvPicPr>
          <p:cNvPr id="61" name="Google Shape;61;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91800" y="1490760"/>
            <a:ext cx="1568700" cy="1579800"/>
          </a:xfrm>
          <a:prstGeom prst="ellipse">
            <a:avLst/>
          </a:prstGeom>
          <a:noFill/>
          <a:ln>
            <a:noFill/>
          </a:ln>
        </p:spPr>
      </p:pic>
      <p:pic>
        <p:nvPicPr>
          <p:cNvPr id="62" name="Google Shape;62;p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83800" y="1473963"/>
            <a:ext cx="1568700" cy="1613400"/>
          </a:xfrm>
          <a:prstGeom prst="ellipse">
            <a:avLst/>
          </a:prstGeom>
          <a:noFill/>
          <a:ln>
            <a:noFill/>
          </a:ln>
        </p:spPr>
      </p:pic>
      <p:pic>
        <p:nvPicPr>
          <p:cNvPr id="63" name="Google Shape;63;p14"/>
          <p:cNvPicPr preferRelativeResize="0"/>
          <p:nvPr/>
        </p:nvPicPr>
        <p:blipFill rotWithShape="1">
          <a:blip r:embed="rId6" cstate="screen">
            <a:alphaModFix/>
            <a:extLst>
              <a:ext uri="{28A0092B-C50C-407E-A947-70E740481C1C}">
                <a14:useLocalDpi xmlns:a14="http://schemas.microsoft.com/office/drawing/2010/main"/>
              </a:ext>
            </a:extLst>
          </a:blip>
          <a:srcRect b="-786"/>
          <a:stretch/>
        </p:blipFill>
        <p:spPr>
          <a:xfrm rot="-5400000">
            <a:off x="4672038" y="1496013"/>
            <a:ext cx="1604700" cy="1569300"/>
          </a:xfrm>
          <a:prstGeom prst="ellipse">
            <a:avLst/>
          </a:prstGeom>
          <a:noFill/>
          <a:ln>
            <a:noFill/>
          </a:ln>
        </p:spPr>
      </p:pic>
      <p:sp>
        <p:nvSpPr>
          <p:cNvPr id="64" name="Google Shape;64;p14"/>
          <p:cNvSpPr txBox="1"/>
          <p:nvPr/>
        </p:nvSpPr>
        <p:spPr>
          <a:xfrm>
            <a:off x="983500" y="3313488"/>
            <a:ext cx="1569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Designer,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UX Researcher</a:t>
            </a:r>
            <a:endParaRPr>
              <a:latin typeface="Roboto"/>
              <a:ea typeface="Roboto"/>
              <a:cs typeface="Roboto"/>
              <a:sym typeface="Roboto"/>
            </a:endParaRPr>
          </a:p>
        </p:txBody>
      </p:sp>
      <p:sp>
        <p:nvSpPr>
          <p:cNvPr id="65" name="Google Shape;65;p14"/>
          <p:cNvSpPr txBox="1"/>
          <p:nvPr/>
        </p:nvSpPr>
        <p:spPr>
          <a:xfrm>
            <a:off x="2787975" y="3313488"/>
            <a:ext cx="1569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Designer,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UX Researcher</a:t>
            </a:r>
            <a:endParaRPr>
              <a:latin typeface="Roboto"/>
              <a:ea typeface="Roboto"/>
              <a:cs typeface="Roboto"/>
              <a:sym typeface="Roboto"/>
            </a:endParaRPr>
          </a:p>
        </p:txBody>
      </p:sp>
      <p:sp>
        <p:nvSpPr>
          <p:cNvPr id="66" name="Google Shape;66;p14"/>
          <p:cNvSpPr txBox="1"/>
          <p:nvPr/>
        </p:nvSpPr>
        <p:spPr>
          <a:xfrm>
            <a:off x="4689750" y="3313488"/>
            <a:ext cx="1569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Designer,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Developer</a:t>
            </a:r>
            <a:endParaRPr>
              <a:latin typeface="Roboto"/>
              <a:ea typeface="Roboto"/>
              <a:cs typeface="Roboto"/>
              <a:sym typeface="Roboto"/>
            </a:endParaRPr>
          </a:p>
        </p:txBody>
      </p:sp>
      <p:sp>
        <p:nvSpPr>
          <p:cNvPr id="67" name="Google Shape;67;p14"/>
          <p:cNvSpPr txBox="1"/>
          <p:nvPr/>
        </p:nvSpPr>
        <p:spPr>
          <a:xfrm>
            <a:off x="6650375" y="3313488"/>
            <a:ext cx="1569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Designer,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Developer</a:t>
            </a:r>
            <a:endParaRPr>
              <a:latin typeface="Roboto"/>
              <a:ea typeface="Roboto"/>
              <a:cs typeface="Roboto"/>
              <a:sym typeface="Roboto"/>
            </a:endParaRPr>
          </a:p>
        </p:txBody>
      </p:sp>
      <p:sp>
        <p:nvSpPr>
          <p:cNvPr id="68" name="Google Shape;68;p14"/>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Team</a:t>
            </a:r>
            <a:endParaRPr sz="2800" b="1">
              <a:solidFill>
                <a:srgbClr val="EC908F"/>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Severity 3-4 Violations: Tokens Task </a:t>
            </a:r>
            <a:endParaRPr sz="2800" b="1">
              <a:solidFill>
                <a:srgbClr val="EC908F"/>
              </a:solidFill>
              <a:latin typeface="Raleway"/>
              <a:ea typeface="Raleway"/>
              <a:cs typeface="Raleway"/>
              <a:sym typeface="Raleway"/>
            </a:endParaRPr>
          </a:p>
        </p:txBody>
      </p:sp>
      <p:pic>
        <p:nvPicPr>
          <p:cNvPr id="235" name="Google Shape;235;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236" name="Google Shape;236;p32"/>
          <p:cNvSpPr txBox="1"/>
          <p:nvPr/>
        </p:nvSpPr>
        <p:spPr>
          <a:xfrm>
            <a:off x="422450" y="1318675"/>
            <a:ext cx="78540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598361"/>
                </a:solidFill>
                <a:latin typeface="Roboto"/>
                <a:ea typeface="Roboto"/>
                <a:cs typeface="Roboto"/>
                <a:sym typeface="Roboto"/>
              </a:rPr>
              <a:t>Problem:</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sz="2200" b="1">
              <a:solidFill>
                <a:srgbClr val="598361"/>
              </a:solidFill>
              <a:latin typeface="Roboto"/>
              <a:ea typeface="Roboto"/>
              <a:cs typeface="Roboto"/>
              <a:sym typeface="Roboto"/>
            </a:endParaRPr>
          </a:p>
          <a:p>
            <a:pPr marL="0" lvl="0" indent="0" algn="l" rtl="0">
              <a:spcBef>
                <a:spcPts val="0"/>
              </a:spcBef>
              <a:spcAft>
                <a:spcPts val="0"/>
              </a:spcAft>
              <a:buNone/>
            </a:pPr>
            <a:r>
              <a:rPr lang="en" sz="2200">
                <a:solidFill>
                  <a:schemeClr val="dk1"/>
                </a:solidFill>
                <a:latin typeface="Roboto"/>
                <a:ea typeface="Roboto"/>
                <a:cs typeface="Roboto"/>
                <a:sym typeface="Roboto"/>
              </a:rPr>
              <a:t>Sent token confirmation screen that disappears is jarring.</a:t>
            </a:r>
            <a:endParaRPr sz="2200">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r>
              <a:rPr lang="en" sz="2200">
                <a:solidFill>
                  <a:schemeClr val="dk1"/>
                </a:solidFill>
                <a:latin typeface="Roboto"/>
                <a:ea typeface="Roboto"/>
                <a:cs typeface="Roboto"/>
                <a:sym typeface="Roboto"/>
              </a:rPr>
              <a:t>Users expect to see what tokens they’ve sent.  </a:t>
            </a:r>
            <a:endParaRPr sz="2200">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3"/>
          <p:cNvSpPr/>
          <p:nvPr/>
        </p:nvSpPr>
        <p:spPr>
          <a:xfrm>
            <a:off x="3366225" y="0"/>
            <a:ext cx="5778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2" name="Google Shape;242;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243" name="Google Shape;243;p33"/>
          <p:cNvSpPr txBox="1"/>
          <p:nvPr/>
        </p:nvSpPr>
        <p:spPr>
          <a:xfrm>
            <a:off x="410675" y="440700"/>
            <a:ext cx="2778900" cy="294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598361"/>
                </a:solidFill>
                <a:latin typeface="Roboto"/>
                <a:ea typeface="Roboto"/>
                <a:cs typeface="Roboto"/>
                <a:sym typeface="Roboto"/>
              </a:rPr>
              <a:t>Fix:</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sz="2200" b="1">
              <a:solidFill>
                <a:srgbClr val="598361"/>
              </a:solidFill>
              <a:latin typeface="Roboto"/>
              <a:ea typeface="Roboto"/>
              <a:cs typeface="Roboto"/>
              <a:sym typeface="Roboto"/>
            </a:endParaRPr>
          </a:p>
          <a:p>
            <a:pPr marL="0" lvl="0" indent="0" algn="l" rtl="0">
              <a:lnSpc>
                <a:spcPct val="115000"/>
              </a:lnSpc>
              <a:spcBef>
                <a:spcPts val="0"/>
              </a:spcBef>
              <a:spcAft>
                <a:spcPts val="0"/>
              </a:spcAft>
              <a:buNone/>
            </a:pPr>
            <a:r>
              <a:rPr lang="en" sz="2000">
                <a:solidFill>
                  <a:schemeClr val="dk1"/>
                </a:solidFill>
                <a:latin typeface="Roboto"/>
                <a:ea typeface="Roboto"/>
                <a:cs typeface="Roboto"/>
                <a:sym typeface="Roboto"/>
              </a:rPr>
              <a:t>Making a sent tab in “Your Tokens.”</a:t>
            </a:r>
            <a:endParaRPr sz="2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2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2000">
                <a:solidFill>
                  <a:schemeClr val="dk1"/>
                </a:solidFill>
                <a:latin typeface="Roboto"/>
                <a:ea typeface="Roboto"/>
                <a:cs typeface="Roboto"/>
                <a:sym typeface="Roboto"/>
              </a:rPr>
              <a:t>Sending users to the sent tab after they click send a token.</a:t>
            </a:r>
            <a:endParaRPr sz="2000">
              <a:solidFill>
                <a:schemeClr val="dk1"/>
              </a:solidFill>
              <a:latin typeface="Roboto"/>
              <a:ea typeface="Roboto"/>
              <a:cs typeface="Roboto"/>
              <a:sym typeface="Roboto"/>
            </a:endParaRPr>
          </a:p>
        </p:txBody>
      </p:sp>
      <p:sp>
        <p:nvSpPr>
          <p:cNvPr id="244" name="Google Shape;244;p33"/>
          <p:cNvSpPr txBox="1"/>
          <p:nvPr/>
        </p:nvSpPr>
        <p:spPr>
          <a:xfrm>
            <a:off x="4103250" y="12313"/>
            <a:ext cx="93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before</a:t>
            </a:r>
            <a:endParaRPr>
              <a:latin typeface="Raleway"/>
              <a:ea typeface="Raleway"/>
              <a:cs typeface="Raleway"/>
              <a:sym typeface="Raleway"/>
            </a:endParaRPr>
          </a:p>
        </p:txBody>
      </p:sp>
      <p:sp>
        <p:nvSpPr>
          <p:cNvPr id="245" name="Google Shape;245;p33"/>
          <p:cNvSpPr txBox="1"/>
          <p:nvPr/>
        </p:nvSpPr>
        <p:spPr>
          <a:xfrm>
            <a:off x="7442650" y="12325"/>
            <a:ext cx="93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after</a:t>
            </a:r>
            <a:endParaRPr>
              <a:latin typeface="Raleway"/>
              <a:ea typeface="Raleway"/>
              <a:cs typeface="Raleway"/>
              <a:sym typeface="Raleway"/>
            </a:endParaRPr>
          </a:p>
        </p:txBody>
      </p:sp>
      <p:pic>
        <p:nvPicPr>
          <p:cNvPr id="246" name="Google Shape;246;p3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02763" y="440700"/>
            <a:ext cx="1738475" cy="1974850"/>
          </a:xfrm>
          <a:prstGeom prst="rect">
            <a:avLst/>
          </a:prstGeom>
          <a:noFill/>
          <a:ln w="9525" cap="flat" cmpd="sng">
            <a:solidFill>
              <a:schemeClr val="dk1"/>
            </a:solidFill>
            <a:prstDash val="solid"/>
            <a:round/>
            <a:headEnd type="none" w="sm" len="sm"/>
            <a:tailEnd type="none" w="sm" len="sm"/>
          </a:ln>
        </p:spPr>
      </p:pic>
      <p:pic>
        <p:nvPicPr>
          <p:cNvPr id="247" name="Google Shape;247;p3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702763" y="2561625"/>
            <a:ext cx="1738475" cy="2531250"/>
          </a:xfrm>
          <a:prstGeom prst="rect">
            <a:avLst/>
          </a:prstGeom>
          <a:noFill/>
          <a:ln w="9525" cap="flat" cmpd="sng">
            <a:solidFill>
              <a:schemeClr val="dk1"/>
            </a:solidFill>
            <a:prstDash val="solid"/>
            <a:round/>
            <a:headEnd type="none" w="sm" len="sm"/>
            <a:tailEnd type="none" w="sm" len="sm"/>
          </a:ln>
        </p:spPr>
      </p:pic>
      <p:pic>
        <p:nvPicPr>
          <p:cNvPr id="248" name="Google Shape;248;p3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846706" y="440700"/>
            <a:ext cx="2129431" cy="4603751"/>
          </a:xfrm>
          <a:prstGeom prst="rect">
            <a:avLst/>
          </a:prstGeom>
          <a:noFill/>
          <a:ln w="9525" cap="flat" cmpd="sng">
            <a:solidFill>
              <a:schemeClr val="dk1"/>
            </a:solidFill>
            <a:prstDash val="solid"/>
            <a:round/>
            <a:headEnd type="none" w="sm" len="sm"/>
            <a:tailEnd type="none" w="sm" len="sm"/>
          </a:ln>
        </p:spPr>
      </p:pic>
      <p:sp>
        <p:nvSpPr>
          <p:cNvPr id="249" name="Google Shape;249;p33"/>
          <p:cNvSpPr/>
          <p:nvPr/>
        </p:nvSpPr>
        <p:spPr>
          <a:xfrm>
            <a:off x="5729500" y="2424600"/>
            <a:ext cx="588600" cy="294300"/>
          </a:xfrm>
          <a:prstGeom prst="rightArrow">
            <a:avLst>
              <a:gd name="adj1" fmla="val 50000"/>
              <a:gd name="adj2" fmla="val 50000"/>
            </a:avLst>
          </a:prstGeom>
          <a:solidFill>
            <a:srgbClr val="9E9E9E"/>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Severity 3-4 Violations: Tokens Task </a:t>
            </a:r>
            <a:endParaRPr sz="2800" b="1">
              <a:solidFill>
                <a:srgbClr val="EC908F"/>
              </a:solidFill>
              <a:latin typeface="Raleway"/>
              <a:ea typeface="Raleway"/>
              <a:cs typeface="Raleway"/>
              <a:sym typeface="Raleway"/>
            </a:endParaRPr>
          </a:p>
        </p:txBody>
      </p:sp>
      <p:pic>
        <p:nvPicPr>
          <p:cNvPr id="255" name="Google Shape;255;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256" name="Google Shape;256;p34"/>
          <p:cNvSpPr txBox="1"/>
          <p:nvPr/>
        </p:nvSpPr>
        <p:spPr>
          <a:xfrm>
            <a:off x="422450" y="1318675"/>
            <a:ext cx="78540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598361"/>
                </a:solidFill>
                <a:latin typeface="Roboto"/>
                <a:ea typeface="Roboto"/>
                <a:cs typeface="Roboto"/>
                <a:sym typeface="Roboto"/>
              </a:rPr>
              <a:t>Problem:</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sz="2200" b="1">
              <a:solidFill>
                <a:srgbClr val="598361"/>
              </a:solidFill>
              <a:latin typeface="Roboto"/>
              <a:ea typeface="Roboto"/>
              <a:cs typeface="Roboto"/>
              <a:sym typeface="Roboto"/>
            </a:endParaRPr>
          </a:p>
          <a:p>
            <a:pPr marL="0" lvl="0" indent="0" algn="l" rtl="0">
              <a:spcBef>
                <a:spcPts val="0"/>
              </a:spcBef>
              <a:spcAft>
                <a:spcPts val="0"/>
              </a:spcAft>
              <a:buNone/>
            </a:pPr>
            <a:r>
              <a:rPr lang="en" sz="2200">
                <a:solidFill>
                  <a:schemeClr val="dk1"/>
                </a:solidFill>
                <a:latin typeface="Roboto"/>
                <a:ea typeface="Roboto"/>
                <a:cs typeface="Roboto"/>
                <a:sym typeface="Roboto"/>
              </a:rPr>
              <a:t>Overly restrictive for users to only be able to save one token.   </a:t>
            </a:r>
            <a:endParaRPr sz="2200">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p:nvPr/>
        </p:nvSpPr>
        <p:spPr>
          <a:xfrm>
            <a:off x="2542325" y="0"/>
            <a:ext cx="660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263" name="Google Shape;263;p35"/>
          <p:cNvSpPr txBox="1"/>
          <p:nvPr/>
        </p:nvSpPr>
        <p:spPr>
          <a:xfrm>
            <a:off x="410675" y="440700"/>
            <a:ext cx="1872600" cy="435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598361"/>
                </a:solidFill>
                <a:latin typeface="Roboto"/>
                <a:ea typeface="Roboto"/>
                <a:cs typeface="Roboto"/>
                <a:sym typeface="Roboto"/>
              </a:rPr>
              <a:t>Fix:</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sz="2200" b="1">
              <a:solidFill>
                <a:srgbClr val="598361"/>
              </a:solidFill>
              <a:latin typeface="Roboto"/>
              <a:ea typeface="Roboto"/>
              <a:cs typeface="Roboto"/>
              <a:sym typeface="Roboto"/>
            </a:endParaRPr>
          </a:p>
          <a:p>
            <a:pPr marL="0" lvl="0" indent="0" algn="l" rtl="0">
              <a:lnSpc>
                <a:spcPct val="115000"/>
              </a:lnSpc>
              <a:spcBef>
                <a:spcPts val="0"/>
              </a:spcBef>
              <a:spcAft>
                <a:spcPts val="0"/>
              </a:spcAft>
              <a:buNone/>
            </a:pPr>
            <a:r>
              <a:rPr lang="en" sz="2000">
                <a:solidFill>
                  <a:schemeClr val="dk1"/>
                </a:solidFill>
                <a:latin typeface="Roboto"/>
                <a:ea typeface="Roboto"/>
                <a:cs typeface="Roboto"/>
                <a:sym typeface="Roboto"/>
              </a:rPr>
              <a:t>Allow users to save more than one token per person.</a:t>
            </a:r>
            <a:endParaRPr sz="2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2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2000">
                <a:solidFill>
                  <a:schemeClr val="dk1"/>
                </a:solidFill>
                <a:latin typeface="Roboto"/>
                <a:ea typeface="Roboto"/>
                <a:cs typeface="Roboto"/>
                <a:sym typeface="Roboto"/>
              </a:rPr>
              <a:t>Changed friend profile to saved tokens page.</a:t>
            </a:r>
            <a:endParaRPr sz="2000">
              <a:solidFill>
                <a:schemeClr val="dk1"/>
              </a:solidFill>
              <a:latin typeface="Roboto"/>
              <a:ea typeface="Roboto"/>
              <a:cs typeface="Roboto"/>
              <a:sym typeface="Roboto"/>
            </a:endParaRPr>
          </a:p>
        </p:txBody>
      </p:sp>
      <p:sp>
        <p:nvSpPr>
          <p:cNvPr id="264" name="Google Shape;264;p35"/>
          <p:cNvSpPr txBox="1"/>
          <p:nvPr/>
        </p:nvSpPr>
        <p:spPr>
          <a:xfrm>
            <a:off x="3950850" y="164713"/>
            <a:ext cx="93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before</a:t>
            </a:r>
            <a:endParaRPr>
              <a:latin typeface="Raleway"/>
              <a:ea typeface="Raleway"/>
              <a:cs typeface="Raleway"/>
              <a:sym typeface="Raleway"/>
            </a:endParaRPr>
          </a:p>
        </p:txBody>
      </p:sp>
      <p:sp>
        <p:nvSpPr>
          <p:cNvPr id="265" name="Google Shape;265;p35"/>
          <p:cNvSpPr txBox="1"/>
          <p:nvPr/>
        </p:nvSpPr>
        <p:spPr>
          <a:xfrm>
            <a:off x="7442650" y="164725"/>
            <a:ext cx="93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after</a:t>
            </a:r>
            <a:endParaRPr>
              <a:latin typeface="Raleway"/>
              <a:ea typeface="Raleway"/>
              <a:cs typeface="Raleway"/>
              <a:sym typeface="Raleway"/>
            </a:endParaRPr>
          </a:p>
        </p:txBody>
      </p:sp>
      <p:pic>
        <p:nvPicPr>
          <p:cNvPr id="266" name="Google Shape;266;p3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044350" y="646725"/>
            <a:ext cx="2004825" cy="4402500"/>
          </a:xfrm>
          <a:prstGeom prst="rect">
            <a:avLst/>
          </a:prstGeom>
          <a:noFill/>
          <a:ln w="9525" cap="flat" cmpd="sng">
            <a:solidFill>
              <a:schemeClr val="dk2"/>
            </a:solidFill>
            <a:prstDash val="solid"/>
            <a:round/>
            <a:headEnd type="none" w="sm" len="sm"/>
            <a:tailEnd type="none" w="sm" len="sm"/>
          </a:ln>
        </p:spPr>
      </p:pic>
      <p:pic>
        <p:nvPicPr>
          <p:cNvPr id="267" name="Google Shape;267;p3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648275" y="879500"/>
            <a:ext cx="1737025" cy="3397800"/>
          </a:xfrm>
          <a:prstGeom prst="rect">
            <a:avLst/>
          </a:prstGeom>
          <a:noFill/>
          <a:ln w="9525" cap="flat" cmpd="sng">
            <a:solidFill>
              <a:schemeClr val="dk2"/>
            </a:solidFill>
            <a:prstDash val="solid"/>
            <a:round/>
            <a:headEnd type="none" w="sm" len="sm"/>
            <a:tailEnd type="none" w="sm" len="sm"/>
          </a:ln>
        </p:spPr>
      </p:pic>
      <p:pic>
        <p:nvPicPr>
          <p:cNvPr id="268" name="Google Shape;268;p3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450500" y="872862"/>
            <a:ext cx="1789550" cy="3397799"/>
          </a:xfrm>
          <a:prstGeom prst="rect">
            <a:avLst/>
          </a:prstGeom>
          <a:noFill/>
          <a:ln w="9525" cap="flat" cmpd="sng">
            <a:solidFill>
              <a:schemeClr val="dk2"/>
            </a:solidFill>
            <a:prstDash val="solid"/>
            <a:round/>
            <a:headEnd type="none" w="sm" len="sm"/>
            <a:tailEnd type="none" w="sm" len="sm"/>
          </a:ln>
        </p:spPr>
      </p:pic>
      <p:sp>
        <p:nvSpPr>
          <p:cNvPr id="269" name="Google Shape;269;p35"/>
          <p:cNvSpPr/>
          <p:nvPr/>
        </p:nvSpPr>
        <p:spPr>
          <a:xfrm>
            <a:off x="6346738" y="2548425"/>
            <a:ext cx="588600" cy="294300"/>
          </a:xfrm>
          <a:prstGeom prst="rightArrow">
            <a:avLst>
              <a:gd name="adj1" fmla="val 50000"/>
              <a:gd name="adj2" fmla="val 50000"/>
            </a:avLst>
          </a:prstGeom>
          <a:solidFill>
            <a:srgbClr val="9E9E9E"/>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Severity 3-4 Violations: Tokens Task </a:t>
            </a:r>
            <a:endParaRPr sz="2800" b="1">
              <a:solidFill>
                <a:srgbClr val="EC908F"/>
              </a:solidFill>
              <a:latin typeface="Raleway"/>
              <a:ea typeface="Raleway"/>
              <a:cs typeface="Raleway"/>
              <a:sym typeface="Raleway"/>
            </a:endParaRPr>
          </a:p>
        </p:txBody>
      </p:sp>
      <p:pic>
        <p:nvPicPr>
          <p:cNvPr id="275" name="Google Shape;275;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276" name="Google Shape;276;p36"/>
          <p:cNvSpPr txBox="1"/>
          <p:nvPr/>
        </p:nvSpPr>
        <p:spPr>
          <a:xfrm>
            <a:off x="422450" y="1318675"/>
            <a:ext cx="7854000" cy="352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598361"/>
                </a:solidFill>
                <a:latin typeface="Roboto"/>
                <a:ea typeface="Roboto"/>
                <a:cs typeface="Roboto"/>
                <a:sym typeface="Roboto"/>
              </a:rPr>
              <a:t>Problems:</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b="1">
              <a:solidFill>
                <a:srgbClr val="59836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Users can’t remove a prompt once they’ve chosen it</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Difficult for vision-impaired folks to select emoji message </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User cannot see last sent token from friend when creating a token to send to them requiring user to remember. </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No error prevention for crafting a token or indication of max number of emojis in a token</a:t>
            </a:r>
            <a:endParaRPr sz="200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Scheduling button is too close to Send and confusingly labeled as “Now”</a:t>
            </a:r>
            <a:endParaRPr sz="2000">
              <a:solidFill>
                <a:schemeClr val="dk1"/>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p:nvPr/>
        </p:nvSpPr>
        <p:spPr>
          <a:xfrm>
            <a:off x="2612950" y="0"/>
            <a:ext cx="6531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2" name="Google Shape;282;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283" name="Google Shape;283;p37"/>
          <p:cNvSpPr txBox="1"/>
          <p:nvPr/>
        </p:nvSpPr>
        <p:spPr>
          <a:xfrm>
            <a:off x="188325" y="532413"/>
            <a:ext cx="2495100" cy="446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598361"/>
                </a:solidFill>
                <a:latin typeface="Roboto"/>
                <a:ea typeface="Roboto"/>
                <a:cs typeface="Roboto"/>
                <a:sym typeface="Roboto"/>
              </a:rPr>
              <a:t>Fixes:</a:t>
            </a:r>
            <a:endParaRPr sz="2200" b="1">
              <a:solidFill>
                <a:srgbClr val="598361"/>
              </a:solidFill>
              <a:latin typeface="Roboto"/>
              <a:ea typeface="Roboto"/>
              <a:cs typeface="Roboto"/>
              <a:sym typeface="Roboto"/>
            </a:endParaRPr>
          </a:p>
          <a:p>
            <a:pPr marL="0" lvl="0" indent="0" algn="l" rtl="0">
              <a:spcBef>
                <a:spcPts val="0"/>
              </a:spcBef>
              <a:spcAft>
                <a:spcPts val="0"/>
              </a:spcAft>
              <a:buNone/>
            </a:pPr>
            <a:endParaRPr sz="1500" b="1">
              <a:solidFill>
                <a:srgbClr val="598361"/>
              </a:solidFill>
              <a:latin typeface="Roboto"/>
              <a:ea typeface="Roboto"/>
              <a:cs typeface="Roboto"/>
              <a:sym typeface="Roboto"/>
            </a:endParaRPr>
          </a:p>
          <a:p>
            <a:pPr marL="457200" lvl="0" indent="-336550" algn="l" rtl="0">
              <a:lnSpc>
                <a:spcPct val="115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Separated prompt from token</a:t>
            </a:r>
            <a:endParaRPr sz="17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500">
              <a:solidFill>
                <a:schemeClr val="dk1"/>
              </a:solidFill>
              <a:latin typeface="Roboto"/>
              <a:ea typeface="Roboto"/>
              <a:cs typeface="Roboto"/>
              <a:sym typeface="Roboto"/>
            </a:endParaRPr>
          </a:p>
          <a:p>
            <a:pPr marL="457200" lvl="0" indent="-336550" algn="l" rtl="0">
              <a:lnSpc>
                <a:spcPct val="115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Added audio activation</a:t>
            </a:r>
            <a:endParaRPr sz="17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600">
              <a:solidFill>
                <a:schemeClr val="dk1"/>
              </a:solidFill>
              <a:latin typeface="Roboto"/>
              <a:ea typeface="Roboto"/>
              <a:cs typeface="Roboto"/>
              <a:sym typeface="Roboto"/>
            </a:endParaRPr>
          </a:p>
          <a:p>
            <a:pPr marL="457200" lvl="0" indent="-336550" algn="l" rtl="0">
              <a:lnSpc>
                <a:spcPct val="115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Added last token received</a:t>
            </a:r>
            <a:endParaRPr sz="17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700">
              <a:solidFill>
                <a:schemeClr val="dk1"/>
              </a:solidFill>
              <a:latin typeface="Roboto"/>
              <a:ea typeface="Roboto"/>
              <a:cs typeface="Roboto"/>
              <a:sym typeface="Roboto"/>
            </a:endParaRPr>
          </a:p>
          <a:p>
            <a:pPr marL="457200" lvl="0" indent="-336550" algn="l" rtl="0">
              <a:lnSpc>
                <a:spcPct val="115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Made a distinct Schedule Button</a:t>
            </a:r>
            <a:endParaRPr sz="17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700">
              <a:solidFill>
                <a:schemeClr val="dk1"/>
              </a:solidFill>
              <a:latin typeface="Roboto"/>
              <a:ea typeface="Roboto"/>
              <a:cs typeface="Roboto"/>
              <a:sym typeface="Roboto"/>
            </a:endParaRPr>
          </a:p>
          <a:p>
            <a:pPr marL="457200" lvl="0" indent="-336550" algn="l" rtl="0">
              <a:lnSpc>
                <a:spcPct val="115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Added clear marker for max emoji count</a:t>
            </a:r>
            <a:endParaRPr sz="1700">
              <a:solidFill>
                <a:schemeClr val="dk1"/>
              </a:solidFill>
              <a:latin typeface="Roboto"/>
              <a:ea typeface="Roboto"/>
              <a:cs typeface="Roboto"/>
              <a:sym typeface="Roboto"/>
            </a:endParaRPr>
          </a:p>
        </p:txBody>
      </p:sp>
      <p:sp>
        <p:nvSpPr>
          <p:cNvPr id="284" name="Google Shape;284;p37"/>
          <p:cNvSpPr txBox="1"/>
          <p:nvPr/>
        </p:nvSpPr>
        <p:spPr>
          <a:xfrm>
            <a:off x="3341250" y="164713"/>
            <a:ext cx="93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before</a:t>
            </a:r>
            <a:endParaRPr>
              <a:latin typeface="Raleway"/>
              <a:ea typeface="Raleway"/>
              <a:cs typeface="Raleway"/>
              <a:sym typeface="Raleway"/>
            </a:endParaRPr>
          </a:p>
        </p:txBody>
      </p:sp>
      <p:sp>
        <p:nvSpPr>
          <p:cNvPr id="285" name="Google Shape;285;p37"/>
          <p:cNvSpPr txBox="1"/>
          <p:nvPr/>
        </p:nvSpPr>
        <p:spPr>
          <a:xfrm>
            <a:off x="6604450" y="164725"/>
            <a:ext cx="93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after</a:t>
            </a:r>
            <a:endParaRPr>
              <a:latin typeface="Raleway"/>
              <a:ea typeface="Raleway"/>
              <a:cs typeface="Raleway"/>
              <a:sym typeface="Raleway"/>
            </a:endParaRPr>
          </a:p>
        </p:txBody>
      </p:sp>
      <p:sp>
        <p:nvSpPr>
          <p:cNvPr id="286" name="Google Shape;286;p37"/>
          <p:cNvSpPr/>
          <p:nvPr/>
        </p:nvSpPr>
        <p:spPr>
          <a:xfrm>
            <a:off x="4772445" y="2431250"/>
            <a:ext cx="368700" cy="294300"/>
          </a:xfrm>
          <a:prstGeom prst="rightArrow">
            <a:avLst>
              <a:gd name="adj1" fmla="val 50000"/>
              <a:gd name="adj2" fmla="val 50000"/>
            </a:avLst>
          </a:prstGeom>
          <a:solidFill>
            <a:srgbClr val="9E9E9E"/>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7" name="Google Shape;287;p3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156099" y="653421"/>
            <a:ext cx="1872600" cy="4037779"/>
          </a:xfrm>
          <a:prstGeom prst="rect">
            <a:avLst/>
          </a:prstGeom>
          <a:noFill/>
          <a:ln w="9525" cap="flat" cmpd="sng">
            <a:solidFill>
              <a:schemeClr val="dk2"/>
            </a:solidFill>
            <a:prstDash val="solid"/>
            <a:round/>
            <a:headEnd type="none" w="sm" len="sm"/>
            <a:tailEnd type="none" w="sm" len="sm"/>
          </a:ln>
        </p:spPr>
      </p:pic>
      <p:pic>
        <p:nvPicPr>
          <p:cNvPr id="288" name="Google Shape;288;p3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168700" y="653425"/>
            <a:ext cx="1872600" cy="4047537"/>
          </a:xfrm>
          <a:prstGeom prst="rect">
            <a:avLst/>
          </a:prstGeom>
          <a:noFill/>
          <a:ln w="9525" cap="flat" cmpd="sng">
            <a:solidFill>
              <a:schemeClr val="dk2"/>
            </a:solidFill>
            <a:prstDash val="solid"/>
            <a:round/>
            <a:headEnd type="none" w="sm" len="sm"/>
            <a:tailEnd type="none" w="sm" len="sm"/>
          </a:ln>
        </p:spPr>
      </p:pic>
      <p:pic>
        <p:nvPicPr>
          <p:cNvPr id="289" name="Google Shape;289;p37"/>
          <p:cNvPicPr preferRelativeResize="0"/>
          <p:nvPr/>
        </p:nvPicPr>
        <p:blipFill>
          <a:blip r:embed="rId6">
            <a:alphaModFix/>
          </a:blip>
          <a:stretch>
            <a:fillRect/>
          </a:stretch>
        </p:blipFill>
        <p:spPr>
          <a:xfrm>
            <a:off x="2823651" y="684825"/>
            <a:ext cx="1872600" cy="4078647"/>
          </a:xfrm>
          <a:prstGeom prst="rect">
            <a:avLst/>
          </a:prstGeom>
          <a:noFill/>
          <a:ln w="9525" cap="flat" cmpd="sng">
            <a:solidFill>
              <a:schemeClr val="dk2"/>
            </a:solidFill>
            <a:prstDash val="solid"/>
            <a:round/>
            <a:headEnd type="none" w="sm" len="sm"/>
            <a:tailEnd type="none" w="sm" len="sm"/>
          </a:ln>
        </p:spPr>
      </p:pic>
      <p:sp>
        <p:nvSpPr>
          <p:cNvPr id="290" name="Google Shape;290;p37"/>
          <p:cNvSpPr/>
          <p:nvPr/>
        </p:nvSpPr>
        <p:spPr>
          <a:xfrm>
            <a:off x="8410225" y="1082875"/>
            <a:ext cx="588600" cy="400200"/>
          </a:xfrm>
          <a:prstGeom prst="rect">
            <a:avLst/>
          </a:prstGeom>
          <a:noFill/>
          <a:ln w="19050" cap="flat" cmpd="sng">
            <a:solidFill>
              <a:srgbClr val="6392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
          <p:cNvSpPr/>
          <p:nvPr/>
        </p:nvSpPr>
        <p:spPr>
          <a:xfrm>
            <a:off x="5234700" y="1400050"/>
            <a:ext cx="1715400" cy="483000"/>
          </a:xfrm>
          <a:prstGeom prst="rect">
            <a:avLst/>
          </a:prstGeom>
          <a:noFill/>
          <a:ln w="19050" cap="flat" cmpd="sng">
            <a:solidFill>
              <a:srgbClr val="6392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7"/>
          <p:cNvSpPr/>
          <p:nvPr/>
        </p:nvSpPr>
        <p:spPr>
          <a:xfrm>
            <a:off x="8361925" y="2518775"/>
            <a:ext cx="679500" cy="206700"/>
          </a:xfrm>
          <a:prstGeom prst="rect">
            <a:avLst/>
          </a:prstGeom>
          <a:noFill/>
          <a:ln w="19050" cap="flat" cmpd="sng">
            <a:solidFill>
              <a:srgbClr val="6392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7"/>
          <p:cNvSpPr/>
          <p:nvPr/>
        </p:nvSpPr>
        <p:spPr>
          <a:xfrm>
            <a:off x="6721550" y="1940275"/>
            <a:ext cx="228600" cy="294300"/>
          </a:xfrm>
          <a:prstGeom prst="rect">
            <a:avLst/>
          </a:prstGeom>
          <a:noFill/>
          <a:ln w="19050" cap="flat" cmpd="sng">
            <a:solidFill>
              <a:srgbClr val="6392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7"/>
          <p:cNvSpPr/>
          <p:nvPr/>
        </p:nvSpPr>
        <p:spPr>
          <a:xfrm>
            <a:off x="5414450" y="2234575"/>
            <a:ext cx="1307100" cy="294300"/>
          </a:xfrm>
          <a:prstGeom prst="rect">
            <a:avLst/>
          </a:prstGeom>
          <a:noFill/>
          <a:ln w="19050" cap="flat" cmpd="sng">
            <a:solidFill>
              <a:srgbClr val="6392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7"/>
          <p:cNvSpPr/>
          <p:nvPr/>
        </p:nvSpPr>
        <p:spPr>
          <a:xfrm>
            <a:off x="7313350" y="2786475"/>
            <a:ext cx="1584900" cy="294300"/>
          </a:xfrm>
          <a:prstGeom prst="rect">
            <a:avLst/>
          </a:prstGeom>
          <a:noFill/>
          <a:ln w="19050" cap="flat" cmpd="sng">
            <a:solidFill>
              <a:srgbClr val="6392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67037" y="981525"/>
            <a:ext cx="1009949" cy="1752875"/>
          </a:xfrm>
          <a:prstGeom prst="rect">
            <a:avLst/>
          </a:prstGeom>
          <a:noFill/>
          <a:ln>
            <a:noFill/>
          </a:ln>
        </p:spPr>
      </p:pic>
      <p:sp>
        <p:nvSpPr>
          <p:cNvPr id="301" name="Google Shape;301;p38"/>
          <p:cNvSpPr txBox="1"/>
          <p:nvPr/>
        </p:nvSpPr>
        <p:spPr>
          <a:xfrm>
            <a:off x="4334708" y="2666825"/>
            <a:ext cx="474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latin typeface="Roboto"/>
                <a:ea typeface="Roboto"/>
                <a:cs typeface="Roboto"/>
                <a:sym typeface="Roboto"/>
              </a:rPr>
              <a:t>3</a:t>
            </a:r>
            <a:endParaRPr sz="2800" b="1">
              <a:latin typeface="Roboto"/>
              <a:ea typeface="Roboto"/>
              <a:cs typeface="Roboto"/>
              <a:sym typeface="Roboto"/>
            </a:endParaRPr>
          </a:p>
        </p:txBody>
      </p:sp>
      <p:sp>
        <p:nvSpPr>
          <p:cNvPr id="302" name="Google Shape;302;p38"/>
          <p:cNvSpPr txBox="1"/>
          <p:nvPr/>
        </p:nvSpPr>
        <p:spPr>
          <a:xfrm>
            <a:off x="3392850" y="3300075"/>
            <a:ext cx="2358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598361"/>
                </a:solidFill>
                <a:latin typeface="Roboto"/>
                <a:ea typeface="Roboto"/>
                <a:cs typeface="Roboto"/>
                <a:sym typeface="Roboto"/>
              </a:rPr>
              <a:t>Prototype Implementation</a:t>
            </a:r>
            <a:endParaRPr sz="2200" b="1">
              <a:solidFill>
                <a:srgbClr val="598361"/>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9"/>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Implementation Tools</a:t>
            </a:r>
            <a:endParaRPr sz="2800" b="1">
              <a:solidFill>
                <a:srgbClr val="EC908F"/>
              </a:solidFill>
              <a:latin typeface="Raleway"/>
              <a:ea typeface="Raleway"/>
              <a:cs typeface="Raleway"/>
              <a:sym typeface="Raleway"/>
            </a:endParaRPr>
          </a:p>
        </p:txBody>
      </p:sp>
      <p:pic>
        <p:nvPicPr>
          <p:cNvPr id="308" name="Google Shape;308;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309" name="Google Shape;309;p39"/>
          <p:cNvSpPr txBox="1"/>
          <p:nvPr/>
        </p:nvSpPr>
        <p:spPr>
          <a:xfrm>
            <a:off x="1801775" y="1644075"/>
            <a:ext cx="6696300" cy="2724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3000">
                <a:solidFill>
                  <a:schemeClr val="dk1"/>
                </a:solidFill>
                <a:latin typeface="Roboto"/>
                <a:ea typeface="Roboto"/>
                <a:cs typeface="Roboto"/>
                <a:sym typeface="Roboto"/>
              </a:rPr>
              <a:t>React Native (Application Framework)</a:t>
            </a:r>
            <a:endParaRPr sz="3000">
              <a:solidFill>
                <a:schemeClr val="dk1"/>
              </a:solidFill>
              <a:latin typeface="Roboto"/>
              <a:ea typeface="Roboto"/>
              <a:cs typeface="Roboto"/>
              <a:sym typeface="Roboto"/>
            </a:endParaRPr>
          </a:p>
          <a:p>
            <a:pPr marL="0" lvl="0" indent="0" algn="l" rtl="0">
              <a:lnSpc>
                <a:spcPct val="150000"/>
              </a:lnSpc>
              <a:spcBef>
                <a:spcPts val="0"/>
              </a:spcBef>
              <a:spcAft>
                <a:spcPts val="0"/>
              </a:spcAft>
              <a:buNone/>
            </a:pPr>
            <a:r>
              <a:rPr lang="en" sz="3000">
                <a:solidFill>
                  <a:schemeClr val="dk1"/>
                </a:solidFill>
                <a:latin typeface="Roboto"/>
                <a:ea typeface="Roboto"/>
                <a:cs typeface="Roboto"/>
                <a:sym typeface="Roboto"/>
              </a:rPr>
              <a:t>Expo (Simulator)</a:t>
            </a:r>
            <a:endParaRPr sz="3000">
              <a:solidFill>
                <a:schemeClr val="dk1"/>
              </a:solidFill>
              <a:latin typeface="Roboto"/>
              <a:ea typeface="Roboto"/>
              <a:cs typeface="Roboto"/>
              <a:sym typeface="Roboto"/>
            </a:endParaRPr>
          </a:p>
          <a:p>
            <a:pPr marL="0" lvl="0" indent="0" algn="l" rtl="0">
              <a:lnSpc>
                <a:spcPct val="150000"/>
              </a:lnSpc>
              <a:spcBef>
                <a:spcPts val="0"/>
              </a:spcBef>
              <a:spcAft>
                <a:spcPts val="0"/>
              </a:spcAft>
              <a:buNone/>
            </a:pPr>
            <a:r>
              <a:rPr lang="en" sz="3000">
                <a:solidFill>
                  <a:schemeClr val="dk1"/>
                </a:solidFill>
                <a:latin typeface="Roboto"/>
                <a:ea typeface="Roboto"/>
                <a:cs typeface="Roboto"/>
                <a:sym typeface="Roboto"/>
              </a:rPr>
              <a:t>Github (Version Control)</a:t>
            </a:r>
            <a:endParaRPr sz="3000">
              <a:solidFill>
                <a:schemeClr val="dk1"/>
              </a:solidFill>
              <a:latin typeface="Roboto"/>
              <a:ea typeface="Roboto"/>
              <a:cs typeface="Roboto"/>
              <a:sym typeface="Roboto"/>
            </a:endParaRPr>
          </a:p>
          <a:p>
            <a:pPr marL="0" lvl="0" indent="0" algn="l" rtl="0">
              <a:lnSpc>
                <a:spcPct val="150000"/>
              </a:lnSpc>
              <a:spcBef>
                <a:spcPts val="0"/>
              </a:spcBef>
              <a:spcAft>
                <a:spcPts val="0"/>
              </a:spcAft>
              <a:buNone/>
            </a:pPr>
            <a:r>
              <a:rPr lang="en" sz="3000">
                <a:solidFill>
                  <a:schemeClr val="dk1"/>
                </a:solidFill>
                <a:latin typeface="Roboto"/>
                <a:ea typeface="Roboto"/>
                <a:cs typeface="Roboto"/>
                <a:sym typeface="Roboto"/>
              </a:rPr>
              <a:t>Figma (Design)</a:t>
            </a:r>
            <a:endParaRPr sz="3000">
              <a:solidFill>
                <a:schemeClr val="dk1"/>
              </a:solidFill>
              <a:latin typeface="Roboto"/>
              <a:ea typeface="Roboto"/>
              <a:cs typeface="Roboto"/>
              <a:sym typeface="Roboto"/>
            </a:endParaRPr>
          </a:p>
        </p:txBody>
      </p:sp>
      <p:pic>
        <p:nvPicPr>
          <p:cNvPr id="310" name="Google Shape;310;p39" descr="React Native - Wikipedia"/>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10900" y="1596700"/>
            <a:ext cx="642325" cy="558550"/>
          </a:xfrm>
          <a:prstGeom prst="rect">
            <a:avLst/>
          </a:prstGeom>
          <a:noFill/>
          <a:ln>
            <a:noFill/>
          </a:ln>
        </p:spPr>
      </p:pic>
      <p:pic>
        <p:nvPicPr>
          <p:cNvPr id="311" name="Google Shape;311;p39" descr="Using cross tools with Expo Web and Native - DEV Community"/>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55450" y="2269100"/>
            <a:ext cx="553200" cy="687699"/>
          </a:xfrm>
          <a:prstGeom prst="rect">
            <a:avLst/>
          </a:prstGeom>
          <a:noFill/>
          <a:ln>
            <a:noFill/>
          </a:ln>
        </p:spPr>
      </p:pic>
      <p:pic>
        <p:nvPicPr>
          <p:cNvPr id="312" name="Google Shape;312;p39" descr="Az Module Scripts in GitHub Actions | Aidan Finn, IT Pr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21100" y="3070651"/>
            <a:ext cx="1421926" cy="558550"/>
          </a:xfrm>
          <a:prstGeom prst="rect">
            <a:avLst/>
          </a:prstGeom>
          <a:noFill/>
          <a:ln>
            <a:noFill/>
          </a:ln>
        </p:spPr>
      </p:pic>
      <p:pic>
        <p:nvPicPr>
          <p:cNvPr id="313" name="Google Shape;313;p39" descr="Figma – prototype mirror share on the App Stor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55460" y="3772472"/>
            <a:ext cx="553200" cy="55713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0"/>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Feature Implementation (User Tasks)</a:t>
            </a:r>
            <a:endParaRPr sz="2800" b="1">
              <a:solidFill>
                <a:srgbClr val="EC908F"/>
              </a:solidFill>
              <a:latin typeface="Raleway"/>
              <a:ea typeface="Raleway"/>
              <a:cs typeface="Raleway"/>
              <a:sym typeface="Raleway"/>
            </a:endParaRPr>
          </a:p>
        </p:txBody>
      </p:sp>
      <p:pic>
        <p:nvPicPr>
          <p:cNvPr id="319" name="Google Shape;319;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320" name="Google Shape;320;p40"/>
          <p:cNvSpPr txBox="1"/>
          <p:nvPr/>
        </p:nvSpPr>
        <p:spPr>
          <a:xfrm>
            <a:off x="1575100" y="1324950"/>
            <a:ext cx="7837800" cy="3370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2400" b="1">
                <a:solidFill>
                  <a:schemeClr val="dk1"/>
                </a:solidFill>
                <a:latin typeface="Roboto"/>
                <a:ea typeface="Roboto"/>
                <a:cs typeface="Roboto"/>
                <a:sym typeface="Roboto"/>
              </a:rPr>
              <a:t>Simple</a:t>
            </a:r>
            <a:r>
              <a:rPr lang="en" sz="2400">
                <a:solidFill>
                  <a:schemeClr val="dk1"/>
                </a:solidFill>
                <a:latin typeface="Roboto"/>
                <a:ea typeface="Roboto"/>
                <a:cs typeface="Roboto"/>
                <a:sym typeface="Roboto"/>
              </a:rPr>
              <a:t>: </a:t>
            </a:r>
            <a:r>
              <a:rPr lang="en" sz="2400" b="1">
                <a:solidFill>
                  <a:srgbClr val="598361"/>
                </a:solidFill>
                <a:latin typeface="Roboto"/>
                <a:ea typeface="Roboto"/>
                <a:cs typeface="Roboto"/>
                <a:sym typeface="Roboto"/>
              </a:rPr>
              <a:t>Create a moment                                          </a:t>
            </a:r>
            <a:endParaRPr sz="2400">
              <a:solidFill>
                <a:srgbClr val="598361"/>
              </a:solidFill>
              <a:latin typeface="Roboto"/>
              <a:ea typeface="Roboto"/>
              <a:cs typeface="Roboto"/>
              <a:sym typeface="Roboto"/>
            </a:endParaRPr>
          </a:p>
          <a:p>
            <a:pPr marL="457200" lvl="0" indent="0" algn="l" rtl="0">
              <a:lnSpc>
                <a:spcPct val="150000"/>
              </a:lnSpc>
              <a:spcBef>
                <a:spcPts val="0"/>
              </a:spcBef>
              <a:spcAft>
                <a:spcPts val="0"/>
              </a:spcAft>
              <a:buNone/>
            </a:pPr>
            <a:r>
              <a:rPr lang="en" sz="1800">
                <a:solidFill>
                  <a:schemeClr val="dk1"/>
                </a:solidFill>
                <a:latin typeface="Roboto"/>
                <a:ea typeface="Roboto"/>
                <a:cs typeface="Roboto"/>
                <a:sym typeface="Roboto"/>
              </a:rPr>
              <a:t>Joining an active moment       </a:t>
            </a:r>
            <a:endParaRPr sz="1800">
              <a:solidFill>
                <a:srgbClr val="EC908F"/>
              </a:solidFill>
              <a:latin typeface="Roboto"/>
              <a:ea typeface="Roboto"/>
              <a:cs typeface="Roboto"/>
              <a:sym typeface="Roboto"/>
            </a:endParaRPr>
          </a:p>
          <a:p>
            <a:pPr marL="457200" lvl="0" indent="0" algn="l" rtl="0">
              <a:lnSpc>
                <a:spcPct val="150000"/>
              </a:lnSpc>
              <a:spcBef>
                <a:spcPts val="0"/>
              </a:spcBef>
              <a:spcAft>
                <a:spcPts val="0"/>
              </a:spcAft>
              <a:buNone/>
            </a:pPr>
            <a:r>
              <a:rPr lang="en" sz="1800">
                <a:solidFill>
                  <a:schemeClr val="dk1"/>
                </a:solidFill>
                <a:latin typeface="Roboto"/>
                <a:ea typeface="Roboto"/>
                <a:cs typeface="Roboto"/>
                <a:sym typeface="Roboto"/>
              </a:rPr>
              <a:t>Initiating a moment                   </a:t>
            </a:r>
            <a:endParaRPr sz="1800">
              <a:solidFill>
                <a:srgbClr val="EC908F"/>
              </a:solidFill>
              <a:latin typeface="Roboto"/>
              <a:ea typeface="Roboto"/>
              <a:cs typeface="Roboto"/>
              <a:sym typeface="Roboto"/>
            </a:endParaRPr>
          </a:p>
          <a:p>
            <a:pPr marL="0" lvl="0" indent="0" algn="l" rtl="0">
              <a:lnSpc>
                <a:spcPct val="150000"/>
              </a:lnSpc>
              <a:spcBef>
                <a:spcPts val="0"/>
              </a:spcBef>
              <a:spcAft>
                <a:spcPts val="0"/>
              </a:spcAft>
              <a:buNone/>
            </a:pPr>
            <a:r>
              <a:rPr lang="en" sz="2400" b="1">
                <a:solidFill>
                  <a:schemeClr val="dk1"/>
                </a:solidFill>
                <a:latin typeface="Roboto"/>
                <a:ea typeface="Roboto"/>
                <a:cs typeface="Roboto"/>
                <a:sym typeface="Roboto"/>
              </a:rPr>
              <a:t>Moderate</a:t>
            </a:r>
            <a:r>
              <a:rPr lang="en" sz="2400">
                <a:solidFill>
                  <a:schemeClr val="dk1"/>
                </a:solidFill>
                <a:latin typeface="Roboto"/>
                <a:ea typeface="Roboto"/>
                <a:cs typeface="Roboto"/>
                <a:sym typeface="Roboto"/>
              </a:rPr>
              <a:t>: </a:t>
            </a:r>
            <a:r>
              <a:rPr lang="en" sz="2400" b="1">
                <a:solidFill>
                  <a:srgbClr val="598361"/>
                </a:solidFill>
                <a:latin typeface="Roboto"/>
                <a:ea typeface="Roboto"/>
                <a:cs typeface="Roboto"/>
                <a:sym typeface="Roboto"/>
              </a:rPr>
              <a:t>Communicate thoughtful token           </a:t>
            </a:r>
            <a:r>
              <a:rPr lang="en" sz="2400">
                <a:solidFill>
                  <a:srgbClr val="598361"/>
                </a:solidFill>
                <a:latin typeface="Roboto"/>
                <a:ea typeface="Roboto"/>
                <a:cs typeface="Roboto"/>
                <a:sym typeface="Roboto"/>
              </a:rPr>
              <a:t>  </a:t>
            </a:r>
            <a:endParaRPr sz="2400">
              <a:solidFill>
                <a:srgbClr val="598361"/>
              </a:solidFill>
              <a:latin typeface="Roboto"/>
              <a:ea typeface="Roboto"/>
              <a:cs typeface="Roboto"/>
              <a:sym typeface="Roboto"/>
            </a:endParaRPr>
          </a:p>
          <a:p>
            <a:pPr marL="0" lvl="0" indent="0" algn="l" rtl="0">
              <a:lnSpc>
                <a:spcPct val="150000"/>
              </a:lnSpc>
              <a:spcBef>
                <a:spcPts val="0"/>
              </a:spcBef>
              <a:spcAft>
                <a:spcPts val="0"/>
              </a:spcAft>
              <a:buNone/>
            </a:pPr>
            <a:r>
              <a:rPr lang="en" sz="2400" b="1">
                <a:solidFill>
                  <a:schemeClr val="dk1"/>
                </a:solidFill>
                <a:latin typeface="Roboto"/>
                <a:ea typeface="Roboto"/>
                <a:cs typeface="Roboto"/>
                <a:sym typeface="Roboto"/>
              </a:rPr>
              <a:t>Complex</a:t>
            </a:r>
            <a:r>
              <a:rPr lang="en" sz="2400">
                <a:solidFill>
                  <a:schemeClr val="dk1"/>
                </a:solidFill>
                <a:latin typeface="Roboto"/>
                <a:ea typeface="Roboto"/>
                <a:cs typeface="Roboto"/>
                <a:sym typeface="Roboto"/>
              </a:rPr>
              <a:t>: </a:t>
            </a:r>
            <a:r>
              <a:rPr lang="en" sz="2400" b="1">
                <a:solidFill>
                  <a:srgbClr val="598361"/>
                </a:solidFill>
                <a:latin typeface="Roboto"/>
                <a:ea typeface="Roboto"/>
                <a:cs typeface="Roboto"/>
                <a:sym typeface="Roboto"/>
              </a:rPr>
              <a:t>Create a connection goal                         </a:t>
            </a:r>
            <a:endParaRPr sz="2400" b="1">
              <a:solidFill>
                <a:srgbClr val="598361"/>
              </a:solidFill>
              <a:latin typeface="Roboto"/>
              <a:ea typeface="Roboto"/>
              <a:cs typeface="Roboto"/>
              <a:sym typeface="Roboto"/>
            </a:endParaRPr>
          </a:p>
          <a:p>
            <a:pPr marL="457200" lvl="0" indent="0" algn="l" rtl="0">
              <a:lnSpc>
                <a:spcPct val="150000"/>
              </a:lnSpc>
              <a:spcBef>
                <a:spcPts val="0"/>
              </a:spcBef>
              <a:spcAft>
                <a:spcPts val="0"/>
              </a:spcAft>
              <a:buNone/>
            </a:pPr>
            <a:r>
              <a:rPr lang="en" sz="1800">
                <a:solidFill>
                  <a:schemeClr val="dk1"/>
                </a:solidFill>
                <a:latin typeface="Roboto"/>
                <a:ea typeface="Roboto"/>
                <a:cs typeface="Roboto"/>
                <a:sym typeface="Roboto"/>
              </a:rPr>
              <a:t>Creating a new goal       </a:t>
            </a:r>
            <a:endParaRPr sz="1800">
              <a:solidFill>
                <a:srgbClr val="EC908F"/>
              </a:solidFill>
              <a:latin typeface="Roboto"/>
              <a:ea typeface="Roboto"/>
              <a:cs typeface="Roboto"/>
              <a:sym typeface="Roboto"/>
            </a:endParaRPr>
          </a:p>
          <a:p>
            <a:pPr marL="457200" lvl="0" indent="0" algn="l" rtl="0">
              <a:lnSpc>
                <a:spcPct val="150000"/>
              </a:lnSpc>
              <a:spcBef>
                <a:spcPts val="0"/>
              </a:spcBef>
              <a:spcAft>
                <a:spcPts val="0"/>
              </a:spcAft>
              <a:buNone/>
            </a:pPr>
            <a:r>
              <a:rPr lang="en" sz="1800">
                <a:solidFill>
                  <a:schemeClr val="dk1"/>
                </a:solidFill>
                <a:latin typeface="Roboto"/>
                <a:ea typeface="Roboto"/>
                <a:cs typeface="Roboto"/>
                <a:sym typeface="Roboto"/>
              </a:rPr>
              <a:t>Editing an existing goal </a:t>
            </a:r>
            <a:endParaRPr sz="2400" b="1">
              <a:solidFill>
                <a:srgbClr val="EC908F"/>
              </a:solidFill>
              <a:latin typeface="Roboto"/>
              <a:ea typeface="Roboto"/>
              <a:cs typeface="Roboto"/>
              <a:sym typeface="Roboto"/>
            </a:endParaRPr>
          </a:p>
        </p:txBody>
      </p:sp>
      <p:sp>
        <p:nvSpPr>
          <p:cNvPr id="321" name="Google Shape;321;p40"/>
          <p:cNvSpPr txBox="1"/>
          <p:nvPr/>
        </p:nvSpPr>
        <p:spPr>
          <a:xfrm>
            <a:off x="-6249900" y="1254325"/>
            <a:ext cx="3000000" cy="2216400"/>
          </a:xfrm>
          <a:prstGeom prst="rect">
            <a:avLst/>
          </a:prstGeom>
          <a:noFill/>
          <a:ln>
            <a:noFill/>
          </a:ln>
        </p:spPr>
        <p:txBody>
          <a:bodyPr spcFirstLastPara="1" wrap="square" lIns="91425" tIns="91425" rIns="91425" bIns="91425" anchor="t" anchorCtr="0">
            <a:spAutoFit/>
          </a:bodyPr>
          <a:lstStyle/>
          <a:p>
            <a:pPr marL="0" lvl="0" indent="0" algn="r" rtl="0">
              <a:lnSpc>
                <a:spcPct val="150000"/>
              </a:lnSpc>
              <a:spcBef>
                <a:spcPts val="0"/>
              </a:spcBef>
              <a:spcAft>
                <a:spcPts val="0"/>
              </a:spcAft>
              <a:buNone/>
            </a:pPr>
            <a:r>
              <a:rPr lang="en" sz="2400">
                <a:solidFill>
                  <a:srgbClr val="598361"/>
                </a:solidFill>
                <a:latin typeface="Roboto"/>
                <a:ea typeface="Roboto"/>
                <a:cs typeface="Roboto"/>
                <a:sym typeface="Roboto"/>
              </a:rPr>
              <a:t>[~30%]</a:t>
            </a:r>
            <a:endParaRPr sz="2400">
              <a:solidFill>
                <a:srgbClr val="598361"/>
              </a:solidFill>
              <a:latin typeface="Roboto"/>
              <a:ea typeface="Roboto"/>
              <a:cs typeface="Roboto"/>
              <a:sym typeface="Roboto"/>
            </a:endParaRPr>
          </a:p>
          <a:p>
            <a:pPr marL="0" lvl="0" indent="0" algn="l" rtl="0">
              <a:lnSpc>
                <a:spcPct val="150000"/>
              </a:lnSpc>
              <a:spcBef>
                <a:spcPts val="0"/>
              </a:spcBef>
              <a:spcAft>
                <a:spcPts val="0"/>
              </a:spcAft>
              <a:buNone/>
            </a:pPr>
            <a:endParaRPr sz="2400">
              <a:solidFill>
                <a:srgbClr val="598361"/>
              </a:solidFill>
              <a:latin typeface="Roboto"/>
              <a:ea typeface="Roboto"/>
              <a:cs typeface="Roboto"/>
              <a:sym typeface="Roboto"/>
            </a:endParaRPr>
          </a:p>
          <a:p>
            <a:pPr marL="0" lvl="0" indent="0" algn="r" rtl="0">
              <a:lnSpc>
                <a:spcPct val="150000"/>
              </a:lnSpc>
              <a:spcBef>
                <a:spcPts val="0"/>
              </a:spcBef>
              <a:spcAft>
                <a:spcPts val="0"/>
              </a:spcAft>
              <a:buNone/>
            </a:pPr>
            <a:r>
              <a:rPr lang="en" sz="2400">
                <a:solidFill>
                  <a:srgbClr val="598361"/>
                </a:solidFill>
                <a:latin typeface="Roboto"/>
                <a:ea typeface="Roboto"/>
                <a:cs typeface="Roboto"/>
                <a:sym typeface="Roboto"/>
              </a:rPr>
              <a:t>[~5%]</a:t>
            </a:r>
            <a:endParaRPr sz="2400">
              <a:solidFill>
                <a:srgbClr val="598361"/>
              </a:solidFill>
              <a:latin typeface="Roboto"/>
              <a:ea typeface="Roboto"/>
              <a:cs typeface="Roboto"/>
              <a:sym typeface="Roboto"/>
            </a:endParaRPr>
          </a:p>
          <a:p>
            <a:pPr marL="0" lvl="0" indent="0" algn="r" rtl="0">
              <a:lnSpc>
                <a:spcPct val="150000"/>
              </a:lnSpc>
              <a:spcBef>
                <a:spcPts val="0"/>
              </a:spcBef>
              <a:spcAft>
                <a:spcPts val="0"/>
              </a:spcAft>
              <a:buNone/>
            </a:pPr>
            <a:r>
              <a:rPr lang="en" sz="2400">
                <a:solidFill>
                  <a:srgbClr val="598361"/>
                </a:solidFill>
                <a:latin typeface="Roboto"/>
                <a:ea typeface="Roboto"/>
                <a:cs typeface="Roboto"/>
                <a:sym typeface="Roboto"/>
              </a:rPr>
              <a:t>[100%]</a:t>
            </a:r>
            <a:endParaRPr sz="2400">
              <a:solidFill>
                <a:srgbClr val="598361"/>
              </a:solidFill>
              <a:latin typeface="Roboto"/>
              <a:ea typeface="Roboto"/>
              <a:cs typeface="Roboto"/>
              <a:sym typeface="Roboto"/>
            </a:endParaRPr>
          </a:p>
        </p:txBody>
      </p:sp>
      <p:sp>
        <p:nvSpPr>
          <p:cNvPr id="322" name="Google Shape;322;p40"/>
          <p:cNvSpPr txBox="1"/>
          <p:nvPr/>
        </p:nvSpPr>
        <p:spPr>
          <a:xfrm>
            <a:off x="235300" y="1355700"/>
            <a:ext cx="1339800" cy="3016800"/>
          </a:xfrm>
          <a:prstGeom prst="rect">
            <a:avLst/>
          </a:prstGeom>
          <a:noFill/>
          <a:ln>
            <a:noFill/>
          </a:ln>
        </p:spPr>
        <p:txBody>
          <a:bodyPr spcFirstLastPara="1" wrap="square" lIns="91425" tIns="91425" rIns="91425" bIns="91425" anchor="t" anchorCtr="0">
            <a:spAutoFit/>
          </a:bodyPr>
          <a:lstStyle/>
          <a:p>
            <a:pPr marL="0" lvl="0" indent="0" algn="r" rtl="0">
              <a:lnSpc>
                <a:spcPct val="150000"/>
              </a:lnSpc>
              <a:spcBef>
                <a:spcPts val="0"/>
              </a:spcBef>
              <a:spcAft>
                <a:spcPts val="0"/>
              </a:spcAft>
              <a:buNone/>
            </a:pPr>
            <a:r>
              <a:rPr lang="en" sz="2000">
                <a:solidFill>
                  <a:srgbClr val="598361"/>
                </a:solidFill>
                <a:latin typeface="Roboto"/>
                <a:ea typeface="Roboto"/>
                <a:cs typeface="Roboto"/>
                <a:sym typeface="Roboto"/>
              </a:rPr>
              <a:t>[~25%]                                          </a:t>
            </a:r>
            <a:endParaRPr sz="2000">
              <a:solidFill>
                <a:srgbClr val="598361"/>
              </a:solidFill>
              <a:latin typeface="Roboto"/>
              <a:ea typeface="Roboto"/>
              <a:cs typeface="Roboto"/>
              <a:sym typeface="Roboto"/>
            </a:endParaRPr>
          </a:p>
          <a:p>
            <a:pPr marL="457200" lvl="0" indent="0" algn="r" rtl="0">
              <a:lnSpc>
                <a:spcPct val="150000"/>
              </a:lnSpc>
              <a:spcBef>
                <a:spcPts val="0"/>
              </a:spcBef>
              <a:spcAft>
                <a:spcPts val="0"/>
              </a:spcAft>
              <a:buNone/>
            </a:pPr>
            <a:r>
              <a:rPr lang="en">
                <a:solidFill>
                  <a:schemeClr val="dk1"/>
                </a:solidFill>
                <a:latin typeface="Roboto"/>
                <a:ea typeface="Roboto"/>
                <a:cs typeface="Roboto"/>
                <a:sym typeface="Roboto"/>
              </a:rPr>
              <a:t>       </a:t>
            </a:r>
            <a:endParaRPr>
              <a:solidFill>
                <a:srgbClr val="EC908F"/>
              </a:solidFill>
              <a:latin typeface="Roboto"/>
              <a:ea typeface="Roboto"/>
              <a:cs typeface="Roboto"/>
              <a:sym typeface="Roboto"/>
            </a:endParaRPr>
          </a:p>
          <a:p>
            <a:pPr marL="457200" lvl="0" indent="0" algn="r" rtl="0">
              <a:lnSpc>
                <a:spcPct val="150000"/>
              </a:lnSpc>
              <a:spcBef>
                <a:spcPts val="0"/>
              </a:spcBef>
              <a:spcAft>
                <a:spcPts val="0"/>
              </a:spcAft>
              <a:buNone/>
            </a:pPr>
            <a:endParaRPr>
              <a:solidFill>
                <a:schemeClr val="dk1"/>
              </a:solidFill>
              <a:latin typeface="Roboto"/>
              <a:ea typeface="Roboto"/>
              <a:cs typeface="Roboto"/>
              <a:sym typeface="Roboto"/>
            </a:endParaRPr>
          </a:p>
          <a:p>
            <a:pPr marL="457200" lvl="0" indent="0" algn="r" rtl="0">
              <a:lnSpc>
                <a:spcPct val="150000"/>
              </a:lnSpc>
              <a:spcBef>
                <a:spcPts val="0"/>
              </a:spcBef>
              <a:spcAft>
                <a:spcPts val="0"/>
              </a:spcAft>
              <a:buNone/>
            </a:pPr>
            <a:r>
              <a:rPr lang="en">
                <a:solidFill>
                  <a:schemeClr val="dk1"/>
                </a:solidFill>
                <a:latin typeface="Roboto"/>
                <a:ea typeface="Roboto"/>
                <a:cs typeface="Roboto"/>
                <a:sym typeface="Roboto"/>
              </a:rPr>
              <a:t>                  </a:t>
            </a:r>
            <a:endParaRPr>
              <a:solidFill>
                <a:srgbClr val="EC908F"/>
              </a:solidFill>
              <a:latin typeface="Roboto"/>
              <a:ea typeface="Roboto"/>
              <a:cs typeface="Roboto"/>
              <a:sym typeface="Roboto"/>
            </a:endParaRPr>
          </a:p>
          <a:p>
            <a:pPr marL="0" lvl="0" indent="0" algn="r" rtl="0">
              <a:lnSpc>
                <a:spcPct val="150000"/>
              </a:lnSpc>
              <a:spcBef>
                <a:spcPts val="0"/>
              </a:spcBef>
              <a:spcAft>
                <a:spcPts val="0"/>
              </a:spcAft>
              <a:buNone/>
            </a:pPr>
            <a:r>
              <a:rPr lang="en" sz="2000">
                <a:solidFill>
                  <a:srgbClr val="598361"/>
                </a:solidFill>
                <a:latin typeface="Roboto"/>
                <a:ea typeface="Roboto"/>
                <a:cs typeface="Roboto"/>
                <a:sym typeface="Roboto"/>
              </a:rPr>
              <a:t>[~5%]             </a:t>
            </a:r>
            <a:endParaRPr sz="2000">
              <a:solidFill>
                <a:srgbClr val="598361"/>
              </a:solidFill>
              <a:latin typeface="Roboto"/>
              <a:ea typeface="Roboto"/>
              <a:cs typeface="Roboto"/>
              <a:sym typeface="Roboto"/>
            </a:endParaRPr>
          </a:p>
          <a:p>
            <a:pPr marL="0" lvl="0" indent="0" algn="r" rtl="0">
              <a:lnSpc>
                <a:spcPct val="150000"/>
              </a:lnSpc>
              <a:spcBef>
                <a:spcPts val="0"/>
              </a:spcBef>
              <a:spcAft>
                <a:spcPts val="0"/>
              </a:spcAft>
              <a:buNone/>
            </a:pPr>
            <a:r>
              <a:rPr lang="en" sz="2000">
                <a:solidFill>
                  <a:srgbClr val="598361"/>
                </a:solidFill>
                <a:latin typeface="Roboto"/>
                <a:ea typeface="Roboto"/>
                <a:cs typeface="Roboto"/>
                <a:sym typeface="Roboto"/>
              </a:rPr>
              <a:t> [100%]                         </a:t>
            </a:r>
            <a:endParaRPr sz="2000">
              <a:solidFill>
                <a:srgbClr val="598361"/>
              </a:solidFill>
              <a:latin typeface="Roboto"/>
              <a:ea typeface="Roboto"/>
              <a:cs typeface="Roboto"/>
              <a:sym typeface="Roboto"/>
            </a:endParaRPr>
          </a:p>
          <a:p>
            <a:pPr marL="457200" lvl="0" indent="0" algn="r" rtl="0">
              <a:lnSpc>
                <a:spcPct val="150000"/>
              </a:lnSpc>
              <a:spcBef>
                <a:spcPts val="0"/>
              </a:spcBef>
              <a:spcAft>
                <a:spcPts val="0"/>
              </a:spcAft>
              <a:buNone/>
            </a:pPr>
            <a:r>
              <a:rPr lang="en">
                <a:solidFill>
                  <a:schemeClr val="dk1"/>
                </a:solidFill>
                <a:latin typeface="Roboto"/>
                <a:ea typeface="Roboto"/>
                <a:cs typeface="Roboto"/>
                <a:sym typeface="Roboto"/>
              </a:rPr>
              <a:t>      </a:t>
            </a:r>
            <a:endParaRPr>
              <a:solidFill>
                <a:srgbClr val="EC908F"/>
              </a:solidFill>
              <a:latin typeface="Roboto"/>
              <a:ea typeface="Roboto"/>
              <a:cs typeface="Roboto"/>
              <a:sym typeface="Roboto"/>
            </a:endParaRPr>
          </a:p>
          <a:p>
            <a:pPr marL="457200" lvl="0" indent="0" algn="r" rtl="0">
              <a:lnSpc>
                <a:spcPct val="150000"/>
              </a:lnSpc>
              <a:spcBef>
                <a:spcPts val="0"/>
              </a:spcBef>
              <a:spcAft>
                <a:spcPts val="0"/>
              </a:spcAft>
              <a:buNone/>
            </a:pPr>
            <a:endParaRPr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1"/>
          <p:cNvSpPr txBox="1"/>
          <p:nvPr/>
        </p:nvSpPr>
        <p:spPr>
          <a:xfrm>
            <a:off x="411950" y="138525"/>
            <a:ext cx="7497600" cy="117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a:solidFill>
                  <a:schemeClr val="dk1"/>
                </a:solidFill>
                <a:latin typeface="Raleway"/>
                <a:ea typeface="Raleway"/>
                <a:cs typeface="Raleway"/>
                <a:sym typeface="Raleway"/>
              </a:rPr>
              <a:t>Implemented Features </a:t>
            </a:r>
            <a:endParaRPr b="1">
              <a:solidFill>
                <a:schemeClr val="dk1"/>
              </a:solidFill>
              <a:latin typeface="Raleway"/>
              <a:ea typeface="Raleway"/>
              <a:cs typeface="Raleway"/>
              <a:sym typeface="Raleway"/>
            </a:endParaRPr>
          </a:p>
          <a:p>
            <a:pPr marL="0" lvl="0" indent="0" algn="l" rtl="0">
              <a:spcBef>
                <a:spcPts val="0"/>
              </a:spcBef>
              <a:spcAft>
                <a:spcPts val="0"/>
              </a:spcAft>
              <a:buNone/>
            </a:pPr>
            <a:r>
              <a:rPr lang="en" sz="2400" b="1">
                <a:solidFill>
                  <a:srgbClr val="EC908F"/>
                </a:solidFill>
                <a:latin typeface="Raleway"/>
                <a:ea typeface="Raleway"/>
                <a:cs typeface="Raleway"/>
                <a:sym typeface="Raleway"/>
              </a:rPr>
              <a:t>Simple Task: </a:t>
            </a:r>
            <a:endParaRPr sz="2400" b="1">
              <a:solidFill>
                <a:srgbClr val="EC908F"/>
              </a:solidFill>
              <a:latin typeface="Raleway"/>
              <a:ea typeface="Raleway"/>
              <a:cs typeface="Raleway"/>
              <a:sym typeface="Raleway"/>
            </a:endParaRPr>
          </a:p>
          <a:p>
            <a:pPr marL="0" lvl="0" indent="0" algn="l" rtl="0">
              <a:spcBef>
                <a:spcPts val="0"/>
              </a:spcBef>
              <a:spcAft>
                <a:spcPts val="0"/>
              </a:spcAft>
              <a:buNone/>
            </a:pPr>
            <a:r>
              <a:rPr lang="en" sz="2400" b="1">
                <a:solidFill>
                  <a:srgbClr val="EC908F"/>
                </a:solidFill>
                <a:latin typeface="Raleway"/>
                <a:ea typeface="Raleway"/>
                <a:cs typeface="Raleway"/>
                <a:sym typeface="Raleway"/>
              </a:rPr>
              <a:t>Create a moment</a:t>
            </a:r>
            <a:endParaRPr sz="2400" b="1">
              <a:solidFill>
                <a:srgbClr val="EC908F"/>
              </a:solidFill>
              <a:latin typeface="Raleway"/>
              <a:ea typeface="Raleway"/>
              <a:cs typeface="Raleway"/>
              <a:sym typeface="Raleway"/>
            </a:endParaRPr>
          </a:p>
        </p:txBody>
      </p:sp>
      <p:pic>
        <p:nvPicPr>
          <p:cNvPr id="328" name="Google Shape;328;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329" name="Google Shape;329;p41"/>
          <p:cNvSpPr/>
          <p:nvPr/>
        </p:nvSpPr>
        <p:spPr>
          <a:xfrm>
            <a:off x="3425075" y="-5350"/>
            <a:ext cx="5718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0" name="Google Shape;330;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721175" y="294875"/>
            <a:ext cx="2059528" cy="4453975"/>
          </a:xfrm>
          <a:prstGeom prst="rect">
            <a:avLst/>
          </a:prstGeom>
          <a:noFill/>
          <a:ln w="9525" cap="flat" cmpd="sng">
            <a:solidFill>
              <a:schemeClr val="dk2"/>
            </a:solidFill>
            <a:prstDash val="solid"/>
            <a:round/>
            <a:headEnd type="none" w="sm" len="sm"/>
            <a:tailEnd type="none" w="sm" len="sm"/>
          </a:ln>
        </p:spPr>
      </p:pic>
      <p:pic>
        <p:nvPicPr>
          <p:cNvPr id="331" name="Google Shape;331;p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778446" y="294877"/>
            <a:ext cx="2059528" cy="4453965"/>
          </a:xfrm>
          <a:prstGeom prst="rect">
            <a:avLst/>
          </a:prstGeom>
          <a:noFill/>
          <a:ln w="9525" cap="flat" cmpd="sng">
            <a:solidFill>
              <a:schemeClr val="dk2"/>
            </a:solidFill>
            <a:prstDash val="solid"/>
            <a:round/>
            <a:headEnd type="none" w="sm" len="sm"/>
            <a:tailEnd type="none" w="sm" len="sm"/>
          </a:ln>
        </p:spPr>
      </p:pic>
      <p:sp>
        <p:nvSpPr>
          <p:cNvPr id="332" name="Google Shape;332;p41"/>
          <p:cNvSpPr txBox="1"/>
          <p:nvPr/>
        </p:nvSpPr>
        <p:spPr>
          <a:xfrm>
            <a:off x="510550" y="1701300"/>
            <a:ext cx="2832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Active moment is clickable and joinable </a:t>
            </a:r>
            <a:endParaRPr>
              <a:latin typeface="Roboto"/>
              <a:ea typeface="Roboto"/>
              <a:cs typeface="Roboto"/>
              <a:sym typeface="Roboto"/>
            </a:endParaRPr>
          </a:p>
        </p:txBody>
      </p:sp>
      <p:sp>
        <p:nvSpPr>
          <p:cNvPr id="333" name="Google Shape;333;p41"/>
          <p:cNvSpPr/>
          <p:nvPr/>
        </p:nvSpPr>
        <p:spPr>
          <a:xfrm>
            <a:off x="3786686" y="1047309"/>
            <a:ext cx="1938300" cy="1460100"/>
          </a:xfrm>
          <a:prstGeom prst="rect">
            <a:avLst/>
          </a:prstGeom>
          <a:noFill/>
          <a:ln w="28575" cap="flat" cmpd="sng">
            <a:solidFill>
              <a:srgbClr val="5983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4" name="Google Shape;334;p41"/>
          <p:cNvCxnSpPr>
            <a:stCxn id="333" idx="3"/>
          </p:cNvCxnSpPr>
          <p:nvPr/>
        </p:nvCxnSpPr>
        <p:spPr>
          <a:xfrm>
            <a:off x="5724986" y="1777359"/>
            <a:ext cx="889800" cy="0"/>
          </a:xfrm>
          <a:prstGeom prst="straightConnector1">
            <a:avLst/>
          </a:prstGeom>
          <a:noFill/>
          <a:ln w="28575" cap="flat" cmpd="sng">
            <a:solidFill>
              <a:srgbClr val="598361"/>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Problem </a:t>
            </a:r>
            <a:endParaRPr sz="2800" b="1">
              <a:solidFill>
                <a:srgbClr val="EC908F"/>
              </a:solidFill>
              <a:latin typeface="Raleway"/>
              <a:ea typeface="Raleway"/>
              <a:cs typeface="Raleway"/>
              <a:sym typeface="Raleway"/>
            </a:endParaRPr>
          </a:p>
        </p:txBody>
      </p:sp>
      <p:sp>
        <p:nvSpPr>
          <p:cNvPr id="74" name="Google Shape;74;p15"/>
          <p:cNvSpPr txBox="1"/>
          <p:nvPr/>
        </p:nvSpPr>
        <p:spPr>
          <a:xfrm>
            <a:off x="304725" y="1005600"/>
            <a:ext cx="8442900" cy="29046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2000">
                <a:solidFill>
                  <a:srgbClr val="434343"/>
                </a:solidFill>
                <a:latin typeface="Proxima Nova"/>
                <a:ea typeface="Proxima Nova"/>
                <a:cs typeface="Proxima Nova"/>
                <a:sym typeface="Proxima Nova"/>
              </a:rPr>
              <a:t>Staying close to friends and family is stressful amidst hectic days, different time zones, and awkward, high-stakes communication platforms. In fact, it’s nearly impossible and often results in personal guilt and fallen friendships. </a:t>
            </a:r>
            <a:endParaRPr sz="2000">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Clr>
                <a:srgbClr val="000000"/>
              </a:buClr>
              <a:buSzPts val="1100"/>
              <a:buFont typeface="Arial"/>
              <a:buNone/>
            </a:pP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434343"/>
              </a:solidFill>
              <a:latin typeface="Proxima Nova"/>
              <a:ea typeface="Proxima Nova"/>
              <a:cs typeface="Proxima Nova"/>
              <a:sym typeface="Proxima Nova"/>
            </a:endParaRPr>
          </a:p>
        </p:txBody>
      </p:sp>
      <p:pic>
        <p:nvPicPr>
          <p:cNvPr id="75" name="Google Shape;75;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2"/>
          <p:cNvSpPr txBox="1"/>
          <p:nvPr/>
        </p:nvSpPr>
        <p:spPr>
          <a:xfrm>
            <a:off x="411950" y="138525"/>
            <a:ext cx="7014900" cy="801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a:solidFill>
                  <a:schemeClr val="dk1"/>
                </a:solidFill>
                <a:latin typeface="Raleway"/>
                <a:ea typeface="Raleway"/>
                <a:cs typeface="Raleway"/>
                <a:sym typeface="Raleway"/>
              </a:rPr>
              <a:t>Implemented Features </a:t>
            </a:r>
            <a:endParaRPr b="1">
              <a:solidFill>
                <a:schemeClr val="dk1"/>
              </a:solidFill>
              <a:latin typeface="Raleway"/>
              <a:ea typeface="Raleway"/>
              <a:cs typeface="Raleway"/>
              <a:sym typeface="Raleway"/>
            </a:endParaRPr>
          </a:p>
          <a:p>
            <a:pPr marL="0" lvl="0" indent="0" algn="l" rtl="0">
              <a:spcBef>
                <a:spcPts val="0"/>
              </a:spcBef>
              <a:spcAft>
                <a:spcPts val="0"/>
              </a:spcAft>
              <a:buNone/>
            </a:pPr>
            <a:r>
              <a:rPr lang="en" sz="2400" b="1">
                <a:solidFill>
                  <a:srgbClr val="EC908F"/>
                </a:solidFill>
                <a:latin typeface="Raleway"/>
                <a:ea typeface="Raleway"/>
                <a:cs typeface="Raleway"/>
                <a:sym typeface="Raleway"/>
              </a:rPr>
              <a:t>Complex Task: Create a Connection Goal</a:t>
            </a:r>
            <a:endParaRPr sz="2400" b="1">
              <a:solidFill>
                <a:srgbClr val="EC908F"/>
              </a:solidFill>
              <a:latin typeface="Raleway"/>
              <a:ea typeface="Raleway"/>
              <a:cs typeface="Raleway"/>
              <a:sym typeface="Raleway"/>
            </a:endParaRPr>
          </a:p>
        </p:txBody>
      </p:sp>
      <p:pic>
        <p:nvPicPr>
          <p:cNvPr id="340" name="Google Shape;340;p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pic>
        <p:nvPicPr>
          <p:cNvPr id="341" name="Google Shape;341;p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342" name="Google Shape;342;p42"/>
          <p:cNvSpPr/>
          <p:nvPr/>
        </p:nvSpPr>
        <p:spPr>
          <a:xfrm>
            <a:off x="-25" y="940425"/>
            <a:ext cx="9144000" cy="4197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3" name="Google Shape;343;p4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072125" y="1116850"/>
            <a:ext cx="1546101" cy="3343652"/>
          </a:xfrm>
          <a:prstGeom prst="rect">
            <a:avLst/>
          </a:prstGeom>
          <a:noFill/>
          <a:ln w="9525" cap="flat" cmpd="sng">
            <a:solidFill>
              <a:schemeClr val="dk2"/>
            </a:solidFill>
            <a:prstDash val="solid"/>
            <a:round/>
            <a:headEnd type="none" w="sm" len="sm"/>
            <a:tailEnd type="none" w="sm" len="sm"/>
          </a:ln>
        </p:spPr>
      </p:pic>
      <p:pic>
        <p:nvPicPr>
          <p:cNvPr id="344" name="Google Shape;344;p4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944038" y="1116850"/>
            <a:ext cx="1546101" cy="3343652"/>
          </a:xfrm>
          <a:prstGeom prst="rect">
            <a:avLst/>
          </a:prstGeom>
          <a:noFill/>
          <a:ln w="9525" cap="flat" cmpd="sng">
            <a:solidFill>
              <a:schemeClr val="dk2"/>
            </a:solidFill>
            <a:prstDash val="solid"/>
            <a:round/>
            <a:headEnd type="none" w="sm" len="sm"/>
            <a:tailEnd type="none" w="sm" len="sm"/>
          </a:ln>
        </p:spPr>
      </p:pic>
      <p:pic>
        <p:nvPicPr>
          <p:cNvPr id="345" name="Google Shape;345;p4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00200" y="1116850"/>
            <a:ext cx="1546101" cy="3390484"/>
          </a:xfrm>
          <a:prstGeom prst="rect">
            <a:avLst/>
          </a:prstGeom>
          <a:noFill/>
          <a:ln w="9525" cap="flat" cmpd="sng">
            <a:solidFill>
              <a:schemeClr val="dk2"/>
            </a:solidFill>
            <a:prstDash val="solid"/>
            <a:round/>
            <a:headEnd type="none" w="sm" len="sm"/>
            <a:tailEnd type="none" w="sm" len="sm"/>
          </a:ln>
        </p:spPr>
      </p:pic>
      <p:pic>
        <p:nvPicPr>
          <p:cNvPr id="346" name="Google Shape;346;p4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455925" y="1116188"/>
            <a:ext cx="1546101" cy="3344985"/>
          </a:xfrm>
          <a:prstGeom prst="rect">
            <a:avLst/>
          </a:prstGeom>
          <a:noFill/>
          <a:ln w="9525" cap="flat" cmpd="sng">
            <a:solidFill>
              <a:schemeClr val="dk2"/>
            </a:solidFill>
            <a:prstDash val="solid"/>
            <a:round/>
            <a:headEnd type="none" w="sm" len="sm"/>
            <a:tailEnd type="none" w="sm" len="sm"/>
          </a:ln>
        </p:spPr>
      </p:pic>
      <p:sp>
        <p:nvSpPr>
          <p:cNvPr id="347" name="Google Shape;347;p42"/>
          <p:cNvSpPr/>
          <p:nvPr/>
        </p:nvSpPr>
        <p:spPr>
          <a:xfrm>
            <a:off x="1410925" y="1201000"/>
            <a:ext cx="284100" cy="283200"/>
          </a:xfrm>
          <a:prstGeom prst="rect">
            <a:avLst/>
          </a:prstGeom>
          <a:noFill/>
          <a:ln w="28575" cap="flat" cmpd="sng">
            <a:solidFill>
              <a:srgbClr val="5983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8" name="Google Shape;348;p42"/>
          <p:cNvCxnSpPr>
            <a:stCxn id="347" idx="3"/>
          </p:cNvCxnSpPr>
          <p:nvPr/>
        </p:nvCxnSpPr>
        <p:spPr>
          <a:xfrm>
            <a:off x="1695025" y="1342600"/>
            <a:ext cx="376500" cy="328800"/>
          </a:xfrm>
          <a:prstGeom prst="straightConnector1">
            <a:avLst/>
          </a:prstGeom>
          <a:noFill/>
          <a:ln w="28575" cap="flat" cmpd="sng">
            <a:solidFill>
              <a:srgbClr val="598361"/>
            </a:solidFill>
            <a:prstDash val="solid"/>
            <a:round/>
            <a:headEnd type="none" w="med" len="med"/>
            <a:tailEnd type="triangle" w="med" len="med"/>
          </a:ln>
        </p:spPr>
      </p:cxnSp>
      <p:sp>
        <p:nvSpPr>
          <p:cNvPr id="349" name="Google Shape;349;p42"/>
          <p:cNvSpPr/>
          <p:nvPr/>
        </p:nvSpPr>
        <p:spPr>
          <a:xfrm>
            <a:off x="2142150" y="2173200"/>
            <a:ext cx="499200" cy="615600"/>
          </a:xfrm>
          <a:prstGeom prst="rect">
            <a:avLst/>
          </a:prstGeom>
          <a:noFill/>
          <a:ln w="28575" cap="flat" cmpd="sng">
            <a:solidFill>
              <a:srgbClr val="5983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0" name="Google Shape;350;p42"/>
          <p:cNvCxnSpPr>
            <a:stCxn id="349" idx="3"/>
            <a:endCxn id="344" idx="1"/>
          </p:cNvCxnSpPr>
          <p:nvPr/>
        </p:nvCxnSpPr>
        <p:spPr>
          <a:xfrm>
            <a:off x="2641350" y="2481000"/>
            <a:ext cx="1302600" cy="307800"/>
          </a:xfrm>
          <a:prstGeom prst="straightConnector1">
            <a:avLst/>
          </a:prstGeom>
          <a:noFill/>
          <a:ln w="28575" cap="flat" cmpd="sng">
            <a:solidFill>
              <a:srgbClr val="598361"/>
            </a:solidFill>
            <a:prstDash val="solid"/>
            <a:round/>
            <a:headEnd type="none" w="med" len="med"/>
            <a:tailEnd type="triangle" w="med" len="med"/>
          </a:ln>
        </p:spPr>
      </p:cxnSp>
      <p:pic>
        <p:nvPicPr>
          <p:cNvPr id="351" name="Google Shape;351;p42"/>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787850" y="1116850"/>
            <a:ext cx="1486830" cy="3343651"/>
          </a:xfrm>
          <a:prstGeom prst="rect">
            <a:avLst/>
          </a:prstGeom>
          <a:noFill/>
          <a:ln w="9525" cap="flat" cmpd="sng">
            <a:solidFill>
              <a:schemeClr val="dk2"/>
            </a:solidFill>
            <a:prstDash val="solid"/>
            <a:round/>
            <a:headEnd type="none" w="sm" len="sm"/>
            <a:tailEnd type="none" w="sm" len="sm"/>
          </a:ln>
        </p:spPr>
      </p:pic>
      <p:sp>
        <p:nvSpPr>
          <p:cNvPr id="352" name="Google Shape;352;p42"/>
          <p:cNvSpPr/>
          <p:nvPr/>
        </p:nvSpPr>
        <p:spPr>
          <a:xfrm>
            <a:off x="4680150" y="3758350"/>
            <a:ext cx="733800" cy="341100"/>
          </a:xfrm>
          <a:prstGeom prst="rect">
            <a:avLst/>
          </a:prstGeom>
          <a:noFill/>
          <a:ln w="28575" cap="flat" cmpd="sng">
            <a:solidFill>
              <a:srgbClr val="5983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3" name="Google Shape;353;p42"/>
          <p:cNvCxnSpPr>
            <a:stCxn id="352" idx="0"/>
            <a:endCxn id="351" idx="1"/>
          </p:cNvCxnSpPr>
          <p:nvPr/>
        </p:nvCxnSpPr>
        <p:spPr>
          <a:xfrm rot="10800000" flipH="1">
            <a:off x="5047050" y="2788750"/>
            <a:ext cx="740700" cy="969600"/>
          </a:xfrm>
          <a:prstGeom prst="straightConnector1">
            <a:avLst/>
          </a:prstGeom>
          <a:noFill/>
          <a:ln w="28575" cap="flat" cmpd="sng">
            <a:solidFill>
              <a:srgbClr val="598361"/>
            </a:solidFill>
            <a:prstDash val="solid"/>
            <a:round/>
            <a:headEnd type="none" w="med" len="med"/>
            <a:tailEnd type="triangle" w="med" len="med"/>
          </a:ln>
        </p:spPr>
      </p:cxnSp>
      <p:sp>
        <p:nvSpPr>
          <p:cNvPr id="354" name="Google Shape;354;p42"/>
          <p:cNvSpPr/>
          <p:nvPr/>
        </p:nvSpPr>
        <p:spPr>
          <a:xfrm>
            <a:off x="5815975" y="1249000"/>
            <a:ext cx="235200" cy="235200"/>
          </a:xfrm>
          <a:prstGeom prst="rect">
            <a:avLst/>
          </a:prstGeom>
          <a:noFill/>
          <a:ln w="28575" cap="flat" cmpd="sng">
            <a:solidFill>
              <a:srgbClr val="5983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5" name="Google Shape;355;p42"/>
          <p:cNvCxnSpPr>
            <a:stCxn id="354" idx="3"/>
          </p:cNvCxnSpPr>
          <p:nvPr/>
        </p:nvCxnSpPr>
        <p:spPr>
          <a:xfrm>
            <a:off x="6051175" y="1366600"/>
            <a:ext cx="1378500" cy="999600"/>
          </a:xfrm>
          <a:prstGeom prst="straightConnector1">
            <a:avLst/>
          </a:prstGeom>
          <a:noFill/>
          <a:ln w="28575" cap="flat" cmpd="sng">
            <a:solidFill>
              <a:srgbClr val="598361"/>
            </a:solidFill>
            <a:prstDash val="solid"/>
            <a:round/>
            <a:headEnd type="none" w="med" len="med"/>
            <a:tailEnd type="triangle" w="med" len="med"/>
          </a:ln>
        </p:spPr>
      </p:cxnSp>
      <p:sp>
        <p:nvSpPr>
          <p:cNvPr id="356" name="Google Shape;356;p42"/>
          <p:cNvSpPr txBox="1"/>
          <p:nvPr/>
        </p:nvSpPr>
        <p:spPr>
          <a:xfrm>
            <a:off x="-3612050" y="818350"/>
            <a:ext cx="3000000" cy="294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User can:</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add a new goal</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select a friend</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search for a friend </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toggle reminder</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confirm goal</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see confirmation page</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exit confirmation page</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see new goal on goals page</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Not yet implemented:</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Number dropdown menu </a:t>
            </a:r>
            <a:endParaRPr>
              <a:solidFill>
                <a:schemeClr val="dk1"/>
              </a:solidFill>
              <a:latin typeface="Roboto"/>
              <a:ea typeface="Roboto"/>
              <a:cs typeface="Roboto"/>
              <a:sym typeface="Roboto"/>
            </a:endParaRPr>
          </a:p>
          <a:p>
            <a:pPr marL="0" lvl="0" indent="0" algn="l" rtl="0">
              <a:spcBef>
                <a:spcPts val="0"/>
              </a:spcBef>
              <a:spcAft>
                <a:spcPts val="0"/>
              </a:spcAft>
              <a:buNone/>
            </a:pPr>
            <a:endParaRPr sz="11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3"/>
          <p:cNvSpPr/>
          <p:nvPr/>
        </p:nvSpPr>
        <p:spPr>
          <a:xfrm>
            <a:off x="0" y="941825"/>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3"/>
          <p:cNvSpPr txBox="1"/>
          <p:nvPr/>
        </p:nvSpPr>
        <p:spPr>
          <a:xfrm>
            <a:off x="411950" y="138525"/>
            <a:ext cx="7014900" cy="801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a:solidFill>
                  <a:schemeClr val="dk1"/>
                </a:solidFill>
                <a:latin typeface="Raleway"/>
                <a:ea typeface="Raleway"/>
                <a:cs typeface="Raleway"/>
                <a:sym typeface="Raleway"/>
              </a:rPr>
              <a:t>Implemented Features </a:t>
            </a:r>
            <a:endParaRPr b="1">
              <a:solidFill>
                <a:schemeClr val="dk1"/>
              </a:solidFill>
              <a:latin typeface="Raleway"/>
              <a:ea typeface="Raleway"/>
              <a:cs typeface="Raleway"/>
              <a:sym typeface="Raleway"/>
            </a:endParaRPr>
          </a:p>
          <a:p>
            <a:pPr marL="0" lvl="0" indent="0" algn="l" rtl="0">
              <a:spcBef>
                <a:spcPts val="0"/>
              </a:spcBef>
              <a:spcAft>
                <a:spcPts val="0"/>
              </a:spcAft>
              <a:buNone/>
            </a:pPr>
            <a:r>
              <a:rPr lang="en" sz="2400" b="1">
                <a:solidFill>
                  <a:srgbClr val="EC908F"/>
                </a:solidFill>
                <a:latin typeface="Raleway"/>
                <a:ea typeface="Raleway"/>
                <a:cs typeface="Raleway"/>
                <a:sym typeface="Raleway"/>
              </a:rPr>
              <a:t>Complex Task: Edit a Connection Goal</a:t>
            </a:r>
            <a:endParaRPr sz="2400" b="1">
              <a:solidFill>
                <a:srgbClr val="EC908F"/>
              </a:solidFill>
              <a:latin typeface="Raleway"/>
              <a:ea typeface="Raleway"/>
              <a:cs typeface="Raleway"/>
              <a:sym typeface="Raleway"/>
            </a:endParaRPr>
          </a:p>
        </p:txBody>
      </p:sp>
      <p:pic>
        <p:nvPicPr>
          <p:cNvPr id="363" name="Google Shape;363;p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pic>
        <p:nvPicPr>
          <p:cNvPr id="364" name="Google Shape;364;p4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461898" y="1195277"/>
            <a:ext cx="1819625" cy="3935140"/>
          </a:xfrm>
          <a:prstGeom prst="rect">
            <a:avLst/>
          </a:prstGeom>
          <a:noFill/>
          <a:ln>
            <a:noFill/>
          </a:ln>
        </p:spPr>
      </p:pic>
      <p:pic>
        <p:nvPicPr>
          <p:cNvPr id="365" name="Google Shape;365;p4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843050" y="1195250"/>
            <a:ext cx="1819625" cy="3935201"/>
          </a:xfrm>
          <a:prstGeom prst="rect">
            <a:avLst/>
          </a:prstGeom>
          <a:noFill/>
          <a:ln>
            <a:noFill/>
          </a:ln>
        </p:spPr>
      </p:pic>
      <p:pic>
        <p:nvPicPr>
          <p:cNvPr id="366" name="Google Shape;366;p4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178651" y="1182200"/>
            <a:ext cx="1819626" cy="3961300"/>
          </a:xfrm>
          <a:prstGeom prst="rect">
            <a:avLst/>
          </a:prstGeom>
          <a:noFill/>
          <a:ln>
            <a:noFill/>
          </a:ln>
        </p:spPr>
      </p:pic>
      <p:sp>
        <p:nvSpPr>
          <p:cNvPr id="367" name="Google Shape;367;p43"/>
          <p:cNvSpPr/>
          <p:nvPr/>
        </p:nvSpPr>
        <p:spPr>
          <a:xfrm>
            <a:off x="2306925" y="3625150"/>
            <a:ext cx="849300" cy="988800"/>
          </a:xfrm>
          <a:prstGeom prst="rect">
            <a:avLst/>
          </a:prstGeom>
          <a:noFill/>
          <a:ln w="28575" cap="flat" cmpd="sng">
            <a:solidFill>
              <a:srgbClr val="5983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8" name="Google Shape;368;p43"/>
          <p:cNvCxnSpPr>
            <a:stCxn id="367" idx="3"/>
            <a:endCxn id="365" idx="1"/>
          </p:cNvCxnSpPr>
          <p:nvPr/>
        </p:nvCxnSpPr>
        <p:spPr>
          <a:xfrm rot="10800000" flipH="1">
            <a:off x="3156225" y="3162850"/>
            <a:ext cx="686700" cy="956700"/>
          </a:xfrm>
          <a:prstGeom prst="straightConnector1">
            <a:avLst/>
          </a:prstGeom>
          <a:noFill/>
          <a:ln w="28575" cap="flat" cmpd="sng">
            <a:solidFill>
              <a:srgbClr val="598361"/>
            </a:solidFill>
            <a:prstDash val="solid"/>
            <a:round/>
            <a:headEnd type="none" w="med" len="med"/>
            <a:tailEnd type="triangle" w="med" len="med"/>
          </a:ln>
        </p:spPr>
      </p:cxnSp>
      <p:sp>
        <p:nvSpPr>
          <p:cNvPr id="369" name="Google Shape;369;p43"/>
          <p:cNvSpPr/>
          <p:nvPr/>
        </p:nvSpPr>
        <p:spPr>
          <a:xfrm>
            <a:off x="5237650" y="1406825"/>
            <a:ext cx="353100" cy="217500"/>
          </a:xfrm>
          <a:prstGeom prst="rect">
            <a:avLst/>
          </a:prstGeom>
          <a:noFill/>
          <a:ln w="28575" cap="flat" cmpd="sng">
            <a:solidFill>
              <a:srgbClr val="5983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0" name="Google Shape;370;p43"/>
          <p:cNvCxnSpPr>
            <a:stCxn id="369" idx="3"/>
            <a:endCxn id="366" idx="1"/>
          </p:cNvCxnSpPr>
          <p:nvPr/>
        </p:nvCxnSpPr>
        <p:spPr>
          <a:xfrm>
            <a:off x="5590750" y="1515575"/>
            <a:ext cx="588000" cy="1647300"/>
          </a:xfrm>
          <a:prstGeom prst="straightConnector1">
            <a:avLst/>
          </a:prstGeom>
          <a:noFill/>
          <a:ln w="28575" cap="flat" cmpd="sng">
            <a:solidFill>
              <a:srgbClr val="598361"/>
            </a:solidFill>
            <a:prstDash val="solid"/>
            <a:round/>
            <a:headEnd type="none" w="med" len="med"/>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4"/>
          <p:cNvSpPr txBox="1"/>
          <p:nvPr/>
        </p:nvSpPr>
        <p:spPr>
          <a:xfrm>
            <a:off x="5216400" y="155875"/>
            <a:ext cx="3258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Raleway"/>
                <a:ea typeface="Raleway"/>
                <a:cs typeface="Raleway"/>
                <a:sym typeface="Raleway"/>
              </a:rPr>
              <a:t>Implemented Screen:</a:t>
            </a:r>
            <a:r>
              <a:rPr lang="en" sz="2800" b="1">
                <a:solidFill>
                  <a:srgbClr val="EC908F"/>
                </a:solidFill>
                <a:latin typeface="Raleway"/>
                <a:ea typeface="Raleway"/>
                <a:cs typeface="Raleway"/>
                <a:sym typeface="Raleway"/>
              </a:rPr>
              <a:t> </a:t>
            </a:r>
            <a:endParaRPr sz="2800" b="1">
              <a:solidFill>
                <a:srgbClr val="EC908F"/>
              </a:solidFill>
              <a:latin typeface="Raleway"/>
              <a:ea typeface="Raleway"/>
              <a:cs typeface="Raleway"/>
              <a:sym typeface="Raleway"/>
            </a:endParaRPr>
          </a:p>
          <a:p>
            <a:pPr marL="0" lvl="0" indent="0" algn="l" rtl="0">
              <a:spcBef>
                <a:spcPts val="0"/>
              </a:spcBef>
              <a:spcAft>
                <a:spcPts val="0"/>
              </a:spcAft>
              <a:buNone/>
            </a:pPr>
            <a:r>
              <a:rPr lang="en" sz="2400" b="1">
                <a:solidFill>
                  <a:srgbClr val="EC908F"/>
                </a:solidFill>
                <a:latin typeface="Raleway"/>
                <a:ea typeface="Raleway"/>
                <a:cs typeface="Raleway"/>
                <a:sym typeface="Raleway"/>
              </a:rPr>
              <a:t>User Profile Page</a:t>
            </a:r>
            <a:endParaRPr sz="2400" b="1">
              <a:solidFill>
                <a:srgbClr val="EC908F"/>
              </a:solidFill>
              <a:latin typeface="Raleway"/>
              <a:ea typeface="Raleway"/>
              <a:cs typeface="Raleway"/>
              <a:sym typeface="Raleway"/>
            </a:endParaRPr>
          </a:p>
        </p:txBody>
      </p:sp>
      <p:pic>
        <p:nvPicPr>
          <p:cNvPr id="376" name="Google Shape;376;p4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377" name="Google Shape;377;p44"/>
          <p:cNvSpPr/>
          <p:nvPr/>
        </p:nvSpPr>
        <p:spPr>
          <a:xfrm>
            <a:off x="0" y="0"/>
            <a:ext cx="4966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8" name="Google Shape;378;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629198" y="529663"/>
            <a:ext cx="1942799" cy="4201574"/>
          </a:xfrm>
          <a:prstGeom prst="rect">
            <a:avLst/>
          </a:prstGeom>
          <a:noFill/>
          <a:ln>
            <a:noFill/>
          </a:ln>
        </p:spPr>
      </p:pic>
      <p:pic>
        <p:nvPicPr>
          <p:cNvPr id="379" name="Google Shape;379;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75650" y="529675"/>
            <a:ext cx="1942799" cy="4201544"/>
          </a:xfrm>
          <a:prstGeom prst="rect">
            <a:avLst/>
          </a:prstGeom>
          <a:noFill/>
          <a:ln w="9525" cap="flat" cmpd="sng">
            <a:solidFill>
              <a:schemeClr val="dk2"/>
            </a:solidFill>
            <a:prstDash val="solid"/>
            <a:round/>
            <a:headEnd type="none" w="sm" len="sm"/>
            <a:tailEnd type="none" w="sm" len="sm"/>
          </a:ln>
        </p:spPr>
      </p:pic>
      <p:sp>
        <p:nvSpPr>
          <p:cNvPr id="380" name="Google Shape;380;p44"/>
          <p:cNvSpPr/>
          <p:nvPr/>
        </p:nvSpPr>
        <p:spPr>
          <a:xfrm>
            <a:off x="1965350" y="711775"/>
            <a:ext cx="353100" cy="217500"/>
          </a:xfrm>
          <a:prstGeom prst="rect">
            <a:avLst/>
          </a:prstGeom>
          <a:noFill/>
          <a:ln w="28575" cap="flat" cmpd="sng">
            <a:solidFill>
              <a:srgbClr val="5983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1" name="Google Shape;381;p44"/>
          <p:cNvCxnSpPr>
            <a:stCxn id="380" idx="3"/>
          </p:cNvCxnSpPr>
          <p:nvPr/>
        </p:nvCxnSpPr>
        <p:spPr>
          <a:xfrm>
            <a:off x="2318450" y="820525"/>
            <a:ext cx="259200" cy="97500"/>
          </a:xfrm>
          <a:prstGeom prst="straightConnector1">
            <a:avLst/>
          </a:prstGeom>
          <a:noFill/>
          <a:ln w="28575" cap="flat" cmpd="sng">
            <a:solidFill>
              <a:srgbClr val="598361"/>
            </a:solidFill>
            <a:prstDash val="solid"/>
            <a:round/>
            <a:headEnd type="none" w="med" len="med"/>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5"/>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Unimplemented Features</a:t>
            </a:r>
            <a:endParaRPr sz="2800" b="1">
              <a:solidFill>
                <a:srgbClr val="EC908F"/>
              </a:solidFill>
              <a:latin typeface="Raleway"/>
              <a:ea typeface="Raleway"/>
              <a:cs typeface="Raleway"/>
              <a:sym typeface="Raleway"/>
            </a:endParaRPr>
          </a:p>
        </p:txBody>
      </p:sp>
      <p:pic>
        <p:nvPicPr>
          <p:cNvPr id="387" name="Google Shape;387;p4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388" name="Google Shape;388;p45"/>
          <p:cNvSpPr txBox="1"/>
          <p:nvPr/>
        </p:nvSpPr>
        <p:spPr>
          <a:xfrm>
            <a:off x="465625" y="1054575"/>
            <a:ext cx="3575100" cy="2216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2200" b="1">
                <a:solidFill>
                  <a:srgbClr val="598361"/>
                </a:solidFill>
                <a:latin typeface="Roboto"/>
                <a:ea typeface="Roboto"/>
                <a:cs typeface="Roboto"/>
                <a:sym typeface="Roboto"/>
              </a:rPr>
              <a:t>General</a:t>
            </a:r>
            <a:endParaRPr sz="2200" b="1">
              <a:solidFill>
                <a:srgbClr val="598361"/>
              </a:solidFill>
              <a:latin typeface="Roboto"/>
              <a:ea typeface="Roboto"/>
              <a:cs typeface="Roboto"/>
              <a:sym typeface="Roboto"/>
            </a:endParaRPr>
          </a:p>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Onboarding Screens</a:t>
            </a:r>
            <a:endParaRPr sz="1800">
              <a:solidFill>
                <a:schemeClr val="dk1"/>
              </a:solidFill>
              <a:latin typeface="Roboto"/>
              <a:ea typeface="Roboto"/>
              <a:cs typeface="Roboto"/>
              <a:sym typeface="Roboto"/>
            </a:endParaRPr>
          </a:p>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Home Screen without active moment (In progress)</a:t>
            </a:r>
            <a:endParaRPr sz="1800">
              <a:solidFill>
                <a:schemeClr val="dk1"/>
              </a:solidFill>
              <a:latin typeface="Roboto"/>
              <a:ea typeface="Roboto"/>
              <a:cs typeface="Roboto"/>
              <a:sym typeface="Roboto"/>
            </a:endParaRPr>
          </a:p>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Friend List (In progress)</a:t>
            </a:r>
            <a:endParaRPr sz="1800">
              <a:solidFill>
                <a:schemeClr val="dk1"/>
              </a:solidFill>
              <a:latin typeface="Roboto"/>
              <a:ea typeface="Roboto"/>
              <a:cs typeface="Roboto"/>
              <a:sym typeface="Roboto"/>
            </a:endParaRPr>
          </a:p>
        </p:txBody>
      </p:sp>
      <p:sp>
        <p:nvSpPr>
          <p:cNvPr id="389" name="Google Shape;389;p45"/>
          <p:cNvSpPr txBox="1"/>
          <p:nvPr/>
        </p:nvSpPr>
        <p:spPr>
          <a:xfrm>
            <a:off x="465625" y="3418975"/>
            <a:ext cx="4614000" cy="1385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2200" b="1">
                <a:solidFill>
                  <a:srgbClr val="598361"/>
                </a:solidFill>
                <a:latin typeface="Roboto"/>
                <a:ea typeface="Roboto"/>
                <a:cs typeface="Roboto"/>
                <a:sym typeface="Roboto"/>
              </a:rPr>
              <a:t>Create a Moment</a:t>
            </a:r>
            <a:endParaRPr sz="2200" b="1">
              <a:solidFill>
                <a:srgbClr val="598361"/>
              </a:solidFill>
              <a:latin typeface="Roboto"/>
              <a:ea typeface="Roboto"/>
              <a:cs typeface="Roboto"/>
              <a:sym typeface="Roboto"/>
            </a:endParaRPr>
          </a:p>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Moment Animations (Reach feature)</a:t>
            </a:r>
            <a:endParaRPr sz="1800">
              <a:solidFill>
                <a:schemeClr val="dk1"/>
              </a:solidFill>
              <a:latin typeface="Roboto"/>
              <a:ea typeface="Roboto"/>
              <a:cs typeface="Roboto"/>
              <a:sym typeface="Roboto"/>
            </a:endParaRPr>
          </a:p>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Moment Log</a:t>
            </a:r>
            <a:endParaRPr sz="1800">
              <a:solidFill>
                <a:schemeClr val="dk1"/>
              </a:solidFill>
              <a:latin typeface="Roboto"/>
              <a:ea typeface="Roboto"/>
              <a:cs typeface="Roboto"/>
              <a:sym typeface="Roboto"/>
            </a:endParaRPr>
          </a:p>
        </p:txBody>
      </p:sp>
      <p:sp>
        <p:nvSpPr>
          <p:cNvPr id="390" name="Google Shape;390;p45"/>
          <p:cNvSpPr txBox="1"/>
          <p:nvPr/>
        </p:nvSpPr>
        <p:spPr>
          <a:xfrm>
            <a:off x="4273075" y="1000550"/>
            <a:ext cx="4614000" cy="2216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2200" b="1">
                <a:solidFill>
                  <a:srgbClr val="598361"/>
                </a:solidFill>
                <a:latin typeface="Roboto"/>
                <a:ea typeface="Roboto"/>
                <a:cs typeface="Roboto"/>
                <a:sym typeface="Roboto"/>
              </a:rPr>
              <a:t>Communicate Thoughtful Token</a:t>
            </a:r>
            <a:endParaRPr sz="2200" b="1">
              <a:solidFill>
                <a:srgbClr val="598361"/>
              </a:solidFill>
              <a:latin typeface="Roboto"/>
              <a:ea typeface="Roboto"/>
              <a:cs typeface="Roboto"/>
              <a:sym typeface="Roboto"/>
            </a:endParaRPr>
          </a:p>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Create New Token </a:t>
            </a:r>
            <a:endParaRPr sz="1800">
              <a:solidFill>
                <a:schemeClr val="dk1"/>
              </a:solidFill>
              <a:latin typeface="Roboto"/>
              <a:ea typeface="Roboto"/>
              <a:cs typeface="Roboto"/>
              <a:sym typeface="Roboto"/>
            </a:endParaRPr>
          </a:p>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Token Log</a:t>
            </a:r>
            <a:endParaRPr sz="1800">
              <a:solidFill>
                <a:schemeClr val="dk1"/>
              </a:solidFill>
              <a:latin typeface="Roboto"/>
              <a:ea typeface="Roboto"/>
              <a:cs typeface="Roboto"/>
              <a:sym typeface="Roboto"/>
            </a:endParaRPr>
          </a:p>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Open Received Token</a:t>
            </a:r>
            <a:endParaRPr sz="1800">
              <a:solidFill>
                <a:schemeClr val="dk1"/>
              </a:solidFill>
              <a:latin typeface="Roboto"/>
              <a:ea typeface="Roboto"/>
              <a:cs typeface="Roboto"/>
              <a:sym typeface="Roboto"/>
            </a:endParaRPr>
          </a:p>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Save Received Token</a:t>
            </a:r>
            <a:endParaRPr sz="1800">
              <a:solidFill>
                <a:schemeClr val="dk1"/>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6"/>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Plan</a:t>
            </a:r>
            <a:endParaRPr sz="2800" b="1">
              <a:solidFill>
                <a:srgbClr val="EC908F"/>
              </a:solidFill>
              <a:latin typeface="Raleway"/>
              <a:ea typeface="Raleway"/>
              <a:cs typeface="Raleway"/>
              <a:sym typeface="Raleway"/>
            </a:endParaRPr>
          </a:p>
        </p:txBody>
      </p:sp>
      <p:pic>
        <p:nvPicPr>
          <p:cNvPr id="396" name="Google Shape;396;p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397" name="Google Shape;397;p46"/>
          <p:cNvSpPr/>
          <p:nvPr/>
        </p:nvSpPr>
        <p:spPr>
          <a:xfrm>
            <a:off x="2910325" y="752800"/>
            <a:ext cx="2142000" cy="1024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 sz="1700" b="1">
                <a:solidFill>
                  <a:srgbClr val="598361"/>
                </a:solidFill>
                <a:latin typeface="Roboto"/>
                <a:ea typeface="Roboto"/>
                <a:cs typeface="Roboto"/>
                <a:sym typeface="Roboto"/>
              </a:rPr>
              <a:t>Communicate </a:t>
            </a:r>
            <a:endParaRPr sz="1700" b="1">
              <a:solidFill>
                <a:srgbClr val="598361"/>
              </a:solidFill>
              <a:latin typeface="Roboto"/>
              <a:ea typeface="Roboto"/>
              <a:cs typeface="Roboto"/>
              <a:sym typeface="Roboto"/>
            </a:endParaRPr>
          </a:p>
          <a:p>
            <a:pPr marL="0" lvl="0" indent="0" algn="ctr" rtl="0">
              <a:lnSpc>
                <a:spcPct val="150000"/>
              </a:lnSpc>
              <a:spcBef>
                <a:spcPts val="0"/>
              </a:spcBef>
              <a:spcAft>
                <a:spcPts val="0"/>
              </a:spcAft>
              <a:buClr>
                <a:schemeClr val="dk1"/>
              </a:buClr>
              <a:buSzPts val="1100"/>
              <a:buFont typeface="Arial"/>
              <a:buNone/>
            </a:pPr>
            <a:r>
              <a:rPr lang="en" sz="1700" b="1">
                <a:solidFill>
                  <a:srgbClr val="598361"/>
                </a:solidFill>
                <a:latin typeface="Roboto"/>
                <a:ea typeface="Roboto"/>
                <a:cs typeface="Roboto"/>
                <a:sym typeface="Roboto"/>
              </a:rPr>
              <a:t>Thoughtful Token</a:t>
            </a:r>
            <a:endParaRPr/>
          </a:p>
        </p:txBody>
      </p:sp>
      <p:sp>
        <p:nvSpPr>
          <p:cNvPr id="398" name="Google Shape;398;p46"/>
          <p:cNvSpPr/>
          <p:nvPr/>
        </p:nvSpPr>
        <p:spPr>
          <a:xfrm>
            <a:off x="2969175" y="3278075"/>
            <a:ext cx="2142000" cy="558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1700" b="1">
                <a:solidFill>
                  <a:srgbClr val="598361"/>
                </a:solidFill>
                <a:latin typeface="Roboto"/>
                <a:ea typeface="Roboto"/>
                <a:cs typeface="Roboto"/>
                <a:sym typeface="Roboto"/>
              </a:rPr>
              <a:t>Create a Moment</a:t>
            </a:r>
            <a:endParaRPr/>
          </a:p>
        </p:txBody>
      </p:sp>
      <p:sp>
        <p:nvSpPr>
          <p:cNvPr id="399" name="Google Shape;399;p46"/>
          <p:cNvSpPr/>
          <p:nvPr/>
        </p:nvSpPr>
        <p:spPr>
          <a:xfrm>
            <a:off x="5626075" y="2253575"/>
            <a:ext cx="1223700" cy="1024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1700" b="1">
                <a:solidFill>
                  <a:srgbClr val="598361"/>
                </a:solidFill>
                <a:latin typeface="Roboto"/>
                <a:ea typeface="Roboto"/>
                <a:cs typeface="Roboto"/>
                <a:sym typeface="Roboto"/>
              </a:rPr>
              <a:t>General</a:t>
            </a:r>
            <a:endParaRPr/>
          </a:p>
        </p:txBody>
      </p:sp>
      <p:sp>
        <p:nvSpPr>
          <p:cNvPr id="400" name="Google Shape;400;p46"/>
          <p:cNvSpPr/>
          <p:nvPr/>
        </p:nvSpPr>
        <p:spPr>
          <a:xfrm>
            <a:off x="7085575" y="2253575"/>
            <a:ext cx="1654200" cy="1024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1700" b="1">
                <a:solidFill>
                  <a:srgbClr val="598361"/>
                </a:solidFill>
                <a:latin typeface="Roboto"/>
                <a:ea typeface="Roboto"/>
                <a:cs typeface="Roboto"/>
                <a:sym typeface="Roboto"/>
              </a:rPr>
              <a:t>Finishing </a:t>
            </a:r>
            <a:endParaRPr sz="1700" b="1">
              <a:solidFill>
                <a:srgbClr val="598361"/>
              </a:solidFill>
              <a:latin typeface="Roboto"/>
              <a:ea typeface="Roboto"/>
              <a:cs typeface="Roboto"/>
              <a:sym typeface="Roboto"/>
            </a:endParaRPr>
          </a:p>
          <a:p>
            <a:pPr marL="0" lvl="0" indent="0" algn="ctr" rtl="0">
              <a:lnSpc>
                <a:spcPct val="150000"/>
              </a:lnSpc>
              <a:spcBef>
                <a:spcPts val="0"/>
              </a:spcBef>
              <a:spcAft>
                <a:spcPts val="0"/>
              </a:spcAft>
              <a:buNone/>
            </a:pPr>
            <a:r>
              <a:rPr lang="en" sz="1700" b="1">
                <a:solidFill>
                  <a:srgbClr val="598361"/>
                </a:solidFill>
                <a:latin typeface="Roboto"/>
                <a:ea typeface="Roboto"/>
                <a:cs typeface="Roboto"/>
                <a:sym typeface="Roboto"/>
              </a:rPr>
              <a:t>Touches</a:t>
            </a:r>
            <a:endParaRPr/>
          </a:p>
        </p:txBody>
      </p:sp>
      <p:pic>
        <p:nvPicPr>
          <p:cNvPr id="401" name="Google Shape;401;p46"/>
          <p:cNvPicPr preferRelativeResize="0"/>
          <p:nvPr/>
        </p:nvPicPr>
        <p:blipFill rotWithShape="1">
          <a:blip r:embed="rId4" cstate="screen">
            <a:alphaModFix/>
            <a:extLst>
              <a:ext uri="{28A0092B-C50C-407E-A947-70E740481C1C}">
                <a14:useLocalDpi xmlns:a14="http://schemas.microsoft.com/office/drawing/2010/main"/>
              </a:ext>
            </a:extLst>
          </a:blip>
          <a:srcRect b="-786"/>
          <a:stretch/>
        </p:blipFill>
        <p:spPr>
          <a:xfrm rot="-5400000">
            <a:off x="797450" y="1115575"/>
            <a:ext cx="1347300" cy="1317900"/>
          </a:xfrm>
          <a:prstGeom prst="ellipse">
            <a:avLst/>
          </a:prstGeom>
          <a:noFill/>
          <a:ln>
            <a:noFill/>
          </a:ln>
        </p:spPr>
      </p:pic>
      <p:sp>
        <p:nvSpPr>
          <p:cNvPr id="402" name="Google Shape;402;p46"/>
          <p:cNvSpPr/>
          <p:nvPr/>
        </p:nvSpPr>
        <p:spPr>
          <a:xfrm>
            <a:off x="2969175" y="3989200"/>
            <a:ext cx="2142000" cy="687600"/>
          </a:xfrm>
          <a:prstGeom prst="snip2DiagRect">
            <a:avLst>
              <a:gd name="adj1" fmla="val 0"/>
              <a:gd name="adj2"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Explore </a:t>
            </a:r>
            <a:r>
              <a:rPr lang="en" sz="1200" u="sng">
                <a:solidFill>
                  <a:schemeClr val="dk1"/>
                </a:solidFill>
                <a:latin typeface="Roboto"/>
                <a:ea typeface="Roboto"/>
                <a:cs typeface="Roboto"/>
                <a:sym typeface="Roboto"/>
                <a:hlinkClick r:id="rId5">
                  <a:extLst>
                    <a:ext uri="{A12FA001-AC4F-418D-AE19-62706E023703}">
                      <ahyp:hlinkClr xmlns:ahyp="http://schemas.microsoft.com/office/drawing/2018/hyperlinkcolor" val="tx"/>
                    </a:ext>
                  </a:extLst>
                </a:hlinkClick>
              </a:rPr>
              <a:t>Animation</a:t>
            </a:r>
            <a:r>
              <a:rPr lang="en" sz="1200">
                <a:solidFill>
                  <a:schemeClr val="dk1"/>
                </a:solidFill>
                <a:latin typeface="Roboto"/>
                <a:ea typeface="Roboto"/>
                <a:cs typeface="Roboto"/>
                <a:sym typeface="Roboto"/>
              </a:rPr>
              <a:t> and </a:t>
            </a:r>
            <a:r>
              <a:rPr lang="en" sz="1200" u="sng">
                <a:solidFill>
                  <a:schemeClr val="dk1"/>
                </a:solidFill>
                <a:latin typeface="Roboto"/>
                <a:ea typeface="Roboto"/>
                <a:cs typeface="Roboto"/>
                <a:sym typeface="Roboto"/>
                <a:hlinkClick r:id="rId6">
                  <a:extLst>
                    <a:ext uri="{A12FA001-AC4F-418D-AE19-62706E023703}">
                      <ahyp:hlinkClr xmlns:ahyp="http://schemas.microsoft.com/office/drawing/2018/hyperlinkcolor" val="tx"/>
                    </a:ext>
                  </a:extLst>
                </a:hlinkClick>
              </a:rPr>
              <a:t>Haptics</a:t>
            </a:r>
            <a:endParaRPr sz="1200">
              <a:solidFill>
                <a:schemeClr val="dk1"/>
              </a:solidFill>
              <a:latin typeface="Roboto"/>
              <a:ea typeface="Roboto"/>
              <a:cs typeface="Roboto"/>
              <a:sym typeface="Roboto"/>
            </a:endParaRPr>
          </a:p>
        </p:txBody>
      </p:sp>
      <p:sp>
        <p:nvSpPr>
          <p:cNvPr id="403" name="Google Shape;403;p46"/>
          <p:cNvSpPr/>
          <p:nvPr/>
        </p:nvSpPr>
        <p:spPr>
          <a:xfrm>
            <a:off x="2918700" y="1884150"/>
            <a:ext cx="2142000" cy="687600"/>
          </a:xfrm>
          <a:prstGeom prst="snip2DiagRect">
            <a:avLst>
              <a:gd name="adj1" fmla="val 0"/>
              <a:gd name="adj2"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1200">
                <a:solidFill>
                  <a:schemeClr val="dk1"/>
                </a:solidFill>
                <a:latin typeface="Roboto"/>
                <a:ea typeface="Roboto"/>
                <a:cs typeface="Roboto"/>
                <a:sym typeface="Roboto"/>
              </a:rPr>
              <a:t>Explore simple send/open interaction</a:t>
            </a:r>
            <a:endParaRPr sz="1200">
              <a:solidFill>
                <a:schemeClr val="dk1"/>
              </a:solidFill>
              <a:latin typeface="Roboto"/>
              <a:ea typeface="Roboto"/>
              <a:cs typeface="Roboto"/>
              <a:sym typeface="Roboto"/>
            </a:endParaRPr>
          </a:p>
        </p:txBody>
      </p:sp>
      <p:pic>
        <p:nvPicPr>
          <p:cNvPr id="404" name="Google Shape;404;p4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14248" y="3353802"/>
            <a:ext cx="1313700" cy="1323000"/>
          </a:xfrm>
          <a:prstGeom prst="ellipse">
            <a:avLst/>
          </a:prstGeom>
          <a:noFill/>
          <a:ln>
            <a:noFill/>
          </a:ln>
        </p:spPr>
      </p:pic>
      <p:cxnSp>
        <p:nvCxnSpPr>
          <p:cNvPr id="405" name="Google Shape;405;p46"/>
          <p:cNvCxnSpPr>
            <a:stCxn id="397" idx="3"/>
            <a:endCxn id="399" idx="1"/>
          </p:cNvCxnSpPr>
          <p:nvPr/>
        </p:nvCxnSpPr>
        <p:spPr>
          <a:xfrm>
            <a:off x="5052325" y="1265050"/>
            <a:ext cx="573900" cy="1500900"/>
          </a:xfrm>
          <a:prstGeom prst="straightConnector1">
            <a:avLst/>
          </a:prstGeom>
          <a:noFill/>
          <a:ln w="9525" cap="flat" cmpd="sng">
            <a:solidFill>
              <a:schemeClr val="dk2"/>
            </a:solidFill>
            <a:prstDash val="solid"/>
            <a:round/>
            <a:headEnd type="none" w="med" len="med"/>
            <a:tailEnd type="triangle" w="med" len="med"/>
          </a:ln>
        </p:spPr>
      </p:cxnSp>
      <p:cxnSp>
        <p:nvCxnSpPr>
          <p:cNvPr id="406" name="Google Shape;406;p46"/>
          <p:cNvCxnSpPr>
            <a:stCxn id="398" idx="3"/>
            <a:endCxn id="399" idx="1"/>
          </p:cNvCxnSpPr>
          <p:nvPr/>
        </p:nvCxnSpPr>
        <p:spPr>
          <a:xfrm rot="10800000" flipH="1">
            <a:off x="5111175" y="2765825"/>
            <a:ext cx="514800" cy="791700"/>
          </a:xfrm>
          <a:prstGeom prst="straightConnector1">
            <a:avLst/>
          </a:prstGeom>
          <a:noFill/>
          <a:ln w="9525" cap="flat" cmpd="sng">
            <a:solidFill>
              <a:schemeClr val="dk2"/>
            </a:solidFill>
            <a:prstDash val="solid"/>
            <a:round/>
            <a:headEnd type="none" w="med" len="med"/>
            <a:tailEnd type="triangle" w="med" len="med"/>
          </a:ln>
        </p:spPr>
      </p:cxnSp>
      <p:cxnSp>
        <p:nvCxnSpPr>
          <p:cNvPr id="407" name="Google Shape;407;p46"/>
          <p:cNvCxnSpPr>
            <a:endCxn id="400" idx="1"/>
          </p:cNvCxnSpPr>
          <p:nvPr/>
        </p:nvCxnSpPr>
        <p:spPr>
          <a:xfrm>
            <a:off x="6849775" y="2765825"/>
            <a:ext cx="235800" cy="0"/>
          </a:xfrm>
          <a:prstGeom prst="straightConnector1">
            <a:avLst/>
          </a:prstGeom>
          <a:noFill/>
          <a:ln w="9525" cap="flat" cmpd="sng">
            <a:solidFill>
              <a:schemeClr val="dk2"/>
            </a:solidFill>
            <a:prstDash val="solid"/>
            <a:round/>
            <a:headEnd type="none" w="med" len="med"/>
            <a:tailEnd type="triangle" w="med" len="med"/>
          </a:ln>
        </p:spPr>
      </p:cxnSp>
      <p:pic>
        <p:nvPicPr>
          <p:cNvPr id="408" name="Google Shape;408;p46"/>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7125087" y="4674298"/>
            <a:ext cx="406200" cy="417600"/>
          </a:xfrm>
          <a:prstGeom prst="ellipse">
            <a:avLst/>
          </a:prstGeom>
          <a:noFill/>
          <a:ln>
            <a:noFill/>
          </a:ln>
        </p:spPr>
      </p:pic>
      <p:sp>
        <p:nvSpPr>
          <p:cNvPr id="409" name="Google Shape;409;p46"/>
          <p:cNvSpPr txBox="1"/>
          <p:nvPr/>
        </p:nvSpPr>
        <p:spPr>
          <a:xfrm>
            <a:off x="7505325" y="4659900"/>
            <a:ext cx="3000000" cy="3849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300" b="1">
                <a:solidFill>
                  <a:srgbClr val="598361"/>
                </a:solidFill>
                <a:latin typeface="Roboto"/>
                <a:ea typeface="Roboto"/>
                <a:cs typeface="Roboto"/>
                <a:sym typeface="Roboto"/>
              </a:rPr>
              <a:t>Support</a:t>
            </a:r>
            <a:endParaRPr sz="900" b="1">
              <a:solidFill>
                <a:schemeClr val="dk1"/>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7"/>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Wizard of Oz</a:t>
            </a:r>
            <a:endParaRPr sz="2800" b="1">
              <a:solidFill>
                <a:srgbClr val="EC908F"/>
              </a:solidFill>
              <a:latin typeface="Raleway"/>
              <a:ea typeface="Raleway"/>
              <a:cs typeface="Raleway"/>
              <a:sym typeface="Raleway"/>
            </a:endParaRPr>
          </a:p>
        </p:txBody>
      </p:sp>
      <p:pic>
        <p:nvPicPr>
          <p:cNvPr id="415" name="Google Shape;415;p4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416" name="Google Shape;416;p47"/>
          <p:cNvSpPr txBox="1"/>
          <p:nvPr/>
        </p:nvSpPr>
        <p:spPr>
          <a:xfrm>
            <a:off x="552925" y="1240900"/>
            <a:ext cx="7857300" cy="28338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latin typeface="Roboto"/>
                <a:ea typeface="Roboto"/>
                <a:cs typeface="Roboto"/>
                <a:sym typeface="Roboto"/>
              </a:rPr>
              <a:t>Share a moment: </a:t>
            </a:r>
            <a:r>
              <a:rPr lang="en" sz="1800">
                <a:solidFill>
                  <a:schemeClr val="dk1"/>
                </a:solidFill>
                <a:latin typeface="Roboto"/>
                <a:ea typeface="Roboto"/>
                <a:cs typeface="Roboto"/>
                <a:sym typeface="Roboto"/>
              </a:rPr>
              <a:t>Since we only have one user, we will have one moment where they “join” a friend and one moment where they initiate and the friend does not end up joining. </a:t>
            </a:r>
            <a:endParaRPr sz="18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1200">
              <a:solidFill>
                <a:schemeClr val="dk1"/>
              </a:solidFill>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latin typeface="Roboto"/>
                <a:ea typeface="Roboto"/>
                <a:cs typeface="Roboto"/>
                <a:sym typeface="Roboto"/>
              </a:rPr>
              <a:t>Sending or scheduling a token</a:t>
            </a:r>
            <a:r>
              <a:rPr lang="en" sz="1800">
                <a:solidFill>
                  <a:schemeClr val="dk1"/>
                </a:solidFill>
                <a:latin typeface="Roboto"/>
                <a:ea typeface="Roboto"/>
                <a:cs typeface="Roboto"/>
                <a:sym typeface="Roboto"/>
              </a:rPr>
              <a:t>: It will not be sent anywhere (no backend)</a:t>
            </a:r>
            <a:endParaRPr sz="18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a:solidFill>
                <a:schemeClr val="dk1"/>
              </a:solidFill>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latin typeface="Roboto"/>
                <a:ea typeface="Roboto"/>
                <a:cs typeface="Roboto"/>
                <a:sym typeface="Roboto"/>
              </a:rPr>
              <a:t>Receiving a token</a:t>
            </a:r>
            <a:r>
              <a:rPr lang="en" sz="1800">
                <a:solidFill>
                  <a:schemeClr val="dk1"/>
                </a:solidFill>
                <a:latin typeface="Roboto"/>
                <a:ea typeface="Roboto"/>
                <a:cs typeface="Roboto"/>
                <a:sym typeface="Roboto"/>
              </a:rPr>
              <a:t>: Since we only have one user, we simulate receiving a token from a friend</a:t>
            </a:r>
            <a:endParaRPr sz="1800">
              <a:solidFill>
                <a:schemeClr val="dk1"/>
              </a:solidFill>
              <a:latin typeface="Roboto"/>
              <a:ea typeface="Roboto"/>
              <a:cs typeface="Roboto"/>
              <a:sym typeface="Roboto"/>
            </a:endParaRPr>
          </a:p>
        </p:txBody>
      </p:sp>
      <p:graphicFrame>
        <p:nvGraphicFramePr>
          <p:cNvPr id="417" name="Google Shape;417;p47"/>
          <p:cNvGraphicFramePr/>
          <p:nvPr/>
        </p:nvGraphicFramePr>
        <p:xfrm>
          <a:off x="6761413" y="5329630"/>
          <a:ext cx="3000000" cy="3000000"/>
        </p:xfrm>
        <a:graphic>
          <a:graphicData uri="http://schemas.openxmlformats.org/drawingml/2006/table">
            <a:tbl>
              <a:tblPr>
                <a:noFill/>
                <a:tableStyleId>{F3166951-A5FE-4F8E-B346-9531B34D8FB0}</a:tableStyleId>
              </a:tblPr>
              <a:tblGrid>
                <a:gridCol w="2318500">
                  <a:extLst>
                    <a:ext uri="{9D8B030D-6E8A-4147-A177-3AD203B41FA5}">
                      <a16:colId xmlns:a16="http://schemas.microsoft.com/office/drawing/2014/main" val="20000"/>
                    </a:ext>
                  </a:extLst>
                </a:gridCol>
              </a:tblGrid>
              <a:tr h="680200">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General</a:t>
                      </a:r>
                      <a:endParaRPr sz="1600"/>
                    </a:p>
                  </a:txBody>
                  <a:tcPr marL="91425" marR="91425" marT="91425" marB="91425"/>
                </a:tc>
                <a:extLst>
                  <a:ext uri="{0D108BD9-81ED-4DB2-BD59-A6C34878D82A}">
                    <a16:rowId xmlns:a16="http://schemas.microsoft.com/office/drawing/2014/main" val="10000"/>
                  </a:ext>
                </a:extLst>
              </a:tr>
              <a:tr h="670525">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Share a moment</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p>
                  </a:txBody>
                  <a:tcPr marL="91425" marR="91425" marT="91425" marB="91425"/>
                </a:tc>
                <a:extLst>
                  <a:ext uri="{0D108BD9-81ED-4DB2-BD59-A6C34878D82A}">
                    <a16:rowId xmlns:a16="http://schemas.microsoft.com/office/drawing/2014/main" val="10001"/>
                  </a:ext>
                </a:extLst>
              </a:tr>
              <a:tr h="914375">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Communicate through </a:t>
                      </a:r>
                      <a:endParaRPr sz="1600">
                        <a:solidFill>
                          <a:schemeClr val="dk1"/>
                        </a:solidFill>
                        <a:latin typeface="Roboto"/>
                        <a:ea typeface="Roboto"/>
                        <a:cs typeface="Roboto"/>
                        <a:sym typeface="Roboto"/>
                      </a:endParaRPr>
                    </a:p>
                    <a:p>
                      <a:pPr marL="0" lvl="0" indent="0" algn="l" rtl="0">
                        <a:spcBef>
                          <a:spcPts val="0"/>
                        </a:spcBef>
                        <a:spcAft>
                          <a:spcPts val="0"/>
                        </a:spcAft>
                        <a:buNone/>
                      </a:pPr>
                      <a:r>
                        <a:rPr lang="en" sz="1600">
                          <a:solidFill>
                            <a:schemeClr val="dk1"/>
                          </a:solidFill>
                          <a:latin typeface="Roboto"/>
                          <a:ea typeface="Roboto"/>
                          <a:cs typeface="Roboto"/>
                          <a:sym typeface="Roboto"/>
                        </a:rPr>
                        <a:t>small token</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p>
                  </a:txBody>
                  <a:tcPr marL="91425" marR="91425" marT="91425" marB="91425"/>
                </a:tc>
                <a:extLst>
                  <a:ext uri="{0D108BD9-81ED-4DB2-BD59-A6C34878D82A}">
                    <a16:rowId xmlns:a16="http://schemas.microsoft.com/office/drawing/2014/main" val="10002"/>
                  </a:ext>
                </a:extLst>
              </a:tr>
              <a:tr h="670525">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Make connection goal</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8"/>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Hard Coded</a:t>
            </a:r>
            <a:endParaRPr sz="2800" b="1">
              <a:solidFill>
                <a:srgbClr val="EC908F"/>
              </a:solidFill>
              <a:latin typeface="Raleway"/>
              <a:ea typeface="Raleway"/>
              <a:cs typeface="Raleway"/>
              <a:sym typeface="Raleway"/>
            </a:endParaRPr>
          </a:p>
        </p:txBody>
      </p:sp>
      <p:pic>
        <p:nvPicPr>
          <p:cNvPr id="423" name="Google Shape;423;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424" name="Google Shape;424;p48"/>
          <p:cNvSpPr txBox="1"/>
          <p:nvPr/>
        </p:nvSpPr>
        <p:spPr>
          <a:xfrm>
            <a:off x="552925" y="1240900"/>
            <a:ext cx="6517200" cy="257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30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Char char="●"/>
            </a:pPr>
            <a:r>
              <a:rPr lang="en" sz="2300">
                <a:solidFill>
                  <a:schemeClr val="dk1"/>
                </a:solidFill>
                <a:latin typeface="Roboto"/>
                <a:ea typeface="Roboto"/>
                <a:cs typeface="Roboto"/>
                <a:sym typeface="Roboto"/>
              </a:rPr>
              <a:t>Timezones</a:t>
            </a:r>
            <a:endParaRPr sz="230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Char char="●"/>
            </a:pPr>
            <a:r>
              <a:rPr lang="en" sz="2300">
                <a:solidFill>
                  <a:schemeClr val="dk1"/>
                </a:solidFill>
                <a:latin typeface="Roboto"/>
                <a:ea typeface="Roboto"/>
                <a:cs typeface="Roboto"/>
                <a:sym typeface="Roboto"/>
              </a:rPr>
              <a:t>Existing goals</a:t>
            </a:r>
            <a:endParaRPr sz="230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Char char="●"/>
            </a:pPr>
            <a:r>
              <a:rPr lang="en" sz="2300">
                <a:solidFill>
                  <a:schemeClr val="dk1"/>
                </a:solidFill>
                <a:latin typeface="Roboto"/>
                <a:ea typeface="Roboto"/>
                <a:cs typeface="Roboto"/>
                <a:sym typeface="Roboto"/>
              </a:rPr>
              <a:t>Existing friends</a:t>
            </a:r>
            <a:endParaRPr sz="230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Char char="●"/>
            </a:pPr>
            <a:r>
              <a:rPr lang="en" sz="2300">
                <a:solidFill>
                  <a:schemeClr val="dk1"/>
                </a:solidFill>
                <a:latin typeface="Roboto"/>
                <a:ea typeface="Roboto"/>
                <a:cs typeface="Roboto"/>
                <a:sym typeface="Roboto"/>
              </a:rPr>
              <a:t>Existing logs of moments and tokens</a:t>
            </a:r>
            <a:endParaRPr sz="230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Char char="●"/>
            </a:pPr>
            <a:r>
              <a:rPr lang="en" sz="2300">
                <a:solidFill>
                  <a:schemeClr val="dk1"/>
                </a:solidFill>
                <a:latin typeface="Roboto"/>
                <a:ea typeface="Roboto"/>
                <a:cs typeface="Roboto"/>
                <a:sym typeface="Roboto"/>
              </a:rPr>
              <a:t>User’s Profile </a:t>
            </a:r>
            <a:endParaRPr sz="2300">
              <a:solidFill>
                <a:schemeClr val="dk1"/>
              </a:solidFill>
              <a:latin typeface="Roboto"/>
              <a:ea typeface="Roboto"/>
              <a:cs typeface="Roboto"/>
              <a:sym typeface="Roboto"/>
            </a:endParaRPr>
          </a:p>
        </p:txBody>
      </p:sp>
      <p:graphicFrame>
        <p:nvGraphicFramePr>
          <p:cNvPr id="425" name="Google Shape;425;p48"/>
          <p:cNvGraphicFramePr/>
          <p:nvPr/>
        </p:nvGraphicFramePr>
        <p:xfrm>
          <a:off x="6761413" y="5329630"/>
          <a:ext cx="3000000" cy="3000000"/>
        </p:xfrm>
        <a:graphic>
          <a:graphicData uri="http://schemas.openxmlformats.org/drawingml/2006/table">
            <a:tbl>
              <a:tblPr>
                <a:noFill/>
                <a:tableStyleId>{F3166951-A5FE-4F8E-B346-9531B34D8FB0}</a:tableStyleId>
              </a:tblPr>
              <a:tblGrid>
                <a:gridCol w="2318500">
                  <a:extLst>
                    <a:ext uri="{9D8B030D-6E8A-4147-A177-3AD203B41FA5}">
                      <a16:colId xmlns:a16="http://schemas.microsoft.com/office/drawing/2014/main" val="20000"/>
                    </a:ext>
                  </a:extLst>
                </a:gridCol>
              </a:tblGrid>
              <a:tr h="680200">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General</a:t>
                      </a:r>
                      <a:endParaRPr sz="1600"/>
                    </a:p>
                  </a:txBody>
                  <a:tcPr marL="91425" marR="91425" marT="91425" marB="91425"/>
                </a:tc>
                <a:extLst>
                  <a:ext uri="{0D108BD9-81ED-4DB2-BD59-A6C34878D82A}">
                    <a16:rowId xmlns:a16="http://schemas.microsoft.com/office/drawing/2014/main" val="10000"/>
                  </a:ext>
                </a:extLst>
              </a:tr>
              <a:tr h="670525">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Share a moment</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p>
                  </a:txBody>
                  <a:tcPr marL="91425" marR="91425" marT="91425" marB="91425"/>
                </a:tc>
                <a:extLst>
                  <a:ext uri="{0D108BD9-81ED-4DB2-BD59-A6C34878D82A}">
                    <a16:rowId xmlns:a16="http://schemas.microsoft.com/office/drawing/2014/main" val="10001"/>
                  </a:ext>
                </a:extLst>
              </a:tr>
              <a:tr h="914375">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Communicate through </a:t>
                      </a:r>
                      <a:endParaRPr sz="1600">
                        <a:solidFill>
                          <a:schemeClr val="dk1"/>
                        </a:solidFill>
                        <a:latin typeface="Roboto"/>
                        <a:ea typeface="Roboto"/>
                        <a:cs typeface="Roboto"/>
                        <a:sym typeface="Roboto"/>
                      </a:endParaRPr>
                    </a:p>
                    <a:p>
                      <a:pPr marL="0" lvl="0" indent="0" algn="l" rtl="0">
                        <a:spcBef>
                          <a:spcPts val="0"/>
                        </a:spcBef>
                        <a:spcAft>
                          <a:spcPts val="0"/>
                        </a:spcAft>
                        <a:buNone/>
                      </a:pPr>
                      <a:r>
                        <a:rPr lang="en" sz="1600">
                          <a:solidFill>
                            <a:schemeClr val="dk1"/>
                          </a:solidFill>
                          <a:latin typeface="Roboto"/>
                          <a:ea typeface="Roboto"/>
                          <a:cs typeface="Roboto"/>
                          <a:sym typeface="Roboto"/>
                        </a:rPr>
                        <a:t>small token</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p>
                  </a:txBody>
                  <a:tcPr marL="91425" marR="91425" marT="91425" marB="91425"/>
                </a:tc>
                <a:extLst>
                  <a:ext uri="{0D108BD9-81ED-4DB2-BD59-A6C34878D82A}">
                    <a16:rowId xmlns:a16="http://schemas.microsoft.com/office/drawing/2014/main" val="10002"/>
                  </a:ext>
                </a:extLst>
              </a:tr>
              <a:tr h="670525">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Make connection goal</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9"/>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Issues/Questions</a:t>
            </a:r>
            <a:endParaRPr sz="2800" b="1">
              <a:solidFill>
                <a:srgbClr val="EC908F"/>
              </a:solidFill>
              <a:latin typeface="Raleway"/>
              <a:ea typeface="Raleway"/>
              <a:cs typeface="Raleway"/>
              <a:sym typeface="Raleway"/>
            </a:endParaRPr>
          </a:p>
        </p:txBody>
      </p:sp>
      <p:pic>
        <p:nvPicPr>
          <p:cNvPr id="431" name="Google Shape;431;p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432" name="Google Shape;432;p49"/>
          <p:cNvSpPr txBox="1"/>
          <p:nvPr/>
        </p:nvSpPr>
        <p:spPr>
          <a:xfrm>
            <a:off x="465625" y="1140150"/>
            <a:ext cx="8067600" cy="21240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What is sufficient for showcasing receiving, opening, sending tokens in terms of interactivity? Will a simple backend be the simplest implementation?</a:t>
            </a:r>
            <a:endParaRPr sz="1800">
              <a:solidFill>
                <a:schemeClr val="dk1"/>
              </a:solidFill>
              <a:latin typeface="Roboto"/>
              <a:ea typeface="Roboto"/>
              <a:cs typeface="Roboto"/>
              <a:sym typeface="Roboto"/>
            </a:endParaRPr>
          </a:p>
          <a:p>
            <a:pPr marL="0" lvl="0" indent="0" algn="l" rtl="0">
              <a:lnSpc>
                <a:spcPct val="150000"/>
              </a:lnSpc>
              <a:spcBef>
                <a:spcPts val="0"/>
              </a:spcBef>
              <a:spcAft>
                <a:spcPts val="0"/>
              </a:spcAft>
              <a:buNone/>
            </a:pPr>
            <a:endParaRPr sz="1800">
              <a:solidFill>
                <a:schemeClr val="dk1"/>
              </a:solidFill>
              <a:latin typeface="Roboto"/>
              <a:ea typeface="Roboto"/>
              <a:cs typeface="Roboto"/>
              <a:sym typeface="Roboto"/>
            </a:endParaRPr>
          </a:p>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What will animation and/or haptics look like for moments? </a:t>
            </a:r>
            <a:endParaRPr sz="1800">
              <a:solidFill>
                <a:schemeClr val="dk1"/>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14950" y="876963"/>
            <a:ext cx="1114076" cy="2044576"/>
          </a:xfrm>
          <a:prstGeom prst="rect">
            <a:avLst/>
          </a:prstGeom>
          <a:noFill/>
          <a:ln>
            <a:noFill/>
          </a:ln>
        </p:spPr>
      </p:pic>
      <p:sp>
        <p:nvSpPr>
          <p:cNvPr id="438" name="Google Shape;438;p50"/>
          <p:cNvSpPr txBox="1"/>
          <p:nvPr/>
        </p:nvSpPr>
        <p:spPr>
          <a:xfrm>
            <a:off x="4334700" y="2789038"/>
            <a:ext cx="474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latin typeface="Roboto"/>
                <a:ea typeface="Roboto"/>
                <a:cs typeface="Roboto"/>
                <a:sym typeface="Roboto"/>
              </a:rPr>
              <a:t>4</a:t>
            </a:r>
            <a:endParaRPr sz="2800" b="1">
              <a:latin typeface="Roboto"/>
              <a:ea typeface="Roboto"/>
              <a:cs typeface="Roboto"/>
              <a:sym typeface="Roboto"/>
            </a:endParaRPr>
          </a:p>
        </p:txBody>
      </p:sp>
      <p:sp>
        <p:nvSpPr>
          <p:cNvPr id="439" name="Google Shape;439;p50"/>
          <p:cNvSpPr txBox="1"/>
          <p:nvPr/>
        </p:nvSpPr>
        <p:spPr>
          <a:xfrm>
            <a:off x="3546150" y="3404638"/>
            <a:ext cx="20517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598361"/>
                </a:solidFill>
                <a:latin typeface="Roboto"/>
                <a:ea typeface="Roboto"/>
                <a:cs typeface="Roboto"/>
                <a:sym typeface="Roboto"/>
              </a:rPr>
              <a:t>Prototype</a:t>
            </a:r>
            <a:endParaRPr sz="2200" b="1">
              <a:solidFill>
                <a:srgbClr val="598361"/>
              </a:solidFill>
              <a:latin typeface="Roboto"/>
              <a:ea typeface="Roboto"/>
              <a:cs typeface="Roboto"/>
              <a:sym typeface="Roboto"/>
            </a:endParaRPr>
          </a:p>
          <a:p>
            <a:pPr marL="0" lvl="0" indent="0" algn="ctr" rtl="0">
              <a:spcBef>
                <a:spcPts val="0"/>
              </a:spcBef>
              <a:spcAft>
                <a:spcPts val="0"/>
              </a:spcAft>
              <a:buNone/>
            </a:pPr>
            <a:r>
              <a:rPr lang="en" sz="2200" b="1">
                <a:solidFill>
                  <a:srgbClr val="598361"/>
                </a:solidFill>
                <a:latin typeface="Roboto"/>
                <a:ea typeface="Roboto"/>
                <a:cs typeface="Roboto"/>
                <a:sym typeface="Roboto"/>
              </a:rPr>
              <a:t>Demo</a:t>
            </a:r>
            <a:endParaRPr sz="2200" b="1">
              <a:solidFill>
                <a:srgbClr val="598361"/>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1"/>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Demo</a:t>
            </a:r>
            <a:endParaRPr sz="2800" b="1">
              <a:solidFill>
                <a:srgbClr val="EC908F"/>
              </a:solidFill>
              <a:latin typeface="Raleway"/>
              <a:ea typeface="Raleway"/>
              <a:cs typeface="Raleway"/>
              <a:sym typeface="Raleway"/>
            </a:endParaRPr>
          </a:p>
        </p:txBody>
      </p:sp>
      <p:pic>
        <p:nvPicPr>
          <p:cNvPr id="445" name="Google Shape;445;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pic>
        <p:nvPicPr>
          <p:cNvPr id="446" name="Google Shape;446;p51" title="RPReplay_Final1646416156.mov">
            <a:hlinkClick r:id="rId4"/>
          </p:cNvPr>
          <p:cNvPicPr preferRelativeResize="0"/>
          <p:nvPr/>
        </p:nvPicPr>
        <p:blipFill>
          <a:blip r:embed="rId5">
            <a:alphaModFix/>
          </a:blip>
          <a:stretch>
            <a:fillRect/>
          </a:stretch>
        </p:blipFill>
        <p:spPr>
          <a:xfrm>
            <a:off x="3171525" y="0"/>
            <a:ext cx="2378877"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Solution </a:t>
            </a:r>
            <a:endParaRPr sz="2800" b="1">
              <a:solidFill>
                <a:srgbClr val="EC908F"/>
              </a:solidFill>
              <a:latin typeface="Raleway"/>
              <a:ea typeface="Raleway"/>
              <a:cs typeface="Raleway"/>
              <a:sym typeface="Raleway"/>
            </a:endParaRPr>
          </a:p>
        </p:txBody>
      </p:sp>
      <p:sp>
        <p:nvSpPr>
          <p:cNvPr id="81" name="Google Shape;81;p16"/>
          <p:cNvSpPr txBox="1"/>
          <p:nvPr/>
        </p:nvSpPr>
        <p:spPr>
          <a:xfrm>
            <a:off x="304725" y="1005600"/>
            <a:ext cx="8442900" cy="3047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rgbClr val="000000"/>
              </a:buClr>
              <a:buSzPts val="1100"/>
              <a:buFont typeface="Arial"/>
              <a:buNone/>
            </a:pPr>
            <a:r>
              <a:rPr lang="en" sz="2000">
                <a:solidFill>
                  <a:srgbClr val="434343"/>
                </a:solidFill>
                <a:latin typeface="Proxima Nova"/>
                <a:ea typeface="Proxima Nova"/>
                <a:cs typeface="Proxima Nova"/>
                <a:sym typeface="Proxima Nova"/>
              </a:rPr>
              <a:t>Introducing</a:t>
            </a:r>
            <a:r>
              <a:rPr lang="en" sz="2000" b="1">
                <a:solidFill>
                  <a:srgbClr val="434343"/>
                </a:solidFill>
                <a:latin typeface="Proxima Nova"/>
                <a:ea typeface="Proxima Nova"/>
                <a:cs typeface="Proxima Nova"/>
                <a:sym typeface="Proxima Nova"/>
              </a:rPr>
              <a:t> Ping</a:t>
            </a:r>
            <a:r>
              <a:rPr lang="en" sz="2000">
                <a:solidFill>
                  <a:srgbClr val="434343"/>
                </a:solidFill>
                <a:latin typeface="Proxima Nova"/>
                <a:ea typeface="Proxima Nova"/>
                <a:cs typeface="Proxima Nova"/>
                <a:sym typeface="Proxima Nova"/>
              </a:rPr>
              <a:t>, a low-stress, convenient hub to show your loved ones you are thinking of them by sending thoughtful tokens, sharing meaningful moments, and maintaining connection goals. It’s an angel on your shoulder reminding you to show your loved ones you care, even when you’re busy or far apart. </a:t>
            </a:r>
            <a:endParaRPr sz="2000">
              <a:solidFill>
                <a:srgbClr val="434343"/>
              </a:solidFill>
              <a:latin typeface="Proxima Nova"/>
              <a:ea typeface="Proxima Nova"/>
              <a:cs typeface="Proxima Nova"/>
              <a:sym typeface="Proxima Nova"/>
            </a:endParaRPr>
          </a:p>
          <a:p>
            <a:pPr marL="0" lvl="0" indent="0" algn="l" rtl="0">
              <a:spcBef>
                <a:spcPts val="0"/>
              </a:spcBef>
              <a:spcAft>
                <a:spcPts val="0"/>
              </a:spcAft>
              <a:buClr>
                <a:srgbClr val="000000"/>
              </a:buClr>
              <a:buSzPts val="1100"/>
              <a:buFont typeface="Arial"/>
              <a:buNone/>
            </a:pP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434343"/>
              </a:solidFill>
              <a:latin typeface="Proxima Nova"/>
              <a:ea typeface="Proxima Nova"/>
              <a:cs typeface="Proxima Nova"/>
              <a:sym typeface="Proxima Nova"/>
            </a:endParaRPr>
          </a:p>
        </p:txBody>
      </p:sp>
      <p:pic>
        <p:nvPicPr>
          <p:cNvPr id="82" name="Google Shape;82;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2"/>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Summary</a:t>
            </a:r>
            <a:endParaRPr sz="2800" b="1">
              <a:solidFill>
                <a:srgbClr val="EC908F"/>
              </a:solidFill>
              <a:latin typeface="Raleway"/>
              <a:ea typeface="Raleway"/>
              <a:cs typeface="Raleway"/>
              <a:sym typeface="Raleway"/>
            </a:endParaRPr>
          </a:p>
        </p:txBody>
      </p:sp>
      <p:pic>
        <p:nvPicPr>
          <p:cNvPr id="452" name="Google Shape;452;p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453" name="Google Shape;453;p52"/>
          <p:cNvSpPr txBox="1"/>
          <p:nvPr/>
        </p:nvSpPr>
        <p:spPr>
          <a:xfrm>
            <a:off x="465625" y="1140150"/>
            <a:ext cx="8067600" cy="21240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15+ significant changes based on severity 3-4 heuristic evaluation</a:t>
            </a:r>
            <a:endParaRPr sz="1800">
              <a:solidFill>
                <a:schemeClr val="dk1"/>
              </a:solidFill>
              <a:latin typeface="Roboto"/>
              <a:ea typeface="Roboto"/>
              <a:cs typeface="Roboto"/>
              <a:sym typeface="Roboto"/>
            </a:endParaRPr>
          </a:p>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Many smaller changes based on severity 1-2 heuristic evaluation</a:t>
            </a:r>
            <a:endParaRPr sz="1800">
              <a:solidFill>
                <a:schemeClr val="dk1"/>
              </a:solidFill>
              <a:latin typeface="Roboto"/>
              <a:ea typeface="Roboto"/>
              <a:cs typeface="Roboto"/>
              <a:sym typeface="Roboto"/>
            </a:endParaRPr>
          </a:p>
          <a:p>
            <a:pPr marL="457200" lvl="0" indent="-342900" algn="l" rtl="0">
              <a:lnSpc>
                <a:spcPct val="150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Need to implement: </a:t>
            </a:r>
            <a:endParaRPr sz="1800">
              <a:solidFill>
                <a:schemeClr val="dk1"/>
              </a:solidFill>
              <a:latin typeface="Roboto"/>
              <a:ea typeface="Roboto"/>
              <a:cs typeface="Roboto"/>
              <a:sym typeface="Roboto"/>
            </a:endParaRPr>
          </a:p>
          <a:p>
            <a:pPr marL="914400" lvl="1" indent="-342900" algn="l" rtl="0">
              <a:lnSpc>
                <a:spcPct val="150000"/>
              </a:lnSpc>
              <a:spcBef>
                <a:spcPts val="0"/>
              </a:spcBef>
              <a:spcAft>
                <a:spcPts val="0"/>
              </a:spcAft>
              <a:buClr>
                <a:schemeClr val="dk1"/>
              </a:buClr>
              <a:buSzPts val="1800"/>
              <a:buFont typeface="Roboto"/>
              <a:buAutoNum type="alphaLcPeriod"/>
            </a:pPr>
            <a:r>
              <a:rPr lang="en" sz="1800">
                <a:solidFill>
                  <a:schemeClr val="dk1"/>
                </a:solidFill>
                <a:latin typeface="Roboto"/>
                <a:ea typeface="Roboto"/>
                <a:cs typeface="Roboto"/>
                <a:sym typeface="Roboto"/>
              </a:rPr>
              <a:t>Sending and receiving tokens [Aiming for Sunday]</a:t>
            </a:r>
            <a:endParaRPr sz="1800">
              <a:solidFill>
                <a:schemeClr val="dk1"/>
              </a:solidFill>
              <a:latin typeface="Roboto"/>
              <a:ea typeface="Roboto"/>
              <a:cs typeface="Roboto"/>
              <a:sym typeface="Roboto"/>
            </a:endParaRPr>
          </a:p>
          <a:p>
            <a:pPr marL="914400" lvl="1" indent="-342900" algn="l" rtl="0">
              <a:lnSpc>
                <a:spcPct val="150000"/>
              </a:lnSpc>
              <a:spcBef>
                <a:spcPts val="0"/>
              </a:spcBef>
              <a:spcAft>
                <a:spcPts val="0"/>
              </a:spcAft>
              <a:buClr>
                <a:schemeClr val="dk1"/>
              </a:buClr>
              <a:buSzPts val="1800"/>
              <a:buFont typeface="Roboto"/>
              <a:buAutoNum type="alphaLcPeriod"/>
            </a:pPr>
            <a:r>
              <a:rPr lang="en" sz="1800">
                <a:solidFill>
                  <a:schemeClr val="dk1"/>
                </a:solidFill>
                <a:latin typeface="Roboto"/>
                <a:ea typeface="Roboto"/>
                <a:cs typeface="Roboto"/>
                <a:sym typeface="Roboto"/>
              </a:rPr>
              <a:t>Finish moments [Aiming for Friday]</a:t>
            </a:r>
            <a:endParaRPr sz="1800">
              <a:solidFill>
                <a:schemeClr val="dk1"/>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7475" y="1667900"/>
            <a:ext cx="927799" cy="1244801"/>
          </a:xfrm>
          <a:prstGeom prst="rect">
            <a:avLst/>
          </a:prstGeom>
          <a:noFill/>
          <a:ln>
            <a:noFill/>
          </a:ln>
        </p:spPr>
      </p:pic>
      <p:pic>
        <p:nvPicPr>
          <p:cNvPr id="459" name="Google Shape;459;p5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24475" y="1508937"/>
            <a:ext cx="874625" cy="1244751"/>
          </a:xfrm>
          <a:prstGeom prst="rect">
            <a:avLst/>
          </a:prstGeom>
          <a:noFill/>
          <a:ln>
            <a:noFill/>
          </a:ln>
        </p:spPr>
      </p:pic>
      <p:pic>
        <p:nvPicPr>
          <p:cNvPr id="460" name="Google Shape;460;p5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77237" y="1094900"/>
            <a:ext cx="1009949" cy="1752875"/>
          </a:xfrm>
          <a:prstGeom prst="rect">
            <a:avLst/>
          </a:prstGeom>
          <a:noFill/>
          <a:ln>
            <a:noFill/>
          </a:ln>
        </p:spPr>
      </p:pic>
      <p:pic>
        <p:nvPicPr>
          <p:cNvPr id="461" name="Google Shape;461;p5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45575" y="868125"/>
            <a:ext cx="1114076" cy="2044576"/>
          </a:xfrm>
          <a:prstGeom prst="rect">
            <a:avLst/>
          </a:prstGeom>
          <a:noFill/>
          <a:ln>
            <a:noFill/>
          </a:ln>
        </p:spPr>
      </p:pic>
      <p:sp>
        <p:nvSpPr>
          <p:cNvPr id="462" name="Google Shape;462;p53"/>
          <p:cNvSpPr txBox="1"/>
          <p:nvPr/>
        </p:nvSpPr>
        <p:spPr>
          <a:xfrm>
            <a:off x="823450" y="3490700"/>
            <a:ext cx="7336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solidFill>
                  <a:srgbClr val="EC908F"/>
                </a:solidFill>
                <a:latin typeface="Raleway"/>
                <a:ea typeface="Raleway"/>
                <a:cs typeface="Raleway"/>
                <a:sym typeface="Raleway"/>
              </a:rPr>
              <a:t>Thank You!</a:t>
            </a:r>
            <a:endParaRPr sz="2800" b="1">
              <a:solidFill>
                <a:srgbClr val="EC908F"/>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p:nvPr/>
        </p:nvSpPr>
        <p:spPr>
          <a:xfrm>
            <a:off x="595425" y="375125"/>
            <a:ext cx="5735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800" b="1">
                <a:solidFill>
                  <a:srgbClr val="EC908F"/>
                </a:solidFill>
                <a:latin typeface="Raleway"/>
                <a:ea typeface="Raleway"/>
                <a:cs typeface="Raleway"/>
                <a:sym typeface="Raleway"/>
              </a:rPr>
              <a:t>Overview</a:t>
            </a:r>
            <a:endParaRPr sz="2800" b="1">
              <a:solidFill>
                <a:srgbClr val="EC908F"/>
              </a:solidFill>
              <a:latin typeface="Raleway"/>
              <a:ea typeface="Raleway"/>
              <a:cs typeface="Raleway"/>
              <a:sym typeface="Raleway"/>
            </a:endParaRPr>
          </a:p>
          <a:p>
            <a:pPr marL="0" lvl="0" indent="0" algn="l" rtl="0">
              <a:spcBef>
                <a:spcPts val="0"/>
              </a:spcBef>
              <a:spcAft>
                <a:spcPts val="0"/>
              </a:spcAft>
              <a:buNone/>
            </a:pPr>
            <a:endParaRPr/>
          </a:p>
        </p:txBody>
      </p:sp>
      <p:sp>
        <p:nvSpPr>
          <p:cNvPr id="88" name="Google Shape;88;p17"/>
          <p:cNvSpPr txBox="1"/>
          <p:nvPr/>
        </p:nvSpPr>
        <p:spPr>
          <a:xfrm>
            <a:off x="1304075" y="2780200"/>
            <a:ext cx="474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latin typeface="Roboto"/>
                <a:ea typeface="Roboto"/>
                <a:cs typeface="Roboto"/>
                <a:sym typeface="Roboto"/>
              </a:rPr>
              <a:t>1</a:t>
            </a:r>
            <a:endParaRPr sz="2800" b="1">
              <a:latin typeface="Roboto"/>
              <a:ea typeface="Roboto"/>
              <a:cs typeface="Roboto"/>
              <a:sym typeface="Roboto"/>
            </a:endParaRPr>
          </a:p>
        </p:txBody>
      </p:sp>
      <p:pic>
        <p:nvPicPr>
          <p:cNvPr id="89" name="Google Shape;89;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7475" y="1667900"/>
            <a:ext cx="927799" cy="1244801"/>
          </a:xfrm>
          <a:prstGeom prst="rect">
            <a:avLst/>
          </a:prstGeom>
          <a:noFill/>
          <a:ln>
            <a:noFill/>
          </a:ln>
        </p:spPr>
      </p:pic>
      <p:pic>
        <p:nvPicPr>
          <p:cNvPr id="90" name="Google Shape;90;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24475" y="1508937"/>
            <a:ext cx="874625" cy="1244751"/>
          </a:xfrm>
          <a:prstGeom prst="rect">
            <a:avLst/>
          </a:prstGeom>
          <a:noFill/>
          <a:ln>
            <a:noFill/>
          </a:ln>
        </p:spPr>
      </p:pic>
      <p:pic>
        <p:nvPicPr>
          <p:cNvPr id="91" name="Google Shape;91;p1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77237" y="1094900"/>
            <a:ext cx="1009949" cy="1752875"/>
          </a:xfrm>
          <a:prstGeom prst="rect">
            <a:avLst/>
          </a:prstGeom>
          <a:noFill/>
          <a:ln>
            <a:noFill/>
          </a:ln>
        </p:spPr>
      </p:pic>
      <p:pic>
        <p:nvPicPr>
          <p:cNvPr id="92" name="Google Shape;92;p1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45575" y="868125"/>
            <a:ext cx="1114076" cy="2044576"/>
          </a:xfrm>
          <a:prstGeom prst="rect">
            <a:avLst/>
          </a:prstGeom>
          <a:noFill/>
          <a:ln>
            <a:noFill/>
          </a:ln>
        </p:spPr>
      </p:pic>
      <p:sp>
        <p:nvSpPr>
          <p:cNvPr id="93" name="Google Shape;93;p17"/>
          <p:cNvSpPr txBox="1"/>
          <p:nvPr/>
        </p:nvSpPr>
        <p:spPr>
          <a:xfrm>
            <a:off x="3324492" y="2780200"/>
            <a:ext cx="474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latin typeface="Roboto"/>
                <a:ea typeface="Roboto"/>
                <a:cs typeface="Roboto"/>
                <a:sym typeface="Roboto"/>
              </a:rPr>
              <a:t>2</a:t>
            </a:r>
            <a:endParaRPr sz="2800" b="1">
              <a:latin typeface="Roboto"/>
              <a:ea typeface="Roboto"/>
              <a:cs typeface="Roboto"/>
              <a:sym typeface="Roboto"/>
            </a:endParaRPr>
          </a:p>
        </p:txBody>
      </p:sp>
      <p:sp>
        <p:nvSpPr>
          <p:cNvPr id="94" name="Google Shape;94;p17"/>
          <p:cNvSpPr txBox="1"/>
          <p:nvPr/>
        </p:nvSpPr>
        <p:spPr>
          <a:xfrm>
            <a:off x="5344908" y="2780200"/>
            <a:ext cx="474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latin typeface="Roboto"/>
                <a:ea typeface="Roboto"/>
                <a:cs typeface="Roboto"/>
                <a:sym typeface="Roboto"/>
              </a:rPr>
              <a:t>3</a:t>
            </a:r>
            <a:endParaRPr sz="2800" b="1">
              <a:latin typeface="Roboto"/>
              <a:ea typeface="Roboto"/>
              <a:cs typeface="Roboto"/>
              <a:sym typeface="Roboto"/>
            </a:endParaRPr>
          </a:p>
        </p:txBody>
      </p:sp>
      <p:sp>
        <p:nvSpPr>
          <p:cNvPr id="95" name="Google Shape;95;p17"/>
          <p:cNvSpPr txBox="1"/>
          <p:nvPr/>
        </p:nvSpPr>
        <p:spPr>
          <a:xfrm>
            <a:off x="7365325" y="2780200"/>
            <a:ext cx="474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latin typeface="Roboto"/>
                <a:ea typeface="Roboto"/>
                <a:cs typeface="Roboto"/>
                <a:sym typeface="Roboto"/>
              </a:rPr>
              <a:t>4</a:t>
            </a:r>
            <a:endParaRPr sz="2800" b="1">
              <a:latin typeface="Roboto"/>
              <a:ea typeface="Roboto"/>
              <a:cs typeface="Roboto"/>
              <a:sym typeface="Roboto"/>
            </a:endParaRPr>
          </a:p>
        </p:txBody>
      </p:sp>
      <p:sp>
        <p:nvSpPr>
          <p:cNvPr id="96" name="Google Shape;96;p17"/>
          <p:cNvSpPr txBox="1"/>
          <p:nvPr/>
        </p:nvSpPr>
        <p:spPr>
          <a:xfrm>
            <a:off x="515525" y="3413475"/>
            <a:ext cx="20517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598361"/>
                </a:solidFill>
                <a:latin typeface="Roboto"/>
                <a:ea typeface="Roboto"/>
                <a:cs typeface="Roboto"/>
                <a:sym typeface="Roboto"/>
              </a:rPr>
              <a:t>Heuristic Evaluation</a:t>
            </a:r>
            <a:endParaRPr sz="2200" b="1">
              <a:solidFill>
                <a:srgbClr val="598361"/>
              </a:solidFill>
              <a:latin typeface="Roboto"/>
              <a:ea typeface="Roboto"/>
              <a:cs typeface="Roboto"/>
              <a:sym typeface="Roboto"/>
            </a:endParaRPr>
          </a:p>
        </p:txBody>
      </p:sp>
      <p:sp>
        <p:nvSpPr>
          <p:cNvPr id="97" name="Google Shape;97;p17"/>
          <p:cNvSpPr txBox="1"/>
          <p:nvPr/>
        </p:nvSpPr>
        <p:spPr>
          <a:xfrm>
            <a:off x="2535950" y="3413450"/>
            <a:ext cx="20517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598361"/>
                </a:solidFill>
                <a:latin typeface="Roboto"/>
                <a:ea typeface="Roboto"/>
                <a:cs typeface="Roboto"/>
                <a:sym typeface="Roboto"/>
              </a:rPr>
              <a:t>Revised Design</a:t>
            </a:r>
            <a:endParaRPr sz="2200" b="1">
              <a:solidFill>
                <a:srgbClr val="598361"/>
              </a:solidFill>
              <a:latin typeface="Roboto"/>
              <a:ea typeface="Roboto"/>
              <a:cs typeface="Roboto"/>
              <a:sym typeface="Roboto"/>
            </a:endParaRPr>
          </a:p>
        </p:txBody>
      </p:sp>
      <p:sp>
        <p:nvSpPr>
          <p:cNvPr id="98" name="Google Shape;98;p17"/>
          <p:cNvSpPr txBox="1"/>
          <p:nvPr/>
        </p:nvSpPr>
        <p:spPr>
          <a:xfrm>
            <a:off x="4403050" y="3413450"/>
            <a:ext cx="2358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598361"/>
                </a:solidFill>
                <a:latin typeface="Roboto"/>
                <a:ea typeface="Roboto"/>
                <a:cs typeface="Roboto"/>
                <a:sym typeface="Roboto"/>
              </a:rPr>
              <a:t>Prototype Implementation</a:t>
            </a:r>
            <a:endParaRPr sz="2200" b="1">
              <a:solidFill>
                <a:srgbClr val="598361"/>
              </a:solidFill>
              <a:latin typeface="Roboto"/>
              <a:ea typeface="Roboto"/>
              <a:cs typeface="Roboto"/>
              <a:sym typeface="Roboto"/>
            </a:endParaRPr>
          </a:p>
        </p:txBody>
      </p:sp>
      <p:sp>
        <p:nvSpPr>
          <p:cNvPr id="99" name="Google Shape;99;p17"/>
          <p:cNvSpPr txBox="1"/>
          <p:nvPr/>
        </p:nvSpPr>
        <p:spPr>
          <a:xfrm>
            <a:off x="6576775" y="3395800"/>
            <a:ext cx="20517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598361"/>
                </a:solidFill>
                <a:latin typeface="Roboto"/>
                <a:ea typeface="Roboto"/>
                <a:cs typeface="Roboto"/>
                <a:sym typeface="Roboto"/>
              </a:rPr>
              <a:t>Prototype</a:t>
            </a:r>
            <a:endParaRPr sz="2200" b="1">
              <a:solidFill>
                <a:srgbClr val="598361"/>
              </a:solidFill>
              <a:latin typeface="Roboto"/>
              <a:ea typeface="Roboto"/>
              <a:cs typeface="Roboto"/>
              <a:sym typeface="Roboto"/>
            </a:endParaRPr>
          </a:p>
          <a:p>
            <a:pPr marL="0" lvl="0" indent="0" algn="ctr" rtl="0">
              <a:spcBef>
                <a:spcPts val="0"/>
              </a:spcBef>
              <a:spcAft>
                <a:spcPts val="0"/>
              </a:spcAft>
              <a:buNone/>
            </a:pPr>
            <a:r>
              <a:rPr lang="en" sz="2200" b="1">
                <a:solidFill>
                  <a:srgbClr val="598361"/>
                </a:solidFill>
                <a:latin typeface="Roboto"/>
                <a:ea typeface="Roboto"/>
                <a:cs typeface="Roboto"/>
                <a:sym typeface="Roboto"/>
              </a:rPr>
              <a:t>Demo</a:t>
            </a:r>
            <a:endParaRPr sz="2200" b="1">
              <a:solidFill>
                <a:srgbClr val="59836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p:nvPr/>
        </p:nvSpPr>
        <p:spPr>
          <a:xfrm>
            <a:off x="4334700" y="2380313"/>
            <a:ext cx="474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latin typeface="Roboto"/>
                <a:ea typeface="Roboto"/>
                <a:cs typeface="Roboto"/>
                <a:sym typeface="Roboto"/>
              </a:rPr>
              <a:t>1</a:t>
            </a:r>
            <a:endParaRPr sz="2800" b="1">
              <a:latin typeface="Roboto"/>
              <a:ea typeface="Roboto"/>
              <a:cs typeface="Roboto"/>
              <a:sym typeface="Roboto"/>
            </a:endParaRPr>
          </a:p>
        </p:txBody>
      </p:sp>
      <p:pic>
        <p:nvPicPr>
          <p:cNvPr id="105" name="Google Shape;105;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08100" y="1268013"/>
            <a:ext cx="927799" cy="1244801"/>
          </a:xfrm>
          <a:prstGeom prst="rect">
            <a:avLst/>
          </a:prstGeom>
          <a:noFill/>
          <a:ln>
            <a:noFill/>
          </a:ln>
        </p:spPr>
      </p:pic>
      <p:sp>
        <p:nvSpPr>
          <p:cNvPr id="106" name="Google Shape;106;p18"/>
          <p:cNvSpPr txBox="1"/>
          <p:nvPr/>
        </p:nvSpPr>
        <p:spPr>
          <a:xfrm>
            <a:off x="3546150" y="3013588"/>
            <a:ext cx="20517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598361"/>
                </a:solidFill>
                <a:latin typeface="Roboto"/>
                <a:ea typeface="Roboto"/>
                <a:cs typeface="Roboto"/>
                <a:sym typeface="Roboto"/>
              </a:rPr>
              <a:t>Heuristic Evaluation</a:t>
            </a:r>
            <a:endParaRPr sz="2200" b="1">
              <a:solidFill>
                <a:srgbClr val="59836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Heuristic Evaluation Results</a:t>
            </a:r>
            <a:endParaRPr sz="2800" b="1">
              <a:solidFill>
                <a:srgbClr val="EC908F"/>
              </a:solidFill>
              <a:latin typeface="Raleway"/>
              <a:ea typeface="Raleway"/>
              <a:cs typeface="Raleway"/>
              <a:sym typeface="Raleway"/>
            </a:endParaRPr>
          </a:p>
        </p:txBody>
      </p:sp>
      <p:pic>
        <p:nvPicPr>
          <p:cNvPr id="112" name="Google Shape;112;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113" name="Google Shape;113;p19"/>
          <p:cNvSpPr txBox="1"/>
          <p:nvPr/>
        </p:nvSpPr>
        <p:spPr>
          <a:xfrm>
            <a:off x="165400" y="1648375"/>
            <a:ext cx="10281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rgbClr val="598361"/>
                </a:solidFill>
                <a:latin typeface="Roboto"/>
                <a:ea typeface="Roboto"/>
                <a:cs typeface="Roboto"/>
                <a:sym typeface="Roboto"/>
              </a:rPr>
              <a:t>5 </a:t>
            </a:r>
            <a:endParaRPr sz="2300" b="1">
              <a:solidFill>
                <a:srgbClr val="598361"/>
              </a:solidFill>
              <a:latin typeface="Roboto"/>
              <a:ea typeface="Roboto"/>
              <a:cs typeface="Roboto"/>
              <a:sym typeface="Roboto"/>
            </a:endParaRPr>
          </a:p>
        </p:txBody>
      </p:sp>
      <p:sp>
        <p:nvSpPr>
          <p:cNvPr id="114" name="Google Shape;114;p19"/>
          <p:cNvSpPr txBox="1"/>
          <p:nvPr/>
        </p:nvSpPr>
        <p:spPr>
          <a:xfrm>
            <a:off x="165400" y="2371025"/>
            <a:ext cx="10281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rgbClr val="598361"/>
                </a:solidFill>
                <a:latin typeface="Roboto"/>
                <a:ea typeface="Roboto"/>
                <a:cs typeface="Roboto"/>
                <a:sym typeface="Roboto"/>
              </a:rPr>
              <a:t>22</a:t>
            </a:r>
            <a:endParaRPr sz="2300" b="1">
              <a:solidFill>
                <a:srgbClr val="598361"/>
              </a:solidFill>
              <a:latin typeface="Roboto"/>
              <a:ea typeface="Roboto"/>
              <a:cs typeface="Roboto"/>
              <a:sym typeface="Roboto"/>
            </a:endParaRPr>
          </a:p>
        </p:txBody>
      </p:sp>
      <p:sp>
        <p:nvSpPr>
          <p:cNvPr id="115" name="Google Shape;115;p19"/>
          <p:cNvSpPr txBox="1"/>
          <p:nvPr/>
        </p:nvSpPr>
        <p:spPr>
          <a:xfrm>
            <a:off x="964425" y="1641550"/>
            <a:ext cx="30375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Roboto"/>
                <a:ea typeface="Roboto"/>
                <a:cs typeface="Roboto"/>
                <a:sym typeface="Roboto"/>
              </a:rPr>
              <a:t>Severity 4 violations </a:t>
            </a:r>
            <a:endParaRPr sz="2300">
              <a:latin typeface="Roboto"/>
              <a:ea typeface="Roboto"/>
              <a:cs typeface="Roboto"/>
              <a:sym typeface="Roboto"/>
            </a:endParaRPr>
          </a:p>
        </p:txBody>
      </p:sp>
      <p:sp>
        <p:nvSpPr>
          <p:cNvPr id="116" name="Google Shape;116;p19"/>
          <p:cNvSpPr txBox="1"/>
          <p:nvPr/>
        </p:nvSpPr>
        <p:spPr>
          <a:xfrm>
            <a:off x="964425" y="2371025"/>
            <a:ext cx="31785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Roboto"/>
                <a:ea typeface="Roboto"/>
                <a:cs typeface="Roboto"/>
                <a:sym typeface="Roboto"/>
              </a:rPr>
              <a:t>Severity 3 violations </a:t>
            </a:r>
            <a:endParaRPr sz="2300">
              <a:latin typeface="Roboto"/>
              <a:ea typeface="Roboto"/>
              <a:cs typeface="Roboto"/>
              <a:sym typeface="Roboto"/>
            </a:endParaRPr>
          </a:p>
        </p:txBody>
      </p:sp>
      <p:sp>
        <p:nvSpPr>
          <p:cNvPr id="117" name="Google Shape;117;p19"/>
          <p:cNvSpPr txBox="1"/>
          <p:nvPr/>
        </p:nvSpPr>
        <p:spPr>
          <a:xfrm>
            <a:off x="964425" y="3100525"/>
            <a:ext cx="31785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Roboto"/>
                <a:ea typeface="Roboto"/>
                <a:cs typeface="Roboto"/>
                <a:sym typeface="Roboto"/>
              </a:rPr>
              <a:t>Severity 1-2 violations </a:t>
            </a:r>
            <a:endParaRPr sz="2300">
              <a:latin typeface="Roboto"/>
              <a:ea typeface="Roboto"/>
              <a:cs typeface="Roboto"/>
              <a:sym typeface="Roboto"/>
            </a:endParaRPr>
          </a:p>
        </p:txBody>
      </p:sp>
      <p:sp>
        <p:nvSpPr>
          <p:cNvPr id="118" name="Google Shape;118;p19"/>
          <p:cNvSpPr txBox="1"/>
          <p:nvPr/>
        </p:nvSpPr>
        <p:spPr>
          <a:xfrm>
            <a:off x="165400" y="3093675"/>
            <a:ext cx="10281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rgbClr val="598361"/>
                </a:solidFill>
                <a:latin typeface="Roboto"/>
                <a:ea typeface="Roboto"/>
                <a:cs typeface="Roboto"/>
                <a:sym typeface="Roboto"/>
              </a:rPr>
              <a:t>55</a:t>
            </a:r>
            <a:endParaRPr sz="2300" b="1">
              <a:solidFill>
                <a:srgbClr val="59836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Raleway"/>
                <a:ea typeface="Raleway"/>
                <a:cs typeface="Raleway"/>
                <a:sym typeface="Raleway"/>
              </a:rPr>
              <a:t>Heuristic Evaluation Results</a:t>
            </a:r>
            <a:endParaRPr sz="2800" b="1">
              <a:solidFill>
                <a:srgbClr val="EC908F"/>
              </a:solidFill>
              <a:latin typeface="Raleway"/>
              <a:ea typeface="Raleway"/>
              <a:cs typeface="Raleway"/>
              <a:sym typeface="Raleway"/>
            </a:endParaRPr>
          </a:p>
        </p:txBody>
      </p:sp>
      <p:pic>
        <p:nvPicPr>
          <p:cNvPr id="124" name="Google Shape;124;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792644">
            <a:off x="8485575" y="4570588"/>
            <a:ext cx="583074" cy="458123"/>
          </a:xfrm>
          <a:prstGeom prst="rect">
            <a:avLst/>
          </a:prstGeom>
          <a:noFill/>
          <a:ln>
            <a:noFill/>
          </a:ln>
        </p:spPr>
      </p:pic>
      <p:sp>
        <p:nvSpPr>
          <p:cNvPr id="125" name="Google Shape;125;p20"/>
          <p:cNvSpPr txBox="1"/>
          <p:nvPr/>
        </p:nvSpPr>
        <p:spPr>
          <a:xfrm>
            <a:off x="165400" y="1648375"/>
            <a:ext cx="10281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rgbClr val="598361"/>
                </a:solidFill>
                <a:latin typeface="Roboto"/>
                <a:ea typeface="Roboto"/>
                <a:cs typeface="Roboto"/>
                <a:sym typeface="Roboto"/>
              </a:rPr>
              <a:t>5 </a:t>
            </a:r>
            <a:endParaRPr sz="2300" b="1">
              <a:solidFill>
                <a:srgbClr val="598361"/>
              </a:solidFill>
              <a:latin typeface="Roboto"/>
              <a:ea typeface="Roboto"/>
              <a:cs typeface="Roboto"/>
              <a:sym typeface="Roboto"/>
            </a:endParaRPr>
          </a:p>
        </p:txBody>
      </p:sp>
      <p:sp>
        <p:nvSpPr>
          <p:cNvPr id="126" name="Google Shape;126;p20"/>
          <p:cNvSpPr txBox="1"/>
          <p:nvPr/>
        </p:nvSpPr>
        <p:spPr>
          <a:xfrm>
            <a:off x="165400" y="2371025"/>
            <a:ext cx="10281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rgbClr val="598361"/>
                </a:solidFill>
                <a:latin typeface="Roboto"/>
                <a:ea typeface="Roboto"/>
                <a:cs typeface="Roboto"/>
                <a:sym typeface="Roboto"/>
              </a:rPr>
              <a:t>22</a:t>
            </a:r>
            <a:endParaRPr sz="2300" b="1">
              <a:solidFill>
                <a:srgbClr val="598361"/>
              </a:solidFill>
              <a:latin typeface="Roboto"/>
              <a:ea typeface="Roboto"/>
              <a:cs typeface="Roboto"/>
              <a:sym typeface="Roboto"/>
            </a:endParaRPr>
          </a:p>
        </p:txBody>
      </p:sp>
      <p:sp>
        <p:nvSpPr>
          <p:cNvPr id="127" name="Google Shape;127;p20"/>
          <p:cNvSpPr txBox="1"/>
          <p:nvPr/>
        </p:nvSpPr>
        <p:spPr>
          <a:xfrm>
            <a:off x="964425" y="1641550"/>
            <a:ext cx="30375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Roboto"/>
                <a:ea typeface="Roboto"/>
                <a:cs typeface="Roboto"/>
                <a:sym typeface="Roboto"/>
              </a:rPr>
              <a:t>Severity 4 violations </a:t>
            </a:r>
            <a:endParaRPr sz="2300">
              <a:latin typeface="Roboto"/>
              <a:ea typeface="Roboto"/>
              <a:cs typeface="Roboto"/>
              <a:sym typeface="Roboto"/>
            </a:endParaRPr>
          </a:p>
        </p:txBody>
      </p:sp>
      <p:sp>
        <p:nvSpPr>
          <p:cNvPr id="128" name="Google Shape;128;p20"/>
          <p:cNvSpPr txBox="1"/>
          <p:nvPr/>
        </p:nvSpPr>
        <p:spPr>
          <a:xfrm>
            <a:off x="964425" y="2371025"/>
            <a:ext cx="31785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Roboto"/>
                <a:ea typeface="Roboto"/>
                <a:cs typeface="Roboto"/>
                <a:sym typeface="Roboto"/>
              </a:rPr>
              <a:t>Severity 3 violations </a:t>
            </a:r>
            <a:endParaRPr sz="2300">
              <a:latin typeface="Roboto"/>
              <a:ea typeface="Roboto"/>
              <a:cs typeface="Roboto"/>
              <a:sym typeface="Roboto"/>
            </a:endParaRPr>
          </a:p>
        </p:txBody>
      </p:sp>
      <p:sp>
        <p:nvSpPr>
          <p:cNvPr id="129" name="Google Shape;129;p20"/>
          <p:cNvSpPr txBox="1"/>
          <p:nvPr/>
        </p:nvSpPr>
        <p:spPr>
          <a:xfrm>
            <a:off x="964425" y="3100525"/>
            <a:ext cx="31785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Roboto"/>
                <a:ea typeface="Roboto"/>
                <a:cs typeface="Roboto"/>
                <a:sym typeface="Roboto"/>
              </a:rPr>
              <a:t>Severity 1-2 violations </a:t>
            </a:r>
            <a:endParaRPr sz="2300">
              <a:latin typeface="Roboto"/>
              <a:ea typeface="Roboto"/>
              <a:cs typeface="Roboto"/>
              <a:sym typeface="Roboto"/>
            </a:endParaRPr>
          </a:p>
        </p:txBody>
      </p:sp>
      <p:sp>
        <p:nvSpPr>
          <p:cNvPr id="130" name="Google Shape;130;p20"/>
          <p:cNvSpPr txBox="1"/>
          <p:nvPr/>
        </p:nvSpPr>
        <p:spPr>
          <a:xfrm>
            <a:off x="165400" y="3093675"/>
            <a:ext cx="10281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chemeClr val="dk1"/>
                </a:solidFill>
                <a:latin typeface="Roboto"/>
                <a:ea typeface="Roboto"/>
                <a:cs typeface="Roboto"/>
                <a:sym typeface="Roboto"/>
              </a:rPr>
              <a:t>55</a:t>
            </a:r>
            <a:endParaRPr sz="2300" b="1">
              <a:solidFill>
                <a:schemeClr val="dk1"/>
              </a:solidFill>
              <a:latin typeface="Roboto"/>
              <a:ea typeface="Roboto"/>
              <a:cs typeface="Roboto"/>
              <a:sym typeface="Roboto"/>
            </a:endParaRPr>
          </a:p>
        </p:txBody>
      </p:sp>
      <p:sp>
        <p:nvSpPr>
          <p:cNvPr id="131" name="Google Shape;131;p20"/>
          <p:cNvSpPr txBox="1"/>
          <p:nvPr/>
        </p:nvSpPr>
        <p:spPr>
          <a:xfrm>
            <a:off x="4207125" y="1225750"/>
            <a:ext cx="4314300" cy="3472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2000">
                <a:solidFill>
                  <a:schemeClr val="dk1"/>
                </a:solidFill>
                <a:latin typeface="Roboto"/>
                <a:ea typeface="Roboto"/>
                <a:cs typeface="Roboto"/>
                <a:sym typeface="Roboto"/>
              </a:rPr>
              <a:t>Severity 3-4 violations for each task:</a:t>
            </a:r>
            <a:endParaRPr sz="2000">
              <a:solidFill>
                <a:schemeClr val="dk1"/>
              </a:solidFill>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General (11)</a:t>
            </a:r>
            <a:endParaRPr sz="1800">
              <a:solidFill>
                <a:schemeClr val="dk1"/>
              </a:solidFill>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Create a moment (2)</a:t>
            </a:r>
            <a:endParaRPr sz="1800">
              <a:solidFill>
                <a:schemeClr val="dk1"/>
              </a:solidFill>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Communicate thoughtful token (13)</a:t>
            </a:r>
            <a:endParaRPr sz="1800">
              <a:solidFill>
                <a:schemeClr val="dk1"/>
              </a:solidFill>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Make connection goal (1)</a:t>
            </a:r>
            <a:endParaRPr sz="18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dk1"/>
                </a:solidFill>
                <a:latin typeface="Roboto"/>
                <a:ea typeface="Roboto"/>
                <a:cs typeface="Roboto"/>
                <a:sym typeface="Roboto"/>
              </a:rPr>
              <a:t>Mostly: </a:t>
            </a:r>
            <a:endParaRPr sz="1800">
              <a:solidFill>
                <a:schemeClr val="dk1"/>
              </a:solidFill>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H5: Error Prevention </a:t>
            </a:r>
            <a:endParaRPr sz="1800">
              <a:solidFill>
                <a:schemeClr val="dk1"/>
              </a:solidFill>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H1: Visibility of Status</a:t>
            </a:r>
            <a:endParaRPr sz="18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dk1"/>
              </a:solidFill>
              <a:latin typeface="Roboto"/>
              <a:ea typeface="Roboto"/>
              <a:cs typeface="Roboto"/>
              <a:sym typeface="Roboto"/>
            </a:endParaRPr>
          </a:p>
        </p:txBody>
      </p:sp>
      <p:sp>
        <p:nvSpPr>
          <p:cNvPr id="132" name="Google Shape;132;p20"/>
          <p:cNvSpPr txBox="1"/>
          <p:nvPr/>
        </p:nvSpPr>
        <p:spPr>
          <a:xfrm>
            <a:off x="3736425" y="1527075"/>
            <a:ext cx="6237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200"/>
              <a:t>]</a:t>
            </a:r>
            <a:endParaRPr sz="7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34675" y="1188537"/>
            <a:ext cx="874625" cy="1244751"/>
          </a:xfrm>
          <a:prstGeom prst="rect">
            <a:avLst/>
          </a:prstGeom>
          <a:noFill/>
          <a:ln>
            <a:noFill/>
          </a:ln>
        </p:spPr>
      </p:pic>
      <p:sp>
        <p:nvSpPr>
          <p:cNvPr id="138" name="Google Shape;138;p21"/>
          <p:cNvSpPr txBox="1"/>
          <p:nvPr/>
        </p:nvSpPr>
        <p:spPr>
          <a:xfrm>
            <a:off x="4334692" y="2459800"/>
            <a:ext cx="474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latin typeface="Roboto"/>
                <a:ea typeface="Roboto"/>
                <a:cs typeface="Roboto"/>
                <a:sym typeface="Roboto"/>
              </a:rPr>
              <a:t>2</a:t>
            </a:r>
            <a:endParaRPr sz="2800" b="1">
              <a:latin typeface="Roboto"/>
              <a:ea typeface="Roboto"/>
              <a:cs typeface="Roboto"/>
              <a:sym typeface="Roboto"/>
            </a:endParaRPr>
          </a:p>
        </p:txBody>
      </p:sp>
      <p:sp>
        <p:nvSpPr>
          <p:cNvPr id="139" name="Google Shape;139;p21"/>
          <p:cNvSpPr txBox="1"/>
          <p:nvPr/>
        </p:nvSpPr>
        <p:spPr>
          <a:xfrm>
            <a:off x="3546150" y="3093050"/>
            <a:ext cx="20517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598361"/>
                </a:solidFill>
                <a:latin typeface="Roboto"/>
                <a:ea typeface="Roboto"/>
                <a:cs typeface="Roboto"/>
                <a:sym typeface="Roboto"/>
              </a:rPr>
              <a:t>Revised Design</a:t>
            </a:r>
            <a:endParaRPr sz="2200" b="1">
              <a:solidFill>
                <a:srgbClr val="59836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1413</Words>
  <Application>Microsoft Macintosh PowerPoint</Application>
  <PresentationFormat>On-screen Show (16:9)</PresentationFormat>
  <Paragraphs>282</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Proxima Nova</vt:lpstr>
      <vt:lpstr>Arial</vt:lpstr>
      <vt:lpstr>Raleway</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Mhar Eisen Santos Tenorio</cp:lastModifiedBy>
  <cp:revision>1</cp:revision>
  <dcterms:modified xsi:type="dcterms:W3CDTF">2022-03-06T00:13:48Z</dcterms:modified>
</cp:coreProperties>
</file>