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embeddedFontLst>
    <p:embeddedFont>
      <p:font typeface="Nunito" pitchFamily="2" charset="77"/>
      <p:regular r:id="rId45"/>
      <p:bold r:id="rId46"/>
      <p:italic r:id="rId47"/>
      <p:boldItalic r:id="rId48"/>
    </p:embeddedFont>
    <p:embeddedFont>
      <p:font typeface="Nunito Black" panose="020F0502020204030204" pitchFamily="34" charset="0"/>
      <p:bold r:id="rId49"/>
      <p:boldItalic r:id="rId50"/>
    </p:embeddedFont>
    <p:embeddedFont>
      <p:font typeface="Proxima Nova" panose="02000506030000020004"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518eff5b8_4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518eff5b8_4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5489bc616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5489bc61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3 representative tasks to test your interface (labeled simple, medium, complex)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Note any changes you’ve made from the tasks on the low-fi prototype assignment.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5489bc616_3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5489bc616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3 representative tasks to test your interface (labeled simple, medium, complex)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Note any changes you’ve made from the tasks on the low-fi prototype assignment.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5489bc616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15489bc61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3 representative tasks to test your interface (labeled simple, medium, complex)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Note any changes you’ve made from the tasks on the low-fi prototype assignment.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5489bc616_2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5489bc616_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3 representative tasks to test your interface (labeled simple, medium, complex)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Note any changes you’ve made from the tasks on the low-fi prototype assignment.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5489bc616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5489bc616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3 representative tasks to test your interface (labeled simple, medium, complex)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Note any changes you’ve made from the tasks on the low-fi prototype assignment.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5489bc616_2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5489bc616_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3 representative tasks to test your interface (labeled simple, medium, complex)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Note any changes you’ve made from the tasks on the low-fi prototype assignment.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15489bc616_2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15489bc616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3 representative tasks to test your interface (labeled simple, medium, complex)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Note any changes you’ve made from the tasks on the low-fi prototype assignment.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15489bc616_2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15489bc616_2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3 representative tasks to test your interface (labeled simple, medium, complex)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Note any changes you’ve made from the tasks on the low-fi prototype assignment.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5489bc616_2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15489bc616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3 representative tasks to test your interface (labeled simple, medium, complex)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Note any changes you’ve made from the tasks on the low-fi prototype assignment.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5489bc616_2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15489bc616_2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3 representative tasks to test your interface (labeled simple, medium, complex)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Note any changes you’ve made from the tasks on the low-fi prototype assignment.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518eff5b8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1518eff5b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b="1">
                <a:solidFill>
                  <a:schemeClr val="dk1"/>
                </a:solidFill>
                <a:latin typeface="Proxima Nova"/>
                <a:ea typeface="Proxima Nova"/>
                <a:cs typeface="Proxima Nova"/>
                <a:sym typeface="Proxima Nova"/>
              </a:rPr>
              <a:t>MISSION STATEMENT / VALUE PROPOSITION</a:t>
            </a:r>
            <a:endParaRPr sz="1200">
              <a:solidFill>
                <a:srgbClr val="666666"/>
              </a:solidFill>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200">
                <a:solidFill>
                  <a:schemeClr val="dk1"/>
                </a:solidFill>
                <a:latin typeface="Proxima Nova"/>
                <a:ea typeface="Proxima Nova"/>
                <a:cs typeface="Proxima Nova"/>
                <a:sym typeface="Proxima Nova"/>
              </a:rPr>
              <a:t>So that your LDR, doesn’t become TL;DR</a:t>
            </a:r>
            <a:endParaRPr sz="1200">
              <a:solidFill>
                <a:schemeClr val="dk1"/>
              </a:solidFill>
              <a:latin typeface="Proxima Nova"/>
              <a:ea typeface="Proxima Nova"/>
              <a:cs typeface="Proxima Nova"/>
              <a:sym typeface="Proxima Nova"/>
            </a:endParaRPr>
          </a:p>
          <a:p>
            <a:pPr marL="0" lvl="0" indent="0" algn="l" rtl="0">
              <a:lnSpc>
                <a:spcPct val="115000"/>
              </a:lnSpc>
              <a:spcBef>
                <a:spcPts val="1400"/>
              </a:spcBef>
              <a:spcAft>
                <a:spcPts val="0"/>
              </a:spcAft>
              <a:buNone/>
            </a:pPr>
            <a:r>
              <a:rPr lang="en" sz="1200" b="1">
                <a:solidFill>
                  <a:schemeClr val="dk1"/>
                </a:solidFill>
                <a:latin typeface="Proxima Nova"/>
                <a:ea typeface="Proxima Nova"/>
                <a:cs typeface="Proxima Nova"/>
                <a:sym typeface="Proxima Nova"/>
              </a:rPr>
              <a:t>PROBLEM AND SOLUTION OVERVIEW</a:t>
            </a:r>
            <a:endParaRPr sz="1200">
              <a:solidFill>
                <a:srgbClr val="666666"/>
              </a:solidFill>
            </a:endParaRPr>
          </a:p>
          <a:p>
            <a:pPr marL="0" lvl="0" indent="0" algn="l" rtl="0">
              <a:lnSpc>
                <a:spcPct val="115000"/>
              </a:lnSpc>
              <a:spcBef>
                <a:spcPts val="400"/>
              </a:spcBef>
              <a:spcAft>
                <a:spcPts val="0"/>
              </a:spcAft>
              <a:buNone/>
            </a:pPr>
            <a:r>
              <a:rPr lang="en" sz="1200">
                <a:solidFill>
                  <a:schemeClr val="dk1"/>
                </a:solidFill>
                <a:latin typeface="Proxima Nova"/>
                <a:ea typeface="Proxima Nova"/>
                <a:cs typeface="Proxima Nova"/>
                <a:sym typeface="Proxima Nova"/>
              </a:rPr>
              <a:t>When people move, they not only leave the place behind but also their relationships. Distance, time zones, and new stressors make it hard to keep up with loved ones.  Introducing</a:t>
            </a:r>
            <a:r>
              <a:rPr lang="en" sz="1200" b="1">
                <a:solidFill>
                  <a:schemeClr val="dk1"/>
                </a:solidFill>
                <a:latin typeface="Proxima Nova"/>
                <a:ea typeface="Proxima Nova"/>
                <a:cs typeface="Proxima Nova"/>
                <a:sym typeface="Proxima Nova"/>
              </a:rPr>
              <a:t> Ping!</a:t>
            </a:r>
            <a:r>
              <a:rPr lang="en" sz="1200">
                <a:solidFill>
                  <a:schemeClr val="dk1"/>
                </a:solidFill>
                <a:latin typeface="Proxima Nova"/>
                <a:ea typeface="Proxima Nova"/>
                <a:cs typeface="Proxima Nova"/>
                <a:sym typeface="Proxima Nova"/>
              </a:rPr>
              <a:t>, a low-stress, convenient hub to show your friends you are thinking of them by sending thoughtful tokens, sharing meaningful moments, and maintaining connection goals. It’s an angel on your shoulder reminding you to show your loved ones you care, even when you’re busy or far apart.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5489bc616_2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15489bc616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3 representative tasks to test your interface (labeled simple, medium, complex)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Note any changes you’ve made from the tasks on the low-fi prototype assignment.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15489bc616_2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15489bc616_2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3 representative tasks to test your interface (labeled simple, medium, complex)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Note any changes you’ve made from the tasks on the low-fi prototype assignment.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15489bc616_2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15489bc616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3 representative tasks to test your interface (labeled simple, medium, complex)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Note any changes you’ve made from the tasks on the low-fi prototype assignment.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15489bc616_2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15489bc616_2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3 representative tasks to test your interface (labeled simple, medium, complex)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Note any changes you’ve made from the tasks on the low-fi prototype assignment.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15489bc61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15489bc6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Design/Prototyping Tools - What tools did you use? - How did the tools help? (what was easy) - How did the tools not help? (what was hard)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Limitations/tradeoffs of the current prototype (what was left out of the prototype &amp; why)</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Any Wizard of Oz techniques required to make it work d. Hard-coded features and why required e.g. What progress do you think this prototype will make towards your 2 key goals?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15489bc616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15489bc61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Design/Prototyping Tools - What tools did you use? - How did the tools help? (what was easy) - How did the tools not help? (what was hard)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Limitations/tradeoffs of the current prototype (what was left out of the prototype &amp; why)</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Any Wizard of Oz techniques required to make it work d. Hard-coded features and why required e.g. What progress do you think this prototype will make towards your 2 key goals?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15489bc616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15489bc6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Design/Prototyping Tools - What tools did you use? - How did the tools help? (what was easy) - How did the tools not help? (what was hard)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Limitations/tradeoffs of the current prototype (what was left out of the prototype &amp; why)</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Any Wizard of Oz techniques required to make it work d. Hard-coded features and why required e.g. What progress do you think this prototype will make towards your 2 key goals?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15489bc616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15489bc61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Design/Prototyping Tools - What tools did you use? - How did the tools help? (what was easy) - How did the tools not help? (what was hard)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Limitations/tradeoffs of the current prototype (what was left out of the prototype &amp; why)</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Any Wizard of Oz techniques required to make it work d. Hard-coded features and why required e.g. What progress do you think this prototype will make towards your 2 key goals?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15489bc616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15489bc61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Design/Prototyping Tools - What tools did you use? - How did the tools help? (what was easy) - How did the tools not help? (what was hard)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Limitations/tradeoffs of the current prototype (what was left out of the prototype &amp; why)</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Any Wizard of Oz techniques required to make it work d. Hard-coded features and why required e.g. What progress do you think this prototype will make towards your 2 key goals?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15489bc616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15489bc61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Design/Prototyping Tools - What tools did you use? - How did the tools help? (what was easy) - How did the tools not help? (what was hard)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Limitations/tradeoffs of the current prototype (what was left out of the prototype &amp; why)</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Any Wizard of Oz techniques required to make it work d. Hard-coded features and why required e.g. What progress do you think this prototype will make towards your 2 key goals?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518eff5b8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518eff5b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b="1">
                <a:solidFill>
                  <a:schemeClr val="dk1"/>
                </a:solidFill>
                <a:latin typeface="Proxima Nova"/>
                <a:ea typeface="Proxima Nova"/>
                <a:cs typeface="Proxima Nova"/>
                <a:sym typeface="Proxima Nova"/>
              </a:rPr>
              <a:t>MISSION STATEMENT / VALUE PROPOSITION</a:t>
            </a:r>
            <a:endParaRPr sz="1200">
              <a:solidFill>
                <a:srgbClr val="666666"/>
              </a:solidFill>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200">
                <a:solidFill>
                  <a:schemeClr val="dk1"/>
                </a:solidFill>
                <a:latin typeface="Proxima Nova"/>
                <a:ea typeface="Proxima Nova"/>
                <a:cs typeface="Proxima Nova"/>
                <a:sym typeface="Proxima Nova"/>
              </a:rPr>
              <a:t>So that your LDR, doesn’t become TL;DR</a:t>
            </a:r>
            <a:endParaRPr sz="1200">
              <a:solidFill>
                <a:schemeClr val="dk1"/>
              </a:solidFill>
              <a:latin typeface="Proxima Nova"/>
              <a:ea typeface="Proxima Nova"/>
              <a:cs typeface="Proxima Nova"/>
              <a:sym typeface="Proxima Nova"/>
            </a:endParaRPr>
          </a:p>
          <a:p>
            <a:pPr marL="0" lvl="0" indent="0" algn="l" rtl="0">
              <a:lnSpc>
                <a:spcPct val="115000"/>
              </a:lnSpc>
              <a:spcBef>
                <a:spcPts val="1400"/>
              </a:spcBef>
              <a:spcAft>
                <a:spcPts val="0"/>
              </a:spcAft>
              <a:buNone/>
            </a:pPr>
            <a:r>
              <a:rPr lang="en" sz="1200" b="1">
                <a:solidFill>
                  <a:schemeClr val="dk1"/>
                </a:solidFill>
                <a:latin typeface="Proxima Nova"/>
                <a:ea typeface="Proxima Nova"/>
                <a:cs typeface="Proxima Nova"/>
                <a:sym typeface="Proxima Nova"/>
              </a:rPr>
              <a:t>PROBLEM AND SOLUTION OVERVIEW</a:t>
            </a:r>
            <a:endParaRPr sz="1200">
              <a:solidFill>
                <a:srgbClr val="666666"/>
              </a:solidFill>
            </a:endParaRPr>
          </a:p>
          <a:p>
            <a:pPr marL="0" lvl="0" indent="0" algn="l" rtl="0">
              <a:lnSpc>
                <a:spcPct val="115000"/>
              </a:lnSpc>
              <a:spcBef>
                <a:spcPts val="400"/>
              </a:spcBef>
              <a:spcAft>
                <a:spcPts val="0"/>
              </a:spcAft>
              <a:buNone/>
            </a:pPr>
            <a:r>
              <a:rPr lang="en" sz="1200">
                <a:solidFill>
                  <a:schemeClr val="dk1"/>
                </a:solidFill>
                <a:latin typeface="Proxima Nova"/>
                <a:ea typeface="Proxima Nova"/>
                <a:cs typeface="Proxima Nova"/>
                <a:sym typeface="Proxima Nova"/>
              </a:rPr>
              <a:t>When people move, they not only leave the place behind but also their relationships. Distance, time zones, and new stressors make it hard to keep up with loved ones.  Introducing</a:t>
            </a:r>
            <a:r>
              <a:rPr lang="en" sz="1200" b="1">
                <a:solidFill>
                  <a:schemeClr val="dk1"/>
                </a:solidFill>
                <a:latin typeface="Proxima Nova"/>
                <a:ea typeface="Proxima Nova"/>
                <a:cs typeface="Proxima Nova"/>
                <a:sym typeface="Proxima Nova"/>
              </a:rPr>
              <a:t> Ping!</a:t>
            </a:r>
            <a:r>
              <a:rPr lang="en" sz="1200">
                <a:solidFill>
                  <a:schemeClr val="dk1"/>
                </a:solidFill>
                <a:latin typeface="Proxima Nova"/>
                <a:ea typeface="Proxima Nova"/>
                <a:cs typeface="Proxima Nova"/>
                <a:sym typeface="Proxima Nova"/>
              </a:rPr>
              <a:t>, a low-stress, convenient hub to show your friends you are thinking of them by sending thoughtful tokens, sharing meaningful moments, and maintaining connection goals. It’s an angel on your shoulder reminding you to show your loved ones you care, even when you’re busy or far apart.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15489bc616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15489bc616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Design/Prototyping Tools - What tools did you use? - How did the tools help? (what was easy) - How did the tools not help? (what was hard)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Limitations/tradeoffs of the current prototype (what was left out of the prototype &amp; why)</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Any Wizard of Oz techniques required to make it work d. Hard-coded features and why required e.g. What progress do you think this prototype will make towards your 2 key goals?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15489bc616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15489bc61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Design/Prototyping Tools - What tools did you use? - How did the tools help? (what was easy) - How did the tools not help? (what was hard)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Limitations/tradeoffs of the current prototype (what was left out of the prototype &amp; why)</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Any Wizard of Oz techniques required to make it work d. Hard-coded features and why required </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15489bc616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15489bc616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Design/Prototyping Tools - What tools did you use? - How did the tools help? (what was easy) - How did the tools not help? (what was hard)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Limitations/tradeoffs of the current prototype (what was left out of the prototype &amp; why)</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Any Wizard of Oz techniques required to make it work d. Hard-coded features and why required </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15489bc616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15489bc616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Design/Prototyping Tools - What tools did you use? - How did the tools help? (what was easy) - How did the tools not help? (what was hard)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Limitations/tradeoffs of the current prototype (what was left out of the prototype &amp; why)</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Any Wizard of Oz techniques required to make it work d. Hard-coded features and why required </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15489bc616_2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15489bc616_2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445c8ab8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445c8ab8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b="1">
                <a:solidFill>
                  <a:schemeClr val="dk1"/>
                </a:solidFill>
                <a:latin typeface="Proxima Nova"/>
                <a:ea typeface="Proxima Nova"/>
                <a:cs typeface="Proxima Nova"/>
                <a:sym typeface="Proxima Nova"/>
              </a:rPr>
              <a:t>MISSION STATEMENT / VALUE PROPOSITION</a:t>
            </a:r>
            <a:endParaRPr sz="1200">
              <a:solidFill>
                <a:srgbClr val="666666"/>
              </a:solidFill>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200">
                <a:solidFill>
                  <a:schemeClr val="dk1"/>
                </a:solidFill>
                <a:latin typeface="Proxima Nova"/>
                <a:ea typeface="Proxima Nova"/>
                <a:cs typeface="Proxima Nova"/>
                <a:sym typeface="Proxima Nova"/>
              </a:rPr>
              <a:t>So that your LDR, doesn’t become TL;DR</a:t>
            </a:r>
            <a:endParaRPr sz="1200">
              <a:solidFill>
                <a:schemeClr val="dk1"/>
              </a:solidFill>
              <a:latin typeface="Proxima Nova"/>
              <a:ea typeface="Proxima Nova"/>
              <a:cs typeface="Proxima Nova"/>
              <a:sym typeface="Proxima Nova"/>
            </a:endParaRPr>
          </a:p>
          <a:p>
            <a:pPr marL="0" lvl="0" indent="0" algn="l" rtl="0">
              <a:lnSpc>
                <a:spcPct val="115000"/>
              </a:lnSpc>
              <a:spcBef>
                <a:spcPts val="1400"/>
              </a:spcBef>
              <a:spcAft>
                <a:spcPts val="0"/>
              </a:spcAft>
              <a:buNone/>
            </a:pPr>
            <a:r>
              <a:rPr lang="en" sz="1200" b="1">
                <a:solidFill>
                  <a:schemeClr val="dk1"/>
                </a:solidFill>
                <a:latin typeface="Proxima Nova"/>
                <a:ea typeface="Proxima Nova"/>
                <a:cs typeface="Proxima Nova"/>
                <a:sym typeface="Proxima Nova"/>
              </a:rPr>
              <a:t>PROBLEM AND SOLUTION OVERVIEW</a:t>
            </a:r>
            <a:endParaRPr sz="1200">
              <a:solidFill>
                <a:srgbClr val="666666"/>
              </a:solidFill>
            </a:endParaRPr>
          </a:p>
          <a:p>
            <a:pPr marL="0" lvl="0" indent="0" algn="l" rtl="0">
              <a:lnSpc>
                <a:spcPct val="115000"/>
              </a:lnSpc>
              <a:spcBef>
                <a:spcPts val="400"/>
              </a:spcBef>
              <a:spcAft>
                <a:spcPts val="0"/>
              </a:spcAft>
              <a:buNone/>
            </a:pPr>
            <a:r>
              <a:rPr lang="en" sz="1200">
                <a:solidFill>
                  <a:schemeClr val="dk1"/>
                </a:solidFill>
                <a:latin typeface="Proxima Nova"/>
                <a:ea typeface="Proxima Nova"/>
                <a:cs typeface="Proxima Nova"/>
                <a:sym typeface="Proxima Nova"/>
              </a:rPr>
              <a:t>When people move, they not only leave the place behind but also their relationships. Distance, time zones, and new stressors make it hard to keep up with loved ones.  Introducing</a:t>
            </a:r>
            <a:r>
              <a:rPr lang="en" sz="1200" b="1">
                <a:solidFill>
                  <a:schemeClr val="dk1"/>
                </a:solidFill>
                <a:latin typeface="Proxima Nova"/>
                <a:ea typeface="Proxima Nova"/>
                <a:cs typeface="Proxima Nova"/>
                <a:sym typeface="Proxima Nova"/>
              </a:rPr>
              <a:t> Ping!</a:t>
            </a:r>
            <a:r>
              <a:rPr lang="en" sz="1200">
                <a:solidFill>
                  <a:schemeClr val="dk1"/>
                </a:solidFill>
                <a:latin typeface="Proxima Nova"/>
                <a:ea typeface="Proxima Nova"/>
                <a:cs typeface="Proxima Nova"/>
                <a:sym typeface="Proxima Nova"/>
              </a:rPr>
              <a:t>, a low-stress, convenient hub to show your friends you are thinking of them by sending thoughtful tokens, sharing meaningful moments, and maintaining connection goals. It’s an angel on your shoulder reminding you to show your loved ones you care, even when you’re busy or far apart.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5489bc616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5489bc616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Since CAs will be grading the slides without you speaking to them directly, please include as much clarification as you need in the slide notes to make it easy for your CA to understand what you did and why. You can also create an “appendix” of extra slides at the end containing any other information you want your CA to see.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14f4603f5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14f4603f5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Since CAs will be grading the slides without you speaking to them directly, please include as much clarification as you need in the slide notes to make it easy for your CA to understand what you did and why. You can also create an “appendix” of extra slides at the end containing any other information you want your CA to see.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15489bc616_2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15489bc616_2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15489bc616_2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15489bc616_2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518eff5b8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518eff5b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 Efficiency – Privacy – Beauty – Truth – Justice - Equity - Safety - Transparency - Accountability - Inclusion - Sustainability</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What values (see lecture 6-design exploration slides 46-67) do you intend to encode in your product? (make your definition as precise as possible)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What design features of your product (or combination thereof) express these values?</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Do you foresee any conflicts between values (either explicit or collateral) arising as a consequence of your design decisions? </a:t>
            </a:r>
            <a:endParaRPr>
              <a:solidFill>
                <a:schemeClr val="dk1"/>
              </a:solidFill>
            </a:endParaRPr>
          </a:p>
          <a:p>
            <a:pPr marL="0" lvl="0" indent="0" algn="l" rtl="0">
              <a:spcBef>
                <a:spcPts val="0"/>
              </a:spcBef>
              <a:spcAft>
                <a:spcPts val="0"/>
              </a:spcAft>
              <a:buNone/>
            </a:pPr>
            <a:endParaRPr sz="1200" b="1">
              <a:solidFill>
                <a:schemeClr val="dk1"/>
              </a:solidFill>
              <a:latin typeface="Proxima Nova"/>
              <a:ea typeface="Proxima Nova"/>
              <a:cs typeface="Proxima Nova"/>
              <a:sym typeface="Proxima Nova"/>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15489bc616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15489bc616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Since CAs will be grading the slides without you speaking to them directly, please include as much clarification as you need in the slide notes to make it easy for your CA to understand what you did and why. You can also create an “appendix” of extra slides at the end containing any other information you want your CA to see.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15489bc616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15489bc616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Since CAs will be grading the slides without you speaking to them directly, please include as much clarification as you need in the slide notes to make it easy for your CA to understand what you did and why. You can also create an “appendix” of extra slides at the end containing any other information you want your CA to see.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15489bc616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15489bc616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Since CAs will be grading the slides without you speaking to them directly, please include as much clarification as you need in the slide notes to make it easy for your CA to understand what you did and why. You can also create an “appendix” of extra slides at the end containing any other information you want your CA to see.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518eff5b8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518eff5b8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 Efficiency – Privacy – Beauty – Truth – Justice - Equity - Safety - Transparency - Accountability - Inclusion - Sustainability</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What values (see lecture 6-design exploration slides 46-67) do you intend to encode in your product? (make your definition as precise as possible)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What design features of your product (or combination thereof) express these values?</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Do you foresee any conflicts between values (either explicit or collateral) arising as a consequence of your design decisions? </a:t>
            </a:r>
            <a:endParaRPr>
              <a:solidFill>
                <a:schemeClr val="dk1"/>
              </a:solidFill>
            </a:endParaRPr>
          </a:p>
          <a:p>
            <a:pPr marL="0" lvl="0" indent="0" algn="l" rtl="0">
              <a:spcBef>
                <a:spcPts val="0"/>
              </a:spcBef>
              <a:spcAft>
                <a:spcPts val="0"/>
              </a:spcAft>
              <a:buNone/>
            </a:pPr>
            <a:endParaRPr sz="1200" b="1">
              <a:solidFill>
                <a:schemeClr val="dk1"/>
              </a:solidFill>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1440d05b3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1440d05b3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3 representative tasks to test your interface (labeled simple, medium, complex)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Note any changes you’ve made from the tasks on the low-fi prototype assignment.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sz="1150">
                <a:solidFill>
                  <a:schemeClr val="dk1"/>
                </a:solidFill>
              </a:rPr>
              <a:t>the organization of the three main tasks and the subtasks that fell under them in the report was very clear and felt like three full tasks.</a:t>
            </a:r>
            <a:endParaRPr sz="1150">
              <a:solidFill>
                <a:schemeClr val="dk1"/>
              </a:solidFill>
            </a:endParaRPr>
          </a:p>
          <a:p>
            <a:pPr marL="0" lvl="0" indent="0" algn="l" rtl="0">
              <a:lnSpc>
                <a:spcPct val="115000"/>
              </a:lnSpc>
              <a:spcBef>
                <a:spcPts val="0"/>
              </a:spcBef>
              <a:spcAft>
                <a:spcPts val="0"/>
              </a:spcAft>
              <a:buNone/>
            </a:pPr>
            <a:endParaRPr sz="115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518eff5b8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1518eff5b8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3 representative tasks to test your interface (labeled simple, medium, complex)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Note any changes you’ve made from the tasks on the low-fi prototype assignment.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sz="1150">
                <a:solidFill>
                  <a:schemeClr val="dk1"/>
                </a:solidFill>
              </a:rPr>
              <a:t>the organization of the three main tasks and the subtasks that fell under them in the report was very clear and felt like three full tasks.</a:t>
            </a:r>
            <a:endParaRPr sz="1150">
              <a:solidFill>
                <a:schemeClr val="dk1"/>
              </a:solidFill>
            </a:endParaRPr>
          </a:p>
          <a:p>
            <a:pPr marL="0" lvl="0" indent="0" algn="l" rtl="0">
              <a:lnSpc>
                <a:spcPct val="115000"/>
              </a:lnSpc>
              <a:spcBef>
                <a:spcPts val="0"/>
              </a:spcBef>
              <a:spcAft>
                <a:spcPts val="0"/>
              </a:spcAft>
              <a:buNone/>
            </a:pPr>
            <a:endParaRPr sz="115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1518eff5b8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1518eff5b8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3 representative tasks to test your interface (labeled simple, medium, complex)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Note any changes you’ve made from the tasks on the low-fi prototype assignment.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sz="1800">
                <a:solidFill>
                  <a:srgbClr val="666666"/>
                </a:solidFill>
                <a:latin typeface="Proxima Nova"/>
                <a:ea typeface="Proxima Nova"/>
                <a:cs typeface="Proxima Nova"/>
                <a:sym typeface="Proxima Nova"/>
              </a:rPr>
              <a:t>The main functionality and subtasks of replying to a token remain the same:</a:t>
            </a:r>
            <a:endParaRPr sz="1800">
              <a:solidFill>
                <a:srgbClr val="666666"/>
              </a:solidFill>
              <a:latin typeface="Proxima Nova"/>
              <a:ea typeface="Proxima Nova"/>
              <a:cs typeface="Proxima Nova"/>
              <a:sym typeface="Proxima Nova"/>
            </a:endParaRPr>
          </a:p>
          <a:p>
            <a:pPr marL="457200" lvl="0" indent="-342900" algn="l" rtl="0">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Can schedule a token for your friend’s time zone OR send token immediately </a:t>
            </a:r>
            <a:endParaRPr sz="1800">
              <a:solidFill>
                <a:srgbClr val="666666"/>
              </a:solidFill>
              <a:latin typeface="Proxima Nova"/>
              <a:ea typeface="Proxima Nova"/>
              <a:cs typeface="Proxima Nova"/>
              <a:sym typeface="Proxima Nova"/>
            </a:endParaRPr>
          </a:p>
          <a:p>
            <a:pPr marL="457200" lvl="0" indent="-342900" algn="l" rtl="0">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Receive confirmation </a:t>
            </a:r>
            <a:endParaRPr sz="1800">
              <a:solidFill>
                <a:srgbClr val="666666"/>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sz="1800">
                <a:solidFill>
                  <a:srgbClr val="666666"/>
                </a:solidFill>
                <a:latin typeface="Proxima Nova"/>
                <a:ea typeface="Proxima Nova"/>
                <a:cs typeface="Proxima Nova"/>
                <a:sym typeface="Proxima Nova"/>
              </a:rPr>
              <a:t>The main change on this task is access </a:t>
            </a:r>
            <a:endParaRPr sz="1800">
              <a:solidFill>
                <a:srgbClr val="666666"/>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800">
              <a:solidFill>
                <a:srgbClr val="666666"/>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800">
                <a:solidFill>
                  <a:srgbClr val="666666"/>
                </a:solidFill>
                <a:latin typeface="Proxima Nova"/>
                <a:ea typeface="Proxima Nova"/>
                <a:cs typeface="Proxima Nova"/>
                <a:sym typeface="Proxima Nova"/>
              </a:rPr>
              <a:t>The action of getting to the friends list itself quite similar to our low fi prototype. </a:t>
            </a:r>
            <a:endParaRPr sz="1800">
              <a:solidFill>
                <a:srgbClr val="666666"/>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br>
              <a:rPr lang="en" sz="1800">
                <a:solidFill>
                  <a:srgbClr val="666666"/>
                </a:solidFill>
                <a:latin typeface="Proxima Nova"/>
                <a:ea typeface="Proxima Nova"/>
                <a:cs typeface="Proxima Nova"/>
                <a:sym typeface="Proxima Nova"/>
              </a:rPr>
            </a:br>
            <a:r>
              <a:rPr lang="en" sz="1800">
                <a:solidFill>
                  <a:srgbClr val="666666"/>
                </a:solidFill>
                <a:latin typeface="Proxima Nova"/>
                <a:ea typeface="Proxima Nova"/>
                <a:cs typeface="Proxima Nova"/>
                <a:sym typeface="Proxima Nova"/>
              </a:rPr>
              <a:t>We improved the experience of viewing the friends list by using a more standard, expected list format  </a:t>
            </a:r>
            <a:endParaRPr sz="1800">
              <a:solidFill>
                <a:srgbClr val="666666"/>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800">
              <a:solidFill>
                <a:srgbClr val="666666"/>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800">
                <a:solidFill>
                  <a:srgbClr val="666666"/>
                </a:solidFill>
                <a:latin typeface="Proxima Nova"/>
                <a:ea typeface="Proxima Nova"/>
                <a:cs typeface="Proxima Nova"/>
                <a:sym typeface="Proxima Nova"/>
              </a:rPr>
              <a:t>While we added extra functionality from the friends list screen, getting to the friends list itself is quite similar to our low-fi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518eff5b8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1518eff5b8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3 representative tasks to test your interface (labeled simple, medium, complex) </a:t>
            </a:r>
            <a:endParaRPr>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a:solidFill>
                  <a:schemeClr val="dk1"/>
                </a:solidFill>
              </a:rPr>
              <a:t>Note any changes you’ve made from the tasks on the low-fi prototype assignment.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www.figma.com/file/rQy3oNk2LARTPyho1ApoM6/Ping!---Med-Fi?node-id=0%3A1"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416438" y="2947352"/>
            <a:ext cx="1196424" cy="1244788"/>
          </a:xfrm>
          <a:prstGeom prst="rect">
            <a:avLst/>
          </a:prstGeom>
          <a:noFill/>
          <a:ln>
            <a:noFill/>
          </a:ln>
        </p:spPr>
      </p:pic>
      <p:pic>
        <p:nvPicPr>
          <p:cNvPr id="55" name="Google Shape;55;p1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207901" y="2828490"/>
            <a:ext cx="1052217" cy="1244768"/>
          </a:xfrm>
          <a:prstGeom prst="rect">
            <a:avLst/>
          </a:prstGeom>
          <a:noFill/>
          <a:ln>
            <a:noFill/>
          </a:ln>
        </p:spPr>
      </p:pic>
      <p:pic>
        <p:nvPicPr>
          <p:cNvPr id="56" name="Google Shape;56;p1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720706" y="2383417"/>
            <a:ext cx="1390197" cy="1752872"/>
          </a:xfrm>
          <a:prstGeom prst="rect">
            <a:avLst/>
          </a:prstGeom>
          <a:noFill/>
          <a:ln>
            <a:noFill/>
          </a:ln>
        </p:spPr>
      </p:pic>
      <p:pic>
        <p:nvPicPr>
          <p:cNvPr id="57" name="Google Shape;57;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243748" y="2143500"/>
            <a:ext cx="1483815" cy="2044587"/>
          </a:xfrm>
          <a:prstGeom prst="rect">
            <a:avLst/>
          </a:prstGeom>
          <a:noFill/>
          <a:ln>
            <a:noFill/>
          </a:ln>
        </p:spPr>
      </p:pic>
      <p:sp>
        <p:nvSpPr>
          <p:cNvPr id="58" name="Google Shape;58;p13"/>
          <p:cNvSpPr txBox="1">
            <a:spLocks noGrp="1"/>
          </p:cNvSpPr>
          <p:nvPr>
            <p:ph type="ctrTitle" idx="4294967295"/>
          </p:nvPr>
        </p:nvSpPr>
        <p:spPr>
          <a:xfrm>
            <a:off x="311700" y="671425"/>
            <a:ext cx="8520600" cy="113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8000">
                <a:solidFill>
                  <a:srgbClr val="E28D8D"/>
                </a:solidFill>
                <a:latin typeface="Nunito Black"/>
                <a:ea typeface="Nunito Black"/>
                <a:cs typeface="Nunito Black"/>
                <a:sym typeface="Nunito Black"/>
              </a:rPr>
              <a:t>Ping</a:t>
            </a:r>
            <a:endParaRPr sz="8000">
              <a:solidFill>
                <a:srgbClr val="E28D8D"/>
              </a:solidFill>
              <a:latin typeface="Nunito Black"/>
              <a:ea typeface="Nunito Black"/>
              <a:cs typeface="Nunito Black"/>
              <a:sym typeface="Nunito Black"/>
            </a:endParaRPr>
          </a:p>
        </p:txBody>
      </p:sp>
      <p:sp>
        <p:nvSpPr>
          <p:cNvPr id="59" name="Google Shape;59;p13"/>
          <p:cNvSpPr txBox="1">
            <a:spLocks noGrp="1"/>
          </p:cNvSpPr>
          <p:nvPr>
            <p:ph type="ctrTitle" idx="4294967295"/>
          </p:nvPr>
        </p:nvSpPr>
        <p:spPr>
          <a:xfrm>
            <a:off x="1509496" y="4048873"/>
            <a:ext cx="1157700" cy="943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700">
                <a:solidFill>
                  <a:srgbClr val="E28D8D"/>
                </a:solidFill>
                <a:latin typeface="Nunito"/>
                <a:ea typeface="Nunito"/>
                <a:cs typeface="Nunito"/>
                <a:sym typeface="Nunito"/>
              </a:rPr>
              <a:t>Ada Z.</a:t>
            </a:r>
            <a:endParaRPr sz="1700">
              <a:solidFill>
                <a:srgbClr val="E28D8D"/>
              </a:solidFill>
              <a:latin typeface="Nunito"/>
              <a:ea typeface="Nunito"/>
              <a:cs typeface="Nunito"/>
              <a:sym typeface="Nunito"/>
            </a:endParaRPr>
          </a:p>
        </p:txBody>
      </p:sp>
      <p:sp>
        <p:nvSpPr>
          <p:cNvPr id="60" name="Google Shape;60;p13"/>
          <p:cNvSpPr txBox="1">
            <a:spLocks noGrp="1"/>
          </p:cNvSpPr>
          <p:nvPr>
            <p:ph type="ctrTitle" idx="4294967295"/>
          </p:nvPr>
        </p:nvSpPr>
        <p:spPr>
          <a:xfrm>
            <a:off x="3180652" y="4073258"/>
            <a:ext cx="1157700" cy="943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700">
                <a:solidFill>
                  <a:srgbClr val="E28D8D"/>
                </a:solidFill>
                <a:latin typeface="Nunito"/>
                <a:ea typeface="Nunito"/>
                <a:cs typeface="Nunito"/>
                <a:sym typeface="Nunito"/>
              </a:rPr>
              <a:t>Bryan D.</a:t>
            </a:r>
            <a:endParaRPr sz="1700">
              <a:solidFill>
                <a:srgbClr val="E28D8D"/>
              </a:solidFill>
              <a:latin typeface="Nunito"/>
              <a:ea typeface="Nunito"/>
              <a:cs typeface="Nunito"/>
              <a:sym typeface="Nunito"/>
            </a:endParaRPr>
          </a:p>
        </p:txBody>
      </p:sp>
      <p:sp>
        <p:nvSpPr>
          <p:cNvPr id="61" name="Google Shape;61;p13"/>
          <p:cNvSpPr txBox="1">
            <a:spLocks noGrp="1"/>
          </p:cNvSpPr>
          <p:nvPr>
            <p:ph type="ctrTitle" idx="4294967295"/>
          </p:nvPr>
        </p:nvSpPr>
        <p:spPr>
          <a:xfrm>
            <a:off x="4843303" y="4072926"/>
            <a:ext cx="1157700" cy="943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700">
                <a:solidFill>
                  <a:srgbClr val="E28D8D"/>
                </a:solidFill>
                <a:latin typeface="Nunito"/>
                <a:ea typeface="Nunito"/>
                <a:cs typeface="Nunito"/>
                <a:sym typeface="Nunito"/>
              </a:rPr>
              <a:t>Emily R.</a:t>
            </a:r>
            <a:endParaRPr sz="1700">
              <a:solidFill>
                <a:srgbClr val="E28D8D"/>
              </a:solidFill>
              <a:latin typeface="Nunito"/>
              <a:ea typeface="Nunito"/>
              <a:cs typeface="Nunito"/>
              <a:sym typeface="Nunito"/>
            </a:endParaRPr>
          </a:p>
        </p:txBody>
      </p:sp>
      <p:sp>
        <p:nvSpPr>
          <p:cNvPr id="62" name="Google Shape;62;p13"/>
          <p:cNvSpPr txBox="1">
            <a:spLocks noGrp="1"/>
          </p:cNvSpPr>
          <p:nvPr>
            <p:ph type="ctrTitle" idx="4294967295"/>
          </p:nvPr>
        </p:nvSpPr>
        <p:spPr>
          <a:xfrm>
            <a:off x="6416541" y="4072926"/>
            <a:ext cx="1157700" cy="943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800">
                <a:solidFill>
                  <a:srgbClr val="E28D8D"/>
                </a:solidFill>
                <a:latin typeface="Nunito"/>
                <a:ea typeface="Nunito"/>
                <a:cs typeface="Nunito"/>
                <a:sym typeface="Nunito"/>
              </a:rPr>
              <a:t>Mhar T.</a:t>
            </a:r>
            <a:endParaRPr sz="1800">
              <a:solidFill>
                <a:srgbClr val="E28D8D"/>
              </a:solidFill>
              <a:latin typeface="Nunito"/>
              <a:ea typeface="Nunito"/>
              <a:cs typeface="Nunito"/>
              <a:sym typeface="Nunito"/>
            </a:endParaRPr>
          </a:p>
        </p:txBody>
      </p:sp>
      <p:sp>
        <p:nvSpPr>
          <p:cNvPr id="63" name="Google Shape;63;p13"/>
          <p:cNvSpPr txBox="1">
            <a:spLocks noGrp="1"/>
          </p:cNvSpPr>
          <p:nvPr>
            <p:ph type="ctrTitle" idx="4294967295"/>
          </p:nvPr>
        </p:nvSpPr>
        <p:spPr>
          <a:xfrm>
            <a:off x="2224200" y="1882525"/>
            <a:ext cx="4848000" cy="1134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00">
                <a:solidFill>
                  <a:srgbClr val="335339"/>
                </a:solidFill>
                <a:latin typeface="Nunito Black"/>
                <a:ea typeface="Nunito Black"/>
                <a:cs typeface="Nunito Black"/>
                <a:sym typeface="Nunito Black"/>
              </a:rPr>
              <a:t>Medium-Fi Prototype</a:t>
            </a:r>
            <a:endParaRPr sz="2000">
              <a:solidFill>
                <a:srgbClr val="335339"/>
              </a:solidFill>
              <a:latin typeface="Nunito Black"/>
              <a:ea typeface="Nunito Black"/>
              <a:cs typeface="Nunito Black"/>
              <a:sym typeface="Nunito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22"/>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Usability Goals &amp; Key Measurements</a:t>
            </a:r>
            <a:endParaRPr sz="2800" b="1">
              <a:solidFill>
                <a:srgbClr val="EC908F"/>
              </a:solidFill>
              <a:latin typeface="Proxima Nova"/>
              <a:ea typeface="Proxima Nova"/>
              <a:cs typeface="Proxima Nova"/>
              <a:sym typeface="Proxima Nova"/>
            </a:endParaRPr>
          </a:p>
        </p:txBody>
      </p:sp>
      <p:sp>
        <p:nvSpPr>
          <p:cNvPr id="118" name="Google Shape;118;p22"/>
          <p:cNvSpPr txBox="1"/>
          <p:nvPr/>
        </p:nvSpPr>
        <p:spPr>
          <a:xfrm>
            <a:off x="304725" y="1005600"/>
            <a:ext cx="85704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63926C"/>
                </a:solidFill>
                <a:latin typeface="Proxima Nova"/>
                <a:ea typeface="Proxima Nova"/>
                <a:cs typeface="Proxima Nova"/>
                <a:sym typeface="Proxima Nova"/>
              </a:rPr>
              <a:t>EFFICIENT: </a:t>
            </a:r>
            <a:r>
              <a:rPr lang="en" sz="1600">
                <a:solidFill>
                  <a:srgbClr val="434343"/>
                </a:solidFill>
                <a:latin typeface="Proxima Nova"/>
                <a:ea typeface="Proxima Nova"/>
                <a:cs typeface="Proxima Nova"/>
                <a:sym typeface="Proxima Nova"/>
              </a:rPr>
              <a:t>we want the user experience and completion of tasks to be quick and intuitive and not require intense learning. </a:t>
            </a:r>
            <a:endParaRPr sz="16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600">
              <a:solidFill>
                <a:srgbClr val="666666"/>
              </a:solidFill>
              <a:latin typeface="Proxima Nova"/>
              <a:ea typeface="Proxima Nova"/>
              <a:cs typeface="Proxima Nova"/>
              <a:sym typeface="Proxima Nova"/>
            </a:endParaRPr>
          </a:p>
          <a:p>
            <a:pPr marL="0" lvl="0" indent="0" algn="l" rtl="0">
              <a:spcBef>
                <a:spcPts val="0"/>
              </a:spcBef>
              <a:spcAft>
                <a:spcPts val="0"/>
              </a:spcAft>
              <a:buNone/>
            </a:pPr>
            <a:r>
              <a:rPr lang="en" sz="1600" b="1">
                <a:solidFill>
                  <a:srgbClr val="63926C"/>
                </a:solidFill>
                <a:latin typeface="Proxima Nova"/>
                <a:ea typeface="Proxima Nova"/>
                <a:cs typeface="Proxima Nova"/>
                <a:sym typeface="Proxima Nova"/>
              </a:rPr>
              <a:t>DELIGHTFUL: </a:t>
            </a:r>
            <a:r>
              <a:rPr lang="en" sz="1600">
                <a:solidFill>
                  <a:srgbClr val="434343"/>
                </a:solidFill>
                <a:latin typeface="Proxima Nova"/>
                <a:ea typeface="Proxima Nova"/>
                <a:cs typeface="Proxima Nova"/>
                <a:sym typeface="Proxima Nova"/>
              </a:rPr>
              <a:t>we want the user to be able to feel the connection to their relationships through the interface of the app.</a:t>
            </a:r>
            <a:endParaRPr sz="16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600">
              <a:solidFill>
                <a:srgbClr val="666666"/>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600" b="1" u="sng">
                <a:solidFill>
                  <a:srgbClr val="63926C"/>
                </a:solidFill>
                <a:latin typeface="Proxima Nova"/>
                <a:ea typeface="Proxima Nova"/>
                <a:cs typeface="Proxima Nova"/>
                <a:sym typeface="Proxima Nova"/>
              </a:rPr>
              <a:t>SUCCESS</a:t>
            </a:r>
            <a:endParaRPr sz="1600">
              <a:solidFill>
                <a:srgbClr val="666666"/>
              </a:solidFill>
              <a:latin typeface="Proxima Nova"/>
              <a:ea typeface="Proxima Nova"/>
              <a:cs typeface="Proxima Nova"/>
              <a:sym typeface="Proxima Nova"/>
            </a:endParaRPr>
          </a:p>
          <a:p>
            <a:pPr marL="457200" lvl="0" indent="-330200" algn="l" rtl="0">
              <a:spcBef>
                <a:spcPts val="0"/>
              </a:spcBef>
              <a:spcAft>
                <a:spcPts val="0"/>
              </a:spcAft>
              <a:buClr>
                <a:srgbClr val="434343"/>
              </a:buClr>
              <a:buSzPts val="1600"/>
              <a:buFont typeface="Proxima Nova"/>
              <a:buChar char="●"/>
            </a:pPr>
            <a:r>
              <a:rPr lang="en" sz="1600">
                <a:solidFill>
                  <a:srgbClr val="434343"/>
                </a:solidFill>
                <a:latin typeface="Proxima Nova"/>
                <a:ea typeface="Proxima Nova"/>
                <a:cs typeface="Proxima Nova"/>
                <a:sym typeface="Proxima Nova"/>
              </a:rPr>
              <a:t>User can complete tasks intuitively and finds it delightful</a:t>
            </a:r>
            <a:endParaRPr sz="1600">
              <a:solidFill>
                <a:srgbClr val="434343"/>
              </a:solidFill>
              <a:latin typeface="Proxima Nova"/>
              <a:ea typeface="Proxima Nova"/>
              <a:cs typeface="Proxima Nova"/>
              <a:sym typeface="Proxima Nova"/>
            </a:endParaRPr>
          </a:p>
          <a:p>
            <a:pPr marL="457200" lvl="0" indent="-330200" algn="l" rtl="0">
              <a:spcBef>
                <a:spcPts val="0"/>
              </a:spcBef>
              <a:spcAft>
                <a:spcPts val="0"/>
              </a:spcAft>
              <a:buClr>
                <a:srgbClr val="434343"/>
              </a:buClr>
              <a:buSzPts val="1600"/>
              <a:buFont typeface="Proxima Nova"/>
              <a:buChar char="●"/>
            </a:pPr>
            <a:r>
              <a:rPr lang="en" sz="1600">
                <a:solidFill>
                  <a:srgbClr val="434343"/>
                </a:solidFill>
                <a:latin typeface="Proxima Nova"/>
                <a:ea typeface="Proxima Nova"/>
                <a:cs typeface="Proxima Nova"/>
                <a:sym typeface="Proxima Nova"/>
              </a:rPr>
              <a:t>User can navigate screens with no external help</a:t>
            </a:r>
            <a:endParaRPr sz="16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600">
              <a:solidFill>
                <a:srgbClr val="434343"/>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600" b="1" u="sng">
                <a:solidFill>
                  <a:srgbClr val="63926C"/>
                </a:solidFill>
                <a:latin typeface="Proxima Nova"/>
                <a:ea typeface="Proxima Nova"/>
                <a:cs typeface="Proxima Nova"/>
                <a:sym typeface="Proxima Nova"/>
              </a:rPr>
              <a:t>ERRORS</a:t>
            </a:r>
            <a:endParaRPr sz="1600">
              <a:solidFill>
                <a:srgbClr val="666666"/>
              </a:solidFill>
              <a:latin typeface="Proxima Nova"/>
              <a:ea typeface="Proxima Nova"/>
              <a:cs typeface="Proxima Nova"/>
              <a:sym typeface="Proxima Nova"/>
            </a:endParaRPr>
          </a:p>
          <a:p>
            <a:pPr marL="457200" lvl="0" indent="-330200" algn="l" rtl="0">
              <a:spcBef>
                <a:spcPts val="0"/>
              </a:spcBef>
              <a:spcAft>
                <a:spcPts val="0"/>
              </a:spcAft>
              <a:buClr>
                <a:srgbClr val="434343"/>
              </a:buClr>
              <a:buSzPts val="1600"/>
              <a:buFont typeface="Proxima Nova"/>
              <a:buChar char="●"/>
            </a:pPr>
            <a:r>
              <a:rPr lang="en" sz="1600">
                <a:solidFill>
                  <a:srgbClr val="434343"/>
                </a:solidFill>
                <a:latin typeface="Proxima Nova"/>
                <a:ea typeface="Proxima Nova"/>
                <a:cs typeface="Proxima Nova"/>
                <a:sym typeface="Proxima Nova"/>
              </a:rPr>
              <a:t>User has trouble navigating to the right screens while completing a task</a:t>
            </a:r>
            <a:endParaRPr sz="1600">
              <a:solidFill>
                <a:srgbClr val="434343"/>
              </a:solidFill>
              <a:latin typeface="Proxima Nova"/>
              <a:ea typeface="Proxima Nova"/>
              <a:cs typeface="Proxima Nova"/>
              <a:sym typeface="Proxima Nova"/>
            </a:endParaRPr>
          </a:p>
          <a:p>
            <a:pPr marL="457200" lvl="0" indent="-330200" algn="l" rtl="0">
              <a:spcBef>
                <a:spcPts val="0"/>
              </a:spcBef>
              <a:spcAft>
                <a:spcPts val="0"/>
              </a:spcAft>
              <a:buClr>
                <a:srgbClr val="434343"/>
              </a:buClr>
              <a:buSzPts val="1600"/>
              <a:buFont typeface="Proxima Nova"/>
              <a:buChar char="●"/>
            </a:pPr>
            <a:r>
              <a:rPr lang="en" sz="1600">
                <a:solidFill>
                  <a:srgbClr val="434343"/>
                </a:solidFill>
                <a:latin typeface="Proxima Nova"/>
                <a:ea typeface="Proxima Nova"/>
                <a:cs typeface="Proxima Nova"/>
                <a:sym typeface="Proxima Nova"/>
              </a:rPr>
              <a:t>User is confused or frustrated with specific elements of the interface (logos, buttons, etc.)</a:t>
            </a:r>
            <a:endParaRPr sz="1600">
              <a:solidFill>
                <a:srgbClr val="434343"/>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23"/>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Usability Goals &amp; Key Measurements</a:t>
            </a:r>
            <a:endParaRPr sz="2800" b="1">
              <a:solidFill>
                <a:srgbClr val="EC908F"/>
              </a:solidFill>
              <a:latin typeface="Proxima Nova"/>
              <a:ea typeface="Proxima Nova"/>
              <a:cs typeface="Proxima Nova"/>
              <a:sym typeface="Proxima Nova"/>
            </a:endParaRPr>
          </a:p>
        </p:txBody>
      </p:sp>
      <p:sp>
        <p:nvSpPr>
          <p:cNvPr id="124" name="Google Shape;124;p23"/>
          <p:cNvSpPr txBox="1"/>
          <p:nvPr/>
        </p:nvSpPr>
        <p:spPr>
          <a:xfrm>
            <a:off x="286800" y="984900"/>
            <a:ext cx="8570400" cy="358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u="sng">
                <a:solidFill>
                  <a:srgbClr val="63926C"/>
                </a:solidFill>
                <a:latin typeface="Proxima Nova"/>
                <a:ea typeface="Proxima Nova"/>
                <a:cs typeface="Proxima Nova"/>
                <a:sym typeface="Proxima Nova"/>
              </a:rPr>
              <a:t>REFLECTION</a:t>
            </a:r>
            <a:endParaRPr sz="1700">
              <a:solidFill>
                <a:srgbClr val="434343"/>
              </a:solidFill>
              <a:latin typeface="Proxima Nova"/>
              <a:ea typeface="Proxima Nova"/>
              <a:cs typeface="Proxima Nova"/>
              <a:sym typeface="Proxima Nova"/>
            </a:endParaRPr>
          </a:p>
          <a:p>
            <a:pPr marL="0" lvl="0" indent="0" algn="l" rtl="0">
              <a:spcBef>
                <a:spcPts val="0"/>
              </a:spcBef>
              <a:spcAft>
                <a:spcPts val="0"/>
              </a:spcAft>
              <a:buNone/>
            </a:pPr>
            <a:r>
              <a:rPr lang="en" sz="1700">
                <a:solidFill>
                  <a:srgbClr val="434343"/>
                </a:solidFill>
                <a:latin typeface="Proxima Nova"/>
                <a:ea typeface="Proxima Nova"/>
                <a:cs typeface="Proxima Nova"/>
                <a:sym typeface="Proxima Nova"/>
              </a:rPr>
              <a:t>Lo-fi interviewees found lack of visual cues (text, icons, clear buttons) made prototype less delightful. We decided to rework screens that users expressed a lack of functionality about (e.g. Friend List) to be more compact interviewees Overall, to heighten efficiency and delight, we focused on trying to make individual screens more </a:t>
            </a:r>
            <a:r>
              <a:rPr lang="en" sz="1700" b="1" u="sng">
                <a:solidFill>
                  <a:srgbClr val="434343"/>
                </a:solidFill>
                <a:latin typeface="Proxima Nova"/>
                <a:ea typeface="Proxima Nova"/>
                <a:cs typeface="Proxima Nova"/>
                <a:sym typeface="Proxima Nova"/>
              </a:rPr>
              <a:t>actionable</a:t>
            </a:r>
            <a:r>
              <a:rPr lang="en" sz="1700">
                <a:solidFill>
                  <a:srgbClr val="434343"/>
                </a:solidFill>
                <a:latin typeface="Proxima Nova"/>
                <a:ea typeface="Proxima Nova"/>
                <a:cs typeface="Proxima Nova"/>
                <a:sym typeface="Proxima Nova"/>
              </a:rPr>
              <a:t> while trying to minimize the number of overall screens. Interviewees reported that delight primarily stemmed from Garden of Goals and the emotional idea that your friends are thinking about you through Tokens and Moments. To emphasize these responses, we not only focused on visual/aesthetic qualities (in particular with the Garden) but also including a token and moment history (as desired by two interviewees) and even the ability to save favorite tokens. We also hashed out details that interviewees brought up such as backspace buttons and search bars that we had initially overlooked to make the prototype more delightful for users.</a:t>
            </a:r>
            <a:endParaRPr sz="1700">
              <a:solidFill>
                <a:srgbClr val="666666"/>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24"/>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Revised Interface Design #1: Home Screen</a:t>
            </a:r>
            <a:endParaRPr sz="2800" b="1">
              <a:solidFill>
                <a:srgbClr val="EC908F"/>
              </a:solidFill>
              <a:latin typeface="Proxima Nova"/>
              <a:ea typeface="Proxima Nova"/>
              <a:cs typeface="Proxima Nova"/>
              <a:sym typeface="Proxima Nova"/>
            </a:endParaRPr>
          </a:p>
        </p:txBody>
      </p:sp>
      <p:sp>
        <p:nvSpPr>
          <p:cNvPr id="130" name="Google Shape;130;p24"/>
          <p:cNvSpPr txBox="1"/>
          <p:nvPr/>
        </p:nvSpPr>
        <p:spPr>
          <a:xfrm>
            <a:off x="5646375" y="929400"/>
            <a:ext cx="109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After</a:t>
            </a:r>
            <a:endParaRPr sz="1800">
              <a:solidFill>
                <a:srgbClr val="666666"/>
              </a:solidFill>
              <a:latin typeface="Proxima Nova"/>
              <a:ea typeface="Proxima Nova"/>
              <a:cs typeface="Proxima Nova"/>
              <a:sym typeface="Proxima Nova"/>
            </a:endParaRPr>
          </a:p>
        </p:txBody>
      </p:sp>
      <p:pic>
        <p:nvPicPr>
          <p:cNvPr id="131" name="Google Shape;131;p2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332750" y="1263375"/>
            <a:ext cx="2192775" cy="3727699"/>
          </a:xfrm>
          <a:prstGeom prst="rect">
            <a:avLst/>
          </a:prstGeom>
          <a:noFill/>
          <a:ln>
            <a:noFill/>
          </a:ln>
        </p:spPr>
      </p:pic>
      <p:sp>
        <p:nvSpPr>
          <p:cNvPr id="132" name="Google Shape;132;p24"/>
          <p:cNvSpPr txBox="1"/>
          <p:nvPr/>
        </p:nvSpPr>
        <p:spPr>
          <a:xfrm>
            <a:off x="2013775" y="929400"/>
            <a:ext cx="109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Before</a:t>
            </a:r>
            <a:endParaRPr sz="1800">
              <a:solidFill>
                <a:srgbClr val="666666"/>
              </a:solidFill>
              <a:latin typeface="Proxima Nova"/>
              <a:ea typeface="Proxima Nova"/>
              <a:cs typeface="Proxima Nova"/>
              <a:sym typeface="Proxima Nova"/>
            </a:endParaRPr>
          </a:p>
        </p:txBody>
      </p:sp>
      <p:pic>
        <p:nvPicPr>
          <p:cNvPr id="133" name="Google Shape;133;p2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371325" y="1416149"/>
            <a:ext cx="1591700" cy="3422148"/>
          </a:xfrm>
          <a:prstGeom prst="rect">
            <a:avLst/>
          </a:prstGeom>
          <a:noFill/>
          <a:ln>
            <a:noFill/>
          </a:ln>
        </p:spPr>
      </p:pic>
      <p:pic>
        <p:nvPicPr>
          <p:cNvPr id="134" name="Google Shape;134;p2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067500" y="1416150"/>
            <a:ext cx="1591700" cy="34541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25"/>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Revised Interface Design #1: Home Screen</a:t>
            </a:r>
            <a:endParaRPr sz="2800" b="1">
              <a:solidFill>
                <a:srgbClr val="EC908F"/>
              </a:solidFill>
              <a:latin typeface="Proxima Nova"/>
              <a:ea typeface="Proxima Nova"/>
              <a:cs typeface="Proxima Nova"/>
              <a:sym typeface="Proxima Nova"/>
            </a:endParaRPr>
          </a:p>
        </p:txBody>
      </p:sp>
      <p:sp>
        <p:nvSpPr>
          <p:cNvPr id="140" name="Google Shape;140;p25"/>
          <p:cNvSpPr txBox="1"/>
          <p:nvPr/>
        </p:nvSpPr>
        <p:spPr>
          <a:xfrm>
            <a:off x="380925" y="1005600"/>
            <a:ext cx="4201800" cy="410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63926C"/>
                </a:solidFill>
                <a:latin typeface="Proxima Nova"/>
                <a:ea typeface="Proxima Nova"/>
                <a:cs typeface="Proxima Nova"/>
                <a:sym typeface="Proxima Nova"/>
              </a:rPr>
              <a:t>Before </a:t>
            </a:r>
            <a:endParaRPr sz="1500" b="1">
              <a:solidFill>
                <a:srgbClr val="63926C"/>
              </a:solidFill>
              <a:latin typeface="Proxima Nova"/>
              <a:ea typeface="Proxima Nova"/>
              <a:cs typeface="Proxima Nova"/>
              <a:sym typeface="Proxima Nova"/>
            </a:endParaRPr>
          </a:p>
          <a:p>
            <a:pPr marL="457200" lvl="0" indent="-323850" algn="l" rtl="0">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Feedback from both CA and lo-fi interviewees pointed to a lack of actionable tasks on the home screen. </a:t>
            </a:r>
            <a:endParaRPr sz="1500">
              <a:solidFill>
                <a:srgbClr val="434343"/>
              </a:solidFill>
              <a:latin typeface="Proxima Nova"/>
              <a:ea typeface="Proxima Nova"/>
              <a:cs typeface="Proxima Nova"/>
              <a:sym typeface="Proxima Nova"/>
            </a:endParaRPr>
          </a:p>
          <a:p>
            <a:pPr marL="457200" lvl="0" indent="-323850" algn="l" rtl="0">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Timing of last received tokens was unclear. Overall, needs more text for guidance. What are these buttons? Who are these people? </a:t>
            </a:r>
            <a:endParaRPr sz="1500">
              <a:solidFill>
                <a:srgbClr val="434343"/>
              </a:solidFill>
              <a:latin typeface="Proxima Nova"/>
              <a:ea typeface="Proxima Nova"/>
              <a:cs typeface="Proxima Nova"/>
              <a:sym typeface="Proxima Nova"/>
            </a:endParaRPr>
          </a:p>
          <a:p>
            <a:pPr marL="914400" lvl="1" indent="-323850" algn="l" rtl="0">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Particularly, icons without accompanying text (e.g. paper plane) may be inaccessible to older users, thus decreasing delight. </a:t>
            </a:r>
            <a:endParaRPr sz="1500">
              <a:solidFill>
                <a:srgbClr val="434343"/>
              </a:solidFill>
              <a:latin typeface="Proxima Nova"/>
              <a:ea typeface="Proxima Nova"/>
              <a:cs typeface="Proxima Nova"/>
              <a:sym typeface="Proxima Nova"/>
            </a:endParaRPr>
          </a:p>
          <a:p>
            <a:pPr marL="457200" lvl="0" indent="-323850" algn="l" rtl="0">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Design hierarchy suggests Tokens is the sole important function of our app—we want both Tokens and Moments to be balanced.</a:t>
            </a:r>
            <a:endParaRPr sz="15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500">
              <a:solidFill>
                <a:srgbClr val="434343"/>
              </a:solidFill>
              <a:latin typeface="Proxima Nova"/>
              <a:ea typeface="Proxima Nova"/>
              <a:cs typeface="Proxima Nova"/>
              <a:sym typeface="Proxima Nova"/>
            </a:endParaRPr>
          </a:p>
        </p:txBody>
      </p:sp>
      <p:sp>
        <p:nvSpPr>
          <p:cNvPr id="141" name="Google Shape;141;p25"/>
          <p:cNvSpPr txBox="1"/>
          <p:nvPr/>
        </p:nvSpPr>
        <p:spPr>
          <a:xfrm>
            <a:off x="4670500" y="985475"/>
            <a:ext cx="3997500" cy="418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63926C"/>
                </a:solidFill>
                <a:latin typeface="Proxima Nova"/>
                <a:ea typeface="Proxima Nova"/>
                <a:cs typeface="Proxima Nova"/>
                <a:sym typeface="Proxima Nova"/>
              </a:rPr>
              <a:t>After </a:t>
            </a:r>
            <a:endParaRPr sz="1300" b="1">
              <a:solidFill>
                <a:srgbClr val="63926C"/>
              </a:solidFill>
              <a:latin typeface="Proxima Nova"/>
              <a:ea typeface="Proxima Nova"/>
              <a:cs typeface="Proxima Nova"/>
              <a:sym typeface="Proxima Nova"/>
            </a:endParaRPr>
          </a:p>
          <a:p>
            <a:pPr marL="457200" lvl="0" indent="-311150" algn="l" rtl="0">
              <a:spcBef>
                <a:spcPts val="0"/>
              </a:spcBef>
              <a:spcAft>
                <a:spcPts val="0"/>
              </a:spcAft>
              <a:buClr>
                <a:srgbClr val="434343"/>
              </a:buClr>
              <a:buSzPts val="1300"/>
              <a:buFont typeface="Proxima Nova"/>
              <a:buChar char="●"/>
            </a:pPr>
            <a:r>
              <a:rPr lang="en" sz="1300">
                <a:solidFill>
                  <a:srgbClr val="434343"/>
                </a:solidFill>
                <a:latin typeface="Proxima Nova"/>
                <a:ea typeface="Proxima Nova"/>
                <a:cs typeface="Proxima Nova"/>
                <a:sym typeface="Proxima Nova"/>
              </a:rPr>
              <a:t>Added Moments to Home Screen to equalize Moments and Tokens functions. Main functions all on home screen for efficiency. </a:t>
            </a:r>
            <a:endParaRPr sz="1300">
              <a:solidFill>
                <a:srgbClr val="434343"/>
              </a:solidFill>
              <a:latin typeface="Proxima Nova"/>
              <a:ea typeface="Proxima Nova"/>
              <a:cs typeface="Proxima Nova"/>
              <a:sym typeface="Proxima Nova"/>
            </a:endParaRPr>
          </a:p>
          <a:p>
            <a:pPr marL="457200" lvl="0" indent="-311150" algn="l" rtl="0">
              <a:spcBef>
                <a:spcPts val="0"/>
              </a:spcBef>
              <a:spcAft>
                <a:spcPts val="0"/>
              </a:spcAft>
              <a:buClr>
                <a:srgbClr val="434343"/>
              </a:buClr>
              <a:buSzPts val="1300"/>
              <a:buFont typeface="Proxima Nova"/>
              <a:buChar char="●"/>
            </a:pPr>
            <a:r>
              <a:rPr lang="en" sz="1300">
                <a:solidFill>
                  <a:srgbClr val="434343"/>
                </a:solidFill>
                <a:latin typeface="Proxima Nova"/>
                <a:ea typeface="Proxima Nova"/>
                <a:cs typeface="Proxima Nova"/>
                <a:sym typeface="Proxima Nova"/>
              </a:rPr>
              <a:t>Active Moment—most time-sensitive task—are scaled large on top, glowing pink. When there are no active moments, user sees their recent moment history. </a:t>
            </a:r>
            <a:endParaRPr sz="1300">
              <a:solidFill>
                <a:srgbClr val="434343"/>
              </a:solidFill>
              <a:latin typeface="Proxima Nova"/>
              <a:ea typeface="Proxima Nova"/>
              <a:cs typeface="Proxima Nova"/>
              <a:sym typeface="Proxima Nova"/>
            </a:endParaRPr>
          </a:p>
          <a:p>
            <a:pPr marL="457200" lvl="0" indent="-311150" algn="l" rtl="0">
              <a:spcBef>
                <a:spcPts val="0"/>
              </a:spcBef>
              <a:spcAft>
                <a:spcPts val="0"/>
              </a:spcAft>
              <a:buClr>
                <a:srgbClr val="434343"/>
              </a:buClr>
              <a:buSzPts val="1300"/>
              <a:buFont typeface="Proxima Nova"/>
              <a:buChar char="●"/>
            </a:pPr>
            <a:r>
              <a:rPr lang="en" sz="1300">
                <a:solidFill>
                  <a:srgbClr val="434343"/>
                </a:solidFill>
                <a:latin typeface="Proxima Nova"/>
                <a:ea typeface="Proxima Nova"/>
                <a:cs typeface="Proxima Nova"/>
                <a:sym typeface="Proxima Nova"/>
              </a:rPr>
              <a:t>Lo-fi interviewees desired to view their token and moments history, which we’ve accounted for with buttons to view all moments/tokens. </a:t>
            </a:r>
            <a:endParaRPr sz="1300">
              <a:solidFill>
                <a:srgbClr val="434343"/>
              </a:solidFill>
              <a:latin typeface="Proxima Nova"/>
              <a:ea typeface="Proxima Nova"/>
              <a:cs typeface="Proxima Nova"/>
              <a:sym typeface="Proxima Nova"/>
            </a:endParaRPr>
          </a:p>
          <a:p>
            <a:pPr marL="457200" lvl="0" indent="-311150" algn="l" rtl="0">
              <a:spcBef>
                <a:spcPts val="0"/>
              </a:spcBef>
              <a:spcAft>
                <a:spcPts val="0"/>
              </a:spcAft>
              <a:buClr>
                <a:srgbClr val="434343"/>
              </a:buClr>
              <a:buSzPts val="1300"/>
              <a:buFont typeface="Proxima Nova"/>
              <a:buChar char="●"/>
            </a:pPr>
            <a:r>
              <a:rPr lang="en" sz="1300">
                <a:solidFill>
                  <a:srgbClr val="434343"/>
                </a:solidFill>
                <a:latin typeface="Proxima Nova"/>
                <a:ea typeface="Proxima Nova"/>
                <a:cs typeface="Proxima Nova"/>
                <a:sym typeface="Proxima Nova"/>
              </a:rPr>
              <a:t>Created hierarchy of buttons with sending token and creating moment as biggest ones. </a:t>
            </a:r>
            <a:endParaRPr sz="1300">
              <a:solidFill>
                <a:srgbClr val="434343"/>
              </a:solidFill>
              <a:latin typeface="Proxima Nova"/>
              <a:ea typeface="Proxima Nova"/>
              <a:cs typeface="Proxima Nova"/>
              <a:sym typeface="Proxima Nova"/>
            </a:endParaRPr>
          </a:p>
          <a:p>
            <a:pPr marL="457200" lvl="0" indent="-311150" algn="l" rtl="0">
              <a:spcBef>
                <a:spcPts val="0"/>
              </a:spcBef>
              <a:spcAft>
                <a:spcPts val="0"/>
              </a:spcAft>
              <a:buClr>
                <a:srgbClr val="434343"/>
              </a:buClr>
              <a:buSzPts val="1300"/>
              <a:buFont typeface="Proxima Nova"/>
              <a:buChar char="●"/>
            </a:pPr>
            <a:r>
              <a:rPr lang="en" sz="1300">
                <a:solidFill>
                  <a:srgbClr val="434343"/>
                </a:solidFill>
                <a:latin typeface="Proxima Nova"/>
                <a:ea typeface="Proxima Nova"/>
                <a:cs typeface="Proxima Nova"/>
                <a:sym typeface="Proxima Nova"/>
              </a:rPr>
              <a:t>Recent tokens are put in (horizontal scrollable) stack where the most recent one is on the left, captioned with time received. </a:t>
            </a:r>
            <a:endParaRPr sz="1300">
              <a:solidFill>
                <a:srgbClr val="434343"/>
              </a:solidFill>
              <a:latin typeface="Proxima Nova"/>
              <a:ea typeface="Proxima Nova"/>
              <a:cs typeface="Proxima Nova"/>
              <a:sym typeface="Proxima Nova"/>
            </a:endParaRPr>
          </a:p>
          <a:p>
            <a:pPr marL="457200" lvl="0" indent="-311150" algn="l" rtl="0">
              <a:spcBef>
                <a:spcPts val="0"/>
              </a:spcBef>
              <a:spcAft>
                <a:spcPts val="0"/>
              </a:spcAft>
              <a:buClr>
                <a:srgbClr val="434343"/>
              </a:buClr>
              <a:buSzPts val="1300"/>
              <a:buFont typeface="Proxima Nova"/>
              <a:buChar char="●"/>
            </a:pPr>
            <a:r>
              <a:rPr lang="en" sz="1300">
                <a:solidFill>
                  <a:srgbClr val="434343"/>
                </a:solidFill>
                <a:latin typeface="Proxima Nova"/>
                <a:ea typeface="Proxima Nova"/>
                <a:cs typeface="Proxima Nova"/>
                <a:sym typeface="Proxima Nova"/>
              </a:rPr>
              <a:t>Added text to icons to prompt action from users, aligning with usability goal of fast learning.</a:t>
            </a:r>
            <a:endParaRPr sz="13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300">
              <a:solidFill>
                <a:srgbClr val="666666"/>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p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428300" y="1157738"/>
            <a:ext cx="2075795" cy="3833350"/>
          </a:xfrm>
          <a:prstGeom prst="rect">
            <a:avLst/>
          </a:prstGeom>
          <a:noFill/>
          <a:ln>
            <a:noFill/>
          </a:ln>
        </p:spPr>
      </p:pic>
      <p:sp>
        <p:nvSpPr>
          <p:cNvPr id="147" name="Google Shape;147;p26"/>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Revised Interface Design #2: Friend List </a:t>
            </a:r>
            <a:endParaRPr sz="2800" b="1">
              <a:solidFill>
                <a:srgbClr val="EC908F"/>
              </a:solidFill>
              <a:latin typeface="Proxima Nova"/>
              <a:ea typeface="Proxima Nova"/>
              <a:cs typeface="Proxima Nova"/>
              <a:sym typeface="Proxima Nova"/>
            </a:endParaRPr>
          </a:p>
        </p:txBody>
      </p:sp>
      <p:sp>
        <p:nvSpPr>
          <p:cNvPr id="148" name="Google Shape;148;p26"/>
          <p:cNvSpPr txBox="1"/>
          <p:nvPr/>
        </p:nvSpPr>
        <p:spPr>
          <a:xfrm>
            <a:off x="5436675" y="929400"/>
            <a:ext cx="1097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63926C"/>
                </a:solidFill>
                <a:latin typeface="Proxima Nova"/>
                <a:ea typeface="Proxima Nova"/>
                <a:cs typeface="Proxima Nova"/>
                <a:sym typeface="Proxima Nova"/>
              </a:rPr>
              <a:t>After</a:t>
            </a:r>
            <a:endParaRPr sz="1800">
              <a:solidFill>
                <a:srgbClr val="666666"/>
              </a:solidFill>
              <a:latin typeface="Proxima Nova"/>
              <a:ea typeface="Proxima Nova"/>
              <a:cs typeface="Proxima Nova"/>
              <a:sym typeface="Proxima Nova"/>
            </a:endParaRPr>
          </a:p>
        </p:txBody>
      </p:sp>
      <p:sp>
        <p:nvSpPr>
          <p:cNvPr id="149" name="Google Shape;149;p26"/>
          <p:cNvSpPr txBox="1"/>
          <p:nvPr/>
        </p:nvSpPr>
        <p:spPr>
          <a:xfrm>
            <a:off x="2118425" y="929400"/>
            <a:ext cx="109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Before</a:t>
            </a:r>
            <a:endParaRPr sz="1800">
              <a:solidFill>
                <a:srgbClr val="666666"/>
              </a:solidFill>
              <a:latin typeface="Proxima Nova"/>
              <a:ea typeface="Proxima Nova"/>
              <a:cs typeface="Proxima Nova"/>
              <a:sym typeface="Proxima Nova"/>
            </a:endParaRPr>
          </a:p>
        </p:txBody>
      </p:sp>
      <p:pic>
        <p:nvPicPr>
          <p:cNvPr id="150" name="Google Shape;150;p2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226175" y="1391100"/>
            <a:ext cx="1600175" cy="3455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7"/>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Revised Interface Design #2: Friend List</a:t>
            </a:r>
            <a:endParaRPr sz="2800" b="1">
              <a:solidFill>
                <a:srgbClr val="EC908F"/>
              </a:solidFill>
              <a:latin typeface="Proxima Nova"/>
              <a:ea typeface="Proxima Nova"/>
              <a:cs typeface="Proxima Nova"/>
              <a:sym typeface="Proxima Nova"/>
            </a:endParaRPr>
          </a:p>
        </p:txBody>
      </p:sp>
      <p:sp>
        <p:nvSpPr>
          <p:cNvPr id="156" name="Google Shape;156;p27"/>
          <p:cNvSpPr txBox="1"/>
          <p:nvPr/>
        </p:nvSpPr>
        <p:spPr>
          <a:xfrm>
            <a:off x="304725" y="1005600"/>
            <a:ext cx="37293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rgbClr val="63926C"/>
                </a:solidFill>
                <a:latin typeface="Proxima Nova"/>
                <a:ea typeface="Proxima Nova"/>
                <a:cs typeface="Proxima Nova"/>
                <a:sym typeface="Proxima Nova"/>
              </a:rPr>
              <a:t>Before </a:t>
            </a:r>
            <a:endParaRPr sz="1700" b="1">
              <a:solidFill>
                <a:srgbClr val="63926C"/>
              </a:solidFill>
              <a:latin typeface="Proxima Nova"/>
              <a:ea typeface="Proxima Nova"/>
              <a:cs typeface="Proxima Nova"/>
              <a:sym typeface="Proxima Nova"/>
            </a:endParaRPr>
          </a:p>
          <a:p>
            <a:pPr marL="457200" lvl="0" indent="-336550" algn="l" rtl="0">
              <a:spcBef>
                <a:spcPts val="0"/>
              </a:spcBef>
              <a:spcAft>
                <a:spcPts val="0"/>
              </a:spcAft>
              <a:buClr>
                <a:srgbClr val="434343"/>
              </a:buClr>
              <a:buSzPts val="1700"/>
              <a:buFont typeface="Proxima Nova"/>
              <a:buChar char="●"/>
            </a:pPr>
            <a:r>
              <a:rPr lang="en" sz="1700">
                <a:solidFill>
                  <a:srgbClr val="434343"/>
                </a:solidFill>
                <a:latin typeface="Proxima Nova"/>
                <a:ea typeface="Proxima Nova"/>
                <a:cs typeface="Proxima Nova"/>
                <a:sym typeface="Proxima Nova"/>
              </a:rPr>
              <a:t>Lo-fi interviewees emphasized lack of functionality with friend list—only purpose is to view friends—felt it was incomplete. </a:t>
            </a:r>
            <a:endParaRPr sz="1700">
              <a:solidFill>
                <a:srgbClr val="434343"/>
              </a:solidFill>
              <a:latin typeface="Proxima Nova"/>
              <a:ea typeface="Proxima Nova"/>
              <a:cs typeface="Proxima Nova"/>
              <a:sym typeface="Proxima Nova"/>
            </a:endParaRPr>
          </a:p>
          <a:p>
            <a:pPr marL="457200" lvl="0" indent="-336550" algn="l" rtl="0">
              <a:spcBef>
                <a:spcPts val="0"/>
              </a:spcBef>
              <a:spcAft>
                <a:spcPts val="0"/>
              </a:spcAft>
              <a:buClr>
                <a:srgbClr val="434343"/>
              </a:buClr>
              <a:buSzPts val="1700"/>
              <a:buFont typeface="Proxima Nova"/>
              <a:buChar char="●"/>
            </a:pPr>
            <a:r>
              <a:rPr lang="en" sz="1700">
                <a:solidFill>
                  <a:srgbClr val="434343"/>
                </a:solidFill>
                <a:latin typeface="Proxima Nova"/>
                <a:ea typeface="Proxima Nova"/>
                <a:cs typeface="Proxima Nova"/>
                <a:sym typeface="Proxima Nova"/>
              </a:rPr>
              <a:t>Redundancy—you have to go through a friend list every time you start/reply/view a moment/token/goal. </a:t>
            </a:r>
            <a:endParaRPr sz="1700">
              <a:solidFill>
                <a:srgbClr val="434343"/>
              </a:solidFill>
              <a:latin typeface="Proxima Nova"/>
              <a:ea typeface="Proxima Nova"/>
              <a:cs typeface="Proxima Nova"/>
              <a:sym typeface="Proxima Nova"/>
            </a:endParaRPr>
          </a:p>
          <a:p>
            <a:pPr marL="457200" lvl="0" indent="-336550" algn="l" rtl="0">
              <a:spcBef>
                <a:spcPts val="0"/>
              </a:spcBef>
              <a:spcAft>
                <a:spcPts val="0"/>
              </a:spcAft>
              <a:buClr>
                <a:srgbClr val="434343"/>
              </a:buClr>
              <a:buSzPts val="1700"/>
              <a:buFont typeface="Proxima Nova"/>
              <a:buChar char="●"/>
            </a:pPr>
            <a:r>
              <a:rPr lang="en" sz="1700">
                <a:solidFill>
                  <a:srgbClr val="434343"/>
                </a:solidFill>
                <a:latin typeface="Proxima Nova"/>
                <a:ea typeface="Proxima Nova"/>
                <a:cs typeface="Proxima Nova"/>
                <a:sym typeface="Proxima Nova"/>
              </a:rPr>
              <a:t>No way to search for particular friend. </a:t>
            </a:r>
            <a:endParaRPr sz="1700">
              <a:solidFill>
                <a:srgbClr val="434343"/>
              </a:solidFill>
              <a:latin typeface="Proxima Nova"/>
              <a:ea typeface="Proxima Nova"/>
              <a:cs typeface="Proxima Nova"/>
              <a:sym typeface="Proxima Nova"/>
            </a:endParaRPr>
          </a:p>
          <a:p>
            <a:pPr marL="457200" lvl="0" indent="-336550" algn="l" rtl="0">
              <a:spcBef>
                <a:spcPts val="0"/>
              </a:spcBef>
              <a:spcAft>
                <a:spcPts val="0"/>
              </a:spcAft>
              <a:buClr>
                <a:srgbClr val="434343"/>
              </a:buClr>
              <a:buSzPts val="1700"/>
              <a:buFont typeface="Proxima Nova"/>
              <a:buChar char="●"/>
            </a:pPr>
            <a:r>
              <a:rPr lang="en" sz="1700">
                <a:solidFill>
                  <a:srgbClr val="434343"/>
                </a:solidFill>
                <a:latin typeface="Proxima Nova"/>
                <a:ea typeface="Proxima Nova"/>
                <a:cs typeface="Proxima Nova"/>
                <a:sym typeface="Proxima Nova"/>
              </a:rPr>
              <a:t>Unclear arrangement—hierarchy of friends? Alphabetical?</a:t>
            </a:r>
            <a:endParaRPr sz="17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700">
              <a:solidFill>
                <a:srgbClr val="666666"/>
              </a:solidFill>
              <a:latin typeface="Proxima Nova"/>
              <a:ea typeface="Proxima Nova"/>
              <a:cs typeface="Proxima Nova"/>
              <a:sym typeface="Proxima Nova"/>
            </a:endParaRPr>
          </a:p>
        </p:txBody>
      </p:sp>
      <p:sp>
        <p:nvSpPr>
          <p:cNvPr id="157" name="Google Shape;157;p27"/>
          <p:cNvSpPr txBox="1"/>
          <p:nvPr/>
        </p:nvSpPr>
        <p:spPr>
          <a:xfrm>
            <a:off x="4822900" y="985475"/>
            <a:ext cx="3729300" cy="410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63926C"/>
                </a:solidFill>
                <a:latin typeface="Proxima Nova"/>
                <a:ea typeface="Proxima Nova"/>
                <a:cs typeface="Proxima Nova"/>
                <a:sym typeface="Proxima Nova"/>
              </a:rPr>
              <a:t>After </a:t>
            </a:r>
            <a:endParaRPr sz="1500" b="1">
              <a:solidFill>
                <a:srgbClr val="63926C"/>
              </a:solidFill>
              <a:latin typeface="Proxima Nova"/>
              <a:ea typeface="Proxima Nova"/>
              <a:cs typeface="Proxima Nova"/>
              <a:sym typeface="Proxima Nova"/>
            </a:endParaRPr>
          </a:p>
          <a:p>
            <a:pPr marL="457200" lvl="0" indent="-323850" algn="l" rtl="0">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Greatest change was functionality and making screen actionable. View the friend list to instantly view connection goal, send a token, or start a token. More efficient overall. </a:t>
            </a:r>
            <a:endParaRPr sz="1500">
              <a:solidFill>
                <a:srgbClr val="434343"/>
              </a:solidFill>
              <a:latin typeface="Proxima Nova"/>
              <a:ea typeface="Proxima Nova"/>
              <a:cs typeface="Proxima Nova"/>
              <a:sym typeface="Proxima Nova"/>
            </a:endParaRPr>
          </a:p>
          <a:p>
            <a:pPr marL="457200" lvl="0" indent="-323850" algn="l" rtl="0">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Included user’s timezones, search bar, and add friend button for functionality. Friends arranged alphabetically.</a:t>
            </a:r>
            <a:endParaRPr sz="1500">
              <a:solidFill>
                <a:srgbClr val="434343"/>
              </a:solidFill>
              <a:latin typeface="Proxima Nova"/>
              <a:ea typeface="Proxima Nova"/>
              <a:cs typeface="Proxima Nova"/>
              <a:sym typeface="Proxima Nova"/>
            </a:endParaRPr>
          </a:p>
          <a:p>
            <a:pPr marL="457200" lvl="0" indent="-323850" algn="l" rtl="0">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Per lo-fi interviewee feedback, included friends you haven’t spoken to in a long time to remind viewer to maintain connection—relieving stress/thinking energy, adding delight.</a:t>
            </a:r>
            <a:endParaRPr sz="15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500">
              <a:solidFill>
                <a:srgbClr val="666666"/>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28"/>
          <p:cNvSpPr txBox="1"/>
          <p:nvPr/>
        </p:nvSpPr>
        <p:spPr>
          <a:xfrm>
            <a:off x="304725" y="389750"/>
            <a:ext cx="8225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Revised Interface Design #3: Garden of Goals</a:t>
            </a:r>
            <a:endParaRPr sz="2800" b="1">
              <a:solidFill>
                <a:srgbClr val="EC908F"/>
              </a:solidFill>
              <a:latin typeface="Proxima Nova"/>
              <a:ea typeface="Proxima Nova"/>
              <a:cs typeface="Proxima Nova"/>
              <a:sym typeface="Proxima Nova"/>
            </a:endParaRPr>
          </a:p>
        </p:txBody>
      </p:sp>
      <p:sp>
        <p:nvSpPr>
          <p:cNvPr id="163" name="Google Shape;163;p28"/>
          <p:cNvSpPr txBox="1"/>
          <p:nvPr/>
        </p:nvSpPr>
        <p:spPr>
          <a:xfrm>
            <a:off x="6421725" y="929400"/>
            <a:ext cx="109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After</a:t>
            </a:r>
            <a:endParaRPr sz="1800">
              <a:solidFill>
                <a:srgbClr val="666666"/>
              </a:solidFill>
              <a:latin typeface="Proxima Nova"/>
              <a:ea typeface="Proxima Nova"/>
              <a:cs typeface="Proxima Nova"/>
              <a:sym typeface="Proxima Nova"/>
            </a:endParaRPr>
          </a:p>
        </p:txBody>
      </p:sp>
      <p:sp>
        <p:nvSpPr>
          <p:cNvPr id="164" name="Google Shape;164;p28"/>
          <p:cNvSpPr txBox="1"/>
          <p:nvPr/>
        </p:nvSpPr>
        <p:spPr>
          <a:xfrm>
            <a:off x="1904925" y="929400"/>
            <a:ext cx="109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Before</a:t>
            </a:r>
            <a:endParaRPr sz="1800">
              <a:solidFill>
                <a:srgbClr val="666666"/>
              </a:solidFill>
              <a:latin typeface="Proxima Nova"/>
              <a:ea typeface="Proxima Nova"/>
              <a:cs typeface="Proxima Nova"/>
              <a:sym typeface="Proxima Nova"/>
            </a:endParaRPr>
          </a:p>
        </p:txBody>
      </p:sp>
      <p:pic>
        <p:nvPicPr>
          <p:cNvPr id="165" name="Google Shape;165;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3325" y="1391100"/>
            <a:ext cx="1852125" cy="3501824"/>
          </a:xfrm>
          <a:prstGeom prst="rect">
            <a:avLst/>
          </a:prstGeom>
          <a:noFill/>
          <a:ln>
            <a:noFill/>
          </a:ln>
        </p:spPr>
      </p:pic>
      <p:pic>
        <p:nvPicPr>
          <p:cNvPr id="166" name="Google Shape;166;p2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345450" y="1447925"/>
            <a:ext cx="1948775" cy="3445000"/>
          </a:xfrm>
          <a:prstGeom prst="rect">
            <a:avLst/>
          </a:prstGeom>
          <a:noFill/>
          <a:ln>
            <a:noFill/>
          </a:ln>
        </p:spPr>
      </p:pic>
      <p:pic>
        <p:nvPicPr>
          <p:cNvPr id="167" name="Google Shape;167;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305125" y="1509400"/>
            <a:ext cx="1422300" cy="3118150"/>
          </a:xfrm>
          <a:prstGeom prst="rect">
            <a:avLst/>
          </a:prstGeom>
          <a:noFill/>
          <a:ln>
            <a:noFill/>
          </a:ln>
        </p:spPr>
      </p:pic>
      <p:pic>
        <p:nvPicPr>
          <p:cNvPr id="168" name="Google Shape;168;p2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869025" y="1512825"/>
            <a:ext cx="1422300" cy="311813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29"/>
          <p:cNvSpPr txBox="1"/>
          <p:nvPr/>
        </p:nvSpPr>
        <p:spPr>
          <a:xfrm>
            <a:off x="304725" y="389750"/>
            <a:ext cx="8135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Revised Interface Design #3: Garden of Goals</a:t>
            </a:r>
            <a:endParaRPr sz="2800" b="1">
              <a:solidFill>
                <a:srgbClr val="EC908F"/>
              </a:solidFill>
              <a:latin typeface="Proxima Nova"/>
              <a:ea typeface="Proxima Nova"/>
              <a:cs typeface="Proxima Nova"/>
              <a:sym typeface="Proxima Nova"/>
            </a:endParaRPr>
          </a:p>
        </p:txBody>
      </p:sp>
      <p:sp>
        <p:nvSpPr>
          <p:cNvPr id="174" name="Google Shape;174;p29"/>
          <p:cNvSpPr txBox="1"/>
          <p:nvPr/>
        </p:nvSpPr>
        <p:spPr>
          <a:xfrm>
            <a:off x="304725" y="1005600"/>
            <a:ext cx="3729300" cy="3648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500" b="1">
                <a:solidFill>
                  <a:srgbClr val="63926C"/>
                </a:solidFill>
                <a:latin typeface="Proxima Nova"/>
                <a:ea typeface="Proxima Nova"/>
                <a:cs typeface="Proxima Nova"/>
                <a:sym typeface="Proxima Nova"/>
              </a:rPr>
              <a:t>Before </a:t>
            </a:r>
            <a:endParaRPr sz="1500" b="1">
              <a:solidFill>
                <a:srgbClr val="63926C"/>
              </a:solidFill>
              <a:latin typeface="Proxima Nova"/>
              <a:ea typeface="Proxima Nova"/>
              <a:cs typeface="Proxima Nova"/>
              <a:sym typeface="Proxima Nova"/>
            </a:endParaRPr>
          </a:p>
          <a:p>
            <a:pPr marL="457200" lvl="0" indent="-323850" algn="l" rtl="0">
              <a:lnSpc>
                <a:spcPct val="100000"/>
              </a:lnSpc>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Interviewee expressed frustration at difficulty in starting new goal—required multiple swiping. </a:t>
            </a:r>
            <a:endParaRPr sz="1500">
              <a:solidFill>
                <a:srgbClr val="434343"/>
              </a:solidFill>
              <a:latin typeface="Proxima Nova"/>
              <a:ea typeface="Proxima Nova"/>
              <a:cs typeface="Proxima Nova"/>
              <a:sym typeface="Proxima Nova"/>
            </a:endParaRPr>
          </a:p>
          <a:p>
            <a:pPr marL="457200" lvl="0" indent="-323850" algn="l" rtl="0">
              <a:lnSpc>
                <a:spcPct val="100000"/>
              </a:lnSpc>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Feedback given to focus on existing plants more instead of both existing plants and potential plants (friends you have no goals with).</a:t>
            </a:r>
            <a:endParaRPr sz="1500">
              <a:solidFill>
                <a:srgbClr val="434343"/>
              </a:solidFill>
              <a:latin typeface="Proxima Nova"/>
              <a:ea typeface="Proxima Nova"/>
              <a:cs typeface="Proxima Nova"/>
              <a:sym typeface="Proxima Nova"/>
            </a:endParaRPr>
          </a:p>
          <a:p>
            <a:pPr marL="457200" lvl="0" indent="-323850" algn="l" rtl="0">
              <a:lnSpc>
                <a:spcPct val="100000"/>
              </a:lnSpc>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CA noted how newly added goal did not appear on front of Garden—unclear arrangement. </a:t>
            </a:r>
            <a:endParaRPr sz="1500">
              <a:solidFill>
                <a:srgbClr val="434343"/>
              </a:solidFill>
              <a:latin typeface="Proxima Nova"/>
              <a:ea typeface="Proxima Nova"/>
              <a:cs typeface="Proxima Nova"/>
              <a:sym typeface="Proxima Nova"/>
            </a:endParaRPr>
          </a:p>
          <a:p>
            <a:pPr marL="457200" lvl="0" indent="-323850" algn="l" rtl="0">
              <a:lnSpc>
                <a:spcPct val="100000"/>
              </a:lnSpc>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Interviewees wanted improvements to visual metaphor of plant growth to add delight—current plant is static.</a:t>
            </a:r>
            <a:endParaRPr sz="1500">
              <a:solidFill>
                <a:srgbClr val="434343"/>
              </a:solidFill>
              <a:latin typeface="Proxima Nova"/>
              <a:ea typeface="Proxima Nova"/>
              <a:cs typeface="Proxima Nova"/>
              <a:sym typeface="Proxima Nova"/>
            </a:endParaRPr>
          </a:p>
          <a:p>
            <a:pPr marL="0" lvl="0" indent="0" algn="l" rtl="0">
              <a:lnSpc>
                <a:spcPct val="100000"/>
              </a:lnSpc>
              <a:spcBef>
                <a:spcPts val="0"/>
              </a:spcBef>
              <a:spcAft>
                <a:spcPts val="0"/>
              </a:spcAft>
              <a:buNone/>
            </a:pPr>
            <a:endParaRPr sz="1500">
              <a:solidFill>
                <a:srgbClr val="666666"/>
              </a:solidFill>
              <a:latin typeface="Proxima Nova"/>
              <a:ea typeface="Proxima Nova"/>
              <a:cs typeface="Proxima Nova"/>
              <a:sym typeface="Proxima Nova"/>
            </a:endParaRPr>
          </a:p>
        </p:txBody>
      </p:sp>
      <p:sp>
        <p:nvSpPr>
          <p:cNvPr id="175" name="Google Shape;175;p29"/>
          <p:cNvSpPr txBox="1"/>
          <p:nvPr/>
        </p:nvSpPr>
        <p:spPr>
          <a:xfrm>
            <a:off x="4822900" y="985475"/>
            <a:ext cx="3729300" cy="410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63926C"/>
                </a:solidFill>
                <a:latin typeface="Proxima Nova"/>
                <a:ea typeface="Proxima Nova"/>
                <a:cs typeface="Proxima Nova"/>
                <a:sym typeface="Proxima Nova"/>
              </a:rPr>
              <a:t>After </a:t>
            </a:r>
            <a:endParaRPr sz="1500" b="1">
              <a:solidFill>
                <a:srgbClr val="63926C"/>
              </a:solidFill>
              <a:latin typeface="Proxima Nova"/>
              <a:ea typeface="Proxima Nova"/>
              <a:cs typeface="Proxima Nova"/>
              <a:sym typeface="Proxima Nova"/>
            </a:endParaRPr>
          </a:p>
          <a:p>
            <a:pPr marL="457200" lvl="0" indent="-323850" algn="l" rtl="0">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Decluttered page by only showing existing plants, click (+) button to add a new goal if desired—simpler. </a:t>
            </a:r>
            <a:endParaRPr sz="1500">
              <a:solidFill>
                <a:srgbClr val="434343"/>
              </a:solidFill>
              <a:latin typeface="Proxima Nova"/>
              <a:ea typeface="Proxima Nova"/>
              <a:cs typeface="Proxima Nova"/>
              <a:sym typeface="Proxima Nova"/>
            </a:endParaRPr>
          </a:p>
          <a:p>
            <a:pPr marL="457200" lvl="0" indent="-323850" algn="l" rtl="0">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Added search feature to look for a particular goal. </a:t>
            </a:r>
            <a:endParaRPr sz="1500">
              <a:solidFill>
                <a:srgbClr val="434343"/>
              </a:solidFill>
              <a:latin typeface="Proxima Nova"/>
              <a:ea typeface="Proxima Nova"/>
              <a:cs typeface="Proxima Nova"/>
              <a:sym typeface="Proxima Nova"/>
            </a:endParaRPr>
          </a:p>
          <a:p>
            <a:pPr marL="457200" lvl="0" indent="-323850" algn="l" rtl="0">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Interviewees want to know which plants to attend to most—we’ve separated goals to “growing” and “mature”. Within these, most recently added plants are at the front. </a:t>
            </a:r>
            <a:endParaRPr sz="1500">
              <a:solidFill>
                <a:srgbClr val="434343"/>
              </a:solidFill>
              <a:latin typeface="Proxima Nova"/>
              <a:ea typeface="Proxima Nova"/>
              <a:cs typeface="Proxima Nova"/>
              <a:sym typeface="Proxima Nova"/>
            </a:endParaRPr>
          </a:p>
          <a:p>
            <a:pPr marL="457200" lvl="0" indent="-323850" algn="l" rtl="0">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Plants now show 4 stages of goals (fully grown plant = goal met) and day/night background depending on friend’s timezone to add user delight.</a:t>
            </a:r>
            <a:endParaRPr sz="15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500">
              <a:solidFill>
                <a:srgbClr val="666666"/>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30"/>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Simple Task Flow: Share a Moment</a:t>
            </a:r>
            <a:endParaRPr sz="2800" b="1">
              <a:solidFill>
                <a:srgbClr val="EC908F"/>
              </a:solidFill>
              <a:latin typeface="Proxima Nova"/>
              <a:ea typeface="Proxima Nova"/>
              <a:cs typeface="Proxima Nova"/>
              <a:sym typeface="Proxima Nova"/>
            </a:endParaRPr>
          </a:p>
        </p:txBody>
      </p:sp>
      <p:pic>
        <p:nvPicPr>
          <p:cNvPr id="181" name="Google Shape;181;p3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495175" y="1429513"/>
            <a:ext cx="1633100" cy="3553010"/>
          </a:xfrm>
          <a:prstGeom prst="rect">
            <a:avLst/>
          </a:prstGeom>
          <a:noFill/>
          <a:ln>
            <a:noFill/>
          </a:ln>
        </p:spPr>
      </p:pic>
      <p:pic>
        <p:nvPicPr>
          <p:cNvPr id="182" name="Google Shape;182;p3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019168" y="2329325"/>
            <a:ext cx="1531136" cy="1414000"/>
          </a:xfrm>
          <a:prstGeom prst="rect">
            <a:avLst/>
          </a:prstGeom>
          <a:noFill/>
          <a:ln w="9525" cap="flat" cmpd="sng">
            <a:solidFill>
              <a:schemeClr val="dk1"/>
            </a:solidFill>
            <a:prstDash val="solid"/>
            <a:round/>
            <a:headEnd type="none" w="sm" len="sm"/>
            <a:tailEnd type="none" w="sm" len="sm"/>
          </a:ln>
        </p:spPr>
      </p:pic>
      <p:pic>
        <p:nvPicPr>
          <p:cNvPr id="183" name="Google Shape;183;p3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21738" y="1433975"/>
            <a:ext cx="1633118" cy="3544070"/>
          </a:xfrm>
          <a:prstGeom prst="rect">
            <a:avLst/>
          </a:prstGeom>
          <a:noFill/>
          <a:ln>
            <a:noFill/>
          </a:ln>
        </p:spPr>
      </p:pic>
      <p:pic>
        <p:nvPicPr>
          <p:cNvPr id="184" name="Google Shape;184;p3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156275" y="1429650"/>
            <a:ext cx="1633100" cy="3552717"/>
          </a:xfrm>
          <a:prstGeom prst="rect">
            <a:avLst/>
          </a:prstGeom>
          <a:noFill/>
          <a:ln>
            <a:noFill/>
          </a:ln>
        </p:spPr>
      </p:pic>
      <p:sp>
        <p:nvSpPr>
          <p:cNvPr id="185" name="Google Shape;185;p30"/>
          <p:cNvSpPr txBox="1"/>
          <p:nvPr/>
        </p:nvSpPr>
        <p:spPr>
          <a:xfrm>
            <a:off x="580775" y="853200"/>
            <a:ext cx="2102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User clicks “Create New Moment” on Home Screen</a:t>
            </a:r>
            <a:endParaRPr sz="1200" b="1">
              <a:solidFill>
                <a:srgbClr val="335339"/>
              </a:solidFill>
              <a:latin typeface="Proxima Nova"/>
              <a:ea typeface="Proxima Nova"/>
              <a:cs typeface="Proxima Nova"/>
              <a:sym typeface="Proxima Nova"/>
            </a:endParaRPr>
          </a:p>
        </p:txBody>
      </p:sp>
      <p:sp>
        <p:nvSpPr>
          <p:cNvPr id="186" name="Google Shape;186;p30"/>
          <p:cNvSpPr txBox="1"/>
          <p:nvPr/>
        </p:nvSpPr>
        <p:spPr>
          <a:xfrm>
            <a:off x="2942975" y="853200"/>
            <a:ext cx="2286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User is asked to choose a Friend to start a moment with</a:t>
            </a:r>
            <a:endParaRPr sz="1200" b="1">
              <a:solidFill>
                <a:srgbClr val="335339"/>
              </a:solidFill>
              <a:latin typeface="Proxima Nova"/>
              <a:ea typeface="Proxima Nova"/>
              <a:cs typeface="Proxima Nova"/>
              <a:sym typeface="Proxima Nova"/>
            </a:endParaRPr>
          </a:p>
        </p:txBody>
      </p:sp>
      <p:sp>
        <p:nvSpPr>
          <p:cNvPr id="187" name="Google Shape;187;p30"/>
          <p:cNvSpPr txBox="1"/>
          <p:nvPr/>
        </p:nvSpPr>
        <p:spPr>
          <a:xfrm>
            <a:off x="5076575" y="853200"/>
            <a:ext cx="2591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User is taken to the moment waiting screen (more next slide)</a:t>
            </a:r>
            <a:endParaRPr sz="1200" b="1">
              <a:solidFill>
                <a:srgbClr val="335339"/>
              </a:solidFill>
              <a:latin typeface="Proxima Nova"/>
              <a:ea typeface="Proxima Nova"/>
              <a:cs typeface="Proxima Nova"/>
              <a:sym typeface="Proxima Nova"/>
            </a:endParaRPr>
          </a:p>
        </p:txBody>
      </p:sp>
      <p:sp>
        <p:nvSpPr>
          <p:cNvPr id="188" name="Google Shape;188;p30"/>
          <p:cNvSpPr txBox="1"/>
          <p:nvPr/>
        </p:nvSpPr>
        <p:spPr>
          <a:xfrm>
            <a:off x="7134350" y="1590425"/>
            <a:ext cx="1676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335339"/>
                </a:solidFill>
                <a:latin typeface="Proxima Nova"/>
                <a:ea typeface="Proxima Nova"/>
                <a:cs typeface="Proxima Nova"/>
                <a:sym typeface="Proxima Nova"/>
              </a:rPr>
              <a:t>Glow animation that pulses bigger and smaller in and out!</a:t>
            </a:r>
            <a:endParaRPr sz="1200" b="1">
              <a:solidFill>
                <a:srgbClr val="335339"/>
              </a:solidFill>
              <a:latin typeface="Proxima Nova"/>
              <a:ea typeface="Proxima Nova"/>
              <a:cs typeface="Proxima Nova"/>
              <a:sym typeface="Proxima Nova"/>
            </a:endParaRPr>
          </a:p>
        </p:txBody>
      </p:sp>
      <p:sp>
        <p:nvSpPr>
          <p:cNvPr id="189" name="Google Shape;189;p30"/>
          <p:cNvSpPr/>
          <p:nvPr/>
        </p:nvSpPr>
        <p:spPr>
          <a:xfrm>
            <a:off x="914525" y="2676900"/>
            <a:ext cx="1360800" cy="485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0" name="Google Shape;190;p30"/>
          <p:cNvCxnSpPr/>
          <p:nvPr/>
        </p:nvCxnSpPr>
        <p:spPr>
          <a:xfrm rot="10800000" flipH="1">
            <a:off x="2275325" y="2638750"/>
            <a:ext cx="896700" cy="261000"/>
          </a:xfrm>
          <a:prstGeom prst="straightConnector1">
            <a:avLst/>
          </a:prstGeom>
          <a:noFill/>
          <a:ln w="38100" cap="flat" cmpd="sng">
            <a:solidFill>
              <a:srgbClr val="FF0000"/>
            </a:solidFill>
            <a:prstDash val="solid"/>
            <a:round/>
            <a:headEnd type="none" w="med" len="med"/>
            <a:tailEnd type="triangle" w="med" len="med"/>
          </a:ln>
        </p:spPr>
      </p:cxnSp>
      <p:sp>
        <p:nvSpPr>
          <p:cNvPr id="191" name="Google Shape;191;p30"/>
          <p:cNvSpPr/>
          <p:nvPr/>
        </p:nvSpPr>
        <p:spPr>
          <a:xfrm>
            <a:off x="3700850" y="2803000"/>
            <a:ext cx="571800" cy="6549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 name="Google Shape;192;p30"/>
          <p:cNvCxnSpPr>
            <a:stCxn id="191" idx="6"/>
            <a:endCxn id="181" idx="1"/>
          </p:cNvCxnSpPr>
          <p:nvPr/>
        </p:nvCxnSpPr>
        <p:spPr>
          <a:xfrm>
            <a:off x="4272650" y="3130450"/>
            <a:ext cx="1222500" cy="756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31"/>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Simple Task Flow: Share a Moment</a:t>
            </a:r>
            <a:endParaRPr sz="2800" b="1">
              <a:solidFill>
                <a:srgbClr val="EC908F"/>
              </a:solidFill>
              <a:latin typeface="Proxima Nova"/>
              <a:ea typeface="Proxima Nova"/>
              <a:cs typeface="Proxima Nova"/>
              <a:sym typeface="Proxima Nova"/>
            </a:endParaRPr>
          </a:p>
        </p:txBody>
      </p:sp>
      <p:sp>
        <p:nvSpPr>
          <p:cNvPr id="198" name="Google Shape;198;p31"/>
          <p:cNvSpPr txBox="1"/>
          <p:nvPr/>
        </p:nvSpPr>
        <p:spPr>
          <a:xfrm>
            <a:off x="111175" y="938925"/>
            <a:ext cx="3810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If friend responds within 30 seconds, this animation will play for 20 seconds on both user’s screens</a:t>
            </a:r>
            <a:endParaRPr sz="1200" b="1">
              <a:solidFill>
                <a:srgbClr val="335339"/>
              </a:solidFill>
              <a:latin typeface="Proxima Nova"/>
              <a:ea typeface="Proxima Nova"/>
              <a:cs typeface="Proxima Nova"/>
              <a:sym typeface="Proxima Nova"/>
            </a:endParaRPr>
          </a:p>
        </p:txBody>
      </p:sp>
      <p:sp>
        <p:nvSpPr>
          <p:cNvPr id="199" name="Google Shape;199;p31"/>
          <p:cNvSpPr txBox="1"/>
          <p:nvPr/>
        </p:nvSpPr>
        <p:spPr>
          <a:xfrm>
            <a:off x="5486150" y="938925"/>
            <a:ext cx="3810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If friend doesn’t respond within 30 seconds</a:t>
            </a:r>
            <a:endParaRPr sz="1200" b="1">
              <a:solidFill>
                <a:srgbClr val="335339"/>
              </a:solidFill>
              <a:latin typeface="Proxima Nova"/>
              <a:ea typeface="Proxima Nova"/>
              <a:cs typeface="Proxima Nova"/>
              <a:sym typeface="Proxima Nova"/>
            </a:endParaRPr>
          </a:p>
        </p:txBody>
      </p:sp>
      <p:pic>
        <p:nvPicPr>
          <p:cNvPr id="200" name="Google Shape;200;p3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591375" y="1498813"/>
            <a:ext cx="1599825" cy="3504424"/>
          </a:xfrm>
          <a:prstGeom prst="rect">
            <a:avLst/>
          </a:prstGeom>
          <a:noFill/>
          <a:ln>
            <a:noFill/>
          </a:ln>
        </p:spPr>
      </p:pic>
      <p:pic>
        <p:nvPicPr>
          <p:cNvPr id="201" name="Google Shape;201;p3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04725" y="1463137"/>
            <a:ext cx="1646850" cy="3575767"/>
          </a:xfrm>
          <a:prstGeom prst="rect">
            <a:avLst/>
          </a:prstGeom>
          <a:noFill/>
          <a:ln>
            <a:noFill/>
          </a:ln>
        </p:spPr>
      </p:pic>
      <p:pic>
        <p:nvPicPr>
          <p:cNvPr id="202" name="Google Shape;202;p3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840601" y="1446889"/>
            <a:ext cx="1646850" cy="3608260"/>
          </a:xfrm>
          <a:prstGeom prst="rect">
            <a:avLst/>
          </a:prstGeom>
          <a:noFill/>
          <a:ln>
            <a:noFill/>
          </a:ln>
        </p:spPr>
      </p:pic>
      <p:pic>
        <p:nvPicPr>
          <p:cNvPr id="203" name="Google Shape;203;p31"/>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921475" y="1452963"/>
            <a:ext cx="1646851" cy="3596100"/>
          </a:xfrm>
          <a:prstGeom prst="rect">
            <a:avLst/>
          </a:prstGeom>
          <a:noFill/>
          <a:ln>
            <a:noFill/>
          </a:ln>
        </p:spPr>
      </p:pic>
      <p:sp>
        <p:nvSpPr>
          <p:cNvPr id="204" name="Google Shape;204;p31"/>
          <p:cNvSpPr txBox="1"/>
          <p:nvPr/>
        </p:nvSpPr>
        <p:spPr>
          <a:xfrm>
            <a:off x="2839750" y="938925"/>
            <a:ext cx="3810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After 20 seconds</a:t>
            </a:r>
            <a:endParaRPr sz="1200" b="1">
              <a:solidFill>
                <a:srgbClr val="335339"/>
              </a:solidFill>
              <a:latin typeface="Proxima Nova"/>
              <a:ea typeface="Proxima Nova"/>
              <a:cs typeface="Proxima Nova"/>
              <a:sym typeface="Proxima Nova"/>
            </a:endParaRPr>
          </a:p>
        </p:txBody>
      </p:sp>
      <p:cxnSp>
        <p:nvCxnSpPr>
          <p:cNvPr id="205" name="Google Shape;205;p31"/>
          <p:cNvCxnSpPr/>
          <p:nvPr/>
        </p:nvCxnSpPr>
        <p:spPr>
          <a:xfrm>
            <a:off x="3292950" y="3121025"/>
            <a:ext cx="795600" cy="165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4"/>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Value Proposition</a:t>
            </a:r>
            <a:endParaRPr sz="2800" b="1">
              <a:solidFill>
                <a:srgbClr val="EC908F"/>
              </a:solidFill>
              <a:latin typeface="Proxima Nova"/>
              <a:ea typeface="Proxima Nova"/>
              <a:cs typeface="Proxima Nova"/>
              <a:sym typeface="Proxima Nova"/>
            </a:endParaRPr>
          </a:p>
        </p:txBody>
      </p:sp>
      <p:sp>
        <p:nvSpPr>
          <p:cNvPr id="69" name="Google Shape;69;p14"/>
          <p:cNvSpPr txBox="1"/>
          <p:nvPr/>
        </p:nvSpPr>
        <p:spPr>
          <a:xfrm>
            <a:off x="304725" y="1005600"/>
            <a:ext cx="7336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434343"/>
                </a:solidFill>
                <a:latin typeface="Proxima Nova"/>
                <a:ea typeface="Proxima Nova"/>
                <a:cs typeface="Proxima Nova"/>
                <a:sym typeface="Proxima Nova"/>
              </a:rPr>
              <a:t>So your LDR doesn’t become TL;DR</a:t>
            </a:r>
            <a:endParaRPr sz="3000">
              <a:solidFill>
                <a:srgbClr val="434343"/>
              </a:solidFill>
              <a:latin typeface="Proxima Nova"/>
              <a:ea typeface="Proxima Nova"/>
              <a:cs typeface="Proxima Nova"/>
              <a:sym typeface="Proxima Nova"/>
            </a:endParaRPr>
          </a:p>
        </p:txBody>
      </p:sp>
      <p:pic>
        <p:nvPicPr>
          <p:cNvPr id="70" name="Google Shape;70;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232750" y="3039600"/>
            <a:ext cx="1531225" cy="18739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p32"/>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Moderate Task Flow: Reply to a recent token</a:t>
            </a:r>
            <a:endParaRPr sz="2800" b="1">
              <a:solidFill>
                <a:srgbClr val="EC908F"/>
              </a:solidFill>
              <a:latin typeface="Proxima Nova"/>
              <a:ea typeface="Proxima Nova"/>
              <a:cs typeface="Proxima Nova"/>
              <a:sym typeface="Proxima Nova"/>
            </a:endParaRPr>
          </a:p>
        </p:txBody>
      </p:sp>
      <p:pic>
        <p:nvPicPr>
          <p:cNvPr id="211" name="Google Shape;211;p3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07700" y="1384445"/>
            <a:ext cx="1620999" cy="3517906"/>
          </a:xfrm>
          <a:prstGeom prst="rect">
            <a:avLst/>
          </a:prstGeom>
          <a:noFill/>
          <a:ln>
            <a:noFill/>
          </a:ln>
        </p:spPr>
      </p:pic>
      <p:pic>
        <p:nvPicPr>
          <p:cNvPr id="212" name="Google Shape;212;p3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999500" y="1371774"/>
            <a:ext cx="1621000" cy="3543264"/>
          </a:xfrm>
          <a:prstGeom prst="rect">
            <a:avLst/>
          </a:prstGeom>
          <a:noFill/>
          <a:ln>
            <a:noFill/>
          </a:ln>
        </p:spPr>
      </p:pic>
      <p:pic>
        <p:nvPicPr>
          <p:cNvPr id="213" name="Google Shape;213;p3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791300" y="1375050"/>
            <a:ext cx="1621000" cy="3536700"/>
          </a:xfrm>
          <a:prstGeom prst="rect">
            <a:avLst/>
          </a:prstGeom>
          <a:noFill/>
          <a:ln>
            <a:noFill/>
          </a:ln>
        </p:spPr>
      </p:pic>
      <p:pic>
        <p:nvPicPr>
          <p:cNvPr id="214" name="Google Shape;214;p3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583100" y="1362616"/>
            <a:ext cx="1621000" cy="3561559"/>
          </a:xfrm>
          <a:prstGeom prst="rect">
            <a:avLst/>
          </a:prstGeom>
          <a:noFill/>
          <a:ln>
            <a:noFill/>
          </a:ln>
        </p:spPr>
      </p:pic>
      <p:pic>
        <p:nvPicPr>
          <p:cNvPr id="215" name="Google Shape;215;p32"/>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7374898" y="1362625"/>
            <a:ext cx="1643777" cy="3561549"/>
          </a:xfrm>
          <a:prstGeom prst="rect">
            <a:avLst/>
          </a:prstGeom>
          <a:noFill/>
          <a:ln>
            <a:noFill/>
          </a:ln>
        </p:spPr>
      </p:pic>
      <p:sp>
        <p:nvSpPr>
          <p:cNvPr id="216" name="Google Shape;216;p32"/>
          <p:cNvSpPr/>
          <p:nvPr/>
        </p:nvSpPr>
        <p:spPr>
          <a:xfrm>
            <a:off x="1126100" y="3365625"/>
            <a:ext cx="644400" cy="823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7" name="Google Shape;217;p32"/>
          <p:cNvCxnSpPr>
            <a:stCxn id="216" idx="0"/>
            <a:endCxn id="212" idx="1"/>
          </p:cNvCxnSpPr>
          <p:nvPr/>
        </p:nvCxnSpPr>
        <p:spPr>
          <a:xfrm rot="10800000" flipH="1">
            <a:off x="1448300" y="3143325"/>
            <a:ext cx="551100" cy="222300"/>
          </a:xfrm>
          <a:prstGeom prst="straightConnector1">
            <a:avLst/>
          </a:prstGeom>
          <a:noFill/>
          <a:ln w="38100" cap="flat" cmpd="sng">
            <a:solidFill>
              <a:srgbClr val="FF0000"/>
            </a:solidFill>
            <a:prstDash val="solid"/>
            <a:round/>
            <a:headEnd type="none" w="med" len="med"/>
            <a:tailEnd type="triangle" w="med" len="med"/>
          </a:ln>
        </p:spPr>
      </p:cxnSp>
      <p:sp>
        <p:nvSpPr>
          <p:cNvPr id="218" name="Google Shape;218;p32"/>
          <p:cNvSpPr/>
          <p:nvPr/>
        </p:nvSpPr>
        <p:spPr>
          <a:xfrm>
            <a:off x="1999550" y="4014175"/>
            <a:ext cx="1620900" cy="4179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9" name="Google Shape;219;p32"/>
          <p:cNvCxnSpPr>
            <a:stCxn id="218" idx="0"/>
            <a:endCxn id="213" idx="1"/>
          </p:cNvCxnSpPr>
          <p:nvPr/>
        </p:nvCxnSpPr>
        <p:spPr>
          <a:xfrm rot="10800000" flipH="1">
            <a:off x="2810000" y="3143275"/>
            <a:ext cx="981300" cy="870900"/>
          </a:xfrm>
          <a:prstGeom prst="straightConnector1">
            <a:avLst/>
          </a:prstGeom>
          <a:noFill/>
          <a:ln w="38100" cap="flat" cmpd="sng">
            <a:solidFill>
              <a:srgbClr val="FF0000"/>
            </a:solidFill>
            <a:prstDash val="solid"/>
            <a:round/>
            <a:headEnd type="none" w="med" len="med"/>
            <a:tailEnd type="triangle" w="med" len="med"/>
          </a:ln>
        </p:spPr>
      </p:cxnSp>
      <p:sp>
        <p:nvSpPr>
          <p:cNvPr id="220" name="Google Shape;220;p32"/>
          <p:cNvSpPr/>
          <p:nvPr/>
        </p:nvSpPr>
        <p:spPr>
          <a:xfrm>
            <a:off x="3791325" y="3653550"/>
            <a:ext cx="1620900" cy="1024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1" name="Google Shape;221;p32"/>
          <p:cNvCxnSpPr/>
          <p:nvPr/>
        </p:nvCxnSpPr>
        <p:spPr>
          <a:xfrm rot="10800000" flipH="1">
            <a:off x="5185525" y="2937750"/>
            <a:ext cx="397500" cy="866700"/>
          </a:xfrm>
          <a:prstGeom prst="straightConnector1">
            <a:avLst/>
          </a:prstGeom>
          <a:noFill/>
          <a:ln w="38100" cap="flat" cmpd="sng">
            <a:solidFill>
              <a:srgbClr val="FF0000"/>
            </a:solidFill>
            <a:prstDash val="solid"/>
            <a:round/>
            <a:headEnd type="none" w="med" len="med"/>
            <a:tailEnd type="triangle" w="med" len="med"/>
          </a:ln>
        </p:spPr>
      </p:cxnSp>
      <p:cxnSp>
        <p:nvCxnSpPr>
          <p:cNvPr id="222" name="Google Shape;222;p32"/>
          <p:cNvCxnSpPr>
            <a:endCxn id="215" idx="1"/>
          </p:cNvCxnSpPr>
          <p:nvPr/>
        </p:nvCxnSpPr>
        <p:spPr>
          <a:xfrm rot="10800000" flipH="1">
            <a:off x="6464698" y="3143399"/>
            <a:ext cx="910200" cy="295200"/>
          </a:xfrm>
          <a:prstGeom prst="straightConnector1">
            <a:avLst/>
          </a:prstGeom>
          <a:noFill/>
          <a:ln w="38100" cap="flat" cmpd="sng">
            <a:solidFill>
              <a:srgbClr val="FF0000"/>
            </a:solidFill>
            <a:prstDash val="solid"/>
            <a:round/>
            <a:headEnd type="none" w="med" len="med"/>
            <a:tailEnd type="triangle" w="med" len="med"/>
          </a:ln>
        </p:spPr>
      </p:cxnSp>
      <p:sp>
        <p:nvSpPr>
          <p:cNvPr id="223" name="Google Shape;223;p32"/>
          <p:cNvSpPr/>
          <p:nvPr/>
        </p:nvSpPr>
        <p:spPr>
          <a:xfrm>
            <a:off x="5693725" y="3219600"/>
            <a:ext cx="771000" cy="4179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2"/>
          <p:cNvSpPr txBox="1"/>
          <p:nvPr/>
        </p:nvSpPr>
        <p:spPr>
          <a:xfrm>
            <a:off x="123575" y="853200"/>
            <a:ext cx="1875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User sees a recent token on home screen</a:t>
            </a:r>
            <a:endParaRPr sz="1200" b="1">
              <a:solidFill>
                <a:srgbClr val="335339"/>
              </a:solidFill>
              <a:latin typeface="Proxima Nova"/>
              <a:ea typeface="Proxima Nova"/>
              <a:cs typeface="Proxima Nova"/>
              <a:sym typeface="Proxima Nova"/>
            </a:endParaRPr>
          </a:p>
        </p:txBody>
      </p:sp>
      <p:sp>
        <p:nvSpPr>
          <p:cNvPr id="225" name="Google Shape;225;p32"/>
          <p:cNvSpPr txBox="1"/>
          <p:nvPr/>
        </p:nvSpPr>
        <p:spPr>
          <a:xfrm>
            <a:off x="1847150" y="853200"/>
            <a:ext cx="1941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User chooses a token to reply to</a:t>
            </a:r>
            <a:endParaRPr sz="1200" b="1">
              <a:solidFill>
                <a:srgbClr val="335339"/>
              </a:solidFill>
              <a:latin typeface="Proxima Nova"/>
              <a:ea typeface="Proxima Nova"/>
              <a:cs typeface="Proxima Nova"/>
              <a:sym typeface="Proxima Nova"/>
            </a:endParaRPr>
          </a:p>
        </p:txBody>
      </p:sp>
      <p:sp>
        <p:nvSpPr>
          <p:cNvPr id="226" name="Google Shape;226;p32"/>
          <p:cNvSpPr txBox="1"/>
          <p:nvPr/>
        </p:nvSpPr>
        <p:spPr>
          <a:xfrm>
            <a:off x="3636350" y="869400"/>
            <a:ext cx="2057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335339"/>
                </a:solidFill>
                <a:latin typeface="Proxima Nova"/>
                <a:ea typeface="Proxima Nova"/>
                <a:cs typeface="Proxima Nova"/>
                <a:sym typeface="Proxima Nova"/>
              </a:rPr>
              <a:t>User is taken to the messaging screen and types a message</a:t>
            </a:r>
            <a:endParaRPr sz="1000" b="1">
              <a:solidFill>
                <a:srgbClr val="335339"/>
              </a:solidFill>
              <a:latin typeface="Proxima Nova"/>
              <a:ea typeface="Proxima Nova"/>
              <a:cs typeface="Proxima Nova"/>
              <a:sym typeface="Proxima Nova"/>
            </a:endParaRPr>
          </a:p>
        </p:txBody>
      </p:sp>
      <p:sp>
        <p:nvSpPr>
          <p:cNvPr id="227" name="Google Shape;227;p32"/>
          <p:cNvSpPr txBox="1"/>
          <p:nvPr/>
        </p:nvSpPr>
        <p:spPr>
          <a:xfrm>
            <a:off x="5585100" y="852950"/>
            <a:ext cx="19416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User clicks “Send Token”</a:t>
            </a:r>
            <a:endParaRPr sz="1200" b="1">
              <a:solidFill>
                <a:srgbClr val="335339"/>
              </a:solidFill>
              <a:latin typeface="Proxima Nova"/>
              <a:ea typeface="Proxima Nova"/>
              <a:cs typeface="Proxima Nova"/>
              <a:sym typeface="Proxima Nova"/>
            </a:endParaRPr>
          </a:p>
        </p:txBody>
      </p:sp>
      <p:sp>
        <p:nvSpPr>
          <p:cNvPr id="228" name="Google Shape;228;p32"/>
          <p:cNvSpPr txBox="1"/>
          <p:nvPr/>
        </p:nvSpPr>
        <p:spPr>
          <a:xfrm>
            <a:off x="7686800" y="133725"/>
            <a:ext cx="1314300" cy="115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rgbClr val="335339"/>
                </a:solidFill>
                <a:latin typeface="Proxima Nova"/>
                <a:ea typeface="Proxima Nova"/>
                <a:cs typeface="Proxima Nova"/>
                <a:sym typeface="Proxima Nova"/>
              </a:rPr>
              <a:t>NOTE: There are several ways to reply a token depending on the user’s actions. This is one pathway we believe the user will use frequently.</a:t>
            </a:r>
            <a:endParaRPr sz="900" b="1">
              <a:solidFill>
                <a:srgbClr val="335339"/>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33"/>
          <p:cNvSpPr txBox="1"/>
          <p:nvPr/>
        </p:nvSpPr>
        <p:spPr>
          <a:xfrm>
            <a:off x="304725" y="84950"/>
            <a:ext cx="8386800" cy="10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Moderate Task Flow: Reply to a recent token </a:t>
            </a:r>
            <a:r>
              <a:rPr lang="en" sz="2500" b="1">
                <a:solidFill>
                  <a:srgbClr val="EC908F"/>
                </a:solidFill>
                <a:latin typeface="Proxima Nova"/>
                <a:ea typeface="Proxima Nova"/>
                <a:cs typeface="Proxima Nova"/>
                <a:sym typeface="Proxima Nova"/>
              </a:rPr>
              <a:t>(Optional Subtask: Scheduling)</a:t>
            </a:r>
            <a:endParaRPr sz="2500" b="1">
              <a:solidFill>
                <a:srgbClr val="EC908F"/>
              </a:solidFill>
              <a:latin typeface="Proxima Nova"/>
              <a:ea typeface="Proxima Nova"/>
              <a:cs typeface="Proxima Nova"/>
              <a:sym typeface="Proxima Nova"/>
            </a:endParaRPr>
          </a:p>
        </p:txBody>
      </p:sp>
      <p:pic>
        <p:nvPicPr>
          <p:cNvPr id="234" name="Google Shape;234;p3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37525" y="1438816"/>
            <a:ext cx="1621000" cy="3561559"/>
          </a:xfrm>
          <a:prstGeom prst="rect">
            <a:avLst/>
          </a:prstGeom>
          <a:noFill/>
          <a:ln>
            <a:noFill/>
          </a:ln>
        </p:spPr>
      </p:pic>
      <p:sp>
        <p:nvSpPr>
          <p:cNvPr id="235" name="Google Shape;235;p33"/>
          <p:cNvSpPr/>
          <p:nvPr/>
        </p:nvSpPr>
        <p:spPr>
          <a:xfrm>
            <a:off x="1287525" y="3285750"/>
            <a:ext cx="694200" cy="4179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3"/>
          <p:cNvSpPr txBox="1"/>
          <p:nvPr/>
        </p:nvSpPr>
        <p:spPr>
          <a:xfrm>
            <a:off x="80575" y="945600"/>
            <a:ext cx="2281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335339"/>
                </a:solidFill>
                <a:latin typeface="Proxima Nova"/>
                <a:ea typeface="Proxima Nova"/>
                <a:cs typeface="Proxima Nova"/>
                <a:sym typeface="Proxima Nova"/>
              </a:rPr>
              <a:t>User has to option to schedule the token instead of sending “Now”</a:t>
            </a:r>
            <a:endParaRPr sz="1000" b="1">
              <a:solidFill>
                <a:srgbClr val="335339"/>
              </a:solidFill>
              <a:latin typeface="Proxima Nova"/>
              <a:ea typeface="Proxima Nova"/>
              <a:cs typeface="Proxima Nova"/>
              <a:sym typeface="Proxima Nova"/>
            </a:endParaRPr>
          </a:p>
        </p:txBody>
      </p:sp>
      <p:sp>
        <p:nvSpPr>
          <p:cNvPr id="237" name="Google Shape;237;p33"/>
          <p:cNvSpPr txBox="1"/>
          <p:nvPr/>
        </p:nvSpPr>
        <p:spPr>
          <a:xfrm>
            <a:off x="2269475" y="945600"/>
            <a:ext cx="30903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335339"/>
                </a:solidFill>
                <a:latin typeface="Proxima Nova"/>
                <a:ea typeface="Proxima Nova"/>
                <a:cs typeface="Proxima Nova"/>
                <a:sym typeface="Proxima Nova"/>
              </a:rPr>
              <a:t>Scrollable time window pops up, User chooses a time based on the Friend’s timezone</a:t>
            </a:r>
            <a:endParaRPr sz="1000" b="1">
              <a:solidFill>
                <a:srgbClr val="335339"/>
              </a:solidFill>
              <a:latin typeface="Proxima Nova"/>
              <a:ea typeface="Proxima Nova"/>
              <a:cs typeface="Proxima Nova"/>
              <a:sym typeface="Proxima Nova"/>
            </a:endParaRPr>
          </a:p>
        </p:txBody>
      </p:sp>
      <p:pic>
        <p:nvPicPr>
          <p:cNvPr id="238" name="Google Shape;238;p3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162175" y="1438825"/>
            <a:ext cx="1621000" cy="3568038"/>
          </a:xfrm>
          <a:prstGeom prst="rect">
            <a:avLst/>
          </a:prstGeom>
          <a:noFill/>
          <a:ln>
            <a:noFill/>
          </a:ln>
        </p:spPr>
      </p:pic>
      <p:pic>
        <p:nvPicPr>
          <p:cNvPr id="239" name="Google Shape;239;p3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866450" y="1425200"/>
            <a:ext cx="1621000" cy="3519645"/>
          </a:xfrm>
          <a:prstGeom prst="rect">
            <a:avLst/>
          </a:prstGeom>
          <a:noFill/>
          <a:ln>
            <a:noFill/>
          </a:ln>
        </p:spPr>
      </p:pic>
      <p:pic>
        <p:nvPicPr>
          <p:cNvPr id="240" name="Google Shape;240;p3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570725" y="1425200"/>
            <a:ext cx="1621000" cy="3548212"/>
          </a:xfrm>
          <a:prstGeom prst="rect">
            <a:avLst/>
          </a:prstGeom>
          <a:noFill/>
          <a:ln>
            <a:noFill/>
          </a:ln>
        </p:spPr>
      </p:pic>
      <p:pic>
        <p:nvPicPr>
          <p:cNvPr id="241" name="Google Shape;241;p33"/>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7275000" y="1459775"/>
            <a:ext cx="1598183" cy="3519650"/>
          </a:xfrm>
          <a:prstGeom prst="rect">
            <a:avLst/>
          </a:prstGeom>
          <a:noFill/>
          <a:ln>
            <a:noFill/>
          </a:ln>
        </p:spPr>
      </p:pic>
      <p:cxnSp>
        <p:nvCxnSpPr>
          <p:cNvPr id="242" name="Google Shape;242;p33"/>
          <p:cNvCxnSpPr>
            <a:stCxn id="235" idx="5"/>
          </p:cNvCxnSpPr>
          <p:nvPr/>
        </p:nvCxnSpPr>
        <p:spPr>
          <a:xfrm>
            <a:off x="1880062" y="3642450"/>
            <a:ext cx="293100" cy="311400"/>
          </a:xfrm>
          <a:prstGeom prst="straightConnector1">
            <a:avLst/>
          </a:prstGeom>
          <a:noFill/>
          <a:ln w="38100" cap="flat" cmpd="sng">
            <a:solidFill>
              <a:srgbClr val="FF0000"/>
            </a:solidFill>
            <a:prstDash val="solid"/>
            <a:round/>
            <a:headEnd type="none" w="med" len="med"/>
            <a:tailEnd type="triangle" w="med" len="med"/>
          </a:ln>
        </p:spPr>
      </p:cxnSp>
      <p:sp>
        <p:nvSpPr>
          <p:cNvPr id="243" name="Google Shape;243;p33"/>
          <p:cNvSpPr txBox="1"/>
          <p:nvPr/>
        </p:nvSpPr>
        <p:spPr>
          <a:xfrm>
            <a:off x="5570725" y="929150"/>
            <a:ext cx="3090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User clicks out of time window, clicks “Send Token” for it to be scheduled</a:t>
            </a:r>
            <a:endParaRPr sz="1200" b="1">
              <a:solidFill>
                <a:srgbClr val="335339"/>
              </a:solidFill>
              <a:latin typeface="Proxima Nova"/>
              <a:ea typeface="Proxima Nova"/>
              <a:cs typeface="Proxima Nova"/>
              <a:sym typeface="Proxima Nova"/>
            </a:endParaRPr>
          </a:p>
        </p:txBody>
      </p:sp>
      <p:sp>
        <p:nvSpPr>
          <p:cNvPr id="244" name="Google Shape;244;p33"/>
          <p:cNvSpPr/>
          <p:nvPr/>
        </p:nvSpPr>
        <p:spPr>
          <a:xfrm>
            <a:off x="2162175" y="4132250"/>
            <a:ext cx="1358700" cy="4179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5" name="Google Shape;245;p33"/>
          <p:cNvCxnSpPr>
            <a:stCxn id="244" idx="6"/>
          </p:cNvCxnSpPr>
          <p:nvPr/>
        </p:nvCxnSpPr>
        <p:spPr>
          <a:xfrm rot="10800000" flipH="1">
            <a:off x="3520875" y="4336100"/>
            <a:ext cx="573300" cy="5100"/>
          </a:xfrm>
          <a:prstGeom prst="straightConnector1">
            <a:avLst/>
          </a:prstGeom>
          <a:noFill/>
          <a:ln w="38100" cap="flat" cmpd="sng">
            <a:solidFill>
              <a:srgbClr val="FF0000"/>
            </a:solidFill>
            <a:prstDash val="solid"/>
            <a:round/>
            <a:headEnd type="none" w="med" len="med"/>
            <a:tailEnd type="triangle" w="med" len="med"/>
          </a:ln>
        </p:spPr>
      </p:cxnSp>
      <p:cxnSp>
        <p:nvCxnSpPr>
          <p:cNvPr id="246" name="Google Shape;246;p33"/>
          <p:cNvCxnSpPr>
            <a:stCxn id="247" idx="7"/>
          </p:cNvCxnSpPr>
          <p:nvPr/>
        </p:nvCxnSpPr>
        <p:spPr>
          <a:xfrm rot="10800000" flipH="1">
            <a:off x="5295590" y="3823069"/>
            <a:ext cx="267300" cy="770400"/>
          </a:xfrm>
          <a:prstGeom prst="straightConnector1">
            <a:avLst/>
          </a:prstGeom>
          <a:noFill/>
          <a:ln w="38100" cap="flat" cmpd="sng">
            <a:solidFill>
              <a:srgbClr val="FF0000"/>
            </a:solidFill>
            <a:prstDash val="solid"/>
            <a:round/>
            <a:headEnd type="none" w="med" len="med"/>
            <a:tailEnd type="triangle" w="med" len="med"/>
          </a:ln>
        </p:spPr>
      </p:cxnSp>
      <p:sp>
        <p:nvSpPr>
          <p:cNvPr id="247" name="Google Shape;247;p33"/>
          <p:cNvSpPr/>
          <p:nvPr/>
        </p:nvSpPr>
        <p:spPr>
          <a:xfrm>
            <a:off x="4637500" y="4550150"/>
            <a:ext cx="771000" cy="2958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3"/>
          <p:cNvSpPr/>
          <p:nvPr/>
        </p:nvSpPr>
        <p:spPr>
          <a:xfrm>
            <a:off x="5715375" y="3270600"/>
            <a:ext cx="771000" cy="2958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9" name="Google Shape;249;p33"/>
          <p:cNvCxnSpPr>
            <a:endCxn id="241" idx="1"/>
          </p:cNvCxnSpPr>
          <p:nvPr/>
        </p:nvCxnSpPr>
        <p:spPr>
          <a:xfrm rot="10800000" flipH="1">
            <a:off x="6444000" y="3219600"/>
            <a:ext cx="831000" cy="1224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Google Shape;254;p34"/>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Complex Task Flow: Set a Connection Goal</a:t>
            </a:r>
            <a:endParaRPr sz="2800" b="1">
              <a:solidFill>
                <a:srgbClr val="EC908F"/>
              </a:solidFill>
              <a:latin typeface="Proxima Nova"/>
              <a:ea typeface="Proxima Nova"/>
              <a:cs typeface="Proxima Nova"/>
              <a:sym typeface="Proxima Nova"/>
            </a:endParaRPr>
          </a:p>
        </p:txBody>
      </p:sp>
      <p:sp>
        <p:nvSpPr>
          <p:cNvPr id="255" name="Google Shape;255;p34"/>
          <p:cNvSpPr txBox="1"/>
          <p:nvPr/>
        </p:nvSpPr>
        <p:spPr>
          <a:xfrm>
            <a:off x="504575" y="1005600"/>
            <a:ext cx="1941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Start from Garden of Goals</a:t>
            </a:r>
            <a:endParaRPr sz="1200" b="1">
              <a:solidFill>
                <a:srgbClr val="335339"/>
              </a:solidFill>
              <a:latin typeface="Proxima Nova"/>
              <a:ea typeface="Proxima Nova"/>
              <a:cs typeface="Proxima Nova"/>
              <a:sym typeface="Proxima Nova"/>
            </a:endParaRPr>
          </a:p>
        </p:txBody>
      </p:sp>
      <p:pic>
        <p:nvPicPr>
          <p:cNvPr id="256" name="Google Shape;256;p3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53513" y="1459075"/>
            <a:ext cx="1563850" cy="3426776"/>
          </a:xfrm>
          <a:prstGeom prst="rect">
            <a:avLst/>
          </a:prstGeom>
          <a:noFill/>
          <a:ln>
            <a:noFill/>
          </a:ln>
        </p:spPr>
      </p:pic>
      <p:pic>
        <p:nvPicPr>
          <p:cNvPr id="257" name="Google Shape;257;p3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673975" y="1481825"/>
            <a:ext cx="1563850" cy="3381276"/>
          </a:xfrm>
          <a:prstGeom prst="rect">
            <a:avLst/>
          </a:prstGeom>
          <a:noFill/>
          <a:ln>
            <a:noFill/>
          </a:ln>
        </p:spPr>
      </p:pic>
      <p:pic>
        <p:nvPicPr>
          <p:cNvPr id="258" name="Google Shape;258;p3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694413" y="1463350"/>
            <a:ext cx="1563850" cy="3418234"/>
          </a:xfrm>
          <a:prstGeom prst="rect">
            <a:avLst/>
          </a:prstGeom>
          <a:noFill/>
          <a:ln>
            <a:noFill/>
          </a:ln>
        </p:spPr>
      </p:pic>
      <p:pic>
        <p:nvPicPr>
          <p:cNvPr id="259" name="Google Shape;259;p34"/>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714887" y="1464564"/>
            <a:ext cx="1563850" cy="3415786"/>
          </a:xfrm>
          <a:prstGeom prst="rect">
            <a:avLst/>
          </a:prstGeom>
          <a:noFill/>
          <a:ln>
            <a:noFill/>
          </a:ln>
        </p:spPr>
      </p:pic>
      <p:sp>
        <p:nvSpPr>
          <p:cNvPr id="260" name="Google Shape;260;p34"/>
          <p:cNvSpPr txBox="1"/>
          <p:nvPr/>
        </p:nvSpPr>
        <p:spPr>
          <a:xfrm>
            <a:off x="2699875" y="1005600"/>
            <a:ext cx="1651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335339"/>
                </a:solidFill>
                <a:latin typeface="Proxima Nova"/>
                <a:ea typeface="Proxima Nova"/>
                <a:cs typeface="Proxima Nova"/>
                <a:sym typeface="Proxima Nova"/>
              </a:rPr>
              <a:t>Click (+) to add goal</a:t>
            </a:r>
            <a:endParaRPr sz="1200" b="1">
              <a:solidFill>
                <a:srgbClr val="335339"/>
              </a:solidFill>
              <a:latin typeface="Proxima Nova"/>
              <a:ea typeface="Proxima Nova"/>
              <a:cs typeface="Proxima Nova"/>
              <a:sym typeface="Proxima Nova"/>
            </a:endParaRPr>
          </a:p>
        </p:txBody>
      </p:sp>
      <p:sp>
        <p:nvSpPr>
          <p:cNvPr id="261" name="Google Shape;261;p34"/>
          <p:cNvSpPr txBox="1"/>
          <p:nvPr/>
        </p:nvSpPr>
        <p:spPr>
          <a:xfrm>
            <a:off x="4707375" y="1021800"/>
            <a:ext cx="16512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Pick a friend</a:t>
            </a:r>
            <a:endParaRPr sz="1200" b="1">
              <a:solidFill>
                <a:srgbClr val="335339"/>
              </a:solidFill>
              <a:latin typeface="Proxima Nova"/>
              <a:ea typeface="Proxima Nova"/>
              <a:cs typeface="Proxima Nova"/>
              <a:sym typeface="Proxima Nova"/>
            </a:endParaRPr>
          </a:p>
        </p:txBody>
      </p:sp>
      <p:sp>
        <p:nvSpPr>
          <p:cNvPr id="262" name="Google Shape;262;p34"/>
          <p:cNvSpPr txBox="1"/>
          <p:nvPr/>
        </p:nvSpPr>
        <p:spPr>
          <a:xfrm>
            <a:off x="6714875" y="1005600"/>
            <a:ext cx="1651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Edit goal (/week) - Optional</a:t>
            </a:r>
            <a:endParaRPr sz="1200" b="1">
              <a:solidFill>
                <a:srgbClr val="335339"/>
              </a:solidFill>
              <a:latin typeface="Proxima Nova"/>
              <a:ea typeface="Proxima Nova"/>
              <a:cs typeface="Proxima Nova"/>
              <a:sym typeface="Proxima Nova"/>
            </a:endParaRPr>
          </a:p>
        </p:txBody>
      </p:sp>
      <p:cxnSp>
        <p:nvCxnSpPr>
          <p:cNvPr id="263" name="Google Shape;263;p34"/>
          <p:cNvCxnSpPr>
            <a:stCxn id="264" idx="5"/>
          </p:cNvCxnSpPr>
          <p:nvPr/>
        </p:nvCxnSpPr>
        <p:spPr>
          <a:xfrm>
            <a:off x="2166650" y="1764034"/>
            <a:ext cx="549300" cy="146400"/>
          </a:xfrm>
          <a:prstGeom prst="straightConnector1">
            <a:avLst/>
          </a:prstGeom>
          <a:noFill/>
          <a:ln w="38100" cap="flat" cmpd="sng">
            <a:solidFill>
              <a:srgbClr val="FF0000"/>
            </a:solidFill>
            <a:prstDash val="solid"/>
            <a:round/>
            <a:headEnd type="none" w="med" len="med"/>
            <a:tailEnd type="triangle" w="med" len="med"/>
          </a:ln>
        </p:spPr>
      </p:cxnSp>
      <p:sp>
        <p:nvSpPr>
          <p:cNvPr id="264" name="Google Shape;264;p34"/>
          <p:cNvSpPr/>
          <p:nvPr/>
        </p:nvSpPr>
        <p:spPr>
          <a:xfrm>
            <a:off x="1871150" y="1489275"/>
            <a:ext cx="346200" cy="3219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4"/>
          <p:cNvSpPr/>
          <p:nvPr/>
        </p:nvSpPr>
        <p:spPr>
          <a:xfrm>
            <a:off x="3158600" y="2321075"/>
            <a:ext cx="594600" cy="5541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6" name="Google Shape;266;p34"/>
          <p:cNvCxnSpPr/>
          <p:nvPr/>
        </p:nvCxnSpPr>
        <p:spPr>
          <a:xfrm>
            <a:off x="3749950" y="2570378"/>
            <a:ext cx="957900" cy="55500"/>
          </a:xfrm>
          <a:prstGeom prst="straightConnector1">
            <a:avLst/>
          </a:prstGeom>
          <a:noFill/>
          <a:ln w="38100" cap="flat" cmpd="sng">
            <a:solidFill>
              <a:srgbClr val="FF0000"/>
            </a:solidFill>
            <a:prstDash val="solid"/>
            <a:round/>
            <a:headEnd type="none" w="med" len="med"/>
            <a:tailEnd type="triangle" w="med" len="med"/>
          </a:ln>
        </p:spPr>
      </p:cxnSp>
      <p:sp>
        <p:nvSpPr>
          <p:cNvPr id="267" name="Google Shape;267;p34"/>
          <p:cNvSpPr/>
          <p:nvPr/>
        </p:nvSpPr>
        <p:spPr>
          <a:xfrm>
            <a:off x="4806075" y="3174475"/>
            <a:ext cx="594600" cy="5541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4"/>
          <p:cNvCxnSpPr/>
          <p:nvPr/>
        </p:nvCxnSpPr>
        <p:spPr>
          <a:xfrm rot="10800000" flipH="1">
            <a:off x="5400675" y="3450778"/>
            <a:ext cx="1691400" cy="1500"/>
          </a:xfrm>
          <a:prstGeom prst="straightConnector1">
            <a:avLst/>
          </a:prstGeom>
          <a:noFill/>
          <a:ln w="38100" cap="flat" cmpd="sng">
            <a:solidFill>
              <a:srgbClr val="FF0000"/>
            </a:solidFill>
            <a:prstDash val="solid"/>
            <a:round/>
            <a:headEnd type="none" w="med" len="med"/>
            <a:tailEnd type="triangle" w="med" len="med"/>
          </a:ln>
        </p:spPr>
      </p:cxnSp>
      <p:sp>
        <p:nvSpPr>
          <p:cNvPr id="269" name="Google Shape;269;p34"/>
          <p:cNvSpPr/>
          <p:nvPr/>
        </p:nvSpPr>
        <p:spPr>
          <a:xfrm>
            <a:off x="7514125" y="3174475"/>
            <a:ext cx="594600" cy="5541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0" name="Google Shape;270;p34"/>
          <p:cNvCxnSpPr/>
          <p:nvPr/>
        </p:nvCxnSpPr>
        <p:spPr>
          <a:xfrm rot="10800000" flipH="1">
            <a:off x="8108725" y="3450778"/>
            <a:ext cx="1691400" cy="15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p35"/>
          <p:cNvSpPr txBox="1"/>
          <p:nvPr/>
        </p:nvSpPr>
        <p:spPr>
          <a:xfrm>
            <a:off x="304725" y="389750"/>
            <a:ext cx="7722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Complex Task Flow: Set a Connection Goal</a:t>
            </a:r>
            <a:endParaRPr sz="2800" b="1">
              <a:solidFill>
                <a:srgbClr val="EC908F"/>
              </a:solidFill>
              <a:latin typeface="Proxima Nova"/>
              <a:ea typeface="Proxima Nova"/>
              <a:cs typeface="Proxima Nova"/>
              <a:sym typeface="Proxima Nova"/>
            </a:endParaRPr>
          </a:p>
        </p:txBody>
      </p:sp>
      <p:pic>
        <p:nvPicPr>
          <p:cNvPr id="276" name="Google Shape;276;p3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178928" y="1480617"/>
            <a:ext cx="1601450" cy="3478120"/>
          </a:xfrm>
          <a:prstGeom prst="rect">
            <a:avLst/>
          </a:prstGeom>
          <a:noFill/>
          <a:ln>
            <a:noFill/>
          </a:ln>
        </p:spPr>
      </p:pic>
      <p:pic>
        <p:nvPicPr>
          <p:cNvPr id="277" name="Google Shape;277;p3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365448" y="1467300"/>
            <a:ext cx="1601446" cy="3504750"/>
          </a:xfrm>
          <a:prstGeom prst="rect">
            <a:avLst/>
          </a:prstGeom>
          <a:noFill/>
          <a:ln>
            <a:noFill/>
          </a:ln>
        </p:spPr>
      </p:pic>
      <p:pic>
        <p:nvPicPr>
          <p:cNvPr id="278" name="Google Shape;278;p3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571076" y="1470725"/>
            <a:ext cx="1601450" cy="3497902"/>
          </a:xfrm>
          <a:prstGeom prst="rect">
            <a:avLst/>
          </a:prstGeom>
          <a:noFill/>
          <a:ln>
            <a:noFill/>
          </a:ln>
        </p:spPr>
      </p:pic>
      <p:sp>
        <p:nvSpPr>
          <p:cNvPr id="279" name="Google Shape;279;p35"/>
          <p:cNvSpPr txBox="1"/>
          <p:nvPr/>
        </p:nvSpPr>
        <p:spPr>
          <a:xfrm>
            <a:off x="1521325" y="958925"/>
            <a:ext cx="1651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Edit goal (/month) - Optional</a:t>
            </a:r>
            <a:endParaRPr sz="1200" b="1">
              <a:solidFill>
                <a:srgbClr val="335339"/>
              </a:solidFill>
              <a:latin typeface="Proxima Nova"/>
              <a:ea typeface="Proxima Nova"/>
              <a:cs typeface="Proxima Nova"/>
              <a:sym typeface="Proxima Nova"/>
            </a:endParaRPr>
          </a:p>
        </p:txBody>
      </p:sp>
      <p:sp>
        <p:nvSpPr>
          <p:cNvPr id="280" name="Google Shape;280;p35"/>
          <p:cNvSpPr txBox="1"/>
          <p:nvPr/>
        </p:nvSpPr>
        <p:spPr>
          <a:xfrm>
            <a:off x="3350125" y="958925"/>
            <a:ext cx="1651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Set reminders - Optional</a:t>
            </a:r>
            <a:endParaRPr sz="1200" b="1">
              <a:solidFill>
                <a:srgbClr val="335339"/>
              </a:solidFill>
              <a:latin typeface="Proxima Nova"/>
              <a:ea typeface="Proxima Nova"/>
              <a:cs typeface="Proxima Nova"/>
              <a:sym typeface="Proxima Nova"/>
            </a:endParaRPr>
          </a:p>
        </p:txBody>
      </p:sp>
      <p:sp>
        <p:nvSpPr>
          <p:cNvPr id="281" name="Google Shape;281;p35"/>
          <p:cNvSpPr txBox="1"/>
          <p:nvPr/>
        </p:nvSpPr>
        <p:spPr>
          <a:xfrm>
            <a:off x="5002650" y="958925"/>
            <a:ext cx="1932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Confirm and takes you back to Garden of Goals </a:t>
            </a:r>
            <a:endParaRPr sz="1200" b="1">
              <a:solidFill>
                <a:srgbClr val="335339"/>
              </a:solidFill>
              <a:latin typeface="Proxima Nova"/>
              <a:ea typeface="Proxima Nova"/>
              <a:cs typeface="Proxima Nova"/>
              <a:sym typeface="Proxima Nova"/>
            </a:endParaRPr>
          </a:p>
        </p:txBody>
      </p:sp>
      <p:cxnSp>
        <p:nvCxnSpPr>
          <p:cNvPr id="282" name="Google Shape;282;p35"/>
          <p:cNvCxnSpPr/>
          <p:nvPr/>
        </p:nvCxnSpPr>
        <p:spPr>
          <a:xfrm>
            <a:off x="-272825" y="3452278"/>
            <a:ext cx="2703900" cy="38700"/>
          </a:xfrm>
          <a:prstGeom prst="straightConnector1">
            <a:avLst/>
          </a:prstGeom>
          <a:noFill/>
          <a:ln w="38100" cap="flat" cmpd="sng">
            <a:solidFill>
              <a:srgbClr val="FF0000"/>
            </a:solidFill>
            <a:prstDash val="solid"/>
            <a:round/>
            <a:headEnd type="none" w="med" len="med"/>
            <a:tailEnd type="triangle" w="med" len="med"/>
          </a:ln>
        </p:spPr>
      </p:cxnSp>
      <p:sp>
        <p:nvSpPr>
          <p:cNvPr id="283" name="Google Shape;283;p35"/>
          <p:cNvSpPr/>
          <p:nvPr/>
        </p:nvSpPr>
        <p:spPr>
          <a:xfrm>
            <a:off x="2569925" y="3624875"/>
            <a:ext cx="583500" cy="5541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4" name="Google Shape;284;p35"/>
          <p:cNvCxnSpPr/>
          <p:nvPr/>
        </p:nvCxnSpPr>
        <p:spPr>
          <a:xfrm>
            <a:off x="3153425" y="3826003"/>
            <a:ext cx="1370100" cy="47400"/>
          </a:xfrm>
          <a:prstGeom prst="straightConnector1">
            <a:avLst/>
          </a:prstGeom>
          <a:noFill/>
          <a:ln w="38100" cap="flat" cmpd="sng">
            <a:solidFill>
              <a:srgbClr val="FF0000"/>
            </a:solidFill>
            <a:prstDash val="solid"/>
            <a:round/>
            <a:headEnd type="none" w="med" len="med"/>
            <a:tailEnd type="triangle" w="med" len="med"/>
          </a:ln>
        </p:spPr>
      </p:cxnSp>
      <p:sp>
        <p:nvSpPr>
          <p:cNvPr id="285" name="Google Shape;285;p35"/>
          <p:cNvSpPr/>
          <p:nvPr/>
        </p:nvSpPr>
        <p:spPr>
          <a:xfrm>
            <a:off x="4170875" y="4178975"/>
            <a:ext cx="583500" cy="5541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6" name="Google Shape;286;p35"/>
          <p:cNvCxnSpPr>
            <a:stCxn id="285" idx="7"/>
          </p:cNvCxnSpPr>
          <p:nvPr/>
        </p:nvCxnSpPr>
        <p:spPr>
          <a:xfrm rot="10800000" flipH="1">
            <a:off x="4668923" y="3722521"/>
            <a:ext cx="528600" cy="5376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p36"/>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Prototype Overview</a:t>
            </a:r>
            <a:endParaRPr sz="2800" b="1">
              <a:solidFill>
                <a:srgbClr val="EC908F"/>
              </a:solidFill>
              <a:latin typeface="Proxima Nova"/>
              <a:ea typeface="Proxima Nova"/>
              <a:cs typeface="Proxima Nova"/>
              <a:sym typeface="Proxima Nova"/>
            </a:endParaRPr>
          </a:p>
        </p:txBody>
      </p:sp>
      <p:sp>
        <p:nvSpPr>
          <p:cNvPr id="292" name="Google Shape;292;p36"/>
          <p:cNvSpPr txBox="1"/>
          <p:nvPr/>
        </p:nvSpPr>
        <p:spPr>
          <a:xfrm>
            <a:off x="304725" y="1005600"/>
            <a:ext cx="67260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Design Prototype Tools: </a:t>
            </a:r>
            <a:endParaRPr sz="1800" b="1">
              <a:solidFill>
                <a:srgbClr val="63926C"/>
              </a:solidFill>
              <a:latin typeface="Proxima Nova"/>
              <a:ea typeface="Proxima Nova"/>
              <a:cs typeface="Proxima Nova"/>
              <a:sym typeface="Proxima Nova"/>
            </a:endParaRPr>
          </a:p>
          <a:p>
            <a:pPr marL="0" lvl="0" indent="0" algn="l" rtl="0">
              <a:spcBef>
                <a:spcPts val="0"/>
              </a:spcBef>
              <a:spcAft>
                <a:spcPts val="0"/>
              </a:spcAft>
              <a:buNone/>
            </a:pPr>
            <a:r>
              <a:rPr lang="en" sz="1800">
                <a:solidFill>
                  <a:srgbClr val="434343"/>
                </a:solidFill>
                <a:latin typeface="Proxima Nova"/>
                <a:ea typeface="Proxima Nova"/>
                <a:cs typeface="Proxima Nova"/>
                <a:sym typeface="Proxima Nova"/>
              </a:rPr>
              <a:t>We started by using paper and pen sketches to brainstorm on how we can improve from our lo-fi prototype. After that, most of the prototyping was done on Figma for our Med-Fi prototype. </a:t>
            </a:r>
            <a:endParaRPr sz="1800">
              <a:solidFill>
                <a:srgbClr val="434343"/>
              </a:solidFill>
              <a:latin typeface="Proxima Nova"/>
              <a:ea typeface="Proxima Nova"/>
              <a:cs typeface="Proxima Nova"/>
              <a:sym typeface="Proxima Nova"/>
            </a:endParaRPr>
          </a:p>
        </p:txBody>
      </p:sp>
      <p:sp>
        <p:nvSpPr>
          <p:cNvPr id="293" name="Google Shape;293;p36"/>
          <p:cNvSpPr txBox="1">
            <a:spLocks noGrp="1"/>
          </p:cNvSpPr>
          <p:nvPr>
            <p:ph type="body" idx="4294967295"/>
          </p:nvPr>
        </p:nvSpPr>
        <p:spPr>
          <a:xfrm>
            <a:off x="311700" y="2389775"/>
            <a:ext cx="3999900" cy="21792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b="1">
                <a:solidFill>
                  <a:srgbClr val="63926C"/>
                </a:solidFill>
                <a:latin typeface="Proxima Nova"/>
                <a:ea typeface="Proxima Nova"/>
                <a:cs typeface="Proxima Nova"/>
                <a:sym typeface="Proxima Nova"/>
              </a:rPr>
              <a:t>How the tools helped:</a:t>
            </a:r>
            <a:endParaRPr b="1">
              <a:solidFill>
                <a:srgbClr val="63926C"/>
              </a:solidFill>
              <a:latin typeface="Proxima Nova"/>
              <a:ea typeface="Proxima Nova"/>
              <a:cs typeface="Proxima Nova"/>
              <a:sym typeface="Proxima Nova"/>
            </a:endParaRPr>
          </a:p>
          <a:p>
            <a:pPr marL="457200" lvl="0" indent="-317182" algn="l" rtl="0">
              <a:spcBef>
                <a:spcPts val="1200"/>
              </a:spcBef>
              <a:spcAft>
                <a:spcPts val="0"/>
              </a:spcAft>
              <a:buClr>
                <a:srgbClr val="434343"/>
              </a:buClr>
              <a:buSzPct val="100000"/>
              <a:buFont typeface="Proxima Nova"/>
              <a:buChar char="-"/>
            </a:pPr>
            <a:r>
              <a:rPr lang="en">
                <a:solidFill>
                  <a:srgbClr val="434343"/>
                </a:solidFill>
                <a:latin typeface="Proxima Nova"/>
                <a:ea typeface="Proxima Nova"/>
                <a:cs typeface="Proxima Nova"/>
                <a:sym typeface="Proxima Nova"/>
              </a:rPr>
              <a:t>Collaborative – making standardization easier and combining our works easier</a:t>
            </a:r>
            <a:endParaRPr>
              <a:solidFill>
                <a:srgbClr val="434343"/>
              </a:solidFill>
              <a:latin typeface="Proxima Nova"/>
              <a:ea typeface="Proxima Nova"/>
              <a:cs typeface="Proxima Nova"/>
              <a:sym typeface="Proxima Nova"/>
            </a:endParaRPr>
          </a:p>
          <a:p>
            <a:pPr marL="457200" lvl="0" indent="-317182" algn="l" rtl="0">
              <a:spcBef>
                <a:spcPts val="0"/>
              </a:spcBef>
              <a:spcAft>
                <a:spcPts val="0"/>
              </a:spcAft>
              <a:buClr>
                <a:srgbClr val="434343"/>
              </a:buClr>
              <a:buSzPct val="100000"/>
              <a:buFont typeface="Proxima Nova"/>
              <a:buChar char="-"/>
            </a:pPr>
            <a:r>
              <a:rPr lang="en">
                <a:solidFill>
                  <a:srgbClr val="434343"/>
                </a:solidFill>
                <a:latin typeface="Proxima Nova"/>
                <a:ea typeface="Proxima Nova"/>
                <a:cs typeface="Proxima Nova"/>
                <a:sym typeface="Proxima Nova"/>
              </a:rPr>
              <a:t>Able to copy dimensions of an iPhone screen</a:t>
            </a:r>
            <a:endParaRPr>
              <a:solidFill>
                <a:srgbClr val="434343"/>
              </a:solidFill>
              <a:latin typeface="Proxima Nova"/>
              <a:ea typeface="Proxima Nova"/>
              <a:cs typeface="Proxima Nova"/>
              <a:sym typeface="Proxima Nova"/>
            </a:endParaRPr>
          </a:p>
          <a:p>
            <a:pPr marL="457200" lvl="0" indent="-317182" algn="l" rtl="0">
              <a:spcBef>
                <a:spcPts val="0"/>
              </a:spcBef>
              <a:spcAft>
                <a:spcPts val="0"/>
              </a:spcAft>
              <a:buClr>
                <a:srgbClr val="434343"/>
              </a:buClr>
              <a:buSzPct val="100000"/>
              <a:buFont typeface="Proxima Nova"/>
              <a:buChar char="-"/>
            </a:pPr>
            <a:r>
              <a:rPr lang="en">
                <a:solidFill>
                  <a:srgbClr val="434343"/>
                </a:solidFill>
                <a:latin typeface="Proxima Nova"/>
                <a:ea typeface="Proxima Nova"/>
                <a:cs typeface="Proxima Nova"/>
                <a:sym typeface="Proxima Nova"/>
              </a:rPr>
              <a:t>Can emulate interactivity to demonstrate task flows through prototyping</a:t>
            </a:r>
            <a:endParaRPr>
              <a:solidFill>
                <a:srgbClr val="434343"/>
              </a:solidFill>
              <a:latin typeface="Proxima Nova"/>
              <a:ea typeface="Proxima Nova"/>
              <a:cs typeface="Proxima Nova"/>
              <a:sym typeface="Proxima Nova"/>
            </a:endParaRPr>
          </a:p>
          <a:p>
            <a:pPr marL="457200" lvl="0" indent="-317182" algn="l" rtl="0">
              <a:spcBef>
                <a:spcPts val="0"/>
              </a:spcBef>
              <a:spcAft>
                <a:spcPts val="0"/>
              </a:spcAft>
              <a:buClr>
                <a:srgbClr val="434343"/>
              </a:buClr>
              <a:buSzPct val="100000"/>
              <a:buFont typeface="Proxima Nova"/>
              <a:buChar char="-"/>
            </a:pPr>
            <a:r>
              <a:rPr lang="en">
                <a:solidFill>
                  <a:srgbClr val="434343"/>
                </a:solidFill>
                <a:latin typeface="Proxima Nova"/>
                <a:ea typeface="Proxima Nova"/>
                <a:cs typeface="Proxima Nova"/>
                <a:sym typeface="Proxima Nova"/>
              </a:rPr>
              <a:t>Auto-alignment of elements for visual cohesiveness</a:t>
            </a:r>
            <a:endParaRPr>
              <a:solidFill>
                <a:srgbClr val="434343"/>
              </a:solidFill>
              <a:latin typeface="Proxima Nova"/>
              <a:ea typeface="Proxima Nova"/>
              <a:cs typeface="Proxima Nova"/>
              <a:sym typeface="Proxima Nova"/>
            </a:endParaRPr>
          </a:p>
        </p:txBody>
      </p:sp>
      <p:sp>
        <p:nvSpPr>
          <p:cNvPr id="294" name="Google Shape;294;p36"/>
          <p:cNvSpPr txBox="1">
            <a:spLocks noGrp="1"/>
          </p:cNvSpPr>
          <p:nvPr>
            <p:ph type="body" idx="4294967295"/>
          </p:nvPr>
        </p:nvSpPr>
        <p:spPr>
          <a:xfrm>
            <a:off x="4832400" y="2389775"/>
            <a:ext cx="3999900" cy="21792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61111"/>
              <a:buFont typeface="Arial"/>
              <a:buNone/>
            </a:pPr>
            <a:r>
              <a:rPr lang="en" b="1">
                <a:solidFill>
                  <a:srgbClr val="63926C"/>
                </a:solidFill>
                <a:latin typeface="Proxima Nova"/>
                <a:ea typeface="Proxima Nova"/>
                <a:cs typeface="Proxima Nova"/>
                <a:sym typeface="Proxima Nova"/>
              </a:rPr>
              <a:t>How the tools did not help:</a:t>
            </a:r>
            <a:endParaRPr b="1">
              <a:solidFill>
                <a:srgbClr val="63926C"/>
              </a:solidFill>
              <a:latin typeface="Proxima Nova"/>
              <a:ea typeface="Proxima Nova"/>
              <a:cs typeface="Proxima Nova"/>
              <a:sym typeface="Proxima Nova"/>
            </a:endParaRPr>
          </a:p>
          <a:p>
            <a:pPr marL="457200" lvl="0" indent="-317182" algn="l" rtl="0">
              <a:spcBef>
                <a:spcPts val="1200"/>
              </a:spcBef>
              <a:spcAft>
                <a:spcPts val="0"/>
              </a:spcAft>
              <a:buClr>
                <a:srgbClr val="434343"/>
              </a:buClr>
              <a:buSzPct val="100000"/>
              <a:buFont typeface="Proxima Nova"/>
              <a:buChar char="-"/>
            </a:pPr>
            <a:r>
              <a:rPr lang="en">
                <a:solidFill>
                  <a:srgbClr val="434343"/>
                </a:solidFill>
                <a:latin typeface="Proxima Nova"/>
                <a:ea typeface="Proxima Nova"/>
                <a:cs typeface="Proxima Nova"/>
                <a:sym typeface="Proxima Nova"/>
              </a:rPr>
              <a:t>Have to create individual screens to account for as much user action/input as possible</a:t>
            </a:r>
            <a:endParaRPr>
              <a:solidFill>
                <a:srgbClr val="434343"/>
              </a:solidFill>
              <a:latin typeface="Proxima Nova"/>
              <a:ea typeface="Proxima Nova"/>
              <a:cs typeface="Proxima Nova"/>
              <a:sym typeface="Proxima Nova"/>
            </a:endParaRPr>
          </a:p>
          <a:p>
            <a:pPr marL="457200" lvl="0" indent="-317182" algn="l" rtl="0">
              <a:spcBef>
                <a:spcPts val="0"/>
              </a:spcBef>
              <a:spcAft>
                <a:spcPts val="0"/>
              </a:spcAft>
              <a:buClr>
                <a:srgbClr val="434343"/>
              </a:buClr>
              <a:buSzPct val="100000"/>
              <a:buFont typeface="Proxima Nova"/>
              <a:buChar char="-"/>
            </a:pPr>
            <a:r>
              <a:rPr lang="en">
                <a:solidFill>
                  <a:srgbClr val="434343"/>
                </a:solidFill>
                <a:latin typeface="Proxima Nova"/>
                <a:ea typeface="Proxima Nova"/>
                <a:cs typeface="Proxima Nova"/>
                <a:sym typeface="Proxima Nova"/>
              </a:rPr>
              <a:t>Individually connecting the wireframing took time</a:t>
            </a:r>
            <a:endParaRPr>
              <a:solidFill>
                <a:srgbClr val="434343"/>
              </a:solidFill>
              <a:latin typeface="Proxima Nova"/>
              <a:ea typeface="Proxima Nova"/>
              <a:cs typeface="Proxima Nova"/>
              <a:sym typeface="Proxima Nova"/>
            </a:endParaRPr>
          </a:p>
          <a:p>
            <a:pPr marL="457200" lvl="0" indent="-317182" algn="l" rtl="0">
              <a:spcBef>
                <a:spcPts val="0"/>
              </a:spcBef>
              <a:spcAft>
                <a:spcPts val="0"/>
              </a:spcAft>
              <a:buClr>
                <a:srgbClr val="434343"/>
              </a:buClr>
              <a:buSzPct val="100000"/>
              <a:buFont typeface="Proxima Nova"/>
              <a:buChar char="-"/>
            </a:pPr>
            <a:r>
              <a:rPr lang="en">
                <a:solidFill>
                  <a:srgbClr val="434343"/>
                </a:solidFill>
                <a:latin typeface="Proxima Nova"/>
                <a:ea typeface="Proxima Nova"/>
                <a:cs typeface="Proxima Nova"/>
                <a:sym typeface="Proxima Nova"/>
              </a:rPr>
              <a:t>Limitations in how many buttons we can make to be clickable due to having to create individual screens</a:t>
            </a:r>
            <a:endParaRPr>
              <a:solidFill>
                <a:srgbClr val="434343"/>
              </a:solidFill>
            </a:endParaRPr>
          </a:p>
        </p:txBody>
      </p:sp>
      <p:pic>
        <p:nvPicPr>
          <p:cNvPr id="295" name="Google Shape;295;p3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51025" y="895162"/>
            <a:ext cx="1513876" cy="15138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37"/>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Limitations/Tradeoffs</a:t>
            </a:r>
            <a:endParaRPr sz="2800" b="1">
              <a:solidFill>
                <a:srgbClr val="EC908F"/>
              </a:solidFill>
              <a:latin typeface="Proxima Nova"/>
              <a:ea typeface="Proxima Nova"/>
              <a:cs typeface="Proxima Nova"/>
              <a:sym typeface="Proxima Nova"/>
            </a:endParaRPr>
          </a:p>
        </p:txBody>
      </p:sp>
      <p:sp>
        <p:nvSpPr>
          <p:cNvPr id="301" name="Google Shape;301;p37"/>
          <p:cNvSpPr txBox="1"/>
          <p:nvPr/>
        </p:nvSpPr>
        <p:spPr>
          <a:xfrm>
            <a:off x="304725" y="1005600"/>
            <a:ext cx="3248100" cy="389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#1</a:t>
            </a:r>
            <a:endParaRPr sz="1800" b="1">
              <a:solidFill>
                <a:srgbClr val="63926C"/>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a:solidFill>
                  <a:srgbClr val="434343"/>
                </a:solidFill>
                <a:latin typeface="Proxima Nova"/>
                <a:ea typeface="Proxima Nova"/>
                <a:cs typeface="Proxima Nova"/>
                <a:sym typeface="Proxima Nova"/>
              </a:rPr>
              <a:t>One limitation of this prototype is that not every action can be taken. For example, only certain profiles or goals can be clicked and you can only open certain tokens or share a moment with certain users. </a:t>
            </a:r>
            <a:endParaRPr>
              <a:solidFill>
                <a:srgbClr val="434343"/>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rgbClr val="434343"/>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a:solidFill>
                  <a:srgbClr val="434343"/>
                </a:solidFill>
                <a:latin typeface="Proxima Nova"/>
                <a:ea typeface="Proxima Nova"/>
                <a:cs typeface="Proxima Nova"/>
                <a:sym typeface="Proxima Nova"/>
              </a:rPr>
              <a:t>We cannot account for every possible action in this prototype because there is no sort of memory or network where we can store user actions and adjust based on that through Figma. Therefore, we will have to create every screen for every action.  </a:t>
            </a:r>
            <a:endParaRPr>
              <a:solidFill>
                <a:srgbClr val="434343"/>
              </a:solidFill>
              <a:latin typeface="Proxima Nova"/>
              <a:ea typeface="Proxima Nova"/>
              <a:cs typeface="Proxima Nova"/>
              <a:sym typeface="Proxima Nova"/>
            </a:endParaRPr>
          </a:p>
        </p:txBody>
      </p:sp>
      <p:pic>
        <p:nvPicPr>
          <p:cNvPr id="302" name="Google Shape;302;p3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904200" y="654275"/>
            <a:ext cx="1614976" cy="3195650"/>
          </a:xfrm>
          <a:prstGeom prst="rect">
            <a:avLst/>
          </a:prstGeom>
          <a:noFill/>
          <a:ln>
            <a:noFill/>
          </a:ln>
        </p:spPr>
      </p:pic>
      <p:sp>
        <p:nvSpPr>
          <p:cNvPr id="303" name="Google Shape;303;p37"/>
          <p:cNvSpPr txBox="1"/>
          <p:nvPr/>
        </p:nvSpPr>
        <p:spPr>
          <a:xfrm>
            <a:off x="3941151" y="3849922"/>
            <a:ext cx="15411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[For example, only Bryan’s profile can be visited]</a:t>
            </a:r>
            <a:endParaRPr sz="1000"/>
          </a:p>
        </p:txBody>
      </p:sp>
      <p:pic>
        <p:nvPicPr>
          <p:cNvPr id="304" name="Google Shape;304;p3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452403" y="643487"/>
            <a:ext cx="1614975" cy="3210030"/>
          </a:xfrm>
          <a:prstGeom prst="rect">
            <a:avLst/>
          </a:prstGeom>
          <a:noFill/>
          <a:ln>
            <a:noFill/>
          </a:ln>
        </p:spPr>
      </p:pic>
      <p:sp>
        <p:nvSpPr>
          <p:cNvPr id="305" name="Google Shape;305;p37"/>
          <p:cNvSpPr txBox="1"/>
          <p:nvPr/>
        </p:nvSpPr>
        <p:spPr>
          <a:xfrm>
            <a:off x="7452426" y="3853522"/>
            <a:ext cx="1541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[You can only share a new moment with Mhar]]</a:t>
            </a:r>
            <a:endParaRPr sz="1000"/>
          </a:p>
        </p:txBody>
      </p:sp>
      <p:pic>
        <p:nvPicPr>
          <p:cNvPr id="306" name="Google Shape;306;p3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596213" y="647075"/>
            <a:ext cx="1663932" cy="3210050"/>
          </a:xfrm>
          <a:prstGeom prst="rect">
            <a:avLst/>
          </a:prstGeom>
          <a:noFill/>
          <a:ln>
            <a:noFill/>
          </a:ln>
        </p:spPr>
      </p:pic>
      <p:sp>
        <p:nvSpPr>
          <p:cNvPr id="307" name="Google Shape;307;p37"/>
          <p:cNvSpPr txBox="1"/>
          <p:nvPr/>
        </p:nvSpPr>
        <p:spPr>
          <a:xfrm>
            <a:off x="5596226" y="3849922"/>
            <a:ext cx="15411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[We cannot set a layout that will automatically create a profile for our users in Figma]</a:t>
            </a:r>
            <a:endParaRPr sz="1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p38"/>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Limitations/Tradeoffs</a:t>
            </a:r>
            <a:endParaRPr sz="2800" b="1">
              <a:solidFill>
                <a:srgbClr val="EC908F"/>
              </a:solidFill>
              <a:latin typeface="Proxima Nova"/>
              <a:ea typeface="Proxima Nova"/>
              <a:cs typeface="Proxima Nova"/>
              <a:sym typeface="Proxima Nova"/>
            </a:endParaRPr>
          </a:p>
        </p:txBody>
      </p:sp>
      <p:sp>
        <p:nvSpPr>
          <p:cNvPr id="313" name="Google Shape;313;p38"/>
          <p:cNvSpPr txBox="1"/>
          <p:nvPr/>
        </p:nvSpPr>
        <p:spPr>
          <a:xfrm>
            <a:off x="304725" y="1005600"/>
            <a:ext cx="3248100" cy="365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#2</a:t>
            </a:r>
            <a:endParaRPr sz="1800" b="1">
              <a:solidFill>
                <a:srgbClr val="63926C"/>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a:solidFill>
                  <a:schemeClr val="dk1"/>
                </a:solidFill>
                <a:latin typeface="Proxima Nova"/>
                <a:ea typeface="Proxima Nova"/>
                <a:cs typeface="Proxima Nova"/>
                <a:sym typeface="Proxima Nova"/>
              </a:rPr>
              <a:t>Changes, like editing an existing goal or creating a new goal, might not persist as you navigate through the app because we cannot accommodate for an infinite amount of combinations of actions. There is also no way to make conditional wireframing in Figma (no way to create “if new goal is added change goals screen to this screen” option) and each screen has to be created separately. </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rgbClr val="434343"/>
              </a:solidFill>
              <a:latin typeface="Proxima Nova"/>
              <a:ea typeface="Proxima Nova"/>
              <a:cs typeface="Proxima Nova"/>
              <a:sym typeface="Proxima Nova"/>
            </a:endParaRPr>
          </a:p>
        </p:txBody>
      </p:sp>
      <p:pic>
        <p:nvPicPr>
          <p:cNvPr id="314" name="Google Shape;314;p3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281375" y="1165892"/>
            <a:ext cx="1462723" cy="2811710"/>
          </a:xfrm>
          <a:prstGeom prst="rect">
            <a:avLst/>
          </a:prstGeom>
          <a:noFill/>
          <a:ln>
            <a:noFill/>
          </a:ln>
        </p:spPr>
      </p:pic>
      <p:pic>
        <p:nvPicPr>
          <p:cNvPr id="315" name="Google Shape;315;p3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809764" y="1165892"/>
            <a:ext cx="1457577" cy="2811714"/>
          </a:xfrm>
          <a:prstGeom prst="rect">
            <a:avLst/>
          </a:prstGeom>
          <a:noFill/>
          <a:ln>
            <a:noFill/>
          </a:ln>
        </p:spPr>
      </p:pic>
      <p:pic>
        <p:nvPicPr>
          <p:cNvPr id="316" name="Google Shape;316;p3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333013" y="1146125"/>
            <a:ext cx="1457586" cy="2851251"/>
          </a:xfrm>
          <a:prstGeom prst="rect">
            <a:avLst/>
          </a:prstGeom>
          <a:noFill/>
          <a:ln>
            <a:noFill/>
          </a:ln>
        </p:spPr>
      </p:pic>
      <p:sp>
        <p:nvSpPr>
          <p:cNvPr id="317" name="Google Shape;317;p38"/>
          <p:cNvSpPr txBox="1"/>
          <p:nvPr/>
        </p:nvSpPr>
        <p:spPr>
          <a:xfrm>
            <a:off x="4281375" y="4059450"/>
            <a:ext cx="45093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[For example, after creating a new goal, you will see the goal in your garden. However, if you go to any other screen in the bottom tab navigator and then back to garden of goals, you will not see your newly added goal]</a:t>
            </a:r>
            <a:endParaRPr sz="1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1"/>
        <p:cNvGrpSpPr/>
        <p:nvPr/>
      </p:nvGrpSpPr>
      <p:grpSpPr>
        <a:xfrm>
          <a:off x="0" y="0"/>
          <a:ext cx="0" cy="0"/>
          <a:chOff x="0" y="0"/>
          <a:chExt cx="0" cy="0"/>
        </a:xfrm>
      </p:grpSpPr>
      <p:sp>
        <p:nvSpPr>
          <p:cNvPr id="322" name="Google Shape;322;p39"/>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Limitations/Tradeoffs</a:t>
            </a:r>
            <a:endParaRPr sz="2800" b="1">
              <a:solidFill>
                <a:srgbClr val="EC908F"/>
              </a:solidFill>
              <a:latin typeface="Proxima Nova"/>
              <a:ea typeface="Proxima Nova"/>
              <a:cs typeface="Proxima Nova"/>
              <a:sym typeface="Proxima Nova"/>
            </a:endParaRPr>
          </a:p>
        </p:txBody>
      </p:sp>
      <p:sp>
        <p:nvSpPr>
          <p:cNvPr id="323" name="Google Shape;323;p39"/>
          <p:cNvSpPr txBox="1"/>
          <p:nvPr/>
        </p:nvSpPr>
        <p:spPr>
          <a:xfrm>
            <a:off x="304725" y="1005600"/>
            <a:ext cx="3248100" cy="241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#3</a:t>
            </a:r>
            <a:endParaRPr sz="1800" b="1">
              <a:solidFill>
                <a:srgbClr val="63926C"/>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a:solidFill>
                  <a:srgbClr val="434343"/>
                </a:solidFill>
                <a:latin typeface="Proxima Nova"/>
                <a:ea typeface="Proxima Nova"/>
                <a:cs typeface="Proxima Nova"/>
                <a:sym typeface="Proxima Nova"/>
              </a:rPr>
              <a:t>Another limitation is missing cues from sharing a moment. In the hi-fi prototype, we plan to include other cues, such as haptic vibrations when two people share a moment. However, this is not possible to emulate through a Figma demo. </a:t>
            </a:r>
            <a:endParaRPr>
              <a:solidFill>
                <a:srgbClr val="434343"/>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rgbClr val="434343"/>
              </a:solidFill>
              <a:latin typeface="Proxima Nova"/>
              <a:ea typeface="Proxima Nova"/>
              <a:cs typeface="Proxima Nova"/>
              <a:sym typeface="Proxima Nova"/>
            </a:endParaRPr>
          </a:p>
        </p:txBody>
      </p:sp>
      <p:pic>
        <p:nvPicPr>
          <p:cNvPr id="324" name="Google Shape;324;p3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016150" y="400613"/>
            <a:ext cx="1646849" cy="3567026"/>
          </a:xfrm>
          <a:prstGeom prst="rect">
            <a:avLst/>
          </a:prstGeom>
          <a:noFill/>
          <a:ln>
            <a:noFill/>
          </a:ln>
        </p:spPr>
      </p:pic>
      <p:pic>
        <p:nvPicPr>
          <p:cNvPr id="325" name="Google Shape;325;p3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768750" y="391956"/>
            <a:ext cx="1646850" cy="3575207"/>
          </a:xfrm>
          <a:prstGeom prst="rect">
            <a:avLst/>
          </a:prstGeom>
          <a:noFill/>
          <a:ln>
            <a:noFill/>
          </a:ln>
        </p:spPr>
      </p:pic>
      <p:sp>
        <p:nvSpPr>
          <p:cNvPr id="326" name="Google Shape;326;p39"/>
          <p:cNvSpPr txBox="1"/>
          <p:nvPr/>
        </p:nvSpPr>
        <p:spPr>
          <a:xfrm>
            <a:off x="5016150" y="4105050"/>
            <a:ext cx="3399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[The only cue we can implement in Figma is visual, which is why in the med-fi prototype, simultaneously sharing a moment only shows a changing color screen]</a:t>
            </a:r>
            <a:endParaRPr sz="1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sp>
        <p:nvSpPr>
          <p:cNvPr id="331" name="Google Shape;331;p40"/>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Limitations/Tradeoffs</a:t>
            </a:r>
            <a:endParaRPr sz="2800" b="1">
              <a:solidFill>
                <a:srgbClr val="EC908F"/>
              </a:solidFill>
              <a:latin typeface="Proxima Nova"/>
              <a:ea typeface="Proxima Nova"/>
              <a:cs typeface="Proxima Nova"/>
              <a:sym typeface="Proxima Nova"/>
            </a:endParaRPr>
          </a:p>
        </p:txBody>
      </p:sp>
      <p:sp>
        <p:nvSpPr>
          <p:cNvPr id="332" name="Google Shape;332;p40"/>
          <p:cNvSpPr txBox="1"/>
          <p:nvPr/>
        </p:nvSpPr>
        <p:spPr>
          <a:xfrm>
            <a:off x="304725" y="1005600"/>
            <a:ext cx="3248100" cy="265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#4</a:t>
            </a:r>
            <a:endParaRPr sz="1800" b="1">
              <a:solidFill>
                <a:srgbClr val="63926C"/>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a:solidFill>
                  <a:srgbClr val="434343"/>
                </a:solidFill>
                <a:latin typeface="Proxima Nova"/>
                <a:ea typeface="Proxima Nova"/>
                <a:cs typeface="Proxima Nova"/>
                <a:sym typeface="Proxima Nova"/>
              </a:rPr>
              <a:t>Lastly, we left out some user-interactions that an actual app might have, such as creating an account, logging-in or out, adding friends, or changing your personal information. We did so because they did not directly pertain to the tasks we wanted to demonstrate. </a:t>
            </a:r>
            <a:endParaRPr>
              <a:solidFill>
                <a:srgbClr val="434343"/>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rgbClr val="434343"/>
              </a:solidFill>
              <a:latin typeface="Proxima Nova"/>
              <a:ea typeface="Proxima Nova"/>
              <a:cs typeface="Proxima Nova"/>
              <a:sym typeface="Proxima Nova"/>
            </a:endParaRPr>
          </a:p>
        </p:txBody>
      </p:sp>
      <p:sp>
        <p:nvSpPr>
          <p:cNvPr id="333" name="Google Shape;333;p40"/>
          <p:cNvSpPr txBox="1"/>
          <p:nvPr/>
        </p:nvSpPr>
        <p:spPr>
          <a:xfrm>
            <a:off x="5016150" y="4105050"/>
            <a:ext cx="3399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[The current profile screen is static and doesn’t allow for much changes in personal information. Options like logging out are also not visible.]</a:t>
            </a:r>
            <a:endParaRPr sz="1000"/>
          </a:p>
        </p:txBody>
      </p:sp>
      <p:pic>
        <p:nvPicPr>
          <p:cNvPr id="334" name="Google Shape;334;p4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97225" y="558625"/>
            <a:ext cx="1837442" cy="355374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p41"/>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Wizard of Oz </a:t>
            </a:r>
            <a:endParaRPr sz="2800" b="1">
              <a:solidFill>
                <a:srgbClr val="EC908F"/>
              </a:solidFill>
              <a:latin typeface="Proxima Nova"/>
              <a:ea typeface="Proxima Nova"/>
              <a:cs typeface="Proxima Nova"/>
              <a:sym typeface="Proxima Nova"/>
            </a:endParaRPr>
          </a:p>
        </p:txBody>
      </p:sp>
      <p:sp>
        <p:nvSpPr>
          <p:cNvPr id="340" name="Google Shape;340;p41"/>
          <p:cNvSpPr txBox="1"/>
          <p:nvPr/>
        </p:nvSpPr>
        <p:spPr>
          <a:xfrm>
            <a:off x="304725" y="1005600"/>
            <a:ext cx="3248100" cy="389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#1</a:t>
            </a:r>
            <a:endParaRPr sz="1800" b="1">
              <a:solidFill>
                <a:srgbClr val="63926C"/>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a:solidFill>
                  <a:srgbClr val="434343"/>
                </a:solidFill>
                <a:latin typeface="Proxima Nova"/>
                <a:ea typeface="Proxima Nova"/>
                <a:cs typeface="Proxima Nova"/>
                <a:sym typeface="Proxima Nova"/>
              </a:rPr>
              <a:t>When the user tries to type a series of emojis to send to another user, the demo will automatically fill in the text box with emojis. When users try to set or edit the number of connection goals, clicking the box in the prototype immediately changes the number, instead of emulating a vertical number slider. This is because we have no way of saving distinct text input from users. Emoji keyboards and sliders also might vary by operating systems. </a:t>
            </a:r>
            <a:endParaRPr>
              <a:solidFill>
                <a:srgbClr val="434343"/>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rgbClr val="434343"/>
              </a:solidFill>
            </a:endParaRPr>
          </a:p>
          <a:p>
            <a:pPr marL="0" lvl="0" indent="0" algn="l" rtl="0">
              <a:lnSpc>
                <a:spcPct val="115000"/>
              </a:lnSpc>
              <a:spcBef>
                <a:spcPts val="0"/>
              </a:spcBef>
              <a:spcAft>
                <a:spcPts val="0"/>
              </a:spcAft>
              <a:buNone/>
            </a:pPr>
            <a:endParaRPr>
              <a:solidFill>
                <a:srgbClr val="434343"/>
              </a:solidFill>
              <a:latin typeface="Proxima Nova"/>
              <a:ea typeface="Proxima Nova"/>
              <a:cs typeface="Proxima Nova"/>
              <a:sym typeface="Proxima Nova"/>
            </a:endParaRPr>
          </a:p>
        </p:txBody>
      </p:sp>
      <p:sp>
        <p:nvSpPr>
          <p:cNvPr id="341" name="Google Shape;341;p41"/>
          <p:cNvSpPr txBox="1"/>
          <p:nvPr/>
        </p:nvSpPr>
        <p:spPr>
          <a:xfrm>
            <a:off x="4060528" y="2684817"/>
            <a:ext cx="21906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[The emoji keyboard is not functional and clicking anywhere in the keyboard will generate a hard coded emoji combination to send.]</a:t>
            </a:r>
            <a:endParaRPr sz="1000"/>
          </a:p>
        </p:txBody>
      </p:sp>
      <p:pic>
        <p:nvPicPr>
          <p:cNvPr id="342" name="Google Shape;342;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056275" y="397759"/>
            <a:ext cx="1044580" cy="2279052"/>
          </a:xfrm>
          <a:prstGeom prst="rect">
            <a:avLst/>
          </a:prstGeom>
          <a:noFill/>
          <a:ln>
            <a:noFill/>
          </a:ln>
        </p:spPr>
      </p:pic>
      <p:pic>
        <p:nvPicPr>
          <p:cNvPr id="343" name="Google Shape;343;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210920" y="389747"/>
            <a:ext cx="1044580" cy="2295070"/>
          </a:xfrm>
          <a:prstGeom prst="rect">
            <a:avLst/>
          </a:prstGeom>
          <a:noFill/>
          <a:ln>
            <a:noFill/>
          </a:ln>
        </p:spPr>
      </p:pic>
      <p:sp>
        <p:nvSpPr>
          <p:cNvPr id="344" name="Google Shape;344;p41"/>
          <p:cNvSpPr/>
          <p:nvPr/>
        </p:nvSpPr>
        <p:spPr>
          <a:xfrm>
            <a:off x="4056291" y="1866026"/>
            <a:ext cx="1044600" cy="6603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5" name="Google Shape;345;p41"/>
          <p:cNvCxnSpPr/>
          <p:nvPr/>
        </p:nvCxnSpPr>
        <p:spPr>
          <a:xfrm rot="10800000" flipH="1">
            <a:off x="4954720" y="1404666"/>
            <a:ext cx="256200" cy="558600"/>
          </a:xfrm>
          <a:prstGeom prst="straightConnector1">
            <a:avLst/>
          </a:prstGeom>
          <a:noFill/>
          <a:ln w="38100" cap="flat" cmpd="sng">
            <a:solidFill>
              <a:srgbClr val="FF0000"/>
            </a:solidFill>
            <a:prstDash val="solid"/>
            <a:round/>
            <a:headEnd type="none" w="med" len="med"/>
            <a:tailEnd type="triangle" w="med" len="med"/>
          </a:ln>
        </p:spPr>
      </p:cxnSp>
      <p:pic>
        <p:nvPicPr>
          <p:cNvPr id="346" name="Google Shape;346;p4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512172" y="1756650"/>
            <a:ext cx="1161001" cy="2537700"/>
          </a:xfrm>
          <a:prstGeom prst="rect">
            <a:avLst/>
          </a:prstGeom>
          <a:noFill/>
          <a:ln>
            <a:noFill/>
          </a:ln>
        </p:spPr>
      </p:pic>
      <p:pic>
        <p:nvPicPr>
          <p:cNvPr id="347" name="Google Shape;347;p41"/>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783195" y="1757552"/>
            <a:ext cx="1161002" cy="2535882"/>
          </a:xfrm>
          <a:prstGeom prst="rect">
            <a:avLst/>
          </a:prstGeom>
          <a:noFill/>
          <a:ln>
            <a:noFill/>
          </a:ln>
        </p:spPr>
      </p:pic>
      <p:sp>
        <p:nvSpPr>
          <p:cNvPr id="348" name="Google Shape;348;p41"/>
          <p:cNvSpPr/>
          <p:nvPr/>
        </p:nvSpPr>
        <p:spPr>
          <a:xfrm>
            <a:off x="6595070" y="3026991"/>
            <a:ext cx="441300" cy="4113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9" name="Google Shape;349;p41"/>
          <p:cNvCxnSpPr/>
          <p:nvPr/>
        </p:nvCxnSpPr>
        <p:spPr>
          <a:xfrm rot="10800000" flipH="1">
            <a:off x="7036501" y="3227832"/>
            <a:ext cx="874200" cy="5400"/>
          </a:xfrm>
          <a:prstGeom prst="straightConnector1">
            <a:avLst/>
          </a:prstGeom>
          <a:noFill/>
          <a:ln w="38100" cap="flat" cmpd="sng">
            <a:solidFill>
              <a:srgbClr val="FF0000"/>
            </a:solidFill>
            <a:prstDash val="solid"/>
            <a:round/>
            <a:headEnd type="none" w="med" len="med"/>
            <a:tailEnd type="triangle" w="med" len="med"/>
          </a:ln>
        </p:spPr>
      </p:cxnSp>
      <p:sp>
        <p:nvSpPr>
          <p:cNvPr id="350" name="Google Shape;350;p41"/>
          <p:cNvSpPr txBox="1"/>
          <p:nvPr/>
        </p:nvSpPr>
        <p:spPr>
          <a:xfrm>
            <a:off x="6706103" y="4343092"/>
            <a:ext cx="2190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[The slider is also not functional and clicking anywhere in that box will increase the goal number.]</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15"/>
          <p:cNvSpPr txBox="1"/>
          <p:nvPr/>
        </p:nvSpPr>
        <p:spPr>
          <a:xfrm>
            <a:off x="313225" y="3849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Problem &amp; Solution Overview</a:t>
            </a:r>
            <a:endParaRPr sz="2800" b="1">
              <a:solidFill>
                <a:srgbClr val="EC908F"/>
              </a:solidFill>
              <a:latin typeface="Proxima Nova"/>
              <a:ea typeface="Proxima Nova"/>
              <a:cs typeface="Proxima Nova"/>
              <a:sym typeface="Proxima Nova"/>
            </a:endParaRPr>
          </a:p>
        </p:txBody>
      </p:sp>
      <p:sp>
        <p:nvSpPr>
          <p:cNvPr id="76" name="Google Shape;76;p15"/>
          <p:cNvSpPr txBox="1"/>
          <p:nvPr/>
        </p:nvSpPr>
        <p:spPr>
          <a:xfrm>
            <a:off x="304725" y="1005600"/>
            <a:ext cx="8442900" cy="3287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rgbClr val="434343"/>
                </a:solidFill>
                <a:latin typeface="Proxima Nova"/>
                <a:ea typeface="Proxima Nova"/>
                <a:cs typeface="Proxima Nova"/>
                <a:sym typeface="Proxima Nova"/>
              </a:rPr>
              <a:t>Staying close to friends and family is stressful amidst hectic days, different time zones, and awkward, high-stakes communication styles. In fact, it’s nearly impossible and often results in personal guilt and fallen friendships. </a:t>
            </a:r>
            <a:endParaRPr sz="1800">
              <a:solidFill>
                <a:srgbClr val="434343"/>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1800">
              <a:solidFill>
                <a:srgbClr val="434343"/>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800">
                <a:solidFill>
                  <a:srgbClr val="434343"/>
                </a:solidFill>
                <a:latin typeface="Proxima Nova"/>
                <a:ea typeface="Proxima Nova"/>
                <a:cs typeface="Proxima Nova"/>
                <a:sym typeface="Proxima Nova"/>
              </a:rPr>
              <a:t>Introducing</a:t>
            </a:r>
            <a:r>
              <a:rPr lang="en" sz="1800" b="1">
                <a:solidFill>
                  <a:srgbClr val="434343"/>
                </a:solidFill>
                <a:latin typeface="Proxima Nova"/>
                <a:ea typeface="Proxima Nova"/>
                <a:cs typeface="Proxima Nova"/>
                <a:sym typeface="Proxima Nova"/>
              </a:rPr>
              <a:t> Ping</a:t>
            </a:r>
            <a:r>
              <a:rPr lang="en" sz="1800">
                <a:solidFill>
                  <a:srgbClr val="434343"/>
                </a:solidFill>
                <a:latin typeface="Proxima Nova"/>
                <a:ea typeface="Proxima Nova"/>
                <a:cs typeface="Proxima Nova"/>
                <a:sym typeface="Proxima Nova"/>
              </a:rPr>
              <a:t>, a low-stress, convenient hub to show your loved ones you are thinking of them by sending thoughtful tokens, sharing meaningful moments, and maintaining connection goals. It’s an angel on your shoulder reminding you to show your loved ones you care, even when you’re busy or far apart. </a:t>
            </a:r>
            <a:endParaRPr sz="1800">
              <a:solidFill>
                <a:srgbClr val="434343"/>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8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434343"/>
              </a:solidFill>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4"/>
        <p:cNvGrpSpPr/>
        <p:nvPr/>
      </p:nvGrpSpPr>
      <p:grpSpPr>
        <a:xfrm>
          <a:off x="0" y="0"/>
          <a:ext cx="0" cy="0"/>
          <a:chOff x="0" y="0"/>
          <a:chExt cx="0" cy="0"/>
        </a:xfrm>
      </p:grpSpPr>
      <p:sp>
        <p:nvSpPr>
          <p:cNvPr id="355" name="Google Shape;355;p42"/>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Wizard of Oz </a:t>
            </a:r>
            <a:endParaRPr sz="2800" b="1">
              <a:solidFill>
                <a:srgbClr val="EC908F"/>
              </a:solidFill>
              <a:latin typeface="Proxima Nova"/>
              <a:ea typeface="Proxima Nova"/>
              <a:cs typeface="Proxima Nova"/>
              <a:sym typeface="Proxima Nova"/>
            </a:endParaRPr>
          </a:p>
        </p:txBody>
      </p:sp>
      <p:sp>
        <p:nvSpPr>
          <p:cNvPr id="356" name="Google Shape;356;p42"/>
          <p:cNvSpPr txBox="1"/>
          <p:nvPr/>
        </p:nvSpPr>
        <p:spPr>
          <a:xfrm>
            <a:off x="304725" y="1005600"/>
            <a:ext cx="3248100" cy="290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#2</a:t>
            </a:r>
            <a:endParaRPr sz="1800" b="1">
              <a:solidFill>
                <a:srgbClr val="63926C"/>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a:solidFill>
                  <a:srgbClr val="434343"/>
                </a:solidFill>
              </a:rPr>
              <a:t>When users either share or send a moment, we will let users click away whenever they want, instead of having a concrete time limit into how long before the other user can join the moment or how long two users can share a moment for. We did so because we cannot implement such features on Figma. </a:t>
            </a:r>
            <a:endParaRPr>
              <a:solidFill>
                <a:srgbClr val="434343"/>
              </a:solidFill>
            </a:endParaRPr>
          </a:p>
          <a:p>
            <a:pPr marL="0" lvl="0" indent="0" algn="l" rtl="0">
              <a:lnSpc>
                <a:spcPct val="115000"/>
              </a:lnSpc>
              <a:spcBef>
                <a:spcPts val="0"/>
              </a:spcBef>
              <a:spcAft>
                <a:spcPts val="0"/>
              </a:spcAft>
              <a:buNone/>
            </a:pPr>
            <a:endParaRPr>
              <a:solidFill>
                <a:srgbClr val="434343"/>
              </a:solidFill>
              <a:latin typeface="Proxima Nova"/>
              <a:ea typeface="Proxima Nova"/>
              <a:cs typeface="Proxima Nova"/>
              <a:sym typeface="Proxima Nova"/>
            </a:endParaRPr>
          </a:p>
        </p:txBody>
      </p:sp>
      <p:sp>
        <p:nvSpPr>
          <p:cNvPr id="357" name="Google Shape;357;p42"/>
          <p:cNvSpPr txBox="1"/>
          <p:nvPr/>
        </p:nvSpPr>
        <p:spPr>
          <a:xfrm>
            <a:off x="6109303" y="4047642"/>
            <a:ext cx="2190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[We will let user exit out of the moment through the ‘x’ button on the upper right corner]</a:t>
            </a:r>
            <a:endParaRPr sz="1000"/>
          </a:p>
        </p:txBody>
      </p:sp>
      <p:pic>
        <p:nvPicPr>
          <p:cNvPr id="358" name="Google Shape;358;p4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381175" y="472443"/>
            <a:ext cx="1646850" cy="357520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Google Shape;363;p43"/>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Hard coded features</a:t>
            </a:r>
            <a:endParaRPr sz="2800" b="1">
              <a:solidFill>
                <a:srgbClr val="EC908F"/>
              </a:solidFill>
              <a:latin typeface="Proxima Nova"/>
              <a:ea typeface="Proxima Nova"/>
              <a:cs typeface="Proxima Nova"/>
              <a:sym typeface="Proxima Nova"/>
            </a:endParaRPr>
          </a:p>
        </p:txBody>
      </p:sp>
      <p:sp>
        <p:nvSpPr>
          <p:cNvPr id="364" name="Google Shape;364;p43"/>
          <p:cNvSpPr txBox="1"/>
          <p:nvPr/>
        </p:nvSpPr>
        <p:spPr>
          <a:xfrm>
            <a:off x="304725" y="1005600"/>
            <a:ext cx="3248100" cy="166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#1</a:t>
            </a:r>
            <a:endParaRPr sz="1800" b="1">
              <a:solidFill>
                <a:srgbClr val="63926C"/>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a:solidFill>
                  <a:schemeClr val="dk1"/>
                </a:solidFill>
                <a:latin typeface="Proxima Nova"/>
                <a:ea typeface="Proxima Nova"/>
                <a:cs typeface="Proxima Nova"/>
                <a:sym typeface="Proxima Nova"/>
              </a:rPr>
              <a:t>We have no users, networks, or databases in Figma, therefore we </a:t>
            </a:r>
            <a:br>
              <a:rPr lang="en">
                <a:solidFill>
                  <a:schemeClr val="dk1"/>
                </a:solidFill>
                <a:latin typeface="Proxima Nova"/>
                <a:ea typeface="Proxima Nova"/>
                <a:cs typeface="Proxima Nova"/>
                <a:sym typeface="Proxima Nova"/>
              </a:rPr>
            </a:br>
            <a:r>
              <a:rPr lang="en">
                <a:solidFill>
                  <a:schemeClr val="dk1"/>
                </a:solidFill>
                <a:latin typeface="Proxima Nova"/>
                <a:ea typeface="Proxima Nova"/>
                <a:cs typeface="Proxima Nova"/>
                <a:sym typeface="Proxima Nova"/>
              </a:rPr>
              <a:t>hard coded the profiles, the friends (and their profiles), and existing goals. </a:t>
            </a:r>
            <a:endParaRPr>
              <a:solidFill>
                <a:srgbClr val="434343"/>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rgbClr val="434343"/>
              </a:solidFill>
              <a:latin typeface="Proxima Nova"/>
              <a:ea typeface="Proxima Nova"/>
              <a:cs typeface="Proxima Nova"/>
              <a:sym typeface="Proxima Nova"/>
            </a:endParaRPr>
          </a:p>
        </p:txBody>
      </p:sp>
      <p:pic>
        <p:nvPicPr>
          <p:cNvPr id="365" name="Google Shape;365;p4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616209" y="933675"/>
            <a:ext cx="1558611" cy="3365925"/>
          </a:xfrm>
          <a:prstGeom prst="rect">
            <a:avLst/>
          </a:prstGeom>
          <a:noFill/>
          <a:ln>
            <a:noFill/>
          </a:ln>
        </p:spPr>
      </p:pic>
      <p:pic>
        <p:nvPicPr>
          <p:cNvPr id="366" name="Google Shape;366;p4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72868" y="939155"/>
            <a:ext cx="1506857" cy="3303498"/>
          </a:xfrm>
          <a:prstGeom prst="rect">
            <a:avLst/>
          </a:prstGeom>
          <a:noFill/>
          <a:ln>
            <a:noFill/>
          </a:ln>
        </p:spPr>
      </p:pic>
      <p:pic>
        <p:nvPicPr>
          <p:cNvPr id="367" name="Google Shape;367;p4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959575" y="939154"/>
            <a:ext cx="1558610" cy="335651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sp>
        <p:nvSpPr>
          <p:cNvPr id="372" name="Google Shape;372;p44"/>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Hard coded features</a:t>
            </a:r>
            <a:endParaRPr sz="2800" b="1">
              <a:solidFill>
                <a:srgbClr val="EC908F"/>
              </a:solidFill>
              <a:latin typeface="Proxima Nova"/>
              <a:ea typeface="Proxima Nova"/>
              <a:cs typeface="Proxima Nova"/>
              <a:sym typeface="Proxima Nova"/>
            </a:endParaRPr>
          </a:p>
        </p:txBody>
      </p:sp>
      <p:sp>
        <p:nvSpPr>
          <p:cNvPr id="373" name="Google Shape;373;p44"/>
          <p:cNvSpPr txBox="1"/>
          <p:nvPr/>
        </p:nvSpPr>
        <p:spPr>
          <a:xfrm>
            <a:off x="304725" y="1005600"/>
            <a:ext cx="3248100" cy="241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#2</a:t>
            </a:r>
            <a:endParaRPr sz="1800" b="1">
              <a:solidFill>
                <a:srgbClr val="63926C"/>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a:solidFill>
                  <a:schemeClr val="dk1"/>
                </a:solidFill>
                <a:latin typeface="Proxima Nova"/>
                <a:ea typeface="Proxima Nova"/>
                <a:cs typeface="Proxima Nova"/>
                <a:sym typeface="Proxima Nova"/>
              </a:rPr>
              <a:t>We also hard coded any social interactions the user can have, such as who they can share a moment with, whose profile or goal they can visit, with whom they can create a goal with, etc to account for limitation #1 in Figma.</a:t>
            </a:r>
            <a:endParaRPr>
              <a:solidFill>
                <a:srgbClr val="434343"/>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rgbClr val="434343"/>
              </a:solidFill>
              <a:latin typeface="Proxima Nova"/>
              <a:ea typeface="Proxima Nova"/>
              <a:cs typeface="Proxima Nova"/>
              <a:sym typeface="Proxima Nova"/>
            </a:endParaRPr>
          </a:p>
        </p:txBody>
      </p:sp>
      <p:pic>
        <p:nvPicPr>
          <p:cNvPr id="374" name="Google Shape;374;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533575" y="973925"/>
            <a:ext cx="1614976" cy="31956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sp>
        <p:nvSpPr>
          <p:cNvPr id="379" name="Google Shape;379;p45"/>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Hard coded features</a:t>
            </a:r>
            <a:endParaRPr sz="2800" b="1">
              <a:solidFill>
                <a:srgbClr val="EC908F"/>
              </a:solidFill>
              <a:latin typeface="Proxima Nova"/>
              <a:ea typeface="Proxima Nova"/>
              <a:cs typeface="Proxima Nova"/>
              <a:sym typeface="Proxima Nova"/>
            </a:endParaRPr>
          </a:p>
        </p:txBody>
      </p:sp>
      <p:sp>
        <p:nvSpPr>
          <p:cNvPr id="380" name="Google Shape;380;p45"/>
          <p:cNvSpPr txBox="1"/>
          <p:nvPr/>
        </p:nvSpPr>
        <p:spPr>
          <a:xfrm>
            <a:off x="304725" y="1005600"/>
            <a:ext cx="3248100" cy="265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#2</a:t>
            </a:r>
            <a:endParaRPr sz="1800" b="1">
              <a:solidFill>
                <a:srgbClr val="63926C"/>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a:solidFill>
                  <a:schemeClr val="dk1"/>
                </a:solidFill>
                <a:latin typeface="Proxima Nova"/>
                <a:ea typeface="Proxima Nova"/>
                <a:cs typeface="Proxima Nova"/>
                <a:sym typeface="Proxima Nova"/>
              </a:rPr>
              <a:t>We hard-coded most of the user input, such as setting the number of goals that one can create or change to or the emojis that they can send for simplicity and minimizing the amount of screens we create. Coordinating user input in between screens is also not possible through Figma.</a:t>
            </a:r>
            <a:endParaRPr>
              <a:solidFill>
                <a:srgbClr val="434343"/>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rgbClr val="434343"/>
              </a:solidFill>
              <a:latin typeface="Proxima Nova"/>
              <a:ea typeface="Proxima Nova"/>
              <a:cs typeface="Proxima Nova"/>
              <a:sym typeface="Proxima Nova"/>
            </a:endParaRPr>
          </a:p>
        </p:txBody>
      </p:sp>
      <p:pic>
        <p:nvPicPr>
          <p:cNvPr id="381" name="Google Shape;381;p4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72002" y="894851"/>
            <a:ext cx="1526450" cy="3353800"/>
          </a:xfrm>
          <a:prstGeom prst="rect">
            <a:avLst/>
          </a:prstGeom>
          <a:noFill/>
          <a:ln>
            <a:noFill/>
          </a:ln>
        </p:spPr>
      </p:pic>
      <p:pic>
        <p:nvPicPr>
          <p:cNvPr id="382" name="Google Shape;382;p4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274701" y="894850"/>
            <a:ext cx="1526450" cy="3334098"/>
          </a:xfrm>
          <a:prstGeom prst="rect">
            <a:avLst/>
          </a:prstGeom>
          <a:noFill/>
          <a:ln>
            <a:noFill/>
          </a:ln>
        </p:spPr>
      </p:pic>
      <p:sp>
        <p:nvSpPr>
          <p:cNvPr id="383" name="Google Shape;383;p45"/>
          <p:cNvSpPr txBox="1"/>
          <p:nvPr/>
        </p:nvSpPr>
        <p:spPr>
          <a:xfrm>
            <a:off x="5191903" y="4248642"/>
            <a:ext cx="2190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[Emojis and numbers are hard coded and not manually inputted by user.]</a:t>
            </a:r>
            <a:endParaRPr sz="1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6"/>
          <p:cNvSpPr txBox="1">
            <a:spLocks noGrp="1"/>
          </p:cNvSpPr>
          <p:nvPr>
            <p:ph type="title" idx="4294967295"/>
          </p:nvPr>
        </p:nvSpPr>
        <p:spPr>
          <a:xfrm>
            <a:off x="311700" y="1483250"/>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5300" b="1">
                <a:solidFill>
                  <a:srgbClr val="EC908F"/>
                </a:solidFill>
                <a:latin typeface="Proxima Nova"/>
                <a:ea typeface="Proxima Nova"/>
                <a:cs typeface="Proxima Nova"/>
                <a:sym typeface="Proxima Nova"/>
              </a:rPr>
              <a:t>Additional prototype screenshots</a:t>
            </a:r>
            <a:endParaRPr sz="5300">
              <a:solidFill>
                <a:srgbClr val="EC908F"/>
              </a:solidFill>
              <a:latin typeface="Proxima Nova"/>
              <a:ea typeface="Proxima Nova"/>
              <a:cs typeface="Proxima Nova"/>
              <a:sym typeface="Proxima Nov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sp>
        <p:nvSpPr>
          <p:cNvPr id="393" name="Google Shape;393;p47"/>
          <p:cNvSpPr txBox="1"/>
          <p:nvPr/>
        </p:nvSpPr>
        <p:spPr>
          <a:xfrm>
            <a:off x="304725" y="1005600"/>
            <a:ext cx="7336200" cy="327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434343"/>
                </a:solidFill>
                <a:latin typeface="Proxima Nova"/>
                <a:ea typeface="Proxima Nova"/>
                <a:cs typeface="Proxima Nova"/>
                <a:sym typeface="Proxima Nova"/>
              </a:rPr>
              <a:t>Figma workspace: </a:t>
            </a:r>
            <a:r>
              <a:rPr lang="en" sz="3000" u="sng">
                <a:solidFill>
                  <a:schemeClr val="hlink"/>
                </a:solidFill>
                <a:latin typeface="Proxima Nova"/>
                <a:ea typeface="Proxima Nova"/>
                <a:cs typeface="Proxima Nova"/>
                <a:sym typeface="Proxima Nova"/>
                <a:hlinkClick r:id="rId3"/>
              </a:rPr>
              <a:t>https://www.figma.com/file/rQy3oNk2LARTPyho1ApoM6/Ping!---Med-Fi?node-id=0%3A1</a:t>
            </a:r>
            <a:r>
              <a:rPr lang="en" sz="3000">
                <a:solidFill>
                  <a:srgbClr val="434343"/>
                </a:solidFill>
                <a:latin typeface="Proxima Nova"/>
                <a:ea typeface="Proxima Nova"/>
                <a:cs typeface="Proxima Nova"/>
                <a:sym typeface="Proxima Nova"/>
              </a:rPr>
              <a:t> </a:t>
            </a:r>
            <a:endParaRPr sz="3000">
              <a:solidFill>
                <a:srgbClr val="434343"/>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12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Clicking on the workspace will allow you to have four starting points: </a:t>
            </a:r>
            <a:endParaRPr sz="1200">
              <a:solidFill>
                <a:schemeClr val="dk1"/>
              </a:solidFill>
              <a:latin typeface="Proxima Nova"/>
              <a:ea typeface="Proxima Nova"/>
              <a:cs typeface="Proxima Nova"/>
              <a:sym typeface="Proxima Nova"/>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1. Opening App to an Active Moment </a:t>
            </a:r>
            <a:endParaRPr sz="1200">
              <a:solidFill>
                <a:schemeClr val="dk1"/>
              </a:solidFill>
              <a:latin typeface="Proxima Nova"/>
              <a:ea typeface="Proxima Nova"/>
              <a:cs typeface="Proxima Nova"/>
              <a:sym typeface="Proxima Nova"/>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2. Opening App to no active moments</a:t>
            </a:r>
            <a:endParaRPr sz="1200">
              <a:solidFill>
                <a:schemeClr val="dk1"/>
              </a:solidFill>
              <a:latin typeface="Proxima Nova"/>
              <a:ea typeface="Proxima Nova"/>
              <a:cs typeface="Proxima Nova"/>
              <a:sym typeface="Proxima Nova"/>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3. Getting a notification about a friend starting a moment with you</a:t>
            </a:r>
            <a:endParaRPr sz="1200">
              <a:solidFill>
                <a:schemeClr val="dk1"/>
              </a:solidFill>
              <a:latin typeface="Proxima Nova"/>
              <a:ea typeface="Proxima Nova"/>
              <a:cs typeface="Proxima Nova"/>
              <a:sym typeface="Proxima Nova"/>
            </a:endParaRPr>
          </a:p>
          <a:p>
            <a:pPr marL="457200" lvl="0" indent="0" algn="l" rtl="0">
              <a:lnSpc>
                <a:spcPct val="115000"/>
              </a:lnSpc>
              <a:spcBef>
                <a:spcPts val="0"/>
              </a:spcBef>
              <a:spcAft>
                <a:spcPts val="0"/>
              </a:spcAft>
              <a:buNone/>
            </a:pPr>
            <a:r>
              <a:rPr lang="en" sz="1200">
                <a:solidFill>
                  <a:schemeClr val="dk1"/>
                </a:solidFill>
                <a:latin typeface="Proxima Nova"/>
                <a:ea typeface="Proxima Nova"/>
                <a:cs typeface="Proxima Nova"/>
                <a:sym typeface="Proxima Nova"/>
              </a:rPr>
              <a:t>4. Getting a notification about a friend sending you a token.</a:t>
            </a:r>
            <a:r>
              <a:rPr lang="en" sz="1200">
                <a:solidFill>
                  <a:schemeClr val="dk1"/>
                </a:solidFill>
              </a:rPr>
              <a:t> </a:t>
            </a:r>
            <a:endParaRPr sz="3000">
              <a:solidFill>
                <a:srgbClr val="434343"/>
              </a:solidFill>
              <a:latin typeface="Proxima Nova"/>
              <a:ea typeface="Proxima Nova"/>
              <a:cs typeface="Proxima Nova"/>
              <a:sym typeface="Proxima Nova"/>
            </a:endParaRPr>
          </a:p>
        </p:txBody>
      </p:sp>
      <p:pic>
        <p:nvPicPr>
          <p:cNvPr id="394" name="Google Shape;394;p4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232750" y="3039600"/>
            <a:ext cx="1531225" cy="18739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200" b="1">
                <a:solidFill>
                  <a:srgbClr val="EC908F"/>
                </a:solidFill>
                <a:latin typeface="Proxima Nova"/>
                <a:ea typeface="Proxima Nova"/>
                <a:cs typeface="Proxima Nova"/>
                <a:sym typeface="Proxima Nova"/>
              </a:rPr>
              <a:t>Home screen</a:t>
            </a:r>
            <a:endParaRPr sz="3200">
              <a:solidFill>
                <a:srgbClr val="EC908F"/>
              </a:solidFill>
              <a:latin typeface="Proxima Nova"/>
              <a:ea typeface="Proxima Nova"/>
              <a:cs typeface="Proxima Nova"/>
              <a:sym typeface="Proxima Nova"/>
            </a:endParaRPr>
          </a:p>
        </p:txBody>
      </p:sp>
      <p:sp>
        <p:nvSpPr>
          <p:cNvPr id="400" name="Google Shape;400;p48"/>
          <p:cNvSpPr txBox="1"/>
          <p:nvPr/>
        </p:nvSpPr>
        <p:spPr>
          <a:xfrm>
            <a:off x="5965175" y="4306475"/>
            <a:ext cx="19416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Home screen with no active moment – user can see their moments log</a:t>
            </a:r>
            <a:endParaRPr sz="1200" b="1">
              <a:solidFill>
                <a:srgbClr val="335339"/>
              </a:solidFill>
              <a:latin typeface="Proxima Nova"/>
              <a:ea typeface="Proxima Nova"/>
              <a:cs typeface="Proxima Nova"/>
              <a:sym typeface="Proxima Nova"/>
            </a:endParaRPr>
          </a:p>
        </p:txBody>
      </p:sp>
      <p:sp>
        <p:nvSpPr>
          <p:cNvPr id="401" name="Google Shape;401;p48"/>
          <p:cNvSpPr txBox="1"/>
          <p:nvPr/>
        </p:nvSpPr>
        <p:spPr>
          <a:xfrm>
            <a:off x="3517750" y="4306475"/>
            <a:ext cx="1941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Home screen with an active moment</a:t>
            </a:r>
            <a:endParaRPr sz="1200" b="1">
              <a:solidFill>
                <a:srgbClr val="335339"/>
              </a:solidFill>
              <a:latin typeface="Proxima Nova"/>
              <a:ea typeface="Proxima Nova"/>
              <a:cs typeface="Proxima Nova"/>
              <a:sym typeface="Proxima Nova"/>
            </a:endParaRPr>
          </a:p>
        </p:txBody>
      </p:sp>
      <p:pic>
        <p:nvPicPr>
          <p:cNvPr id="402" name="Google Shape;402;p4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465150" y="64450"/>
            <a:ext cx="1941600" cy="4242021"/>
          </a:xfrm>
          <a:prstGeom prst="rect">
            <a:avLst/>
          </a:prstGeom>
          <a:noFill/>
          <a:ln>
            <a:noFill/>
          </a:ln>
        </p:spPr>
      </p:pic>
      <p:pic>
        <p:nvPicPr>
          <p:cNvPr id="403" name="Google Shape;403;p4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859875" y="130776"/>
            <a:ext cx="1884042" cy="41757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200" b="1">
                <a:solidFill>
                  <a:srgbClr val="EC908F"/>
                </a:solidFill>
                <a:latin typeface="Proxima Nova"/>
                <a:ea typeface="Proxima Nova"/>
                <a:cs typeface="Proxima Nova"/>
                <a:sym typeface="Proxima Nova"/>
              </a:rPr>
              <a:t>Prompts List</a:t>
            </a:r>
            <a:endParaRPr sz="3200">
              <a:solidFill>
                <a:srgbClr val="EC908F"/>
              </a:solidFill>
              <a:latin typeface="Proxima Nova"/>
              <a:ea typeface="Proxima Nova"/>
              <a:cs typeface="Proxima Nova"/>
              <a:sym typeface="Proxima Nova"/>
            </a:endParaRPr>
          </a:p>
        </p:txBody>
      </p:sp>
      <p:pic>
        <p:nvPicPr>
          <p:cNvPr id="409" name="Google Shape;409;p4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896935" y="939125"/>
            <a:ext cx="3530864" cy="3914774"/>
          </a:xfrm>
          <a:prstGeom prst="rect">
            <a:avLst/>
          </a:prstGeom>
          <a:noFill/>
          <a:ln>
            <a:noFill/>
          </a:ln>
        </p:spPr>
      </p:pic>
      <p:pic>
        <p:nvPicPr>
          <p:cNvPr id="410" name="Google Shape;410;p4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043875" y="939125"/>
            <a:ext cx="1679010" cy="3914776"/>
          </a:xfrm>
          <a:prstGeom prst="rect">
            <a:avLst/>
          </a:prstGeom>
          <a:noFill/>
          <a:ln>
            <a:noFill/>
          </a:ln>
        </p:spPr>
      </p:pic>
      <p:sp>
        <p:nvSpPr>
          <p:cNvPr id="411" name="Google Shape;411;p49"/>
          <p:cNvSpPr/>
          <p:nvPr/>
        </p:nvSpPr>
        <p:spPr>
          <a:xfrm>
            <a:off x="4177175" y="1017725"/>
            <a:ext cx="545700" cy="444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2" name="Google Shape;412;p49"/>
          <p:cNvCxnSpPr/>
          <p:nvPr/>
        </p:nvCxnSpPr>
        <p:spPr>
          <a:xfrm>
            <a:off x="4619626" y="1365432"/>
            <a:ext cx="653100" cy="134700"/>
          </a:xfrm>
          <a:prstGeom prst="straightConnector1">
            <a:avLst/>
          </a:prstGeom>
          <a:noFill/>
          <a:ln w="38100" cap="flat" cmpd="sng">
            <a:solidFill>
              <a:srgbClr val="FF0000"/>
            </a:solidFill>
            <a:prstDash val="solid"/>
            <a:round/>
            <a:headEnd type="none" w="med" len="med"/>
            <a:tailEnd type="triangle" w="med" len="med"/>
          </a:ln>
        </p:spPr>
      </p:cxnSp>
      <p:sp>
        <p:nvSpPr>
          <p:cNvPr id="413" name="Google Shape;413;p49"/>
          <p:cNvSpPr/>
          <p:nvPr/>
        </p:nvSpPr>
        <p:spPr>
          <a:xfrm>
            <a:off x="6076450" y="1148525"/>
            <a:ext cx="545700" cy="444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4" name="Google Shape;414;p49"/>
          <p:cNvCxnSpPr/>
          <p:nvPr/>
        </p:nvCxnSpPr>
        <p:spPr>
          <a:xfrm>
            <a:off x="6471276" y="1192332"/>
            <a:ext cx="777000" cy="10800"/>
          </a:xfrm>
          <a:prstGeom prst="straightConnector1">
            <a:avLst/>
          </a:prstGeom>
          <a:noFill/>
          <a:ln w="38100" cap="flat" cmpd="sng">
            <a:solidFill>
              <a:srgbClr val="FF0000"/>
            </a:solidFill>
            <a:prstDash val="solid"/>
            <a:round/>
            <a:headEnd type="none" w="med" len="med"/>
            <a:tailEnd type="triangle" w="med" len="med"/>
          </a:ln>
        </p:spPr>
      </p:cxnSp>
      <p:sp>
        <p:nvSpPr>
          <p:cNvPr id="415" name="Google Shape;415;p49"/>
          <p:cNvSpPr txBox="1"/>
          <p:nvPr/>
        </p:nvSpPr>
        <p:spPr>
          <a:xfrm>
            <a:off x="5965175" y="378125"/>
            <a:ext cx="1941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Click refresh for new prompts</a:t>
            </a:r>
            <a:endParaRPr sz="1200" b="1">
              <a:solidFill>
                <a:srgbClr val="335339"/>
              </a:solidFill>
              <a:latin typeface="Proxima Nova"/>
              <a:ea typeface="Proxima Nova"/>
              <a:cs typeface="Proxima Nova"/>
              <a:sym typeface="Proxima Nova"/>
            </a:endParaRPr>
          </a:p>
        </p:txBody>
      </p:sp>
      <p:sp>
        <p:nvSpPr>
          <p:cNvPr id="416" name="Google Shape;416;p49"/>
          <p:cNvSpPr txBox="1"/>
          <p:nvPr/>
        </p:nvSpPr>
        <p:spPr>
          <a:xfrm>
            <a:off x="4288775" y="378125"/>
            <a:ext cx="1941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Click back to return to texting screen</a:t>
            </a:r>
            <a:endParaRPr sz="1200" b="1">
              <a:solidFill>
                <a:srgbClr val="335339"/>
              </a:solidFill>
              <a:latin typeface="Proxima Nova"/>
              <a:ea typeface="Proxima Nova"/>
              <a:cs typeface="Proxima Nova"/>
              <a:sym typeface="Proxima Nov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5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150075" y="1295777"/>
            <a:ext cx="6946173" cy="3426549"/>
          </a:xfrm>
          <a:prstGeom prst="rect">
            <a:avLst/>
          </a:prstGeom>
          <a:noFill/>
          <a:ln>
            <a:noFill/>
          </a:ln>
        </p:spPr>
      </p:pic>
      <p:sp>
        <p:nvSpPr>
          <p:cNvPr id="422" name="Google Shape;422;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200" b="1">
                <a:solidFill>
                  <a:srgbClr val="EC908F"/>
                </a:solidFill>
                <a:latin typeface="Proxima Nova"/>
                <a:ea typeface="Proxima Nova"/>
                <a:cs typeface="Proxima Nova"/>
                <a:sym typeface="Proxima Nova"/>
              </a:rPr>
              <a:t>Edit a Connection Goal</a:t>
            </a:r>
            <a:endParaRPr sz="3200">
              <a:solidFill>
                <a:srgbClr val="EC908F"/>
              </a:solidFill>
              <a:latin typeface="Proxima Nova"/>
              <a:ea typeface="Proxima Nova"/>
              <a:cs typeface="Proxima Nova"/>
              <a:sym typeface="Proxima Nov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5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015175" y="1218100"/>
            <a:ext cx="6962776" cy="3424425"/>
          </a:xfrm>
          <a:prstGeom prst="rect">
            <a:avLst/>
          </a:prstGeom>
          <a:noFill/>
          <a:ln>
            <a:noFill/>
          </a:ln>
        </p:spPr>
      </p:pic>
      <p:sp>
        <p:nvSpPr>
          <p:cNvPr id="428" name="Google Shape;428;p51"/>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200" b="1">
                <a:solidFill>
                  <a:srgbClr val="EC908F"/>
                </a:solidFill>
                <a:latin typeface="Proxima Nova"/>
                <a:ea typeface="Proxima Nova"/>
                <a:cs typeface="Proxima Nova"/>
                <a:sym typeface="Proxima Nova"/>
              </a:rPr>
              <a:t>See All Tokens</a:t>
            </a:r>
            <a:endParaRPr sz="3200">
              <a:solidFill>
                <a:srgbClr val="EC908F"/>
              </a:solidFill>
              <a:latin typeface="Proxima Nova"/>
              <a:ea typeface="Proxima Nova"/>
              <a:cs typeface="Proxima Nova"/>
              <a:sym typeface="Proxima Nova"/>
            </a:endParaRPr>
          </a:p>
        </p:txBody>
      </p:sp>
      <p:pic>
        <p:nvPicPr>
          <p:cNvPr id="429" name="Google Shape;429;p5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98175" y="1218095"/>
            <a:ext cx="1620999" cy="3517906"/>
          </a:xfrm>
          <a:prstGeom prst="rect">
            <a:avLst/>
          </a:prstGeom>
          <a:noFill/>
          <a:ln>
            <a:noFill/>
          </a:ln>
        </p:spPr>
      </p:pic>
      <p:sp>
        <p:nvSpPr>
          <p:cNvPr id="430" name="Google Shape;430;p51"/>
          <p:cNvSpPr/>
          <p:nvPr/>
        </p:nvSpPr>
        <p:spPr>
          <a:xfrm>
            <a:off x="1014875" y="2754750"/>
            <a:ext cx="804300" cy="444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1"/>
          <p:cNvSpPr txBox="1"/>
          <p:nvPr/>
        </p:nvSpPr>
        <p:spPr>
          <a:xfrm>
            <a:off x="3011400" y="882950"/>
            <a:ext cx="42807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5339"/>
                </a:solidFill>
                <a:latin typeface="Proxima Nova"/>
                <a:ea typeface="Proxima Nova"/>
                <a:cs typeface="Proxima Nova"/>
                <a:sym typeface="Proxima Nova"/>
              </a:rPr>
              <a:t>Toggle between Received and Scheduled Tokens</a:t>
            </a:r>
            <a:endParaRPr sz="1200" b="1">
              <a:solidFill>
                <a:srgbClr val="335339"/>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6"/>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Values Encoded</a:t>
            </a:r>
            <a:endParaRPr sz="2800" b="1">
              <a:solidFill>
                <a:srgbClr val="EC908F"/>
              </a:solidFill>
              <a:latin typeface="Proxima Nova"/>
              <a:ea typeface="Proxima Nova"/>
              <a:cs typeface="Proxima Nova"/>
              <a:sym typeface="Proxima Nova"/>
            </a:endParaRPr>
          </a:p>
        </p:txBody>
      </p:sp>
      <p:sp>
        <p:nvSpPr>
          <p:cNvPr id="82" name="Google Shape;82;p16"/>
          <p:cNvSpPr txBox="1"/>
          <p:nvPr/>
        </p:nvSpPr>
        <p:spPr>
          <a:xfrm>
            <a:off x="304725" y="1005600"/>
            <a:ext cx="85704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Values:</a:t>
            </a:r>
            <a:endParaRPr sz="1800" b="1">
              <a:solidFill>
                <a:srgbClr val="63926C"/>
              </a:solidFill>
              <a:latin typeface="Proxima Nova"/>
              <a:ea typeface="Proxima Nova"/>
              <a:cs typeface="Proxima Nova"/>
              <a:sym typeface="Proxima Nova"/>
            </a:endParaRPr>
          </a:p>
          <a:p>
            <a:pPr marL="457200" lvl="0" indent="-342900" algn="l" rtl="0">
              <a:spcBef>
                <a:spcPts val="0"/>
              </a:spcBef>
              <a:spcAft>
                <a:spcPts val="0"/>
              </a:spcAft>
              <a:buClr>
                <a:srgbClr val="434343"/>
              </a:buClr>
              <a:buSzPts val="1800"/>
              <a:buFont typeface="Proxima Nova"/>
              <a:buAutoNum type="arabicPeriod"/>
            </a:pPr>
            <a:r>
              <a:rPr lang="en" sz="1800">
                <a:solidFill>
                  <a:srgbClr val="434343"/>
                </a:solidFill>
                <a:latin typeface="Proxima Nova"/>
                <a:ea typeface="Proxima Nova"/>
                <a:cs typeface="Proxima Nova"/>
                <a:sym typeface="Proxima Nova"/>
              </a:rPr>
              <a:t>Meaningful connection   </a:t>
            </a:r>
            <a:endParaRPr sz="1800">
              <a:solidFill>
                <a:srgbClr val="434343"/>
              </a:solidFill>
              <a:latin typeface="Proxima Nova"/>
              <a:ea typeface="Proxima Nova"/>
              <a:cs typeface="Proxima Nova"/>
              <a:sym typeface="Proxima Nova"/>
            </a:endParaRPr>
          </a:p>
          <a:p>
            <a:pPr marL="457200" lvl="0" indent="-342900" algn="l" rtl="0">
              <a:spcBef>
                <a:spcPts val="0"/>
              </a:spcBef>
              <a:spcAft>
                <a:spcPts val="0"/>
              </a:spcAft>
              <a:buClr>
                <a:srgbClr val="434343"/>
              </a:buClr>
              <a:buSzPts val="1800"/>
              <a:buFont typeface="Proxima Nova"/>
              <a:buAutoNum type="arabicPeriod"/>
            </a:pPr>
            <a:r>
              <a:rPr lang="en" sz="1800">
                <a:solidFill>
                  <a:srgbClr val="434343"/>
                </a:solidFill>
                <a:latin typeface="Proxima Nova"/>
                <a:ea typeface="Proxima Nova"/>
                <a:cs typeface="Proxima Nova"/>
                <a:sym typeface="Proxima Nova"/>
              </a:rPr>
              <a:t>Convenience </a:t>
            </a:r>
            <a:endParaRPr sz="1800">
              <a:solidFill>
                <a:srgbClr val="434343"/>
              </a:solidFill>
              <a:latin typeface="Proxima Nova"/>
              <a:ea typeface="Proxima Nova"/>
              <a:cs typeface="Proxima Nova"/>
              <a:sym typeface="Proxima Nova"/>
            </a:endParaRPr>
          </a:p>
          <a:p>
            <a:pPr marL="457200" lvl="0" indent="0" algn="l" rtl="0">
              <a:spcBef>
                <a:spcPts val="0"/>
              </a:spcBef>
              <a:spcAft>
                <a:spcPts val="0"/>
              </a:spcAft>
              <a:buNone/>
            </a:pPr>
            <a:endParaRPr sz="1800">
              <a:solidFill>
                <a:srgbClr val="666666"/>
              </a:solidFill>
              <a:latin typeface="Proxima Nova"/>
              <a:ea typeface="Proxima Nova"/>
              <a:cs typeface="Proxima Nova"/>
              <a:sym typeface="Proxima Nova"/>
            </a:endParaRPr>
          </a:p>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Features that express values:  </a:t>
            </a:r>
            <a:endParaRPr sz="1800" b="1">
              <a:solidFill>
                <a:srgbClr val="63926C"/>
              </a:solidFill>
              <a:latin typeface="Proxima Nova"/>
              <a:ea typeface="Proxima Nova"/>
              <a:cs typeface="Proxima Nova"/>
              <a:sym typeface="Proxima Nova"/>
            </a:endParaRPr>
          </a:p>
          <a:p>
            <a:pPr marL="0" lvl="0" indent="0" algn="l" rtl="0">
              <a:spcBef>
                <a:spcPts val="0"/>
              </a:spcBef>
              <a:spcAft>
                <a:spcPts val="0"/>
              </a:spcAft>
              <a:buNone/>
            </a:pPr>
            <a:r>
              <a:rPr lang="en" sz="1800">
                <a:solidFill>
                  <a:srgbClr val="434343"/>
                </a:solidFill>
                <a:latin typeface="Proxima Nova"/>
                <a:ea typeface="Proxima Nova"/>
                <a:cs typeface="Proxima Nova"/>
                <a:sym typeface="Proxima Nova"/>
              </a:rPr>
              <a:t>The “share a moment” feature provides a unique opportunity for connection. Sharing a moment affords a loving, “shared space” that is two-ways and centers the people in the moment (literally and metaphorically). </a:t>
            </a:r>
            <a:endParaRPr sz="18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434343"/>
              </a:solidFill>
              <a:latin typeface="Proxima Nova"/>
              <a:ea typeface="Proxima Nova"/>
              <a:cs typeface="Proxima Nova"/>
              <a:sym typeface="Proxima Nova"/>
            </a:endParaRPr>
          </a:p>
          <a:p>
            <a:pPr marL="0" lvl="0" indent="0" algn="l" rtl="0">
              <a:spcBef>
                <a:spcPts val="0"/>
              </a:spcBef>
              <a:spcAft>
                <a:spcPts val="0"/>
              </a:spcAft>
              <a:buNone/>
            </a:pPr>
            <a:r>
              <a:rPr lang="en" sz="1800">
                <a:solidFill>
                  <a:srgbClr val="434343"/>
                </a:solidFill>
                <a:latin typeface="Proxima Nova"/>
                <a:ea typeface="Proxima Nova"/>
                <a:cs typeface="Proxima Nova"/>
                <a:sym typeface="Proxima Nova"/>
              </a:rPr>
              <a:t>Our quippy tokens ensure convenience. Because both you and your friend can only send a small string of emojis, there is no pressure or expectation to pour too much time into a message, yet there is still so much users can say with these expressive characters. </a:t>
            </a:r>
            <a:endParaRPr sz="2000" b="1">
              <a:solidFill>
                <a:srgbClr val="434343"/>
              </a:solidFill>
              <a:latin typeface="Proxima Nova"/>
              <a:ea typeface="Proxima Nova"/>
              <a:cs typeface="Proxima Nova"/>
              <a:sym typeface="Proxima Nov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5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16450" y="1176317"/>
            <a:ext cx="1490436" cy="3206710"/>
          </a:xfrm>
          <a:prstGeom prst="rect">
            <a:avLst/>
          </a:prstGeom>
          <a:noFill/>
          <a:ln>
            <a:noFill/>
          </a:ln>
        </p:spPr>
      </p:pic>
      <p:sp>
        <p:nvSpPr>
          <p:cNvPr id="437" name="Google Shape;437;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200" b="1">
                <a:solidFill>
                  <a:srgbClr val="EC908F"/>
                </a:solidFill>
                <a:latin typeface="Proxima Nova"/>
                <a:ea typeface="Proxima Nova"/>
                <a:cs typeface="Proxima Nova"/>
                <a:sym typeface="Proxima Nova"/>
              </a:rPr>
              <a:t>Saving a friend’s token</a:t>
            </a:r>
            <a:endParaRPr sz="3200">
              <a:solidFill>
                <a:srgbClr val="EC908F"/>
              </a:solidFill>
              <a:latin typeface="Proxima Nova"/>
              <a:ea typeface="Proxima Nova"/>
              <a:cs typeface="Proxima Nova"/>
              <a:sym typeface="Proxima Nova"/>
            </a:endParaRPr>
          </a:p>
        </p:txBody>
      </p:sp>
      <p:cxnSp>
        <p:nvCxnSpPr>
          <p:cNvPr id="438" name="Google Shape;438;p52"/>
          <p:cNvCxnSpPr>
            <a:endCxn id="439" idx="1"/>
          </p:cNvCxnSpPr>
          <p:nvPr/>
        </p:nvCxnSpPr>
        <p:spPr>
          <a:xfrm rot="10800000" flipH="1">
            <a:off x="1505672" y="2798535"/>
            <a:ext cx="569400" cy="1114200"/>
          </a:xfrm>
          <a:prstGeom prst="straightConnector1">
            <a:avLst/>
          </a:prstGeom>
          <a:noFill/>
          <a:ln w="38100" cap="flat" cmpd="sng">
            <a:solidFill>
              <a:srgbClr val="FF0000"/>
            </a:solidFill>
            <a:prstDash val="solid"/>
            <a:round/>
            <a:headEnd type="none" w="med" len="med"/>
            <a:tailEnd type="triangle" w="med" len="med"/>
          </a:ln>
        </p:spPr>
      </p:cxnSp>
      <p:pic>
        <p:nvPicPr>
          <p:cNvPr id="440" name="Google Shape;440;p5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367977" y="1176317"/>
            <a:ext cx="1486798" cy="3206713"/>
          </a:xfrm>
          <a:prstGeom prst="rect">
            <a:avLst/>
          </a:prstGeom>
          <a:noFill/>
          <a:ln>
            <a:noFill/>
          </a:ln>
        </p:spPr>
      </p:pic>
      <p:pic>
        <p:nvPicPr>
          <p:cNvPr id="441" name="Google Shape;441;p5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750603" y="1154002"/>
            <a:ext cx="1486809" cy="3229027"/>
          </a:xfrm>
          <a:prstGeom prst="rect">
            <a:avLst/>
          </a:prstGeom>
          <a:noFill/>
          <a:ln>
            <a:noFill/>
          </a:ln>
        </p:spPr>
      </p:pic>
      <p:pic>
        <p:nvPicPr>
          <p:cNvPr id="439" name="Google Shape;439;p5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075072" y="1176318"/>
            <a:ext cx="1490439" cy="3244434"/>
          </a:xfrm>
          <a:prstGeom prst="rect">
            <a:avLst/>
          </a:prstGeom>
          <a:noFill/>
          <a:ln>
            <a:noFill/>
          </a:ln>
        </p:spPr>
      </p:pic>
      <p:cxnSp>
        <p:nvCxnSpPr>
          <p:cNvPr id="442" name="Google Shape;442;p52"/>
          <p:cNvCxnSpPr>
            <a:endCxn id="441" idx="1"/>
          </p:cNvCxnSpPr>
          <p:nvPr/>
        </p:nvCxnSpPr>
        <p:spPr>
          <a:xfrm rot="10800000" flipH="1">
            <a:off x="3268803" y="2768515"/>
            <a:ext cx="481800" cy="463500"/>
          </a:xfrm>
          <a:prstGeom prst="straightConnector1">
            <a:avLst/>
          </a:prstGeom>
          <a:noFill/>
          <a:ln w="38100" cap="flat" cmpd="sng">
            <a:solidFill>
              <a:srgbClr val="FF0000"/>
            </a:solidFill>
            <a:prstDash val="solid"/>
            <a:round/>
            <a:headEnd type="none" w="med" len="med"/>
            <a:tailEnd type="triangle" w="med" len="med"/>
          </a:ln>
        </p:spPr>
      </p:cxnSp>
      <p:pic>
        <p:nvPicPr>
          <p:cNvPr id="443" name="Google Shape;443;p52"/>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7081125" y="1176325"/>
            <a:ext cx="1490425" cy="3209706"/>
          </a:xfrm>
          <a:prstGeom prst="rect">
            <a:avLst/>
          </a:prstGeom>
          <a:noFill/>
          <a:ln>
            <a:noFill/>
          </a:ln>
        </p:spPr>
      </p:pic>
      <p:sp>
        <p:nvSpPr>
          <p:cNvPr id="444" name="Google Shape;444;p52"/>
          <p:cNvSpPr txBox="1"/>
          <p:nvPr/>
        </p:nvSpPr>
        <p:spPr>
          <a:xfrm>
            <a:off x="5417450" y="4420750"/>
            <a:ext cx="2942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[Saved tokens would appear in user’s thumbnail and in their profile page]</a:t>
            </a:r>
            <a:endParaRPr sz="1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200" b="1">
                <a:solidFill>
                  <a:srgbClr val="EC908F"/>
                </a:solidFill>
                <a:latin typeface="Proxima Nova"/>
                <a:ea typeface="Proxima Nova"/>
                <a:cs typeface="Proxima Nova"/>
                <a:sym typeface="Proxima Nova"/>
              </a:rPr>
              <a:t>Viewing Moments Log</a:t>
            </a:r>
            <a:endParaRPr sz="3200">
              <a:solidFill>
                <a:srgbClr val="EC908F"/>
              </a:solidFill>
              <a:latin typeface="Proxima Nova"/>
              <a:ea typeface="Proxima Nova"/>
              <a:cs typeface="Proxima Nova"/>
              <a:sym typeface="Proxima Nova"/>
            </a:endParaRPr>
          </a:p>
        </p:txBody>
      </p:sp>
      <p:pic>
        <p:nvPicPr>
          <p:cNvPr id="450" name="Google Shape;450;p5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321413" y="1164400"/>
            <a:ext cx="6501174" cy="3301649"/>
          </a:xfrm>
          <a:prstGeom prst="rect">
            <a:avLst/>
          </a:prstGeom>
          <a:noFill/>
          <a:ln>
            <a:noFill/>
          </a:ln>
        </p:spPr>
      </p:pic>
      <p:cxnSp>
        <p:nvCxnSpPr>
          <p:cNvPr id="451" name="Google Shape;451;p53"/>
          <p:cNvCxnSpPr/>
          <p:nvPr/>
        </p:nvCxnSpPr>
        <p:spPr>
          <a:xfrm>
            <a:off x="2563164" y="1484444"/>
            <a:ext cx="537900" cy="431100"/>
          </a:xfrm>
          <a:prstGeom prst="straightConnector1">
            <a:avLst/>
          </a:prstGeom>
          <a:noFill/>
          <a:ln w="38100" cap="flat" cmpd="sng">
            <a:solidFill>
              <a:srgbClr val="FF0000"/>
            </a:solidFill>
            <a:prstDash val="solid"/>
            <a:round/>
            <a:headEnd type="none" w="med" len="med"/>
            <a:tailEnd type="triangle" w="med" len="med"/>
          </a:ln>
        </p:spPr>
      </p:cxnSp>
      <p:cxnSp>
        <p:nvCxnSpPr>
          <p:cNvPr id="452" name="Google Shape;452;p53"/>
          <p:cNvCxnSpPr/>
          <p:nvPr/>
        </p:nvCxnSpPr>
        <p:spPr>
          <a:xfrm>
            <a:off x="3554765" y="1484444"/>
            <a:ext cx="1338600" cy="69000"/>
          </a:xfrm>
          <a:prstGeom prst="straightConnector1">
            <a:avLst/>
          </a:prstGeom>
          <a:noFill/>
          <a:ln w="38100" cap="flat" cmpd="sng">
            <a:solidFill>
              <a:srgbClr val="FF0000"/>
            </a:solidFill>
            <a:prstDash val="solid"/>
            <a:round/>
            <a:headEnd type="none" w="med" len="med"/>
            <a:tailEnd type="triangle" w="med" len="med"/>
          </a:ln>
        </p:spPr>
      </p:cxnSp>
      <p:cxnSp>
        <p:nvCxnSpPr>
          <p:cNvPr id="453" name="Google Shape;453;p53"/>
          <p:cNvCxnSpPr/>
          <p:nvPr/>
        </p:nvCxnSpPr>
        <p:spPr>
          <a:xfrm rot="10800000" flipH="1">
            <a:off x="5852755" y="2051459"/>
            <a:ext cx="823500" cy="36000"/>
          </a:xfrm>
          <a:prstGeom prst="straightConnector1">
            <a:avLst/>
          </a:prstGeom>
          <a:noFill/>
          <a:ln w="38100" cap="flat" cmpd="sng">
            <a:solidFill>
              <a:srgbClr val="FF0000"/>
            </a:solidFill>
            <a:prstDash val="solid"/>
            <a:round/>
            <a:headEnd type="none" w="med" len="med"/>
            <a:tailEnd type="triangle" w="med" len="med"/>
          </a:ln>
        </p:spPr>
      </p:cxnSp>
      <p:sp>
        <p:nvSpPr>
          <p:cNvPr id="454" name="Google Shape;454;p53"/>
          <p:cNvSpPr txBox="1"/>
          <p:nvPr/>
        </p:nvSpPr>
        <p:spPr>
          <a:xfrm>
            <a:off x="1164375" y="4466050"/>
            <a:ext cx="1801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[Click see all moments]</a:t>
            </a:r>
            <a:endParaRPr sz="1000"/>
          </a:p>
        </p:txBody>
      </p:sp>
      <p:sp>
        <p:nvSpPr>
          <p:cNvPr id="455" name="Google Shape;455;p53"/>
          <p:cNvSpPr txBox="1"/>
          <p:nvPr/>
        </p:nvSpPr>
        <p:spPr>
          <a:xfrm>
            <a:off x="2966175" y="4466050"/>
            <a:ext cx="1801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[Click search]</a:t>
            </a:r>
            <a:endParaRPr sz="1000"/>
          </a:p>
        </p:txBody>
      </p:sp>
      <p:sp>
        <p:nvSpPr>
          <p:cNvPr id="456" name="Google Shape;456;p53"/>
          <p:cNvSpPr txBox="1"/>
          <p:nvPr/>
        </p:nvSpPr>
        <p:spPr>
          <a:xfrm>
            <a:off x="4572000" y="4466050"/>
            <a:ext cx="1589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[Search for specific friend]</a:t>
            </a:r>
            <a:endParaRPr sz="1000"/>
          </a:p>
        </p:txBody>
      </p:sp>
      <p:sp>
        <p:nvSpPr>
          <p:cNvPr id="457" name="Google Shape;457;p53"/>
          <p:cNvSpPr txBox="1"/>
          <p:nvPr/>
        </p:nvSpPr>
        <p:spPr>
          <a:xfrm>
            <a:off x="6233475" y="4466050"/>
            <a:ext cx="1589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[Hold down on a moment log]</a:t>
            </a:r>
            <a:endParaRPr sz="1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200" b="1">
                <a:solidFill>
                  <a:srgbClr val="EC908F"/>
                </a:solidFill>
                <a:latin typeface="Proxima Nova"/>
                <a:ea typeface="Proxima Nova"/>
                <a:cs typeface="Proxima Nova"/>
                <a:sym typeface="Proxima Nova"/>
              </a:rPr>
              <a:t>Notifications</a:t>
            </a:r>
            <a:endParaRPr sz="3200">
              <a:solidFill>
                <a:srgbClr val="EC908F"/>
              </a:solidFill>
              <a:latin typeface="Proxima Nova"/>
              <a:ea typeface="Proxima Nova"/>
              <a:cs typeface="Proxima Nova"/>
              <a:sym typeface="Proxima Nova"/>
            </a:endParaRPr>
          </a:p>
        </p:txBody>
      </p:sp>
      <p:pic>
        <p:nvPicPr>
          <p:cNvPr id="463" name="Google Shape;463;p5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45825" y="1096800"/>
            <a:ext cx="3758847" cy="3820977"/>
          </a:xfrm>
          <a:prstGeom prst="rect">
            <a:avLst/>
          </a:prstGeom>
          <a:noFill/>
          <a:ln>
            <a:noFill/>
          </a:ln>
        </p:spPr>
      </p:pic>
      <p:pic>
        <p:nvPicPr>
          <p:cNvPr id="464" name="Google Shape;464;p5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557072" y="1096800"/>
            <a:ext cx="1941105" cy="38209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7"/>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Values Encoded</a:t>
            </a:r>
            <a:endParaRPr sz="2800" b="1">
              <a:solidFill>
                <a:srgbClr val="EC908F"/>
              </a:solidFill>
              <a:latin typeface="Proxima Nova"/>
              <a:ea typeface="Proxima Nova"/>
              <a:cs typeface="Proxima Nova"/>
              <a:sym typeface="Proxima Nova"/>
            </a:endParaRPr>
          </a:p>
        </p:txBody>
      </p:sp>
      <p:sp>
        <p:nvSpPr>
          <p:cNvPr id="88" name="Google Shape;88;p17"/>
          <p:cNvSpPr txBox="1"/>
          <p:nvPr/>
        </p:nvSpPr>
        <p:spPr>
          <a:xfrm>
            <a:off x="304725" y="1005600"/>
            <a:ext cx="85704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Conflicts between values:  </a:t>
            </a:r>
            <a:endParaRPr sz="1800" b="1">
              <a:solidFill>
                <a:srgbClr val="63926C"/>
              </a:solidFill>
              <a:latin typeface="Proxima Nova"/>
              <a:ea typeface="Proxima Nova"/>
              <a:cs typeface="Proxima Nova"/>
              <a:sym typeface="Proxima Nova"/>
            </a:endParaRPr>
          </a:p>
          <a:p>
            <a:pPr marL="0" lvl="0" indent="0" algn="l" rtl="0">
              <a:spcBef>
                <a:spcPts val="0"/>
              </a:spcBef>
              <a:spcAft>
                <a:spcPts val="0"/>
              </a:spcAft>
              <a:buNone/>
            </a:pPr>
            <a:r>
              <a:rPr lang="en" sz="1800">
                <a:solidFill>
                  <a:srgbClr val="434343"/>
                </a:solidFill>
                <a:latin typeface="Proxima Nova"/>
                <a:ea typeface="Proxima Nova"/>
                <a:cs typeface="Proxima Nova"/>
                <a:sym typeface="Proxima Nova"/>
              </a:rPr>
              <a:t>There seems to be an inherent conflict between “connection” and “convenience”. While this an impossible balance to guess for everyone, we believe our approach speaks to overwhelmed young people, with good intentions for communication, but small bandwidths and overwhelming inboxes. </a:t>
            </a:r>
            <a:endParaRPr sz="18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434343"/>
              </a:solidFill>
              <a:latin typeface="Proxima Nova"/>
              <a:ea typeface="Proxima Nova"/>
              <a:cs typeface="Proxima Nova"/>
              <a:sym typeface="Proxima Nova"/>
            </a:endParaRPr>
          </a:p>
          <a:p>
            <a:pPr marL="0" lvl="0" indent="0" algn="l" rtl="0">
              <a:spcBef>
                <a:spcPts val="0"/>
              </a:spcBef>
              <a:spcAft>
                <a:spcPts val="0"/>
              </a:spcAft>
              <a:buNone/>
            </a:pPr>
            <a:r>
              <a:rPr lang="en" sz="1800">
                <a:solidFill>
                  <a:srgbClr val="434343"/>
                </a:solidFill>
                <a:latin typeface="Proxima Nova"/>
                <a:ea typeface="Proxima Nova"/>
                <a:cs typeface="Proxima Nova"/>
                <a:sym typeface="Proxima Nova"/>
              </a:rPr>
              <a:t>While a token is quick and easy, they can also carry impactful meaning. When it comes to inside jokes or special momentos, the same string of emojis can have an entirely different meaning for two different people, making them so special. Moreover, classic tokens like a red heart can say more than words when sent at thoughtful times, which is made convenient with our time-zone scheduling feature. </a:t>
            </a:r>
            <a:endParaRPr sz="18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434343"/>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8"/>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3 Key Tasks</a:t>
            </a:r>
            <a:endParaRPr sz="2800" b="1">
              <a:solidFill>
                <a:srgbClr val="EC908F"/>
              </a:solidFill>
              <a:latin typeface="Proxima Nova"/>
              <a:ea typeface="Proxima Nova"/>
              <a:cs typeface="Proxima Nova"/>
              <a:sym typeface="Proxima Nova"/>
            </a:endParaRPr>
          </a:p>
        </p:txBody>
      </p:sp>
      <p:sp>
        <p:nvSpPr>
          <p:cNvPr id="94" name="Google Shape;94;p18"/>
          <p:cNvSpPr txBox="1"/>
          <p:nvPr/>
        </p:nvSpPr>
        <p:spPr>
          <a:xfrm>
            <a:off x="304725" y="1005600"/>
            <a:ext cx="8456400" cy="1708500"/>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Clr>
                <a:srgbClr val="63926C"/>
              </a:buClr>
              <a:buSzPts val="1800"/>
              <a:buFont typeface="Proxima Nova"/>
              <a:buAutoNum type="arabicPeriod"/>
            </a:pPr>
            <a:r>
              <a:rPr lang="en" sz="1800" b="1">
                <a:solidFill>
                  <a:srgbClr val="63926C"/>
                </a:solidFill>
                <a:latin typeface="Proxima Nova"/>
                <a:ea typeface="Proxima Nova"/>
                <a:cs typeface="Proxima Nova"/>
                <a:sym typeface="Proxima Nova"/>
              </a:rPr>
              <a:t>Simple Task:  Share a moment</a:t>
            </a:r>
            <a:endParaRPr sz="1800" b="1">
              <a:solidFill>
                <a:srgbClr val="63926C"/>
              </a:solidFill>
              <a:latin typeface="Proxima Nova"/>
              <a:ea typeface="Proxima Nova"/>
              <a:cs typeface="Proxima Nova"/>
              <a:sym typeface="Proxima Nova"/>
            </a:endParaRPr>
          </a:p>
          <a:p>
            <a:pPr marL="457200" lvl="0" indent="-342900" algn="l" rtl="0">
              <a:lnSpc>
                <a:spcPct val="150000"/>
              </a:lnSpc>
              <a:spcBef>
                <a:spcPts val="0"/>
              </a:spcBef>
              <a:spcAft>
                <a:spcPts val="0"/>
              </a:spcAft>
              <a:buClr>
                <a:srgbClr val="63926C"/>
              </a:buClr>
              <a:buSzPts val="1800"/>
              <a:buFont typeface="Proxima Nova"/>
              <a:buAutoNum type="arabicPeriod"/>
            </a:pPr>
            <a:r>
              <a:rPr lang="en" sz="1800" b="1">
                <a:solidFill>
                  <a:srgbClr val="63926C"/>
                </a:solidFill>
                <a:latin typeface="Proxima Nova"/>
                <a:ea typeface="Proxima Nova"/>
                <a:cs typeface="Proxima Nova"/>
                <a:sym typeface="Proxima Nova"/>
              </a:rPr>
              <a:t>Moderate Task: Reply to a recent token </a:t>
            </a:r>
            <a:endParaRPr sz="1800" b="1">
              <a:solidFill>
                <a:srgbClr val="63926C"/>
              </a:solidFill>
              <a:latin typeface="Proxima Nova"/>
              <a:ea typeface="Proxima Nova"/>
              <a:cs typeface="Proxima Nova"/>
              <a:sym typeface="Proxima Nova"/>
            </a:endParaRPr>
          </a:p>
          <a:p>
            <a:pPr marL="457200" lvl="0" indent="-342900" algn="l" rtl="0">
              <a:lnSpc>
                <a:spcPct val="150000"/>
              </a:lnSpc>
              <a:spcBef>
                <a:spcPts val="0"/>
              </a:spcBef>
              <a:spcAft>
                <a:spcPts val="0"/>
              </a:spcAft>
              <a:buClr>
                <a:srgbClr val="63926C"/>
              </a:buClr>
              <a:buSzPts val="1800"/>
              <a:buFont typeface="Proxima Nova"/>
              <a:buAutoNum type="arabicPeriod"/>
            </a:pPr>
            <a:r>
              <a:rPr lang="en" sz="1800" b="1">
                <a:solidFill>
                  <a:srgbClr val="63926C"/>
                </a:solidFill>
                <a:latin typeface="Proxima Nova"/>
                <a:ea typeface="Proxima Nova"/>
                <a:cs typeface="Proxima Nova"/>
                <a:sym typeface="Proxima Nova"/>
              </a:rPr>
              <a:t>Complex Task: Create a connection goal</a:t>
            </a:r>
            <a:endParaRPr sz="1800" b="1">
              <a:solidFill>
                <a:srgbClr val="63926C"/>
              </a:solidFill>
              <a:latin typeface="Proxima Nova"/>
              <a:ea typeface="Proxima Nova"/>
              <a:cs typeface="Proxima Nova"/>
              <a:sym typeface="Proxima Nova"/>
            </a:endParaRPr>
          </a:p>
          <a:p>
            <a:pPr marL="0" lvl="0" indent="0" algn="l" rtl="0">
              <a:spcBef>
                <a:spcPts val="0"/>
              </a:spcBef>
              <a:spcAft>
                <a:spcPts val="0"/>
              </a:spcAft>
              <a:buNone/>
            </a:pPr>
            <a:endParaRPr sz="1800" b="1">
              <a:solidFill>
                <a:srgbClr val="63926C"/>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9"/>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3 Key Tasks</a:t>
            </a:r>
            <a:endParaRPr sz="2800" b="1">
              <a:solidFill>
                <a:srgbClr val="EC908F"/>
              </a:solidFill>
              <a:latin typeface="Proxima Nova"/>
              <a:ea typeface="Proxima Nova"/>
              <a:cs typeface="Proxima Nova"/>
              <a:sym typeface="Proxima Nova"/>
            </a:endParaRPr>
          </a:p>
        </p:txBody>
      </p:sp>
      <p:sp>
        <p:nvSpPr>
          <p:cNvPr id="100" name="Google Shape;100;p19"/>
          <p:cNvSpPr txBox="1"/>
          <p:nvPr/>
        </p:nvSpPr>
        <p:spPr>
          <a:xfrm>
            <a:off x="304725" y="1005600"/>
            <a:ext cx="84564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Simple Task:  Share a moment </a:t>
            </a:r>
            <a:endParaRPr sz="1800" b="1">
              <a:solidFill>
                <a:srgbClr val="666666"/>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434343"/>
              </a:solidFill>
              <a:latin typeface="Proxima Nova"/>
              <a:ea typeface="Proxima Nova"/>
              <a:cs typeface="Proxima Nova"/>
              <a:sym typeface="Proxima Nova"/>
            </a:endParaRPr>
          </a:p>
          <a:p>
            <a:pPr marL="0" lvl="0" indent="0" algn="l" rtl="0">
              <a:spcBef>
                <a:spcPts val="0"/>
              </a:spcBef>
              <a:spcAft>
                <a:spcPts val="0"/>
              </a:spcAft>
              <a:buNone/>
            </a:pPr>
            <a:r>
              <a:rPr lang="en" sz="1800">
                <a:solidFill>
                  <a:srgbClr val="434343"/>
                </a:solidFill>
                <a:latin typeface="Proxima Nova"/>
                <a:ea typeface="Proxima Nova"/>
                <a:cs typeface="Proxima Nova"/>
                <a:sym typeface="Proxima Nova"/>
              </a:rPr>
              <a:t>Key changes: </a:t>
            </a:r>
            <a:endParaRPr sz="1800">
              <a:solidFill>
                <a:srgbClr val="434343"/>
              </a:solidFill>
              <a:latin typeface="Proxima Nova"/>
              <a:ea typeface="Proxima Nova"/>
              <a:cs typeface="Proxima Nova"/>
              <a:sym typeface="Proxima Nova"/>
            </a:endParaRPr>
          </a:p>
          <a:p>
            <a:pPr marL="457200" lvl="0" indent="-342900" algn="l" rtl="0">
              <a:spcBef>
                <a:spcPts val="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Accessible from home screen and labelled</a:t>
            </a:r>
            <a:endParaRPr sz="18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434343"/>
              </a:solidFill>
              <a:latin typeface="Proxima Nova"/>
              <a:ea typeface="Proxima Nova"/>
              <a:cs typeface="Proxima Nova"/>
              <a:sym typeface="Proxima Nova"/>
            </a:endParaRPr>
          </a:p>
          <a:p>
            <a:pPr marL="457200" lvl="0" indent="-342900" algn="l" rtl="0">
              <a:spcBef>
                <a:spcPts val="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More visual and haptic feedback for the user starting the Moment and the user joining the Moment. Ie. profile photos of both participants, tap-feedback. </a:t>
            </a:r>
            <a:endParaRPr sz="18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434343"/>
              </a:solidFill>
              <a:latin typeface="Proxima Nova"/>
              <a:ea typeface="Proxima Nova"/>
              <a:cs typeface="Proxima Nova"/>
              <a:sym typeface="Proxima Nova"/>
            </a:endParaRPr>
          </a:p>
          <a:p>
            <a:pPr marL="457200" lvl="0" indent="-342900" algn="l" rtl="0">
              <a:spcBef>
                <a:spcPts val="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Added notification design for Moments. </a:t>
            </a:r>
            <a:endParaRPr sz="18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434343"/>
              </a:solidFill>
              <a:latin typeface="Proxima Nova"/>
              <a:ea typeface="Proxima Nova"/>
              <a:cs typeface="Proxima Nova"/>
              <a:sym typeface="Proxima Nova"/>
            </a:endParaRPr>
          </a:p>
          <a:p>
            <a:pPr marL="457200" lvl="0" indent="-342900" algn="l" rtl="0">
              <a:spcBef>
                <a:spcPts val="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Defined a “thought log” to provide a satisfying/meaningful experience for both parties if the other user is not able to join the Moment within 30 seconds (ie. “Mhar was thinking of you at 3:05pm”. </a:t>
            </a:r>
            <a:endParaRPr sz="1800">
              <a:solidFill>
                <a:srgbClr val="434343"/>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20"/>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3 Key Tasks</a:t>
            </a:r>
            <a:endParaRPr sz="2800" b="1">
              <a:solidFill>
                <a:srgbClr val="EC908F"/>
              </a:solidFill>
              <a:latin typeface="Proxima Nova"/>
              <a:ea typeface="Proxima Nova"/>
              <a:cs typeface="Proxima Nova"/>
              <a:sym typeface="Proxima Nova"/>
            </a:endParaRPr>
          </a:p>
        </p:txBody>
      </p:sp>
      <p:sp>
        <p:nvSpPr>
          <p:cNvPr id="106" name="Google Shape;106;p20"/>
          <p:cNvSpPr txBox="1"/>
          <p:nvPr/>
        </p:nvSpPr>
        <p:spPr>
          <a:xfrm>
            <a:off x="304725" y="1005600"/>
            <a:ext cx="8570400" cy="434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Moderate Task:  Reply to a recent token </a:t>
            </a:r>
            <a:endParaRPr sz="1800" b="1">
              <a:solidFill>
                <a:srgbClr val="63926C"/>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666666"/>
              </a:solidFill>
              <a:latin typeface="Proxima Nova"/>
              <a:ea typeface="Proxima Nova"/>
              <a:cs typeface="Proxima Nova"/>
              <a:sym typeface="Proxima Nova"/>
            </a:endParaRPr>
          </a:p>
          <a:p>
            <a:pPr marL="0" lvl="0" indent="0" algn="l" rtl="0">
              <a:spcBef>
                <a:spcPts val="0"/>
              </a:spcBef>
              <a:spcAft>
                <a:spcPts val="0"/>
              </a:spcAft>
              <a:buNone/>
            </a:pPr>
            <a:r>
              <a:rPr lang="en" sz="1800">
                <a:solidFill>
                  <a:srgbClr val="434343"/>
                </a:solidFill>
                <a:latin typeface="Proxima Nova"/>
                <a:ea typeface="Proxima Nova"/>
                <a:cs typeface="Proxima Nova"/>
                <a:sym typeface="Proxima Nova"/>
              </a:rPr>
              <a:t>Key changes: </a:t>
            </a:r>
            <a:endParaRPr sz="1800">
              <a:solidFill>
                <a:srgbClr val="434343"/>
              </a:solidFill>
              <a:latin typeface="Proxima Nova"/>
              <a:ea typeface="Proxima Nova"/>
              <a:cs typeface="Proxima Nova"/>
              <a:sym typeface="Proxima Nova"/>
            </a:endParaRPr>
          </a:p>
          <a:p>
            <a:pPr marL="457200" lvl="0" indent="-342900" algn="l" rtl="0">
              <a:spcBef>
                <a:spcPts val="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Recent tokens better labelled on home screen</a:t>
            </a:r>
            <a:endParaRPr sz="18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434343"/>
              </a:solidFill>
              <a:latin typeface="Proxima Nova"/>
              <a:ea typeface="Proxima Nova"/>
              <a:cs typeface="Proxima Nova"/>
              <a:sym typeface="Proxima Nova"/>
            </a:endParaRPr>
          </a:p>
          <a:p>
            <a:pPr marL="457200" lvl="0" indent="-342900" algn="l" rtl="0">
              <a:spcBef>
                <a:spcPts val="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Button to reply to a token directly from home screen is more clear </a:t>
            </a:r>
            <a:endParaRPr sz="1800">
              <a:solidFill>
                <a:srgbClr val="434343"/>
              </a:solidFill>
              <a:latin typeface="Proxima Nova"/>
              <a:ea typeface="Proxima Nova"/>
              <a:cs typeface="Proxima Nova"/>
              <a:sym typeface="Proxima Nova"/>
            </a:endParaRPr>
          </a:p>
          <a:p>
            <a:pPr marL="457200" lvl="0" indent="0" algn="l" rtl="0">
              <a:spcBef>
                <a:spcPts val="0"/>
              </a:spcBef>
              <a:spcAft>
                <a:spcPts val="0"/>
              </a:spcAft>
              <a:buNone/>
            </a:pPr>
            <a:endParaRPr sz="1800">
              <a:solidFill>
                <a:srgbClr val="434343"/>
              </a:solidFill>
              <a:latin typeface="Proxima Nova"/>
              <a:ea typeface="Proxima Nova"/>
              <a:cs typeface="Proxima Nova"/>
              <a:sym typeface="Proxima Nova"/>
            </a:endParaRPr>
          </a:p>
          <a:p>
            <a:pPr marL="457200" lvl="0" indent="-342900" algn="l" rtl="0">
              <a:spcBef>
                <a:spcPts val="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Emoji keyboard updated with backspace </a:t>
            </a:r>
            <a:endParaRPr sz="1800">
              <a:solidFill>
                <a:srgbClr val="434343"/>
              </a:solidFill>
              <a:latin typeface="Proxima Nova"/>
              <a:ea typeface="Proxima Nova"/>
              <a:cs typeface="Proxima Nova"/>
              <a:sym typeface="Proxima Nova"/>
            </a:endParaRPr>
          </a:p>
          <a:p>
            <a:pPr marL="457200" lvl="0" indent="0" algn="l" rtl="0">
              <a:spcBef>
                <a:spcPts val="0"/>
              </a:spcBef>
              <a:spcAft>
                <a:spcPts val="0"/>
              </a:spcAft>
              <a:buNone/>
            </a:pPr>
            <a:endParaRPr sz="1800">
              <a:solidFill>
                <a:srgbClr val="434343"/>
              </a:solidFill>
              <a:latin typeface="Proxima Nova"/>
              <a:ea typeface="Proxima Nova"/>
              <a:cs typeface="Proxima Nova"/>
              <a:sym typeface="Proxima Nova"/>
            </a:endParaRPr>
          </a:p>
          <a:p>
            <a:pPr marL="457200" lvl="0" indent="-342900" algn="l" rtl="0">
              <a:spcBef>
                <a:spcPts val="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Scheduling input is more intuitive </a:t>
            </a:r>
            <a:endParaRPr sz="1800">
              <a:solidFill>
                <a:srgbClr val="434343"/>
              </a:solidFill>
              <a:latin typeface="Proxima Nova"/>
              <a:ea typeface="Proxima Nova"/>
              <a:cs typeface="Proxima Nova"/>
              <a:sym typeface="Proxima Nova"/>
            </a:endParaRPr>
          </a:p>
          <a:p>
            <a:pPr marL="457200" lvl="0" indent="0" algn="l" rtl="0">
              <a:spcBef>
                <a:spcPts val="0"/>
              </a:spcBef>
              <a:spcAft>
                <a:spcPts val="0"/>
              </a:spcAft>
              <a:buNone/>
            </a:pPr>
            <a:endParaRPr sz="1800">
              <a:solidFill>
                <a:srgbClr val="434343"/>
              </a:solidFill>
              <a:latin typeface="Proxima Nova"/>
              <a:ea typeface="Proxima Nova"/>
              <a:cs typeface="Proxima Nova"/>
              <a:sym typeface="Proxima Nova"/>
            </a:endParaRPr>
          </a:p>
          <a:p>
            <a:pPr marL="457200" lvl="0" indent="-342900" algn="l" rtl="0">
              <a:spcBef>
                <a:spcPts val="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Confirmation screen shows emojis sent/scheduled</a:t>
            </a:r>
            <a:endParaRPr sz="18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666666"/>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666666"/>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666666"/>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21"/>
          <p:cNvSpPr txBox="1"/>
          <p:nvPr/>
        </p:nvSpPr>
        <p:spPr>
          <a:xfrm>
            <a:off x="304725" y="389750"/>
            <a:ext cx="733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EC908F"/>
                </a:solidFill>
                <a:latin typeface="Proxima Nova"/>
                <a:ea typeface="Proxima Nova"/>
                <a:cs typeface="Proxima Nova"/>
                <a:sym typeface="Proxima Nova"/>
              </a:rPr>
              <a:t>3 Key Tasks</a:t>
            </a:r>
            <a:endParaRPr sz="2800" b="1">
              <a:solidFill>
                <a:srgbClr val="EC908F"/>
              </a:solidFill>
              <a:latin typeface="Proxima Nova"/>
              <a:ea typeface="Proxima Nova"/>
              <a:cs typeface="Proxima Nova"/>
              <a:sym typeface="Proxima Nova"/>
            </a:endParaRPr>
          </a:p>
        </p:txBody>
      </p:sp>
      <p:sp>
        <p:nvSpPr>
          <p:cNvPr id="112" name="Google Shape;112;p21"/>
          <p:cNvSpPr txBox="1"/>
          <p:nvPr/>
        </p:nvSpPr>
        <p:spPr>
          <a:xfrm>
            <a:off x="304725" y="1005600"/>
            <a:ext cx="85704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3926C"/>
                </a:solidFill>
                <a:latin typeface="Proxima Nova"/>
                <a:ea typeface="Proxima Nova"/>
                <a:cs typeface="Proxima Nova"/>
                <a:sym typeface="Proxima Nova"/>
              </a:rPr>
              <a:t>Complex Task: Set a connection goal </a:t>
            </a:r>
            <a:endParaRPr sz="1800" b="1">
              <a:solidFill>
                <a:srgbClr val="63926C"/>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666666"/>
              </a:solidFill>
              <a:latin typeface="Proxima Nova"/>
              <a:ea typeface="Proxima Nova"/>
              <a:cs typeface="Proxima Nova"/>
              <a:sym typeface="Proxima Nova"/>
            </a:endParaRPr>
          </a:p>
          <a:p>
            <a:pPr marL="0" lvl="0" indent="0" algn="l" rtl="0">
              <a:spcBef>
                <a:spcPts val="0"/>
              </a:spcBef>
              <a:spcAft>
                <a:spcPts val="0"/>
              </a:spcAft>
              <a:buNone/>
            </a:pPr>
            <a:r>
              <a:rPr lang="en" sz="1800">
                <a:solidFill>
                  <a:srgbClr val="434343"/>
                </a:solidFill>
                <a:latin typeface="Proxima Nova"/>
                <a:ea typeface="Proxima Nova"/>
                <a:cs typeface="Proxima Nova"/>
                <a:sym typeface="Proxima Nova"/>
              </a:rPr>
              <a:t>Key changes: </a:t>
            </a:r>
            <a:endParaRPr sz="18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434343"/>
              </a:solidFill>
              <a:latin typeface="Proxima Nova"/>
              <a:ea typeface="Proxima Nova"/>
              <a:cs typeface="Proxima Nova"/>
              <a:sym typeface="Proxima Nova"/>
            </a:endParaRPr>
          </a:p>
          <a:p>
            <a:pPr marL="457200" lvl="0" indent="-342900" algn="l" rtl="0">
              <a:spcBef>
                <a:spcPts val="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Added plus icon to easily create a new goal </a:t>
            </a:r>
            <a:endParaRPr sz="1800">
              <a:solidFill>
                <a:srgbClr val="434343"/>
              </a:solidFill>
              <a:latin typeface="Proxima Nova"/>
              <a:ea typeface="Proxima Nova"/>
              <a:cs typeface="Proxima Nova"/>
              <a:sym typeface="Proxima Nova"/>
            </a:endParaRPr>
          </a:p>
          <a:p>
            <a:pPr marL="457200" lvl="0" indent="0" algn="l" rtl="0">
              <a:spcBef>
                <a:spcPts val="0"/>
              </a:spcBef>
              <a:spcAft>
                <a:spcPts val="0"/>
              </a:spcAft>
              <a:buNone/>
            </a:pPr>
            <a:endParaRPr sz="1800">
              <a:solidFill>
                <a:srgbClr val="434343"/>
              </a:solidFill>
              <a:latin typeface="Proxima Nova"/>
              <a:ea typeface="Proxima Nova"/>
              <a:cs typeface="Proxima Nova"/>
              <a:sym typeface="Proxima Nova"/>
            </a:endParaRPr>
          </a:p>
          <a:p>
            <a:pPr marL="457200" lvl="0" indent="-342900" algn="l" rtl="0">
              <a:spcBef>
                <a:spcPts val="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Added ability to search for a friend </a:t>
            </a:r>
            <a:endParaRPr sz="1800">
              <a:solidFill>
                <a:srgbClr val="434343"/>
              </a:solidFill>
              <a:latin typeface="Proxima Nova"/>
              <a:ea typeface="Proxima Nova"/>
              <a:cs typeface="Proxima Nova"/>
              <a:sym typeface="Proxima Nova"/>
            </a:endParaRPr>
          </a:p>
          <a:p>
            <a:pPr marL="457200" lvl="0" indent="0" algn="l" rtl="0">
              <a:spcBef>
                <a:spcPts val="0"/>
              </a:spcBef>
              <a:spcAft>
                <a:spcPts val="0"/>
              </a:spcAft>
              <a:buNone/>
            </a:pPr>
            <a:endParaRPr sz="1800">
              <a:solidFill>
                <a:srgbClr val="434343"/>
              </a:solidFill>
              <a:latin typeface="Proxima Nova"/>
              <a:ea typeface="Proxima Nova"/>
              <a:cs typeface="Proxima Nova"/>
              <a:sym typeface="Proxima Nova"/>
            </a:endParaRPr>
          </a:p>
          <a:p>
            <a:pPr marL="457200" lvl="0" indent="-342900" algn="l" rtl="0">
              <a:spcBef>
                <a:spcPts val="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Aded visual feedback for strength of current goals (ie. plant height/health)</a:t>
            </a:r>
            <a:endParaRPr sz="1800">
              <a:solidFill>
                <a:srgbClr val="434343"/>
              </a:solidFill>
              <a:latin typeface="Proxima Nova"/>
              <a:ea typeface="Proxima Nova"/>
              <a:cs typeface="Proxima Nova"/>
              <a:sym typeface="Proxima Nova"/>
            </a:endParaRPr>
          </a:p>
          <a:p>
            <a:pPr marL="457200" lvl="0" indent="0" algn="l" rtl="0">
              <a:spcBef>
                <a:spcPts val="0"/>
              </a:spcBef>
              <a:spcAft>
                <a:spcPts val="0"/>
              </a:spcAft>
              <a:buNone/>
            </a:pPr>
            <a:endParaRPr sz="1800">
              <a:solidFill>
                <a:srgbClr val="434343"/>
              </a:solidFill>
              <a:latin typeface="Proxima Nova"/>
              <a:ea typeface="Proxima Nova"/>
              <a:cs typeface="Proxima Nova"/>
              <a:sym typeface="Proxima Nova"/>
            </a:endParaRPr>
          </a:p>
          <a:p>
            <a:pPr marL="457200" lvl="0" indent="-342900" algn="l" rtl="0">
              <a:spcBef>
                <a:spcPts val="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Ability to customize notifications for individual goals</a:t>
            </a:r>
            <a:endParaRPr sz="18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666666"/>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666666"/>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5179</Words>
  <Application>Microsoft Macintosh PowerPoint</Application>
  <PresentationFormat>On-screen Show (16:9)</PresentationFormat>
  <Paragraphs>346</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Proxima Nova</vt:lpstr>
      <vt:lpstr>Nunito Black</vt:lpstr>
      <vt:lpstr>Nunito</vt:lpstr>
      <vt:lpstr>Simple Light</vt:lpstr>
      <vt:lpstr>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prototype screenshots</vt:lpstr>
      <vt:lpstr>PowerPoint Presentation</vt:lpstr>
      <vt:lpstr>Home screen</vt:lpstr>
      <vt:lpstr>Prompts List</vt:lpstr>
      <vt:lpstr>Edit a Connection Goal</vt:lpstr>
      <vt:lpstr>See All Tokens</vt:lpstr>
      <vt:lpstr>Saving a friend’s token</vt:lpstr>
      <vt:lpstr>Viewing Moments Log</vt:lpstr>
      <vt:lpstr>Notifications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Ping</dc:title>
  <cp:lastModifiedBy>Mhar Eisen Santos Tenorio</cp:lastModifiedBy>
  <cp:revision>1</cp:revision>
  <dcterms:modified xsi:type="dcterms:W3CDTF">2022-02-16T10:24:19Z</dcterms:modified>
</cp:coreProperties>
</file>