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5143500" cx="9144000"/>
  <p:notesSz cx="6858000" cy="9144000"/>
  <p:embeddedFontLst>
    <p:embeddedFont>
      <p:font typeface="Montserrat SemiBold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Montserrat Medium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MontserratSemiBold-bold.fntdata"/><Relationship Id="rId27" Type="http://schemas.openxmlformats.org/officeDocument/2006/relationships/font" Target="fonts/MontserratSemiBold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ontserratSemiBold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-regular.fntdata"/><Relationship Id="rId30" Type="http://schemas.openxmlformats.org/officeDocument/2006/relationships/font" Target="fonts/MontserratSemiBold-boldItalic.fntdata"/><Relationship Id="rId11" Type="http://schemas.openxmlformats.org/officeDocument/2006/relationships/slide" Target="slides/slide7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6.xml"/><Relationship Id="rId32" Type="http://schemas.openxmlformats.org/officeDocument/2006/relationships/font" Target="fonts/Montserrat-bold.fntdata"/><Relationship Id="rId13" Type="http://schemas.openxmlformats.org/officeDocument/2006/relationships/slide" Target="slides/slide9.xml"/><Relationship Id="rId35" Type="http://schemas.openxmlformats.org/officeDocument/2006/relationships/font" Target="fonts/MontserratMedium-regular.fntdata"/><Relationship Id="rId12" Type="http://schemas.openxmlformats.org/officeDocument/2006/relationships/slide" Target="slides/slide8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11.xml"/><Relationship Id="rId37" Type="http://schemas.openxmlformats.org/officeDocument/2006/relationships/font" Target="fonts/MontserratMedium-italic.fntdata"/><Relationship Id="rId14" Type="http://schemas.openxmlformats.org/officeDocument/2006/relationships/slide" Target="slides/slide10.xml"/><Relationship Id="rId36" Type="http://schemas.openxmlformats.org/officeDocument/2006/relationships/font" Target="fonts/MontserratMedium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schemas.openxmlformats.org/officeDocument/2006/relationships/font" Target="fonts/MontserratMedium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acfe9efb5_0_8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0acfe9efb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f391192_0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f391192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0c21acfa8b_0_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0c21acfa8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cdf196a0b_0_1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cdf196a0b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0d339e0247_0_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0d339e024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d339e0247_0_8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0d339e0247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0d7fe499b6_4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0d7fe499b6_4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0d7fe499b6_4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0d7fe499b6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0d7fe499b6_4_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0d7fe499b6_4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0cdf196a0b_0_15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0cdf196a0b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7e15c1920_0_2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d7e15c1920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0d7fe499b6_7_13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0d7fe499b6_7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0b095a9fae_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0b095a9fa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0cdf196a0b_0_27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0cdf196a0b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0cdf196a0b_0_9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0cdf196a0b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0cdf196a0b_0_8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0cdf196a0b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Background, building rapport, seeking stories and emotions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Explored extremes: </a:t>
            </a:r>
            <a:r>
              <a:rPr lang="en"/>
              <a:t>What</a:t>
            </a:r>
            <a:r>
              <a:rPr lang="en"/>
              <a:t> was the hardest thing to adjust to? What helped you the most?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 over time: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Pulling </a:t>
            </a:r>
            <a:r>
              <a:rPr lang="en"/>
              <a:t>strings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c21acfa8b_0_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0c21acfa8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0acfe9efb5_0_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0acfe9efb5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acfe9efb5_0_8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acfe9efb5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bin templat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269738" y="253581"/>
            <a:ext cx="4305890" cy="4636339"/>
            <a:chOff x="4707786" y="372793"/>
            <a:chExt cx="5700900" cy="6138407"/>
          </a:xfrm>
        </p:grpSpPr>
        <p:sp>
          <p:nvSpPr>
            <p:cNvPr id="11" name="Google Shape;11;p2"/>
            <p:cNvSpPr/>
            <p:nvPr/>
          </p:nvSpPr>
          <p:spPr>
            <a:xfrm rot="10800000">
              <a:off x="4707786" y="372793"/>
              <a:ext cx="5700900" cy="6138300"/>
            </a:xfrm>
            <a:prstGeom prst="snip1Rect">
              <a:avLst>
                <a:gd fmla="val 14584" name="adj"/>
              </a:avLst>
            </a:prstGeom>
            <a:gradFill>
              <a:gsLst>
                <a:gs pos="0">
                  <a:srgbClr val="FFFFFF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42863" rotWithShape="0" algn="bl" dir="5400000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4707825" y="5666400"/>
              <a:ext cx="844800" cy="8448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>
              <a:outerShdw blurRad="28575" rotWithShape="0" algn="bl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5552625" y="5663700"/>
              <a:ext cx="315600" cy="847500"/>
            </a:xfrm>
            <a:prstGeom prst="rtTriangle">
              <a:avLst/>
            </a:prstGeom>
            <a:gradFill>
              <a:gsLst>
                <a:gs pos="0">
                  <a:srgbClr val="000000">
                    <a:alpha val="16862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85800" y="702806"/>
            <a:ext cx="3547800" cy="115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1"/>
          <p:cNvGrpSpPr/>
          <p:nvPr/>
        </p:nvGrpSpPr>
        <p:grpSpPr>
          <a:xfrm>
            <a:off x="269756" y="278064"/>
            <a:ext cx="8628094" cy="4611856"/>
            <a:chOff x="4707810" y="405208"/>
            <a:chExt cx="11423400" cy="6105992"/>
          </a:xfrm>
        </p:grpSpPr>
        <p:sp>
          <p:nvSpPr>
            <p:cNvPr id="80" name="Google Shape;80;p11"/>
            <p:cNvSpPr/>
            <p:nvPr/>
          </p:nvSpPr>
          <p:spPr>
            <a:xfrm rot="10800000">
              <a:off x="4707810" y="405208"/>
              <a:ext cx="11423400" cy="6105900"/>
            </a:xfrm>
            <a:prstGeom prst="snip1Rect">
              <a:avLst>
                <a:gd fmla="val 13774" name="adj"/>
              </a:avLst>
            </a:prstGeom>
            <a:gradFill>
              <a:gsLst>
                <a:gs pos="0">
                  <a:srgbClr val="FFFFFF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42863" rotWithShape="0" algn="bl" dir="5400000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1"/>
            <p:cNvSpPr/>
            <p:nvPr/>
          </p:nvSpPr>
          <p:spPr>
            <a:xfrm rot="10800000">
              <a:off x="4707825" y="5666400"/>
              <a:ext cx="844800" cy="8448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>
              <a:outerShdw blurRad="28575" rotWithShape="0" algn="bl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1"/>
            <p:cNvSpPr/>
            <p:nvPr/>
          </p:nvSpPr>
          <p:spPr>
            <a:xfrm flipH="1" rot="10800000">
              <a:off x="5552625" y="5663700"/>
              <a:ext cx="315600" cy="847500"/>
            </a:xfrm>
            <a:prstGeom prst="rtTriangle">
              <a:avLst/>
            </a:prstGeom>
            <a:gradFill>
              <a:gsLst>
                <a:gs pos="0">
                  <a:srgbClr val="000000">
                    <a:alpha val="16862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" name="Google Shape;83;p11"/>
          <p:cNvSpPr txBox="1"/>
          <p:nvPr>
            <p:ph idx="1" type="body"/>
          </p:nvPr>
        </p:nvSpPr>
        <p:spPr>
          <a:xfrm>
            <a:off x="1248225" y="4406306"/>
            <a:ext cx="66477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84" name="Google Shape;84;p11"/>
          <p:cNvSpPr txBox="1"/>
          <p:nvPr>
            <p:ph idx="12" type="sldNum"/>
          </p:nvPr>
        </p:nvSpPr>
        <p:spPr>
          <a:xfrm>
            <a:off x="508725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12"/>
          <p:cNvGrpSpPr/>
          <p:nvPr/>
        </p:nvGrpSpPr>
        <p:grpSpPr>
          <a:xfrm>
            <a:off x="269756" y="278064"/>
            <a:ext cx="8628094" cy="4611856"/>
            <a:chOff x="4707810" y="405208"/>
            <a:chExt cx="11423400" cy="6105992"/>
          </a:xfrm>
        </p:grpSpPr>
        <p:sp>
          <p:nvSpPr>
            <p:cNvPr id="87" name="Google Shape;87;p12"/>
            <p:cNvSpPr/>
            <p:nvPr/>
          </p:nvSpPr>
          <p:spPr>
            <a:xfrm rot="10800000">
              <a:off x="4707810" y="405208"/>
              <a:ext cx="11423400" cy="6105900"/>
            </a:xfrm>
            <a:prstGeom prst="snip1Rect">
              <a:avLst>
                <a:gd fmla="val 13774" name="adj"/>
              </a:avLst>
            </a:prstGeom>
            <a:gradFill>
              <a:gsLst>
                <a:gs pos="0">
                  <a:srgbClr val="FFFFFF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42863" rotWithShape="0" algn="bl" dir="5400000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2"/>
            <p:cNvSpPr/>
            <p:nvPr/>
          </p:nvSpPr>
          <p:spPr>
            <a:xfrm rot="10800000">
              <a:off x="4707825" y="5666400"/>
              <a:ext cx="844800" cy="8448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>
              <a:outerShdw blurRad="28575" rotWithShape="0" algn="bl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2"/>
            <p:cNvSpPr/>
            <p:nvPr/>
          </p:nvSpPr>
          <p:spPr>
            <a:xfrm flipH="1" rot="10800000">
              <a:off x="5552625" y="5663700"/>
              <a:ext cx="315600" cy="847500"/>
            </a:xfrm>
            <a:prstGeom prst="rtTriangle">
              <a:avLst/>
            </a:prstGeom>
            <a:gradFill>
              <a:gsLst>
                <a:gs pos="0">
                  <a:srgbClr val="000000">
                    <a:alpha val="16862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" name="Google Shape;90;p12"/>
          <p:cNvSpPr txBox="1"/>
          <p:nvPr>
            <p:ph idx="12" type="sldNum"/>
          </p:nvPr>
        </p:nvSpPr>
        <p:spPr>
          <a:xfrm>
            <a:off x="508725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>
  <p:cSld name="BLANK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/>
          <p:nvPr>
            <p:ph idx="12" type="sldNum"/>
          </p:nvPr>
        </p:nvSpPr>
        <p:spPr>
          <a:xfrm>
            <a:off x="4339800" y="4836607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269767" y="2573194"/>
            <a:ext cx="8613597" cy="2316726"/>
            <a:chOff x="4707825" y="3443908"/>
            <a:chExt cx="11404207" cy="3067292"/>
          </a:xfrm>
        </p:grpSpPr>
        <p:sp>
          <p:nvSpPr>
            <p:cNvPr id="17" name="Google Shape;17;p3"/>
            <p:cNvSpPr/>
            <p:nvPr/>
          </p:nvSpPr>
          <p:spPr>
            <a:xfrm rot="10800000">
              <a:off x="4707832" y="3443908"/>
              <a:ext cx="11404200" cy="3067200"/>
            </a:xfrm>
            <a:prstGeom prst="snip1Rect">
              <a:avLst>
                <a:gd fmla="val 27420" name="adj"/>
              </a:avLst>
            </a:prstGeom>
            <a:gradFill>
              <a:gsLst>
                <a:gs pos="0">
                  <a:srgbClr val="FFFFFF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42863" rotWithShape="0" algn="bl" dir="5400000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 rot="10800000">
              <a:off x="4707825" y="5666400"/>
              <a:ext cx="844800" cy="8448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>
              <a:outerShdw blurRad="28575" rotWithShape="0" algn="bl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 flipH="1" rot="10800000">
              <a:off x="5552625" y="5663700"/>
              <a:ext cx="315600" cy="847500"/>
            </a:xfrm>
            <a:prstGeom prst="rtTriangle">
              <a:avLst/>
            </a:prstGeom>
            <a:gradFill>
              <a:gsLst>
                <a:gs pos="0">
                  <a:srgbClr val="000000">
                    <a:alpha val="16862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" name="Google Shape;20;p3"/>
          <p:cNvSpPr txBox="1"/>
          <p:nvPr>
            <p:ph type="ctrTitle"/>
          </p:nvPr>
        </p:nvSpPr>
        <p:spPr>
          <a:xfrm>
            <a:off x="685800" y="2881075"/>
            <a:ext cx="7908000" cy="65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685800" y="3547231"/>
            <a:ext cx="79080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">
  <p:cSld name="TITLE_1_2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4"/>
          <p:cNvGrpSpPr/>
          <p:nvPr/>
        </p:nvGrpSpPr>
        <p:grpSpPr>
          <a:xfrm flipH="1">
            <a:off x="269767" y="2573194"/>
            <a:ext cx="8613597" cy="2316726"/>
            <a:chOff x="4707825" y="3443908"/>
            <a:chExt cx="11404207" cy="3067292"/>
          </a:xfrm>
        </p:grpSpPr>
        <p:sp>
          <p:nvSpPr>
            <p:cNvPr id="24" name="Google Shape;24;p4"/>
            <p:cNvSpPr/>
            <p:nvPr/>
          </p:nvSpPr>
          <p:spPr>
            <a:xfrm rot="10800000">
              <a:off x="4707832" y="3443908"/>
              <a:ext cx="11404200" cy="3067200"/>
            </a:xfrm>
            <a:prstGeom prst="snip1Rect">
              <a:avLst>
                <a:gd fmla="val 27420" name="adj"/>
              </a:avLst>
            </a:prstGeom>
            <a:gradFill>
              <a:gsLst>
                <a:gs pos="0">
                  <a:srgbClr val="FFFFFF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42863" rotWithShape="0" algn="bl" dir="5400000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 rot="10800000">
              <a:off x="4707825" y="5666400"/>
              <a:ext cx="844800" cy="8448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>
              <a:outerShdw blurRad="28575" rotWithShape="0" algn="bl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 flipH="1" rot="10800000">
              <a:off x="5552625" y="5663700"/>
              <a:ext cx="315600" cy="847500"/>
            </a:xfrm>
            <a:prstGeom prst="rtTriangle">
              <a:avLst/>
            </a:prstGeom>
            <a:gradFill>
              <a:gsLst>
                <a:gs pos="0">
                  <a:srgbClr val="000000">
                    <a:alpha val="16862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497725" y="2732300"/>
            <a:ext cx="3708600" cy="18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182980" y="42267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5"/>
          <p:cNvGrpSpPr/>
          <p:nvPr/>
        </p:nvGrpSpPr>
        <p:grpSpPr>
          <a:xfrm rot="5400000">
            <a:off x="514021" y="422809"/>
            <a:ext cx="4305965" cy="4297807"/>
            <a:chOff x="4707687" y="820993"/>
            <a:chExt cx="5700999" cy="5690198"/>
          </a:xfrm>
        </p:grpSpPr>
        <p:sp>
          <p:nvSpPr>
            <p:cNvPr id="31" name="Google Shape;31;p5"/>
            <p:cNvSpPr/>
            <p:nvPr/>
          </p:nvSpPr>
          <p:spPr>
            <a:xfrm rot="10800000">
              <a:off x="4707786" y="820993"/>
              <a:ext cx="5700900" cy="5690100"/>
            </a:xfrm>
            <a:prstGeom prst="snip1Rect">
              <a:avLst>
                <a:gd fmla="val 20143" name="adj"/>
              </a:avLst>
            </a:prstGeom>
            <a:gradFill>
              <a:gsLst>
                <a:gs pos="0">
                  <a:srgbClr val="FFFFFF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42863" rotWithShape="0" algn="bl" dir="5400000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5"/>
            <p:cNvSpPr/>
            <p:nvPr/>
          </p:nvSpPr>
          <p:spPr>
            <a:xfrm rot="10800000">
              <a:off x="4707687" y="5376591"/>
              <a:ext cx="1134600" cy="11346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>
              <a:outerShdw blurRad="28575" rotWithShape="0" algn="bl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5"/>
            <p:cNvSpPr/>
            <p:nvPr/>
          </p:nvSpPr>
          <p:spPr>
            <a:xfrm flipH="1" rot="10800000">
              <a:off x="5842287" y="5373291"/>
              <a:ext cx="423900" cy="1137900"/>
            </a:xfrm>
            <a:prstGeom prst="rtTriangle">
              <a:avLst/>
            </a:prstGeom>
            <a:gradFill>
              <a:gsLst>
                <a:gs pos="0">
                  <a:srgbClr val="000000">
                    <a:alpha val="16862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756300" y="1010850"/>
            <a:ext cx="3821400" cy="309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 rtl="0" algn="ctr">
              <a:spcBef>
                <a:spcPts val="600"/>
              </a:spcBef>
              <a:spcAft>
                <a:spcPts val="0"/>
              </a:spcAft>
              <a:buSzPts val="2000"/>
              <a:buChar char="▪"/>
              <a:defRPr i="1" sz="2000"/>
            </a:lvl1pPr>
            <a:lvl2pPr indent="-355600" lvl="1" marL="914400" rtl="0" algn="ctr">
              <a:spcBef>
                <a:spcPts val="0"/>
              </a:spcBef>
              <a:spcAft>
                <a:spcPts val="0"/>
              </a:spcAft>
              <a:buSzPts val="2000"/>
              <a:buChar char="▪"/>
              <a:defRPr i="1" sz="2000"/>
            </a:lvl2pPr>
            <a:lvl3pPr indent="-355600" lvl="2" marL="1371600" rtl="0" algn="ctr">
              <a:spcBef>
                <a:spcPts val="0"/>
              </a:spcBef>
              <a:spcAft>
                <a:spcPts val="0"/>
              </a:spcAft>
              <a:buSzPts val="2000"/>
              <a:buChar char="▪"/>
              <a:defRPr i="1" sz="2000"/>
            </a:lvl3pPr>
            <a:lvl4pPr indent="-355600" lvl="3" marL="1828800" rtl="0" algn="ctr">
              <a:spcBef>
                <a:spcPts val="0"/>
              </a:spcBef>
              <a:spcAft>
                <a:spcPts val="0"/>
              </a:spcAft>
              <a:buSzPts val="2000"/>
              <a:buChar char="❏"/>
              <a:defRPr i="1" sz="2000"/>
            </a:lvl4pPr>
            <a:lvl5pPr indent="-355600" lvl="4" marL="2286000" rtl="0" algn="ctr">
              <a:spcBef>
                <a:spcPts val="0"/>
              </a:spcBef>
              <a:spcAft>
                <a:spcPts val="0"/>
              </a:spcAft>
              <a:buSzPts val="2000"/>
              <a:buChar char="❏"/>
              <a:defRPr i="1" sz="2000"/>
            </a:lvl5pPr>
            <a:lvl6pPr indent="-355600" lvl="5" marL="2743200" rtl="0" algn="ctr">
              <a:spcBef>
                <a:spcPts val="0"/>
              </a:spcBef>
              <a:spcAft>
                <a:spcPts val="0"/>
              </a:spcAft>
              <a:buSzPts val="2000"/>
              <a:buChar char="❏"/>
              <a:defRPr i="1" sz="2000"/>
            </a:lvl6pPr>
            <a:lvl7pPr indent="-355600" lvl="6" marL="3200400" rtl="0" algn="ctr">
              <a:spcBef>
                <a:spcPts val="0"/>
              </a:spcBef>
              <a:spcAft>
                <a:spcPts val="0"/>
              </a:spcAft>
              <a:buSzPts val="2000"/>
              <a:buChar char="❏"/>
              <a:defRPr i="1" sz="2000"/>
            </a:lvl7pPr>
            <a:lvl8pPr indent="-355600" lvl="7" marL="3657600" rtl="0" algn="ctr">
              <a:spcBef>
                <a:spcPts val="0"/>
              </a:spcBef>
              <a:spcAft>
                <a:spcPts val="0"/>
              </a:spcAft>
              <a:buSzPts val="2000"/>
              <a:buChar char="❏"/>
              <a:defRPr i="1" sz="2000"/>
            </a:lvl8pPr>
            <a:lvl9pPr indent="-355600" lvl="8" marL="4114800" algn="ctr">
              <a:spcBef>
                <a:spcPts val="0"/>
              </a:spcBef>
              <a:spcAft>
                <a:spcPts val="0"/>
              </a:spcAft>
              <a:buSzPts val="2000"/>
              <a:buChar char="❏"/>
              <a:defRPr i="1" sz="2000"/>
            </a:lvl9pPr>
          </a:lstStyle>
          <a:p/>
        </p:txBody>
      </p:sp>
      <p:sp>
        <p:nvSpPr>
          <p:cNvPr id="35" name="Google Shape;35;p5"/>
          <p:cNvSpPr txBox="1"/>
          <p:nvPr/>
        </p:nvSpPr>
        <p:spPr>
          <a:xfrm>
            <a:off x="756303" y="628170"/>
            <a:ext cx="721500" cy="6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11111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7200">
              <a:solidFill>
                <a:srgbClr val="11111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2434800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photo background">
  <p:cSld name="TITLE_1_1_1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6"/>
          <p:cNvGrpSpPr/>
          <p:nvPr/>
        </p:nvGrpSpPr>
        <p:grpSpPr>
          <a:xfrm>
            <a:off x="3294599" y="1296691"/>
            <a:ext cx="2554803" cy="2550118"/>
            <a:chOff x="4707825" y="3134902"/>
            <a:chExt cx="3382501" cy="3376298"/>
          </a:xfrm>
        </p:grpSpPr>
        <p:sp>
          <p:nvSpPr>
            <p:cNvPr id="39" name="Google Shape;39;p6"/>
            <p:cNvSpPr/>
            <p:nvPr/>
          </p:nvSpPr>
          <p:spPr>
            <a:xfrm rot="10800000">
              <a:off x="4707826" y="3134902"/>
              <a:ext cx="3382500" cy="3376200"/>
            </a:xfrm>
            <a:prstGeom prst="snip1Rect">
              <a:avLst>
                <a:gd fmla="val 25167" name="adj"/>
              </a:avLst>
            </a:prstGeom>
            <a:gradFill>
              <a:gsLst>
                <a:gs pos="0">
                  <a:srgbClr val="FFFFFF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42863" rotWithShape="0" algn="bl" dir="5400000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6"/>
            <p:cNvSpPr/>
            <p:nvPr/>
          </p:nvSpPr>
          <p:spPr>
            <a:xfrm rot="10800000">
              <a:off x="4707825" y="5666400"/>
              <a:ext cx="844800" cy="8448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>
              <a:outerShdw blurRad="28575" rotWithShape="0" algn="bl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6"/>
            <p:cNvSpPr/>
            <p:nvPr/>
          </p:nvSpPr>
          <p:spPr>
            <a:xfrm flipH="1" rot="10800000">
              <a:off x="5552625" y="5663700"/>
              <a:ext cx="315600" cy="847500"/>
            </a:xfrm>
            <a:prstGeom prst="rtTriangle">
              <a:avLst/>
            </a:prstGeom>
            <a:gradFill>
              <a:gsLst>
                <a:gs pos="0">
                  <a:srgbClr val="000000">
                    <a:alpha val="16862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3504125" y="1505250"/>
            <a:ext cx="2135700" cy="213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/>
            </a:lvl3pPr>
            <a:lvl4pPr indent="-355600" lvl="3" marL="1828800" rtl="0" algn="ctr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3501180" y="3193230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7"/>
          <p:cNvGrpSpPr/>
          <p:nvPr/>
        </p:nvGrpSpPr>
        <p:grpSpPr>
          <a:xfrm>
            <a:off x="269756" y="878980"/>
            <a:ext cx="8628094" cy="4010939"/>
            <a:chOff x="4707810" y="1200808"/>
            <a:chExt cx="11423400" cy="5310392"/>
          </a:xfrm>
        </p:grpSpPr>
        <p:sp>
          <p:nvSpPr>
            <p:cNvPr id="46" name="Google Shape;46;p7"/>
            <p:cNvSpPr/>
            <p:nvPr/>
          </p:nvSpPr>
          <p:spPr>
            <a:xfrm rot="10800000">
              <a:off x="4707810" y="1200808"/>
              <a:ext cx="11423400" cy="5310300"/>
            </a:xfrm>
            <a:prstGeom prst="snip1Rect">
              <a:avLst>
                <a:gd fmla="val 15837" name="adj"/>
              </a:avLst>
            </a:prstGeom>
            <a:gradFill>
              <a:gsLst>
                <a:gs pos="0">
                  <a:srgbClr val="FFFFFF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42863" rotWithShape="0" algn="bl" dir="5400000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7"/>
            <p:cNvSpPr/>
            <p:nvPr/>
          </p:nvSpPr>
          <p:spPr>
            <a:xfrm rot="10800000">
              <a:off x="4707825" y="5666400"/>
              <a:ext cx="844800" cy="8448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>
              <a:outerShdw blurRad="28575" rotWithShape="0" algn="bl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7"/>
            <p:cNvSpPr/>
            <p:nvPr/>
          </p:nvSpPr>
          <p:spPr>
            <a:xfrm flipH="1" rot="10800000">
              <a:off x="5552625" y="5663700"/>
              <a:ext cx="315600" cy="847500"/>
            </a:xfrm>
            <a:prstGeom prst="rtTriangle">
              <a:avLst/>
            </a:prstGeom>
            <a:gradFill>
              <a:gsLst>
                <a:gs pos="0">
                  <a:srgbClr val="000000">
                    <a:alpha val="16862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7"/>
          <p:cNvSpPr txBox="1"/>
          <p:nvPr>
            <p:ph type="title"/>
          </p:nvPr>
        </p:nvSpPr>
        <p:spPr>
          <a:xfrm>
            <a:off x="285425" y="358388"/>
            <a:ext cx="8401200" cy="52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557475" y="1157300"/>
            <a:ext cx="8043600" cy="36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▪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▪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❏"/>
              <a:defRPr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❏"/>
              <a:defRPr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❏"/>
              <a:defRPr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❏"/>
              <a:defRPr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❏"/>
              <a:defRPr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❏"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508725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8"/>
          <p:cNvGrpSpPr/>
          <p:nvPr/>
        </p:nvGrpSpPr>
        <p:grpSpPr>
          <a:xfrm>
            <a:off x="269756" y="878980"/>
            <a:ext cx="8628094" cy="4010939"/>
            <a:chOff x="4707810" y="1200808"/>
            <a:chExt cx="11423400" cy="5310392"/>
          </a:xfrm>
        </p:grpSpPr>
        <p:sp>
          <p:nvSpPr>
            <p:cNvPr id="54" name="Google Shape;54;p8"/>
            <p:cNvSpPr/>
            <p:nvPr/>
          </p:nvSpPr>
          <p:spPr>
            <a:xfrm rot="10800000">
              <a:off x="4707810" y="1200808"/>
              <a:ext cx="11423400" cy="5310300"/>
            </a:xfrm>
            <a:prstGeom prst="snip1Rect">
              <a:avLst>
                <a:gd fmla="val 15837" name="adj"/>
              </a:avLst>
            </a:prstGeom>
            <a:gradFill>
              <a:gsLst>
                <a:gs pos="0">
                  <a:srgbClr val="FFFFFF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42863" rotWithShape="0" algn="bl" dir="5400000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4707825" y="5666400"/>
              <a:ext cx="844800" cy="8448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>
              <a:outerShdw blurRad="28575" rotWithShape="0" algn="bl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flipH="1" rot="10800000">
              <a:off x="5552625" y="5663700"/>
              <a:ext cx="315600" cy="847500"/>
            </a:xfrm>
            <a:prstGeom prst="rtTriangle">
              <a:avLst/>
            </a:prstGeom>
            <a:gradFill>
              <a:gsLst>
                <a:gs pos="0">
                  <a:srgbClr val="000000">
                    <a:alpha val="16862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285425" y="358388"/>
            <a:ext cx="8401200" cy="52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" type="body"/>
          </p:nvPr>
        </p:nvSpPr>
        <p:spPr>
          <a:xfrm>
            <a:off x="508725" y="1132475"/>
            <a:ext cx="3944400" cy="34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9pPr>
          </a:lstStyle>
          <a:p/>
        </p:txBody>
      </p:sp>
      <p:sp>
        <p:nvSpPr>
          <p:cNvPr id="59" name="Google Shape;59;p8"/>
          <p:cNvSpPr txBox="1"/>
          <p:nvPr>
            <p:ph idx="2" type="body"/>
          </p:nvPr>
        </p:nvSpPr>
        <p:spPr>
          <a:xfrm>
            <a:off x="4690766" y="1132475"/>
            <a:ext cx="3944400" cy="34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508725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9"/>
          <p:cNvGrpSpPr/>
          <p:nvPr/>
        </p:nvGrpSpPr>
        <p:grpSpPr>
          <a:xfrm>
            <a:off x="269756" y="878980"/>
            <a:ext cx="8628094" cy="4010939"/>
            <a:chOff x="4707810" y="1200808"/>
            <a:chExt cx="11423400" cy="5310392"/>
          </a:xfrm>
        </p:grpSpPr>
        <p:sp>
          <p:nvSpPr>
            <p:cNvPr id="63" name="Google Shape;63;p9"/>
            <p:cNvSpPr/>
            <p:nvPr/>
          </p:nvSpPr>
          <p:spPr>
            <a:xfrm rot="10800000">
              <a:off x="4707810" y="1200808"/>
              <a:ext cx="11423400" cy="5310300"/>
            </a:xfrm>
            <a:prstGeom prst="snip1Rect">
              <a:avLst>
                <a:gd fmla="val 15837" name="adj"/>
              </a:avLst>
            </a:prstGeom>
            <a:gradFill>
              <a:gsLst>
                <a:gs pos="0">
                  <a:srgbClr val="FFFFFF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42863" rotWithShape="0" algn="bl" dir="5400000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 rot="10800000">
              <a:off x="4707825" y="5666400"/>
              <a:ext cx="844800" cy="8448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>
              <a:outerShdw blurRad="28575" rotWithShape="0" algn="bl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flipH="1" rot="10800000">
              <a:off x="5552625" y="5663700"/>
              <a:ext cx="315600" cy="847500"/>
            </a:xfrm>
            <a:prstGeom prst="rtTriangle">
              <a:avLst/>
            </a:prstGeom>
            <a:gradFill>
              <a:gsLst>
                <a:gs pos="0">
                  <a:srgbClr val="000000">
                    <a:alpha val="16862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285425" y="358388"/>
            <a:ext cx="8401200" cy="52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1" type="body"/>
          </p:nvPr>
        </p:nvSpPr>
        <p:spPr>
          <a:xfrm>
            <a:off x="508725" y="1089050"/>
            <a:ext cx="2598600" cy="33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3240575" y="1089050"/>
            <a:ext cx="2598600" cy="33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9pPr>
          </a:lstStyle>
          <a:p/>
        </p:txBody>
      </p:sp>
      <p:sp>
        <p:nvSpPr>
          <p:cNvPr id="69" name="Google Shape;69;p9"/>
          <p:cNvSpPr txBox="1"/>
          <p:nvPr>
            <p:ph idx="3" type="body"/>
          </p:nvPr>
        </p:nvSpPr>
        <p:spPr>
          <a:xfrm>
            <a:off x="5972425" y="1089050"/>
            <a:ext cx="2598600" cy="33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❏"/>
              <a:defRPr sz="1800"/>
            </a:lvl9pPr>
          </a:lstStyle>
          <a:p/>
        </p:txBody>
      </p:sp>
      <p:sp>
        <p:nvSpPr>
          <p:cNvPr id="70" name="Google Shape;70;p9"/>
          <p:cNvSpPr txBox="1"/>
          <p:nvPr>
            <p:ph idx="12" type="sldNum"/>
          </p:nvPr>
        </p:nvSpPr>
        <p:spPr>
          <a:xfrm>
            <a:off x="508725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0"/>
          <p:cNvGrpSpPr/>
          <p:nvPr/>
        </p:nvGrpSpPr>
        <p:grpSpPr>
          <a:xfrm>
            <a:off x="269756" y="878980"/>
            <a:ext cx="8628094" cy="4010939"/>
            <a:chOff x="4707810" y="1200808"/>
            <a:chExt cx="11423400" cy="5310392"/>
          </a:xfrm>
        </p:grpSpPr>
        <p:sp>
          <p:nvSpPr>
            <p:cNvPr id="73" name="Google Shape;73;p10"/>
            <p:cNvSpPr/>
            <p:nvPr/>
          </p:nvSpPr>
          <p:spPr>
            <a:xfrm rot="10800000">
              <a:off x="4707810" y="1200808"/>
              <a:ext cx="11423400" cy="5310300"/>
            </a:xfrm>
            <a:prstGeom prst="snip1Rect">
              <a:avLst>
                <a:gd fmla="val 15837" name="adj"/>
              </a:avLst>
            </a:prstGeom>
            <a:gradFill>
              <a:gsLst>
                <a:gs pos="0">
                  <a:srgbClr val="FFFFFF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42863" rotWithShape="0" algn="bl" dir="5400000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0"/>
            <p:cNvSpPr/>
            <p:nvPr/>
          </p:nvSpPr>
          <p:spPr>
            <a:xfrm rot="10800000">
              <a:off x="4707825" y="5666400"/>
              <a:ext cx="844800" cy="8448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>
              <a:outerShdw blurRad="28575" rotWithShape="0" algn="bl" dist="95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 flipH="1" rot="10800000">
              <a:off x="5552625" y="5663700"/>
              <a:ext cx="315600" cy="847500"/>
            </a:xfrm>
            <a:prstGeom prst="rtTriangle">
              <a:avLst/>
            </a:prstGeom>
            <a:gradFill>
              <a:gsLst>
                <a:gs pos="0">
                  <a:srgbClr val="000000">
                    <a:alpha val="16862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0"/>
          <p:cNvSpPr txBox="1"/>
          <p:nvPr>
            <p:ph type="title"/>
          </p:nvPr>
        </p:nvSpPr>
        <p:spPr>
          <a:xfrm>
            <a:off x="285425" y="358388"/>
            <a:ext cx="8401200" cy="52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2" type="sldNum"/>
          </p:nvPr>
        </p:nvSpPr>
        <p:spPr>
          <a:xfrm>
            <a:off x="508725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85425" y="358388"/>
            <a:ext cx="8401200" cy="52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37325" y="1157306"/>
            <a:ext cx="7642800" cy="3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Muli"/>
              <a:buChar char="▪"/>
              <a:defRPr sz="24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Muli"/>
              <a:buChar char="▪"/>
              <a:defRPr sz="24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Muli"/>
              <a:buChar char="▪"/>
              <a:defRPr sz="24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uli"/>
              <a:buChar char="❏"/>
              <a:defRPr sz="24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uli"/>
              <a:buChar char="❏"/>
              <a:defRPr sz="24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uli"/>
              <a:buChar char="❏"/>
              <a:defRPr sz="24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uli"/>
              <a:buChar char="❏"/>
              <a:defRPr sz="24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uli"/>
              <a:buChar char="❏"/>
              <a:defRPr sz="24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uli"/>
              <a:buChar char="❏"/>
              <a:defRPr sz="24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37325" y="4262913"/>
            <a:ext cx="464400" cy="3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9" Type="http://schemas.openxmlformats.org/officeDocument/2006/relationships/image" Target="../media/image20.png"/><Relationship Id="rId5" Type="http://schemas.openxmlformats.org/officeDocument/2006/relationships/image" Target="../media/image15.png"/><Relationship Id="rId6" Type="http://schemas.openxmlformats.org/officeDocument/2006/relationships/image" Target="../media/image6.jpg"/><Relationship Id="rId7" Type="http://schemas.openxmlformats.org/officeDocument/2006/relationships/image" Target="../media/image18.png"/><Relationship Id="rId8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image" Target="../media/image13.jpg"/><Relationship Id="rId5" Type="http://schemas.openxmlformats.org/officeDocument/2006/relationships/image" Target="../media/image17.png"/><Relationship Id="rId6" Type="http://schemas.openxmlformats.org/officeDocument/2006/relationships/image" Target="../media/image21.png"/><Relationship Id="rId7" Type="http://schemas.openxmlformats.org/officeDocument/2006/relationships/image" Target="../media/image11.jpg"/><Relationship Id="rId8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Relationship Id="rId4" Type="http://schemas.openxmlformats.org/officeDocument/2006/relationships/image" Target="../media/image3.jpg"/><Relationship Id="rId5" Type="http://schemas.openxmlformats.org/officeDocument/2006/relationships/image" Target="../media/image12.jpg"/><Relationship Id="rId6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4.jpg"/><Relationship Id="rId5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>
            <p:ph type="ctrTitle"/>
          </p:nvPr>
        </p:nvSpPr>
        <p:spPr>
          <a:xfrm>
            <a:off x="685800" y="702806"/>
            <a:ext cx="3547800" cy="115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Montserrat SemiBold"/>
                <a:ea typeface="Montserrat SemiBold"/>
                <a:cs typeface="Montserrat SemiBold"/>
                <a:sym typeface="Montserrat SemiBold"/>
              </a:rPr>
              <a:t>Easing Life Transitions:</a:t>
            </a:r>
            <a:endParaRPr b="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0" lang="en" sz="34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Student Life</a:t>
            </a:r>
            <a:endParaRPr b="0" sz="34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/>
          <p:nvPr/>
        </p:nvSpPr>
        <p:spPr>
          <a:xfrm>
            <a:off x="5782400" y="1142550"/>
            <a:ext cx="2190900" cy="21909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3"/>
          <p:cNvSpPr txBox="1"/>
          <p:nvPr>
            <p:ph idx="1" type="body"/>
          </p:nvPr>
        </p:nvSpPr>
        <p:spPr>
          <a:xfrm>
            <a:off x="756300" y="1075975"/>
            <a:ext cx="3821400" cy="309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/>
              <a:t>Re-discovering who I am is a significant life transition going into college and/or moving to a different country because no one is there to hold your hands.</a:t>
            </a:r>
            <a:endParaRPr sz="1900"/>
          </a:p>
        </p:txBody>
      </p:sp>
      <p:sp>
        <p:nvSpPr>
          <p:cNvPr id="182" name="Google Shape;182;p23"/>
          <p:cNvSpPr txBox="1"/>
          <p:nvPr>
            <p:ph idx="12" type="sldNum"/>
          </p:nvPr>
        </p:nvSpPr>
        <p:spPr>
          <a:xfrm>
            <a:off x="2434800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" name="Google Shape;183;p23"/>
          <p:cNvSpPr txBox="1"/>
          <p:nvPr>
            <p:ph idx="1" type="body"/>
          </p:nvPr>
        </p:nvSpPr>
        <p:spPr>
          <a:xfrm>
            <a:off x="5611425" y="3331646"/>
            <a:ext cx="2532900" cy="13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" sz="2100">
                <a:solidFill>
                  <a:schemeClr val="lt1"/>
                </a:solidFill>
              </a:rPr>
              <a:t>Nicholas</a:t>
            </a:r>
            <a:endParaRPr i="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>
                <a:solidFill>
                  <a:schemeClr val="lt1"/>
                </a:solidFill>
              </a:rPr>
              <a:t>he/him, 21</a:t>
            </a:r>
            <a:endParaRPr i="0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i="0" lang="en" sz="1400">
                <a:solidFill>
                  <a:srgbClr val="D3ECEF"/>
                </a:solidFill>
              </a:rPr>
              <a:t>UPenn</a:t>
            </a:r>
            <a:endParaRPr b="1" i="0" sz="1600">
              <a:solidFill>
                <a:srgbClr val="D3ECEF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3"/>
          <p:cNvPicPr preferRelativeResize="0"/>
          <p:nvPr/>
        </p:nvPicPr>
        <p:blipFill rotWithShape="1">
          <a:blip r:embed="rId3">
            <a:alphaModFix/>
          </a:blip>
          <a:srcRect b="13345" l="15137" r="15137" t="16929"/>
          <a:stretch/>
        </p:blipFill>
        <p:spPr>
          <a:xfrm>
            <a:off x="5868218" y="1228368"/>
            <a:ext cx="2019300" cy="2019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/>
          <p:nvPr/>
        </p:nvSpPr>
        <p:spPr>
          <a:xfrm>
            <a:off x="5782400" y="1142550"/>
            <a:ext cx="2190900" cy="21909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4"/>
          <p:cNvSpPr txBox="1"/>
          <p:nvPr>
            <p:ph idx="1" type="body"/>
          </p:nvPr>
        </p:nvSpPr>
        <p:spPr>
          <a:xfrm>
            <a:off x="756300" y="1312225"/>
            <a:ext cx="3821400" cy="26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/>
              <a:t>I realized my identities were clashing so badly, like, you know, what a lot of immigrant kids go through in their teenage years. Yeah, I felt it in my 20s.</a:t>
            </a:r>
            <a:endParaRPr sz="1900"/>
          </a:p>
        </p:txBody>
      </p:sp>
      <p:sp>
        <p:nvSpPr>
          <p:cNvPr id="191" name="Google Shape;191;p24"/>
          <p:cNvSpPr txBox="1"/>
          <p:nvPr>
            <p:ph idx="12" type="sldNum"/>
          </p:nvPr>
        </p:nvSpPr>
        <p:spPr>
          <a:xfrm>
            <a:off x="2434800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Google Shape;192;p24"/>
          <p:cNvSpPr txBox="1"/>
          <p:nvPr>
            <p:ph idx="1" type="body"/>
          </p:nvPr>
        </p:nvSpPr>
        <p:spPr>
          <a:xfrm>
            <a:off x="5611425" y="3331646"/>
            <a:ext cx="2532900" cy="13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" sz="2100">
                <a:solidFill>
                  <a:schemeClr val="lt1"/>
                </a:solidFill>
              </a:rPr>
              <a:t>Jacqueline</a:t>
            </a:r>
            <a:endParaRPr i="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>
                <a:solidFill>
                  <a:schemeClr val="lt1"/>
                </a:solidFill>
              </a:rPr>
              <a:t>she/her, 25</a:t>
            </a:r>
            <a:endParaRPr i="0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i="0" lang="en" sz="1400">
                <a:solidFill>
                  <a:srgbClr val="D3ECEF"/>
                </a:solidFill>
              </a:rPr>
              <a:t>CUNY: Baruch College</a:t>
            </a:r>
            <a:endParaRPr b="1" i="0" sz="1600">
              <a:solidFill>
                <a:srgbClr val="D3ECEF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24"/>
          <p:cNvPicPr preferRelativeResize="0"/>
          <p:nvPr/>
        </p:nvPicPr>
        <p:blipFill rotWithShape="1">
          <a:blip r:embed="rId3">
            <a:alphaModFix/>
          </a:blip>
          <a:srcRect b="22227" l="0" r="0" t="0"/>
          <a:stretch/>
        </p:blipFill>
        <p:spPr>
          <a:xfrm>
            <a:off x="5868218" y="1228368"/>
            <a:ext cx="2019300" cy="2019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>
            <p:ph type="ctrTitle"/>
          </p:nvPr>
        </p:nvSpPr>
        <p:spPr>
          <a:xfrm>
            <a:off x="685800" y="2881075"/>
            <a:ext cx="7908000" cy="65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</p:txBody>
      </p:sp>
      <p:sp>
        <p:nvSpPr>
          <p:cNvPr id="199" name="Google Shape;199;p25"/>
          <p:cNvSpPr txBox="1"/>
          <p:nvPr>
            <p:ph idx="1" type="subTitle"/>
          </p:nvPr>
        </p:nvSpPr>
        <p:spPr>
          <a:xfrm>
            <a:off x="685800" y="3547231"/>
            <a:ext cx="79080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Empathy maps, insights, and needs</a:t>
            </a:r>
            <a:endParaRPr/>
          </a:p>
        </p:txBody>
      </p:sp>
      <p:sp>
        <p:nvSpPr>
          <p:cNvPr id="200" name="Google Shape;200;p25"/>
          <p:cNvSpPr txBox="1"/>
          <p:nvPr>
            <p:ph type="ctrTitle"/>
          </p:nvPr>
        </p:nvSpPr>
        <p:spPr>
          <a:xfrm>
            <a:off x="640975" y="3972477"/>
            <a:ext cx="7663800" cy="658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3</a:t>
            </a:r>
            <a:endParaRPr sz="2300"/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/>
          <p:cNvSpPr txBox="1"/>
          <p:nvPr>
            <p:ph idx="12" type="sldNum"/>
          </p:nvPr>
        </p:nvSpPr>
        <p:spPr>
          <a:xfrm>
            <a:off x="8562450" y="4719432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06" name="Google Shape;20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7562" y="292225"/>
            <a:ext cx="2195727" cy="218290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6"/>
          <p:cNvSpPr/>
          <p:nvPr/>
        </p:nvSpPr>
        <p:spPr>
          <a:xfrm>
            <a:off x="140600" y="93725"/>
            <a:ext cx="1863000" cy="49326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6"/>
          <p:cNvSpPr txBox="1"/>
          <p:nvPr>
            <p:ph idx="4294967295" type="title"/>
          </p:nvPr>
        </p:nvSpPr>
        <p:spPr>
          <a:xfrm rot="-5400000">
            <a:off x="-3225525" y="2208938"/>
            <a:ext cx="8401200" cy="52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Empathy</a:t>
            </a:r>
            <a:r>
              <a:rPr lang="en" sz="3000"/>
              <a:t> Maps</a:t>
            </a:r>
            <a:endParaRPr sz="3000"/>
          </a:p>
        </p:txBody>
      </p:sp>
      <p:sp>
        <p:nvSpPr>
          <p:cNvPr id="209" name="Google Shape;209;p26"/>
          <p:cNvSpPr/>
          <p:nvPr/>
        </p:nvSpPr>
        <p:spPr>
          <a:xfrm>
            <a:off x="6382013" y="1090275"/>
            <a:ext cx="586800" cy="58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6"/>
          <p:cNvPicPr preferRelativeResize="0"/>
          <p:nvPr/>
        </p:nvPicPr>
        <p:blipFill rotWithShape="1">
          <a:blip r:embed="rId4">
            <a:alphaModFix/>
          </a:blip>
          <a:srcRect b="22227" l="0" r="0" t="0"/>
          <a:stretch/>
        </p:blipFill>
        <p:spPr>
          <a:xfrm>
            <a:off x="6412779" y="1121020"/>
            <a:ext cx="525300" cy="525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1" name="Google Shape;21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8463" y="292213"/>
            <a:ext cx="2195727" cy="2182877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6"/>
          <p:cNvSpPr/>
          <p:nvPr/>
        </p:nvSpPr>
        <p:spPr>
          <a:xfrm>
            <a:off x="3822913" y="1090275"/>
            <a:ext cx="586800" cy="58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53675" y="1121011"/>
            <a:ext cx="525300" cy="525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18438" y="2683756"/>
            <a:ext cx="2195727" cy="218284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6"/>
          <p:cNvSpPr/>
          <p:nvPr/>
        </p:nvSpPr>
        <p:spPr>
          <a:xfrm>
            <a:off x="3822925" y="3481775"/>
            <a:ext cx="586800" cy="58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26"/>
          <p:cNvPicPr preferRelativeResize="0"/>
          <p:nvPr/>
        </p:nvPicPr>
        <p:blipFill rotWithShape="1">
          <a:blip r:embed="rId8">
            <a:alphaModFix/>
          </a:blip>
          <a:srcRect b="19234" l="33472" r="17541" t="15452"/>
          <a:stretch/>
        </p:blipFill>
        <p:spPr>
          <a:xfrm>
            <a:off x="3853675" y="3512375"/>
            <a:ext cx="525300" cy="525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7" name="Google Shape;217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77562" y="2683750"/>
            <a:ext cx="2195727" cy="218286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6"/>
          <p:cNvSpPr/>
          <p:nvPr/>
        </p:nvSpPr>
        <p:spPr>
          <a:xfrm>
            <a:off x="6382013" y="3481775"/>
            <a:ext cx="586800" cy="58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26"/>
          <p:cNvPicPr preferRelativeResize="0"/>
          <p:nvPr/>
        </p:nvPicPr>
        <p:blipFill rotWithShape="1">
          <a:blip r:embed="rId10">
            <a:alphaModFix/>
          </a:blip>
          <a:srcRect b="13345" l="15137" r="15137" t="16929"/>
          <a:stretch/>
        </p:blipFill>
        <p:spPr>
          <a:xfrm>
            <a:off x="6412775" y="3512525"/>
            <a:ext cx="525300" cy="525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0">
        <p:fade thruBlk="1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7562" y="2683746"/>
            <a:ext cx="2195727" cy="218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8449" y="2683744"/>
            <a:ext cx="2195727" cy="218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8439" y="292250"/>
            <a:ext cx="2195748" cy="2182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7562" y="292263"/>
            <a:ext cx="2195727" cy="218287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 txBox="1"/>
          <p:nvPr>
            <p:ph idx="12" type="sldNum"/>
          </p:nvPr>
        </p:nvSpPr>
        <p:spPr>
          <a:xfrm>
            <a:off x="8562450" y="4719432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140600" y="93725"/>
            <a:ext cx="1863000" cy="49326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7"/>
          <p:cNvSpPr txBox="1"/>
          <p:nvPr>
            <p:ph idx="4294967295" type="title"/>
          </p:nvPr>
        </p:nvSpPr>
        <p:spPr>
          <a:xfrm rot="-5400000">
            <a:off x="-3225525" y="2208938"/>
            <a:ext cx="8401200" cy="52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Empathy Maps</a:t>
            </a:r>
            <a:endParaRPr sz="3000"/>
          </a:p>
        </p:txBody>
      </p:sp>
      <p:sp>
        <p:nvSpPr>
          <p:cNvPr id="231" name="Google Shape;231;p27"/>
          <p:cNvSpPr/>
          <p:nvPr/>
        </p:nvSpPr>
        <p:spPr>
          <a:xfrm>
            <a:off x="6382000" y="1090300"/>
            <a:ext cx="586800" cy="58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 rotWithShape="1">
          <a:blip r:embed="rId7">
            <a:alphaModFix/>
          </a:blip>
          <a:srcRect b="22227" l="0" r="0" t="0"/>
          <a:stretch/>
        </p:blipFill>
        <p:spPr>
          <a:xfrm>
            <a:off x="6412767" y="1121045"/>
            <a:ext cx="525300" cy="52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3" name="Google Shape;233;p27"/>
          <p:cNvSpPr/>
          <p:nvPr/>
        </p:nvSpPr>
        <p:spPr>
          <a:xfrm>
            <a:off x="3822925" y="1090288"/>
            <a:ext cx="586800" cy="58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53688" y="1121024"/>
            <a:ext cx="525300" cy="525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5" name="Google Shape;235;p27"/>
          <p:cNvSpPr/>
          <p:nvPr/>
        </p:nvSpPr>
        <p:spPr>
          <a:xfrm>
            <a:off x="3822925" y="3481775"/>
            <a:ext cx="586800" cy="58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27"/>
          <p:cNvPicPr preferRelativeResize="0"/>
          <p:nvPr/>
        </p:nvPicPr>
        <p:blipFill rotWithShape="1">
          <a:blip r:embed="rId9">
            <a:alphaModFix/>
          </a:blip>
          <a:srcRect b="19234" l="33472" r="17541" t="15452"/>
          <a:stretch/>
        </p:blipFill>
        <p:spPr>
          <a:xfrm>
            <a:off x="3853675" y="3512375"/>
            <a:ext cx="525300" cy="525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7" name="Google Shape;237;p27"/>
          <p:cNvSpPr/>
          <p:nvPr/>
        </p:nvSpPr>
        <p:spPr>
          <a:xfrm>
            <a:off x="6382013" y="3481775"/>
            <a:ext cx="586800" cy="58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27"/>
          <p:cNvPicPr preferRelativeResize="0"/>
          <p:nvPr/>
        </p:nvPicPr>
        <p:blipFill rotWithShape="1">
          <a:blip r:embed="rId10">
            <a:alphaModFix/>
          </a:blip>
          <a:srcRect b="13345" l="15137" r="15137" t="16929"/>
          <a:stretch/>
        </p:blipFill>
        <p:spPr>
          <a:xfrm>
            <a:off x="6412775" y="3512525"/>
            <a:ext cx="525300" cy="525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6400" y="199125"/>
            <a:ext cx="4655800" cy="462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8"/>
          <p:cNvSpPr txBox="1"/>
          <p:nvPr>
            <p:ph idx="12" type="sldNum"/>
          </p:nvPr>
        </p:nvSpPr>
        <p:spPr>
          <a:xfrm>
            <a:off x="8562450" y="4719432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45" name="Google Shape;245;p28"/>
          <p:cNvSpPr/>
          <p:nvPr/>
        </p:nvSpPr>
        <p:spPr>
          <a:xfrm rot="5400000">
            <a:off x="1581650" y="-1242000"/>
            <a:ext cx="1031100" cy="37962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8"/>
          <p:cNvSpPr txBox="1"/>
          <p:nvPr>
            <p:ph idx="4294967295" type="title"/>
          </p:nvPr>
        </p:nvSpPr>
        <p:spPr>
          <a:xfrm>
            <a:off x="-2103400" y="393438"/>
            <a:ext cx="8401200" cy="52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Social Life</a:t>
            </a:r>
            <a:endParaRPr sz="3000"/>
          </a:p>
        </p:txBody>
      </p:sp>
      <p:sp>
        <p:nvSpPr>
          <p:cNvPr id="247" name="Google Shape;247;p28"/>
          <p:cNvSpPr txBox="1"/>
          <p:nvPr/>
        </p:nvSpPr>
        <p:spPr>
          <a:xfrm>
            <a:off x="170625" y="1359100"/>
            <a:ext cx="3496500" cy="9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TENSIONS</a:t>
            </a:r>
            <a:endParaRPr b="1"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uli"/>
              <a:buChar char="●"/>
            </a:pPr>
            <a:r>
              <a:rPr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Difficulty making new friends 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Muli"/>
              <a:buChar char="●"/>
            </a:pPr>
            <a:r>
              <a:rPr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Missed friends back at home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48" name="Google Shape;248;p28"/>
          <p:cNvSpPr txBox="1"/>
          <p:nvPr/>
        </p:nvSpPr>
        <p:spPr>
          <a:xfrm>
            <a:off x="170625" y="2406450"/>
            <a:ext cx="3496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CONTRADICTIONS</a:t>
            </a:r>
            <a:endParaRPr b="1"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uli"/>
              <a:buChar char="●"/>
            </a:pPr>
            <a:r>
              <a:rPr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Felt need to reach out and initiate, but gets anxious doing it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Muli"/>
              <a:buChar char="●"/>
            </a:pPr>
            <a:r>
              <a:rPr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Surrounded by people, but lacked strong, genuine relationships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49" name="Google Shape;249;p28"/>
          <p:cNvSpPr txBox="1"/>
          <p:nvPr/>
        </p:nvSpPr>
        <p:spPr>
          <a:xfrm>
            <a:off x="170625" y="3771800"/>
            <a:ext cx="2858100" cy="9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SURPRISES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uli"/>
              <a:buChar char="●"/>
            </a:pPr>
            <a:r>
              <a:rPr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Wanted friends of same age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uli"/>
              <a:buChar char="●"/>
            </a:pPr>
            <a:r>
              <a:rPr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Met people often by chance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250" name="Google Shape;250;p28"/>
          <p:cNvGrpSpPr/>
          <p:nvPr/>
        </p:nvGrpSpPr>
        <p:grpSpPr>
          <a:xfrm>
            <a:off x="3357475" y="3668550"/>
            <a:ext cx="1037700" cy="1031400"/>
            <a:chOff x="3357475" y="3668550"/>
            <a:chExt cx="1037700" cy="1031400"/>
          </a:xfrm>
        </p:grpSpPr>
        <p:sp>
          <p:nvSpPr>
            <p:cNvPr id="251" name="Google Shape;251;p28"/>
            <p:cNvSpPr txBox="1"/>
            <p:nvPr/>
          </p:nvSpPr>
          <p:spPr>
            <a:xfrm>
              <a:off x="3484975" y="3668550"/>
              <a:ext cx="910200" cy="10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Jacqueline</a:t>
              </a:r>
              <a:endParaRPr sz="1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Christine</a:t>
              </a:r>
              <a:endParaRPr sz="1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Nicholas</a:t>
              </a:r>
              <a:endParaRPr sz="1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Jared</a:t>
              </a:r>
              <a:endParaRPr sz="1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3357475" y="3771800"/>
              <a:ext cx="127500" cy="1275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3357475" y="4002550"/>
              <a:ext cx="127500" cy="127500"/>
            </a:xfrm>
            <a:prstGeom prst="ellipse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3357475" y="4233300"/>
              <a:ext cx="127500" cy="127500"/>
            </a:xfrm>
            <a:prstGeom prst="ellipse">
              <a:avLst/>
            </a:pr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3357475" y="4464050"/>
              <a:ext cx="127500" cy="127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4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6400" y="199125"/>
            <a:ext cx="4655800" cy="462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9"/>
          <p:cNvSpPr txBox="1"/>
          <p:nvPr>
            <p:ph idx="12" type="sldNum"/>
          </p:nvPr>
        </p:nvSpPr>
        <p:spPr>
          <a:xfrm>
            <a:off x="8562450" y="4719432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62" name="Google Shape;262;p29"/>
          <p:cNvSpPr/>
          <p:nvPr/>
        </p:nvSpPr>
        <p:spPr>
          <a:xfrm rot="5400000">
            <a:off x="1581650" y="-1242000"/>
            <a:ext cx="1031100" cy="37962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9"/>
          <p:cNvSpPr txBox="1"/>
          <p:nvPr>
            <p:ph idx="4294967295" type="title"/>
          </p:nvPr>
        </p:nvSpPr>
        <p:spPr>
          <a:xfrm>
            <a:off x="-2103400" y="393438"/>
            <a:ext cx="8401200" cy="52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Time/Focus</a:t>
            </a:r>
            <a:endParaRPr sz="3000"/>
          </a:p>
        </p:txBody>
      </p:sp>
      <p:sp>
        <p:nvSpPr>
          <p:cNvPr id="264" name="Google Shape;264;p29"/>
          <p:cNvSpPr txBox="1"/>
          <p:nvPr/>
        </p:nvSpPr>
        <p:spPr>
          <a:xfrm>
            <a:off x="170625" y="1359100"/>
            <a:ext cx="34965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TENSIONS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Muli"/>
              <a:buChar char="●"/>
            </a:pPr>
            <a:r>
              <a:rPr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Difficulty balancing time across academics, social life, work, and personal health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65" name="Google Shape;265;p29"/>
          <p:cNvSpPr txBox="1"/>
          <p:nvPr/>
        </p:nvSpPr>
        <p:spPr>
          <a:xfrm>
            <a:off x="170625" y="2404850"/>
            <a:ext cx="3496500" cy="13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CONTRADICTIONS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uli"/>
              <a:buChar char="●"/>
            </a:pPr>
            <a:r>
              <a:rPr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Need pressure to get work done but didn’t like the pressure of deadlines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uli"/>
              <a:buChar char="●"/>
            </a:pPr>
            <a:r>
              <a:rPr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Both too little and too much time leads to time management concerns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66" name="Google Shape;266;p29"/>
          <p:cNvSpPr txBox="1"/>
          <p:nvPr/>
        </p:nvSpPr>
        <p:spPr>
          <a:xfrm>
            <a:off x="170625" y="3763500"/>
            <a:ext cx="34965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S</a:t>
            </a:r>
            <a:r>
              <a:rPr b="1"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URPRISES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Muli"/>
              <a:buChar char="●"/>
            </a:pPr>
            <a:r>
              <a:rPr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Harder to manage time when things went online due to COVID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267" name="Google Shape;267;p29"/>
          <p:cNvGrpSpPr/>
          <p:nvPr/>
        </p:nvGrpSpPr>
        <p:grpSpPr>
          <a:xfrm>
            <a:off x="3357475" y="3668550"/>
            <a:ext cx="1037700" cy="1031400"/>
            <a:chOff x="3357475" y="3668550"/>
            <a:chExt cx="1037700" cy="1031400"/>
          </a:xfrm>
        </p:grpSpPr>
        <p:sp>
          <p:nvSpPr>
            <p:cNvPr id="268" name="Google Shape;268;p29"/>
            <p:cNvSpPr txBox="1"/>
            <p:nvPr/>
          </p:nvSpPr>
          <p:spPr>
            <a:xfrm>
              <a:off x="3484975" y="3668550"/>
              <a:ext cx="910200" cy="10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Jacqueline</a:t>
              </a:r>
              <a:endParaRPr sz="1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Christine</a:t>
              </a:r>
              <a:endParaRPr sz="1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Nicholas</a:t>
              </a:r>
              <a:endParaRPr sz="1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Jared</a:t>
              </a:r>
              <a:endParaRPr sz="1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357475" y="3771800"/>
              <a:ext cx="127500" cy="1275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357475" y="4002550"/>
              <a:ext cx="127500" cy="127500"/>
            </a:xfrm>
            <a:prstGeom prst="ellipse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357475" y="4233300"/>
              <a:ext cx="127500" cy="127500"/>
            </a:xfrm>
            <a:prstGeom prst="ellipse">
              <a:avLst/>
            </a:pr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357475" y="4464050"/>
              <a:ext cx="127500" cy="127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4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6400" y="199125"/>
            <a:ext cx="4655800" cy="462850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0"/>
          <p:cNvSpPr txBox="1"/>
          <p:nvPr>
            <p:ph idx="12" type="sldNum"/>
          </p:nvPr>
        </p:nvSpPr>
        <p:spPr>
          <a:xfrm>
            <a:off x="8562450" y="4719432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79" name="Google Shape;279;p30"/>
          <p:cNvSpPr/>
          <p:nvPr/>
        </p:nvSpPr>
        <p:spPr>
          <a:xfrm rot="5400000">
            <a:off x="1581650" y="-1242000"/>
            <a:ext cx="1031100" cy="37962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0"/>
          <p:cNvSpPr txBox="1"/>
          <p:nvPr>
            <p:ph idx="4294967295" type="title"/>
          </p:nvPr>
        </p:nvSpPr>
        <p:spPr>
          <a:xfrm>
            <a:off x="-2103400" y="393438"/>
            <a:ext cx="8401200" cy="52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Mental Health</a:t>
            </a:r>
            <a:endParaRPr sz="3000"/>
          </a:p>
        </p:txBody>
      </p:sp>
      <p:sp>
        <p:nvSpPr>
          <p:cNvPr id="281" name="Google Shape;281;p30"/>
          <p:cNvSpPr txBox="1"/>
          <p:nvPr/>
        </p:nvSpPr>
        <p:spPr>
          <a:xfrm>
            <a:off x="170625" y="1359100"/>
            <a:ext cx="34965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TENSIONS</a:t>
            </a:r>
            <a:endParaRPr b="1"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Muli"/>
              <a:buChar char="●"/>
            </a:pPr>
            <a:r>
              <a:rPr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Cultural anxiety and homesickness when moving to a new country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82" name="Google Shape;282;p30"/>
          <p:cNvSpPr txBox="1"/>
          <p:nvPr/>
        </p:nvSpPr>
        <p:spPr>
          <a:xfrm>
            <a:off x="170625" y="3344775"/>
            <a:ext cx="3496500" cy="9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SURPRISES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uli"/>
              <a:buChar char="●"/>
            </a:pPr>
            <a:r>
              <a:rPr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Willing to put work over mental health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uli"/>
              <a:buChar char="●"/>
            </a:pPr>
            <a:r>
              <a:rPr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No one there for them except counselor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83" name="Google Shape;283;p30"/>
          <p:cNvSpPr txBox="1"/>
          <p:nvPr/>
        </p:nvSpPr>
        <p:spPr>
          <a:xfrm>
            <a:off x="170625" y="2312338"/>
            <a:ext cx="34965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CONTRADICTIONS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uli"/>
              <a:buChar char="●"/>
            </a:pPr>
            <a:r>
              <a:rPr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Felt</a:t>
            </a:r>
            <a:r>
              <a:rPr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 proud when able to juggle so many things, but also didn’t feel supported 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284" name="Google Shape;284;p30"/>
          <p:cNvGrpSpPr/>
          <p:nvPr/>
        </p:nvGrpSpPr>
        <p:grpSpPr>
          <a:xfrm>
            <a:off x="3357475" y="3668550"/>
            <a:ext cx="1037700" cy="1031400"/>
            <a:chOff x="3357475" y="3668550"/>
            <a:chExt cx="1037700" cy="1031400"/>
          </a:xfrm>
        </p:grpSpPr>
        <p:sp>
          <p:nvSpPr>
            <p:cNvPr id="285" name="Google Shape;285;p30"/>
            <p:cNvSpPr txBox="1"/>
            <p:nvPr/>
          </p:nvSpPr>
          <p:spPr>
            <a:xfrm>
              <a:off x="3484975" y="3668550"/>
              <a:ext cx="910200" cy="10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Jacqueline</a:t>
              </a:r>
              <a:endParaRPr sz="1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Christine</a:t>
              </a:r>
              <a:endParaRPr sz="1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Nicholas</a:t>
              </a:r>
              <a:endParaRPr sz="1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Jared</a:t>
              </a:r>
              <a:endParaRPr sz="1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286" name="Google Shape;286;p30"/>
            <p:cNvSpPr/>
            <p:nvPr/>
          </p:nvSpPr>
          <p:spPr>
            <a:xfrm>
              <a:off x="3357475" y="3771800"/>
              <a:ext cx="127500" cy="1275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30"/>
            <p:cNvSpPr/>
            <p:nvPr/>
          </p:nvSpPr>
          <p:spPr>
            <a:xfrm>
              <a:off x="3357475" y="4002550"/>
              <a:ext cx="127500" cy="127500"/>
            </a:xfrm>
            <a:prstGeom prst="ellipse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30"/>
            <p:cNvSpPr/>
            <p:nvPr/>
          </p:nvSpPr>
          <p:spPr>
            <a:xfrm>
              <a:off x="3357475" y="4233300"/>
              <a:ext cx="127500" cy="127500"/>
            </a:xfrm>
            <a:prstGeom prst="ellipse">
              <a:avLst/>
            </a:pr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30"/>
            <p:cNvSpPr/>
            <p:nvPr/>
          </p:nvSpPr>
          <p:spPr>
            <a:xfrm>
              <a:off x="3357475" y="4464050"/>
              <a:ext cx="127500" cy="127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4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6400" y="199125"/>
            <a:ext cx="4655800" cy="462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1"/>
          <p:cNvSpPr txBox="1"/>
          <p:nvPr>
            <p:ph idx="12" type="sldNum"/>
          </p:nvPr>
        </p:nvSpPr>
        <p:spPr>
          <a:xfrm>
            <a:off x="8562450" y="4719432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96" name="Google Shape;296;p31"/>
          <p:cNvSpPr/>
          <p:nvPr/>
        </p:nvSpPr>
        <p:spPr>
          <a:xfrm rot="5400000">
            <a:off x="1581650" y="-1242000"/>
            <a:ext cx="1031100" cy="37962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1"/>
          <p:cNvSpPr txBox="1"/>
          <p:nvPr>
            <p:ph idx="4294967295" type="title"/>
          </p:nvPr>
        </p:nvSpPr>
        <p:spPr>
          <a:xfrm>
            <a:off x="-2103400" y="393438"/>
            <a:ext cx="8401200" cy="52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Mentorship</a:t>
            </a:r>
            <a:endParaRPr sz="3000"/>
          </a:p>
        </p:txBody>
      </p:sp>
      <p:sp>
        <p:nvSpPr>
          <p:cNvPr id="298" name="Google Shape;298;p31"/>
          <p:cNvSpPr txBox="1"/>
          <p:nvPr/>
        </p:nvSpPr>
        <p:spPr>
          <a:xfrm>
            <a:off x="170625" y="1359100"/>
            <a:ext cx="3496500" cy="11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TENSIONS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uli"/>
              <a:buChar char="●"/>
            </a:pPr>
            <a:r>
              <a:rPr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Difficulty finding role models / mentors for career and academic planning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Muli"/>
              <a:buChar char="●"/>
            </a:pPr>
            <a:r>
              <a:rPr lang="en" sz="12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Feel a lot of uncertainty about the future</a:t>
            </a:r>
            <a:endParaRPr sz="1200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299" name="Google Shape;299;p31"/>
          <p:cNvGrpSpPr/>
          <p:nvPr/>
        </p:nvGrpSpPr>
        <p:grpSpPr>
          <a:xfrm>
            <a:off x="3357475" y="3668550"/>
            <a:ext cx="1037700" cy="1031400"/>
            <a:chOff x="3357475" y="3668550"/>
            <a:chExt cx="1037700" cy="1031400"/>
          </a:xfrm>
        </p:grpSpPr>
        <p:sp>
          <p:nvSpPr>
            <p:cNvPr id="300" name="Google Shape;300;p31"/>
            <p:cNvSpPr txBox="1"/>
            <p:nvPr/>
          </p:nvSpPr>
          <p:spPr>
            <a:xfrm>
              <a:off x="3484975" y="3668550"/>
              <a:ext cx="910200" cy="10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Jacqueline</a:t>
              </a:r>
              <a:endParaRPr sz="1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Christine</a:t>
              </a:r>
              <a:endParaRPr sz="1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Nicholas</a:t>
              </a:r>
              <a:endParaRPr sz="1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Muli"/>
                  <a:ea typeface="Muli"/>
                  <a:cs typeface="Muli"/>
                  <a:sym typeface="Muli"/>
                </a:rPr>
                <a:t>Jared</a:t>
              </a:r>
              <a:endParaRPr sz="10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3357475" y="3771800"/>
              <a:ext cx="127500" cy="1275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3357475" y="4002550"/>
              <a:ext cx="127500" cy="127500"/>
            </a:xfrm>
            <a:prstGeom prst="ellipse">
              <a:avLst/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3357475" y="4233300"/>
              <a:ext cx="127500" cy="127500"/>
            </a:xfrm>
            <a:prstGeom prst="ellipse">
              <a:avLst/>
            </a:pr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3357475" y="4464050"/>
              <a:ext cx="127500" cy="127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2"/>
          <p:cNvSpPr txBox="1"/>
          <p:nvPr>
            <p:ph idx="12" type="sldNum"/>
          </p:nvPr>
        </p:nvSpPr>
        <p:spPr>
          <a:xfrm>
            <a:off x="508725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0" name="Google Shape;310;p32"/>
          <p:cNvSpPr txBox="1"/>
          <p:nvPr>
            <p:ph idx="4294967295" type="body"/>
          </p:nvPr>
        </p:nvSpPr>
        <p:spPr>
          <a:xfrm>
            <a:off x="739675" y="1802477"/>
            <a:ext cx="2452800" cy="7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 a unstructured environment, people often make friends by chance.</a:t>
            </a:r>
            <a:endParaRPr sz="1200"/>
          </a:p>
        </p:txBody>
      </p:sp>
      <p:sp>
        <p:nvSpPr>
          <p:cNvPr id="311" name="Google Shape;311;p32"/>
          <p:cNvSpPr txBox="1"/>
          <p:nvPr>
            <p:ph idx="4294967295" type="body"/>
          </p:nvPr>
        </p:nvSpPr>
        <p:spPr>
          <a:xfrm>
            <a:off x="739675" y="2513915"/>
            <a:ext cx="2452800" cy="13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5"/>
                </a:solidFill>
              </a:rPr>
              <a:t>Ne</a:t>
            </a:r>
            <a:r>
              <a:rPr b="1" lang="en">
                <a:solidFill>
                  <a:schemeClr val="accent5"/>
                </a:solidFill>
              </a:rPr>
              <a:t>ed</a:t>
            </a:r>
            <a:endParaRPr b="1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Increase opportunities to meet others of similar age.</a:t>
            </a:r>
            <a:endParaRPr sz="1200"/>
          </a:p>
        </p:txBody>
      </p:sp>
      <p:grpSp>
        <p:nvGrpSpPr>
          <p:cNvPr id="312" name="Google Shape;312;p32"/>
          <p:cNvGrpSpPr/>
          <p:nvPr/>
        </p:nvGrpSpPr>
        <p:grpSpPr>
          <a:xfrm>
            <a:off x="912572" y="1453931"/>
            <a:ext cx="181215" cy="295414"/>
            <a:chOff x="6730350" y="2315900"/>
            <a:chExt cx="257700" cy="420100"/>
          </a:xfrm>
        </p:grpSpPr>
        <p:sp>
          <p:nvSpPr>
            <p:cNvPr id="313" name="Google Shape;313;p32"/>
            <p:cNvSpPr/>
            <p:nvPr/>
          </p:nvSpPr>
          <p:spPr>
            <a:xfrm>
              <a:off x="6807900" y="26712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2"/>
            <p:cNvSpPr/>
            <p:nvPr/>
          </p:nvSpPr>
          <p:spPr>
            <a:xfrm>
              <a:off x="6807900" y="26364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2"/>
            <p:cNvSpPr/>
            <p:nvPr/>
          </p:nvSpPr>
          <p:spPr>
            <a:xfrm>
              <a:off x="6807900" y="2706075"/>
              <a:ext cx="102600" cy="29925"/>
            </a:xfrm>
            <a:custGeom>
              <a:rect b="b" l="l" r="r" t="t"/>
              <a:pathLst>
                <a:path extrusionOk="0" h="1197" w="4104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6811575" y="2463675"/>
              <a:ext cx="95275" cy="160600"/>
            </a:xfrm>
            <a:custGeom>
              <a:rect b="b" l="l" r="r" t="t"/>
              <a:pathLst>
                <a:path extrusionOk="0" h="6424" w="3811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6730350" y="2315900"/>
              <a:ext cx="257700" cy="308375"/>
            </a:xfrm>
            <a:custGeom>
              <a:rect b="b" l="l" r="r" t="t"/>
              <a:pathLst>
                <a:path extrusionOk="0" h="12335" w="10308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8" name="Google Shape;318;p32"/>
          <p:cNvSpPr txBox="1"/>
          <p:nvPr/>
        </p:nvSpPr>
        <p:spPr>
          <a:xfrm>
            <a:off x="1093775" y="1324588"/>
            <a:ext cx="184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rPr>
              <a:t>Insight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319" name="Google Shape;319;p32"/>
          <p:cNvGrpSpPr/>
          <p:nvPr/>
        </p:nvGrpSpPr>
        <p:grpSpPr>
          <a:xfrm>
            <a:off x="940163" y="2711484"/>
            <a:ext cx="277208" cy="295410"/>
            <a:chOff x="5970800" y="1619250"/>
            <a:chExt cx="428650" cy="456725"/>
          </a:xfrm>
        </p:grpSpPr>
        <p:sp>
          <p:nvSpPr>
            <p:cNvPr id="320" name="Google Shape;320;p32"/>
            <p:cNvSpPr/>
            <p:nvPr/>
          </p:nvSpPr>
          <p:spPr>
            <a:xfrm>
              <a:off x="5970800" y="1674200"/>
              <a:ext cx="377975" cy="377950"/>
            </a:xfrm>
            <a:custGeom>
              <a:rect b="b" l="l" r="r" t="t"/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6068500" y="1771875"/>
              <a:ext cx="182575" cy="182600"/>
            </a:xfrm>
            <a:custGeom>
              <a:rect b="b" l="l" r="r" t="t"/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981175" y="2005125"/>
              <a:ext cx="75125" cy="70850"/>
            </a:xfrm>
            <a:custGeom>
              <a:rect b="b" l="l" r="r" t="t"/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6263875" y="2005125"/>
              <a:ext cx="74525" cy="70850"/>
            </a:xfrm>
            <a:custGeom>
              <a:rect b="b" l="l" r="r" t="t"/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6147875" y="1619250"/>
              <a:ext cx="251575" cy="255850"/>
            </a:xfrm>
            <a:custGeom>
              <a:rect b="b" l="l" r="r" t="t"/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5" name="Google Shape;325;p32"/>
          <p:cNvSpPr txBox="1"/>
          <p:nvPr>
            <p:ph idx="4294967295" type="body"/>
          </p:nvPr>
        </p:nvSpPr>
        <p:spPr>
          <a:xfrm>
            <a:off x="6103925" y="1802465"/>
            <a:ext cx="2452800" cy="7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People need pressure to get work done but don’t like the pressure of deadlines.</a:t>
            </a:r>
            <a:endParaRPr sz="1200"/>
          </a:p>
        </p:txBody>
      </p:sp>
      <p:sp>
        <p:nvSpPr>
          <p:cNvPr id="326" name="Google Shape;326;p32"/>
          <p:cNvSpPr txBox="1"/>
          <p:nvPr>
            <p:ph idx="4294967295" type="body"/>
          </p:nvPr>
        </p:nvSpPr>
        <p:spPr>
          <a:xfrm>
            <a:off x="6103925" y="2513902"/>
            <a:ext cx="2452800" cy="13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5"/>
                </a:solidFill>
              </a:rPr>
              <a:t>Need</a:t>
            </a:r>
            <a:endParaRPr b="1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Create positive pressure without the stress.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grpSp>
        <p:nvGrpSpPr>
          <p:cNvPr id="327" name="Google Shape;327;p32"/>
          <p:cNvGrpSpPr/>
          <p:nvPr/>
        </p:nvGrpSpPr>
        <p:grpSpPr>
          <a:xfrm>
            <a:off x="6276822" y="1453918"/>
            <a:ext cx="181215" cy="295414"/>
            <a:chOff x="6730350" y="2315900"/>
            <a:chExt cx="257700" cy="420100"/>
          </a:xfrm>
        </p:grpSpPr>
        <p:sp>
          <p:nvSpPr>
            <p:cNvPr id="328" name="Google Shape;328;p32"/>
            <p:cNvSpPr/>
            <p:nvPr/>
          </p:nvSpPr>
          <p:spPr>
            <a:xfrm>
              <a:off x="6807900" y="26712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6807900" y="26364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6807900" y="2706075"/>
              <a:ext cx="102600" cy="29925"/>
            </a:xfrm>
            <a:custGeom>
              <a:rect b="b" l="l" r="r" t="t"/>
              <a:pathLst>
                <a:path extrusionOk="0" h="1197" w="4104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6811575" y="2463675"/>
              <a:ext cx="95275" cy="160600"/>
            </a:xfrm>
            <a:custGeom>
              <a:rect b="b" l="l" r="r" t="t"/>
              <a:pathLst>
                <a:path extrusionOk="0" h="6424" w="3811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2"/>
            <p:cNvSpPr/>
            <p:nvPr/>
          </p:nvSpPr>
          <p:spPr>
            <a:xfrm>
              <a:off x="6730350" y="2315900"/>
              <a:ext cx="257700" cy="308375"/>
            </a:xfrm>
            <a:custGeom>
              <a:rect b="b" l="l" r="r" t="t"/>
              <a:pathLst>
                <a:path extrusionOk="0" h="12335" w="10308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3" name="Google Shape;333;p32"/>
          <p:cNvSpPr txBox="1"/>
          <p:nvPr/>
        </p:nvSpPr>
        <p:spPr>
          <a:xfrm>
            <a:off x="6458025" y="1324575"/>
            <a:ext cx="184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rPr>
              <a:t>Insight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334" name="Google Shape;334;p32"/>
          <p:cNvGrpSpPr/>
          <p:nvPr/>
        </p:nvGrpSpPr>
        <p:grpSpPr>
          <a:xfrm>
            <a:off x="6304413" y="2711472"/>
            <a:ext cx="277208" cy="295410"/>
            <a:chOff x="5970800" y="1619250"/>
            <a:chExt cx="428650" cy="456725"/>
          </a:xfrm>
        </p:grpSpPr>
        <p:sp>
          <p:nvSpPr>
            <p:cNvPr id="335" name="Google Shape;335;p32"/>
            <p:cNvSpPr/>
            <p:nvPr/>
          </p:nvSpPr>
          <p:spPr>
            <a:xfrm>
              <a:off x="5970800" y="1674200"/>
              <a:ext cx="377975" cy="377950"/>
            </a:xfrm>
            <a:custGeom>
              <a:rect b="b" l="l" r="r" t="t"/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6068500" y="1771875"/>
              <a:ext cx="182575" cy="182600"/>
            </a:xfrm>
            <a:custGeom>
              <a:rect b="b" l="l" r="r" t="t"/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5981175" y="2005125"/>
              <a:ext cx="75125" cy="70850"/>
            </a:xfrm>
            <a:custGeom>
              <a:rect b="b" l="l" r="r" t="t"/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6263875" y="2005125"/>
              <a:ext cx="74525" cy="70850"/>
            </a:xfrm>
            <a:custGeom>
              <a:rect b="b" l="l" r="r" t="t"/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2"/>
            <p:cNvSpPr/>
            <p:nvPr/>
          </p:nvSpPr>
          <p:spPr>
            <a:xfrm>
              <a:off x="6147875" y="1619250"/>
              <a:ext cx="251575" cy="255850"/>
            </a:xfrm>
            <a:custGeom>
              <a:rect b="b" l="l" r="r" t="t"/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0" name="Google Shape;340;p32"/>
          <p:cNvSpPr txBox="1"/>
          <p:nvPr>
            <p:ph idx="4294967295" type="body"/>
          </p:nvPr>
        </p:nvSpPr>
        <p:spPr>
          <a:xfrm>
            <a:off x="3449288" y="1802477"/>
            <a:ext cx="2452800" cy="7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Even existing friendships lacked depth and authenticity.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41" name="Google Shape;341;p32"/>
          <p:cNvSpPr txBox="1"/>
          <p:nvPr>
            <p:ph idx="4294967295" type="body"/>
          </p:nvPr>
        </p:nvSpPr>
        <p:spPr>
          <a:xfrm>
            <a:off x="3449288" y="2513915"/>
            <a:ext cx="2452800" cy="13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5"/>
                </a:solidFill>
              </a:rPr>
              <a:t>Need</a:t>
            </a:r>
            <a:endParaRPr b="1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Overcome the superficiality of fleeting relationships.</a:t>
            </a:r>
            <a:endParaRPr sz="1200"/>
          </a:p>
        </p:txBody>
      </p:sp>
      <p:grpSp>
        <p:nvGrpSpPr>
          <p:cNvPr id="342" name="Google Shape;342;p32"/>
          <p:cNvGrpSpPr/>
          <p:nvPr/>
        </p:nvGrpSpPr>
        <p:grpSpPr>
          <a:xfrm>
            <a:off x="3622185" y="1453931"/>
            <a:ext cx="181215" cy="295414"/>
            <a:chOff x="6730350" y="2315900"/>
            <a:chExt cx="257700" cy="420100"/>
          </a:xfrm>
        </p:grpSpPr>
        <p:sp>
          <p:nvSpPr>
            <p:cNvPr id="343" name="Google Shape;343;p32"/>
            <p:cNvSpPr/>
            <p:nvPr/>
          </p:nvSpPr>
          <p:spPr>
            <a:xfrm>
              <a:off x="6807900" y="26712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6807900" y="26364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6807900" y="2706075"/>
              <a:ext cx="102600" cy="29925"/>
            </a:xfrm>
            <a:custGeom>
              <a:rect b="b" l="l" r="r" t="t"/>
              <a:pathLst>
                <a:path extrusionOk="0" h="1197" w="4104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6811575" y="2463675"/>
              <a:ext cx="95275" cy="160600"/>
            </a:xfrm>
            <a:custGeom>
              <a:rect b="b" l="l" r="r" t="t"/>
              <a:pathLst>
                <a:path extrusionOk="0" h="6424" w="3811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6730350" y="2315900"/>
              <a:ext cx="257700" cy="308375"/>
            </a:xfrm>
            <a:custGeom>
              <a:rect b="b" l="l" r="r" t="t"/>
              <a:pathLst>
                <a:path extrusionOk="0" h="12335" w="10308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8" name="Google Shape;348;p32"/>
          <p:cNvSpPr txBox="1"/>
          <p:nvPr/>
        </p:nvSpPr>
        <p:spPr>
          <a:xfrm>
            <a:off x="3803388" y="1324588"/>
            <a:ext cx="184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rPr>
              <a:t>Insight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349" name="Google Shape;349;p32"/>
          <p:cNvGrpSpPr/>
          <p:nvPr/>
        </p:nvGrpSpPr>
        <p:grpSpPr>
          <a:xfrm>
            <a:off x="3649776" y="2711484"/>
            <a:ext cx="277208" cy="295410"/>
            <a:chOff x="5970800" y="1619250"/>
            <a:chExt cx="428650" cy="456725"/>
          </a:xfrm>
        </p:grpSpPr>
        <p:sp>
          <p:nvSpPr>
            <p:cNvPr id="350" name="Google Shape;350;p32"/>
            <p:cNvSpPr/>
            <p:nvPr/>
          </p:nvSpPr>
          <p:spPr>
            <a:xfrm>
              <a:off x="5970800" y="1674200"/>
              <a:ext cx="377975" cy="377950"/>
            </a:xfrm>
            <a:custGeom>
              <a:rect b="b" l="l" r="r" t="t"/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6068500" y="1771875"/>
              <a:ext cx="182575" cy="182600"/>
            </a:xfrm>
            <a:custGeom>
              <a:rect b="b" l="l" r="r" t="t"/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5981175" y="2005125"/>
              <a:ext cx="75125" cy="70850"/>
            </a:xfrm>
            <a:custGeom>
              <a:rect b="b" l="l" r="r" t="t"/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6263875" y="2005125"/>
              <a:ext cx="74525" cy="70850"/>
            </a:xfrm>
            <a:custGeom>
              <a:rect b="b" l="l" r="r" t="t"/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6147875" y="1619250"/>
              <a:ext cx="251575" cy="255850"/>
            </a:xfrm>
            <a:custGeom>
              <a:rect b="b" l="l" r="r" t="t"/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>
            <p:ph idx="12" type="sldNum"/>
          </p:nvPr>
        </p:nvSpPr>
        <p:spPr>
          <a:xfrm>
            <a:off x="508725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" name="Google Shape;103;p15"/>
          <p:cNvPicPr preferRelativeResize="0"/>
          <p:nvPr/>
        </p:nvPicPr>
        <p:blipFill rotWithShape="1">
          <a:blip r:embed="rId3">
            <a:alphaModFix/>
          </a:blip>
          <a:srcRect b="22048" l="14510" r="18711" t="20200"/>
          <a:stretch/>
        </p:blipFill>
        <p:spPr>
          <a:xfrm>
            <a:off x="855300" y="16075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4" name="Google Shape;104;p15"/>
          <p:cNvSpPr txBox="1"/>
          <p:nvPr/>
        </p:nvSpPr>
        <p:spPr>
          <a:xfrm>
            <a:off x="860325" y="32266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Emily</a:t>
            </a:r>
            <a:br>
              <a:rPr lang="en" sz="1800">
                <a:latin typeface="Muli"/>
                <a:ea typeface="Muli"/>
                <a:cs typeface="Muli"/>
                <a:sym typeface="Muli"/>
              </a:rPr>
            </a:br>
            <a:r>
              <a:rPr lang="en"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CS (2024)</a:t>
            </a:r>
            <a:endParaRPr sz="130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Taipei, Taiwan</a:t>
            </a:r>
            <a:endParaRPr sz="130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ctr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sz="180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2840050" y="32266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Ekin</a:t>
            </a:r>
            <a:endParaRPr b="1" sz="16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CS (2024)</a:t>
            </a:r>
            <a:endParaRPr sz="120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Houston, TX</a:t>
            </a:r>
            <a:endParaRPr sz="1800"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sz="1800"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4">
            <a:alphaModFix/>
          </a:blip>
          <a:srcRect b="278" l="0" r="0" t="278"/>
          <a:stretch/>
        </p:blipFill>
        <p:spPr>
          <a:xfrm>
            <a:off x="4814750" y="16075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7" name="Google Shape;107;p15"/>
          <p:cNvSpPr txBox="1"/>
          <p:nvPr/>
        </p:nvSpPr>
        <p:spPr>
          <a:xfrm>
            <a:off x="4819775" y="32266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Enok</a:t>
            </a:r>
            <a:br>
              <a:rPr lang="en" sz="1800">
                <a:latin typeface="Muli"/>
                <a:ea typeface="Muli"/>
                <a:cs typeface="Muli"/>
                <a:sym typeface="Muli"/>
              </a:rPr>
            </a:br>
            <a:r>
              <a:rPr lang="en"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CS (2023)</a:t>
            </a:r>
            <a:endParaRPr sz="120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Leonia, NJ</a:t>
            </a:r>
            <a:endParaRPr sz="1800"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sz="1800"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5">
            <a:alphaModFix/>
          </a:blip>
          <a:srcRect b="29345" l="0" r="0" t="4005"/>
          <a:stretch/>
        </p:blipFill>
        <p:spPr>
          <a:xfrm>
            <a:off x="6794475" y="16075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6799500" y="32266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Christian</a:t>
            </a:r>
            <a:br>
              <a:rPr lang="en" sz="1800">
                <a:latin typeface="Muli"/>
                <a:ea typeface="Muli"/>
                <a:cs typeface="Muli"/>
                <a:sym typeface="Muli"/>
              </a:rPr>
            </a:br>
            <a:r>
              <a:rPr lang="en"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CS (2023)</a:t>
            </a:r>
            <a:endParaRPr sz="120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Wasco, CA</a:t>
            </a:r>
            <a:endParaRPr sz="130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sz="180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0" name="Google Shape;110;p15"/>
          <p:cNvSpPr txBox="1"/>
          <p:nvPr>
            <p:ph type="title"/>
          </p:nvPr>
        </p:nvSpPr>
        <p:spPr>
          <a:xfrm>
            <a:off x="318950" y="280138"/>
            <a:ext cx="8401200" cy="52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Team</a:t>
            </a:r>
            <a:endParaRPr/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6">
            <a:alphaModFix/>
          </a:blip>
          <a:srcRect b="9329" l="9157" r="9149" t="9337"/>
          <a:stretch/>
        </p:blipFill>
        <p:spPr>
          <a:xfrm>
            <a:off x="2840050" y="1541675"/>
            <a:ext cx="1562100" cy="1555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3"/>
          <p:cNvSpPr txBox="1"/>
          <p:nvPr>
            <p:ph idx="12" type="sldNum"/>
          </p:nvPr>
        </p:nvSpPr>
        <p:spPr>
          <a:xfrm>
            <a:off x="508725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0" name="Google Shape;360;p33"/>
          <p:cNvSpPr txBox="1"/>
          <p:nvPr>
            <p:ph idx="4294967295" type="body"/>
          </p:nvPr>
        </p:nvSpPr>
        <p:spPr>
          <a:xfrm>
            <a:off x="739675" y="1802477"/>
            <a:ext cx="2452800" cy="7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Students are constantly </a:t>
            </a:r>
            <a:r>
              <a:rPr lang="en" sz="1200"/>
              <a:t>worried about their future academic and career journey.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61" name="Google Shape;361;p33"/>
          <p:cNvSpPr txBox="1"/>
          <p:nvPr>
            <p:ph idx="4294967295" type="body"/>
          </p:nvPr>
        </p:nvSpPr>
        <p:spPr>
          <a:xfrm>
            <a:off x="739675" y="2513915"/>
            <a:ext cx="2452800" cy="13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5"/>
                </a:solidFill>
              </a:rPr>
              <a:t>Need</a:t>
            </a:r>
            <a:endParaRPr b="1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Provide reassurance and guidance on next steps.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grpSp>
        <p:nvGrpSpPr>
          <p:cNvPr id="362" name="Google Shape;362;p33"/>
          <p:cNvGrpSpPr/>
          <p:nvPr/>
        </p:nvGrpSpPr>
        <p:grpSpPr>
          <a:xfrm>
            <a:off x="912572" y="1453931"/>
            <a:ext cx="181215" cy="295414"/>
            <a:chOff x="6730350" y="2315900"/>
            <a:chExt cx="257700" cy="420100"/>
          </a:xfrm>
        </p:grpSpPr>
        <p:sp>
          <p:nvSpPr>
            <p:cNvPr id="363" name="Google Shape;363;p33"/>
            <p:cNvSpPr/>
            <p:nvPr/>
          </p:nvSpPr>
          <p:spPr>
            <a:xfrm>
              <a:off x="6807900" y="26712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3"/>
            <p:cNvSpPr/>
            <p:nvPr/>
          </p:nvSpPr>
          <p:spPr>
            <a:xfrm>
              <a:off x="6807900" y="26364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3"/>
            <p:cNvSpPr/>
            <p:nvPr/>
          </p:nvSpPr>
          <p:spPr>
            <a:xfrm>
              <a:off x="6807900" y="2706075"/>
              <a:ext cx="102600" cy="29925"/>
            </a:xfrm>
            <a:custGeom>
              <a:rect b="b" l="l" r="r" t="t"/>
              <a:pathLst>
                <a:path extrusionOk="0" h="1197" w="4104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3"/>
            <p:cNvSpPr/>
            <p:nvPr/>
          </p:nvSpPr>
          <p:spPr>
            <a:xfrm>
              <a:off x="6811575" y="2463675"/>
              <a:ext cx="95275" cy="160600"/>
            </a:xfrm>
            <a:custGeom>
              <a:rect b="b" l="l" r="r" t="t"/>
              <a:pathLst>
                <a:path extrusionOk="0" h="6424" w="3811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3"/>
            <p:cNvSpPr/>
            <p:nvPr/>
          </p:nvSpPr>
          <p:spPr>
            <a:xfrm>
              <a:off x="6730350" y="2315900"/>
              <a:ext cx="257700" cy="308375"/>
            </a:xfrm>
            <a:custGeom>
              <a:rect b="b" l="l" r="r" t="t"/>
              <a:pathLst>
                <a:path extrusionOk="0" h="12335" w="10308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8" name="Google Shape;368;p33"/>
          <p:cNvSpPr txBox="1"/>
          <p:nvPr/>
        </p:nvSpPr>
        <p:spPr>
          <a:xfrm>
            <a:off x="1093775" y="1324588"/>
            <a:ext cx="184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rPr>
              <a:t>Insight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369" name="Google Shape;369;p33"/>
          <p:cNvGrpSpPr/>
          <p:nvPr/>
        </p:nvGrpSpPr>
        <p:grpSpPr>
          <a:xfrm>
            <a:off x="940163" y="2711484"/>
            <a:ext cx="277208" cy="295410"/>
            <a:chOff x="5970800" y="1619250"/>
            <a:chExt cx="428650" cy="456725"/>
          </a:xfrm>
        </p:grpSpPr>
        <p:sp>
          <p:nvSpPr>
            <p:cNvPr id="370" name="Google Shape;370;p33"/>
            <p:cNvSpPr/>
            <p:nvPr/>
          </p:nvSpPr>
          <p:spPr>
            <a:xfrm>
              <a:off x="5970800" y="1674200"/>
              <a:ext cx="377975" cy="377950"/>
            </a:xfrm>
            <a:custGeom>
              <a:rect b="b" l="l" r="r" t="t"/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>
              <a:off x="6068500" y="1771875"/>
              <a:ext cx="182575" cy="182600"/>
            </a:xfrm>
            <a:custGeom>
              <a:rect b="b" l="l" r="r" t="t"/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>
              <a:off x="5981175" y="2005125"/>
              <a:ext cx="75125" cy="70850"/>
            </a:xfrm>
            <a:custGeom>
              <a:rect b="b" l="l" r="r" t="t"/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>
              <a:off x="6263875" y="2005125"/>
              <a:ext cx="74525" cy="70850"/>
            </a:xfrm>
            <a:custGeom>
              <a:rect b="b" l="l" r="r" t="t"/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3"/>
            <p:cNvSpPr/>
            <p:nvPr/>
          </p:nvSpPr>
          <p:spPr>
            <a:xfrm>
              <a:off x="6147875" y="1619250"/>
              <a:ext cx="251575" cy="255850"/>
            </a:xfrm>
            <a:custGeom>
              <a:rect b="b" l="l" r="r" t="t"/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5" name="Google Shape;375;p33"/>
          <p:cNvSpPr txBox="1"/>
          <p:nvPr>
            <p:ph idx="4294967295" type="body"/>
          </p:nvPr>
        </p:nvSpPr>
        <p:spPr>
          <a:xfrm>
            <a:off x="6103925" y="1802475"/>
            <a:ext cx="2672400" cy="7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Leaving home creates uncertainty, fear, and inclination to replicate their previous home environment.</a:t>
            </a:r>
            <a:endParaRPr sz="1200"/>
          </a:p>
        </p:txBody>
      </p:sp>
      <p:sp>
        <p:nvSpPr>
          <p:cNvPr id="376" name="Google Shape;376;p33"/>
          <p:cNvSpPr txBox="1"/>
          <p:nvPr>
            <p:ph idx="4294967295" type="body"/>
          </p:nvPr>
        </p:nvSpPr>
        <p:spPr>
          <a:xfrm>
            <a:off x="6103925" y="2513902"/>
            <a:ext cx="2452800" cy="13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5"/>
                </a:solidFill>
              </a:rPr>
              <a:t>Need</a:t>
            </a:r>
            <a:endParaRPr b="1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Create experiences that make people feel at home.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grpSp>
        <p:nvGrpSpPr>
          <p:cNvPr id="377" name="Google Shape;377;p33"/>
          <p:cNvGrpSpPr/>
          <p:nvPr/>
        </p:nvGrpSpPr>
        <p:grpSpPr>
          <a:xfrm>
            <a:off x="6276822" y="1453918"/>
            <a:ext cx="181215" cy="295414"/>
            <a:chOff x="6730350" y="2315900"/>
            <a:chExt cx="257700" cy="420100"/>
          </a:xfrm>
        </p:grpSpPr>
        <p:sp>
          <p:nvSpPr>
            <p:cNvPr id="378" name="Google Shape;378;p33"/>
            <p:cNvSpPr/>
            <p:nvPr/>
          </p:nvSpPr>
          <p:spPr>
            <a:xfrm>
              <a:off x="6807900" y="26712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3"/>
            <p:cNvSpPr/>
            <p:nvPr/>
          </p:nvSpPr>
          <p:spPr>
            <a:xfrm>
              <a:off x="6807900" y="26364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3"/>
            <p:cNvSpPr/>
            <p:nvPr/>
          </p:nvSpPr>
          <p:spPr>
            <a:xfrm>
              <a:off x="6807900" y="2706075"/>
              <a:ext cx="102600" cy="29925"/>
            </a:xfrm>
            <a:custGeom>
              <a:rect b="b" l="l" r="r" t="t"/>
              <a:pathLst>
                <a:path extrusionOk="0" h="1197" w="4104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6811575" y="2463675"/>
              <a:ext cx="95275" cy="160600"/>
            </a:xfrm>
            <a:custGeom>
              <a:rect b="b" l="l" r="r" t="t"/>
              <a:pathLst>
                <a:path extrusionOk="0" h="6424" w="3811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3"/>
            <p:cNvSpPr/>
            <p:nvPr/>
          </p:nvSpPr>
          <p:spPr>
            <a:xfrm>
              <a:off x="6730350" y="2315900"/>
              <a:ext cx="257700" cy="308375"/>
            </a:xfrm>
            <a:custGeom>
              <a:rect b="b" l="l" r="r" t="t"/>
              <a:pathLst>
                <a:path extrusionOk="0" h="12335" w="10308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3" name="Google Shape;383;p33"/>
          <p:cNvSpPr txBox="1"/>
          <p:nvPr/>
        </p:nvSpPr>
        <p:spPr>
          <a:xfrm>
            <a:off x="6458025" y="1324575"/>
            <a:ext cx="184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rPr>
              <a:t>Insight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384" name="Google Shape;384;p33"/>
          <p:cNvGrpSpPr/>
          <p:nvPr/>
        </p:nvGrpSpPr>
        <p:grpSpPr>
          <a:xfrm>
            <a:off x="6304413" y="2711472"/>
            <a:ext cx="277208" cy="295410"/>
            <a:chOff x="5970800" y="1619250"/>
            <a:chExt cx="428650" cy="456725"/>
          </a:xfrm>
        </p:grpSpPr>
        <p:sp>
          <p:nvSpPr>
            <p:cNvPr id="385" name="Google Shape;385;p33"/>
            <p:cNvSpPr/>
            <p:nvPr/>
          </p:nvSpPr>
          <p:spPr>
            <a:xfrm>
              <a:off x="5970800" y="1674200"/>
              <a:ext cx="377975" cy="377950"/>
            </a:xfrm>
            <a:custGeom>
              <a:rect b="b" l="l" r="r" t="t"/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33"/>
            <p:cNvSpPr/>
            <p:nvPr/>
          </p:nvSpPr>
          <p:spPr>
            <a:xfrm>
              <a:off x="6068500" y="1771875"/>
              <a:ext cx="182575" cy="182600"/>
            </a:xfrm>
            <a:custGeom>
              <a:rect b="b" l="l" r="r" t="t"/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33"/>
            <p:cNvSpPr/>
            <p:nvPr/>
          </p:nvSpPr>
          <p:spPr>
            <a:xfrm>
              <a:off x="5981175" y="2005125"/>
              <a:ext cx="75125" cy="70850"/>
            </a:xfrm>
            <a:custGeom>
              <a:rect b="b" l="l" r="r" t="t"/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3"/>
            <p:cNvSpPr/>
            <p:nvPr/>
          </p:nvSpPr>
          <p:spPr>
            <a:xfrm>
              <a:off x="6263875" y="2005125"/>
              <a:ext cx="74525" cy="70850"/>
            </a:xfrm>
            <a:custGeom>
              <a:rect b="b" l="l" r="r" t="t"/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3"/>
            <p:cNvSpPr/>
            <p:nvPr/>
          </p:nvSpPr>
          <p:spPr>
            <a:xfrm>
              <a:off x="6147875" y="1619250"/>
              <a:ext cx="251575" cy="255850"/>
            </a:xfrm>
            <a:custGeom>
              <a:rect b="b" l="l" r="r" t="t"/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0" name="Google Shape;390;p33"/>
          <p:cNvSpPr txBox="1"/>
          <p:nvPr>
            <p:ph idx="4294967295" type="body"/>
          </p:nvPr>
        </p:nvSpPr>
        <p:spPr>
          <a:xfrm>
            <a:off x="3449288" y="1802477"/>
            <a:ext cx="2452800" cy="7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Students like the feeling of being busy, but get overwhelmed when too busy.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91" name="Google Shape;391;p33"/>
          <p:cNvSpPr txBox="1"/>
          <p:nvPr>
            <p:ph idx="4294967295" type="body"/>
          </p:nvPr>
        </p:nvSpPr>
        <p:spPr>
          <a:xfrm>
            <a:off x="3449299" y="2513925"/>
            <a:ext cx="2364900" cy="13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5"/>
                </a:solidFill>
              </a:rPr>
              <a:t>Need</a:t>
            </a:r>
            <a:endParaRPr b="1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Help students have a balance of busyness.</a:t>
            </a:r>
            <a:endParaRPr sz="1200"/>
          </a:p>
        </p:txBody>
      </p:sp>
      <p:grpSp>
        <p:nvGrpSpPr>
          <p:cNvPr id="392" name="Google Shape;392;p33"/>
          <p:cNvGrpSpPr/>
          <p:nvPr/>
        </p:nvGrpSpPr>
        <p:grpSpPr>
          <a:xfrm>
            <a:off x="3622185" y="1453931"/>
            <a:ext cx="181215" cy="295414"/>
            <a:chOff x="6730350" y="2315900"/>
            <a:chExt cx="257700" cy="420100"/>
          </a:xfrm>
        </p:grpSpPr>
        <p:sp>
          <p:nvSpPr>
            <p:cNvPr id="393" name="Google Shape;393;p33"/>
            <p:cNvSpPr/>
            <p:nvPr/>
          </p:nvSpPr>
          <p:spPr>
            <a:xfrm>
              <a:off x="6807900" y="26712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33"/>
            <p:cNvSpPr/>
            <p:nvPr/>
          </p:nvSpPr>
          <p:spPr>
            <a:xfrm>
              <a:off x="6807900" y="26364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6807900" y="2706075"/>
              <a:ext cx="102600" cy="29925"/>
            </a:xfrm>
            <a:custGeom>
              <a:rect b="b" l="l" r="r" t="t"/>
              <a:pathLst>
                <a:path extrusionOk="0" h="1197" w="4104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3"/>
            <p:cNvSpPr/>
            <p:nvPr/>
          </p:nvSpPr>
          <p:spPr>
            <a:xfrm>
              <a:off x="6811575" y="2463675"/>
              <a:ext cx="95275" cy="160600"/>
            </a:xfrm>
            <a:custGeom>
              <a:rect b="b" l="l" r="r" t="t"/>
              <a:pathLst>
                <a:path extrusionOk="0" h="6424" w="3811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3"/>
            <p:cNvSpPr/>
            <p:nvPr/>
          </p:nvSpPr>
          <p:spPr>
            <a:xfrm>
              <a:off x="6730350" y="2315900"/>
              <a:ext cx="257700" cy="308375"/>
            </a:xfrm>
            <a:custGeom>
              <a:rect b="b" l="l" r="r" t="t"/>
              <a:pathLst>
                <a:path extrusionOk="0" h="12335" w="10308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8" name="Google Shape;398;p33"/>
          <p:cNvSpPr txBox="1"/>
          <p:nvPr/>
        </p:nvSpPr>
        <p:spPr>
          <a:xfrm>
            <a:off x="3803388" y="1324588"/>
            <a:ext cx="184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1"/>
                </a:solidFill>
                <a:latin typeface="Muli"/>
                <a:ea typeface="Muli"/>
                <a:cs typeface="Muli"/>
                <a:sym typeface="Muli"/>
              </a:rPr>
              <a:t>Insight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399" name="Google Shape;399;p33"/>
          <p:cNvGrpSpPr/>
          <p:nvPr/>
        </p:nvGrpSpPr>
        <p:grpSpPr>
          <a:xfrm>
            <a:off x="3649776" y="2711484"/>
            <a:ext cx="277208" cy="295410"/>
            <a:chOff x="5970800" y="1619250"/>
            <a:chExt cx="428650" cy="456725"/>
          </a:xfrm>
        </p:grpSpPr>
        <p:sp>
          <p:nvSpPr>
            <p:cNvPr id="400" name="Google Shape;400;p33"/>
            <p:cNvSpPr/>
            <p:nvPr/>
          </p:nvSpPr>
          <p:spPr>
            <a:xfrm>
              <a:off x="5970800" y="1674200"/>
              <a:ext cx="377975" cy="377950"/>
            </a:xfrm>
            <a:custGeom>
              <a:rect b="b" l="l" r="r" t="t"/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>
              <a:off x="6068500" y="1771875"/>
              <a:ext cx="182575" cy="182600"/>
            </a:xfrm>
            <a:custGeom>
              <a:rect b="b" l="l" r="r" t="t"/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3"/>
            <p:cNvSpPr/>
            <p:nvPr/>
          </p:nvSpPr>
          <p:spPr>
            <a:xfrm>
              <a:off x="5981175" y="2005125"/>
              <a:ext cx="75125" cy="70850"/>
            </a:xfrm>
            <a:custGeom>
              <a:rect b="b" l="l" r="r" t="t"/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3"/>
            <p:cNvSpPr/>
            <p:nvPr/>
          </p:nvSpPr>
          <p:spPr>
            <a:xfrm>
              <a:off x="6263875" y="2005125"/>
              <a:ext cx="74525" cy="70850"/>
            </a:xfrm>
            <a:custGeom>
              <a:rect b="b" l="l" r="r" t="t"/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3"/>
            <p:cNvSpPr/>
            <p:nvPr/>
          </p:nvSpPr>
          <p:spPr>
            <a:xfrm>
              <a:off x="6147875" y="1619250"/>
              <a:ext cx="251575" cy="255850"/>
            </a:xfrm>
            <a:custGeom>
              <a:rect b="b" l="l" r="r" t="t"/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4"/>
          <p:cNvSpPr txBox="1"/>
          <p:nvPr>
            <p:ph idx="12" type="sldNum"/>
          </p:nvPr>
        </p:nvSpPr>
        <p:spPr>
          <a:xfrm>
            <a:off x="508725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0" name="Google Shape;410;p34"/>
          <p:cNvSpPr txBox="1"/>
          <p:nvPr>
            <p:ph type="title"/>
          </p:nvPr>
        </p:nvSpPr>
        <p:spPr>
          <a:xfrm>
            <a:off x="318950" y="280138"/>
            <a:ext cx="8401200" cy="52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411" name="Google Shape;411;p34"/>
          <p:cNvSpPr txBox="1"/>
          <p:nvPr/>
        </p:nvSpPr>
        <p:spPr>
          <a:xfrm>
            <a:off x="702975" y="1370800"/>
            <a:ext cx="6994800" cy="24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Increase opportunities to meet others of similar age.</a:t>
            </a:r>
            <a:endParaRPr sz="16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Overcome the superficiality of fleeting relationships.</a:t>
            </a:r>
            <a:endParaRPr sz="16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Create positive pressure without the stress.</a:t>
            </a:r>
            <a:endParaRPr sz="16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Provide reassurance and guidance on next steps.</a:t>
            </a:r>
            <a:endParaRPr sz="16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Help students have a balance of busyness.</a:t>
            </a:r>
            <a:endParaRPr sz="16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Create experiences that make people feel at home.</a:t>
            </a:r>
            <a:endParaRPr sz="1600"/>
          </a:p>
        </p:txBody>
      </p:sp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/>
          <p:nvPr>
            <p:ph idx="4294967295" type="title"/>
          </p:nvPr>
        </p:nvSpPr>
        <p:spPr>
          <a:xfrm>
            <a:off x="371400" y="2309088"/>
            <a:ext cx="8401200" cy="52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Thank you!</a:t>
            </a:r>
            <a:endParaRPr sz="3000"/>
          </a:p>
        </p:txBody>
      </p:sp>
      <p:sp>
        <p:nvSpPr>
          <p:cNvPr id="417" name="Google Shape;417;p35"/>
          <p:cNvSpPr txBox="1"/>
          <p:nvPr>
            <p:ph idx="4294967295" type="title"/>
          </p:nvPr>
        </p:nvSpPr>
        <p:spPr>
          <a:xfrm>
            <a:off x="371400" y="2812013"/>
            <a:ext cx="8401200" cy="52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500"/>
              <a:t>Feedback and </a:t>
            </a:r>
            <a:r>
              <a:rPr b="0" lang="en" sz="1500"/>
              <a:t>Q&amp;A</a:t>
            </a:r>
            <a:endParaRPr b="0" sz="1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/>
          <p:nvPr>
            <p:ph type="ctrTitle"/>
          </p:nvPr>
        </p:nvSpPr>
        <p:spPr>
          <a:xfrm>
            <a:off x="685800" y="2881075"/>
            <a:ext cx="7908000" cy="65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Needfinding Methodology</a:t>
            </a:r>
            <a:endParaRPr/>
          </a:p>
        </p:txBody>
      </p:sp>
      <p:sp>
        <p:nvSpPr>
          <p:cNvPr id="117" name="Google Shape;117;p16"/>
          <p:cNvSpPr txBox="1"/>
          <p:nvPr>
            <p:ph idx="1" type="subTitle"/>
          </p:nvPr>
        </p:nvSpPr>
        <p:spPr>
          <a:xfrm>
            <a:off x="685800" y="3547231"/>
            <a:ext cx="79080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interviews</a:t>
            </a:r>
            <a:endParaRPr/>
          </a:p>
        </p:txBody>
      </p:sp>
      <p:sp>
        <p:nvSpPr>
          <p:cNvPr id="118" name="Google Shape;118;p16"/>
          <p:cNvSpPr txBox="1"/>
          <p:nvPr>
            <p:ph type="ctrTitle"/>
          </p:nvPr>
        </p:nvSpPr>
        <p:spPr>
          <a:xfrm>
            <a:off x="685800" y="3972477"/>
            <a:ext cx="7663800" cy="658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1</a:t>
            </a:r>
            <a:endParaRPr sz="2300"/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/>
          <p:nvPr>
            <p:ph type="title"/>
          </p:nvPr>
        </p:nvSpPr>
        <p:spPr>
          <a:xfrm>
            <a:off x="318950" y="280138"/>
            <a:ext cx="8401200" cy="52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Participants</a:t>
            </a:r>
            <a:endParaRPr/>
          </a:p>
        </p:txBody>
      </p:sp>
      <p:sp>
        <p:nvSpPr>
          <p:cNvPr id="124" name="Google Shape;124;p17"/>
          <p:cNvSpPr txBox="1"/>
          <p:nvPr>
            <p:ph idx="1" type="body"/>
          </p:nvPr>
        </p:nvSpPr>
        <p:spPr>
          <a:xfrm>
            <a:off x="1096225" y="3256628"/>
            <a:ext cx="2041800" cy="11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1"/>
                </a:solidFill>
              </a:rPr>
              <a:t>Jared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he/him, 19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Northwestern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125" name="Google Shape;125;p17"/>
          <p:cNvPicPr preferRelativeResize="0"/>
          <p:nvPr/>
        </p:nvPicPr>
        <p:blipFill rotWithShape="1">
          <a:blip r:embed="rId3">
            <a:alphaModFix/>
          </a:blip>
          <a:srcRect b="14372" l="31879" r="14675" t="14372"/>
          <a:stretch/>
        </p:blipFill>
        <p:spPr>
          <a:xfrm>
            <a:off x="1303217" y="1552725"/>
            <a:ext cx="1627800" cy="1627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>
            <p:ph idx="1" type="body"/>
          </p:nvPr>
        </p:nvSpPr>
        <p:spPr>
          <a:xfrm>
            <a:off x="3479875" y="3256628"/>
            <a:ext cx="2041800" cy="11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1"/>
                </a:solidFill>
              </a:rPr>
              <a:t>Nicholas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he/him, 21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UPenn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27" name="Google Shape;127;p17"/>
          <p:cNvSpPr txBox="1"/>
          <p:nvPr>
            <p:ph idx="1" type="body"/>
          </p:nvPr>
        </p:nvSpPr>
        <p:spPr>
          <a:xfrm>
            <a:off x="5863550" y="3256628"/>
            <a:ext cx="2041800" cy="11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1"/>
                </a:solidFill>
              </a:rPr>
              <a:t>Christine</a:t>
            </a:r>
            <a:endParaRPr sz="2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she/her, 21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 Fresno State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128" name="Google Shape;128;p17"/>
          <p:cNvPicPr preferRelativeResize="0"/>
          <p:nvPr/>
        </p:nvPicPr>
        <p:blipFill rotWithShape="1">
          <a:blip r:embed="rId4">
            <a:alphaModFix/>
          </a:blip>
          <a:srcRect b="12489" l="12489" r="12497" t="12497"/>
          <a:stretch/>
        </p:blipFill>
        <p:spPr>
          <a:xfrm>
            <a:off x="3683168" y="1552725"/>
            <a:ext cx="1627800" cy="1627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3120" y="1552725"/>
            <a:ext cx="1627800" cy="1627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0" name="Google Shape;130;p17"/>
          <p:cNvSpPr txBox="1"/>
          <p:nvPr>
            <p:ph idx="12" type="sldNum"/>
          </p:nvPr>
        </p:nvSpPr>
        <p:spPr>
          <a:xfrm>
            <a:off x="508725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/>
          <p:nvPr>
            <p:ph type="title"/>
          </p:nvPr>
        </p:nvSpPr>
        <p:spPr>
          <a:xfrm>
            <a:off x="318950" y="280138"/>
            <a:ext cx="8401200" cy="52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Extreme User</a:t>
            </a:r>
            <a:endParaRPr/>
          </a:p>
        </p:txBody>
      </p:sp>
      <p:sp>
        <p:nvSpPr>
          <p:cNvPr id="136" name="Google Shape;136;p18"/>
          <p:cNvSpPr txBox="1"/>
          <p:nvPr>
            <p:ph idx="1" type="body"/>
          </p:nvPr>
        </p:nvSpPr>
        <p:spPr>
          <a:xfrm>
            <a:off x="1429950" y="3326125"/>
            <a:ext cx="22977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</a:rPr>
              <a:t>Jacqueline</a:t>
            </a:r>
            <a:endParaRPr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she/her, 25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8"/>
          <p:cNvSpPr txBox="1"/>
          <p:nvPr/>
        </p:nvSpPr>
        <p:spPr>
          <a:xfrm>
            <a:off x="4637450" y="2382325"/>
            <a:ext cx="36786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Designlab</a:t>
            </a:r>
            <a:endParaRPr b="1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UX Academy</a:t>
            </a:r>
            <a:endParaRPr b="1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CUNY: Baruch College</a:t>
            </a:r>
            <a:endParaRPr b="1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B.A. Business Administration</a:t>
            </a:r>
            <a:endParaRPr sz="120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Queensborough Community College</a:t>
            </a:r>
            <a:endParaRPr b="1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A.S. Business Administration</a:t>
            </a:r>
            <a:endParaRPr sz="120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South Dakota State University</a:t>
            </a:r>
            <a:endParaRPr/>
          </a:p>
        </p:txBody>
      </p:sp>
      <p:pic>
        <p:nvPicPr>
          <p:cNvPr id="138" name="Google Shape;138;p18"/>
          <p:cNvPicPr preferRelativeResize="0"/>
          <p:nvPr/>
        </p:nvPicPr>
        <p:blipFill rotWithShape="1">
          <a:blip r:embed="rId3">
            <a:alphaModFix/>
          </a:blip>
          <a:srcRect b="22227" l="0" r="0" t="0"/>
          <a:stretch/>
        </p:blipFill>
        <p:spPr>
          <a:xfrm>
            <a:off x="1662900" y="1494325"/>
            <a:ext cx="1831800" cy="1831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9" name="Google Shape;139;p18"/>
          <p:cNvSpPr txBox="1"/>
          <p:nvPr>
            <p:ph idx="12" type="sldNum"/>
          </p:nvPr>
        </p:nvSpPr>
        <p:spPr>
          <a:xfrm>
            <a:off x="508725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4" name="Google Shape;144;p19"/>
          <p:cNvCxnSpPr/>
          <p:nvPr/>
        </p:nvCxnSpPr>
        <p:spPr>
          <a:xfrm flipH="1" rot="10800000">
            <a:off x="278350" y="1364300"/>
            <a:ext cx="5536200" cy="2738400"/>
          </a:xfrm>
          <a:prstGeom prst="curvedConnector3">
            <a:avLst>
              <a:gd fmla="val 67076" name="adj1"/>
            </a:avLst>
          </a:prstGeom>
          <a:noFill/>
          <a:ln cap="flat" cmpd="sng" w="28575">
            <a:solidFill>
              <a:schemeClr val="accent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45" name="Google Shape;145;p19"/>
          <p:cNvCxnSpPr/>
          <p:nvPr/>
        </p:nvCxnSpPr>
        <p:spPr>
          <a:xfrm>
            <a:off x="5898925" y="1362750"/>
            <a:ext cx="3075300" cy="2418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46" name="Google Shape;146;p19"/>
          <p:cNvSpPr txBox="1"/>
          <p:nvPr>
            <p:ph idx="1" type="body"/>
          </p:nvPr>
        </p:nvSpPr>
        <p:spPr>
          <a:xfrm>
            <a:off x="623613" y="1462076"/>
            <a:ext cx="2507400" cy="27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Tell me about a big </a:t>
            </a:r>
            <a:r>
              <a:rPr b="1" lang="en" sz="1400"/>
              <a:t>transition</a:t>
            </a:r>
            <a:r>
              <a:rPr lang="en" sz="1400"/>
              <a:t> you had to go through as a student.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What </a:t>
            </a:r>
            <a:r>
              <a:rPr b="1" lang="en" sz="1400"/>
              <a:t>challenges</a:t>
            </a:r>
            <a:r>
              <a:rPr lang="en" sz="1400"/>
              <a:t> did you face when you started school at </a:t>
            </a:r>
            <a:r>
              <a:rPr lang="en" sz="1400"/>
              <a:t>______</a:t>
            </a:r>
            <a:r>
              <a:rPr lang="en" sz="1400"/>
              <a:t>?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What was the </a:t>
            </a:r>
            <a:r>
              <a:rPr b="1" lang="en" sz="1400"/>
              <a:t>hardest</a:t>
            </a:r>
            <a:r>
              <a:rPr lang="en" sz="1400"/>
              <a:t> thing to adjust to?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47" name="Google Shape;147;p19"/>
          <p:cNvSpPr txBox="1"/>
          <p:nvPr>
            <p:ph type="title"/>
          </p:nvPr>
        </p:nvSpPr>
        <p:spPr>
          <a:xfrm>
            <a:off x="318950" y="280138"/>
            <a:ext cx="8401200" cy="525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Interview Questions</a:t>
            </a:r>
            <a:endParaRPr/>
          </a:p>
        </p:txBody>
      </p:sp>
      <p:sp>
        <p:nvSpPr>
          <p:cNvPr id="148" name="Google Shape;148;p19"/>
          <p:cNvSpPr txBox="1"/>
          <p:nvPr>
            <p:ph idx="1" type="body"/>
          </p:nvPr>
        </p:nvSpPr>
        <p:spPr>
          <a:xfrm>
            <a:off x="3342138" y="1462076"/>
            <a:ext cx="2507400" cy="27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Tell me about a time you felt </a:t>
            </a:r>
            <a:r>
              <a:rPr b="1" lang="en" sz="1400"/>
              <a:t>unsure about yourself </a:t>
            </a:r>
            <a:r>
              <a:rPr lang="en" sz="1400"/>
              <a:t>during your transition. 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During those transitions, what </a:t>
            </a:r>
            <a:r>
              <a:rPr b="1" lang="en" sz="1400"/>
              <a:t>helped you the most</a:t>
            </a:r>
            <a:r>
              <a:rPr lang="en" sz="1400"/>
              <a:t>?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Where did you turn to to find </a:t>
            </a:r>
            <a:r>
              <a:rPr b="1" lang="en" sz="1400"/>
              <a:t>resources</a:t>
            </a:r>
            <a:r>
              <a:rPr lang="en" sz="1400"/>
              <a:t> or help in facing [your challenge]?</a:t>
            </a:r>
            <a:endParaRPr sz="1400"/>
          </a:p>
        </p:txBody>
      </p:sp>
      <p:sp>
        <p:nvSpPr>
          <p:cNvPr id="149" name="Google Shape;149;p19"/>
          <p:cNvSpPr txBox="1"/>
          <p:nvPr>
            <p:ph idx="1" type="body"/>
          </p:nvPr>
        </p:nvSpPr>
        <p:spPr>
          <a:xfrm flipH="1">
            <a:off x="6060688" y="1462075"/>
            <a:ext cx="2507400" cy="27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What are ways you’ve met some of your closest </a:t>
            </a:r>
            <a:r>
              <a:rPr b="1" lang="en" sz="1400"/>
              <a:t>friends/mentors</a:t>
            </a:r>
            <a:r>
              <a:rPr lang="en" sz="1400"/>
              <a:t>?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How did [your transition] change </a:t>
            </a:r>
            <a:r>
              <a:rPr b="1" lang="en" sz="1400"/>
              <a:t>due to COVID</a:t>
            </a:r>
            <a:r>
              <a:rPr lang="en" sz="1400"/>
              <a:t>?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Could you tell me more about </a:t>
            </a:r>
            <a:r>
              <a:rPr b="1" lang="en" sz="1400"/>
              <a:t>how you felt</a:t>
            </a:r>
            <a:r>
              <a:rPr lang="en" sz="1400"/>
              <a:t> when facing [your challenge]?</a:t>
            </a:r>
            <a:endParaRPr sz="1400"/>
          </a:p>
        </p:txBody>
      </p:sp>
      <p:sp>
        <p:nvSpPr>
          <p:cNvPr id="150" name="Google Shape;150;p19"/>
          <p:cNvSpPr txBox="1"/>
          <p:nvPr>
            <p:ph idx="12" type="sldNum"/>
          </p:nvPr>
        </p:nvSpPr>
        <p:spPr>
          <a:xfrm>
            <a:off x="508725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/>
          <p:nvPr>
            <p:ph type="ctrTitle"/>
          </p:nvPr>
        </p:nvSpPr>
        <p:spPr>
          <a:xfrm>
            <a:off x="685800" y="2881075"/>
            <a:ext cx="7908000" cy="65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Interview Results</a:t>
            </a:r>
            <a:endParaRPr/>
          </a:p>
        </p:txBody>
      </p:sp>
      <p:sp>
        <p:nvSpPr>
          <p:cNvPr id="156" name="Google Shape;156;p20"/>
          <p:cNvSpPr txBox="1"/>
          <p:nvPr>
            <p:ph idx="1" type="subTitle"/>
          </p:nvPr>
        </p:nvSpPr>
        <p:spPr>
          <a:xfrm>
            <a:off x="685800" y="3547231"/>
            <a:ext cx="7908000" cy="7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quotes</a:t>
            </a:r>
            <a:endParaRPr/>
          </a:p>
        </p:txBody>
      </p:sp>
      <p:sp>
        <p:nvSpPr>
          <p:cNvPr id="157" name="Google Shape;157;p20"/>
          <p:cNvSpPr txBox="1"/>
          <p:nvPr>
            <p:ph type="ctrTitle"/>
          </p:nvPr>
        </p:nvSpPr>
        <p:spPr>
          <a:xfrm>
            <a:off x="640975" y="3972477"/>
            <a:ext cx="7663800" cy="658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2</a:t>
            </a:r>
            <a:endParaRPr sz="2300"/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/>
          <p:nvPr/>
        </p:nvSpPr>
        <p:spPr>
          <a:xfrm>
            <a:off x="5782400" y="1142550"/>
            <a:ext cx="2190900" cy="21909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1"/>
          <p:cNvSpPr txBox="1"/>
          <p:nvPr>
            <p:ph idx="1" type="body"/>
          </p:nvPr>
        </p:nvSpPr>
        <p:spPr>
          <a:xfrm>
            <a:off x="756300" y="1228375"/>
            <a:ext cx="3821400" cy="309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Time management [was a significant life transition] because classes don't take up much more of your time. There's a lot of extra time, and I have to manage it in a way that's more efficient.</a:t>
            </a:r>
            <a:endParaRPr sz="1800"/>
          </a:p>
        </p:txBody>
      </p:sp>
      <p:sp>
        <p:nvSpPr>
          <p:cNvPr id="164" name="Google Shape;164;p21"/>
          <p:cNvSpPr txBox="1"/>
          <p:nvPr>
            <p:ph idx="12" type="sldNum"/>
          </p:nvPr>
        </p:nvSpPr>
        <p:spPr>
          <a:xfrm>
            <a:off x="2434800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5" name="Google Shape;165;p21"/>
          <p:cNvSpPr txBox="1"/>
          <p:nvPr>
            <p:ph idx="1" type="body"/>
          </p:nvPr>
        </p:nvSpPr>
        <p:spPr>
          <a:xfrm>
            <a:off x="5611425" y="3331646"/>
            <a:ext cx="2532900" cy="13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" sz="2100">
                <a:solidFill>
                  <a:schemeClr val="lt1"/>
                </a:solidFill>
              </a:rPr>
              <a:t>Jared</a:t>
            </a:r>
            <a:endParaRPr i="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>
                <a:solidFill>
                  <a:schemeClr val="lt1"/>
                </a:solidFill>
              </a:rPr>
              <a:t>he/him</a:t>
            </a:r>
            <a:r>
              <a:rPr i="0" lang="en" sz="1600">
                <a:solidFill>
                  <a:schemeClr val="lt1"/>
                </a:solidFill>
              </a:rPr>
              <a:t>, 19</a:t>
            </a:r>
            <a:endParaRPr i="0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i="0" lang="en" sz="1400">
                <a:solidFill>
                  <a:srgbClr val="D3ECEF"/>
                </a:solidFill>
              </a:rPr>
              <a:t>Northwestern</a:t>
            </a:r>
            <a:endParaRPr b="1" i="0" sz="1600">
              <a:solidFill>
                <a:srgbClr val="D3ECEF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1"/>
          <p:cNvPicPr preferRelativeResize="0"/>
          <p:nvPr/>
        </p:nvPicPr>
        <p:blipFill rotWithShape="1">
          <a:blip r:embed="rId3">
            <a:alphaModFix/>
          </a:blip>
          <a:srcRect b="19234" l="33472" r="17541" t="15452"/>
          <a:stretch/>
        </p:blipFill>
        <p:spPr>
          <a:xfrm>
            <a:off x="5868218" y="1228368"/>
            <a:ext cx="2019300" cy="2019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/>
          <p:nvPr/>
        </p:nvSpPr>
        <p:spPr>
          <a:xfrm>
            <a:off x="5782400" y="1142550"/>
            <a:ext cx="2190900" cy="21909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2"/>
          <p:cNvSpPr txBox="1"/>
          <p:nvPr>
            <p:ph idx="1" type="body"/>
          </p:nvPr>
        </p:nvSpPr>
        <p:spPr>
          <a:xfrm>
            <a:off x="756300" y="1239450"/>
            <a:ext cx="3821400" cy="309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/>
              <a:t>I have to figure out how to work, but also go to school, but also give myself enough time to study, but also give myself enough time for self-care and to hang out with friends.</a:t>
            </a:r>
            <a:endParaRPr sz="1900"/>
          </a:p>
        </p:txBody>
      </p:sp>
      <p:sp>
        <p:nvSpPr>
          <p:cNvPr id="173" name="Google Shape;173;p22"/>
          <p:cNvSpPr txBox="1"/>
          <p:nvPr>
            <p:ph idx="12" type="sldNum"/>
          </p:nvPr>
        </p:nvSpPr>
        <p:spPr>
          <a:xfrm>
            <a:off x="2434800" y="4262913"/>
            <a:ext cx="464400" cy="3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" name="Google Shape;174;p22"/>
          <p:cNvSpPr txBox="1"/>
          <p:nvPr>
            <p:ph idx="1" type="body"/>
          </p:nvPr>
        </p:nvSpPr>
        <p:spPr>
          <a:xfrm>
            <a:off x="5611425" y="3331646"/>
            <a:ext cx="2532900" cy="13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" sz="2100">
                <a:solidFill>
                  <a:schemeClr val="lt1"/>
                </a:solidFill>
              </a:rPr>
              <a:t>Christine</a:t>
            </a:r>
            <a:endParaRPr i="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>
                <a:solidFill>
                  <a:schemeClr val="lt1"/>
                </a:solidFill>
              </a:rPr>
              <a:t>she/her</a:t>
            </a:r>
            <a:r>
              <a:rPr i="0" lang="en" sz="1600">
                <a:solidFill>
                  <a:schemeClr val="lt1"/>
                </a:solidFill>
              </a:rPr>
              <a:t>, 21</a:t>
            </a:r>
            <a:endParaRPr i="0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i="0" lang="en" sz="1400">
                <a:solidFill>
                  <a:srgbClr val="D3ECEF"/>
                </a:solidFill>
              </a:rPr>
              <a:t>Fresno State</a:t>
            </a:r>
            <a:endParaRPr b="1" i="0" sz="1600">
              <a:solidFill>
                <a:srgbClr val="D3ECEF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8218" y="1228368"/>
            <a:ext cx="2019300" cy="2019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ase template">
  <a:themeElements>
    <a:clrScheme name="Custom 347">
      <a:dk1>
        <a:srgbClr val="111111"/>
      </a:dk1>
      <a:lt1>
        <a:srgbClr val="FFFFFF"/>
      </a:lt1>
      <a:dk2>
        <a:srgbClr val="666666"/>
      </a:dk2>
      <a:lt2>
        <a:srgbClr val="EFEFEF"/>
      </a:lt2>
      <a:accent1>
        <a:srgbClr val="6B9FA4"/>
      </a:accent1>
      <a:accent2>
        <a:srgbClr val="B1D9DD"/>
      </a:accent2>
      <a:accent3>
        <a:srgbClr val="E6DD8C"/>
      </a:accent3>
      <a:accent4>
        <a:srgbClr val="F1EDCC"/>
      </a:accent4>
      <a:accent5>
        <a:srgbClr val="742E46"/>
      </a:accent5>
      <a:accent6>
        <a:srgbClr val="B98094"/>
      </a:accent6>
      <a:hlink>
        <a:srgbClr val="11111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