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Lora"/>
      <p:regular r:id="rId18"/>
      <p:bold r:id="rId19"/>
      <p:italic r:id="rId20"/>
      <p:boldItalic r:id="rId21"/>
    </p:embeddedFont>
    <p:embeddedFont>
      <p:font typeface="Quattrocento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ora-italic.fntdata"/><Relationship Id="rId22" Type="http://schemas.openxmlformats.org/officeDocument/2006/relationships/font" Target="fonts/QuattrocentoSans-regular.fntdata"/><Relationship Id="rId21" Type="http://schemas.openxmlformats.org/officeDocument/2006/relationships/font" Target="fonts/Lora-boldItalic.fntdata"/><Relationship Id="rId24" Type="http://schemas.openxmlformats.org/officeDocument/2006/relationships/font" Target="fonts/QuattrocentoSans-italic.fntdata"/><Relationship Id="rId23" Type="http://schemas.openxmlformats.org/officeDocument/2006/relationships/font" Target="fonts/Quattrocento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Quattrocen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Lora-bold.fntdata"/><Relationship Id="rId18" Type="http://schemas.openxmlformats.org/officeDocument/2006/relationships/font" Target="fonts/Lor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quora.com/How-did-Meetup.com-get-initial-tract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0e8e6fd01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0e8e6fd0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10dfec3643_4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10dfec3643_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0dfec3643_4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10dfec3643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0e8e6fd01_0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10e8e6fd0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0e8e6fd01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0e8e6fd0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0dfec3643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0dfec364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a:t>
            </a:r>
            <a:endParaRPr/>
          </a:p>
          <a:p>
            <a:pPr indent="0" lvl="0" marL="0" rtl="0" algn="l">
              <a:spcBef>
                <a:spcPts val="0"/>
              </a:spcBef>
              <a:spcAft>
                <a:spcPts val="0"/>
              </a:spcAft>
              <a:buNone/>
            </a:pPr>
            <a:r>
              <a:rPr lang="en" u="sng">
                <a:solidFill>
                  <a:schemeClr val="hlink"/>
                </a:solidFill>
                <a:hlinkClick r:id="rId2"/>
              </a:rPr>
              <a:t>https://www.quora.com/How-did-Meetup.com-get-initial-traction</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0e8e6fd01_1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0e8e6fd01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0e8e6fd01_1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0e8e6fd01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0e8e6fd01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0e8e6fd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0e8e6fd01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10e8e6fd0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996630" y="2003888"/>
            <a:ext cx="4523700" cy="1159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cxnSp>
        <p:nvCxnSpPr>
          <p:cNvPr id="11" name="Google Shape;11;p2"/>
          <p:cNvCxnSpPr/>
          <p:nvPr/>
        </p:nvCxnSpPr>
        <p:spPr>
          <a:xfrm>
            <a:off x="-6025" y="3676512"/>
            <a:ext cx="9162000" cy="0"/>
          </a:xfrm>
          <a:prstGeom prst="straightConnector1">
            <a:avLst/>
          </a:prstGeom>
          <a:noFill/>
          <a:ln cap="flat" cmpd="sng" w="9525">
            <a:solidFill>
              <a:srgbClr val="000000"/>
            </a:solidFill>
            <a:prstDash val="solid"/>
            <a:round/>
            <a:headEnd len="med" w="med" type="none"/>
            <a:tailEnd len="med" w="med" type="none"/>
          </a:ln>
        </p:spPr>
      </p:cxnSp>
      <p:sp>
        <p:nvSpPr>
          <p:cNvPr id="12" name="Google Shape;12;p2"/>
          <p:cNvSpPr/>
          <p:nvPr/>
        </p:nvSpPr>
        <p:spPr>
          <a:xfrm>
            <a:off x="1117950" y="3393000"/>
            <a:ext cx="567000" cy="567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65" name="Shape 65"/>
        <p:cNvGrpSpPr/>
        <p:nvPr/>
      </p:nvGrpSpPr>
      <p:grpSpPr>
        <a:xfrm>
          <a:off x="0" y="0"/>
          <a:ext cx="0" cy="0"/>
          <a:chOff x="0" y="0"/>
          <a:chExt cx="0" cy="0"/>
        </a:xfrm>
      </p:grpSpPr>
      <p:sp>
        <p:nvSpPr>
          <p:cNvPr id="66" name="Google Shape;66;p1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txBox="1"/>
          <p:nvPr>
            <p:ph idx="1" type="subTitle"/>
          </p:nvPr>
        </p:nvSpPr>
        <p:spPr>
          <a:xfrm>
            <a:off x="2022300" y="2815923"/>
            <a:ext cx="5591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p:txBody>
      </p:sp>
      <p:cxnSp>
        <p:nvCxnSpPr>
          <p:cNvPr id="15" name="Google Shape;15;p3"/>
          <p:cNvCxnSpPr/>
          <p:nvPr/>
        </p:nvCxnSpPr>
        <p:spPr>
          <a:xfrm>
            <a:off x="-6025" y="2571762"/>
            <a:ext cx="1984500" cy="0"/>
          </a:xfrm>
          <a:prstGeom prst="straightConnector1">
            <a:avLst/>
          </a:prstGeom>
          <a:noFill/>
          <a:ln cap="flat" cmpd="sng" w="9525">
            <a:solidFill>
              <a:srgbClr val="CCCCCC"/>
            </a:solidFill>
            <a:prstDash val="solid"/>
            <a:round/>
            <a:headEnd len="med" w="med" type="none"/>
            <a:tailEnd len="med" w="med" type="none"/>
          </a:ln>
        </p:spPr>
      </p:cxnSp>
      <p:sp>
        <p:nvSpPr>
          <p:cNvPr id="16" name="Google Shape;16;p3"/>
          <p:cNvSpPr/>
          <p:nvPr/>
        </p:nvSpPr>
        <p:spPr>
          <a:xfrm>
            <a:off x="1117950" y="2288250"/>
            <a:ext cx="567000" cy="567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ctrTitle"/>
          </p:nvPr>
        </p:nvSpPr>
        <p:spPr>
          <a:xfrm>
            <a:off x="2022225" y="1693523"/>
            <a:ext cx="37878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18" name="Google Shape;18;p3"/>
          <p:cNvCxnSpPr/>
          <p:nvPr/>
        </p:nvCxnSpPr>
        <p:spPr>
          <a:xfrm>
            <a:off x="5898975" y="2571750"/>
            <a:ext cx="3251100" cy="0"/>
          </a:xfrm>
          <a:prstGeom prst="straightConnector1">
            <a:avLst/>
          </a:prstGeom>
          <a:noFill/>
          <a:ln cap="flat" cmpd="sng" w="9525">
            <a:solidFill>
              <a:srgbClr val="CCCCCC"/>
            </a:solidFill>
            <a:prstDash val="solid"/>
            <a:round/>
            <a:headEnd len="med" w="med" type="none"/>
            <a:tailEnd len="med" w="med" type="none"/>
          </a:ln>
        </p:spPr>
      </p:cxnSp>
      <p:sp>
        <p:nvSpPr>
          <p:cNvPr id="19" name="Google Shape;19;p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0" name="Shape 20"/>
        <p:cNvGrpSpPr/>
        <p:nvPr/>
      </p:nvGrpSpPr>
      <p:grpSpPr>
        <a:xfrm>
          <a:off x="0" y="0"/>
          <a:ext cx="0" cy="0"/>
          <a:chOff x="0" y="0"/>
          <a:chExt cx="0" cy="0"/>
        </a:xfrm>
      </p:grpSpPr>
      <p:sp>
        <p:nvSpPr>
          <p:cNvPr id="21" name="Google Shape;21;p4"/>
          <p:cNvSpPr txBox="1"/>
          <p:nvPr>
            <p:ph idx="1" type="body"/>
          </p:nvPr>
        </p:nvSpPr>
        <p:spPr>
          <a:xfrm>
            <a:off x="2105050" y="2238000"/>
            <a:ext cx="4933800" cy="819900"/>
          </a:xfrm>
          <a:prstGeom prst="rect">
            <a:avLst/>
          </a:prstGeom>
        </p:spPr>
        <p:txBody>
          <a:bodyPr anchorCtr="0" anchor="b" bIns="91425" lIns="91425" spcFirstLastPara="1" rIns="91425" wrap="square" tIns="91425">
            <a:noAutofit/>
          </a:bodyPr>
          <a:lstStyle>
            <a:lvl1pPr indent="-381000" lvl="0" marL="457200" rtl="0" algn="ctr">
              <a:spcBef>
                <a:spcPts val="600"/>
              </a:spcBef>
              <a:spcAft>
                <a:spcPts val="0"/>
              </a:spcAft>
              <a:buSzPts val="2400"/>
              <a:buFont typeface="Lora"/>
              <a:buChar char="◉"/>
              <a:defRPr i="1" sz="2400">
                <a:latin typeface="Lora"/>
                <a:ea typeface="Lora"/>
                <a:cs typeface="Lora"/>
                <a:sym typeface="Lora"/>
              </a:defRPr>
            </a:lvl1pPr>
            <a:lvl2pPr indent="-355600" lvl="1" marL="914400" rtl="0" algn="ctr">
              <a:spcBef>
                <a:spcPts val="0"/>
              </a:spcBef>
              <a:spcAft>
                <a:spcPts val="0"/>
              </a:spcAft>
              <a:buSzPts val="2000"/>
              <a:buFont typeface="Lora"/>
              <a:buChar char="○"/>
              <a:defRPr i="1">
                <a:latin typeface="Lora"/>
                <a:ea typeface="Lora"/>
                <a:cs typeface="Lora"/>
                <a:sym typeface="Lora"/>
              </a:defRPr>
            </a:lvl2pPr>
            <a:lvl3pPr indent="-355600" lvl="2" marL="1371600" rtl="0" algn="ctr">
              <a:spcBef>
                <a:spcPts val="0"/>
              </a:spcBef>
              <a:spcAft>
                <a:spcPts val="0"/>
              </a:spcAft>
              <a:buSzPts val="2000"/>
              <a:buFont typeface="Lora"/>
              <a:buChar char="■"/>
              <a:defRPr i="1">
                <a:latin typeface="Lora"/>
                <a:ea typeface="Lora"/>
                <a:cs typeface="Lora"/>
                <a:sym typeface="Lora"/>
              </a:defRPr>
            </a:lvl3pPr>
            <a:lvl4pPr indent="-381000" lvl="3" marL="1828800" rtl="0" algn="ctr">
              <a:spcBef>
                <a:spcPts val="0"/>
              </a:spcBef>
              <a:spcAft>
                <a:spcPts val="0"/>
              </a:spcAft>
              <a:buSzPts val="2400"/>
              <a:buFont typeface="Lora"/>
              <a:buChar char="●"/>
              <a:defRPr i="1" sz="2400">
                <a:latin typeface="Lora"/>
                <a:ea typeface="Lora"/>
                <a:cs typeface="Lora"/>
                <a:sym typeface="Lora"/>
              </a:defRPr>
            </a:lvl4pPr>
            <a:lvl5pPr indent="-381000" lvl="4" marL="2286000" rtl="0" algn="ctr">
              <a:spcBef>
                <a:spcPts val="0"/>
              </a:spcBef>
              <a:spcAft>
                <a:spcPts val="0"/>
              </a:spcAft>
              <a:buSzPts val="2400"/>
              <a:buFont typeface="Lora"/>
              <a:buChar char="○"/>
              <a:defRPr i="1" sz="2400">
                <a:latin typeface="Lora"/>
                <a:ea typeface="Lora"/>
                <a:cs typeface="Lora"/>
                <a:sym typeface="Lora"/>
              </a:defRPr>
            </a:lvl5pPr>
            <a:lvl6pPr indent="-381000" lvl="5" marL="2743200" rtl="0" algn="ctr">
              <a:spcBef>
                <a:spcPts val="0"/>
              </a:spcBef>
              <a:spcAft>
                <a:spcPts val="0"/>
              </a:spcAft>
              <a:buSzPts val="2400"/>
              <a:buFont typeface="Lora"/>
              <a:buChar char="■"/>
              <a:defRPr i="1" sz="2400">
                <a:latin typeface="Lora"/>
                <a:ea typeface="Lora"/>
                <a:cs typeface="Lora"/>
                <a:sym typeface="Lora"/>
              </a:defRPr>
            </a:lvl6pPr>
            <a:lvl7pPr indent="-381000" lvl="6" marL="3200400" rtl="0" algn="ctr">
              <a:spcBef>
                <a:spcPts val="0"/>
              </a:spcBef>
              <a:spcAft>
                <a:spcPts val="0"/>
              </a:spcAft>
              <a:buSzPts val="2400"/>
              <a:buFont typeface="Lora"/>
              <a:buChar char="●"/>
              <a:defRPr i="1" sz="2400">
                <a:latin typeface="Lora"/>
                <a:ea typeface="Lora"/>
                <a:cs typeface="Lora"/>
                <a:sym typeface="Lora"/>
              </a:defRPr>
            </a:lvl7pPr>
            <a:lvl8pPr indent="-381000" lvl="7" marL="3657600" rtl="0" algn="ctr">
              <a:spcBef>
                <a:spcPts val="0"/>
              </a:spcBef>
              <a:spcAft>
                <a:spcPts val="0"/>
              </a:spcAft>
              <a:buSzPts val="2400"/>
              <a:buFont typeface="Lora"/>
              <a:buChar char="○"/>
              <a:defRPr i="1" sz="2400">
                <a:latin typeface="Lora"/>
                <a:ea typeface="Lora"/>
                <a:cs typeface="Lora"/>
                <a:sym typeface="Lora"/>
              </a:defRPr>
            </a:lvl8pPr>
            <a:lvl9pPr indent="-381000" lvl="8" marL="4114800" algn="ctr">
              <a:spcBef>
                <a:spcPts val="0"/>
              </a:spcBef>
              <a:spcAft>
                <a:spcPts val="0"/>
              </a:spcAft>
              <a:buSzPts val="2400"/>
              <a:buFont typeface="Lora"/>
              <a:buChar char="■"/>
              <a:defRPr i="1" sz="2400">
                <a:latin typeface="Lora"/>
                <a:ea typeface="Lora"/>
                <a:cs typeface="Lora"/>
                <a:sym typeface="Lora"/>
              </a:defRPr>
            </a:lvl9pPr>
          </a:lstStyle>
          <a:p/>
        </p:txBody>
      </p:sp>
      <p:cxnSp>
        <p:nvCxnSpPr>
          <p:cNvPr id="22" name="Google Shape;22;p4"/>
          <p:cNvCxnSpPr/>
          <p:nvPr/>
        </p:nvCxnSpPr>
        <p:spPr>
          <a:xfrm>
            <a:off x="4584075" y="3676500"/>
            <a:ext cx="0" cy="1480500"/>
          </a:xfrm>
          <a:prstGeom prst="straightConnector1">
            <a:avLst/>
          </a:prstGeom>
          <a:noFill/>
          <a:ln cap="flat" cmpd="sng" w="9525">
            <a:solidFill>
              <a:srgbClr val="CCCCCC"/>
            </a:solidFill>
            <a:prstDash val="solid"/>
            <a:round/>
            <a:headEnd len="med" w="med" type="none"/>
            <a:tailEnd len="med" w="med" type="none"/>
          </a:ln>
        </p:spPr>
      </p:cxnSp>
      <p:sp>
        <p:nvSpPr>
          <p:cNvPr id="23" name="Google Shape;23;p4"/>
          <p:cNvSpPr/>
          <p:nvPr/>
        </p:nvSpPr>
        <p:spPr>
          <a:xfrm>
            <a:off x="4288500" y="3393000"/>
            <a:ext cx="567000" cy="567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nvSpPr>
        <p:spPr>
          <a:xfrm>
            <a:off x="3593400" y="3412652"/>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Lora"/>
                <a:ea typeface="Lora"/>
                <a:cs typeface="Lora"/>
                <a:sym typeface="Lora"/>
              </a:rPr>
              <a:t>“</a:t>
            </a:r>
            <a:endParaRPr b="1" sz="3600">
              <a:latin typeface="Lora"/>
              <a:ea typeface="Lora"/>
              <a:cs typeface="Lora"/>
              <a:sym typeface="Lora"/>
            </a:endParaRPr>
          </a:p>
        </p:txBody>
      </p:sp>
      <p:sp>
        <p:nvSpPr>
          <p:cNvPr id="25" name="Google Shape;25;p4"/>
          <p:cNvSpPr txBox="1"/>
          <p:nvPr>
            <p:ph idx="12" type="sldNum"/>
          </p:nvPr>
        </p:nvSpPr>
        <p:spPr>
          <a:xfrm>
            <a:off x="4297650" y="1"/>
            <a:ext cx="548700" cy="393600"/>
          </a:xfrm>
          <a:prstGeom prst="rect">
            <a:avLst/>
          </a:prstGeom>
        </p:spPr>
        <p:txBody>
          <a:bodyPr anchorCtr="0" anchor="t" bIns="91425" lIns="91425" spcFirstLastPara="1" rIns="91425" wrap="square" tIns="91425">
            <a:noAutofit/>
          </a:bodyPr>
          <a:lstStyle>
            <a:lvl1pPr lvl="0" rtl="0" algn="ctr">
              <a:buNone/>
              <a:defRPr>
                <a:latin typeface="Lora"/>
                <a:ea typeface="Lora"/>
                <a:cs typeface="Lora"/>
                <a:sym typeface="Lora"/>
              </a:defRPr>
            </a:lvl1pPr>
            <a:lvl2pPr lvl="1" rtl="0" algn="ctr">
              <a:buNone/>
              <a:defRPr>
                <a:latin typeface="Lora"/>
                <a:ea typeface="Lora"/>
                <a:cs typeface="Lora"/>
                <a:sym typeface="Lora"/>
              </a:defRPr>
            </a:lvl2pPr>
            <a:lvl3pPr lvl="2" rtl="0" algn="ctr">
              <a:buNone/>
              <a:defRPr>
                <a:latin typeface="Lora"/>
                <a:ea typeface="Lora"/>
                <a:cs typeface="Lora"/>
                <a:sym typeface="Lora"/>
              </a:defRPr>
            </a:lvl3pPr>
            <a:lvl4pPr lvl="3" rtl="0" algn="ctr">
              <a:buNone/>
              <a:defRPr>
                <a:latin typeface="Lora"/>
                <a:ea typeface="Lora"/>
                <a:cs typeface="Lora"/>
                <a:sym typeface="Lora"/>
              </a:defRPr>
            </a:lvl4pPr>
            <a:lvl5pPr lvl="4" rtl="0" algn="ctr">
              <a:buNone/>
              <a:defRPr>
                <a:latin typeface="Lora"/>
                <a:ea typeface="Lora"/>
                <a:cs typeface="Lora"/>
                <a:sym typeface="Lora"/>
              </a:defRPr>
            </a:lvl5pPr>
            <a:lvl6pPr lvl="5" rtl="0" algn="ctr">
              <a:buNone/>
              <a:defRPr>
                <a:latin typeface="Lora"/>
                <a:ea typeface="Lora"/>
                <a:cs typeface="Lora"/>
                <a:sym typeface="Lora"/>
              </a:defRPr>
            </a:lvl6pPr>
            <a:lvl7pPr lvl="6" rtl="0" algn="ctr">
              <a:buNone/>
              <a:defRPr>
                <a:latin typeface="Lora"/>
                <a:ea typeface="Lora"/>
                <a:cs typeface="Lora"/>
                <a:sym typeface="Lora"/>
              </a:defRPr>
            </a:lvl7pPr>
            <a:lvl8pPr lvl="7" rtl="0" algn="ctr">
              <a:buNone/>
              <a:defRPr>
                <a:latin typeface="Lora"/>
                <a:ea typeface="Lora"/>
                <a:cs typeface="Lora"/>
                <a:sym typeface="Lora"/>
              </a:defRPr>
            </a:lvl8pPr>
            <a:lvl9pPr lvl="8" rtl="0" algn="ctr">
              <a:buNone/>
              <a:defRPr>
                <a:latin typeface="Lora"/>
                <a:ea typeface="Lora"/>
                <a:cs typeface="Lora"/>
                <a:sym typeface="Lor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6"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28" name="Google Shape;28;p5"/>
          <p:cNvSpPr/>
          <p:nvPr/>
        </p:nvSpPr>
        <p:spPr>
          <a:xfrm>
            <a:off x="817475" y="928767"/>
            <a:ext cx="405900" cy="405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Lora"/>
              <a:buNone/>
              <a:defRPr b="1" sz="2000">
                <a:latin typeface="Lora"/>
                <a:ea typeface="Lora"/>
                <a:cs typeface="Lora"/>
                <a:sym typeface="Lora"/>
              </a:defRPr>
            </a:lvl1pPr>
            <a:lvl2pPr lvl="1" rtl="0">
              <a:spcBef>
                <a:spcPts val="0"/>
              </a:spcBef>
              <a:spcAft>
                <a:spcPts val="0"/>
              </a:spcAft>
              <a:buSzPts val="2000"/>
              <a:buFont typeface="Lora"/>
              <a:buNone/>
              <a:defRPr b="1" sz="2000">
                <a:highlight>
                  <a:srgbClr val="FFFFFF"/>
                </a:highlight>
                <a:latin typeface="Lora"/>
                <a:ea typeface="Lora"/>
                <a:cs typeface="Lora"/>
                <a:sym typeface="Lora"/>
              </a:defRPr>
            </a:lvl2pPr>
            <a:lvl3pPr lvl="2" rtl="0">
              <a:spcBef>
                <a:spcPts val="0"/>
              </a:spcBef>
              <a:spcAft>
                <a:spcPts val="0"/>
              </a:spcAft>
              <a:buSzPts val="2000"/>
              <a:buFont typeface="Lora"/>
              <a:buNone/>
              <a:defRPr b="1" sz="2000">
                <a:highlight>
                  <a:srgbClr val="FFFFFF"/>
                </a:highlight>
                <a:latin typeface="Lora"/>
                <a:ea typeface="Lora"/>
                <a:cs typeface="Lora"/>
                <a:sym typeface="Lora"/>
              </a:defRPr>
            </a:lvl3pPr>
            <a:lvl4pPr lvl="3" rtl="0">
              <a:spcBef>
                <a:spcPts val="0"/>
              </a:spcBef>
              <a:spcAft>
                <a:spcPts val="0"/>
              </a:spcAft>
              <a:buSzPts val="2000"/>
              <a:buFont typeface="Lora"/>
              <a:buNone/>
              <a:defRPr b="1" sz="2000">
                <a:highlight>
                  <a:srgbClr val="FFFFFF"/>
                </a:highlight>
                <a:latin typeface="Lora"/>
                <a:ea typeface="Lora"/>
                <a:cs typeface="Lora"/>
                <a:sym typeface="Lora"/>
              </a:defRPr>
            </a:lvl4pPr>
            <a:lvl5pPr lvl="4" rtl="0">
              <a:spcBef>
                <a:spcPts val="0"/>
              </a:spcBef>
              <a:spcAft>
                <a:spcPts val="0"/>
              </a:spcAft>
              <a:buSzPts val="2000"/>
              <a:buFont typeface="Lora"/>
              <a:buNone/>
              <a:defRPr b="1" sz="2000">
                <a:highlight>
                  <a:srgbClr val="FFFFFF"/>
                </a:highlight>
                <a:latin typeface="Lora"/>
                <a:ea typeface="Lora"/>
                <a:cs typeface="Lora"/>
                <a:sym typeface="Lora"/>
              </a:defRPr>
            </a:lvl5pPr>
            <a:lvl6pPr lvl="5" rtl="0">
              <a:spcBef>
                <a:spcPts val="0"/>
              </a:spcBef>
              <a:spcAft>
                <a:spcPts val="0"/>
              </a:spcAft>
              <a:buSzPts val="2000"/>
              <a:buFont typeface="Lora"/>
              <a:buNone/>
              <a:defRPr b="1" sz="2000">
                <a:highlight>
                  <a:srgbClr val="FFFFFF"/>
                </a:highlight>
                <a:latin typeface="Lora"/>
                <a:ea typeface="Lora"/>
                <a:cs typeface="Lora"/>
                <a:sym typeface="Lora"/>
              </a:defRPr>
            </a:lvl6pPr>
            <a:lvl7pPr lvl="6" rtl="0">
              <a:spcBef>
                <a:spcPts val="0"/>
              </a:spcBef>
              <a:spcAft>
                <a:spcPts val="0"/>
              </a:spcAft>
              <a:buSzPts val="2000"/>
              <a:buFont typeface="Lora"/>
              <a:buNone/>
              <a:defRPr b="1" sz="2000">
                <a:highlight>
                  <a:srgbClr val="FFFFFF"/>
                </a:highlight>
                <a:latin typeface="Lora"/>
                <a:ea typeface="Lora"/>
                <a:cs typeface="Lora"/>
                <a:sym typeface="Lora"/>
              </a:defRPr>
            </a:lvl7pPr>
            <a:lvl8pPr lvl="7" rtl="0">
              <a:spcBef>
                <a:spcPts val="0"/>
              </a:spcBef>
              <a:spcAft>
                <a:spcPts val="0"/>
              </a:spcAft>
              <a:buSzPts val="2000"/>
              <a:buFont typeface="Lora"/>
              <a:buNone/>
              <a:defRPr b="1" sz="2000">
                <a:highlight>
                  <a:srgbClr val="FFFFFF"/>
                </a:highlight>
                <a:latin typeface="Lora"/>
                <a:ea typeface="Lora"/>
                <a:cs typeface="Lora"/>
                <a:sym typeface="Lora"/>
              </a:defRPr>
            </a:lvl8pPr>
            <a:lvl9pPr lvl="8" rtl="0">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30" name="Google Shape;30;p5"/>
          <p:cNvSpPr txBox="1"/>
          <p:nvPr>
            <p:ph idx="1" type="body"/>
          </p:nvPr>
        </p:nvSpPr>
        <p:spPr>
          <a:xfrm>
            <a:off x="1381250" y="1616470"/>
            <a:ext cx="6809700" cy="31122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indent="-355600" lvl="1" marL="9144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indent="-355600" lvl="2" marL="1371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indent="-342900" lvl="3" marL="1828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indent="-342900" lvl="4" marL="22860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indent="-342900" lvl="5" marL="27432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indent="-342900" lvl="6" marL="32004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indent="-342900" lvl="7" marL="36576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indent="-342900" lvl="8" marL="4114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p:txBody>
      </p:sp>
      <p:cxnSp>
        <p:nvCxnSpPr>
          <p:cNvPr id="31" name="Google Shape;31;p5"/>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32" name="Google Shape;32;p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3" name="Shape 33"/>
        <p:cNvGrpSpPr/>
        <p:nvPr/>
      </p:nvGrpSpPr>
      <p:grpSpPr>
        <a:xfrm>
          <a:off x="0" y="0"/>
          <a:ext cx="0" cy="0"/>
          <a:chOff x="0" y="0"/>
          <a:chExt cx="0" cy="0"/>
        </a:xfrm>
      </p:grpSpPr>
      <p:sp>
        <p:nvSpPr>
          <p:cNvPr id="34" name="Google Shape;34;p6"/>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35" name="Google Shape;35;p6"/>
          <p:cNvSpPr txBox="1"/>
          <p:nvPr>
            <p:ph idx="1" type="body"/>
          </p:nvPr>
        </p:nvSpPr>
        <p:spPr>
          <a:xfrm>
            <a:off x="1381250" y="1618700"/>
            <a:ext cx="3425400" cy="32310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6" name="Google Shape;36;p6"/>
          <p:cNvSpPr txBox="1"/>
          <p:nvPr>
            <p:ph idx="2" type="body"/>
          </p:nvPr>
        </p:nvSpPr>
        <p:spPr>
          <a:xfrm>
            <a:off x="5012916" y="1618700"/>
            <a:ext cx="3425400" cy="32310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cxnSp>
        <p:nvCxnSpPr>
          <p:cNvPr id="37" name="Google Shape;37;p6"/>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38" name="Google Shape;38;p6"/>
          <p:cNvSpPr/>
          <p:nvPr/>
        </p:nvSpPr>
        <p:spPr>
          <a:xfrm>
            <a:off x="817475" y="928767"/>
            <a:ext cx="405900" cy="405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6"/>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40" name="Google Shape;40;p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1" name="Shape 41"/>
        <p:cNvGrpSpPr/>
        <p:nvPr/>
      </p:nvGrpSpPr>
      <p:grpSpPr>
        <a:xfrm>
          <a:off x="0" y="0"/>
          <a:ext cx="0" cy="0"/>
          <a:chOff x="0" y="0"/>
          <a:chExt cx="0" cy="0"/>
        </a:xfrm>
      </p:grpSpPr>
      <p:sp>
        <p:nvSpPr>
          <p:cNvPr id="42" name="Google Shape;42;p7"/>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43" name="Google Shape;43;p7"/>
          <p:cNvSpPr txBox="1"/>
          <p:nvPr>
            <p:ph idx="1" type="body"/>
          </p:nvPr>
        </p:nvSpPr>
        <p:spPr>
          <a:xfrm>
            <a:off x="1381250" y="1651075"/>
            <a:ext cx="2334000" cy="3122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4" name="Google Shape;44;p7"/>
          <p:cNvSpPr txBox="1"/>
          <p:nvPr>
            <p:ph idx="2" type="body"/>
          </p:nvPr>
        </p:nvSpPr>
        <p:spPr>
          <a:xfrm>
            <a:off x="3834912" y="1651075"/>
            <a:ext cx="2334000" cy="3122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5" name="Google Shape;45;p7"/>
          <p:cNvSpPr txBox="1"/>
          <p:nvPr>
            <p:ph idx="3" type="body"/>
          </p:nvPr>
        </p:nvSpPr>
        <p:spPr>
          <a:xfrm>
            <a:off x="6288573" y="1651075"/>
            <a:ext cx="2334000" cy="3122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cxnSp>
        <p:nvCxnSpPr>
          <p:cNvPr id="46" name="Google Shape;46;p7"/>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47" name="Google Shape;47;p7"/>
          <p:cNvSpPr/>
          <p:nvPr/>
        </p:nvSpPr>
        <p:spPr>
          <a:xfrm>
            <a:off x="817475" y="928767"/>
            <a:ext cx="405900" cy="405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7"/>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49" name="Google Shape;49;p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8"/>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cxnSp>
        <p:nvCxnSpPr>
          <p:cNvPr id="52" name="Google Shape;52;p8"/>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53" name="Google Shape;53;p8"/>
          <p:cNvSpPr/>
          <p:nvPr/>
        </p:nvSpPr>
        <p:spPr>
          <a:xfrm>
            <a:off x="817475" y="928767"/>
            <a:ext cx="405900" cy="405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 name="Google Shape;54;p8"/>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55" name="Google Shape;55;p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9"/>
          <p:cNvSpPr txBox="1"/>
          <p:nvPr>
            <p:ph idx="1" type="body"/>
          </p:nvPr>
        </p:nvSpPr>
        <p:spPr>
          <a:xfrm>
            <a:off x="1990450" y="4037375"/>
            <a:ext cx="5163000" cy="519600"/>
          </a:xfrm>
          <a:prstGeom prst="rect">
            <a:avLst/>
          </a:prstGeom>
        </p:spPr>
        <p:txBody>
          <a:bodyPr anchorCtr="0" anchor="b" bIns="91425" lIns="91425" spcFirstLastPara="1" rIns="91425" wrap="square" tIns="91425">
            <a:noAutofit/>
          </a:bodyPr>
          <a:lstStyle>
            <a:lvl1pPr indent="-228600" lvl="0" marL="457200" algn="ctr">
              <a:spcBef>
                <a:spcPts val="360"/>
              </a:spcBef>
              <a:spcAft>
                <a:spcPts val="0"/>
              </a:spcAft>
              <a:buSzPts val="1400"/>
              <a:buFont typeface="Lora"/>
              <a:buNone/>
              <a:defRPr i="1" sz="1400">
                <a:latin typeface="Lora"/>
                <a:ea typeface="Lora"/>
                <a:cs typeface="Lora"/>
                <a:sym typeface="Lora"/>
              </a:defRPr>
            </a:lvl1pPr>
          </a:lstStyle>
          <a:p/>
        </p:txBody>
      </p:sp>
      <p:cxnSp>
        <p:nvCxnSpPr>
          <p:cNvPr id="58" name="Google Shape;58;p9"/>
          <p:cNvCxnSpPr/>
          <p:nvPr/>
        </p:nvCxnSpPr>
        <p:spPr>
          <a:xfrm>
            <a:off x="-6025" y="4666129"/>
            <a:ext cx="9162000" cy="0"/>
          </a:xfrm>
          <a:prstGeom prst="straightConnector1">
            <a:avLst/>
          </a:prstGeom>
          <a:noFill/>
          <a:ln cap="flat" cmpd="sng" w="9525">
            <a:solidFill>
              <a:srgbClr val="CCCCCC"/>
            </a:solidFill>
            <a:prstDash val="solid"/>
            <a:round/>
            <a:headEnd len="med" w="med" type="none"/>
            <a:tailEnd len="med" w="med" type="none"/>
          </a:ln>
        </p:spPr>
      </p:cxnSp>
      <p:sp>
        <p:nvSpPr>
          <p:cNvPr id="59" name="Google Shape;59;p9"/>
          <p:cNvSpPr/>
          <p:nvPr/>
        </p:nvSpPr>
        <p:spPr>
          <a:xfrm>
            <a:off x="4457400" y="4551496"/>
            <a:ext cx="229200" cy="229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9"/>
          <p:cNvSpPr txBox="1"/>
          <p:nvPr>
            <p:ph idx="12" type="sldNum"/>
          </p:nvPr>
        </p:nvSpPr>
        <p:spPr>
          <a:xfrm>
            <a:off x="4297650" y="4780700"/>
            <a:ext cx="548700" cy="362700"/>
          </a:xfrm>
          <a:prstGeom prst="rect">
            <a:avLst/>
          </a:prstGeom>
        </p:spPr>
        <p:txBody>
          <a:bodyPr anchorCtr="0" anchor="ctr" bIns="91425" lIns="91425" spcFirstLastPara="1" rIns="91425" wrap="square" tIns="91425">
            <a:noAutofit/>
          </a:bodyPr>
          <a:lstStyle>
            <a:lvl1pPr lvl="0" rtl="0" algn="ctr">
              <a:buNone/>
              <a:defRPr>
                <a:latin typeface="Lora"/>
                <a:ea typeface="Lora"/>
                <a:cs typeface="Lora"/>
                <a:sym typeface="Lora"/>
              </a:defRPr>
            </a:lvl1pPr>
            <a:lvl2pPr lvl="1" rtl="0" algn="ctr">
              <a:buNone/>
              <a:defRPr>
                <a:latin typeface="Lora"/>
                <a:ea typeface="Lora"/>
                <a:cs typeface="Lora"/>
                <a:sym typeface="Lora"/>
              </a:defRPr>
            </a:lvl2pPr>
            <a:lvl3pPr lvl="2" rtl="0" algn="ctr">
              <a:buNone/>
              <a:defRPr>
                <a:latin typeface="Lora"/>
                <a:ea typeface="Lora"/>
                <a:cs typeface="Lora"/>
                <a:sym typeface="Lora"/>
              </a:defRPr>
            </a:lvl3pPr>
            <a:lvl4pPr lvl="3" rtl="0" algn="ctr">
              <a:buNone/>
              <a:defRPr>
                <a:latin typeface="Lora"/>
                <a:ea typeface="Lora"/>
                <a:cs typeface="Lora"/>
                <a:sym typeface="Lora"/>
              </a:defRPr>
            </a:lvl4pPr>
            <a:lvl5pPr lvl="4" rtl="0" algn="ctr">
              <a:buNone/>
              <a:defRPr>
                <a:latin typeface="Lora"/>
                <a:ea typeface="Lora"/>
                <a:cs typeface="Lora"/>
                <a:sym typeface="Lora"/>
              </a:defRPr>
            </a:lvl5pPr>
            <a:lvl6pPr lvl="5" rtl="0" algn="ctr">
              <a:buNone/>
              <a:defRPr>
                <a:latin typeface="Lora"/>
                <a:ea typeface="Lora"/>
                <a:cs typeface="Lora"/>
                <a:sym typeface="Lora"/>
              </a:defRPr>
            </a:lvl6pPr>
            <a:lvl7pPr lvl="6" rtl="0" algn="ctr">
              <a:buNone/>
              <a:defRPr>
                <a:latin typeface="Lora"/>
                <a:ea typeface="Lora"/>
                <a:cs typeface="Lora"/>
                <a:sym typeface="Lora"/>
              </a:defRPr>
            </a:lvl7pPr>
            <a:lvl8pPr lvl="7" rtl="0" algn="ctr">
              <a:buNone/>
              <a:defRPr>
                <a:latin typeface="Lora"/>
                <a:ea typeface="Lora"/>
                <a:cs typeface="Lora"/>
                <a:sym typeface="Lora"/>
              </a:defRPr>
            </a:lvl8pPr>
            <a:lvl9pPr lvl="8" rtl="0" algn="ctr">
              <a:buNone/>
              <a:defRPr>
                <a:latin typeface="Lora"/>
                <a:ea typeface="Lora"/>
                <a:cs typeface="Lora"/>
                <a:sym typeface="Lor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cap="flat" cmpd="sng" w="9525">
            <a:solidFill>
              <a:srgbClr val="CCCCCC"/>
            </a:solidFill>
            <a:prstDash val="solid"/>
            <a:round/>
            <a:headEnd len="med" w="med" type="none"/>
            <a:tailEnd len="med" w="med" type="none"/>
          </a:ln>
        </p:spPr>
      </p:cxnSp>
      <p:sp>
        <p:nvSpPr>
          <p:cNvPr id="63" name="Google Shape;63;p10"/>
          <p:cNvSpPr/>
          <p:nvPr/>
        </p:nvSpPr>
        <p:spPr>
          <a:xfrm>
            <a:off x="4293700" y="4235405"/>
            <a:ext cx="556500" cy="5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0"/>
          <p:cNvSpPr txBox="1"/>
          <p:nvPr>
            <p:ph idx="12" type="sldNum"/>
          </p:nvPr>
        </p:nvSpPr>
        <p:spPr>
          <a:xfrm>
            <a:off x="4297650" y="4791900"/>
            <a:ext cx="548700" cy="351600"/>
          </a:xfrm>
          <a:prstGeom prst="rect">
            <a:avLst/>
          </a:prstGeom>
        </p:spPr>
        <p:txBody>
          <a:bodyPr anchorCtr="0" anchor="ctr" bIns="91425" lIns="91425" spcFirstLastPara="1" rIns="91425" wrap="square" tIns="91425">
            <a:noAutofit/>
          </a:bodyPr>
          <a:lstStyle>
            <a:lvl1pPr lvl="0" rtl="0" algn="ctr">
              <a:buNone/>
              <a:defRPr>
                <a:latin typeface="Lora"/>
                <a:ea typeface="Lora"/>
                <a:cs typeface="Lora"/>
                <a:sym typeface="Lora"/>
              </a:defRPr>
            </a:lvl1pPr>
            <a:lvl2pPr lvl="1" rtl="0" algn="ctr">
              <a:buNone/>
              <a:defRPr>
                <a:latin typeface="Lora"/>
                <a:ea typeface="Lora"/>
                <a:cs typeface="Lora"/>
                <a:sym typeface="Lora"/>
              </a:defRPr>
            </a:lvl2pPr>
            <a:lvl3pPr lvl="2" rtl="0" algn="ctr">
              <a:buNone/>
              <a:defRPr>
                <a:latin typeface="Lora"/>
                <a:ea typeface="Lora"/>
                <a:cs typeface="Lora"/>
                <a:sym typeface="Lora"/>
              </a:defRPr>
            </a:lvl3pPr>
            <a:lvl4pPr lvl="3" rtl="0" algn="ctr">
              <a:buNone/>
              <a:defRPr>
                <a:latin typeface="Lora"/>
                <a:ea typeface="Lora"/>
                <a:cs typeface="Lora"/>
                <a:sym typeface="Lora"/>
              </a:defRPr>
            </a:lvl4pPr>
            <a:lvl5pPr lvl="4" rtl="0" algn="ctr">
              <a:buNone/>
              <a:defRPr>
                <a:latin typeface="Lora"/>
                <a:ea typeface="Lora"/>
                <a:cs typeface="Lora"/>
                <a:sym typeface="Lora"/>
              </a:defRPr>
            </a:lvl5pPr>
            <a:lvl6pPr lvl="5" rtl="0" algn="ctr">
              <a:buNone/>
              <a:defRPr>
                <a:latin typeface="Lora"/>
                <a:ea typeface="Lora"/>
                <a:cs typeface="Lora"/>
                <a:sym typeface="Lora"/>
              </a:defRPr>
            </a:lvl6pPr>
            <a:lvl7pPr lvl="6" rtl="0" algn="ctr">
              <a:buNone/>
              <a:defRPr>
                <a:latin typeface="Lora"/>
                <a:ea typeface="Lora"/>
                <a:cs typeface="Lora"/>
                <a:sym typeface="Lora"/>
              </a:defRPr>
            </a:lvl7pPr>
            <a:lvl8pPr lvl="7" rtl="0" algn="ctr">
              <a:buNone/>
              <a:defRPr>
                <a:latin typeface="Lora"/>
                <a:ea typeface="Lora"/>
                <a:cs typeface="Lora"/>
                <a:sym typeface="Lora"/>
              </a:defRPr>
            </a:lvl8pPr>
            <a:lvl9pPr lvl="8" rtl="0" algn="ctr">
              <a:buNone/>
              <a:defRPr>
                <a:latin typeface="Lora"/>
                <a:ea typeface="Lora"/>
                <a:cs typeface="Lora"/>
                <a:sym typeface="Lor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indent="-355600" lvl="1" marL="9144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indent="-355600" lvl="2" marL="1371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indent="-342900" lvl="3" marL="18288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indent="-342900" lvl="4" marL="22860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indent="-342900" lvl="5" marL="27432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indent="-342900" lvl="6" marL="32004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indent="-342900" lvl="7" marL="36576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indent="-342900" lvl="8" marL="41148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p:txBody>
      </p:sp>
      <p:sp>
        <p:nvSpPr>
          <p:cNvPr id="7" name="Google Shape;7;p1"/>
          <p:cNvSpPr txBox="1"/>
          <p:nvPr>
            <p:ph type="title"/>
          </p:nvPr>
        </p:nvSpPr>
        <p:spPr>
          <a:xfrm>
            <a:off x="1381250" y="896549"/>
            <a:ext cx="6809700" cy="4356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2000"/>
              <a:buFont typeface="Lora"/>
              <a:buNone/>
              <a:defRPr b="1" sz="2000">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b="1" sz="2000">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b="1" sz="2000">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b="1" sz="2000">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b="1" sz="2000">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b="1" sz="2000">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b="1" sz="2000">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b="1" sz="2000">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b="1" sz="2000">
                <a:solidFill>
                  <a:schemeClr val="dk1"/>
                </a:solidFill>
                <a:latin typeface="Lora"/>
                <a:ea typeface="Lora"/>
                <a:cs typeface="Lora"/>
                <a:sym typeface="Lora"/>
              </a:defRPr>
            </a:lvl9pPr>
          </a:lstStyle>
          <a:p/>
        </p:txBody>
      </p:sp>
      <p:sp>
        <p:nvSpPr>
          <p:cNvPr id="8" name="Google Shape;8;p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www.youtube.com/watch?v=HLW4bOqMeUE"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2"/>
          <p:cNvSpPr txBox="1"/>
          <p:nvPr>
            <p:ph type="ctrTitle"/>
          </p:nvPr>
        </p:nvSpPr>
        <p:spPr>
          <a:xfrm>
            <a:off x="996630" y="2003888"/>
            <a:ext cx="45237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Assignment 4:</a:t>
            </a:r>
            <a:endParaRPr/>
          </a:p>
          <a:p>
            <a:pPr indent="0" lvl="0" marL="0" rtl="0" algn="l">
              <a:spcBef>
                <a:spcPts val="0"/>
              </a:spcBef>
              <a:spcAft>
                <a:spcPts val="0"/>
              </a:spcAft>
              <a:buNone/>
            </a:pPr>
            <a:r>
              <a:rPr lang="en">
                <a:highlight>
                  <a:schemeClr val="accent1"/>
                </a:highlight>
              </a:rPr>
              <a:t>Concept Video</a:t>
            </a:r>
            <a:endParaRPr/>
          </a:p>
        </p:txBody>
      </p:sp>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2"/>
            <p:cNvSpPr/>
            <p:nvPr/>
          </p:nvSpPr>
          <p:spPr>
            <a:xfrm>
              <a:off x="6795900" y="2628550"/>
              <a:ext cx="102300" cy="25"/>
            </a:xfrm>
            <a:custGeom>
              <a:rect b="b" l="l" r="r" t="t"/>
              <a:pathLst>
                <a:path extrusionOk="0" fill="none" h="1" w="4092">
                  <a:moveTo>
                    <a:pt x="0" y="1"/>
                  </a:moveTo>
                  <a:lnTo>
                    <a:pt x="4092" y="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Storyboards: </a:t>
            </a:r>
            <a:r>
              <a:rPr lang="en">
                <a:highlight>
                  <a:schemeClr val="accent1"/>
                </a:highlight>
              </a:rPr>
              <a:t>Scene 4</a:t>
            </a:r>
            <a:endParaRPr>
              <a:highlight>
                <a:schemeClr val="accent1"/>
              </a:highlight>
            </a:endParaRPr>
          </a:p>
        </p:txBody>
      </p:sp>
      <p:grpSp>
        <p:nvGrpSpPr>
          <p:cNvPr id="186" name="Google Shape;186;p21"/>
          <p:cNvGrpSpPr/>
          <p:nvPr/>
        </p:nvGrpSpPr>
        <p:grpSpPr>
          <a:xfrm>
            <a:off x="916458" y="1019750"/>
            <a:ext cx="214625" cy="214625"/>
            <a:chOff x="2594050" y="1631825"/>
            <a:chExt cx="439625" cy="439625"/>
          </a:xfrm>
        </p:grpSpPr>
        <p:sp>
          <p:nvSpPr>
            <p:cNvPr id="187" name="Google Shape;187;p21"/>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2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2" name="Google Shape;192;p21"/>
          <p:cNvPicPr preferRelativeResize="0"/>
          <p:nvPr/>
        </p:nvPicPr>
        <p:blipFill rotWithShape="1">
          <a:blip r:embed="rId3">
            <a:alphaModFix/>
          </a:blip>
          <a:srcRect b="6874" l="0" r="0" t="9702"/>
          <a:stretch/>
        </p:blipFill>
        <p:spPr>
          <a:xfrm>
            <a:off x="2314875" y="1599000"/>
            <a:ext cx="4514248" cy="3210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Storyboards: </a:t>
            </a:r>
            <a:r>
              <a:rPr lang="en">
                <a:highlight>
                  <a:schemeClr val="accent1"/>
                </a:highlight>
              </a:rPr>
              <a:t>Scene 4</a:t>
            </a:r>
            <a:endParaRPr>
              <a:highlight>
                <a:schemeClr val="accent1"/>
              </a:highlight>
            </a:endParaRPr>
          </a:p>
        </p:txBody>
      </p:sp>
      <p:grpSp>
        <p:nvGrpSpPr>
          <p:cNvPr id="198" name="Google Shape;198;p22"/>
          <p:cNvGrpSpPr/>
          <p:nvPr/>
        </p:nvGrpSpPr>
        <p:grpSpPr>
          <a:xfrm>
            <a:off x="916458" y="1019750"/>
            <a:ext cx="214625" cy="214625"/>
            <a:chOff x="2594050" y="1631825"/>
            <a:chExt cx="439625" cy="439625"/>
          </a:xfrm>
        </p:grpSpPr>
        <p:sp>
          <p:nvSpPr>
            <p:cNvPr id="199" name="Google Shape;199;p22"/>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2"/>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2"/>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22"/>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4" name="Google Shape;204;p22"/>
          <p:cNvPicPr preferRelativeResize="0"/>
          <p:nvPr/>
        </p:nvPicPr>
        <p:blipFill rotWithShape="1">
          <a:blip r:embed="rId3">
            <a:alphaModFix/>
          </a:blip>
          <a:srcRect b="6885" l="0" r="0" t="11820"/>
          <a:stretch/>
        </p:blipFill>
        <p:spPr>
          <a:xfrm>
            <a:off x="1943975" y="1488550"/>
            <a:ext cx="5256044" cy="3515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Storyboards: </a:t>
            </a:r>
            <a:r>
              <a:rPr lang="en">
                <a:highlight>
                  <a:schemeClr val="accent1"/>
                </a:highlight>
              </a:rPr>
              <a:t>Scene 6</a:t>
            </a:r>
            <a:endParaRPr>
              <a:highlight>
                <a:schemeClr val="accent1"/>
              </a:highlight>
            </a:endParaRPr>
          </a:p>
        </p:txBody>
      </p:sp>
      <p:grpSp>
        <p:nvGrpSpPr>
          <p:cNvPr id="210" name="Google Shape;210;p23"/>
          <p:cNvGrpSpPr/>
          <p:nvPr/>
        </p:nvGrpSpPr>
        <p:grpSpPr>
          <a:xfrm>
            <a:off x="916458" y="1019750"/>
            <a:ext cx="214625" cy="214625"/>
            <a:chOff x="2594050" y="1631825"/>
            <a:chExt cx="439625" cy="439625"/>
          </a:xfrm>
        </p:grpSpPr>
        <p:sp>
          <p:nvSpPr>
            <p:cNvPr id="211" name="Google Shape;211;p23"/>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 name="Google Shape;215;p2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6" name="Google Shape;216;p23"/>
          <p:cNvPicPr preferRelativeResize="0"/>
          <p:nvPr/>
        </p:nvPicPr>
        <p:blipFill rotWithShape="1">
          <a:blip r:embed="rId3">
            <a:alphaModFix/>
          </a:blip>
          <a:srcRect b="5033" l="0" r="0" t="0"/>
          <a:stretch/>
        </p:blipFill>
        <p:spPr>
          <a:xfrm>
            <a:off x="1979125" y="1484101"/>
            <a:ext cx="5185777" cy="3330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4"/>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Concept Video</a:t>
            </a:r>
            <a:endParaRPr>
              <a:highlight>
                <a:schemeClr val="accent1"/>
              </a:highlight>
            </a:endParaRPr>
          </a:p>
        </p:txBody>
      </p:sp>
      <p:grpSp>
        <p:nvGrpSpPr>
          <p:cNvPr id="222" name="Google Shape;222;p24"/>
          <p:cNvGrpSpPr/>
          <p:nvPr/>
        </p:nvGrpSpPr>
        <p:grpSpPr>
          <a:xfrm>
            <a:off x="916458" y="1019750"/>
            <a:ext cx="214625" cy="214625"/>
            <a:chOff x="2594050" y="1631825"/>
            <a:chExt cx="439625" cy="439625"/>
          </a:xfrm>
        </p:grpSpPr>
        <p:sp>
          <p:nvSpPr>
            <p:cNvPr id="223" name="Google Shape;223;p24"/>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4"/>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 name="Google Shape;227;p2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8" name="Google Shape;228;p24" title="CS 147 Concept Video: Collide">
            <a:hlinkClick r:id="rId3"/>
          </p:cNvPr>
          <p:cNvPicPr preferRelativeResize="0"/>
          <p:nvPr/>
        </p:nvPicPr>
        <p:blipFill>
          <a:blip r:embed="rId4">
            <a:alphaModFix/>
          </a:blip>
          <a:stretch>
            <a:fillRect/>
          </a:stretch>
        </p:blipFill>
        <p:spPr>
          <a:xfrm>
            <a:off x="2286000" y="1484112"/>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idx="1" type="body"/>
          </p:nvPr>
        </p:nvSpPr>
        <p:spPr>
          <a:xfrm>
            <a:off x="816875" y="1637650"/>
            <a:ext cx="7174200" cy="3112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000"/>
              <a:t>Value Proposition:</a:t>
            </a:r>
            <a:endParaRPr b="1" sz="2000"/>
          </a:p>
          <a:p>
            <a:pPr indent="0" lvl="0" marL="0" rtl="0" algn="l">
              <a:spcBef>
                <a:spcPts val="600"/>
              </a:spcBef>
              <a:spcAft>
                <a:spcPts val="0"/>
              </a:spcAft>
              <a:buNone/>
            </a:pPr>
            <a:r>
              <a:rPr lang="en" sz="2000"/>
              <a:t>Your next best friend is just around the corner…</a:t>
            </a:r>
            <a:endParaRPr sz="2000"/>
          </a:p>
          <a:p>
            <a:pPr indent="0" lvl="0" marL="0" rtl="0" algn="l">
              <a:spcBef>
                <a:spcPts val="600"/>
              </a:spcBef>
              <a:spcAft>
                <a:spcPts val="0"/>
              </a:spcAft>
              <a:buNone/>
            </a:pPr>
            <a:r>
              <a:t/>
            </a:r>
            <a:endParaRPr sz="2200"/>
          </a:p>
          <a:p>
            <a:pPr indent="0" lvl="0" marL="0" rtl="0" algn="l">
              <a:spcBef>
                <a:spcPts val="600"/>
              </a:spcBef>
              <a:spcAft>
                <a:spcPts val="0"/>
              </a:spcAft>
              <a:buNone/>
            </a:pPr>
            <a:r>
              <a:rPr b="1" lang="en" sz="2000"/>
              <a:t>Problem/Solution Overview:</a:t>
            </a:r>
            <a:endParaRPr b="1" sz="2000"/>
          </a:p>
          <a:p>
            <a:pPr indent="0" lvl="0" marL="0" rtl="0" algn="l">
              <a:spcBef>
                <a:spcPts val="600"/>
              </a:spcBef>
              <a:spcAft>
                <a:spcPts val="0"/>
              </a:spcAft>
              <a:buNone/>
            </a:pPr>
            <a:r>
              <a:rPr lang="en" sz="2000"/>
              <a:t>Transitioning to a new environment, people find it difficult to make meaningful connections and are fearful of reaching out. We want to solve this by creating opportunities for people, who would have otherwise passed by each other, to stop and talk.</a:t>
            </a:r>
            <a:endParaRPr sz="2000"/>
          </a:p>
        </p:txBody>
      </p:sp>
      <p:sp>
        <p:nvSpPr>
          <p:cNvPr id="86" name="Google Shape;86;p13"/>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Title: </a:t>
            </a:r>
            <a:r>
              <a:rPr lang="en">
                <a:highlight>
                  <a:schemeClr val="accent1"/>
                </a:highlight>
              </a:rPr>
              <a:t>Collide</a:t>
            </a:r>
            <a:endParaRPr>
              <a:highlight>
                <a:schemeClr val="accent1"/>
              </a:highlight>
            </a:endParaRPr>
          </a:p>
        </p:txBody>
      </p:sp>
      <p:grpSp>
        <p:nvGrpSpPr>
          <p:cNvPr id="87" name="Google Shape;87;p13"/>
          <p:cNvGrpSpPr/>
          <p:nvPr/>
        </p:nvGrpSpPr>
        <p:grpSpPr>
          <a:xfrm>
            <a:off x="916458" y="1019750"/>
            <a:ext cx="214625" cy="214625"/>
            <a:chOff x="2594050" y="1631825"/>
            <a:chExt cx="439625" cy="439625"/>
          </a:xfrm>
        </p:grpSpPr>
        <p:sp>
          <p:nvSpPr>
            <p:cNvPr id="88" name="Google Shape;88;p13"/>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1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 Research</a:t>
            </a:r>
            <a:r>
              <a:rPr lang="en"/>
              <a:t>: </a:t>
            </a:r>
            <a:r>
              <a:rPr lang="en">
                <a:highlight>
                  <a:schemeClr val="accent1"/>
                </a:highlight>
              </a:rPr>
              <a:t>Meetup</a:t>
            </a:r>
            <a:endParaRPr>
              <a:highlight>
                <a:schemeClr val="accent1"/>
              </a:highlight>
            </a:endParaRPr>
          </a:p>
        </p:txBody>
      </p:sp>
      <p:sp>
        <p:nvSpPr>
          <p:cNvPr id="98" name="Google Shape;98;p14"/>
          <p:cNvSpPr txBox="1"/>
          <p:nvPr>
            <p:ph idx="1" type="body"/>
          </p:nvPr>
        </p:nvSpPr>
        <p:spPr>
          <a:xfrm>
            <a:off x="434400" y="1331700"/>
            <a:ext cx="8275200" cy="311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Similarities:</a:t>
            </a:r>
            <a:endParaRPr b="1" sz="1700"/>
          </a:p>
          <a:p>
            <a:pPr indent="-336550" lvl="0" marL="457200" rtl="0" algn="l">
              <a:spcBef>
                <a:spcPts val="600"/>
              </a:spcBef>
              <a:spcAft>
                <a:spcPts val="0"/>
              </a:spcAft>
              <a:buSzPts val="1700"/>
              <a:buChar char="◉"/>
            </a:pPr>
            <a:r>
              <a:rPr lang="en" sz="1700"/>
              <a:t>Leverages </a:t>
            </a:r>
            <a:r>
              <a:rPr b="1" lang="en" sz="1700"/>
              <a:t>proximity </a:t>
            </a:r>
            <a:r>
              <a:rPr lang="en" sz="1700"/>
              <a:t>to help you find people outside of your current social circle to socialize with</a:t>
            </a:r>
            <a:endParaRPr sz="1700"/>
          </a:p>
          <a:p>
            <a:pPr indent="-336550" lvl="0" marL="457200" rtl="0" algn="l">
              <a:spcBef>
                <a:spcPts val="0"/>
              </a:spcBef>
              <a:spcAft>
                <a:spcPts val="0"/>
              </a:spcAft>
              <a:buSzPts val="1700"/>
              <a:buChar char="◉"/>
            </a:pPr>
            <a:r>
              <a:rPr lang="en" sz="1700"/>
              <a:t>People are linked by a </a:t>
            </a:r>
            <a:r>
              <a:rPr b="1" lang="en" sz="1700"/>
              <a:t>common interests &amp; backgrounds</a:t>
            </a:r>
            <a:r>
              <a:rPr lang="en" sz="1700"/>
              <a:t> to help you find like-minded people</a:t>
            </a:r>
            <a:endParaRPr sz="1700"/>
          </a:p>
          <a:p>
            <a:pPr indent="0" lvl="0" marL="0" rtl="0" algn="l">
              <a:spcBef>
                <a:spcPts val="1200"/>
              </a:spcBef>
              <a:spcAft>
                <a:spcPts val="0"/>
              </a:spcAft>
              <a:buNone/>
            </a:pPr>
            <a:r>
              <a:rPr b="1" lang="en" sz="1700"/>
              <a:t>Differences:</a:t>
            </a:r>
            <a:endParaRPr b="1" sz="1700"/>
          </a:p>
          <a:p>
            <a:pPr indent="-336550" lvl="0" marL="457200" rtl="0" algn="l">
              <a:spcBef>
                <a:spcPts val="600"/>
              </a:spcBef>
              <a:spcAft>
                <a:spcPts val="0"/>
              </a:spcAft>
              <a:buSzPts val="1700"/>
              <a:buChar char="◉"/>
            </a:pPr>
            <a:r>
              <a:rPr lang="en" sz="1700"/>
              <a:t>Emphasis on larger group meetups (i.e. explore </a:t>
            </a:r>
            <a:r>
              <a:rPr b="1" lang="en" sz="1700"/>
              <a:t>groups</a:t>
            </a:r>
            <a:r>
              <a:rPr lang="en" sz="1700"/>
              <a:t> and </a:t>
            </a:r>
            <a:r>
              <a:rPr b="1" lang="en" sz="1700"/>
              <a:t>events</a:t>
            </a:r>
            <a:r>
              <a:rPr lang="en" sz="1700"/>
              <a:t>) </a:t>
            </a:r>
            <a:endParaRPr sz="1700"/>
          </a:p>
          <a:p>
            <a:pPr indent="-336550" lvl="1" marL="914400" rtl="0" algn="l">
              <a:spcBef>
                <a:spcPts val="0"/>
              </a:spcBef>
              <a:spcAft>
                <a:spcPts val="0"/>
              </a:spcAft>
              <a:buSzPts val="1700"/>
              <a:buChar char="○"/>
            </a:pPr>
            <a:r>
              <a:rPr lang="en" sz="1700"/>
              <a:t>In contrast, we focus on relationships at the </a:t>
            </a:r>
            <a:r>
              <a:rPr i="1" lang="en" sz="1700"/>
              <a:t>individual </a:t>
            </a:r>
            <a:r>
              <a:rPr lang="en" sz="1700"/>
              <a:t>level</a:t>
            </a:r>
            <a:endParaRPr sz="1700"/>
          </a:p>
          <a:p>
            <a:pPr indent="-336550" lvl="0" marL="457200" rtl="0" algn="l">
              <a:spcBef>
                <a:spcPts val="0"/>
              </a:spcBef>
              <a:spcAft>
                <a:spcPts val="0"/>
              </a:spcAft>
              <a:buSzPts val="1700"/>
              <a:buChar char="◉"/>
            </a:pPr>
            <a:r>
              <a:rPr lang="en" sz="1700"/>
              <a:t>Users meet people through </a:t>
            </a:r>
            <a:r>
              <a:rPr b="1" lang="en" sz="1700"/>
              <a:t>intentional effort</a:t>
            </a:r>
            <a:r>
              <a:rPr lang="en" sz="1700"/>
              <a:t>, (i.e. find people/groups on the platform, then meet up)</a:t>
            </a:r>
            <a:endParaRPr sz="1700"/>
          </a:p>
          <a:p>
            <a:pPr indent="-336550" lvl="1" marL="914400" rtl="0" algn="l">
              <a:spcBef>
                <a:spcPts val="0"/>
              </a:spcBef>
              <a:spcAft>
                <a:spcPts val="0"/>
              </a:spcAft>
              <a:buSzPts val="1700"/>
              <a:buChar char="○"/>
            </a:pPr>
            <a:r>
              <a:rPr lang="en" sz="1700"/>
              <a:t>In contrast, our connections are more </a:t>
            </a:r>
            <a:r>
              <a:rPr b="1" lang="en" sz="1700"/>
              <a:t>passive</a:t>
            </a:r>
            <a:r>
              <a:rPr lang="en" sz="1700"/>
              <a:t> and unveiled to the users as they go about their daily lives. </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t/>
            </a:r>
            <a:endParaRPr sz="1700"/>
          </a:p>
        </p:txBody>
      </p:sp>
      <p:grpSp>
        <p:nvGrpSpPr>
          <p:cNvPr id="99" name="Google Shape;99;p14"/>
          <p:cNvGrpSpPr/>
          <p:nvPr/>
        </p:nvGrpSpPr>
        <p:grpSpPr>
          <a:xfrm>
            <a:off x="916458" y="1019750"/>
            <a:ext cx="214625" cy="214625"/>
            <a:chOff x="2594050" y="1631825"/>
            <a:chExt cx="439625" cy="439625"/>
          </a:xfrm>
        </p:grpSpPr>
        <p:sp>
          <p:nvSpPr>
            <p:cNvPr id="100" name="Google Shape;100;p14"/>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 Research: </a:t>
            </a:r>
            <a:r>
              <a:rPr lang="en">
                <a:highlight>
                  <a:schemeClr val="accent1"/>
                </a:highlight>
              </a:rPr>
              <a:t>Meetup</a:t>
            </a:r>
            <a:endParaRPr>
              <a:highlight>
                <a:schemeClr val="accent1"/>
              </a:highlight>
            </a:endParaRPr>
          </a:p>
        </p:txBody>
      </p:sp>
      <p:sp>
        <p:nvSpPr>
          <p:cNvPr id="110" name="Google Shape;110;p15"/>
          <p:cNvSpPr txBox="1"/>
          <p:nvPr>
            <p:ph idx="1" type="body"/>
          </p:nvPr>
        </p:nvSpPr>
        <p:spPr>
          <a:xfrm>
            <a:off x="737400" y="1440900"/>
            <a:ext cx="7669200" cy="381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Company Facts / Key Takeaways</a:t>
            </a:r>
            <a:endParaRPr b="1" sz="1500"/>
          </a:p>
          <a:p>
            <a:pPr indent="-323850" lvl="0" marL="457200" rtl="0" algn="l">
              <a:spcBef>
                <a:spcPts val="600"/>
              </a:spcBef>
              <a:spcAft>
                <a:spcPts val="0"/>
              </a:spcAft>
              <a:buSzPts val="1500"/>
              <a:buChar char="◉"/>
            </a:pPr>
            <a:r>
              <a:rPr lang="en" sz="1500"/>
              <a:t>App was mostly </a:t>
            </a:r>
            <a:r>
              <a:rPr i="1" lang="en" sz="1500"/>
              <a:t>successful</a:t>
            </a:r>
            <a:r>
              <a:rPr lang="en" sz="1500"/>
              <a:t>, founded in 2002, raised $18.3M in funding over 5 rounds, and was acquired by WeWork in 2017. </a:t>
            </a:r>
            <a:endParaRPr sz="1500"/>
          </a:p>
          <a:p>
            <a:pPr indent="-323850" lvl="0" marL="457200" rtl="0" algn="l">
              <a:spcBef>
                <a:spcPts val="0"/>
              </a:spcBef>
              <a:spcAft>
                <a:spcPts val="0"/>
              </a:spcAft>
              <a:buSzPts val="1500"/>
              <a:buChar char="◉"/>
            </a:pPr>
            <a:r>
              <a:rPr lang="en" sz="1500"/>
              <a:t>Meetup has over 49 million members and is available in more than 190 countries</a:t>
            </a:r>
            <a:endParaRPr sz="1500"/>
          </a:p>
          <a:p>
            <a:pPr indent="-323850" lvl="0" marL="457200" rtl="0" algn="l">
              <a:spcBef>
                <a:spcPts val="0"/>
              </a:spcBef>
              <a:spcAft>
                <a:spcPts val="0"/>
              </a:spcAft>
              <a:buSzPts val="1500"/>
              <a:buChar char="◉"/>
            </a:pPr>
            <a:r>
              <a:rPr lang="en" sz="1500"/>
              <a:t>One of the initial employees of Meetup explains that their initial traction “came from having an ability to </a:t>
            </a:r>
            <a:r>
              <a:rPr i="1" lang="en" sz="1500"/>
              <a:t>localize</a:t>
            </a:r>
            <a:r>
              <a:rPr lang="en" sz="1500"/>
              <a:t> people around </a:t>
            </a:r>
            <a:r>
              <a:rPr i="1" lang="en" sz="1500"/>
              <a:t>all sorts of topics very easily…</a:t>
            </a:r>
            <a:r>
              <a:rPr lang="en" sz="1500"/>
              <a:t> early high traffic topics included Slashdot, witches, Livejournal, etc.”</a:t>
            </a:r>
            <a:endParaRPr sz="1500"/>
          </a:p>
          <a:p>
            <a:pPr indent="-323850" lvl="1" marL="914400" rtl="0" algn="l">
              <a:spcBef>
                <a:spcPts val="0"/>
              </a:spcBef>
              <a:spcAft>
                <a:spcPts val="0"/>
              </a:spcAft>
              <a:buSzPts val="1500"/>
              <a:buChar char="○"/>
            </a:pPr>
            <a:r>
              <a:rPr lang="en" sz="1500"/>
              <a:t>Based on this point, we must think more about how our app can gain an initial following without group communication, topic-based matching</a:t>
            </a:r>
            <a:endParaRPr sz="1500"/>
          </a:p>
          <a:p>
            <a:pPr indent="0" lvl="0" marL="0" rtl="0" algn="l">
              <a:spcBef>
                <a:spcPts val="1200"/>
              </a:spcBef>
              <a:spcAft>
                <a:spcPts val="0"/>
              </a:spcAft>
              <a:buNone/>
            </a:pPr>
            <a:r>
              <a:rPr b="1" lang="en" sz="1500"/>
              <a:t>Solution Novelty</a:t>
            </a:r>
            <a:endParaRPr b="1" sz="1500"/>
          </a:p>
          <a:p>
            <a:pPr indent="-323850" lvl="0" marL="457200" rtl="0" algn="l">
              <a:spcBef>
                <a:spcPts val="600"/>
              </a:spcBef>
              <a:spcAft>
                <a:spcPts val="0"/>
              </a:spcAft>
              <a:buSzPts val="1500"/>
              <a:buChar char="◉"/>
            </a:pPr>
            <a:r>
              <a:rPr i="1" lang="en" sz="1500"/>
              <a:t>Unlike </a:t>
            </a:r>
            <a:r>
              <a:rPr lang="en" sz="1500"/>
              <a:t>traditional connection platforms such as Meetup, our app helps users</a:t>
            </a:r>
            <a:endParaRPr sz="1500"/>
          </a:p>
          <a:p>
            <a:pPr indent="-323850" lvl="1" marL="914400" rtl="0" algn="l">
              <a:spcBef>
                <a:spcPts val="0"/>
              </a:spcBef>
              <a:spcAft>
                <a:spcPts val="0"/>
              </a:spcAft>
              <a:buSzPts val="1500"/>
              <a:buChar char="○"/>
            </a:pPr>
            <a:r>
              <a:rPr lang="en" sz="1500"/>
              <a:t>make connections as they</a:t>
            </a:r>
            <a:r>
              <a:rPr b="1" lang="en" sz="1500"/>
              <a:t> go about their daily lives</a:t>
            </a:r>
            <a:endParaRPr b="1" sz="1500"/>
          </a:p>
          <a:p>
            <a:pPr indent="-323850" lvl="1" marL="914400" rtl="0" algn="l">
              <a:spcBef>
                <a:spcPts val="0"/>
              </a:spcBef>
              <a:spcAft>
                <a:spcPts val="0"/>
              </a:spcAft>
              <a:buSzPts val="1500"/>
              <a:buChar char="○"/>
            </a:pPr>
            <a:r>
              <a:rPr lang="en" sz="1500"/>
              <a:t>connect to </a:t>
            </a:r>
            <a:r>
              <a:rPr b="1" lang="en" sz="1500"/>
              <a:t>past or mutual connections</a:t>
            </a:r>
            <a:r>
              <a:rPr lang="en" sz="1500"/>
              <a:t> that are close by</a:t>
            </a:r>
            <a:endParaRPr sz="1500"/>
          </a:p>
          <a:p>
            <a:pPr indent="0" lvl="0" marL="914400" rtl="0" algn="l">
              <a:spcBef>
                <a:spcPts val="600"/>
              </a:spcBef>
              <a:spcAft>
                <a:spcPts val="0"/>
              </a:spcAft>
              <a:buNone/>
            </a:pPr>
            <a:r>
              <a:t/>
            </a:r>
            <a:endParaRPr b="1" sz="1500"/>
          </a:p>
          <a:p>
            <a:pPr indent="0" lvl="0" marL="0" rtl="0" algn="l">
              <a:spcBef>
                <a:spcPts val="600"/>
              </a:spcBef>
              <a:spcAft>
                <a:spcPts val="0"/>
              </a:spcAft>
              <a:buNone/>
            </a:pPr>
            <a:r>
              <a:t/>
            </a:r>
            <a:endParaRPr sz="1500"/>
          </a:p>
        </p:txBody>
      </p:sp>
      <p:grpSp>
        <p:nvGrpSpPr>
          <p:cNvPr id="111" name="Google Shape;111;p15"/>
          <p:cNvGrpSpPr/>
          <p:nvPr/>
        </p:nvGrpSpPr>
        <p:grpSpPr>
          <a:xfrm>
            <a:off x="916458" y="1019750"/>
            <a:ext cx="214625" cy="214625"/>
            <a:chOff x="2594050" y="1631825"/>
            <a:chExt cx="439625" cy="439625"/>
          </a:xfrm>
        </p:grpSpPr>
        <p:sp>
          <p:nvSpPr>
            <p:cNvPr id="112" name="Google Shape;112;p15"/>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1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Task Definition</a:t>
            </a:r>
            <a:endParaRPr>
              <a:highlight>
                <a:schemeClr val="accent1"/>
              </a:highlight>
            </a:endParaRPr>
          </a:p>
        </p:txBody>
      </p:sp>
      <p:sp>
        <p:nvSpPr>
          <p:cNvPr id="122" name="Google Shape;122;p16"/>
          <p:cNvSpPr txBox="1"/>
          <p:nvPr>
            <p:ph idx="1" type="body"/>
          </p:nvPr>
        </p:nvSpPr>
        <p:spPr>
          <a:xfrm>
            <a:off x="916450" y="1539950"/>
            <a:ext cx="7726500" cy="34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Simple Task: </a:t>
            </a:r>
            <a:endParaRPr b="1" sz="1900"/>
          </a:p>
          <a:p>
            <a:pPr indent="0" lvl="0" marL="0" rtl="0" algn="l">
              <a:spcBef>
                <a:spcPts val="600"/>
              </a:spcBef>
              <a:spcAft>
                <a:spcPts val="0"/>
              </a:spcAft>
              <a:buNone/>
            </a:pPr>
            <a:r>
              <a:rPr lang="en" sz="1900"/>
              <a:t>The user wants to find potential connections nearby with shared attributes and background.</a:t>
            </a:r>
            <a:endParaRPr sz="1900"/>
          </a:p>
          <a:p>
            <a:pPr indent="0" lvl="0" marL="0" rtl="0" algn="l">
              <a:spcBef>
                <a:spcPts val="600"/>
              </a:spcBef>
              <a:spcAft>
                <a:spcPts val="0"/>
              </a:spcAft>
              <a:buNone/>
            </a:pPr>
            <a:r>
              <a:t/>
            </a:r>
            <a:endParaRPr sz="300"/>
          </a:p>
          <a:p>
            <a:pPr indent="0" lvl="0" marL="0" rtl="0" algn="l">
              <a:spcBef>
                <a:spcPts val="600"/>
              </a:spcBef>
              <a:spcAft>
                <a:spcPts val="0"/>
              </a:spcAft>
              <a:buNone/>
            </a:pPr>
            <a:r>
              <a:rPr b="1" lang="en" sz="1900"/>
              <a:t>Moderate Tasks:</a:t>
            </a:r>
            <a:endParaRPr b="1" sz="1900"/>
          </a:p>
          <a:p>
            <a:pPr indent="0" lvl="0" marL="0" rtl="0" algn="l">
              <a:spcBef>
                <a:spcPts val="600"/>
              </a:spcBef>
              <a:spcAft>
                <a:spcPts val="0"/>
              </a:spcAft>
              <a:buNone/>
            </a:pPr>
            <a:r>
              <a:rPr lang="en" sz="1900"/>
              <a:t>The user wants to start a in-person conversation with a potential connection.</a:t>
            </a:r>
            <a:endParaRPr sz="1900"/>
          </a:p>
          <a:p>
            <a:pPr indent="0" lvl="0" marL="0" rtl="0" algn="l">
              <a:spcBef>
                <a:spcPts val="600"/>
              </a:spcBef>
              <a:spcAft>
                <a:spcPts val="0"/>
              </a:spcAft>
              <a:buNone/>
            </a:pPr>
            <a:r>
              <a:rPr lang="en" sz="1900"/>
              <a:t>The user wants to add connections to their existing network.</a:t>
            </a:r>
            <a:endParaRPr sz="1900"/>
          </a:p>
          <a:p>
            <a:pPr indent="0" lvl="0" marL="0" rtl="0" algn="l">
              <a:spcBef>
                <a:spcPts val="600"/>
              </a:spcBef>
              <a:spcAft>
                <a:spcPts val="0"/>
              </a:spcAft>
              <a:buNone/>
            </a:pPr>
            <a:r>
              <a:t/>
            </a:r>
            <a:endParaRPr sz="300"/>
          </a:p>
          <a:p>
            <a:pPr indent="0" lvl="0" marL="0" rtl="0" algn="l">
              <a:spcBef>
                <a:spcPts val="600"/>
              </a:spcBef>
              <a:spcAft>
                <a:spcPts val="0"/>
              </a:spcAft>
              <a:buNone/>
            </a:pPr>
            <a:r>
              <a:rPr b="1" lang="en" sz="1900"/>
              <a:t>Complex Task:</a:t>
            </a:r>
            <a:endParaRPr b="1" sz="1900"/>
          </a:p>
          <a:p>
            <a:pPr indent="0" lvl="0" marL="0" rtl="0" algn="l">
              <a:spcBef>
                <a:spcPts val="600"/>
              </a:spcBef>
              <a:spcAft>
                <a:spcPts val="0"/>
              </a:spcAft>
              <a:buNone/>
            </a:pPr>
            <a:r>
              <a:rPr lang="en" sz="1900"/>
              <a:t>The user wants to reconnect with past friends that are nearby.</a:t>
            </a:r>
            <a:endParaRPr b="1" sz="1900"/>
          </a:p>
          <a:p>
            <a:pPr indent="0" lvl="0" marL="0" rtl="0" algn="l">
              <a:spcBef>
                <a:spcPts val="600"/>
              </a:spcBef>
              <a:spcAft>
                <a:spcPts val="0"/>
              </a:spcAft>
              <a:buNone/>
            </a:pPr>
            <a:r>
              <a:t/>
            </a:r>
            <a:endParaRPr sz="1900"/>
          </a:p>
        </p:txBody>
      </p:sp>
      <p:grpSp>
        <p:nvGrpSpPr>
          <p:cNvPr id="123" name="Google Shape;123;p16"/>
          <p:cNvGrpSpPr/>
          <p:nvPr/>
        </p:nvGrpSpPr>
        <p:grpSpPr>
          <a:xfrm>
            <a:off x="916458" y="1019750"/>
            <a:ext cx="214625" cy="214625"/>
            <a:chOff x="2594050" y="1631825"/>
            <a:chExt cx="439625" cy="439625"/>
          </a:xfrm>
        </p:grpSpPr>
        <p:sp>
          <p:nvSpPr>
            <p:cNvPr id="124" name="Google Shape;124;p16"/>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1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Values in Design</a:t>
            </a:r>
            <a:endParaRPr/>
          </a:p>
        </p:txBody>
      </p:sp>
      <p:sp>
        <p:nvSpPr>
          <p:cNvPr id="134" name="Google Shape;134;p17"/>
          <p:cNvSpPr txBox="1"/>
          <p:nvPr>
            <p:ph idx="1" type="body"/>
          </p:nvPr>
        </p:nvSpPr>
        <p:spPr>
          <a:xfrm>
            <a:off x="679825" y="1574875"/>
            <a:ext cx="2821800" cy="1632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highlight>
                  <a:schemeClr val="accent1"/>
                </a:highlight>
              </a:rPr>
              <a:t>Inclusion</a:t>
            </a:r>
            <a:endParaRPr b="1">
              <a:highlight>
                <a:schemeClr val="accent1"/>
              </a:highlight>
            </a:endParaRPr>
          </a:p>
          <a:p>
            <a:pPr indent="0" lvl="0" marL="0" rtl="0" algn="l">
              <a:spcBef>
                <a:spcPts val="600"/>
              </a:spcBef>
              <a:spcAft>
                <a:spcPts val="0"/>
              </a:spcAft>
              <a:buNone/>
            </a:pPr>
            <a:r>
              <a:rPr lang="en" sz="1700"/>
              <a:t>We want to create a </a:t>
            </a:r>
            <a:r>
              <a:rPr b="1" lang="en" sz="1700"/>
              <a:t>welcoming</a:t>
            </a:r>
            <a:r>
              <a:rPr lang="en" sz="1700"/>
              <a:t> experience </a:t>
            </a:r>
            <a:r>
              <a:rPr b="1" lang="en" sz="1700"/>
              <a:t>for </a:t>
            </a:r>
            <a:r>
              <a:rPr b="1" lang="en" sz="1700"/>
              <a:t>everyone</a:t>
            </a:r>
            <a:r>
              <a:rPr lang="en" sz="1700"/>
              <a:t> in</a:t>
            </a:r>
            <a:r>
              <a:rPr lang="en" sz="1700"/>
              <a:t> </a:t>
            </a:r>
            <a:r>
              <a:rPr lang="en" sz="1700"/>
              <a:t>the general public and globally. </a:t>
            </a:r>
            <a:endParaRPr/>
          </a:p>
        </p:txBody>
      </p:sp>
      <p:sp>
        <p:nvSpPr>
          <p:cNvPr id="135" name="Google Shape;135;p17"/>
          <p:cNvSpPr txBox="1"/>
          <p:nvPr>
            <p:ph idx="2" type="body"/>
          </p:nvPr>
        </p:nvSpPr>
        <p:spPr>
          <a:xfrm>
            <a:off x="3662225" y="1574875"/>
            <a:ext cx="2334000" cy="1937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highlight>
                  <a:schemeClr val="accent1"/>
                </a:highlight>
              </a:rPr>
              <a:t>Authenticity</a:t>
            </a:r>
            <a:endParaRPr b="1">
              <a:highlight>
                <a:schemeClr val="accent1"/>
              </a:highlight>
            </a:endParaRPr>
          </a:p>
          <a:p>
            <a:pPr indent="0" lvl="0" marL="0" rtl="0" algn="l">
              <a:spcBef>
                <a:spcPts val="600"/>
              </a:spcBef>
              <a:spcAft>
                <a:spcPts val="0"/>
              </a:spcAft>
              <a:buNone/>
            </a:pPr>
            <a:r>
              <a:rPr lang="en" sz="1700"/>
              <a:t>We also want </a:t>
            </a:r>
            <a:r>
              <a:rPr b="1" lang="en" sz="1700"/>
              <a:t>depth</a:t>
            </a:r>
            <a:r>
              <a:rPr lang="en" sz="1700"/>
              <a:t> in user profiles so that people can connect on a deeper level </a:t>
            </a:r>
            <a:r>
              <a:rPr b="1" lang="en" sz="1700"/>
              <a:t>beyond surface level interests</a:t>
            </a:r>
            <a:r>
              <a:rPr lang="en" sz="1700"/>
              <a:t>.</a:t>
            </a:r>
            <a:endParaRPr/>
          </a:p>
        </p:txBody>
      </p:sp>
      <p:sp>
        <p:nvSpPr>
          <p:cNvPr id="136" name="Google Shape;136;p17"/>
          <p:cNvSpPr txBox="1"/>
          <p:nvPr>
            <p:ph idx="3" type="body"/>
          </p:nvPr>
        </p:nvSpPr>
        <p:spPr>
          <a:xfrm>
            <a:off x="6360525" y="1574875"/>
            <a:ext cx="2681100" cy="1937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highlight>
                  <a:schemeClr val="accent1"/>
                </a:highlight>
              </a:rPr>
              <a:t>Privacy</a:t>
            </a:r>
            <a:endParaRPr b="1">
              <a:highlight>
                <a:schemeClr val="accent1"/>
              </a:highlight>
            </a:endParaRPr>
          </a:p>
          <a:p>
            <a:pPr indent="0" lvl="0" marL="0" rtl="0" algn="l">
              <a:spcBef>
                <a:spcPts val="0"/>
              </a:spcBef>
              <a:spcAft>
                <a:spcPts val="0"/>
              </a:spcAft>
              <a:buNone/>
            </a:pPr>
            <a:r>
              <a:rPr lang="en" sz="1700"/>
              <a:t>We want users to feel </a:t>
            </a:r>
            <a:r>
              <a:rPr b="1" lang="en" sz="1700"/>
              <a:t>in control</a:t>
            </a:r>
            <a:r>
              <a:rPr lang="en" sz="1700"/>
              <a:t> of the amount of </a:t>
            </a:r>
            <a:r>
              <a:rPr lang="en" sz="1700"/>
              <a:t>personal </a:t>
            </a:r>
            <a:r>
              <a:rPr lang="en" sz="1700"/>
              <a:t>information they share and to which audiences.</a:t>
            </a:r>
            <a:endParaRPr sz="1700"/>
          </a:p>
          <a:p>
            <a:pPr indent="0" lvl="0" marL="0" rtl="0" algn="l">
              <a:spcBef>
                <a:spcPts val="0"/>
              </a:spcBef>
              <a:spcAft>
                <a:spcPts val="0"/>
              </a:spcAft>
              <a:buNone/>
            </a:pPr>
            <a:r>
              <a:t/>
            </a:r>
            <a:endParaRPr sz="1700"/>
          </a:p>
        </p:txBody>
      </p:sp>
      <p:grpSp>
        <p:nvGrpSpPr>
          <p:cNvPr id="137" name="Google Shape;137;p17"/>
          <p:cNvGrpSpPr/>
          <p:nvPr/>
        </p:nvGrpSpPr>
        <p:grpSpPr>
          <a:xfrm>
            <a:off x="916458" y="1019750"/>
            <a:ext cx="214625" cy="214625"/>
            <a:chOff x="2594050" y="1631825"/>
            <a:chExt cx="439625" cy="439625"/>
          </a:xfrm>
        </p:grpSpPr>
        <p:sp>
          <p:nvSpPr>
            <p:cNvPr id="138" name="Google Shape;138;p17"/>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1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3" name="Google Shape;143;p17"/>
          <p:cNvSpPr txBox="1"/>
          <p:nvPr>
            <p:ph idx="1" type="body"/>
          </p:nvPr>
        </p:nvSpPr>
        <p:spPr>
          <a:xfrm>
            <a:off x="679825" y="3246675"/>
            <a:ext cx="2770500" cy="1632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highlight>
                  <a:schemeClr val="accent1"/>
                </a:highlight>
              </a:rPr>
              <a:t>Safety</a:t>
            </a:r>
            <a:endParaRPr b="1">
              <a:highlight>
                <a:schemeClr val="accent1"/>
              </a:highlight>
            </a:endParaRPr>
          </a:p>
          <a:p>
            <a:pPr indent="0" lvl="0" marL="0" rtl="0" algn="l">
              <a:spcBef>
                <a:spcPts val="600"/>
              </a:spcBef>
              <a:spcAft>
                <a:spcPts val="0"/>
              </a:spcAft>
              <a:buNone/>
            </a:pPr>
            <a:r>
              <a:rPr lang="en" sz="1700"/>
              <a:t>We need to ensure that interactions are </a:t>
            </a:r>
            <a:r>
              <a:rPr b="1" lang="en" sz="1700"/>
              <a:t>safe and appropriate</a:t>
            </a:r>
            <a:r>
              <a:rPr lang="en" sz="1700"/>
              <a:t> as people may be meeting strangers.</a:t>
            </a:r>
            <a:endParaRPr/>
          </a:p>
        </p:txBody>
      </p:sp>
      <p:sp>
        <p:nvSpPr>
          <p:cNvPr id="144" name="Google Shape;144;p17"/>
          <p:cNvSpPr txBox="1"/>
          <p:nvPr/>
        </p:nvSpPr>
        <p:spPr>
          <a:xfrm>
            <a:off x="3662225" y="3650400"/>
            <a:ext cx="50901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Quattrocento Sans"/>
                <a:ea typeface="Quattrocento Sans"/>
                <a:cs typeface="Quattrocento Sans"/>
                <a:sym typeface="Quattrocento Sans"/>
              </a:rPr>
              <a:t>To reconcile potential conflict between authenticity and privacy, we will prioritize privacy but help users find appeal in sharing as much as they are comfortable with to enhance their user experience. </a:t>
            </a:r>
            <a:endParaRPr sz="17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Storyboards: </a:t>
            </a:r>
            <a:r>
              <a:rPr lang="en">
                <a:highlight>
                  <a:schemeClr val="accent1"/>
                </a:highlight>
              </a:rPr>
              <a:t>Scene 1</a:t>
            </a:r>
            <a:endParaRPr>
              <a:highlight>
                <a:schemeClr val="accent1"/>
              </a:highlight>
            </a:endParaRPr>
          </a:p>
        </p:txBody>
      </p:sp>
      <p:grpSp>
        <p:nvGrpSpPr>
          <p:cNvPr id="150" name="Google Shape;150;p18"/>
          <p:cNvGrpSpPr/>
          <p:nvPr/>
        </p:nvGrpSpPr>
        <p:grpSpPr>
          <a:xfrm>
            <a:off x="916458" y="1019750"/>
            <a:ext cx="214625" cy="214625"/>
            <a:chOff x="2594050" y="1631825"/>
            <a:chExt cx="439625" cy="439625"/>
          </a:xfrm>
        </p:grpSpPr>
        <p:sp>
          <p:nvSpPr>
            <p:cNvPr id="151" name="Google Shape;151;p18"/>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1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6" name="Google Shape;156;p18"/>
          <p:cNvPicPr preferRelativeResize="0"/>
          <p:nvPr/>
        </p:nvPicPr>
        <p:blipFill rotWithShape="1">
          <a:blip r:embed="rId3">
            <a:alphaModFix/>
          </a:blip>
          <a:srcRect b="5602" l="0" r="0" t="14810"/>
          <a:stretch/>
        </p:blipFill>
        <p:spPr>
          <a:xfrm>
            <a:off x="1472213" y="1466275"/>
            <a:ext cx="6199562" cy="350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Storyboards: </a:t>
            </a:r>
            <a:r>
              <a:rPr lang="en">
                <a:highlight>
                  <a:schemeClr val="accent1"/>
                </a:highlight>
              </a:rPr>
              <a:t>Scene 2</a:t>
            </a:r>
            <a:endParaRPr>
              <a:highlight>
                <a:schemeClr val="accent1"/>
              </a:highlight>
            </a:endParaRPr>
          </a:p>
        </p:txBody>
      </p:sp>
      <p:grpSp>
        <p:nvGrpSpPr>
          <p:cNvPr id="162" name="Google Shape;162;p19"/>
          <p:cNvGrpSpPr/>
          <p:nvPr/>
        </p:nvGrpSpPr>
        <p:grpSpPr>
          <a:xfrm>
            <a:off x="916458" y="1019750"/>
            <a:ext cx="214625" cy="214625"/>
            <a:chOff x="2594050" y="1631825"/>
            <a:chExt cx="439625" cy="439625"/>
          </a:xfrm>
        </p:grpSpPr>
        <p:sp>
          <p:nvSpPr>
            <p:cNvPr id="163" name="Google Shape;163;p19"/>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1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8" name="Google Shape;168;p19"/>
          <p:cNvPicPr preferRelativeResize="0"/>
          <p:nvPr/>
        </p:nvPicPr>
        <p:blipFill rotWithShape="1">
          <a:blip r:embed="rId3">
            <a:alphaModFix/>
          </a:blip>
          <a:srcRect b="10152" l="0" r="0" t="14812"/>
          <a:stretch/>
        </p:blipFill>
        <p:spPr>
          <a:xfrm>
            <a:off x="1723613" y="1423975"/>
            <a:ext cx="5696773" cy="35358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0"/>
          <p:cNvSpPr txBox="1"/>
          <p:nvPr>
            <p:ph type="title"/>
          </p:nvPr>
        </p:nvSpPr>
        <p:spPr>
          <a:xfrm>
            <a:off x="1381250" y="896112"/>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Storyboards: </a:t>
            </a:r>
            <a:r>
              <a:rPr lang="en">
                <a:highlight>
                  <a:schemeClr val="accent1"/>
                </a:highlight>
              </a:rPr>
              <a:t>Scene 3</a:t>
            </a:r>
            <a:endParaRPr>
              <a:highlight>
                <a:schemeClr val="accent1"/>
              </a:highlight>
            </a:endParaRPr>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2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0" name="Google Shape;180;p20"/>
          <p:cNvPicPr preferRelativeResize="0"/>
          <p:nvPr/>
        </p:nvPicPr>
        <p:blipFill rotWithShape="1">
          <a:blip r:embed="rId3">
            <a:alphaModFix/>
          </a:blip>
          <a:srcRect b="0" l="0" r="0" t="14383"/>
          <a:stretch/>
        </p:blipFill>
        <p:spPr>
          <a:xfrm>
            <a:off x="2045763" y="1407000"/>
            <a:ext cx="5052477" cy="35990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