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Nixie One"/>
      <p:regular r:id="rId32"/>
    </p:embeddedFont>
    <p:embeddedFont>
      <p:font typeface="Varela Round"/>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VarelaRound-regular.fntdata"/><Relationship Id="rId10" Type="http://schemas.openxmlformats.org/officeDocument/2006/relationships/slide" Target="slides/slide5.xml"/><Relationship Id="rId32" Type="http://schemas.openxmlformats.org/officeDocument/2006/relationships/font" Target="fonts/NixieOne-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0db2993be9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0db2993be9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questions in all domains</a:t>
            </a:r>
            <a:endParaRPr sz="4000"/>
          </a:p>
          <a:p>
            <a:pPr indent="0" lvl="0" marL="0" rtl="0" algn="l">
              <a:spcBef>
                <a:spcPts val="0"/>
              </a:spcBef>
              <a:spcAft>
                <a:spcPts val="0"/>
              </a:spcAft>
              <a:buNone/>
            </a:pPr>
            <a:r>
              <a:rPr lang="en" sz="4000"/>
              <a:t>Wanted the questions to follow the guidelines discussed in class:</a:t>
            </a:r>
            <a:endParaRPr sz="4000"/>
          </a:p>
          <a:p>
            <a:pPr indent="-482600" lvl="0" marL="457200" rtl="0" algn="l">
              <a:spcBef>
                <a:spcPts val="0"/>
              </a:spcBef>
              <a:spcAft>
                <a:spcPts val="0"/>
              </a:spcAft>
              <a:buSzPts val="4000"/>
              <a:buChar char="-"/>
            </a:pPr>
            <a:r>
              <a:rPr lang="en" sz="4000"/>
              <a:t>Try to evoke stories and emotions: what’s your experience with telehealth? We asked “describe your last telehealth visit in depth”</a:t>
            </a:r>
            <a:endParaRPr sz="4000"/>
          </a:p>
          <a:p>
            <a:pPr indent="-482600" lvl="0" marL="457200" rtl="0" algn="l">
              <a:spcBef>
                <a:spcPts val="0"/>
              </a:spcBef>
              <a:spcAft>
                <a:spcPts val="0"/>
              </a:spcAft>
              <a:buSzPts val="4000"/>
              <a:buChar char="-"/>
            </a:pPr>
            <a:r>
              <a:rPr lang="en" sz="4000"/>
              <a:t>Ask basic questions as to not make assumptions “Walk me </a:t>
            </a:r>
            <a:r>
              <a:rPr lang="en" sz="4000"/>
              <a:t>through</a:t>
            </a:r>
            <a:r>
              <a:rPr lang="en" sz="4000"/>
              <a:t> the process of goal setting step by step”</a:t>
            </a:r>
            <a:endParaRPr sz="4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0db2993be9_2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0db2993be9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0850" lvl="0" marL="457200" rtl="0" algn="l">
              <a:spcBef>
                <a:spcPts val="600"/>
              </a:spcBef>
              <a:spcAft>
                <a:spcPts val="0"/>
              </a:spcAft>
              <a:buClr>
                <a:srgbClr val="A1BECC"/>
              </a:buClr>
              <a:buSzPts val="3500"/>
              <a:buFont typeface="Varela Round"/>
              <a:buChar char="-"/>
            </a:pPr>
            <a:r>
              <a:rPr lang="en" sz="3500">
                <a:solidFill>
                  <a:srgbClr val="617A86"/>
                </a:solidFill>
                <a:latin typeface="Varela Round"/>
                <a:ea typeface="Varela Round"/>
                <a:cs typeface="Varela Round"/>
                <a:sym typeface="Varela Round"/>
              </a:rPr>
              <a:t>This is Megans Empathy Map!</a:t>
            </a:r>
            <a:endParaRPr sz="3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0db2993be9_9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0db2993be9_9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300">
                <a:solidFill>
                  <a:srgbClr val="617A86"/>
                </a:solidFill>
                <a:latin typeface="Varela Round"/>
                <a:ea typeface="Varela Round"/>
                <a:cs typeface="Varela Round"/>
                <a:sym typeface="Varela Round"/>
              </a:rPr>
              <a:t>Expressed that therapy induces both negative and positive emotions. I personally thought of therapy as something that only makes you feel better but didn’t realize that in the actual sessions you can end up feeling worse before you feel better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d1b3b942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d1b3b942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31800" lvl="0" marL="457200" rtl="0" algn="l">
              <a:spcBef>
                <a:spcPts val="600"/>
              </a:spcBef>
              <a:spcAft>
                <a:spcPts val="0"/>
              </a:spcAft>
              <a:buClr>
                <a:srgbClr val="A1BECC"/>
              </a:buClr>
              <a:buSzPts val="3200"/>
              <a:buFont typeface="Varela Round"/>
              <a:buChar char="-"/>
            </a:pPr>
            <a:r>
              <a:rPr lang="en" sz="3200">
                <a:solidFill>
                  <a:srgbClr val="617A86"/>
                </a:solidFill>
                <a:latin typeface="Varela Round"/>
                <a:ea typeface="Varela Round"/>
                <a:cs typeface="Varela Round"/>
                <a:sym typeface="Varela Round"/>
              </a:rPr>
              <a:t>WIlling to rely on strangers from the internet for certain aspects of achieving goals but not others</a:t>
            </a:r>
            <a:endParaRPr sz="3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0db2993be9_9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0db2993be9_9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31800" lvl="0" marL="457200" rtl="0" algn="l">
              <a:spcBef>
                <a:spcPts val="600"/>
              </a:spcBef>
              <a:spcAft>
                <a:spcPts val="0"/>
              </a:spcAft>
              <a:buClr>
                <a:srgbClr val="A1BECC"/>
              </a:buClr>
              <a:buSzPts val="3200"/>
              <a:buFont typeface="Varela Round"/>
              <a:buChar char="-"/>
            </a:pPr>
            <a:r>
              <a:rPr lang="en" sz="3200">
                <a:solidFill>
                  <a:srgbClr val="617A86"/>
                </a:solidFill>
                <a:latin typeface="Varela Round"/>
                <a:ea typeface="Varela Round"/>
                <a:cs typeface="Varela Round"/>
                <a:sym typeface="Varela Round"/>
              </a:rPr>
              <a:t>As a student you experience imposter syndrome but I’m surprised to see how many working professionals struggle to be confident in their abilities.</a:t>
            </a:r>
            <a:endParaRPr sz="3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d1b3b942f0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d1b3b942f0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457200" rtl="0" algn="l">
              <a:spcBef>
                <a:spcPts val="600"/>
              </a:spcBef>
              <a:spcAft>
                <a:spcPts val="0"/>
              </a:spcAft>
              <a:buClr>
                <a:srgbClr val="A1BECC"/>
              </a:buClr>
              <a:buSzPts val="3600"/>
              <a:buFont typeface="Varela Round"/>
              <a:buChar char="-"/>
            </a:pPr>
            <a:r>
              <a:rPr lang="en" sz="3600">
                <a:solidFill>
                  <a:srgbClr val="617A86"/>
                </a:solidFill>
                <a:latin typeface="Varela Round"/>
                <a:ea typeface="Varela Round"/>
                <a:cs typeface="Varela Round"/>
                <a:sym typeface="Varela Round"/>
              </a:rPr>
              <a:t>Manaal’s Empathy Map</a:t>
            </a:r>
            <a:endParaRPr sz="3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d1b3b942f0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d1b3b942f0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25450" lvl="0" marL="457200" rtl="0" algn="l">
              <a:spcBef>
                <a:spcPts val="600"/>
              </a:spcBef>
              <a:spcAft>
                <a:spcPts val="0"/>
              </a:spcAft>
              <a:buClr>
                <a:srgbClr val="A1BECC"/>
              </a:buClr>
              <a:buSzPts val="3100"/>
              <a:buFont typeface="Varela Round"/>
              <a:buChar char="-"/>
            </a:pPr>
            <a:r>
              <a:rPr lang="en" sz="3100">
                <a:solidFill>
                  <a:srgbClr val="617A86"/>
                </a:solidFill>
                <a:latin typeface="Varela Round"/>
                <a:ea typeface="Varela Round"/>
                <a:cs typeface="Varela Round"/>
                <a:sym typeface="Varela Round"/>
              </a:rPr>
              <a:t>When talking about goal setting she </a:t>
            </a:r>
            <a:r>
              <a:rPr lang="en" sz="3100">
                <a:solidFill>
                  <a:srgbClr val="617A86"/>
                </a:solidFill>
                <a:latin typeface="Varela Round"/>
                <a:ea typeface="Varela Round"/>
                <a:cs typeface="Varela Round"/>
                <a:sym typeface="Varela Round"/>
              </a:rPr>
              <a:t>brought up passion planners and she mentioned she bought 4 planners at once. I asked her if she usually buys in bulk and she said no!</a:t>
            </a:r>
            <a:endParaRPr sz="29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d1b3b942f0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d1b3b942f0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25450" lvl="0" marL="457200" rtl="0" algn="l">
              <a:spcBef>
                <a:spcPts val="600"/>
              </a:spcBef>
              <a:spcAft>
                <a:spcPts val="0"/>
              </a:spcAft>
              <a:buClr>
                <a:srgbClr val="A1BECC"/>
              </a:buClr>
              <a:buSzPts val="3100"/>
              <a:buFont typeface="Varela Round"/>
              <a:buChar char="-"/>
            </a:pPr>
            <a:r>
              <a:rPr lang="en" sz="3100">
                <a:solidFill>
                  <a:srgbClr val="617A86"/>
                </a:solidFill>
                <a:latin typeface="Varela Round"/>
                <a:ea typeface="Varela Round"/>
                <a:cs typeface="Varela Round"/>
                <a:sym typeface="Varela Round"/>
              </a:rPr>
              <a:t>Manaal has been struggling with telehealth as she transitioned to online therapy during the pandemic, this was a quote i found had interesting</a:t>
            </a:r>
            <a:endParaRPr sz="31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0db2993be9_9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0db2993be9_9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Insight: People find it difficult to measure their mental health, causing frustration or leading people to not seek mental health services.</a:t>
            </a:r>
            <a:endParaRPr sz="1700"/>
          </a:p>
          <a:p>
            <a:pPr indent="0" lvl="0" marL="0" rtl="0" algn="l">
              <a:spcBef>
                <a:spcPts val="0"/>
              </a:spcBef>
              <a:spcAft>
                <a:spcPts val="0"/>
              </a:spcAft>
              <a:buNone/>
            </a:pPr>
            <a:r>
              <a:rPr lang="en" sz="1700"/>
              <a:t>Need: A way to measure and track progress in people’s mental health</a:t>
            </a:r>
            <a:endParaRPr sz="1700"/>
          </a:p>
          <a:p>
            <a:pPr indent="0" lvl="0" marL="0" rtl="0" algn="l">
              <a:spcBef>
                <a:spcPts val="0"/>
              </a:spcBef>
              <a:spcAft>
                <a:spcPts val="0"/>
              </a:spcAft>
              <a:buNone/>
            </a:pPr>
            <a:r>
              <a:rPr lang="en" sz="1700"/>
              <a:t>Question: Are there precise markers people can use to assess their mental health?</a:t>
            </a:r>
            <a:endParaRPr sz="1700"/>
          </a:p>
          <a:p>
            <a:pPr indent="0" lvl="0" marL="0" rtl="0" algn="l">
              <a:spcBef>
                <a:spcPts val="0"/>
              </a:spcBef>
              <a:spcAft>
                <a:spcPts val="0"/>
              </a:spcAft>
              <a:buNone/>
            </a:pPr>
            <a:r>
              <a:rPr lang="en" sz="1700">
                <a:solidFill>
                  <a:schemeClr val="dk2"/>
                </a:solidFill>
              </a:rPr>
              <a:t>“I'm a quantitative person and I like to measure progress…Therapy is not like going to a doctor and solving all your problems. It's pretty ambiguous.” - Megan</a:t>
            </a:r>
            <a:endParaRPr sz="1700"/>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db2993be9_9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0db2993be9_9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Insight: People find it difficult to measure their mental health, causing frustration or leading people to not seek mental health services.</a:t>
            </a:r>
            <a:endParaRPr sz="1700"/>
          </a:p>
          <a:p>
            <a:pPr indent="0" lvl="0" marL="0" rtl="0" algn="l">
              <a:spcBef>
                <a:spcPts val="0"/>
              </a:spcBef>
              <a:spcAft>
                <a:spcPts val="0"/>
              </a:spcAft>
              <a:buNone/>
            </a:pPr>
            <a:r>
              <a:rPr lang="en" sz="1700"/>
              <a:t>Need: A way to measure and track progress in people’s mental health</a:t>
            </a:r>
            <a:endParaRPr sz="1700"/>
          </a:p>
          <a:p>
            <a:pPr indent="0" lvl="0" marL="0" rtl="0" algn="l">
              <a:spcBef>
                <a:spcPts val="0"/>
              </a:spcBef>
              <a:spcAft>
                <a:spcPts val="0"/>
              </a:spcAft>
              <a:buNone/>
            </a:pPr>
            <a:r>
              <a:rPr lang="en" sz="1700"/>
              <a:t>Question: Are there precise markers people can use to assess their mental health?</a:t>
            </a:r>
            <a:endParaRPr sz="1700"/>
          </a:p>
          <a:p>
            <a:pPr indent="0" lvl="0" marL="0" rtl="0" algn="l">
              <a:spcBef>
                <a:spcPts val="0"/>
              </a:spcBef>
              <a:spcAft>
                <a:spcPts val="0"/>
              </a:spcAft>
              <a:buNone/>
            </a:pPr>
            <a:r>
              <a:rPr lang="en" sz="1700">
                <a:solidFill>
                  <a:schemeClr val="dk2"/>
                </a:solidFill>
              </a:rPr>
              <a:t>“I'm a quantitative person and I like to measure progress…Therapy is not like going to a doctor and solving all your problems. It's pretty ambiguous.” - Megan</a:t>
            </a:r>
            <a:endParaRPr sz="1700"/>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0db2993be9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0db2993be9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Dos: Each </a:t>
            </a:r>
            <a:r>
              <a:rPr lang="en"/>
              <a:t>person</a:t>
            </a:r>
            <a:r>
              <a:rPr lang="en"/>
              <a:t> add their photo,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0db2993be9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0db2993be9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Insight: People find it difficult to measure their mental health, causing frustration or leading people to not seek mental health services.</a:t>
            </a:r>
            <a:endParaRPr sz="1700"/>
          </a:p>
          <a:p>
            <a:pPr indent="0" lvl="0" marL="0" rtl="0" algn="l">
              <a:spcBef>
                <a:spcPts val="0"/>
              </a:spcBef>
              <a:spcAft>
                <a:spcPts val="0"/>
              </a:spcAft>
              <a:buNone/>
            </a:pPr>
            <a:r>
              <a:rPr lang="en" sz="1700"/>
              <a:t>Need: A way to measure and track progress in people’s mental health</a:t>
            </a:r>
            <a:endParaRPr sz="1700"/>
          </a:p>
          <a:p>
            <a:pPr indent="0" lvl="0" marL="0" rtl="0" algn="l">
              <a:spcBef>
                <a:spcPts val="0"/>
              </a:spcBef>
              <a:spcAft>
                <a:spcPts val="0"/>
              </a:spcAft>
              <a:buNone/>
            </a:pPr>
            <a:r>
              <a:rPr lang="en" sz="1700"/>
              <a:t>Question: Are there precise markers people can use to assess their mental health?</a:t>
            </a:r>
            <a:endParaRPr sz="1700"/>
          </a:p>
          <a:p>
            <a:pPr indent="0" lvl="0" marL="0" rtl="0" algn="l">
              <a:spcBef>
                <a:spcPts val="0"/>
              </a:spcBef>
              <a:spcAft>
                <a:spcPts val="0"/>
              </a:spcAft>
              <a:buNone/>
            </a:pPr>
            <a:r>
              <a:rPr lang="en" sz="1700">
                <a:solidFill>
                  <a:schemeClr val="dk2"/>
                </a:solidFill>
              </a:rPr>
              <a:t>“I'm a quantitative person and I like to measure progress…Therapy is not like going to a doctor and solving all your problems. It's pretty ambiguous.” - Megan</a:t>
            </a:r>
            <a:endParaRPr sz="1700"/>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d1b3b942f0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d1b3b942f0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Insight: People find it difficult to measure their mental health, causing frustration or leading people to not seek mental health services.</a:t>
            </a:r>
            <a:endParaRPr sz="1700"/>
          </a:p>
          <a:p>
            <a:pPr indent="0" lvl="0" marL="0" rtl="0" algn="l">
              <a:spcBef>
                <a:spcPts val="0"/>
              </a:spcBef>
              <a:spcAft>
                <a:spcPts val="0"/>
              </a:spcAft>
              <a:buNone/>
            </a:pPr>
            <a:r>
              <a:rPr lang="en" sz="1700"/>
              <a:t>Need: A way to measure and track progress in people’s mental health</a:t>
            </a:r>
            <a:endParaRPr sz="1700"/>
          </a:p>
          <a:p>
            <a:pPr indent="0" lvl="0" marL="0" rtl="0" algn="l">
              <a:spcBef>
                <a:spcPts val="0"/>
              </a:spcBef>
              <a:spcAft>
                <a:spcPts val="0"/>
              </a:spcAft>
              <a:buNone/>
            </a:pPr>
            <a:r>
              <a:rPr lang="en" sz="1700"/>
              <a:t>Question: Are there precise markers people can use to assess their mental health?</a:t>
            </a:r>
            <a:endParaRPr sz="1700"/>
          </a:p>
          <a:p>
            <a:pPr indent="0" lvl="0" marL="0" rtl="0" algn="l">
              <a:spcBef>
                <a:spcPts val="0"/>
              </a:spcBef>
              <a:spcAft>
                <a:spcPts val="0"/>
              </a:spcAft>
              <a:buNone/>
            </a:pPr>
            <a:r>
              <a:rPr lang="en" sz="1700">
                <a:solidFill>
                  <a:schemeClr val="dk2"/>
                </a:solidFill>
              </a:rPr>
              <a:t>“I'm a quantitative person and I like to measure progress…Therapy is not like going to a doctor and solving all your problems. It's pretty ambiguous.” - Megan</a:t>
            </a:r>
            <a:endParaRPr sz="1700"/>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0db2993be9_6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0db2993be9_6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Sukmary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0db2993be9_8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0db2993be9_8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09046970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109046970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0db2993be9_8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0db2993be9_8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Complete empathy map for Megan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0db2993be9_8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0db2993be9_8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Detailed analysis for Megan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0db2993be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0db2993be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0db2993be9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0db2993be9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457200" rtl="0" algn="l">
              <a:spcBef>
                <a:spcPts val="600"/>
              </a:spcBef>
              <a:spcAft>
                <a:spcPts val="0"/>
              </a:spcAft>
              <a:buClr>
                <a:srgbClr val="A1BECC"/>
              </a:buClr>
              <a:buSzPts val="3600"/>
              <a:buFont typeface="Varela Round"/>
              <a:buChar char="-"/>
            </a:pPr>
            <a:r>
              <a:rPr lang="en" sz="2700"/>
              <a:t>Unfortunately</a:t>
            </a:r>
            <a:r>
              <a:rPr lang="en" sz="2700"/>
              <a:t> due to the pandemic, we had to conduct virtual interviews, so we had 6 on Zoom on one on Omegle</a:t>
            </a:r>
            <a:endParaRPr sz="27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0db2993be9_7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0db2993be9_7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381000" lvl="0" marL="457200" rtl="0" algn="l">
              <a:spcBef>
                <a:spcPts val="600"/>
              </a:spcBef>
              <a:spcAft>
                <a:spcPts val="0"/>
              </a:spcAft>
              <a:buClr>
                <a:srgbClr val="A1BECC"/>
              </a:buClr>
              <a:buSzPts val="2400"/>
              <a:buFont typeface="Varela Round"/>
              <a:buChar char="-"/>
            </a:pPr>
            <a:r>
              <a:rPr lang="en" sz="2400">
                <a:solidFill>
                  <a:srgbClr val="617A86"/>
                </a:solidFill>
                <a:latin typeface="Varela Round"/>
                <a:ea typeface="Varela Round"/>
                <a:cs typeface="Varela Round"/>
                <a:sym typeface="Varela Round"/>
              </a:rPr>
              <a:t>We wanted to make sure we had people of different backgrounds including gender, ethnicity and age!</a:t>
            </a:r>
            <a:endParaRPr sz="2400">
              <a:solidFill>
                <a:srgbClr val="617A86"/>
              </a:solidFill>
              <a:latin typeface="Varela Round"/>
              <a:ea typeface="Varela Round"/>
              <a:cs typeface="Varela Round"/>
              <a:sym typeface="Varela Round"/>
            </a:endParaRPr>
          </a:p>
          <a:p>
            <a:pPr indent="-381000" lvl="0" marL="457200" rtl="0" algn="l">
              <a:spcBef>
                <a:spcPts val="0"/>
              </a:spcBef>
              <a:spcAft>
                <a:spcPts val="0"/>
              </a:spcAft>
              <a:buClr>
                <a:srgbClr val="A1BECC"/>
              </a:buClr>
              <a:buSzPts val="2400"/>
              <a:buFont typeface="Varela Round"/>
              <a:buChar char="-"/>
            </a:pPr>
            <a:r>
              <a:rPr lang="en" sz="2400">
                <a:solidFill>
                  <a:srgbClr val="617A86"/>
                </a:solidFill>
                <a:latin typeface="Varela Round"/>
                <a:ea typeface="Varela Round"/>
                <a:cs typeface="Varela Round"/>
                <a:sym typeface="Varela Round"/>
              </a:rPr>
              <a:t>We had a lot of people in different stages of life: highschoolers, undergrads, grad students, and working professionals!</a:t>
            </a:r>
            <a:endParaRPr sz="2400">
              <a:solidFill>
                <a:srgbClr val="617A86"/>
              </a:solidFill>
              <a:latin typeface="Varela Round"/>
              <a:ea typeface="Varela Round"/>
              <a:cs typeface="Varela Round"/>
              <a:sym typeface="Varela Round"/>
            </a:endParaRPr>
          </a:p>
          <a:p>
            <a:pPr indent="-381000" lvl="0" marL="457200" rtl="0" algn="l">
              <a:spcBef>
                <a:spcPts val="0"/>
              </a:spcBef>
              <a:spcAft>
                <a:spcPts val="0"/>
              </a:spcAft>
              <a:buClr>
                <a:srgbClr val="617A86"/>
              </a:buClr>
              <a:buSzPts val="2400"/>
              <a:buFont typeface="Varela Round"/>
              <a:buChar char="-"/>
            </a:pPr>
            <a:r>
              <a:rPr lang="en" sz="2400">
                <a:solidFill>
                  <a:srgbClr val="617A86"/>
                </a:solidFill>
                <a:latin typeface="Varela Round"/>
                <a:ea typeface="Varela Round"/>
                <a:cs typeface="Varela Round"/>
                <a:sym typeface="Varela Round"/>
              </a:rPr>
              <a:t>Since we are a team of stanford students we wanted to focus on people outside of stanford as to not bias results</a:t>
            </a:r>
            <a:endParaRPr sz="2400">
              <a:solidFill>
                <a:srgbClr val="617A86"/>
              </a:solidFill>
              <a:latin typeface="Varela Round"/>
              <a:ea typeface="Varela Round"/>
              <a:cs typeface="Varela Round"/>
              <a:sym typeface="Varela Round"/>
            </a:endParaRPr>
          </a:p>
          <a:p>
            <a:pPr indent="-381000" lvl="0" marL="457200" rtl="0" algn="l">
              <a:spcBef>
                <a:spcPts val="0"/>
              </a:spcBef>
              <a:spcAft>
                <a:spcPts val="0"/>
              </a:spcAft>
              <a:buClr>
                <a:srgbClr val="617A86"/>
              </a:buClr>
              <a:buSzPts val="2400"/>
              <a:buFont typeface="Varela Round"/>
              <a:buChar char="-"/>
            </a:pPr>
            <a:r>
              <a:rPr lang="en" sz="2400">
                <a:solidFill>
                  <a:srgbClr val="617A86"/>
                </a:solidFill>
                <a:latin typeface="Varela Round"/>
                <a:ea typeface="Varela Round"/>
                <a:cs typeface="Varela Round"/>
                <a:sym typeface="Varela Round"/>
              </a:rPr>
              <a:t>In future interviews want to diversify socioeconomic status and recruit even older participants</a:t>
            </a:r>
            <a:endParaRPr sz="2400">
              <a:solidFill>
                <a:srgbClr val="617A86"/>
              </a:solidFill>
              <a:latin typeface="Varela Round"/>
              <a:ea typeface="Varela Round"/>
              <a:cs typeface="Varela Round"/>
              <a:sym typeface="Varela Rou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0db2993be9_6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0db2993be9_6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t>Manaal is an extreme user because she is more educated about mental health than the average person. She has gone through extensive therapy but also studies it professionally. She also is a productivity blogger which complements our goal setting domain.</a:t>
            </a:r>
            <a:endParaRPr sz="3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0db2993be9_9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0db2993be9_9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Deepankar is an extreme user since he grew up thinking mental health wasn’t important, on the opposite extreme as manaal</a:t>
            </a:r>
            <a:endParaRPr sz="30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0db2993be9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0db2993be9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0db2993be9_6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0db2993be9_6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Mike a college student who struggles with anxiety. Used Omegle so we could find a stranger and he gave a 30 min interview</a:t>
            </a:r>
            <a:endParaRPr sz="3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2255425" y="1991825"/>
            <a:ext cx="4633200" cy="115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3" name="Google Shape;13;p2"/>
          <p:cNvSpPr/>
          <p:nvPr/>
        </p:nvSpPr>
        <p:spPr>
          <a:xfrm>
            <a:off x="267550" y="-886750"/>
            <a:ext cx="2347200" cy="2347200"/>
          </a:xfrm>
          <a:prstGeom prst="donut">
            <a:avLst>
              <a:gd fmla="val 29778" name="adj"/>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752750" y="3465100"/>
            <a:ext cx="2284200" cy="2284200"/>
          </a:xfrm>
          <a:prstGeom prst="donut">
            <a:avLst>
              <a:gd fmla="val 11909"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376550" y="4217275"/>
            <a:ext cx="1207800" cy="1207800"/>
          </a:xfrm>
          <a:prstGeom prst="donut">
            <a:avLst>
              <a:gd fmla="val 42915"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13975" y="695900"/>
            <a:ext cx="871500" cy="8715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22175" y="2933250"/>
            <a:ext cx="1177500" cy="11775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8150075" y="708300"/>
            <a:ext cx="846600" cy="8466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a:off x="8204500" y="3898800"/>
            <a:ext cx="447000" cy="447000"/>
          </a:xfrm>
          <a:prstGeom prst="donut">
            <a:avLst>
              <a:gd fmla="val 18608"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a:off x="100425" y="-196925"/>
            <a:ext cx="741600" cy="741600"/>
          </a:xfrm>
          <a:prstGeom prst="donut">
            <a:avLst>
              <a:gd fmla="val 37879"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a:off x="8333725" y="4482500"/>
            <a:ext cx="978600" cy="9786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a:off x="741750" y="4449750"/>
            <a:ext cx="397500" cy="397500"/>
          </a:xfrm>
          <a:prstGeom prst="donut">
            <a:avLst>
              <a:gd fmla="val 8754"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a:off x="-164200" y="4277700"/>
            <a:ext cx="741600" cy="741600"/>
          </a:xfrm>
          <a:prstGeom prst="donut">
            <a:avLst>
              <a:gd fmla="val 39163"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a:off x="8077475" y="224125"/>
            <a:ext cx="304800" cy="304800"/>
          </a:xfrm>
          <a:prstGeom prst="donut">
            <a:avLst>
              <a:gd fmla="val 30568"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a:off x="8449000" y="224125"/>
            <a:ext cx="794400" cy="7944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188" name="Shape 188"/>
        <p:cNvGrpSpPr/>
        <p:nvPr/>
      </p:nvGrpSpPr>
      <p:grpSpPr>
        <a:xfrm>
          <a:off x="0" y="0"/>
          <a:ext cx="0" cy="0"/>
          <a:chOff x="0" y="0"/>
          <a:chExt cx="0" cy="0"/>
        </a:xfrm>
      </p:grpSpPr>
      <p:sp>
        <p:nvSpPr>
          <p:cNvPr id="189" name="Google Shape;189;p12"/>
          <p:cNvSpPr/>
          <p:nvPr/>
        </p:nvSpPr>
        <p:spPr>
          <a:xfrm>
            <a:off x="419100" y="-1581150"/>
            <a:ext cx="8305800" cy="83058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2"/>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91" name="Shape 191"/>
        <p:cNvGrpSpPr/>
        <p:nvPr/>
      </p:nvGrpSpPr>
      <p:grpSpPr>
        <a:xfrm>
          <a:off x="0" y="0"/>
          <a:ext cx="0" cy="0"/>
          <a:chOff x="0" y="0"/>
          <a:chExt cx="0" cy="0"/>
        </a:xfrm>
      </p:grpSpPr>
      <p:sp>
        <p:nvSpPr>
          <p:cNvPr id="192" name="Google Shape;192;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3" name="Google Shape;193;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4" name="Google Shape;194;p1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6" name="Shape 26"/>
        <p:cNvGrpSpPr/>
        <p:nvPr/>
      </p:nvGrpSpPr>
      <p:grpSpPr>
        <a:xfrm>
          <a:off x="0" y="0"/>
          <a:ext cx="0" cy="0"/>
          <a:chOff x="0" y="0"/>
          <a:chExt cx="0" cy="0"/>
        </a:xfrm>
      </p:grpSpPr>
      <p:sp>
        <p:nvSpPr>
          <p:cNvPr id="27" name="Google Shape;27;p3"/>
          <p:cNvSpPr/>
          <p:nvPr/>
        </p:nvSpPr>
        <p:spPr>
          <a:xfrm>
            <a:off x="3058200" y="-295450"/>
            <a:ext cx="3027600" cy="30279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txBox="1"/>
          <p:nvPr>
            <p:ph type="ctrTitle"/>
          </p:nvPr>
        </p:nvSpPr>
        <p:spPr>
          <a:xfrm>
            <a:off x="1773750" y="2421550"/>
            <a:ext cx="55965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29" name="Google Shape;29;p3"/>
          <p:cNvSpPr txBox="1"/>
          <p:nvPr>
            <p:ph idx="1" type="subTitle"/>
          </p:nvPr>
        </p:nvSpPr>
        <p:spPr>
          <a:xfrm>
            <a:off x="1773750" y="3449654"/>
            <a:ext cx="55965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A1BECC"/>
              </a:buClr>
              <a:buSzPts val="2400"/>
              <a:buNone/>
              <a:defRPr b="1">
                <a:solidFill>
                  <a:srgbClr val="A1BECC"/>
                </a:solidFill>
              </a:defRPr>
            </a:lvl1pPr>
            <a:lvl2pPr lvl="1" rtl="0" algn="ctr">
              <a:spcBef>
                <a:spcPts val="0"/>
              </a:spcBef>
              <a:spcAft>
                <a:spcPts val="0"/>
              </a:spcAft>
              <a:buClr>
                <a:srgbClr val="A1BECC"/>
              </a:buClr>
              <a:buSzPts val="3000"/>
              <a:buNone/>
              <a:defRPr b="1" sz="3000">
                <a:solidFill>
                  <a:srgbClr val="A1BECC"/>
                </a:solidFill>
              </a:defRPr>
            </a:lvl2pPr>
            <a:lvl3pPr lvl="2" rtl="0" algn="ctr">
              <a:spcBef>
                <a:spcPts val="0"/>
              </a:spcBef>
              <a:spcAft>
                <a:spcPts val="0"/>
              </a:spcAft>
              <a:buClr>
                <a:srgbClr val="A1BECC"/>
              </a:buClr>
              <a:buSzPts val="3000"/>
              <a:buNone/>
              <a:defRPr b="1" sz="3000">
                <a:solidFill>
                  <a:srgbClr val="A1BECC"/>
                </a:solidFill>
              </a:defRPr>
            </a:lvl3pPr>
            <a:lvl4pPr lvl="3" rtl="0" algn="ctr">
              <a:spcBef>
                <a:spcPts val="0"/>
              </a:spcBef>
              <a:spcAft>
                <a:spcPts val="0"/>
              </a:spcAft>
              <a:buClr>
                <a:srgbClr val="A1BECC"/>
              </a:buClr>
              <a:buSzPts val="3000"/>
              <a:buNone/>
              <a:defRPr b="1" sz="3000">
                <a:solidFill>
                  <a:srgbClr val="A1BECC"/>
                </a:solidFill>
              </a:defRPr>
            </a:lvl4pPr>
            <a:lvl5pPr lvl="4" rtl="0" algn="ctr">
              <a:spcBef>
                <a:spcPts val="0"/>
              </a:spcBef>
              <a:spcAft>
                <a:spcPts val="0"/>
              </a:spcAft>
              <a:buClr>
                <a:srgbClr val="A1BECC"/>
              </a:buClr>
              <a:buSzPts val="3000"/>
              <a:buNone/>
              <a:defRPr b="1" sz="3000">
                <a:solidFill>
                  <a:srgbClr val="A1BECC"/>
                </a:solidFill>
              </a:defRPr>
            </a:lvl5pPr>
            <a:lvl6pPr lvl="5" rtl="0" algn="ctr">
              <a:spcBef>
                <a:spcPts val="0"/>
              </a:spcBef>
              <a:spcAft>
                <a:spcPts val="0"/>
              </a:spcAft>
              <a:buClr>
                <a:srgbClr val="A1BECC"/>
              </a:buClr>
              <a:buSzPts val="3000"/>
              <a:buNone/>
              <a:defRPr b="1" sz="3000">
                <a:solidFill>
                  <a:srgbClr val="A1BECC"/>
                </a:solidFill>
              </a:defRPr>
            </a:lvl6pPr>
            <a:lvl7pPr lvl="6" rtl="0" algn="ctr">
              <a:spcBef>
                <a:spcPts val="0"/>
              </a:spcBef>
              <a:spcAft>
                <a:spcPts val="0"/>
              </a:spcAft>
              <a:buClr>
                <a:srgbClr val="A1BECC"/>
              </a:buClr>
              <a:buSzPts val="3000"/>
              <a:buNone/>
              <a:defRPr b="1" sz="3000">
                <a:solidFill>
                  <a:srgbClr val="A1BECC"/>
                </a:solidFill>
              </a:defRPr>
            </a:lvl7pPr>
            <a:lvl8pPr lvl="7" rtl="0" algn="ctr">
              <a:spcBef>
                <a:spcPts val="0"/>
              </a:spcBef>
              <a:spcAft>
                <a:spcPts val="0"/>
              </a:spcAft>
              <a:buClr>
                <a:srgbClr val="A1BECC"/>
              </a:buClr>
              <a:buSzPts val="3000"/>
              <a:buNone/>
              <a:defRPr b="1" sz="3000">
                <a:solidFill>
                  <a:srgbClr val="A1BECC"/>
                </a:solidFill>
              </a:defRPr>
            </a:lvl8pPr>
            <a:lvl9pPr lvl="8" rtl="0" algn="ctr">
              <a:spcBef>
                <a:spcPts val="0"/>
              </a:spcBef>
              <a:spcAft>
                <a:spcPts val="0"/>
              </a:spcAft>
              <a:buClr>
                <a:srgbClr val="A1BECC"/>
              </a:buClr>
              <a:buSzPts val="3000"/>
              <a:buNone/>
              <a:defRPr b="1" sz="3000">
                <a:solidFill>
                  <a:srgbClr val="A1BECC"/>
                </a:solidFill>
              </a:defRPr>
            </a:lvl9pPr>
          </a:lstStyle>
          <a:p/>
        </p:txBody>
      </p:sp>
      <p:sp>
        <p:nvSpPr>
          <p:cNvPr id="30" name="Google Shape;30;p3"/>
          <p:cNvSpPr/>
          <p:nvPr/>
        </p:nvSpPr>
        <p:spPr>
          <a:xfrm>
            <a:off x="1414538" y="3988225"/>
            <a:ext cx="206100" cy="2061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7630150" y="2469625"/>
            <a:ext cx="2347200" cy="2347200"/>
          </a:xfrm>
          <a:prstGeom prst="donut">
            <a:avLst>
              <a:gd fmla="val 29778"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376550" y="1139200"/>
            <a:ext cx="978600" cy="9786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7240275" y="4662700"/>
            <a:ext cx="657600" cy="6576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231175" y="-571700"/>
            <a:ext cx="2284200" cy="2284200"/>
          </a:xfrm>
          <a:prstGeom prst="donut">
            <a:avLst>
              <a:gd fmla="val 11909" name="adj"/>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7507625" y="917475"/>
            <a:ext cx="657600" cy="6576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8065925" y="-295450"/>
            <a:ext cx="1207800" cy="1207800"/>
          </a:xfrm>
          <a:prstGeom prst="donut">
            <a:avLst>
              <a:gd fmla="val 42915"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1417200" y="2052650"/>
            <a:ext cx="304800" cy="3048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180500" y="4023250"/>
            <a:ext cx="1370700" cy="13707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246046" y="3365546"/>
            <a:ext cx="456000" cy="4560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7072325" y="4494725"/>
            <a:ext cx="993600" cy="9933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370250" y="780100"/>
            <a:ext cx="932400" cy="9324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180500" y="3300000"/>
            <a:ext cx="586800" cy="5868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7733375" y="467300"/>
            <a:ext cx="206100" cy="2061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598175" y="-204700"/>
            <a:ext cx="1550100" cy="1550100"/>
          </a:xfrm>
          <a:prstGeom prst="ellipse">
            <a:avLst/>
          </a:prstGeom>
          <a:noFill/>
          <a:ln cap="flat" cmpd="sng" w="9525">
            <a:solidFill>
              <a:srgbClr val="E8004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46" name="Shape 46"/>
        <p:cNvGrpSpPr/>
        <p:nvPr/>
      </p:nvGrpSpPr>
      <p:grpSpPr>
        <a:xfrm>
          <a:off x="0" y="0"/>
          <a:ext cx="0" cy="0"/>
          <a:chOff x="0" y="0"/>
          <a:chExt cx="0" cy="0"/>
        </a:xfrm>
      </p:grpSpPr>
      <p:sp>
        <p:nvSpPr>
          <p:cNvPr id="47" name="Google Shape;47;p4"/>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8334450" y="4139625"/>
            <a:ext cx="424800" cy="4248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4308288" y="-1078650"/>
            <a:ext cx="2347200" cy="2347200"/>
          </a:xfrm>
          <a:prstGeom prst="donut">
            <a:avLst>
              <a:gd fmla="val 17100" name="adj"/>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4047750" y="805125"/>
            <a:ext cx="1048500" cy="10485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txBox="1"/>
          <p:nvPr>
            <p:ph idx="1" type="body"/>
          </p:nvPr>
        </p:nvSpPr>
        <p:spPr>
          <a:xfrm>
            <a:off x="1880850" y="1920300"/>
            <a:ext cx="5382300" cy="2079600"/>
          </a:xfrm>
          <a:prstGeom prst="rect">
            <a:avLst/>
          </a:prstGeom>
        </p:spPr>
        <p:txBody>
          <a:bodyPr anchorCtr="0" anchor="t" bIns="91425" lIns="91425" spcFirstLastPara="1" rIns="91425" wrap="square" tIns="91425">
            <a:noAutofit/>
          </a:bodyPr>
          <a:lstStyle>
            <a:lvl1pPr indent="-381000" lvl="0" marL="457200" rtl="0" algn="ctr">
              <a:spcBef>
                <a:spcPts val="600"/>
              </a:spcBef>
              <a:spcAft>
                <a:spcPts val="0"/>
              </a:spcAft>
              <a:buSzPts val="2400"/>
              <a:buChar char="◎"/>
              <a:defRPr/>
            </a:lvl1pPr>
            <a:lvl2pPr indent="-381000" lvl="1" marL="914400" rtl="0" algn="ctr">
              <a:spcBef>
                <a:spcPts val="0"/>
              </a:spcBef>
              <a:spcAft>
                <a:spcPts val="0"/>
              </a:spcAft>
              <a:buSzPts val="2400"/>
              <a:buChar char="◉"/>
              <a:defRPr/>
            </a:lvl2pPr>
            <a:lvl3pPr indent="-381000" lvl="2" marL="1371600" rtl="0" algn="ctr">
              <a:spcBef>
                <a:spcPts val="0"/>
              </a:spcBef>
              <a:spcAft>
                <a:spcPts val="0"/>
              </a:spcAft>
              <a:buSzPts val="2400"/>
              <a:buChar char="￮"/>
              <a:defRPr/>
            </a:lvl3pPr>
            <a:lvl4pPr indent="-381000" lvl="3" marL="1828800" rtl="0" algn="ctr">
              <a:spcBef>
                <a:spcPts val="0"/>
              </a:spcBef>
              <a:spcAft>
                <a:spcPts val="0"/>
              </a:spcAft>
              <a:buSzPts val="2400"/>
              <a:buChar char="●"/>
              <a:defRPr/>
            </a:lvl4pPr>
            <a:lvl5pPr indent="-381000" lvl="4" marL="2286000" rtl="0" algn="ctr">
              <a:spcBef>
                <a:spcPts val="0"/>
              </a:spcBef>
              <a:spcAft>
                <a:spcPts val="0"/>
              </a:spcAft>
              <a:buSzPts val="2400"/>
              <a:buChar char="○"/>
              <a:defRPr/>
            </a:lvl5pPr>
            <a:lvl6pPr indent="-381000" lvl="5" marL="2743200" rtl="0" algn="ctr">
              <a:spcBef>
                <a:spcPts val="0"/>
              </a:spcBef>
              <a:spcAft>
                <a:spcPts val="0"/>
              </a:spcAft>
              <a:buSzPts val="2400"/>
              <a:buChar char="■"/>
              <a:defRPr/>
            </a:lvl6pPr>
            <a:lvl7pPr indent="-381000" lvl="6" marL="3200400" rtl="0" algn="ctr">
              <a:spcBef>
                <a:spcPts val="0"/>
              </a:spcBef>
              <a:spcAft>
                <a:spcPts val="0"/>
              </a:spcAft>
              <a:buSzPts val="2400"/>
              <a:buChar char="●"/>
              <a:defRPr/>
            </a:lvl7pPr>
            <a:lvl8pPr indent="-381000" lvl="7" marL="3657600" rtl="0" algn="ctr">
              <a:spcBef>
                <a:spcPts val="0"/>
              </a:spcBef>
              <a:spcAft>
                <a:spcPts val="0"/>
              </a:spcAft>
              <a:buSzPts val="2400"/>
              <a:buChar char="○"/>
              <a:defRPr/>
            </a:lvl8pPr>
            <a:lvl9pPr indent="-381000" lvl="8" marL="4114800" algn="ctr">
              <a:spcBef>
                <a:spcPts val="0"/>
              </a:spcBef>
              <a:spcAft>
                <a:spcPts val="0"/>
              </a:spcAft>
              <a:buSzPts val="2400"/>
              <a:buChar char="■"/>
              <a:defRPr/>
            </a:lvl9pPr>
          </a:lstStyle>
          <a:p/>
        </p:txBody>
      </p:sp>
      <p:sp>
        <p:nvSpPr>
          <p:cNvPr id="52" name="Google Shape;52;p4"/>
          <p:cNvSpPr txBox="1"/>
          <p:nvPr/>
        </p:nvSpPr>
        <p:spPr>
          <a:xfrm>
            <a:off x="3593400" y="7813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rgbClr val="FFFFFF"/>
                </a:solidFill>
                <a:latin typeface="Nixie One"/>
                <a:ea typeface="Nixie One"/>
                <a:cs typeface="Nixie One"/>
                <a:sym typeface="Nixie One"/>
              </a:rPr>
              <a:t>“</a:t>
            </a:r>
            <a:endParaRPr sz="9600">
              <a:solidFill>
                <a:srgbClr val="FFFFFF"/>
              </a:solidFill>
              <a:latin typeface="Nixie One"/>
              <a:ea typeface="Nixie One"/>
              <a:cs typeface="Nixie One"/>
              <a:sym typeface="Nixie One"/>
            </a:endParaRPr>
          </a:p>
        </p:txBody>
      </p:sp>
      <p:sp>
        <p:nvSpPr>
          <p:cNvPr id="53" name="Google Shape;53;p4"/>
          <p:cNvSpPr/>
          <p:nvPr/>
        </p:nvSpPr>
        <p:spPr>
          <a:xfrm>
            <a:off x="229225" y="2988350"/>
            <a:ext cx="802800" cy="8031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442225" y="3999900"/>
            <a:ext cx="1695900" cy="1695900"/>
          </a:xfrm>
          <a:prstGeom prst="donut">
            <a:avLst>
              <a:gd fmla="val 10084"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1334025" y="-231725"/>
            <a:ext cx="1666800" cy="16668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550525" y="710300"/>
            <a:ext cx="481500" cy="481800"/>
          </a:xfrm>
          <a:prstGeom prst="donut">
            <a:avLst>
              <a:gd fmla="val 37274"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1032025" y="3791450"/>
            <a:ext cx="304800" cy="3048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1217050" y="1311325"/>
            <a:ext cx="304800" cy="3048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7744475" y="1473300"/>
            <a:ext cx="1048500" cy="10485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a:off x="8050675" y="2042175"/>
            <a:ext cx="1520100" cy="1520100"/>
          </a:xfrm>
          <a:prstGeom prst="donut">
            <a:avLst>
              <a:gd fmla="val 5022" name="adj"/>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7969775" y="3713850"/>
            <a:ext cx="597900" cy="598200"/>
          </a:xfrm>
          <a:prstGeom prst="donut">
            <a:avLst>
              <a:gd fmla="val 43984"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8608775" y="1192100"/>
            <a:ext cx="184200" cy="1842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4"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txBox="1"/>
          <p:nvPr>
            <p:ph type="title"/>
          </p:nvPr>
        </p:nvSpPr>
        <p:spPr>
          <a:xfrm>
            <a:off x="2935875" y="909050"/>
            <a:ext cx="5275500" cy="6411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67" name="Google Shape;67;p5"/>
          <p:cNvSpPr txBox="1"/>
          <p:nvPr>
            <p:ph idx="1" type="body"/>
          </p:nvPr>
        </p:nvSpPr>
        <p:spPr>
          <a:xfrm>
            <a:off x="2935875" y="1525758"/>
            <a:ext cx="5275500" cy="27861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sz="2400"/>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68" name="Google Shape;68;p5"/>
          <p:cNvSpPr/>
          <p:nvPr/>
        </p:nvSpPr>
        <p:spPr>
          <a:xfrm>
            <a:off x="259925" y="-206300"/>
            <a:ext cx="2347200" cy="2347200"/>
          </a:xfrm>
          <a:prstGeom prst="donut">
            <a:avLst>
              <a:gd fmla="val 29778" name="adj"/>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788725" y="2338650"/>
            <a:ext cx="811200" cy="811200"/>
          </a:xfrm>
          <a:prstGeom prst="donut">
            <a:avLst>
              <a:gd fmla="val 22275"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1315800" y="3860975"/>
            <a:ext cx="550500" cy="550500"/>
          </a:xfrm>
          <a:prstGeom prst="donut">
            <a:avLst>
              <a:gd fmla="val 42915"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8295350" y="-321125"/>
            <a:ext cx="741600" cy="741600"/>
          </a:xfrm>
          <a:prstGeom prst="donut">
            <a:avLst>
              <a:gd fmla="val 31897"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2179100" y="83125"/>
            <a:ext cx="978600" cy="9786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8062825" y="688875"/>
            <a:ext cx="449700" cy="4497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 image">
  <p:cSld name="TITLE_AND_BODY_1">
    <p:spTree>
      <p:nvGrpSpPr>
        <p:cNvPr id="82" name="Shape 82"/>
        <p:cNvGrpSpPr/>
        <p:nvPr/>
      </p:nvGrpSpPr>
      <p:grpSpPr>
        <a:xfrm>
          <a:off x="0" y="0"/>
          <a:ext cx="0" cy="0"/>
          <a:chOff x="0" y="0"/>
          <a:chExt cx="0" cy="0"/>
        </a:xfrm>
      </p:grpSpPr>
      <p:sp>
        <p:nvSpPr>
          <p:cNvPr id="83" name="Google Shape;83;p6"/>
          <p:cNvSpPr txBox="1"/>
          <p:nvPr>
            <p:ph type="title"/>
          </p:nvPr>
        </p:nvSpPr>
        <p:spPr>
          <a:xfrm>
            <a:off x="4572000" y="909050"/>
            <a:ext cx="3639600" cy="6411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84" name="Google Shape;84;p6"/>
          <p:cNvSpPr txBox="1"/>
          <p:nvPr>
            <p:ph idx="1" type="body"/>
          </p:nvPr>
        </p:nvSpPr>
        <p:spPr>
          <a:xfrm>
            <a:off x="4572000" y="1525754"/>
            <a:ext cx="3639600" cy="27861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85" name="Google Shape;85;p6"/>
          <p:cNvSpPr/>
          <p:nvPr/>
        </p:nvSpPr>
        <p:spPr>
          <a:xfrm>
            <a:off x="580275" y="751950"/>
            <a:ext cx="3639600" cy="36396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p:nvPr/>
        </p:nvSpPr>
        <p:spPr>
          <a:xfrm>
            <a:off x="-295650" y="-356450"/>
            <a:ext cx="1057800" cy="10578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
          <p:cNvSpPr/>
          <p:nvPr/>
        </p:nvSpPr>
        <p:spPr>
          <a:xfrm>
            <a:off x="2836600" y="179825"/>
            <a:ext cx="978600" cy="978600"/>
          </a:xfrm>
          <a:prstGeom prst="donut">
            <a:avLst>
              <a:gd fmla="val 39527"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6"/>
          <p:cNvSpPr/>
          <p:nvPr/>
        </p:nvSpPr>
        <p:spPr>
          <a:xfrm>
            <a:off x="465975" y="3692750"/>
            <a:ext cx="1019400" cy="10194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p:nvPr/>
        </p:nvSpPr>
        <p:spPr>
          <a:xfrm>
            <a:off x="1485375" y="4559750"/>
            <a:ext cx="361500" cy="361500"/>
          </a:xfrm>
          <a:prstGeom prst="donut">
            <a:avLst>
              <a:gd fmla="val 29951"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6"/>
          <p:cNvSpPr/>
          <p:nvPr/>
        </p:nvSpPr>
        <p:spPr>
          <a:xfrm>
            <a:off x="2364800" y="346950"/>
            <a:ext cx="274200" cy="2739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p:nvPr/>
        </p:nvSpPr>
        <p:spPr>
          <a:xfrm>
            <a:off x="-472600" y="-533400"/>
            <a:ext cx="1411800" cy="14118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p:nvPr/>
        </p:nvSpPr>
        <p:spPr>
          <a:xfrm>
            <a:off x="2899000" y="242225"/>
            <a:ext cx="853800" cy="8538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p:nvPr/>
        </p:nvSpPr>
        <p:spPr>
          <a:xfrm>
            <a:off x="1061150" y="142950"/>
            <a:ext cx="538500" cy="5382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95" name="Shape 95"/>
        <p:cNvGrpSpPr/>
        <p:nvPr/>
      </p:nvGrpSpPr>
      <p:grpSpPr>
        <a:xfrm>
          <a:off x="0" y="0"/>
          <a:ext cx="0" cy="0"/>
          <a:chOff x="0" y="0"/>
          <a:chExt cx="0" cy="0"/>
        </a:xfrm>
      </p:grpSpPr>
      <p:sp>
        <p:nvSpPr>
          <p:cNvPr id="96" name="Google Shape;96;p7"/>
          <p:cNvSpPr txBox="1"/>
          <p:nvPr>
            <p:ph type="title"/>
          </p:nvPr>
        </p:nvSpPr>
        <p:spPr>
          <a:xfrm>
            <a:off x="2935875" y="909050"/>
            <a:ext cx="5275500" cy="6411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97" name="Google Shape;97;p7"/>
          <p:cNvSpPr txBox="1"/>
          <p:nvPr>
            <p:ph idx="1" type="body"/>
          </p:nvPr>
        </p:nvSpPr>
        <p:spPr>
          <a:xfrm>
            <a:off x="2935875" y="1550150"/>
            <a:ext cx="2560500" cy="33759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98" name="Google Shape;98;p7"/>
          <p:cNvSpPr txBox="1"/>
          <p:nvPr>
            <p:ph idx="2" type="body"/>
          </p:nvPr>
        </p:nvSpPr>
        <p:spPr>
          <a:xfrm>
            <a:off x="5650849" y="1550150"/>
            <a:ext cx="2560500" cy="33759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99" name="Google Shape;99;p7"/>
          <p:cNvSpPr/>
          <p:nvPr/>
        </p:nvSpPr>
        <p:spPr>
          <a:xfrm>
            <a:off x="-358950" y="2194400"/>
            <a:ext cx="2347200" cy="2347200"/>
          </a:xfrm>
          <a:prstGeom prst="donut">
            <a:avLst>
              <a:gd fmla="val 36789"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198450" y="-321125"/>
            <a:ext cx="978600" cy="978600"/>
          </a:xfrm>
          <a:prstGeom prst="ellipse">
            <a:avLst/>
          </a:prstGeom>
          <a:noFill/>
          <a:ln cap="flat" cmpd="sng" w="9525">
            <a:solidFill>
              <a:srgbClr val="E8004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198450" y="420475"/>
            <a:ext cx="657600" cy="6576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1177051" y="657475"/>
            <a:ext cx="846900" cy="846900"/>
          </a:xfrm>
          <a:prstGeom prst="donut">
            <a:avLst>
              <a:gd fmla="val 22275"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p:nvPr/>
        </p:nvSpPr>
        <p:spPr>
          <a:xfrm>
            <a:off x="887650" y="4142300"/>
            <a:ext cx="1207800" cy="12078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153675" y="4799600"/>
            <a:ext cx="550500" cy="550500"/>
          </a:xfrm>
          <a:prstGeom prst="donut">
            <a:avLst>
              <a:gd fmla="val 18606"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1172525" y="1696950"/>
            <a:ext cx="304800" cy="3048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p:nvPr/>
        </p:nvSpPr>
        <p:spPr>
          <a:xfrm>
            <a:off x="7844250" y="619275"/>
            <a:ext cx="550500" cy="5505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
          <p:cNvSpPr/>
          <p:nvPr/>
        </p:nvSpPr>
        <p:spPr>
          <a:xfrm>
            <a:off x="7515500" y="-72500"/>
            <a:ext cx="397500" cy="397500"/>
          </a:xfrm>
          <a:prstGeom prst="donut">
            <a:avLst>
              <a:gd fmla="val 30568"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8651500" y="1030850"/>
            <a:ext cx="304800" cy="3048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8097900" y="167450"/>
            <a:ext cx="741600" cy="741600"/>
          </a:xfrm>
          <a:prstGeom prst="donut">
            <a:avLst>
              <a:gd fmla="val 8064"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a:off x="8394750" y="1504375"/>
            <a:ext cx="188100" cy="188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205625" y="2347725"/>
            <a:ext cx="2040600" cy="20406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305125" y="-214450"/>
            <a:ext cx="765300" cy="7653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8532600" y="911950"/>
            <a:ext cx="542700" cy="5427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15" name="Shape 115"/>
        <p:cNvGrpSpPr/>
        <p:nvPr/>
      </p:nvGrpSpPr>
      <p:grpSpPr>
        <a:xfrm>
          <a:off x="0" y="0"/>
          <a:ext cx="0" cy="0"/>
          <a:chOff x="0" y="0"/>
          <a:chExt cx="0" cy="0"/>
        </a:xfrm>
      </p:grpSpPr>
      <p:sp>
        <p:nvSpPr>
          <p:cNvPr id="116" name="Google Shape;116;p8"/>
          <p:cNvSpPr/>
          <p:nvPr/>
        </p:nvSpPr>
        <p:spPr>
          <a:xfrm>
            <a:off x="8638525" y="1472600"/>
            <a:ext cx="978600" cy="9786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txBox="1"/>
          <p:nvPr>
            <p:ph type="title"/>
          </p:nvPr>
        </p:nvSpPr>
        <p:spPr>
          <a:xfrm>
            <a:off x="2935875" y="909050"/>
            <a:ext cx="5275500" cy="6411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118" name="Google Shape;118;p8"/>
          <p:cNvSpPr txBox="1"/>
          <p:nvPr>
            <p:ph idx="1" type="body"/>
          </p:nvPr>
        </p:nvSpPr>
        <p:spPr>
          <a:xfrm>
            <a:off x="2935875" y="1550150"/>
            <a:ext cx="1700400" cy="33756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19" name="Google Shape;119;p8"/>
          <p:cNvSpPr txBox="1"/>
          <p:nvPr>
            <p:ph idx="2" type="body"/>
          </p:nvPr>
        </p:nvSpPr>
        <p:spPr>
          <a:xfrm>
            <a:off x="4723373" y="1550150"/>
            <a:ext cx="1700400" cy="33756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20" name="Google Shape;120;p8"/>
          <p:cNvSpPr txBox="1"/>
          <p:nvPr>
            <p:ph idx="3" type="body"/>
          </p:nvPr>
        </p:nvSpPr>
        <p:spPr>
          <a:xfrm>
            <a:off x="6510871" y="1550150"/>
            <a:ext cx="1700400" cy="33756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21" name="Google Shape;121;p8"/>
          <p:cNvSpPr/>
          <p:nvPr/>
        </p:nvSpPr>
        <p:spPr>
          <a:xfrm>
            <a:off x="1016475" y="2981600"/>
            <a:ext cx="440400" cy="4404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
          <p:cNvSpPr/>
          <p:nvPr/>
        </p:nvSpPr>
        <p:spPr>
          <a:xfrm>
            <a:off x="-68725" y="3346150"/>
            <a:ext cx="819600" cy="819600"/>
          </a:xfrm>
          <a:prstGeom prst="ellipse">
            <a:avLst/>
          </a:prstGeom>
          <a:noFill/>
          <a:ln cap="flat" cmpd="sng" w="9525">
            <a:solidFill>
              <a:srgbClr val="00D1C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p:nvPr/>
        </p:nvSpPr>
        <p:spPr>
          <a:xfrm>
            <a:off x="1361475" y="140725"/>
            <a:ext cx="862800" cy="863400"/>
          </a:xfrm>
          <a:prstGeom prst="donut">
            <a:avLst>
              <a:gd fmla="val 43200" name="adj"/>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a:off x="1438125" y="3422000"/>
            <a:ext cx="1062000" cy="1062000"/>
          </a:xfrm>
          <a:prstGeom prst="donut">
            <a:avLst>
              <a:gd fmla="val 9905"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
          <p:cNvSpPr/>
          <p:nvPr/>
        </p:nvSpPr>
        <p:spPr>
          <a:xfrm>
            <a:off x="2059425" y="1112475"/>
            <a:ext cx="304800" cy="3048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
          <p:cNvSpPr/>
          <p:nvPr/>
        </p:nvSpPr>
        <p:spPr>
          <a:xfrm>
            <a:off x="8723500" y="270225"/>
            <a:ext cx="550500" cy="5505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p:nvPr/>
        </p:nvSpPr>
        <p:spPr>
          <a:xfrm>
            <a:off x="8546800" y="608625"/>
            <a:ext cx="397500" cy="397500"/>
          </a:xfrm>
          <a:prstGeom prst="donut">
            <a:avLst>
              <a:gd fmla="val 8754"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
          <p:cNvSpPr/>
          <p:nvPr/>
        </p:nvSpPr>
        <p:spPr>
          <a:xfrm>
            <a:off x="8211275" y="1152650"/>
            <a:ext cx="397500" cy="3975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7599600" y="-275250"/>
            <a:ext cx="741600" cy="741600"/>
          </a:xfrm>
          <a:prstGeom prst="donut">
            <a:avLst>
              <a:gd fmla="val 39163"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
          <p:cNvSpPr/>
          <p:nvPr/>
        </p:nvSpPr>
        <p:spPr>
          <a:xfrm>
            <a:off x="9033775" y="1867850"/>
            <a:ext cx="188100" cy="1881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p:nvPr/>
        </p:nvSpPr>
        <p:spPr>
          <a:xfrm>
            <a:off x="-480225" y="243625"/>
            <a:ext cx="2347200" cy="2347200"/>
          </a:xfrm>
          <a:prstGeom prst="donut">
            <a:avLst>
              <a:gd fmla="val 21094"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p:nvPr/>
        </p:nvSpPr>
        <p:spPr>
          <a:xfrm>
            <a:off x="1016475" y="4091700"/>
            <a:ext cx="1207800" cy="12078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p:nvPr/>
        </p:nvSpPr>
        <p:spPr>
          <a:xfrm>
            <a:off x="204075" y="927925"/>
            <a:ext cx="978600" cy="9786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5" name="Shape 135"/>
        <p:cNvGrpSpPr/>
        <p:nvPr/>
      </p:nvGrpSpPr>
      <p:grpSpPr>
        <a:xfrm>
          <a:off x="0" y="0"/>
          <a:ext cx="0" cy="0"/>
          <a:chOff x="0" y="0"/>
          <a:chExt cx="0" cy="0"/>
        </a:xfrm>
      </p:grpSpPr>
      <p:sp>
        <p:nvSpPr>
          <p:cNvPr id="136" name="Google Shape;136;p9"/>
          <p:cNvSpPr txBox="1"/>
          <p:nvPr>
            <p:ph type="title"/>
          </p:nvPr>
        </p:nvSpPr>
        <p:spPr>
          <a:xfrm>
            <a:off x="2935875" y="909050"/>
            <a:ext cx="5275500" cy="6411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37" name="Google Shape;137;p9"/>
          <p:cNvSpPr/>
          <p:nvPr/>
        </p:nvSpPr>
        <p:spPr>
          <a:xfrm>
            <a:off x="1280688" y="3669150"/>
            <a:ext cx="206100" cy="2061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9"/>
          <p:cNvSpPr/>
          <p:nvPr/>
        </p:nvSpPr>
        <p:spPr>
          <a:xfrm>
            <a:off x="180500" y="4023250"/>
            <a:ext cx="1370700" cy="13707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9"/>
          <p:cNvSpPr/>
          <p:nvPr/>
        </p:nvSpPr>
        <p:spPr>
          <a:xfrm>
            <a:off x="246046" y="3213146"/>
            <a:ext cx="456000" cy="4560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9"/>
          <p:cNvSpPr/>
          <p:nvPr/>
        </p:nvSpPr>
        <p:spPr>
          <a:xfrm>
            <a:off x="71500" y="3038600"/>
            <a:ext cx="804900" cy="8049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
          <p:cNvSpPr/>
          <p:nvPr/>
        </p:nvSpPr>
        <p:spPr>
          <a:xfrm>
            <a:off x="1280700" y="1608475"/>
            <a:ext cx="1043400" cy="1044000"/>
          </a:xfrm>
          <a:prstGeom prst="donut">
            <a:avLst>
              <a:gd fmla="val 43200"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
          <p:cNvSpPr/>
          <p:nvPr/>
        </p:nvSpPr>
        <p:spPr>
          <a:xfrm>
            <a:off x="1640475" y="-201875"/>
            <a:ext cx="750300" cy="7503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9"/>
          <p:cNvSpPr/>
          <p:nvPr/>
        </p:nvSpPr>
        <p:spPr>
          <a:xfrm>
            <a:off x="-480225" y="243625"/>
            <a:ext cx="2347200" cy="2347200"/>
          </a:xfrm>
          <a:prstGeom prst="donut">
            <a:avLst>
              <a:gd fmla="val 6129" name="adj"/>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9"/>
          <p:cNvSpPr/>
          <p:nvPr/>
        </p:nvSpPr>
        <p:spPr>
          <a:xfrm>
            <a:off x="-222975" y="500875"/>
            <a:ext cx="1832700" cy="18327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9"/>
          <p:cNvSpPr/>
          <p:nvPr/>
        </p:nvSpPr>
        <p:spPr>
          <a:xfrm>
            <a:off x="1280700" y="3950125"/>
            <a:ext cx="750300" cy="7503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
          <p:cNvSpPr/>
          <p:nvPr/>
        </p:nvSpPr>
        <p:spPr>
          <a:xfrm>
            <a:off x="7913000" y="600225"/>
            <a:ext cx="550500" cy="5505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
          <p:cNvSpPr/>
          <p:nvPr/>
        </p:nvSpPr>
        <p:spPr>
          <a:xfrm>
            <a:off x="8703400" y="1608475"/>
            <a:ext cx="287100" cy="287100"/>
          </a:xfrm>
          <a:prstGeom prst="donut">
            <a:avLst>
              <a:gd fmla="val 18608" name="adj"/>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
          <p:cNvSpPr/>
          <p:nvPr/>
        </p:nvSpPr>
        <p:spPr>
          <a:xfrm>
            <a:off x="8809377" y="886439"/>
            <a:ext cx="416400" cy="4164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
          <p:cNvSpPr/>
          <p:nvPr/>
        </p:nvSpPr>
        <p:spPr>
          <a:xfrm>
            <a:off x="8118000" y="-244550"/>
            <a:ext cx="741600" cy="741600"/>
          </a:xfrm>
          <a:prstGeom prst="donut">
            <a:avLst>
              <a:gd fmla="val 37879"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
          <p:cNvSpPr/>
          <p:nvPr/>
        </p:nvSpPr>
        <p:spPr>
          <a:xfrm>
            <a:off x="7813725" y="312775"/>
            <a:ext cx="188100" cy="188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a:off x="8646900" y="723963"/>
            <a:ext cx="741600" cy="7416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3" name="Shape 153"/>
        <p:cNvGrpSpPr/>
        <p:nvPr/>
      </p:nvGrpSpPr>
      <p:grpSpPr>
        <a:xfrm>
          <a:off x="0" y="0"/>
          <a:ext cx="0" cy="0"/>
          <a:chOff x="0" y="0"/>
          <a:chExt cx="0" cy="0"/>
        </a:xfrm>
      </p:grpSpPr>
      <p:sp>
        <p:nvSpPr>
          <p:cNvPr id="154" name="Google Shape;154;p10"/>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0"/>
          <p:cNvSpPr txBox="1"/>
          <p:nvPr>
            <p:ph idx="1" type="body"/>
          </p:nvPr>
        </p:nvSpPr>
        <p:spPr>
          <a:xfrm>
            <a:off x="1246225" y="4177700"/>
            <a:ext cx="6651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600"/>
              <a:buNone/>
              <a:defRPr sz="1600"/>
            </a:lvl1pPr>
          </a:lstStyle>
          <a:p/>
        </p:txBody>
      </p:sp>
      <p:sp>
        <p:nvSpPr>
          <p:cNvPr id="156" name="Google Shape;156;p10"/>
          <p:cNvSpPr/>
          <p:nvPr/>
        </p:nvSpPr>
        <p:spPr>
          <a:xfrm rot="10800000">
            <a:off x="8705950" y="3777263"/>
            <a:ext cx="617400" cy="6174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0"/>
          <p:cNvSpPr/>
          <p:nvPr/>
        </p:nvSpPr>
        <p:spPr>
          <a:xfrm rot="10800000">
            <a:off x="608750" y="841361"/>
            <a:ext cx="515400" cy="515400"/>
          </a:xfrm>
          <a:prstGeom prst="donut">
            <a:avLst>
              <a:gd fmla="val 18608"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
          <p:cNvSpPr/>
          <p:nvPr/>
        </p:nvSpPr>
        <p:spPr>
          <a:xfrm rot="10800000">
            <a:off x="8195021" y="4553300"/>
            <a:ext cx="831600" cy="831600"/>
          </a:xfrm>
          <a:prstGeom prst="donut">
            <a:avLst>
              <a:gd fmla="val 37879"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0"/>
          <p:cNvSpPr/>
          <p:nvPr/>
        </p:nvSpPr>
        <p:spPr>
          <a:xfrm rot="10800000">
            <a:off x="8458384" y="4183763"/>
            <a:ext cx="210900" cy="2109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0"/>
          <p:cNvSpPr/>
          <p:nvPr/>
        </p:nvSpPr>
        <p:spPr>
          <a:xfrm rot="10800000">
            <a:off x="-153147" y="-444547"/>
            <a:ext cx="1128300" cy="11283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0"/>
          <p:cNvSpPr/>
          <p:nvPr/>
        </p:nvSpPr>
        <p:spPr>
          <a:xfrm rot="10800000">
            <a:off x="8012016" y="133391"/>
            <a:ext cx="434700" cy="434700"/>
          </a:xfrm>
          <a:prstGeom prst="donut">
            <a:avLst>
              <a:gd fmla="val 8754"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0"/>
          <p:cNvSpPr/>
          <p:nvPr/>
        </p:nvSpPr>
        <p:spPr>
          <a:xfrm rot="10800000">
            <a:off x="-73577" y="841500"/>
            <a:ext cx="330900" cy="3309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0"/>
          <p:cNvSpPr/>
          <p:nvPr/>
        </p:nvSpPr>
        <p:spPr>
          <a:xfrm rot="10800000">
            <a:off x="8512150" y="133404"/>
            <a:ext cx="811200" cy="811200"/>
          </a:xfrm>
          <a:prstGeom prst="donut">
            <a:avLst>
              <a:gd fmla="val 39163"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0"/>
          <p:cNvSpPr/>
          <p:nvPr/>
        </p:nvSpPr>
        <p:spPr>
          <a:xfrm rot="10800000">
            <a:off x="117998" y="-173402"/>
            <a:ext cx="586200" cy="5862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
          <p:cNvSpPr/>
          <p:nvPr/>
        </p:nvSpPr>
        <p:spPr>
          <a:xfrm rot="10800000">
            <a:off x="748825" y="4695050"/>
            <a:ext cx="345000" cy="345000"/>
          </a:xfrm>
          <a:prstGeom prst="donut">
            <a:avLst>
              <a:gd fmla="val 30568"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0"/>
          <p:cNvSpPr/>
          <p:nvPr/>
        </p:nvSpPr>
        <p:spPr>
          <a:xfrm rot="10800000">
            <a:off x="-107786" y="4259033"/>
            <a:ext cx="663000" cy="6630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0"/>
          <p:cNvSpPr/>
          <p:nvPr/>
        </p:nvSpPr>
        <p:spPr>
          <a:xfrm rot="10800000">
            <a:off x="-316662" y="3443534"/>
            <a:ext cx="506100" cy="506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0"/>
          <p:cNvSpPr/>
          <p:nvPr/>
        </p:nvSpPr>
        <p:spPr>
          <a:xfrm rot="10800000">
            <a:off x="-226169" y="4140650"/>
            <a:ext cx="899400" cy="8994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0"/>
          <p:cNvSpPr/>
          <p:nvPr/>
        </p:nvSpPr>
        <p:spPr>
          <a:xfrm rot="10800000">
            <a:off x="8700641" y="1100250"/>
            <a:ext cx="333300" cy="3333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0"/>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935875" y="909050"/>
            <a:ext cx="5275500" cy="641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p:txBody>
      </p:sp>
      <p:sp>
        <p:nvSpPr>
          <p:cNvPr id="7" name="Google Shape;7;p1"/>
          <p:cNvSpPr txBox="1"/>
          <p:nvPr>
            <p:ph idx="1" type="body"/>
          </p:nvPr>
        </p:nvSpPr>
        <p:spPr>
          <a:xfrm>
            <a:off x="2935875" y="1525758"/>
            <a:ext cx="5275500" cy="27861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indent="-381000" lvl="1" marL="9144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indent="-381000" lvl="2" marL="13716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indent="-381000" lvl="3" marL="18288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indent="-381000" lvl="4" marL="2286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indent="-381000" lvl="5" marL="27432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indent="-381000" lvl="6" marL="32004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indent="-381000" lvl="7" marL="36576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indent="-381000" lvl="8" marL="41148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p:txBody>
      </p:sp>
      <p:sp>
        <p:nvSpPr>
          <p:cNvPr id="8" name="Google Shape;8;p1"/>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image" Target="../media/image15.jpg"/><Relationship Id="rId6"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4"/>
          <p:cNvSpPr txBox="1"/>
          <p:nvPr>
            <p:ph type="ctrTitle"/>
          </p:nvPr>
        </p:nvSpPr>
        <p:spPr>
          <a:xfrm>
            <a:off x="1633775" y="1189750"/>
            <a:ext cx="5807400" cy="280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6000"/>
              <a:t>Team 3:</a:t>
            </a:r>
            <a:r>
              <a:rPr lang="en" sz="6000"/>
              <a:t> </a:t>
            </a:r>
            <a:endParaRPr sz="6000"/>
          </a:p>
          <a:p>
            <a:pPr indent="0" lvl="0" marL="0" rtl="0" algn="ctr">
              <a:spcBef>
                <a:spcPts val="0"/>
              </a:spcBef>
              <a:spcAft>
                <a:spcPts val="0"/>
              </a:spcAft>
              <a:buNone/>
            </a:pPr>
            <a:r>
              <a:rPr lang="en" sz="6000"/>
              <a:t>Mental Health Needfinding</a:t>
            </a:r>
            <a:endParaRPr sz="6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3"/>
          <p:cNvSpPr txBox="1"/>
          <p:nvPr>
            <p:ph idx="4294967295" type="title"/>
          </p:nvPr>
        </p:nvSpPr>
        <p:spPr>
          <a:xfrm>
            <a:off x="783225" y="457900"/>
            <a:ext cx="78933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5600"/>
              <a:t>Interview Questions</a:t>
            </a:r>
            <a:endParaRPr b="1" sz="5600"/>
          </a:p>
        </p:txBody>
      </p:sp>
      <p:sp>
        <p:nvSpPr>
          <p:cNvPr id="286" name="Google Shape;286;p23"/>
          <p:cNvSpPr txBox="1"/>
          <p:nvPr/>
        </p:nvSpPr>
        <p:spPr>
          <a:xfrm>
            <a:off x="5621375" y="170637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a:solidFill>
                  <a:srgbClr val="00D1C6"/>
                </a:solidFill>
                <a:latin typeface="Varela Round"/>
                <a:ea typeface="Varela Round"/>
                <a:cs typeface="Varela Round"/>
                <a:sym typeface="Varela Round"/>
              </a:rPr>
              <a:t>Tell me about your last telehealth visit. Are there specific things you liked and disliked?</a:t>
            </a:r>
            <a:endParaRPr>
              <a:solidFill>
                <a:srgbClr val="00D1C6"/>
              </a:solidFill>
            </a:endParaRPr>
          </a:p>
        </p:txBody>
      </p:sp>
      <p:sp>
        <p:nvSpPr>
          <p:cNvPr id="287" name="Google Shape;287;p23"/>
          <p:cNvSpPr txBox="1"/>
          <p:nvPr/>
        </p:nvSpPr>
        <p:spPr>
          <a:xfrm>
            <a:off x="5997125" y="3792600"/>
            <a:ext cx="2248500" cy="5850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b="1" lang="en" sz="2600">
                <a:solidFill>
                  <a:srgbClr val="E8004C"/>
                </a:solidFill>
                <a:latin typeface="Varela Round"/>
                <a:ea typeface="Varela Round"/>
                <a:cs typeface="Varela Round"/>
                <a:sym typeface="Varela Round"/>
              </a:rPr>
              <a:t>Goal Setting</a:t>
            </a:r>
            <a:endParaRPr b="1" sz="2600">
              <a:solidFill>
                <a:srgbClr val="E8004C"/>
              </a:solidFill>
            </a:endParaRPr>
          </a:p>
        </p:txBody>
      </p:sp>
      <p:sp>
        <p:nvSpPr>
          <p:cNvPr id="288" name="Google Shape;288;p23"/>
          <p:cNvSpPr txBox="1"/>
          <p:nvPr/>
        </p:nvSpPr>
        <p:spPr>
          <a:xfrm>
            <a:off x="412725" y="1643163"/>
            <a:ext cx="3000000" cy="9852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b="1" lang="en" sz="2600">
                <a:solidFill>
                  <a:srgbClr val="BBCD00"/>
                </a:solidFill>
                <a:latin typeface="Varela Round"/>
                <a:ea typeface="Varela Round"/>
                <a:cs typeface="Varela Round"/>
                <a:sym typeface="Varela Round"/>
              </a:rPr>
              <a:t>Destigmatizing </a:t>
            </a:r>
            <a:r>
              <a:rPr b="1" lang="en" sz="2600">
                <a:solidFill>
                  <a:srgbClr val="BBCD00"/>
                </a:solidFill>
                <a:latin typeface="Varela Round"/>
                <a:ea typeface="Varela Round"/>
                <a:cs typeface="Varela Round"/>
                <a:sym typeface="Varela Round"/>
              </a:rPr>
              <a:t>Mental Health</a:t>
            </a:r>
            <a:endParaRPr b="1" sz="2600">
              <a:solidFill>
                <a:srgbClr val="BBCD00"/>
              </a:solidFill>
              <a:latin typeface="Varela Round"/>
              <a:ea typeface="Varela Round"/>
              <a:cs typeface="Varela Round"/>
              <a:sym typeface="Varela Round"/>
            </a:endParaRPr>
          </a:p>
        </p:txBody>
      </p:sp>
      <p:sp>
        <p:nvSpPr>
          <p:cNvPr id="289" name="Google Shape;289;p23"/>
          <p:cNvSpPr txBox="1"/>
          <p:nvPr/>
        </p:nvSpPr>
        <p:spPr>
          <a:xfrm>
            <a:off x="6081525" y="1216425"/>
            <a:ext cx="2595000" cy="5850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b="1" lang="en" sz="2600">
                <a:solidFill>
                  <a:srgbClr val="00D1C6"/>
                </a:solidFill>
                <a:latin typeface="Varela Round"/>
                <a:ea typeface="Varela Round"/>
                <a:cs typeface="Varela Round"/>
                <a:sym typeface="Varela Round"/>
              </a:rPr>
              <a:t>Telehealth</a:t>
            </a:r>
            <a:endParaRPr b="1" sz="1600">
              <a:solidFill>
                <a:srgbClr val="00D1C6"/>
              </a:solidFill>
            </a:endParaRPr>
          </a:p>
        </p:txBody>
      </p:sp>
      <p:sp>
        <p:nvSpPr>
          <p:cNvPr id="290" name="Google Shape;290;p23"/>
          <p:cNvSpPr txBox="1"/>
          <p:nvPr/>
        </p:nvSpPr>
        <p:spPr>
          <a:xfrm>
            <a:off x="679075" y="107152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a:solidFill>
                  <a:srgbClr val="BBCD00"/>
                </a:solidFill>
                <a:latin typeface="Varela Round"/>
                <a:ea typeface="Varela Round"/>
                <a:cs typeface="Varela Round"/>
                <a:sym typeface="Varela Round"/>
              </a:rPr>
              <a:t>What kind of relationship do you have with mental health?</a:t>
            </a:r>
            <a:endParaRPr>
              <a:solidFill>
                <a:srgbClr val="BBCD00"/>
              </a:solidFill>
            </a:endParaRPr>
          </a:p>
        </p:txBody>
      </p:sp>
      <p:sp>
        <p:nvSpPr>
          <p:cNvPr id="291" name="Google Shape;291;p23"/>
          <p:cNvSpPr txBox="1"/>
          <p:nvPr/>
        </p:nvSpPr>
        <p:spPr>
          <a:xfrm>
            <a:off x="3061400" y="1754825"/>
            <a:ext cx="2306400" cy="8313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a:solidFill>
                  <a:srgbClr val="BBCD00"/>
                </a:solidFill>
                <a:latin typeface="Varela Round"/>
                <a:ea typeface="Varela Round"/>
                <a:cs typeface="Varela Round"/>
                <a:sym typeface="Varela Round"/>
              </a:rPr>
              <a:t>How has the pandemic changed the way you perceive mental health?</a:t>
            </a:r>
            <a:endParaRPr>
              <a:solidFill>
                <a:srgbClr val="BBCD00"/>
              </a:solidFill>
            </a:endParaRPr>
          </a:p>
        </p:txBody>
      </p:sp>
      <p:sp>
        <p:nvSpPr>
          <p:cNvPr id="292" name="Google Shape;292;p23"/>
          <p:cNvSpPr txBox="1"/>
          <p:nvPr/>
        </p:nvSpPr>
        <p:spPr>
          <a:xfrm>
            <a:off x="679075" y="2653825"/>
            <a:ext cx="3118800" cy="8313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a:solidFill>
                  <a:srgbClr val="BBCD00"/>
                </a:solidFill>
                <a:latin typeface="Varela Round"/>
                <a:ea typeface="Varela Round"/>
                <a:cs typeface="Varela Round"/>
                <a:sym typeface="Varela Round"/>
              </a:rPr>
              <a:t>Have you ever spoken to a mental health professional? How did you feel about the experience?</a:t>
            </a:r>
            <a:endParaRPr>
              <a:solidFill>
                <a:srgbClr val="BBCD00"/>
              </a:solidFill>
            </a:endParaRPr>
          </a:p>
        </p:txBody>
      </p:sp>
      <p:sp>
        <p:nvSpPr>
          <p:cNvPr id="293" name="Google Shape;293;p23"/>
          <p:cNvSpPr txBox="1"/>
          <p:nvPr/>
        </p:nvSpPr>
        <p:spPr>
          <a:xfrm>
            <a:off x="1635575" y="3735475"/>
            <a:ext cx="3985800" cy="8313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a:solidFill>
                  <a:srgbClr val="E8004C"/>
                </a:solidFill>
                <a:latin typeface="Varela Round"/>
                <a:ea typeface="Varela Round"/>
                <a:cs typeface="Varela Round"/>
                <a:sym typeface="Varela Round"/>
              </a:rPr>
              <a:t>Tell me about a time you set a new goal and achieved it? Walk me through the process step by step?</a:t>
            </a:r>
            <a:endParaRPr>
              <a:solidFill>
                <a:srgbClr val="E8004C"/>
              </a:solidFill>
              <a:latin typeface="Varela Round"/>
              <a:ea typeface="Varela Round"/>
              <a:cs typeface="Varela Round"/>
              <a:sym typeface="Varela Round"/>
            </a:endParaRPr>
          </a:p>
        </p:txBody>
      </p:sp>
      <p:sp>
        <p:nvSpPr>
          <p:cNvPr id="294" name="Google Shape;294;p23"/>
          <p:cNvSpPr txBox="1"/>
          <p:nvPr/>
        </p:nvSpPr>
        <p:spPr>
          <a:xfrm>
            <a:off x="4498825" y="4404475"/>
            <a:ext cx="3985800" cy="4002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a:solidFill>
                  <a:srgbClr val="E8004C"/>
                </a:solidFill>
                <a:latin typeface="Varela Round"/>
                <a:ea typeface="Varela Round"/>
                <a:cs typeface="Varela Round"/>
                <a:sym typeface="Varela Round"/>
              </a:rPr>
              <a:t>Tell me about a habit you struggle to break.</a:t>
            </a:r>
            <a:endParaRPr>
              <a:solidFill>
                <a:srgbClr val="E8004C"/>
              </a:solidFill>
              <a:latin typeface="Varela Round"/>
              <a:ea typeface="Varela Round"/>
              <a:cs typeface="Varela Round"/>
              <a:sym typeface="Varela Round"/>
            </a:endParaRPr>
          </a:p>
        </p:txBody>
      </p:sp>
      <p:sp>
        <p:nvSpPr>
          <p:cNvPr id="295" name="Google Shape;295;p23"/>
          <p:cNvSpPr txBox="1"/>
          <p:nvPr/>
        </p:nvSpPr>
        <p:spPr>
          <a:xfrm>
            <a:off x="4654775" y="2961600"/>
            <a:ext cx="3554100" cy="8313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a:solidFill>
                  <a:srgbClr val="E8004C"/>
                </a:solidFill>
                <a:latin typeface="Varela Round"/>
                <a:ea typeface="Varela Round"/>
                <a:cs typeface="Varela Round"/>
                <a:sym typeface="Varela Round"/>
              </a:rPr>
              <a:t>Does community factor into goal setting? Do you like talking about your goals with others?</a:t>
            </a:r>
            <a:endParaRPr>
              <a:solidFill>
                <a:srgbClr val="E8004C"/>
              </a:solidFill>
              <a:latin typeface="Varela Round"/>
              <a:ea typeface="Varela Round"/>
              <a:cs typeface="Varela Round"/>
              <a:sym typeface="Varela Rou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24"/>
          <p:cNvPicPr preferRelativeResize="0"/>
          <p:nvPr/>
        </p:nvPicPr>
        <p:blipFill>
          <a:blip r:embed="rId3">
            <a:alphaModFix/>
          </a:blip>
          <a:stretch>
            <a:fillRect/>
          </a:stretch>
        </p:blipFill>
        <p:spPr>
          <a:xfrm>
            <a:off x="1277750" y="700275"/>
            <a:ext cx="6106849" cy="4174601"/>
          </a:xfrm>
          <a:prstGeom prst="rect">
            <a:avLst/>
          </a:prstGeom>
          <a:noFill/>
          <a:ln>
            <a:noFill/>
          </a:ln>
        </p:spPr>
      </p:pic>
      <p:sp>
        <p:nvSpPr>
          <p:cNvPr id="301" name="Google Shape;301;p24"/>
          <p:cNvSpPr txBox="1"/>
          <p:nvPr>
            <p:ph idx="4294967295" type="title"/>
          </p:nvPr>
        </p:nvSpPr>
        <p:spPr>
          <a:xfrm>
            <a:off x="1235500" y="0"/>
            <a:ext cx="6786600" cy="73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000"/>
              <a:t>Megan’s Empathy Map</a:t>
            </a:r>
            <a:endParaRPr b="1" sz="4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25"/>
          <p:cNvPicPr preferRelativeResize="0"/>
          <p:nvPr/>
        </p:nvPicPr>
        <p:blipFill>
          <a:blip r:embed="rId3">
            <a:alphaModFix/>
          </a:blip>
          <a:stretch>
            <a:fillRect/>
          </a:stretch>
        </p:blipFill>
        <p:spPr>
          <a:xfrm>
            <a:off x="1277750" y="700275"/>
            <a:ext cx="6106849" cy="4174601"/>
          </a:xfrm>
          <a:prstGeom prst="rect">
            <a:avLst/>
          </a:prstGeom>
          <a:noFill/>
          <a:ln>
            <a:noFill/>
          </a:ln>
        </p:spPr>
      </p:pic>
      <p:sp>
        <p:nvSpPr>
          <p:cNvPr id="307" name="Google Shape;307;p25"/>
          <p:cNvSpPr/>
          <p:nvPr/>
        </p:nvSpPr>
        <p:spPr>
          <a:xfrm rot="-1119875">
            <a:off x="5401535" y="1379496"/>
            <a:ext cx="94679" cy="78172"/>
          </a:xfrm>
          <a:prstGeom prst="wedgeEllipseCallout">
            <a:avLst>
              <a:gd fmla="val 11952" name="adj1"/>
              <a:gd fmla="val 136697" name="adj2"/>
            </a:avLst>
          </a:prstGeom>
          <a:solidFill>
            <a:srgbClr val="E8004C">
              <a:alpha val="866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solidFill>
                <a:srgbClr val="FFFFFF"/>
              </a:solidFill>
              <a:latin typeface="Varela Round"/>
              <a:ea typeface="Varela Round"/>
              <a:cs typeface="Varela Round"/>
              <a:sym typeface="Varela Round"/>
            </a:endParaRPr>
          </a:p>
        </p:txBody>
      </p:sp>
      <p:sp>
        <p:nvSpPr>
          <p:cNvPr id="308" name="Google Shape;308;p25"/>
          <p:cNvSpPr txBox="1"/>
          <p:nvPr>
            <p:ph idx="4294967295" type="title"/>
          </p:nvPr>
        </p:nvSpPr>
        <p:spPr>
          <a:xfrm>
            <a:off x="1235500" y="0"/>
            <a:ext cx="6786600" cy="73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000"/>
              <a:t>Surprise</a:t>
            </a:r>
            <a:endParaRPr b="1" sz="4000"/>
          </a:p>
        </p:txBody>
      </p:sp>
      <p:pic>
        <p:nvPicPr>
          <p:cNvPr id="309" name="Google Shape;309;p25"/>
          <p:cNvPicPr preferRelativeResize="0"/>
          <p:nvPr/>
        </p:nvPicPr>
        <p:blipFill>
          <a:blip r:embed="rId4">
            <a:alphaModFix/>
          </a:blip>
          <a:stretch>
            <a:fillRect/>
          </a:stretch>
        </p:blipFill>
        <p:spPr>
          <a:xfrm>
            <a:off x="2889075" y="1277000"/>
            <a:ext cx="2884207" cy="3167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26"/>
          <p:cNvPicPr preferRelativeResize="0"/>
          <p:nvPr/>
        </p:nvPicPr>
        <p:blipFill>
          <a:blip r:embed="rId3">
            <a:alphaModFix/>
          </a:blip>
          <a:stretch>
            <a:fillRect/>
          </a:stretch>
        </p:blipFill>
        <p:spPr>
          <a:xfrm>
            <a:off x="1277750" y="700275"/>
            <a:ext cx="6106849" cy="4174601"/>
          </a:xfrm>
          <a:prstGeom prst="rect">
            <a:avLst/>
          </a:prstGeom>
          <a:noFill/>
          <a:ln>
            <a:noFill/>
          </a:ln>
        </p:spPr>
      </p:pic>
      <p:sp>
        <p:nvSpPr>
          <p:cNvPr id="315" name="Google Shape;315;p26"/>
          <p:cNvSpPr txBox="1"/>
          <p:nvPr>
            <p:ph idx="4294967295" type="title"/>
          </p:nvPr>
        </p:nvSpPr>
        <p:spPr>
          <a:xfrm>
            <a:off x="1235500" y="0"/>
            <a:ext cx="6786600" cy="73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000"/>
              <a:t>Contradiction</a:t>
            </a:r>
            <a:endParaRPr b="1" sz="4000"/>
          </a:p>
        </p:txBody>
      </p:sp>
      <p:pic>
        <p:nvPicPr>
          <p:cNvPr id="316" name="Google Shape;316;p26"/>
          <p:cNvPicPr preferRelativeResize="0"/>
          <p:nvPr/>
        </p:nvPicPr>
        <p:blipFill>
          <a:blip r:embed="rId4">
            <a:alphaModFix/>
          </a:blip>
          <a:stretch>
            <a:fillRect/>
          </a:stretch>
        </p:blipFill>
        <p:spPr>
          <a:xfrm>
            <a:off x="2241950" y="1668050"/>
            <a:ext cx="4244725" cy="2075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27"/>
          <p:cNvPicPr preferRelativeResize="0"/>
          <p:nvPr/>
        </p:nvPicPr>
        <p:blipFill>
          <a:blip r:embed="rId3">
            <a:alphaModFix/>
          </a:blip>
          <a:stretch>
            <a:fillRect/>
          </a:stretch>
        </p:blipFill>
        <p:spPr>
          <a:xfrm>
            <a:off x="1277750" y="700275"/>
            <a:ext cx="6106849" cy="4174601"/>
          </a:xfrm>
          <a:prstGeom prst="rect">
            <a:avLst/>
          </a:prstGeom>
          <a:noFill/>
          <a:ln>
            <a:noFill/>
          </a:ln>
        </p:spPr>
      </p:pic>
      <p:sp>
        <p:nvSpPr>
          <p:cNvPr id="322" name="Google Shape;322;p27"/>
          <p:cNvSpPr txBox="1"/>
          <p:nvPr>
            <p:ph idx="4294967295" type="title"/>
          </p:nvPr>
        </p:nvSpPr>
        <p:spPr>
          <a:xfrm>
            <a:off x="1235500" y="0"/>
            <a:ext cx="6786600" cy="73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000"/>
              <a:t>Tension</a:t>
            </a:r>
            <a:endParaRPr b="1" sz="4000"/>
          </a:p>
        </p:txBody>
      </p:sp>
      <p:pic>
        <p:nvPicPr>
          <p:cNvPr id="323" name="Google Shape;323;p27"/>
          <p:cNvPicPr preferRelativeResize="0"/>
          <p:nvPr/>
        </p:nvPicPr>
        <p:blipFill>
          <a:blip r:embed="rId4">
            <a:alphaModFix/>
          </a:blip>
          <a:stretch>
            <a:fillRect/>
          </a:stretch>
        </p:blipFill>
        <p:spPr>
          <a:xfrm>
            <a:off x="3050775" y="1403325"/>
            <a:ext cx="2640300" cy="2768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8"/>
          <p:cNvSpPr txBox="1"/>
          <p:nvPr>
            <p:ph idx="4294967295" type="title"/>
          </p:nvPr>
        </p:nvSpPr>
        <p:spPr>
          <a:xfrm>
            <a:off x="6121775" y="1588775"/>
            <a:ext cx="2589000" cy="219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000"/>
              <a:t>Manaal</a:t>
            </a:r>
            <a:r>
              <a:rPr b="1" lang="en" sz="4000"/>
              <a:t>’s </a:t>
            </a:r>
            <a:endParaRPr b="1" sz="4000"/>
          </a:p>
          <a:p>
            <a:pPr indent="0" lvl="0" marL="0" rtl="0" algn="l">
              <a:spcBef>
                <a:spcPts val="0"/>
              </a:spcBef>
              <a:spcAft>
                <a:spcPts val="0"/>
              </a:spcAft>
              <a:buNone/>
            </a:pPr>
            <a:r>
              <a:rPr b="1" lang="en" sz="4000"/>
              <a:t>Empathy </a:t>
            </a:r>
            <a:endParaRPr b="1" sz="4000"/>
          </a:p>
          <a:p>
            <a:pPr indent="0" lvl="0" marL="0" rtl="0" algn="l">
              <a:spcBef>
                <a:spcPts val="0"/>
              </a:spcBef>
              <a:spcAft>
                <a:spcPts val="0"/>
              </a:spcAft>
              <a:buNone/>
            </a:pPr>
            <a:r>
              <a:rPr b="1" lang="en" sz="4000"/>
              <a:t>Map</a:t>
            </a:r>
            <a:endParaRPr b="1" sz="4000"/>
          </a:p>
        </p:txBody>
      </p:sp>
      <p:pic>
        <p:nvPicPr>
          <p:cNvPr id="329" name="Google Shape;329;p28"/>
          <p:cNvPicPr preferRelativeResize="0"/>
          <p:nvPr/>
        </p:nvPicPr>
        <p:blipFill>
          <a:blip r:embed="rId3">
            <a:alphaModFix/>
          </a:blip>
          <a:stretch>
            <a:fillRect/>
          </a:stretch>
        </p:blipFill>
        <p:spPr>
          <a:xfrm>
            <a:off x="0" y="0"/>
            <a:ext cx="5709414"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9"/>
          <p:cNvSpPr txBox="1"/>
          <p:nvPr>
            <p:ph idx="4294967295" type="title"/>
          </p:nvPr>
        </p:nvSpPr>
        <p:spPr>
          <a:xfrm>
            <a:off x="5778900" y="2130525"/>
            <a:ext cx="3365100" cy="66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600"/>
              <a:t>Contradiction</a:t>
            </a:r>
            <a:endParaRPr b="1" sz="3600"/>
          </a:p>
        </p:txBody>
      </p:sp>
      <p:pic>
        <p:nvPicPr>
          <p:cNvPr id="335" name="Google Shape;335;p29"/>
          <p:cNvPicPr preferRelativeResize="0"/>
          <p:nvPr/>
        </p:nvPicPr>
        <p:blipFill>
          <a:blip r:embed="rId3">
            <a:alphaModFix/>
          </a:blip>
          <a:stretch>
            <a:fillRect/>
          </a:stretch>
        </p:blipFill>
        <p:spPr>
          <a:xfrm>
            <a:off x="0" y="0"/>
            <a:ext cx="5709414" cy="5143500"/>
          </a:xfrm>
          <a:prstGeom prst="rect">
            <a:avLst/>
          </a:prstGeom>
          <a:noFill/>
          <a:ln>
            <a:noFill/>
          </a:ln>
        </p:spPr>
      </p:pic>
      <p:pic>
        <p:nvPicPr>
          <p:cNvPr id="336" name="Google Shape;336;p29"/>
          <p:cNvPicPr preferRelativeResize="0"/>
          <p:nvPr/>
        </p:nvPicPr>
        <p:blipFill>
          <a:blip r:embed="rId4">
            <a:alphaModFix/>
          </a:blip>
          <a:stretch>
            <a:fillRect/>
          </a:stretch>
        </p:blipFill>
        <p:spPr>
          <a:xfrm>
            <a:off x="516250" y="1151025"/>
            <a:ext cx="4933950" cy="2628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0"/>
          <p:cNvSpPr txBox="1"/>
          <p:nvPr>
            <p:ph idx="4294967295" type="title"/>
          </p:nvPr>
        </p:nvSpPr>
        <p:spPr>
          <a:xfrm>
            <a:off x="6228275" y="2130525"/>
            <a:ext cx="2325000" cy="66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600"/>
              <a:t>Tension</a:t>
            </a:r>
            <a:endParaRPr b="1" sz="3600"/>
          </a:p>
        </p:txBody>
      </p:sp>
      <p:pic>
        <p:nvPicPr>
          <p:cNvPr id="342" name="Google Shape;342;p30"/>
          <p:cNvPicPr preferRelativeResize="0"/>
          <p:nvPr/>
        </p:nvPicPr>
        <p:blipFill>
          <a:blip r:embed="rId3">
            <a:alphaModFix/>
          </a:blip>
          <a:stretch>
            <a:fillRect/>
          </a:stretch>
        </p:blipFill>
        <p:spPr>
          <a:xfrm>
            <a:off x="0" y="0"/>
            <a:ext cx="5709414" cy="5143500"/>
          </a:xfrm>
          <a:prstGeom prst="rect">
            <a:avLst/>
          </a:prstGeom>
          <a:noFill/>
          <a:ln>
            <a:noFill/>
          </a:ln>
        </p:spPr>
      </p:pic>
      <p:pic>
        <p:nvPicPr>
          <p:cNvPr id="343" name="Google Shape;343;p30"/>
          <p:cNvPicPr preferRelativeResize="0"/>
          <p:nvPr/>
        </p:nvPicPr>
        <p:blipFill>
          <a:blip r:embed="rId4">
            <a:alphaModFix/>
          </a:blip>
          <a:stretch>
            <a:fillRect/>
          </a:stretch>
        </p:blipFill>
        <p:spPr>
          <a:xfrm>
            <a:off x="902924" y="531599"/>
            <a:ext cx="3565900" cy="3731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1"/>
          <p:cNvSpPr txBox="1"/>
          <p:nvPr>
            <p:ph type="ctrTitle"/>
          </p:nvPr>
        </p:nvSpPr>
        <p:spPr>
          <a:xfrm>
            <a:off x="1773750" y="1905200"/>
            <a:ext cx="5911200" cy="1822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600"/>
              <a:t>Insights, Needs, &amp; Questions</a:t>
            </a:r>
            <a:endParaRPr b="1" sz="5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2"/>
          <p:cNvSpPr txBox="1"/>
          <p:nvPr>
            <p:ph idx="4294967295" type="body"/>
          </p:nvPr>
        </p:nvSpPr>
        <p:spPr>
          <a:xfrm>
            <a:off x="5617750" y="2250475"/>
            <a:ext cx="2591400" cy="104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700"/>
              <a:t>A way to measure and track progress in people’s mental health</a:t>
            </a:r>
            <a:endParaRPr sz="1700"/>
          </a:p>
        </p:txBody>
      </p:sp>
      <p:sp>
        <p:nvSpPr>
          <p:cNvPr id="354" name="Google Shape;354;p32"/>
          <p:cNvSpPr txBox="1"/>
          <p:nvPr/>
        </p:nvSpPr>
        <p:spPr>
          <a:xfrm>
            <a:off x="1648850" y="3961675"/>
            <a:ext cx="4835100" cy="7080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700">
                <a:solidFill>
                  <a:schemeClr val="dk2"/>
                </a:solidFill>
                <a:latin typeface="Varela Round"/>
                <a:ea typeface="Varela Round"/>
                <a:cs typeface="Varela Round"/>
                <a:sym typeface="Varela Round"/>
              </a:rPr>
              <a:t>Are there precise markers people can use to assess their mental health?</a:t>
            </a:r>
            <a:endParaRPr/>
          </a:p>
        </p:txBody>
      </p:sp>
      <p:sp>
        <p:nvSpPr>
          <p:cNvPr id="355" name="Google Shape;355;p32"/>
          <p:cNvSpPr txBox="1"/>
          <p:nvPr/>
        </p:nvSpPr>
        <p:spPr>
          <a:xfrm>
            <a:off x="6229475" y="3614125"/>
            <a:ext cx="1524000" cy="1403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0000">
                <a:solidFill>
                  <a:srgbClr val="65BB48"/>
                </a:solidFill>
                <a:latin typeface="Varela Round"/>
                <a:ea typeface="Varela Round"/>
                <a:cs typeface="Varela Round"/>
                <a:sym typeface="Varela Round"/>
              </a:rPr>
              <a:t>?</a:t>
            </a:r>
            <a:r>
              <a:rPr b="1" lang="en" sz="6600">
                <a:solidFill>
                  <a:srgbClr val="65BB48"/>
                </a:solidFill>
                <a:latin typeface="Varela Round"/>
                <a:ea typeface="Varela Round"/>
                <a:cs typeface="Varela Round"/>
                <a:sym typeface="Varela Round"/>
              </a:rPr>
              <a:t> </a:t>
            </a:r>
            <a:endParaRPr b="1" sz="4100">
              <a:solidFill>
                <a:srgbClr val="00ACC3"/>
              </a:solidFill>
              <a:latin typeface="Varela Round"/>
              <a:ea typeface="Varela Round"/>
              <a:cs typeface="Varela Round"/>
              <a:sym typeface="Varela Round"/>
            </a:endParaRPr>
          </a:p>
        </p:txBody>
      </p:sp>
      <p:sp>
        <p:nvSpPr>
          <p:cNvPr id="356" name="Google Shape;356;p32"/>
          <p:cNvSpPr txBox="1"/>
          <p:nvPr/>
        </p:nvSpPr>
        <p:spPr>
          <a:xfrm>
            <a:off x="448200" y="362775"/>
            <a:ext cx="4123800" cy="611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600">
                <a:solidFill>
                  <a:srgbClr val="00ACC3"/>
                </a:solidFill>
                <a:latin typeface="Varela Round"/>
                <a:ea typeface="Varela Round"/>
                <a:cs typeface="Varela Round"/>
                <a:sym typeface="Varela Round"/>
              </a:rPr>
              <a:t>Megan said… </a:t>
            </a:r>
            <a:endParaRPr b="1" sz="3600">
              <a:solidFill>
                <a:srgbClr val="00ACC3"/>
              </a:solidFill>
              <a:latin typeface="Varela Round"/>
              <a:ea typeface="Varela Round"/>
              <a:cs typeface="Varela Round"/>
              <a:sym typeface="Varela Round"/>
            </a:endParaRPr>
          </a:p>
        </p:txBody>
      </p:sp>
      <p:sp>
        <p:nvSpPr>
          <p:cNvPr id="357" name="Google Shape;357;p32"/>
          <p:cNvSpPr txBox="1"/>
          <p:nvPr/>
        </p:nvSpPr>
        <p:spPr>
          <a:xfrm>
            <a:off x="651225" y="873775"/>
            <a:ext cx="8061000" cy="7080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700">
                <a:solidFill>
                  <a:schemeClr val="dk2"/>
                </a:solidFill>
                <a:latin typeface="Varela Round"/>
                <a:ea typeface="Varela Round"/>
                <a:cs typeface="Varela Round"/>
                <a:sym typeface="Varela Round"/>
              </a:rPr>
              <a:t>“I'm a quantitative person and I like to measure progress…Therapy is not like going to a doctor and solving all your problems. It's pretty ambiguous.”</a:t>
            </a:r>
            <a:endParaRPr/>
          </a:p>
        </p:txBody>
      </p:sp>
      <p:sp>
        <p:nvSpPr>
          <p:cNvPr id="358" name="Google Shape;358;p32"/>
          <p:cNvSpPr txBox="1"/>
          <p:nvPr/>
        </p:nvSpPr>
        <p:spPr>
          <a:xfrm>
            <a:off x="386700" y="1581775"/>
            <a:ext cx="3635400" cy="789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500">
                <a:solidFill>
                  <a:schemeClr val="accent6"/>
                </a:solidFill>
                <a:latin typeface="Varela Round"/>
                <a:ea typeface="Varela Round"/>
                <a:cs typeface="Varela Round"/>
                <a:sym typeface="Varela Round"/>
              </a:rPr>
              <a:t>Insight</a:t>
            </a:r>
            <a:endParaRPr b="1" sz="4100">
              <a:solidFill>
                <a:schemeClr val="accent6"/>
              </a:solidFill>
              <a:latin typeface="Varela Round"/>
              <a:ea typeface="Varela Round"/>
              <a:cs typeface="Varela Round"/>
              <a:sym typeface="Varela Round"/>
            </a:endParaRPr>
          </a:p>
        </p:txBody>
      </p:sp>
      <p:sp>
        <p:nvSpPr>
          <p:cNvPr id="359" name="Google Shape;359;p32"/>
          <p:cNvSpPr txBox="1"/>
          <p:nvPr/>
        </p:nvSpPr>
        <p:spPr>
          <a:xfrm>
            <a:off x="5460325" y="1581775"/>
            <a:ext cx="2591400" cy="789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500">
                <a:solidFill>
                  <a:srgbClr val="F8BB00"/>
                </a:solidFill>
                <a:latin typeface="Varela Round"/>
                <a:ea typeface="Varela Round"/>
                <a:cs typeface="Varela Round"/>
                <a:sym typeface="Varela Round"/>
              </a:rPr>
              <a:t>Need</a:t>
            </a:r>
            <a:endParaRPr b="1" sz="4100">
              <a:solidFill>
                <a:srgbClr val="F8BB00"/>
              </a:solidFill>
              <a:latin typeface="Varela Round"/>
              <a:ea typeface="Varela Round"/>
              <a:cs typeface="Varela Round"/>
              <a:sym typeface="Varela Round"/>
            </a:endParaRPr>
          </a:p>
        </p:txBody>
      </p:sp>
      <p:sp>
        <p:nvSpPr>
          <p:cNvPr id="360" name="Google Shape;360;p32"/>
          <p:cNvSpPr txBox="1"/>
          <p:nvPr/>
        </p:nvSpPr>
        <p:spPr>
          <a:xfrm>
            <a:off x="651225" y="2293175"/>
            <a:ext cx="3920700" cy="12315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700">
                <a:solidFill>
                  <a:schemeClr val="dk2"/>
                </a:solidFill>
                <a:latin typeface="Varela Round"/>
                <a:ea typeface="Varela Round"/>
                <a:cs typeface="Varela Round"/>
                <a:sym typeface="Varela Round"/>
              </a:rPr>
              <a:t>People find it difficult to measure their mental health, causing frustration or leading people to not seek mental health services.</a:t>
            </a:r>
            <a:endParaRPr sz="1700">
              <a:solidFill>
                <a:schemeClr val="dk2"/>
              </a:solidFill>
              <a:latin typeface="Varela Round"/>
              <a:ea typeface="Varela Round"/>
              <a:cs typeface="Varela Round"/>
              <a:sym typeface="Varela Rou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5"/>
          <p:cNvSpPr txBox="1"/>
          <p:nvPr>
            <p:ph type="ctrTitle"/>
          </p:nvPr>
        </p:nvSpPr>
        <p:spPr>
          <a:xfrm>
            <a:off x="1773750" y="317275"/>
            <a:ext cx="5596500" cy="78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TEAM</a:t>
            </a:r>
            <a:endParaRPr b="1"/>
          </a:p>
        </p:txBody>
      </p:sp>
      <p:sp>
        <p:nvSpPr>
          <p:cNvPr id="205" name="Google Shape;205;p15"/>
          <p:cNvSpPr txBox="1"/>
          <p:nvPr>
            <p:ph idx="1" type="subTitle"/>
          </p:nvPr>
        </p:nvSpPr>
        <p:spPr>
          <a:xfrm>
            <a:off x="2743725" y="1517513"/>
            <a:ext cx="17961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SAFIYAH</a:t>
            </a:r>
            <a:endParaRPr/>
          </a:p>
          <a:p>
            <a:pPr indent="0" lvl="0" marL="0" rtl="0" algn="ctr">
              <a:spcBef>
                <a:spcPts val="0"/>
              </a:spcBef>
              <a:spcAft>
                <a:spcPts val="0"/>
              </a:spcAft>
              <a:buNone/>
            </a:pPr>
            <a:r>
              <a:rPr lang="en" sz="1400">
                <a:solidFill>
                  <a:schemeClr val="lt2"/>
                </a:solidFill>
              </a:rPr>
              <a:t>CS 2023</a:t>
            </a:r>
            <a:endParaRPr/>
          </a:p>
        </p:txBody>
      </p:sp>
      <p:sp>
        <p:nvSpPr>
          <p:cNvPr id="206" name="Google Shape;206;p15"/>
          <p:cNvSpPr txBox="1"/>
          <p:nvPr>
            <p:ph idx="1" type="subTitle"/>
          </p:nvPr>
        </p:nvSpPr>
        <p:spPr>
          <a:xfrm>
            <a:off x="2886425" y="3573175"/>
            <a:ext cx="13443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ROY</a:t>
            </a:r>
            <a:endParaRPr/>
          </a:p>
          <a:p>
            <a:pPr indent="0" lvl="0" marL="0" rtl="0" algn="ctr">
              <a:spcBef>
                <a:spcPts val="0"/>
              </a:spcBef>
              <a:spcAft>
                <a:spcPts val="0"/>
              </a:spcAft>
              <a:buNone/>
            </a:pPr>
            <a:r>
              <a:rPr lang="en" sz="1400"/>
              <a:t>CS 2023</a:t>
            </a:r>
            <a:endParaRPr sz="1400"/>
          </a:p>
        </p:txBody>
      </p:sp>
      <p:sp>
        <p:nvSpPr>
          <p:cNvPr id="207" name="Google Shape;207;p15"/>
          <p:cNvSpPr txBox="1"/>
          <p:nvPr>
            <p:ph idx="1" type="subTitle"/>
          </p:nvPr>
        </p:nvSpPr>
        <p:spPr>
          <a:xfrm>
            <a:off x="6176550" y="3454275"/>
            <a:ext cx="15237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NIKI</a:t>
            </a:r>
            <a:endParaRPr/>
          </a:p>
          <a:p>
            <a:pPr indent="0" lvl="0" marL="0" rtl="0" algn="ctr">
              <a:spcBef>
                <a:spcPts val="0"/>
              </a:spcBef>
              <a:spcAft>
                <a:spcPts val="0"/>
              </a:spcAft>
              <a:buNone/>
            </a:pPr>
            <a:r>
              <a:rPr lang="en" sz="1400">
                <a:solidFill>
                  <a:schemeClr val="lt2"/>
                </a:solidFill>
              </a:rPr>
              <a:t>CS 2022</a:t>
            </a:r>
            <a:endParaRPr sz="1400">
              <a:solidFill>
                <a:schemeClr val="lt2"/>
              </a:solidFill>
            </a:endParaRPr>
          </a:p>
          <a:p>
            <a:pPr indent="0" lvl="0" marL="0" rtl="0" algn="ctr">
              <a:spcBef>
                <a:spcPts val="0"/>
              </a:spcBef>
              <a:spcAft>
                <a:spcPts val="0"/>
              </a:spcAft>
              <a:buNone/>
            </a:pPr>
            <a:r>
              <a:t/>
            </a:r>
            <a:endParaRPr/>
          </a:p>
        </p:txBody>
      </p:sp>
      <p:sp>
        <p:nvSpPr>
          <p:cNvPr id="208" name="Google Shape;208;p15"/>
          <p:cNvSpPr txBox="1"/>
          <p:nvPr>
            <p:ph idx="1" type="subTitle"/>
          </p:nvPr>
        </p:nvSpPr>
        <p:spPr>
          <a:xfrm>
            <a:off x="6234674" y="1517525"/>
            <a:ext cx="18966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RAYMOND</a:t>
            </a:r>
            <a:endParaRPr/>
          </a:p>
          <a:p>
            <a:pPr indent="0" lvl="0" marL="0" rtl="0" algn="ctr">
              <a:spcBef>
                <a:spcPts val="0"/>
              </a:spcBef>
              <a:spcAft>
                <a:spcPts val="0"/>
              </a:spcAft>
              <a:buNone/>
            </a:pPr>
            <a:r>
              <a:rPr lang="en" sz="1400"/>
              <a:t>BMC 2023</a:t>
            </a:r>
            <a:endParaRPr sz="1400"/>
          </a:p>
        </p:txBody>
      </p:sp>
      <p:pic>
        <p:nvPicPr>
          <p:cNvPr id="209" name="Google Shape;209;p15"/>
          <p:cNvPicPr preferRelativeResize="0"/>
          <p:nvPr/>
        </p:nvPicPr>
        <p:blipFill>
          <a:blip r:embed="rId3">
            <a:alphaModFix/>
          </a:blip>
          <a:stretch>
            <a:fillRect/>
          </a:stretch>
        </p:blipFill>
        <p:spPr>
          <a:xfrm>
            <a:off x="1548325" y="3146700"/>
            <a:ext cx="1260741" cy="1492775"/>
          </a:xfrm>
          <a:prstGeom prst="rect">
            <a:avLst/>
          </a:prstGeom>
          <a:noFill/>
          <a:ln>
            <a:noFill/>
          </a:ln>
        </p:spPr>
      </p:pic>
      <p:pic>
        <p:nvPicPr>
          <p:cNvPr id="210" name="Google Shape;210;p15"/>
          <p:cNvPicPr preferRelativeResize="0"/>
          <p:nvPr/>
        </p:nvPicPr>
        <p:blipFill>
          <a:blip r:embed="rId4">
            <a:alphaModFix/>
          </a:blip>
          <a:stretch>
            <a:fillRect/>
          </a:stretch>
        </p:blipFill>
        <p:spPr>
          <a:xfrm>
            <a:off x="4727252" y="1236025"/>
            <a:ext cx="1449299" cy="1347798"/>
          </a:xfrm>
          <a:prstGeom prst="rect">
            <a:avLst/>
          </a:prstGeom>
          <a:noFill/>
          <a:ln>
            <a:noFill/>
          </a:ln>
        </p:spPr>
      </p:pic>
      <p:pic>
        <p:nvPicPr>
          <p:cNvPr id="211" name="Google Shape;211;p15"/>
          <p:cNvPicPr preferRelativeResize="0"/>
          <p:nvPr/>
        </p:nvPicPr>
        <p:blipFill>
          <a:blip r:embed="rId5">
            <a:alphaModFix/>
          </a:blip>
          <a:stretch>
            <a:fillRect/>
          </a:stretch>
        </p:blipFill>
        <p:spPr>
          <a:xfrm>
            <a:off x="4779750" y="3047650"/>
            <a:ext cx="1344302" cy="1537198"/>
          </a:xfrm>
          <a:prstGeom prst="rect">
            <a:avLst/>
          </a:prstGeom>
          <a:noFill/>
          <a:ln>
            <a:noFill/>
          </a:ln>
        </p:spPr>
      </p:pic>
      <p:pic>
        <p:nvPicPr>
          <p:cNvPr id="212" name="Google Shape;212;p15"/>
          <p:cNvPicPr preferRelativeResize="0"/>
          <p:nvPr/>
        </p:nvPicPr>
        <p:blipFill>
          <a:blip r:embed="rId6">
            <a:alphaModFix/>
          </a:blip>
          <a:stretch>
            <a:fillRect/>
          </a:stretch>
        </p:blipFill>
        <p:spPr>
          <a:xfrm>
            <a:off x="1580999" y="1163538"/>
            <a:ext cx="1195402" cy="1492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3"/>
          <p:cNvSpPr txBox="1"/>
          <p:nvPr>
            <p:ph idx="4294967295" type="body"/>
          </p:nvPr>
        </p:nvSpPr>
        <p:spPr>
          <a:xfrm>
            <a:off x="5617750" y="2522550"/>
            <a:ext cx="3221700" cy="104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700"/>
              <a:t>T</a:t>
            </a:r>
            <a:r>
              <a:rPr lang="en" sz="1700"/>
              <a:t>o connect and form friendships with others who have a common goal</a:t>
            </a:r>
            <a:endParaRPr sz="1700"/>
          </a:p>
        </p:txBody>
      </p:sp>
      <p:sp>
        <p:nvSpPr>
          <p:cNvPr id="366" name="Google Shape;366;p33"/>
          <p:cNvSpPr txBox="1"/>
          <p:nvPr/>
        </p:nvSpPr>
        <p:spPr>
          <a:xfrm>
            <a:off x="1648850" y="3961675"/>
            <a:ext cx="4835100" cy="9696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700">
                <a:solidFill>
                  <a:schemeClr val="dk2"/>
                </a:solidFill>
                <a:latin typeface="Varela Round"/>
                <a:ea typeface="Varela Round"/>
                <a:cs typeface="Varela Round"/>
                <a:sym typeface="Varela Round"/>
              </a:rPr>
              <a:t>Will people still feel accountable if they are working on their goals in a team, but their teammates are not their friends?</a:t>
            </a:r>
            <a:endParaRPr/>
          </a:p>
        </p:txBody>
      </p:sp>
      <p:sp>
        <p:nvSpPr>
          <p:cNvPr id="367" name="Google Shape;367;p33"/>
          <p:cNvSpPr txBox="1"/>
          <p:nvPr/>
        </p:nvSpPr>
        <p:spPr>
          <a:xfrm>
            <a:off x="6079750" y="3744925"/>
            <a:ext cx="1524000" cy="1403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0000">
                <a:solidFill>
                  <a:srgbClr val="00ACC3"/>
                </a:solidFill>
                <a:latin typeface="Varela Round"/>
                <a:ea typeface="Varela Round"/>
                <a:cs typeface="Varela Round"/>
                <a:sym typeface="Varela Round"/>
              </a:rPr>
              <a:t>?</a:t>
            </a:r>
            <a:r>
              <a:rPr b="1" lang="en" sz="6600">
                <a:solidFill>
                  <a:srgbClr val="00ACC3"/>
                </a:solidFill>
                <a:latin typeface="Varela Round"/>
                <a:ea typeface="Varela Round"/>
                <a:cs typeface="Varela Round"/>
                <a:sym typeface="Varela Round"/>
              </a:rPr>
              <a:t> </a:t>
            </a:r>
            <a:endParaRPr b="1" sz="4100">
              <a:solidFill>
                <a:srgbClr val="00ACC3"/>
              </a:solidFill>
              <a:latin typeface="Varela Round"/>
              <a:ea typeface="Varela Round"/>
              <a:cs typeface="Varela Round"/>
              <a:sym typeface="Varela Round"/>
            </a:endParaRPr>
          </a:p>
        </p:txBody>
      </p:sp>
      <p:sp>
        <p:nvSpPr>
          <p:cNvPr id="368" name="Google Shape;368;p33"/>
          <p:cNvSpPr txBox="1"/>
          <p:nvPr/>
        </p:nvSpPr>
        <p:spPr>
          <a:xfrm>
            <a:off x="448200" y="213775"/>
            <a:ext cx="4123800" cy="611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600">
                <a:solidFill>
                  <a:srgbClr val="65BB48"/>
                </a:solidFill>
                <a:latin typeface="Varela Round"/>
                <a:ea typeface="Varela Round"/>
                <a:cs typeface="Varela Round"/>
                <a:sym typeface="Varela Round"/>
              </a:rPr>
              <a:t>Mike</a:t>
            </a:r>
            <a:r>
              <a:rPr b="1" lang="en" sz="3600">
                <a:solidFill>
                  <a:srgbClr val="65BB48"/>
                </a:solidFill>
                <a:latin typeface="Varela Round"/>
                <a:ea typeface="Varela Round"/>
                <a:cs typeface="Varela Round"/>
                <a:sym typeface="Varela Round"/>
              </a:rPr>
              <a:t> said… </a:t>
            </a:r>
            <a:endParaRPr b="1" sz="3600">
              <a:solidFill>
                <a:srgbClr val="65BB48"/>
              </a:solidFill>
              <a:latin typeface="Varela Round"/>
              <a:ea typeface="Varela Round"/>
              <a:cs typeface="Varela Round"/>
              <a:sym typeface="Varela Round"/>
            </a:endParaRPr>
          </a:p>
        </p:txBody>
      </p:sp>
      <p:sp>
        <p:nvSpPr>
          <p:cNvPr id="369" name="Google Shape;369;p33"/>
          <p:cNvSpPr txBox="1"/>
          <p:nvPr/>
        </p:nvSpPr>
        <p:spPr>
          <a:xfrm>
            <a:off x="651225" y="685925"/>
            <a:ext cx="8061000" cy="9696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700">
                <a:solidFill>
                  <a:schemeClr val="dk2"/>
                </a:solidFill>
                <a:latin typeface="Varela Round"/>
                <a:ea typeface="Varela Round"/>
                <a:cs typeface="Varela Round"/>
                <a:sym typeface="Varela Round"/>
              </a:rPr>
              <a:t>“I accomplish things better when my friends are also working on the same goal as me. If I slack off, I’ll feel bad since my friends are all still working towards our mutual goal.” </a:t>
            </a:r>
            <a:endParaRPr/>
          </a:p>
        </p:txBody>
      </p:sp>
      <p:sp>
        <p:nvSpPr>
          <p:cNvPr id="370" name="Google Shape;370;p33"/>
          <p:cNvSpPr txBox="1"/>
          <p:nvPr/>
        </p:nvSpPr>
        <p:spPr>
          <a:xfrm>
            <a:off x="386700" y="1853850"/>
            <a:ext cx="3635400" cy="789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500">
                <a:solidFill>
                  <a:srgbClr val="F8BB00"/>
                </a:solidFill>
                <a:latin typeface="Varela Round"/>
                <a:ea typeface="Varela Round"/>
                <a:cs typeface="Varela Round"/>
                <a:sym typeface="Varela Round"/>
              </a:rPr>
              <a:t>Insight</a:t>
            </a:r>
            <a:endParaRPr b="1" sz="4100">
              <a:solidFill>
                <a:srgbClr val="F8BB00"/>
              </a:solidFill>
              <a:latin typeface="Varela Round"/>
              <a:ea typeface="Varela Round"/>
              <a:cs typeface="Varela Round"/>
              <a:sym typeface="Varela Round"/>
            </a:endParaRPr>
          </a:p>
        </p:txBody>
      </p:sp>
      <p:sp>
        <p:nvSpPr>
          <p:cNvPr id="371" name="Google Shape;371;p33"/>
          <p:cNvSpPr txBox="1"/>
          <p:nvPr/>
        </p:nvSpPr>
        <p:spPr>
          <a:xfrm>
            <a:off x="5460325" y="1853850"/>
            <a:ext cx="2591400" cy="789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500">
                <a:solidFill>
                  <a:srgbClr val="ED4A00"/>
                </a:solidFill>
                <a:latin typeface="Varela Round"/>
                <a:ea typeface="Varela Round"/>
                <a:cs typeface="Varela Round"/>
                <a:sym typeface="Varela Round"/>
              </a:rPr>
              <a:t>Need</a:t>
            </a:r>
            <a:endParaRPr b="1" sz="4100">
              <a:solidFill>
                <a:srgbClr val="ED4A00"/>
              </a:solidFill>
              <a:latin typeface="Varela Round"/>
              <a:ea typeface="Varela Round"/>
              <a:cs typeface="Varela Round"/>
              <a:sym typeface="Varela Round"/>
            </a:endParaRPr>
          </a:p>
        </p:txBody>
      </p:sp>
      <p:sp>
        <p:nvSpPr>
          <p:cNvPr id="372" name="Google Shape;372;p33"/>
          <p:cNvSpPr txBox="1"/>
          <p:nvPr/>
        </p:nvSpPr>
        <p:spPr>
          <a:xfrm>
            <a:off x="651225" y="2565250"/>
            <a:ext cx="3920700" cy="9696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700">
                <a:solidFill>
                  <a:schemeClr val="dk2"/>
                </a:solidFill>
                <a:latin typeface="Varela Round"/>
                <a:ea typeface="Varela Round"/>
                <a:cs typeface="Varela Round"/>
                <a:sym typeface="Varela Round"/>
              </a:rPr>
              <a:t>Goals are easier to accomplish when tackled as a team due to accountability</a:t>
            </a:r>
            <a:endParaRPr sz="1700">
              <a:solidFill>
                <a:schemeClr val="dk2"/>
              </a:solidFill>
              <a:latin typeface="Varela Round"/>
              <a:ea typeface="Varela Round"/>
              <a:cs typeface="Varela Round"/>
              <a:sym typeface="Varela Rou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4"/>
          <p:cNvSpPr txBox="1"/>
          <p:nvPr>
            <p:ph idx="4294967295" type="body"/>
          </p:nvPr>
        </p:nvSpPr>
        <p:spPr>
          <a:xfrm>
            <a:off x="5262250" y="2178475"/>
            <a:ext cx="3203100" cy="1162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700"/>
              <a:t>A platform that allows you to search and filter therapists based on identities</a:t>
            </a:r>
            <a:endParaRPr sz="1700"/>
          </a:p>
        </p:txBody>
      </p:sp>
      <p:sp>
        <p:nvSpPr>
          <p:cNvPr id="378" name="Google Shape;378;p34"/>
          <p:cNvSpPr txBox="1"/>
          <p:nvPr/>
        </p:nvSpPr>
        <p:spPr>
          <a:xfrm>
            <a:off x="1648850" y="3830875"/>
            <a:ext cx="4835100" cy="9696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700">
                <a:solidFill>
                  <a:schemeClr val="dk2"/>
                </a:solidFill>
                <a:latin typeface="Varela Round"/>
                <a:ea typeface="Varela Round"/>
                <a:cs typeface="Varela Round"/>
                <a:sym typeface="Varela Round"/>
              </a:rPr>
              <a:t>How can the current process of searching for a therapist be changed to allow one to gauge compatibility before committing?</a:t>
            </a:r>
            <a:endParaRPr/>
          </a:p>
        </p:txBody>
      </p:sp>
      <p:sp>
        <p:nvSpPr>
          <p:cNvPr id="379" name="Google Shape;379;p34"/>
          <p:cNvSpPr txBox="1"/>
          <p:nvPr/>
        </p:nvSpPr>
        <p:spPr>
          <a:xfrm>
            <a:off x="6229475" y="3614125"/>
            <a:ext cx="1524000" cy="1403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0000">
                <a:solidFill>
                  <a:srgbClr val="65BB48"/>
                </a:solidFill>
                <a:latin typeface="Varela Round"/>
                <a:ea typeface="Varela Round"/>
                <a:cs typeface="Varela Round"/>
                <a:sym typeface="Varela Round"/>
              </a:rPr>
              <a:t>?</a:t>
            </a:r>
            <a:r>
              <a:rPr b="1" lang="en" sz="6600">
                <a:solidFill>
                  <a:srgbClr val="65BB48"/>
                </a:solidFill>
                <a:latin typeface="Varela Round"/>
                <a:ea typeface="Varela Round"/>
                <a:cs typeface="Varela Round"/>
                <a:sym typeface="Varela Round"/>
              </a:rPr>
              <a:t> </a:t>
            </a:r>
            <a:endParaRPr b="1" sz="4100">
              <a:solidFill>
                <a:srgbClr val="00ACC3"/>
              </a:solidFill>
              <a:latin typeface="Varela Round"/>
              <a:ea typeface="Varela Round"/>
              <a:cs typeface="Varela Round"/>
              <a:sym typeface="Varela Round"/>
            </a:endParaRPr>
          </a:p>
        </p:txBody>
      </p:sp>
      <p:sp>
        <p:nvSpPr>
          <p:cNvPr id="380" name="Google Shape;380;p34"/>
          <p:cNvSpPr txBox="1"/>
          <p:nvPr/>
        </p:nvSpPr>
        <p:spPr>
          <a:xfrm>
            <a:off x="448200" y="362775"/>
            <a:ext cx="4123800" cy="611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600">
                <a:solidFill>
                  <a:srgbClr val="00ACC3"/>
                </a:solidFill>
                <a:latin typeface="Varela Round"/>
                <a:ea typeface="Varela Round"/>
                <a:cs typeface="Varela Round"/>
                <a:sym typeface="Varela Round"/>
              </a:rPr>
              <a:t>Manaal</a:t>
            </a:r>
            <a:r>
              <a:rPr b="1" lang="en" sz="3600">
                <a:solidFill>
                  <a:srgbClr val="00ACC3"/>
                </a:solidFill>
                <a:latin typeface="Varela Round"/>
                <a:ea typeface="Varela Round"/>
                <a:cs typeface="Varela Round"/>
                <a:sym typeface="Varela Round"/>
              </a:rPr>
              <a:t> said… </a:t>
            </a:r>
            <a:endParaRPr b="1" sz="3600">
              <a:solidFill>
                <a:srgbClr val="00ACC3"/>
              </a:solidFill>
              <a:latin typeface="Varela Round"/>
              <a:ea typeface="Varela Round"/>
              <a:cs typeface="Varela Round"/>
              <a:sym typeface="Varela Round"/>
            </a:endParaRPr>
          </a:p>
        </p:txBody>
      </p:sp>
      <p:sp>
        <p:nvSpPr>
          <p:cNvPr id="381" name="Google Shape;381;p34"/>
          <p:cNvSpPr txBox="1"/>
          <p:nvPr/>
        </p:nvSpPr>
        <p:spPr>
          <a:xfrm>
            <a:off x="651225" y="873775"/>
            <a:ext cx="8061000" cy="9696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700">
                <a:solidFill>
                  <a:schemeClr val="dk2"/>
                </a:solidFill>
                <a:latin typeface="Varela Round"/>
                <a:ea typeface="Varela Round"/>
                <a:cs typeface="Varela Round"/>
                <a:sym typeface="Varela Round"/>
              </a:rPr>
              <a:t>“I wasn’t able to be open with my first therapist which made the therapy less affective…I’m more comfortable with my current therapist since she is also a Muslim woman”</a:t>
            </a:r>
            <a:endParaRPr/>
          </a:p>
        </p:txBody>
      </p:sp>
      <p:sp>
        <p:nvSpPr>
          <p:cNvPr id="382" name="Google Shape;382;p34"/>
          <p:cNvSpPr txBox="1"/>
          <p:nvPr/>
        </p:nvSpPr>
        <p:spPr>
          <a:xfrm>
            <a:off x="448200" y="1749800"/>
            <a:ext cx="3635400" cy="789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500">
                <a:solidFill>
                  <a:schemeClr val="accent6"/>
                </a:solidFill>
                <a:latin typeface="Varela Round"/>
                <a:ea typeface="Varela Round"/>
                <a:cs typeface="Varela Round"/>
                <a:sym typeface="Varela Round"/>
              </a:rPr>
              <a:t>Insight</a:t>
            </a:r>
            <a:endParaRPr b="1" sz="4100">
              <a:solidFill>
                <a:schemeClr val="accent6"/>
              </a:solidFill>
              <a:latin typeface="Varela Round"/>
              <a:ea typeface="Varela Round"/>
              <a:cs typeface="Varela Round"/>
              <a:sym typeface="Varela Round"/>
            </a:endParaRPr>
          </a:p>
        </p:txBody>
      </p:sp>
      <p:sp>
        <p:nvSpPr>
          <p:cNvPr id="383" name="Google Shape;383;p34"/>
          <p:cNvSpPr txBox="1"/>
          <p:nvPr/>
        </p:nvSpPr>
        <p:spPr>
          <a:xfrm>
            <a:off x="5460325" y="1581775"/>
            <a:ext cx="2591400" cy="789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500">
                <a:solidFill>
                  <a:srgbClr val="F8BB00"/>
                </a:solidFill>
                <a:latin typeface="Varela Round"/>
                <a:ea typeface="Varela Round"/>
                <a:cs typeface="Varela Round"/>
                <a:sym typeface="Varela Round"/>
              </a:rPr>
              <a:t>Need</a:t>
            </a:r>
            <a:endParaRPr b="1" sz="4100">
              <a:solidFill>
                <a:srgbClr val="F8BB00"/>
              </a:solidFill>
              <a:latin typeface="Varela Round"/>
              <a:ea typeface="Varela Round"/>
              <a:cs typeface="Varela Round"/>
              <a:sym typeface="Varela Round"/>
            </a:endParaRPr>
          </a:p>
        </p:txBody>
      </p:sp>
      <p:sp>
        <p:nvSpPr>
          <p:cNvPr id="384" name="Google Shape;384;p34"/>
          <p:cNvSpPr txBox="1"/>
          <p:nvPr/>
        </p:nvSpPr>
        <p:spPr>
          <a:xfrm>
            <a:off x="651225" y="2371075"/>
            <a:ext cx="3920700" cy="9696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700">
                <a:solidFill>
                  <a:schemeClr val="dk2"/>
                </a:solidFill>
                <a:latin typeface="Varela Round"/>
                <a:ea typeface="Varela Round"/>
                <a:cs typeface="Varela Round"/>
                <a:sym typeface="Varela Round"/>
              </a:rPr>
              <a:t>People value, and are more willing to trust, therapists that share similar identities to them.</a:t>
            </a:r>
            <a:endParaRPr sz="1700">
              <a:solidFill>
                <a:schemeClr val="dk2"/>
              </a:solidFill>
              <a:latin typeface="Varela Round"/>
              <a:ea typeface="Varela Round"/>
              <a:cs typeface="Varela Round"/>
              <a:sym typeface="Varela Rou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5"/>
          <p:cNvSpPr txBox="1"/>
          <p:nvPr>
            <p:ph idx="1" type="body"/>
          </p:nvPr>
        </p:nvSpPr>
        <p:spPr>
          <a:xfrm>
            <a:off x="2935875" y="1525758"/>
            <a:ext cx="5275500" cy="2786100"/>
          </a:xfrm>
          <a:prstGeom prst="rect">
            <a:avLst/>
          </a:prstGeom>
        </p:spPr>
        <p:txBody>
          <a:bodyPr anchorCtr="0" anchor="t" bIns="91425" lIns="91425" spcFirstLastPara="1" rIns="91425" wrap="square" tIns="91425">
            <a:noAutofit/>
          </a:bodyPr>
          <a:lstStyle/>
          <a:p>
            <a:pPr indent="-361950" lvl="0" marL="457200" rtl="0" algn="l">
              <a:spcBef>
                <a:spcPts val="600"/>
              </a:spcBef>
              <a:spcAft>
                <a:spcPts val="0"/>
              </a:spcAft>
              <a:buSzPts val="2100"/>
              <a:buChar char="-"/>
            </a:pPr>
            <a:r>
              <a:rPr lang="en" sz="2100"/>
              <a:t>People struggle to </a:t>
            </a:r>
            <a:r>
              <a:rPr b="1" lang="en" sz="2100"/>
              <a:t>assess</a:t>
            </a:r>
            <a:r>
              <a:rPr lang="en" sz="2100"/>
              <a:t> their mental health, which can deter them from using mental health services</a:t>
            </a:r>
            <a:endParaRPr sz="2100"/>
          </a:p>
          <a:p>
            <a:pPr indent="-361950" lvl="0" marL="457200" rtl="0" algn="l">
              <a:spcBef>
                <a:spcPts val="0"/>
              </a:spcBef>
              <a:spcAft>
                <a:spcPts val="0"/>
              </a:spcAft>
              <a:buSzPts val="2100"/>
              <a:buChar char="-"/>
            </a:pPr>
            <a:r>
              <a:rPr lang="en" sz="2100"/>
              <a:t>People value </a:t>
            </a:r>
            <a:r>
              <a:rPr b="1" lang="en" sz="2100"/>
              <a:t>community and accountability</a:t>
            </a:r>
            <a:r>
              <a:rPr lang="en" sz="2100"/>
              <a:t> in achieving goals, but may struggle to find others with common goals</a:t>
            </a:r>
            <a:endParaRPr sz="2100"/>
          </a:p>
          <a:p>
            <a:pPr indent="-361950" lvl="0" marL="457200" rtl="0" algn="l">
              <a:spcBef>
                <a:spcPts val="0"/>
              </a:spcBef>
              <a:spcAft>
                <a:spcPts val="0"/>
              </a:spcAft>
              <a:buSzPts val="2100"/>
              <a:buChar char="-"/>
            </a:pPr>
            <a:r>
              <a:rPr lang="en" sz="2100"/>
              <a:t>Telehealth, especially for therapy, can feel impersonal</a:t>
            </a:r>
            <a:endParaRPr sz="2100"/>
          </a:p>
        </p:txBody>
      </p:sp>
      <p:sp>
        <p:nvSpPr>
          <p:cNvPr id="390" name="Google Shape;390;p35"/>
          <p:cNvSpPr txBox="1"/>
          <p:nvPr>
            <p:ph type="title"/>
          </p:nvPr>
        </p:nvSpPr>
        <p:spPr>
          <a:xfrm>
            <a:off x="3054075" y="441850"/>
            <a:ext cx="4472100" cy="73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5600"/>
              <a:t>Summary</a:t>
            </a:r>
            <a:endParaRPr b="1" sz="5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6"/>
          <p:cNvSpPr txBox="1"/>
          <p:nvPr>
            <p:ph type="ctrTitle"/>
          </p:nvPr>
        </p:nvSpPr>
        <p:spPr>
          <a:xfrm>
            <a:off x="2255425" y="1991825"/>
            <a:ext cx="46332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Appendix</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p37"/>
          <p:cNvPicPr preferRelativeResize="0"/>
          <p:nvPr/>
        </p:nvPicPr>
        <p:blipFill>
          <a:blip r:embed="rId3">
            <a:alphaModFix/>
          </a:blip>
          <a:stretch>
            <a:fillRect/>
          </a:stretch>
        </p:blipFill>
        <p:spPr>
          <a:xfrm>
            <a:off x="152400" y="152400"/>
            <a:ext cx="8839198" cy="4617038"/>
          </a:xfrm>
          <a:prstGeom prst="rect">
            <a:avLst/>
          </a:prstGeom>
          <a:noFill/>
          <a:ln>
            <a:noFill/>
          </a:ln>
        </p:spPr>
      </p:pic>
      <p:sp>
        <p:nvSpPr>
          <p:cNvPr id="401" name="Google Shape;401;p37"/>
          <p:cNvSpPr txBox="1"/>
          <p:nvPr/>
        </p:nvSpPr>
        <p:spPr>
          <a:xfrm>
            <a:off x="2543325" y="143325"/>
            <a:ext cx="304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Varela Round"/>
                <a:ea typeface="Varela Round"/>
                <a:cs typeface="Varela Round"/>
                <a:sym typeface="Varela Round"/>
              </a:rPr>
              <a:t>MIKE: Empathy Map</a:t>
            </a:r>
            <a:endParaRPr>
              <a:latin typeface="Varela Round"/>
              <a:ea typeface="Varela Round"/>
              <a:cs typeface="Varela Round"/>
              <a:sym typeface="Varela Roun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38"/>
          <p:cNvPicPr preferRelativeResize="0"/>
          <p:nvPr/>
        </p:nvPicPr>
        <p:blipFill>
          <a:blip r:embed="rId3">
            <a:alphaModFix/>
          </a:blip>
          <a:stretch>
            <a:fillRect/>
          </a:stretch>
        </p:blipFill>
        <p:spPr>
          <a:xfrm>
            <a:off x="0" y="362400"/>
            <a:ext cx="8275351" cy="4781100"/>
          </a:xfrm>
          <a:prstGeom prst="rect">
            <a:avLst/>
          </a:prstGeom>
          <a:noFill/>
          <a:ln>
            <a:noFill/>
          </a:ln>
        </p:spPr>
      </p:pic>
      <p:sp>
        <p:nvSpPr>
          <p:cNvPr id="407" name="Google Shape;407;p38"/>
          <p:cNvSpPr txBox="1"/>
          <p:nvPr/>
        </p:nvSpPr>
        <p:spPr>
          <a:xfrm>
            <a:off x="2743350" y="38550"/>
            <a:ext cx="311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Varela Round"/>
                <a:ea typeface="Varela Round"/>
                <a:cs typeface="Varela Round"/>
                <a:sym typeface="Varela Round"/>
              </a:rPr>
              <a:t>MEGAN: Detailed Empathy Map</a:t>
            </a:r>
            <a:endParaRPr>
              <a:latin typeface="Varela Round"/>
              <a:ea typeface="Varela Round"/>
              <a:cs typeface="Varela Round"/>
              <a:sym typeface="Varela Roun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9"/>
          <p:cNvSpPr txBox="1"/>
          <p:nvPr>
            <p:ph type="title"/>
          </p:nvPr>
        </p:nvSpPr>
        <p:spPr>
          <a:xfrm>
            <a:off x="2935875" y="909050"/>
            <a:ext cx="52755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Megan: Detailed Tensions, Contradictions, Surprises Analysis</a:t>
            </a:r>
            <a:endParaRPr/>
          </a:p>
        </p:txBody>
      </p:sp>
      <p:sp>
        <p:nvSpPr>
          <p:cNvPr id="413" name="Google Shape;413;p39"/>
          <p:cNvSpPr txBox="1"/>
          <p:nvPr>
            <p:ph idx="1" type="body"/>
          </p:nvPr>
        </p:nvSpPr>
        <p:spPr>
          <a:xfrm>
            <a:off x="2935875" y="1525747"/>
            <a:ext cx="5636700" cy="3813900"/>
          </a:xfrm>
          <a:prstGeom prst="rect">
            <a:avLst/>
          </a:prstGeom>
        </p:spPr>
        <p:txBody>
          <a:bodyPr anchorCtr="0" anchor="t" bIns="91425" lIns="91425" spcFirstLastPara="1" rIns="91425" wrap="square" tIns="91425">
            <a:noAutofit/>
          </a:bodyPr>
          <a:lstStyle/>
          <a:p>
            <a:pPr indent="-311150" lvl="0" marL="457200" rtl="0" algn="l">
              <a:spcBef>
                <a:spcPts val="600"/>
              </a:spcBef>
              <a:spcAft>
                <a:spcPts val="0"/>
              </a:spcAft>
              <a:buSzPts val="1300"/>
              <a:buChar char="-"/>
            </a:pPr>
            <a:r>
              <a:rPr lang="en" sz="1300"/>
              <a:t>Frustrated by lack of clear progress in mental health from therapy. Therapy induces both negative and positive emotions.</a:t>
            </a:r>
            <a:endParaRPr sz="1300"/>
          </a:p>
          <a:p>
            <a:pPr indent="-311150" lvl="0" marL="457200" rtl="0" algn="l">
              <a:spcBef>
                <a:spcPts val="0"/>
              </a:spcBef>
              <a:spcAft>
                <a:spcPts val="0"/>
              </a:spcAft>
              <a:buSzPts val="1300"/>
              <a:buChar char="-"/>
            </a:pPr>
            <a:r>
              <a:rPr lang="en" sz="1300"/>
              <a:t>Thinks she didn’t have any mental health issues before the pandemic. She might be idealizing her pre-pandemic mental health.</a:t>
            </a:r>
            <a:endParaRPr sz="1300"/>
          </a:p>
          <a:p>
            <a:pPr indent="-311150" lvl="0" marL="457200" rtl="0" algn="l">
              <a:spcBef>
                <a:spcPts val="0"/>
              </a:spcBef>
              <a:spcAft>
                <a:spcPts val="0"/>
              </a:spcAft>
              <a:buSzPts val="1300"/>
              <a:buChar char="-"/>
            </a:pPr>
            <a:r>
              <a:rPr lang="en" sz="1300"/>
              <a:t>She trusts running plan made by a stranger on the Internet but was nervous to reach out to strangers for a running partner.</a:t>
            </a:r>
            <a:endParaRPr sz="1300"/>
          </a:p>
          <a:p>
            <a:pPr indent="-311150" lvl="1" marL="914400" rtl="0" algn="l">
              <a:spcBef>
                <a:spcPts val="0"/>
              </a:spcBef>
              <a:spcAft>
                <a:spcPts val="0"/>
              </a:spcAft>
              <a:buSzPts val="1300"/>
              <a:buChar char="-"/>
            </a:pPr>
            <a:r>
              <a:rPr lang="en" sz="1300"/>
              <a:t>What factors are important for </a:t>
            </a:r>
            <a:r>
              <a:rPr lang="en" sz="1300"/>
              <a:t>building trust?</a:t>
            </a:r>
            <a:endParaRPr sz="1300"/>
          </a:p>
          <a:p>
            <a:pPr indent="-311150" lvl="0" marL="457200" rtl="0" algn="l">
              <a:spcBef>
                <a:spcPts val="0"/>
              </a:spcBef>
              <a:spcAft>
                <a:spcPts val="0"/>
              </a:spcAft>
              <a:buSzPts val="1300"/>
              <a:buChar char="-"/>
            </a:pPr>
            <a:r>
              <a:rPr lang="en" sz="1300"/>
              <a:t>Claims work doesn’t define her, and putting personal goals first improves happiness, yet doesn’t achieve personal goals when she’s busy at work.</a:t>
            </a:r>
            <a:endParaRPr sz="1300"/>
          </a:p>
          <a:p>
            <a:pPr indent="-311150" lvl="0" marL="457200" rtl="0" algn="l">
              <a:spcBef>
                <a:spcPts val="0"/>
              </a:spcBef>
              <a:spcAft>
                <a:spcPts val="0"/>
              </a:spcAft>
              <a:buSzPts val="1300"/>
              <a:buChar char="-"/>
            </a:pPr>
            <a:r>
              <a:rPr lang="en" sz="1300"/>
              <a:t>Achieving goals as a group is great </a:t>
            </a:r>
            <a:r>
              <a:rPr i="1" lang="en" sz="1300"/>
              <a:t>when goals align</a:t>
            </a:r>
            <a:r>
              <a:rPr lang="en" sz="1300"/>
              <a:t> with her own.</a:t>
            </a:r>
            <a:endParaRPr sz="1300"/>
          </a:p>
          <a:p>
            <a:pPr indent="-311150" lvl="0" marL="457200" rtl="0" algn="l">
              <a:spcBef>
                <a:spcPts val="0"/>
              </a:spcBef>
              <a:spcAft>
                <a:spcPts val="0"/>
              </a:spcAft>
              <a:buSzPts val="1300"/>
              <a:buChar char="-"/>
            </a:pPr>
            <a:r>
              <a:rPr lang="en" sz="1300"/>
              <a:t>Lack of confidence hurts her pursuit of her career goals.</a:t>
            </a:r>
            <a:endParaRPr sz="1300"/>
          </a:p>
          <a:p>
            <a:pPr indent="-311150" lvl="0" marL="457200" rtl="0" algn="l">
              <a:spcBef>
                <a:spcPts val="0"/>
              </a:spcBef>
              <a:spcAft>
                <a:spcPts val="0"/>
              </a:spcAft>
              <a:buSzPts val="1300"/>
              <a:buChar char="-"/>
            </a:pPr>
            <a:r>
              <a:rPr lang="en" sz="1300"/>
              <a:t>Claims that failure to achieve goals is because of insufficient motivation or being busy, but she’s been trying to stop biting her nails for years.</a:t>
            </a: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6"/>
          <p:cNvSpPr/>
          <p:nvPr/>
        </p:nvSpPr>
        <p:spPr>
          <a:xfrm>
            <a:off x="1378550" y="1756600"/>
            <a:ext cx="2355600" cy="1580400"/>
          </a:xfrm>
          <a:prstGeom prst="ellipse">
            <a:avLst/>
          </a:prstGeom>
          <a:noFill/>
          <a:ln cap="flat" cmpd="sng" w="76200">
            <a:solidFill>
              <a:srgbClr val="BBCD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617A86"/>
                </a:solidFill>
                <a:latin typeface="Varela Round"/>
                <a:ea typeface="Varela Round"/>
                <a:cs typeface="Varela Round"/>
                <a:sym typeface="Varela Round"/>
              </a:rPr>
              <a:t>Destigmatizing Mental Health</a:t>
            </a:r>
            <a:endParaRPr sz="1600">
              <a:solidFill>
                <a:srgbClr val="617A86"/>
              </a:solidFill>
            </a:endParaRPr>
          </a:p>
        </p:txBody>
      </p:sp>
      <p:sp>
        <p:nvSpPr>
          <p:cNvPr id="218" name="Google Shape;218;p16"/>
          <p:cNvSpPr/>
          <p:nvPr/>
        </p:nvSpPr>
        <p:spPr>
          <a:xfrm>
            <a:off x="5141450" y="1781550"/>
            <a:ext cx="2355600" cy="1580400"/>
          </a:xfrm>
          <a:prstGeom prst="ellipse">
            <a:avLst/>
          </a:prstGeom>
          <a:noFill/>
          <a:ln cap="flat" cmpd="sng" w="76200">
            <a:solidFill>
              <a:srgbClr val="00D1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617A86"/>
                </a:solidFill>
                <a:latin typeface="Varela Round"/>
                <a:ea typeface="Varela Round"/>
                <a:cs typeface="Varela Round"/>
                <a:sym typeface="Varela Round"/>
              </a:rPr>
              <a:t>Telehealth</a:t>
            </a:r>
            <a:endParaRPr sz="1600">
              <a:solidFill>
                <a:srgbClr val="617A86"/>
              </a:solidFill>
            </a:endParaRPr>
          </a:p>
        </p:txBody>
      </p:sp>
      <p:sp>
        <p:nvSpPr>
          <p:cNvPr id="219" name="Google Shape;219;p16"/>
          <p:cNvSpPr/>
          <p:nvPr/>
        </p:nvSpPr>
        <p:spPr>
          <a:xfrm>
            <a:off x="3053550" y="3293900"/>
            <a:ext cx="2725500" cy="1616100"/>
          </a:xfrm>
          <a:prstGeom prst="ellipse">
            <a:avLst/>
          </a:prstGeom>
          <a:noFill/>
          <a:ln cap="flat" cmpd="sng" w="76200">
            <a:solidFill>
              <a:srgbClr val="E800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617A86"/>
                </a:solidFill>
                <a:latin typeface="Varela Round"/>
                <a:ea typeface="Varela Round"/>
                <a:cs typeface="Varela Round"/>
                <a:sym typeface="Varela Round"/>
              </a:rPr>
              <a:t>Achieving Goals </a:t>
            </a:r>
            <a:endParaRPr b="1" sz="1600">
              <a:solidFill>
                <a:srgbClr val="617A86"/>
              </a:solidFill>
              <a:latin typeface="Varela Round"/>
              <a:ea typeface="Varela Round"/>
              <a:cs typeface="Varela Round"/>
              <a:sym typeface="Varela Round"/>
            </a:endParaRPr>
          </a:p>
          <a:p>
            <a:pPr indent="0" lvl="0" marL="0" rtl="0" algn="ctr">
              <a:spcBef>
                <a:spcPts val="0"/>
              </a:spcBef>
              <a:spcAft>
                <a:spcPts val="0"/>
              </a:spcAft>
              <a:buNone/>
            </a:pPr>
            <a:r>
              <a:rPr b="1" lang="en" sz="1600">
                <a:solidFill>
                  <a:srgbClr val="617A86"/>
                </a:solidFill>
                <a:latin typeface="Varela Round"/>
                <a:ea typeface="Varela Round"/>
                <a:cs typeface="Varela Round"/>
                <a:sym typeface="Varela Round"/>
              </a:rPr>
              <a:t>&amp; </a:t>
            </a:r>
            <a:endParaRPr b="1" sz="1600">
              <a:solidFill>
                <a:srgbClr val="617A86"/>
              </a:solidFill>
              <a:latin typeface="Varela Round"/>
              <a:ea typeface="Varela Round"/>
              <a:cs typeface="Varela Round"/>
              <a:sym typeface="Varela Round"/>
            </a:endParaRPr>
          </a:p>
          <a:p>
            <a:pPr indent="0" lvl="0" marL="0" rtl="0" algn="ctr">
              <a:spcBef>
                <a:spcPts val="0"/>
              </a:spcBef>
              <a:spcAft>
                <a:spcPts val="0"/>
              </a:spcAft>
              <a:buNone/>
            </a:pPr>
            <a:r>
              <a:rPr b="1" lang="en" sz="1600">
                <a:solidFill>
                  <a:srgbClr val="617A86"/>
                </a:solidFill>
                <a:latin typeface="Varela Round"/>
                <a:ea typeface="Varela Round"/>
                <a:cs typeface="Varela Round"/>
                <a:sym typeface="Varela Round"/>
              </a:rPr>
              <a:t>Habit Building</a:t>
            </a:r>
            <a:endParaRPr sz="1600">
              <a:solidFill>
                <a:srgbClr val="617A86"/>
              </a:solidFill>
            </a:endParaRPr>
          </a:p>
        </p:txBody>
      </p:sp>
      <p:sp>
        <p:nvSpPr>
          <p:cNvPr id="220" name="Google Shape;220;p16"/>
          <p:cNvSpPr txBox="1"/>
          <p:nvPr>
            <p:ph idx="4294967295" type="title"/>
          </p:nvPr>
        </p:nvSpPr>
        <p:spPr>
          <a:xfrm>
            <a:off x="1518450" y="209900"/>
            <a:ext cx="6107100" cy="168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600"/>
              <a:t>Three Domains of Focus</a:t>
            </a:r>
            <a:r>
              <a:rPr b="1" lang="en" sz="2300"/>
              <a:t> </a:t>
            </a:r>
            <a:endParaRPr b="1" sz="2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7"/>
          <p:cNvSpPr txBox="1"/>
          <p:nvPr>
            <p:ph type="title"/>
          </p:nvPr>
        </p:nvSpPr>
        <p:spPr>
          <a:xfrm>
            <a:off x="3123225" y="884650"/>
            <a:ext cx="49008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5600"/>
              <a:t>Needfinding</a:t>
            </a:r>
            <a:r>
              <a:rPr b="1" lang="en" sz="2300"/>
              <a:t> </a:t>
            </a:r>
            <a:endParaRPr b="1" sz="2300"/>
          </a:p>
        </p:txBody>
      </p:sp>
      <p:sp>
        <p:nvSpPr>
          <p:cNvPr id="226" name="Google Shape;226;p17"/>
          <p:cNvSpPr txBox="1"/>
          <p:nvPr/>
        </p:nvSpPr>
        <p:spPr>
          <a:xfrm>
            <a:off x="2828575" y="1945050"/>
            <a:ext cx="4527300" cy="214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0000">
                <a:solidFill>
                  <a:srgbClr val="65BB48"/>
                </a:solidFill>
                <a:latin typeface="Varela Round"/>
                <a:ea typeface="Varela Round"/>
                <a:cs typeface="Varela Round"/>
                <a:sym typeface="Varela Round"/>
              </a:rPr>
              <a:t>7</a:t>
            </a:r>
            <a:r>
              <a:rPr b="1" lang="en" sz="6600">
                <a:solidFill>
                  <a:srgbClr val="65BB48"/>
                </a:solidFill>
                <a:latin typeface="Varela Round"/>
                <a:ea typeface="Varela Round"/>
                <a:cs typeface="Varela Round"/>
                <a:sym typeface="Varela Round"/>
              </a:rPr>
              <a:t> </a:t>
            </a:r>
            <a:endParaRPr b="1" sz="6600">
              <a:solidFill>
                <a:srgbClr val="65BB48"/>
              </a:solidFill>
              <a:latin typeface="Varela Round"/>
              <a:ea typeface="Varela Round"/>
              <a:cs typeface="Varela Round"/>
              <a:sym typeface="Varela Round"/>
            </a:endParaRPr>
          </a:p>
          <a:p>
            <a:pPr indent="0" lvl="0" marL="0" rtl="0" algn="ctr">
              <a:spcBef>
                <a:spcPts val="0"/>
              </a:spcBef>
              <a:spcAft>
                <a:spcPts val="0"/>
              </a:spcAft>
              <a:buNone/>
            </a:pPr>
            <a:r>
              <a:rPr b="1" lang="en" sz="4100">
                <a:solidFill>
                  <a:srgbClr val="00ACC3"/>
                </a:solidFill>
                <a:latin typeface="Varela Round"/>
                <a:ea typeface="Varela Round"/>
                <a:cs typeface="Varela Round"/>
                <a:sym typeface="Varela Round"/>
              </a:rPr>
              <a:t>Virtual Interviews</a:t>
            </a:r>
            <a:endParaRPr b="1" sz="4100">
              <a:solidFill>
                <a:srgbClr val="00ACC3"/>
              </a:solidFill>
              <a:latin typeface="Varela Round"/>
              <a:ea typeface="Varela Round"/>
              <a:cs typeface="Varela Round"/>
              <a:sym typeface="Varela Rou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8"/>
          <p:cNvSpPr txBox="1"/>
          <p:nvPr>
            <p:ph type="title"/>
          </p:nvPr>
        </p:nvSpPr>
        <p:spPr>
          <a:xfrm>
            <a:off x="3224750" y="132600"/>
            <a:ext cx="4863000" cy="17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5600"/>
              <a:t>Participant Selection</a:t>
            </a:r>
            <a:endParaRPr b="1" sz="5600"/>
          </a:p>
        </p:txBody>
      </p:sp>
      <p:sp>
        <p:nvSpPr>
          <p:cNvPr id="232" name="Google Shape;232;p18"/>
          <p:cNvSpPr txBox="1"/>
          <p:nvPr/>
        </p:nvSpPr>
        <p:spPr>
          <a:xfrm>
            <a:off x="5295950" y="1938138"/>
            <a:ext cx="27918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000">
                <a:solidFill>
                  <a:srgbClr val="65BB48"/>
                </a:solidFill>
                <a:latin typeface="Varela Round"/>
                <a:ea typeface="Varela Round"/>
                <a:cs typeface="Varela Round"/>
                <a:sym typeface="Varela Round"/>
              </a:rPr>
              <a:t>Gender</a:t>
            </a:r>
            <a:endParaRPr sz="5000">
              <a:solidFill>
                <a:srgbClr val="65BB48"/>
              </a:solidFill>
            </a:endParaRPr>
          </a:p>
        </p:txBody>
      </p:sp>
      <p:sp>
        <p:nvSpPr>
          <p:cNvPr id="233" name="Google Shape;233;p18"/>
          <p:cNvSpPr txBox="1"/>
          <p:nvPr/>
        </p:nvSpPr>
        <p:spPr>
          <a:xfrm>
            <a:off x="4188575" y="2716825"/>
            <a:ext cx="19491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000">
                <a:solidFill>
                  <a:srgbClr val="ED4A00"/>
                </a:solidFill>
                <a:latin typeface="Varela Round"/>
                <a:ea typeface="Varela Round"/>
                <a:cs typeface="Varela Round"/>
                <a:sym typeface="Varela Round"/>
              </a:rPr>
              <a:t>Age</a:t>
            </a:r>
            <a:endParaRPr sz="5000">
              <a:solidFill>
                <a:srgbClr val="ED4A00"/>
              </a:solidFill>
            </a:endParaRPr>
          </a:p>
        </p:txBody>
      </p:sp>
      <p:sp>
        <p:nvSpPr>
          <p:cNvPr id="234" name="Google Shape;234;p18"/>
          <p:cNvSpPr txBox="1"/>
          <p:nvPr/>
        </p:nvSpPr>
        <p:spPr>
          <a:xfrm>
            <a:off x="2061100" y="1890000"/>
            <a:ext cx="29292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000">
                <a:solidFill>
                  <a:srgbClr val="00ACC3"/>
                </a:solidFill>
                <a:latin typeface="Varela Round"/>
                <a:ea typeface="Varela Round"/>
                <a:cs typeface="Varela Round"/>
                <a:sym typeface="Varela Round"/>
              </a:rPr>
              <a:t>Ethnicity</a:t>
            </a:r>
            <a:endParaRPr sz="5000">
              <a:solidFill>
                <a:srgbClr val="00ACC3"/>
              </a:solidFill>
            </a:endParaRPr>
          </a:p>
        </p:txBody>
      </p:sp>
      <p:grpSp>
        <p:nvGrpSpPr>
          <p:cNvPr id="235" name="Google Shape;235;p18"/>
          <p:cNvGrpSpPr/>
          <p:nvPr/>
        </p:nvGrpSpPr>
        <p:grpSpPr>
          <a:xfrm>
            <a:off x="7391070" y="3871722"/>
            <a:ext cx="889371" cy="816807"/>
            <a:chOff x="2594325" y="1627175"/>
            <a:chExt cx="440850" cy="440850"/>
          </a:xfrm>
        </p:grpSpPr>
        <p:sp>
          <p:nvSpPr>
            <p:cNvPr id="236" name="Google Shape;236;p18"/>
            <p:cNvSpPr/>
            <p:nvPr/>
          </p:nvSpPr>
          <p:spPr>
            <a:xfrm>
              <a:off x="2594325" y="1890950"/>
              <a:ext cx="177075" cy="177075"/>
            </a:xfrm>
            <a:custGeom>
              <a:rect b="b" l="l" r="r" t="t"/>
              <a:pathLst>
                <a:path extrusionOk="0" h="7083" w="7083">
                  <a:moveTo>
                    <a:pt x="5544" y="0"/>
                  </a:moveTo>
                  <a:lnTo>
                    <a:pt x="538" y="5984"/>
                  </a:lnTo>
                  <a:lnTo>
                    <a:pt x="0" y="7083"/>
                  </a:lnTo>
                  <a:lnTo>
                    <a:pt x="1099" y="6546"/>
                  </a:lnTo>
                  <a:lnTo>
                    <a:pt x="7083" y="1539"/>
                  </a:lnTo>
                  <a:lnTo>
                    <a:pt x="5544" y="0"/>
                  </a:lnTo>
                  <a:close/>
                </a:path>
              </a:pathLst>
            </a:cu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accent6"/>
                </a:highlight>
              </a:endParaRPr>
            </a:p>
          </p:txBody>
        </p:sp>
        <p:sp>
          <p:nvSpPr>
            <p:cNvPr id="237" name="Google Shape;237;p18"/>
            <p:cNvSpPr/>
            <p:nvPr/>
          </p:nvSpPr>
          <p:spPr>
            <a:xfrm>
              <a:off x="2858700" y="1627175"/>
              <a:ext cx="176475" cy="176475"/>
            </a:xfrm>
            <a:custGeom>
              <a:rect b="b" l="l" r="r" t="t"/>
              <a:pathLst>
                <a:path extrusionOk="0" h="7059" w="7059">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accent6"/>
                </a:highlight>
              </a:endParaRPr>
            </a:p>
          </p:txBody>
        </p:sp>
        <p:sp>
          <p:nvSpPr>
            <p:cNvPr id="238" name="Google Shape;238;p18"/>
            <p:cNvSpPr/>
            <p:nvPr/>
          </p:nvSpPr>
          <p:spPr>
            <a:xfrm>
              <a:off x="2663325" y="1702275"/>
              <a:ext cx="296750" cy="296775"/>
            </a:xfrm>
            <a:custGeom>
              <a:rect b="b" l="l" r="r" t="t"/>
              <a:pathLst>
                <a:path extrusionOk="0" h="11871" w="1187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accent6"/>
                </a:highlight>
              </a:endParaRPr>
            </a:p>
          </p:txBody>
        </p:sp>
      </p:grpSp>
      <p:sp>
        <p:nvSpPr>
          <p:cNvPr id="239" name="Google Shape;239;p18"/>
          <p:cNvSpPr txBox="1"/>
          <p:nvPr/>
        </p:nvSpPr>
        <p:spPr>
          <a:xfrm>
            <a:off x="2479050" y="3774175"/>
            <a:ext cx="50151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rgbClr val="E8004C"/>
                </a:solidFill>
                <a:latin typeface="Varela Round"/>
                <a:ea typeface="Varela Round"/>
                <a:cs typeface="Varela Round"/>
                <a:sym typeface="Varela Round"/>
              </a:rPr>
              <a:t>6</a:t>
            </a:r>
            <a:r>
              <a:rPr lang="en" sz="3000">
                <a:solidFill>
                  <a:srgbClr val="F8BB00"/>
                </a:solidFill>
                <a:latin typeface="Varela Round"/>
                <a:ea typeface="Varela Round"/>
                <a:cs typeface="Varela Round"/>
                <a:sym typeface="Varela Round"/>
              </a:rPr>
              <a:t> out of </a:t>
            </a:r>
            <a:r>
              <a:rPr b="1" lang="en" sz="3000">
                <a:solidFill>
                  <a:srgbClr val="E8004C"/>
                </a:solidFill>
                <a:latin typeface="Varela Round"/>
                <a:ea typeface="Varela Round"/>
                <a:cs typeface="Varela Round"/>
                <a:sym typeface="Varela Round"/>
              </a:rPr>
              <a:t>7</a:t>
            </a:r>
            <a:r>
              <a:rPr lang="en" sz="3000">
                <a:solidFill>
                  <a:srgbClr val="F8BB00"/>
                </a:solidFill>
                <a:latin typeface="Varela Round"/>
                <a:ea typeface="Varela Round"/>
                <a:cs typeface="Varela Round"/>
                <a:sym typeface="Varela Round"/>
              </a:rPr>
              <a:t> </a:t>
            </a:r>
            <a:r>
              <a:rPr lang="en" sz="3000">
                <a:solidFill>
                  <a:srgbClr val="F8BB00"/>
                </a:solidFill>
                <a:latin typeface="Varela Round"/>
                <a:ea typeface="Varela Round"/>
                <a:cs typeface="Varela Round"/>
                <a:sym typeface="Varela Round"/>
              </a:rPr>
              <a:t>participants</a:t>
            </a:r>
            <a:r>
              <a:rPr lang="en" sz="3000">
                <a:solidFill>
                  <a:srgbClr val="F8BB00"/>
                </a:solidFill>
                <a:latin typeface="Varela Round"/>
                <a:ea typeface="Varela Round"/>
                <a:cs typeface="Varela Round"/>
                <a:sym typeface="Varela Round"/>
              </a:rPr>
              <a:t> </a:t>
            </a:r>
            <a:r>
              <a:rPr b="1" lang="en" sz="3000">
                <a:solidFill>
                  <a:srgbClr val="F8BB00"/>
                </a:solidFill>
                <a:latin typeface="Varela Round"/>
                <a:ea typeface="Varela Round"/>
                <a:cs typeface="Varela Round"/>
                <a:sym typeface="Varela Round"/>
              </a:rPr>
              <a:t>NOT Stanford Students</a:t>
            </a:r>
            <a:endParaRPr b="1" sz="3000">
              <a:solidFill>
                <a:srgbClr val="F8BB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9"/>
          <p:cNvSpPr txBox="1"/>
          <p:nvPr>
            <p:ph type="title"/>
          </p:nvPr>
        </p:nvSpPr>
        <p:spPr>
          <a:xfrm>
            <a:off x="3346950" y="460675"/>
            <a:ext cx="29718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5000"/>
              <a:t>Manaal </a:t>
            </a:r>
            <a:endParaRPr b="1" sz="5000"/>
          </a:p>
        </p:txBody>
      </p:sp>
      <p:sp>
        <p:nvSpPr>
          <p:cNvPr id="245" name="Google Shape;245;p19"/>
          <p:cNvSpPr txBox="1"/>
          <p:nvPr/>
        </p:nvSpPr>
        <p:spPr>
          <a:xfrm>
            <a:off x="4930400" y="1294200"/>
            <a:ext cx="3783000" cy="2555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2200">
                <a:latin typeface="Varela Round"/>
                <a:ea typeface="Varela Round"/>
                <a:cs typeface="Varela Round"/>
                <a:sym typeface="Varela Round"/>
              </a:rPr>
              <a:t>“Mental health has been a struggle but unavoidably present for me from a very young age, as I developed an eating disorder when I was 9/10 years old"</a:t>
            </a:r>
            <a:endParaRPr sz="2200">
              <a:latin typeface="Varela Round"/>
              <a:ea typeface="Varela Round"/>
              <a:cs typeface="Varela Round"/>
              <a:sym typeface="Varela Round"/>
            </a:endParaRPr>
          </a:p>
        </p:txBody>
      </p:sp>
      <p:pic>
        <p:nvPicPr>
          <p:cNvPr id="246" name="Google Shape;246;p19"/>
          <p:cNvPicPr preferRelativeResize="0"/>
          <p:nvPr/>
        </p:nvPicPr>
        <p:blipFill>
          <a:blip r:embed="rId3">
            <a:alphaModFix/>
          </a:blip>
          <a:stretch>
            <a:fillRect/>
          </a:stretch>
        </p:blipFill>
        <p:spPr>
          <a:xfrm>
            <a:off x="2379750" y="1299950"/>
            <a:ext cx="2717626" cy="2543600"/>
          </a:xfrm>
          <a:prstGeom prst="rect">
            <a:avLst/>
          </a:prstGeom>
          <a:noFill/>
          <a:ln>
            <a:noFill/>
          </a:ln>
        </p:spPr>
      </p:pic>
      <p:sp>
        <p:nvSpPr>
          <p:cNvPr id="247" name="Google Shape;247;p19"/>
          <p:cNvSpPr txBox="1"/>
          <p:nvPr/>
        </p:nvSpPr>
        <p:spPr>
          <a:xfrm>
            <a:off x="2165050" y="3913550"/>
            <a:ext cx="3324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latin typeface="Varela Round"/>
                <a:ea typeface="Varela Round"/>
                <a:cs typeface="Varela Round"/>
                <a:sym typeface="Varela Round"/>
              </a:rPr>
              <a:t>Social Work </a:t>
            </a:r>
            <a:r>
              <a:rPr i="1" lang="en">
                <a:latin typeface="Varela Round"/>
                <a:ea typeface="Varela Round"/>
                <a:cs typeface="Varela Round"/>
                <a:sym typeface="Varela Round"/>
              </a:rPr>
              <a:t>Grad student (20), Aspiring Mental Health Professional, Productivity Blogger</a:t>
            </a:r>
            <a:endParaRPr i="1"/>
          </a:p>
        </p:txBody>
      </p:sp>
      <p:sp>
        <p:nvSpPr>
          <p:cNvPr id="248" name="Google Shape;248;p19"/>
          <p:cNvSpPr/>
          <p:nvPr/>
        </p:nvSpPr>
        <p:spPr>
          <a:xfrm>
            <a:off x="6600370" y="4173187"/>
            <a:ext cx="714077" cy="641096"/>
          </a:xfrm>
          <a:custGeom>
            <a:rect b="b" l="l" r="r" t="t"/>
            <a:pathLst>
              <a:path extrusionOk="0" h="14215" w="16266">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9"/>
          <p:cNvSpPr txBox="1"/>
          <p:nvPr/>
        </p:nvSpPr>
        <p:spPr>
          <a:xfrm>
            <a:off x="7314450" y="4293625"/>
            <a:ext cx="147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a:solidFill>
                  <a:srgbClr val="ED4A00"/>
                </a:solidFill>
                <a:latin typeface="Varela Round"/>
                <a:ea typeface="Varela Round"/>
                <a:cs typeface="Varela Round"/>
                <a:sym typeface="Varela Round"/>
              </a:rPr>
              <a:t>Extreme User!</a:t>
            </a:r>
            <a:endParaRPr b="1" i="1">
              <a:solidFill>
                <a:srgbClr val="ED4A00"/>
              </a:solidFill>
            </a:endParaRPr>
          </a:p>
        </p:txBody>
      </p:sp>
      <p:sp>
        <p:nvSpPr>
          <p:cNvPr id="250" name="Google Shape;250;p19"/>
          <p:cNvSpPr txBox="1"/>
          <p:nvPr/>
        </p:nvSpPr>
        <p:spPr>
          <a:xfrm>
            <a:off x="2315213" y="4652675"/>
            <a:ext cx="2846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00ACC3"/>
                </a:solidFill>
                <a:latin typeface="Varela Round"/>
                <a:ea typeface="Varela Round"/>
                <a:cs typeface="Varela Round"/>
                <a:sym typeface="Varela Round"/>
              </a:rPr>
              <a:t>7</a:t>
            </a:r>
            <a:r>
              <a:rPr i="1" lang="en">
                <a:solidFill>
                  <a:srgbClr val="00ACC3"/>
                </a:solidFill>
                <a:latin typeface="Varela Round"/>
                <a:ea typeface="Varela Round"/>
                <a:cs typeface="Varela Round"/>
                <a:sym typeface="Varela Round"/>
              </a:rPr>
              <a:t>0 min Zoom Interview</a:t>
            </a:r>
            <a:endParaRPr i="1">
              <a:solidFill>
                <a:srgbClr val="00ACC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0"/>
          <p:cNvSpPr txBox="1"/>
          <p:nvPr>
            <p:ph type="title"/>
          </p:nvPr>
        </p:nvSpPr>
        <p:spPr>
          <a:xfrm>
            <a:off x="3346950" y="460675"/>
            <a:ext cx="38403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5000"/>
              <a:t>Deepankar</a:t>
            </a:r>
            <a:endParaRPr b="1" sz="5000"/>
          </a:p>
        </p:txBody>
      </p:sp>
      <p:sp>
        <p:nvSpPr>
          <p:cNvPr id="256" name="Google Shape;256;p20"/>
          <p:cNvSpPr txBox="1"/>
          <p:nvPr/>
        </p:nvSpPr>
        <p:spPr>
          <a:xfrm>
            <a:off x="4531500" y="1196800"/>
            <a:ext cx="4182000" cy="28938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2200">
                <a:latin typeface="Varela Round"/>
                <a:ea typeface="Varela Round"/>
                <a:cs typeface="Varela Round"/>
                <a:sym typeface="Varela Round"/>
              </a:rPr>
              <a:t>“</a:t>
            </a:r>
            <a:r>
              <a:rPr lang="en" sz="2200">
                <a:latin typeface="Varela Round"/>
                <a:ea typeface="Varela Round"/>
                <a:cs typeface="Varela Round"/>
                <a:sym typeface="Varela Round"/>
              </a:rPr>
              <a:t>I didn’t realize how much of a real issue mental health was prior to dealing with it myself. Growing up, in my culture, mental health was not discussed and associated with weakness”</a:t>
            </a:r>
            <a:endParaRPr sz="2200">
              <a:latin typeface="Varela Round"/>
              <a:ea typeface="Varela Round"/>
              <a:cs typeface="Varela Round"/>
              <a:sym typeface="Varela Round"/>
            </a:endParaRPr>
          </a:p>
        </p:txBody>
      </p:sp>
      <p:sp>
        <p:nvSpPr>
          <p:cNvPr id="257" name="Google Shape;257;p20"/>
          <p:cNvSpPr txBox="1"/>
          <p:nvPr/>
        </p:nvSpPr>
        <p:spPr>
          <a:xfrm>
            <a:off x="1910600" y="3905600"/>
            <a:ext cx="2915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latin typeface="Varela Round"/>
                <a:ea typeface="Varela Round"/>
                <a:cs typeface="Varela Round"/>
                <a:sym typeface="Varela Round"/>
              </a:rPr>
              <a:t>Student at Cornell,</a:t>
            </a:r>
            <a:r>
              <a:rPr i="1" lang="en">
                <a:latin typeface="Varela Round"/>
                <a:ea typeface="Varela Round"/>
                <a:cs typeface="Varela Round"/>
                <a:sym typeface="Varela Round"/>
              </a:rPr>
              <a:t> Grew up in household where mental health was highly stigmatized.</a:t>
            </a:r>
            <a:endParaRPr i="1"/>
          </a:p>
        </p:txBody>
      </p:sp>
      <p:sp>
        <p:nvSpPr>
          <p:cNvPr id="258" name="Google Shape;258;p20"/>
          <p:cNvSpPr/>
          <p:nvPr/>
        </p:nvSpPr>
        <p:spPr>
          <a:xfrm>
            <a:off x="6600370" y="4173187"/>
            <a:ext cx="714077" cy="641096"/>
          </a:xfrm>
          <a:custGeom>
            <a:rect b="b" l="l" r="r" t="t"/>
            <a:pathLst>
              <a:path extrusionOk="0" h="14215" w="16266">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0"/>
          <p:cNvSpPr txBox="1"/>
          <p:nvPr/>
        </p:nvSpPr>
        <p:spPr>
          <a:xfrm>
            <a:off x="7314450" y="4293625"/>
            <a:ext cx="147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a:solidFill>
                  <a:srgbClr val="ED4A00"/>
                </a:solidFill>
                <a:latin typeface="Varela Round"/>
                <a:ea typeface="Varela Round"/>
                <a:cs typeface="Varela Round"/>
                <a:sym typeface="Varela Round"/>
              </a:rPr>
              <a:t>Extreme User!</a:t>
            </a:r>
            <a:endParaRPr b="1" i="1">
              <a:solidFill>
                <a:srgbClr val="ED4A00"/>
              </a:solidFill>
            </a:endParaRPr>
          </a:p>
        </p:txBody>
      </p:sp>
      <p:pic>
        <p:nvPicPr>
          <p:cNvPr id="260" name="Google Shape;260;p20"/>
          <p:cNvPicPr preferRelativeResize="0"/>
          <p:nvPr/>
        </p:nvPicPr>
        <p:blipFill rotWithShape="1">
          <a:blip r:embed="rId3">
            <a:alphaModFix/>
          </a:blip>
          <a:srcRect b="3919" l="0" r="0" t="-3920"/>
          <a:stretch/>
        </p:blipFill>
        <p:spPr>
          <a:xfrm>
            <a:off x="2165050" y="1015675"/>
            <a:ext cx="2085900" cy="2736074"/>
          </a:xfrm>
          <a:prstGeom prst="rect">
            <a:avLst/>
          </a:prstGeom>
          <a:noFill/>
          <a:ln>
            <a:noFill/>
          </a:ln>
        </p:spPr>
      </p:pic>
      <p:sp>
        <p:nvSpPr>
          <p:cNvPr id="261" name="Google Shape;261;p20"/>
          <p:cNvSpPr txBox="1"/>
          <p:nvPr/>
        </p:nvSpPr>
        <p:spPr>
          <a:xfrm>
            <a:off x="1944788" y="4652675"/>
            <a:ext cx="2846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00ACC3"/>
                </a:solidFill>
                <a:latin typeface="Varela Round"/>
                <a:ea typeface="Varela Round"/>
                <a:cs typeface="Varela Round"/>
                <a:sym typeface="Varela Round"/>
              </a:rPr>
              <a:t>4</a:t>
            </a:r>
            <a:r>
              <a:rPr i="1" lang="en">
                <a:solidFill>
                  <a:srgbClr val="00ACC3"/>
                </a:solidFill>
                <a:latin typeface="Varela Round"/>
                <a:ea typeface="Varela Round"/>
                <a:cs typeface="Varela Round"/>
                <a:sym typeface="Varela Round"/>
              </a:rPr>
              <a:t>0 min Zoom Interview</a:t>
            </a:r>
            <a:endParaRPr i="1">
              <a:solidFill>
                <a:srgbClr val="00ACC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1"/>
          <p:cNvSpPr txBox="1"/>
          <p:nvPr>
            <p:ph type="title"/>
          </p:nvPr>
        </p:nvSpPr>
        <p:spPr>
          <a:xfrm>
            <a:off x="3346950" y="460675"/>
            <a:ext cx="29718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5000"/>
              <a:t>Megan</a:t>
            </a:r>
            <a:endParaRPr b="1" sz="5000"/>
          </a:p>
        </p:txBody>
      </p:sp>
      <p:sp>
        <p:nvSpPr>
          <p:cNvPr id="267" name="Google Shape;267;p21"/>
          <p:cNvSpPr txBox="1"/>
          <p:nvPr/>
        </p:nvSpPr>
        <p:spPr>
          <a:xfrm>
            <a:off x="4930400" y="1294200"/>
            <a:ext cx="3783000" cy="2216400"/>
          </a:xfrm>
          <a:prstGeom prst="rect">
            <a:avLst/>
          </a:prstGeom>
          <a:noFill/>
          <a:ln>
            <a:noFill/>
          </a:ln>
        </p:spPr>
        <p:txBody>
          <a:bodyPr anchorCtr="0" anchor="t" bIns="91425" lIns="91425" spcFirstLastPara="1" rIns="91425" wrap="square" tIns="91425">
            <a:spAutoFit/>
          </a:bodyPr>
          <a:lstStyle/>
          <a:p>
            <a:pPr indent="0" lvl="0" marL="0" rtl="0" algn="ctr">
              <a:spcBef>
                <a:spcPts val="600"/>
              </a:spcBef>
              <a:spcAft>
                <a:spcPts val="0"/>
              </a:spcAft>
              <a:buNone/>
            </a:pPr>
            <a:r>
              <a:rPr lang="en" sz="2200">
                <a:solidFill>
                  <a:schemeClr val="dk1"/>
                </a:solidFill>
                <a:latin typeface="Varela Round"/>
                <a:ea typeface="Varela Round"/>
                <a:cs typeface="Varela Round"/>
                <a:sym typeface="Varela Round"/>
              </a:rPr>
              <a:t>“I wanted to find a running partner, but I'm nervous about reaching out to people I don't know. The friends I asked weren’t interested.”</a:t>
            </a:r>
            <a:endParaRPr sz="2200">
              <a:solidFill>
                <a:schemeClr val="dk1"/>
              </a:solidFill>
              <a:latin typeface="Varela Round"/>
              <a:ea typeface="Varela Round"/>
              <a:cs typeface="Varela Round"/>
              <a:sym typeface="Varela Round"/>
            </a:endParaRPr>
          </a:p>
        </p:txBody>
      </p:sp>
      <p:sp>
        <p:nvSpPr>
          <p:cNvPr id="268" name="Google Shape;268;p21"/>
          <p:cNvSpPr txBox="1"/>
          <p:nvPr/>
        </p:nvSpPr>
        <p:spPr>
          <a:xfrm>
            <a:off x="2206750" y="3784350"/>
            <a:ext cx="2898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latin typeface="Varela Round"/>
                <a:ea typeface="Varela Round"/>
                <a:cs typeface="Varela Round"/>
                <a:sym typeface="Varela Round"/>
              </a:rPr>
              <a:t>Stanford Mechanical Engineering grad (25), ML Engineer, Ran half-marathon,</a:t>
            </a:r>
            <a:endParaRPr i="1">
              <a:latin typeface="Varela Round"/>
              <a:ea typeface="Varela Round"/>
              <a:cs typeface="Varela Round"/>
              <a:sym typeface="Varela Round"/>
            </a:endParaRPr>
          </a:p>
          <a:p>
            <a:pPr indent="0" lvl="0" marL="0" rtl="0" algn="ctr">
              <a:spcBef>
                <a:spcPts val="0"/>
              </a:spcBef>
              <a:spcAft>
                <a:spcPts val="0"/>
              </a:spcAft>
              <a:buNone/>
            </a:pPr>
            <a:r>
              <a:rPr i="1" lang="en">
                <a:latin typeface="Varela Round"/>
                <a:ea typeface="Varela Round"/>
                <a:cs typeface="Varela Round"/>
                <a:sym typeface="Varela Round"/>
              </a:rPr>
              <a:t>New to therapy</a:t>
            </a:r>
            <a:endParaRPr i="1">
              <a:latin typeface="Varela Round"/>
              <a:ea typeface="Varela Round"/>
              <a:cs typeface="Varela Round"/>
              <a:sym typeface="Varela Round"/>
            </a:endParaRPr>
          </a:p>
        </p:txBody>
      </p:sp>
      <p:pic>
        <p:nvPicPr>
          <p:cNvPr id="269" name="Google Shape;269;p21"/>
          <p:cNvPicPr preferRelativeResize="0"/>
          <p:nvPr/>
        </p:nvPicPr>
        <p:blipFill>
          <a:blip r:embed="rId3">
            <a:alphaModFix/>
          </a:blip>
          <a:stretch>
            <a:fillRect/>
          </a:stretch>
        </p:blipFill>
        <p:spPr>
          <a:xfrm>
            <a:off x="2206750" y="1101775"/>
            <a:ext cx="2682575" cy="2682575"/>
          </a:xfrm>
          <a:prstGeom prst="rect">
            <a:avLst/>
          </a:prstGeom>
          <a:noFill/>
          <a:ln>
            <a:noFill/>
          </a:ln>
        </p:spPr>
      </p:pic>
      <p:sp>
        <p:nvSpPr>
          <p:cNvPr id="270" name="Google Shape;270;p21"/>
          <p:cNvSpPr txBox="1"/>
          <p:nvPr/>
        </p:nvSpPr>
        <p:spPr>
          <a:xfrm>
            <a:off x="2232700" y="4652675"/>
            <a:ext cx="2846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00ACC3"/>
                </a:solidFill>
                <a:latin typeface="Varela Round"/>
                <a:ea typeface="Varela Round"/>
                <a:cs typeface="Varela Round"/>
                <a:sym typeface="Varela Round"/>
              </a:rPr>
              <a:t>7</a:t>
            </a:r>
            <a:r>
              <a:rPr i="1" lang="en">
                <a:solidFill>
                  <a:srgbClr val="00ACC3"/>
                </a:solidFill>
                <a:latin typeface="Varela Round"/>
                <a:ea typeface="Varela Round"/>
                <a:cs typeface="Varela Round"/>
                <a:sym typeface="Varela Round"/>
              </a:rPr>
              <a:t>0 min Zoom Interview</a:t>
            </a:r>
            <a:endParaRPr i="1">
              <a:solidFill>
                <a:srgbClr val="00ACC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2"/>
          <p:cNvSpPr txBox="1"/>
          <p:nvPr>
            <p:ph idx="4294967295" type="title"/>
          </p:nvPr>
        </p:nvSpPr>
        <p:spPr>
          <a:xfrm>
            <a:off x="3661150" y="1119350"/>
            <a:ext cx="29718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5000"/>
              <a:t>Mike</a:t>
            </a:r>
            <a:r>
              <a:rPr b="1" lang="en" sz="5000"/>
              <a:t> </a:t>
            </a:r>
            <a:endParaRPr b="1" sz="5000"/>
          </a:p>
        </p:txBody>
      </p:sp>
      <p:sp>
        <p:nvSpPr>
          <p:cNvPr id="276" name="Google Shape;276;p22"/>
          <p:cNvSpPr txBox="1"/>
          <p:nvPr/>
        </p:nvSpPr>
        <p:spPr>
          <a:xfrm>
            <a:off x="3259275" y="1760450"/>
            <a:ext cx="3442800" cy="153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latin typeface="Varela Round"/>
                <a:ea typeface="Varela Round"/>
                <a:cs typeface="Varela Round"/>
                <a:sym typeface="Varela Round"/>
              </a:rPr>
              <a:t>“In telehealth, there is a lack of human interaction and limited automation capabilities”</a:t>
            </a:r>
            <a:endParaRPr sz="2200">
              <a:latin typeface="Varela Round"/>
              <a:ea typeface="Varela Round"/>
              <a:cs typeface="Varela Round"/>
              <a:sym typeface="Varela Round"/>
            </a:endParaRPr>
          </a:p>
        </p:txBody>
      </p:sp>
      <p:sp>
        <p:nvSpPr>
          <p:cNvPr id="277" name="Google Shape;277;p22"/>
          <p:cNvSpPr txBox="1"/>
          <p:nvPr/>
        </p:nvSpPr>
        <p:spPr>
          <a:xfrm>
            <a:off x="856925" y="3343950"/>
            <a:ext cx="3324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latin typeface="Varela Round"/>
                <a:ea typeface="Varela Round"/>
                <a:cs typeface="Varela Round"/>
                <a:sym typeface="Varela Round"/>
              </a:rPr>
              <a:t>College Student (18),</a:t>
            </a:r>
            <a:endParaRPr i="1">
              <a:latin typeface="Varela Round"/>
              <a:ea typeface="Varela Round"/>
              <a:cs typeface="Varela Round"/>
              <a:sym typeface="Varela Round"/>
            </a:endParaRPr>
          </a:p>
          <a:p>
            <a:pPr indent="0" lvl="0" marL="0" rtl="0" algn="l">
              <a:spcBef>
                <a:spcPts val="0"/>
              </a:spcBef>
              <a:spcAft>
                <a:spcPts val="0"/>
              </a:spcAft>
              <a:buNone/>
            </a:pPr>
            <a:r>
              <a:rPr i="1" lang="en">
                <a:latin typeface="Varela Round"/>
                <a:ea typeface="Varela Round"/>
                <a:cs typeface="Varela Round"/>
                <a:sym typeface="Varela Round"/>
              </a:rPr>
              <a:t>Struggles with anxiety </a:t>
            </a:r>
            <a:endParaRPr i="1"/>
          </a:p>
        </p:txBody>
      </p:sp>
      <p:pic>
        <p:nvPicPr>
          <p:cNvPr id="278" name="Google Shape;278;p22"/>
          <p:cNvPicPr preferRelativeResize="0"/>
          <p:nvPr/>
        </p:nvPicPr>
        <p:blipFill rotWithShape="1">
          <a:blip r:embed="rId3">
            <a:alphaModFix/>
          </a:blip>
          <a:srcRect b="12448" l="999" r="1009" t="25834"/>
          <a:stretch/>
        </p:blipFill>
        <p:spPr>
          <a:xfrm>
            <a:off x="7038375" y="2533013"/>
            <a:ext cx="1641500" cy="2237475"/>
          </a:xfrm>
          <a:prstGeom prst="rect">
            <a:avLst/>
          </a:prstGeom>
          <a:noFill/>
          <a:ln>
            <a:noFill/>
          </a:ln>
        </p:spPr>
      </p:pic>
      <p:pic>
        <p:nvPicPr>
          <p:cNvPr id="279" name="Google Shape;279;p22"/>
          <p:cNvPicPr preferRelativeResize="0"/>
          <p:nvPr/>
        </p:nvPicPr>
        <p:blipFill rotWithShape="1">
          <a:blip r:embed="rId4">
            <a:alphaModFix/>
          </a:blip>
          <a:srcRect b="0" l="10402" r="0" t="0"/>
          <a:stretch/>
        </p:blipFill>
        <p:spPr>
          <a:xfrm>
            <a:off x="917500" y="212361"/>
            <a:ext cx="2341775" cy="2960389"/>
          </a:xfrm>
          <a:prstGeom prst="rect">
            <a:avLst/>
          </a:prstGeom>
          <a:noFill/>
          <a:ln>
            <a:noFill/>
          </a:ln>
        </p:spPr>
      </p:pic>
      <p:sp>
        <p:nvSpPr>
          <p:cNvPr id="280" name="Google Shape;280;p22"/>
          <p:cNvSpPr txBox="1"/>
          <p:nvPr/>
        </p:nvSpPr>
        <p:spPr>
          <a:xfrm>
            <a:off x="6845600" y="1917425"/>
            <a:ext cx="1796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00ACC3"/>
                </a:solidFill>
                <a:latin typeface="Varela Round"/>
                <a:ea typeface="Varela Round"/>
                <a:cs typeface="Varela Round"/>
                <a:sym typeface="Varela Round"/>
              </a:rPr>
              <a:t>30 min </a:t>
            </a:r>
            <a:endParaRPr i="1">
              <a:solidFill>
                <a:srgbClr val="00ACC3"/>
              </a:solidFill>
              <a:latin typeface="Varela Round"/>
              <a:ea typeface="Varela Round"/>
              <a:cs typeface="Varela Round"/>
              <a:sym typeface="Varela Round"/>
            </a:endParaRPr>
          </a:p>
          <a:p>
            <a:pPr indent="0" lvl="0" marL="0" rtl="0" algn="ctr">
              <a:spcBef>
                <a:spcPts val="0"/>
              </a:spcBef>
              <a:spcAft>
                <a:spcPts val="0"/>
              </a:spcAft>
              <a:buNone/>
            </a:pPr>
            <a:r>
              <a:rPr i="1" lang="en">
                <a:solidFill>
                  <a:srgbClr val="00ACC3"/>
                </a:solidFill>
                <a:latin typeface="Varela Round"/>
                <a:ea typeface="Varela Round"/>
                <a:cs typeface="Varela Round"/>
                <a:sym typeface="Varela Round"/>
              </a:rPr>
              <a:t>Omegle Interview</a:t>
            </a:r>
            <a:endParaRPr i="1">
              <a:solidFill>
                <a:srgbClr val="00ACC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