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Lato"/>
      <p:regular r:id="rId35"/>
      <p:bold r:id="rId36"/>
      <p:italic r:id="rId37"/>
      <p:boldItalic r:id="rId38"/>
    </p:embeddedFont>
    <p:embeddedFont>
      <p:font typeface="Fira Sans Extra Condensed Medium"/>
      <p:regular r:id="rId39"/>
      <p:bold r:id="rId40"/>
      <p:italic r:id="rId41"/>
      <p:boldItalic r:id="rId42"/>
    </p:embeddedFont>
    <p:embeddedFont>
      <p:font typeface="Rubik"/>
      <p:regular r:id="rId43"/>
      <p:bold r:id="rId44"/>
      <p:italic r:id="rId45"/>
      <p:boldItalic r:id="rId46"/>
    </p:embeddedFont>
    <p:embeddedFont>
      <p:font typeface="Fira Sans Extra Condensed"/>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44" Type="http://schemas.openxmlformats.org/officeDocument/2006/relationships/font" Target="fonts/Rubik-bold.fntdata"/><Relationship Id="rId43" Type="http://schemas.openxmlformats.org/officeDocument/2006/relationships/font" Target="fonts/Rubik-regular.fntdata"/><Relationship Id="rId46" Type="http://schemas.openxmlformats.org/officeDocument/2006/relationships/font" Target="fonts/Rubik-boldItalic.fntdata"/><Relationship Id="rId45" Type="http://schemas.openxmlformats.org/officeDocument/2006/relationships/font" Target="fonts/Rubik-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FiraSansExtraCondensed-bold.fntdata"/><Relationship Id="rId47" Type="http://schemas.openxmlformats.org/officeDocument/2006/relationships/font" Target="fonts/FiraSansExtraCondensed-regular.fntdata"/><Relationship Id="rId49" Type="http://schemas.openxmlformats.org/officeDocument/2006/relationships/font" Target="fonts/FiraSansExtraCondense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Lato-regular.fntdata"/><Relationship Id="rId34" Type="http://schemas.openxmlformats.org/officeDocument/2006/relationships/slide" Target="slides/slide29.xml"/><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FiraSansExtraCondensedMedium-regular.fntdata"/><Relationship Id="rId38"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FiraSansExtraCondense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836b3f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836b3f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Hey everyone! This is Tristan from Sleepmate. I’ll be presenting about our midway milestone for the hi-fi prototype.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836b3f48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836b3f48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interest of time, we’ll go over the more significant changes that we made.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836b3f48d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836b3f48d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 lot of violations in our </a:t>
            </a:r>
            <a:r>
              <a:rPr lang="en"/>
              <a:t>roomies</a:t>
            </a:r>
            <a:r>
              <a:rPr lang="en"/>
              <a:t> page across various heuristics. This is a lot of text, but we’ll explain more in detail with our designs in front of you. [next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836b3f48d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836b3f48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 visibility of status violation due to the lack of the wake-up time on the roommate’s profile page even though we showed their average bedtime. We addressed it with a simple fix – we just added the average wake up time.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836b3f48d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836b3f48d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 heuristic violation here that could fall both under consistency &amp; standards as well as efficiency of use. It’s that the user could only remove one roommate by going into their profile or remove all roommates, no in between. We didn’t really think that there would be many instances where you’ll be removing multiple roommates at once – that being said, we still want users to </a:t>
            </a:r>
            <a:r>
              <a:rPr lang="en"/>
              <a:t>have</a:t>
            </a:r>
            <a:r>
              <a:rPr lang="en"/>
              <a:t> an easier time removing roommates, so we changed the process to be more similar to the alarm removing process from the iOS Alarm app.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836b3f48d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836b3f48d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an error prevention heuristic violation here since we showed search results based on the user’s profile name, not a unique identifier. To address this, we changed the </a:t>
            </a:r>
            <a:r>
              <a:rPr lang="en"/>
              <a:t>search</a:t>
            </a:r>
            <a:r>
              <a:rPr lang="en"/>
              <a:t> criteria to be username only.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836b3f48d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1836b3f48d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for the roomies page, we had a recognition-not-recall heuristic violation here due to the sleeping icon next to Aaron, as it could be confusing to the user. We added the text next to Aaron to clarify that the icon means that he is sleeping.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836b3f48d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836b3f48d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found a few major heuristic violations in our statistics page. We’ll describe them more in detail as we look at the Figma screens. [next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836b3f48d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836b3f48d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 few match </a:t>
            </a:r>
            <a:r>
              <a:rPr lang="en"/>
              <a:t>between</a:t>
            </a:r>
            <a:r>
              <a:rPr lang="en"/>
              <a:t> system and world violations here – for the figures indicating sleep quality and noise level, it doesn’t really clearly communicate to users on what they mean, especially “77% sleep quality.” We clarified the wording to fit what the users would be used to seeing more.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836b3f48d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836b3f48d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another violation here as users couldn’t see their own average bedtime and wake-up time even though they could see their roommate’s. We added it to the user’s profile to address that issue.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1836b3f48d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1836b3f48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had a efficiency of use violation on the statistics screen, as users would have to tap an inordinate number of times to browse through different dates. By adding the calendar view, users should be able to navigate through the dates and view stats from different days more easily.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836b3f48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836b3f48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start off with introducing our team and our app, just as a quick reminder. We’ll then go through the heuristic evaluation results and how we revised our designs based on that. We’ll also share updates on how we’re implementing our prototype and then watch a quick demo video after.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836b3f48d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1836b3f48d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have a revision that are hard to show through the Figma changes – our only severity 4 violation was that users could accidentally tap the sleep button and the app would go into sleep mode even if the user did not want it to. We addressed this by making the sleep button timed, which means that the user has to hold and press the sleep button for a few seconds to go into sleep mode.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are also relatively </a:t>
            </a:r>
            <a:r>
              <a:rPr lang="en"/>
              <a:t>menial</a:t>
            </a:r>
            <a:r>
              <a:rPr lang="en"/>
              <a:t> like adding a confirmation dialog and standardizing terminology.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836b3f48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836b3f48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for our prototype implementation: [next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836b3f48d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1836b3f48d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using React native as our application framework and VSCode to code. We’re also</a:t>
            </a:r>
            <a:r>
              <a:rPr lang="en"/>
              <a:t> using SQLite to build out our database for roommates.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1836b3f48d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1836b3f48d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features we’ve implemented so far, we have finished the pages related to our first task, which is notifying your roommates that you’re going to bed. We also finished implementing the stats page, which tracks data of the user’s breathing patterns and the ambient noise levels coming from the roommates.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836b3f48d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1836b3f48d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list of our unimplemented features, mainly revolving around task 2 and task 3.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836b3f48d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836b3f48d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one Wizard of Oz technique, where pressing the “sleep” button immediately moves the time to 7:59am. We chose to Wizard-of-Oz this since it wouldn’t make sense for the user to actually wait for multiple hours in sleep mode while testing a prototype.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hard-coded portions of Sleepmate are the roommates that can be added as well as the stats page, which is populated with randomly generated numbers.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1836b3f48d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1836b3f48d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goal for the end of the week is to implement the pages that we haven’t implemented yet. Next week, we aim to add animations and smooth out the transitions. We’ll then have the expo, and we’ll be ironing out bugs and pushing final edits before the due date.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836b3f48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836b3f48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watch a short demo video of Sleepmate now: [next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1836b3f48d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1836b3f48d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1836b3f48d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1836b3f48d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major heuristic violations have been addressed with our design 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next steps are to implement the other two tasks, and make the app look nicer before the </a:t>
            </a:r>
            <a:r>
              <a:rPr lang="en"/>
              <a:t>expo. We are on good pace for that, and we’re looking forward to expo!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836b3f48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836b3f48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go through the introductions really quickly: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836b3f4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836b3f4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team consists of Aaron, Michelle, Derek, and 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836b3f48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836b3f48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Sleepmate’s value proposition is sleeping easy, made easy. We’re aiming to ease anxiety that happens when you live with your roommates, since it can be really difficult to repeatedly tell your roommates to be quiet when you’re trying to sleep.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836b3f48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836b3f48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our heuristic evaluation results: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836b3f48d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836b3f48d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summary of our heuristic violations of severity 3 and 4 as found by our peers. [go to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836b3f48d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836b3f48d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the majority of the “severe” heuristic violations fall under severity 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836b3f48d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836b3f48d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here, our most common violations fell within the categories of minimalist design, user control, and consistency.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572000" y="1017725"/>
            <a:ext cx="4260300" cy="3899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atin typeface="Lato"/>
                <a:ea typeface="Lato"/>
                <a:cs typeface="Lato"/>
                <a:sym typeface="Lato"/>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 Id="rId10" Type="http://schemas.openxmlformats.org/officeDocument/2006/relationships/image" Target="../media/image22.png"/><Relationship Id="rId9"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4.png"/><Relationship Id="rId11" Type="http://schemas.openxmlformats.org/officeDocument/2006/relationships/image" Target="../media/image29.png"/><Relationship Id="rId10" Type="http://schemas.openxmlformats.org/officeDocument/2006/relationships/image" Target="../media/image26.png"/><Relationship Id="rId9" Type="http://schemas.openxmlformats.org/officeDocument/2006/relationships/image" Target="../media/image27.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28.png"/><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7.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9.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37.png"/><Relationship Id="rId6" Type="http://schemas.openxmlformats.org/officeDocument/2006/relationships/image" Target="../media/image32.png"/><Relationship Id="rId7"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hyperlink" Target="http://drive.google.com/file/d/1JnN_mJ-2erQDOdqWbXzLukZdb36sSa7Z/view" TargetMode="External"/><Relationship Id="rId5"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366"/>
        </a:solidFill>
      </p:bgPr>
    </p:bg>
    <p:spTree>
      <p:nvGrpSpPr>
        <p:cNvPr id="53" name="Shape 53"/>
        <p:cNvGrpSpPr/>
        <p:nvPr/>
      </p:nvGrpSpPr>
      <p:grpSpPr>
        <a:xfrm>
          <a:off x="0" y="0"/>
          <a:ext cx="0" cy="0"/>
          <a:chOff x="0" y="0"/>
          <a:chExt cx="0" cy="0"/>
        </a:xfrm>
      </p:grpSpPr>
      <p:sp>
        <p:nvSpPr>
          <p:cNvPr id="54" name="Google Shape;54;p13"/>
          <p:cNvSpPr txBox="1"/>
          <p:nvPr/>
        </p:nvSpPr>
        <p:spPr>
          <a:xfrm>
            <a:off x="1893000" y="3239825"/>
            <a:ext cx="5358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7F7F7"/>
                </a:solidFill>
                <a:latin typeface="Lato"/>
                <a:ea typeface="Lato"/>
                <a:cs typeface="Lato"/>
                <a:sym typeface="Lato"/>
              </a:rPr>
              <a:t>Hi-Fi Prototype</a:t>
            </a:r>
            <a:endParaRPr b="1" sz="2000">
              <a:solidFill>
                <a:srgbClr val="F7F7F7"/>
              </a:solidFill>
              <a:latin typeface="Lato"/>
              <a:ea typeface="Lato"/>
              <a:cs typeface="Lato"/>
              <a:sym typeface="Lato"/>
            </a:endParaRPr>
          </a:p>
          <a:p>
            <a:pPr indent="0" lvl="0" marL="0" rtl="0" algn="ctr">
              <a:spcBef>
                <a:spcPts val="0"/>
              </a:spcBef>
              <a:spcAft>
                <a:spcPts val="0"/>
              </a:spcAft>
              <a:buNone/>
            </a:pPr>
            <a:r>
              <a:rPr b="1" lang="en" sz="2000">
                <a:solidFill>
                  <a:srgbClr val="F7F7F7"/>
                </a:solidFill>
                <a:latin typeface="Lato"/>
                <a:ea typeface="Lato"/>
                <a:cs typeface="Lato"/>
                <a:sym typeface="Lato"/>
              </a:rPr>
              <a:t>Midway Milestone</a:t>
            </a:r>
            <a:endParaRPr b="1" sz="2000">
              <a:solidFill>
                <a:srgbClr val="F7F7F7"/>
              </a:solidFill>
              <a:latin typeface="Lato"/>
              <a:ea typeface="Lato"/>
              <a:cs typeface="Lato"/>
              <a:sym typeface="Lato"/>
            </a:endParaRPr>
          </a:p>
        </p:txBody>
      </p:sp>
      <p:pic>
        <p:nvPicPr>
          <p:cNvPr id="55" name="Google Shape;55;p13"/>
          <p:cNvPicPr preferRelativeResize="0"/>
          <p:nvPr/>
        </p:nvPicPr>
        <p:blipFill>
          <a:blip r:embed="rId3">
            <a:alphaModFix/>
          </a:blip>
          <a:stretch>
            <a:fillRect/>
          </a:stretch>
        </p:blipFill>
        <p:spPr>
          <a:xfrm>
            <a:off x="1818700" y="1469475"/>
            <a:ext cx="1285601" cy="1285601"/>
          </a:xfrm>
          <a:prstGeom prst="rect">
            <a:avLst/>
          </a:prstGeom>
          <a:noFill/>
          <a:ln>
            <a:noFill/>
          </a:ln>
        </p:spPr>
      </p:pic>
      <p:sp>
        <p:nvSpPr>
          <p:cNvPr id="56" name="Google Shape;56;p13"/>
          <p:cNvSpPr txBox="1"/>
          <p:nvPr/>
        </p:nvSpPr>
        <p:spPr>
          <a:xfrm>
            <a:off x="3451675" y="1650575"/>
            <a:ext cx="3873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2"/>
                </a:solidFill>
                <a:latin typeface="Rubik"/>
                <a:ea typeface="Rubik"/>
                <a:cs typeface="Rubik"/>
                <a:sym typeface="Rubik"/>
              </a:rPr>
              <a:t>SLEEPMATE</a:t>
            </a:r>
            <a:endParaRPr b="1" sz="4800">
              <a:solidFill>
                <a:schemeClr val="lt2"/>
              </a:solidFill>
              <a:latin typeface="Rubik"/>
              <a:ea typeface="Rubik"/>
              <a:cs typeface="Rubik"/>
              <a:sym typeface="Rubik"/>
            </a:endParaRPr>
          </a:p>
        </p:txBody>
      </p:sp>
      <p:pic>
        <p:nvPicPr>
          <p:cNvPr id="57" name="Google Shape;57;p13"/>
          <p:cNvPicPr preferRelativeResize="0"/>
          <p:nvPr/>
        </p:nvPicPr>
        <p:blipFill>
          <a:blip r:embed="rId4">
            <a:alphaModFix/>
          </a:blip>
          <a:stretch>
            <a:fillRect/>
          </a:stretch>
        </p:blipFill>
        <p:spPr>
          <a:xfrm>
            <a:off x="355825" y="294175"/>
            <a:ext cx="1285600" cy="1285600"/>
          </a:xfrm>
          <a:prstGeom prst="rect">
            <a:avLst/>
          </a:prstGeom>
          <a:noFill/>
          <a:ln>
            <a:noFill/>
          </a:ln>
        </p:spPr>
      </p:pic>
      <p:pic>
        <p:nvPicPr>
          <p:cNvPr id="58" name="Google Shape;58;p13"/>
          <p:cNvPicPr preferRelativeResize="0"/>
          <p:nvPr/>
        </p:nvPicPr>
        <p:blipFill>
          <a:blip r:embed="rId5">
            <a:alphaModFix/>
          </a:blip>
          <a:stretch>
            <a:fillRect/>
          </a:stretch>
        </p:blipFill>
        <p:spPr>
          <a:xfrm>
            <a:off x="1287400" y="374750"/>
            <a:ext cx="406625" cy="406625"/>
          </a:xfrm>
          <a:prstGeom prst="rect">
            <a:avLst/>
          </a:prstGeom>
          <a:noFill/>
          <a:ln>
            <a:noFill/>
          </a:ln>
        </p:spPr>
      </p:pic>
      <p:pic>
        <p:nvPicPr>
          <p:cNvPr id="59" name="Google Shape;59;p13"/>
          <p:cNvPicPr preferRelativeResize="0"/>
          <p:nvPr/>
        </p:nvPicPr>
        <p:blipFill>
          <a:blip r:embed="rId5">
            <a:alphaModFix/>
          </a:blip>
          <a:stretch>
            <a:fillRect/>
          </a:stretch>
        </p:blipFill>
        <p:spPr>
          <a:xfrm>
            <a:off x="1064700" y="4067350"/>
            <a:ext cx="406625" cy="406625"/>
          </a:xfrm>
          <a:prstGeom prst="rect">
            <a:avLst/>
          </a:prstGeom>
          <a:noFill/>
          <a:ln>
            <a:noFill/>
          </a:ln>
        </p:spPr>
      </p:pic>
      <p:pic>
        <p:nvPicPr>
          <p:cNvPr id="60" name="Google Shape;60;p13"/>
          <p:cNvPicPr preferRelativeResize="0"/>
          <p:nvPr/>
        </p:nvPicPr>
        <p:blipFill>
          <a:blip r:embed="rId5">
            <a:alphaModFix/>
          </a:blip>
          <a:stretch>
            <a:fillRect/>
          </a:stretch>
        </p:blipFill>
        <p:spPr>
          <a:xfrm>
            <a:off x="7190250" y="3325800"/>
            <a:ext cx="406625" cy="406625"/>
          </a:xfrm>
          <a:prstGeom prst="rect">
            <a:avLst/>
          </a:prstGeom>
          <a:noFill/>
          <a:ln>
            <a:noFill/>
          </a:ln>
        </p:spPr>
      </p:pic>
      <p:pic>
        <p:nvPicPr>
          <p:cNvPr id="61" name="Google Shape;61;p13"/>
          <p:cNvPicPr preferRelativeResize="0"/>
          <p:nvPr/>
        </p:nvPicPr>
        <p:blipFill>
          <a:blip r:embed="rId5">
            <a:alphaModFix/>
          </a:blip>
          <a:stretch>
            <a:fillRect/>
          </a:stretch>
        </p:blipFill>
        <p:spPr>
          <a:xfrm>
            <a:off x="2000575" y="879800"/>
            <a:ext cx="492600" cy="492600"/>
          </a:xfrm>
          <a:prstGeom prst="rect">
            <a:avLst/>
          </a:prstGeom>
          <a:noFill/>
          <a:ln>
            <a:noFill/>
          </a:ln>
        </p:spPr>
      </p:pic>
      <p:pic>
        <p:nvPicPr>
          <p:cNvPr id="62" name="Google Shape;62;p13"/>
          <p:cNvPicPr preferRelativeResize="0"/>
          <p:nvPr/>
        </p:nvPicPr>
        <p:blipFill>
          <a:blip r:embed="rId5">
            <a:alphaModFix/>
          </a:blip>
          <a:stretch>
            <a:fillRect/>
          </a:stretch>
        </p:blipFill>
        <p:spPr>
          <a:xfrm>
            <a:off x="8030650" y="781375"/>
            <a:ext cx="406625" cy="406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150" name="Shape 150"/>
        <p:cNvGrpSpPr/>
        <p:nvPr/>
      </p:nvGrpSpPr>
      <p:grpSpPr>
        <a:xfrm>
          <a:off x="0" y="0"/>
          <a:ext cx="0" cy="0"/>
          <a:chOff x="0" y="0"/>
          <a:chExt cx="0" cy="0"/>
        </a:xfrm>
      </p:grpSpPr>
      <p:pic>
        <p:nvPicPr>
          <p:cNvPr id="151" name="Google Shape;151;p22"/>
          <p:cNvPicPr preferRelativeResize="0"/>
          <p:nvPr/>
        </p:nvPicPr>
        <p:blipFill>
          <a:blip r:embed="rId3">
            <a:alphaModFix/>
          </a:blip>
          <a:stretch>
            <a:fillRect/>
          </a:stretch>
        </p:blipFill>
        <p:spPr>
          <a:xfrm>
            <a:off x="6624525" y="304100"/>
            <a:ext cx="1025225" cy="1025225"/>
          </a:xfrm>
          <a:prstGeom prst="rect">
            <a:avLst/>
          </a:prstGeom>
          <a:noFill/>
          <a:ln>
            <a:noFill/>
          </a:ln>
        </p:spPr>
      </p:pic>
      <p:pic>
        <p:nvPicPr>
          <p:cNvPr id="152" name="Google Shape;152;p22"/>
          <p:cNvPicPr preferRelativeResize="0"/>
          <p:nvPr/>
        </p:nvPicPr>
        <p:blipFill>
          <a:blip r:embed="rId4">
            <a:alphaModFix/>
          </a:blip>
          <a:stretch>
            <a:fillRect/>
          </a:stretch>
        </p:blipFill>
        <p:spPr>
          <a:xfrm>
            <a:off x="990425" y="4100900"/>
            <a:ext cx="662025" cy="662025"/>
          </a:xfrm>
          <a:prstGeom prst="rect">
            <a:avLst/>
          </a:prstGeom>
          <a:noFill/>
          <a:ln>
            <a:noFill/>
          </a:ln>
        </p:spPr>
      </p:pic>
      <p:pic>
        <p:nvPicPr>
          <p:cNvPr id="153" name="Google Shape;153;p22"/>
          <p:cNvPicPr preferRelativeResize="0"/>
          <p:nvPr/>
        </p:nvPicPr>
        <p:blipFill>
          <a:blip r:embed="rId4">
            <a:alphaModFix/>
          </a:blip>
          <a:stretch>
            <a:fillRect/>
          </a:stretch>
        </p:blipFill>
        <p:spPr>
          <a:xfrm>
            <a:off x="7810775" y="347525"/>
            <a:ext cx="380025" cy="380025"/>
          </a:xfrm>
          <a:prstGeom prst="rect">
            <a:avLst/>
          </a:prstGeom>
          <a:noFill/>
          <a:ln>
            <a:noFill/>
          </a:ln>
        </p:spPr>
      </p:pic>
      <p:pic>
        <p:nvPicPr>
          <p:cNvPr id="154" name="Google Shape;154;p22"/>
          <p:cNvPicPr preferRelativeResize="0"/>
          <p:nvPr/>
        </p:nvPicPr>
        <p:blipFill>
          <a:blip r:embed="rId4">
            <a:alphaModFix/>
          </a:blip>
          <a:stretch>
            <a:fillRect/>
          </a:stretch>
        </p:blipFill>
        <p:spPr>
          <a:xfrm>
            <a:off x="5993325" y="3888375"/>
            <a:ext cx="308100" cy="308100"/>
          </a:xfrm>
          <a:prstGeom prst="rect">
            <a:avLst/>
          </a:prstGeom>
          <a:noFill/>
          <a:ln>
            <a:noFill/>
          </a:ln>
        </p:spPr>
      </p:pic>
      <p:pic>
        <p:nvPicPr>
          <p:cNvPr id="155" name="Google Shape;155;p22"/>
          <p:cNvPicPr preferRelativeResize="0"/>
          <p:nvPr/>
        </p:nvPicPr>
        <p:blipFill>
          <a:blip r:embed="rId4">
            <a:alphaModFix/>
          </a:blip>
          <a:stretch>
            <a:fillRect/>
          </a:stretch>
        </p:blipFill>
        <p:spPr>
          <a:xfrm>
            <a:off x="2254925" y="965100"/>
            <a:ext cx="308100" cy="308100"/>
          </a:xfrm>
          <a:prstGeom prst="rect">
            <a:avLst/>
          </a:prstGeom>
          <a:noFill/>
          <a:ln>
            <a:noFill/>
          </a:ln>
        </p:spPr>
      </p:pic>
      <p:pic>
        <p:nvPicPr>
          <p:cNvPr id="156" name="Google Shape;156;p22"/>
          <p:cNvPicPr preferRelativeResize="0"/>
          <p:nvPr/>
        </p:nvPicPr>
        <p:blipFill>
          <a:blip r:embed="rId5">
            <a:alphaModFix/>
          </a:blip>
          <a:stretch>
            <a:fillRect/>
          </a:stretch>
        </p:blipFill>
        <p:spPr>
          <a:xfrm>
            <a:off x="152400" y="1481725"/>
            <a:ext cx="8839200" cy="22472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60" name="Shape 160"/>
        <p:cNvGrpSpPr/>
        <p:nvPr/>
      </p:nvGrpSpPr>
      <p:grpSpPr>
        <a:xfrm>
          <a:off x="0" y="0"/>
          <a:ext cx="0" cy="0"/>
          <a:chOff x="0" y="0"/>
          <a:chExt cx="0" cy="0"/>
        </a:xfrm>
      </p:grpSpPr>
      <p:sp>
        <p:nvSpPr>
          <p:cNvPr id="161" name="Google Shape;161;p23"/>
          <p:cNvSpPr txBox="1"/>
          <p:nvPr/>
        </p:nvSpPr>
        <p:spPr>
          <a:xfrm>
            <a:off x="926975" y="1972950"/>
            <a:ext cx="7725000" cy="10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You either can delete one roommate or have to delete all roommates (3)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We’ve changed the deleting process more akin to the iOS Alarm app’s deleting process.</a:t>
            </a:r>
            <a:endParaRPr i="1" sz="1800">
              <a:solidFill>
                <a:schemeClr val="dk1"/>
              </a:solidFill>
              <a:latin typeface="Lato"/>
              <a:ea typeface="Lato"/>
              <a:cs typeface="Lato"/>
              <a:sym typeface="Lato"/>
            </a:endParaRPr>
          </a:p>
        </p:txBody>
      </p:sp>
      <p:sp>
        <p:nvSpPr>
          <p:cNvPr id="162" name="Google Shape;162;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Violations: Roomies Page</a:t>
            </a:r>
            <a:endParaRPr b="1" sz="2300">
              <a:solidFill>
                <a:srgbClr val="003366"/>
              </a:solidFill>
              <a:latin typeface="Lato"/>
              <a:ea typeface="Lato"/>
              <a:cs typeface="Lato"/>
              <a:sym typeface="Lato"/>
            </a:endParaRPr>
          </a:p>
        </p:txBody>
      </p:sp>
      <p:pic>
        <p:nvPicPr>
          <p:cNvPr id="163" name="Google Shape;163;p23"/>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164" name="Google Shape;164;p23"/>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165" name="Google Shape;165;p23"/>
          <p:cNvPicPr preferRelativeResize="0"/>
          <p:nvPr/>
        </p:nvPicPr>
        <p:blipFill>
          <a:blip r:embed="rId4">
            <a:alphaModFix/>
          </a:blip>
          <a:stretch>
            <a:fillRect/>
          </a:stretch>
        </p:blipFill>
        <p:spPr>
          <a:xfrm>
            <a:off x="8715750" y="178737"/>
            <a:ext cx="252975" cy="252975"/>
          </a:xfrm>
          <a:prstGeom prst="rect">
            <a:avLst/>
          </a:prstGeom>
          <a:noFill/>
          <a:ln>
            <a:noFill/>
          </a:ln>
        </p:spPr>
      </p:pic>
      <p:sp>
        <p:nvSpPr>
          <p:cNvPr id="166" name="Google Shape;166;p23"/>
          <p:cNvSpPr txBox="1"/>
          <p:nvPr/>
        </p:nvSpPr>
        <p:spPr>
          <a:xfrm>
            <a:off x="926975" y="1174050"/>
            <a:ext cx="7725000" cy="73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Lato"/>
                <a:ea typeface="Lato"/>
                <a:cs typeface="Lato"/>
                <a:sym typeface="Lato"/>
              </a:rPr>
              <a:t>Average wake-up time isn’t visible for roommates </a:t>
            </a:r>
            <a:r>
              <a:rPr b="1" lang="en" sz="1800">
                <a:solidFill>
                  <a:schemeClr val="dk1"/>
                </a:solidFill>
                <a:latin typeface="Lato"/>
                <a:ea typeface="Lato"/>
                <a:cs typeface="Lato"/>
                <a:sym typeface="Lato"/>
              </a:rPr>
              <a:t>(3)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We’ve added that to the roommate’s profile page</a:t>
            </a:r>
            <a:r>
              <a:rPr i="1" lang="en" sz="1800">
                <a:solidFill>
                  <a:schemeClr val="dk1"/>
                </a:solidFill>
                <a:latin typeface="Lato"/>
                <a:ea typeface="Lato"/>
                <a:cs typeface="Lato"/>
                <a:sym typeface="Lato"/>
              </a:rPr>
              <a:t>. </a:t>
            </a:r>
            <a:endParaRPr i="1" sz="1800">
              <a:solidFill>
                <a:schemeClr val="dk1"/>
              </a:solidFill>
              <a:latin typeface="Lato"/>
              <a:ea typeface="Lato"/>
              <a:cs typeface="Lato"/>
              <a:sym typeface="Lato"/>
            </a:endParaRPr>
          </a:p>
        </p:txBody>
      </p:sp>
      <p:sp>
        <p:nvSpPr>
          <p:cNvPr id="167" name="Google Shape;167;p23"/>
          <p:cNvSpPr/>
          <p:nvPr/>
        </p:nvSpPr>
        <p:spPr>
          <a:xfrm>
            <a:off x="88575" y="117780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H1</a:t>
            </a:r>
            <a:endParaRPr sz="1800">
              <a:solidFill>
                <a:schemeClr val="lt1"/>
              </a:solidFill>
              <a:latin typeface="Lato"/>
              <a:ea typeface="Lato"/>
              <a:cs typeface="Lato"/>
              <a:sym typeface="Lato"/>
            </a:endParaRPr>
          </a:p>
        </p:txBody>
      </p:sp>
      <p:sp>
        <p:nvSpPr>
          <p:cNvPr id="168" name="Google Shape;168;p23"/>
          <p:cNvSpPr/>
          <p:nvPr/>
        </p:nvSpPr>
        <p:spPr>
          <a:xfrm>
            <a:off x="88575" y="211515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H4</a:t>
            </a:r>
            <a:endParaRPr sz="1800">
              <a:solidFill>
                <a:schemeClr val="lt1"/>
              </a:solidFill>
              <a:latin typeface="Lato"/>
              <a:ea typeface="Lato"/>
              <a:cs typeface="Lato"/>
              <a:sym typeface="Lato"/>
            </a:endParaRPr>
          </a:p>
        </p:txBody>
      </p:sp>
      <p:sp>
        <p:nvSpPr>
          <p:cNvPr id="169" name="Google Shape;169;p23"/>
          <p:cNvSpPr txBox="1"/>
          <p:nvPr/>
        </p:nvSpPr>
        <p:spPr>
          <a:xfrm>
            <a:off x="926975" y="2910300"/>
            <a:ext cx="7725000" cy="10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Roommate adding screen only shows photos and names of people, which can make it difficult identifying the right person (3)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We’ve changed the search criteria to be username only. </a:t>
            </a:r>
            <a:endParaRPr b="1" sz="1800">
              <a:solidFill>
                <a:schemeClr val="dk1"/>
              </a:solidFill>
              <a:latin typeface="Lato"/>
              <a:ea typeface="Lato"/>
              <a:cs typeface="Lato"/>
              <a:sym typeface="Lato"/>
            </a:endParaRPr>
          </a:p>
        </p:txBody>
      </p:sp>
      <p:sp>
        <p:nvSpPr>
          <p:cNvPr id="170" name="Google Shape;170;p23"/>
          <p:cNvSpPr/>
          <p:nvPr/>
        </p:nvSpPr>
        <p:spPr>
          <a:xfrm>
            <a:off x="88575" y="305250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H5</a:t>
            </a:r>
            <a:endParaRPr sz="1800">
              <a:solidFill>
                <a:schemeClr val="lt1"/>
              </a:solidFill>
              <a:latin typeface="Lato"/>
              <a:ea typeface="Lato"/>
              <a:cs typeface="Lato"/>
              <a:sym typeface="Lato"/>
            </a:endParaRPr>
          </a:p>
        </p:txBody>
      </p:sp>
      <p:sp>
        <p:nvSpPr>
          <p:cNvPr id="171" name="Google Shape;171;p23"/>
          <p:cNvSpPr txBox="1"/>
          <p:nvPr/>
        </p:nvSpPr>
        <p:spPr>
          <a:xfrm>
            <a:off x="926975" y="3847650"/>
            <a:ext cx="7725000" cy="10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The sleeping icon next to roomie’s profile can be confusing (3)</a:t>
            </a:r>
            <a:endParaRPr b="1" sz="1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 sz="1800">
                <a:solidFill>
                  <a:schemeClr val="dk1"/>
                </a:solidFill>
                <a:latin typeface="Lato"/>
                <a:ea typeface="Lato"/>
                <a:cs typeface="Lato"/>
                <a:sym typeface="Lato"/>
              </a:rPr>
              <a:t>We’ve added clarifying text next to the icon to clearly indicate the roommate is sleeping</a:t>
            </a:r>
            <a:endParaRPr i="1" sz="1800">
              <a:solidFill>
                <a:schemeClr val="dk1"/>
              </a:solidFill>
              <a:latin typeface="Lato"/>
              <a:ea typeface="Lato"/>
              <a:cs typeface="Lato"/>
              <a:sym typeface="Lato"/>
            </a:endParaRPr>
          </a:p>
        </p:txBody>
      </p:sp>
      <p:sp>
        <p:nvSpPr>
          <p:cNvPr id="172" name="Google Shape;172;p23"/>
          <p:cNvSpPr/>
          <p:nvPr/>
        </p:nvSpPr>
        <p:spPr>
          <a:xfrm>
            <a:off x="88575" y="398985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H6</a:t>
            </a:r>
            <a:endParaRPr sz="1800">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Revision: Roomies Page | Added Avg. Wake-Up Time</a:t>
            </a:r>
            <a:endParaRPr b="1" sz="2300">
              <a:solidFill>
                <a:srgbClr val="003366"/>
              </a:solidFill>
              <a:latin typeface="Lato"/>
              <a:ea typeface="Lato"/>
              <a:cs typeface="Lato"/>
              <a:sym typeface="Lato"/>
            </a:endParaRPr>
          </a:p>
        </p:txBody>
      </p:sp>
      <p:pic>
        <p:nvPicPr>
          <p:cNvPr id="178" name="Google Shape;178;p24"/>
          <p:cNvPicPr preferRelativeResize="0"/>
          <p:nvPr/>
        </p:nvPicPr>
        <p:blipFill>
          <a:blip r:embed="rId3">
            <a:alphaModFix/>
          </a:blip>
          <a:stretch>
            <a:fillRect/>
          </a:stretch>
        </p:blipFill>
        <p:spPr>
          <a:xfrm>
            <a:off x="2284738" y="1017713"/>
            <a:ext cx="1691328" cy="3657601"/>
          </a:xfrm>
          <a:prstGeom prst="rect">
            <a:avLst/>
          </a:prstGeom>
          <a:noFill/>
          <a:ln>
            <a:noFill/>
          </a:ln>
        </p:spPr>
      </p:pic>
      <p:pic>
        <p:nvPicPr>
          <p:cNvPr id="179" name="Google Shape;179;p24"/>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180" name="Google Shape;180;p24"/>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181" name="Google Shape;181;p24"/>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182" name="Google Shape;182;p24"/>
          <p:cNvPicPr preferRelativeResize="0"/>
          <p:nvPr/>
        </p:nvPicPr>
        <p:blipFill>
          <a:blip r:embed="rId6">
            <a:alphaModFix/>
          </a:blip>
          <a:stretch>
            <a:fillRect/>
          </a:stretch>
        </p:blipFill>
        <p:spPr>
          <a:xfrm>
            <a:off x="8715750" y="178737"/>
            <a:ext cx="252975" cy="252975"/>
          </a:xfrm>
          <a:prstGeom prst="rect">
            <a:avLst/>
          </a:prstGeom>
          <a:noFill/>
          <a:ln>
            <a:noFill/>
          </a:ln>
        </p:spPr>
      </p:pic>
      <p:pic>
        <p:nvPicPr>
          <p:cNvPr id="183" name="Google Shape;183;p24"/>
          <p:cNvPicPr preferRelativeResize="0"/>
          <p:nvPr/>
        </p:nvPicPr>
        <p:blipFill>
          <a:blip r:embed="rId7">
            <a:alphaModFix/>
          </a:blip>
          <a:stretch>
            <a:fillRect/>
          </a:stretch>
        </p:blipFill>
        <p:spPr>
          <a:xfrm>
            <a:off x="2284750" y="1016430"/>
            <a:ext cx="1691325" cy="3660183"/>
          </a:xfrm>
          <a:prstGeom prst="rect">
            <a:avLst/>
          </a:prstGeom>
          <a:noFill/>
          <a:ln>
            <a:noFill/>
          </a:ln>
        </p:spPr>
      </p:pic>
      <p:pic>
        <p:nvPicPr>
          <p:cNvPr id="184" name="Google Shape;184;p24"/>
          <p:cNvPicPr preferRelativeResize="0"/>
          <p:nvPr/>
        </p:nvPicPr>
        <p:blipFill>
          <a:blip r:embed="rId8">
            <a:alphaModFix/>
          </a:blip>
          <a:stretch>
            <a:fillRect/>
          </a:stretch>
        </p:blipFill>
        <p:spPr>
          <a:xfrm>
            <a:off x="4884850" y="1016425"/>
            <a:ext cx="1691325" cy="3660183"/>
          </a:xfrm>
          <a:prstGeom prst="rect">
            <a:avLst/>
          </a:prstGeom>
          <a:noFill/>
          <a:ln>
            <a:noFill/>
          </a:ln>
        </p:spPr>
      </p:pic>
      <p:cxnSp>
        <p:nvCxnSpPr>
          <p:cNvPr id="185" name="Google Shape;185;p24"/>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sp>
        <p:nvSpPr>
          <p:cNvPr id="186" name="Google Shape;186;p24"/>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187" name="Google Shape;187;p24"/>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pic>
        <p:nvPicPr>
          <p:cNvPr id="188" name="Google Shape;188;p24"/>
          <p:cNvPicPr preferRelativeResize="0"/>
          <p:nvPr/>
        </p:nvPicPr>
        <p:blipFill>
          <a:blip r:embed="rId9">
            <a:alphaModFix/>
          </a:blip>
          <a:stretch>
            <a:fillRect/>
          </a:stretch>
        </p:blipFill>
        <p:spPr>
          <a:xfrm>
            <a:off x="4884875" y="1016076"/>
            <a:ext cx="1691650" cy="3660886"/>
          </a:xfrm>
          <a:prstGeom prst="rect">
            <a:avLst/>
          </a:prstGeom>
          <a:noFill/>
          <a:ln>
            <a:noFill/>
          </a:ln>
        </p:spPr>
      </p:pic>
      <p:pic>
        <p:nvPicPr>
          <p:cNvPr id="189" name="Google Shape;189;p24"/>
          <p:cNvPicPr preferRelativeResize="0"/>
          <p:nvPr/>
        </p:nvPicPr>
        <p:blipFill>
          <a:blip r:embed="rId10">
            <a:alphaModFix/>
          </a:blip>
          <a:stretch>
            <a:fillRect/>
          </a:stretch>
        </p:blipFill>
        <p:spPr>
          <a:xfrm>
            <a:off x="2284450" y="1016072"/>
            <a:ext cx="1691650" cy="36608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93" name="Shape 193"/>
        <p:cNvGrpSpPr/>
        <p:nvPr/>
      </p:nvGrpSpPr>
      <p:grpSpPr>
        <a:xfrm>
          <a:off x="0" y="0"/>
          <a:ext cx="0" cy="0"/>
          <a:chOff x="0" y="0"/>
          <a:chExt cx="0" cy="0"/>
        </a:xfrm>
      </p:grpSpPr>
      <p:sp>
        <p:nvSpPr>
          <p:cNvPr id="194" name="Google Shape;19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300">
                <a:solidFill>
                  <a:srgbClr val="003366"/>
                </a:solidFill>
                <a:latin typeface="Lato"/>
                <a:ea typeface="Lato"/>
                <a:cs typeface="Lato"/>
                <a:sym typeface="Lato"/>
              </a:rPr>
              <a:t>Revision: Roomies Page | Change Roomie Deleting Process</a:t>
            </a:r>
            <a:endParaRPr b="1" sz="2300">
              <a:solidFill>
                <a:srgbClr val="003366"/>
              </a:solidFill>
              <a:latin typeface="Lato"/>
              <a:ea typeface="Lato"/>
              <a:cs typeface="Lato"/>
              <a:sym typeface="Lato"/>
            </a:endParaRPr>
          </a:p>
          <a:p>
            <a:pPr indent="0" lvl="0" marL="0" rtl="0" algn="l">
              <a:spcBef>
                <a:spcPts val="0"/>
              </a:spcBef>
              <a:spcAft>
                <a:spcPts val="0"/>
              </a:spcAft>
              <a:buNone/>
            </a:pPr>
            <a:r>
              <a:t/>
            </a:r>
            <a:endParaRPr b="1" sz="2300">
              <a:solidFill>
                <a:srgbClr val="003366"/>
              </a:solidFill>
              <a:latin typeface="Lato"/>
              <a:ea typeface="Lato"/>
              <a:cs typeface="Lato"/>
              <a:sym typeface="Lato"/>
            </a:endParaRPr>
          </a:p>
        </p:txBody>
      </p:sp>
      <p:pic>
        <p:nvPicPr>
          <p:cNvPr id="195" name="Google Shape;195;p25"/>
          <p:cNvPicPr preferRelativeResize="0"/>
          <p:nvPr/>
        </p:nvPicPr>
        <p:blipFill>
          <a:blip r:embed="rId3">
            <a:alphaModFix/>
          </a:blip>
          <a:stretch>
            <a:fillRect/>
          </a:stretch>
        </p:blipFill>
        <p:spPr>
          <a:xfrm>
            <a:off x="2284750" y="1017725"/>
            <a:ext cx="1691328" cy="3657601"/>
          </a:xfrm>
          <a:prstGeom prst="rect">
            <a:avLst/>
          </a:prstGeom>
          <a:noFill/>
          <a:ln>
            <a:noFill/>
          </a:ln>
        </p:spPr>
      </p:pic>
      <p:pic>
        <p:nvPicPr>
          <p:cNvPr id="196" name="Google Shape;196;p25"/>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197" name="Google Shape;197;p25"/>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198" name="Google Shape;198;p25"/>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199" name="Google Shape;199;p25"/>
          <p:cNvPicPr preferRelativeResize="0"/>
          <p:nvPr/>
        </p:nvPicPr>
        <p:blipFill>
          <a:blip r:embed="rId6">
            <a:alphaModFix/>
          </a:blip>
          <a:stretch>
            <a:fillRect/>
          </a:stretch>
        </p:blipFill>
        <p:spPr>
          <a:xfrm>
            <a:off x="8715750" y="178737"/>
            <a:ext cx="252975" cy="252975"/>
          </a:xfrm>
          <a:prstGeom prst="rect">
            <a:avLst/>
          </a:prstGeom>
          <a:noFill/>
          <a:ln>
            <a:noFill/>
          </a:ln>
        </p:spPr>
      </p:pic>
      <p:cxnSp>
        <p:nvCxnSpPr>
          <p:cNvPr id="200" name="Google Shape;200;p25"/>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sp>
        <p:nvSpPr>
          <p:cNvPr id="201" name="Google Shape;201;p25"/>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02" name="Google Shape;202;p25"/>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pic>
        <p:nvPicPr>
          <p:cNvPr id="203" name="Google Shape;203;p25"/>
          <p:cNvPicPr preferRelativeResize="0"/>
          <p:nvPr/>
        </p:nvPicPr>
        <p:blipFill>
          <a:blip r:embed="rId7">
            <a:alphaModFix/>
          </a:blip>
          <a:stretch>
            <a:fillRect/>
          </a:stretch>
        </p:blipFill>
        <p:spPr>
          <a:xfrm>
            <a:off x="2284738" y="1017713"/>
            <a:ext cx="1691328" cy="3657601"/>
          </a:xfrm>
          <a:prstGeom prst="rect">
            <a:avLst/>
          </a:prstGeom>
          <a:noFill/>
          <a:ln>
            <a:noFill/>
          </a:ln>
        </p:spPr>
      </p:pic>
      <p:pic>
        <p:nvPicPr>
          <p:cNvPr id="204" name="Google Shape;204;p25"/>
          <p:cNvPicPr preferRelativeResize="0"/>
          <p:nvPr/>
        </p:nvPicPr>
        <p:blipFill>
          <a:blip r:embed="rId8">
            <a:alphaModFix/>
          </a:blip>
          <a:stretch>
            <a:fillRect/>
          </a:stretch>
        </p:blipFill>
        <p:spPr>
          <a:xfrm>
            <a:off x="4884875" y="1016076"/>
            <a:ext cx="1691650" cy="3660886"/>
          </a:xfrm>
          <a:prstGeom prst="rect">
            <a:avLst/>
          </a:prstGeom>
          <a:noFill/>
          <a:ln>
            <a:noFill/>
          </a:ln>
        </p:spPr>
      </p:pic>
      <p:pic>
        <p:nvPicPr>
          <p:cNvPr id="205" name="Google Shape;205;p25"/>
          <p:cNvPicPr preferRelativeResize="0"/>
          <p:nvPr/>
        </p:nvPicPr>
        <p:blipFill>
          <a:blip r:embed="rId9">
            <a:alphaModFix/>
          </a:blip>
          <a:stretch>
            <a:fillRect/>
          </a:stretch>
        </p:blipFill>
        <p:spPr>
          <a:xfrm>
            <a:off x="2284450" y="1016076"/>
            <a:ext cx="1691650" cy="3660886"/>
          </a:xfrm>
          <a:prstGeom prst="rect">
            <a:avLst/>
          </a:prstGeom>
          <a:noFill/>
          <a:ln>
            <a:noFill/>
          </a:ln>
        </p:spPr>
      </p:pic>
      <p:pic>
        <p:nvPicPr>
          <p:cNvPr id="206" name="Google Shape;206;p25"/>
          <p:cNvPicPr preferRelativeResize="0"/>
          <p:nvPr/>
        </p:nvPicPr>
        <p:blipFill>
          <a:blip r:embed="rId10">
            <a:alphaModFix/>
          </a:blip>
          <a:stretch>
            <a:fillRect/>
          </a:stretch>
        </p:blipFill>
        <p:spPr>
          <a:xfrm>
            <a:off x="4884850" y="1016076"/>
            <a:ext cx="1691650" cy="3660886"/>
          </a:xfrm>
          <a:prstGeom prst="rect">
            <a:avLst/>
          </a:prstGeom>
          <a:noFill/>
          <a:ln>
            <a:noFill/>
          </a:ln>
        </p:spPr>
      </p:pic>
      <p:pic>
        <p:nvPicPr>
          <p:cNvPr id="207" name="Google Shape;207;p25"/>
          <p:cNvPicPr preferRelativeResize="0"/>
          <p:nvPr/>
        </p:nvPicPr>
        <p:blipFill>
          <a:blip r:embed="rId11">
            <a:alphaModFix/>
          </a:blip>
          <a:stretch>
            <a:fillRect/>
          </a:stretch>
        </p:blipFill>
        <p:spPr>
          <a:xfrm>
            <a:off x="2284450" y="1016064"/>
            <a:ext cx="1691650" cy="36608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11" name="Shape 211"/>
        <p:cNvGrpSpPr/>
        <p:nvPr/>
      </p:nvGrpSpPr>
      <p:grpSpPr>
        <a:xfrm>
          <a:off x="0" y="0"/>
          <a:ext cx="0" cy="0"/>
          <a:chOff x="0" y="0"/>
          <a:chExt cx="0" cy="0"/>
        </a:xfrm>
      </p:grpSpPr>
      <p:sp>
        <p:nvSpPr>
          <p:cNvPr id="212" name="Google Shape;21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7826"/>
              <a:buFont typeface="Arial"/>
              <a:buNone/>
            </a:pPr>
            <a:r>
              <a:rPr b="1" lang="en" sz="2300">
                <a:solidFill>
                  <a:srgbClr val="003366"/>
                </a:solidFill>
                <a:latin typeface="Lato"/>
                <a:ea typeface="Lato"/>
                <a:cs typeface="Lato"/>
                <a:sym typeface="Lato"/>
              </a:rPr>
              <a:t>Revision: Roomies Page | Search Criteria to Username Only</a:t>
            </a:r>
            <a:endParaRPr b="1" sz="2300">
              <a:solidFill>
                <a:srgbClr val="003366"/>
              </a:solidFill>
              <a:latin typeface="Lato"/>
              <a:ea typeface="Lato"/>
              <a:cs typeface="Lato"/>
              <a:sym typeface="Lato"/>
            </a:endParaRPr>
          </a:p>
          <a:p>
            <a:pPr indent="0" lvl="0" marL="0" rtl="0" algn="l">
              <a:spcBef>
                <a:spcPts val="0"/>
              </a:spcBef>
              <a:spcAft>
                <a:spcPts val="0"/>
              </a:spcAft>
              <a:buNone/>
            </a:pPr>
            <a:r>
              <a:t/>
            </a:r>
            <a:endParaRPr b="1" sz="2300">
              <a:solidFill>
                <a:srgbClr val="003366"/>
              </a:solidFill>
              <a:latin typeface="Lato"/>
              <a:ea typeface="Lato"/>
              <a:cs typeface="Lato"/>
              <a:sym typeface="Lato"/>
            </a:endParaRPr>
          </a:p>
        </p:txBody>
      </p:sp>
      <p:pic>
        <p:nvPicPr>
          <p:cNvPr id="213" name="Google Shape;213;p26"/>
          <p:cNvPicPr preferRelativeResize="0"/>
          <p:nvPr/>
        </p:nvPicPr>
        <p:blipFill>
          <a:blip r:embed="rId3">
            <a:alphaModFix/>
          </a:blip>
          <a:stretch>
            <a:fillRect/>
          </a:stretch>
        </p:blipFill>
        <p:spPr>
          <a:xfrm>
            <a:off x="2284738" y="1017713"/>
            <a:ext cx="1691328" cy="3657601"/>
          </a:xfrm>
          <a:prstGeom prst="rect">
            <a:avLst/>
          </a:prstGeom>
          <a:noFill/>
          <a:ln>
            <a:noFill/>
          </a:ln>
        </p:spPr>
      </p:pic>
      <p:pic>
        <p:nvPicPr>
          <p:cNvPr id="214" name="Google Shape;214;p26"/>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215" name="Google Shape;215;p26"/>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216" name="Google Shape;216;p26"/>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217" name="Google Shape;217;p26"/>
          <p:cNvPicPr preferRelativeResize="0"/>
          <p:nvPr/>
        </p:nvPicPr>
        <p:blipFill>
          <a:blip r:embed="rId6">
            <a:alphaModFix/>
          </a:blip>
          <a:stretch>
            <a:fillRect/>
          </a:stretch>
        </p:blipFill>
        <p:spPr>
          <a:xfrm>
            <a:off x="8715750" y="178737"/>
            <a:ext cx="252975" cy="252975"/>
          </a:xfrm>
          <a:prstGeom prst="rect">
            <a:avLst/>
          </a:prstGeom>
          <a:noFill/>
          <a:ln>
            <a:noFill/>
          </a:ln>
        </p:spPr>
      </p:pic>
      <p:sp>
        <p:nvSpPr>
          <p:cNvPr id="218" name="Google Shape;218;p26"/>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19" name="Google Shape;219;p26"/>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cxnSp>
        <p:nvCxnSpPr>
          <p:cNvPr id="220" name="Google Shape;220;p26"/>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pic>
        <p:nvPicPr>
          <p:cNvPr id="221" name="Google Shape;221;p26"/>
          <p:cNvPicPr preferRelativeResize="0"/>
          <p:nvPr/>
        </p:nvPicPr>
        <p:blipFill>
          <a:blip r:embed="rId7">
            <a:alphaModFix/>
          </a:blip>
          <a:stretch>
            <a:fillRect/>
          </a:stretch>
        </p:blipFill>
        <p:spPr>
          <a:xfrm>
            <a:off x="4884875" y="1016430"/>
            <a:ext cx="1691325" cy="3660183"/>
          </a:xfrm>
          <a:prstGeom prst="rect">
            <a:avLst/>
          </a:prstGeom>
          <a:noFill/>
          <a:ln>
            <a:noFill/>
          </a:ln>
        </p:spPr>
      </p:pic>
      <p:pic>
        <p:nvPicPr>
          <p:cNvPr id="222" name="Google Shape;222;p26"/>
          <p:cNvPicPr preferRelativeResize="0"/>
          <p:nvPr/>
        </p:nvPicPr>
        <p:blipFill>
          <a:blip r:embed="rId8">
            <a:alphaModFix/>
          </a:blip>
          <a:stretch>
            <a:fillRect/>
          </a:stretch>
        </p:blipFill>
        <p:spPr>
          <a:xfrm>
            <a:off x="2284450" y="1016076"/>
            <a:ext cx="1691650" cy="36608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7826"/>
              <a:buFont typeface="Arial"/>
              <a:buNone/>
            </a:pPr>
            <a:r>
              <a:rPr b="1" lang="en" sz="2300">
                <a:solidFill>
                  <a:srgbClr val="003366"/>
                </a:solidFill>
                <a:latin typeface="Lato"/>
                <a:ea typeface="Lato"/>
                <a:cs typeface="Lato"/>
                <a:sym typeface="Lato"/>
              </a:rPr>
              <a:t>Revision: Roomies Page | Clarified Icon Meaning</a:t>
            </a:r>
            <a:endParaRPr b="1" sz="2300">
              <a:solidFill>
                <a:srgbClr val="003366"/>
              </a:solidFill>
              <a:latin typeface="Lato"/>
              <a:ea typeface="Lato"/>
              <a:cs typeface="Lato"/>
              <a:sym typeface="Lato"/>
            </a:endParaRPr>
          </a:p>
          <a:p>
            <a:pPr indent="0" lvl="0" marL="0" rtl="0" algn="l">
              <a:spcBef>
                <a:spcPts val="0"/>
              </a:spcBef>
              <a:spcAft>
                <a:spcPts val="0"/>
              </a:spcAft>
              <a:buNone/>
            </a:pPr>
            <a:r>
              <a:t/>
            </a:r>
            <a:endParaRPr b="1" sz="2300">
              <a:solidFill>
                <a:srgbClr val="003366"/>
              </a:solidFill>
              <a:latin typeface="Lato"/>
              <a:ea typeface="Lato"/>
              <a:cs typeface="Lato"/>
              <a:sym typeface="Lato"/>
            </a:endParaRPr>
          </a:p>
        </p:txBody>
      </p:sp>
      <p:pic>
        <p:nvPicPr>
          <p:cNvPr id="228" name="Google Shape;228;p27"/>
          <p:cNvPicPr preferRelativeResize="0"/>
          <p:nvPr/>
        </p:nvPicPr>
        <p:blipFill>
          <a:blip r:embed="rId3">
            <a:alphaModFix/>
          </a:blip>
          <a:stretch>
            <a:fillRect/>
          </a:stretch>
        </p:blipFill>
        <p:spPr>
          <a:xfrm>
            <a:off x="2284750" y="1017725"/>
            <a:ext cx="1691328" cy="3657601"/>
          </a:xfrm>
          <a:prstGeom prst="rect">
            <a:avLst/>
          </a:prstGeom>
          <a:noFill/>
          <a:ln>
            <a:noFill/>
          </a:ln>
        </p:spPr>
      </p:pic>
      <p:pic>
        <p:nvPicPr>
          <p:cNvPr id="229" name="Google Shape;229;p27"/>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230" name="Google Shape;230;p27"/>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231" name="Google Shape;231;p27"/>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232" name="Google Shape;232;p27"/>
          <p:cNvPicPr preferRelativeResize="0"/>
          <p:nvPr/>
        </p:nvPicPr>
        <p:blipFill>
          <a:blip r:embed="rId6">
            <a:alphaModFix/>
          </a:blip>
          <a:stretch>
            <a:fillRect/>
          </a:stretch>
        </p:blipFill>
        <p:spPr>
          <a:xfrm>
            <a:off x="8715750" y="178737"/>
            <a:ext cx="252975" cy="252975"/>
          </a:xfrm>
          <a:prstGeom prst="rect">
            <a:avLst/>
          </a:prstGeom>
          <a:noFill/>
          <a:ln>
            <a:noFill/>
          </a:ln>
        </p:spPr>
      </p:pic>
      <p:cxnSp>
        <p:nvCxnSpPr>
          <p:cNvPr id="233" name="Google Shape;233;p27"/>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sp>
        <p:nvSpPr>
          <p:cNvPr id="234" name="Google Shape;234;p27"/>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35" name="Google Shape;235;p27"/>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pic>
        <p:nvPicPr>
          <p:cNvPr id="236" name="Google Shape;236;p27"/>
          <p:cNvPicPr preferRelativeResize="0"/>
          <p:nvPr/>
        </p:nvPicPr>
        <p:blipFill>
          <a:blip r:embed="rId7">
            <a:alphaModFix/>
          </a:blip>
          <a:stretch>
            <a:fillRect/>
          </a:stretch>
        </p:blipFill>
        <p:spPr>
          <a:xfrm>
            <a:off x="2284738" y="1017713"/>
            <a:ext cx="1691328" cy="3657601"/>
          </a:xfrm>
          <a:prstGeom prst="rect">
            <a:avLst/>
          </a:prstGeom>
          <a:noFill/>
          <a:ln>
            <a:noFill/>
          </a:ln>
        </p:spPr>
      </p:pic>
      <p:pic>
        <p:nvPicPr>
          <p:cNvPr id="237" name="Google Shape;237;p27"/>
          <p:cNvPicPr preferRelativeResize="0"/>
          <p:nvPr/>
        </p:nvPicPr>
        <p:blipFill>
          <a:blip r:embed="rId8">
            <a:alphaModFix/>
          </a:blip>
          <a:stretch>
            <a:fillRect/>
          </a:stretch>
        </p:blipFill>
        <p:spPr>
          <a:xfrm>
            <a:off x="4884875" y="1016076"/>
            <a:ext cx="1691650" cy="3660886"/>
          </a:xfrm>
          <a:prstGeom prst="rect">
            <a:avLst/>
          </a:prstGeom>
          <a:noFill/>
          <a:ln>
            <a:noFill/>
          </a:ln>
        </p:spPr>
      </p:pic>
      <p:pic>
        <p:nvPicPr>
          <p:cNvPr id="238" name="Google Shape;238;p27"/>
          <p:cNvPicPr preferRelativeResize="0"/>
          <p:nvPr/>
        </p:nvPicPr>
        <p:blipFill>
          <a:blip r:embed="rId9">
            <a:alphaModFix/>
          </a:blip>
          <a:stretch>
            <a:fillRect/>
          </a:stretch>
        </p:blipFill>
        <p:spPr>
          <a:xfrm>
            <a:off x="2284450" y="1016076"/>
            <a:ext cx="1691650" cy="36608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42" name="Shape 242"/>
        <p:cNvGrpSpPr/>
        <p:nvPr/>
      </p:nvGrpSpPr>
      <p:grpSpPr>
        <a:xfrm>
          <a:off x="0" y="0"/>
          <a:ext cx="0" cy="0"/>
          <a:chOff x="0" y="0"/>
          <a:chExt cx="0" cy="0"/>
        </a:xfrm>
      </p:grpSpPr>
      <p:sp>
        <p:nvSpPr>
          <p:cNvPr id="243" name="Google Shape;243;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Violations: Statistics Page</a:t>
            </a:r>
            <a:endParaRPr b="1" sz="2300">
              <a:solidFill>
                <a:srgbClr val="003366"/>
              </a:solidFill>
              <a:latin typeface="Lato"/>
              <a:ea typeface="Lato"/>
              <a:cs typeface="Lato"/>
              <a:sym typeface="Lato"/>
            </a:endParaRPr>
          </a:p>
        </p:txBody>
      </p:sp>
      <p:sp>
        <p:nvSpPr>
          <p:cNvPr id="244" name="Google Shape;244;p28"/>
          <p:cNvSpPr txBox="1"/>
          <p:nvPr/>
        </p:nvSpPr>
        <p:spPr>
          <a:xfrm>
            <a:off x="926975" y="1174050"/>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Lato"/>
                <a:ea typeface="Lato"/>
                <a:cs typeface="Lato"/>
                <a:sym typeface="Lato"/>
              </a:rPr>
              <a:t>Word choices for indicating noise levels and sleep quality are confusing (3)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We’re changing the wording so that it’s easier to understand. </a:t>
            </a:r>
            <a:endParaRPr i="1" sz="1800">
              <a:solidFill>
                <a:schemeClr val="dk1"/>
              </a:solidFill>
              <a:latin typeface="Lato"/>
              <a:ea typeface="Lato"/>
              <a:cs typeface="Lato"/>
              <a:sym typeface="Lato"/>
            </a:endParaRPr>
          </a:p>
        </p:txBody>
      </p:sp>
      <p:sp>
        <p:nvSpPr>
          <p:cNvPr id="245" name="Google Shape;245;p28"/>
          <p:cNvSpPr/>
          <p:nvPr/>
        </p:nvSpPr>
        <p:spPr>
          <a:xfrm>
            <a:off x="88575" y="117780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H2</a:t>
            </a:r>
            <a:endParaRPr sz="1800">
              <a:solidFill>
                <a:schemeClr val="lt1"/>
              </a:solidFill>
              <a:latin typeface="Lato"/>
              <a:ea typeface="Lato"/>
              <a:cs typeface="Lato"/>
              <a:sym typeface="Lato"/>
            </a:endParaRPr>
          </a:p>
        </p:txBody>
      </p:sp>
      <p:pic>
        <p:nvPicPr>
          <p:cNvPr id="246" name="Google Shape;246;p28"/>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247" name="Google Shape;247;p28"/>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248" name="Google Shape;248;p28"/>
          <p:cNvPicPr preferRelativeResize="0"/>
          <p:nvPr/>
        </p:nvPicPr>
        <p:blipFill>
          <a:blip r:embed="rId4">
            <a:alphaModFix/>
          </a:blip>
          <a:stretch>
            <a:fillRect/>
          </a:stretch>
        </p:blipFill>
        <p:spPr>
          <a:xfrm>
            <a:off x="8715750" y="178737"/>
            <a:ext cx="252975" cy="252975"/>
          </a:xfrm>
          <a:prstGeom prst="rect">
            <a:avLst/>
          </a:prstGeom>
          <a:noFill/>
          <a:ln>
            <a:noFill/>
          </a:ln>
        </p:spPr>
      </p:pic>
      <p:sp>
        <p:nvSpPr>
          <p:cNvPr id="249" name="Google Shape;249;p28"/>
          <p:cNvSpPr txBox="1"/>
          <p:nvPr/>
        </p:nvSpPr>
        <p:spPr>
          <a:xfrm>
            <a:off x="926975" y="2105775"/>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Lato"/>
                <a:ea typeface="Lato"/>
                <a:cs typeface="Lato"/>
                <a:sym typeface="Lato"/>
              </a:rPr>
              <a:t>Users can’t see their own sleep statistics averages</a:t>
            </a:r>
            <a:r>
              <a:rPr b="1" lang="en" sz="1800">
                <a:solidFill>
                  <a:schemeClr val="dk1"/>
                </a:solidFill>
                <a:latin typeface="Lato"/>
                <a:ea typeface="Lato"/>
                <a:cs typeface="Lato"/>
                <a:sym typeface="Lato"/>
              </a:rPr>
              <a:t> (3)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We’ve added average statistics to the profile page. </a:t>
            </a:r>
            <a:endParaRPr i="1" sz="1800">
              <a:solidFill>
                <a:schemeClr val="dk1"/>
              </a:solidFill>
              <a:latin typeface="Lato"/>
              <a:ea typeface="Lato"/>
              <a:cs typeface="Lato"/>
              <a:sym typeface="Lato"/>
            </a:endParaRPr>
          </a:p>
        </p:txBody>
      </p:sp>
      <p:sp>
        <p:nvSpPr>
          <p:cNvPr id="250" name="Google Shape;250;p28"/>
          <p:cNvSpPr/>
          <p:nvPr/>
        </p:nvSpPr>
        <p:spPr>
          <a:xfrm>
            <a:off x="88575" y="2109525"/>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H6</a:t>
            </a:r>
            <a:endParaRPr sz="1800">
              <a:solidFill>
                <a:schemeClr val="lt1"/>
              </a:solidFill>
              <a:latin typeface="Lato"/>
              <a:ea typeface="Lato"/>
              <a:cs typeface="Lato"/>
              <a:sym typeface="Lato"/>
            </a:endParaRPr>
          </a:p>
        </p:txBody>
      </p:sp>
      <p:sp>
        <p:nvSpPr>
          <p:cNvPr id="251" name="Google Shape;251;p28"/>
          <p:cNvSpPr txBox="1"/>
          <p:nvPr/>
        </p:nvSpPr>
        <p:spPr>
          <a:xfrm>
            <a:off x="926975" y="3037500"/>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Lato"/>
                <a:ea typeface="Lato"/>
                <a:cs typeface="Lato"/>
                <a:sym typeface="Lato"/>
              </a:rPr>
              <a:t>It’s difficult to view sleeping statistics from different dates (3)</a:t>
            </a:r>
            <a:endParaRPr b="1" sz="1800">
              <a:solidFill>
                <a:schemeClr val="dk1"/>
              </a:solidFill>
              <a:latin typeface="Lato"/>
              <a:ea typeface="Lato"/>
              <a:cs typeface="Lato"/>
              <a:sym typeface="Lato"/>
            </a:endParaRPr>
          </a:p>
          <a:p>
            <a:pPr indent="0" lvl="0" marL="0" rtl="0" algn="l">
              <a:spcBef>
                <a:spcPts val="0"/>
              </a:spcBef>
              <a:spcAft>
                <a:spcPts val="0"/>
              </a:spcAft>
              <a:buNone/>
            </a:pPr>
            <a:r>
              <a:rPr i="1" lang="en" sz="1800">
                <a:solidFill>
                  <a:schemeClr val="dk1"/>
                </a:solidFill>
                <a:latin typeface="Lato"/>
                <a:ea typeface="Lato"/>
                <a:cs typeface="Lato"/>
                <a:sym typeface="Lato"/>
              </a:rPr>
              <a:t>We’ve added a calendar view that allows users to switch to dates farther away. </a:t>
            </a:r>
            <a:endParaRPr i="1" sz="1800">
              <a:solidFill>
                <a:schemeClr val="dk1"/>
              </a:solidFill>
              <a:latin typeface="Lato"/>
              <a:ea typeface="Lato"/>
              <a:cs typeface="Lato"/>
              <a:sym typeface="Lato"/>
            </a:endParaRPr>
          </a:p>
        </p:txBody>
      </p:sp>
      <p:sp>
        <p:nvSpPr>
          <p:cNvPr id="252" name="Google Shape;252;p28"/>
          <p:cNvSpPr/>
          <p:nvPr/>
        </p:nvSpPr>
        <p:spPr>
          <a:xfrm>
            <a:off x="88575" y="3041250"/>
            <a:ext cx="731400" cy="731400"/>
          </a:xfrm>
          <a:prstGeom prst="ellipse">
            <a:avLst/>
          </a:prstGeom>
          <a:solidFill>
            <a:srgbClr val="003366"/>
          </a:solidFill>
          <a:ln cap="flat" cmpd="sng" w="9525">
            <a:solidFill>
              <a:srgbClr val="0033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H7</a:t>
            </a:r>
            <a:endParaRPr sz="1800">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56" name="Shape 256"/>
        <p:cNvGrpSpPr/>
        <p:nvPr/>
      </p:nvGrpSpPr>
      <p:grpSpPr>
        <a:xfrm>
          <a:off x="0" y="0"/>
          <a:ext cx="0" cy="0"/>
          <a:chOff x="0" y="0"/>
          <a:chExt cx="0" cy="0"/>
        </a:xfrm>
      </p:grpSpPr>
      <p:sp>
        <p:nvSpPr>
          <p:cNvPr id="257" name="Google Shape;257;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Revision: Statistics Page | Clarified Wording</a:t>
            </a:r>
            <a:endParaRPr b="1" sz="2300">
              <a:solidFill>
                <a:srgbClr val="003366"/>
              </a:solidFill>
              <a:latin typeface="Lato"/>
              <a:ea typeface="Lato"/>
              <a:cs typeface="Lato"/>
              <a:sym typeface="Lato"/>
            </a:endParaRPr>
          </a:p>
        </p:txBody>
      </p:sp>
      <p:pic>
        <p:nvPicPr>
          <p:cNvPr id="258" name="Google Shape;258;p29"/>
          <p:cNvPicPr preferRelativeResize="0"/>
          <p:nvPr/>
        </p:nvPicPr>
        <p:blipFill>
          <a:blip r:embed="rId3">
            <a:alphaModFix/>
          </a:blip>
          <a:stretch>
            <a:fillRect/>
          </a:stretch>
        </p:blipFill>
        <p:spPr>
          <a:xfrm>
            <a:off x="2284738" y="1017713"/>
            <a:ext cx="1691328" cy="3657601"/>
          </a:xfrm>
          <a:prstGeom prst="rect">
            <a:avLst/>
          </a:prstGeom>
          <a:noFill/>
          <a:ln>
            <a:noFill/>
          </a:ln>
        </p:spPr>
      </p:pic>
      <p:pic>
        <p:nvPicPr>
          <p:cNvPr id="259" name="Google Shape;259;p29"/>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260" name="Google Shape;260;p29"/>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261" name="Google Shape;261;p29"/>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262" name="Google Shape;262;p29"/>
          <p:cNvPicPr preferRelativeResize="0"/>
          <p:nvPr/>
        </p:nvPicPr>
        <p:blipFill>
          <a:blip r:embed="rId6">
            <a:alphaModFix/>
          </a:blip>
          <a:stretch>
            <a:fillRect/>
          </a:stretch>
        </p:blipFill>
        <p:spPr>
          <a:xfrm>
            <a:off x="8715750" y="178737"/>
            <a:ext cx="252975" cy="252975"/>
          </a:xfrm>
          <a:prstGeom prst="rect">
            <a:avLst/>
          </a:prstGeom>
          <a:noFill/>
          <a:ln>
            <a:noFill/>
          </a:ln>
        </p:spPr>
      </p:pic>
      <p:cxnSp>
        <p:nvCxnSpPr>
          <p:cNvPr id="263" name="Google Shape;263;p29"/>
          <p:cNvCxnSpPr/>
          <p:nvPr/>
        </p:nvCxnSpPr>
        <p:spPr>
          <a:xfrm>
            <a:off x="3290800" y="3767525"/>
            <a:ext cx="1691700" cy="0"/>
          </a:xfrm>
          <a:prstGeom prst="straightConnector1">
            <a:avLst/>
          </a:prstGeom>
          <a:noFill/>
          <a:ln cap="flat" cmpd="sng" w="19050">
            <a:solidFill>
              <a:schemeClr val="accent1"/>
            </a:solidFill>
            <a:prstDash val="solid"/>
            <a:round/>
            <a:headEnd len="med" w="med" type="none"/>
            <a:tailEnd len="med" w="med" type="triangle"/>
          </a:ln>
        </p:spPr>
      </p:cxnSp>
      <p:cxnSp>
        <p:nvCxnSpPr>
          <p:cNvPr id="264" name="Google Shape;264;p29"/>
          <p:cNvCxnSpPr/>
          <p:nvPr/>
        </p:nvCxnSpPr>
        <p:spPr>
          <a:xfrm>
            <a:off x="3506950" y="3969525"/>
            <a:ext cx="1431000" cy="5100"/>
          </a:xfrm>
          <a:prstGeom prst="straightConnector1">
            <a:avLst/>
          </a:prstGeom>
          <a:noFill/>
          <a:ln cap="flat" cmpd="sng" w="19050">
            <a:solidFill>
              <a:schemeClr val="accent1"/>
            </a:solidFill>
            <a:prstDash val="solid"/>
            <a:round/>
            <a:headEnd len="med" w="med" type="none"/>
            <a:tailEnd len="med" w="med" type="triangle"/>
          </a:ln>
        </p:spPr>
      </p:cxnSp>
      <p:sp>
        <p:nvSpPr>
          <p:cNvPr id="265" name="Google Shape;265;p29"/>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66" name="Google Shape;266;p29"/>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70" name="Shape 270"/>
        <p:cNvGrpSpPr/>
        <p:nvPr/>
      </p:nvGrpSpPr>
      <p:grpSpPr>
        <a:xfrm>
          <a:off x="0" y="0"/>
          <a:ext cx="0" cy="0"/>
          <a:chOff x="0" y="0"/>
          <a:chExt cx="0" cy="0"/>
        </a:xfrm>
      </p:grpSpPr>
      <p:sp>
        <p:nvSpPr>
          <p:cNvPr id="271" name="Google Shape;271;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Revision: Statistics Page | Added User Avg. Stats</a:t>
            </a:r>
            <a:endParaRPr b="1" sz="2300">
              <a:solidFill>
                <a:srgbClr val="003366"/>
              </a:solidFill>
              <a:latin typeface="Lato"/>
              <a:ea typeface="Lato"/>
              <a:cs typeface="Lato"/>
              <a:sym typeface="Lato"/>
            </a:endParaRPr>
          </a:p>
        </p:txBody>
      </p:sp>
      <p:pic>
        <p:nvPicPr>
          <p:cNvPr id="272" name="Google Shape;272;p30"/>
          <p:cNvPicPr preferRelativeResize="0"/>
          <p:nvPr/>
        </p:nvPicPr>
        <p:blipFill>
          <a:blip r:embed="rId3">
            <a:alphaModFix/>
          </a:blip>
          <a:stretch>
            <a:fillRect/>
          </a:stretch>
        </p:blipFill>
        <p:spPr>
          <a:xfrm>
            <a:off x="2284738" y="1017713"/>
            <a:ext cx="1691328" cy="3657601"/>
          </a:xfrm>
          <a:prstGeom prst="rect">
            <a:avLst/>
          </a:prstGeom>
          <a:noFill/>
          <a:ln>
            <a:noFill/>
          </a:ln>
        </p:spPr>
      </p:pic>
      <p:pic>
        <p:nvPicPr>
          <p:cNvPr id="273" name="Google Shape;273;p30"/>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274" name="Google Shape;274;p30"/>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275" name="Google Shape;275;p30"/>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276" name="Google Shape;276;p30"/>
          <p:cNvPicPr preferRelativeResize="0"/>
          <p:nvPr/>
        </p:nvPicPr>
        <p:blipFill>
          <a:blip r:embed="rId6">
            <a:alphaModFix/>
          </a:blip>
          <a:stretch>
            <a:fillRect/>
          </a:stretch>
        </p:blipFill>
        <p:spPr>
          <a:xfrm>
            <a:off x="8715750" y="178737"/>
            <a:ext cx="252975" cy="252975"/>
          </a:xfrm>
          <a:prstGeom prst="rect">
            <a:avLst/>
          </a:prstGeom>
          <a:noFill/>
          <a:ln>
            <a:noFill/>
          </a:ln>
        </p:spPr>
      </p:pic>
      <p:pic>
        <p:nvPicPr>
          <p:cNvPr id="277" name="Google Shape;277;p30"/>
          <p:cNvPicPr preferRelativeResize="0"/>
          <p:nvPr/>
        </p:nvPicPr>
        <p:blipFill>
          <a:blip r:embed="rId7">
            <a:alphaModFix/>
          </a:blip>
          <a:stretch>
            <a:fillRect/>
          </a:stretch>
        </p:blipFill>
        <p:spPr>
          <a:xfrm>
            <a:off x="2284750" y="1016430"/>
            <a:ext cx="1691325" cy="3660183"/>
          </a:xfrm>
          <a:prstGeom prst="rect">
            <a:avLst/>
          </a:prstGeom>
          <a:noFill/>
          <a:ln>
            <a:noFill/>
          </a:ln>
        </p:spPr>
      </p:pic>
      <p:pic>
        <p:nvPicPr>
          <p:cNvPr id="278" name="Google Shape;278;p30"/>
          <p:cNvPicPr preferRelativeResize="0"/>
          <p:nvPr/>
        </p:nvPicPr>
        <p:blipFill>
          <a:blip r:embed="rId8">
            <a:alphaModFix/>
          </a:blip>
          <a:stretch>
            <a:fillRect/>
          </a:stretch>
        </p:blipFill>
        <p:spPr>
          <a:xfrm>
            <a:off x="4884850" y="1016425"/>
            <a:ext cx="1691325" cy="3660183"/>
          </a:xfrm>
          <a:prstGeom prst="rect">
            <a:avLst/>
          </a:prstGeom>
          <a:noFill/>
          <a:ln>
            <a:noFill/>
          </a:ln>
        </p:spPr>
      </p:pic>
      <p:cxnSp>
        <p:nvCxnSpPr>
          <p:cNvPr id="279" name="Google Shape;279;p30"/>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sp>
        <p:nvSpPr>
          <p:cNvPr id="280" name="Google Shape;280;p30"/>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81" name="Google Shape;281;p30"/>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85" name="Shape 285"/>
        <p:cNvGrpSpPr/>
        <p:nvPr/>
      </p:nvGrpSpPr>
      <p:grpSpPr>
        <a:xfrm>
          <a:off x="0" y="0"/>
          <a:ext cx="0" cy="0"/>
          <a:chOff x="0" y="0"/>
          <a:chExt cx="0" cy="0"/>
        </a:xfrm>
      </p:grpSpPr>
      <p:sp>
        <p:nvSpPr>
          <p:cNvPr id="286" name="Google Shape;286;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Revision: Statistics Page | Added Calendar View</a:t>
            </a:r>
            <a:endParaRPr b="1" sz="2300">
              <a:solidFill>
                <a:srgbClr val="003366"/>
              </a:solidFill>
              <a:latin typeface="Lato"/>
              <a:ea typeface="Lato"/>
              <a:cs typeface="Lato"/>
              <a:sym typeface="Lato"/>
            </a:endParaRPr>
          </a:p>
        </p:txBody>
      </p:sp>
      <p:pic>
        <p:nvPicPr>
          <p:cNvPr id="287" name="Google Shape;287;p31"/>
          <p:cNvPicPr preferRelativeResize="0"/>
          <p:nvPr/>
        </p:nvPicPr>
        <p:blipFill>
          <a:blip r:embed="rId3">
            <a:alphaModFix/>
          </a:blip>
          <a:stretch>
            <a:fillRect/>
          </a:stretch>
        </p:blipFill>
        <p:spPr>
          <a:xfrm>
            <a:off x="2284750" y="1017725"/>
            <a:ext cx="1691328" cy="3657601"/>
          </a:xfrm>
          <a:prstGeom prst="rect">
            <a:avLst/>
          </a:prstGeom>
          <a:noFill/>
          <a:ln>
            <a:noFill/>
          </a:ln>
        </p:spPr>
      </p:pic>
      <p:pic>
        <p:nvPicPr>
          <p:cNvPr id="288" name="Google Shape;288;p31"/>
          <p:cNvPicPr preferRelativeResize="0"/>
          <p:nvPr/>
        </p:nvPicPr>
        <p:blipFill>
          <a:blip r:embed="rId4">
            <a:alphaModFix/>
          </a:blip>
          <a:stretch>
            <a:fillRect/>
          </a:stretch>
        </p:blipFill>
        <p:spPr>
          <a:xfrm>
            <a:off x="4884850" y="1017725"/>
            <a:ext cx="1691641" cy="3657601"/>
          </a:xfrm>
          <a:prstGeom prst="rect">
            <a:avLst/>
          </a:prstGeom>
          <a:noFill/>
          <a:ln>
            <a:noFill/>
          </a:ln>
        </p:spPr>
      </p:pic>
      <p:pic>
        <p:nvPicPr>
          <p:cNvPr id="289" name="Google Shape;289;p31"/>
          <p:cNvPicPr preferRelativeResize="0"/>
          <p:nvPr/>
        </p:nvPicPr>
        <p:blipFill>
          <a:blip r:embed="rId5">
            <a:alphaModFix/>
          </a:blip>
          <a:stretch>
            <a:fillRect/>
          </a:stretch>
        </p:blipFill>
        <p:spPr>
          <a:xfrm>
            <a:off x="7868875" y="114725"/>
            <a:ext cx="1028700" cy="1028700"/>
          </a:xfrm>
          <a:prstGeom prst="rect">
            <a:avLst/>
          </a:prstGeom>
          <a:noFill/>
          <a:ln>
            <a:noFill/>
          </a:ln>
        </p:spPr>
      </p:pic>
      <p:pic>
        <p:nvPicPr>
          <p:cNvPr id="290" name="Google Shape;290;p31"/>
          <p:cNvPicPr preferRelativeResize="0"/>
          <p:nvPr/>
        </p:nvPicPr>
        <p:blipFill>
          <a:blip r:embed="rId6">
            <a:alphaModFix/>
          </a:blip>
          <a:stretch>
            <a:fillRect/>
          </a:stretch>
        </p:blipFill>
        <p:spPr>
          <a:xfrm>
            <a:off x="7335238" y="808025"/>
            <a:ext cx="441850" cy="441850"/>
          </a:xfrm>
          <a:prstGeom prst="rect">
            <a:avLst/>
          </a:prstGeom>
          <a:noFill/>
          <a:ln>
            <a:noFill/>
          </a:ln>
        </p:spPr>
      </p:pic>
      <p:pic>
        <p:nvPicPr>
          <p:cNvPr id="291" name="Google Shape;291;p31"/>
          <p:cNvPicPr preferRelativeResize="0"/>
          <p:nvPr/>
        </p:nvPicPr>
        <p:blipFill>
          <a:blip r:embed="rId6">
            <a:alphaModFix/>
          </a:blip>
          <a:stretch>
            <a:fillRect/>
          </a:stretch>
        </p:blipFill>
        <p:spPr>
          <a:xfrm>
            <a:off x="8715750" y="178737"/>
            <a:ext cx="252975" cy="252975"/>
          </a:xfrm>
          <a:prstGeom prst="rect">
            <a:avLst/>
          </a:prstGeom>
          <a:noFill/>
          <a:ln>
            <a:noFill/>
          </a:ln>
        </p:spPr>
      </p:pic>
      <p:cxnSp>
        <p:nvCxnSpPr>
          <p:cNvPr id="292" name="Google Shape;292;p31"/>
          <p:cNvCxnSpPr/>
          <p:nvPr/>
        </p:nvCxnSpPr>
        <p:spPr>
          <a:xfrm>
            <a:off x="4426863" y="1737725"/>
            <a:ext cx="7200" cy="22176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1"/>
          <p:cNvSpPr txBox="1"/>
          <p:nvPr/>
        </p:nvSpPr>
        <p:spPr>
          <a:xfrm>
            <a:off x="2520500"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Before</a:t>
            </a:r>
            <a:endParaRPr sz="1800">
              <a:solidFill>
                <a:schemeClr val="dk1"/>
              </a:solidFill>
              <a:latin typeface="Lato"/>
              <a:ea typeface="Lato"/>
              <a:cs typeface="Lato"/>
              <a:sym typeface="Lato"/>
            </a:endParaRPr>
          </a:p>
        </p:txBody>
      </p:sp>
      <p:sp>
        <p:nvSpPr>
          <p:cNvPr id="294" name="Google Shape;294;p31"/>
          <p:cNvSpPr txBox="1"/>
          <p:nvPr/>
        </p:nvSpPr>
        <p:spPr>
          <a:xfrm>
            <a:off x="5120775" y="4675325"/>
            <a:ext cx="12198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After</a:t>
            </a:r>
            <a:endParaRPr sz="18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311700" y="184575"/>
            <a:ext cx="7812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3366"/>
                </a:solidFill>
                <a:latin typeface="Lato"/>
                <a:ea typeface="Lato"/>
                <a:cs typeface="Lato"/>
                <a:sym typeface="Lato"/>
              </a:rPr>
              <a:t>Overview</a:t>
            </a:r>
            <a:endParaRPr b="1">
              <a:solidFill>
                <a:srgbClr val="003366"/>
              </a:solidFill>
              <a:latin typeface="Lato"/>
              <a:ea typeface="Lato"/>
              <a:cs typeface="Lato"/>
              <a:sym typeface="Lato"/>
            </a:endParaRPr>
          </a:p>
        </p:txBody>
      </p:sp>
      <p:pic>
        <p:nvPicPr>
          <p:cNvPr id="68" name="Google Shape;68;p14"/>
          <p:cNvPicPr preferRelativeResize="0"/>
          <p:nvPr/>
        </p:nvPicPr>
        <p:blipFill>
          <a:blip r:embed="rId3">
            <a:alphaModFix/>
          </a:blip>
          <a:stretch>
            <a:fillRect/>
          </a:stretch>
        </p:blipFill>
        <p:spPr>
          <a:xfrm>
            <a:off x="311700" y="1039200"/>
            <a:ext cx="384301" cy="384877"/>
          </a:xfrm>
          <a:prstGeom prst="rect">
            <a:avLst/>
          </a:prstGeom>
          <a:noFill/>
          <a:ln>
            <a:noFill/>
          </a:ln>
        </p:spPr>
      </p:pic>
      <p:sp>
        <p:nvSpPr>
          <p:cNvPr id="69" name="Google Shape;69;p14"/>
          <p:cNvSpPr txBox="1"/>
          <p:nvPr/>
        </p:nvSpPr>
        <p:spPr>
          <a:xfrm>
            <a:off x="919900" y="1039200"/>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Introduction</a:t>
            </a:r>
            <a:endParaRPr sz="1800">
              <a:solidFill>
                <a:schemeClr val="dk1"/>
              </a:solidFill>
              <a:latin typeface="Lato"/>
              <a:ea typeface="Lato"/>
              <a:cs typeface="Lato"/>
              <a:sym typeface="Lato"/>
            </a:endParaRPr>
          </a:p>
        </p:txBody>
      </p:sp>
      <p:pic>
        <p:nvPicPr>
          <p:cNvPr id="70" name="Google Shape;70;p14"/>
          <p:cNvPicPr preferRelativeResize="0"/>
          <p:nvPr/>
        </p:nvPicPr>
        <p:blipFill>
          <a:blip r:embed="rId3">
            <a:alphaModFix/>
          </a:blip>
          <a:stretch>
            <a:fillRect/>
          </a:stretch>
        </p:blipFill>
        <p:spPr>
          <a:xfrm>
            <a:off x="311700" y="1744413"/>
            <a:ext cx="384301" cy="384877"/>
          </a:xfrm>
          <a:prstGeom prst="rect">
            <a:avLst/>
          </a:prstGeom>
          <a:noFill/>
          <a:ln>
            <a:noFill/>
          </a:ln>
        </p:spPr>
      </p:pic>
      <p:sp>
        <p:nvSpPr>
          <p:cNvPr id="71" name="Google Shape;71;p14"/>
          <p:cNvSpPr txBox="1"/>
          <p:nvPr/>
        </p:nvSpPr>
        <p:spPr>
          <a:xfrm>
            <a:off x="919900" y="1706000"/>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Heuristic Evaluation Results</a:t>
            </a:r>
            <a:endParaRPr sz="1800">
              <a:solidFill>
                <a:schemeClr val="dk1"/>
              </a:solidFill>
              <a:latin typeface="Lato"/>
              <a:ea typeface="Lato"/>
              <a:cs typeface="Lato"/>
              <a:sym typeface="Lato"/>
            </a:endParaRPr>
          </a:p>
        </p:txBody>
      </p:sp>
      <p:pic>
        <p:nvPicPr>
          <p:cNvPr id="72" name="Google Shape;72;p14"/>
          <p:cNvPicPr preferRelativeResize="0"/>
          <p:nvPr/>
        </p:nvPicPr>
        <p:blipFill>
          <a:blip r:embed="rId3">
            <a:alphaModFix/>
          </a:blip>
          <a:stretch>
            <a:fillRect/>
          </a:stretch>
        </p:blipFill>
        <p:spPr>
          <a:xfrm>
            <a:off x="311700" y="2449638"/>
            <a:ext cx="384301" cy="384877"/>
          </a:xfrm>
          <a:prstGeom prst="rect">
            <a:avLst/>
          </a:prstGeom>
          <a:noFill/>
          <a:ln>
            <a:noFill/>
          </a:ln>
        </p:spPr>
      </p:pic>
      <p:sp>
        <p:nvSpPr>
          <p:cNvPr id="73" name="Google Shape;73;p14"/>
          <p:cNvSpPr txBox="1"/>
          <p:nvPr/>
        </p:nvSpPr>
        <p:spPr>
          <a:xfrm>
            <a:off x="919900" y="241122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Revised</a:t>
            </a:r>
            <a:r>
              <a:rPr lang="en" sz="1800">
                <a:solidFill>
                  <a:schemeClr val="dk1"/>
                </a:solidFill>
                <a:latin typeface="Lato"/>
                <a:ea typeface="Lato"/>
                <a:cs typeface="Lato"/>
                <a:sym typeface="Lato"/>
              </a:rPr>
              <a:t> Designs</a:t>
            </a:r>
            <a:endParaRPr sz="1800">
              <a:solidFill>
                <a:schemeClr val="dk1"/>
              </a:solidFill>
              <a:latin typeface="Lato"/>
              <a:ea typeface="Lato"/>
              <a:cs typeface="Lato"/>
              <a:sym typeface="Lato"/>
            </a:endParaRPr>
          </a:p>
        </p:txBody>
      </p:sp>
      <p:pic>
        <p:nvPicPr>
          <p:cNvPr id="74" name="Google Shape;74;p14"/>
          <p:cNvPicPr preferRelativeResize="0"/>
          <p:nvPr/>
        </p:nvPicPr>
        <p:blipFill>
          <a:blip r:embed="rId3">
            <a:alphaModFix/>
          </a:blip>
          <a:stretch>
            <a:fillRect/>
          </a:stretch>
        </p:blipFill>
        <p:spPr>
          <a:xfrm>
            <a:off x="311700" y="3193288"/>
            <a:ext cx="384301" cy="384877"/>
          </a:xfrm>
          <a:prstGeom prst="rect">
            <a:avLst/>
          </a:prstGeom>
          <a:noFill/>
          <a:ln>
            <a:noFill/>
          </a:ln>
        </p:spPr>
      </p:pic>
      <p:sp>
        <p:nvSpPr>
          <p:cNvPr id="75" name="Google Shape;75;p14"/>
          <p:cNvSpPr txBox="1"/>
          <p:nvPr/>
        </p:nvSpPr>
        <p:spPr>
          <a:xfrm>
            <a:off x="919900" y="315487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Prototype Implementation</a:t>
            </a:r>
            <a:endParaRPr sz="1800">
              <a:solidFill>
                <a:schemeClr val="dk1"/>
              </a:solidFill>
              <a:latin typeface="Lato"/>
              <a:ea typeface="Lato"/>
              <a:cs typeface="Lato"/>
              <a:sym typeface="Lato"/>
            </a:endParaRPr>
          </a:p>
        </p:txBody>
      </p:sp>
      <p:pic>
        <p:nvPicPr>
          <p:cNvPr id="76" name="Google Shape;76;p14"/>
          <p:cNvPicPr preferRelativeResize="0"/>
          <p:nvPr/>
        </p:nvPicPr>
        <p:blipFill>
          <a:blip r:embed="rId3">
            <a:alphaModFix/>
          </a:blip>
          <a:stretch>
            <a:fillRect/>
          </a:stretch>
        </p:blipFill>
        <p:spPr>
          <a:xfrm>
            <a:off x="311700" y="3898513"/>
            <a:ext cx="384301" cy="384877"/>
          </a:xfrm>
          <a:prstGeom prst="rect">
            <a:avLst/>
          </a:prstGeom>
          <a:noFill/>
          <a:ln>
            <a:noFill/>
          </a:ln>
        </p:spPr>
      </p:pic>
      <p:sp>
        <p:nvSpPr>
          <p:cNvPr id="77" name="Google Shape;77;p14"/>
          <p:cNvSpPr txBox="1"/>
          <p:nvPr/>
        </p:nvSpPr>
        <p:spPr>
          <a:xfrm>
            <a:off x="919900" y="3860100"/>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Demo Video</a:t>
            </a:r>
            <a:endParaRPr sz="1800">
              <a:solidFill>
                <a:schemeClr val="dk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98" name="Shape 298"/>
        <p:cNvGrpSpPr/>
        <p:nvPr/>
      </p:nvGrpSpPr>
      <p:grpSpPr>
        <a:xfrm>
          <a:off x="0" y="0"/>
          <a:ext cx="0" cy="0"/>
          <a:chOff x="0" y="0"/>
          <a:chExt cx="0" cy="0"/>
        </a:xfrm>
      </p:grpSpPr>
      <p:sp>
        <p:nvSpPr>
          <p:cNvPr id="299" name="Google Shape;299;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Other revisions we’ve made</a:t>
            </a:r>
            <a:endParaRPr b="1" sz="2300">
              <a:solidFill>
                <a:srgbClr val="003366"/>
              </a:solidFill>
              <a:latin typeface="Lato"/>
              <a:ea typeface="Lato"/>
              <a:cs typeface="Lato"/>
              <a:sym typeface="Lato"/>
            </a:endParaRPr>
          </a:p>
        </p:txBody>
      </p:sp>
      <p:pic>
        <p:nvPicPr>
          <p:cNvPr id="300" name="Google Shape;300;p32"/>
          <p:cNvPicPr preferRelativeResize="0"/>
          <p:nvPr/>
        </p:nvPicPr>
        <p:blipFill>
          <a:blip r:embed="rId3">
            <a:alphaModFix/>
          </a:blip>
          <a:stretch>
            <a:fillRect/>
          </a:stretch>
        </p:blipFill>
        <p:spPr>
          <a:xfrm>
            <a:off x="311700" y="1039200"/>
            <a:ext cx="384301" cy="384877"/>
          </a:xfrm>
          <a:prstGeom prst="rect">
            <a:avLst/>
          </a:prstGeom>
          <a:noFill/>
          <a:ln>
            <a:noFill/>
          </a:ln>
        </p:spPr>
      </p:pic>
      <p:sp>
        <p:nvSpPr>
          <p:cNvPr id="301" name="Google Shape;301;p32"/>
          <p:cNvSpPr txBox="1"/>
          <p:nvPr/>
        </p:nvSpPr>
        <p:spPr>
          <a:xfrm>
            <a:off x="919900" y="862175"/>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Users need to hold the sleep button for 5 seconds for sleep mode to activate for error prevention.</a:t>
            </a:r>
            <a:endParaRPr sz="1800">
              <a:solidFill>
                <a:schemeClr val="dk1"/>
              </a:solidFill>
              <a:latin typeface="Lato"/>
              <a:ea typeface="Lato"/>
              <a:cs typeface="Lato"/>
              <a:sym typeface="Lato"/>
            </a:endParaRPr>
          </a:p>
        </p:txBody>
      </p:sp>
      <p:pic>
        <p:nvPicPr>
          <p:cNvPr id="302" name="Google Shape;302;p32"/>
          <p:cNvPicPr preferRelativeResize="0"/>
          <p:nvPr/>
        </p:nvPicPr>
        <p:blipFill>
          <a:blip r:embed="rId3">
            <a:alphaModFix/>
          </a:blip>
          <a:stretch>
            <a:fillRect/>
          </a:stretch>
        </p:blipFill>
        <p:spPr>
          <a:xfrm>
            <a:off x="311700" y="1744413"/>
            <a:ext cx="384301" cy="384877"/>
          </a:xfrm>
          <a:prstGeom prst="rect">
            <a:avLst/>
          </a:prstGeom>
          <a:noFill/>
          <a:ln>
            <a:noFill/>
          </a:ln>
        </p:spPr>
      </p:pic>
      <p:sp>
        <p:nvSpPr>
          <p:cNvPr id="303" name="Google Shape;303;p32"/>
          <p:cNvSpPr txBox="1"/>
          <p:nvPr/>
        </p:nvSpPr>
        <p:spPr>
          <a:xfrm>
            <a:off x="919900" y="1567413"/>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We’ve added a confirmation dialog for roommate inviting for error prevention.</a:t>
            </a:r>
            <a:endParaRPr sz="1800">
              <a:solidFill>
                <a:schemeClr val="dk1"/>
              </a:solidFill>
              <a:latin typeface="Lato"/>
              <a:ea typeface="Lato"/>
              <a:cs typeface="Lato"/>
              <a:sym typeface="Lato"/>
            </a:endParaRPr>
          </a:p>
        </p:txBody>
      </p:sp>
      <p:pic>
        <p:nvPicPr>
          <p:cNvPr id="304" name="Google Shape;304;p32"/>
          <p:cNvPicPr preferRelativeResize="0"/>
          <p:nvPr/>
        </p:nvPicPr>
        <p:blipFill>
          <a:blip r:embed="rId3">
            <a:alphaModFix/>
          </a:blip>
          <a:stretch>
            <a:fillRect/>
          </a:stretch>
        </p:blipFill>
        <p:spPr>
          <a:xfrm>
            <a:off x="311700" y="2449638"/>
            <a:ext cx="384301" cy="384877"/>
          </a:xfrm>
          <a:prstGeom prst="rect">
            <a:avLst/>
          </a:prstGeom>
          <a:noFill/>
          <a:ln>
            <a:noFill/>
          </a:ln>
        </p:spPr>
      </p:pic>
      <p:sp>
        <p:nvSpPr>
          <p:cNvPr id="305" name="Google Shape;305;p32"/>
          <p:cNvSpPr txBox="1"/>
          <p:nvPr/>
        </p:nvSpPr>
        <p:spPr>
          <a:xfrm>
            <a:off x="919900" y="241122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We’ve standardized our terminology across different screens. </a:t>
            </a:r>
            <a:endParaRPr sz="18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309" name="Shape 309"/>
        <p:cNvGrpSpPr/>
        <p:nvPr/>
      </p:nvGrpSpPr>
      <p:grpSpPr>
        <a:xfrm>
          <a:off x="0" y="0"/>
          <a:ext cx="0" cy="0"/>
          <a:chOff x="0" y="0"/>
          <a:chExt cx="0" cy="0"/>
        </a:xfrm>
      </p:grpSpPr>
      <p:pic>
        <p:nvPicPr>
          <p:cNvPr id="310" name="Google Shape;310;p33"/>
          <p:cNvPicPr preferRelativeResize="0"/>
          <p:nvPr/>
        </p:nvPicPr>
        <p:blipFill>
          <a:blip r:embed="rId3">
            <a:alphaModFix/>
          </a:blip>
          <a:stretch>
            <a:fillRect/>
          </a:stretch>
        </p:blipFill>
        <p:spPr>
          <a:xfrm>
            <a:off x="6624525" y="304100"/>
            <a:ext cx="1025225" cy="1025225"/>
          </a:xfrm>
          <a:prstGeom prst="rect">
            <a:avLst/>
          </a:prstGeom>
          <a:noFill/>
          <a:ln>
            <a:noFill/>
          </a:ln>
        </p:spPr>
      </p:pic>
      <p:pic>
        <p:nvPicPr>
          <p:cNvPr id="311" name="Google Shape;311;p33"/>
          <p:cNvPicPr preferRelativeResize="0"/>
          <p:nvPr/>
        </p:nvPicPr>
        <p:blipFill>
          <a:blip r:embed="rId4">
            <a:alphaModFix/>
          </a:blip>
          <a:stretch>
            <a:fillRect/>
          </a:stretch>
        </p:blipFill>
        <p:spPr>
          <a:xfrm>
            <a:off x="990425" y="4100900"/>
            <a:ext cx="662025" cy="662025"/>
          </a:xfrm>
          <a:prstGeom prst="rect">
            <a:avLst/>
          </a:prstGeom>
          <a:noFill/>
          <a:ln>
            <a:noFill/>
          </a:ln>
        </p:spPr>
      </p:pic>
      <p:pic>
        <p:nvPicPr>
          <p:cNvPr id="312" name="Google Shape;312;p33"/>
          <p:cNvPicPr preferRelativeResize="0"/>
          <p:nvPr/>
        </p:nvPicPr>
        <p:blipFill>
          <a:blip r:embed="rId4">
            <a:alphaModFix/>
          </a:blip>
          <a:stretch>
            <a:fillRect/>
          </a:stretch>
        </p:blipFill>
        <p:spPr>
          <a:xfrm>
            <a:off x="7810775" y="347525"/>
            <a:ext cx="380025" cy="380025"/>
          </a:xfrm>
          <a:prstGeom prst="rect">
            <a:avLst/>
          </a:prstGeom>
          <a:noFill/>
          <a:ln>
            <a:noFill/>
          </a:ln>
        </p:spPr>
      </p:pic>
      <p:pic>
        <p:nvPicPr>
          <p:cNvPr id="313" name="Google Shape;313;p33"/>
          <p:cNvPicPr preferRelativeResize="0"/>
          <p:nvPr/>
        </p:nvPicPr>
        <p:blipFill>
          <a:blip r:embed="rId4">
            <a:alphaModFix/>
          </a:blip>
          <a:stretch>
            <a:fillRect/>
          </a:stretch>
        </p:blipFill>
        <p:spPr>
          <a:xfrm>
            <a:off x="5993325" y="3888375"/>
            <a:ext cx="308100" cy="308100"/>
          </a:xfrm>
          <a:prstGeom prst="rect">
            <a:avLst/>
          </a:prstGeom>
          <a:noFill/>
          <a:ln>
            <a:noFill/>
          </a:ln>
        </p:spPr>
      </p:pic>
      <p:pic>
        <p:nvPicPr>
          <p:cNvPr id="314" name="Google Shape;314;p33"/>
          <p:cNvPicPr preferRelativeResize="0"/>
          <p:nvPr/>
        </p:nvPicPr>
        <p:blipFill>
          <a:blip r:embed="rId4">
            <a:alphaModFix/>
          </a:blip>
          <a:stretch>
            <a:fillRect/>
          </a:stretch>
        </p:blipFill>
        <p:spPr>
          <a:xfrm>
            <a:off x="2254925" y="965100"/>
            <a:ext cx="308100" cy="308100"/>
          </a:xfrm>
          <a:prstGeom prst="rect">
            <a:avLst/>
          </a:prstGeom>
          <a:noFill/>
          <a:ln>
            <a:noFill/>
          </a:ln>
        </p:spPr>
      </p:pic>
      <p:pic>
        <p:nvPicPr>
          <p:cNvPr id="315" name="Google Shape;315;p33"/>
          <p:cNvPicPr preferRelativeResize="0"/>
          <p:nvPr/>
        </p:nvPicPr>
        <p:blipFill>
          <a:blip r:embed="rId5">
            <a:alphaModFix/>
          </a:blip>
          <a:stretch>
            <a:fillRect/>
          </a:stretch>
        </p:blipFill>
        <p:spPr>
          <a:xfrm>
            <a:off x="152400" y="1481725"/>
            <a:ext cx="8839200" cy="22472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19" name="Shape 319"/>
        <p:cNvGrpSpPr/>
        <p:nvPr/>
      </p:nvGrpSpPr>
      <p:grpSpPr>
        <a:xfrm>
          <a:off x="0" y="0"/>
          <a:ext cx="0" cy="0"/>
          <a:chOff x="0" y="0"/>
          <a:chExt cx="0" cy="0"/>
        </a:xfrm>
      </p:grpSpPr>
      <p:sp>
        <p:nvSpPr>
          <p:cNvPr id="320" name="Google Shape;320;p34"/>
          <p:cNvSpPr txBox="1"/>
          <p:nvPr/>
        </p:nvSpPr>
        <p:spPr>
          <a:xfrm>
            <a:off x="904725" y="3915600"/>
            <a:ext cx="1899900" cy="10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React Native</a:t>
            </a:r>
            <a:endParaRPr sz="1800">
              <a:solidFill>
                <a:schemeClr val="dk1"/>
              </a:solidFill>
              <a:latin typeface="Lato"/>
              <a:ea typeface="Lato"/>
              <a:cs typeface="Lato"/>
              <a:sym typeface="Lato"/>
            </a:endParaRPr>
          </a:p>
          <a:p>
            <a:pPr indent="0" lvl="0" marL="0" rtl="0" algn="ctr">
              <a:spcBef>
                <a:spcPts val="0"/>
              </a:spcBef>
              <a:spcAft>
                <a:spcPts val="0"/>
              </a:spcAft>
              <a:buNone/>
            </a:pPr>
            <a:r>
              <a:rPr lang="en" sz="1800">
                <a:solidFill>
                  <a:schemeClr val="dk1"/>
                </a:solidFill>
                <a:latin typeface="Lato"/>
                <a:ea typeface="Lato"/>
                <a:cs typeface="Lato"/>
                <a:sym typeface="Lato"/>
              </a:rPr>
              <a:t>(application framework)</a:t>
            </a:r>
            <a:endParaRPr sz="1800">
              <a:solidFill>
                <a:schemeClr val="dk1"/>
              </a:solidFill>
              <a:latin typeface="Lato"/>
              <a:ea typeface="Lato"/>
              <a:cs typeface="Lato"/>
              <a:sym typeface="Lato"/>
            </a:endParaRPr>
          </a:p>
        </p:txBody>
      </p:sp>
      <p:sp>
        <p:nvSpPr>
          <p:cNvPr id="321" name="Google Shape;321;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Tech Stack</a:t>
            </a:r>
            <a:endParaRPr b="1" sz="2300">
              <a:solidFill>
                <a:srgbClr val="003366"/>
              </a:solidFill>
              <a:latin typeface="Lato"/>
              <a:ea typeface="Lato"/>
              <a:cs typeface="Lato"/>
              <a:sym typeface="Lato"/>
            </a:endParaRPr>
          </a:p>
        </p:txBody>
      </p:sp>
      <p:pic>
        <p:nvPicPr>
          <p:cNvPr id="322" name="Google Shape;322;p34"/>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323" name="Google Shape;323;p34"/>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324" name="Google Shape;324;p34"/>
          <p:cNvPicPr preferRelativeResize="0"/>
          <p:nvPr/>
        </p:nvPicPr>
        <p:blipFill>
          <a:blip r:embed="rId4">
            <a:alphaModFix/>
          </a:blip>
          <a:stretch>
            <a:fillRect/>
          </a:stretch>
        </p:blipFill>
        <p:spPr>
          <a:xfrm>
            <a:off x="8715750" y="178737"/>
            <a:ext cx="252975" cy="252975"/>
          </a:xfrm>
          <a:prstGeom prst="rect">
            <a:avLst/>
          </a:prstGeom>
          <a:noFill/>
          <a:ln>
            <a:noFill/>
          </a:ln>
        </p:spPr>
      </p:pic>
      <p:pic>
        <p:nvPicPr>
          <p:cNvPr id="325" name="Google Shape;325;p34"/>
          <p:cNvPicPr preferRelativeResize="0"/>
          <p:nvPr/>
        </p:nvPicPr>
        <p:blipFill>
          <a:blip r:embed="rId5">
            <a:alphaModFix/>
          </a:blip>
          <a:stretch>
            <a:fillRect/>
          </a:stretch>
        </p:blipFill>
        <p:spPr>
          <a:xfrm>
            <a:off x="3428997" y="1471275"/>
            <a:ext cx="2286000" cy="2285999"/>
          </a:xfrm>
          <a:prstGeom prst="rect">
            <a:avLst/>
          </a:prstGeom>
          <a:noFill/>
          <a:ln>
            <a:noFill/>
          </a:ln>
        </p:spPr>
      </p:pic>
      <p:pic>
        <p:nvPicPr>
          <p:cNvPr id="326" name="Google Shape;326;p34"/>
          <p:cNvPicPr preferRelativeResize="0"/>
          <p:nvPr/>
        </p:nvPicPr>
        <p:blipFill>
          <a:blip r:embed="rId6">
            <a:alphaModFix/>
          </a:blip>
          <a:stretch>
            <a:fillRect/>
          </a:stretch>
        </p:blipFill>
        <p:spPr>
          <a:xfrm>
            <a:off x="6146321" y="1471275"/>
            <a:ext cx="2286001" cy="2286001"/>
          </a:xfrm>
          <a:prstGeom prst="rect">
            <a:avLst/>
          </a:prstGeom>
          <a:noFill/>
          <a:ln>
            <a:noFill/>
          </a:ln>
        </p:spPr>
      </p:pic>
      <p:pic>
        <p:nvPicPr>
          <p:cNvPr id="327" name="Google Shape;327;p34"/>
          <p:cNvPicPr preferRelativeResize="0"/>
          <p:nvPr/>
        </p:nvPicPr>
        <p:blipFill>
          <a:blip r:embed="rId7">
            <a:alphaModFix/>
          </a:blip>
          <a:stretch>
            <a:fillRect/>
          </a:stretch>
        </p:blipFill>
        <p:spPr>
          <a:xfrm>
            <a:off x="711670" y="1471275"/>
            <a:ext cx="2285999" cy="2286000"/>
          </a:xfrm>
          <a:prstGeom prst="rect">
            <a:avLst/>
          </a:prstGeom>
          <a:noFill/>
          <a:ln>
            <a:noFill/>
          </a:ln>
        </p:spPr>
      </p:pic>
      <p:sp>
        <p:nvSpPr>
          <p:cNvPr id="328" name="Google Shape;328;p34"/>
          <p:cNvSpPr txBox="1"/>
          <p:nvPr/>
        </p:nvSpPr>
        <p:spPr>
          <a:xfrm>
            <a:off x="3622050" y="3915600"/>
            <a:ext cx="1899900" cy="10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VSCode</a:t>
            </a:r>
            <a:endParaRPr sz="1800">
              <a:solidFill>
                <a:schemeClr val="dk1"/>
              </a:solidFill>
              <a:latin typeface="Lato"/>
              <a:ea typeface="Lato"/>
              <a:cs typeface="Lato"/>
              <a:sym typeface="Lato"/>
            </a:endParaRPr>
          </a:p>
          <a:p>
            <a:pPr indent="0" lvl="0" marL="0" rtl="0" algn="ctr">
              <a:spcBef>
                <a:spcPts val="0"/>
              </a:spcBef>
              <a:spcAft>
                <a:spcPts val="0"/>
              </a:spcAft>
              <a:buNone/>
            </a:pPr>
            <a:r>
              <a:rPr lang="en" sz="1800">
                <a:solidFill>
                  <a:schemeClr val="dk1"/>
                </a:solidFill>
                <a:latin typeface="Lato"/>
                <a:ea typeface="Lato"/>
                <a:cs typeface="Lato"/>
                <a:sym typeface="Lato"/>
              </a:rPr>
              <a:t>(IDE)</a:t>
            </a:r>
            <a:endParaRPr sz="1800">
              <a:solidFill>
                <a:schemeClr val="dk1"/>
              </a:solidFill>
              <a:latin typeface="Lato"/>
              <a:ea typeface="Lato"/>
              <a:cs typeface="Lato"/>
              <a:sym typeface="Lato"/>
            </a:endParaRPr>
          </a:p>
        </p:txBody>
      </p:sp>
      <p:sp>
        <p:nvSpPr>
          <p:cNvPr id="329" name="Google Shape;329;p34"/>
          <p:cNvSpPr txBox="1"/>
          <p:nvPr/>
        </p:nvSpPr>
        <p:spPr>
          <a:xfrm>
            <a:off x="6339363" y="3915600"/>
            <a:ext cx="1899900" cy="10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Lato"/>
                <a:ea typeface="Lato"/>
                <a:cs typeface="Lato"/>
                <a:sym typeface="Lato"/>
              </a:rPr>
              <a:t>SQLite</a:t>
            </a:r>
            <a:endParaRPr sz="1800">
              <a:solidFill>
                <a:schemeClr val="dk1"/>
              </a:solidFill>
              <a:latin typeface="Lato"/>
              <a:ea typeface="Lato"/>
              <a:cs typeface="Lato"/>
              <a:sym typeface="Lato"/>
            </a:endParaRPr>
          </a:p>
          <a:p>
            <a:pPr indent="0" lvl="0" marL="0" rtl="0" algn="ctr">
              <a:spcBef>
                <a:spcPts val="0"/>
              </a:spcBef>
              <a:spcAft>
                <a:spcPts val="0"/>
              </a:spcAft>
              <a:buNone/>
            </a:pPr>
            <a:r>
              <a:rPr lang="en" sz="1800">
                <a:solidFill>
                  <a:schemeClr val="dk1"/>
                </a:solidFill>
                <a:latin typeface="Lato"/>
                <a:ea typeface="Lato"/>
                <a:cs typeface="Lato"/>
                <a:sym typeface="Lato"/>
              </a:rPr>
              <a:t>(DB)</a:t>
            </a:r>
            <a:endParaRPr sz="180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33" name="Shape 333"/>
        <p:cNvGrpSpPr/>
        <p:nvPr/>
      </p:nvGrpSpPr>
      <p:grpSpPr>
        <a:xfrm>
          <a:off x="0" y="0"/>
          <a:ext cx="0" cy="0"/>
          <a:chOff x="0" y="0"/>
          <a:chExt cx="0" cy="0"/>
        </a:xfrm>
      </p:grpSpPr>
      <p:sp>
        <p:nvSpPr>
          <p:cNvPr id="334" name="Google Shape;334;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Implemented Features</a:t>
            </a:r>
            <a:endParaRPr b="1" sz="2300">
              <a:solidFill>
                <a:srgbClr val="003366"/>
              </a:solidFill>
              <a:latin typeface="Lato"/>
              <a:ea typeface="Lato"/>
              <a:cs typeface="Lato"/>
              <a:sym typeface="Lato"/>
            </a:endParaRPr>
          </a:p>
        </p:txBody>
      </p:sp>
      <p:pic>
        <p:nvPicPr>
          <p:cNvPr id="335" name="Google Shape;335;p35"/>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336" name="Google Shape;336;p35"/>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337" name="Google Shape;337;p35"/>
          <p:cNvPicPr preferRelativeResize="0"/>
          <p:nvPr/>
        </p:nvPicPr>
        <p:blipFill>
          <a:blip r:embed="rId4">
            <a:alphaModFix/>
          </a:blip>
          <a:stretch>
            <a:fillRect/>
          </a:stretch>
        </p:blipFill>
        <p:spPr>
          <a:xfrm>
            <a:off x="8715750" y="178737"/>
            <a:ext cx="252975" cy="252975"/>
          </a:xfrm>
          <a:prstGeom prst="rect">
            <a:avLst/>
          </a:prstGeom>
          <a:noFill/>
          <a:ln>
            <a:noFill/>
          </a:ln>
        </p:spPr>
      </p:pic>
      <p:pic>
        <p:nvPicPr>
          <p:cNvPr id="338" name="Google Shape;338;p35"/>
          <p:cNvPicPr preferRelativeResize="0"/>
          <p:nvPr/>
        </p:nvPicPr>
        <p:blipFill>
          <a:blip r:embed="rId5">
            <a:alphaModFix/>
          </a:blip>
          <a:stretch>
            <a:fillRect/>
          </a:stretch>
        </p:blipFill>
        <p:spPr>
          <a:xfrm>
            <a:off x="311700" y="1249875"/>
            <a:ext cx="384301" cy="384877"/>
          </a:xfrm>
          <a:prstGeom prst="rect">
            <a:avLst/>
          </a:prstGeom>
          <a:noFill/>
          <a:ln>
            <a:noFill/>
          </a:ln>
        </p:spPr>
      </p:pic>
      <p:sp>
        <p:nvSpPr>
          <p:cNvPr id="339" name="Google Shape;339;p35"/>
          <p:cNvSpPr txBox="1"/>
          <p:nvPr/>
        </p:nvSpPr>
        <p:spPr>
          <a:xfrm>
            <a:off x="883500" y="1211450"/>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Home page along with a “timer” when you press the sleep button</a:t>
            </a:r>
            <a:endParaRPr sz="1800">
              <a:solidFill>
                <a:schemeClr val="dk1"/>
              </a:solidFill>
              <a:latin typeface="Lato"/>
              <a:ea typeface="Lato"/>
              <a:cs typeface="Lato"/>
              <a:sym typeface="Lato"/>
            </a:endParaRPr>
          </a:p>
        </p:txBody>
      </p:sp>
      <p:pic>
        <p:nvPicPr>
          <p:cNvPr id="340" name="Google Shape;340;p35"/>
          <p:cNvPicPr preferRelativeResize="0"/>
          <p:nvPr/>
        </p:nvPicPr>
        <p:blipFill>
          <a:blip r:embed="rId5">
            <a:alphaModFix/>
          </a:blip>
          <a:stretch>
            <a:fillRect/>
          </a:stretch>
        </p:blipFill>
        <p:spPr>
          <a:xfrm>
            <a:off x="311700" y="1911800"/>
            <a:ext cx="384301" cy="384877"/>
          </a:xfrm>
          <a:prstGeom prst="rect">
            <a:avLst/>
          </a:prstGeom>
          <a:noFill/>
          <a:ln>
            <a:noFill/>
          </a:ln>
        </p:spPr>
      </p:pic>
      <p:sp>
        <p:nvSpPr>
          <p:cNvPr id="341" name="Google Shape;341;p35"/>
          <p:cNvSpPr txBox="1"/>
          <p:nvPr/>
        </p:nvSpPr>
        <p:spPr>
          <a:xfrm>
            <a:off x="883500" y="186687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Waking up page that displays the time</a:t>
            </a:r>
            <a:endParaRPr sz="1800">
              <a:solidFill>
                <a:schemeClr val="dk1"/>
              </a:solidFill>
              <a:latin typeface="Lato"/>
              <a:ea typeface="Lato"/>
              <a:cs typeface="Lato"/>
              <a:sym typeface="Lato"/>
            </a:endParaRPr>
          </a:p>
        </p:txBody>
      </p:sp>
      <p:pic>
        <p:nvPicPr>
          <p:cNvPr id="342" name="Google Shape;342;p35"/>
          <p:cNvPicPr preferRelativeResize="0"/>
          <p:nvPr/>
        </p:nvPicPr>
        <p:blipFill>
          <a:blip r:embed="rId5">
            <a:alphaModFix/>
          </a:blip>
          <a:stretch>
            <a:fillRect/>
          </a:stretch>
        </p:blipFill>
        <p:spPr>
          <a:xfrm>
            <a:off x="311700" y="2573725"/>
            <a:ext cx="384301" cy="384877"/>
          </a:xfrm>
          <a:prstGeom prst="rect">
            <a:avLst/>
          </a:prstGeom>
          <a:noFill/>
          <a:ln>
            <a:noFill/>
          </a:ln>
        </p:spPr>
      </p:pic>
      <p:sp>
        <p:nvSpPr>
          <p:cNvPr id="343" name="Google Shape;343;p35"/>
          <p:cNvSpPr txBox="1"/>
          <p:nvPr/>
        </p:nvSpPr>
        <p:spPr>
          <a:xfrm>
            <a:off x="883500" y="2522300"/>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Notify your roommates that you’re going to bed (task 1)</a:t>
            </a:r>
            <a:endParaRPr sz="1800">
              <a:solidFill>
                <a:schemeClr val="dk1"/>
              </a:solidFill>
              <a:latin typeface="Lato"/>
              <a:ea typeface="Lato"/>
              <a:cs typeface="Lato"/>
              <a:sym typeface="Lato"/>
            </a:endParaRPr>
          </a:p>
        </p:txBody>
      </p:sp>
      <p:pic>
        <p:nvPicPr>
          <p:cNvPr id="344" name="Google Shape;344;p35"/>
          <p:cNvPicPr preferRelativeResize="0"/>
          <p:nvPr/>
        </p:nvPicPr>
        <p:blipFill>
          <a:blip r:embed="rId5">
            <a:alphaModFix/>
          </a:blip>
          <a:stretch>
            <a:fillRect/>
          </a:stretch>
        </p:blipFill>
        <p:spPr>
          <a:xfrm>
            <a:off x="311700" y="3235650"/>
            <a:ext cx="384301" cy="384877"/>
          </a:xfrm>
          <a:prstGeom prst="rect">
            <a:avLst/>
          </a:prstGeom>
          <a:noFill/>
          <a:ln>
            <a:noFill/>
          </a:ln>
        </p:spPr>
      </p:pic>
      <p:sp>
        <p:nvSpPr>
          <p:cNvPr id="345" name="Google Shape;345;p35"/>
          <p:cNvSpPr txBox="1"/>
          <p:nvPr/>
        </p:nvSpPr>
        <p:spPr>
          <a:xfrm>
            <a:off x="883500" y="3177725"/>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Statistics page that shows historical sleep sound data (breathing, ambient noise)</a:t>
            </a:r>
            <a:endParaRPr sz="18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49" name="Shape 349"/>
        <p:cNvGrpSpPr/>
        <p:nvPr/>
      </p:nvGrpSpPr>
      <p:grpSpPr>
        <a:xfrm>
          <a:off x="0" y="0"/>
          <a:ext cx="0" cy="0"/>
          <a:chOff x="0" y="0"/>
          <a:chExt cx="0" cy="0"/>
        </a:xfrm>
      </p:grpSpPr>
      <p:sp>
        <p:nvSpPr>
          <p:cNvPr id="350" name="Google Shape;350;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Unimplemented Features</a:t>
            </a:r>
            <a:endParaRPr b="1" sz="2300">
              <a:solidFill>
                <a:srgbClr val="003366"/>
              </a:solidFill>
              <a:latin typeface="Lato"/>
              <a:ea typeface="Lato"/>
              <a:cs typeface="Lato"/>
              <a:sym typeface="Lato"/>
            </a:endParaRPr>
          </a:p>
        </p:txBody>
      </p:sp>
      <p:pic>
        <p:nvPicPr>
          <p:cNvPr id="351" name="Google Shape;351;p36"/>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352" name="Google Shape;352;p36"/>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353" name="Google Shape;353;p36"/>
          <p:cNvPicPr preferRelativeResize="0"/>
          <p:nvPr/>
        </p:nvPicPr>
        <p:blipFill>
          <a:blip r:embed="rId4">
            <a:alphaModFix/>
          </a:blip>
          <a:stretch>
            <a:fillRect/>
          </a:stretch>
        </p:blipFill>
        <p:spPr>
          <a:xfrm>
            <a:off x="8715750" y="178737"/>
            <a:ext cx="252975" cy="252975"/>
          </a:xfrm>
          <a:prstGeom prst="rect">
            <a:avLst/>
          </a:prstGeom>
          <a:noFill/>
          <a:ln>
            <a:noFill/>
          </a:ln>
        </p:spPr>
      </p:pic>
      <p:pic>
        <p:nvPicPr>
          <p:cNvPr id="354" name="Google Shape;354;p36"/>
          <p:cNvPicPr preferRelativeResize="0"/>
          <p:nvPr/>
        </p:nvPicPr>
        <p:blipFill>
          <a:blip r:embed="rId5">
            <a:alphaModFix/>
          </a:blip>
          <a:stretch>
            <a:fillRect/>
          </a:stretch>
        </p:blipFill>
        <p:spPr>
          <a:xfrm>
            <a:off x="311700" y="1249875"/>
            <a:ext cx="384301" cy="384877"/>
          </a:xfrm>
          <a:prstGeom prst="rect">
            <a:avLst/>
          </a:prstGeom>
          <a:noFill/>
          <a:ln>
            <a:noFill/>
          </a:ln>
        </p:spPr>
      </p:pic>
      <p:sp>
        <p:nvSpPr>
          <p:cNvPr id="355" name="Google Shape;355;p36"/>
          <p:cNvSpPr txBox="1"/>
          <p:nvPr/>
        </p:nvSpPr>
        <p:spPr>
          <a:xfrm>
            <a:off x="886968" y="1192263"/>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Roommates page that displays your current roommates</a:t>
            </a:r>
            <a:endParaRPr sz="1800">
              <a:solidFill>
                <a:schemeClr val="dk1"/>
              </a:solidFill>
              <a:latin typeface="Lato"/>
              <a:ea typeface="Lato"/>
              <a:cs typeface="Lato"/>
              <a:sym typeface="Lato"/>
            </a:endParaRPr>
          </a:p>
        </p:txBody>
      </p:sp>
      <p:pic>
        <p:nvPicPr>
          <p:cNvPr id="356" name="Google Shape;356;p36"/>
          <p:cNvPicPr preferRelativeResize="0"/>
          <p:nvPr/>
        </p:nvPicPr>
        <p:blipFill>
          <a:blip r:embed="rId5">
            <a:alphaModFix/>
          </a:blip>
          <a:stretch>
            <a:fillRect/>
          </a:stretch>
        </p:blipFill>
        <p:spPr>
          <a:xfrm>
            <a:off x="311700" y="1866900"/>
            <a:ext cx="384301" cy="384877"/>
          </a:xfrm>
          <a:prstGeom prst="rect">
            <a:avLst/>
          </a:prstGeom>
          <a:noFill/>
          <a:ln>
            <a:noFill/>
          </a:ln>
        </p:spPr>
      </p:pic>
      <p:sp>
        <p:nvSpPr>
          <p:cNvPr id="357" name="Google Shape;357;p36"/>
          <p:cNvSpPr txBox="1"/>
          <p:nvPr/>
        </p:nvSpPr>
        <p:spPr>
          <a:xfrm>
            <a:off x="886968" y="179967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Modify your household by adding/removing roommates (task 2)</a:t>
            </a:r>
            <a:endParaRPr sz="1800">
              <a:solidFill>
                <a:schemeClr val="dk1"/>
              </a:solidFill>
              <a:latin typeface="Lato"/>
              <a:ea typeface="Lato"/>
              <a:cs typeface="Lato"/>
              <a:sym typeface="Lato"/>
            </a:endParaRPr>
          </a:p>
        </p:txBody>
      </p:sp>
      <p:pic>
        <p:nvPicPr>
          <p:cNvPr id="358" name="Google Shape;358;p36"/>
          <p:cNvPicPr preferRelativeResize="0"/>
          <p:nvPr/>
        </p:nvPicPr>
        <p:blipFill>
          <a:blip r:embed="rId5">
            <a:alphaModFix/>
          </a:blip>
          <a:stretch>
            <a:fillRect/>
          </a:stretch>
        </p:blipFill>
        <p:spPr>
          <a:xfrm>
            <a:off x="311700" y="2483913"/>
            <a:ext cx="384301" cy="384877"/>
          </a:xfrm>
          <a:prstGeom prst="rect">
            <a:avLst/>
          </a:prstGeom>
          <a:noFill/>
          <a:ln>
            <a:noFill/>
          </a:ln>
        </p:spPr>
      </p:pic>
      <p:sp>
        <p:nvSpPr>
          <p:cNvPr id="359" name="Google Shape;359;p36"/>
          <p:cNvSpPr txBox="1"/>
          <p:nvPr/>
        </p:nvSpPr>
        <p:spPr>
          <a:xfrm>
            <a:off x="886968" y="2458413"/>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Profile page that displays your own sleeping preferences</a:t>
            </a:r>
            <a:endParaRPr sz="1800">
              <a:solidFill>
                <a:schemeClr val="dk1"/>
              </a:solidFill>
              <a:latin typeface="Lato"/>
              <a:ea typeface="Lato"/>
              <a:cs typeface="Lato"/>
              <a:sym typeface="Lato"/>
            </a:endParaRPr>
          </a:p>
        </p:txBody>
      </p:sp>
      <p:pic>
        <p:nvPicPr>
          <p:cNvPr id="360" name="Google Shape;360;p36"/>
          <p:cNvPicPr preferRelativeResize="0"/>
          <p:nvPr/>
        </p:nvPicPr>
        <p:blipFill>
          <a:blip r:embed="rId5">
            <a:alphaModFix/>
          </a:blip>
          <a:stretch>
            <a:fillRect/>
          </a:stretch>
        </p:blipFill>
        <p:spPr>
          <a:xfrm>
            <a:off x="311700" y="3100938"/>
            <a:ext cx="384301" cy="384877"/>
          </a:xfrm>
          <a:prstGeom prst="rect">
            <a:avLst/>
          </a:prstGeom>
          <a:noFill/>
          <a:ln>
            <a:noFill/>
          </a:ln>
        </p:spPr>
      </p:pic>
      <p:sp>
        <p:nvSpPr>
          <p:cNvPr id="361" name="Google Shape;361;p36"/>
          <p:cNvSpPr txBox="1"/>
          <p:nvPr/>
        </p:nvSpPr>
        <p:spPr>
          <a:xfrm>
            <a:off x="886968" y="2952888"/>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Update your sleeping preferences to notify your roommates that you’re still awake after X hours (task 3)</a:t>
            </a:r>
            <a:endParaRPr sz="1800">
              <a:solidFill>
                <a:schemeClr val="dk1"/>
              </a:solidFill>
              <a:latin typeface="Lato"/>
              <a:ea typeface="Lato"/>
              <a:cs typeface="Lato"/>
              <a:sym typeface="Lato"/>
            </a:endParaRPr>
          </a:p>
        </p:txBody>
      </p:sp>
      <p:pic>
        <p:nvPicPr>
          <p:cNvPr id="362" name="Google Shape;362;p36"/>
          <p:cNvPicPr preferRelativeResize="0"/>
          <p:nvPr/>
        </p:nvPicPr>
        <p:blipFill>
          <a:blip r:embed="rId5">
            <a:alphaModFix/>
          </a:blip>
          <a:stretch>
            <a:fillRect/>
          </a:stretch>
        </p:blipFill>
        <p:spPr>
          <a:xfrm>
            <a:off x="311700" y="3763000"/>
            <a:ext cx="384301" cy="384877"/>
          </a:xfrm>
          <a:prstGeom prst="rect">
            <a:avLst/>
          </a:prstGeom>
          <a:noFill/>
          <a:ln>
            <a:noFill/>
          </a:ln>
        </p:spPr>
      </p:pic>
      <p:sp>
        <p:nvSpPr>
          <p:cNvPr id="363" name="Google Shape;363;p36"/>
          <p:cNvSpPr txBox="1"/>
          <p:nvPr/>
        </p:nvSpPr>
        <p:spPr>
          <a:xfrm>
            <a:off x="886968" y="372457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Fix any bugs and smooth out transitions</a:t>
            </a:r>
            <a:endParaRPr sz="1800">
              <a:solidFill>
                <a:schemeClr val="dk1"/>
              </a:solidFill>
              <a:latin typeface="Lato"/>
              <a:ea typeface="Lato"/>
              <a:cs typeface="Lato"/>
              <a:sym typeface="Lato"/>
            </a:endParaRPr>
          </a:p>
        </p:txBody>
      </p:sp>
      <p:pic>
        <p:nvPicPr>
          <p:cNvPr id="364" name="Google Shape;364;p36"/>
          <p:cNvPicPr preferRelativeResize="0"/>
          <p:nvPr/>
        </p:nvPicPr>
        <p:blipFill>
          <a:blip r:embed="rId5">
            <a:alphaModFix/>
          </a:blip>
          <a:stretch>
            <a:fillRect/>
          </a:stretch>
        </p:blipFill>
        <p:spPr>
          <a:xfrm>
            <a:off x="311700" y="4334988"/>
            <a:ext cx="384301" cy="384877"/>
          </a:xfrm>
          <a:prstGeom prst="rect">
            <a:avLst/>
          </a:prstGeom>
          <a:noFill/>
          <a:ln>
            <a:noFill/>
          </a:ln>
        </p:spPr>
      </p:pic>
      <p:sp>
        <p:nvSpPr>
          <p:cNvPr id="365" name="Google Shape;365;p36"/>
          <p:cNvSpPr txBox="1"/>
          <p:nvPr/>
        </p:nvSpPr>
        <p:spPr>
          <a:xfrm>
            <a:off x="886968" y="429657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Detailed README to help others use SleepMate</a:t>
            </a:r>
            <a:endParaRPr sz="18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69" name="Shape 369"/>
        <p:cNvGrpSpPr/>
        <p:nvPr/>
      </p:nvGrpSpPr>
      <p:grpSpPr>
        <a:xfrm>
          <a:off x="0" y="0"/>
          <a:ext cx="0" cy="0"/>
          <a:chOff x="0" y="0"/>
          <a:chExt cx="0" cy="0"/>
        </a:xfrm>
      </p:grpSpPr>
      <p:sp>
        <p:nvSpPr>
          <p:cNvPr id="370" name="Google Shape;370;p37"/>
          <p:cNvSpPr txBox="1"/>
          <p:nvPr>
            <p:ph type="title"/>
          </p:nvPr>
        </p:nvSpPr>
        <p:spPr>
          <a:xfrm>
            <a:off x="696000" y="357225"/>
            <a:ext cx="3159900" cy="755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2300">
                <a:solidFill>
                  <a:srgbClr val="003366"/>
                </a:solidFill>
                <a:latin typeface="Lato"/>
                <a:ea typeface="Lato"/>
                <a:cs typeface="Lato"/>
                <a:sym typeface="Lato"/>
              </a:rPr>
              <a:t>Wizard of Oz Technique</a:t>
            </a:r>
            <a:endParaRPr b="1" sz="2300">
              <a:solidFill>
                <a:srgbClr val="003366"/>
              </a:solidFill>
              <a:latin typeface="Lato"/>
              <a:ea typeface="Lato"/>
              <a:cs typeface="Lato"/>
              <a:sym typeface="Lato"/>
            </a:endParaRPr>
          </a:p>
        </p:txBody>
      </p:sp>
      <p:pic>
        <p:nvPicPr>
          <p:cNvPr id="371" name="Google Shape;371;p37"/>
          <p:cNvPicPr preferRelativeResize="0"/>
          <p:nvPr/>
        </p:nvPicPr>
        <p:blipFill>
          <a:blip r:embed="rId3">
            <a:alphaModFix/>
          </a:blip>
          <a:stretch>
            <a:fillRect/>
          </a:stretch>
        </p:blipFill>
        <p:spPr>
          <a:xfrm>
            <a:off x="311700" y="1249875"/>
            <a:ext cx="384301" cy="384877"/>
          </a:xfrm>
          <a:prstGeom prst="rect">
            <a:avLst/>
          </a:prstGeom>
          <a:noFill/>
          <a:ln>
            <a:noFill/>
          </a:ln>
        </p:spPr>
      </p:pic>
      <p:sp>
        <p:nvSpPr>
          <p:cNvPr id="372" name="Google Shape;372;p37"/>
          <p:cNvSpPr txBox="1"/>
          <p:nvPr/>
        </p:nvSpPr>
        <p:spPr>
          <a:xfrm>
            <a:off x="890600" y="934413"/>
            <a:ext cx="32256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Pressing the “sleep” button immediately moves the time to 7:59am</a:t>
            </a:r>
            <a:endParaRPr sz="1800">
              <a:solidFill>
                <a:schemeClr val="dk1"/>
              </a:solidFill>
              <a:latin typeface="Lato"/>
              <a:ea typeface="Lato"/>
              <a:cs typeface="Lato"/>
              <a:sym typeface="Lato"/>
            </a:endParaRPr>
          </a:p>
        </p:txBody>
      </p:sp>
      <p:pic>
        <p:nvPicPr>
          <p:cNvPr id="373" name="Google Shape;373;p37"/>
          <p:cNvPicPr preferRelativeResize="0"/>
          <p:nvPr/>
        </p:nvPicPr>
        <p:blipFill>
          <a:blip r:embed="rId3">
            <a:alphaModFix/>
          </a:blip>
          <a:stretch>
            <a:fillRect/>
          </a:stretch>
        </p:blipFill>
        <p:spPr>
          <a:xfrm>
            <a:off x="4836550" y="1249875"/>
            <a:ext cx="384301" cy="384877"/>
          </a:xfrm>
          <a:prstGeom prst="rect">
            <a:avLst/>
          </a:prstGeom>
          <a:noFill/>
          <a:ln>
            <a:noFill/>
          </a:ln>
        </p:spPr>
      </p:pic>
      <p:sp>
        <p:nvSpPr>
          <p:cNvPr id="374" name="Google Shape;374;p37"/>
          <p:cNvSpPr txBox="1"/>
          <p:nvPr/>
        </p:nvSpPr>
        <p:spPr>
          <a:xfrm>
            <a:off x="5471300" y="1072863"/>
            <a:ext cx="322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Roommates that can be added are hard-coded</a:t>
            </a:r>
            <a:endParaRPr sz="1800">
              <a:solidFill>
                <a:schemeClr val="dk1"/>
              </a:solidFill>
              <a:latin typeface="Lato"/>
              <a:ea typeface="Lato"/>
              <a:cs typeface="Lato"/>
              <a:sym typeface="Lato"/>
            </a:endParaRPr>
          </a:p>
        </p:txBody>
      </p:sp>
      <p:cxnSp>
        <p:nvCxnSpPr>
          <p:cNvPr id="375" name="Google Shape;375;p37"/>
          <p:cNvCxnSpPr/>
          <p:nvPr/>
        </p:nvCxnSpPr>
        <p:spPr>
          <a:xfrm>
            <a:off x="4557900" y="439200"/>
            <a:ext cx="28200" cy="4265100"/>
          </a:xfrm>
          <a:prstGeom prst="straightConnector1">
            <a:avLst/>
          </a:prstGeom>
          <a:noFill/>
          <a:ln cap="flat" cmpd="sng" w="9525">
            <a:solidFill>
              <a:schemeClr val="dk2"/>
            </a:solidFill>
            <a:prstDash val="solid"/>
            <a:round/>
            <a:headEnd len="med" w="med" type="none"/>
            <a:tailEnd len="med" w="med" type="none"/>
          </a:ln>
        </p:spPr>
      </p:cxnSp>
      <p:sp>
        <p:nvSpPr>
          <p:cNvPr id="376" name="Google Shape;376;p37"/>
          <p:cNvSpPr txBox="1"/>
          <p:nvPr>
            <p:ph type="title"/>
          </p:nvPr>
        </p:nvSpPr>
        <p:spPr>
          <a:xfrm>
            <a:off x="5288100" y="357225"/>
            <a:ext cx="3159900" cy="75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2300">
                <a:solidFill>
                  <a:srgbClr val="003366"/>
                </a:solidFill>
                <a:latin typeface="Lato"/>
                <a:ea typeface="Lato"/>
                <a:cs typeface="Lato"/>
                <a:sym typeface="Lato"/>
              </a:rPr>
              <a:t>Hard-coded Data</a:t>
            </a:r>
            <a:endParaRPr b="1" sz="2300">
              <a:solidFill>
                <a:srgbClr val="003366"/>
              </a:solidFill>
              <a:latin typeface="Lato"/>
              <a:ea typeface="Lato"/>
              <a:cs typeface="Lato"/>
              <a:sym typeface="Lato"/>
            </a:endParaRPr>
          </a:p>
        </p:txBody>
      </p:sp>
      <p:pic>
        <p:nvPicPr>
          <p:cNvPr id="377" name="Google Shape;377;p37"/>
          <p:cNvPicPr preferRelativeResize="0"/>
          <p:nvPr/>
        </p:nvPicPr>
        <p:blipFill>
          <a:blip r:embed="rId3">
            <a:alphaModFix/>
          </a:blip>
          <a:stretch>
            <a:fillRect/>
          </a:stretch>
        </p:blipFill>
        <p:spPr>
          <a:xfrm>
            <a:off x="4836550" y="2087300"/>
            <a:ext cx="384301" cy="384877"/>
          </a:xfrm>
          <a:prstGeom prst="rect">
            <a:avLst/>
          </a:prstGeom>
          <a:noFill/>
          <a:ln>
            <a:noFill/>
          </a:ln>
        </p:spPr>
      </p:pic>
      <p:sp>
        <p:nvSpPr>
          <p:cNvPr id="378" name="Google Shape;378;p37"/>
          <p:cNvSpPr txBox="1"/>
          <p:nvPr/>
        </p:nvSpPr>
        <p:spPr>
          <a:xfrm>
            <a:off x="5471300" y="2048875"/>
            <a:ext cx="322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Stats page is populated with randomly generated numbers</a:t>
            </a:r>
            <a:endParaRPr sz="18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82" name="Shape 382"/>
        <p:cNvGrpSpPr/>
        <p:nvPr/>
      </p:nvGrpSpPr>
      <p:grpSpPr>
        <a:xfrm>
          <a:off x="0" y="0"/>
          <a:ext cx="0" cy="0"/>
          <a:chOff x="0" y="0"/>
          <a:chExt cx="0" cy="0"/>
        </a:xfrm>
      </p:grpSpPr>
      <p:pic>
        <p:nvPicPr>
          <p:cNvPr id="383" name="Google Shape;383;p38"/>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384" name="Google Shape;384;p38"/>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385" name="Google Shape;385;p38"/>
          <p:cNvPicPr preferRelativeResize="0"/>
          <p:nvPr/>
        </p:nvPicPr>
        <p:blipFill>
          <a:blip r:embed="rId4">
            <a:alphaModFix/>
          </a:blip>
          <a:stretch>
            <a:fillRect/>
          </a:stretch>
        </p:blipFill>
        <p:spPr>
          <a:xfrm>
            <a:off x="8715750" y="178737"/>
            <a:ext cx="252975" cy="252975"/>
          </a:xfrm>
          <a:prstGeom prst="rect">
            <a:avLst/>
          </a:prstGeom>
          <a:noFill/>
          <a:ln>
            <a:noFill/>
          </a:ln>
        </p:spPr>
      </p:pic>
      <p:sp>
        <p:nvSpPr>
          <p:cNvPr id="386" name="Google Shape;386;p38"/>
          <p:cNvSpPr/>
          <p:nvPr/>
        </p:nvSpPr>
        <p:spPr>
          <a:xfrm>
            <a:off x="6775004" y="2374004"/>
            <a:ext cx="1658098" cy="801159"/>
          </a:xfrm>
          <a:custGeom>
            <a:rect b="b" l="l" r="r" t="t"/>
            <a:pathLst>
              <a:path extrusionOk="0" h="25796" w="53388">
                <a:moveTo>
                  <a:pt x="2535" y="0"/>
                </a:moveTo>
                <a:cubicBezTo>
                  <a:pt x="2341" y="0"/>
                  <a:pt x="2221" y="5"/>
                  <a:pt x="2179" y="7"/>
                </a:cubicBezTo>
                <a:cubicBezTo>
                  <a:pt x="953" y="55"/>
                  <a:pt x="0" y="1102"/>
                  <a:pt x="48" y="2341"/>
                </a:cubicBezTo>
                <a:cubicBezTo>
                  <a:pt x="106" y="3530"/>
                  <a:pt x="1083" y="4463"/>
                  <a:pt x="2272" y="4463"/>
                </a:cubicBezTo>
                <a:cubicBezTo>
                  <a:pt x="2308" y="4463"/>
                  <a:pt x="2345" y="4462"/>
                  <a:pt x="2382" y="4460"/>
                </a:cubicBezTo>
                <a:cubicBezTo>
                  <a:pt x="2384" y="4460"/>
                  <a:pt x="2418"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2"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8"/>
          <p:cNvSpPr/>
          <p:nvPr/>
        </p:nvSpPr>
        <p:spPr>
          <a:xfrm>
            <a:off x="5260764" y="2374004"/>
            <a:ext cx="1658098" cy="801159"/>
          </a:xfrm>
          <a:custGeom>
            <a:rect b="b" l="l" r="r" t="t"/>
            <a:pathLst>
              <a:path extrusionOk="0" h="25796" w="53388">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8"/>
          <p:cNvSpPr/>
          <p:nvPr/>
        </p:nvSpPr>
        <p:spPr>
          <a:xfrm>
            <a:off x="3742829" y="2374004"/>
            <a:ext cx="1658098" cy="801159"/>
          </a:xfrm>
          <a:custGeom>
            <a:rect b="b" l="l" r="r" t="t"/>
            <a:pathLst>
              <a:path extrusionOk="0" h="25796" w="53388">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8"/>
          <p:cNvSpPr/>
          <p:nvPr/>
        </p:nvSpPr>
        <p:spPr>
          <a:xfrm>
            <a:off x="2228558" y="2374004"/>
            <a:ext cx="1658129" cy="801159"/>
          </a:xfrm>
          <a:custGeom>
            <a:rect b="b" l="l" r="r" t="t"/>
            <a:pathLst>
              <a:path extrusionOk="0" h="25796" w="53389">
                <a:moveTo>
                  <a:pt x="50844" y="0"/>
                </a:moveTo>
                <a:cubicBezTo>
                  <a:pt x="48772" y="0"/>
                  <a:pt x="38253" y="543"/>
                  <a:pt x="26588" y="10770"/>
                </a:cubicBezTo>
                <a:cubicBezTo>
                  <a:pt x="23611" y="13390"/>
                  <a:pt x="14538" y="21331"/>
                  <a:pt x="2227" y="21331"/>
                </a:cubicBezTo>
                <a:cubicBezTo>
                  <a:pt x="989" y="21331"/>
                  <a:pt x="1" y="22331"/>
                  <a:pt x="1" y="23569"/>
                </a:cubicBezTo>
                <a:cubicBezTo>
                  <a:pt x="1" y="24796"/>
                  <a:pt x="989" y="25796"/>
                  <a:pt x="2227" y="25796"/>
                </a:cubicBezTo>
                <a:cubicBezTo>
                  <a:pt x="3787" y="25796"/>
                  <a:pt x="7419" y="25796"/>
                  <a:pt x="12252" y="24296"/>
                </a:cubicBezTo>
                <a:cubicBezTo>
                  <a:pt x="18098" y="22486"/>
                  <a:pt x="23909" y="19057"/>
                  <a:pt x="29528" y="14128"/>
                </a:cubicBezTo>
                <a:cubicBezTo>
                  <a:pt x="35446" y="8949"/>
                  <a:pt x="40970" y="6591"/>
                  <a:pt x="44566" y="5531"/>
                </a:cubicBezTo>
                <a:cubicBezTo>
                  <a:pt x="48006" y="4515"/>
                  <a:pt x="50382" y="4459"/>
                  <a:pt x="50901" y="4459"/>
                </a:cubicBezTo>
                <a:cubicBezTo>
                  <a:pt x="50966" y="4459"/>
                  <a:pt x="51002" y="4460"/>
                  <a:pt x="51007" y="4460"/>
                </a:cubicBezTo>
                <a:cubicBezTo>
                  <a:pt x="51044" y="4462"/>
                  <a:pt x="51080" y="4463"/>
                  <a:pt x="51116" y="4463"/>
                </a:cubicBezTo>
                <a:cubicBezTo>
                  <a:pt x="52294" y="4463"/>
                  <a:pt x="53271" y="3530"/>
                  <a:pt x="53329" y="2341"/>
                </a:cubicBezTo>
                <a:cubicBezTo>
                  <a:pt x="53389" y="1102"/>
                  <a:pt x="52436" y="55"/>
                  <a:pt x="51198" y="7"/>
                </a:cubicBezTo>
                <a:cubicBezTo>
                  <a:pt x="51157" y="5"/>
                  <a:pt x="51037" y="0"/>
                  <a:pt x="5084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8"/>
          <p:cNvSpPr/>
          <p:nvPr/>
        </p:nvSpPr>
        <p:spPr>
          <a:xfrm>
            <a:off x="710250" y="2374004"/>
            <a:ext cx="1658502" cy="801159"/>
          </a:xfrm>
          <a:custGeom>
            <a:rect b="b" l="l" r="r" t="t"/>
            <a:pathLst>
              <a:path extrusionOk="0" h="25796" w="53401">
                <a:moveTo>
                  <a:pt x="2548" y="0"/>
                </a:moveTo>
                <a:cubicBezTo>
                  <a:pt x="2354" y="0"/>
                  <a:pt x="2233" y="5"/>
                  <a:pt x="2192" y="7"/>
                </a:cubicBezTo>
                <a:cubicBezTo>
                  <a:pt x="965" y="55"/>
                  <a:pt x="1" y="1102"/>
                  <a:pt x="60" y="2341"/>
                </a:cubicBezTo>
                <a:cubicBezTo>
                  <a:pt x="118" y="3530"/>
                  <a:pt x="1095" y="4463"/>
                  <a:pt x="2284" y="4463"/>
                </a:cubicBezTo>
                <a:cubicBezTo>
                  <a:pt x="2321" y="4463"/>
                  <a:pt x="2357" y="4462"/>
                  <a:pt x="2394" y="4460"/>
                </a:cubicBezTo>
                <a:cubicBezTo>
                  <a:pt x="2397" y="4460"/>
                  <a:pt x="2430" y="4459"/>
                  <a:pt x="2493" y="4459"/>
                </a:cubicBezTo>
                <a:cubicBezTo>
                  <a:pt x="2996" y="4459"/>
                  <a:pt x="5375" y="4515"/>
                  <a:pt x="8835" y="5531"/>
                </a:cubicBezTo>
                <a:cubicBezTo>
                  <a:pt x="12431" y="6591"/>
                  <a:pt x="17944" y="8949"/>
                  <a:pt x="23861" y="14128"/>
                </a:cubicBezTo>
                <a:cubicBezTo>
                  <a:pt x="29493" y="19057"/>
                  <a:pt x="35303" y="22486"/>
                  <a:pt x="41149" y="24296"/>
                </a:cubicBezTo>
                <a:cubicBezTo>
                  <a:pt x="45983" y="25796"/>
                  <a:pt x="49614" y="25796"/>
                  <a:pt x="51174" y="25796"/>
                </a:cubicBezTo>
                <a:cubicBezTo>
                  <a:pt x="52400" y="25796"/>
                  <a:pt x="53400" y="24796"/>
                  <a:pt x="53400" y="23569"/>
                </a:cubicBezTo>
                <a:cubicBezTo>
                  <a:pt x="53400" y="22331"/>
                  <a:pt x="52400" y="21331"/>
                  <a:pt x="51174" y="21331"/>
                </a:cubicBezTo>
                <a:cubicBezTo>
                  <a:pt x="48126" y="21331"/>
                  <a:pt x="38851" y="21331"/>
                  <a:pt x="26802" y="10770"/>
                </a:cubicBezTo>
                <a:cubicBezTo>
                  <a:pt x="15137" y="543"/>
                  <a:pt x="4628" y="0"/>
                  <a:pt x="254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38"/>
          <p:cNvGrpSpPr/>
          <p:nvPr/>
        </p:nvGrpSpPr>
        <p:grpSpPr>
          <a:xfrm>
            <a:off x="1611888" y="1448167"/>
            <a:ext cx="1263576" cy="2677071"/>
            <a:chOff x="1611888" y="1448167"/>
            <a:chExt cx="1263576" cy="2677071"/>
          </a:xfrm>
        </p:grpSpPr>
        <p:sp>
          <p:nvSpPr>
            <p:cNvPr id="392" name="Google Shape;392;p38"/>
            <p:cNvSpPr/>
            <p:nvPr/>
          </p:nvSpPr>
          <p:spPr>
            <a:xfrm>
              <a:off x="1771186" y="3409282"/>
              <a:ext cx="944598" cy="288475"/>
            </a:xfrm>
            <a:custGeom>
              <a:rect b="b" l="l" r="r" t="t"/>
              <a:pathLst>
                <a:path extrusionOk="0" h="9098" w="29791">
                  <a:moveTo>
                    <a:pt x="4549" y="1"/>
                  </a:moveTo>
                  <a:cubicBezTo>
                    <a:pt x="2037" y="1"/>
                    <a:pt x="1" y="2037"/>
                    <a:pt x="1" y="4549"/>
                  </a:cubicBezTo>
                  <a:cubicBezTo>
                    <a:pt x="1" y="7061"/>
                    <a:pt x="2037" y="9097"/>
                    <a:pt x="4549" y="9097"/>
                  </a:cubicBezTo>
                  <a:lnTo>
                    <a:pt x="25242" y="9097"/>
                  </a:lnTo>
                  <a:cubicBezTo>
                    <a:pt x="27754" y="9097"/>
                    <a:pt x="29790" y="7061"/>
                    <a:pt x="29790" y="4549"/>
                  </a:cubicBezTo>
                  <a:cubicBezTo>
                    <a:pt x="29790" y="2037"/>
                    <a:pt x="27754" y="1"/>
                    <a:pt x="25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Medium"/>
                  <a:ea typeface="Fira Sans Extra Condensed Medium"/>
                  <a:cs typeface="Fira Sans Extra Condensed Medium"/>
                  <a:sym typeface="Fira Sans Extra Condensed Medium"/>
                </a:rPr>
                <a:t>This Week</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93" name="Google Shape;393;p38"/>
            <p:cNvSpPr/>
            <p:nvPr/>
          </p:nvSpPr>
          <p:spPr>
            <a:xfrm>
              <a:off x="2098120" y="2965400"/>
              <a:ext cx="291107" cy="291487"/>
            </a:xfrm>
            <a:custGeom>
              <a:rect b="b" l="l" r="r" t="t"/>
              <a:pathLst>
                <a:path extrusionOk="0" h="9193" w="9181">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8"/>
            <p:cNvSpPr/>
            <p:nvPr/>
          </p:nvSpPr>
          <p:spPr>
            <a:xfrm>
              <a:off x="2165340" y="3032968"/>
              <a:ext cx="156318" cy="156350"/>
            </a:xfrm>
            <a:custGeom>
              <a:rect b="b" l="l" r="r" t="t"/>
              <a:pathLst>
                <a:path extrusionOk="0" h="4931" w="493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8"/>
            <p:cNvSpPr/>
            <p:nvPr/>
          </p:nvSpPr>
          <p:spPr>
            <a:xfrm>
              <a:off x="1611888" y="1448167"/>
              <a:ext cx="1263576" cy="1263956"/>
            </a:xfrm>
            <a:custGeom>
              <a:rect b="b" l="l" r="r" t="t"/>
              <a:pathLst>
                <a:path extrusionOk="0" h="39863" w="39851">
                  <a:moveTo>
                    <a:pt x="19920" y="1"/>
                  </a:moveTo>
                  <a:cubicBezTo>
                    <a:pt x="8918" y="1"/>
                    <a:pt x="0" y="8930"/>
                    <a:pt x="0" y="19932"/>
                  </a:cubicBezTo>
                  <a:cubicBezTo>
                    <a:pt x="0" y="30933"/>
                    <a:pt x="8918" y="39863"/>
                    <a:pt x="19920" y="39863"/>
                  </a:cubicBezTo>
                  <a:cubicBezTo>
                    <a:pt x="30933" y="39863"/>
                    <a:pt x="39851" y="30933"/>
                    <a:pt x="39851" y="19932"/>
                  </a:cubicBezTo>
                  <a:cubicBezTo>
                    <a:pt x="39851" y="8930"/>
                    <a:pt x="30933" y="1"/>
                    <a:pt x="19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8"/>
            <p:cNvSpPr/>
            <p:nvPr/>
          </p:nvSpPr>
          <p:spPr>
            <a:xfrm>
              <a:off x="1699464" y="1535743"/>
              <a:ext cx="1088423" cy="1088804"/>
            </a:xfrm>
            <a:custGeom>
              <a:rect b="b" l="l" r="r" t="t"/>
              <a:pathLst>
                <a:path extrusionOk="0" h="34339" w="34327">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ra Sans Extra Condensed"/>
                  <a:ea typeface="Fira Sans Extra Condensed"/>
                  <a:cs typeface="Fira Sans Extra Condensed"/>
                  <a:sym typeface="Fira Sans Extra Condensed"/>
                </a:rPr>
                <a:t>Implement roommates and profile pages by EOW</a:t>
              </a:r>
              <a:endParaRPr sz="1200">
                <a:latin typeface="Fira Sans Extra Condensed"/>
                <a:ea typeface="Fira Sans Extra Condensed"/>
                <a:cs typeface="Fira Sans Extra Condensed"/>
                <a:sym typeface="Fira Sans Extra Condensed"/>
              </a:endParaRPr>
            </a:p>
          </p:txBody>
        </p:sp>
        <p:grpSp>
          <p:nvGrpSpPr>
            <p:cNvPr id="397" name="Google Shape;397;p38"/>
            <p:cNvGrpSpPr/>
            <p:nvPr/>
          </p:nvGrpSpPr>
          <p:grpSpPr>
            <a:xfrm>
              <a:off x="2099463" y="3848938"/>
              <a:ext cx="288450" cy="276300"/>
              <a:chOff x="1865700" y="-3977800"/>
              <a:chExt cx="288450" cy="276300"/>
            </a:xfrm>
          </p:grpSpPr>
          <p:sp>
            <p:nvSpPr>
              <p:cNvPr id="398" name="Google Shape;398;p38"/>
              <p:cNvSpPr/>
              <p:nvPr/>
            </p:nvSpPr>
            <p:spPr>
              <a:xfrm>
                <a:off x="1865700" y="-3977800"/>
                <a:ext cx="288450" cy="276300"/>
              </a:xfrm>
              <a:custGeom>
                <a:rect b="b" l="l" r="r" t="t"/>
                <a:pathLst>
                  <a:path extrusionOk="0" h="11052" w="11538">
                    <a:moveTo>
                      <a:pt x="3084" y="5123"/>
                    </a:moveTo>
                    <a:lnTo>
                      <a:pt x="3084" y="5123"/>
                    </a:lnTo>
                    <a:cubicBezTo>
                      <a:pt x="2846" y="5420"/>
                      <a:pt x="2655" y="5658"/>
                      <a:pt x="2536" y="5813"/>
                    </a:cubicBezTo>
                    <a:cubicBezTo>
                      <a:pt x="2493" y="5809"/>
                      <a:pt x="2449" y="5807"/>
                      <a:pt x="2405" y="5807"/>
                    </a:cubicBezTo>
                    <a:cubicBezTo>
                      <a:pt x="1840" y="5807"/>
                      <a:pt x="1212" y="6139"/>
                      <a:pt x="870" y="6349"/>
                    </a:cubicBezTo>
                    <a:lnTo>
                      <a:pt x="870" y="6337"/>
                    </a:lnTo>
                    <a:cubicBezTo>
                      <a:pt x="1393" y="5861"/>
                      <a:pt x="2322" y="5170"/>
                      <a:pt x="3084" y="5123"/>
                    </a:cubicBezTo>
                    <a:close/>
                    <a:moveTo>
                      <a:pt x="10073" y="681"/>
                    </a:moveTo>
                    <a:cubicBezTo>
                      <a:pt x="10200" y="681"/>
                      <a:pt x="10308" y="687"/>
                      <a:pt x="10395" y="693"/>
                    </a:cubicBezTo>
                    <a:cubicBezTo>
                      <a:pt x="10454" y="1313"/>
                      <a:pt x="10430" y="3003"/>
                      <a:pt x="8847" y="4587"/>
                    </a:cubicBezTo>
                    <a:cubicBezTo>
                      <a:pt x="7751" y="5682"/>
                      <a:pt x="5632" y="7397"/>
                      <a:pt x="4930" y="7956"/>
                    </a:cubicBezTo>
                    <a:lnTo>
                      <a:pt x="4656" y="7694"/>
                    </a:lnTo>
                    <a:lnTo>
                      <a:pt x="5608" y="6873"/>
                    </a:lnTo>
                    <a:cubicBezTo>
                      <a:pt x="5680" y="6813"/>
                      <a:pt x="5727" y="6718"/>
                      <a:pt x="5727" y="6623"/>
                    </a:cubicBezTo>
                    <a:cubicBezTo>
                      <a:pt x="5739" y="6528"/>
                      <a:pt x="5703" y="6432"/>
                      <a:pt x="5632" y="6373"/>
                    </a:cubicBezTo>
                    <a:lnTo>
                      <a:pt x="4727" y="5456"/>
                    </a:lnTo>
                    <a:cubicBezTo>
                      <a:pt x="4656" y="5396"/>
                      <a:pt x="4572" y="5361"/>
                      <a:pt x="4465" y="5361"/>
                    </a:cubicBezTo>
                    <a:cubicBezTo>
                      <a:pt x="4370" y="5361"/>
                      <a:pt x="4287" y="5408"/>
                      <a:pt x="4227" y="5480"/>
                    </a:cubicBezTo>
                    <a:lnTo>
                      <a:pt x="3394" y="6432"/>
                    </a:lnTo>
                    <a:lnTo>
                      <a:pt x="3132" y="6158"/>
                    </a:lnTo>
                    <a:cubicBezTo>
                      <a:pt x="3691" y="5456"/>
                      <a:pt x="5418" y="3337"/>
                      <a:pt x="6513" y="2241"/>
                    </a:cubicBezTo>
                    <a:cubicBezTo>
                      <a:pt x="7871" y="883"/>
                      <a:pt x="9308" y="681"/>
                      <a:pt x="10073" y="681"/>
                    </a:cubicBezTo>
                    <a:close/>
                    <a:moveTo>
                      <a:pt x="4501" y="6206"/>
                    </a:moveTo>
                    <a:lnTo>
                      <a:pt x="4882" y="6587"/>
                    </a:lnTo>
                    <a:lnTo>
                      <a:pt x="3918" y="7432"/>
                    </a:lnTo>
                    <a:lnTo>
                      <a:pt x="3906" y="7432"/>
                    </a:lnTo>
                    <a:lnTo>
                      <a:pt x="2858" y="8337"/>
                    </a:lnTo>
                    <a:lnTo>
                      <a:pt x="2751" y="8230"/>
                    </a:lnTo>
                    <a:lnTo>
                      <a:pt x="4501" y="6206"/>
                    </a:lnTo>
                    <a:close/>
                    <a:moveTo>
                      <a:pt x="5965" y="8004"/>
                    </a:moveTo>
                    <a:lnTo>
                      <a:pt x="5965" y="8004"/>
                    </a:lnTo>
                    <a:cubicBezTo>
                      <a:pt x="5930" y="8766"/>
                      <a:pt x="5227" y="9706"/>
                      <a:pt x="4751" y="10230"/>
                    </a:cubicBezTo>
                    <a:lnTo>
                      <a:pt x="4751" y="10218"/>
                    </a:lnTo>
                    <a:cubicBezTo>
                      <a:pt x="4977" y="9849"/>
                      <a:pt x="5334" y="9147"/>
                      <a:pt x="5275" y="8552"/>
                    </a:cubicBezTo>
                    <a:cubicBezTo>
                      <a:pt x="5430" y="8433"/>
                      <a:pt x="5668" y="8242"/>
                      <a:pt x="5965" y="8004"/>
                    </a:cubicBezTo>
                    <a:close/>
                    <a:moveTo>
                      <a:pt x="10048" y="0"/>
                    </a:moveTo>
                    <a:cubicBezTo>
                      <a:pt x="9140" y="0"/>
                      <a:pt x="7527" y="251"/>
                      <a:pt x="6025" y="1753"/>
                    </a:cubicBezTo>
                    <a:cubicBezTo>
                      <a:pt x="5299" y="2479"/>
                      <a:pt x="4346" y="3599"/>
                      <a:pt x="3596" y="4503"/>
                    </a:cubicBezTo>
                    <a:cubicBezTo>
                      <a:pt x="3447" y="4463"/>
                      <a:pt x="3294" y="4444"/>
                      <a:pt x="3140" y="4444"/>
                    </a:cubicBezTo>
                    <a:cubicBezTo>
                      <a:pt x="1774" y="4444"/>
                      <a:pt x="313" y="5906"/>
                      <a:pt x="131" y="6099"/>
                    </a:cubicBezTo>
                    <a:cubicBezTo>
                      <a:pt x="0" y="6230"/>
                      <a:pt x="0" y="6444"/>
                      <a:pt x="131" y="6575"/>
                    </a:cubicBezTo>
                    <a:lnTo>
                      <a:pt x="584" y="7028"/>
                    </a:lnTo>
                    <a:cubicBezTo>
                      <a:pt x="655" y="7099"/>
                      <a:pt x="739" y="7123"/>
                      <a:pt x="822" y="7123"/>
                    </a:cubicBezTo>
                    <a:cubicBezTo>
                      <a:pt x="893" y="7123"/>
                      <a:pt x="965" y="7111"/>
                      <a:pt x="1024" y="7063"/>
                    </a:cubicBezTo>
                    <a:cubicBezTo>
                      <a:pt x="1317" y="6857"/>
                      <a:pt x="1966" y="6493"/>
                      <a:pt x="2385" y="6493"/>
                    </a:cubicBezTo>
                    <a:cubicBezTo>
                      <a:pt x="2426" y="6493"/>
                      <a:pt x="2465" y="6496"/>
                      <a:pt x="2501" y="6504"/>
                    </a:cubicBezTo>
                    <a:lnTo>
                      <a:pt x="2953" y="6956"/>
                    </a:lnTo>
                    <a:lnTo>
                      <a:pt x="2024" y="8028"/>
                    </a:lnTo>
                    <a:cubicBezTo>
                      <a:pt x="1917" y="8159"/>
                      <a:pt x="1917" y="8361"/>
                      <a:pt x="2048" y="8492"/>
                    </a:cubicBezTo>
                    <a:lnTo>
                      <a:pt x="2608" y="9052"/>
                    </a:lnTo>
                    <a:cubicBezTo>
                      <a:pt x="2667" y="9111"/>
                      <a:pt x="2763" y="9147"/>
                      <a:pt x="2846" y="9147"/>
                    </a:cubicBezTo>
                    <a:cubicBezTo>
                      <a:pt x="2929" y="9147"/>
                      <a:pt x="3001" y="9123"/>
                      <a:pt x="3072" y="9064"/>
                    </a:cubicBezTo>
                    <a:lnTo>
                      <a:pt x="4132" y="8147"/>
                    </a:lnTo>
                    <a:lnTo>
                      <a:pt x="4584" y="8587"/>
                    </a:lnTo>
                    <a:cubicBezTo>
                      <a:pt x="4668" y="8956"/>
                      <a:pt x="4322" y="9659"/>
                      <a:pt x="4025" y="10064"/>
                    </a:cubicBezTo>
                    <a:cubicBezTo>
                      <a:pt x="3929" y="10207"/>
                      <a:pt x="3941" y="10385"/>
                      <a:pt x="4060" y="10504"/>
                    </a:cubicBezTo>
                    <a:lnTo>
                      <a:pt x="4513" y="10957"/>
                    </a:lnTo>
                    <a:cubicBezTo>
                      <a:pt x="4584" y="11028"/>
                      <a:pt x="4668" y="11052"/>
                      <a:pt x="4751" y="11052"/>
                    </a:cubicBezTo>
                    <a:cubicBezTo>
                      <a:pt x="4846" y="11052"/>
                      <a:pt x="4930" y="11028"/>
                      <a:pt x="4989" y="10957"/>
                    </a:cubicBezTo>
                    <a:cubicBezTo>
                      <a:pt x="5203" y="10754"/>
                      <a:pt x="6989" y="8968"/>
                      <a:pt x="6596" y="7492"/>
                    </a:cubicBezTo>
                    <a:cubicBezTo>
                      <a:pt x="7501" y="6742"/>
                      <a:pt x="8621" y="5789"/>
                      <a:pt x="9335" y="5063"/>
                    </a:cubicBezTo>
                    <a:cubicBezTo>
                      <a:pt x="11538" y="2860"/>
                      <a:pt x="11061" y="432"/>
                      <a:pt x="11037" y="324"/>
                    </a:cubicBezTo>
                    <a:cubicBezTo>
                      <a:pt x="11002" y="193"/>
                      <a:pt x="10907" y="86"/>
                      <a:pt x="10776" y="62"/>
                    </a:cubicBezTo>
                    <a:cubicBezTo>
                      <a:pt x="10741" y="55"/>
                      <a:pt x="10471" y="0"/>
                      <a:pt x="10048"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8"/>
              <p:cNvSpPr/>
              <p:nvPr/>
            </p:nvSpPr>
            <p:spPr>
              <a:xfrm>
                <a:off x="2031800" y="-3938075"/>
                <a:ext cx="74725" cy="68100"/>
              </a:xfrm>
              <a:custGeom>
                <a:rect b="b" l="l" r="r" t="t"/>
                <a:pathLst>
                  <a:path extrusionOk="0" h="2724" w="2989">
                    <a:moveTo>
                      <a:pt x="1500" y="688"/>
                    </a:moveTo>
                    <a:cubicBezTo>
                      <a:pt x="1667" y="688"/>
                      <a:pt x="1846" y="759"/>
                      <a:pt x="1977" y="890"/>
                    </a:cubicBezTo>
                    <a:cubicBezTo>
                      <a:pt x="2238" y="1152"/>
                      <a:pt x="2238" y="1581"/>
                      <a:pt x="1977" y="1843"/>
                    </a:cubicBezTo>
                    <a:cubicBezTo>
                      <a:pt x="1846" y="1974"/>
                      <a:pt x="1673" y="2039"/>
                      <a:pt x="1500" y="2039"/>
                    </a:cubicBezTo>
                    <a:cubicBezTo>
                      <a:pt x="1328" y="2039"/>
                      <a:pt x="1155" y="1974"/>
                      <a:pt x="1024" y="1843"/>
                    </a:cubicBezTo>
                    <a:cubicBezTo>
                      <a:pt x="750" y="1581"/>
                      <a:pt x="750" y="1152"/>
                      <a:pt x="1024" y="890"/>
                    </a:cubicBezTo>
                    <a:cubicBezTo>
                      <a:pt x="1155" y="759"/>
                      <a:pt x="1322" y="688"/>
                      <a:pt x="1500" y="688"/>
                    </a:cubicBezTo>
                    <a:close/>
                    <a:moveTo>
                      <a:pt x="1494" y="0"/>
                    </a:moveTo>
                    <a:cubicBezTo>
                      <a:pt x="1146" y="0"/>
                      <a:pt x="798" y="134"/>
                      <a:pt x="536" y="402"/>
                    </a:cubicBezTo>
                    <a:cubicBezTo>
                      <a:pt x="0" y="926"/>
                      <a:pt x="0" y="1795"/>
                      <a:pt x="536" y="2319"/>
                    </a:cubicBezTo>
                    <a:cubicBezTo>
                      <a:pt x="798" y="2593"/>
                      <a:pt x="1143" y="2724"/>
                      <a:pt x="1500" y="2724"/>
                    </a:cubicBezTo>
                    <a:cubicBezTo>
                      <a:pt x="1846" y="2724"/>
                      <a:pt x="2191" y="2593"/>
                      <a:pt x="2453" y="2319"/>
                    </a:cubicBezTo>
                    <a:cubicBezTo>
                      <a:pt x="2989" y="1795"/>
                      <a:pt x="2989" y="926"/>
                      <a:pt x="2453" y="402"/>
                    </a:cubicBezTo>
                    <a:cubicBezTo>
                      <a:pt x="2191" y="134"/>
                      <a:pt x="1843" y="0"/>
                      <a:pt x="14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0" name="Google Shape;400;p38"/>
          <p:cNvGrpSpPr/>
          <p:nvPr/>
        </p:nvGrpSpPr>
        <p:grpSpPr>
          <a:xfrm>
            <a:off x="3161964" y="1383350"/>
            <a:ext cx="1263576" cy="2717654"/>
            <a:chOff x="3161964" y="1383350"/>
            <a:chExt cx="1263576" cy="2717654"/>
          </a:xfrm>
        </p:grpSpPr>
        <p:sp>
          <p:nvSpPr>
            <p:cNvPr id="401" name="Google Shape;401;p38"/>
            <p:cNvSpPr/>
            <p:nvPr/>
          </p:nvSpPr>
          <p:spPr>
            <a:xfrm>
              <a:off x="3321262" y="1851425"/>
              <a:ext cx="944598" cy="288443"/>
            </a:xfrm>
            <a:custGeom>
              <a:rect b="b" l="l" r="r" t="t"/>
              <a:pathLst>
                <a:path extrusionOk="0" h="9097" w="29791">
                  <a:moveTo>
                    <a:pt x="4549" y="0"/>
                  </a:moveTo>
                  <a:cubicBezTo>
                    <a:pt x="2037" y="0"/>
                    <a:pt x="1" y="2036"/>
                    <a:pt x="1" y="4548"/>
                  </a:cubicBezTo>
                  <a:cubicBezTo>
                    <a:pt x="1" y="7061"/>
                    <a:pt x="2037" y="9096"/>
                    <a:pt x="4549" y="9096"/>
                  </a:cubicBezTo>
                  <a:lnTo>
                    <a:pt x="25242" y="9096"/>
                  </a:lnTo>
                  <a:cubicBezTo>
                    <a:pt x="27754" y="9096"/>
                    <a:pt x="29790" y="7061"/>
                    <a:pt x="29790" y="4548"/>
                  </a:cubicBezTo>
                  <a:cubicBezTo>
                    <a:pt x="29790" y="2036"/>
                    <a:pt x="27754" y="0"/>
                    <a:pt x="25242"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Medium"/>
                  <a:ea typeface="Fira Sans Extra Condensed Medium"/>
                  <a:cs typeface="Fira Sans Extra Condensed Medium"/>
                  <a:sym typeface="Fira Sans Extra Condensed Medium"/>
                </a:rPr>
                <a:t>Next week</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02" name="Google Shape;402;p38"/>
            <p:cNvSpPr/>
            <p:nvPr/>
          </p:nvSpPr>
          <p:spPr>
            <a:xfrm>
              <a:off x="3648196" y="2292282"/>
              <a:ext cx="291107" cy="291487"/>
            </a:xfrm>
            <a:custGeom>
              <a:rect b="b" l="l" r="r" t="t"/>
              <a:pathLst>
                <a:path extrusionOk="0" h="9193" w="9181">
                  <a:moveTo>
                    <a:pt x="4585" y="1"/>
                  </a:moveTo>
                  <a:cubicBezTo>
                    <a:pt x="2049" y="1"/>
                    <a:pt x="1" y="2061"/>
                    <a:pt x="1" y="4597"/>
                  </a:cubicBezTo>
                  <a:cubicBezTo>
                    <a:pt x="1" y="7133"/>
                    <a:pt x="2049" y="9193"/>
                    <a:pt x="4585" y="9193"/>
                  </a:cubicBezTo>
                  <a:cubicBezTo>
                    <a:pt x="7121" y="9193"/>
                    <a:pt x="9180" y="7133"/>
                    <a:pt x="9180" y="4597"/>
                  </a:cubicBezTo>
                  <a:cubicBezTo>
                    <a:pt x="9180" y="2061"/>
                    <a:pt x="7121" y="1"/>
                    <a:pt x="4585"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8"/>
            <p:cNvSpPr/>
            <p:nvPr/>
          </p:nvSpPr>
          <p:spPr>
            <a:xfrm>
              <a:off x="3715415" y="2359883"/>
              <a:ext cx="156318" cy="156318"/>
            </a:xfrm>
            <a:custGeom>
              <a:rect b="b" l="l" r="r" t="t"/>
              <a:pathLst>
                <a:path extrusionOk="0" h="4930" w="4930">
                  <a:moveTo>
                    <a:pt x="2465" y="0"/>
                  </a:moveTo>
                  <a:cubicBezTo>
                    <a:pt x="1107" y="0"/>
                    <a:pt x="0" y="1107"/>
                    <a:pt x="0" y="2465"/>
                  </a:cubicBezTo>
                  <a:cubicBezTo>
                    <a:pt x="0" y="3822"/>
                    <a:pt x="1107" y="4929"/>
                    <a:pt x="2465" y="4929"/>
                  </a:cubicBezTo>
                  <a:cubicBezTo>
                    <a:pt x="3822" y="4929"/>
                    <a:pt x="4929" y="3822"/>
                    <a:pt x="4929" y="2465"/>
                  </a:cubicBezTo>
                  <a:cubicBezTo>
                    <a:pt x="4929" y="1107"/>
                    <a:pt x="3822" y="0"/>
                    <a:pt x="2465"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8"/>
            <p:cNvSpPr/>
            <p:nvPr/>
          </p:nvSpPr>
          <p:spPr>
            <a:xfrm>
              <a:off x="3161964" y="2837048"/>
              <a:ext cx="1263576" cy="1263956"/>
            </a:xfrm>
            <a:custGeom>
              <a:rect b="b" l="l" r="r" t="t"/>
              <a:pathLst>
                <a:path extrusionOk="0" h="39863" w="39851">
                  <a:moveTo>
                    <a:pt x="19920" y="1"/>
                  </a:moveTo>
                  <a:cubicBezTo>
                    <a:pt x="8918" y="1"/>
                    <a:pt x="1" y="8930"/>
                    <a:pt x="1" y="19932"/>
                  </a:cubicBezTo>
                  <a:cubicBezTo>
                    <a:pt x="1" y="30933"/>
                    <a:pt x="8918" y="39863"/>
                    <a:pt x="19920" y="39863"/>
                  </a:cubicBezTo>
                  <a:cubicBezTo>
                    <a:pt x="30933" y="39863"/>
                    <a:pt x="39851" y="30933"/>
                    <a:pt x="39851" y="19932"/>
                  </a:cubicBezTo>
                  <a:cubicBezTo>
                    <a:pt x="39851" y="8930"/>
                    <a:pt x="30933" y="1"/>
                    <a:pt x="19920" y="1"/>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8"/>
            <p:cNvSpPr/>
            <p:nvPr/>
          </p:nvSpPr>
          <p:spPr>
            <a:xfrm>
              <a:off x="3249540" y="2924624"/>
              <a:ext cx="1088423" cy="1088804"/>
            </a:xfrm>
            <a:custGeom>
              <a:rect b="b" l="l" r="r" t="t"/>
              <a:pathLst>
                <a:path extrusionOk="0" h="34339" w="34327">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ra Sans Extra Condensed"/>
                  <a:ea typeface="Fira Sans Extra Condensed"/>
                  <a:cs typeface="Fira Sans Extra Condensed"/>
                  <a:sym typeface="Fira Sans Extra Condensed"/>
                </a:rPr>
                <a:t>Add animations and smooth out transitions</a:t>
              </a:r>
              <a:endParaRPr sz="1200">
                <a:latin typeface="Fira Sans Extra Condensed"/>
                <a:ea typeface="Fira Sans Extra Condensed"/>
                <a:cs typeface="Fira Sans Extra Condensed"/>
                <a:sym typeface="Fira Sans Extra Condensed"/>
              </a:endParaRPr>
            </a:p>
          </p:txBody>
        </p:sp>
        <p:sp>
          <p:nvSpPr>
            <p:cNvPr id="406" name="Google Shape;406;p38"/>
            <p:cNvSpPr/>
            <p:nvPr/>
          </p:nvSpPr>
          <p:spPr>
            <a:xfrm rot="-5400000">
              <a:off x="3637723" y="1381575"/>
              <a:ext cx="311675" cy="315225"/>
            </a:xfrm>
            <a:custGeom>
              <a:rect b="b" l="l" r="r" t="t"/>
              <a:pathLst>
                <a:path extrusionOk="0" h="12609" w="12467">
                  <a:moveTo>
                    <a:pt x="5620" y="4477"/>
                  </a:moveTo>
                  <a:cubicBezTo>
                    <a:pt x="6240" y="4477"/>
                    <a:pt x="6752" y="4989"/>
                    <a:pt x="6752" y="5620"/>
                  </a:cubicBezTo>
                  <a:cubicBezTo>
                    <a:pt x="6752" y="5846"/>
                    <a:pt x="6692" y="6060"/>
                    <a:pt x="6573" y="6239"/>
                  </a:cubicBezTo>
                  <a:lnTo>
                    <a:pt x="5859" y="5525"/>
                  </a:lnTo>
                  <a:cubicBezTo>
                    <a:pt x="5793" y="5453"/>
                    <a:pt x="5707" y="5418"/>
                    <a:pt x="5619" y="5418"/>
                  </a:cubicBezTo>
                  <a:cubicBezTo>
                    <a:pt x="5531" y="5418"/>
                    <a:pt x="5442" y="5453"/>
                    <a:pt x="5370" y="5525"/>
                  </a:cubicBezTo>
                  <a:cubicBezTo>
                    <a:pt x="5239" y="5656"/>
                    <a:pt x="5239" y="5870"/>
                    <a:pt x="5370" y="6001"/>
                  </a:cubicBezTo>
                  <a:lnTo>
                    <a:pt x="6037" y="6680"/>
                  </a:lnTo>
                  <a:cubicBezTo>
                    <a:pt x="5906" y="6727"/>
                    <a:pt x="5763" y="6763"/>
                    <a:pt x="5620" y="6763"/>
                  </a:cubicBezTo>
                  <a:cubicBezTo>
                    <a:pt x="4989" y="6763"/>
                    <a:pt x="4477" y="6251"/>
                    <a:pt x="4477" y="5620"/>
                  </a:cubicBezTo>
                  <a:cubicBezTo>
                    <a:pt x="4477" y="4989"/>
                    <a:pt x="4989" y="4477"/>
                    <a:pt x="5620" y="4477"/>
                  </a:cubicBezTo>
                  <a:close/>
                  <a:moveTo>
                    <a:pt x="5620" y="2584"/>
                  </a:moveTo>
                  <a:cubicBezTo>
                    <a:pt x="7287" y="2584"/>
                    <a:pt x="8657" y="3941"/>
                    <a:pt x="8657" y="5620"/>
                  </a:cubicBezTo>
                  <a:cubicBezTo>
                    <a:pt x="8657" y="6370"/>
                    <a:pt x="8383" y="7061"/>
                    <a:pt x="7930" y="7584"/>
                  </a:cubicBezTo>
                  <a:lnTo>
                    <a:pt x="7061" y="6727"/>
                  </a:lnTo>
                  <a:cubicBezTo>
                    <a:pt x="7299" y="6418"/>
                    <a:pt x="7442" y="6037"/>
                    <a:pt x="7442" y="5620"/>
                  </a:cubicBezTo>
                  <a:cubicBezTo>
                    <a:pt x="7442" y="4608"/>
                    <a:pt x="6621" y="3798"/>
                    <a:pt x="5620" y="3798"/>
                  </a:cubicBezTo>
                  <a:cubicBezTo>
                    <a:pt x="4608" y="3798"/>
                    <a:pt x="3787" y="4608"/>
                    <a:pt x="3787" y="5620"/>
                  </a:cubicBezTo>
                  <a:cubicBezTo>
                    <a:pt x="3787" y="6620"/>
                    <a:pt x="4608" y="7442"/>
                    <a:pt x="5620" y="7442"/>
                  </a:cubicBezTo>
                  <a:cubicBezTo>
                    <a:pt x="5954" y="7442"/>
                    <a:pt x="6275" y="7346"/>
                    <a:pt x="6549" y="7180"/>
                  </a:cubicBezTo>
                  <a:lnTo>
                    <a:pt x="7418" y="8049"/>
                  </a:lnTo>
                  <a:cubicBezTo>
                    <a:pt x="6918" y="8430"/>
                    <a:pt x="6299" y="8656"/>
                    <a:pt x="5620" y="8656"/>
                  </a:cubicBezTo>
                  <a:cubicBezTo>
                    <a:pt x="3942" y="8656"/>
                    <a:pt x="2572" y="7299"/>
                    <a:pt x="2572" y="5620"/>
                  </a:cubicBezTo>
                  <a:cubicBezTo>
                    <a:pt x="2572" y="3941"/>
                    <a:pt x="3942" y="2584"/>
                    <a:pt x="5620" y="2584"/>
                  </a:cubicBezTo>
                  <a:close/>
                  <a:moveTo>
                    <a:pt x="5620" y="679"/>
                  </a:moveTo>
                  <a:cubicBezTo>
                    <a:pt x="8335" y="679"/>
                    <a:pt x="10550" y="2893"/>
                    <a:pt x="10550" y="5620"/>
                  </a:cubicBezTo>
                  <a:cubicBezTo>
                    <a:pt x="10550" y="6894"/>
                    <a:pt x="10061" y="8049"/>
                    <a:pt x="9264" y="8930"/>
                  </a:cubicBezTo>
                  <a:lnTo>
                    <a:pt x="8407" y="8073"/>
                  </a:lnTo>
                  <a:cubicBezTo>
                    <a:pt x="8990" y="7418"/>
                    <a:pt x="9335" y="6561"/>
                    <a:pt x="9335" y="5620"/>
                  </a:cubicBezTo>
                  <a:cubicBezTo>
                    <a:pt x="9335" y="3560"/>
                    <a:pt x="7668" y="1893"/>
                    <a:pt x="5620" y="1893"/>
                  </a:cubicBezTo>
                  <a:cubicBezTo>
                    <a:pt x="3561" y="1893"/>
                    <a:pt x="1894" y="3560"/>
                    <a:pt x="1894" y="5620"/>
                  </a:cubicBezTo>
                  <a:cubicBezTo>
                    <a:pt x="1894" y="7668"/>
                    <a:pt x="3561" y="9347"/>
                    <a:pt x="5620" y="9347"/>
                  </a:cubicBezTo>
                  <a:cubicBezTo>
                    <a:pt x="6478" y="9347"/>
                    <a:pt x="7275" y="9037"/>
                    <a:pt x="7906" y="8537"/>
                  </a:cubicBezTo>
                  <a:lnTo>
                    <a:pt x="8776" y="9406"/>
                  </a:lnTo>
                  <a:cubicBezTo>
                    <a:pt x="7918" y="10120"/>
                    <a:pt x="6811" y="10549"/>
                    <a:pt x="5620" y="10549"/>
                  </a:cubicBezTo>
                  <a:cubicBezTo>
                    <a:pt x="2894" y="10549"/>
                    <a:pt x="679" y="8335"/>
                    <a:pt x="679" y="5620"/>
                  </a:cubicBezTo>
                  <a:cubicBezTo>
                    <a:pt x="679" y="2893"/>
                    <a:pt x="2894" y="679"/>
                    <a:pt x="5620" y="679"/>
                  </a:cubicBezTo>
                  <a:close/>
                  <a:moveTo>
                    <a:pt x="5620" y="0"/>
                  </a:moveTo>
                  <a:cubicBezTo>
                    <a:pt x="2513" y="0"/>
                    <a:pt x="1" y="2524"/>
                    <a:pt x="1" y="5620"/>
                  </a:cubicBezTo>
                  <a:cubicBezTo>
                    <a:pt x="1" y="8716"/>
                    <a:pt x="2513" y="11240"/>
                    <a:pt x="5620" y="11240"/>
                  </a:cubicBezTo>
                  <a:cubicBezTo>
                    <a:pt x="7002" y="11240"/>
                    <a:pt x="8276" y="10728"/>
                    <a:pt x="9264" y="9894"/>
                  </a:cubicBezTo>
                  <a:lnTo>
                    <a:pt x="9716" y="10359"/>
                  </a:lnTo>
                  <a:lnTo>
                    <a:pt x="9716" y="12264"/>
                  </a:lnTo>
                  <a:cubicBezTo>
                    <a:pt x="9716" y="12454"/>
                    <a:pt x="9871" y="12609"/>
                    <a:pt x="10061" y="12609"/>
                  </a:cubicBezTo>
                  <a:cubicBezTo>
                    <a:pt x="10252" y="12609"/>
                    <a:pt x="10407" y="12454"/>
                    <a:pt x="10407" y="12264"/>
                  </a:cubicBezTo>
                  <a:lnTo>
                    <a:pt x="10407" y="10549"/>
                  </a:lnTo>
                  <a:lnTo>
                    <a:pt x="12121" y="10549"/>
                  </a:lnTo>
                  <a:cubicBezTo>
                    <a:pt x="12312" y="10549"/>
                    <a:pt x="12467" y="10406"/>
                    <a:pt x="12467" y="10216"/>
                  </a:cubicBezTo>
                  <a:cubicBezTo>
                    <a:pt x="12467" y="10025"/>
                    <a:pt x="12312" y="9870"/>
                    <a:pt x="12121" y="9870"/>
                  </a:cubicBezTo>
                  <a:lnTo>
                    <a:pt x="10204" y="9870"/>
                  </a:lnTo>
                  <a:lnTo>
                    <a:pt x="9752" y="9418"/>
                  </a:lnTo>
                  <a:cubicBezTo>
                    <a:pt x="10669" y="8406"/>
                    <a:pt x="11240" y="7084"/>
                    <a:pt x="11240" y="5620"/>
                  </a:cubicBezTo>
                  <a:cubicBezTo>
                    <a:pt x="11240" y="2524"/>
                    <a:pt x="8716" y="0"/>
                    <a:pt x="5620"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38"/>
          <p:cNvGrpSpPr/>
          <p:nvPr/>
        </p:nvGrpSpPr>
        <p:grpSpPr>
          <a:xfrm>
            <a:off x="4715052" y="1448167"/>
            <a:ext cx="1263956" cy="2675858"/>
            <a:chOff x="4715052" y="1448167"/>
            <a:chExt cx="1263956" cy="2675858"/>
          </a:xfrm>
        </p:grpSpPr>
        <p:sp>
          <p:nvSpPr>
            <p:cNvPr id="408" name="Google Shape;408;p38"/>
            <p:cNvSpPr/>
            <p:nvPr/>
          </p:nvSpPr>
          <p:spPr>
            <a:xfrm>
              <a:off x="4874762" y="3409282"/>
              <a:ext cx="944566" cy="288475"/>
            </a:xfrm>
            <a:custGeom>
              <a:rect b="b" l="l" r="r" t="t"/>
              <a:pathLst>
                <a:path extrusionOk="0" h="9098" w="29790">
                  <a:moveTo>
                    <a:pt x="4548" y="1"/>
                  </a:moveTo>
                  <a:cubicBezTo>
                    <a:pt x="2036" y="1"/>
                    <a:pt x="0" y="2037"/>
                    <a:pt x="0" y="4549"/>
                  </a:cubicBezTo>
                  <a:cubicBezTo>
                    <a:pt x="0" y="7061"/>
                    <a:pt x="2036" y="9097"/>
                    <a:pt x="4548" y="9097"/>
                  </a:cubicBezTo>
                  <a:lnTo>
                    <a:pt x="25241" y="9097"/>
                  </a:lnTo>
                  <a:cubicBezTo>
                    <a:pt x="27754" y="9097"/>
                    <a:pt x="29790" y="7061"/>
                    <a:pt x="29790" y="4549"/>
                  </a:cubicBezTo>
                  <a:cubicBezTo>
                    <a:pt x="29790" y="2037"/>
                    <a:pt x="27754" y="1"/>
                    <a:pt x="25241"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Medium"/>
                  <a:ea typeface="Fira Sans Extra Condensed Medium"/>
                  <a:cs typeface="Fira Sans Extra Condensed Medium"/>
                  <a:sym typeface="Fira Sans Extra Condensed Medium"/>
                </a:rPr>
                <a:t>Expo</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09" name="Google Shape;409;p38"/>
            <p:cNvSpPr/>
            <p:nvPr/>
          </p:nvSpPr>
          <p:spPr>
            <a:xfrm>
              <a:off x="5201315" y="2965400"/>
              <a:ext cx="291455" cy="291487"/>
            </a:xfrm>
            <a:custGeom>
              <a:rect b="b" l="l" r="r" t="t"/>
              <a:pathLst>
                <a:path extrusionOk="0" h="9193" w="9192">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8"/>
            <p:cNvSpPr/>
            <p:nvPr/>
          </p:nvSpPr>
          <p:spPr>
            <a:xfrm>
              <a:off x="5268884" y="3032968"/>
              <a:ext cx="156318" cy="156350"/>
            </a:xfrm>
            <a:custGeom>
              <a:rect b="b" l="l" r="r" t="t"/>
              <a:pathLst>
                <a:path extrusionOk="0" h="4931" w="493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8"/>
            <p:cNvSpPr/>
            <p:nvPr/>
          </p:nvSpPr>
          <p:spPr>
            <a:xfrm>
              <a:off x="4715052" y="1448167"/>
              <a:ext cx="1263956" cy="1263956"/>
            </a:xfrm>
            <a:custGeom>
              <a:rect b="b" l="l" r="r" t="t"/>
              <a:pathLst>
                <a:path extrusionOk="0" h="39863" w="39863">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8"/>
            <p:cNvSpPr/>
            <p:nvPr/>
          </p:nvSpPr>
          <p:spPr>
            <a:xfrm>
              <a:off x="4802659" y="1535743"/>
              <a:ext cx="1088772" cy="1088804"/>
            </a:xfrm>
            <a:custGeom>
              <a:rect b="b" l="l" r="r" t="t"/>
              <a:pathLst>
                <a:path extrusionOk="0" h="34339" w="34338">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ra Sans Extra Condensed"/>
                  <a:ea typeface="Fira Sans Extra Condensed"/>
                  <a:cs typeface="Fira Sans Extra Condensed"/>
                  <a:sym typeface="Fira Sans Extra Condensed"/>
                </a:rPr>
                <a:t>Expo woot</a:t>
              </a:r>
              <a:endParaRPr sz="1200">
                <a:latin typeface="Fira Sans Extra Condensed"/>
                <a:ea typeface="Fira Sans Extra Condensed"/>
                <a:cs typeface="Fira Sans Extra Condensed"/>
                <a:sym typeface="Fira Sans Extra Condensed"/>
              </a:endParaRPr>
            </a:p>
          </p:txBody>
        </p:sp>
        <p:sp>
          <p:nvSpPr>
            <p:cNvPr id="413" name="Google Shape;413;p38"/>
            <p:cNvSpPr/>
            <p:nvPr/>
          </p:nvSpPr>
          <p:spPr>
            <a:xfrm>
              <a:off x="5210125" y="3850150"/>
              <a:ext cx="273850" cy="273875"/>
            </a:xfrm>
            <a:custGeom>
              <a:rect b="b" l="l" r="r" t="t"/>
              <a:pathLst>
                <a:path extrusionOk="0" h="10955" w="10954">
                  <a:moveTo>
                    <a:pt x="5132" y="763"/>
                  </a:moveTo>
                  <a:lnTo>
                    <a:pt x="5132" y="2668"/>
                  </a:lnTo>
                  <a:cubicBezTo>
                    <a:pt x="4643" y="2679"/>
                    <a:pt x="4167" y="2727"/>
                    <a:pt x="3715" y="2810"/>
                  </a:cubicBezTo>
                  <a:cubicBezTo>
                    <a:pt x="4060" y="1715"/>
                    <a:pt x="4584" y="977"/>
                    <a:pt x="5132" y="763"/>
                  </a:cubicBezTo>
                  <a:close/>
                  <a:moveTo>
                    <a:pt x="5822" y="763"/>
                  </a:moveTo>
                  <a:cubicBezTo>
                    <a:pt x="6370" y="977"/>
                    <a:pt x="6894" y="1715"/>
                    <a:pt x="7239" y="2810"/>
                  </a:cubicBezTo>
                  <a:cubicBezTo>
                    <a:pt x="6787" y="2727"/>
                    <a:pt x="6310" y="2679"/>
                    <a:pt x="5822" y="2668"/>
                  </a:cubicBezTo>
                  <a:lnTo>
                    <a:pt x="5822" y="763"/>
                  </a:lnTo>
                  <a:close/>
                  <a:moveTo>
                    <a:pt x="3858" y="977"/>
                  </a:moveTo>
                  <a:cubicBezTo>
                    <a:pt x="3477" y="1489"/>
                    <a:pt x="3167" y="2167"/>
                    <a:pt x="2965" y="2965"/>
                  </a:cubicBezTo>
                  <a:cubicBezTo>
                    <a:pt x="2167" y="3180"/>
                    <a:pt x="1476" y="3477"/>
                    <a:pt x="976" y="3858"/>
                  </a:cubicBezTo>
                  <a:cubicBezTo>
                    <a:pt x="1453" y="2525"/>
                    <a:pt x="2512" y="1465"/>
                    <a:pt x="3858" y="977"/>
                  </a:cubicBezTo>
                  <a:close/>
                  <a:moveTo>
                    <a:pt x="7096" y="977"/>
                  </a:moveTo>
                  <a:lnTo>
                    <a:pt x="7096" y="977"/>
                  </a:lnTo>
                  <a:cubicBezTo>
                    <a:pt x="8442" y="1465"/>
                    <a:pt x="9501" y="2525"/>
                    <a:pt x="9977" y="3858"/>
                  </a:cubicBezTo>
                  <a:cubicBezTo>
                    <a:pt x="9477" y="3477"/>
                    <a:pt x="8787" y="3180"/>
                    <a:pt x="7989" y="2965"/>
                  </a:cubicBezTo>
                  <a:cubicBezTo>
                    <a:pt x="7787" y="2167"/>
                    <a:pt x="7477" y="1489"/>
                    <a:pt x="7096" y="977"/>
                  </a:cubicBezTo>
                  <a:close/>
                  <a:moveTo>
                    <a:pt x="2798" y="3715"/>
                  </a:moveTo>
                  <a:lnTo>
                    <a:pt x="2798" y="3715"/>
                  </a:lnTo>
                  <a:cubicBezTo>
                    <a:pt x="2727" y="4168"/>
                    <a:pt x="2679" y="4644"/>
                    <a:pt x="2667" y="5132"/>
                  </a:cubicBezTo>
                  <a:lnTo>
                    <a:pt x="762" y="5132"/>
                  </a:lnTo>
                  <a:cubicBezTo>
                    <a:pt x="976" y="4584"/>
                    <a:pt x="1703" y="4061"/>
                    <a:pt x="2798" y="3715"/>
                  </a:cubicBezTo>
                  <a:close/>
                  <a:moveTo>
                    <a:pt x="5132" y="3358"/>
                  </a:moveTo>
                  <a:lnTo>
                    <a:pt x="5132" y="5132"/>
                  </a:lnTo>
                  <a:lnTo>
                    <a:pt x="3346" y="5132"/>
                  </a:lnTo>
                  <a:cubicBezTo>
                    <a:pt x="3369" y="4561"/>
                    <a:pt x="3429" y="4013"/>
                    <a:pt x="3524" y="3537"/>
                  </a:cubicBezTo>
                  <a:cubicBezTo>
                    <a:pt x="4012" y="3430"/>
                    <a:pt x="4560" y="3370"/>
                    <a:pt x="5132" y="3358"/>
                  </a:cubicBezTo>
                  <a:close/>
                  <a:moveTo>
                    <a:pt x="5822" y="3358"/>
                  </a:moveTo>
                  <a:cubicBezTo>
                    <a:pt x="6394" y="3370"/>
                    <a:pt x="6941" y="3430"/>
                    <a:pt x="7430" y="3537"/>
                  </a:cubicBezTo>
                  <a:cubicBezTo>
                    <a:pt x="7525" y="4013"/>
                    <a:pt x="7584" y="4561"/>
                    <a:pt x="7608" y="5132"/>
                  </a:cubicBezTo>
                  <a:lnTo>
                    <a:pt x="5822" y="5132"/>
                  </a:lnTo>
                  <a:lnTo>
                    <a:pt x="5822" y="3358"/>
                  </a:lnTo>
                  <a:close/>
                  <a:moveTo>
                    <a:pt x="8156" y="3715"/>
                  </a:moveTo>
                  <a:lnTo>
                    <a:pt x="8156" y="3715"/>
                  </a:lnTo>
                  <a:cubicBezTo>
                    <a:pt x="9251" y="4061"/>
                    <a:pt x="9977" y="4584"/>
                    <a:pt x="10192" y="5132"/>
                  </a:cubicBezTo>
                  <a:lnTo>
                    <a:pt x="8287" y="5132"/>
                  </a:lnTo>
                  <a:cubicBezTo>
                    <a:pt x="8275" y="4644"/>
                    <a:pt x="8227" y="4168"/>
                    <a:pt x="8156" y="3715"/>
                  </a:cubicBezTo>
                  <a:close/>
                  <a:moveTo>
                    <a:pt x="2667" y="5823"/>
                  </a:moveTo>
                  <a:cubicBezTo>
                    <a:pt x="2679" y="6323"/>
                    <a:pt x="2727" y="6799"/>
                    <a:pt x="2798" y="7240"/>
                  </a:cubicBezTo>
                  <a:cubicBezTo>
                    <a:pt x="1703" y="6906"/>
                    <a:pt x="976" y="6370"/>
                    <a:pt x="762" y="5823"/>
                  </a:cubicBezTo>
                  <a:close/>
                  <a:moveTo>
                    <a:pt x="10192" y="5823"/>
                  </a:moveTo>
                  <a:cubicBezTo>
                    <a:pt x="9977" y="6370"/>
                    <a:pt x="9251" y="6906"/>
                    <a:pt x="8156" y="7240"/>
                  </a:cubicBezTo>
                  <a:cubicBezTo>
                    <a:pt x="8227" y="6799"/>
                    <a:pt x="8275" y="6323"/>
                    <a:pt x="8287" y="5823"/>
                  </a:cubicBezTo>
                  <a:close/>
                  <a:moveTo>
                    <a:pt x="5132" y="5823"/>
                  </a:moveTo>
                  <a:lnTo>
                    <a:pt x="5132" y="7609"/>
                  </a:lnTo>
                  <a:cubicBezTo>
                    <a:pt x="4560" y="7585"/>
                    <a:pt x="4012" y="7525"/>
                    <a:pt x="3524" y="7430"/>
                  </a:cubicBezTo>
                  <a:cubicBezTo>
                    <a:pt x="3429" y="6942"/>
                    <a:pt x="3369" y="6406"/>
                    <a:pt x="3346" y="5823"/>
                  </a:cubicBezTo>
                  <a:close/>
                  <a:moveTo>
                    <a:pt x="7608" y="5823"/>
                  </a:moveTo>
                  <a:cubicBezTo>
                    <a:pt x="7584" y="6406"/>
                    <a:pt x="7525" y="6942"/>
                    <a:pt x="7430" y="7430"/>
                  </a:cubicBezTo>
                  <a:cubicBezTo>
                    <a:pt x="6941" y="7525"/>
                    <a:pt x="6394" y="7585"/>
                    <a:pt x="5822" y="7609"/>
                  </a:cubicBezTo>
                  <a:lnTo>
                    <a:pt x="5822" y="5823"/>
                  </a:lnTo>
                  <a:close/>
                  <a:moveTo>
                    <a:pt x="976" y="7097"/>
                  </a:moveTo>
                  <a:lnTo>
                    <a:pt x="976" y="7097"/>
                  </a:lnTo>
                  <a:cubicBezTo>
                    <a:pt x="1476" y="7478"/>
                    <a:pt x="2167" y="7787"/>
                    <a:pt x="2965" y="7990"/>
                  </a:cubicBezTo>
                  <a:cubicBezTo>
                    <a:pt x="3167" y="8799"/>
                    <a:pt x="3477" y="9478"/>
                    <a:pt x="3858" y="9978"/>
                  </a:cubicBezTo>
                  <a:cubicBezTo>
                    <a:pt x="2512" y="9502"/>
                    <a:pt x="1453" y="8442"/>
                    <a:pt x="976" y="7097"/>
                  </a:cubicBezTo>
                  <a:close/>
                  <a:moveTo>
                    <a:pt x="9977" y="7097"/>
                  </a:moveTo>
                  <a:cubicBezTo>
                    <a:pt x="9501" y="8442"/>
                    <a:pt x="8442" y="9502"/>
                    <a:pt x="7096" y="9978"/>
                  </a:cubicBezTo>
                  <a:cubicBezTo>
                    <a:pt x="7477" y="9478"/>
                    <a:pt x="7787" y="8799"/>
                    <a:pt x="7989" y="7990"/>
                  </a:cubicBezTo>
                  <a:cubicBezTo>
                    <a:pt x="8787" y="7787"/>
                    <a:pt x="9477" y="7478"/>
                    <a:pt x="9977" y="7097"/>
                  </a:cubicBezTo>
                  <a:close/>
                  <a:moveTo>
                    <a:pt x="3715" y="8156"/>
                  </a:moveTo>
                  <a:cubicBezTo>
                    <a:pt x="4167" y="8228"/>
                    <a:pt x="4643" y="8275"/>
                    <a:pt x="5132" y="8287"/>
                  </a:cubicBezTo>
                  <a:lnTo>
                    <a:pt x="5132" y="10192"/>
                  </a:lnTo>
                  <a:cubicBezTo>
                    <a:pt x="4584" y="9978"/>
                    <a:pt x="4060" y="9252"/>
                    <a:pt x="3715" y="8156"/>
                  </a:cubicBezTo>
                  <a:close/>
                  <a:moveTo>
                    <a:pt x="7239" y="8156"/>
                  </a:moveTo>
                  <a:cubicBezTo>
                    <a:pt x="6894" y="9252"/>
                    <a:pt x="6370" y="9978"/>
                    <a:pt x="5822" y="10204"/>
                  </a:cubicBezTo>
                  <a:lnTo>
                    <a:pt x="5822" y="8287"/>
                  </a:lnTo>
                  <a:cubicBezTo>
                    <a:pt x="6310" y="8275"/>
                    <a:pt x="6787" y="8228"/>
                    <a:pt x="7239" y="8156"/>
                  </a:cubicBezTo>
                  <a:close/>
                  <a:moveTo>
                    <a:pt x="5477" y="1"/>
                  </a:moveTo>
                  <a:cubicBezTo>
                    <a:pt x="2453" y="1"/>
                    <a:pt x="0" y="2465"/>
                    <a:pt x="0" y="5477"/>
                  </a:cubicBezTo>
                  <a:cubicBezTo>
                    <a:pt x="0" y="8502"/>
                    <a:pt x="2453" y="10954"/>
                    <a:pt x="5477" y="10954"/>
                  </a:cubicBezTo>
                  <a:cubicBezTo>
                    <a:pt x="8501" y="10954"/>
                    <a:pt x="10954" y="8502"/>
                    <a:pt x="10954" y="5477"/>
                  </a:cubicBezTo>
                  <a:cubicBezTo>
                    <a:pt x="10954" y="2465"/>
                    <a:pt x="8501" y="1"/>
                    <a:pt x="5477"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38"/>
          <p:cNvGrpSpPr/>
          <p:nvPr/>
        </p:nvGrpSpPr>
        <p:grpSpPr>
          <a:xfrm>
            <a:off x="6268552" y="1419675"/>
            <a:ext cx="1263576" cy="2681329"/>
            <a:chOff x="6268552" y="1419675"/>
            <a:chExt cx="1263576" cy="2681329"/>
          </a:xfrm>
        </p:grpSpPr>
        <p:sp>
          <p:nvSpPr>
            <p:cNvPr id="415" name="Google Shape;415;p38"/>
            <p:cNvSpPr/>
            <p:nvPr/>
          </p:nvSpPr>
          <p:spPr>
            <a:xfrm>
              <a:off x="6428230" y="1851425"/>
              <a:ext cx="944566" cy="288443"/>
            </a:xfrm>
            <a:custGeom>
              <a:rect b="b" l="l" r="r" t="t"/>
              <a:pathLst>
                <a:path extrusionOk="0" h="9097" w="29790">
                  <a:moveTo>
                    <a:pt x="4549" y="0"/>
                  </a:moveTo>
                  <a:cubicBezTo>
                    <a:pt x="2036" y="0"/>
                    <a:pt x="0" y="2036"/>
                    <a:pt x="0" y="4548"/>
                  </a:cubicBezTo>
                  <a:cubicBezTo>
                    <a:pt x="0" y="7061"/>
                    <a:pt x="2036" y="9096"/>
                    <a:pt x="4549" y="9096"/>
                  </a:cubicBezTo>
                  <a:lnTo>
                    <a:pt x="25242" y="9096"/>
                  </a:lnTo>
                  <a:cubicBezTo>
                    <a:pt x="27754" y="9096"/>
                    <a:pt x="29790" y="7061"/>
                    <a:pt x="29790" y="4548"/>
                  </a:cubicBezTo>
                  <a:cubicBezTo>
                    <a:pt x="29790" y="2036"/>
                    <a:pt x="27754" y="0"/>
                    <a:pt x="25242" y="0"/>
                  </a:cubicBezTo>
                  <a:close/>
                </a:path>
              </a:pathLst>
            </a:custGeom>
            <a:solidFill>
              <a:srgbClr val="0033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Medium"/>
                  <a:ea typeface="Fira Sans Extra Condensed Medium"/>
                  <a:cs typeface="Fira Sans Extra Condensed Medium"/>
                  <a:sym typeface="Fira Sans Extra Condensed Medium"/>
                </a:rPr>
                <a:t>Due Date</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16" name="Google Shape;416;p38"/>
            <p:cNvSpPr/>
            <p:nvPr/>
          </p:nvSpPr>
          <p:spPr>
            <a:xfrm>
              <a:off x="6754784" y="2292282"/>
              <a:ext cx="291455" cy="291487"/>
            </a:xfrm>
            <a:custGeom>
              <a:rect b="b" l="l" r="r" t="t"/>
              <a:pathLst>
                <a:path extrusionOk="0" h="9193" w="9192">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8"/>
            <p:cNvSpPr/>
            <p:nvPr/>
          </p:nvSpPr>
          <p:spPr>
            <a:xfrm>
              <a:off x="6822352" y="2359883"/>
              <a:ext cx="156318" cy="156318"/>
            </a:xfrm>
            <a:custGeom>
              <a:rect b="b" l="l" r="r" t="t"/>
              <a:pathLst>
                <a:path extrusionOk="0" h="4930" w="493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rgbClr val="0033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8"/>
            <p:cNvSpPr/>
            <p:nvPr/>
          </p:nvSpPr>
          <p:spPr>
            <a:xfrm>
              <a:off x="6268552" y="2837048"/>
              <a:ext cx="1263576" cy="1263956"/>
            </a:xfrm>
            <a:custGeom>
              <a:rect b="b" l="l" r="r" t="t"/>
              <a:pathLst>
                <a:path extrusionOk="0" h="39863" w="39851">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rgbClr val="0033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8"/>
            <p:cNvSpPr/>
            <p:nvPr/>
          </p:nvSpPr>
          <p:spPr>
            <a:xfrm>
              <a:off x="6356127" y="2924624"/>
              <a:ext cx="1088392" cy="1088804"/>
            </a:xfrm>
            <a:custGeom>
              <a:rect b="b" l="l" r="r" t="t"/>
              <a:pathLst>
                <a:path extrusionOk="0" h="34339" w="34326">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Fira Sans Extra Condensed"/>
                  <a:ea typeface="Fira Sans Extra Condensed"/>
                  <a:cs typeface="Fira Sans Extra Condensed"/>
                  <a:sym typeface="Fira Sans Extra Condensed"/>
                </a:rPr>
                <a:t>Iron out bugs and final edits</a:t>
              </a:r>
              <a:endParaRPr sz="1200">
                <a:latin typeface="Fira Sans Extra Condensed"/>
                <a:ea typeface="Fira Sans Extra Condensed"/>
                <a:cs typeface="Fira Sans Extra Condensed"/>
                <a:sym typeface="Fira Sans Extra Condensed"/>
              </a:endParaRPr>
            </a:p>
          </p:txBody>
        </p:sp>
        <p:grpSp>
          <p:nvGrpSpPr>
            <p:cNvPr id="420" name="Google Shape;420;p38"/>
            <p:cNvGrpSpPr/>
            <p:nvPr/>
          </p:nvGrpSpPr>
          <p:grpSpPr>
            <a:xfrm>
              <a:off x="6753463" y="1419675"/>
              <a:ext cx="294100" cy="275350"/>
              <a:chOff x="5528950" y="-2881475"/>
              <a:chExt cx="294100" cy="275350"/>
            </a:xfrm>
          </p:grpSpPr>
          <p:sp>
            <p:nvSpPr>
              <p:cNvPr id="421" name="Google Shape;421;p38"/>
              <p:cNvSpPr/>
              <p:nvPr/>
            </p:nvSpPr>
            <p:spPr>
              <a:xfrm>
                <a:off x="5528950" y="-2881475"/>
                <a:ext cx="294100" cy="275350"/>
              </a:xfrm>
              <a:custGeom>
                <a:rect b="b" l="l" r="r" t="t"/>
                <a:pathLst>
                  <a:path extrusionOk="0" h="11014" w="11764">
                    <a:moveTo>
                      <a:pt x="11419" y="10264"/>
                    </a:moveTo>
                    <a:lnTo>
                      <a:pt x="9978" y="10264"/>
                    </a:lnTo>
                    <a:lnTo>
                      <a:pt x="9978" y="5835"/>
                    </a:lnTo>
                    <a:cubicBezTo>
                      <a:pt x="9978" y="5644"/>
                      <a:pt x="9752" y="5501"/>
                      <a:pt x="9561" y="5501"/>
                    </a:cubicBezTo>
                    <a:lnTo>
                      <a:pt x="7954" y="5501"/>
                    </a:lnTo>
                    <a:cubicBezTo>
                      <a:pt x="7775" y="5501"/>
                      <a:pt x="7597" y="5644"/>
                      <a:pt x="7597" y="5835"/>
                    </a:cubicBezTo>
                    <a:lnTo>
                      <a:pt x="7597" y="10264"/>
                    </a:lnTo>
                    <a:lnTo>
                      <a:pt x="6847" y="10264"/>
                    </a:lnTo>
                    <a:lnTo>
                      <a:pt x="6847" y="4799"/>
                    </a:lnTo>
                    <a:cubicBezTo>
                      <a:pt x="6847" y="4608"/>
                      <a:pt x="6668" y="4465"/>
                      <a:pt x="6490" y="4465"/>
                    </a:cubicBezTo>
                    <a:lnTo>
                      <a:pt x="4882" y="4465"/>
                    </a:lnTo>
                    <a:cubicBezTo>
                      <a:pt x="4692" y="4465"/>
                      <a:pt x="4620" y="4608"/>
                      <a:pt x="4620" y="4799"/>
                    </a:cubicBezTo>
                    <a:lnTo>
                      <a:pt x="4620" y="10264"/>
                    </a:lnTo>
                    <a:lnTo>
                      <a:pt x="3727" y="10264"/>
                    </a:lnTo>
                    <a:lnTo>
                      <a:pt x="3727" y="7513"/>
                    </a:lnTo>
                    <a:cubicBezTo>
                      <a:pt x="3727" y="7323"/>
                      <a:pt x="3596" y="7144"/>
                      <a:pt x="3406" y="7144"/>
                    </a:cubicBezTo>
                    <a:lnTo>
                      <a:pt x="1810" y="7144"/>
                    </a:lnTo>
                    <a:cubicBezTo>
                      <a:pt x="1620" y="7144"/>
                      <a:pt x="1489" y="7323"/>
                      <a:pt x="1489" y="7513"/>
                    </a:cubicBezTo>
                    <a:lnTo>
                      <a:pt x="1489" y="10264"/>
                    </a:lnTo>
                    <a:lnTo>
                      <a:pt x="751" y="10264"/>
                    </a:lnTo>
                    <a:lnTo>
                      <a:pt x="751" y="346"/>
                    </a:lnTo>
                    <a:cubicBezTo>
                      <a:pt x="751" y="155"/>
                      <a:pt x="560" y="1"/>
                      <a:pt x="370" y="1"/>
                    </a:cubicBezTo>
                    <a:cubicBezTo>
                      <a:pt x="179" y="1"/>
                      <a:pt x="1" y="155"/>
                      <a:pt x="1" y="346"/>
                    </a:cubicBezTo>
                    <a:lnTo>
                      <a:pt x="1" y="10609"/>
                    </a:lnTo>
                    <a:cubicBezTo>
                      <a:pt x="1" y="10799"/>
                      <a:pt x="203" y="11014"/>
                      <a:pt x="394" y="11014"/>
                    </a:cubicBezTo>
                    <a:lnTo>
                      <a:pt x="1810" y="11014"/>
                    </a:lnTo>
                    <a:lnTo>
                      <a:pt x="3406" y="11014"/>
                    </a:lnTo>
                    <a:lnTo>
                      <a:pt x="4882" y="11014"/>
                    </a:lnTo>
                    <a:lnTo>
                      <a:pt x="6490" y="11014"/>
                    </a:lnTo>
                    <a:lnTo>
                      <a:pt x="7954" y="11014"/>
                    </a:lnTo>
                    <a:lnTo>
                      <a:pt x="9561" y="11014"/>
                    </a:lnTo>
                    <a:lnTo>
                      <a:pt x="11419" y="11014"/>
                    </a:lnTo>
                    <a:cubicBezTo>
                      <a:pt x="11609" y="11014"/>
                      <a:pt x="11764" y="10835"/>
                      <a:pt x="11764" y="10645"/>
                    </a:cubicBezTo>
                    <a:cubicBezTo>
                      <a:pt x="11764" y="10454"/>
                      <a:pt x="11609" y="10264"/>
                      <a:pt x="11419" y="10264"/>
                    </a:cubicBezTo>
                    <a:close/>
                    <a:moveTo>
                      <a:pt x="3132" y="10264"/>
                    </a:moveTo>
                    <a:lnTo>
                      <a:pt x="2084" y="10264"/>
                    </a:lnTo>
                    <a:lnTo>
                      <a:pt x="2084" y="7882"/>
                    </a:lnTo>
                    <a:lnTo>
                      <a:pt x="3132" y="7882"/>
                    </a:lnTo>
                    <a:close/>
                    <a:moveTo>
                      <a:pt x="6109" y="10264"/>
                    </a:moveTo>
                    <a:lnTo>
                      <a:pt x="5216" y="10264"/>
                    </a:lnTo>
                    <a:lnTo>
                      <a:pt x="5216" y="5204"/>
                    </a:lnTo>
                    <a:lnTo>
                      <a:pt x="6109" y="5204"/>
                    </a:lnTo>
                    <a:close/>
                    <a:moveTo>
                      <a:pt x="9228" y="10264"/>
                    </a:moveTo>
                    <a:lnTo>
                      <a:pt x="8335" y="10264"/>
                    </a:lnTo>
                    <a:lnTo>
                      <a:pt x="8335" y="6251"/>
                    </a:lnTo>
                    <a:lnTo>
                      <a:pt x="9228" y="6251"/>
                    </a:lnTo>
                    <a:close/>
                  </a:path>
                </a:pathLst>
              </a:custGeom>
              <a:solidFill>
                <a:srgbClr val="0033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8"/>
              <p:cNvSpPr/>
              <p:nvPr/>
            </p:nvSpPr>
            <p:spPr>
              <a:xfrm>
                <a:off x="5581050" y="-2853200"/>
                <a:ext cx="220275" cy="117300"/>
              </a:xfrm>
              <a:custGeom>
                <a:rect b="b" l="l" r="r" t="t"/>
                <a:pathLst>
                  <a:path extrusionOk="0" h="4692" w="8811">
                    <a:moveTo>
                      <a:pt x="167" y="4608"/>
                    </a:moveTo>
                    <a:cubicBezTo>
                      <a:pt x="238" y="4668"/>
                      <a:pt x="310" y="4692"/>
                      <a:pt x="381" y="4692"/>
                    </a:cubicBezTo>
                    <a:cubicBezTo>
                      <a:pt x="488" y="4692"/>
                      <a:pt x="584" y="4644"/>
                      <a:pt x="655" y="4561"/>
                    </a:cubicBezTo>
                    <a:lnTo>
                      <a:pt x="3644" y="834"/>
                    </a:lnTo>
                    <a:lnTo>
                      <a:pt x="6453" y="3251"/>
                    </a:lnTo>
                    <a:cubicBezTo>
                      <a:pt x="6584" y="3358"/>
                      <a:pt x="6811" y="3358"/>
                      <a:pt x="6942" y="3227"/>
                    </a:cubicBezTo>
                    <a:lnTo>
                      <a:pt x="8192" y="1965"/>
                    </a:lnTo>
                    <a:lnTo>
                      <a:pt x="8192" y="2453"/>
                    </a:lnTo>
                    <a:cubicBezTo>
                      <a:pt x="8192" y="2644"/>
                      <a:pt x="8299" y="2799"/>
                      <a:pt x="8489" y="2799"/>
                    </a:cubicBezTo>
                    <a:cubicBezTo>
                      <a:pt x="8668" y="2799"/>
                      <a:pt x="8787" y="2644"/>
                      <a:pt x="8787" y="2453"/>
                    </a:cubicBezTo>
                    <a:lnTo>
                      <a:pt x="8787" y="1132"/>
                    </a:lnTo>
                    <a:cubicBezTo>
                      <a:pt x="8787" y="1132"/>
                      <a:pt x="8811" y="1120"/>
                      <a:pt x="8811" y="1120"/>
                    </a:cubicBezTo>
                    <a:cubicBezTo>
                      <a:pt x="8811" y="1084"/>
                      <a:pt x="8811" y="1048"/>
                      <a:pt x="8799" y="1013"/>
                    </a:cubicBezTo>
                    <a:cubicBezTo>
                      <a:pt x="8799" y="1001"/>
                      <a:pt x="8811" y="1001"/>
                      <a:pt x="8799" y="1001"/>
                    </a:cubicBezTo>
                    <a:cubicBezTo>
                      <a:pt x="8799" y="1001"/>
                      <a:pt x="8799" y="989"/>
                      <a:pt x="8799" y="977"/>
                    </a:cubicBezTo>
                    <a:cubicBezTo>
                      <a:pt x="8787" y="953"/>
                      <a:pt x="8763" y="929"/>
                      <a:pt x="8739" y="906"/>
                    </a:cubicBezTo>
                    <a:cubicBezTo>
                      <a:pt x="8739" y="894"/>
                      <a:pt x="8727" y="882"/>
                      <a:pt x="8716" y="882"/>
                    </a:cubicBezTo>
                    <a:cubicBezTo>
                      <a:pt x="8692" y="858"/>
                      <a:pt x="8668" y="846"/>
                      <a:pt x="8644" y="822"/>
                    </a:cubicBezTo>
                    <a:cubicBezTo>
                      <a:pt x="8632" y="822"/>
                      <a:pt x="8632" y="822"/>
                      <a:pt x="8620" y="810"/>
                    </a:cubicBezTo>
                    <a:cubicBezTo>
                      <a:pt x="8585" y="798"/>
                      <a:pt x="8549" y="786"/>
                      <a:pt x="8513" y="786"/>
                    </a:cubicBezTo>
                    <a:lnTo>
                      <a:pt x="7275" y="703"/>
                    </a:lnTo>
                    <a:cubicBezTo>
                      <a:pt x="7096" y="703"/>
                      <a:pt x="6930" y="834"/>
                      <a:pt x="6918" y="1025"/>
                    </a:cubicBezTo>
                    <a:cubicBezTo>
                      <a:pt x="6906" y="1215"/>
                      <a:pt x="7049" y="1382"/>
                      <a:pt x="7227" y="1394"/>
                    </a:cubicBezTo>
                    <a:lnTo>
                      <a:pt x="7727" y="1429"/>
                    </a:lnTo>
                    <a:lnTo>
                      <a:pt x="6656" y="2513"/>
                    </a:lnTo>
                    <a:lnTo>
                      <a:pt x="3822" y="84"/>
                    </a:lnTo>
                    <a:cubicBezTo>
                      <a:pt x="3751" y="24"/>
                      <a:pt x="3667" y="1"/>
                      <a:pt x="3572" y="1"/>
                    </a:cubicBezTo>
                    <a:cubicBezTo>
                      <a:pt x="3477" y="13"/>
                      <a:pt x="3393" y="60"/>
                      <a:pt x="3334" y="132"/>
                    </a:cubicBezTo>
                    <a:lnTo>
                      <a:pt x="119" y="4132"/>
                    </a:lnTo>
                    <a:cubicBezTo>
                      <a:pt x="0" y="4275"/>
                      <a:pt x="24" y="4489"/>
                      <a:pt x="167" y="4608"/>
                    </a:cubicBezTo>
                    <a:close/>
                  </a:path>
                </a:pathLst>
              </a:custGeom>
              <a:solidFill>
                <a:srgbClr val="0033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3" name="Google Shape;423;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Our Timeline</a:t>
            </a:r>
            <a:endParaRPr b="1" sz="2300">
              <a:solidFill>
                <a:srgbClr val="003366"/>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427" name="Shape 427"/>
        <p:cNvGrpSpPr/>
        <p:nvPr/>
      </p:nvGrpSpPr>
      <p:grpSpPr>
        <a:xfrm>
          <a:off x="0" y="0"/>
          <a:ext cx="0" cy="0"/>
          <a:chOff x="0" y="0"/>
          <a:chExt cx="0" cy="0"/>
        </a:xfrm>
      </p:grpSpPr>
      <p:pic>
        <p:nvPicPr>
          <p:cNvPr id="428" name="Google Shape;428;p39"/>
          <p:cNvPicPr preferRelativeResize="0"/>
          <p:nvPr/>
        </p:nvPicPr>
        <p:blipFill>
          <a:blip r:embed="rId3">
            <a:alphaModFix/>
          </a:blip>
          <a:stretch>
            <a:fillRect/>
          </a:stretch>
        </p:blipFill>
        <p:spPr>
          <a:xfrm>
            <a:off x="6624525" y="304100"/>
            <a:ext cx="1025225" cy="1025225"/>
          </a:xfrm>
          <a:prstGeom prst="rect">
            <a:avLst/>
          </a:prstGeom>
          <a:noFill/>
          <a:ln>
            <a:noFill/>
          </a:ln>
        </p:spPr>
      </p:pic>
      <p:pic>
        <p:nvPicPr>
          <p:cNvPr id="429" name="Google Shape;429;p39"/>
          <p:cNvPicPr preferRelativeResize="0"/>
          <p:nvPr/>
        </p:nvPicPr>
        <p:blipFill>
          <a:blip r:embed="rId4">
            <a:alphaModFix/>
          </a:blip>
          <a:stretch>
            <a:fillRect/>
          </a:stretch>
        </p:blipFill>
        <p:spPr>
          <a:xfrm>
            <a:off x="990425" y="4100900"/>
            <a:ext cx="662025" cy="662025"/>
          </a:xfrm>
          <a:prstGeom prst="rect">
            <a:avLst/>
          </a:prstGeom>
          <a:noFill/>
          <a:ln>
            <a:noFill/>
          </a:ln>
        </p:spPr>
      </p:pic>
      <p:pic>
        <p:nvPicPr>
          <p:cNvPr id="430" name="Google Shape;430;p39"/>
          <p:cNvPicPr preferRelativeResize="0"/>
          <p:nvPr/>
        </p:nvPicPr>
        <p:blipFill>
          <a:blip r:embed="rId4">
            <a:alphaModFix/>
          </a:blip>
          <a:stretch>
            <a:fillRect/>
          </a:stretch>
        </p:blipFill>
        <p:spPr>
          <a:xfrm>
            <a:off x="7810775" y="347525"/>
            <a:ext cx="380025" cy="380025"/>
          </a:xfrm>
          <a:prstGeom prst="rect">
            <a:avLst/>
          </a:prstGeom>
          <a:noFill/>
          <a:ln>
            <a:noFill/>
          </a:ln>
        </p:spPr>
      </p:pic>
      <p:pic>
        <p:nvPicPr>
          <p:cNvPr id="431" name="Google Shape;431;p39"/>
          <p:cNvPicPr preferRelativeResize="0"/>
          <p:nvPr/>
        </p:nvPicPr>
        <p:blipFill>
          <a:blip r:embed="rId4">
            <a:alphaModFix/>
          </a:blip>
          <a:stretch>
            <a:fillRect/>
          </a:stretch>
        </p:blipFill>
        <p:spPr>
          <a:xfrm>
            <a:off x="5993325" y="3888375"/>
            <a:ext cx="308100" cy="308100"/>
          </a:xfrm>
          <a:prstGeom prst="rect">
            <a:avLst/>
          </a:prstGeom>
          <a:noFill/>
          <a:ln>
            <a:noFill/>
          </a:ln>
        </p:spPr>
      </p:pic>
      <p:pic>
        <p:nvPicPr>
          <p:cNvPr id="432" name="Google Shape;432;p39"/>
          <p:cNvPicPr preferRelativeResize="0"/>
          <p:nvPr/>
        </p:nvPicPr>
        <p:blipFill>
          <a:blip r:embed="rId4">
            <a:alphaModFix/>
          </a:blip>
          <a:stretch>
            <a:fillRect/>
          </a:stretch>
        </p:blipFill>
        <p:spPr>
          <a:xfrm>
            <a:off x="2254925" y="965100"/>
            <a:ext cx="308100" cy="308100"/>
          </a:xfrm>
          <a:prstGeom prst="rect">
            <a:avLst/>
          </a:prstGeom>
          <a:noFill/>
          <a:ln>
            <a:noFill/>
          </a:ln>
        </p:spPr>
      </p:pic>
      <p:pic>
        <p:nvPicPr>
          <p:cNvPr id="433" name="Google Shape;433;p39"/>
          <p:cNvPicPr preferRelativeResize="0"/>
          <p:nvPr/>
        </p:nvPicPr>
        <p:blipFill>
          <a:blip r:embed="rId5">
            <a:alphaModFix/>
          </a:blip>
          <a:stretch>
            <a:fillRect/>
          </a:stretch>
        </p:blipFill>
        <p:spPr>
          <a:xfrm>
            <a:off x="152400" y="1481725"/>
            <a:ext cx="8839200" cy="22472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437" name="Shape 437"/>
        <p:cNvGrpSpPr/>
        <p:nvPr/>
      </p:nvGrpSpPr>
      <p:grpSpPr>
        <a:xfrm>
          <a:off x="0" y="0"/>
          <a:ext cx="0" cy="0"/>
          <a:chOff x="0" y="0"/>
          <a:chExt cx="0" cy="0"/>
        </a:xfrm>
      </p:grpSpPr>
      <p:pic>
        <p:nvPicPr>
          <p:cNvPr id="438" name="Google Shape;438;p40"/>
          <p:cNvPicPr preferRelativeResize="0"/>
          <p:nvPr/>
        </p:nvPicPr>
        <p:blipFill>
          <a:blip r:embed="rId3">
            <a:alphaModFix/>
          </a:blip>
          <a:stretch>
            <a:fillRect/>
          </a:stretch>
        </p:blipFill>
        <p:spPr>
          <a:xfrm>
            <a:off x="7335238" y="808025"/>
            <a:ext cx="441850" cy="441850"/>
          </a:xfrm>
          <a:prstGeom prst="rect">
            <a:avLst/>
          </a:prstGeom>
          <a:noFill/>
          <a:ln>
            <a:noFill/>
          </a:ln>
        </p:spPr>
      </p:pic>
      <p:sp>
        <p:nvSpPr>
          <p:cNvPr id="439" name="Google Shape;439;p40"/>
          <p:cNvSpPr txBox="1"/>
          <p:nvPr/>
        </p:nvSpPr>
        <p:spPr>
          <a:xfrm>
            <a:off x="3697050" y="2371650"/>
            <a:ext cx="1749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(insert video)</a:t>
            </a:r>
            <a:endParaRPr/>
          </a:p>
        </p:txBody>
      </p:sp>
      <p:pic>
        <p:nvPicPr>
          <p:cNvPr id="440" name="Google Shape;440;p40" title="Screen Recording 2022-03-04 at 4.23.28 AM.mov">
            <a:hlinkClick r:id="rId4"/>
          </p:cNvPr>
          <p:cNvPicPr preferRelativeResize="0"/>
          <p:nvPr/>
        </p:nvPicPr>
        <p:blipFill>
          <a:blip r:embed="rId5">
            <a:alphaModFix/>
          </a:blip>
          <a:stretch>
            <a:fillRect/>
          </a:stretch>
        </p:blipFill>
        <p:spPr>
          <a:xfrm>
            <a:off x="1143000" y="0"/>
            <a:ext cx="6857989"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444" name="Shape 444"/>
        <p:cNvGrpSpPr/>
        <p:nvPr/>
      </p:nvGrpSpPr>
      <p:grpSpPr>
        <a:xfrm>
          <a:off x="0" y="0"/>
          <a:ext cx="0" cy="0"/>
          <a:chOff x="0" y="0"/>
          <a:chExt cx="0" cy="0"/>
        </a:xfrm>
      </p:grpSpPr>
      <p:sp>
        <p:nvSpPr>
          <p:cNvPr id="445" name="Google Shape;445;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Summary</a:t>
            </a:r>
            <a:endParaRPr b="1" sz="2300">
              <a:solidFill>
                <a:srgbClr val="003366"/>
              </a:solidFill>
              <a:latin typeface="Lato"/>
              <a:ea typeface="Lato"/>
              <a:cs typeface="Lato"/>
              <a:sym typeface="Lato"/>
            </a:endParaRPr>
          </a:p>
        </p:txBody>
      </p:sp>
      <p:pic>
        <p:nvPicPr>
          <p:cNvPr id="446" name="Google Shape;446;p41"/>
          <p:cNvPicPr preferRelativeResize="0"/>
          <p:nvPr/>
        </p:nvPicPr>
        <p:blipFill>
          <a:blip r:embed="rId3">
            <a:alphaModFix/>
          </a:blip>
          <a:stretch>
            <a:fillRect/>
          </a:stretch>
        </p:blipFill>
        <p:spPr>
          <a:xfrm>
            <a:off x="311700" y="1549300"/>
            <a:ext cx="384301" cy="384877"/>
          </a:xfrm>
          <a:prstGeom prst="rect">
            <a:avLst/>
          </a:prstGeom>
          <a:noFill/>
          <a:ln>
            <a:noFill/>
          </a:ln>
        </p:spPr>
      </p:pic>
      <p:sp>
        <p:nvSpPr>
          <p:cNvPr id="447" name="Google Shape;447;p41"/>
          <p:cNvSpPr txBox="1"/>
          <p:nvPr/>
        </p:nvSpPr>
        <p:spPr>
          <a:xfrm>
            <a:off x="919900" y="1372288"/>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The major heuristic violations have been addressed through the design changes.</a:t>
            </a:r>
            <a:endParaRPr sz="1800">
              <a:solidFill>
                <a:schemeClr val="dk1"/>
              </a:solidFill>
              <a:latin typeface="Lato"/>
              <a:ea typeface="Lato"/>
              <a:cs typeface="Lato"/>
              <a:sym typeface="Lato"/>
            </a:endParaRPr>
          </a:p>
        </p:txBody>
      </p:sp>
      <p:pic>
        <p:nvPicPr>
          <p:cNvPr id="448" name="Google Shape;448;p41"/>
          <p:cNvPicPr preferRelativeResize="0"/>
          <p:nvPr/>
        </p:nvPicPr>
        <p:blipFill>
          <a:blip r:embed="rId3">
            <a:alphaModFix/>
          </a:blip>
          <a:stretch>
            <a:fillRect/>
          </a:stretch>
        </p:blipFill>
        <p:spPr>
          <a:xfrm>
            <a:off x="311700" y="2254513"/>
            <a:ext cx="384301" cy="384877"/>
          </a:xfrm>
          <a:prstGeom prst="rect">
            <a:avLst/>
          </a:prstGeom>
          <a:noFill/>
          <a:ln>
            <a:noFill/>
          </a:ln>
        </p:spPr>
      </p:pic>
      <p:sp>
        <p:nvSpPr>
          <p:cNvPr id="449" name="Google Shape;449;p41"/>
          <p:cNvSpPr txBox="1"/>
          <p:nvPr/>
        </p:nvSpPr>
        <p:spPr>
          <a:xfrm>
            <a:off x="969500" y="2077500"/>
            <a:ext cx="77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Next steps are to implement the other two tasks and make the app look ~nicer~ prior to project expo.</a:t>
            </a:r>
            <a:endParaRPr sz="1800">
              <a:solidFill>
                <a:schemeClr val="dk1"/>
              </a:solidFill>
              <a:latin typeface="Lato"/>
              <a:ea typeface="Lato"/>
              <a:cs typeface="Lato"/>
              <a:sym typeface="Lato"/>
            </a:endParaRPr>
          </a:p>
        </p:txBody>
      </p:sp>
      <p:pic>
        <p:nvPicPr>
          <p:cNvPr id="450" name="Google Shape;450;p41"/>
          <p:cNvPicPr preferRelativeResize="0"/>
          <p:nvPr/>
        </p:nvPicPr>
        <p:blipFill>
          <a:blip r:embed="rId3">
            <a:alphaModFix/>
          </a:blip>
          <a:stretch>
            <a:fillRect/>
          </a:stretch>
        </p:blipFill>
        <p:spPr>
          <a:xfrm>
            <a:off x="311700" y="2959738"/>
            <a:ext cx="384301" cy="384877"/>
          </a:xfrm>
          <a:prstGeom prst="rect">
            <a:avLst/>
          </a:prstGeom>
          <a:noFill/>
          <a:ln>
            <a:noFill/>
          </a:ln>
        </p:spPr>
      </p:pic>
      <p:sp>
        <p:nvSpPr>
          <p:cNvPr id="451" name="Google Shape;451;p41"/>
          <p:cNvSpPr txBox="1"/>
          <p:nvPr/>
        </p:nvSpPr>
        <p:spPr>
          <a:xfrm>
            <a:off x="919900" y="2921325"/>
            <a:ext cx="77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Plan set to finish by deadline!</a:t>
            </a:r>
            <a:endParaRPr sz="18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8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6624525" y="304100"/>
            <a:ext cx="1025225" cy="1025225"/>
          </a:xfrm>
          <a:prstGeom prst="rect">
            <a:avLst/>
          </a:prstGeom>
          <a:noFill/>
          <a:ln>
            <a:noFill/>
          </a:ln>
        </p:spPr>
      </p:pic>
      <p:pic>
        <p:nvPicPr>
          <p:cNvPr id="83" name="Google Shape;83;p15"/>
          <p:cNvPicPr preferRelativeResize="0"/>
          <p:nvPr/>
        </p:nvPicPr>
        <p:blipFill>
          <a:blip r:embed="rId4">
            <a:alphaModFix/>
          </a:blip>
          <a:stretch>
            <a:fillRect/>
          </a:stretch>
        </p:blipFill>
        <p:spPr>
          <a:xfrm>
            <a:off x="990425" y="4100900"/>
            <a:ext cx="662025" cy="662025"/>
          </a:xfrm>
          <a:prstGeom prst="rect">
            <a:avLst/>
          </a:prstGeom>
          <a:noFill/>
          <a:ln>
            <a:noFill/>
          </a:ln>
        </p:spPr>
      </p:pic>
      <p:pic>
        <p:nvPicPr>
          <p:cNvPr id="84" name="Google Shape;84;p15"/>
          <p:cNvPicPr preferRelativeResize="0"/>
          <p:nvPr/>
        </p:nvPicPr>
        <p:blipFill>
          <a:blip r:embed="rId4">
            <a:alphaModFix/>
          </a:blip>
          <a:stretch>
            <a:fillRect/>
          </a:stretch>
        </p:blipFill>
        <p:spPr>
          <a:xfrm>
            <a:off x="7810775" y="347525"/>
            <a:ext cx="380025" cy="380025"/>
          </a:xfrm>
          <a:prstGeom prst="rect">
            <a:avLst/>
          </a:prstGeom>
          <a:noFill/>
          <a:ln>
            <a:noFill/>
          </a:ln>
        </p:spPr>
      </p:pic>
      <p:pic>
        <p:nvPicPr>
          <p:cNvPr id="85" name="Google Shape;85;p15"/>
          <p:cNvPicPr preferRelativeResize="0"/>
          <p:nvPr/>
        </p:nvPicPr>
        <p:blipFill>
          <a:blip r:embed="rId4">
            <a:alphaModFix/>
          </a:blip>
          <a:stretch>
            <a:fillRect/>
          </a:stretch>
        </p:blipFill>
        <p:spPr>
          <a:xfrm>
            <a:off x="5993325" y="3888375"/>
            <a:ext cx="308100" cy="308100"/>
          </a:xfrm>
          <a:prstGeom prst="rect">
            <a:avLst/>
          </a:prstGeom>
          <a:noFill/>
          <a:ln>
            <a:noFill/>
          </a:ln>
        </p:spPr>
      </p:pic>
      <p:pic>
        <p:nvPicPr>
          <p:cNvPr id="86" name="Google Shape;86;p15"/>
          <p:cNvPicPr preferRelativeResize="0"/>
          <p:nvPr/>
        </p:nvPicPr>
        <p:blipFill>
          <a:blip r:embed="rId4">
            <a:alphaModFix/>
          </a:blip>
          <a:stretch>
            <a:fillRect/>
          </a:stretch>
        </p:blipFill>
        <p:spPr>
          <a:xfrm>
            <a:off x="2254925" y="965100"/>
            <a:ext cx="308100" cy="308100"/>
          </a:xfrm>
          <a:prstGeom prst="rect">
            <a:avLst/>
          </a:prstGeom>
          <a:noFill/>
          <a:ln>
            <a:noFill/>
          </a:ln>
        </p:spPr>
      </p:pic>
      <p:pic>
        <p:nvPicPr>
          <p:cNvPr id="87" name="Google Shape;87;p15"/>
          <p:cNvPicPr preferRelativeResize="0"/>
          <p:nvPr/>
        </p:nvPicPr>
        <p:blipFill>
          <a:blip r:embed="rId5">
            <a:alphaModFix/>
          </a:blip>
          <a:stretch>
            <a:fillRect/>
          </a:stretch>
        </p:blipFill>
        <p:spPr>
          <a:xfrm>
            <a:off x="152400" y="1481725"/>
            <a:ext cx="8839200" cy="22472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311700" y="435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7F7F7"/>
                </a:solidFill>
                <a:latin typeface="Lato"/>
                <a:ea typeface="Lato"/>
                <a:cs typeface="Lato"/>
                <a:sym typeface="Lato"/>
              </a:rPr>
              <a:t>The Team</a:t>
            </a:r>
            <a:endParaRPr b="1">
              <a:solidFill>
                <a:srgbClr val="F7F7F7"/>
              </a:solidFill>
              <a:latin typeface="Lato"/>
              <a:ea typeface="Lato"/>
              <a:cs typeface="Lato"/>
              <a:sym typeface="Lato"/>
            </a:endParaRPr>
          </a:p>
        </p:txBody>
      </p:sp>
      <p:pic>
        <p:nvPicPr>
          <p:cNvPr id="93" name="Google Shape;93;p16"/>
          <p:cNvPicPr preferRelativeResize="0"/>
          <p:nvPr/>
        </p:nvPicPr>
        <p:blipFill>
          <a:blip r:embed="rId3">
            <a:alphaModFix/>
          </a:blip>
          <a:stretch>
            <a:fillRect/>
          </a:stretch>
        </p:blipFill>
        <p:spPr>
          <a:xfrm>
            <a:off x="311700" y="1170125"/>
            <a:ext cx="4036684" cy="1401625"/>
          </a:xfrm>
          <a:prstGeom prst="rect">
            <a:avLst/>
          </a:prstGeom>
          <a:noFill/>
          <a:ln>
            <a:noFill/>
          </a:ln>
        </p:spPr>
      </p:pic>
      <p:pic>
        <p:nvPicPr>
          <p:cNvPr id="94" name="Google Shape;94;p16"/>
          <p:cNvPicPr preferRelativeResize="0"/>
          <p:nvPr/>
        </p:nvPicPr>
        <p:blipFill>
          <a:blip r:embed="rId4">
            <a:alphaModFix/>
          </a:blip>
          <a:stretch>
            <a:fillRect/>
          </a:stretch>
        </p:blipFill>
        <p:spPr>
          <a:xfrm>
            <a:off x="311700" y="3077850"/>
            <a:ext cx="4036694" cy="1401625"/>
          </a:xfrm>
          <a:prstGeom prst="rect">
            <a:avLst/>
          </a:prstGeom>
          <a:noFill/>
          <a:ln>
            <a:noFill/>
          </a:ln>
        </p:spPr>
      </p:pic>
      <p:pic>
        <p:nvPicPr>
          <p:cNvPr id="95" name="Google Shape;95;p16"/>
          <p:cNvPicPr preferRelativeResize="0"/>
          <p:nvPr/>
        </p:nvPicPr>
        <p:blipFill>
          <a:blip r:embed="rId5">
            <a:alphaModFix/>
          </a:blip>
          <a:stretch>
            <a:fillRect/>
          </a:stretch>
        </p:blipFill>
        <p:spPr>
          <a:xfrm>
            <a:off x="4571998" y="1170125"/>
            <a:ext cx="4036679" cy="1401625"/>
          </a:xfrm>
          <a:prstGeom prst="rect">
            <a:avLst/>
          </a:prstGeom>
          <a:noFill/>
          <a:ln>
            <a:noFill/>
          </a:ln>
        </p:spPr>
      </p:pic>
      <p:pic>
        <p:nvPicPr>
          <p:cNvPr id="96" name="Google Shape;96;p16"/>
          <p:cNvPicPr preferRelativeResize="0"/>
          <p:nvPr/>
        </p:nvPicPr>
        <p:blipFill>
          <a:blip r:embed="rId6">
            <a:alphaModFix/>
          </a:blip>
          <a:stretch>
            <a:fillRect/>
          </a:stretch>
        </p:blipFill>
        <p:spPr>
          <a:xfrm>
            <a:off x="4571974" y="3077850"/>
            <a:ext cx="4036679" cy="140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184575"/>
            <a:ext cx="3716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3366"/>
                </a:solidFill>
                <a:latin typeface="Lato"/>
                <a:ea typeface="Lato"/>
                <a:cs typeface="Lato"/>
                <a:sym typeface="Lato"/>
              </a:rPr>
              <a:t>Value Proposition</a:t>
            </a:r>
            <a:endParaRPr b="1">
              <a:solidFill>
                <a:srgbClr val="003366"/>
              </a:solidFill>
              <a:latin typeface="Lato"/>
              <a:ea typeface="Lato"/>
              <a:cs typeface="Lato"/>
              <a:sym typeface="Lato"/>
            </a:endParaRPr>
          </a:p>
        </p:txBody>
      </p:sp>
      <p:sp>
        <p:nvSpPr>
          <p:cNvPr id="102" name="Google Shape;102;p17"/>
          <p:cNvSpPr txBox="1"/>
          <p:nvPr>
            <p:ph type="title"/>
          </p:nvPr>
        </p:nvSpPr>
        <p:spPr>
          <a:xfrm>
            <a:off x="311700" y="1255013"/>
            <a:ext cx="24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3366"/>
                </a:solidFill>
                <a:latin typeface="Lato"/>
                <a:ea typeface="Lato"/>
                <a:cs typeface="Lato"/>
                <a:sym typeface="Lato"/>
              </a:rPr>
              <a:t>Mission</a:t>
            </a:r>
            <a:endParaRPr b="1">
              <a:solidFill>
                <a:srgbClr val="003366"/>
              </a:solidFill>
              <a:latin typeface="Lato"/>
              <a:ea typeface="Lato"/>
              <a:cs typeface="Lato"/>
              <a:sym typeface="Lato"/>
            </a:endParaRPr>
          </a:p>
        </p:txBody>
      </p:sp>
      <p:sp>
        <p:nvSpPr>
          <p:cNvPr id="103" name="Google Shape;103;p17"/>
          <p:cNvSpPr txBox="1"/>
          <p:nvPr>
            <p:ph type="title"/>
          </p:nvPr>
        </p:nvSpPr>
        <p:spPr>
          <a:xfrm>
            <a:off x="311700" y="2946225"/>
            <a:ext cx="3558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3366"/>
                </a:solidFill>
                <a:latin typeface="Lato"/>
                <a:ea typeface="Lato"/>
                <a:cs typeface="Lato"/>
                <a:sym typeface="Lato"/>
              </a:rPr>
              <a:t>Problem Overview</a:t>
            </a:r>
            <a:endParaRPr b="1">
              <a:solidFill>
                <a:srgbClr val="003366"/>
              </a:solidFill>
              <a:latin typeface="Lato"/>
              <a:ea typeface="Lato"/>
              <a:cs typeface="Lato"/>
              <a:sym typeface="Lato"/>
            </a:endParaRPr>
          </a:p>
        </p:txBody>
      </p:sp>
      <p:sp>
        <p:nvSpPr>
          <p:cNvPr id="104" name="Google Shape;104;p17"/>
          <p:cNvSpPr txBox="1"/>
          <p:nvPr/>
        </p:nvSpPr>
        <p:spPr>
          <a:xfrm>
            <a:off x="311700" y="757263"/>
            <a:ext cx="535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Sleeping easy, made easy.</a:t>
            </a:r>
            <a:endParaRPr sz="2000">
              <a:solidFill>
                <a:schemeClr val="dk1"/>
              </a:solidFill>
              <a:latin typeface="Lato"/>
              <a:ea typeface="Lato"/>
              <a:cs typeface="Lato"/>
              <a:sym typeface="Lato"/>
            </a:endParaRPr>
          </a:p>
        </p:txBody>
      </p:sp>
      <p:sp>
        <p:nvSpPr>
          <p:cNvPr id="105" name="Google Shape;105;p17"/>
          <p:cNvSpPr txBox="1"/>
          <p:nvPr/>
        </p:nvSpPr>
        <p:spPr>
          <a:xfrm>
            <a:off x="311700" y="1832875"/>
            <a:ext cx="8287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SleepMate’s mission is to ease anxiety when it comes to sleeping with roommates by reminding roommates to keep noise levels low during sleeping hours.</a:t>
            </a:r>
            <a:endParaRPr sz="2000">
              <a:solidFill>
                <a:schemeClr val="dk1"/>
              </a:solidFill>
              <a:latin typeface="Lato"/>
              <a:ea typeface="Lato"/>
              <a:cs typeface="Lato"/>
              <a:sym typeface="Lato"/>
            </a:endParaRPr>
          </a:p>
        </p:txBody>
      </p:sp>
      <p:sp>
        <p:nvSpPr>
          <p:cNvPr id="106" name="Google Shape;106;p17"/>
          <p:cNvSpPr txBox="1"/>
          <p:nvPr/>
        </p:nvSpPr>
        <p:spPr>
          <a:xfrm>
            <a:off x="311700" y="3524075"/>
            <a:ext cx="8287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It can be difficult to tell your roommates over and over again to be quiet when you’re trying to sleep. SleepMate helps you rest at ease by monitoring your roommates’ noise levels and alerting them when they’re being too loud so you don’t have to!</a:t>
            </a:r>
            <a:endParaRPr sz="2000">
              <a:solidFill>
                <a:schemeClr val="dk1"/>
              </a:solidFill>
              <a:latin typeface="Lato"/>
              <a:ea typeface="Lato"/>
              <a:cs typeface="Lato"/>
              <a:sym typeface="Lato"/>
            </a:endParaRPr>
          </a:p>
        </p:txBody>
      </p:sp>
      <p:pic>
        <p:nvPicPr>
          <p:cNvPr id="107" name="Google Shape;107;p17"/>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108" name="Google Shape;108;p17"/>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109" name="Google Shape;109;p17"/>
          <p:cNvPicPr preferRelativeResize="0"/>
          <p:nvPr/>
        </p:nvPicPr>
        <p:blipFill>
          <a:blip r:embed="rId4">
            <a:alphaModFix/>
          </a:blip>
          <a:stretch>
            <a:fillRect/>
          </a:stretch>
        </p:blipFill>
        <p:spPr>
          <a:xfrm>
            <a:off x="8715750" y="178737"/>
            <a:ext cx="252975" cy="25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ACC8"/>
        </a:solidFill>
      </p:bgPr>
    </p:bg>
    <p:spTree>
      <p:nvGrpSpPr>
        <p:cNvPr id="113" name="Shape 113"/>
        <p:cNvGrpSpPr/>
        <p:nvPr/>
      </p:nvGrpSpPr>
      <p:grpSpPr>
        <a:xfrm>
          <a:off x="0" y="0"/>
          <a:ext cx="0" cy="0"/>
          <a:chOff x="0" y="0"/>
          <a:chExt cx="0" cy="0"/>
        </a:xfrm>
      </p:grpSpPr>
      <p:pic>
        <p:nvPicPr>
          <p:cNvPr id="114" name="Google Shape;114;p18"/>
          <p:cNvPicPr preferRelativeResize="0"/>
          <p:nvPr/>
        </p:nvPicPr>
        <p:blipFill>
          <a:blip r:embed="rId3">
            <a:alphaModFix/>
          </a:blip>
          <a:stretch>
            <a:fillRect/>
          </a:stretch>
        </p:blipFill>
        <p:spPr>
          <a:xfrm>
            <a:off x="6624525" y="304100"/>
            <a:ext cx="1025225" cy="1025225"/>
          </a:xfrm>
          <a:prstGeom prst="rect">
            <a:avLst/>
          </a:prstGeom>
          <a:noFill/>
          <a:ln>
            <a:noFill/>
          </a:ln>
        </p:spPr>
      </p:pic>
      <p:pic>
        <p:nvPicPr>
          <p:cNvPr id="115" name="Google Shape;115;p18"/>
          <p:cNvPicPr preferRelativeResize="0"/>
          <p:nvPr/>
        </p:nvPicPr>
        <p:blipFill>
          <a:blip r:embed="rId4">
            <a:alphaModFix/>
          </a:blip>
          <a:stretch>
            <a:fillRect/>
          </a:stretch>
        </p:blipFill>
        <p:spPr>
          <a:xfrm>
            <a:off x="990425" y="4100900"/>
            <a:ext cx="662025" cy="662025"/>
          </a:xfrm>
          <a:prstGeom prst="rect">
            <a:avLst/>
          </a:prstGeom>
          <a:noFill/>
          <a:ln>
            <a:noFill/>
          </a:ln>
        </p:spPr>
      </p:pic>
      <p:pic>
        <p:nvPicPr>
          <p:cNvPr id="116" name="Google Shape;116;p18"/>
          <p:cNvPicPr preferRelativeResize="0"/>
          <p:nvPr/>
        </p:nvPicPr>
        <p:blipFill>
          <a:blip r:embed="rId4">
            <a:alphaModFix/>
          </a:blip>
          <a:stretch>
            <a:fillRect/>
          </a:stretch>
        </p:blipFill>
        <p:spPr>
          <a:xfrm>
            <a:off x="7810775" y="347525"/>
            <a:ext cx="380025" cy="380025"/>
          </a:xfrm>
          <a:prstGeom prst="rect">
            <a:avLst/>
          </a:prstGeom>
          <a:noFill/>
          <a:ln>
            <a:noFill/>
          </a:ln>
        </p:spPr>
      </p:pic>
      <p:pic>
        <p:nvPicPr>
          <p:cNvPr id="117" name="Google Shape;117;p18"/>
          <p:cNvPicPr preferRelativeResize="0"/>
          <p:nvPr/>
        </p:nvPicPr>
        <p:blipFill>
          <a:blip r:embed="rId4">
            <a:alphaModFix/>
          </a:blip>
          <a:stretch>
            <a:fillRect/>
          </a:stretch>
        </p:blipFill>
        <p:spPr>
          <a:xfrm>
            <a:off x="5993325" y="3888375"/>
            <a:ext cx="308100" cy="308100"/>
          </a:xfrm>
          <a:prstGeom prst="rect">
            <a:avLst/>
          </a:prstGeom>
          <a:noFill/>
          <a:ln>
            <a:noFill/>
          </a:ln>
        </p:spPr>
      </p:pic>
      <p:pic>
        <p:nvPicPr>
          <p:cNvPr id="118" name="Google Shape;118;p18"/>
          <p:cNvPicPr preferRelativeResize="0"/>
          <p:nvPr/>
        </p:nvPicPr>
        <p:blipFill>
          <a:blip r:embed="rId4">
            <a:alphaModFix/>
          </a:blip>
          <a:stretch>
            <a:fillRect/>
          </a:stretch>
        </p:blipFill>
        <p:spPr>
          <a:xfrm>
            <a:off x="2254925" y="965100"/>
            <a:ext cx="308100" cy="308100"/>
          </a:xfrm>
          <a:prstGeom prst="rect">
            <a:avLst/>
          </a:prstGeom>
          <a:noFill/>
          <a:ln>
            <a:noFill/>
          </a:ln>
        </p:spPr>
      </p:pic>
      <p:pic>
        <p:nvPicPr>
          <p:cNvPr id="119" name="Google Shape;119;p18"/>
          <p:cNvPicPr preferRelativeResize="0"/>
          <p:nvPr/>
        </p:nvPicPr>
        <p:blipFill>
          <a:blip r:embed="rId5">
            <a:alphaModFix/>
          </a:blip>
          <a:stretch>
            <a:fillRect/>
          </a:stretch>
        </p:blipFill>
        <p:spPr>
          <a:xfrm>
            <a:off x="152400" y="1481725"/>
            <a:ext cx="8839200" cy="22472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253875"/>
            <a:ext cx="8443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Summary of Heuristic Violations</a:t>
            </a:r>
            <a:endParaRPr b="1" sz="2300">
              <a:solidFill>
                <a:srgbClr val="003366"/>
              </a:solidFill>
              <a:latin typeface="Lato"/>
              <a:ea typeface="Lato"/>
              <a:cs typeface="Lato"/>
              <a:sym typeface="Lato"/>
            </a:endParaRPr>
          </a:p>
        </p:txBody>
      </p:sp>
      <p:pic>
        <p:nvPicPr>
          <p:cNvPr id="125" name="Google Shape;125;p19"/>
          <p:cNvPicPr preferRelativeResize="0"/>
          <p:nvPr/>
        </p:nvPicPr>
        <p:blipFill>
          <a:blip r:embed="rId3">
            <a:alphaModFix/>
          </a:blip>
          <a:stretch>
            <a:fillRect/>
          </a:stretch>
        </p:blipFill>
        <p:spPr>
          <a:xfrm>
            <a:off x="408538" y="826575"/>
            <a:ext cx="8249836" cy="40121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253875"/>
            <a:ext cx="8443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rgbClr val="003366"/>
                </a:solidFill>
                <a:latin typeface="Lato"/>
                <a:ea typeface="Lato"/>
                <a:cs typeface="Lato"/>
                <a:sym typeface="Lato"/>
              </a:rPr>
              <a:t>Summary of Heuristic Violations</a:t>
            </a:r>
            <a:endParaRPr b="1" sz="2300">
              <a:solidFill>
                <a:srgbClr val="003366"/>
              </a:solidFill>
              <a:latin typeface="Lato"/>
              <a:ea typeface="Lato"/>
              <a:cs typeface="Lato"/>
              <a:sym typeface="Lato"/>
            </a:endParaRPr>
          </a:p>
        </p:txBody>
      </p:sp>
      <p:pic>
        <p:nvPicPr>
          <p:cNvPr id="131" name="Google Shape;131;p20"/>
          <p:cNvPicPr preferRelativeResize="0"/>
          <p:nvPr/>
        </p:nvPicPr>
        <p:blipFill>
          <a:blip r:embed="rId3">
            <a:alphaModFix/>
          </a:blip>
          <a:stretch>
            <a:fillRect/>
          </a:stretch>
        </p:blipFill>
        <p:spPr>
          <a:xfrm>
            <a:off x="408538" y="826575"/>
            <a:ext cx="8249836" cy="4012127"/>
          </a:xfrm>
          <a:prstGeom prst="rect">
            <a:avLst/>
          </a:prstGeom>
          <a:noFill/>
          <a:ln>
            <a:noFill/>
          </a:ln>
        </p:spPr>
      </p:pic>
      <p:sp>
        <p:nvSpPr>
          <p:cNvPr id="132" name="Google Shape;132;p20"/>
          <p:cNvSpPr/>
          <p:nvPr/>
        </p:nvSpPr>
        <p:spPr>
          <a:xfrm>
            <a:off x="282050" y="4249000"/>
            <a:ext cx="7533600" cy="764400"/>
          </a:xfrm>
          <a:prstGeom prst="rect">
            <a:avLst/>
          </a:prstGeom>
          <a:noFill/>
          <a:ln cap="flat" cmpd="sng" w="76200">
            <a:solidFill>
              <a:srgbClr val="90AC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184575"/>
            <a:ext cx="4674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3366"/>
                </a:solidFill>
                <a:latin typeface="Lato"/>
                <a:ea typeface="Lato"/>
                <a:cs typeface="Lato"/>
                <a:sym typeface="Lato"/>
              </a:rPr>
              <a:t>Most Common Violations</a:t>
            </a:r>
            <a:endParaRPr b="1">
              <a:solidFill>
                <a:srgbClr val="003366"/>
              </a:solidFill>
              <a:latin typeface="Lato"/>
              <a:ea typeface="Lato"/>
              <a:cs typeface="Lato"/>
              <a:sym typeface="Lato"/>
            </a:endParaRPr>
          </a:p>
        </p:txBody>
      </p:sp>
      <p:pic>
        <p:nvPicPr>
          <p:cNvPr id="138" name="Google Shape;138;p21"/>
          <p:cNvPicPr preferRelativeResize="0"/>
          <p:nvPr/>
        </p:nvPicPr>
        <p:blipFill>
          <a:blip r:embed="rId3">
            <a:alphaModFix/>
          </a:blip>
          <a:stretch>
            <a:fillRect/>
          </a:stretch>
        </p:blipFill>
        <p:spPr>
          <a:xfrm>
            <a:off x="7868875" y="114725"/>
            <a:ext cx="1028700" cy="1028700"/>
          </a:xfrm>
          <a:prstGeom prst="rect">
            <a:avLst/>
          </a:prstGeom>
          <a:noFill/>
          <a:ln>
            <a:noFill/>
          </a:ln>
        </p:spPr>
      </p:pic>
      <p:pic>
        <p:nvPicPr>
          <p:cNvPr id="139" name="Google Shape;139;p21"/>
          <p:cNvPicPr preferRelativeResize="0"/>
          <p:nvPr/>
        </p:nvPicPr>
        <p:blipFill>
          <a:blip r:embed="rId4">
            <a:alphaModFix/>
          </a:blip>
          <a:stretch>
            <a:fillRect/>
          </a:stretch>
        </p:blipFill>
        <p:spPr>
          <a:xfrm>
            <a:off x="7335238" y="808025"/>
            <a:ext cx="441850" cy="441850"/>
          </a:xfrm>
          <a:prstGeom prst="rect">
            <a:avLst/>
          </a:prstGeom>
          <a:noFill/>
          <a:ln>
            <a:noFill/>
          </a:ln>
        </p:spPr>
      </p:pic>
      <p:pic>
        <p:nvPicPr>
          <p:cNvPr id="140" name="Google Shape;140;p21"/>
          <p:cNvPicPr preferRelativeResize="0"/>
          <p:nvPr/>
        </p:nvPicPr>
        <p:blipFill>
          <a:blip r:embed="rId4">
            <a:alphaModFix/>
          </a:blip>
          <a:stretch>
            <a:fillRect/>
          </a:stretch>
        </p:blipFill>
        <p:spPr>
          <a:xfrm>
            <a:off x="8715750" y="178737"/>
            <a:ext cx="252975" cy="252975"/>
          </a:xfrm>
          <a:prstGeom prst="rect">
            <a:avLst/>
          </a:prstGeom>
          <a:noFill/>
          <a:ln>
            <a:noFill/>
          </a:ln>
        </p:spPr>
      </p:pic>
      <p:sp>
        <p:nvSpPr>
          <p:cNvPr id="141" name="Google Shape;141;p21"/>
          <p:cNvSpPr txBox="1"/>
          <p:nvPr>
            <p:ph type="title"/>
          </p:nvPr>
        </p:nvSpPr>
        <p:spPr>
          <a:xfrm>
            <a:off x="3338038" y="1874625"/>
            <a:ext cx="2238300" cy="110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500">
                <a:solidFill>
                  <a:srgbClr val="003366"/>
                </a:solidFill>
                <a:latin typeface="Lato"/>
                <a:ea typeface="Lato"/>
                <a:cs typeface="Lato"/>
                <a:sym typeface="Lato"/>
              </a:rPr>
              <a:t>15.25%</a:t>
            </a:r>
            <a:endParaRPr b="1" sz="4500">
              <a:solidFill>
                <a:srgbClr val="003366"/>
              </a:solidFill>
              <a:latin typeface="Lato"/>
              <a:ea typeface="Lato"/>
              <a:cs typeface="Lato"/>
              <a:sym typeface="Lato"/>
            </a:endParaRPr>
          </a:p>
        </p:txBody>
      </p:sp>
      <p:sp>
        <p:nvSpPr>
          <p:cNvPr id="142" name="Google Shape;142;p21"/>
          <p:cNvSpPr txBox="1"/>
          <p:nvPr>
            <p:ph type="title"/>
          </p:nvPr>
        </p:nvSpPr>
        <p:spPr>
          <a:xfrm>
            <a:off x="6291625" y="1874625"/>
            <a:ext cx="2238300" cy="110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500">
                <a:solidFill>
                  <a:srgbClr val="003366"/>
                </a:solidFill>
                <a:latin typeface="Lato"/>
                <a:ea typeface="Lato"/>
                <a:cs typeface="Lato"/>
                <a:sym typeface="Lato"/>
              </a:rPr>
              <a:t>13.56%</a:t>
            </a:r>
            <a:endParaRPr b="1" sz="4500">
              <a:solidFill>
                <a:srgbClr val="003366"/>
              </a:solidFill>
              <a:latin typeface="Lato"/>
              <a:ea typeface="Lato"/>
              <a:cs typeface="Lato"/>
              <a:sym typeface="Lato"/>
            </a:endParaRPr>
          </a:p>
        </p:txBody>
      </p:sp>
      <p:sp>
        <p:nvSpPr>
          <p:cNvPr id="143" name="Google Shape;143;p21"/>
          <p:cNvSpPr txBox="1"/>
          <p:nvPr>
            <p:ph type="title"/>
          </p:nvPr>
        </p:nvSpPr>
        <p:spPr>
          <a:xfrm>
            <a:off x="384475" y="1874613"/>
            <a:ext cx="2238300" cy="110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500">
                <a:solidFill>
                  <a:srgbClr val="003366"/>
                </a:solidFill>
                <a:latin typeface="Lato"/>
                <a:ea typeface="Lato"/>
                <a:cs typeface="Lato"/>
                <a:sym typeface="Lato"/>
              </a:rPr>
              <a:t>18.64</a:t>
            </a:r>
            <a:r>
              <a:rPr b="1" lang="en" sz="4500">
                <a:solidFill>
                  <a:srgbClr val="003366"/>
                </a:solidFill>
                <a:latin typeface="Lato"/>
                <a:ea typeface="Lato"/>
                <a:cs typeface="Lato"/>
                <a:sym typeface="Lato"/>
              </a:rPr>
              <a:t>%</a:t>
            </a:r>
            <a:endParaRPr b="1" sz="4500">
              <a:solidFill>
                <a:srgbClr val="003366"/>
              </a:solidFill>
              <a:latin typeface="Lato"/>
              <a:ea typeface="Lato"/>
              <a:cs typeface="Lato"/>
              <a:sym typeface="Lato"/>
            </a:endParaRPr>
          </a:p>
        </p:txBody>
      </p:sp>
      <p:sp>
        <p:nvSpPr>
          <p:cNvPr id="144" name="Google Shape;144;p21"/>
          <p:cNvSpPr txBox="1"/>
          <p:nvPr/>
        </p:nvSpPr>
        <p:spPr>
          <a:xfrm>
            <a:off x="3102688" y="2777150"/>
            <a:ext cx="2709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H3: User Control and Freedom</a:t>
            </a:r>
            <a:endParaRPr sz="2000">
              <a:solidFill>
                <a:schemeClr val="dk1"/>
              </a:solidFill>
              <a:latin typeface="Lato"/>
              <a:ea typeface="Lato"/>
              <a:cs typeface="Lato"/>
              <a:sym typeface="Lato"/>
            </a:endParaRPr>
          </a:p>
        </p:txBody>
      </p:sp>
      <p:sp>
        <p:nvSpPr>
          <p:cNvPr id="145" name="Google Shape;145;p21"/>
          <p:cNvSpPr txBox="1"/>
          <p:nvPr/>
        </p:nvSpPr>
        <p:spPr>
          <a:xfrm>
            <a:off x="6056250" y="2777150"/>
            <a:ext cx="2709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H4: Consistency and Standards</a:t>
            </a:r>
            <a:endParaRPr sz="2000">
              <a:solidFill>
                <a:schemeClr val="dk1"/>
              </a:solidFill>
              <a:latin typeface="Lato"/>
              <a:ea typeface="Lato"/>
              <a:cs typeface="Lato"/>
              <a:sym typeface="Lato"/>
            </a:endParaRPr>
          </a:p>
        </p:txBody>
      </p:sp>
      <p:sp>
        <p:nvSpPr>
          <p:cNvPr id="146" name="Google Shape;146;p21"/>
          <p:cNvSpPr txBox="1"/>
          <p:nvPr/>
        </p:nvSpPr>
        <p:spPr>
          <a:xfrm>
            <a:off x="311700" y="2777150"/>
            <a:ext cx="2709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Lato"/>
                <a:ea typeface="Lato"/>
                <a:cs typeface="Lato"/>
                <a:sym typeface="Lato"/>
              </a:rPr>
              <a:t>H8: Aesthetic and Minimalist Design</a:t>
            </a:r>
            <a:endParaRPr sz="20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