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Miriam Libre"/>
      <p:regular r:id="rId41"/>
      <p:bold r:id="rId42"/>
    </p:embeddedFont>
    <p:embeddedFont>
      <p:font typeface="Work Sans"/>
      <p:regular r:id="rId43"/>
      <p:bold r:id="rId44"/>
      <p:italic r:id="rId45"/>
      <p:boldItalic r:id="rId46"/>
    </p:embeddedFont>
    <p:embeddedFont>
      <p:font typeface="Barlow Light"/>
      <p:regular r:id="rId47"/>
      <p:bold r:id="rId48"/>
      <p:italic r:id="rId49"/>
      <p:boldItalic r:id="rId50"/>
    </p:embeddedFont>
    <p:embeddedFont>
      <p:font typeface="Barlow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MiriamLibre-bold.fntdata"/><Relationship Id="rId41" Type="http://schemas.openxmlformats.org/officeDocument/2006/relationships/font" Target="fonts/MiriamLibre-regular.fntdata"/><Relationship Id="rId44" Type="http://schemas.openxmlformats.org/officeDocument/2006/relationships/font" Target="fonts/WorkSans-bold.fntdata"/><Relationship Id="rId43" Type="http://schemas.openxmlformats.org/officeDocument/2006/relationships/font" Target="fonts/WorkSans-regular.fntdata"/><Relationship Id="rId46" Type="http://schemas.openxmlformats.org/officeDocument/2006/relationships/font" Target="fonts/WorkSans-boldItalic.fntdata"/><Relationship Id="rId45" Type="http://schemas.openxmlformats.org/officeDocument/2006/relationships/font" Target="fonts/Work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BarlowLight-bold.fntdata"/><Relationship Id="rId47" Type="http://schemas.openxmlformats.org/officeDocument/2006/relationships/font" Target="fonts/BarlowLight-regular.fntdata"/><Relationship Id="rId49" Type="http://schemas.openxmlformats.org/officeDocument/2006/relationships/font" Target="fonts/Barlow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Barlow-regular.fntdata"/><Relationship Id="rId50" Type="http://schemas.openxmlformats.org/officeDocument/2006/relationships/font" Target="fonts/BarlowLight-boldItalic.fntdata"/><Relationship Id="rId53" Type="http://schemas.openxmlformats.org/officeDocument/2006/relationships/font" Target="fonts/Barlow-italic.fntdata"/><Relationship Id="rId52" Type="http://schemas.openxmlformats.org/officeDocument/2006/relationships/font" Target="fonts/Barlow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Barlow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b104df7e6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b104df7e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b104df7e6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0b104df7e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b104df7e6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0b104df7e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b104df7e6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0b104df7e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b104df7e6_0_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b104df7e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b104df7e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0b104df7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b104df7e6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b104df7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b104df7e6_0_2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b104df7e6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b104df7e6_0_2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b104df7e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b104df7e6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0b104df7e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b104df7e6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0b104df7e6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b104df7e6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0b104df7e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b104df7e6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b104df7e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b104df7e6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b104df7e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b104df7e6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b104df7e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b104df7e6_0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b104df7e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b104df7e6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b104df7e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b104df7e6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0b104df7e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b104df7e6_0_2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0b104df7e6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b104df7e6_0_2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0b104df7e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b104df7e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b104df7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b104df7e6_0_2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0b104df7e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b104df7e6_0_2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b104df7e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b104df7e6_0_3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b104df7e6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b1acfb05c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b1acfb05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b104df7e6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0b104df7e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0b104df7e6_0_3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0b104df7e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b104df7e6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0b104df7e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b104df7e6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b104df7e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104df7e6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104df7e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b104df7e6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b104df7e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b104df7e6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b104df7e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CARING FROM WITHIN: TEAM 1</a:t>
            </a:r>
            <a:endParaRPr/>
          </a:p>
        </p:txBody>
      </p:sp>
      <p:sp>
        <p:nvSpPr>
          <p:cNvPr id="241" name="Google Shape;241;p13"/>
          <p:cNvSpPr txBox="1"/>
          <p:nvPr>
            <p:ph type="ctrTitle"/>
          </p:nvPr>
        </p:nvSpPr>
        <p:spPr>
          <a:xfrm>
            <a:off x="2122500" y="31516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Aaron Han, Derek Chung, Michelle Xu, Tristan Wang</a:t>
            </a:r>
            <a:endParaRPr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PARTICIPANTS</a:t>
            </a:r>
            <a:endParaRPr sz="2500"/>
          </a:p>
        </p:txBody>
      </p:sp>
      <p:sp>
        <p:nvSpPr>
          <p:cNvPr id="315" name="Google Shape;315;p22"/>
          <p:cNvSpPr txBox="1"/>
          <p:nvPr>
            <p:ph idx="1" type="body"/>
          </p:nvPr>
        </p:nvSpPr>
        <p:spPr>
          <a:xfrm>
            <a:off x="1220825" y="7147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Angelo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6" name="Google Shape;3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597300"/>
            <a:ext cx="832176" cy="8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5" y="1492150"/>
            <a:ext cx="832175" cy="8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425" y="2387000"/>
            <a:ext cx="832176" cy="83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425" y="3281825"/>
            <a:ext cx="832174" cy="8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425" y="4176675"/>
            <a:ext cx="832175" cy="85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>
            <p:ph idx="1" type="body"/>
          </p:nvPr>
        </p:nvSpPr>
        <p:spPr>
          <a:xfrm>
            <a:off x="1220825" y="1609575"/>
            <a:ext cx="4232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Chris</a:t>
            </a:r>
            <a:r>
              <a:rPr lang="en">
                <a:solidFill>
                  <a:srgbClr val="000000"/>
                </a:solidFill>
              </a:rPr>
              <a:t>, Economics professor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2" name="Google Shape;322;p22"/>
          <p:cNvSpPr txBox="1"/>
          <p:nvPr>
            <p:ph idx="1" type="body"/>
          </p:nvPr>
        </p:nvSpPr>
        <p:spPr>
          <a:xfrm>
            <a:off x="1220825" y="250440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Jessie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3" name="Google Shape;323;p22"/>
          <p:cNvSpPr txBox="1"/>
          <p:nvPr>
            <p:ph idx="1" type="body"/>
          </p:nvPr>
        </p:nvSpPr>
        <p:spPr>
          <a:xfrm>
            <a:off x="1220825" y="3399225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Maryanne</a:t>
            </a:r>
            <a:r>
              <a:rPr lang="en">
                <a:solidFill>
                  <a:srgbClr val="000000"/>
                </a:solidFill>
              </a:rPr>
              <a:t>, Northeastern student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1220825" y="42940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Sueanne</a:t>
            </a:r>
            <a:r>
              <a:rPr lang="en">
                <a:solidFill>
                  <a:srgbClr val="000000"/>
                </a:solidFill>
              </a:rPr>
              <a:t>, piano teacher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EXTREME USER</a:t>
            </a:r>
            <a:endParaRPr sz="2500"/>
          </a:p>
        </p:txBody>
      </p:sp>
      <p:pic>
        <p:nvPicPr>
          <p:cNvPr id="330" name="Google Shape;3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75" y="1537150"/>
            <a:ext cx="2271359" cy="22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3"/>
          <p:cNvSpPr txBox="1"/>
          <p:nvPr>
            <p:ph idx="1" type="body"/>
          </p:nvPr>
        </p:nvSpPr>
        <p:spPr>
          <a:xfrm>
            <a:off x="184550" y="597300"/>
            <a:ext cx="23526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Jessie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2" name="Google Shape;332;p23"/>
          <p:cNvSpPr txBox="1"/>
          <p:nvPr>
            <p:ph idx="1" type="body"/>
          </p:nvPr>
        </p:nvSpPr>
        <p:spPr>
          <a:xfrm>
            <a:off x="2496525" y="1424650"/>
            <a:ext cx="3571800" cy="27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▹"/>
            </a:pPr>
            <a:r>
              <a:rPr lang="en" sz="2400">
                <a:solidFill>
                  <a:srgbClr val="000000"/>
                </a:solidFill>
              </a:rPr>
              <a:t>Stanford </a:t>
            </a:r>
            <a:r>
              <a:rPr lang="en" sz="2400">
                <a:solidFill>
                  <a:srgbClr val="000000"/>
                </a:solidFill>
              </a:rPr>
              <a:t>c/o</a:t>
            </a:r>
            <a:r>
              <a:rPr lang="en" sz="2400">
                <a:solidFill>
                  <a:srgbClr val="000000"/>
                </a:solidFill>
              </a:rPr>
              <a:t> 2020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▹"/>
            </a:pPr>
            <a:r>
              <a:rPr lang="en" sz="2400">
                <a:solidFill>
                  <a:srgbClr val="000000"/>
                </a:solidFill>
              </a:rPr>
              <a:t>Former Stanford PHE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▹"/>
            </a:pPr>
            <a:r>
              <a:rPr lang="en" sz="2400">
                <a:solidFill>
                  <a:srgbClr val="000000"/>
                </a:solidFill>
              </a:rPr>
              <a:t>Experience with resources such as CAPS and BetterHelp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Interview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Interview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430775" y="1448950"/>
            <a:ext cx="3769200" cy="206571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5"/>
          <p:cNvSpPr txBox="1"/>
          <p:nvPr>
            <p:ph idx="4294967295" type="title"/>
          </p:nvPr>
        </p:nvSpPr>
        <p:spPr>
          <a:xfrm>
            <a:off x="558050" y="920175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Work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345" name="Google Shape;345;p25"/>
          <p:cNvSpPr txBox="1"/>
          <p:nvPr>
            <p:ph idx="4294967295" type="title"/>
          </p:nvPr>
        </p:nvSpPr>
        <p:spPr>
          <a:xfrm>
            <a:off x="622325" y="2361213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“How was the transition to remote work?”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Interview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430775" y="1448950"/>
            <a:ext cx="3769200" cy="206571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6"/>
          <p:cNvSpPr txBox="1"/>
          <p:nvPr>
            <p:ph idx="4294967295" type="title"/>
          </p:nvPr>
        </p:nvSpPr>
        <p:spPr>
          <a:xfrm>
            <a:off x="558050" y="920175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Work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353" name="Google Shape;353;p26"/>
          <p:cNvSpPr txBox="1"/>
          <p:nvPr>
            <p:ph idx="4294967295" type="title"/>
          </p:nvPr>
        </p:nvSpPr>
        <p:spPr>
          <a:xfrm>
            <a:off x="622325" y="2361213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“How was the transition to remote work?”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54" name="Google Shape;354;p26"/>
          <p:cNvSpPr txBox="1"/>
          <p:nvPr>
            <p:ph idx="4294967295" type="title"/>
          </p:nvPr>
        </p:nvSpPr>
        <p:spPr>
          <a:xfrm>
            <a:off x="5282450" y="1943900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Social Life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355" name="Google Shape;355;p26"/>
          <p:cNvSpPr/>
          <p:nvPr/>
        </p:nvSpPr>
        <p:spPr>
          <a:xfrm>
            <a:off x="4714625" y="2619525"/>
            <a:ext cx="3769200" cy="206571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6"/>
          <p:cNvSpPr txBox="1"/>
          <p:nvPr>
            <p:ph idx="4294967295" type="title"/>
          </p:nvPr>
        </p:nvSpPr>
        <p:spPr>
          <a:xfrm>
            <a:off x="5131350" y="3486363"/>
            <a:ext cx="3033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“How did the lockdown affect your personal relationships?”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/>
          <p:nvPr>
            <p:ph type="ctrTitle"/>
          </p:nvPr>
        </p:nvSpPr>
        <p:spPr>
          <a:xfrm>
            <a:off x="2626350" y="19918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RESULTS</a:t>
            </a:r>
            <a:endParaRPr/>
          </a:p>
        </p:txBody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Increased time at home also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increased tension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RESULTS</a:t>
            </a:r>
            <a:endParaRPr/>
          </a:p>
        </p:txBody>
      </p:sp>
      <p:sp>
        <p:nvSpPr>
          <p:cNvPr id="373" name="Google Shape;373;p29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Increased time at home also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increased tension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don’t get as much</a:t>
            </a:r>
            <a:r>
              <a:rPr lang="en" sz="2000"/>
              <a:t> out of remote work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RESULTS</a:t>
            </a:r>
            <a:endParaRPr/>
          </a:p>
        </p:txBody>
      </p:sp>
      <p:sp>
        <p:nvSpPr>
          <p:cNvPr id="379" name="Google Shape;379;p30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Increased time at home also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increased tension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don’t get as much</a:t>
            </a:r>
            <a:r>
              <a:rPr lang="en" sz="2000"/>
              <a:t> out of remote work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There was a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pressure to be productive</a:t>
            </a:r>
            <a:r>
              <a:rPr lang="en" sz="2000"/>
              <a:t> with all the time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RESULTS</a:t>
            </a:r>
            <a:endParaRPr/>
          </a:p>
        </p:txBody>
      </p:sp>
      <p:sp>
        <p:nvSpPr>
          <p:cNvPr id="385" name="Google Shape;385;p31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Increased time at home also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increased tension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don’t get as much</a:t>
            </a:r>
            <a:r>
              <a:rPr lang="en" sz="2000"/>
              <a:t> out of remote work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There was a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pressure to be productive</a:t>
            </a:r>
            <a:r>
              <a:rPr lang="en" sz="2000"/>
              <a:t> with all the time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missed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in-person interactions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CONSISTENT RESULTS</a:t>
            </a:r>
            <a:endParaRPr/>
          </a:p>
        </p:txBody>
      </p:sp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Increased time at home also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increased tension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don’t get as much</a:t>
            </a:r>
            <a:r>
              <a:rPr lang="en" sz="2000"/>
              <a:t> out of remote work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There was a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pressure to be productive</a:t>
            </a:r>
            <a:r>
              <a:rPr lang="en" sz="2000"/>
              <a:t> with all the time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People missed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in-person interactions</a:t>
            </a:r>
            <a:endParaRPr sz="2000">
              <a:solidFill>
                <a:schemeClr val="accent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Fear of</a:t>
            </a:r>
            <a:r>
              <a:rPr lang="en" sz="2000">
                <a:solidFill>
                  <a:schemeClr val="accent1"/>
                </a:solidFill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losing social connections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3"/>
          <p:cNvPicPr preferRelativeResize="0"/>
          <p:nvPr/>
        </p:nvPicPr>
        <p:blipFill rotWithShape="1">
          <a:blip r:embed="rId3">
            <a:alphaModFix/>
          </a:blip>
          <a:srcRect b="6983" l="1288" r="1074" t="884"/>
          <a:stretch/>
        </p:blipFill>
        <p:spPr>
          <a:xfrm>
            <a:off x="0" y="26375"/>
            <a:ext cx="7097190" cy="51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3"/>
          <p:cNvSpPr txBox="1"/>
          <p:nvPr>
            <p:ph idx="1" type="body"/>
          </p:nvPr>
        </p:nvSpPr>
        <p:spPr>
          <a:xfrm rot="213544">
            <a:off x="2767705" y="3123025"/>
            <a:ext cx="1676934" cy="164476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“I felt like I didn’t get the time I wanted or deserved.”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98" name="Google Shape;398;p33"/>
          <p:cNvSpPr txBox="1"/>
          <p:nvPr>
            <p:ph idx="1" type="body"/>
          </p:nvPr>
        </p:nvSpPr>
        <p:spPr>
          <a:xfrm rot="504244">
            <a:off x="1080093" y="681076"/>
            <a:ext cx="1677008" cy="164484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“We had all sort of held it together until our dog passed away.”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99" name="Google Shape;399;p33"/>
          <p:cNvSpPr txBox="1"/>
          <p:nvPr>
            <p:ph idx="1" type="body"/>
          </p:nvPr>
        </p:nvSpPr>
        <p:spPr>
          <a:xfrm rot="-1130991">
            <a:off x="419915" y="2985837"/>
            <a:ext cx="1676937" cy="164496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“My relationship with my family worsened because of all the time at home.”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400" name="Google Shape;400;p33"/>
          <p:cNvSpPr txBox="1"/>
          <p:nvPr>
            <p:ph idx="1" type="body"/>
          </p:nvPr>
        </p:nvSpPr>
        <p:spPr>
          <a:xfrm rot="-1265253">
            <a:off x="3615224" y="480822"/>
            <a:ext cx="1676792" cy="164469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“I don’t want to be a social outcast.”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1" name="Google Shape;401;p33"/>
          <p:cNvSpPr txBox="1"/>
          <p:nvPr>
            <p:ph idx="1" type="body"/>
          </p:nvPr>
        </p:nvSpPr>
        <p:spPr>
          <a:xfrm rot="-1239163">
            <a:off x="4922481" y="2384366"/>
            <a:ext cx="1831287" cy="164512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“I did a lot of work on my charity because I would have felt bored doing nothing at home.”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/>
          <p:nvPr>
            <p:ph type="title"/>
          </p:nvPr>
        </p:nvSpPr>
        <p:spPr>
          <a:xfrm>
            <a:off x="45720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SURPRISES</a:t>
            </a:r>
            <a:endParaRPr/>
          </a:p>
        </p:txBody>
      </p:sp>
      <p:sp>
        <p:nvSpPr>
          <p:cNvPr id="407" name="Google Shape;407;p34"/>
          <p:cNvSpPr txBox="1"/>
          <p:nvPr>
            <p:ph idx="1" type="body"/>
          </p:nvPr>
        </p:nvSpPr>
        <p:spPr>
          <a:xfrm>
            <a:off x="457200" y="121680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000"/>
              <a:t>One participant was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not excited for in-person interactions</a:t>
            </a:r>
            <a:endParaRPr b="1" sz="20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One participant wanted the entire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school year off </a:t>
            </a:r>
            <a:r>
              <a:rPr lang="en" sz="2000"/>
              <a:t>because of the ineffectiveness of online teaching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 sz="2000"/>
              <a:t>One participant was </a:t>
            </a:r>
            <a:r>
              <a:rPr b="1" lang="en" sz="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sadder that his internship went remote</a:t>
            </a:r>
            <a:r>
              <a:rPr lang="en" sz="2000"/>
              <a:t> rather than Stanford going remote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 txBox="1"/>
          <p:nvPr>
            <p:ph type="ctrTitle"/>
          </p:nvPr>
        </p:nvSpPr>
        <p:spPr>
          <a:xfrm>
            <a:off x="2626350" y="19918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341" y="0"/>
            <a:ext cx="683130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763" y="2116527"/>
            <a:ext cx="910474" cy="9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/>
          <p:nvPr>
            <p:ph type="title"/>
          </p:nvPr>
        </p:nvSpPr>
        <p:spPr>
          <a:xfrm>
            <a:off x="30055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Tensions</a:t>
            </a:r>
            <a:endParaRPr b="1"/>
          </a:p>
        </p:txBody>
      </p:sp>
      <p:sp>
        <p:nvSpPr>
          <p:cNvPr id="424" name="Google Shape;424;p37"/>
          <p:cNvSpPr txBox="1"/>
          <p:nvPr>
            <p:ph type="title"/>
          </p:nvPr>
        </p:nvSpPr>
        <p:spPr>
          <a:xfrm>
            <a:off x="300550" y="118000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Friends had different values and didn’t care about bringing COVID back to their families.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 txBox="1"/>
          <p:nvPr>
            <p:ph type="title"/>
          </p:nvPr>
        </p:nvSpPr>
        <p:spPr>
          <a:xfrm>
            <a:off x="30055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Tensions</a:t>
            </a:r>
            <a:endParaRPr b="1"/>
          </a:p>
        </p:txBody>
      </p:sp>
      <p:sp>
        <p:nvSpPr>
          <p:cNvPr id="430" name="Google Shape;430;p38"/>
          <p:cNvSpPr txBox="1"/>
          <p:nvPr>
            <p:ph type="title"/>
          </p:nvPr>
        </p:nvSpPr>
        <p:spPr>
          <a:xfrm>
            <a:off x="300550" y="1774588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Contradictions</a:t>
            </a:r>
            <a:endParaRPr b="1"/>
          </a:p>
        </p:txBody>
      </p:sp>
      <p:sp>
        <p:nvSpPr>
          <p:cNvPr id="431" name="Google Shape;431;p38"/>
          <p:cNvSpPr txBox="1"/>
          <p:nvPr>
            <p:ph type="title"/>
          </p:nvPr>
        </p:nvSpPr>
        <p:spPr>
          <a:xfrm>
            <a:off x="300550" y="118000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Friends had different values and didn’t care about bringing COVID back to their families.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2" name="Google Shape;432;p38"/>
          <p:cNvSpPr txBox="1"/>
          <p:nvPr>
            <p:ph type="title"/>
          </p:nvPr>
        </p:nvSpPr>
        <p:spPr>
          <a:xfrm>
            <a:off x="300550" y="263200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Upset about COVID and lack of in-person interactions but likes remote work.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"/>
          <p:cNvSpPr txBox="1"/>
          <p:nvPr>
            <p:ph type="title"/>
          </p:nvPr>
        </p:nvSpPr>
        <p:spPr>
          <a:xfrm>
            <a:off x="300550" y="2541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Tensions</a:t>
            </a:r>
            <a:endParaRPr b="1"/>
          </a:p>
        </p:txBody>
      </p:sp>
      <p:sp>
        <p:nvSpPr>
          <p:cNvPr id="438" name="Google Shape;438;p39"/>
          <p:cNvSpPr txBox="1"/>
          <p:nvPr>
            <p:ph type="title"/>
          </p:nvPr>
        </p:nvSpPr>
        <p:spPr>
          <a:xfrm>
            <a:off x="300550" y="1774588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Contradictions</a:t>
            </a:r>
            <a:endParaRPr b="1"/>
          </a:p>
        </p:txBody>
      </p:sp>
      <p:sp>
        <p:nvSpPr>
          <p:cNvPr id="439" name="Google Shape;439;p39"/>
          <p:cNvSpPr txBox="1"/>
          <p:nvPr>
            <p:ph type="title"/>
          </p:nvPr>
        </p:nvSpPr>
        <p:spPr>
          <a:xfrm>
            <a:off x="300550" y="323632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Surprises</a:t>
            </a:r>
            <a:endParaRPr b="1"/>
          </a:p>
        </p:txBody>
      </p:sp>
      <p:sp>
        <p:nvSpPr>
          <p:cNvPr id="440" name="Google Shape;440;p39"/>
          <p:cNvSpPr txBox="1"/>
          <p:nvPr>
            <p:ph type="title"/>
          </p:nvPr>
        </p:nvSpPr>
        <p:spPr>
          <a:xfrm>
            <a:off x="300550" y="118000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Friends had different values and didn’t care about bringing COVID back to their families.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1" name="Google Shape;441;p39"/>
          <p:cNvSpPr txBox="1"/>
          <p:nvPr>
            <p:ph type="title"/>
          </p:nvPr>
        </p:nvSpPr>
        <p:spPr>
          <a:xfrm>
            <a:off x="300550" y="263200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Upset about COVID and lack of in-person interactions but likes remote work.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2" name="Google Shape;442;p39"/>
          <p:cNvSpPr txBox="1"/>
          <p:nvPr>
            <p:ph type="title"/>
          </p:nvPr>
        </p:nvSpPr>
        <p:spPr>
          <a:xfrm>
            <a:off x="300550" y="4103450"/>
            <a:ext cx="5499600" cy="5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Biggest emotional factor for her was privilege guilt.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430775" y="14489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 txBox="1"/>
          <p:nvPr>
            <p:ph idx="4294967295" type="title"/>
          </p:nvPr>
        </p:nvSpPr>
        <p:spPr>
          <a:xfrm>
            <a:off x="636425" y="2046150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ease tension among people who are stuck in the same space?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1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30775" y="14489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1"/>
          <p:cNvSpPr txBox="1"/>
          <p:nvPr>
            <p:ph idx="4294967295" type="title"/>
          </p:nvPr>
        </p:nvSpPr>
        <p:spPr>
          <a:xfrm>
            <a:off x="636425" y="2046150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ease tension among people who are stuck in the same space?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1855875" y="30544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1"/>
          <p:cNvSpPr txBox="1"/>
          <p:nvPr>
            <p:ph idx="4294967295" type="title"/>
          </p:nvPr>
        </p:nvSpPr>
        <p:spPr>
          <a:xfrm>
            <a:off x="2208400" y="3524413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increase motivation for remote work?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idx="4294967295" type="ctrTitle"/>
          </p:nvPr>
        </p:nvSpPr>
        <p:spPr>
          <a:xfrm>
            <a:off x="1576225" y="229600"/>
            <a:ext cx="5445300" cy="7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MEET THE TEAM</a:t>
            </a:r>
            <a:endParaRPr sz="3600"/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34437" l="18226" r="11212" t="34453"/>
          <a:stretch/>
        </p:blipFill>
        <p:spPr>
          <a:xfrm>
            <a:off x="401400" y="948342"/>
            <a:ext cx="1809300" cy="172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00" y="2907675"/>
            <a:ext cx="1809300" cy="18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075" y="2908613"/>
            <a:ext cx="1809300" cy="180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7075" y="876275"/>
            <a:ext cx="1809300" cy="18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>
            <p:ph idx="4294967295" type="body"/>
          </p:nvPr>
        </p:nvSpPr>
        <p:spPr>
          <a:xfrm>
            <a:off x="2356500" y="949600"/>
            <a:ext cx="24942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Aaron Han</a:t>
            </a:r>
            <a:endParaRPr b="1"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B.S. MCS, c/o 2022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M.S. CS, c/o 2023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7" name="Google Shape;257;p15"/>
          <p:cNvSpPr txBox="1"/>
          <p:nvPr>
            <p:ph idx="4294967295" type="body"/>
          </p:nvPr>
        </p:nvSpPr>
        <p:spPr>
          <a:xfrm>
            <a:off x="2356500" y="2848925"/>
            <a:ext cx="24942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Derek Chung</a:t>
            </a:r>
            <a:endParaRPr b="1"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B.S. CS + Music, c/o 2022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M.S. CS, c/o 2023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8" name="Google Shape;258;p15"/>
          <p:cNvSpPr txBox="1"/>
          <p:nvPr>
            <p:ph idx="4294967295" type="body"/>
          </p:nvPr>
        </p:nvSpPr>
        <p:spPr>
          <a:xfrm>
            <a:off x="6900025" y="949600"/>
            <a:ext cx="24942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Michelle Xu</a:t>
            </a:r>
            <a:endParaRPr b="1" sz="16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B.A. Econ, c/o 2022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M.S. CS, c/o 2023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9" name="Google Shape;259;p15"/>
          <p:cNvSpPr txBox="1"/>
          <p:nvPr>
            <p:ph idx="4294967295" type="body"/>
          </p:nvPr>
        </p:nvSpPr>
        <p:spPr>
          <a:xfrm>
            <a:off x="6900025" y="2848925"/>
            <a:ext cx="24942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Tristan Wang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B.S. CS, c/o 2023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430775" y="14489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2"/>
          <p:cNvSpPr txBox="1"/>
          <p:nvPr>
            <p:ph idx="4294967295" type="title"/>
          </p:nvPr>
        </p:nvSpPr>
        <p:spPr>
          <a:xfrm>
            <a:off x="636425" y="2046150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ease tension among people who are stuck in the same space?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1855875" y="30544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2"/>
          <p:cNvSpPr txBox="1"/>
          <p:nvPr>
            <p:ph idx="4294967295" type="title"/>
          </p:nvPr>
        </p:nvSpPr>
        <p:spPr>
          <a:xfrm>
            <a:off x="2208400" y="3524413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increase motivation for remote work?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4122950" y="1062825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2"/>
          <p:cNvSpPr txBox="1"/>
          <p:nvPr>
            <p:ph idx="4294967295" type="title"/>
          </p:nvPr>
        </p:nvSpPr>
        <p:spPr>
          <a:xfrm>
            <a:off x="4555800" y="1448938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people use their privilege to help others?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5" name="Google Shape;475;p43"/>
          <p:cNvSpPr/>
          <p:nvPr/>
        </p:nvSpPr>
        <p:spPr>
          <a:xfrm>
            <a:off x="430775" y="14489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3"/>
          <p:cNvSpPr txBox="1"/>
          <p:nvPr>
            <p:ph idx="4294967295" type="title"/>
          </p:nvPr>
        </p:nvSpPr>
        <p:spPr>
          <a:xfrm>
            <a:off x="636425" y="2046150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ease tension among people who are stuck in the same space?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7" name="Google Shape;477;p43"/>
          <p:cNvSpPr/>
          <p:nvPr/>
        </p:nvSpPr>
        <p:spPr>
          <a:xfrm>
            <a:off x="1855875" y="30544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3"/>
          <p:cNvSpPr txBox="1"/>
          <p:nvPr>
            <p:ph idx="4294967295" type="title"/>
          </p:nvPr>
        </p:nvSpPr>
        <p:spPr>
          <a:xfrm>
            <a:off x="2208400" y="3524413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increase motivation for remote work?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122950" y="1062825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3"/>
          <p:cNvSpPr txBox="1"/>
          <p:nvPr>
            <p:ph idx="4294967295" type="title"/>
          </p:nvPr>
        </p:nvSpPr>
        <p:spPr>
          <a:xfrm>
            <a:off x="4555800" y="1448938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people use their privilege to help others?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81" name="Google Shape;481;p43"/>
          <p:cNvSpPr/>
          <p:nvPr/>
        </p:nvSpPr>
        <p:spPr>
          <a:xfrm>
            <a:off x="5577450" y="2903350"/>
            <a:ext cx="3225204" cy="1840536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3"/>
          <p:cNvSpPr txBox="1"/>
          <p:nvPr>
            <p:ph idx="4294967295" type="title"/>
          </p:nvPr>
        </p:nvSpPr>
        <p:spPr>
          <a:xfrm>
            <a:off x="5883025" y="3524425"/>
            <a:ext cx="2359500" cy="9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How can we manage relationships that include a mismatch of values?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SUMMARY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88" name="Google Shape;488;p44"/>
          <p:cNvSpPr txBox="1"/>
          <p:nvPr>
            <p:ph idx="4294967295" type="title"/>
          </p:nvPr>
        </p:nvSpPr>
        <p:spPr>
          <a:xfrm>
            <a:off x="5366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NEEDS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489" name="Google Shape;489;p44"/>
          <p:cNvSpPr txBox="1"/>
          <p:nvPr>
            <p:ph idx="4294967295" type="title"/>
          </p:nvPr>
        </p:nvSpPr>
        <p:spPr>
          <a:xfrm>
            <a:off x="545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INSIGHTS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490" name="Google Shape;490;p44"/>
          <p:cNvSpPr txBox="1"/>
          <p:nvPr>
            <p:ph idx="4294967295" type="title"/>
          </p:nvPr>
        </p:nvSpPr>
        <p:spPr>
          <a:xfrm>
            <a:off x="545225" y="16104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get into arguments when they’re in the same space for too long.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91" name="Google Shape;491;p44"/>
          <p:cNvSpPr txBox="1"/>
          <p:nvPr>
            <p:ph idx="4294967295" type="title"/>
          </p:nvPr>
        </p:nvSpPr>
        <p:spPr>
          <a:xfrm>
            <a:off x="4591625" y="1596025"/>
            <a:ext cx="42000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have their own “space” when they physically don’t have enough space.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92" name="Google Shape;492;p44"/>
          <p:cNvSpPr/>
          <p:nvPr/>
        </p:nvSpPr>
        <p:spPr>
          <a:xfrm>
            <a:off x="3592975" y="1067125"/>
            <a:ext cx="1732800" cy="474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SUMMARY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98" name="Google Shape;498;p45"/>
          <p:cNvSpPr txBox="1"/>
          <p:nvPr>
            <p:ph idx="4294967295" type="title"/>
          </p:nvPr>
        </p:nvSpPr>
        <p:spPr>
          <a:xfrm>
            <a:off x="5366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NEEDS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499" name="Google Shape;499;p45"/>
          <p:cNvSpPr txBox="1"/>
          <p:nvPr>
            <p:ph idx="4294967295" type="title"/>
          </p:nvPr>
        </p:nvSpPr>
        <p:spPr>
          <a:xfrm>
            <a:off x="545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INSIGHTS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500" name="Google Shape;500;p45"/>
          <p:cNvSpPr txBox="1"/>
          <p:nvPr>
            <p:ph idx="4294967295" type="title"/>
          </p:nvPr>
        </p:nvSpPr>
        <p:spPr>
          <a:xfrm>
            <a:off x="545225" y="16104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get into arguments when they’re in the same space for too long.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01" name="Google Shape;501;p45"/>
          <p:cNvSpPr txBox="1"/>
          <p:nvPr>
            <p:ph idx="4294967295" type="title"/>
          </p:nvPr>
        </p:nvSpPr>
        <p:spPr>
          <a:xfrm>
            <a:off x="4591625" y="1596025"/>
            <a:ext cx="42000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have their own “space” when they physically don’t have enough space.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02" name="Google Shape;502;p45"/>
          <p:cNvSpPr/>
          <p:nvPr/>
        </p:nvSpPr>
        <p:spPr>
          <a:xfrm>
            <a:off x="3592975" y="1067125"/>
            <a:ext cx="1732800" cy="474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5"/>
          <p:cNvSpPr txBox="1"/>
          <p:nvPr>
            <p:ph idx="4294967295" type="title"/>
          </p:nvPr>
        </p:nvSpPr>
        <p:spPr>
          <a:xfrm>
            <a:off x="54522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are not motivated with remote work.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04" name="Google Shape;504;p45"/>
          <p:cNvSpPr txBox="1"/>
          <p:nvPr>
            <p:ph idx="4294967295" type="title"/>
          </p:nvPr>
        </p:nvSpPr>
        <p:spPr>
          <a:xfrm>
            <a:off x="471897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make them feel engaged with coworkers while being apart.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6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SUMMARY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10" name="Google Shape;510;p46"/>
          <p:cNvSpPr txBox="1"/>
          <p:nvPr>
            <p:ph idx="4294967295" type="title"/>
          </p:nvPr>
        </p:nvSpPr>
        <p:spPr>
          <a:xfrm>
            <a:off x="5366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NEEDS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511" name="Google Shape;511;p46"/>
          <p:cNvSpPr txBox="1"/>
          <p:nvPr>
            <p:ph idx="4294967295" type="title"/>
          </p:nvPr>
        </p:nvSpPr>
        <p:spPr>
          <a:xfrm>
            <a:off x="545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INSIGHTS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512" name="Google Shape;512;p46"/>
          <p:cNvSpPr txBox="1"/>
          <p:nvPr>
            <p:ph idx="4294967295" type="title"/>
          </p:nvPr>
        </p:nvSpPr>
        <p:spPr>
          <a:xfrm>
            <a:off x="545225" y="16104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get into arguments when they’re in the same space for too long.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13" name="Google Shape;513;p46"/>
          <p:cNvSpPr txBox="1"/>
          <p:nvPr>
            <p:ph idx="4294967295" type="title"/>
          </p:nvPr>
        </p:nvSpPr>
        <p:spPr>
          <a:xfrm>
            <a:off x="4591625" y="1596025"/>
            <a:ext cx="42000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have their own “space” when they physically don’t have enough space.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14" name="Google Shape;514;p46"/>
          <p:cNvSpPr/>
          <p:nvPr/>
        </p:nvSpPr>
        <p:spPr>
          <a:xfrm>
            <a:off x="3592975" y="1067125"/>
            <a:ext cx="1732800" cy="474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6"/>
          <p:cNvSpPr txBox="1"/>
          <p:nvPr>
            <p:ph idx="4294967295" type="title"/>
          </p:nvPr>
        </p:nvSpPr>
        <p:spPr>
          <a:xfrm>
            <a:off x="54522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are not motivated with remote work.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16" name="Google Shape;516;p46"/>
          <p:cNvSpPr txBox="1"/>
          <p:nvPr>
            <p:ph idx="4294967295" type="title"/>
          </p:nvPr>
        </p:nvSpPr>
        <p:spPr>
          <a:xfrm>
            <a:off x="471897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make them feel engaged with coworkers while being apart.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17" name="Google Shape;517;p46"/>
          <p:cNvSpPr txBox="1"/>
          <p:nvPr>
            <p:ph idx="4294967295" type="title"/>
          </p:nvPr>
        </p:nvSpPr>
        <p:spPr>
          <a:xfrm>
            <a:off x="545225" y="3201700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feel guilty with all their privilege.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18" name="Google Shape;518;p46"/>
          <p:cNvSpPr txBox="1"/>
          <p:nvPr>
            <p:ph idx="4294967295" type="title"/>
          </p:nvPr>
        </p:nvSpPr>
        <p:spPr>
          <a:xfrm>
            <a:off x="4718975" y="3201700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make productive use of their privilege.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 txBox="1"/>
          <p:nvPr>
            <p:ph idx="4294967295" type="title"/>
          </p:nvPr>
        </p:nvSpPr>
        <p:spPr>
          <a:xfrm>
            <a:off x="2002650" y="401425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SUMMARY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24" name="Google Shape;524;p47"/>
          <p:cNvSpPr txBox="1"/>
          <p:nvPr>
            <p:ph idx="4294967295" type="title"/>
          </p:nvPr>
        </p:nvSpPr>
        <p:spPr>
          <a:xfrm>
            <a:off x="5366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NEEDS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525" name="Google Shape;525;p47"/>
          <p:cNvSpPr txBox="1"/>
          <p:nvPr>
            <p:ph idx="4294967295" type="title"/>
          </p:nvPr>
        </p:nvSpPr>
        <p:spPr>
          <a:xfrm>
            <a:off x="545225" y="998725"/>
            <a:ext cx="3170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INSIGHTS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526" name="Google Shape;526;p47"/>
          <p:cNvSpPr txBox="1"/>
          <p:nvPr>
            <p:ph idx="4294967295" type="title"/>
          </p:nvPr>
        </p:nvSpPr>
        <p:spPr>
          <a:xfrm>
            <a:off x="545225" y="16104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get into arguments when they’re in the same space for too long.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27" name="Google Shape;527;p47"/>
          <p:cNvSpPr txBox="1"/>
          <p:nvPr>
            <p:ph idx="4294967295" type="title"/>
          </p:nvPr>
        </p:nvSpPr>
        <p:spPr>
          <a:xfrm>
            <a:off x="4591625" y="1596025"/>
            <a:ext cx="42000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have their own “space” when they physically don’t have enough space.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28" name="Google Shape;528;p47"/>
          <p:cNvSpPr/>
          <p:nvPr/>
        </p:nvSpPr>
        <p:spPr>
          <a:xfrm>
            <a:off x="3592975" y="1067125"/>
            <a:ext cx="1732800" cy="474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7"/>
          <p:cNvSpPr txBox="1"/>
          <p:nvPr>
            <p:ph idx="4294967295" type="title"/>
          </p:nvPr>
        </p:nvSpPr>
        <p:spPr>
          <a:xfrm>
            <a:off x="54522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are not motivated with remote work.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30" name="Google Shape;530;p47"/>
          <p:cNvSpPr txBox="1"/>
          <p:nvPr>
            <p:ph idx="4294967295" type="title"/>
          </p:nvPr>
        </p:nvSpPr>
        <p:spPr>
          <a:xfrm>
            <a:off x="4718975" y="2433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make them feel engaged with coworkers while being apart.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31" name="Google Shape;531;p47"/>
          <p:cNvSpPr txBox="1"/>
          <p:nvPr>
            <p:ph idx="4294967295" type="title"/>
          </p:nvPr>
        </p:nvSpPr>
        <p:spPr>
          <a:xfrm>
            <a:off x="545225" y="3201700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feel guilty with all their privilege.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32" name="Google Shape;532;p47"/>
          <p:cNvSpPr txBox="1"/>
          <p:nvPr>
            <p:ph idx="4294967295" type="title"/>
          </p:nvPr>
        </p:nvSpPr>
        <p:spPr>
          <a:xfrm>
            <a:off x="4718975" y="3201700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make productive use of their privilege.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33" name="Google Shape;533;p47"/>
          <p:cNvSpPr txBox="1"/>
          <p:nvPr>
            <p:ph idx="4294967295" type="title"/>
          </p:nvPr>
        </p:nvSpPr>
        <p:spPr>
          <a:xfrm>
            <a:off x="545225" y="396967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People have differences in values when it comes to COVID.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34" name="Google Shape;534;p47"/>
          <p:cNvSpPr txBox="1"/>
          <p:nvPr>
            <p:ph idx="4294967295" type="title"/>
          </p:nvPr>
        </p:nvSpPr>
        <p:spPr>
          <a:xfrm>
            <a:off x="4846325" y="3922725"/>
            <a:ext cx="39453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way to maintain relationships that suffer from a difference in values.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8"/>
          <p:cNvSpPr txBox="1"/>
          <p:nvPr>
            <p:ph type="ctrTitle"/>
          </p:nvPr>
        </p:nvSpPr>
        <p:spPr>
          <a:xfrm>
            <a:off x="2626350" y="184500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>
                <a:latin typeface="Barlow"/>
                <a:ea typeface="Barlow"/>
                <a:cs typeface="Barlow"/>
                <a:sym typeface="Barlow"/>
              </a:rPr>
              <a:t>Problem Domain</a:t>
            </a:r>
            <a:endParaRPr b="1" i="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1600"/>
              <a:t>Changes brought by the COVID pandemic has amplified many mental health issues among our communities. Therefore, we will be focused especially on </a:t>
            </a:r>
            <a:r>
              <a:rPr b="1" i="0" lang="en" sz="16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tackling the issues affecting one’s well-being as a result of the pandemic.</a:t>
            </a:r>
            <a:endParaRPr b="1" i="0" sz="16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/>
          <p:nvPr>
            <p:ph type="ctrTitle"/>
          </p:nvPr>
        </p:nvSpPr>
        <p:spPr>
          <a:xfrm>
            <a:off x="2626350" y="19918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PARTICIPANTS</a:t>
            </a:r>
            <a:endParaRPr sz="2500"/>
          </a:p>
        </p:txBody>
      </p:sp>
      <p:sp>
        <p:nvSpPr>
          <p:cNvPr id="275" name="Google Shape;275;p18"/>
          <p:cNvSpPr txBox="1"/>
          <p:nvPr>
            <p:ph idx="1" type="body"/>
          </p:nvPr>
        </p:nvSpPr>
        <p:spPr>
          <a:xfrm>
            <a:off x="1220825" y="7147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Angelo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6" name="Google Shape;2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597300"/>
            <a:ext cx="832176" cy="8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PARTICIPANTS</a:t>
            </a:r>
            <a:endParaRPr sz="2500"/>
          </a:p>
        </p:txBody>
      </p:sp>
      <p:sp>
        <p:nvSpPr>
          <p:cNvPr id="282" name="Google Shape;282;p19"/>
          <p:cNvSpPr txBox="1"/>
          <p:nvPr>
            <p:ph idx="1" type="body"/>
          </p:nvPr>
        </p:nvSpPr>
        <p:spPr>
          <a:xfrm>
            <a:off x="1220825" y="7147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Angelo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3" name="Google Shape;2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597300"/>
            <a:ext cx="832176" cy="8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5" y="1492150"/>
            <a:ext cx="832175" cy="8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>
            <p:ph idx="1" type="body"/>
          </p:nvPr>
        </p:nvSpPr>
        <p:spPr>
          <a:xfrm>
            <a:off x="1220825" y="1609575"/>
            <a:ext cx="4232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Chris</a:t>
            </a:r>
            <a:r>
              <a:rPr lang="en">
                <a:solidFill>
                  <a:srgbClr val="000000"/>
                </a:solidFill>
              </a:rPr>
              <a:t>, Economics professor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PARTICIPANTS</a:t>
            </a:r>
            <a:endParaRPr sz="2500"/>
          </a:p>
        </p:txBody>
      </p:sp>
      <p:sp>
        <p:nvSpPr>
          <p:cNvPr id="291" name="Google Shape;291;p20"/>
          <p:cNvSpPr txBox="1"/>
          <p:nvPr>
            <p:ph idx="1" type="body"/>
          </p:nvPr>
        </p:nvSpPr>
        <p:spPr>
          <a:xfrm>
            <a:off x="1220825" y="7147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Angelo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2" name="Google Shape;2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597300"/>
            <a:ext cx="832176" cy="8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5" y="1492150"/>
            <a:ext cx="832175" cy="8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425" y="2387000"/>
            <a:ext cx="832176" cy="83215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1220825" y="1609575"/>
            <a:ext cx="4232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Chris</a:t>
            </a:r>
            <a:r>
              <a:rPr lang="en">
                <a:solidFill>
                  <a:srgbClr val="000000"/>
                </a:solidFill>
              </a:rPr>
              <a:t>, Economics professor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6" name="Google Shape;296;p20"/>
          <p:cNvSpPr txBox="1"/>
          <p:nvPr>
            <p:ph idx="1" type="body"/>
          </p:nvPr>
        </p:nvSpPr>
        <p:spPr>
          <a:xfrm>
            <a:off x="1220825" y="250440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Jessie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type="title"/>
          </p:nvPr>
        </p:nvSpPr>
        <p:spPr>
          <a:xfrm>
            <a:off x="166425" y="0"/>
            <a:ext cx="51387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PARTICIPANTS</a:t>
            </a:r>
            <a:endParaRPr sz="2500"/>
          </a:p>
        </p:txBody>
      </p:sp>
      <p:sp>
        <p:nvSpPr>
          <p:cNvPr id="302" name="Google Shape;302;p21"/>
          <p:cNvSpPr txBox="1"/>
          <p:nvPr>
            <p:ph idx="1" type="body"/>
          </p:nvPr>
        </p:nvSpPr>
        <p:spPr>
          <a:xfrm>
            <a:off x="1220825" y="71475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Angelo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3" name="Google Shape;3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597300"/>
            <a:ext cx="832176" cy="8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5" y="1492150"/>
            <a:ext cx="832175" cy="8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425" y="2387000"/>
            <a:ext cx="832176" cy="83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425" y="3281825"/>
            <a:ext cx="832174" cy="832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>
            <p:ph idx="1" type="body"/>
          </p:nvPr>
        </p:nvSpPr>
        <p:spPr>
          <a:xfrm>
            <a:off x="1220825" y="1609575"/>
            <a:ext cx="4232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Chris</a:t>
            </a:r>
            <a:r>
              <a:rPr lang="en">
                <a:solidFill>
                  <a:srgbClr val="000000"/>
                </a:solidFill>
              </a:rPr>
              <a:t>, Economics professor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1220825" y="2504400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Jessie</a:t>
            </a:r>
            <a:r>
              <a:rPr lang="en">
                <a:solidFill>
                  <a:srgbClr val="000000"/>
                </a:solidFill>
              </a:rPr>
              <a:t>, former Stanford alum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9" name="Google Shape;309;p21"/>
          <p:cNvSpPr txBox="1"/>
          <p:nvPr>
            <p:ph idx="1" type="body"/>
          </p:nvPr>
        </p:nvSpPr>
        <p:spPr>
          <a:xfrm>
            <a:off x="1220825" y="3399225"/>
            <a:ext cx="34980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Maryanne</a:t>
            </a:r>
            <a:r>
              <a:rPr lang="en">
                <a:solidFill>
                  <a:srgbClr val="000000"/>
                </a:solidFill>
              </a:rPr>
              <a:t>, Northeastern student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