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gJLj4U7L0lBe8deShdG38+0wib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1075f4cc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11075f4cc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1075f4cc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11075f4cc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/>
          <p:nvPr/>
        </p:nvSpPr>
        <p:spPr>
          <a:xfrm flipH="1" rot="-466317">
            <a:off x="977627" y="481134"/>
            <a:ext cx="9378187" cy="5238589"/>
          </a:xfrm>
          <a:custGeom>
            <a:rect b="b" l="l" r="r" t="t"/>
            <a:pathLst>
              <a:path extrusionOk="0" h="852489" w="1237972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"/>
          <p:cNvSpPr/>
          <p:nvPr/>
        </p:nvSpPr>
        <p:spPr>
          <a:xfrm flipH="1" rot="-466317">
            <a:off x="1010574" y="456230"/>
            <a:ext cx="9378187" cy="5238589"/>
          </a:xfrm>
          <a:custGeom>
            <a:rect b="b" l="l" r="r" t="t"/>
            <a:pathLst>
              <a:path extrusionOk="0" h="852489" w="1237972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 txBox="1"/>
          <p:nvPr>
            <p:ph type="ctrTitle"/>
          </p:nvPr>
        </p:nvSpPr>
        <p:spPr>
          <a:xfrm>
            <a:off x="1956392" y="1398181"/>
            <a:ext cx="7134446" cy="2870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6270835" y="5135527"/>
            <a:ext cx="4397164" cy="1057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4273402" y="-1163378"/>
            <a:ext cx="3827722" cy="10333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 rot="5400000">
            <a:off x="7571710" y="2219990"/>
            <a:ext cx="5309930" cy="22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 rot="5400000">
            <a:off x="2237710" y="-707360"/>
            <a:ext cx="5309930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1621971" y="1709738"/>
            <a:ext cx="9165772" cy="29632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1621971" y="4875028"/>
            <a:ext cx="9165772" cy="1052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44"/>
              <a:buFont typeface="Arial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14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68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68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1020722" y="2095500"/>
            <a:ext cx="4999077" cy="397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281056" y="2095500"/>
            <a:ext cx="5072743" cy="397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1028700" y="702129"/>
            <a:ext cx="10326688" cy="1125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1028700" y="1827804"/>
            <a:ext cx="4968875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1028700" y="2642191"/>
            <a:ext cx="4968875" cy="3402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281054" y="1827804"/>
            <a:ext cx="5087034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281054" y="2642191"/>
            <a:ext cx="5087034" cy="3402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2"/>
          <p:cNvSpPr/>
          <p:nvPr/>
        </p:nvSpPr>
        <p:spPr>
          <a:xfrm rot="492880">
            <a:off x="2401240" y="1130240"/>
            <a:ext cx="8982171" cy="5009917"/>
          </a:xfrm>
          <a:custGeom>
            <a:rect b="b" l="l" r="r" t="t"/>
            <a:pathLst>
              <a:path extrusionOk="0" h="722931" w="1041734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/>
          <p:nvPr>
            <p:ph type="title"/>
          </p:nvPr>
        </p:nvSpPr>
        <p:spPr>
          <a:xfrm>
            <a:off x="3412671" y="1932214"/>
            <a:ext cx="6966858" cy="3091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/>
          <p:nvPr/>
        </p:nvSpPr>
        <p:spPr>
          <a:xfrm rot="492880">
            <a:off x="2455668" y="1103025"/>
            <a:ext cx="8982171" cy="5009917"/>
          </a:xfrm>
          <a:custGeom>
            <a:rect b="b" l="l" r="r" t="t"/>
            <a:pathLst>
              <a:path extrusionOk="0" h="722931" w="1041734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839788" y="553272"/>
            <a:ext cx="3932237" cy="17327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5415642" y="987425"/>
            <a:ext cx="5939745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  <a:defRPr sz="3200"/>
            </a:lvl1pPr>
            <a:lvl2pPr indent="-35306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  <a:defRPr sz="2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sz="2400"/>
            </a:lvl3pPr>
            <a:lvl4pPr indent="-3213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Char char="•"/>
              <a:defRPr sz="2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Font typeface="Arial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839788" y="2368550"/>
            <a:ext cx="3932237" cy="35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839788" y="615915"/>
            <a:ext cx="3932237" cy="16700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839788" y="2365744"/>
            <a:ext cx="3932237" cy="3503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372926" y="367993"/>
            <a:ext cx="11499601" cy="6203902"/>
          </a:xfrm>
          <a:custGeom>
            <a:rect b="b" l="l" r="r" t="t"/>
            <a:pathLst>
              <a:path extrusionOk="0" h="6250474" w="11499601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6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6"/>
          <p:cNvSpPr txBox="1"/>
          <p:nvPr>
            <p:ph idx="1" type="body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131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6"/>
          <p:cNvSpPr/>
          <p:nvPr/>
        </p:nvSpPr>
        <p:spPr>
          <a:xfrm>
            <a:off x="403284" y="389461"/>
            <a:ext cx="11499601" cy="6203902"/>
          </a:xfrm>
          <a:custGeom>
            <a:rect b="b" l="l" r="r" t="t"/>
            <a:pathLst>
              <a:path extrusionOk="0" h="6250474" w="11499601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erial view of icebergs in Antarctica" id="91" name="Google Shape;91;p1"/>
          <p:cNvPicPr preferRelativeResize="0"/>
          <p:nvPr/>
        </p:nvPicPr>
        <p:blipFill rotWithShape="1">
          <a:blip r:embed="rId3">
            <a:alphaModFix/>
          </a:blip>
          <a:srcRect b="2192" l="0" r="0" t="13179"/>
          <a:stretch/>
        </p:blipFill>
        <p:spPr>
          <a:xfrm>
            <a:off x="20" y="1"/>
            <a:ext cx="12191980" cy="686145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46022" y="343112"/>
            <a:ext cx="5737538" cy="2989690"/>
          </a:xfrm>
          <a:custGeom>
            <a:rect b="b" l="l" r="r" t="t"/>
            <a:pathLst>
              <a:path extrusionOk="0" h="2313126" w="6605813">
                <a:moveTo>
                  <a:pt x="1506919" y="2029150"/>
                </a:moveTo>
                <a:cubicBezTo>
                  <a:pt x="1417504" y="1839150"/>
                  <a:pt x="585881" y="1896278"/>
                  <a:pt x="306723" y="1654147"/>
                </a:cubicBezTo>
                <a:cubicBezTo>
                  <a:pt x="27565" y="1412016"/>
                  <a:pt x="-94044" y="972113"/>
                  <a:pt x="82489" y="701450"/>
                </a:cubicBezTo>
                <a:cubicBezTo>
                  <a:pt x="259022" y="430788"/>
                  <a:pt x="463975" y="114002"/>
                  <a:pt x="1365922" y="30172"/>
                </a:cubicBezTo>
                <a:cubicBezTo>
                  <a:pt x="2267869" y="-53658"/>
                  <a:pt x="4620853" y="48409"/>
                  <a:pt x="5494168" y="198470"/>
                </a:cubicBezTo>
                <a:cubicBezTo>
                  <a:pt x="6367483" y="348531"/>
                  <a:pt x="6547059" y="600421"/>
                  <a:pt x="6605813" y="930536"/>
                </a:cubicBezTo>
                <a:cubicBezTo>
                  <a:pt x="6583958" y="1261451"/>
                  <a:pt x="6667921" y="1584477"/>
                  <a:pt x="6012092" y="1830532"/>
                </a:cubicBezTo>
                <a:cubicBezTo>
                  <a:pt x="5356263" y="2076587"/>
                  <a:pt x="2425296" y="2046334"/>
                  <a:pt x="2216950" y="2054326"/>
                </a:cubicBezTo>
                <a:cubicBezTo>
                  <a:pt x="1882633" y="2207554"/>
                  <a:pt x="1465597" y="2294989"/>
                  <a:pt x="1338369" y="2313126"/>
                </a:cubicBezTo>
                <a:cubicBezTo>
                  <a:pt x="1524676" y="2124221"/>
                  <a:pt x="1506919" y="2029150"/>
                  <a:pt x="1506919" y="20291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12079" y="312630"/>
            <a:ext cx="5737538" cy="2989690"/>
          </a:xfrm>
          <a:custGeom>
            <a:rect b="b" l="l" r="r" t="t"/>
            <a:pathLst>
              <a:path extrusionOk="0" h="2313126" w="6605813">
                <a:moveTo>
                  <a:pt x="1506919" y="2029150"/>
                </a:moveTo>
                <a:cubicBezTo>
                  <a:pt x="1417504" y="1839150"/>
                  <a:pt x="585881" y="1896278"/>
                  <a:pt x="306723" y="1654147"/>
                </a:cubicBezTo>
                <a:cubicBezTo>
                  <a:pt x="27565" y="1412016"/>
                  <a:pt x="-94044" y="972113"/>
                  <a:pt x="82489" y="701450"/>
                </a:cubicBezTo>
                <a:cubicBezTo>
                  <a:pt x="259022" y="430788"/>
                  <a:pt x="463975" y="114002"/>
                  <a:pt x="1365922" y="30172"/>
                </a:cubicBezTo>
                <a:cubicBezTo>
                  <a:pt x="2267869" y="-53658"/>
                  <a:pt x="4620853" y="48409"/>
                  <a:pt x="5494168" y="198470"/>
                </a:cubicBezTo>
                <a:cubicBezTo>
                  <a:pt x="6367483" y="348531"/>
                  <a:pt x="6547059" y="600421"/>
                  <a:pt x="6605813" y="930536"/>
                </a:cubicBezTo>
                <a:cubicBezTo>
                  <a:pt x="6583958" y="1261451"/>
                  <a:pt x="6667921" y="1584477"/>
                  <a:pt x="6012092" y="1830532"/>
                </a:cubicBezTo>
                <a:cubicBezTo>
                  <a:pt x="5356263" y="2076587"/>
                  <a:pt x="2425296" y="2046334"/>
                  <a:pt x="2216950" y="2054326"/>
                </a:cubicBezTo>
                <a:cubicBezTo>
                  <a:pt x="1882633" y="2207554"/>
                  <a:pt x="1465597" y="2294989"/>
                  <a:pt x="1338369" y="2313126"/>
                </a:cubicBezTo>
                <a:cubicBezTo>
                  <a:pt x="1524676" y="2124221"/>
                  <a:pt x="1506919" y="2029150"/>
                  <a:pt x="1506919" y="2029150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>
            <p:ph type="ctrTitle"/>
          </p:nvPr>
        </p:nvSpPr>
        <p:spPr>
          <a:xfrm>
            <a:off x="909965" y="613455"/>
            <a:ext cx="4628759" cy="20832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Amble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 flipH="1" rot="304884">
            <a:off x="5645898" y="25325"/>
            <a:ext cx="3856838" cy="2114365"/>
          </a:xfrm>
          <a:custGeom>
            <a:rect b="b" l="l" r="r" t="t"/>
            <a:pathLst>
              <a:path extrusionOk="0" h="4138731" w="4324360">
                <a:moveTo>
                  <a:pt x="763710" y="0"/>
                </a:moveTo>
                <a:cubicBezTo>
                  <a:pt x="835632" y="58905"/>
                  <a:pt x="1258100" y="357725"/>
                  <a:pt x="1401677" y="574434"/>
                </a:cubicBezTo>
                <a:cubicBezTo>
                  <a:pt x="1557398" y="585526"/>
                  <a:pt x="3503671" y="584724"/>
                  <a:pt x="3962703" y="1032218"/>
                </a:cubicBezTo>
                <a:cubicBezTo>
                  <a:pt x="4421735" y="1479712"/>
                  <a:pt x="4393755" y="2068459"/>
                  <a:pt x="4155869" y="3259401"/>
                </a:cubicBezTo>
                <a:cubicBezTo>
                  <a:pt x="4006903" y="3825365"/>
                  <a:pt x="3642075" y="4044135"/>
                  <a:pt x="3100181" y="4124957"/>
                </a:cubicBezTo>
                <a:cubicBezTo>
                  <a:pt x="2558287" y="4205779"/>
                  <a:pt x="1639845" y="3911670"/>
                  <a:pt x="904506" y="3744330"/>
                </a:cubicBezTo>
                <a:cubicBezTo>
                  <a:pt x="600271" y="3642054"/>
                  <a:pt x="464613" y="3557214"/>
                  <a:pt x="239564" y="3163758"/>
                </a:cubicBezTo>
                <a:cubicBezTo>
                  <a:pt x="75461" y="2876879"/>
                  <a:pt x="40807" y="2193725"/>
                  <a:pt x="1008" y="1528534"/>
                </a:cubicBezTo>
                <a:cubicBezTo>
                  <a:pt x="-24451" y="805482"/>
                  <a:pt x="437089" y="647961"/>
                  <a:pt x="845640" y="606258"/>
                </a:cubicBezTo>
                <a:cubicBezTo>
                  <a:pt x="845640" y="606258"/>
                  <a:pt x="854014" y="343114"/>
                  <a:pt x="763710" y="0"/>
                </a:cubicBezTo>
                <a:close/>
              </a:path>
            </a:pathLst>
          </a:custGeom>
          <a:solidFill>
            <a:srgbClr val="D3C8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5876998" y="618510"/>
            <a:ext cx="3397611" cy="1256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</a:pPr>
            <a:r>
              <a:rPr lang="en-US"/>
              <a:t>Give your projects some direction!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 flipH="1" rot="304884">
            <a:off x="5612130" y="-2961"/>
            <a:ext cx="3856838" cy="2114365"/>
          </a:xfrm>
          <a:custGeom>
            <a:rect b="b" l="l" r="r" t="t"/>
            <a:pathLst>
              <a:path extrusionOk="0" h="4138731" w="4324360">
                <a:moveTo>
                  <a:pt x="763710" y="0"/>
                </a:moveTo>
                <a:cubicBezTo>
                  <a:pt x="835632" y="58905"/>
                  <a:pt x="1258100" y="357725"/>
                  <a:pt x="1401677" y="574434"/>
                </a:cubicBezTo>
                <a:cubicBezTo>
                  <a:pt x="1557398" y="585526"/>
                  <a:pt x="3503671" y="584724"/>
                  <a:pt x="3962703" y="1032218"/>
                </a:cubicBezTo>
                <a:cubicBezTo>
                  <a:pt x="4421735" y="1479712"/>
                  <a:pt x="4393755" y="2068459"/>
                  <a:pt x="4155869" y="3259401"/>
                </a:cubicBezTo>
                <a:cubicBezTo>
                  <a:pt x="4006903" y="3825365"/>
                  <a:pt x="3642075" y="4044135"/>
                  <a:pt x="3100181" y="4124957"/>
                </a:cubicBezTo>
                <a:cubicBezTo>
                  <a:pt x="2558287" y="4205779"/>
                  <a:pt x="1639845" y="3911670"/>
                  <a:pt x="904506" y="3744330"/>
                </a:cubicBezTo>
                <a:cubicBezTo>
                  <a:pt x="600271" y="3642054"/>
                  <a:pt x="464613" y="3557214"/>
                  <a:pt x="239564" y="3163758"/>
                </a:cubicBezTo>
                <a:cubicBezTo>
                  <a:pt x="75461" y="2876879"/>
                  <a:pt x="40807" y="2193725"/>
                  <a:pt x="1008" y="1528534"/>
                </a:cubicBezTo>
                <a:cubicBezTo>
                  <a:pt x="-24451" y="805482"/>
                  <a:pt x="437089" y="647961"/>
                  <a:pt x="845640" y="606258"/>
                </a:cubicBezTo>
                <a:cubicBezTo>
                  <a:pt x="845640" y="606258"/>
                  <a:pt x="854014" y="343114"/>
                  <a:pt x="763710" y="0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-25500" y="4006925"/>
            <a:ext cx="12217500" cy="300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700">
                <a:solidFill>
                  <a:schemeClr val="dk1"/>
                </a:solidFill>
              </a:rPr>
              <a:t>How might we motivate people to learn and pursue creative activities in a way that utilizes their existing interests?</a:t>
            </a:r>
            <a:endParaRPr b="1" sz="2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</a:endParaRPr>
          </a:p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people struggle with </a:t>
            </a:r>
            <a:r>
              <a:rPr b="1" lang="en-US" sz="2700">
                <a:solidFill>
                  <a:schemeClr val="dk1"/>
                </a:solidFill>
              </a:rPr>
              <a:t>finding creative outlets and staying motivated</a:t>
            </a: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700">
                <a:solidFill>
                  <a:schemeClr val="dk1"/>
                </a:solidFill>
              </a:rPr>
              <a:t>when learning new skills</a:t>
            </a: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Amble provides direction by giving users a</a:t>
            </a:r>
            <a:r>
              <a:rPr b="1" lang="en-US" sz="2700">
                <a:solidFill>
                  <a:schemeClr val="dk1"/>
                </a:solidFill>
              </a:rPr>
              <a:t> personalized r</a:t>
            </a: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oadmap to achieve their artistic goals.</a:t>
            </a:r>
            <a:endParaRPr b="1"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Core Tasks</a:t>
            </a:r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1023373" y="2103175"/>
            <a:ext cx="10486577" cy="3342767"/>
            <a:chOff x="2647" y="13877"/>
            <a:chExt cx="10486577" cy="3342767"/>
          </a:xfrm>
        </p:grpSpPr>
        <p:sp>
          <p:nvSpPr>
            <p:cNvPr id="105" name="Google Shape;105;p3"/>
            <p:cNvSpPr/>
            <p:nvPr/>
          </p:nvSpPr>
          <p:spPr>
            <a:xfrm>
              <a:off x="717640" y="13877"/>
              <a:ext cx="1170000" cy="117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647" y="2074144"/>
              <a:ext cx="2599975" cy="1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2647" y="1616944"/>
              <a:ext cx="2600100" cy="1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</a:rPr>
                <a:t>Simple</a:t>
              </a:r>
              <a:r>
                <a:rPr lang="en-US" sz="2200">
                  <a:solidFill>
                    <a:schemeClr val="dk1"/>
                  </a:solidFill>
                </a:rPr>
                <a:t>:</a:t>
              </a:r>
              <a:endParaRPr sz="22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</a:rPr>
                <a:t>Input and s</a:t>
              </a:r>
              <a:r>
                <a:rPr lang="en-US" sz="2200">
                  <a:solidFill>
                    <a:schemeClr val="dk1"/>
                  </a:solidFill>
                </a:rPr>
                <a:t>ave ideas into one </a:t>
              </a:r>
              <a:r>
                <a:rPr lang="en-US" sz="2200">
                  <a:solidFill>
                    <a:schemeClr val="dk1"/>
                  </a:solidFill>
                </a:rPr>
                <a:t>platform</a:t>
              </a:r>
              <a:r>
                <a:rPr lang="en-US" sz="2200">
                  <a:solidFill>
                    <a:schemeClr val="dk1"/>
                  </a:solidFill>
                </a:rPr>
                <a:t> </a:t>
              </a:r>
              <a:endParaRPr sz="2200">
                <a:solidFill>
                  <a:schemeClr val="dk1"/>
                </a:solidFill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490275" y="13877"/>
              <a:ext cx="1170000" cy="117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057618" y="2074144"/>
              <a:ext cx="2599975" cy="1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3775281" y="1616944"/>
              <a:ext cx="2600100" cy="1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</a:rPr>
                <a:t>Medium</a:t>
              </a:r>
              <a:r>
                <a:rPr lang="en-US" sz="2200">
                  <a:solidFill>
                    <a:schemeClr val="dk1"/>
                  </a:solidFill>
                </a:rPr>
                <a:t>:</a:t>
              </a:r>
              <a:endParaRPr sz="22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</a:rPr>
                <a:t>Explore interests in a friendly, easy to use manner </a:t>
              </a:r>
              <a:endParaRPr sz="2200">
                <a:solidFill>
                  <a:schemeClr val="dk1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262913" y="13877"/>
              <a:ext cx="1170000" cy="117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112590" y="2074144"/>
              <a:ext cx="4217836" cy="1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7206624" y="1616952"/>
              <a:ext cx="3282600" cy="12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</a:rPr>
                <a:t>Complex</a:t>
              </a:r>
              <a:r>
                <a:rPr lang="en-US" sz="2200">
                  <a:solidFill>
                    <a:schemeClr val="dk1"/>
                  </a:solidFill>
                </a:rPr>
                <a:t>:</a:t>
              </a:r>
              <a:endParaRPr sz="22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</a:rPr>
                <a:t>Build</a:t>
              </a:r>
              <a:r>
                <a:rPr lang="en-US" sz="2200">
                  <a:solidFill>
                    <a:schemeClr val="dk1"/>
                  </a:solidFill>
                </a:rPr>
                <a:t> on previ</a:t>
              </a:r>
              <a:r>
                <a:rPr lang="en-US" sz="2200">
                  <a:solidFill>
                    <a:schemeClr val="dk1"/>
                  </a:solidFill>
                </a:rPr>
                <a:t>ous </a:t>
              </a:r>
              <a:r>
                <a:rPr lang="en-US" sz="2200">
                  <a:solidFill>
                    <a:schemeClr val="dk1"/>
                  </a:solidFill>
                </a:rPr>
                <a:t>hobbies by receiving suggestions </a:t>
              </a:r>
              <a:r>
                <a:rPr lang="en-US" sz="2200">
                  <a:solidFill>
                    <a:schemeClr val="dk1"/>
                  </a:solidFill>
                </a:rPr>
                <a:t>from the platform on what to explore next</a:t>
              </a:r>
              <a:endParaRPr sz="22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1075f4ccc_0_1"/>
          <p:cNvSpPr txBox="1"/>
          <p:nvPr>
            <p:ph type="title"/>
          </p:nvPr>
        </p:nvSpPr>
        <p:spPr>
          <a:xfrm>
            <a:off x="1020724" y="177209"/>
            <a:ext cx="103332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3800"/>
              <a:t>Storyboards</a:t>
            </a:r>
            <a:endParaRPr sz="3800"/>
          </a:p>
        </p:txBody>
      </p:sp>
      <p:pic>
        <p:nvPicPr>
          <p:cNvPr descr="Diagram, schematic&#10;&#10;Description automatically generated" id="119" name="Google Shape;119;g111075f4ccc_0_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232" l="11134" r="0" t="0"/>
          <a:stretch/>
        </p:blipFill>
        <p:spPr>
          <a:xfrm rot="-5400000">
            <a:off x="6667750" y="-1656550"/>
            <a:ext cx="2661600" cy="71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11075f4ccc_0_1"/>
          <p:cNvPicPr preferRelativeResize="0"/>
          <p:nvPr/>
        </p:nvPicPr>
        <p:blipFill rotWithShape="1">
          <a:blip r:embed="rId4">
            <a:alphaModFix/>
          </a:blip>
          <a:srcRect b="0" l="10340" r="2543" t="0"/>
          <a:stretch/>
        </p:blipFill>
        <p:spPr>
          <a:xfrm rot="-5400000">
            <a:off x="2429975" y="2625424"/>
            <a:ext cx="2873601" cy="413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111075f4cc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50" y="746900"/>
            <a:ext cx="3930350" cy="5075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11075f4ccc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812" y="746900"/>
            <a:ext cx="4202377" cy="542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11075f4ccc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2950" y="746898"/>
            <a:ext cx="3930350" cy="507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Values in Design</a:t>
            </a:r>
            <a:endParaRPr/>
          </a:p>
        </p:txBody>
      </p:sp>
      <p:sp>
        <p:nvSpPr>
          <p:cNvPr id="133" name="Google Shape;133;p4"/>
          <p:cNvSpPr txBox="1"/>
          <p:nvPr>
            <p:ph idx="1" type="body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000"/>
              <a:buFont typeface="Arial"/>
              <a:buNone/>
            </a:pPr>
            <a:r>
              <a:rPr b="0" lang="en-US"/>
              <a:t>We have three goals: </a:t>
            </a:r>
            <a:endParaRPr/>
          </a:p>
          <a:p>
            <a:pPr indent="-492099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3000"/>
              <a:buFont typeface="Arial"/>
              <a:buAutoNum type="arabicPeriod"/>
            </a:pPr>
            <a:r>
              <a:rPr b="0" lang="en-US"/>
              <a:t>We wish to make pursuing creative hobbies as painless and barrier-free as possible, making them more </a:t>
            </a:r>
            <a:r>
              <a:rPr lang="en-US"/>
              <a:t>accessible</a:t>
            </a:r>
            <a:r>
              <a:rPr b="0" lang="en-US"/>
              <a:t> and </a:t>
            </a:r>
            <a:r>
              <a:rPr lang="en-US"/>
              <a:t>equitable</a:t>
            </a:r>
            <a:r>
              <a:rPr b="0" lang="en-US"/>
              <a:t>.</a:t>
            </a:r>
            <a:endParaRPr/>
          </a:p>
          <a:p>
            <a:pPr indent="-492099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3000"/>
              <a:buFont typeface="Arial"/>
              <a:buAutoNum type="arabicPeriod"/>
            </a:pPr>
            <a:r>
              <a:rPr b="0" lang="en-US"/>
              <a:t>We wish to avoid choice paralysis and information overload, so we care about the </a:t>
            </a:r>
            <a:r>
              <a:rPr lang="en-US"/>
              <a:t>efficiency </a:t>
            </a:r>
            <a:r>
              <a:rPr b="0" lang="en-US"/>
              <a:t>with which information is </a:t>
            </a:r>
            <a:r>
              <a:rPr lang="en-US"/>
              <a:t>organized</a:t>
            </a:r>
            <a:r>
              <a:rPr b="0" lang="en-US"/>
              <a:t>. </a:t>
            </a:r>
            <a:endParaRPr/>
          </a:p>
          <a:p>
            <a:pPr indent="-492099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3000"/>
              <a:buFont typeface="Arial"/>
              <a:buAutoNum type="arabicPeriod"/>
            </a:pPr>
            <a:r>
              <a:rPr b="0" lang="en-US"/>
              <a:t>We wish to get more people engaged in creative activities, since it improves </a:t>
            </a:r>
            <a:r>
              <a:rPr lang="en-US"/>
              <a:t>well-being </a:t>
            </a:r>
            <a:r>
              <a:rPr b="0" lang="en-US"/>
              <a:t>and increases </a:t>
            </a:r>
            <a:r>
              <a:rPr lang="en-US"/>
              <a:t>productivity</a:t>
            </a:r>
            <a:r>
              <a:rPr b="0" lang="en-US"/>
              <a:t>.</a:t>
            </a:r>
            <a:r>
              <a:rPr b="0" lang="en-US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Market Research</a:t>
            </a:r>
            <a:endParaRPr/>
          </a:p>
        </p:txBody>
      </p:sp>
      <p:sp>
        <p:nvSpPr>
          <p:cNvPr id="139" name="Google Shape;139;p2"/>
          <p:cNvSpPr txBox="1"/>
          <p:nvPr>
            <p:ph idx="1" type="body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</a:pPr>
            <a:r>
              <a:rPr lang="en-US" sz="2300"/>
              <a:t>Pinterest: Pinterest provides examples and inspiration (often </a:t>
            </a:r>
            <a:r>
              <a:rPr lang="en-US" sz="2300"/>
              <a:t>through</a:t>
            </a:r>
            <a:r>
              <a:rPr lang="en-US" sz="2300"/>
              <a:t> images) based on a user’s searches and activity within the </a:t>
            </a:r>
            <a:r>
              <a:rPr lang="en-US" sz="2300"/>
              <a:t>platform</a:t>
            </a:r>
            <a:r>
              <a:rPr lang="en-US" sz="2300"/>
              <a:t>. Our solution differs in that it provides curated multimedia experiences for how to pursue and learn a particular interest.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</a:pPr>
            <a:r>
              <a:rPr lang="en-US" sz="2300"/>
              <a:t>Roam: Roam organizes information that users directly provide e.g., notes, for the main purpose of productivity and professional organization. Our solution focuses on creative skills, consolidating information from outside sources into a user specific learning experience.</a:t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itchatVTI">
  <a:themeElements>
    <a:clrScheme name="AnalogousFromLightSeedRightStep">
      <a:dk1>
        <a:srgbClr val="000000"/>
      </a:dk1>
      <a:lt1>
        <a:srgbClr val="FFFFFF"/>
      </a:lt1>
      <a:dk2>
        <a:srgbClr val="22363C"/>
      </a:dk2>
      <a:lt2>
        <a:srgbClr val="E8E2E7"/>
      </a:lt2>
      <a:accent1>
        <a:srgbClr val="81AC87"/>
      </a:accent1>
      <a:accent2>
        <a:srgbClr val="75AB93"/>
      </a:accent2>
      <a:accent3>
        <a:srgbClr val="80A9A8"/>
      </a:accent3>
      <a:accent4>
        <a:srgbClr val="7FA3BA"/>
      </a:accent4>
      <a:accent5>
        <a:srgbClr val="96A0C6"/>
      </a:accent5>
      <a:accent6>
        <a:srgbClr val="8C7FBA"/>
      </a:accent6>
      <a:hlink>
        <a:srgbClr val="AE69A5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2022-01-28T19:50:15Z</dcterms:created>
  <dc:creator>Rickenson Robert</dc:creator>
</cp:coreProperties>
</file>