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y="5143500" cx="9144000"/>
  <p:notesSz cx="6858000" cy="9144000"/>
  <p:embeddedFontLst>
    <p:embeddedFont>
      <p:font typeface="Roboto"/>
      <p:regular r:id="rId54"/>
      <p:bold r:id="rId55"/>
      <p:italic r:id="rId56"/>
      <p:boldItalic r:id="rId57"/>
    </p:embeddedFont>
    <p:embeddedFont>
      <p:font typeface="Bellota Text"/>
      <p:regular r:id="rId58"/>
      <p:bold r:id="rId59"/>
      <p:italic r:id="rId60"/>
      <p:boldItalic r:id="rId61"/>
    </p:embeddedFont>
    <p:embeddedFont>
      <p:font typeface="Nunito"/>
      <p:regular r:id="rId62"/>
      <p:bold r:id="rId63"/>
      <p:italic r:id="rId64"/>
      <p:boldItalic r:id="rId65"/>
    </p:embeddedFont>
    <p:embeddedFont>
      <p:font typeface="Bellota Text Light"/>
      <p:regular r:id="rId66"/>
      <p:bold r:id="rId67"/>
      <p:italic r:id="rId68"/>
      <p:boldItalic r:id="rId69"/>
    </p:embeddedFont>
    <p:embeddedFont>
      <p:font typeface="Lora"/>
      <p:regular r:id="rId70"/>
      <p:bold r:id="rId71"/>
      <p:italic r:id="rId72"/>
      <p:boldItalic r:id="rId73"/>
    </p:embeddedFont>
    <p:embeddedFont>
      <p:font typeface="Satisfy"/>
      <p:regular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3FB0CD-3324-4924-9CFD-C1854D399CF7}">
  <a:tblStyle styleId="{9C3FB0CD-3324-4924-9CFD-C1854D399CF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Lora-boldItalic.fntdata"/><Relationship Id="rId72" Type="http://schemas.openxmlformats.org/officeDocument/2006/relationships/font" Target="fonts/Lora-italic.fntdata"/><Relationship Id="rId31" Type="http://schemas.openxmlformats.org/officeDocument/2006/relationships/slide" Target="slides/slide24.xml"/><Relationship Id="rId30" Type="http://schemas.openxmlformats.org/officeDocument/2006/relationships/slide" Target="slides/slide23.xml"/><Relationship Id="rId74" Type="http://schemas.openxmlformats.org/officeDocument/2006/relationships/font" Target="fonts/Satisfy-regular.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Lora-bold.fntdata"/><Relationship Id="rId70" Type="http://schemas.openxmlformats.org/officeDocument/2006/relationships/font" Target="fonts/Lora-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Nunito-regular.fntdata"/><Relationship Id="rId61" Type="http://schemas.openxmlformats.org/officeDocument/2006/relationships/font" Target="fonts/BellotaText-boldItalic.fntdata"/><Relationship Id="rId20" Type="http://schemas.openxmlformats.org/officeDocument/2006/relationships/slide" Target="slides/slide13.xml"/><Relationship Id="rId64" Type="http://schemas.openxmlformats.org/officeDocument/2006/relationships/font" Target="fonts/Nunito-italic.fntdata"/><Relationship Id="rId63" Type="http://schemas.openxmlformats.org/officeDocument/2006/relationships/font" Target="fonts/Nunito-bold.fntdata"/><Relationship Id="rId22" Type="http://schemas.openxmlformats.org/officeDocument/2006/relationships/slide" Target="slides/slide15.xml"/><Relationship Id="rId66" Type="http://schemas.openxmlformats.org/officeDocument/2006/relationships/font" Target="fonts/BellotaTextLight-regular.fntdata"/><Relationship Id="rId21" Type="http://schemas.openxmlformats.org/officeDocument/2006/relationships/slide" Target="slides/slide14.xml"/><Relationship Id="rId65" Type="http://schemas.openxmlformats.org/officeDocument/2006/relationships/font" Target="fonts/Nunito-boldItalic.fntdata"/><Relationship Id="rId24" Type="http://schemas.openxmlformats.org/officeDocument/2006/relationships/slide" Target="slides/slide17.xml"/><Relationship Id="rId68" Type="http://schemas.openxmlformats.org/officeDocument/2006/relationships/font" Target="fonts/BellotaTextLight-italic.fntdata"/><Relationship Id="rId23" Type="http://schemas.openxmlformats.org/officeDocument/2006/relationships/slide" Target="slides/slide16.xml"/><Relationship Id="rId67" Type="http://schemas.openxmlformats.org/officeDocument/2006/relationships/font" Target="fonts/BellotaTextLight-bold.fntdata"/><Relationship Id="rId60" Type="http://schemas.openxmlformats.org/officeDocument/2006/relationships/font" Target="fonts/BellotaText-italic.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BellotaTextLight-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Roboto-bold.fntdata"/><Relationship Id="rId10" Type="http://schemas.openxmlformats.org/officeDocument/2006/relationships/slide" Target="slides/slide3.xml"/><Relationship Id="rId54" Type="http://schemas.openxmlformats.org/officeDocument/2006/relationships/font" Target="fonts/Roboto-regular.fntdata"/><Relationship Id="rId13" Type="http://schemas.openxmlformats.org/officeDocument/2006/relationships/slide" Target="slides/slide6.xml"/><Relationship Id="rId57" Type="http://schemas.openxmlformats.org/officeDocument/2006/relationships/font" Target="fonts/Roboto-boldItalic.fntdata"/><Relationship Id="rId12" Type="http://schemas.openxmlformats.org/officeDocument/2006/relationships/slide" Target="slides/slide5.xml"/><Relationship Id="rId56" Type="http://schemas.openxmlformats.org/officeDocument/2006/relationships/font" Target="fonts/Roboto-italic.fntdata"/><Relationship Id="rId15" Type="http://schemas.openxmlformats.org/officeDocument/2006/relationships/slide" Target="slides/slide8.xml"/><Relationship Id="rId59" Type="http://schemas.openxmlformats.org/officeDocument/2006/relationships/font" Target="fonts/BellotaText-bold.fntdata"/><Relationship Id="rId14" Type="http://schemas.openxmlformats.org/officeDocument/2006/relationships/slide" Target="slides/slide7.xml"/><Relationship Id="rId58" Type="http://schemas.openxmlformats.org/officeDocument/2006/relationships/font" Target="fonts/BellotaText-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f3911b090_1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f3911b090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0efef32250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0efef32250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0efef32250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0efef32250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0efef32250_0_4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0efef32250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0efef32250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0efef32250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This POV focuses on how people feel they are perceived based on their food </a:t>
            </a:r>
            <a:r>
              <a:rPr lang="en">
                <a:solidFill>
                  <a:schemeClr val="dk1"/>
                </a:solidFill>
              </a:rPr>
              <a:t>choices</a:t>
            </a:r>
            <a:r>
              <a:rPr lang="en">
                <a:solidFill>
                  <a:schemeClr val="dk1"/>
                </a:solidFill>
              </a:rPr>
              <a:t>. Julia is a college student who meticulously plans her eating schedule but seems embarrassed that people </a:t>
            </a:r>
            <a:r>
              <a:rPr lang="en">
                <a:solidFill>
                  <a:schemeClr val="dk1"/>
                </a:solidFill>
              </a:rPr>
              <a:t>might</a:t>
            </a:r>
            <a:r>
              <a:rPr lang="en">
                <a:solidFill>
                  <a:schemeClr val="dk1"/>
                </a:solidFill>
              </a:rPr>
              <a:t> think she takes her food too seriously. We want to see if we can remove this embarrassment for people like her.</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scheduling food a social activity instead of an individual one?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taking your food seriously something to be proud of instead of embarrassed by?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help people find other people who care about food planning?</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gamify the food planning process?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keep people from making judgements about personal choices?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the food planning process take less time?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automate the food planning process?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use food tracking to recommend next meals?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show what every dining hall and near restaurant has in the near vicinity?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locate and report rare events?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show people the benefits of planning food?</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cancel people for making fun of someone for planning food?</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introduce norms in dining spaces that planning is normal?</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show people that everyone plans their food proces?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food planning like a scavenger hunt?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we make her feel comfort in choosing her meals?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meal planning a form of relaxation like playing an instrument?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remove people who are making her feel ashamed?</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let her enjoy her meals without having to plan?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set people’s eating schedule weeks in advance?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let people share their food planning process?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Julia not want to plan her food anymore and go more with the flow?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0f3911b090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0f3911b090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This POV focuses on uncertainty in cooking. Alyssa has Type 1 Diabetes, which inhibits her ability to experiment and makes her especially concerned with the exact nutrition contents of the food she’s making. We want to see if we can help her manage this uncertainty when experimenting in the kitchen.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provide people more accurate information about recipes?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new recipes more accessible?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we assure people about what they are cooking?</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eliminate recipes entirely when experimenting in the kitchen?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get rid of the need for accurate recipes at all while still preserving safety?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help people manage uncertainty safely in the kitchen?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leverage group cooking to manage uncertainty when experimenting in the kitchen?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the uncertainty of trying a new recipe a more positive element?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the risk of cooking an asset instead of an acceptable risk?</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we make fear a </a:t>
            </a:r>
            <a:r>
              <a:rPr i="1" lang="en">
                <a:solidFill>
                  <a:schemeClr val="dk1"/>
                </a:solidFill>
              </a:rPr>
              <a:t>good</a:t>
            </a:r>
            <a:r>
              <a:rPr lang="en">
                <a:solidFill>
                  <a:schemeClr val="dk1"/>
                </a:solidFill>
              </a:rPr>
              <a:t> thing, instead of something to be ignored when experimenting with risk?</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let people experiment in the kitchen without learning entirely new recipes?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enforce providing nutrition information on all recipes as a part of the law?</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portion size and nutrition contents less of a concern when cooking?</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0f3911b090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0f3911b090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This POV focuses on the sentimental value of food. Our interviewee Tyler, who connects with his Filipino culture through food, bought a pack of instant Filipino noodles because they reminded him of his mom, but then hasn’t eaten it for 4 weeks and counting. We want to see if we can help people like him find emotional value from food in more practical way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help people remember what food they have in their inventory?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it acceptable for food to have value beyond being practical?</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help people manage their urges to impulse buy?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impulse buying a more acceptable or valuable practice?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help people practically connect with their culture through food?</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help people share their cultural connections with food?</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finding sentimental connection to food a communal activity instead of a personal one?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remind people about their families and their connection to food?</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it easier for people to connect with their culture through food?</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food into something that isn’t eaten??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going to the grocery store more like going to a toy/souvenir/gift store?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make buying an ingredient/food a significant part of the cooking experience?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HMW let people enjoy the sentimental value of food without them buying real, perishable food?</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0efef32250_0_4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0efef32250_0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0efef32250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0efef32250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Maybe making food a social activity would ease Julia’s embarrassment</a:t>
            </a:r>
            <a:endParaRPr/>
          </a:p>
          <a:p>
            <a:pPr indent="0" lvl="0" marL="0" rtl="0" algn="l">
              <a:lnSpc>
                <a:spcPct val="115000"/>
              </a:lnSpc>
              <a:spcBef>
                <a:spcPts val="0"/>
              </a:spcBef>
              <a:spcAft>
                <a:spcPts val="0"/>
              </a:spcAft>
              <a:buNone/>
            </a:pPr>
            <a:r>
              <a:rPr lang="en"/>
              <a:t>Daniel derived a lot of value from sharing his food and </a:t>
            </a:r>
            <a:r>
              <a:rPr lang="en"/>
              <a:t>culture</a:t>
            </a:r>
            <a:r>
              <a:rPr lang="en"/>
              <a:t> with others as well as learning about others’ cultures </a:t>
            </a:r>
            <a:r>
              <a:rPr lang="en"/>
              <a:t>through</a:t>
            </a:r>
            <a:r>
              <a:rPr lang="en"/>
              <a:t> their food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0efef32250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0efef32250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Uncertainty was a recurring theme in many of our interviews</a:t>
            </a:r>
            <a:endParaRPr/>
          </a:p>
          <a:p>
            <a:pPr indent="0" lvl="0" marL="0" rtl="0" algn="l">
              <a:lnSpc>
                <a:spcPct val="115000"/>
              </a:lnSpc>
              <a:spcBef>
                <a:spcPts val="0"/>
              </a:spcBef>
              <a:spcAft>
                <a:spcPts val="0"/>
              </a:spcAft>
              <a:buNone/>
            </a:pPr>
            <a:r>
              <a:rPr lang="en"/>
              <a:t>Alyssa faced uncertainty when it came to the nutrition facts of recipes she was experimenting with</a:t>
            </a:r>
            <a:endParaRPr/>
          </a:p>
          <a:p>
            <a:pPr indent="0" lvl="0" marL="0" rtl="0" algn="l">
              <a:lnSpc>
                <a:spcPct val="115000"/>
              </a:lnSpc>
              <a:spcBef>
                <a:spcPts val="0"/>
              </a:spcBef>
              <a:spcAft>
                <a:spcPts val="0"/>
              </a:spcAft>
              <a:buNone/>
            </a:pPr>
            <a:r>
              <a:rPr lang="en"/>
              <a:t>Daniel was uncertain about how long the food he made would last</a:t>
            </a:r>
            <a:endParaRPr/>
          </a:p>
          <a:p>
            <a:pPr indent="0" lvl="0" marL="0" rtl="0" algn="l">
              <a:lnSpc>
                <a:spcPct val="115000"/>
              </a:lnSpc>
              <a:spcBef>
                <a:spcPts val="0"/>
              </a:spcBef>
              <a:spcAft>
                <a:spcPts val="0"/>
              </a:spcAft>
              <a:buNone/>
            </a:pPr>
            <a:r>
              <a:rPr lang="en"/>
              <a:t>Bac Tran was uncertain about how to cook on his own, without his wife’s guidance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0efef32250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0efef32250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Both Tyler and Daniel derived sentimental value from objects they found at grocery stores. Pancit and White Rabbit candy. It was almost like they were going to a museum that reminded them of memories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0efef32250_0_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0efef3225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0efef32250_0_4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0efef32250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0efef32250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0efef32250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0efef32250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0efef32250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0efef32250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0efef32250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0efef32250_0_4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0efef32250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0efef32250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0efef32250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0efef32250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0efef32250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chemeClr val="dk1"/>
                </a:solidFill>
              </a:rPr>
              <a:t>-When identifying with people, he felt more excited to talk about his plans</a:t>
            </a:r>
            <a:endParaRPr sz="1900">
              <a:solidFill>
                <a:schemeClr val="dk1"/>
              </a:solidFill>
            </a:endParaRPr>
          </a:p>
          <a:p>
            <a:pPr indent="0" lvl="0" marL="0" rtl="0" algn="l">
              <a:lnSpc>
                <a:spcPct val="115000"/>
              </a:lnSpc>
              <a:spcBef>
                <a:spcPts val="0"/>
              </a:spcBef>
              <a:spcAft>
                <a:spcPts val="0"/>
              </a:spcAft>
              <a:buNone/>
            </a:pPr>
            <a:r>
              <a:rPr lang="en" sz="1900">
                <a:solidFill>
                  <a:schemeClr val="dk1"/>
                </a:solidFill>
              </a:rPr>
              <a:t>-Identified with both people who are detailed and with people who are more “go-with-the-flow”</a:t>
            </a:r>
            <a:br>
              <a:rPr lang="en" sz="1900">
                <a:solidFill>
                  <a:schemeClr val="dk1"/>
                </a:solidFill>
              </a:rPr>
            </a:br>
            <a:r>
              <a:rPr lang="en" sz="1900">
                <a:solidFill>
                  <a:schemeClr val="dk1"/>
                </a:solidFill>
              </a:rPr>
              <a:t>-People can plan meals with differing specificity — from times to places to specific meals</a:t>
            </a:r>
            <a:endParaRPr sz="1900">
              <a:solidFill>
                <a:schemeClr val="dk1"/>
              </a:solidFill>
            </a:endParaRPr>
          </a:p>
          <a:p>
            <a:pPr indent="0" lvl="0" marL="0" rtl="0" algn="l">
              <a:lnSpc>
                <a:spcPct val="115000"/>
              </a:lnSpc>
              <a:spcBef>
                <a:spcPts val="0"/>
              </a:spcBef>
              <a:spcAft>
                <a:spcPts val="0"/>
              </a:spcAft>
              <a:buNone/>
            </a:pPr>
            <a:r>
              <a:rPr lang="en" sz="1900">
                <a:solidFill>
                  <a:schemeClr val="dk1"/>
                </a:solidFill>
              </a:rPr>
              <a:t>-Would like to hear about people’s reviews about where to have meals</a:t>
            </a:r>
            <a:endParaRPr sz="1900">
              <a:solidFill>
                <a:schemeClr val="dk1"/>
              </a:solidFill>
            </a:endParaRPr>
          </a:p>
          <a:p>
            <a:pPr indent="0" lvl="0" marL="0" rtl="0" algn="l">
              <a:lnSpc>
                <a:spcPct val="115000"/>
              </a:lnSpc>
              <a:spcBef>
                <a:spcPts val="0"/>
              </a:spcBef>
              <a:spcAft>
                <a:spcPts val="0"/>
              </a:spcAft>
              <a:buNone/>
            </a:pPr>
            <a:r>
              <a:rPr lang="en" sz="1900">
                <a:solidFill>
                  <a:schemeClr val="dk1"/>
                </a:solidFill>
              </a:rPr>
              <a:t>-Not exactly. People can identify with other people’s meal planning but not rely on others for social acceptance </a:t>
            </a:r>
            <a:endParaRPr sz="19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0efef32250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0efef32250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Justin made a french </a:t>
            </a:r>
            <a:r>
              <a:rPr lang="en"/>
              <a:t>toast</a:t>
            </a:r>
            <a:r>
              <a:rPr lang="en"/>
              <a:t> recipe, which was a recipe we previously agreed he was </a:t>
            </a:r>
            <a:r>
              <a:rPr lang="en"/>
              <a:t>familiar</a:t>
            </a:r>
            <a:r>
              <a:rPr lang="en"/>
              <a:t> with but wasn’t quite sure he had all the ingredients for/wasn’t planning on making (to introduce some experimentation aspect). </a:t>
            </a:r>
            <a:r>
              <a:rPr lang="en">
                <a:solidFill>
                  <a:schemeClr val="dk1"/>
                </a:solidFill>
              </a:rPr>
              <a:t>Kyle observed him via a Zoom call on Justin’s laptop, which was set up in the corner of Justin’s kitchen facing the cooking process.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In addition, Kyle was </a:t>
            </a:r>
            <a:r>
              <a:rPr lang="en"/>
              <a:t>following</a:t>
            </a:r>
            <a:r>
              <a:rPr lang="en"/>
              <a:t> along the recipe and shared his Zoom screen with three feedback cards that he switched between based on when Justin deviated from the recipe. Whenever Justin made a deviation (even logical/small ones) Kyle switched the card (visual cue) and played a corresponding sound (audio cue) that alerted Justin. Justin </a:t>
            </a:r>
            <a:r>
              <a:rPr lang="en"/>
              <a:t>usually</a:t>
            </a:r>
            <a:r>
              <a:rPr lang="en"/>
              <a:t> walked over, and Kyle asked him about what deviation he made/sometimes asked him to type it in the Zoom chat/just tried to create a small distraction to see if it would become annoying or inhibit Justin’s cooking.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0f3b59cda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0f3b59cda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Interface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0efef32250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0efef32250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Summary:</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Justin seemed to have fun and enjoy having a companion to check in with while cooking. He looked for the screen for approval throughout the process, was generally laughing/having fun when the companion checked in with him.</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However, he said he personally feels comfortable with what he likes to substitute already, so he didn’t need checking-in with. The substitutions he made (coconut sugar for sugar, honey for maple syrup, and </a:t>
            </a:r>
            <a:r>
              <a:rPr lang="en"/>
              <a:t>oat milk</a:t>
            </a:r>
            <a:r>
              <a:rPr lang="en"/>
              <a:t> for </a:t>
            </a:r>
            <a:r>
              <a:rPr lang="en"/>
              <a:t>whole</a:t>
            </a:r>
            <a:r>
              <a:rPr lang="en"/>
              <a:t> milk) didn’t create health risks, and didn’t really need comment.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af98474e3_2_3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af98474e3_2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0efef32250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0efef32250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0efef32250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0efef32250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0efef32250_0_4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0efef32250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0f3911b090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0f3911b090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0efef32250_0_5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10efef32250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0af98474e3_2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0af98474e3_2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0af98474e3_2_8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0af98474e3_2_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0f3911b090_1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0f3911b090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0efef32250_0_5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10efef32250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0f3b59cdab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10f3b59cdab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0f3911b090_1_1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0f3911b090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domain of becoming iron man is a large space, and we wanted to scope it down.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0f3b59cdab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10f3b59cdab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0f3b59cdab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10f3b59cdab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0f3b59cdab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10f3b59cdab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0f3b59cdab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10f3b59cdab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0f3b59cdab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10f3b59cdab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0f3b59cdab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10f3b59cdab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0f3b59cdab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10f3b59cdab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efef32250_0_4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efef32250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f3911b09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0f3911b09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This POV focuses on the sentimental value of food. Our interviewee Tyler, who connects with his Filipino </a:t>
            </a:r>
            <a:r>
              <a:rPr lang="en">
                <a:solidFill>
                  <a:schemeClr val="dk1"/>
                </a:solidFill>
              </a:rPr>
              <a:t>culture through food, bought a pack of instant Filipino noodles because they reminded him of his mom, but then hasn’t eaten it for 4 weeks and counting. We want to see if we can help people like him find emotional value from food in more practical way</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0efef32250_0_4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0efef32250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0af98474e3_2_5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0af98474e3_2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0af98474e3_2_3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0af98474e3_2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4"/>
        </a:solidFill>
      </p:bgPr>
    </p:bg>
    <p:spTree>
      <p:nvGrpSpPr>
        <p:cNvPr id="55" name="Shape 55"/>
        <p:cNvGrpSpPr/>
        <p:nvPr/>
      </p:nvGrpSpPr>
      <p:grpSpPr>
        <a:xfrm>
          <a:off x="0" y="0"/>
          <a:ext cx="0" cy="0"/>
          <a:chOff x="0" y="0"/>
          <a:chExt cx="0" cy="0"/>
        </a:xfrm>
      </p:grpSpPr>
      <p:pic>
        <p:nvPicPr>
          <p:cNvPr id="56" name="Google Shape;56;p14"/>
          <p:cNvPicPr preferRelativeResize="0"/>
          <p:nvPr/>
        </p:nvPicPr>
        <p:blipFill>
          <a:blip r:embed="rId2">
            <a:alphaModFix/>
          </a:blip>
          <a:stretch>
            <a:fillRect/>
          </a:stretch>
        </p:blipFill>
        <p:spPr>
          <a:xfrm>
            <a:off x="1753925" y="689125"/>
            <a:ext cx="5636136" cy="2822749"/>
          </a:xfrm>
          <a:prstGeom prst="rect">
            <a:avLst/>
          </a:prstGeom>
          <a:noFill/>
          <a:ln>
            <a:noFill/>
          </a:ln>
          <a:effectLst>
            <a:outerShdw blurRad="28575" rotWithShape="0" algn="bl" dir="5400000" dist="9525">
              <a:srgbClr val="274E13">
                <a:alpha val="40000"/>
              </a:srgbClr>
            </a:outerShdw>
          </a:effectLst>
        </p:spPr>
      </p:pic>
      <p:pic>
        <p:nvPicPr>
          <p:cNvPr id="57" name="Google Shape;57;p14"/>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58" name="Google Shape;58;p14"/>
          <p:cNvSpPr txBox="1"/>
          <p:nvPr>
            <p:ph type="ctrTitle"/>
          </p:nvPr>
        </p:nvSpPr>
        <p:spPr>
          <a:xfrm>
            <a:off x="1914900" y="1232450"/>
            <a:ext cx="5314200" cy="1736100"/>
          </a:xfrm>
          <a:prstGeom prst="rect">
            <a:avLst/>
          </a:prstGeom>
        </p:spPr>
        <p:txBody>
          <a:bodyPr anchorCtr="0" anchor="ctr" bIns="0" lIns="0" spcFirstLastPara="1" rIns="0" wrap="square" tIns="0">
            <a:noAutofit/>
          </a:bodyPr>
          <a:lstStyle>
            <a:lvl1pPr lvl="0" rtl="0">
              <a:spcBef>
                <a:spcPts val="0"/>
              </a:spcBef>
              <a:spcAft>
                <a:spcPts val="0"/>
              </a:spcAft>
              <a:buClr>
                <a:schemeClr val="lt2"/>
              </a:buClr>
              <a:buSzPts val="5000"/>
              <a:buNone/>
              <a:defRPr sz="5000">
                <a:solidFill>
                  <a:schemeClr val="lt2"/>
                </a:solidFill>
              </a:defRPr>
            </a:lvl1pPr>
            <a:lvl2pPr lvl="1" rtl="0">
              <a:spcBef>
                <a:spcPts val="0"/>
              </a:spcBef>
              <a:spcAft>
                <a:spcPts val="0"/>
              </a:spcAft>
              <a:buClr>
                <a:schemeClr val="lt2"/>
              </a:buClr>
              <a:buSzPts val="5000"/>
              <a:buNone/>
              <a:defRPr sz="5000">
                <a:solidFill>
                  <a:schemeClr val="lt2"/>
                </a:solidFill>
              </a:defRPr>
            </a:lvl2pPr>
            <a:lvl3pPr lvl="2" rtl="0">
              <a:spcBef>
                <a:spcPts val="0"/>
              </a:spcBef>
              <a:spcAft>
                <a:spcPts val="0"/>
              </a:spcAft>
              <a:buClr>
                <a:schemeClr val="lt2"/>
              </a:buClr>
              <a:buSzPts val="5000"/>
              <a:buNone/>
              <a:defRPr sz="5000">
                <a:solidFill>
                  <a:schemeClr val="lt2"/>
                </a:solidFill>
              </a:defRPr>
            </a:lvl3pPr>
            <a:lvl4pPr lvl="3" rtl="0">
              <a:spcBef>
                <a:spcPts val="0"/>
              </a:spcBef>
              <a:spcAft>
                <a:spcPts val="0"/>
              </a:spcAft>
              <a:buClr>
                <a:schemeClr val="lt2"/>
              </a:buClr>
              <a:buSzPts val="5000"/>
              <a:buNone/>
              <a:defRPr sz="5000">
                <a:solidFill>
                  <a:schemeClr val="lt2"/>
                </a:solidFill>
              </a:defRPr>
            </a:lvl4pPr>
            <a:lvl5pPr lvl="4" rtl="0">
              <a:spcBef>
                <a:spcPts val="0"/>
              </a:spcBef>
              <a:spcAft>
                <a:spcPts val="0"/>
              </a:spcAft>
              <a:buClr>
                <a:schemeClr val="lt2"/>
              </a:buClr>
              <a:buSzPts val="5000"/>
              <a:buNone/>
              <a:defRPr sz="5000">
                <a:solidFill>
                  <a:schemeClr val="lt2"/>
                </a:solidFill>
              </a:defRPr>
            </a:lvl5pPr>
            <a:lvl6pPr lvl="5" rtl="0">
              <a:spcBef>
                <a:spcPts val="0"/>
              </a:spcBef>
              <a:spcAft>
                <a:spcPts val="0"/>
              </a:spcAft>
              <a:buClr>
                <a:schemeClr val="lt2"/>
              </a:buClr>
              <a:buSzPts val="5000"/>
              <a:buNone/>
              <a:defRPr sz="5000">
                <a:solidFill>
                  <a:schemeClr val="lt2"/>
                </a:solidFill>
              </a:defRPr>
            </a:lvl6pPr>
            <a:lvl7pPr lvl="6" rtl="0">
              <a:spcBef>
                <a:spcPts val="0"/>
              </a:spcBef>
              <a:spcAft>
                <a:spcPts val="0"/>
              </a:spcAft>
              <a:buClr>
                <a:schemeClr val="lt2"/>
              </a:buClr>
              <a:buSzPts val="5000"/>
              <a:buNone/>
              <a:defRPr sz="5000">
                <a:solidFill>
                  <a:schemeClr val="lt2"/>
                </a:solidFill>
              </a:defRPr>
            </a:lvl7pPr>
            <a:lvl8pPr lvl="7" rtl="0">
              <a:spcBef>
                <a:spcPts val="0"/>
              </a:spcBef>
              <a:spcAft>
                <a:spcPts val="0"/>
              </a:spcAft>
              <a:buClr>
                <a:schemeClr val="lt2"/>
              </a:buClr>
              <a:buSzPts val="5000"/>
              <a:buNone/>
              <a:defRPr sz="5000">
                <a:solidFill>
                  <a:schemeClr val="lt2"/>
                </a:solidFill>
              </a:defRPr>
            </a:lvl8pPr>
            <a:lvl9pPr lvl="8" rtl="0">
              <a:spcBef>
                <a:spcPts val="0"/>
              </a:spcBef>
              <a:spcAft>
                <a:spcPts val="0"/>
              </a:spcAft>
              <a:buClr>
                <a:schemeClr val="lt2"/>
              </a:buClr>
              <a:buSzPts val="5000"/>
              <a:buNone/>
              <a:defRPr sz="5000">
                <a:solidFill>
                  <a:schemeClr val="lt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9" name="Shape 59"/>
        <p:cNvGrpSpPr/>
        <p:nvPr/>
      </p:nvGrpSpPr>
      <p:grpSpPr>
        <a:xfrm>
          <a:off x="0" y="0"/>
          <a:ext cx="0" cy="0"/>
          <a:chOff x="0" y="0"/>
          <a:chExt cx="0" cy="0"/>
        </a:xfrm>
      </p:grpSpPr>
      <p:pic>
        <p:nvPicPr>
          <p:cNvPr id="60" name="Google Shape;60;p15"/>
          <p:cNvPicPr preferRelativeResize="0"/>
          <p:nvPr/>
        </p:nvPicPr>
        <p:blipFill>
          <a:blip r:embed="rId2">
            <a:alphaModFix/>
          </a:blip>
          <a:stretch>
            <a:fillRect/>
          </a:stretch>
        </p:blipFill>
        <p:spPr>
          <a:xfrm>
            <a:off x="1753925" y="689125"/>
            <a:ext cx="5636136" cy="2822749"/>
          </a:xfrm>
          <a:prstGeom prst="rect">
            <a:avLst/>
          </a:prstGeom>
          <a:noFill/>
          <a:ln>
            <a:noFill/>
          </a:ln>
        </p:spPr>
      </p:pic>
      <p:pic>
        <p:nvPicPr>
          <p:cNvPr id="61" name="Google Shape;61;p15"/>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62" name="Google Shape;62;p15"/>
          <p:cNvSpPr txBox="1"/>
          <p:nvPr>
            <p:ph type="ctrTitle"/>
          </p:nvPr>
        </p:nvSpPr>
        <p:spPr>
          <a:xfrm>
            <a:off x="1871125" y="1126150"/>
            <a:ext cx="5401800" cy="1159800"/>
          </a:xfrm>
          <a:prstGeom prst="rect">
            <a:avLst/>
          </a:prstGeom>
        </p:spPr>
        <p:txBody>
          <a:bodyPr anchorCtr="0" anchor="b" bIns="0" lIns="0" spcFirstLastPara="1" rIns="0" wrap="square" tIns="0">
            <a:noAutofit/>
          </a:bodyPr>
          <a:lstStyle>
            <a:lvl1pPr lvl="0" rtl="0" algn="ctr">
              <a:spcBef>
                <a:spcPts val="0"/>
              </a:spcBef>
              <a:spcAft>
                <a:spcPts val="0"/>
              </a:spcAft>
              <a:buClr>
                <a:schemeClr val="lt2"/>
              </a:buClr>
              <a:buSzPts val="4600"/>
              <a:buNone/>
              <a:defRPr sz="4600">
                <a:solidFill>
                  <a:schemeClr val="lt2"/>
                </a:solidFill>
              </a:defRPr>
            </a:lvl1pPr>
            <a:lvl2pPr lvl="1" rtl="0" algn="ctr">
              <a:spcBef>
                <a:spcPts val="0"/>
              </a:spcBef>
              <a:spcAft>
                <a:spcPts val="0"/>
              </a:spcAft>
              <a:buClr>
                <a:schemeClr val="lt2"/>
              </a:buClr>
              <a:buSzPts val="4600"/>
              <a:buNone/>
              <a:defRPr sz="4600">
                <a:solidFill>
                  <a:schemeClr val="lt2"/>
                </a:solidFill>
              </a:defRPr>
            </a:lvl2pPr>
            <a:lvl3pPr lvl="2" rtl="0" algn="ctr">
              <a:spcBef>
                <a:spcPts val="0"/>
              </a:spcBef>
              <a:spcAft>
                <a:spcPts val="0"/>
              </a:spcAft>
              <a:buClr>
                <a:schemeClr val="lt2"/>
              </a:buClr>
              <a:buSzPts val="4600"/>
              <a:buNone/>
              <a:defRPr sz="4600">
                <a:solidFill>
                  <a:schemeClr val="lt2"/>
                </a:solidFill>
              </a:defRPr>
            </a:lvl3pPr>
            <a:lvl4pPr lvl="3" rtl="0" algn="ctr">
              <a:spcBef>
                <a:spcPts val="0"/>
              </a:spcBef>
              <a:spcAft>
                <a:spcPts val="0"/>
              </a:spcAft>
              <a:buClr>
                <a:schemeClr val="lt2"/>
              </a:buClr>
              <a:buSzPts val="4600"/>
              <a:buNone/>
              <a:defRPr sz="4600">
                <a:solidFill>
                  <a:schemeClr val="lt2"/>
                </a:solidFill>
              </a:defRPr>
            </a:lvl4pPr>
            <a:lvl5pPr lvl="4" rtl="0" algn="ctr">
              <a:spcBef>
                <a:spcPts val="0"/>
              </a:spcBef>
              <a:spcAft>
                <a:spcPts val="0"/>
              </a:spcAft>
              <a:buClr>
                <a:schemeClr val="lt2"/>
              </a:buClr>
              <a:buSzPts val="4600"/>
              <a:buNone/>
              <a:defRPr sz="4600">
                <a:solidFill>
                  <a:schemeClr val="lt2"/>
                </a:solidFill>
              </a:defRPr>
            </a:lvl5pPr>
            <a:lvl6pPr lvl="5" rtl="0" algn="ctr">
              <a:spcBef>
                <a:spcPts val="0"/>
              </a:spcBef>
              <a:spcAft>
                <a:spcPts val="0"/>
              </a:spcAft>
              <a:buClr>
                <a:schemeClr val="lt2"/>
              </a:buClr>
              <a:buSzPts val="4600"/>
              <a:buNone/>
              <a:defRPr sz="4600">
                <a:solidFill>
                  <a:schemeClr val="lt2"/>
                </a:solidFill>
              </a:defRPr>
            </a:lvl6pPr>
            <a:lvl7pPr lvl="6" rtl="0" algn="ctr">
              <a:spcBef>
                <a:spcPts val="0"/>
              </a:spcBef>
              <a:spcAft>
                <a:spcPts val="0"/>
              </a:spcAft>
              <a:buClr>
                <a:schemeClr val="lt2"/>
              </a:buClr>
              <a:buSzPts val="4600"/>
              <a:buNone/>
              <a:defRPr sz="4600">
                <a:solidFill>
                  <a:schemeClr val="lt2"/>
                </a:solidFill>
              </a:defRPr>
            </a:lvl7pPr>
            <a:lvl8pPr lvl="7" rtl="0" algn="ctr">
              <a:spcBef>
                <a:spcPts val="0"/>
              </a:spcBef>
              <a:spcAft>
                <a:spcPts val="0"/>
              </a:spcAft>
              <a:buClr>
                <a:schemeClr val="lt2"/>
              </a:buClr>
              <a:buSzPts val="4600"/>
              <a:buNone/>
              <a:defRPr sz="4600">
                <a:solidFill>
                  <a:schemeClr val="lt2"/>
                </a:solidFill>
              </a:defRPr>
            </a:lvl8pPr>
            <a:lvl9pPr lvl="8" rtl="0" algn="ctr">
              <a:spcBef>
                <a:spcPts val="0"/>
              </a:spcBef>
              <a:spcAft>
                <a:spcPts val="0"/>
              </a:spcAft>
              <a:buClr>
                <a:schemeClr val="lt2"/>
              </a:buClr>
              <a:buSzPts val="4600"/>
              <a:buNone/>
              <a:defRPr sz="4600">
                <a:solidFill>
                  <a:schemeClr val="lt2"/>
                </a:solidFill>
              </a:defRPr>
            </a:lvl9pPr>
          </a:lstStyle>
          <a:p/>
        </p:txBody>
      </p:sp>
      <p:sp>
        <p:nvSpPr>
          <p:cNvPr id="63" name="Google Shape;63;p15"/>
          <p:cNvSpPr txBox="1"/>
          <p:nvPr>
            <p:ph idx="1" type="subTitle"/>
          </p:nvPr>
        </p:nvSpPr>
        <p:spPr>
          <a:xfrm>
            <a:off x="1871125" y="2306651"/>
            <a:ext cx="5401800" cy="4113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2400"/>
              <a:buNone/>
              <a:defRPr>
                <a:solidFill>
                  <a:schemeClr val="accent1"/>
                </a:solidFill>
              </a:defRPr>
            </a:lvl1pPr>
            <a:lvl2pPr lvl="1" rtl="0" algn="ctr">
              <a:spcBef>
                <a:spcPts val="800"/>
              </a:spcBef>
              <a:spcAft>
                <a:spcPts val="0"/>
              </a:spcAft>
              <a:buClr>
                <a:schemeClr val="accent1"/>
              </a:buClr>
              <a:buSzPts val="3000"/>
              <a:buNone/>
              <a:defRPr sz="3000">
                <a:solidFill>
                  <a:schemeClr val="accent1"/>
                </a:solidFill>
              </a:defRPr>
            </a:lvl2pPr>
            <a:lvl3pPr lvl="2" rtl="0" algn="ctr">
              <a:spcBef>
                <a:spcPts val="800"/>
              </a:spcBef>
              <a:spcAft>
                <a:spcPts val="0"/>
              </a:spcAft>
              <a:buClr>
                <a:schemeClr val="accent1"/>
              </a:buClr>
              <a:buSzPts val="3000"/>
              <a:buNone/>
              <a:defRPr sz="3000">
                <a:solidFill>
                  <a:schemeClr val="accent1"/>
                </a:solidFill>
              </a:defRPr>
            </a:lvl3pPr>
            <a:lvl4pPr lvl="3" rtl="0" algn="ctr">
              <a:spcBef>
                <a:spcPts val="800"/>
              </a:spcBef>
              <a:spcAft>
                <a:spcPts val="0"/>
              </a:spcAft>
              <a:buClr>
                <a:schemeClr val="accent1"/>
              </a:buClr>
              <a:buSzPts val="3000"/>
              <a:buNone/>
              <a:defRPr sz="3000">
                <a:solidFill>
                  <a:schemeClr val="accent1"/>
                </a:solidFill>
              </a:defRPr>
            </a:lvl4pPr>
            <a:lvl5pPr lvl="4" rtl="0" algn="ctr">
              <a:spcBef>
                <a:spcPts val="800"/>
              </a:spcBef>
              <a:spcAft>
                <a:spcPts val="0"/>
              </a:spcAft>
              <a:buClr>
                <a:schemeClr val="accent1"/>
              </a:buClr>
              <a:buSzPts val="3000"/>
              <a:buNone/>
              <a:defRPr sz="3000">
                <a:solidFill>
                  <a:schemeClr val="accent1"/>
                </a:solidFill>
              </a:defRPr>
            </a:lvl5pPr>
            <a:lvl6pPr lvl="5" rtl="0" algn="ctr">
              <a:spcBef>
                <a:spcPts val="800"/>
              </a:spcBef>
              <a:spcAft>
                <a:spcPts val="0"/>
              </a:spcAft>
              <a:buClr>
                <a:schemeClr val="accent1"/>
              </a:buClr>
              <a:buSzPts val="3000"/>
              <a:buNone/>
              <a:defRPr sz="3000">
                <a:solidFill>
                  <a:schemeClr val="accent1"/>
                </a:solidFill>
              </a:defRPr>
            </a:lvl6pPr>
            <a:lvl7pPr lvl="6" rtl="0" algn="ctr">
              <a:spcBef>
                <a:spcPts val="800"/>
              </a:spcBef>
              <a:spcAft>
                <a:spcPts val="0"/>
              </a:spcAft>
              <a:buClr>
                <a:schemeClr val="accent1"/>
              </a:buClr>
              <a:buSzPts val="3000"/>
              <a:buNone/>
              <a:defRPr sz="3000">
                <a:solidFill>
                  <a:schemeClr val="accent1"/>
                </a:solidFill>
              </a:defRPr>
            </a:lvl7pPr>
            <a:lvl8pPr lvl="7" rtl="0" algn="ctr">
              <a:spcBef>
                <a:spcPts val="800"/>
              </a:spcBef>
              <a:spcAft>
                <a:spcPts val="0"/>
              </a:spcAft>
              <a:buClr>
                <a:schemeClr val="accent1"/>
              </a:buClr>
              <a:buSzPts val="3000"/>
              <a:buNone/>
              <a:defRPr sz="3000">
                <a:solidFill>
                  <a:schemeClr val="accent1"/>
                </a:solidFill>
              </a:defRPr>
            </a:lvl8pPr>
            <a:lvl9pPr lvl="8" rtl="0" algn="ctr">
              <a:spcBef>
                <a:spcPts val="800"/>
              </a:spcBef>
              <a:spcAft>
                <a:spcPts val="800"/>
              </a:spcAft>
              <a:buClr>
                <a:schemeClr val="accent1"/>
              </a:buClr>
              <a:buSzPts val="3000"/>
              <a:buNone/>
              <a:defRPr sz="3000">
                <a:solidFill>
                  <a:schemeClr val="accen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3"/>
        </a:solidFill>
      </p:bgPr>
    </p:bg>
    <p:spTree>
      <p:nvGrpSpPr>
        <p:cNvPr id="64" name="Shape 64"/>
        <p:cNvGrpSpPr/>
        <p:nvPr/>
      </p:nvGrpSpPr>
      <p:grpSpPr>
        <a:xfrm>
          <a:off x="0" y="0"/>
          <a:ext cx="0" cy="0"/>
          <a:chOff x="0" y="0"/>
          <a:chExt cx="0" cy="0"/>
        </a:xfrm>
      </p:grpSpPr>
      <p:pic>
        <p:nvPicPr>
          <p:cNvPr id="65" name="Google Shape;65;p16"/>
          <p:cNvPicPr preferRelativeResize="0"/>
          <p:nvPr/>
        </p:nvPicPr>
        <p:blipFill>
          <a:blip r:embed="rId2">
            <a:alphaModFix/>
          </a:blip>
          <a:stretch>
            <a:fillRect/>
          </a:stretch>
        </p:blipFill>
        <p:spPr>
          <a:xfrm>
            <a:off x="2305875" y="271169"/>
            <a:ext cx="4532251" cy="4546531"/>
          </a:xfrm>
          <a:prstGeom prst="rect">
            <a:avLst/>
          </a:prstGeom>
          <a:noFill/>
          <a:ln>
            <a:noFill/>
          </a:ln>
        </p:spPr>
      </p:pic>
      <p:pic>
        <p:nvPicPr>
          <p:cNvPr id="66" name="Google Shape;66;p16"/>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67" name="Google Shape;67;p16"/>
          <p:cNvSpPr txBox="1"/>
          <p:nvPr>
            <p:ph idx="1" type="body"/>
          </p:nvPr>
        </p:nvSpPr>
        <p:spPr>
          <a:xfrm>
            <a:off x="2743200" y="2161800"/>
            <a:ext cx="3657600" cy="819900"/>
          </a:xfrm>
          <a:prstGeom prst="rect">
            <a:avLst/>
          </a:prstGeom>
        </p:spPr>
        <p:txBody>
          <a:bodyPr anchorCtr="0" anchor="ctr" bIns="0" lIns="0" spcFirstLastPara="1" rIns="0" wrap="square" tIns="0">
            <a:noAutofit/>
          </a:bodyPr>
          <a:lstStyle>
            <a:lvl1pPr indent="-387350" lvl="0" marL="457200" rtl="0" algn="ctr">
              <a:spcBef>
                <a:spcPts val="0"/>
              </a:spcBef>
              <a:spcAft>
                <a:spcPts val="0"/>
              </a:spcAft>
              <a:buClr>
                <a:schemeClr val="lt1"/>
              </a:buClr>
              <a:buSzPts val="2500"/>
              <a:buChar char="⬩"/>
              <a:defRPr i="1" sz="2500">
                <a:solidFill>
                  <a:schemeClr val="lt1"/>
                </a:solidFill>
              </a:defRPr>
            </a:lvl1pPr>
            <a:lvl2pPr indent="-387350" lvl="1" marL="914400" rtl="0" algn="ctr">
              <a:spcBef>
                <a:spcPts val="800"/>
              </a:spcBef>
              <a:spcAft>
                <a:spcPts val="0"/>
              </a:spcAft>
              <a:buClr>
                <a:schemeClr val="lt1"/>
              </a:buClr>
              <a:buSzPts val="2500"/>
              <a:buChar char="◇"/>
              <a:defRPr i="1" sz="2500">
                <a:solidFill>
                  <a:schemeClr val="lt1"/>
                </a:solidFill>
              </a:defRPr>
            </a:lvl2pPr>
            <a:lvl3pPr indent="-387350" lvl="2" marL="1371600" rtl="0" algn="ctr">
              <a:spcBef>
                <a:spcPts val="800"/>
              </a:spcBef>
              <a:spcAft>
                <a:spcPts val="0"/>
              </a:spcAft>
              <a:buClr>
                <a:schemeClr val="lt1"/>
              </a:buClr>
              <a:buSzPts val="2500"/>
              <a:buChar char="■"/>
              <a:defRPr i="1" sz="2500">
                <a:solidFill>
                  <a:schemeClr val="lt1"/>
                </a:solidFill>
              </a:defRPr>
            </a:lvl3pPr>
            <a:lvl4pPr indent="-387350" lvl="3" marL="1828800" rtl="0" algn="ctr">
              <a:spcBef>
                <a:spcPts val="800"/>
              </a:spcBef>
              <a:spcAft>
                <a:spcPts val="0"/>
              </a:spcAft>
              <a:buClr>
                <a:schemeClr val="lt1"/>
              </a:buClr>
              <a:buSzPts val="2500"/>
              <a:buChar char="●"/>
              <a:defRPr i="1" sz="2500">
                <a:solidFill>
                  <a:schemeClr val="lt1"/>
                </a:solidFill>
              </a:defRPr>
            </a:lvl4pPr>
            <a:lvl5pPr indent="-387350" lvl="4" marL="2286000" rtl="0" algn="ctr">
              <a:spcBef>
                <a:spcPts val="800"/>
              </a:spcBef>
              <a:spcAft>
                <a:spcPts val="0"/>
              </a:spcAft>
              <a:buClr>
                <a:schemeClr val="lt1"/>
              </a:buClr>
              <a:buSzPts val="2500"/>
              <a:buChar char="○"/>
              <a:defRPr i="1" sz="2500">
                <a:solidFill>
                  <a:schemeClr val="lt1"/>
                </a:solidFill>
              </a:defRPr>
            </a:lvl5pPr>
            <a:lvl6pPr indent="-387350" lvl="5" marL="2743200" rtl="0" algn="ctr">
              <a:spcBef>
                <a:spcPts val="800"/>
              </a:spcBef>
              <a:spcAft>
                <a:spcPts val="0"/>
              </a:spcAft>
              <a:buClr>
                <a:schemeClr val="lt1"/>
              </a:buClr>
              <a:buSzPts val="2500"/>
              <a:buChar char="■"/>
              <a:defRPr i="1" sz="2500">
                <a:solidFill>
                  <a:schemeClr val="lt1"/>
                </a:solidFill>
              </a:defRPr>
            </a:lvl6pPr>
            <a:lvl7pPr indent="-387350" lvl="6" marL="3200400" rtl="0" algn="ctr">
              <a:spcBef>
                <a:spcPts val="800"/>
              </a:spcBef>
              <a:spcAft>
                <a:spcPts val="0"/>
              </a:spcAft>
              <a:buClr>
                <a:schemeClr val="lt1"/>
              </a:buClr>
              <a:buSzPts val="2500"/>
              <a:buChar char="●"/>
              <a:defRPr i="1" sz="2500">
                <a:solidFill>
                  <a:schemeClr val="lt1"/>
                </a:solidFill>
              </a:defRPr>
            </a:lvl7pPr>
            <a:lvl8pPr indent="-387350" lvl="7" marL="3657600" rtl="0" algn="ctr">
              <a:spcBef>
                <a:spcPts val="800"/>
              </a:spcBef>
              <a:spcAft>
                <a:spcPts val="0"/>
              </a:spcAft>
              <a:buClr>
                <a:schemeClr val="lt1"/>
              </a:buClr>
              <a:buSzPts val="2500"/>
              <a:buChar char="○"/>
              <a:defRPr i="1" sz="2500">
                <a:solidFill>
                  <a:schemeClr val="lt1"/>
                </a:solidFill>
              </a:defRPr>
            </a:lvl8pPr>
            <a:lvl9pPr indent="-387350" lvl="8" marL="4114800" rtl="0" algn="ctr">
              <a:spcBef>
                <a:spcPts val="800"/>
              </a:spcBef>
              <a:spcAft>
                <a:spcPts val="800"/>
              </a:spcAft>
              <a:buClr>
                <a:schemeClr val="lt1"/>
              </a:buClr>
              <a:buSzPts val="2500"/>
              <a:buChar char="■"/>
              <a:defRPr i="1" sz="2500">
                <a:solidFill>
                  <a:schemeClr val="lt1"/>
                </a:solidFill>
              </a:defRPr>
            </a:lvl9pPr>
          </a:lstStyle>
          <a:p/>
        </p:txBody>
      </p:sp>
      <p:sp>
        <p:nvSpPr>
          <p:cNvPr id="68" name="Google Shape;68;p16"/>
          <p:cNvSpPr txBox="1"/>
          <p:nvPr/>
        </p:nvSpPr>
        <p:spPr>
          <a:xfrm>
            <a:off x="3593400" y="271169"/>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9600">
                <a:solidFill>
                  <a:schemeClr val="lt2"/>
                </a:solidFill>
                <a:latin typeface="Satisfy"/>
                <a:ea typeface="Satisfy"/>
                <a:cs typeface="Satisfy"/>
                <a:sym typeface="Satisfy"/>
              </a:rPr>
              <a:t>“</a:t>
            </a:r>
            <a:endParaRPr sz="9600">
              <a:solidFill>
                <a:schemeClr val="lt2"/>
              </a:solidFill>
              <a:latin typeface="Satisfy"/>
              <a:ea typeface="Satisfy"/>
              <a:cs typeface="Satisfy"/>
              <a:sym typeface="Satisfy"/>
            </a:endParaRPr>
          </a:p>
        </p:txBody>
      </p:sp>
      <p:sp>
        <p:nvSpPr>
          <p:cNvPr id="69" name="Google Shape;69;p16"/>
          <p:cNvSpPr txBox="1"/>
          <p:nvPr>
            <p:ph idx="12" type="sldNum"/>
          </p:nvPr>
        </p:nvSpPr>
        <p:spPr>
          <a:xfrm>
            <a:off x="4297650" y="4218625"/>
            <a:ext cx="548700" cy="924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70" name="Shape 70"/>
        <p:cNvGrpSpPr/>
        <p:nvPr/>
      </p:nvGrpSpPr>
      <p:grpSpPr>
        <a:xfrm>
          <a:off x="0" y="0"/>
          <a:ext cx="0" cy="0"/>
          <a:chOff x="0" y="0"/>
          <a:chExt cx="0" cy="0"/>
        </a:xfrm>
      </p:grpSpPr>
      <p:pic>
        <p:nvPicPr>
          <p:cNvPr id="71" name="Google Shape;71;p17"/>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72" name="Google Shape;72;p17"/>
          <p:cNvSpPr txBox="1"/>
          <p:nvPr>
            <p:ph type="title"/>
          </p:nvPr>
        </p:nvSpPr>
        <p:spPr>
          <a:xfrm>
            <a:off x="1080050" y="531200"/>
            <a:ext cx="69840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3" name="Google Shape;73;p17"/>
          <p:cNvSpPr txBox="1"/>
          <p:nvPr>
            <p:ph idx="1" type="body"/>
          </p:nvPr>
        </p:nvSpPr>
        <p:spPr>
          <a:xfrm>
            <a:off x="1080050" y="1201548"/>
            <a:ext cx="6984000" cy="3033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81000" lvl="1" marL="914400" rtl="0">
              <a:spcBef>
                <a:spcPts val="800"/>
              </a:spcBef>
              <a:spcAft>
                <a:spcPts val="0"/>
              </a:spcAft>
              <a:buSzPts val="2400"/>
              <a:buChar char="◇"/>
              <a:defRPr/>
            </a:lvl2pPr>
            <a:lvl3pPr indent="-381000" lvl="2" marL="1371600" rtl="0">
              <a:spcBef>
                <a:spcPts val="800"/>
              </a:spcBef>
              <a:spcAft>
                <a:spcPts val="0"/>
              </a:spcAft>
              <a:buSzPts val="2400"/>
              <a:buChar char="■"/>
              <a:defRPr/>
            </a:lvl3pPr>
            <a:lvl4pPr indent="-381000" lvl="3" marL="1828800" rtl="0">
              <a:spcBef>
                <a:spcPts val="800"/>
              </a:spcBef>
              <a:spcAft>
                <a:spcPts val="0"/>
              </a:spcAft>
              <a:buSzPts val="2400"/>
              <a:buChar char="●"/>
              <a:defRPr/>
            </a:lvl4pPr>
            <a:lvl5pPr indent="-381000" lvl="4" marL="2286000" rtl="0">
              <a:spcBef>
                <a:spcPts val="800"/>
              </a:spcBef>
              <a:spcAft>
                <a:spcPts val="0"/>
              </a:spcAft>
              <a:buSzPts val="2400"/>
              <a:buChar char="○"/>
              <a:defRPr/>
            </a:lvl5pPr>
            <a:lvl6pPr indent="-381000" lvl="5" marL="2743200" rtl="0">
              <a:spcBef>
                <a:spcPts val="800"/>
              </a:spcBef>
              <a:spcAft>
                <a:spcPts val="0"/>
              </a:spcAft>
              <a:buSzPts val="2400"/>
              <a:buChar char="■"/>
              <a:defRPr/>
            </a:lvl6pPr>
            <a:lvl7pPr indent="-381000" lvl="6" marL="3200400" rtl="0">
              <a:spcBef>
                <a:spcPts val="800"/>
              </a:spcBef>
              <a:spcAft>
                <a:spcPts val="0"/>
              </a:spcAft>
              <a:buSzPts val="2400"/>
              <a:buChar char="●"/>
              <a:defRPr/>
            </a:lvl7pPr>
            <a:lvl8pPr indent="-381000" lvl="7" marL="3657600" rtl="0">
              <a:spcBef>
                <a:spcPts val="800"/>
              </a:spcBef>
              <a:spcAft>
                <a:spcPts val="0"/>
              </a:spcAft>
              <a:buSzPts val="2400"/>
              <a:buChar char="○"/>
              <a:defRPr/>
            </a:lvl8pPr>
            <a:lvl9pPr indent="-381000" lvl="8" marL="4114800" rtl="0">
              <a:spcBef>
                <a:spcPts val="800"/>
              </a:spcBef>
              <a:spcAft>
                <a:spcPts val="800"/>
              </a:spcAft>
              <a:buSzPts val="2400"/>
              <a:buChar char="■"/>
              <a:defRPr/>
            </a:lvl9pPr>
          </a:lstStyle>
          <a:p/>
        </p:txBody>
      </p:sp>
      <p:sp>
        <p:nvSpPr>
          <p:cNvPr id="74" name="Google Shape;74;p17"/>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5" name="Google Shape;75;p17"/>
          <p:cNvSpPr/>
          <p:nvPr/>
        </p:nvSpPr>
        <p:spPr>
          <a:xfrm>
            <a:off x="3850763" y="978150"/>
            <a:ext cx="1442481" cy="7539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6" name="Shape 76"/>
        <p:cNvGrpSpPr/>
        <p:nvPr/>
      </p:nvGrpSpPr>
      <p:grpSpPr>
        <a:xfrm>
          <a:off x="0" y="0"/>
          <a:ext cx="0" cy="0"/>
          <a:chOff x="0" y="0"/>
          <a:chExt cx="0" cy="0"/>
        </a:xfrm>
      </p:grpSpPr>
      <p:pic>
        <p:nvPicPr>
          <p:cNvPr id="77" name="Google Shape;77;p18"/>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78" name="Google Shape;78;p18"/>
          <p:cNvSpPr txBox="1"/>
          <p:nvPr>
            <p:ph type="title"/>
          </p:nvPr>
        </p:nvSpPr>
        <p:spPr>
          <a:xfrm>
            <a:off x="1080050" y="531200"/>
            <a:ext cx="69840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9" name="Google Shape;79;p18"/>
          <p:cNvSpPr txBox="1"/>
          <p:nvPr>
            <p:ph idx="1" type="body"/>
          </p:nvPr>
        </p:nvSpPr>
        <p:spPr>
          <a:xfrm>
            <a:off x="855275" y="1201550"/>
            <a:ext cx="3473100" cy="29994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80" name="Google Shape;80;p18"/>
          <p:cNvSpPr txBox="1"/>
          <p:nvPr>
            <p:ph idx="2" type="body"/>
          </p:nvPr>
        </p:nvSpPr>
        <p:spPr>
          <a:xfrm>
            <a:off x="4815599" y="1201550"/>
            <a:ext cx="3473100" cy="29994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81" name="Google Shape;81;p18"/>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82" name="Google Shape;82;p18"/>
          <p:cNvSpPr/>
          <p:nvPr/>
        </p:nvSpPr>
        <p:spPr>
          <a:xfrm>
            <a:off x="3850763" y="978150"/>
            <a:ext cx="1442481" cy="7539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3" name="Shape 83"/>
        <p:cNvGrpSpPr/>
        <p:nvPr/>
      </p:nvGrpSpPr>
      <p:grpSpPr>
        <a:xfrm>
          <a:off x="0" y="0"/>
          <a:ext cx="0" cy="0"/>
          <a:chOff x="0" y="0"/>
          <a:chExt cx="0" cy="0"/>
        </a:xfrm>
      </p:grpSpPr>
      <p:pic>
        <p:nvPicPr>
          <p:cNvPr id="84" name="Google Shape;84;p19"/>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85" name="Google Shape;85;p19"/>
          <p:cNvSpPr txBox="1"/>
          <p:nvPr>
            <p:ph type="title"/>
          </p:nvPr>
        </p:nvSpPr>
        <p:spPr>
          <a:xfrm>
            <a:off x="1080050" y="531200"/>
            <a:ext cx="69840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6" name="Google Shape;86;p19"/>
          <p:cNvSpPr txBox="1"/>
          <p:nvPr>
            <p:ph idx="1" type="body"/>
          </p:nvPr>
        </p:nvSpPr>
        <p:spPr>
          <a:xfrm>
            <a:off x="855300" y="1201550"/>
            <a:ext cx="2315700" cy="3045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87" name="Google Shape;87;p19"/>
          <p:cNvSpPr txBox="1"/>
          <p:nvPr>
            <p:ph idx="2" type="body"/>
          </p:nvPr>
        </p:nvSpPr>
        <p:spPr>
          <a:xfrm>
            <a:off x="3414200" y="1201550"/>
            <a:ext cx="2315700" cy="3045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88" name="Google Shape;88;p19"/>
          <p:cNvSpPr txBox="1"/>
          <p:nvPr>
            <p:ph idx="3" type="body"/>
          </p:nvPr>
        </p:nvSpPr>
        <p:spPr>
          <a:xfrm>
            <a:off x="5973099" y="1201550"/>
            <a:ext cx="2315700" cy="3045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89" name="Google Shape;89;p19"/>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90" name="Google Shape;90;p19"/>
          <p:cNvSpPr/>
          <p:nvPr/>
        </p:nvSpPr>
        <p:spPr>
          <a:xfrm>
            <a:off x="3850763" y="978150"/>
            <a:ext cx="1442481" cy="7539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pic>
        <p:nvPicPr>
          <p:cNvPr id="92" name="Google Shape;92;p20"/>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93" name="Google Shape;93;p20"/>
          <p:cNvSpPr txBox="1"/>
          <p:nvPr>
            <p:ph type="title"/>
          </p:nvPr>
        </p:nvSpPr>
        <p:spPr>
          <a:xfrm>
            <a:off x="1080050" y="531200"/>
            <a:ext cx="69840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94" name="Google Shape;94;p20"/>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95" name="Google Shape;95;p20"/>
          <p:cNvSpPr/>
          <p:nvPr/>
        </p:nvSpPr>
        <p:spPr>
          <a:xfrm>
            <a:off x="3850763" y="978150"/>
            <a:ext cx="1442481" cy="7539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6" name="Shape 96"/>
        <p:cNvGrpSpPr/>
        <p:nvPr/>
      </p:nvGrpSpPr>
      <p:grpSpPr>
        <a:xfrm>
          <a:off x="0" y="0"/>
          <a:ext cx="0" cy="0"/>
          <a:chOff x="0" y="0"/>
          <a:chExt cx="0" cy="0"/>
        </a:xfrm>
      </p:grpSpPr>
      <p:pic>
        <p:nvPicPr>
          <p:cNvPr id="97" name="Google Shape;97;p21"/>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98" name="Google Shape;98;p21"/>
          <p:cNvSpPr txBox="1"/>
          <p:nvPr>
            <p:ph idx="1" type="body"/>
          </p:nvPr>
        </p:nvSpPr>
        <p:spPr>
          <a:xfrm>
            <a:off x="855300" y="3826525"/>
            <a:ext cx="7433400" cy="318000"/>
          </a:xfrm>
          <a:prstGeom prst="rect">
            <a:avLst/>
          </a:prstGeom>
        </p:spPr>
        <p:txBody>
          <a:bodyPr anchorCtr="0" anchor="t" bIns="0" lIns="0" spcFirstLastPara="1" rIns="0" wrap="square" tIns="0">
            <a:noAutofit/>
          </a:bodyPr>
          <a:lstStyle>
            <a:lvl1pPr indent="-228600" lvl="0" marL="457200" rtl="0" algn="ctr">
              <a:spcBef>
                <a:spcPts val="0"/>
              </a:spcBef>
              <a:spcAft>
                <a:spcPts val="800"/>
              </a:spcAft>
              <a:buSzPts val="1800"/>
              <a:buNone/>
              <a:defRPr sz="1800"/>
            </a:lvl1pPr>
          </a:lstStyle>
          <a:p/>
        </p:txBody>
      </p:sp>
      <p:sp>
        <p:nvSpPr>
          <p:cNvPr id="99" name="Google Shape;99;p21"/>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pic>
        <p:nvPicPr>
          <p:cNvPr id="101" name="Google Shape;101;p22"/>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102" name="Google Shape;102;p22"/>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p:cSld name="BLANK_1">
    <p:spTree>
      <p:nvGrpSpPr>
        <p:cNvPr id="103" name="Shape 103"/>
        <p:cNvGrpSpPr/>
        <p:nvPr/>
      </p:nvGrpSpPr>
      <p:grpSpPr>
        <a:xfrm>
          <a:off x="0" y="0"/>
          <a:ext cx="0" cy="0"/>
          <a:chOff x="0" y="0"/>
          <a:chExt cx="0" cy="0"/>
        </a:xfrm>
      </p:grpSpPr>
      <p:sp>
        <p:nvSpPr>
          <p:cNvPr id="104" name="Google Shape;104;p23"/>
          <p:cNvSpPr txBox="1"/>
          <p:nvPr>
            <p:ph idx="12" type="sldNum"/>
          </p:nvPr>
        </p:nvSpPr>
        <p:spPr>
          <a:xfrm>
            <a:off x="4297650" y="4465974"/>
            <a:ext cx="548700" cy="677400"/>
          </a:xfrm>
          <a:prstGeom prst="rect">
            <a:avLst/>
          </a:prstGeom>
          <a:effectLst>
            <a:outerShdw blurRad="57150" rotWithShape="0" algn="bl" dir="5400000" dist="19050">
              <a:schemeClr val="dk1">
                <a:alpha val="50000"/>
              </a:schemeClr>
            </a:outerShdw>
          </a:effectLst>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1.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a:blip r:embed="rId1">
            <a:alphaModFix/>
          </a:blip>
          <a:stretch>
            <a:fillRect/>
          </a:stretch>
        </p:blipFill>
        <p:spPr>
          <a:xfrm>
            <a:off x="50" y="0"/>
            <a:ext cx="9144000" cy="5143500"/>
          </a:xfrm>
          <a:prstGeom prst="rect">
            <a:avLst/>
          </a:prstGeom>
          <a:noFill/>
          <a:ln>
            <a:noFill/>
          </a:ln>
        </p:spPr>
      </p:pic>
      <p:sp>
        <p:nvSpPr>
          <p:cNvPr id="52" name="Google Shape;52;p13"/>
          <p:cNvSpPr txBox="1"/>
          <p:nvPr>
            <p:ph type="title"/>
          </p:nvPr>
        </p:nvSpPr>
        <p:spPr>
          <a:xfrm>
            <a:off x="1080050" y="531200"/>
            <a:ext cx="6984000" cy="396300"/>
          </a:xfrm>
          <a:prstGeom prst="rect">
            <a:avLst/>
          </a:prstGeom>
          <a:noFill/>
          <a:ln>
            <a:noFill/>
          </a:ln>
        </p:spPr>
        <p:txBody>
          <a:bodyPr anchorCtr="0" anchor="b" bIns="0" lIns="0" spcFirstLastPara="1" rIns="0" wrap="square" tIns="0">
            <a:noAutofit/>
          </a:bodyPr>
          <a:lstStyle>
            <a:lvl1pPr lvl="0"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1pPr>
            <a:lvl2pPr lvl="1"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2pPr>
            <a:lvl3pPr lvl="2"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3pPr>
            <a:lvl4pPr lvl="3"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4pPr>
            <a:lvl5pPr lvl="4"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5pPr>
            <a:lvl6pPr lvl="5"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6pPr>
            <a:lvl7pPr lvl="6"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7pPr>
            <a:lvl8pPr lvl="7"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8pPr>
            <a:lvl9pPr lvl="8"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9pPr>
          </a:lstStyle>
          <a:p/>
        </p:txBody>
      </p:sp>
      <p:sp>
        <p:nvSpPr>
          <p:cNvPr id="53" name="Google Shape;53;p13"/>
          <p:cNvSpPr txBox="1"/>
          <p:nvPr>
            <p:ph idx="1" type="body"/>
          </p:nvPr>
        </p:nvSpPr>
        <p:spPr>
          <a:xfrm>
            <a:off x="1080050" y="1201548"/>
            <a:ext cx="6984000" cy="30339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0"/>
              </a:spcBef>
              <a:spcAft>
                <a:spcPts val="0"/>
              </a:spcAft>
              <a:buClr>
                <a:schemeClr val="accent4"/>
              </a:buClr>
              <a:buSzPts val="2400"/>
              <a:buFont typeface="Bellota Text Light"/>
              <a:buChar char="⬩"/>
              <a:defRPr sz="2400">
                <a:solidFill>
                  <a:schemeClr val="dk1"/>
                </a:solidFill>
                <a:latin typeface="Bellota Text Light"/>
                <a:ea typeface="Bellota Text Light"/>
                <a:cs typeface="Bellota Text Light"/>
                <a:sym typeface="Bellota Text Light"/>
              </a:defRPr>
            </a:lvl1pPr>
            <a:lvl2pPr indent="-381000" lvl="1" marL="914400" rtl="0">
              <a:lnSpc>
                <a:spcPct val="115000"/>
              </a:lnSpc>
              <a:spcBef>
                <a:spcPts val="800"/>
              </a:spcBef>
              <a:spcAft>
                <a:spcPts val="0"/>
              </a:spcAft>
              <a:buClr>
                <a:schemeClr val="accent5"/>
              </a:buClr>
              <a:buSzPts val="2400"/>
              <a:buFont typeface="Bellota Text Light"/>
              <a:buChar char="◇"/>
              <a:defRPr sz="2400">
                <a:solidFill>
                  <a:schemeClr val="dk1"/>
                </a:solidFill>
                <a:latin typeface="Bellota Text Light"/>
                <a:ea typeface="Bellota Text Light"/>
                <a:cs typeface="Bellota Text Light"/>
                <a:sym typeface="Bellota Text Light"/>
              </a:defRPr>
            </a:lvl2pPr>
            <a:lvl3pPr indent="-381000" lvl="2" marL="1371600" rtl="0">
              <a:lnSpc>
                <a:spcPct val="115000"/>
              </a:lnSpc>
              <a:spcBef>
                <a:spcPts val="800"/>
              </a:spcBef>
              <a:spcAft>
                <a:spcPts val="0"/>
              </a:spcAft>
              <a:buClr>
                <a:schemeClr val="accent1"/>
              </a:buClr>
              <a:buSzPts val="2400"/>
              <a:buFont typeface="Bellota Text Light"/>
              <a:buChar char="■"/>
              <a:defRPr sz="2400">
                <a:solidFill>
                  <a:schemeClr val="dk1"/>
                </a:solidFill>
                <a:latin typeface="Bellota Text Light"/>
                <a:ea typeface="Bellota Text Light"/>
                <a:cs typeface="Bellota Text Light"/>
                <a:sym typeface="Bellota Text Light"/>
              </a:defRPr>
            </a:lvl3pPr>
            <a:lvl4pPr indent="-381000" lvl="3" marL="18288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4pPr>
            <a:lvl5pPr indent="-381000" lvl="4" marL="2286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5pPr>
            <a:lvl6pPr indent="-381000" lvl="5" marL="27432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6pPr>
            <a:lvl7pPr indent="-381000" lvl="6" marL="32004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7pPr>
            <a:lvl8pPr indent="-381000" lvl="7" marL="36576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8pPr>
            <a:lvl9pPr indent="-381000" lvl="8" marL="4114800" rtl="0">
              <a:lnSpc>
                <a:spcPct val="115000"/>
              </a:lnSpc>
              <a:spcBef>
                <a:spcPts val="800"/>
              </a:spcBef>
              <a:spcAft>
                <a:spcPts val="80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9pPr>
          </a:lstStyle>
          <a:p/>
        </p:txBody>
      </p:sp>
      <p:sp>
        <p:nvSpPr>
          <p:cNvPr id="54" name="Google Shape;54;p13"/>
          <p:cNvSpPr txBox="1"/>
          <p:nvPr>
            <p:ph idx="12" type="sldNum"/>
          </p:nvPr>
        </p:nvSpPr>
        <p:spPr>
          <a:xfrm>
            <a:off x="4297650" y="4465974"/>
            <a:ext cx="548700" cy="677400"/>
          </a:xfrm>
          <a:prstGeom prst="rect">
            <a:avLst/>
          </a:prstGeom>
          <a:noFill/>
          <a:ln>
            <a:noFill/>
          </a:ln>
        </p:spPr>
        <p:txBody>
          <a:bodyPr anchorCtr="0" anchor="ctr" bIns="0" lIns="0" spcFirstLastPara="1" rIns="0" wrap="square" tIns="0">
            <a:noAutofit/>
          </a:bodyPr>
          <a:lstStyle>
            <a:lvl1pPr lvl="0" rtl="0" algn="ctr">
              <a:buNone/>
              <a:defRPr sz="1300">
                <a:solidFill>
                  <a:schemeClr val="lt1"/>
                </a:solidFill>
                <a:latin typeface="Satisfy"/>
                <a:ea typeface="Satisfy"/>
                <a:cs typeface="Satisfy"/>
                <a:sym typeface="Satisfy"/>
              </a:defRPr>
            </a:lvl1pPr>
            <a:lvl2pPr lvl="1" rtl="0" algn="ctr">
              <a:buNone/>
              <a:defRPr sz="1300">
                <a:solidFill>
                  <a:schemeClr val="lt1"/>
                </a:solidFill>
                <a:latin typeface="Satisfy"/>
                <a:ea typeface="Satisfy"/>
                <a:cs typeface="Satisfy"/>
                <a:sym typeface="Satisfy"/>
              </a:defRPr>
            </a:lvl2pPr>
            <a:lvl3pPr lvl="2" rtl="0" algn="ctr">
              <a:buNone/>
              <a:defRPr sz="1300">
                <a:solidFill>
                  <a:schemeClr val="lt1"/>
                </a:solidFill>
                <a:latin typeface="Satisfy"/>
                <a:ea typeface="Satisfy"/>
                <a:cs typeface="Satisfy"/>
                <a:sym typeface="Satisfy"/>
              </a:defRPr>
            </a:lvl3pPr>
            <a:lvl4pPr lvl="3" rtl="0" algn="ctr">
              <a:buNone/>
              <a:defRPr sz="1300">
                <a:solidFill>
                  <a:schemeClr val="lt1"/>
                </a:solidFill>
                <a:latin typeface="Satisfy"/>
                <a:ea typeface="Satisfy"/>
                <a:cs typeface="Satisfy"/>
                <a:sym typeface="Satisfy"/>
              </a:defRPr>
            </a:lvl4pPr>
            <a:lvl5pPr lvl="4" rtl="0" algn="ctr">
              <a:buNone/>
              <a:defRPr sz="1300">
                <a:solidFill>
                  <a:schemeClr val="lt1"/>
                </a:solidFill>
                <a:latin typeface="Satisfy"/>
                <a:ea typeface="Satisfy"/>
                <a:cs typeface="Satisfy"/>
                <a:sym typeface="Satisfy"/>
              </a:defRPr>
            </a:lvl5pPr>
            <a:lvl6pPr lvl="5" rtl="0" algn="ctr">
              <a:buNone/>
              <a:defRPr sz="1300">
                <a:solidFill>
                  <a:schemeClr val="lt1"/>
                </a:solidFill>
                <a:latin typeface="Satisfy"/>
                <a:ea typeface="Satisfy"/>
                <a:cs typeface="Satisfy"/>
                <a:sym typeface="Satisfy"/>
              </a:defRPr>
            </a:lvl6pPr>
            <a:lvl7pPr lvl="6" rtl="0" algn="ctr">
              <a:buNone/>
              <a:defRPr sz="1300">
                <a:solidFill>
                  <a:schemeClr val="lt1"/>
                </a:solidFill>
                <a:latin typeface="Satisfy"/>
                <a:ea typeface="Satisfy"/>
                <a:cs typeface="Satisfy"/>
                <a:sym typeface="Satisfy"/>
              </a:defRPr>
            </a:lvl7pPr>
            <a:lvl8pPr lvl="7" rtl="0" algn="ctr">
              <a:buNone/>
              <a:defRPr sz="1300">
                <a:solidFill>
                  <a:schemeClr val="lt1"/>
                </a:solidFill>
                <a:latin typeface="Satisfy"/>
                <a:ea typeface="Satisfy"/>
                <a:cs typeface="Satisfy"/>
                <a:sym typeface="Satisfy"/>
              </a:defRPr>
            </a:lvl8pPr>
            <a:lvl9pPr lvl="8" rtl="0" algn="ctr">
              <a:buNone/>
              <a:defRPr sz="1300">
                <a:solidFill>
                  <a:schemeClr val="lt1"/>
                </a:solidFill>
                <a:latin typeface="Satisfy"/>
                <a:ea typeface="Satisfy"/>
                <a:cs typeface="Satisfy"/>
                <a:sym typeface="Satisfy"/>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image" Target="../media/image9.png"/><Relationship Id="rId5" Type="http://schemas.openxmlformats.org/officeDocument/2006/relationships/image" Target="../media/image3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15.jpg"/><Relationship Id="rId4" Type="http://schemas.openxmlformats.org/officeDocument/2006/relationships/image" Target="../media/image22.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40.jpg"/></Relationships>
</file>

<file path=ppt/slides/_rels/slide28.xml.rels><?xml version="1.0" encoding="UTF-8" standalone="yes" ?><Relationships xmlns="http://schemas.openxmlformats.org/package/2006/relationships"><Relationship Id="rId1" Target="../slideLayouts/slideLayout21.xml" Type="http://schemas.openxmlformats.org/officeDocument/2006/relationships/slideLayout"/><Relationship Id="rId2" Target="../notesSlides/notesSlide28.xml" Type="http://schemas.openxmlformats.org/officeDocument/2006/relationships/notesSlide"/><Relationship Id="rId3" Target="../media/image17.jpeg" Type="http://schemas.openxmlformats.org/officeDocument/2006/relationships/image"/></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arget="../slideLayouts/slideLayout18.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 Id="rId4" Target="../media/image11.jpeg" Type="http://schemas.openxmlformats.org/officeDocument/2006/relationships/image"/><Relationship Id="rId5" Target="../media/image6.jpg" Type="http://schemas.openxmlformats.org/officeDocument/2006/relationships/image"/><Relationship Id="rId6" Target="../media/image23.jpg" Type="http://schemas.openxmlformats.org/officeDocument/2006/relationships/image"/><Relationship Id="rId7" Target="../media/image5.jpg" Type="http://schemas.openxmlformats.org/officeDocument/2006/relationships/image"/></Relationships>
</file>

<file path=ppt/slides/_rels/slide30.xml.rels><?xml version="1.0" encoding="UTF-8" standalone="yes" ?><Relationships xmlns="http://schemas.openxmlformats.org/package/2006/relationships"><Relationship Id="rId1" Target="../slideLayouts/slideLayout21.xml" Type="http://schemas.openxmlformats.org/officeDocument/2006/relationships/slideLayout"/><Relationship Id="rId2" Target="../notesSlides/notesSlide30.xml" Type="http://schemas.openxmlformats.org/officeDocument/2006/relationships/notesSlide"/><Relationship Id="rId3" Target="../media/image18.png" Type="http://schemas.openxmlformats.org/officeDocument/2006/relationships/image"/><Relationship Id="rId4" Target="../media/image16.png" Type="http://schemas.openxmlformats.org/officeDocument/2006/relationships/image"/><Relationship Id="rId11" Target="../media/image28.png" Type="http://schemas.openxmlformats.org/officeDocument/2006/relationships/image"/><Relationship Id="rId10" Target="../media/image30.jpeg" Type="http://schemas.openxmlformats.org/officeDocument/2006/relationships/image"/><Relationship Id="rId12" Target="../media/image35.jpeg" Type="http://schemas.openxmlformats.org/officeDocument/2006/relationships/image"/><Relationship Id="rId9" Target="../media/image26.png" Type="http://schemas.openxmlformats.org/officeDocument/2006/relationships/image"/><Relationship Id="rId5" Target="../media/image25.png" Type="http://schemas.openxmlformats.org/officeDocument/2006/relationships/image"/><Relationship Id="rId6" Target="../media/image27.png" Type="http://schemas.openxmlformats.org/officeDocument/2006/relationships/image"/><Relationship Id="rId7" Target="../media/image29.png" Type="http://schemas.openxmlformats.org/officeDocument/2006/relationships/image"/><Relationship Id="rId8" Target="../media/image32.jpeg" Type="http://schemas.openxmlformats.org/officeDocument/2006/relationships/image"/></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 Id="rId3" Type="http://schemas.openxmlformats.org/officeDocument/2006/relationships/image" Target="../media/image38.jp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arget="../slideLayouts/slideLayout18.xml" Type="http://schemas.openxmlformats.org/officeDocument/2006/relationships/slideLayout"/><Relationship Id="rId2" Target="../notesSlides/notesSlide37.xml" Type="http://schemas.openxmlformats.org/officeDocument/2006/relationships/notesSlide"/><Relationship Id="rId3" Target="../media/image39.jpeg" Type="http://schemas.openxmlformats.org/officeDocument/2006/relationships/image"/><Relationship Id="rId4" Target="../media/image23.jpg" Type="http://schemas.openxmlformats.org/officeDocument/2006/relationships/image"/><Relationship Id="rId5" Target="../media/image5.jpg" Type="http://schemas.openxmlformats.org/officeDocument/2006/relationships/image"/><Relationship Id="rId6" Target="../media/image1.jpeg" Type="http://schemas.openxmlformats.org/officeDocument/2006/relationships/image"/><Relationship Id="rId7" Target="../media/image7.png" Type="http://schemas.openxmlformats.org/officeDocument/2006/relationships/image"/><Relationship Id="rId8" Target="../media/image4.png" Type="http://schemas.openxmlformats.org/officeDocument/2006/relationships/image"/></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31.jpg"/><Relationship Id="rId4" Type="http://schemas.openxmlformats.org/officeDocument/2006/relationships/image" Target="../media/image24.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8" name="Shape 108"/>
        <p:cNvGrpSpPr/>
        <p:nvPr/>
      </p:nvGrpSpPr>
      <p:grpSpPr>
        <a:xfrm>
          <a:off x="0" y="0"/>
          <a:ext cx="0" cy="0"/>
          <a:chOff x="0" y="0"/>
          <a:chExt cx="0" cy="0"/>
        </a:xfrm>
      </p:grpSpPr>
      <p:sp>
        <p:nvSpPr>
          <p:cNvPr id="109" name="Google Shape;109;p24"/>
          <p:cNvSpPr txBox="1"/>
          <p:nvPr>
            <p:ph idx="4294967295" type="ctrTitle"/>
          </p:nvPr>
        </p:nvSpPr>
        <p:spPr>
          <a:xfrm>
            <a:off x="1375800" y="1111800"/>
            <a:ext cx="6392400" cy="2568300"/>
          </a:xfrm>
          <a:prstGeom prst="rect">
            <a:avLst/>
          </a:prstGeom>
          <a:effectLst>
            <a:outerShdw blurRad="28575" rotWithShape="0" algn="bl" dir="5400000" dist="19050">
              <a:srgbClr val="000000">
                <a:alpha val="50000"/>
              </a:srgbClr>
            </a:outerShdw>
          </a:effectLst>
        </p:spPr>
        <p:txBody>
          <a:bodyPr anchorCtr="0" anchor="b" bIns="0" lIns="0" spcFirstLastPara="1" rIns="0" wrap="square" tIns="0">
            <a:noAutofit/>
          </a:bodyPr>
          <a:lstStyle/>
          <a:p>
            <a:pPr indent="0" lvl="0" marL="0" rtl="0" algn="ctr">
              <a:spcBef>
                <a:spcPts val="0"/>
              </a:spcBef>
              <a:spcAft>
                <a:spcPts val="0"/>
              </a:spcAft>
              <a:buNone/>
            </a:pPr>
            <a:r>
              <a:rPr lang="en" sz="6000">
                <a:latin typeface="Lora"/>
                <a:ea typeface="Lora"/>
                <a:cs typeface="Lora"/>
                <a:sym typeface="Lora"/>
              </a:rPr>
              <a:t>POVs &amp; Experience Proto-bites</a:t>
            </a:r>
            <a:endParaRPr sz="6000">
              <a:latin typeface="Lora"/>
              <a:ea typeface="Lora"/>
              <a:cs typeface="Lora"/>
              <a:sym typeface="Lora"/>
            </a:endParaRPr>
          </a:p>
        </p:txBody>
      </p:sp>
      <p:pic>
        <p:nvPicPr>
          <p:cNvPr id="110" name="Google Shape;110;p24"/>
          <p:cNvPicPr preferRelativeResize="0"/>
          <p:nvPr/>
        </p:nvPicPr>
        <p:blipFill>
          <a:blip r:embed="rId3">
            <a:alphaModFix/>
          </a:blip>
          <a:stretch>
            <a:fillRect/>
          </a:stretch>
        </p:blipFill>
        <p:spPr>
          <a:xfrm rot="-934942">
            <a:off x="127953" y="-240080"/>
            <a:ext cx="2629869" cy="2956104"/>
          </a:xfrm>
          <a:prstGeom prst="rect">
            <a:avLst/>
          </a:prstGeom>
          <a:noFill/>
          <a:ln>
            <a:noFill/>
          </a:ln>
          <a:effectLst>
            <a:outerShdw blurRad="57150" rotWithShape="0" algn="bl" dir="5400000" dist="47625">
              <a:srgbClr val="000000">
                <a:alpha val="50000"/>
              </a:srgbClr>
            </a:outerShdw>
          </a:effectLst>
        </p:spPr>
      </p:pic>
      <p:pic>
        <p:nvPicPr>
          <p:cNvPr id="111" name="Google Shape;111;p24"/>
          <p:cNvPicPr preferRelativeResize="0"/>
          <p:nvPr/>
        </p:nvPicPr>
        <p:blipFill>
          <a:blip r:embed="rId4">
            <a:alphaModFix/>
          </a:blip>
          <a:stretch>
            <a:fillRect/>
          </a:stretch>
        </p:blipFill>
        <p:spPr>
          <a:xfrm rot="-804337">
            <a:off x="6259555" y="560200"/>
            <a:ext cx="4024644" cy="36714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91" name="Shape 191"/>
        <p:cNvGrpSpPr/>
        <p:nvPr/>
      </p:nvGrpSpPr>
      <p:grpSpPr>
        <a:xfrm>
          <a:off x="0" y="0"/>
          <a:ext cx="0" cy="0"/>
          <a:chOff x="0" y="0"/>
          <a:chExt cx="0" cy="0"/>
        </a:xfrm>
      </p:grpSpPr>
      <p:sp>
        <p:nvSpPr>
          <p:cNvPr id="192" name="Google Shape;192;p33"/>
          <p:cNvSpPr txBox="1"/>
          <p:nvPr>
            <p:ph idx="4294967295" type="title"/>
          </p:nvPr>
        </p:nvSpPr>
        <p:spPr>
          <a:xfrm>
            <a:off x="1080050" y="531200"/>
            <a:ext cx="6984000" cy="396300"/>
          </a:xfrm>
          <a:prstGeom prst="rect">
            <a:avLst/>
          </a:prstGeom>
        </p:spPr>
        <p:txBody>
          <a:bodyPr anchor="b" anchorCtr="0" bIns="0" lIns="0" rIns="0" spcFirstLastPara="1" tIns="0" wrap="square">
            <a:noAutofit/>
          </a:bodyPr>
          <a:lstStyle/>
          <a:p>
            <a:pPr algn="ctr" indent="0" lvl="0" marL="0" rtl="0">
              <a:spcBef>
                <a:spcPts val="0"/>
              </a:spcBef>
              <a:spcAft>
                <a:spcPts val="0"/>
              </a:spcAft>
              <a:buNone/>
            </a:pPr>
            <a:r>
              <a:rPr lang="en">
                <a:latin typeface="Nunito"/>
                <a:ea typeface="Nunito"/>
                <a:cs typeface="Nunito"/>
                <a:sym typeface="Nunito"/>
              </a:rPr>
              <a:t>Daniel Key Takeaways</a:t>
            </a:r>
            <a:endParaRPr>
              <a:latin typeface="Nunito"/>
              <a:ea typeface="Nunito"/>
              <a:cs typeface="Nunito"/>
              <a:sym typeface="Nunito"/>
            </a:endParaRPr>
          </a:p>
        </p:txBody>
      </p:sp>
      <p:pic>
        <p:nvPicPr>
          <p:cNvPr id="193" name="Google Shape;193;p33"/>
          <p:cNvPicPr preferRelativeResize="0"/>
          <p:nvPr/>
        </p:nvPicPr>
        <p:blipFill>
          <a:blip r:embed="rId3">
            <a:alphaModFix/>
          </a:blip>
          <a:stretch>
            <a:fillRect/>
          </a:stretch>
        </p:blipFill>
        <p:spPr>
          <a:xfrm rot="-1567875">
            <a:off x="-1501504" y="-833470"/>
            <a:ext cx="3343758" cy="2507816"/>
          </a:xfrm>
          <a:prstGeom prst="rect">
            <a:avLst/>
          </a:prstGeom>
          <a:noFill/>
          <a:ln>
            <a:noFill/>
          </a:ln>
        </p:spPr>
      </p:pic>
      <p:sp>
        <p:nvSpPr>
          <p:cNvPr id="194" name="Google Shape;194;p33"/>
          <p:cNvSpPr/>
          <p:nvPr/>
        </p:nvSpPr>
        <p:spPr>
          <a:xfrm>
            <a:off x="3082811" y="1326200"/>
            <a:ext cx="490396" cy="1060815"/>
          </a:xfrm>
          <a:custGeom>
            <a:rect b="b" l="l" r="r" t="t"/>
            <a:pathLst>
              <a:path extrusionOk="0" h="21073" w="8542">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423C4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195" name="Google Shape;195;p33"/>
          <p:cNvSpPr/>
          <p:nvPr/>
        </p:nvSpPr>
        <p:spPr>
          <a:xfrm>
            <a:off x="2925750" y="3144100"/>
            <a:ext cx="804492" cy="1060848"/>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23C4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196" name="Google Shape;196;p33"/>
          <p:cNvSpPr txBox="1"/>
          <p:nvPr>
            <p:ph idx="4294967295" type="body"/>
          </p:nvPr>
        </p:nvSpPr>
        <p:spPr>
          <a:xfrm>
            <a:off x="3952825" y="1228800"/>
            <a:ext cx="4620900" cy="1507800"/>
          </a:xfrm>
          <a:prstGeom prst="rect">
            <a:avLst/>
          </a:prstGeom>
        </p:spPr>
        <p:txBody>
          <a:bodyPr anchor="t" anchorCtr="0" bIns="0" lIns="0" rIns="0" spcFirstLastPara="1" tIns="0" wrap="square">
            <a:noAutofit/>
          </a:bodyPr>
          <a:lstStyle/>
          <a:p>
            <a:pPr algn="l" indent="-355600" lvl="0" marL="457200" rtl="0">
              <a:spcBef>
                <a:spcPts val="0"/>
              </a:spcBef>
              <a:spcAft>
                <a:spcPts val="0"/>
              </a:spcAft>
              <a:buClr>
                <a:schemeClr val="accent5"/>
              </a:buClr>
              <a:buSzPts val="2000"/>
              <a:buChar char="⬩"/>
            </a:pPr>
            <a:r>
              <a:rPr lang="en" sz="2000"/>
              <a:t>Recent college graduate, medical research assistant</a:t>
            </a:r>
            <a:endParaRPr sz="2000"/>
          </a:p>
          <a:p>
            <a:pPr algn="l" indent="-355600" lvl="0" marL="457200" rtl="0">
              <a:spcBef>
                <a:spcPts val="0"/>
              </a:spcBef>
              <a:spcAft>
                <a:spcPts val="0"/>
              </a:spcAft>
              <a:buClr>
                <a:schemeClr val="accent5"/>
              </a:buClr>
              <a:buSzPts val="2000"/>
              <a:buChar char="⬩"/>
            </a:pPr>
            <a:r>
              <a:rPr lang="en" sz="2000"/>
              <a:t>Lives with parents, primary cook for his family</a:t>
            </a:r>
            <a:endParaRPr sz="2000"/>
          </a:p>
        </p:txBody>
      </p:sp>
      <p:sp>
        <p:nvSpPr>
          <p:cNvPr id="197" name="Google Shape;197;p33"/>
          <p:cNvSpPr txBox="1"/>
          <p:nvPr>
            <p:ph idx="4294967295" type="body"/>
          </p:nvPr>
        </p:nvSpPr>
        <p:spPr>
          <a:xfrm>
            <a:off x="3952825" y="2848750"/>
            <a:ext cx="4620900" cy="2171700"/>
          </a:xfrm>
          <a:prstGeom prst="rect">
            <a:avLst/>
          </a:prstGeom>
        </p:spPr>
        <p:txBody>
          <a:bodyPr anchor="t" anchorCtr="0" bIns="0" lIns="0" rIns="0" spcFirstLastPara="1" tIns="0" wrap="square">
            <a:noAutofit/>
          </a:bodyPr>
          <a:lstStyle/>
          <a:p>
            <a:pPr algn="l" indent="-355600" lvl="0" marL="457200" rtl="0">
              <a:spcBef>
                <a:spcPts val="0"/>
              </a:spcBef>
              <a:spcAft>
                <a:spcPts val="0"/>
              </a:spcAft>
              <a:buClr>
                <a:schemeClr val="accent5"/>
              </a:buClr>
              <a:buSzPts val="2000"/>
              <a:buChar char="⬩"/>
            </a:pPr>
            <a:r>
              <a:rPr lang="en" sz="2000"/>
              <a:t>People shifts his cooking priorities based on who he cooks for: taste vs. health</a:t>
            </a:r>
            <a:endParaRPr sz="2000"/>
          </a:p>
          <a:p>
            <a:pPr algn="l" indent="-355600" lvl="0" marL="457200" rtl="0">
              <a:spcBef>
                <a:spcPts val="0"/>
              </a:spcBef>
              <a:spcAft>
                <a:spcPts val="0"/>
              </a:spcAft>
              <a:buClr>
                <a:schemeClr val="accent5"/>
              </a:buClr>
              <a:buSzPts val="2000"/>
              <a:buChar char="⬩"/>
            </a:pPr>
            <a:r>
              <a:rPr lang="en" sz="2000"/>
              <a:t>People may be more comfortable experimenting when a recipe is unfamiliar, since there’s less pressure</a:t>
            </a:r>
            <a:endParaRPr sz="2000"/>
          </a:p>
        </p:txBody>
      </p:sp>
      <p:pic>
        <p:nvPicPr>
          <p:cNvPr id="198" name="Google Shape;198;p33"/>
          <p:cNvPicPr preferRelativeResize="0"/>
          <p:nvPr/>
        </p:nvPicPr>
        <p:blipFill rotWithShape="1">
          <a:blip r:embed="rId4">
            <a:alphaModFix/>
          </a:blip>
          <a:srcRect b="108" r="-112" t="3115"/>
          <a:stretch/>
        </p:blipFill>
        <p:spPr>
          <a:xfrm>
            <a:off x="416733" y="1768394"/>
            <a:ext cx="2155500" cy="2099100"/>
          </a:xfrm>
          <a:prstGeom prst="ellipse">
            <a:avLst/>
          </a:prstGeom>
          <a:noFill/>
          <a:ln>
            <a:noFill/>
          </a:ln>
          <a:effectLst>
            <a:outerShdw algn="bl" blurRad="57150" dir="5400000" dist="19050" rotWithShape="0">
              <a:srgbClr val="000000">
                <a:alpha val="50000"/>
              </a:srgbClr>
            </a:outerShdw>
          </a:effectLst>
        </p:spPr>
      </p:pic>
      <p:cxnSp>
        <p:nvCxnSpPr>
          <p:cNvPr id="199" name="Google Shape;199;p33"/>
          <p:cNvCxnSpPr/>
          <p:nvPr/>
        </p:nvCxnSpPr>
        <p:spPr>
          <a:xfrm>
            <a:off x="4747825" y="2735025"/>
            <a:ext cx="3030900" cy="0"/>
          </a:xfrm>
          <a:prstGeom prst="straightConnector1">
            <a:avLst/>
          </a:prstGeom>
          <a:noFill/>
          <a:ln cap="flat" cmpd="sng" w="9525">
            <a:solidFill>
              <a:schemeClr val="dk2"/>
            </a:solidFill>
            <a:prstDash val="solid"/>
            <a:round/>
            <a:headEnd len="med" type="none" w="med"/>
            <a:tailEnd len="med" type="none" w="med"/>
          </a:ln>
        </p:spPr>
      </p:cxnSp>
    </p:spTree>
  </p:cSld>
  <p:clrMapOvr>
    <a:masterClrMapping/>
  </p:clrMapOvr>
</p:sld>
</file>

<file path=ppt/slides/slide11.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03" name="Shape 203"/>
        <p:cNvGrpSpPr/>
        <p:nvPr/>
      </p:nvGrpSpPr>
      <p:grpSpPr>
        <a:xfrm>
          <a:off x="0" y="0"/>
          <a:ext cx="0" cy="0"/>
          <a:chOff x="0" y="0"/>
          <a:chExt cx="0" cy="0"/>
        </a:xfrm>
      </p:grpSpPr>
      <p:sp>
        <p:nvSpPr>
          <p:cNvPr id="204" name="Google Shape;204;p34"/>
          <p:cNvSpPr txBox="1"/>
          <p:nvPr>
            <p:ph idx="4294967295" type="title"/>
          </p:nvPr>
        </p:nvSpPr>
        <p:spPr>
          <a:xfrm>
            <a:off x="1080050" y="531200"/>
            <a:ext cx="6984000" cy="396300"/>
          </a:xfrm>
          <a:prstGeom prst="rect">
            <a:avLst/>
          </a:prstGeom>
        </p:spPr>
        <p:txBody>
          <a:bodyPr anchor="b" anchorCtr="0" bIns="0" lIns="0" rIns="0" spcFirstLastPara="1" tIns="0" wrap="square">
            <a:noAutofit/>
          </a:bodyPr>
          <a:lstStyle/>
          <a:p>
            <a:pPr algn="ctr" indent="0" lvl="0" marL="0" rtl="0">
              <a:spcBef>
                <a:spcPts val="0"/>
              </a:spcBef>
              <a:spcAft>
                <a:spcPts val="0"/>
              </a:spcAft>
              <a:buNone/>
            </a:pPr>
            <a:r>
              <a:rPr lang="en">
                <a:latin typeface="Nunito"/>
                <a:ea typeface="Nunito"/>
                <a:cs typeface="Nunito"/>
                <a:sym typeface="Nunito"/>
              </a:rPr>
              <a:t>Bac Tran Key </a:t>
            </a:r>
            <a:r>
              <a:rPr lang="en">
                <a:latin typeface="Nunito"/>
                <a:ea typeface="Nunito"/>
                <a:cs typeface="Nunito"/>
                <a:sym typeface="Nunito"/>
              </a:rPr>
              <a:t>Takeaways</a:t>
            </a:r>
            <a:endParaRPr>
              <a:latin typeface="Nunito"/>
              <a:ea typeface="Nunito"/>
              <a:cs typeface="Nunito"/>
              <a:sym typeface="Nunito"/>
            </a:endParaRPr>
          </a:p>
        </p:txBody>
      </p:sp>
      <p:pic>
        <p:nvPicPr>
          <p:cNvPr id="205" name="Google Shape;205;p34"/>
          <p:cNvPicPr preferRelativeResize="0"/>
          <p:nvPr/>
        </p:nvPicPr>
        <p:blipFill>
          <a:blip r:embed="rId3">
            <a:alphaModFix/>
          </a:blip>
          <a:stretch>
            <a:fillRect/>
          </a:stretch>
        </p:blipFill>
        <p:spPr>
          <a:xfrm rot="-1567875">
            <a:off x="-1501504" y="-833470"/>
            <a:ext cx="3343758" cy="2507816"/>
          </a:xfrm>
          <a:prstGeom prst="rect">
            <a:avLst/>
          </a:prstGeom>
          <a:noFill/>
          <a:ln>
            <a:noFill/>
          </a:ln>
        </p:spPr>
      </p:pic>
      <p:sp>
        <p:nvSpPr>
          <p:cNvPr id="206" name="Google Shape;206;p34"/>
          <p:cNvSpPr/>
          <p:nvPr/>
        </p:nvSpPr>
        <p:spPr>
          <a:xfrm>
            <a:off x="3082811" y="1510925"/>
            <a:ext cx="490396" cy="1060815"/>
          </a:xfrm>
          <a:custGeom>
            <a:rect b="b" l="l" r="r" t="t"/>
            <a:pathLst>
              <a:path extrusionOk="0" h="21073" w="8542">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423C4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207" name="Google Shape;207;p34"/>
          <p:cNvSpPr/>
          <p:nvPr/>
        </p:nvSpPr>
        <p:spPr>
          <a:xfrm>
            <a:off x="2925750" y="3490025"/>
            <a:ext cx="804492" cy="1060848"/>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23C4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208" name="Google Shape;208;p34"/>
          <p:cNvSpPr txBox="1"/>
          <p:nvPr>
            <p:ph idx="4294967295" type="body"/>
          </p:nvPr>
        </p:nvSpPr>
        <p:spPr>
          <a:xfrm>
            <a:off x="3952825" y="1104613"/>
            <a:ext cx="4620900" cy="2208300"/>
          </a:xfrm>
          <a:prstGeom prst="rect">
            <a:avLst/>
          </a:prstGeom>
        </p:spPr>
        <p:txBody>
          <a:bodyPr anchor="t" anchorCtr="0" bIns="0" lIns="0" rIns="0" spcFirstLastPara="1" tIns="0" wrap="square">
            <a:noAutofit/>
          </a:bodyPr>
          <a:lstStyle/>
          <a:p>
            <a:pPr algn="l" indent="-349250" lvl="0" marL="457200" rtl="0">
              <a:spcBef>
                <a:spcPts val="0"/>
              </a:spcBef>
              <a:spcAft>
                <a:spcPts val="0"/>
              </a:spcAft>
              <a:buClr>
                <a:schemeClr val="accent5"/>
              </a:buClr>
              <a:buSzPts val="1900"/>
              <a:buChar char="⬩"/>
            </a:pPr>
            <a:r>
              <a:rPr lang="en" sz="1900"/>
              <a:t>First-generation Vietnamese-American in his 60s</a:t>
            </a:r>
            <a:endParaRPr sz="1900"/>
          </a:p>
          <a:p>
            <a:pPr algn="l" indent="-349250" lvl="0" marL="457200" rtl="0">
              <a:spcBef>
                <a:spcPts val="0"/>
              </a:spcBef>
              <a:spcAft>
                <a:spcPts val="0"/>
              </a:spcAft>
              <a:buClr>
                <a:schemeClr val="accent5"/>
              </a:buClr>
              <a:buSzPts val="1900"/>
              <a:buChar char="⬩"/>
            </a:pPr>
            <a:r>
              <a:rPr lang="en" sz="1900"/>
              <a:t>Lives with his wife of 33 years, whose cooking he loves</a:t>
            </a:r>
            <a:endParaRPr sz="1900"/>
          </a:p>
          <a:p>
            <a:pPr algn="l" indent="-349250" lvl="0" marL="457200" rtl="0">
              <a:spcBef>
                <a:spcPts val="0"/>
              </a:spcBef>
              <a:spcAft>
                <a:spcPts val="0"/>
              </a:spcAft>
              <a:buClr>
                <a:schemeClr val="accent5"/>
              </a:buClr>
              <a:buSzPts val="1900"/>
              <a:buChar char="⬩"/>
            </a:pPr>
            <a:r>
              <a:rPr lang="en" sz="1900"/>
              <a:t>Cooks with his wife every day, calls himself “assistant chef”</a:t>
            </a:r>
            <a:endParaRPr sz="2000"/>
          </a:p>
        </p:txBody>
      </p:sp>
      <p:sp>
        <p:nvSpPr>
          <p:cNvPr id="209" name="Google Shape;209;p34"/>
          <p:cNvSpPr txBox="1"/>
          <p:nvPr>
            <p:ph idx="4294967295" type="body"/>
          </p:nvPr>
        </p:nvSpPr>
        <p:spPr>
          <a:xfrm>
            <a:off x="3952825" y="3312925"/>
            <a:ext cx="4620900" cy="1716300"/>
          </a:xfrm>
          <a:prstGeom prst="rect">
            <a:avLst/>
          </a:prstGeom>
        </p:spPr>
        <p:txBody>
          <a:bodyPr anchor="t" anchorCtr="0" bIns="0" lIns="0" rIns="0" spcFirstLastPara="1" tIns="0" wrap="square">
            <a:noAutofit/>
          </a:bodyPr>
          <a:lstStyle/>
          <a:p>
            <a:pPr algn="l" indent="-355600" lvl="0" marL="457200" rtl="0">
              <a:spcBef>
                <a:spcPts val="0"/>
              </a:spcBef>
              <a:spcAft>
                <a:spcPts val="0"/>
              </a:spcAft>
              <a:buClr>
                <a:schemeClr val="accent5"/>
              </a:buClr>
              <a:buSzPts val="2000"/>
              <a:buChar char="⬩"/>
            </a:pPr>
            <a:r>
              <a:rPr lang="en" sz="2000"/>
              <a:t>Inexperienced cooks are happy to </a:t>
            </a:r>
            <a:r>
              <a:rPr lang="en" sz="2000"/>
              <a:t>relinquish control to a source of authority</a:t>
            </a:r>
            <a:endParaRPr sz="2000"/>
          </a:p>
          <a:p>
            <a:pPr algn="l" indent="-355600" lvl="0" marL="457200" rtl="0">
              <a:spcBef>
                <a:spcPts val="0"/>
              </a:spcBef>
              <a:spcAft>
                <a:spcPts val="0"/>
              </a:spcAft>
              <a:buClr>
                <a:schemeClr val="accent5"/>
              </a:buClr>
              <a:buSzPts val="2000"/>
              <a:buChar char="⬩"/>
            </a:pPr>
            <a:r>
              <a:rPr lang="en" sz="2000"/>
              <a:t>People deeply enjoy </a:t>
            </a:r>
            <a:r>
              <a:rPr lang="en" sz="2000"/>
              <a:t>cooking</a:t>
            </a:r>
            <a:r>
              <a:rPr lang="en" sz="2000"/>
              <a:t> with a companion</a:t>
            </a:r>
            <a:endParaRPr sz="2000"/>
          </a:p>
        </p:txBody>
      </p:sp>
      <p:grpSp>
        <p:nvGrpSpPr>
          <p:cNvPr id="210" name="Google Shape;210;p34"/>
          <p:cNvGrpSpPr/>
          <p:nvPr/>
        </p:nvGrpSpPr>
        <p:grpSpPr>
          <a:xfrm>
            <a:off x="416753" y="1769298"/>
            <a:ext cx="2155442" cy="2096998"/>
            <a:chOff x="4775270" y="1353886"/>
            <a:chExt cx="1343624" cy="1307111"/>
          </a:xfrm>
        </p:grpSpPr>
        <p:sp>
          <p:nvSpPr>
            <p:cNvPr id="211" name="Google Shape;211;p34"/>
            <p:cNvSpPr/>
            <p:nvPr/>
          </p:nvSpPr>
          <p:spPr>
            <a:xfrm>
              <a:off x="4776395" y="1353886"/>
              <a:ext cx="1342500" cy="1307100"/>
            </a:xfrm>
            <a:prstGeom prst="ellipse">
              <a:avLst/>
            </a:prstGeom>
            <a:solidFill>
              <a:srgbClr val="B6D7A8"/>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212" name="Google Shape;212;p34"/>
            <p:cNvPicPr preferRelativeResize="0"/>
            <p:nvPr/>
          </p:nvPicPr>
          <p:blipFill rotWithShape="1">
            <a:blip r:embed="rId4">
              <a:alphaModFix/>
            </a:blip>
            <a:srcRect b="2505" t="-6700"/>
            <a:stretch/>
          </p:blipFill>
          <p:spPr>
            <a:xfrm>
              <a:off x="4775270" y="1353897"/>
              <a:ext cx="1342500" cy="13071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grpSp>
      <p:cxnSp>
        <p:nvCxnSpPr>
          <p:cNvPr id="213" name="Google Shape;213;p34"/>
          <p:cNvCxnSpPr/>
          <p:nvPr/>
        </p:nvCxnSpPr>
        <p:spPr>
          <a:xfrm>
            <a:off x="4747825" y="3192225"/>
            <a:ext cx="3030900" cy="0"/>
          </a:xfrm>
          <a:prstGeom prst="straightConnector1">
            <a:avLst/>
          </a:prstGeom>
          <a:noFill/>
          <a:ln cap="flat" cmpd="sng" w="9525">
            <a:solidFill>
              <a:schemeClr val="dk2"/>
            </a:solidFill>
            <a:prstDash val="solid"/>
            <a:round/>
            <a:headEnd len="med" type="none" w="med"/>
            <a:tailEnd len="med" type="none" w="med"/>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5"/>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solidFill>
                <a:schemeClr val="accent4"/>
              </a:solidFill>
            </a:endParaRPr>
          </a:p>
          <a:p>
            <a:pPr indent="0" lvl="0" marL="0" rtl="0" algn="ctr">
              <a:spcBef>
                <a:spcPts val="0"/>
              </a:spcBef>
              <a:spcAft>
                <a:spcPts val="0"/>
              </a:spcAft>
              <a:buNone/>
            </a:pPr>
            <a:r>
              <a:rPr lang="en"/>
              <a:t>Three Revised POVs</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22" name="Shape 222"/>
        <p:cNvGrpSpPr/>
        <p:nvPr/>
      </p:nvGrpSpPr>
      <p:grpSpPr>
        <a:xfrm>
          <a:off x="0" y="0"/>
          <a:ext cx="0" cy="0"/>
          <a:chOff x="0" y="0"/>
          <a:chExt cx="0" cy="0"/>
        </a:xfrm>
      </p:grpSpPr>
      <p:sp>
        <p:nvSpPr>
          <p:cNvPr id="223" name="Google Shape;223;p36"/>
          <p:cNvSpPr txBox="1"/>
          <p:nvPr/>
        </p:nvSpPr>
        <p:spPr>
          <a:xfrm>
            <a:off x="484050" y="1366050"/>
            <a:ext cx="8175900" cy="33708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We met</a:t>
            </a:r>
            <a:r>
              <a:rPr lang="en" sz="1900">
                <a:solidFill>
                  <a:schemeClr val="dk1"/>
                </a:solidFill>
                <a:latin typeface="Bellota Text Light"/>
                <a:ea typeface="Bellota Text Light"/>
                <a:cs typeface="Bellota Text Light"/>
                <a:sym typeface="Bellota Text Light"/>
              </a:rPr>
              <a:t> Julia, a young female college student who carefully plans her meals to maximize the enjoyment she gets from eating. </a:t>
            </a:r>
            <a:endParaRPr sz="1900">
              <a:solidFill>
                <a:schemeClr val="dk1"/>
              </a:solidFill>
              <a:latin typeface="Bellota Text Light"/>
              <a:ea typeface="Bellota Text Light"/>
              <a:cs typeface="Bellota Text Light"/>
              <a:sym typeface="Bellota Text Light"/>
            </a:endParaRPr>
          </a:p>
          <a:p>
            <a:pPr algn="l" indent="0" lvl="0" marL="0" rtl="0">
              <a:spcBef>
                <a:spcPts val="0"/>
              </a:spcBef>
              <a:spcAft>
                <a:spcPts val="0"/>
              </a:spcAft>
              <a:buNone/>
            </a:pPr>
            <a:r>
              <a:t/>
            </a:r>
            <a:endParaRPr b="1" sz="1200">
              <a:solidFill>
                <a:schemeClr val="accent5"/>
              </a:solidFill>
              <a:latin typeface="Bellota Text"/>
              <a:ea typeface="Bellota Text"/>
              <a:cs typeface="Bellota Text"/>
              <a:sym typeface="Bellota Text"/>
            </a:endParaRPr>
          </a:p>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We were surprised to find</a:t>
            </a:r>
            <a:r>
              <a:rPr lang="en" sz="1900">
                <a:solidFill>
                  <a:schemeClr val="dk1"/>
                </a:solidFill>
                <a:latin typeface="Bellota Text Light"/>
                <a:ea typeface="Bellota Text Light"/>
                <a:cs typeface="Bellota Text Light"/>
                <a:sym typeface="Bellota Text Light"/>
              </a:rPr>
              <a:t> that even though she meticulously plans her eating schedule, she laughs off how important it is to her when sharing it with us. </a:t>
            </a:r>
            <a:endParaRPr sz="1900">
              <a:solidFill>
                <a:schemeClr val="dk1"/>
              </a:solidFill>
              <a:latin typeface="Bellota Text Light"/>
              <a:ea typeface="Bellota Text Light"/>
              <a:cs typeface="Bellota Text Light"/>
              <a:sym typeface="Bellota Text Light"/>
            </a:endParaRPr>
          </a:p>
          <a:p>
            <a:pPr algn="l" indent="0" lvl="0" marL="0" rtl="0">
              <a:spcBef>
                <a:spcPts val="0"/>
              </a:spcBef>
              <a:spcAft>
                <a:spcPts val="0"/>
              </a:spcAft>
              <a:buNone/>
            </a:pPr>
            <a:r>
              <a:t/>
            </a:r>
            <a:endParaRPr b="1" sz="1200">
              <a:solidFill>
                <a:schemeClr val="accent5"/>
              </a:solidFill>
              <a:latin typeface="Bellota Text"/>
              <a:ea typeface="Bellota Text"/>
              <a:cs typeface="Bellota Text"/>
              <a:sym typeface="Bellota Text"/>
            </a:endParaRPr>
          </a:p>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We wonder if this means</a:t>
            </a:r>
            <a:r>
              <a:rPr lang="en" sz="1900">
                <a:solidFill>
                  <a:schemeClr val="dk1"/>
                </a:solidFill>
                <a:latin typeface="Bellota Text Light"/>
                <a:ea typeface="Bellota Text Light"/>
                <a:cs typeface="Bellota Text Light"/>
                <a:sym typeface="Bellota Text Light"/>
              </a:rPr>
              <a:t> that Julia thinks being “too serious” about food is something to be embarrassed about, even though it’s what she likes to do. </a:t>
            </a:r>
            <a:endParaRPr sz="1900">
              <a:solidFill>
                <a:schemeClr val="dk1"/>
              </a:solidFill>
              <a:latin typeface="Bellota Text Light"/>
              <a:ea typeface="Bellota Text Light"/>
              <a:cs typeface="Bellota Text Light"/>
              <a:sym typeface="Bellota Text Light"/>
            </a:endParaRPr>
          </a:p>
          <a:p>
            <a:pPr algn="l" indent="0" lvl="0" marL="0" rtl="0">
              <a:spcBef>
                <a:spcPts val="0"/>
              </a:spcBef>
              <a:spcAft>
                <a:spcPts val="0"/>
              </a:spcAft>
              <a:buNone/>
            </a:pPr>
            <a:r>
              <a:t/>
            </a:r>
            <a:endParaRPr b="1" sz="1200">
              <a:solidFill>
                <a:schemeClr val="accent5"/>
              </a:solidFill>
              <a:latin typeface="Bellota Text"/>
              <a:ea typeface="Bellota Text"/>
              <a:cs typeface="Bellota Text"/>
              <a:sym typeface="Bellota Text"/>
            </a:endParaRPr>
          </a:p>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It would be game-changing to</a:t>
            </a:r>
            <a:r>
              <a:rPr lang="en" sz="1900">
                <a:solidFill>
                  <a:schemeClr val="dk1"/>
                </a:solidFill>
                <a:latin typeface="Bellota Text Light"/>
                <a:ea typeface="Bellota Text Light"/>
                <a:cs typeface="Bellota Text Light"/>
                <a:sym typeface="Bellota Text Light"/>
              </a:rPr>
              <a:t> normalize people taking pride in taking what they eat seriously.</a:t>
            </a:r>
            <a:endParaRPr sz="1900">
              <a:solidFill>
                <a:schemeClr val="dk1"/>
              </a:solidFill>
              <a:latin typeface="Bellota Text Light"/>
              <a:ea typeface="Bellota Text Light"/>
              <a:cs typeface="Bellota Text Light"/>
              <a:sym typeface="Bellota Text Light"/>
            </a:endParaRPr>
          </a:p>
        </p:txBody>
      </p:sp>
      <p:sp>
        <p:nvSpPr>
          <p:cNvPr id="224" name="Google Shape;224;p36"/>
          <p:cNvSpPr txBox="1"/>
          <p:nvPr/>
        </p:nvSpPr>
        <p:spPr>
          <a:xfrm>
            <a:off x="1545225" y="304850"/>
            <a:ext cx="5839200" cy="7389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3600">
                <a:solidFill>
                  <a:schemeClr val="dk1"/>
                </a:solidFill>
                <a:latin typeface="Bellota Text"/>
                <a:ea typeface="Bellota Text"/>
                <a:cs typeface="Bellota Text"/>
                <a:sym typeface="Bellota Text"/>
              </a:rPr>
              <a:t>Revised</a:t>
            </a:r>
            <a:r>
              <a:rPr b="1" lang="en" sz="3600">
                <a:solidFill>
                  <a:schemeClr val="dk1"/>
                </a:solidFill>
                <a:latin typeface="Bellota Text"/>
                <a:ea typeface="Bellota Text"/>
                <a:cs typeface="Bellota Text"/>
                <a:sym typeface="Bellota Text"/>
              </a:rPr>
              <a:t> POV #1</a:t>
            </a:r>
            <a:endParaRPr sz="3600">
              <a:solidFill>
                <a:schemeClr val="dk1"/>
              </a:solidFill>
              <a:latin typeface="Bellota Text Light"/>
              <a:ea typeface="Bellota Text Light"/>
              <a:cs typeface="Bellota Text Light"/>
              <a:sym typeface="Bellota Text Light"/>
            </a:endParaRPr>
          </a:p>
        </p:txBody>
      </p:sp>
      <p:sp>
        <p:nvSpPr>
          <p:cNvPr id="225" name="Google Shape;225;p36"/>
          <p:cNvSpPr/>
          <p:nvPr/>
        </p:nvSpPr>
        <p:spPr>
          <a:xfrm rot="687014">
            <a:off x="7359609" y="255310"/>
            <a:ext cx="1536517" cy="837977"/>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grpSp>
        <p:nvGrpSpPr>
          <p:cNvPr id="226" name="Google Shape;226;p36"/>
          <p:cNvGrpSpPr/>
          <p:nvPr/>
        </p:nvGrpSpPr>
        <p:grpSpPr>
          <a:xfrm rot="-784352">
            <a:off x="205818" y="189248"/>
            <a:ext cx="969319" cy="969275"/>
            <a:chOff x="2832500" y="1268800"/>
            <a:chExt cx="1490447" cy="1489212"/>
          </a:xfrm>
        </p:grpSpPr>
        <p:sp>
          <p:nvSpPr>
            <p:cNvPr id="227" name="Google Shape;227;p36"/>
            <p:cNvSpPr/>
            <p:nvPr/>
          </p:nvSpPr>
          <p:spPr>
            <a:xfrm>
              <a:off x="2833747" y="1268800"/>
              <a:ext cx="1489200" cy="1489200"/>
            </a:xfrm>
            <a:prstGeom prst="ellipse">
              <a:avLst/>
            </a:prstGeom>
            <a:solidFill>
              <a:srgbClr val="C9DAF8"/>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228" name="Google Shape;228;p36"/>
            <p:cNvPicPr preferRelativeResize="0"/>
            <p:nvPr/>
          </p:nvPicPr>
          <p:blipFill rotWithShape="1">
            <a:blip r:embed="rId3">
              <a:alphaModFix/>
            </a:blip>
            <a:srcRect b="-27" t="-3466"/>
            <a:stretch/>
          </p:blipFill>
          <p:spPr>
            <a:xfrm>
              <a:off x="2832500" y="1268812"/>
              <a:ext cx="1489200" cy="14892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grpSp>
    </p:spTree>
  </p:cSld>
  <p:clrMapOvr>
    <a:masterClrMapping/>
  </p:clrMapOvr>
</p:sld>
</file>

<file path=ppt/slides/slide14.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32" name="Shape 232"/>
        <p:cNvGrpSpPr/>
        <p:nvPr/>
      </p:nvGrpSpPr>
      <p:grpSpPr>
        <a:xfrm>
          <a:off x="0" y="0"/>
          <a:ext cx="0" cy="0"/>
          <a:chOff x="0" y="0"/>
          <a:chExt cx="0" cy="0"/>
        </a:xfrm>
      </p:grpSpPr>
      <p:sp>
        <p:nvSpPr>
          <p:cNvPr id="233" name="Google Shape;233;p37"/>
          <p:cNvSpPr txBox="1"/>
          <p:nvPr/>
        </p:nvSpPr>
        <p:spPr>
          <a:xfrm>
            <a:off x="484050" y="1289850"/>
            <a:ext cx="8175900" cy="36633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We met</a:t>
            </a:r>
            <a:r>
              <a:rPr lang="en" sz="1900">
                <a:solidFill>
                  <a:schemeClr val="dk1"/>
                </a:solidFill>
                <a:latin typeface="Bellota Text Light"/>
                <a:ea typeface="Bellota Text Light"/>
                <a:cs typeface="Bellota Text Light"/>
                <a:sym typeface="Bellota Text Light"/>
              </a:rPr>
              <a:t> </a:t>
            </a:r>
            <a:r>
              <a:rPr lang="en" sz="1900">
                <a:solidFill>
                  <a:schemeClr val="dk1"/>
                </a:solidFill>
                <a:latin typeface="Bellota Text Light"/>
                <a:ea typeface="Bellota Text Light"/>
                <a:cs typeface="Bellota Text Light"/>
                <a:sym typeface="Bellota Text Light"/>
              </a:rPr>
              <a:t>Alyssa (Aly), a 20-year-old female who has Type 1 Diabetes and loves learning new recipes. </a:t>
            </a:r>
            <a:endParaRPr sz="1900">
              <a:solidFill>
                <a:schemeClr val="dk1"/>
              </a:solidFill>
              <a:latin typeface="Bellota Text Light"/>
              <a:ea typeface="Bellota Text Light"/>
              <a:cs typeface="Bellota Text Light"/>
              <a:sym typeface="Bellota Text Light"/>
            </a:endParaRPr>
          </a:p>
          <a:p>
            <a:pPr algn="l" indent="0" lvl="0" marL="0" rtl="0">
              <a:spcBef>
                <a:spcPts val="0"/>
              </a:spcBef>
              <a:spcAft>
                <a:spcPts val="0"/>
              </a:spcAft>
              <a:buNone/>
            </a:pPr>
            <a:r>
              <a:t/>
            </a:r>
            <a:endParaRPr b="1" sz="1200">
              <a:solidFill>
                <a:schemeClr val="accent5"/>
              </a:solidFill>
              <a:latin typeface="Bellota Text"/>
              <a:ea typeface="Bellota Text"/>
              <a:cs typeface="Bellota Text"/>
              <a:sym typeface="Bellota Text"/>
            </a:endParaRPr>
          </a:p>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We were surprised to hear</a:t>
            </a:r>
            <a:r>
              <a:rPr lang="en" sz="1900">
                <a:solidFill>
                  <a:schemeClr val="dk1"/>
                </a:solidFill>
                <a:latin typeface="Bellota Text Light"/>
                <a:ea typeface="Bellota Text Light"/>
                <a:cs typeface="Bellota Text Light"/>
                <a:sym typeface="Bellota Text Light"/>
              </a:rPr>
              <a:t> that in spite of her diabetes, she is unafraid to experiment with new recipes even if she doesn’t know the exact nutrition contents or how much she’s making. </a:t>
            </a:r>
            <a:endParaRPr sz="1900">
              <a:solidFill>
                <a:schemeClr val="dk1"/>
              </a:solidFill>
              <a:latin typeface="Bellota Text Light"/>
              <a:ea typeface="Bellota Text Light"/>
              <a:cs typeface="Bellota Text Light"/>
              <a:sym typeface="Bellota Text Light"/>
            </a:endParaRPr>
          </a:p>
          <a:p>
            <a:pPr algn="l" indent="0" lvl="0" marL="0" rtl="0">
              <a:spcBef>
                <a:spcPts val="0"/>
              </a:spcBef>
              <a:spcAft>
                <a:spcPts val="0"/>
              </a:spcAft>
              <a:buNone/>
            </a:pPr>
            <a:r>
              <a:t/>
            </a:r>
            <a:endParaRPr b="1" sz="1200">
              <a:solidFill>
                <a:schemeClr val="accent5"/>
              </a:solidFill>
              <a:latin typeface="Bellota Text"/>
              <a:ea typeface="Bellota Text"/>
              <a:cs typeface="Bellota Text"/>
              <a:sym typeface="Bellota Text"/>
            </a:endParaRPr>
          </a:p>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We wonder if this means</a:t>
            </a:r>
            <a:r>
              <a:rPr lang="en" sz="1900">
                <a:solidFill>
                  <a:schemeClr val="dk1"/>
                </a:solidFill>
                <a:latin typeface="Bellota Text Light"/>
                <a:ea typeface="Bellota Text Light"/>
                <a:cs typeface="Bellota Text Light"/>
                <a:sym typeface="Bellota Text Light"/>
              </a:rPr>
              <a:t> that although she wants to be careful, Aly does not want to let this uncertainty deter her from trying new things because she is willing to risk her health for something novel. </a:t>
            </a:r>
            <a:endParaRPr sz="1900">
              <a:solidFill>
                <a:schemeClr val="dk1"/>
              </a:solidFill>
              <a:latin typeface="Bellota Text Light"/>
              <a:ea typeface="Bellota Text Light"/>
              <a:cs typeface="Bellota Text Light"/>
              <a:sym typeface="Bellota Text Light"/>
            </a:endParaRPr>
          </a:p>
          <a:p>
            <a:pPr algn="l" indent="0" lvl="0" marL="0" rtl="0">
              <a:spcBef>
                <a:spcPts val="0"/>
              </a:spcBef>
              <a:spcAft>
                <a:spcPts val="0"/>
              </a:spcAft>
              <a:buNone/>
            </a:pPr>
            <a:r>
              <a:t/>
            </a:r>
            <a:endParaRPr b="1" sz="1200">
              <a:solidFill>
                <a:schemeClr val="accent5"/>
              </a:solidFill>
              <a:latin typeface="Bellota Text"/>
              <a:ea typeface="Bellota Text"/>
              <a:cs typeface="Bellota Text"/>
              <a:sym typeface="Bellota Text"/>
            </a:endParaRPr>
          </a:p>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It would be game-changing to</a:t>
            </a:r>
            <a:r>
              <a:rPr lang="en" sz="1900">
                <a:solidFill>
                  <a:schemeClr val="dk1"/>
                </a:solidFill>
                <a:latin typeface="Bellota Text Light"/>
                <a:ea typeface="Bellota Text Light"/>
                <a:cs typeface="Bellota Text Light"/>
                <a:sym typeface="Bellota Text Light"/>
              </a:rPr>
              <a:t> give people a way to manage uncertainty when experimenting in the kitchen.</a:t>
            </a:r>
            <a:endParaRPr sz="1900">
              <a:solidFill>
                <a:schemeClr val="dk1"/>
              </a:solidFill>
              <a:latin typeface="Bellota Text Light"/>
              <a:ea typeface="Bellota Text Light"/>
              <a:cs typeface="Bellota Text Light"/>
              <a:sym typeface="Bellota Text Light"/>
            </a:endParaRPr>
          </a:p>
        </p:txBody>
      </p:sp>
      <p:sp>
        <p:nvSpPr>
          <p:cNvPr id="234" name="Google Shape;234;p37"/>
          <p:cNvSpPr txBox="1"/>
          <p:nvPr/>
        </p:nvSpPr>
        <p:spPr>
          <a:xfrm>
            <a:off x="1545225" y="304850"/>
            <a:ext cx="5839200" cy="7389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3600">
                <a:solidFill>
                  <a:schemeClr val="dk1"/>
                </a:solidFill>
                <a:latin typeface="Bellota Text"/>
                <a:ea typeface="Bellota Text"/>
                <a:cs typeface="Bellota Text"/>
                <a:sym typeface="Bellota Text"/>
              </a:rPr>
              <a:t>Revised POV #2</a:t>
            </a:r>
            <a:endParaRPr sz="3600">
              <a:solidFill>
                <a:schemeClr val="dk1"/>
              </a:solidFill>
              <a:latin typeface="Bellota Text Light"/>
              <a:ea typeface="Bellota Text Light"/>
              <a:cs typeface="Bellota Text Light"/>
              <a:sym typeface="Bellota Text Light"/>
            </a:endParaRPr>
          </a:p>
        </p:txBody>
      </p:sp>
      <p:sp>
        <p:nvSpPr>
          <p:cNvPr id="235" name="Google Shape;235;p37"/>
          <p:cNvSpPr/>
          <p:nvPr/>
        </p:nvSpPr>
        <p:spPr>
          <a:xfrm rot="687014">
            <a:off x="7359609" y="255310"/>
            <a:ext cx="1536517" cy="837977"/>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236" name="Google Shape;236;p37"/>
          <p:cNvPicPr preferRelativeResize="0"/>
          <p:nvPr/>
        </p:nvPicPr>
        <p:blipFill rotWithShape="1">
          <a:blip r:embed="rId3">
            <a:alphaModFix/>
          </a:blip>
          <a:srcRect b="-27" t="-3466"/>
          <a:stretch/>
        </p:blipFill>
        <p:spPr>
          <a:xfrm rot="-784352">
            <a:off x="205829" y="189348"/>
            <a:ext cx="968508" cy="969267"/>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pic>
        <p:nvPicPr>
          <p:cNvPr id="237" name="Google Shape;237;p37"/>
          <p:cNvPicPr preferRelativeResize="0"/>
          <p:nvPr/>
        </p:nvPicPr>
        <p:blipFill rotWithShape="1">
          <a:blip r:embed="rId4">
            <a:alphaModFix/>
          </a:blip>
          <a:srcRect b="-48" r="-47"/>
          <a:stretch/>
        </p:blipFill>
        <p:spPr>
          <a:xfrm rot="-786694">
            <a:off x="205778" y="189197"/>
            <a:ext cx="969371" cy="969371"/>
          </a:xfrm>
          <a:prstGeom prst="ellipse">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15.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41" name="Shape 241"/>
        <p:cNvGrpSpPr/>
        <p:nvPr/>
      </p:nvGrpSpPr>
      <p:grpSpPr>
        <a:xfrm>
          <a:off x="0" y="0"/>
          <a:ext cx="0" cy="0"/>
          <a:chOff x="0" y="0"/>
          <a:chExt cx="0" cy="0"/>
        </a:xfrm>
      </p:grpSpPr>
      <p:sp>
        <p:nvSpPr>
          <p:cNvPr id="242" name="Google Shape;242;p38"/>
          <p:cNvSpPr txBox="1"/>
          <p:nvPr/>
        </p:nvSpPr>
        <p:spPr>
          <a:xfrm>
            <a:off x="484050" y="1366050"/>
            <a:ext cx="8175900" cy="33708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We met</a:t>
            </a:r>
            <a:r>
              <a:rPr lang="en" sz="1900">
                <a:solidFill>
                  <a:schemeClr val="dk1"/>
                </a:solidFill>
                <a:latin typeface="Bellota Text Light"/>
                <a:ea typeface="Bellota Text Light"/>
                <a:cs typeface="Bellota Text Light"/>
                <a:sym typeface="Bellota Text Light"/>
              </a:rPr>
              <a:t> Tyler, a male professional cook and amateur boxer who connects to his Filipino culture through food. </a:t>
            </a:r>
            <a:endParaRPr sz="1900">
              <a:solidFill>
                <a:schemeClr val="dk1"/>
              </a:solidFill>
              <a:latin typeface="Bellota Text Light"/>
              <a:ea typeface="Bellota Text Light"/>
              <a:cs typeface="Bellota Text Light"/>
              <a:sym typeface="Bellota Text Light"/>
            </a:endParaRPr>
          </a:p>
          <a:p>
            <a:pPr algn="l" indent="0" lvl="0" marL="0" rtl="0">
              <a:spcBef>
                <a:spcPts val="0"/>
              </a:spcBef>
              <a:spcAft>
                <a:spcPts val="0"/>
              </a:spcAft>
              <a:buNone/>
            </a:pPr>
            <a:r>
              <a:t/>
            </a:r>
            <a:endParaRPr b="1" sz="1200">
              <a:solidFill>
                <a:schemeClr val="accent5"/>
              </a:solidFill>
              <a:latin typeface="Bellota Text"/>
              <a:ea typeface="Bellota Text"/>
              <a:cs typeface="Bellota Text"/>
              <a:sym typeface="Bellota Text"/>
            </a:endParaRPr>
          </a:p>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We were surprised to hear</a:t>
            </a:r>
            <a:r>
              <a:rPr lang="en" sz="1900">
                <a:solidFill>
                  <a:schemeClr val="dk1"/>
                </a:solidFill>
                <a:latin typeface="Bellota Text Light"/>
                <a:ea typeface="Bellota Text Light"/>
                <a:cs typeface="Bellota Text Light"/>
                <a:sym typeface="Bellota Text Light"/>
              </a:rPr>
              <a:t> that he bought a pack of instant pancit (Filipino noodles) at the Asian supermarket because it reminded him of his mom, but still has not eaten the noodles after 4 weeks. </a:t>
            </a:r>
            <a:endParaRPr sz="1900">
              <a:solidFill>
                <a:schemeClr val="dk1"/>
              </a:solidFill>
              <a:latin typeface="Bellota Text Light"/>
              <a:ea typeface="Bellota Text Light"/>
              <a:cs typeface="Bellota Text Light"/>
              <a:sym typeface="Bellota Text Light"/>
            </a:endParaRPr>
          </a:p>
          <a:p>
            <a:pPr algn="l" indent="0" lvl="0" marL="0" rtl="0">
              <a:spcBef>
                <a:spcPts val="0"/>
              </a:spcBef>
              <a:spcAft>
                <a:spcPts val="0"/>
              </a:spcAft>
              <a:buNone/>
            </a:pPr>
            <a:r>
              <a:t/>
            </a:r>
            <a:endParaRPr b="1" sz="1200">
              <a:solidFill>
                <a:schemeClr val="accent5"/>
              </a:solidFill>
              <a:latin typeface="Bellota Text"/>
              <a:ea typeface="Bellota Text"/>
              <a:cs typeface="Bellota Text"/>
              <a:sym typeface="Bellota Text"/>
            </a:endParaRPr>
          </a:p>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We wonder if this means</a:t>
            </a:r>
            <a:r>
              <a:rPr lang="en" sz="1900">
                <a:solidFill>
                  <a:schemeClr val="dk1"/>
                </a:solidFill>
                <a:latin typeface="Bellota Text Light"/>
                <a:ea typeface="Bellota Text Light"/>
                <a:cs typeface="Bellota Text Light"/>
                <a:sym typeface="Bellota Text Light"/>
              </a:rPr>
              <a:t> he is driven to impulse buy cultural foods by nostalgia, but then forgets about them. </a:t>
            </a:r>
            <a:endParaRPr sz="1900">
              <a:solidFill>
                <a:schemeClr val="dk1"/>
              </a:solidFill>
              <a:latin typeface="Bellota Text Light"/>
              <a:ea typeface="Bellota Text Light"/>
              <a:cs typeface="Bellota Text Light"/>
              <a:sym typeface="Bellota Text Light"/>
            </a:endParaRPr>
          </a:p>
          <a:p>
            <a:pPr algn="l" indent="0" lvl="0" marL="0" rtl="0">
              <a:spcBef>
                <a:spcPts val="0"/>
              </a:spcBef>
              <a:spcAft>
                <a:spcPts val="0"/>
              </a:spcAft>
              <a:buNone/>
            </a:pPr>
            <a:r>
              <a:t/>
            </a:r>
            <a:endParaRPr b="1" sz="1200">
              <a:solidFill>
                <a:schemeClr val="accent5"/>
              </a:solidFill>
              <a:latin typeface="Bellota Text"/>
              <a:ea typeface="Bellota Text"/>
              <a:cs typeface="Bellota Text"/>
              <a:sym typeface="Bellota Text"/>
            </a:endParaRPr>
          </a:p>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It would be game-changing to</a:t>
            </a:r>
            <a:r>
              <a:rPr lang="en" sz="1900">
                <a:solidFill>
                  <a:schemeClr val="dk1"/>
                </a:solidFill>
                <a:latin typeface="Bellota Text Light"/>
                <a:ea typeface="Bellota Text Light"/>
                <a:cs typeface="Bellota Text Light"/>
                <a:sym typeface="Bellota Text Light"/>
              </a:rPr>
              <a:t> help people find sentimental value from food in a practical way.</a:t>
            </a:r>
            <a:endParaRPr sz="1900">
              <a:solidFill>
                <a:schemeClr val="dk1"/>
              </a:solidFill>
              <a:latin typeface="Bellota Text Light"/>
              <a:ea typeface="Bellota Text Light"/>
              <a:cs typeface="Bellota Text Light"/>
              <a:sym typeface="Bellota Text Light"/>
            </a:endParaRPr>
          </a:p>
        </p:txBody>
      </p:sp>
      <p:sp>
        <p:nvSpPr>
          <p:cNvPr id="243" name="Google Shape;243;p38"/>
          <p:cNvSpPr txBox="1"/>
          <p:nvPr/>
        </p:nvSpPr>
        <p:spPr>
          <a:xfrm>
            <a:off x="1545225" y="304850"/>
            <a:ext cx="5839200" cy="7389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3600">
                <a:solidFill>
                  <a:schemeClr val="dk1"/>
                </a:solidFill>
                <a:latin typeface="Bellota Text"/>
                <a:ea typeface="Bellota Text"/>
                <a:cs typeface="Bellota Text"/>
                <a:sym typeface="Bellota Text"/>
              </a:rPr>
              <a:t>Revised POV #3</a:t>
            </a:r>
            <a:endParaRPr sz="3600">
              <a:solidFill>
                <a:schemeClr val="dk1"/>
              </a:solidFill>
              <a:latin typeface="Bellota Text Light"/>
              <a:ea typeface="Bellota Text Light"/>
              <a:cs typeface="Bellota Text Light"/>
              <a:sym typeface="Bellota Text Light"/>
            </a:endParaRPr>
          </a:p>
        </p:txBody>
      </p:sp>
      <p:sp>
        <p:nvSpPr>
          <p:cNvPr id="244" name="Google Shape;244;p38"/>
          <p:cNvSpPr/>
          <p:nvPr/>
        </p:nvSpPr>
        <p:spPr>
          <a:xfrm rot="687014">
            <a:off x="7359609" y="255310"/>
            <a:ext cx="1536517" cy="837977"/>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245" name="Google Shape;245;p38"/>
          <p:cNvPicPr preferRelativeResize="0"/>
          <p:nvPr/>
        </p:nvPicPr>
        <p:blipFill rotWithShape="1">
          <a:blip r:embed="rId3">
            <a:alphaModFix/>
          </a:blip>
          <a:srcRect b="-27" t="-3466"/>
          <a:stretch/>
        </p:blipFill>
        <p:spPr>
          <a:xfrm rot="-784066">
            <a:off x="205882" y="189367"/>
            <a:ext cx="968583" cy="969235"/>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pic>
        <p:nvPicPr>
          <p:cNvPr id="246" name="Google Shape;246;p38"/>
          <p:cNvPicPr preferRelativeResize="0"/>
          <p:nvPr/>
        </p:nvPicPr>
        <p:blipFill rotWithShape="1">
          <a:blip r:embed="rId4">
            <a:alphaModFix/>
          </a:blip>
          <a:srcRect r="-1"/>
          <a:stretch/>
        </p:blipFill>
        <p:spPr>
          <a:xfrm rot="-786694">
            <a:off x="205795" y="189198"/>
            <a:ext cx="969371" cy="969371"/>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9"/>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solidFill>
                <a:schemeClr val="accent4"/>
              </a:solidFill>
            </a:endParaRPr>
          </a:p>
          <a:p>
            <a:pPr indent="0" lvl="0" marL="0" rtl="0" algn="ctr">
              <a:spcBef>
                <a:spcPts val="0"/>
              </a:spcBef>
              <a:spcAft>
                <a:spcPts val="0"/>
              </a:spcAft>
              <a:buNone/>
            </a:pPr>
            <a:r>
              <a:rPr lang="en"/>
              <a:t>Top Three HMWs</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55" name="Shape 255"/>
        <p:cNvGrpSpPr/>
        <p:nvPr/>
      </p:nvGrpSpPr>
      <p:grpSpPr>
        <a:xfrm>
          <a:off x="0" y="0"/>
          <a:ext cx="0" cy="0"/>
          <a:chOff x="0" y="0"/>
          <a:chExt cx="0" cy="0"/>
        </a:xfrm>
      </p:grpSpPr>
      <p:sp>
        <p:nvSpPr>
          <p:cNvPr id="256" name="Google Shape;256;p40"/>
          <p:cNvSpPr txBox="1"/>
          <p:nvPr/>
        </p:nvSpPr>
        <p:spPr>
          <a:xfrm>
            <a:off x="1072650" y="1876800"/>
            <a:ext cx="6998700" cy="18471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3600">
                <a:solidFill>
                  <a:schemeClr val="accent5"/>
                </a:solidFill>
                <a:latin typeface="Bellota Text"/>
                <a:ea typeface="Bellota Text"/>
                <a:cs typeface="Bellota Text"/>
                <a:sym typeface="Bellota Text"/>
              </a:rPr>
              <a:t>How might we</a:t>
            </a:r>
            <a:r>
              <a:rPr b="1" lang="en" sz="3600">
                <a:solidFill>
                  <a:schemeClr val="dk1"/>
                </a:solidFill>
                <a:latin typeface="Bellota Text"/>
                <a:ea typeface="Bellota Text"/>
                <a:cs typeface="Bellota Text"/>
                <a:sym typeface="Bellota Text"/>
              </a:rPr>
              <a:t> make scheduling food a social/communal activity instead of an individual one?</a:t>
            </a:r>
            <a:endParaRPr sz="3600">
              <a:solidFill>
                <a:schemeClr val="dk1"/>
              </a:solidFill>
              <a:latin typeface="Bellota Text Light"/>
              <a:ea typeface="Bellota Text Light"/>
              <a:cs typeface="Bellota Text Light"/>
              <a:sym typeface="Bellota Text Light"/>
            </a:endParaRPr>
          </a:p>
        </p:txBody>
      </p:sp>
      <p:grpSp>
        <p:nvGrpSpPr>
          <p:cNvPr id="257" name="Google Shape;257;p40"/>
          <p:cNvGrpSpPr/>
          <p:nvPr/>
        </p:nvGrpSpPr>
        <p:grpSpPr>
          <a:xfrm>
            <a:off x="152507" y="152540"/>
            <a:ext cx="1243629" cy="1243641"/>
            <a:chOff x="2832500" y="1268800"/>
            <a:chExt cx="1490447" cy="1489212"/>
          </a:xfrm>
        </p:grpSpPr>
        <p:sp>
          <p:nvSpPr>
            <p:cNvPr id="258" name="Google Shape;258;p40"/>
            <p:cNvSpPr/>
            <p:nvPr/>
          </p:nvSpPr>
          <p:spPr>
            <a:xfrm>
              <a:off x="2833747" y="1268800"/>
              <a:ext cx="1489200" cy="1489200"/>
            </a:xfrm>
            <a:prstGeom prst="ellipse">
              <a:avLst/>
            </a:prstGeom>
            <a:solidFill>
              <a:srgbClr val="C9DAF8"/>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259" name="Google Shape;259;p40"/>
            <p:cNvPicPr preferRelativeResize="0"/>
            <p:nvPr/>
          </p:nvPicPr>
          <p:blipFill rotWithShape="1">
            <a:blip r:embed="rId3">
              <a:alphaModFix/>
            </a:blip>
            <a:srcRect b="-27" t="-3466"/>
            <a:stretch/>
          </p:blipFill>
          <p:spPr>
            <a:xfrm>
              <a:off x="2832500" y="1268812"/>
              <a:ext cx="1489200" cy="14892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grpSp>
      <p:pic>
        <p:nvPicPr>
          <p:cNvPr id="260" name="Google Shape;260;p40"/>
          <p:cNvPicPr preferRelativeResize="0"/>
          <p:nvPr/>
        </p:nvPicPr>
        <p:blipFill rotWithShape="1">
          <a:blip r:embed="rId4">
            <a:alphaModFix/>
          </a:blip>
          <a:srcRect b="108" r="-112" t="3115"/>
          <a:stretch/>
        </p:blipFill>
        <p:spPr>
          <a:xfrm>
            <a:off x="1492275" y="152600"/>
            <a:ext cx="1277400" cy="1243500"/>
          </a:xfrm>
          <a:prstGeom prst="ellipse">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18.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64" name="Shape 264"/>
        <p:cNvGrpSpPr/>
        <p:nvPr/>
      </p:nvGrpSpPr>
      <p:grpSpPr>
        <a:xfrm>
          <a:off x="0" y="0"/>
          <a:ext cx="0" cy="0"/>
          <a:chOff x="0" y="0"/>
          <a:chExt cx="0" cy="0"/>
        </a:xfrm>
      </p:grpSpPr>
      <p:sp>
        <p:nvSpPr>
          <p:cNvPr id="265" name="Google Shape;265;p41"/>
          <p:cNvSpPr txBox="1"/>
          <p:nvPr/>
        </p:nvSpPr>
        <p:spPr>
          <a:xfrm>
            <a:off x="1072650" y="1876800"/>
            <a:ext cx="6998700" cy="18471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3600">
                <a:solidFill>
                  <a:schemeClr val="accent5"/>
                </a:solidFill>
                <a:latin typeface="Bellota Text"/>
                <a:ea typeface="Bellota Text"/>
                <a:cs typeface="Bellota Text"/>
                <a:sym typeface="Bellota Text"/>
              </a:rPr>
              <a:t>How might we</a:t>
            </a:r>
            <a:r>
              <a:rPr b="1" lang="en" sz="3600">
                <a:solidFill>
                  <a:schemeClr val="dk1"/>
                </a:solidFill>
                <a:latin typeface="Bellota Text"/>
                <a:ea typeface="Bellota Text"/>
                <a:cs typeface="Bellota Text"/>
                <a:sym typeface="Bellota Text"/>
              </a:rPr>
              <a:t> </a:t>
            </a:r>
            <a:r>
              <a:rPr b="1" lang="en" sz="3600">
                <a:solidFill>
                  <a:schemeClr val="dk1"/>
                </a:solidFill>
                <a:latin typeface="Bellota Text"/>
                <a:ea typeface="Bellota Text"/>
                <a:cs typeface="Bellota Text"/>
                <a:sym typeface="Bellota Text"/>
              </a:rPr>
              <a:t>help people manage uncertainty safely in the kitchen?</a:t>
            </a:r>
            <a:endParaRPr sz="3600">
              <a:solidFill>
                <a:schemeClr val="dk1"/>
              </a:solidFill>
              <a:latin typeface="Bellota Text Light"/>
              <a:ea typeface="Bellota Text Light"/>
              <a:cs typeface="Bellota Text Light"/>
              <a:sym typeface="Bellota Text Light"/>
            </a:endParaRPr>
          </a:p>
        </p:txBody>
      </p:sp>
      <p:pic>
        <p:nvPicPr>
          <p:cNvPr id="266" name="Google Shape;266;p41"/>
          <p:cNvPicPr preferRelativeResize="0"/>
          <p:nvPr/>
        </p:nvPicPr>
        <p:blipFill rotWithShape="1">
          <a:blip r:embed="rId3">
            <a:alphaModFix/>
          </a:blip>
          <a:srcRect b="-48" r="-47"/>
          <a:stretch/>
        </p:blipFill>
        <p:spPr>
          <a:xfrm>
            <a:off x="152563" y="152613"/>
            <a:ext cx="1243500" cy="1243500"/>
          </a:xfrm>
          <a:prstGeom prst="ellipse">
            <a:avLst/>
          </a:prstGeom>
          <a:noFill/>
          <a:ln>
            <a:noFill/>
          </a:ln>
          <a:effectLst>
            <a:outerShdw algn="bl" blurRad="57150" dir="5400000" dist="19050" rotWithShape="0">
              <a:srgbClr val="000000">
                <a:alpha val="50000"/>
              </a:srgbClr>
            </a:outerShdw>
          </a:effectLst>
        </p:spPr>
      </p:pic>
      <p:grpSp>
        <p:nvGrpSpPr>
          <p:cNvPr id="267" name="Google Shape;267;p41"/>
          <p:cNvGrpSpPr/>
          <p:nvPr/>
        </p:nvGrpSpPr>
        <p:grpSpPr>
          <a:xfrm>
            <a:off x="2792196" y="169434"/>
            <a:ext cx="1243659" cy="1209862"/>
            <a:chOff x="4775270" y="1353886"/>
            <a:chExt cx="1343624" cy="1307111"/>
          </a:xfrm>
        </p:grpSpPr>
        <p:sp>
          <p:nvSpPr>
            <p:cNvPr id="268" name="Google Shape;268;p41"/>
            <p:cNvSpPr/>
            <p:nvPr/>
          </p:nvSpPr>
          <p:spPr>
            <a:xfrm>
              <a:off x="4776395" y="1353886"/>
              <a:ext cx="1342500" cy="1307100"/>
            </a:xfrm>
            <a:prstGeom prst="ellipse">
              <a:avLst/>
            </a:prstGeom>
            <a:solidFill>
              <a:srgbClr val="B6D7A8"/>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269" name="Google Shape;269;p41"/>
            <p:cNvPicPr preferRelativeResize="0"/>
            <p:nvPr/>
          </p:nvPicPr>
          <p:blipFill rotWithShape="1">
            <a:blip r:embed="rId4">
              <a:alphaModFix/>
            </a:blip>
            <a:srcRect b="-59" t="-4136"/>
            <a:stretch/>
          </p:blipFill>
          <p:spPr>
            <a:xfrm>
              <a:off x="4775270" y="1353897"/>
              <a:ext cx="1342500" cy="13071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grpSp>
      <p:pic>
        <p:nvPicPr>
          <p:cNvPr id="270" name="Google Shape;270;p41"/>
          <p:cNvPicPr preferRelativeResize="0"/>
          <p:nvPr/>
        </p:nvPicPr>
        <p:blipFill rotWithShape="1">
          <a:blip r:embed="rId5">
            <a:alphaModFix/>
          </a:blip>
          <a:srcRect b="108" r="-112" t="3115"/>
          <a:stretch/>
        </p:blipFill>
        <p:spPr>
          <a:xfrm>
            <a:off x="1455437" y="152625"/>
            <a:ext cx="1277400" cy="1243500"/>
          </a:xfrm>
          <a:prstGeom prst="ellipse">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19.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74" name="Shape 274"/>
        <p:cNvGrpSpPr/>
        <p:nvPr/>
      </p:nvGrpSpPr>
      <p:grpSpPr>
        <a:xfrm>
          <a:off x="0" y="0"/>
          <a:ext cx="0" cy="0"/>
          <a:chOff x="0" y="0"/>
          <a:chExt cx="0" cy="0"/>
        </a:xfrm>
      </p:grpSpPr>
      <p:sp>
        <p:nvSpPr>
          <p:cNvPr id="275" name="Google Shape;275;p42"/>
          <p:cNvSpPr txBox="1"/>
          <p:nvPr/>
        </p:nvSpPr>
        <p:spPr>
          <a:xfrm>
            <a:off x="1072650" y="1876800"/>
            <a:ext cx="6998700" cy="18471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3600">
                <a:solidFill>
                  <a:schemeClr val="accent5"/>
                </a:solidFill>
                <a:latin typeface="Bellota Text"/>
                <a:ea typeface="Bellota Text"/>
                <a:cs typeface="Bellota Text"/>
                <a:sym typeface="Bellota Text"/>
              </a:rPr>
              <a:t>How might we</a:t>
            </a:r>
            <a:r>
              <a:rPr b="1" lang="en" sz="3600">
                <a:solidFill>
                  <a:schemeClr val="dk1"/>
                </a:solidFill>
                <a:latin typeface="Bellota Text"/>
                <a:ea typeface="Bellota Text"/>
                <a:cs typeface="Bellota Text"/>
                <a:sym typeface="Bellota Text"/>
              </a:rPr>
              <a:t> </a:t>
            </a:r>
            <a:r>
              <a:rPr b="1" lang="en" sz="3600">
                <a:solidFill>
                  <a:schemeClr val="dk1"/>
                </a:solidFill>
                <a:latin typeface="Bellota Text"/>
                <a:ea typeface="Bellota Text"/>
                <a:cs typeface="Bellota Text"/>
                <a:sym typeface="Bellota Text"/>
              </a:rPr>
              <a:t>make going to the grocery store more like going to a museum?</a:t>
            </a:r>
            <a:endParaRPr sz="3600">
              <a:solidFill>
                <a:schemeClr val="dk1"/>
              </a:solidFill>
              <a:latin typeface="Bellota Text Light"/>
              <a:ea typeface="Bellota Text Light"/>
              <a:cs typeface="Bellota Text Light"/>
              <a:sym typeface="Bellota Text Light"/>
            </a:endParaRPr>
          </a:p>
        </p:txBody>
      </p:sp>
      <p:pic>
        <p:nvPicPr>
          <p:cNvPr id="276" name="Google Shape;276;p42"/>
          <p:cNvPicPr preferRelativeResize="0"/>
          <p:nvPr/>
        </p:nvPicPr>
        <p:blipFill rotWithShape="1">
          <a:blip r:embed="rId3">
            <a:alphaModFix/>
          </a:blip>
          <a:srcRect r="-1"/>
          <a:stretch/>
        </p:blipFill>
        <p:spPr>
          <a:xfrm>
            <a:off x="152562" y="152613"/>
            <a:ext cx="1243500" cy="12435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pic>
        <p:nvPicPr>
          <p:cNvPr id="277" name="Google Shape;277;p42"/>
          <p:cNvPicPr preferRelativeResize="0"/>
          <p:nvPr/>
        </p:nvPicPr>
        <p:blipFill rotWithShape="1">
          <a:blip r:embed="rId4">
            <a:alphaModFix/>
          </a:blip>
          <a:srcRect b="108" r="-112" t="3115"/>
          <a:stretch/>
        </p:blipFill>
        <p:spPr>
          <a:xfrm>
            <a:off x="1455400" y="152625"/>
            <a:ext cx="1277400" cy="1243500"/>
          </a:xfrm>
          <a:prstGeom prst="ellipse">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5"/>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3"/>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solidFill>
                <a:schemeClr val="accent4"/>
              </a:solidFill>
            </a:endParaRPr>
          </a:p>
          <a:p>
            <a:pPr indent="0" lvl="0" marL="0" rtl="0" algn="ctr">
              <a:spcBef>
                <a:spcPts val="0"/>
              </a:spcBef>
              <a:spcAft>
                <a:spcPts val="0"/>
              </a:spcAft>
              <a:buNone/>
            </a:pPr>
            <a:r>
              <a:rPr lang="en"/>
              <a:t>Three Best Solutions</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4"/>
          <p:cNvSpPr/>
          <p:nvPr/>
        </p:nvSpPr>
        <p:spPr>
          <a:xfrm>
            <a:off x="4306824" y="2295534"/>
            <a:ext cx="530355" cy="552441"/>
          </a:xfrm>
          <a:custGeom>
            <a:rect b="b" l="l" r="r" t="t"/>
            <a:pathLst>
              <a:path extrusionOk="0" h="9757" w="9565">
                <a:moveTo>
                  <a:pt x="9093" y="2931"/>
                </a:moveTo>
                <a:lnTo>
                  <a:pt x="9093" y="2931"/>
                </a:lnTo>
                <a:lnTo>
                  <a:pt x="8815" y="2375"/>
                </a:lnTo>
                <a:lnTo>
                  <a:pt x="8687" y="2097"/>
                </a:lnTo>
                <a:lnTo>
                  <a:pt x="8516" y="1840"/>
                </a:lnTo>
                <a:lnTo>
                  <a:pt x="8516" y="1840"/>
                </a:lnTo>
                <a:lnTo>
                  <a:pt x="8409" y="1669"/>
                </a:lnTo>
                <a:lnTo>
                  <a:pt x="8280" y="1519"/>
                </a:lnTo>
                <a:lnTo>
                  <a:pt x="8002" y="1220"/>
                </a:lnTo>
                <a:lnTo>
                  <a:pt x="7681" y="963"/>
                </a:lnTo>
                <a:lnTo>
                  <a:pt x="7360" y="728"/>
                </a:lnTo>
                <a:lnTo>
                  <a:pt x="7360" y="728"/>
                </a:lnTo>
                <a:lnTo>
                  <a:pt x="6718" y="385"/>
                </a:lnTo>
                <a:lnTo>
                  <a:pt x="6718" y="385"/>
                </a:lnTo>
                <a:lnTo>
                  <a:pt x="6590" y="300"/>
                </a:lnTo>
                <a:lnTo>
                  <a:pt x="6483" y="235"/>
                </a:lnTo>
                <a:lnTo>
                  <a:pt x="6483" y="235"/>
                </a:lnTo>
                <a:lnTo>
                  <a:pt x="6397" y="214"/>
                </a:lnTo>
                <a:lnTo>
                  <a:pt x="6312" y="193"/>
                </a:lnTo>
                <a:lnTo>
                  <a:pt x="6141" y="150"/>
                </a:lnTo>
                <a:lnTo>
                  <a:pt x="6141" y="150"/>
                </a:lnTo>
                <a:lnTo>
                  <a:pt x="5756" y="43"/>
                </a:lnTo>
                <a:lnTo>
                  <a:pt x="5563" y="0"/>
                </a:lnTo>
                <a:lnTo>
                  <a:pt x="5349" y="0"/>
                </a:lnTo>
                <a:lnTo>
                  <a:pt x="4536" y="0"/>
                </a:lnTo>
                <a:lnTo>
                  <a:pt x="4536" y="0"/>
                </a:lnTo>
                <a:lnTo>
                  <a:pt x="4493" y="21"/>
                </a:lnTo>
                <a:lnTo>
                  <a:pt x="4429" y="43"/>
                </a:lnTo>
                <a:lnTo>
                  <a:pt x="4194" y="64"/>
                </a:lnTo>
                <a:lnTo>
                  <a:pt x="3766" y="107"/>
                </a:lnTo>
                <a:lnTo>
                  <a:pt x="3766" y="107"/>
                </a:lnTo>
                <a:lnTo>
                  <a:pt x="3381" y="214"/>
                </a:lnTo>
                <a:lnTo>
                  <a:pt x="3017" y="342"/>
                </a:lnTo>
                <a:lnTo>
                  <a:pt x="3017" y="342"/>
                </a:lnTo>
                <a:lnTo>
                  <a:pt x="2824" y="407"/>
                </a:lnTo>
                <a:lnTo>
                  <a:pt x="2610" y="492"/>
                </a:lnTo>
                <a:lnTo>
                  <a:pt x="2610" y="492"/>
                </a:lnTo>
                <a:lnTo>
                  <a:pt x="2503" y="535"/>
                </a:lnTo>
                <a:lnTo>
                  <a:pt x="2396" y="599"/>
                </a:lnTo>
                <a:lnTo>
                  <a:pt x="2204" y="749"/>
                </a:lnTo>
                <a:lnTo>
                  <a:pt x="2204" y="749"/>
                </a:lnTo>
                <a:lnTo>
                  <a:pt x="1840" y="1006"/>
                </a:lnTo>
                <a:lnTo>
                  <a:pt x="1498" y="1262"/>
                </a:lnTo>
                <a:lnTo>
                  <a:pt x="1498" y="1262"/>
                </a:lnTo>
                <a:lnTo>
                  <a:pt x="1327" y="1412"/>
                </a:lnTo>
                <a:lnTo>
                  <a:pt x="1177" y="1583"/>
                </a:lnTo>
                <a:lnTo>
                  <a:pt x="1027" y="1755"/>
                </a:lnTo>
                <a:lnTo>
                  <a:pt x="899" y="1947"/>
                </a:lnTo>
                <a:lnTo>
                  <a:pt x="642" y="2332"/>
                </a:lnTo>
                <a:lnTo>
                  <a:pt x="428" y="2717"/>
                </a:lnTo>
                <a:lnTo>
                  <a:pt x="428" y="2717"/>
                </a:lnTo>
                <a:lnTo>
                  <a:pt x="342" y="2931"/>
                </a:lnTo>
                <a:lnTo>
                  <a:pt x="278" y="3145"/>
                </a:lnTo>
                <a:lnTo>
                  <a:pt x="214" y="3381"/>
                </a:lnTo>
                <a:lnTo>
                  <a:pt x="150" y="3616"/>
                </a:lnTo>
                <a:lnTo>
                  <a:pt x="86" y="4108"/>
                </a:lnTo>
                <a:lnTo>
                  <a:pt x="22" y="4579"/>
                </a:lnTo>
                <a:lnTo>
                  <a:pt x="22" y="4579"/>
                </a:lnTo>
                <a:lnTo>
                  <a:pt x="0" y="4771"/>
                </a:lnTo>
                <a:lnTo>
                  <a:pt x="0" y="4964"/>
                </a:lnTo>
                <a:lnTo>
                  <a:pt x="43" y="5370"/>
                </a:lnTo>
                <a:lnTo>
                  <a:pt x="107" y="5777"/>
                </a:lnTo>
                <a:lnTo>
                  <a:pt x="150" y="6162"/>
                </a:lnTo>
                <a:lnTo>
                  <a:pt x="150" y="6162"/>
                </a:lnTo>
                <a:lnTo>
                  <a:pt x="150" y="6312"/>
                </a:lnTo>
                <a:lnTo>
                  <a:pt x="193" y="6462"/>
                </a:lnTo>
                <a:lnTo>
                  <a:pt x="278" y="6740"/>
                </a:lnTo>
                <a:lnTo>
                  <a:pt x="428" y="7018"/>
                </a:lnTo>
                <a:lnTo>
                  <a:pt x="578" y="7275"/>
                </a:lnTo>
                <a:lnTo>
                  <a:pt x="578" y="7275"/>
                </a:lnTo>
                <a:lnTo>
                  <a:pt x="770" y="7574"/>
                </a:lnTo>
                <a:lnTo>
                  <a:pt x="1006" y="7852"/>
                </a:lnTo>
                <a:lnTo>
                  <a:pt x="1262" y="8130"/>
                </a:lnTo>
                <a:lnTo>
                  <a:pt x="1519" y="8409"/>
                </a:lnTo>
                <a:lnTo>
                  <a:pt x="1519" y="8409"/>
                </a:lnTo>
                <a:lnTo>
                  <a:pt x="1797" y="8644"/>
                </a:lnTo>
                <a:lnTo>
                  <a:pt x="2076" y="8858"/>
                </a:lnTo>
                <a:lnTo>
                  <a:pt x="2076" y="8858"/>
                </a:lnTo>
                <a:lnTo>
                  <a:pt x="2268" y="8965"/>
                </a:lnTo>
                <a:lnTo>
                  <a:pt x="2461" y="9050"/>
                </a:lnTo>
                <a:lnTo>
                  <a:pt x="2653" y="9115"/>
                </a:lnTo>
                <a:lnTo>
                  <a:pt x="2846" y="9179"/>
                </a:lnTo>
                <a:lnTo>
                  <a:pt x="2846" y="9179"/>
                </a:lnTo>
                <a:lnTo>
                  <a:pt x="3167" y="9350"/>
                </a:lnTo>
                <a:lnTo>
                  <a:pt x="3509" y="9500"/>
                </a:lnTo>
                <a:lnTo>
                  <a:pt x="3509" y="9500"/>
                </a:lnTo>
                <a:lnTo>
                  <a:pt x="3680" y="9564"/>
                </a:lnTo>
                <a:lnTo>
                  <a:pt x="3873" y="9628"/>
                </a:lnTo>
                <a:lnTo>
                  <a:pt x="4258" y="9692"/>
                </a:lnTo>
                <a:lnTo>
                  <a:pt x="4258" y="9692"/>
                </a:lnTo>
                <a:lnTo>
                  <a:pt x="4472" y="9735"/>
                </a:lnTo>
                <a:lnTo>
                  <a:pt x="4686" y="9757"/>
                </a:lnTo>
                <a:lnTo>
                  <a:pt x="5114" y="9757"/>
                </a:lnTo>
                <a:lnTo>
                  <a:pt x="5542" y="9757"/>
                </a:lnTo>
                <a:lnTo>
                  <a:pt x="5970" y="9735"/>
                </a:lnTo>
                <a:lnTo>
                  <a:pt x="5970" y="9735"/>
                </a:lnTo>
                <a:lnTo>
                  <a:pt x="6333" y="9692"/>
                </a:lnTo>
                <a:lnTo>
                  <a:pt x="6697" y="9607"/>
                </a:lnTo>
                <a:lnTo>
                  <a:pt x="6890" y="9543"/>
                </a:lnTo>
                <a:lnTo>
                  <a:pt x="7061" y="9457"/>
                </a:lnTo>
                <a:lnTo>
                  <a:pt x="7232" y="9393"/>
                </a:lnTo>
                <a:lnTo>
                  <a:pt x="7382" y="9286"/>
                </a:lnTo>
                <a:lnTo>
                  <a:pt x="7382" y="9286"/>
                </a:lnTo>
                <a:lnTo>
                  <a:pt x="7660" y="9072"/>
                </a:lnTo>
                <a:lnTo>
                  <a:pt x="7917" y="8858"/>
                </a:lnTo>
                <a:lnTo>
                  <a:pt x="8173" y="8601"/>
                </a:lnTo>
                <a:lnTo>
                  <a:pt x="8409" y="8366"/>
                </a:lnTo>
                <a:lnTo>
                  <a:pt x="8409" y="8366"/>
                </a:lnTo>
                <a:lnTo>
                  <a:pt x="8516" y="8237"/>
                </a:lnTo>
                <a:lnTo>
                  <a:pt x="8601" y="8109"/>
                </a:lnTo>
                <a:lnTo>
                  <a:pt x="8772" y="7810"/>
                </a:lnTo>
                <a:lnTo>
                  <a:pt x="9029" y="7210"/>
                </a:lnTo>
                <a:lnTo>
                  <a:pt x="9029" y="7210"/>
                </a:lnTo>
                <a:lnTo>
                  <a:pt x="9179" y="6847"/>
                </a:lnTo>
                <a:lnTo>
                  <a:pt x="9307" y="6504"/>
                </a:lnTo>
                <a:lnTo>
                  <a:pt x="9414" y="6141"/>
                </a:lnTo>
                <a:lnTo>
                  <a:pt x="9500" y="5777"/>
                </a:lnTo>
                <a:lnTo>
                  <a:pt x="9500" y="5777"/>
                </a:lnTo>
                <a:lnTo>
                  <a:pt x="9543" y="5435"/>
                </a:lnTo>
                <a:lnTo>
                  <a:pt x="9564" y="5071"/>
                </a:lnTo>
                <a:lnTo>
                  <a:pt x="9543" y="4686"/>
                </a:lnTo>
                <a:lnTo>
                  <a:pt x="9500" y="4322"/>
                </a:lnTo>
                <a:lnTo>
                  <a:pt x="9436" y="3937"/>
                </a:lnTo>
                <a:lnTo>
                  <a:pt x="9350" y="3595"/>
                </a:lnTo>
                <a:lnTo>
                  <a:pt x="9222" y="3252"/>
                </a:lnTo>
                <a:lnTo>
                  <a:pt x="9093" y="2931"/>
                </a:lnTo>
                <a:lnTo>
                  <a:pt x="9093" y="2931"/>
                </a:lnTo>
                <a:close/>
                <a:moveTo>
                  <a:pt x="8580" y="6890"/>
                </a:moveTo>
                <a:lnTo>
                  <a:pt x="8580" y="6890"/>
                </a:lnTo>
                <a:lnTo>
                  <a:pt x="8430" y="7253"/>
                </a:lnTo>
                <a:lnTo>
                  <a:pt x="8259" y="7638"/>
                </a:lnTo>
                <a:lnTo>
                  <a:pt x="8152" y="7810"/>
                </a:lnTo>
                <a:lnTo>
                  <a:pt x="8024" y="7981"/>
                </a:lnTo>
                <a:lnTo>
                  <a:pt x="7895" y="8130"/>
                </a:lnTo>
                <a:lnTo>
                  <a:pt x="7745" y="8259"/>
                </a:lnTo>
                <a:lnTo>
                  <a:pt x="7745" y="8259"/>
                </a:lnTo>
                <a:lnTo>
                  <a:pt x="7382" y="8537"/>
                </a:lnTo>
                <a:lnTo>
                  <a:pt x="6997" y="8794"/>
                </a:lnTo>
                <a:lnTo>
                  <a:pt x="6997" y="8794"/>
                </a:lnTo>
                <a:lnTo>
                  <a:pt x="6825" y="8901"/>
                </a:lnTo>
                <a:lnTo>
                  <a:pt x="6611" y="8986"/>
                </a:lnTo>
                <a:lnTo>
                  <a:pt x="6205" y="9136"/>
                </a:lnTo>
                <a:lnTo>
                  <a:pt x="5670" y="9136"/>
                </a:lnTo>
                <a:lnTo>
                  <a:pt x="5670" y="9136"/>
                </a:lnTo>
                <a:lnTo>
                  <a:pt x="5392" y="9157"/>
                </a:lnTo>
                <a:lnTo>
                  <a:pt x="5221" y="9157"/>
                </a:lnTo>
                <a:lnTo>
                  <a:pt x="5157" y="9157"/>
                </a:lnTo>
                <a:lnTo>
                  <a:pt x="5114" y="9136"/>
                </a:lnTo>
                <a:lnTo>
                  <a:pt x="5114" y="9136"/>
                </a:lnTo>
                <a:lnTo>
                  <a:pt x="5071" y="9093"/>
                </a:lnTo>
                <a:lnTo>
                  <a:pt x="5071" y="9093"/>
                </a:lnTo>
                <a:lnTo>
                  <a:pt x="5092" y="9093"/>
                </a:lnTo>
                <a:lnTo>
                  <a:pt x="5114" y="9072"/>
                </a:lnTo>
                <a:lnTo>
                  <a:pt x="5114" y="9029"/>
                </a:lnTo>
                <a:lnTo>
                  <a:pt x="5114" y="9029"/>
                </a:lnTo>
                <a:lnTo>
                  <a:pt x="5157" y="8944"/>
                </a:lnTo>
                <a:lnTo>
                  <a:pt x="5157" y="8879"/>
                </a:lnTo>
                <a:lnTo>
                  <a:pt x="5135" y="8815"/>
                </a:lnTo>
                <a:lnTo>
                  <a:pt x="5135" y="8815"/>
                </a:lnTo>
                <a:lnTo>
                  <a:pt x="5092" y="8772"/>
                </a:lnTo>
                <a:lnTo>
                  <a:pt x="5050" y="8751"/>
                </a:lnTo>
                <a:lnTo>
                  <a:pt x="4985" y="8751"/>
                </a:lnTo>
                <a:lnTo>
                  <a:pt x="4943" y="8751"/>
                </a:lnTo>
                <a:lnTo>
                  <a:pt x="4836" y="8794"/>
                </a:lnTo>
                <a:lnTo>
                  <a:pt x="4729" y="8901"/>
                </a:lnTo>
                <a:lnTo>
                  <a:pt x="4729" y="8901"/>
                </a:lnTo>
                <a:lnTo>
                  <a:pt x="4686" y="9029"/>
                </a:lnTo>
                <a:lnTo>
                  <a:pt x="4643" y="9093"/>
                </a:lnTo>
                <a:lnTo>
                  <a:pt x="4622" y="9136"/>
                </a:lnTo>
                <a:lnTo>
                  <a:pt x="4622" y="9136"/>
                </a:lnTo>
                <a:lnTo>
                  <a:pt x="4557" y="9136"/>
                </a:lnTo>
                <a:lnTo>
                  <a:pt x="4472" y="9115"/>
                </a:lnTo>
                <a:lnTo>
                  <a:pt x="4386" y="9093"/>
                </a:lnTo>
                <a:lnTo>
                  <a:pt x="4301" y="9093"/>
                </a:lnTo>
                <a:lnTo>
                  <a:pt x="4301" y="9093"/>
                </a:lnTo>
                <a:lnTo>
                  <a:pt x="4322" y="9008"/>
                </a:lnTo>
                <a:lnTo>
                  <a:pt x="4365" y="8901"/>
                </a:lnTo>
                <a:lnTo>
                  <a:pt x="4386" y="8858"/>
                </a:lnTo>
                <a:lnTo>
                  <a:pt x="4365" y="8815"/>
                </a:lnTo>
                <a:lnTo>
                  <a:pt x="4343" y="8772"/>
                </a:lnTo>
                <a:lnTo>
                  <a:pt x="4279" y="8751"/>
                </a:lnTo>
                <a:lnTo>
                  <a:pt x="4279" y="8751"/>
                </a:lnTo>
                <a:lnTo>
                  <a:pt x="4237" y="8751"/>
                </a:lnTo>
                <a:lnTo>
                  <a:pt x="4215" y="8772"/>
                </a:lnTo>
                <a:lnTo>
                  <a:pt x="4172" y="8837"/>
                </a:lnTo>
                <a:lnTo>
                  <a:pt x="4130" y="8901"/>
                </a:lnTo>
                <a:lnTo>
                  <a:pt x="4108" y="8965"/>
                </a:lnTo>
                <a:lnTo>
                  <a:pt x="4108" y="8965"/>
                </a:lnTo>
                <a:lnTo>
                  <a:pt x="4023" y="9008"/>
                </a:lnTo>
                <a:lnTo>
                  <a:pt x="3937" y="9029"/>
                </a:lnTo>
                <a:lnTo>
                  <a:pt x="3851" y="9029"/>
                </a:lnTo>
                <a:lnTo>
                  <a:pt x="3766" y="9008"/>
                </a:lnTo>
                <a:lnTo>
                  <a:pt x="3680" y="8944"/>
                </a:lnTo>
                <a:lnTo>
                  <a:pt x="3637" y="8879"/>
                </a:lnTo>
                <a:lnTo>
                  <a:pt x="3637" y="8815"/>
                </a:lnTo>
                <a:lnTo>
                  <a:pt x="3680" y="8730"/>
                </a:lnTo>
                <a:lnTo>
                  <a:pt x="3680" y="8730"/>
                </a:lnTo>
                <a:lnTo>
                  <a:pt x="3744" y="8644"/>
                </a:lnTo>
                <a:lnTo>
                  <a:pt x="3787" y="8601"/>
                </a:lnTo>
                <a:lnTo>
                  <a:pt x="3830" y="8537"/>
                </a:lnTo>
                <a:lnTo>
                  <a:pt x="3830" y="8430"/>
                </a:lnTo>
                <a:lnTo>
                  <a:pt x="3830" y="8430"/>
                </a:lnTo>
                <a:lnTo>
                  <a:pt x="3809" y="8366"/>
                </a:lnTo>
                <a:lnTo>
                  <a:pt x="3766" y="8323"/>
                </a:lnTo>
                <a:lnTo>
                  <a:pt x="3723" y="8302"/>
                </a:lnTo>
                <a:lnTo>
                  <a:pt x="3680" y="8280"/>
                </a:lnTo>
                <a:lnTo>
                  <a:pt x="3573" y="8280"/>
                </a:lnTo>
                <a:lnTo>
                  <a:pt x="3466" y="8323"/>
                </a:lnTo>
                <a:lnTo>
                  <a:pt x="3466" y="8323"/>
                </a:lnTo>
                <a:lnTo>
                  <a:pt x="3381" y="8387"/>
                </a:lnTo>
                <a:lnTo>
                  <a:pt x="3316" y="8451"/>
                </a:lnTo>
                <a:lnTo>
                  <a:pt x="3274" y="8537"/>
                </a:lnTo>
                <a:lnTo>
                  <a:pt x="3210" y="8623"/>
                </a:lnTo>
                <a:lnTo>
                  <a:pt x="3210" y="8623"/>
                </a:lnTo>
                <a:lnTo>
                  <a:pt x="3145" y="8665"/>
                </a:lnTo>
                <a:lnTo>
                  <a:pt x="3103" y="8687"/>
                </a:lnTo>
                <a:lnTo>
                  <a:pt x="3060" y="8687"/>
                </a:lnTo>
                <a:lnTo>
                  <a:pt x="3017" y="8687"/>
                </a:lnTo>
                <a:lnTo>
                  <a:pt x="2931" y="8644"/>
                </a:lnTo>
                <a:lnTo>
                  <a:pt x="2824" y="8580"/>
                </a:lnTo>
                <a:lnTo>
                  <a:pt x="2824" y="8580"/>
                </a:lnTo>
                <a:lnTo>
                  <a:pt x="2889" y="8473"/>
                </a:lnTo>
                <a:lnTo>
                  <a:pt x="2996" y="8344"/>
                </a:lnTo>
                <a:lnTo>
                  <a:pt x="3081" y="8216"/>
                </a:lnTo>
                <a:lnTo>
                  <a:pt x="3103" y="8152"/>
                </a:lnTo>
                <a:lnTo>
                  <a:pt x="3103" y="8088"/>
                </a:lnTo>
                <a:lnTo>
                  <a:pt x="3103" y="8088"/>
                </a:lnTo>
                <a:lnTo>
                  <a:pt x="3081" y="8023"/>
                </a:lnTo>
                <a:lnTo>
                  <a:pt x="3060" y="7981"/>
                </a:lnTo>
                <a:lnTo>
                  <a:pt x="3017" y="7959"/>
                </a:lnTo>
                <a:lnTo>
                  <a:pt x="2996" y="7938"/>
                </a:lnTo>
                <a:lnTo>
                  <a:pt x="2910" y="7938"/>
                </a:lnTo>
                <a:lnTo>
                  <a:pt x="2803" y="7981"/>
                </a:lnTo>
                <a:lnTo>
                  <a:pt x="2803" y="7981"/>
                </a:lnTo>
                <a:lnTo>
                  <a:pt x="2739" y="8066"/>
                </a:lnTo>
                <a:lnTo>
                  <a:pt x="2675" y="8152"/>
                </a:lnTo>
                <a:lnTo>
                  <a:pt x="2610" y="8237"/>
                </a:lnTo>
                <a:lnTo>
                  <a:pt x="2546" y="8302"/>
                </a:lnTo>
                <a:lnTo>
                  <a:pt x="2546" y="8302"/>
                </a:lnTo>
                <a:lnTo>
                  <a:pt x="2482" y="8366"/>
                </a:lnTo>
                <a:lnTo>
                  <a:pt x="2439" y="8366"/>
                </a:lnTo>
                <a:lnTo>
                  <a:pt x="2375" y="8323"/>
                </a:lnTo>
                <a:lnTo>
                  <a:pt x="2375" y="8323"/>
                </a:lnTo>
                <a:lnTo>
                  <a:pt x="2311" y="8302"/>
                </a:lnTo>
                <a:lnTo>
                  <a:pt x="2268" y="8259"/>
                </a:lnTo>
                <a:lnTo>
                  <a:pt x="2225" y="8216"/>
                </a:lnTo>
                <a:lnTo>
                  <a:pt x="2161" y="8195"/>
                </a:lnTo>
                <a:lnTo>
                  <a:pt x="2161" y="8195"/>
                </a:lnTo>
                <a:lnTo>
                  <a:pt x="2247" y="8045"/>
                </a:lnTo>
                <a:lnTo>
                  <a:pt x="2354" y="7917"/>
                </a:lnTo>
                <a:lnTo>
                  <a:pt x="2461" y="7767"/>
                </a:lnTo>
                <a:lnTo>
                  <a:pt x="2546" y="7617"/>
                </a:lnTo>
                <a:lnTo>
                  <a:pt x="2546" y="7617"/>
                </a:lnTo>
                <a:lnTo>
                  <a:pt x="2589" y="7531"/>
                </a:lnTo>
                <a:lnTo>
                  <a:pt x="2632" y="7446"/>
                </a:lnTo>
                <a:lnTo>
                  <a:pt x="2632" y="7403"/>
                </a:lnTo>
                <a:lnTo>
                  <a:pt x="2610" y="7382"/>
                </a:lnTo>
                <a:lnTo>
                  <a:pt x="2589" y="7339"/>
                </a:lnTo>
                <a:lnTo>
                  <a:pt x="2546" y="7317"/>
                </a:lnTo>
                <a:lnTo>
                  <a:pt x="2546" y="7317"/>
                </a:lnTo>
                <a:lnTo>
                  <a:pt x="2503" y="7317"/>
                </a:lnTo>
                <a:lnTo>
                  <a:pt x="2439" y="7317"/>
                </a:lnTo>
                <a:lnTo>
                  <a:pt x="2332" y="7360"/>
                </a:lnTo>
                <a:lnTo>
                  <a:pt x="2332" y="7360"/>
                </a:lnTo>
                <a:lnTo>
                  <a:pt x="2268" y="7403"/>
                </a:lnTo>
                <a:lnTo>
                  <a:pt x="2225" y="7446"/>
                </a:lnTo>
                <a:lnTo>
                  <a:pt x="2118" y="7574"/>
                </a:lnTo>
                <a:lnTo>
                  <a:pt x="2054" y="7681"/>
                </a:lnTo>
                <a:lnTo>
                  <a:pt x="1947" y="7788"/>
                </a:lnTo>
                <a:lnTo>
                  <a:pt x="1947" y="7788"/>
                </a:lnTo>
                <a:lnTo>
                  <a:pt x="1904" y="7831"/>
                </a:lnTo>
                <a:lnTo>
                  <a:pt x="1862" y="7874"/>
                </a:lnTo>
                <a:lnTo>
                  <a:pt x="1840" y="7874"/>
                </a:lnTo>
                <a:lnTo>
                  <a:pt x="1755" y="7852"/>
                </a:lnTo>
                <a:lnTo>
                  <a:pt x="1755" y="7852"/>
                </a:lnTo>
                <a:lnTo>
                  <a:pt x="1690" y="7810"/>
                </a:lnTo>
                <a:lnTo>
                  <a:pt x="1626" y="7724"/>
                </a:lnTo>
                <a:lnTo>
                  <a:pt x="1605" y="7638"/>
                </a:lnTo>
                <a:lnTo>
                  <a:pt x="1626" y="7574"/>
                </a:lnTo>
                <a:lnTo>
                  <a:pt x="1626" y="7574"/>
                </a:lnTo>
                <a:lnTo>
                  <a:pt x="1648" y="7510"/>
                </a:lnTo>
                <a:lnTo>
                  <a:pt x="1690" y="7446"/>
                </a:lnTo>
                <a:lnTo>
                  <a:pt x="1819" y="7339"/>
                </a:lnTo>
                <a:lnTo>
                  <a:pt x="1926" y="7232"/>
                </a:lnTo>
                <a:lnTo>
                  <a:pt x="2033" y="7125"/>
                </a:lnTo>
                <a:lnTo>
                  <a:pt x="2033" y="7125"/>
                </a:lnTo>
                <a:lnTo>
                  <a:pt x="2076" y="7061"/>
                </a:lnTo>
                <a:lnTo>
                  <a:pt x="2118" y="6997"/>
                </a:lnTo>
                <a:lnTo>
                  <a:pt x="2118" y="6932"/>
                </a:lnTo>
                <a:lnTo>
                  <a:pt x="2054" y="6868"/>
                </a:lnTo>
                <a:lnTo>
                  <a:pt x="2054" y="6868"/>
                </a:lnTo>
                <a:lnTo>
                  <a:pt x="1990" y="6825"/>
                </a:lnTo>
                <a:lnTo>
                  <a:pt x="1926" y="6804"/>
                </a:lnTo>
                <a:lnTo>
                  <a:pt x="1840" y="6825"/>
                </a:lnTo>
                <a:lnTo>
                  <a:pt x="1755" y="6847"/>
                </a:lnTo>
                <a:lnTo>
                  <a:pt x="1755" y="6847"/>
                </a:lnTo>
                <a:lnTo>
                  <a:pt x="1648" y="6911"/>
                </a:lnTo>
                <a:lnTo>
                  <a:pt x="1562" y="7018"/>
                </a:lnTo>
                <a:lnTo>
                  <a:pt x="1476" y="7103"/>
                </a:lnTo>
                <a:lnTo>
                  <a:pt x="1369" y="7189"/>
                </a:lnTo>
                <a:lnTo>
                  <a:pt x="1369" y="7189"/>
                </a:lnTo>
                <a:lnTo>
                  <a:pt x="1284" y="7232"/>
                </a:lnTo>
                <a:lnTo>
                  <a:pt x="1220" y="7232"/>
                </a:lnTo>
                <a:lnTo>
                  <a:pt x="1198" y="7232"/>
                </a:lnTo>
                <a:lnTo>
                  <a:pt x="1177" y="7189"/>
                </a:lnTo>
                <a:lnTo>
                  <a:pt x="1156" y="7082"/>
                </a:lnTo>
                <a:lnTo>
                  <a:pt x="1156" y="7082"/>
                </a:lnTo>
                <a:lnTo>
                  <a:pt x="1177" y="7018"/>
                </a:lnTo>
                <a:lnTo>
                  <a:pt x="1198" y="6954"/>
                </a:lnTo>
                <a:lnTo>
                  <a:pt x="1262" y="6825"/>
                </a:lnTo>
                <a:lnTo>
                  <a:pt x="1262" y="6825"/>
                </a:lnTo>
                <a:lnTo>
                  <a:pt x="1434" y="6611"/>
                </a:lnTo>
                <a:lnTo>
                  <a:pt x="1690" y="6290"/>
                </a:lnTo>
                <a:lnTo>
                  <a:pt x="1776" y="6119"/>
                </a:lnTo>
                <a:lnTo>
                  <a:pt x="1797" y="6055"/>
                </a:lnTo>
                <a:lnTo>
                  <a:pt x="1797" y="5991"/>
                </a:lnTo>
                <a:lnTo>
                  <a:pt x="1797" y="5948"/>
                </a:lnTo>
                <a:lnTo>
                  <a:pt x="1755" y="5927"/>
                </a:lnTo>
                <a:lnTo>
                  <a:pt x="1712" y="5905"/>
                </a:lnTo>
                <a:lnTo>
                  <a:pt x="1626" y="5927"/>
                </a:lnTo>
                <a:lnTo>
                  <a:pt x="1626" y="5927"/>
                </a:lnTo>
                <a:lnTo>
                  <a:pt x="1541" y="5948"/>
                </a:lnTo>
                <a:lnTo>
                  <a:pt x="1476" y="5970"/>
                </a:lnTo>
                <a:lnTo>
                  <a:pt x="1327" y="6076"/>
                </a:lnTo>
                <a:lnTo>
                  <a:pt x="1091" y="6312"/>
                </a:lnTo>
                <a:lnTo>
                  <a:pt x="1091" y="6312"/>
                </a:lnTo>
                <a:lnTo>
                  <a:pt x="963" y="6376"/>
                </a:lnTo>
                <a:lnTo>
                  <a:pt x="920" y="6397"/>
                </a:lnTo>
                <a:lnTo>
                  <a:pt x="877" y="6376"/>
                </a:lnTo>
                <a:lnTo>
                  <a:pt x="856" y="6333"/>
                </a:lnTo>
                <a:lnTo>
                  <a:pt x="835" y="6290"/>
                </a:lnTo>
                <a:lnTo>
                  <a:pt x="813" y="6141"/>
                </a:lnTo>
                <a:lnTo>
                  <a:pt x="813" y="6141"/>
                </a:lnTo>
                <a:lnTo>
                  <a:pt x="770" y="6098"/>
                </a:lnTo>
                <a:lnTo>
                  <a:pt x="770" y="6055"/>
                </a:lnTo>
                <a:lnTo>
                  <a:pt x="792" y="6012"/>
                </a:lnTo>
                <a:lnTo>
                  <a:pt x="856" y="5970"/>
                </a:lnTo>
                <a:lnTo>
                  <a:pt x="856" y="5970"/>
                </a:lnTo>
                <a:lnTo>
                  <a:pt x="1027" y="5820"/>
                </a:lnTo>
                <a:lnTo>
                  <a:pt x="1027" y="5820"/>
                </a:lnTo>
                <a:lnTo>
                  <a:pt x="1241" y="5606"/>
                </a:lnTo>
                <a:lnTo>
                  <a:pt x="1241" y="5606"/>
                </a:lnTo>
                <a:lnTo>
                  <a:pt x="1348" y="5499"/>
                </a:lnTo>
                <a:lnTo>
                  <a:pt x="1476" y="5349"/>
                </a:lnTo>
                <a:lnTo>
                  <a:pt x="1519" y="5285"/>
                </a:lnTo>
                <a:lnTo>
                  <a:pt x="1541" y="5221"/>
                </a:lnTo>
                <a:lnTo>
                  <a:pt x="1541" y="5135"/>
                </a:lnTo>
                <a:lnTo>
                  <a:pt x="1476" y="5071"/>
                </a:lnTo>
                <a:lnTo>
                  <a:pt x="1476" y="5071"/>
                </a:lnTo>
                <a:lnTo>
                  <a:pt x="1434" y="5028"/>
                </a:lnTo>
                <a:lnTo>
                  <a:pt x="1369" y="5007"/>
                </a:lnTo>
                <a:lnTo>
                  <a:pt x="1305" y="5007"/>
                </a:lnTo>
                <a:lnTo>
                  <a:pt x="1262" y="5007"/>
                </a:lnTo>
                <a:lnTo>
                  <a:pt x="1156" y="5071"/>
                </a:lnTo>
                <a:lnTo>
                  <a:pt x="1049" y="5178"/>
                </a:lnTo>
                <a:lnTo>
                  <a:pt x="835" y="5413"/>
                </a:lnTo>
                <a:lnTo>
                  <a:pt x="728" y="5499"/>
                </a:lnTo>
                <a:lnTo>
                  <a:pt x="642" y="5563"/>
                </a:lnTo>
                <a:lnTo>
                  <a:pt x="642" y="5563"/>
                </a:lnTo>
                <a:lnTo>
                  <a:pt x="663" y="5328"/>
                </a:lnTo>
                <a:lnTo>
                  <a:pt x="728" y="5156"/>
                </a:lnTo>
                <a:lnTo>
                  <a:pt x="813" y="4985"/>
                </a:lnTo>
                <a:lnTo>
                  <a:pt x="963" y="4814"/>
                </a:lnTo>
                <a:lnTo>
                  <a:pt x="963" y="4814"/>
                </a:lnTo>
                <a:lnTo>
                  <a:pt x="1156" y="4600"/>
                </a:lnTo>
                <a:lnTo>
                  <a:pt x="1262" y="4493"/>
                </a:lnTo>
                <a:lnTo>
                  <a:pt x="1327" y="4386"/>
                </a:lnTo>
                <a:lnTo>
                  <a:pt x="1327" y="4386"/>
                </a:lnTo>
                <a:lnTo>
                  <a:pt x="1369" y="4279"/>
                </a:lnTo>
                <a:lnTo>
                  <a:pt x="1369" y="4215"/>
                </a:lnTo>
                <a:lnTo>
                  <a:pt x="1369" y="4151"/>
                </a:lnTo>
                <a:lnTo>
                  <a:pt x="1348" y="4087"/>
                </a:lnTo>
                <a:lnTo>
                  <a:pt x="1305" y="4044"/>
                </a:lnTo>
                <a:lnTo>
                  <a:pt x="1262" y="4022"/>
                </a:lnTo>
                <a:lnTo>
                  <a:pt x="1198" y="4001"/>
                </a:lnTo>
                <a:lnTo>
                  <a:pt x="1198" y="4001"/>
                </a:lnTo>
                <a:lnTo>
                  <a:pt x="1113" y="4001"/>
                </a:lnTo>
                <a:lnTo>
                  <a:pt x="1027" y="4022"/>
                </a:lnTo>
                <a:lnTo>
                  <a:pt x="963" y="4087"/>
                </a:lnTo>
                <a:lnTo>
                  <a:pt x="899" y="4151"/>
                </a:lnTo>
                <a:lnTo>
                  <a:pt x="792" y="4301"/>
                </a:lnTo>
                <a:lnTo>
                  <a:pt x="685" y="4429"/>
                </a:lnTo>
                <a:lnTo>
                  <a:pt x="685" y="4429"/>
                </a:lnTo>
                <a:lnTo>
                  <a:pt x="642" y="4408"/>
                </a:lnTo>
                <a:lnTo>
                  <a:pt x="621" y="4365"/>
                </a:lnTo>
                <a:lnTo>
                  <a:pt x="599" y="4322"/>
                </a:lnTo>
                <a:lnTo>
                  <a:pt x="621" y="4279"/>
                </a:lnTo>
                <a:lnTo>
                  <a:pt x="685" y="4129"/>
                </a:lnTo>
                <a:lnTo>
                  <a:pt x="792" y="3980"/>
                </a:lnTo>
                <a:lnTo>
                  <a:pt x="1027" y="3702"/>
                </a:lnTo>
                <a:lnTo>
                  <a:pt x="1177" y="3552"/>
                </a:lnTo>
                <a:lnTo>
                  <a:pt x="1177" y="3552"/>
                </a:lnTo>
                <a:lnTo>
                  <a:pt x="1284" y="3445"/>
                </a:lnTo>
                <a:lnTo>
                  <a:pt x="1369" y="3316"/>
                </a:lnTo>
                <a:lnTo>
                  <a:pt x="1412" y="3274"/>
                </a:lnTo>
                <a:lnTo>
                  <a:pt x="1391" y="3209"/>
                </a:lnTo>
                <a:lnTo>
                  <a:pt x="1348" y="3167"/>
                </a:lnTo>
                <a:lnTo>
                  <a:pt x="1241" y="3145"/>
                </a:lnTo>
                <a:lnTo>
                  <a:pt x="1241" y="3145"/>
                </a:lnTo>
                <a:lnTo>
                  <a:pt x="1177" y="3145"/>
                </a:lnTo>
                <a:lnTo>
                  <a:pt x="1113" y="3167"/>
                </a:lnTo>
                <a:lnTo>
                  <a:pt x="1006" y="3231"/>
                </a:lnTo>
                <a:lnTo>
                  <a:pt x="877" y="3316"/>
                </a:lnTo>
                <a:lnTo>
                  <a:pt x="813" y="3423"/>
                </a:lnTo>
                <a:lnTo>
                  <a:pt x="813" y="3423"/>
                </a:lnTo>
                <a:lnTo>
                  <a:pt x="770" y="3381"/>
                </a:lnTo>
                <a:lnTo>
                  <a:pt x="770" y="3295"/>
                </a:lnTo>
                <a:lnTo>
                  <a:pt x="792" y="3231"/>
                </a:lnTo>
                <a:lnTo>
                  <a:pt x="835" y="3145"/>
                </a:lnTo>
                <a:lnTo>
                  <a:pt x="1006" y="2867"/>
                </a:lnTo>
                <a:lnTo>
                  <a:pt x="1006" y="2867"/>
                </a:lnTo>
                <a:lnTo>
                  <a:pt x="1027" y="2760"/>
                </a:lnTo>
                <a:lnTo>
                  <a:pt x="1049" y="2675"/>
                </a:lnTo>
                <a:lnTo>
                  <a:pt x="1070" y="2568"/>
                </a:lnTo>
                <a:lnTo>
                  <a:pt x="1134" y="2482"/>
                </a:lnTo>
                <a:lnTo>
                  <a:pt x="1134" y="2482"/>
                </a:lnTo>
                <a:lnTo>
                  <a:pt x="1262" y="2268"/>
                </a:lnTo>
                <a:lnTo>
                  <a:pt x="1391" y="2054"/>
                </a:lnTo>
                <a:lnTo>
                  <a:pt x="1391" y="2054"/>
                </a:lnTo>
                <a:lnTo>
                  <a:pt x="1541" y="1883"/>
                </a:lnTo>
                <a:lnTo>
                  <a:pt x="1733" y="1733"/>
                </a:lnTo>
                <a:lnTo>
                  <a:pt x="2140" y="1455"/>
                </a:lnTo>
                <a:lnTo>
                  <a:pt x="2140" y="1455"/>
                </a:lnTo>
                <a:lnTo>
                  <a:pt x="2525" y="1155"/>
                </a:lnTo>
                <a:lnTo>
                  <a:pt x="2739" y="1027"/>
                </a:lnTo>
                <a:lnTo>
                  <a:pt x="2974" y="920"/>
                </a:lnTo>
                <a:lnTo>
                  <a:pt x="2974" y="920"/>
                </a:lnTo>
                <a:lnTo>
                  <a:pt x="3381" y="770"/>
                </a:lnTo>
                <a:lnTo>
                  <a:pt x="3787" y="621"/>
                </a:lnTo>
                <a:lnTo>
                  <a:pt x="4001" y="535"/>
                </a:lnTo>
                <a:lnTo>
                  <a:pt x="4215" y="492"/>
                </a:lnTo>
                <a:lnTo>
                  <a:pt x="4429" y="471"/>
                </a:lnTo>
                <a:lnTo>
                  <a:pt x="4643" y="471"/>
                </a:lnTo>
                <a:lnTo>
                  <a:pt x="4643" y="471"/>
                </a:lnTo>
                <a:lnTo>
                  <a:pt x="5092" y="471"/>
                </a:lnTo>
                <a:lnTo>
                  <a:pt x="5328" y="471"/>
                </a:lnTo>
                <a:lnTo>
                  <a:pt x="5542" y="492"/>
                </a:lnTo>
                <a:lnTo>
                  <a:pt x="5542" y="492"/>
                </a:lnTo>
                <a:lnTo>
                  <a:pt x="5777" y="556"/>
                </a:lnTo>
                <a:lnTo>
                  <a:pt x="6012" y="642"/>
                </a:lnTo>
                <a:lnTo>
                  <a:pt x="6440" y="835"/>
                </a:lnTo>
                <a:lnTo>
                  <a:pt x="6440" y="835"/>
                </a:lnTo>
                <a:lnTo>
                  <a:pt x="6783" y="1006"/>
                </a:lnTo>
                <a:lnTo>
                  <a:pt x="7104" y="1220"/>
                </a:lnTo>
                <a:lnTo>
                  <a:pt x="7403" y="1455"/>
                </a:lnTo>
                <a:lnTo>
                  <a:pt x="7681" y="1712"/>
                </a:lnTo>
                <a:lnTo>
                  <a:pt x="7681" y="1712"/>
                </a:lnTo>
                <a:lnTo>
                  <a:pt x="7810" y="1883"/>
                </a:lnTo>
                <a:lnTo>
                  <a:pt x="7938" y="2075"/>
                </a:lnTo>
                <a:lnTo>
                  <a:pt x="8173" y="2461"/>
                </a:lnTo>
                <a:lnTo>
                  <a:pt x="8173" y="2461"/>
                </a:lnTo>
                <a:lnTo>
                  <a:pt x="8409" y="2803"/>
                </a:lnTo>
                <a:lnTo>
                  <a:pt x="8516" y="2995"/>
                </a:lnTo>
                <a:lnTo>
                  <a:pt x="8623" y="3167"/>
                </a:lnTo>
                <a:lnTo>
                  <a:pt x="8623" y="3167"/>
                </a:lnTo>
                <a:lnTo>
                  <a:pt x="8708" y="3402"/>
                </a:lnTo>
                <a:lnTo>
                  <a:pt x="8794" y="3616"/>
                </a:lnTo>
                <a:lnTo>
                  <a:pt x="8858" y="3851"/>
                </a:lnTo>
                <a:lnTo>
                  <a:pt x="8901" y="4087"/>
                </a:lnTo>
                <a:lnTo>
                  <a:pt x="8944" y="4301"/>
                </a:lnTo>
                <a:lnTo>
                  <a:pt x="8965" y="4557"/>
                </a:lnTo>
                <a:lnTo>
                  <a:pt x="8965" y="5028"/>
                </a:lnTo>
                <a:lnTo>
                  <a:pt x="8922" y="5499"/>
                </a:lnTo>
                <a:lnTo>
                  <a:pt x="8858" y="5970"/>
                </a:lnTo>
                <a:lnTo>
                  <a:pt x="8730" y="6440"/>
                </a:lnTo>
                <a:lnTo>
                  <a:pt x="8580" y="6890"/>
                </a:lnTo>
                <a:lnTo>
                  <a:pt x="8580" y="6890"/>
                </a:lnTo>
                <a:close/>
                <a:moveTo>
                  <a:pt x="5777" y="3616"/>
                </a:moveTo>
                <a:lnTo>
                  <a:pt x="5777" y="3616"/>
                </a:lnTo>
                <a:lnTo>
                  <a:pt x="5649" y="3466"/>
                </a:lnTo>
                <a:lnTo>
                  <a:pt x="5563" y="3402"/>
                </a:lnTo>
                <a:lnTo>
                  <a:pt x="5477" y="3381"/>
                </a:lnTo>
                <a:lnTo>
                  <a:pt x="5477" y="3381"/>
                </a:lnTo>
                <a:lnTo>
                  <a:pt x="5392" y="3381"/>
                </a:lnTo>
                <a:lnTo>
                  <a:pt x="5328" y="3381"/>
                </a:lnTo>
                <a:lnTo>
                  <a:pt x="5263" y="3402"/>
                </a:lnTo>
                <a:lnTo>
                  <a:pt x="5221" y="3423"/>
                </a:lnTo>
                <a:lnTo>
                  <a:pt x="5199" y="3466"/>
                </a:lnTo>
                <a:lnTo>
                  <a:pt x="5178" y="3509"/>
                </a:lnTo>
                <a:lnTo>
                  <a:pt x="5178" y="3616"/>
                </a:lnTo>
                <a:lnTo>
                  <a:pt x="5199" y="3723"/>
                </a:lnTo>
                <a:lnTo>
                  <a:pt x="5242" y="3851"/>
                </a:lnTo>
                <a:lnTo>
                  <a:pt x="5349" y="4044"/>
                </a:lnTo>
                <a:lnTo>
                  <a:pt x="5349" y="4044"/>
                </a:lnTo>
                <a:lnTo>
                  <a:pt x="5477" y="4215"/>
                </a:lnTo>
                <a:lnTo>
                  <a:pt x="5627" y="4386"/>
                </a:lnTo>
                <a:lnTo>
                  <a:pt x="5627" y="4386"/>
                </a:lnTo>
                <a:lnTo>
                  <a:pt x="5756" y="4515"/>
                </a:lnTo>
                <a:lnTo>
                  <a:pt x="5841" y="4579"/>
                </a:lnTo>
                <a:lnTo>
                  <a:pt x="5884" y="4643"/>
                </a:lnTo>
                <a:lnTo>
                  <a:pt x="5884" y="4643"/>
                </a:lnTo>
                <a:lnTo>
                  <a:pt x="5884" y="4707"/>
                </a:lnTo>
                <a:lnTo>
                  <a:pt x="5884" y="4750"/>
                </a:lnTo>
                <a:lnTo>
                  <a:pt x="5841" y="4793"/>
                </a:lnTo>
                <a:lnTo>
                  <a:pt x="5777" y="4793"/>
                </a:lnTo>
                <a:lnTo>
                  <a:pt x="5627" y="4793"/>
                </a:lnTo>
                <a:lnTo>
                  <a:pt x="5499" y="4793"/>
                </a:lnTo>
                <a:lnTo>
                  <a:pt x="5499" y="4793"/>
                </a:lnTo>
                <a:lnTo>
                  <a:pt x="4836" y="4771"/>
                </a:lnTo>
                <a:lnTo>
                  <a:pt x="4836" y="4771"/>
                </a:lnTo>
                <a:lnTo>
                  <a:pt x="4472" y="4750"/>
                </a:lnTo>
                <a:lnTo>
                  <a:pt x="4108" y="4729"/>
                </a:lnTo>
                <a:lnTo>
                  <a:pt x="4108" y="4729"/>
                </a:lnTo>
                <a:lnTo>
                  <a:pt x="3937" y="4729"/>
                </a:lnTo>
                <a:lnTo>
                  <a:pt x="3809" y="4750"/>
                </a:lnTo>
                <a:lnTo>
                  <a:pt x="3766" y="4771"/>
                </a:lnTo>
                <a:lnTo>
                  <a:pt x="3723" y="4814"/>
                </a:lnTo>
                <a:lnTo>
                  <a:pt x="3680" y="4857"/>
                </a:lnTo>
                <a:lnTo>
                  <a:pt x="3637" y="4943"/>
                </a:lnTo>
                <a:lnTo>
                  <a:pt x="3637" y="4943"/>
                </a:lnTo>
                <a:lnTo>
                  <a:pt x="3595" y="5092"/>
                </a:lnTo>
                <a:lnTo>
                  <a:pt x="3595" y="5156"/>
                </a:lnTo>
                <a:lnTo>
                  <a:pt x="3595" y="5221"/>
                </a:lnTo>
                <a:lnTo>
                  <a:pt x="3616" y="5263"/>
                </a:lnTo>
                <a:lnTo>
                  <a:pt x="3659" y="5306"/>
                </a:lnTo>
                <a:lnTo>
                  <a:pt x="3723" y="5328"/>
                </a:lnTo>
                <a:lnTo>
                  <a:pt x="3809" y="5349"/>
                </a:lnTo>
                <a:lnTo>
                  <a:pt x="3809" y="5349"/>
                </a:lnTo>
                <a:lnTo>
                  <a:pt x="3980" y="5370"/>
                </a:lnTo>
                <a:lnTo>
                  <a:pt x="4151" y="5370"/>
                </a:lnTo>
                <a:lnTo>
                  <a:pt x="4493" y="5370"/>
                </a:lnTo>
                <a:lnTo>
                  <a:pt x="4493" y="5370"/>
                </a:lnTo>
                <a:lnTo>
                  <a:pt x="5970" y="5328"/>
                </a:lnTo>
                <a:lnTo>
                  <a:pt x="5970" y="5328"/>
                </a:lnTo>
                <a:lnTo>
                  <a:pt x="5884" y="5435"/>
                </a:lnTo>
                <a:lnTo>
                  <a:pt x="5798" y="5542"/>
                </a:lnTo>
                <a:lnTo>
                  <a:pt x="5584" y="5713"/>
                </a:lnTo>
                <a:lnTo>
                  <a:pt x="5370" y="5863"/>
                </a:lnTo>
                <a:lnTo>
                  <a:pt x="5157" y="6034"/>
                </a:lnTo>
                <a:lnTo>
                  <a:pt x="5157" y="6034"/>
                </a:lnTo>
                <a:lnTo>
                  <a:pt x="5071" y="6119"/>
                </a:lnTo>
                <a:lnTo>
                  <a:pt x="5007" y="6226"/>
                </a:lnTo>
                <a:lnTo>
                  <a:pt x="4964" y="6333"/>
                </a:lnTo>
                <a:lnTo>
                  <a:pt x="4985" y="6376"/>
                </a:lnTo>
                <a:lnTo>
                  <a:pt x="5007" y="6440"/>
                </a:lnTo>
                <a:lnTo>
                  <a:pt x="5007" y="6440"/>
                </a:lnTo>
                <a:lnTo>
                  <a:pt x="5071" y="6547"/>
                </a:lnTo>
                <a:lnTo>
                  <a:pt x="5178" y="6611"/>
                </a:lnTo>
                <a:lnTo>
                  <a:pt x="5306" y="6654"/>
                </a:lnTo>
                <a:lnTo>
                  <a:pt x="5435" y="6654"/>
                </a:lnTo>
                <a:lnTo>
                  <a:pt x="5435" y="6654"/>
                </a:lnTo>
                <a:lnTo>
                  <a:pt x="5542" y="6590"/>
                </a:lnTo>
                <a:lnTo>
                  <a:pt x="5627" y="6526"/>
                </a:lnTo>
                <a:lnTo>
                  <a:pt x="5798" y="6333"/>
                </a:lnTo>
                <a:lnTo>
                  <a:pt x="5798" y="6333"/>
                </a:lnTo>
                <a:lnTo>
                  <a:pt x="5905" y="6226"/>
                </a:lnTo>
                <a:lnTo>
                  <a:pt x="6034" y="6141"/>
                </a:lnTo>
                <a:lnTo>
                  <a:pt x="6162" y="6034"/>
                </a:lnTo>
                <a:lnTo>
                  <a:pt x="6290" y="5948"/>
                </a:lnTo>
                <a:lnTo>
                  <a:pt x="6290" y="5948"/>
                </a:lnTo>
                <a:lnTo>
                  <a:pt x="6483" y="5756"/>
                </a:lnTo>
                <a:lnTo>
                  <a:pt x="6676" y="5520"/>
                </a:lnTo>
                <a:lnTo>
                  <a:pt x="6847" y="5285"/>
                </a:lnTo>
                <a:lnTo>
                  <a:pt x="6911" y="5178"/>
                </a:lnTo>
                <a:lnTo>
                  <a:pt x="6954" y="5049"/>
                </a:lnTo>
                <a:lnTo>
                  <a:pt x="6954" y="5049"/>
                </a:lnTo>
                <a:lnTo>
                  <a:pt x="6569" y="4515"/>
                </a:lnTo>
                <a:lnTo>
                  <a:pt x="6355" y="4236"/>
                </a:lnTo>
                <a:lnTo>
                  <a:pt x="6141" y="3980"/>
                </a:lnTo>
                <a:lnTo>
                  <a:pt x="6141" y="3980"/>
                </a:lnTo>
                <a:lnTo>
                  <a:pt x="5970" y="3787"/>
                </a:lnTo>
                <a:lnTo>
                  <a:pt x="5777" y="3616"/>
                </a:lnTo>
                <a:lnTo>
                  <a:pt x="5777" y="3616"/>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4"/>
          <p:cNvSpPr txBox="1"/>
          <p:nvPr/>
        </p:nvSpPr>
        <p:spPr>
          <a:xfrm>
            <a:off x="567925" y="1091850"/>
            <a:ext cx="3064800" cy="341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accent5"/>
                </a:solidFill>
                <a:latin typeface="Bellota Text"/>
                <a:ea typeface="Bellota Text"/>
                <a:cs typeface="Bellota Text"/>
                <a:sym typeface="Bellota Text"/>
              </a:rPr>
              <a:t>How might we</a:t>
            </a:r>
            <a:r>
              <a:rPr b="1" lang="en" sz="3000">
                <a:solidFill>
                  <a:schemeClr val="dk1"/>
                </a:solidFill>
                <a:latin typeface="Bellota Text"/>
                <a:ea typeface="Bellota Text"/>
                <a:cs typeface="Bellota Text"/>
                <a:sym typeface="Bellota Text"/>
              </a:rPr>
              <a:t> make scheduling food a social/ communal activity instead of an individual one?</a:t>
            </a:r>
            <a:endParaRPr b="1" sz="3000">
              <a:solidFill>
                <a:schemeClr val="dk1"/>
              </a:solidFill>
              <a:latin typeface="Bellota Text"/>
              <a:ea typeface="Bellota Text"/>
              <a:cs typeface="Bellota Text"/>
              <a:sym typeface="Bellota Text"/>
            </a:endParaRPr>
          </a:p>
        </p:txBody>
      </p:sp>
      <p:sp>
        <p:nvSpPr>
          <p:cNvPr id="289" name="Google Shape;289;p44"/>
          <p:cNvSpPr txBox="1"/>
          <p:nvPr/>
        </p:nvSpPr>
        <p:spPr>
          <a:xfrm>
            <a:off x="5511275" y="1091850"/>
            <a:ext cx="3064800" cy="357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Bellota Text"/>
                <a:ea typeface="Bellota Text"/>
                <a:cs typeface="Bellota Text"/>
                <a:sym typeface="Bellota Text"/>
              </a:rPr>
              <a:t>An app focused on college students that collects all meal options at dining halls, nearby restaurants, etc. and lets people easily tap on what they </a:t>
            </a:r>
            <a:r>
              <a:rPr b="1" lang="en" sz="2000">
                <a:solidFill>
                  <a:schemeClr val="accent5"/>
                </a:solidFill>
                <a:latin typeface="Bellota Text"/>
                <a:ea typeface="Bellota Text"/>
                <a:cs typeface="Bellota Text"/>
                <a:sym typeface="Bellota Text"/>
              </a:rPr>
              <a:t>plan to eat</a:t>
            </a:r>
            <a:r>
              <a:rPr b="1" lang="en" sz="2000">
                <a:solidFill>
                  <a:schemeClr val="dk1"/>
                </a:solidFill>
                <a:latin typeface="Bellota Text"/>
                <a:ea typeface="Bellota Text"/>
                <a:cs typeface="Bellota Text"/>
                <a:sym typeface="Bellota Text"/>
              </a:rPr>
              <a:t> that day, using user-user similarity it will </a:t>
            </a:r>
            <a:r>
              <a:rPr b="1" lang="en" sz="2000">
                <a:solidFill>
                  <a:schemeClr val="accent5"/>
                </a:solidFill>
                <a:latin typeface="Bellota Text"/>
                <a:ea typeface="Bellota Text"/>
                <a:cs typeface="Bellota Text"/>
                <a:sym typeface="Bellota Text"/>
              </a:rPr>
              <a:t>pair you up</a:t>
            </a:r>
            <a:r>
              <a:rPr b="1" lang="en" sz="2000">
                <a:solidFill>
                  <a:schemeClr val="dk1"/>
                </a:solidFill>
                <a:latin typeface="Bellota Text"/>
                <a:ea typeface="Bellota Text"/>
                <a:cs typeface="Bellota Text"/>
                <a:sym typeface="Bellota Text"/>
              </a:rPr>
              <a:t> with someone to have your meals with</a:t>
            </a:r>
            <a:endParaRPr b="1" sz="2000">
              <a:solidFill>
                <a:schemeClr val="dk1"/>
              </a:solidFill>
              <a:latin typeface="Bellota Text"/>
              <a:ea typeface="Bellota Text"/>
              <a:cs typeface="Bellota Text"/>
              <a:sym typeface="Bellota Text"/>
            </a:endParaRPr>
          </a:p>
        </p:txBody>
      </p:sp>
      <p:sp>
        <p:nvSpPr>
          <p:cNvPr id="290" name="Google Shape;290;p44"/>
          <p:cNvSpPr/>
          <p:nvPr/>
        </p:nvSpPr>
        <p:spPr>
          <a:xfrm>
            <a:off x="6801357" y="385601"/>
            <a:ext cx="484633" cy="584615"/>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23C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4"/>
          <p:cNvSpPr/>
          <p:nvPr/>
        </p:nvSpPr>
        <p:spPr>
          <a:xfrm>
            <a:off x="2072885" y="421884"/>
            <a:ext cx="512076" cy="512059"/>
          </a:xfrm>
          <a:custGeom>
            <a:rect b="b" l="l" r="r" t="t"/>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423C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4"/>
          <p:cNvSpPr/>
          <p:nvPr/>
        </p:nvSpPr>
        <p:spPr>
          <a:xfrm>
            <a:off x="1485076" y="464741"/>
            <a:ext cx="512071" cy="512065"/>
          </a:xfrm>
          <a:custGeom>
            <a:rect b="b" l="l" r="r" t="t"/>
            <a:pathLst>
              <a:path extrusionOk="0" h="8880" w="8966">
                <a:moveTo>
                  <a:pt x="4686" y="386"/>
                </a:moveTo>
                <a:lnTo>
                  <a:pt x="4708" y="407"/>
                </a:lnTo>
                <a:lnTo>
                  <a:pt x="4751" y="450"/>
                </a:lnTo>
                <a:lnTo>
                  <a:pt x="4772" y="557"/>
                </a:lnTo>
                <a:lnTo>
                  <a:pt x="4793" y="792"/>
                </a:lnTo>
                <a:lnTo>
                  <a:pt x="4793" y="899"/>
                </a:lnTo>
                <a:lnTo>
                  <a:pt x="4793" y="1156"/>
                </a:lnTo>
                <a:lnTo>
                  <a:pt x="4772" y="1306"/>
                </a:lnTo>
                <a:lnTo>
                  <a:pt x="4751" y="1348"/>
                </a:lnTo>
                <a:lnTo>
                  <a:pt x="4729" y="1370"/>
                </a:lnTo>
                <a:lnTo>
                  <a:pt x="4686" y="1327"/>
                </a:lnTo>
                <a:lnTo>
                  <a:pt x="4644" y="1241"/>
                </a:lnTo>
                <a:lnTo>
                  <a:pt x="4580" y="963"/>
                </a:lnTo>
                <a:lnTo>
                  <a:pt x="4558" y="685"/>
                </a:lnTo>
                <a:lnTo>
                  <a:pt x="4580" y="557"/>
                </a:lnTo>
                <a:lnTo>
                  <a:pt x="4601" y="493"/>
                </a:lnTo>
                <a:lnTo>
                  <a:pt x="4665" y="407"/>
                </a:lnTo>
                <a:lnTo>
                  <a:pt x="4686" y="386"/>
                </a:lnTo>
                <a:close/>
                <a:moveTo>
                  <a:pt x="4451" y="1"/>
                </a:moveTo>
                <a:lnTo>
                  <a:pt x="4366" y="43"/>
                </a:lnTo>
                <a:lnTo>
                  <a:pt x="4280" y="86"/>
                </a:lnTo>
                <a:lnTo>
                  <a:pt x="4194" y="150"/>
                </a:lnTo>
                <a:lnTo>
                  <a:pt x="4087" y="321"/>
                </a:lnTo>
                <a:lnTo>
                  <a:pt x="4002" y="493"/>
                </a:lnTo>
                <a:lnTo>
                  <a:pt x="3980" y="621"/>
                </a:lnTo>
                <a:lnTo>
                  <a:pt x="3916" y="728"/>
                </a:lnTo>
                <a:lnTo>
                  <a:pt x="3873" y="792"/>
                </a:lnTo>
                <a:lnTo>
                  <a:pt x="3831" y="835"/>
                </a:lnTo>
                <a:lnTo>
                  <a:pt x="3788" y="899"/>
                </a:lnTo>
                <a:lnTo>
                  <a:pt x="3766" y="985"/>
                </a:lnTo>
                <a:lnTo>
                  <a:pt x="3766" y="1049"/>
                </a:lnTo>
                <a:lnTo>
                  <a:pt x="3788" y="1113"/>
                </a:lnTo>
                <a:lnTo>
                  <a:pt x="3852" y="1220"/>
                </a:lnTo>
                <a:lnTo>
                  <a:pt x="3938" y="1327"/>
                </a:lnTo>
                <a:lnTo>
                  <a:pt x="4023" y="1455"/>
                </a:lnTo>
                <a:lnTo>
                  <a:pt x="4109" y="1627"/>
                </a:lnTo>
                <a:lnTo>
                  <a:pt x="4216" y="1776"/>
                </a:lnTo>
                <a:lnTo>
                  <a:pt x="4280" y="1841"/>
                </a:lnTo>
                <a:lnTo>
                  <a:pt x="4344" y="1905"/>
                </a:lnTo>
                <a:lnTo>
                  <a:pt x="4430" y="1948"/>
                </a:lnTo>
                <a:lnTo>
                  <a:pt x="4515" y="1969"/>
                </a:lnTo>
                <a:lnTo>
                  <a:pt x="4622" y="1969"/>
                </a:lnTo>
                <a:lnTo>
                  <a:pt x="4708" y="1948"/>
                </a:lnTo>
                <a:lnTo>
                  <a:pt x="4772" y="1905"/>
                </a:lnTo>
                <a:lnTo>
                  <a:pt x="4836" y="1841"/>
                </a:lnTo>
                <a:lnTo>
                  <a:pt x="4879" y="1776"/>
                </a:lnTo>
                <a:lnTo>
                  <a:pt x="4922" y="1691"/>
                </a:lnTo>
                <a:lnTo>
                  <a:pt x="4986" y="1520"/>
                </a:lnTo>
                <a:lnTo>
                  <a:pt x="5007" y="1391"/>
                </a:lnTo>
                <a:lnTo>
                  <a:pt x="5029" y="1327"/>
                </a:lnTo>
                <a:lnTo>
                  <a:pt x="5072" y="1263"/>
                </a:lnTo>
                <a:lnTo>
                  <a:pt x="5179" y="1135"/>
                </a:lnTo>
                <a:lnTo>
                  <a:pt x="5200" y="1070"/>
                </a:lnTo>
                <a:lnTo>
                  <a:pt x="5221" y="963"/>
                </a:lnTo>
                <a:lnTo>
                  <a:pt x="5221" y="878"/>
                </a:lnTo>
                <a:lnTo>
                  <a:pt x="5179" y="814"/>
                </a:lnTo>
                <a:lnTo>
                  <a:pt x="5136" y="771"/>
                </a:lnTo>
                <a:lnTo>
                  <a:pt x="5093" y="685"/>
                </a:lnTo>
                <a:lnTo>
                  <a:pt x="5050" y="557"/>
                </a:lnTo>
                <a:lnTo>
                  <a:pt x="5029" y="428"/>
                </a:lnTo>
                <a:lnTo>
                  <a:pt x="4965" y="257"/>
                </a:lnTo>
                <a:lnTo>
                  <a:pt x="4922" y="172"/>
                </a:lnTo>
                <a:lnTo>
                  <a:pt x="4879" y="108"/>
                </a:lnTo>
                <a:lnTo>
                  <a:pt x="4815" y="65"/>
                </a:lnTo>
                <a:lnTo>
                  <a:pt x="4729" y="22"/>
                </a:lnTo>
                <a:lnTo>
                  <a:pt x="4644" y="1"/>
                </a:lnTo>
                <a:close/>
                <a:moveTo>
                  <a:pt x="3852" y="2033"/>
                </a:moveTo>
                <a:lnTo>
                  <a:pt x="3724" y="2055"/>
                </a:lnTo>
                <a:lnTo>
                  <a:pt x="3617" y="2097"/>
                </a:lnTo>
                <a:lnTo>
                  <a:pt x="3531" y="2183"/>
                </a:lnTo>
                <a:lnTo>
                  <a:pt x="3446" y="2268"/>
                </a:lnTo>
                <a:lnTo>
                  <a:pt x="3403" y="2375"/>
                </a:lnTo>
                <a:lnTo>
                  <a:pt x="3339" y="2504"/>
                </a:lnTo>
                <a:lnTo>
                  <a:pt x="3274" y="2739"/>
                </a:lnTo>
                <a:lnTo>
                  <a:pt x="3232" y="2975"/>
                </a:lnTo>
                <a:lnTo>
                  <a:pt x="3210" y="3295"/>
                </a:lnTo>
                <a:lnTo>
                  <a:pt x="3210" y="3445"/>
                </a:lnTo>
                <a:lnTo>
                  <a:pt x="3253" y="3595"/>
                </a:lnTo>
                <a:lnTo>
                  <a:pt x="3296" y="3702"/>
                </a:lnTo>
                <a:lnTo>
                  <a:pt x="3339" y="3723"/>
                </a:lnTo>
                <a:lnTo>
                  <a:pt x="3381" y="3745"/>
                </a:lnTo>
                <a:lnTo>
                  <a:pt x="3574" y="3766"/>
                </a:lnTo>
                <a:lnTo>
                  <a:pt x="3766" y="3766"/>
                </a:lnTo>
                <a:lnTo>
                  <a:pt x="3959" y="3723"/>
                </a:lnTo>
                <a:lnTo>
                  <a:pt x="4836" y="3723"/>
                </a:lnTo>
                <a:lnTo>
                  <a:pt x="4858" y="3702"/>
                </a:lnTo>
                <a:lnTo>
                  <a:pt x="5200" y="3702"/>
                </a:lnTo>
                <a:lnTo>
                  <a:pt x="5478" y="3723"/>
                </a:lnTo>
                <a:lnTo>
                  <a:pt x="5649" y="3702"/>
                </a:lnTo>
                <a:lnTo>
                  <a:pt x="5692" y="3681"/>
                </a:lnTo>
                <a:lnTo>
                  <a:pt x="5735" y="3616"/>
                </a:lnTo>
                <a:lnTo>
                  <a:pt x="5756" y="3574"/>
                </a:lnTo>
                <a:lnTo>
                  <a:pt x="5756" y="3509"/>
                </a:lnTo>
                <a:lnTo>
                  <a:pt x="5756" y="3360"/>
                </a:lnTo>
                <a:lnTo>
                  <a:pt x="5756" y="3210"/>
                </a:lnTo>
                <a:lnTo>
                  <a:pt x="5756" y="2868"/>
                </a:lnTo>
                <a:lnTo>
                  <a:pt x="5735" y="2696"/>
                </a:lnTo>
                <a:lnTo>
                  <a:pt x="5713" y="2611"/>
                </a:lnTo>
                <a:lnTo>
                  <a:pt x="5671" y="2525"/>
                </a:lnTo>
                <a:lnTo>
                  <a:pt x="5585" y="2418"/>
                </a:lnTo>
                <a:lnTo>
                  <a:pt x="5457" y="2268"/>
                </a:lnTo>
                <a:lnTo>
                  <a:pt x="5307" y="2183"/>
                </a:lnTo>
                <a:lnTo>
                  <a:pt x="5243" y="2162"/>
                </a:lnTo>
                <a:lnTo>
                  <a:pt x="5179" y="2162"/>
                </a:lnTo>
                <a:lnTo>
                  <a:pt x="5136" y="2183"/>
                </a:lnTo>
                <a:lnTo>
                  <a:pt x="5093" y="2247"/>
                </a:lnTo>
                <a:lnTo>
                  <a:pt x="4986" y="2440"/>
                </a:lnTo>
                <a:lnTo>
                  <a:pt x="4879" y="2589"/>
                </a:lnTo>
                <a:lnTo>
                  <a:pt x="4836" y="2654"/>
                </a:lnTo>
                <a:lnTo>
                  <a:pt x="4793" y="2675"/>
                </a:lnTo>
                <a:lnTo>
                  <a:pt x="4729" y="2654"/>
                </a:lnTo>
                <a:lnTo>
                  <a:pt x="4686" y="2632"/>
                </a:lnTo>
                <a:lnTo>
                  <a:pt x="4686" y="2568"/>
                </a:lnTo>
                <a:lnTo>
                  <a:pt x="4686" y="2504"/>
                </a:lnTo>
                <a:lnTo>
                  <a:pt x="4686" y="2375"/>
                </a:lnTo>
                <a:lnTo>
                  <a:pt x="4708" y="2290"/>
                </a:lnTo>
                <a:lnTo>
                  <a:pt x="4751" y="2226"/>
                </a:lnTo>
                <a:lnTo>
                  <a:pt x="4772" y="2183"/>
                </a:lnTo>
                <a:lnTo>
                  <a:pt x="4751" y="2162"/>
                </a:lnTo>
                <a:lnTo>
                  <a:pt x="4708" y="2119"/>
                </a:lnTo>
                <a:lnTo>
                  <a:pt x="4601" y="2097"/>
                </a:lnTo>
                <a:lnTo>
                  <a:pt x="4494" y="2097"/>
                </a:lnTo>
                <a:lnTo>
                  <a:pt x="4451" y="2119"/>
                </a:lnTo>
                <a:lnTo>
                  <a:pt x="4408" y="2183"/>
                </a:lnTo>
                <a:lnTo>
                  <a:pt x="4430" y="2226"/>
                </a:lnTo>
                <a:lnTo>
                  <a:pt x="4451" y="2290"/>
                </a:lnTo>
                <a:lnTo>
                  <a:pt x="4451" y="2354"/>
                </a:lnTo>
                <a:lnTo>
                  <a:pt x="4430" y="2504"/>
                </a:lnTo>
                <a:lnTo>
                  <a:pt x="4387" y="2675"/>
                </a:lnTo>
                <a:lnTo>
                  <a:pt x="4344" y="2654"/>
                </a:lnTo>
                <a:lnTo>
                  <a:pt x="4301" y="2611"/>
                </a:lnTo>
                <a:lnTo>
                  <a:pt x="4237" y="2525"/>
                </a:lnTo>
                <a:lnTo>
                  <a:pt x="4194" y="2418"/>
                </a:lnTo>
                <a:lnTo>
                  <a:pt x="4152" y="2290"/>
                </a:lnTo>
                <a:lnTo>
                  <a:pt x="4109" y="2183"/>
                </a:lnTo>
                <a:lnTo>
                  <a:pt x="4045" y="2097"/>
                </a:lnTo>
                <a:lnTo>
                  <a:pt x="3980" y="2033"/>
                </a:lnTo>
                <a:close/>
                <a:moveTo>
                  <a:pt x="7853" y="5456"/>
                </a:moveTo>
                <a:lnTo>
                  <a:pt x="7917" y="5521"/>
                </a:lnTo>
                <a:lnTo>
                  <a:pt x="7939" y="5542"/>
                </a:lnTo>
                <a:lnTo>
                  <a:pt x="7960" y="5606"/>
                </a:lnTo>
                <a:lnTo>
                  <a:pt x="7981" y="5735"/>
                </a:lnTo>
                <a:lnTo>
                  <a:pt x="7960" y="5949"/>
                </a:lnTo>
                <a:lnTo>
                  <a:pt x="7960" y="6205"/>
                </a:lnTo>
                <a:lnTo>
                  <a:pt x="7939" y="6355"/>
                </a:lnTo>
                <a:lnTo>
                  <a:pt x="7917" y="6398"/>
                </a:lnTo>
                <a:lnTo>
                  <a:pt x="7874" y="6419"/>
                </a:lnTo>
                <a:lnTo>
                  <a:pt x="7789" y="6077"/>
                </a:lnTo>
                <a:lnTo>
                  <a:pt x="7746" y="5799"/>
                </a:lnTo>
                <a:lnTo>
                  <a:pt x="7746" y="5649"/>
                </a:lnTo>
                <a:lnTo>
                  <a:pt x="7767" y="5542"/>
                </a:lnTo>
                <a:lnTo>
                  <a:pt x="7810" y="5478"/>
                </a:lnTo>
                <a:lnTo>
                  <a:pt x="7832" y="5456"/>
                </a:lnTo>
                <a:close/>
                <a:moveTo>
                  <a:pt x="1477" y="5456"/>
                </a:moveTo>
                <a:lnTo>
                  <a:pt x="1499" y="5478"/>
                </a:lnTo>
                <a:lnTo>
                  <a:pt x="1541" y="5521"/>
                </a:lnTo>
                <a:lnTo>
                  <a:pt x="1584" y="5649"/>
                </a:lnTo>
                <a:lnTo>
                  <a:pt x="1584" y="5820"/>
                </a:lnTo>
                <a:lnTo>
                  <a:pt x="1584" y="6013"/>
                </a:lnTo>
                <a:lnTo>
                  <a:pt x="1563" y="6184"/>
                </a:lnTo>
                <a:lnTo>
                  <a:pt x="1541" y="6355"/>
                </a:lnTo>
                <a:lnTo>
                  <a:pt x="1520" y="6505"/>
                </a:lnTo>
                <a:lnTo>
                  <a:pt x="1477" y="6590"/>
                </a:lnTo>
                <a:lnTo>
                  <a:pt x="1434" y="6526"/>
                </a:lnTo>
                <a:lnTo>
                  <a:pt x="1413" y="6441"/>
                </a:lnTo>
                <a:lnTo>
                  <a:pt x="1392" y="6269"/>
                </a:lnTo>
                <a:lnTo>
                  <a:pt x="1413" y="6098"/>
                </a:lnTo>
                <a:lnTo>
                  <a:pt x="1434" y="5949"/>
                </a:lnTo>
                <a:lnTo>
                  <a:pt x="1456" y="5756"/>
                </a:lnTo>
                <a:lnTo>
                  <a:pt x="1456" y="5692"/>
                </a:lnTo>
                <a:lnTo>
                  <a:pt x="1434" y="5649"/>
                </a:lnTo>
                <a:lnTo>
                  <a:pt x="1392" y="5628"/>
                </a:lnTo>
                <a:lnTo>
                  <a:pt x="1370" y="5670"/>
                </a:lnTo>
                <a:lnTo>
                  <a:pt x="1370" y="5649"/>
                </a:lnTo>
                <a:lnTo>
                  <a:pt x="1413" y="5542"/>
                </a:lnTo>
                <a:lnTo>
                  <a:pt x="1434" y="5478"/>
                </a:lnTo>
                <a:lnTo>
                  <a:pt x="1456" y="5456"/>
                </a:lnTo>
                <a:close/>
                <a:moveTo>
                  <a:pt x="1199" y="5050"/>
                </a:moveTo>
                <a:lnTo>
                  <a:pt x="1113" y="5093"/>
                </a:lnTo>
                <a:lnTo>
                  <a:pt x="1028" y="5136"/>
                </a:lnTo>
                <a:lnTo>
                  <a:pt x="964" y="5221"/>
                </a:lnTo>
                <a:lnTo>
                  <a:pt x="857" y="5392"/>
                </a:lnTo>
                <a:lnTo>
                  <a:pt x="771" y="5563"/>
                </a:lnTo>
                <a:lnTo>
                  <a:pt x="707" y="5670"/>
                </a:lnTo>
                <a:lnTo>
                  <a:pt x="643" y="5799"/>
                </a:lnTo>
                <a:lnTo>
                  <a:pt x="579" y="5927"/>
                </a:lnTo>
                <a:lnTo>
                  <a:pt x="536" y="6034"/>
                </a:lnTo>
                <a:lnTo>
                  <a:pt x="536" y="6098"/>
                </a:lnTo>
                <a:lnTo>
                  <a:pt x="557" y="6163"/>
                </a:lnTo>
                <a:lnTo>
                  <a:pt x="643" y="6269"/>
                </a:lnTo>
                <a:lnTo>
                  <a:pt x="728" y="6376"/>
                </a:lnTo>
                <a:lnTo>
                  <a:pt x="792" y="6505"/>
                </a:lnTo>
                <a:lnTo>
                  <a:pt x="878" y="6676"/>
                </a:lnTo>
                <a:lnTo>
                  <a:pt x="985" y="6826"/>
                </a:lnTo>
                <a:lnTo>
                  <a:pt x="1049" y="6890"/>
                </a:lnTo>
                <a:lnTo>
                  <a:pt x="1113" y="6954"/>
                </a:lnTo>
                <a:lnTo>
                  <a:pt x="1199" y="6997"/>
                </a:lnTo>
                <a:lnTo>
                  <a:pt x="1306" y="7018"/>
                </a:lnTo>
                <a:lnTo>
                  <a:pt x="1392" y="7018"/>
                </a:lnTo>
                <a:lnTo>
                  <a:pt x="1477" y="6997"/>
                </a:lnTo>
                <a:lnTo>
                  <a:pt x="1563" y="6954"/>
                </a:lnTo>
                <a:lnTo>
                  <a:pt x="1606" y="6890"/>
                </a:lnTo>
                <a:lnTo>
                  <a:pt x="1670" y="6826"/>
                </a:lnTo>
                <a:lnTo>
                  <a:pt x="1712" y="6762"/>
                </a:lnTo>
                <a:lnTo>
                  <a:pt x="1755" y="6590"/>
                </a:lnTo>
                <a:lnTo>
                  <a:pt x="1798" y="6441"/>
                </a:lnTo>
                <a:lnTo>
                  <a:pt x="1819" y="6376"/>
                </a:lnTo>
                <a:lnTo>
                  <a:pt x="1841" y="6312"/>
                </a:lnTo>
                <a:lnTo>
                  <a:pt x="1948" y="6184"/>
                </a:lnTo>
                <a:lnTo>
                  <a:pt x="1991" y="6120"/>
                </a:lnTo>
                <a:lnTo>
                  <a:pt x="2012" y="6034"/>
                </a:lnTo>
                <a:lnTo>
                  <a:pt x="1991" y="5949"/>
                </a:lnTo>
                <a:lnTo>
                  <a:pt x="1948" y="5884"/>
                </a:lnTo>
                <a:lnTo>
                  <a:pt x="1905" y="5820"/>
                </a:lnTo>
                <a:lnTo>
                  <a:pt x="1862" y="5756"/>
                </a:lnTo>
                <a:lnTo>
                  <a:pt x="1841" y="5628"/>
                </a:lnTo>
                <a:lnTo>
                  <a:pt x="1798" y="5478"/>
                </a:lnTo>
                <a:lnTo>
                  <a:pt x="1734" y="5307"/>
                </a:lnTo>
                <a:lnTo>
                  <a:pt x="1691" y="5221"/>
                </a:lnTo>
                <a:lnTo>
                  <a:pt x="1648" y="5178"/>
                </a:lnTo>
                <a:lnTo>
                  <a:pt x="1584" y="5114"/>
                </a:lnTo>
                <a:lnTo>
                  <a:pt x="1499" y="5093"/>
                </a:lnTo>
                <a:lnTo>
                  <a:pt x="1413" y="5050"/>
                </a:lnTo>
                <a:close/>
                <a:moveTo>
                  <a:pt x="7618" y="5050"/>
                </a:moveTo>
                <a:lnTo>
                  <a:pt x="7532" y="5093"/>
                </a:lnTo>
                <a:lnTo>
                  <a:pt x="7447" y="5136"/>
                </a:lnTo>
                <a:lnTo>
                  <a:pt x="7382" y="5200"/>
                </a:lnTo>
                <a:lnTo>
                  <a:pt x="7275" y="5349"/>
                </a:lnTo>
                <a:lnTo>
                  <a:pt x="7190" y="5521"/>
                </a:lnTo>
                <a:lnTo>
                  <a:pt x="7147" y="5649"/>
                </a:lnTo>
                <a:lnTo>
                  <a:pt x="7083" y="5777"/>
                </a:lnTo>
                <a:lnTo>
                  <a:pt x="7040" y="5842"/>
                </a:lnTo>
                <a:lnTo>
                  <a:pt x="6997" y="5906"/>
                </a:lnTo>
                <a:lnTo>
                  <a:pt x="6954" y="5949"/>
                </a:lnTo>
                <a:lnTo>
                  <a:pt x="6933" y="6034"/>
                </a:lnTo>
                <a:lnTo>
                  <a:pt x="6954" y="6141"/>
                </a:lnTo>
                <a:lnTo>
                  <a:pt x="6997" y="6205"/>
                </a:lnTo>
                <a:lnTo>
                  <a:pt x="7061" y="6248"/>
                </a:lnTo>
                <a:lnTo>
                  <a:pt x="7126" y="6334"/>
                </a:lnTo>
                <a:lnTo>
                  <a:pt x="7147" y="6376"/>
                </a:lnTo>
                <a:lnTo>
                  <a:pt x="7168" y="6441"/>
                </a:lnTo>
                <a:lnTo>
                  <a:pt x="7211" y="6569"/>
                </a:lnTo>
                <a:lnTo>
                  <a:pt x="7318" y="6740"/>
                </a:lnTo>
                <a:lnTo>
                  <a:pt x="7425" y="6890"/>
                </a:lnTo>
                <a:lnTo>
                  <a:pt x="7511" y="6954"/>
                </a:lnTo>
                <a:lnTo>
                  <a:pt x="7596" y="6997"/>
                </a:lnTo>
                <a:lnTo>
                  <a:pt x="7682" y="7018"/>
                </a:lnTo>
                <a:lnTo>
                  <a:pt x="7789" y="7018"/>
                </a:lnTo>
                <a:lnTo>
                  <a:pt x="7874" y="6997"/>
                </a:lnTo>
                <a:lnTo>
                  <a:pt x="7960" y="6954"/>
                </a:lnTo>
                <a:lnTo>
                  <a:pt x="8024" y="6890"/>
                </a:lnTo>
                <a:lnTo>
                  <a:pt x="8067" y="6826"/>
                </a:lnTo>
                <a:lnTo>
                  <a:pt x="8131" y="6676"/>
                </a:lnTo>
                <a:lnTo>
                  <a:pt x="8174" y="6505"/>
                </a:lnTo>
                <a:lnTo>
                  <a:pt x="8238" y="6376"/>
                </a:lnTo>
                <a:lnTo>
                  <a:pt x="8302" y="6269"/>
                </a:lnTo>
                <a:lnTo>
                  <a:pt x="8367" y="6141"/>
                </a:lnTo>
                <a:lnTo>
                  <a:pt x="8388" y="6077"/>
                </a:lnTo>
                <a:lnTo>
                  <a:pt x="8409" y="6034"/>
                </a:lnTo>
                <a:lnTo>
                  <a:pt x="8388" y="5927"/>
                </a:lnTo>
                <a:lnTo>
                  <a:pt x="8345" y="5863"/>
                </a:lnTo>
                <a:lnTo>
                  <a:pt x="8302" y="5820"/>
                </a:lnTo>
                <a:lnTo>
                  <a:pt x="8260" y="5735"/>
                </a:lnTo>
                <a:lnTo>
                  <a:pt x="8238" y="5606"/>
                </a:lnTo>
                <a:lnTo>
                  <a:pt x="8195" y="5478"/>
                </a:lnTo>
                <a:lnTo>
                  <a:pt x="8131" y="5307"/>
                </a:lnTo>
                <a:lnTo>
                  <a:pt x="8088" y="5221"/>
                </a:lnTo>
                <a:lnTo>
                  <a:pt x="8046" y="5178"/>
                </a:lnTo>
                <a:lnTo>
                  <a:pt x="7981" y="5114"/>
                </a:lnTo>
                <a:lnTo>
                  <a:pt x="7896" y="5093"/>
                </a:lnTo>
                <a:lnTo>
                  <a:pt x="7810" y="5050"/>
                </a:lnTo>
                <a:close/>
                <a:moveTo>
                  <a:pt x="4473" y="4237"/>
                </a:moveTo>
                <a:lnTo>
                  <a:pt x="4366" y="4280"/>
                </a:lnTo>
                <a:lnTo>
                  <a:pt x="4301" y="4344"/>
                </a:lnTo>
                <a:lnTo>
                  <a:pt x="4280" y="4429"/>
                </a:lnTo>
                <a:lnTo>
                  <a:pt x="4259" y="4515"/>
                </a:lnTo>
                <a:lnTo>
                  <a:pt x="4259" y="4729"/>
                </a:lnTo>
                <a:lnTo>
                  <a:pt x="4301" y="4922"/>
                </a:lnTo>
                <a:lnTo>
                  <a:pt x="4323" y="5136"/>
                </a:lnTo>
                <a:lnTo>
                  <a:pt x="4344" y="5371"/>
                </a:lnTo>
                <a:lnTo>
                  <a:pt x="4344" y="5606"/>
                </a:lnTo>
                <a:lnTo>
                  <a:pt x="4323" y="5713"/>
                </a:lnTo>
                <a:lnTo>
                  <a:pt x="4301" y="5820"/>
                </a:lnTo>
                <a:lnTo>
                  <a:pt x="4280" y="5884"/>
                </a:lnTo>
                <a:lnTo>
                  <a:pt x="4216" y="5949"/>
                </a:lnTo>
                <a:lnTo>
                  <a:pt x="4087" y="6034"/>
                </a:lnTo>
                <a:lnTo>
                  <a:pt x="3938" y="6120"/>
                </a:lnTo>
                <a:lnTo>
                  <a:pt x="3745" y="6205"/>
                </a:lnTo>
                <a:lnTo>
                  <a:pt x="3339" y="6334"/>
                </a:lnTo>
                <a:lnTo>
                  <a:pt x="3167" y="6398"/>
                </a:lnTo>
                <a:lnTo>
                  <a:pt x="3039" y="6462"/>
                </a:lnTo>
                <a:lnTo>
                  <a:pt x="2889" y="6590"/>
                </a:lnTo>
                <a:lnTo>
                  <a:pt x="2868" y="6633"/>
                </a:lnTo>
                <a:lnTo>
                  <a:pt x="2825" y="6697"/>
                </a:lnTo>
                <a:lnTo>
                  <a:pt x="2825" y="6762"/>
                </a:lnTo>
                <a:lnTo>
                  <a:pt x="2825" y="6804"/>
                </a:lnTo>
                <a:lnTo>
                  <a:pt x="2868" y="6890"/>
                </a:lnTo>
                <a:lnTo>
                  <a:pt x="2953" y="6954"/>
                </a:lnTo>
                <a:lnTo>
                  <a:pt x="3060" y="6997"/>
                </a:lnTo>
                <a:lnTo>
                  <a:pt x="3210" y="7018"/>
                </a:lnTo>
                <a:lnTo>
                  <a:pt x="3360" y="6997"/>
                </a:lnTo>
                <a:lnTo>
                  <a:pt x="3724" y="6847"/>
                </a:lnTo>
                <a:lnTo>
                  <a:pt x="4087" y="6719"/>
                </a:lnTo>
                <a:lnTo>
                  <a:pt x="4259" y="6655"/>
                </a:lnTo>
                <a:lnTo>
                  <a:pt x="4430" y="6569"/>
                </a:lnTo>
                <a:lnTo>
                  <a:pt x="4622" y="6505"/>
                </a:lnTo>
                <a:lnTo>
                  <a:pt x="4708" y="6505"/>
                </a:lnTo>
                <a:lnTo>
                  <a:pt x="4793" y="6526"/>
                </a:lnTo>
                <a:lnTo>
                  <a:pt x="4943" y="6569"/>
                </a:lnTo>
                <a:lnTo>
                  <a:pt x="5093" y="6655"/>
                </a:lnTo>
                <a:lnTo>
                  <a:pt x="5371" y="6826"/>
                </a:lnTo>
                <a:lnTo>
                  <a:pt x="5500" y="6911"/>
                </a:lnTo>
                <a:lnTo>
                  <a:pt x="5649" y="7018"/>
                </a:lnTo>
                <a:lnTo>
                  <a:pt x="5778" y="7104"/>
                </a:lnTo>
                <a:lnTo>
                  <a:pt x="5949" y="7104"/>
                </a:lnTo>
                <a:lnTo>
                  <a:pt x="6056" y="7061"/>
                </a:lnTo>
                <a:lnTo>
                  <a:pt x="6141" y="6976"/>
                </a:lnTo>
                <a:lnTo>
                  <a:pt x="6227" y="6869"/>
                </a:lnTo>
                <a:lnTo>
                  <a:pt x="6248" y="6762"/>
                </a:lnTo>
                <a:lnTo>
                  <a:pt x="6227" y="6676"/>
                </a:lnTo>
                <a:lnTo>
                  <a:pt x="6206" y="6590"/>
                </a:lnTo>
                <a:lnTo>
                  <a:pt x="6141" y="6526"/>
                </a:lnTo>
                <a:lnTo>
                  <a:pt x="6077" y="6462"/>
                </a:lnTo>
                <a:lnTo>
                  <a:pt x="5906" y="6355"/>
                </a:lnTo>
                <a:lnTo>
                  <a:pt x="5756" y="6269"/>
                </a:lnTo>
                <a:lnTo>
                  <a:pt x="5564" y="6184"/>
                </a:lnTo>
                <a:lnTo>
                  <a:pt x="5328" y="6120"/>
                </a:lnTo>
                <a:lnTo>
                  <a:pt x="5114" y="6034"/>
                </a:lnTo>
                <a:lnTo>
                  <a:pt x="5029" y="5991"/>
                </a:lnTo>
                <a:lnTo>
                  <a:pt x="4943" y="5927"/>
                </a:lnTo>
                <a:lnTo>
                  <a:pt x="4900" y="5863"/>
                </a:lnTo>
                <a:lnTo>
                  <a:pt x="4879" y="5777"/>
                </a:lnTo>
                <a:lnTo>
                  <a:pt x="4858" y="5585"/>
                </a:lnTo>
                <a:lnTo>
                  <a:pt x="4879" y="5221"/>
                </a:lnTo>
                <a:lnTo>
                  <a:pt x="4879" y="5178"/>
                </a:lnTo>
                <a:lnTo>
                  <a:pt x="4879" y="5050"/>
                </a:lnTo>
                <a:lnTo>
                  <a:pt x="4900" y="4879"/>
                </a:lnTo>
                <a:lnTo>
                  <a:pt x="4900" y="4665"/>
                </a:lnTo>
                <a:lnTo>
                  <a:pt x="4858" y="4494"/>
                </a:lnTo>
                <a:lnTo>
                  <a:pt x="4836" y="4408"/>
                </a:lnTo>
                <a:lnTo>
                  <a:pt x="4793" y="4322"/>
                </a:lnTo>
                <a:lnTo>
                  <a:pt x="4729" y="4280"/>
                </a:lnTo>
                <a:lnTo>
                  <a:pt x="4665" y="4237"/>
                </a:lnTo>
                <a:close/>
                <a:moveTo>
                  <a:pt x="621" y="7083"/>
                </a:moveTo>
                <a:lnTo>
                  <a:pt x="536" y="7104"/>
                </a:lnTo>
                <a:lnTo>
                  <a:pt x="407" y="7147"/>
                </a:lnTo>
                <a:lnTo>
                  <a:pt x="322" y="7211"/>
                </a:lnTo>
                <a:lnTo>
                  <a:pt x="236" y="7296"/>
                </a:lnTo>
                <a:lnTo>
                  <a:pt x="172" y="7425"/>
                </a:lnTo>
                <a:lnTo>
                  <a:pt x="108" y="7596"/>
                </a:lnTo>
                <a:lnTo>
                  <a:pt x="65" y="7789"/>
                </a:lnTo>
                <a:lnTo>
                  <a:pt x="22" y="8003"/>
                </a:lnTo>
                <a:lnTo>
                  <a:pt x="22" y="8195"/>
                </a:lnTo>
                <a:lnTo>
                  <a:pt x="1" y="8345"/>
                </a:lnTo>
                <a:lnTo>
                  <a:pt x="1" y="8473"/>
                </a:lnTo>
                <a:lnTo>
                  <a:pt x="22" y="8516"/>
                </a:lnTo>
                <a:lnTo>
                  <a:pt x="44" y="8580"/>
                </a:lnTo>
                <a:lnTo>
                  <a:pt x="108" y="8602"/>
                </a:lnTo>
                <a:lnTo>
                  <a:pt x="172" y="8644"/>
                </a:lnTo>
                <a:lnTo>
                  <a:pt x="322" y="8687"/>
                </a:lnTo>
                <a:lnTo>
                  <a:pt x="493" y="8709"/>
                </a:lnTo>
                <a:lnTo>
                  <a:pt x="878" y="8730"/>
                </a:lnTo>
                <a:lnTo>
                  <a:pt x="1584" y="8730"/>
                </a:lnTo>
                <a:lnTo>
                  <a:pt x="1969" y="8794"/>
                </a:lnTo>
                <a:lnTo>
                  <a:pt x="2140" y="8816"/>
                </a:lnTo>
                <a:lnTo>
                  <a:pt x="2333" y="8816"/>
                </a:lnTo>
                <a:lnTo>
                  <a:pt x="2419" y="8794"/>
                </a:lnTo>
                <a:lnTo>
                  <a:pt x="2483" y="8773"/>
                </a:lnTo>
                <a:lnTo>
                  <a:pt x="2526" y="8730"/>
                </a:lnTo>
                <a:lnTo>
                  <a:pt x="2526" y="8666"/>
                </a:lnTo>
                <a:lnTo>
                  <a:pt x="2526" y="8516"/>
                </a:lnTo>
                <a:lnTo>
                  <a:pt x="2526" y="8345"/>
                </a:lnTo>
                <a:lnTo>
                  <a:pt x="2526" y="8088"/>
                </a:lnTo>
                <a:lnTo>
                  <a:pt x="2504" y="7789"/>
                </a:lnTo>
                <a:lnTo>
                  <a:pt x="2461" y="7660"/>
                </a:lnTo>
                <a:lnTo>
                  <a:pt x="2419" y="7532"/>
                </a:lnTo>
                <a:lnTo>
                  <a:pt x="2333" y="7425"/>
                </a:lnTo>
                <a:lnTo>
                  <a:pt x="2247" y="7318"/>
                </a:lnTo>
                <a:lnTo>
                  <a:pt x="2140" y="7232"/>
                </a:lnTo>
                <a:lnTo>
                  <a:pt x="2033" y="7211"/>
                </a:lnTo>
                <a:lnTo>
                  <a:pt x="1991" y="7211"/>
                </a:lnTo>
                <a:lnTo>
                  <a:pt x="1948" y="7232"/>
                </a:lnTo>
                <a:lnTo>
                  <a:pt x="1862" y="7318"/>
                </a:lnTo>
                <a:lnTo>
                  <a:pt x="1777" y="7425"/>
                </a:lnTo>
                <a:lnTo>
                  <a:pt x="1712" y="7553"/>
                </a:lnTo>
                <a:lnTo>
                  <a:pt x="1627" y="7682"/>
                </a:lnTo>
                <a:lnTo>
                  <a:pt x="1563" y="7724"/>
                </a:lnTo>
                <a:lnTo>
                  <a:pt x="1520" y="7724"/>
                </a:lnTo>
                <a:lnTo>
                  <a:pt x="1456" y="7703"/>
                </a:lnTo>
                <a:lnTo>
                  <a:pt x="1413" y="7639"/>
                </a:lnTo>
                <a:lnTo>
                  <a:pt x="1413" y="7575"/>
                </a:lnTo>
                <a:lnTo>
                  <a:pt x="1413" y="7489"/>
                </a:lnTo>
                <a:lnTo>
                  <a:pt x="1477" y="7339"/>
                </a:lnTo>
                <a:lnTo>
                  <a:pt x="1499" y="7254"/>
                </a:lnTo>
                <a:lnTo>
                  <a:pt x="1477" y="7211"/>
                </a:lnTo>
                <a:lnTo>
                  <a:pt x="1456" y="7168"/>
                </a:lnTo>
                <a:lnTo>
                  <a:pt x="1349" y="7147"/>
                </a:lnTo>
                <a:lnTo>
                  <a:pt x="1242" y="7168"/>
                </a:lnTo>
                <a:lnTo>
                  <a:pt x="1199" y="7190"/>
                </a:lnTo>
                <a:lnTo>
                  <a:pt x="1178" y="7211"/>
                </a:lnTo>
                <a:lnTo>
                  <a:pt x="1178" y="7318"/>
                </a:lnTo>
                <a:lnTo>
                  <a:pt x="1220" y="7468"/>
                </a:lnTo>
                <a:lnTo>
                  <a:pt x="1220" y="7532"/>
                </a:lnTo>
                <a:lnTo>
                  <a:pt x="1220" y="7617"/>
                </a:lnTo>
                <a:lnTo>
                  <a:pt x="1199" y="7660"/>
                </a:lnTo>
                <a:lnTo>
                  <a:pt x="1156" y="7703"/>
                </a:lnTo>
                <a:lnTo>
                  <a:pt x="1135" y="7703"/>
                </a:lnTo>
                <a:lnTo>
                  <a:pt x="1092" y="7682"/>
                </a:lnTo>
                <a:lnTo>
                  <a:pt x="1028" y="7596"/>
                </a:lnTo>
                <a:lnTo>
                  <a:pt x="942" y="7425"/>
                </a:lnTo>
                <a:lnTo>
                  <a:pt x="878" y="7254"/>
                </a:lnTo>
                <a:lnTo>
                  <a:pt x="792" y="7147"/>
                </a:lnTo>
                <a:lnTo>
                  <a:pt x="750" y="7104"/>
                </a:lnTo>
                <a:lnTo>
                  <a:pt x="707" y="7083"/>
                </a:lnTo>
                <a:close/>
                <a:moveTo>
                  <a:pt x="7019" y="7061"/>
                </a:moveTo>
                <a:lnTo>
                  <a:pt x="6933" y="7083"/>
                </a:lnTo>
                <a:lnTo>
                  <a:pt x="6762" y="7168"/>
                </a:lnTo>
                <a:lnTo>
                  <a:pt x="6698" y="7232"/>
                </a:lnTo>
                <a:lnTo>
                  <a:pt x="6634" y="7318"/>
                </a:lnTo>
                <a:lnTo>
                  <a:pt x="6569" y="7403"/>
                </a:lnTo>
                <a:lnTo>
                  <a:pt x="6548" y="7489"/>
                </a:lnTo>
                <a:lnTo>
                  <a:pt x="6484" y="7682"/>
                </a:lnTo>
                <a:lnTo>
                  <a:pt x="6441" y="7896"/>
                </a:lnTo>
                <a:lnTo>
                  <a:pt x="6377" y="8302"/>
                </a:lnTo>
                <a:lnTo>
                  <a:pt x="6377" y="8537"/>
                </a:lnTo>
                <a:lnTo>
                  <a:pt x="6398" y="8623"/>
                </a:lnTo>
                <a:lnTo>
                  <a:pt x="6420" y="8709"/>
                </a:lnTo>
                <a:lnTo>
                  <a:pt x="6484" y="8751"/>
                </a:lnTo>
                <a:lnTo>
                  <a:pt x="6548" y="8794"/>
                </a:lnTo>
                <a:lnTo>
                  <a:pt x="6634" y="8816"/>
                </a:lnTo>
                <a:lnTo>
                  <a:pt x="6740" y="8837"/>
                </a:lnTo>
                <a:lnTo>
                  <a:pt x="7104" y="8837"/>
                </a:lnTo>
                <a:lnTo>
                  <a:pt x="7554" y="8858"/>
                </a:lnTo>
                <a:lnTo>
                  <a:pt x="8003" y="8880"/>
                </a:lnTo>
                <a:lnTo>
                  <a:pt x="8431" y="8880"/>
                </a:lnTo>
                <a:lnTo>
                  <a:pt x="8730" y="8837"/>
                </a:lnTo>
                <a:lnTo>
                  <a:pt x="8837" y="8816"/>
                </a:lnTo>
                <a:lnTo>
                  <a:pt x="8901" y="8773"/>
                </a:lnTo>
                <a:lnTo>
                  <a:pt x="8923" y="8687"/>
                </a:lnTo>
                <a:lnTo>
                  <a:pt x="8944" y="8559"/>
                </a:lnTo>
                <a:lnTo>
                  <a:pt x="8966" y="8281"/>
                </a:lnTo>
                <a:lnTo>
                  <a:pt x="8944" y="7981"/>
                </a:lnTo>
                <a:lnTo>
                  <a:pt x="8901" y="7767"/>
                </a:lnTo>
                <a:lnTo>
                  <a:pt x="8837" y="7596"/>
                </a:lnTo>
                <a:lnTo>
                  <a:pt x="8709" y="7403"/>
                </a:lnTo>
                <a:lnTo>
                  <a:pt x="8623" y="7318"/>
                </a:lnTo>
                <a:lnTo>
                  <a:pt x="8538" y="7232"/>
                </a:lnTo>
                <a:lnTo>
                  <a:pt x="8452" y="7211"/>
                </a:lnTo>
                <a:lnTo>
                  <a:pt x="8367" y="7211"/>
                </a:lnTo>
                <a:lnTo>
                  <a:pt x="8302" y="7232"/>
                </a:lnTo>
                <a:lnTo>
                  <a:pt x="8238" y="7296"/>
                </a:lnTo>
                <a:lnTo>
                  <a:pt x="8153" y="7489"/>
                </a:lnTo>
                <a:lnTo>
                  <a:pt x="8046" y="7660"/>
                </a:lnTo>
                <a:lnTo>
                  <a:pt x="8003" y="7724"/>
                </a:lnTo>
                <a:lnTo>
                  <a:pt x="7917" y="7767"/>
                </a:lnTo>
                <a:lnTo>
                  <a:pt x="7832" y="7596"/>
                </a:lnTo>
                <a:lnTo>
                  <a:pt x="7810" y="7510"/>
                </a:lnTo>
                <a:lnTo>
                  <a:pt x="7810" y="7425"/>
                </a:lnTo>
                <a:lnTo>
                  <a:pt x="7832" y="7361"/>
                </a:lnTo>
                <a:lnTo>
                  <a:pt x="7874" y="7318"/>
                </a:lnTo>
                <a:lnTo>
                  <a:pt x="7896" y="7275"/>
                </a:lnTo>
                <a:lnTo>
                  <a:pt x="7896" y="7232"/>
                </a:lnTo>
                <a:lnTo>
                  <a:pt x="7874" y="7211"/>
                </a:lnTo>
                <a:lnTo>
                  <a:pt x="7810" y="7190"/>
                </a:lnTo>
                <a:lnTo>
                  <a:pt x="7639" y="7190"/>
                </a:lnTo>
                <a:lnTo>
                  <a:pt x="7596" y="7211"/>
                </a:lnTo>
                <a:lnTo>
                  <a:pt x="7575" y="7275"/>
                </a:lnTo>
                <a:lnTo>
                  <a:pt x="7596" y="7361"/>
                </a:lnTo>
                <a:lnTo>
                  <a:pt x="7618" y="7446"/>
                </a:lnTo>
                <a:lnTo>
                  <a:pt x="7618" y="7510"/>
                </a:lnTo>
                <a:lnTo>
                  <a:pt x="7575" y="7617"/>
                </a:lnTo>
                <a:lnTo>
                  <a:pt x="7532" y="7639"/>
                </a:lnTo>
                <a:lnTo>
                  <a:pt x="7489" y="7639"/>
                </a:lnTo>
                <a:lnTo>
                  <a:pt x="7425" y="7575"/>
                </a:lnTo>
                <a:lnTo>
                  <a:pt x="7340" y="7425"/>
                </a:lnTo>
                <a:lnTo>
                  <a:pt x="7275" y="7275"/>
                </a:lnTo>
                <a:lnTo>
                  <a:pt x="7233" y="7190"/>
                </a:lnTo>
                <a:lnTo>
                  <a:pt x="7190" y="7125"/>
                </a:lnTo>
                <a:lnTo>
                  <a:pt x="7126" y="7083"/>
                </a:lnTo>
                <a:lnTo>
                  <a:pt x="7083" y="706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5"/>
          <p:cNvSpPr/>
          <p:nvPr/>
        </p:nvSpPr>
        <p:spPr>
          <a:xfrm>
            <a:off x="4306824" y="2295534"/>
            <a:ext cx="530355" cy="552441"/>
          </a:xfrm>
          <a:custGeom>
            <a:rect b="b" l="l" r="r" t="t"/>
            <a:pathLst>
              <a:path extrusionOk="0" h="9757" w="9565">
                <a:moveTo>
                  <a:pt x="9093" y="2931"/>
                </a:moveTo>
                <a:lnTo>
                  <a:pt x="9093" y="2931"/>
                </a:lnTo>
                <a:lnTo>
                  <a:pt x="8815" y="2375"/>
                </a:lnTo>
                <a:lnTo>
                  <a:pt x="8687" y="2097"/>
                </a:lnTo>
                <a:lnTo>
                  <a:pt x="8516" y="1840"/>
                </a:lnTo>
                <a:lnTo>
                  <a:pt x="8516" y="1840"/>
                </a:lnTo>
                <a:lnTo>
                  <a:pt x="8409" y="1669"/>
                </a:lnTo>
                <a:lnTo>
                  <a:pt x="8280" y="1519"/>
                </a:lnTo>
                <a:lnTo>
                  <a:pt x="8002" y="1220"/>
                </a:lnTo>
                <a:lnTo>
                  <a:pt x="7681" y="963"/>
                </a:lnTo>
                <a:lnTo>
                  <a:pt x="7360" y="728"/>
                </a:lnTo>
                <a:lnTo>
                  <a:pt x="7360" y="728"/>
                </a:lnTo>
                <a:lnTo>
                  <a:pt x="6718" y="385"/>
                </a:lnTo>
                <a:lnTo>
                  <a:pt x="6718" y="385"/>
                </a:lnTo>
                <a:lnTo>
                  <a:pt x="6590" y="300"/>
                </a:lnTo>
                <a:lnTo>
                  <a:pt x="6483" y="235"/>
                </a:lnTo>
                <a:lnTo>
                  <a:pt x="6483" y="235"/>
                </a:lnTo>
                <a:lnTo>
                  <a:pt x="6397" y="214"/>
                </a:lnTo>
                <a:lnTo>
                  <a:pt x="6312" y="193"/>
                </a:lnTo>
                <a:lnTo>
                  <a:pt x="6141" y="150"/>
                </a:lnTo>
                <a:lnTo>
                  <a:pt x="6141" y="150"/>
                </a:lnTo>
                <a:lnTo>
                  <a:pt x="5756" y="43"/>
                </a:lnTo>
                <a:lnTo>
                  <a:pt x="5563" y="0"/>
                </a:lnTo>
                <a:lnTo>
                  <a:pt x="5349" y="0"/>
                </a:lnTo>
                <a:lnTo>
                  <a:pt x="4536" y="0"/>
                </a:lnTo>
                <a:lnTo>
                  <a:pt x="4536" y="0"/>
                </a:lnTo>
                <a:lnTo>
                  <a:pt x="4493" y="21"/>
                </a:lnTo>
                <a:lnTo>
                  <a:pt x="4429" y="43"/>
                </a:lnTo>
                <a:lnTo>
                  <a:pt x="4194" y="64"/>
                </a:lnTo>
                <a:lnTo>
                  <a:pt x="3766" y="107"/>
                </a:lnTo>
                <a:lnTo>
                  <a:pt x="3766" y="107"/>
                </a:lnTo>
                <a:lnTo>
                  <a:pt x="3381" y="214"/>
                </a:lnTo>
                <a:lnTo>
                  <a:pt x="3017" y="342"/>
                </a:lnTo>
                <a:lnTo>
                  <a:pt x="3017" y="342"/>
                </a:lnTo>
                <a:lnTo>
                  <a:pt x="2824" y="407"/>
                </a:lnTo>
                <a:lnTo>
                  <a:pt x="2610" y="492"/>
                </a:lnTo>
                <a:lnTo>
                  <a:pt x="2610" y="492"/>
                </a:lnTo>
                <a:lnTo>
                  <a:pt x="2503" y="535"/>
                </a:lnTo>
                <a:lnTo>
                  <a:pt x="2396" y="599"/>
                </a:lnTo>
                <a:lnTo>
                  <a:pt x="2204" y="749"/>
                </a:lnTo>
                <a:lnTo>
                  <a:pt x="2204" y="749"/>
                </a:lnTo>
                <a:lnTo>
                  <a:pt x="1840" y="1006"/>
                </a:lnTo>
                <a:lnTo>
                  <a:pt x="1498" y="1262"/>
                </a:lnTo>
                <a:lnTo>
                  <a:pt x="1498" y="1262"/>
                </a:lnTo>
                <a:lnTo>
                  <a:pt x="1327" y="1412"/>
                </a:lnTo>
                <a:lnTo>
                  <a:pt x="1177" y="1583"/>
                </a:lnTo>
                <a:lnTo>
                  <a:pt x="1027" y="1755"/>
                </a:lnTo>
                <a:lnTo>
                  <a:pt x="899" y="1947"/>
                </a:lnTo>
                <a:lnTo>
                  <a:pt x="642" y="2332"/>
                </a:lnTo>
                <a:lnTo>
                  <a:pt x="428" y="2717"/>
                </a:lnTo>
                <a:lnTo>
                  <a:pt x="428" y="2717"/>
                </a:lnTo>
                <a:lnTo>
                  <a:pt x="342" y="2931"/>
                </a:lnTo>
                <a:lnTo>
                  <a:pt x="278" y="3145"/>
                </a:lnTo>
                <a:lnTo>
                  <a:pt x="214" y="3381"/>
                </a:lnTo>
                <a:lnTo>
                  <a:pt x="150" y="3616"/>
                </a:lnTo>
                <a:lnTo>
                  <a:pt x="86" y="4108"/>
                </a:lnTo>
                <a:lnTo>
                  <a:pt x="22" y="4579"/>
                </a:lnTo>
                <a:lnTo>
                  <a:pt x="22" y="4579"/>
                </a:lnTo>
                <a:lnTo>
                  <a:pt x="0" y="4771"/>
                </a:lnTo>
                <a:lnTo>
                  <a:pt x="0" y="4964"/>
                </a:lnTo>
                <a:lnTo>
                  <a:pt x="43" y="5370"/>
                </a:lnTo>
                <a:lnTo>
                  <a:pt x="107" y="5777"/>
                </a:lnTo>
                <a:lnTo>
                  <a:pt x="150" y="6162"/>
                </a:lnTo>
                <a:lnTo>
                  <a:pt x="150" y="6162"/>
                </a:lnTo>
                <a:lnTo>
                  <a:pt x="150" y="6312"/>
                </a:lnTo>
                <a:lnTo>
                  <a:pt x="193" y="6462"/>
                </a:lnTo>
                <a:lnTo>
                  <a:pt x="278" y="6740"/>
                </a:lnTo>
                <a:lnTo>
                  <a:pt x="428" y="7018"/>
                </a:lnTo>
                <a:lnTo>
                  <a:pt x="578" y="7275"/>
                </a:lnTo>
                <a:lnTo>
                  <a:pt x="578" y="7275"/>
                </a:lnTo>
                <a:lnTo>
                  <a:pt x="770" y="7574"/>
                </a:lnTo>
                <a:lnTo>
                  <a:pt x="1006" y="7852"/>
                </a:lnTo>
                <a:lnTo>
                  <a:pt x="1262" y="8130"/>
                </a:lnTo>
                <a:lnTo>
                  <a:pt x="1519" y="8409"/>
                </a:lnTo>
                <a:lnTo>
                  <a:pt x="1519" y="8409"/>
                </a:lnTo>
                <a:lnTo>
                  <a:pt x="1797" y="8644"/>
                </a:lnTo>
                <a:lnTo>
                  <a:pt x="2076" y="8858"/>
                </a:lnTo>
                <a:lnTo>
                  <a:pt x="2076" y="8858"/>
                </a:lnTo>
                <a:lnTo>
                  <a:pt x="2268" y="8965"/>
                </a:lnTo>
                <a:lnTo>
                  <a:pt x="2461" y="9050"/>
                </a:lnTo>
                <a:lnTo>
                  <a:pt x="2653" y="9115"/>
                </a:lnTo>
                <a:lnTo>
                  <a:pt x="2846" y="9179"/>
                </a:lnTo>
                <a:lnTo>
                  <a:pt x="2846" y="9179"/>
                </a:lnTo>
                <a:lnTo>
                  <a:pt x="3167" y="9350"/>
                </a:lnTo>
                <a:lnTo>
                  <a:pt x="3509" y="9500"/>
                </a:lnTo>
                <a:lnTo>
                  <a:pt x="3509" y="9500"/>
                </a:lnTo>
                <a:lnTo>
                  <a:pt x="3680" y="9564"/>
                </a:lnTo>
                <a:lnTo>
                  <a:pt x="3873" y="9628"/>
                </a:lnTo>
                <a:lnTo>
                  <a:pt x="4258" y="9692"/>
                </a:lnTo>
                <a:lnTo>
                  <a:pt x="4258" y="9692"/>
                </a:lnTo>
                <a:lnTo>
                  <a:pt x="4472" y="9735"/>
                </a:lnTo>
                <a:lnTo>
                  <a:pt x="4686" y="9757"/>
                </a:lnTo>
                <a:lnTo>
                  <a:pt x="5114" y="9757"/>
                </a:lnTo>
                <a:lnTo>
                  <a:pt x="5542" y="9757"/>
                </a:lnTo>
                <a:lnTo>
                  <a:pt x="5970" y="9735"/>
                </a:lnTo>
                <a:lnTo>
                  <a:pt x="5970" y="9735"/>
                </a:lnTo>
                <a:lnTo>
                  <a:pt x="6333" y="9692"/>
                </a:lnTo>
                <a:lnTo>
                  <a:pt x="6697" y="9607"/>
                </a:lnTo>
                <a:lnTo>
                  <a:pt x="6890" y="9543"/>
                </a:lnTo>
                <a:lnTo>
                  <a:pt x="7061" y="9457"/>
                </a:lnTo>
                <a:lnTo>
                  <a:pt x="7232" y="9393"/>
                </a:lnTo>
                <a:lnTo>
                  <a:pt x="7382" y="9286"/>
                </a:lnTo>
                <a:lnTo>
                  <a:pt x="7382" y="9286"/>
                </a:lnTo>
                <a:lnTo>
                  <a:pt x="7660" y="9072"/>
                </a:lnTo>
                <a:lnTo>
                  <a:pt x="7917" y="8858"/>
                </a:lnTo>
                <a:lnTo>
                  <a:pt x="8173" y="8601"/>
                </a:lnTo>
                <a:lnTo>
                  <a:pt x="8409" y="8366"/>
                </a:lnTo>
                <a:lnTo>
                  <a:pt x="8409" y="8366"/>
                </a:lnTo>
                <a:lnTo>
                  <a:pt x="8516" y="8237"/>
                </a:lnTo>
                <a:lnTo>
                  <a:pt x="8601" y="8109"/>
                </a:lnTo>
                <a:lnTo>
                  <a:pt x="8772" y="7810"/>
                </a:lnTo>
                <a:lnTo>
                  <a:pt x="9029" y="7210"/>
                </a:lnTo>
                <a:lnTo>
                  <a:pt x="9029" y="7210"/>
                </a:lnTo>
                <a:lnTo>
                  <a:pt x="9179" y="6847"/>
                </a:lnTo>
                <a:lnTo>
                  <a:pt x="9307" y="6504"/>
                </a:lnTo>
                <a:lnTo>
                  <a:pt x="9414" y="6141"/>
                </a:lnTo>
                <a:lnTo>
                  <a:pt x="9500" y="5777"/>
                </a:lnTo>
                <a:lnTo>
                  <a:pt x="9500" y="5777"/>
                </a:lnTo>
                <a:lnTo>
                  <a:pt x="9543" y="5435"/>
                </a:lnTo>
                <a:lnTo>
                  <a:pt x="9564" y="5071"/>
                </a:lnTo>
                <a:lnTo>
                  <a:pt x="9543" y="4686"/>
                </a:lnTo>
                <a:lnTo>
                  <a:pt x="9500" y="4322"/>
                </a:lnTo>
                <a:lnTo>
                  <a:pt x="9436" y="3937"/>
                </a:lnTo>
                <a:lnTo>
                  <a:pt x="9350" y="3595"/>
                </a:lnTo>
                <a:lnTo>
                  <a:pt x="9222" y="3252"/>
                </a:lnTo>
                <a:lnTo>
                  <a:pt x="9093" y="2931"/>
                </a:lnTo>
                <a:lnTo>
                  <a:pt x="9093" y="2931"/>
                </a:lnTo>
                <a:close/>
                <a:moveTo>
                  <a:pt x="8580" y="6890"/>
                </a:moveTo>
                <a:lnTo>
                  <a:pt x="8580" y="6890"/>
                </a:lnTo>
                <a:lnTo>
                  <a:pt x="8430" y="7253"/>
                </a:lnTo>
                <a:lnTo>
                  <a:pt x="8259" y="7638"/>
                </a:lnTo>
                <a:lnTo>
                  <a:pt x="8152" y="7810"/>
                </a:lnTo>
                <a:lnTo>
                  <a:pt x="8024" y="7981"/>
                </a:lnTo>
                <a:lnTo>
                  <a:pt x="7895" y="8130"/>
                </a:lnTo>
                <a:lnTo>
                  <a:pt x="7745" y="8259"/>
                </a:lnTo>
                <a:lnTo>
                  <a:pt x="7745" y="8259"/>
                </a:lnTo>
                <a:lnTo>
                  <a:pt x="7382" y="8537"/>
                </a:lnTo>
                <a:lnTo>
                  <a:pt x="6997" y="8794"/>
                </a:lnTo>
                <a:lnTo>
                  <a:pt x="6997" y="8794"/>
                </a:lnTo>
                <a:lnTo>
                  <a:pt x="6825" y="8901"/>
                </a:lnTo>
                <a:lnTo>
                  <a:pt x="6611" y="8986"/>
                </a:lnTo>
                <a:lnTo>
                  <a:pt x="6205" y="9136"/>
                </a:lnTo>
                <a:lnTo>
                  <a:pt x="5670" y="9136"/>
                </a:lnTo>
                <a:lnTo>
                  <a:pt x="5670" y="9136"/>
                </a:lnTo>
                <a:lnTo>
                  <a:pt x="5392" y="9157"/>
                </a:lnTo>
                <a:lnTo>
                  <a:pt x="5221" y="9157"/>
                </a:lnTo>
                <a:lnTo>
                  <a:pt x="5157" y="9157"/>
                </a:lnTo>
                <a:lnTo>
                  <a:pt x="5114" y="9136"/>
                </a:lnTo>
                <a:lnTo>
                  <a:pt x="5114" y="9136"/>
                </a:lnTo>
                <a:lnTo>
                  <a:pt x="5071" y="9093"/>
                </a:lnTo>
                <a:lnTo>
                  <a:pt x="5071" y="9093"/>
                </a:lnTo>
                <a:lnTo>
                  <a:pt x="5092" y="9093"/>
                </a:lnTo>
                <a:lnTo>
                  <a:pt x="5114" y="9072"/>
                </a:lnTo>
                <a:lnTo>
                  <a:pt x="5114" y="9029"/>
                </a:lnTo>
                <a:lnTo>
                  <a:pt x="5114" y="9029"/>
                </a:lnTo>
                <a:lnTo>
                  <a:pt x="5157" y="8944"/>
                </a:lnTo>
                <a:lnTo>
                  <a:pt x="5157" y="8879"/>
                </a:lnTo>
                <a:lnTo>
                  <a:pt x="5135" y="8815"/>
                </a:lnTo>
                <a:lnTo>
                  <a:pt x="5135" y="8815"/>
                </a:lnTo>
                <a:lnTo>
                  <a:pt x="5092" y="8772"/>
                </a:lnTo>
                <a:lnTo>
                  <a:pt x="5050" y="8751"/>
                </a:lnTo>
                <a:lnTo>
                  <a:pt x="4985" y="8751"/>
                </a:lnTo>
                <a:lnTo>
                  <a:pt x="4943" y="8751"/>
                </a:lnTo>
                <a:lnTo>
                  <a:pt x="4836" y="8794"/>
                </a:lnTo>
                <a:lnTo>
                  <a:pt x="4729" y="8901"/>
                </a:lnTo>
                <a:lnTo>
                  <a:pt x="4729" y="8901"/>
                </a:lnTo>
                <a:lnTo>
                  <a:pt x="4686" y="9029"/>
                </a:lnTo>
                <a:lnTo>
                  <a:pt x="4643" y="9093"/>
                </a:lnTo>
                <a:lnTo>
                  <a:pt x="4622" y="9136"/>
                </a:lnTo>
                <a:lnTo>
                  <a:pt x="4622" y="9136"/>
                </a:lnTo>
                <a:lnTo>
                  <a:pt x="4557" y="9136"/>
                </a:lnTo>
                <a:lnTo>
                  <a:pt x="4472" y="9115"/>
                </a:lnTo>
                <a:lnTo>
                  <a:pt x="4386" y="9093"/>
                </a:lnTo>
                <a:lnTo>
                  <a:pt x="4301" y="9093"/>
                </a:lnTo>
                <a:lnTo>
                  <a:pt x="4301" y="9093"/>
                </a:lnTo>
                <a:lnTo>
                  <a:pt x="4322" y="9008"/>
                </a:lnTo>
                <a:lnTo>
                  <a:pt x="4365" y="8901"/>
                </a:lnTo>
                <a:lnTo>
                  <a:pt x="4386" y="8858"/>
                </a:lnTo>
                <a:lnTo>
                  <a:pt x="4365" y="8815"/>
                </a:lnTo>
                <a:lnTo>
                  <a:pt x="4343" y="8772"/>
                </a:lnTo>
                <a:lnTo>
                  <a:pt x="4279" y="8751"/>
                </a:lnTo>
                <a:lnTo>
                  <a:pt x="4279" y="8751"/>
                </a:lnTo>
                <a:lnTo>
                  <a:pt x="4237" y="8751"/>
                </a:lnTo>
                <a:lnTo>
                  <a:pt x="4215" y="8772"/>
                </a:lnTo>
                <a:lnTo>
                  <a:pt x="4172" y="8837"/>
                </a:lnTo>
                <a:lnTo>
                  <a:pt x="4130" y="8901"/>
                </a:lnTo>
                <a:lnTo>
                  <a:pt x="4108" y="8965"/>
                </a:lnTo>
                <a:lnTo>
                  <a:pt x="4108" y="8965"/>
                </a:lnTo>
                <a:lnTo>
                  <a:pt x="4023" y="9008"/>
                </a:lnTo>
                <a:lnTo>
                  <a:pt x="3937" y="9029"/>
                </a:lnTo>
                <a:lnTo>
                  <a:pt x="3851" y="9029"/>
                </a:lnTo>
                <a:lnTo>
                  <a:pt x="3766" y="9008"/>
                </a:lnTo>
                <a:lnTo>
                  <a:pt x="3680" y="8944"/>
                </a:lnTo>
                <a:lnTo>
                  <a:pt x="3637" y="8879"/>
                </a:lnTo>
                <a:lnTo>
                  <a:pt x="3637" y="8815"/>
                </a:lnTo>
                <a:lnTo>
                  <a:pt x="3680" y="8730"/>
                </a:lnTo>
                <a:lnTo>
                  <a:pt x="3680" y="8730"/>
                </a:lnTo>
                <a:lnTo>
                  <a:pt x="3744" y="8644"/>
                </a:lnTo>
                <a:lnTo>
                  <a:pt x="3787" y="8601"/>
                </a:lnTo>
                <a:lnTo>
                  <a:pt x="3830" y="8537"/>
                </a:lnTo>
                <a:lnTo>
                  <a:pt x="3830" y="8430"/>
                </a:lnTo>
                <a:lnTo>
                  <a:pt x="3830" y="8430"/>
                </a:lnTo>
                <a:lnTo>
                  <a:pt x="3809" y="8366"/>
                </a:lnTo>
                <a:lnTo>
                  <a:pt x="3766" y="8323"/>
                </a:lnTo>
                <a:lnTo>
                  <a:pt x="3723" y="8302"/>
                </a:lnTo>
                <a:lnTo>
                  <a:pt x="3680" y="8280"/>
                </a:lnTo>
                <a:lnTo>
                  <a:pt x="3573" y="8280"/>
                </a:lnTo>
                <a:lnTo>
                  <a:pt x="3466" y="8323"/>
                </a:lnTo>
                <a:lnTo>
                  <a:pt x="3466" y="8323"/>
                </a:lnTo>
                <a:lnTo>
                  <a:pt x="3381" y="8387"/>
                </a:lnTo>
                <a:lnTo>
                  <a:pt x="3316" y="8451"/>
                </a:lnTo>
                <a:lnTo>
                  <a:pt x="3274" y="8537"/>
                </a:lnTo>
                <a:lnTo>
                  <a:pt x="3210" y="8623"/>
                </a:lnTo>
                <a:lnTo>
                  <a:pt x="3210" y="8623"/>
                </a:lnTo>
                <a:lnTo>
                  <a:pt x="3145" y="8665"/>
                </a:lnTo>
                <a:lnTo>
                  <a:pt x="3103" y="8687"/>
                </a:lnTo>
                <a:lnTo>
                  <a:pt x="3060" y="8687"/>
                </a:lnTo>
                <a:lnTo>
                  <a:pt x="3017" y="8687"/>
                </a:lnTo>
                <a:lnTo>
                  <a:pt x="2931" y="8644"/>
                </a:lnTo>
                <a:lnTo>
                  <a:pt x="2824" y="8580"/>
                </a:lnTo>
                <a:lnTo>
                  <a:pt x="2824" y="8580"/>
                </a:lnTo>
                <a:lnTo>
                  <a:pt x="2889" y="8473"/>
                </a:lnTo>
                <a:lnTo>
                  <a:pt x="2996" y="8344"/>
                </a:lnTo>
                <a:lnTo>
                  <a:pt x="3081" y="8216"/>
                </a:lnTo>
                <a:lnTo>
                  <a:pt x="3103" y="8152"/>
                </a:lnTo>
                <a:lnTo>
                  <a:pt x="3103" y="8088"/>
                </a:lnTo>
                <a:lnTo>
                  <a:pt x="3103" y="8088"/>
                </a:lnTo>
                <a:lnTo>
                  <a:pt x="3081" y="8023"/>
                </a:lnTo>
                <a:lnTo>
                  <a:pt x="3060" y="7981"/>
                </a:lnTo>
                <a:lnTo>
                  <a:pt x="3017" y="7959"/>
                </a:lnTo>
                <a:lnTo>
                  <a:pt x="2996" y="7938"/>
                </a:lnTo>
                <a:lnTo>
                  <a:pt x="2910" y="7938"/>
                </a:lnTo>
                <a:lnTo>
                  <a:pt x="2803" y="7981"/>
                </a:lnTo>
                <a:lnTo>
                  <a:pt x="2803" y="7981"/>
                </a:lnTo>
                <a:lnTo>
                  <a:pt x="2739" y="8066"/>
                </a:lnTo>
                <a:lnTo>
                  <a:pt x="2675" y="8152"/>
                </a:lnTo>
                <a:lnTo>
                  <a:pt x="2610" y="8237"/>
                </a:lnTo>
                <a:lnTo>
                  <a:pt x="2546" y="8302"/>
                </a:lnTo>
                <a:lnTo>
                  <a:pt x="2546" y="8302"/>
                </a:lnTo>
                <a:lnTo>
                  <a:pt x="2482" y="8366"/>
                </a:lnTo>
                <a:lnTo>
                  <a:pt x="2439" y="8366"/>
                </a:lnTo>
                <a:lnTo>
                  <a:pt x="2375" y="8323"/>
                </a:lnTo>
                <a:lnTo>
                  <a:pt x="2375" y="8323"/>
                </a:lnTo>
                <a:lnTo>
                  <a:pt x="2311" y="8302"/>
                </a:lnTo>
                <a:lnTo>
                  <a:pt x="2268" y="8259"/>
                </a:lnTo>
                <a:lnTo>
                  <a:pt x="2225" y="8216"/>
                </a:lnTo>
                <a:lnTo>
                  <a:pt x="2161" y="8195"/>
                </a:lnTo>
                <a:lnTo>
                  <a:pt x="2161" y="8195"/>
                </a:lnTo>
                <a:lnTo>
                  <a:pt x="2247" y="8045"/>
                </a:lnTo>
                <a:lnTo>
                  <a:pt x="2354" y="7917"/>
                </a:lnTo>
                <a:lnTo>
                  <a:pt x="2461" y="7767"/>
                </a:lnTo>
                <a:lnTo>
                  <a:pt x="2546" y="7617"/>
                </a:lnTo>
                <a:lnTo>
                  <a:pt x="2546" y="7617"/>
                </a:lnTo>
                <a:lnTo>
                  <a:pt x="2589" y="7531"/>
                </a:lnTo>
                <a:lnTo>
                  <a:pt x="2632" y="7446"/>
                </a:lnTo>
                <a:lnTo>
                  <a:pt x="2632" y="7403"/>
                </a:lnTo>
                <a:lnTo>
                  <a:pt x="2610" y="7382"/>
                </a:lnTo>
                <a:lnTo>
                  <a:pt x="2589" y="7339"/>
                </a:lnTo>
                <a:lnTo>
                  <a:pt x="2546" y="7317"/>
                </a:lnTo>
                <a:lnTo>
                  <a:pt x="2546" y="7317"/>
                </a:lnTo>
                <a:lnTo>
                  <a:pt x="2503" y="7317"/>
                </a:lnTo>
                <a:lnTo>
                  <a:pt x="2439" y="7317"/>
                </a:lnTo>
                <a:lnTo>
                  <a:pt x="2332" y="7360"/>
                </a:lnTo>
                <a:lnTo>
                  <a:pt x="2332" y="7360"/>
                </a:lnTo>
                <a:lnTo>
                  <a:pt x="2268" y="7403"/>
                </a:lnTo>
                <a:lnTo>
                  <a:pt x="2225" y="7446"/>
                </a:lnTo>
                <a:lnTo>
                  <a:pt x="2118" y="7574"/>
                </a:lnTo>
                <a:lnTo>
                  <a:pt x="2054" y="7681"/>
                </a:lnTo>
                <a:lnTo>
                  <a:pt x="1947" y="7788"/>
                </a:lnTo>
                <a:lnTo>
                  <a:pt x="1947" y="7788"/>
                </a:lnTo>
                <a:lnTo>
                  <a:pt x="1904" y="7831"/>
                </a:lnTo>
                <a:lnTo>
                  <a:pt x="1862" y="7874"/>
                </a:lnTo>
                <a:lnTo>
                  <a:pt x="1840" y="7874"/>
                </a:lnTo>
                <a:lnTo>
                  <a:pt x="1755" y="7852"/>
                </a:lnTo>
                <a:lnTo>
                  <a:pt x="1755" y="7852"/>
                </a:lnTo>
                <a:lnTo>
                  <a:pt x="1690" y="7810"/>
                </a:lnTo>
                <a:lnTo>
                  <a:pt x="1626" y="7724"/>
                </a:lnTo>
                <a:lnTo>
                  <a:pt x="1605" y="7638"/>
                </a:lnTo>
                <a:lnTo>
                  <a:pt x="1626" y="7574"/>
                </a:lnTo>
                <a:lnTo>
                  <a:pt x="1626" y="7574"/>
                </a:lnTo>
                <a:lnTo>
                  <a:pt x="1648" y="7510"/>
                </a:lnTo>
                <a:lnTo>
                  <a:pt x="1690" y="7446"/>
                </a:lnTo>
                <a:lnTo>
                  <a:pt x="1819" y="7339"/>
                </a:lnTo>
                <a:lnTo>
                  <a:pt x="1926" y="7232"/>
                </a:lnTo>
                <a:lnTo>
                  <a:pt x="2033" y="7125"/>
                </a:lnTo>
                <a:lnTo>
                  <a:pt x="2033" y="7125"/>
                </a:lnTo>
                <a:lnTo>
                  <a:pt x="2076" y="7061"/>
                </a:lnTo>
                <a:lnTo>
                  <a:pt x="2118" y="6997"/>
                </a:lnTo>
                <a:lnTo>
                  <a:pt x="2118" y="6932"/>
                </a:lnTo>
                <a:lnTo>
                  <a:pt x="2054" y="6868"/>
                </a:lnTo>
                <a:lnTo>
                  <a:pt x="2054" y="6868"/>
                </a:lnTo>
                <a:lnTo>
                  <a:pt x="1990" y="6825"/>
                </a:lnTo>
                <a:lnTo>
                  <a:pt x="1926" y="6804"/>
                </a:lnTo>
                <a:lnTo>
                  <a:pt x="1840" y="6825"/>
                </a:lnTo>
                <a:lnTo>
                  <a:pt x="1755" y="6847"/>
                </a:lnTo>
                <a:lnTo>
                  <a:pt x="1755" y="6847"/>
                </a:lnTo>
                <a:lnTo>
                  <a:pt x="1648" y="6911"/>
                </a:lnTo>
                <a:lnTo>
                  <a:pt x="1562" y="7018"/>
                </a:lnTo>
                <a:lnTo>
                  <a:pt x="1476" y="7103"/>
                </a:lnTo>
                <a:lnTo>
                  <a:pt x="1369" y="7189"/>
                </a:lnTo>
                <a:lnTo>
                  <a:pt x="1369" y="7189"/>
                </a:lnTo>
                <a:lnTo>
                  <a:pt x="1284" y="7232"/>
                </a:lnTo>
                <a:lnTo>
                  <a:pt x="1220" y="7232"/>
                </a:lnTo>
                <a:lnTo>
                  <a:pt x="1198" y="7232"/>
                </a:lnTo>
                <a:lnTo>
                  <a:pt x="1177" y="7189"/>
                </a:lnTo>
                <a:lnTo>
                  <a:pt x="1156" y="7082"/>
                </a:lnTo>
                <a:lnTo>
                  <a:pt x="1156" y="7082"/>
                </a:lnTo>
                <a:lnTo>
                  <a:pt x="1177" y="7018"/>
                </a:lnTo>
                <a:lnTo>
                  <a:pt x="1198" y="6954"/>
                </a:lnTo>
                <a:lnTo>
                  <a:pt x="1262" y="6825"/>
                </a:lnTo>
                <a:lnTo>
                  <a:pt x="1262" y="6825"/>
                </a:lnTo>
                <a:lnTo>
                  <a:pt x="1434" y="6611"/>
                </a:lnTo>
                <a:lnTo>
                  <a:pt x="1690" y="6290"/>
                </a:lnTo>
                <a:lnTo>
                  <a:pt x="1776" y="6119"/>
                </a:lnTo>
                <a:lnTo>
                  <a:pt x="1797" y="6055"/>
                </a:lnTo>
                <a:lnTo>
                  <a:pt x="1797" y="5991"/>
                </a:lnTo>
                <a:lnTo>
                  <a:pt x="1797" y="5948"/>
                </a:lnTo>
                <a:lnTo>
                  <a:pt x="1755" y="5927"/>
                </a:lnTo>
                <a:lnTo>
                  <a:pt x="1712" y="5905"/>
                </a:lnTo>
                <a:lnTo>
                  <a:pt x="1626" y="5927"/>
                </a:lnTo>
                <a:lnTo>
                  <a:pt x="1626" y="5927"/>
                </a:lnTo>
                <a:lnTo>
                  <a:pt x="1541" y="5948"/>
                </a:lnTo>
                <a:lnTo>
                  <a:pt x="1476" y="5970"/>
                </a:lnTo>
                <a:lnTo>
                  <a:pt x="1327" y="6076"/>
                </a:lnTo>
                <a:lnTo>
                  <a:pt x="1091" y="6312"/>
                </a:lnTo>
                <a:lnTo>
                  <a:pt x="1091" y="6312"/>
                </a:lnTo>
                <a:lnTo>
                  <a:pt x="963" y="6376"/>
                </a:lnTo>
                <a:lnTo>
                  <a:pt x="920" y="6397"/>
                </a:lnTo>
                <a:lnTo>
                  <a:pt x="877" y="6376"/>
                </a:lnTo>
                <a:lnTo>
                  <a:pt x="856" y="6333"/>
                </a:lnTo>
                <a:lnTo>
                  <a:pt x="835" y="6290"/>
                </a:lnTo>
                <a:lnTo>
                  <a:pt x="813" y="6141"/>
                </a:lnTo>
                <a:lnTo>
                  <a:pt x="813" y="6141"/>
                </a:lnTo>
                <a:lnTo>
                  <a:pt x="770" y="6098"/>
                </a:lnTo>
                <a:lnTo>
                  <a:pt x="770" y="6055"/>
                </a:lnTo>
                <a:lnTo>
                  <a:pt x="792" y="6012"/>
                </a:lnTo>
                <a:lnTo>
                  <a:pt x="856" y="5970"/>
                </a:lnTo>
                <a:lnTo>
                  <a:pt x="856" y="5970"/>
                </a:lnTo>
                <a:lnTo>
                  <a:pt x="1027" y="5820"/>
                </a:lnTo>
                <a:lnTo>
                  <a:pt x="1027" y="5820"/>
                </a:lnTo>
                <a:lnTo>
                  <a:pt x="1241" y="5606"/>
                </a:lnTo>
                <a:lnTo>
                  <a:pt x="1241" y="5606"/>
                </a:lnTo>
                <a:lnTo>
                  <a:pt x="1348" y="5499"/>
                </a:lnTo>
                <a:lnTo>
                  <a:pt x="1476" y="5349"/>
                </a:lnTo>
                <a:lnTo>
                  <a:pt x="1519" y="5285"/>
                </a:lnTo>
                <a:lnTo>
                  <a:pt x="1541" y="5221"/>
                </a:lnTo>
                <a:lnTo>
                  <a:pt x="1541" y="5135"/>
                </a:lnTo>
                <a:lnTo>
                  <a:pt x="1476" y="5071"/>
                </a:lnTo>
                <a:lnTo>
                  <a:pt x="1476" y="5071"/>
                </a:lnTo>
                <a:lnTo>
                  <a:pt x="1434" y="5028"/>
                </a:lnTo>
                <a:lnTo>
                  <a:pt x="1369" y="5007"/>
                </a:lnTo>
                <a:lnTo>
                  <a:pt x="1305" y="5007"/>
                </a:lnTo>
                <a:lnTo>
                  <a:pt x="1262" y="5007"/>
                </a:lnTo>
                <a:lnTo>
                  <a:pt x="1156" y="5071"/>
                </a:lnTo>
                <a:lnTo>
                  <a:pt x="1049" y="5178"/>
                </a:lnTo>
                <a:lnTo>
                  <a:pt x="835" y="5413"/>
                </a:lnTo>
                <a:lnTo>
                  <a:pt x="728" y="5499"/>
                </a:lnTo>
                <a:lnTo>
                  <a:pt x="642" y="5563"/>
                </a:lnTo>
                <a:lnTo>
                  <a:pt x="642" y="5563"/>
                </a:lnTo>
                <a:lnTo>
                  <a:pt x="663" y="5328"/>
                </a:lnTo>
                <a:lnTo>
                  <a:pt x="728" y="5156"/>
                </a:lnTo>
                <a:lnTo>
                  <a:pt x="813" y="4985"/>
                </a:lnTo>
                <a:lnTo>
                  <a:pt x="963" y="4814"/>
                </a:lnTo>
                <a:lnTo>
                  <a:pt x="963" y="4814"/>
                </a:lnTo>
                <a:lnTo>
                  <a:pt x="1156" y="4600"/>
                </a:lnTo>
                <a:lnTo>
                  <a:pt x="1262" y="4493"/>
                </a:lnTo>
                <a:lnTo>
                  <a:pt x="1327" y="4386"/>
                </a:lnTo>
                <a:lnTo>
                  <a:pt x="1327" y="4386"/>
                </a:lnTo>
                <a:lnTo>
                  <a:pt x="1369" y="4279"/>
                </a:lnTo>
                <a:lnTo>
                  <a:pt x="1369" y="4215"/>
                </a:lnTo>
                <a:lnTo>
                  <a:pt x="1369" y="4151"/>
                </a:lnTo>
                <a:lnTo>
                  <a:pt x="1348" y="4087"/>
                </a:lnTo>
                <a:lnTo>
                  <a:pt x="1305" y="4044"/>
                </a:lnTo>
                <a:lnTo>
                  <a:pt x="1262" y="4022"/>
                </a:lnTo>
                <a:lnTo>
                  <a:pt x="1198" y="4001"/>
                </a:lnTo>
                <a:lnTo>
                  <a:pt x="1198" y="4001"/>
                </a:lnTo>
                <a:lnTo>
                  <a:pt x="1113" y="4001"/>
                </a:lnTo>
                <a:lnTo>
                  <a:pt x="1027" y="4022"/>
                </a:lnTo>
                <a:lnTo>
                  <a:pt x="963" y="4087"/>
                </a:lnTo>
                <a:lnTo>
                  <a:pt x="899" y="4151"/>
                </a:lnTo>
                <a:lnTo>
                  <a:pt x="792" y="4301"/>
                </a:lnTo>
                <a:lnTo>
                  <a:pt x="685" y="4429"/>
                </a:lnTo>
                <a:lnTo>
                  <a:pt x="685" y="4429"/>
                </a:lnTo>
                <a:lnTo>
                  <a:pt x="642" y="4408"/>
                </a:lnTo>
                <a:lnTo>
                  <a:pt x="621" y="4365"/>
                </a:lnTo>
                <a:lnTo>
                  <a:pt x="599" y="4322"/>
                </a:lnTo>
                <a:lnTo>
                  <a:pt x="621" y="4279"/>
                </a:lnTo>
                <a:lnTo>
                  <a:pt x="685" y="4129"/>
                </a:lnTo>
                <a:lnTo>
                  <a:pt x="792" y="3980"/>
                </a:lnTo>
                <a:lnTo>
                  <a:pt x="1027" y="3702"/>
                </a:lnTo>
                <a:lnTo>
                  <a:pt x="1177" y="3552"/>
                </a:lnTo>
                <a:lnTo>
                  <a:pt x="1177" y="3552"/>
                </a:lnTo>
                <a:lnTo>
                  <a:pt x="1284" y="3445"/>
                </a:lnTo>
                <a:lnTo>
                  <a:pt x="1369" y="3316"/>
                </a:lnTo>
                <a:lnTo>
                  <a:pt x="1412" y="3274"/>
                </a:lnTo>
                <a:lnTo>
                  <a:pt x="1391" y="3209"/>
                </a:lnTo>
                <a:lnTo>
                  <a:pt x="1348" y="3167"/>
                </a:lnTo>
                <a:lnTo>
                  <a:pt x="1241" y="3145"/>
                </a:lnTo>
                <a:lnTo>
                  <a:pt x="1241" y="3145"/>
                </a:lnTo>
                <a:lnTo>
                  <a:pt x="1177" y="3145"/>
                </a:lnTo>
                <a:lnTo>
                  <a:pt x="1113" y="3167"/>
                </a:lnTo>
                <a:lnTo>
                  <a:pt x="1006" y="3231"/>
                </a:lnTo>
                <a:lnTo>
                  <a:pt x="877" y="3316"/>
                </a:lnTo>
                <a:lnTo>
                  <a:pt x="813" y="3423"/>
                </a:lnTo>
                <a:lnTo>
                  <a:pt x="813" y="3423"/>
                </a:lnTo>
                <a:lnTo>
                  <a:pt x="770" y="3381"/>
                </a:lnTo>
                <a:lnTo>
                  <a:pt x="770" y="3295"/>
                </a:lnTo>
                <a:lnTo>
                  <a:pt x="792" y="3231"/>
                </a:lnTo>
                <a:lnTo>
                  <a:pt x="835" y="3145"/>
                </a:lnTo>
                <a:lnTo>
                  <a:pt x="1006" y="2867"/>
                </a:lnTo>
                <a:lnTo>
                  <a:pt x="1006" y="2867"/>
                </a:lnTo>
                <a:lnTo>
                  <a:pt x="1027" y="2760"/>
                </a:lnTo>
                <a:lnTo>
                  <a:pt x="1049" y="2675"/>
                </a:lnTo>
                <a:lnTo>
                  <a:pt x="1070" y="2568"/>
                </a:lnTo>
                <a:lnTo>
                  <a:pt x="1134" y="2482"/>
                </a:lnTo>
                <a:lnTo>
                  <a:pt x="1134" y="2482"/>
                </a:lnTo>
                <a:lnTo>
                  <a:pt x="1262" y="2268"/>
                </a:lnTo>
                <a:lnTo>
                  <a:pt x="1391" y="2054"/>
                </a:lnTo>
                <a:lnTo>
                  <a:pt x="1391" y="2054"/>
                </a:lnTo>
                <a:lnTo>
                  <a:pt x="1541" y="1883"/>
                </a:lnTo>
                <a:lnTo>
                  <a:pt x="1733" y="1733"/>
                </a:lnTo>
                <a:lnTo>
                  <a:pt x="2140" y="1455"/>
                </a:lnTo>
                <a:lnTo>
                  <a:pt x="2140" y="1455"/>
                </a:lnTo>
                <a:lnTo>
                  <a:pt x="2525" y="1155"/>
                </a:lnTo>
                <a:lnTo>
                  <a:pt x="2739" y="1027"/>
                </a:lnTo>
                <a:lnTo>
                  <a:pt x="2974" y="920"/>
                </a:lnTo>
                <a:lnTo>
                  <a:pt x="2974" y="920"/>
                </a:lnTo>
                <a:lnTo>
                  <a:pt x="3381" y="770"/>
                </a:lnTo>
                <a:lnTo>
                  <a:pt x="3787" y="621"/>
                </a:lnTo>
                <a:lnTo>
                  <a:pt x="4001" y="535"/>
                </a:lnTo>
                <a:lnTo>
                  <a:pt x="4215" y="492"/>
                </a:lnTo>
                <a:lnTo>
                  <a:pt x="4429" y="471"/>
                </a:lnTo>
                <a:lnTo>
                  <a:pt x="4643" y="471"/>
                </a:lnTo>
                <a:lnTo>
                  <a:pt x="4643" y="471"/>
                </a:lnTo>
                <a:lnTo>
                  <a:pt x="5092" y="471"/>
                </a:lnTo>
                <a:lnTo>
                  <a:pt x="5328" y="471"/>
                </a:lnTo>
                <a:lnTo>
                  <a:pt x="5542" y="492"/>
                </a:lnTo>
                <a:lnTo>
                  <a:pt x="5542" y="492"/>
                </a:lnTo>
                <a:lnTo>
                  <a:pt x="5777" y="556"/>
                </a:lnTo>
                <a:lnTo>
                  <a:pt x="6012" y="642"/>
                </a:lnTo>
                <a:lnTo>
                  <a:pt x="6440" y="835"/>
                </a:lnTo>
                <a:lnTo>
                  <a:pt x="6440" y="835"/>
                </a:lnTo>
                <a:lnTo>
                  <a:pt x="6783" y="1006"/>
                </a:lnTo>
                <a:lnTo>
                  <a:pt x="7104" y="1220"/>
                </a:lnTo>
                <a:lnTo>
                  <a:pt x="7403" y="1455"/>
                </a:lnTo>
                <a:lnTo>
                  <a:pt x="7681" y="1712"/>
                </a:lnTo>
                <a:lnTo>
                  <a:pt x="7681" y="1712"/>
                </a:lnTo>
                <a:lnTo>
                  <a:pt x="7810" y="1883"/>
                </a:lnTo>
                <a:lnTo>
                  <a:pt x="7938" y="2075"/>
                </a:lnTo>
                <a:lnTo>
                  <a:pt x="8173" y="2461"/>
                </a:lnTo>
                <a:lnTo>
                  <a:pt x="8173" y="2461"/>
                </a:lnTo>
                <a:lnTo>
                  <a:pt x="8409" y="2803"/>
                </a:lnTo>
                <a:lnTo>
                  <a:pt x="8516" y="2995"/>
                </a:lnTo>
                <a:lnTo>
                  <a:pt x="8623" y="3167"/>
                </a:lnTo>
                <a:lnTo>
                  <a:pt x="8623" y="3167"/>
                </a:lnTo>
                <a:lnTo>
                  <a:pt x="8708" y="3402"/>
                </a:lnTo>
                <a:lnTo>
                  <a:pt x="8794" y="3616"/>
                </a:lnTo>
                <a:lnTo>
                  <a:pt x="8858" y="3851"/>
                </a:lnTo>
                <a:lnTo>
                  <a:pt x="8901" y="4087"/>
                </a:lnTo>
                <a:lnTo>
                  <a:pt x="8944" y="4301"/>
                </a:lnTo>
                <a:lnTo>
                  <a:pt x="8965" y="4557"/>
                </a:lnTo>
                <a:lnTo>
                  <a:pt x="8965" y="5028"/>
                </a:lnTo>
                <a:lnTo>
                  <a:pt x="8922" y="5499"/>
                </a:lnTo>
                <a:lnTo>
                  <a:pt x="8858" y="5970"/>
                </a:lnTo>
                <a:lnTo>
                  <a:pt x="8730" y="6440"/>
                </a:lnTo>
                <a:lnTo>
                  <a:pt x="8580" y="6890"/>
                </a:lnTo>
                <a:lnTo>
                  <a:pt x="8580" y="6890"/>
                </a:lnTo>
                <a:close/>
                <a:moveTo>
                  <a:pt x="5777" y="3616"/>
                </a:moveTo>
                <a:lnTo>
                  <a:pt x="5777" y="3616"/>
                </a:lnTo>
                <a:lnTo>
                  <a:pt x="5649" y="3466"/>
                </a:lnTo>
                <a:lnTo>
                  <a:pt x="5563" y="3402"/>
                </a:lnTo>
                <a:lnTo>
                  <a:pt x="5477" y="3381"/>
                </a:lnTo>
                <a:lnTo>
                  <a:pt x="5477" y="3381"/>
                </a:lnTo>
                <a:lnTo>
                  <a:pt x="5392" y="3381"/>
                </a:lnTo>
                <a:lnTo>
                  <a:pt x="5328" y="3381"/>
                </a:lnTo>
                <a:lnTo>
                  <a:pt x="5263" y="3402"/>
                </a:lnTo>
                <a:lnTo>
                  <a:pt x="5221" y="3423"/>
                </a:lnTo>
                <a:lnTo>
                  <a:pt x="5199" y="3466"/>
                </a:lnTo>
                <a:lnTo>
                  <a:pt x="5178" y="3509"/>
                </a:lnTo>
                <a:lnTo>
                  <a:pt x="5178" y="3616"/>
                </a:lnTo>
                <a:lnTo>
                  <a:pt x="5199" y="3723"/>
                </a:lnTo>
                <a:lnTo>
                  <a:pt x="5242" y="3851"/>
                </a:lnTo>
                <a:lnTo>
                  <a:pt x="5349" y="4044"/>
                </a:lnTo>
                <a:lnTo>
                  <a:pt x="5349" y="4044"/>
                </a:lnTo>
                <a:lnTo>
                  <a:pt x="5477" y="4215"/>
                </a:lnTo>
                <a:lnTo>
                  <a:pt x="5627" y="4386"/>
                </a:lnTo>
                <a:lnTo>
                  <a:pt x="5627" y="4386"/>
                </a:lnTo>
                <a:lnTo>
                  <a:pt x="5756" y="4515"/>
                </a:lnTo>
                <a:lnTo>
                  <a:pt x="5841" y="4579"/>
                </a:lnTo>
                <a:lnTo>
                  <a:pt x="5884" y="4643"/>
                </a:lnTo>
                <a:lnTo>
                  <a:pt x="5884" y="4643"/>
                </a:lnTo>
                <a:lnTo>
                  <a:pt x="5884" y="4707"/>
                </a:lnTo>
                <a:lnTo>
                  <a:pt x="5884" y="4750"/>
                </a:lnTo>
                <a:lnTo>
                  <a:pt x="5841" y="4793"/>
                </a:lnTo>
                <a:lnTo>
                  <a:pt x="5777" y="4793"/>
                </a:lnTo>
                <a:lnTo>
                  <a:pt x="5627" y="4793"/>
                </a:lnTo>
                <a:lnTo>
                  <a:pt x="5499" y="4793"/>
                </a:lnTo>
                <a:lnTo>
                  <a:pt x="5499" y="4793"/>
                </a:lnTo>
                <a:lnTo>
                  <a:pt x="4836" y="4771"/>
                </a:lnTo>
                <a:lnTo>
                  <a:pt x="4836" y="4771"/>
                </a:lnTo>
                <a:lnTo>
                  <a:pt x="4472" y="4750"/>
                </a:lnTo>
                <a:lnTo>
                  <a:pt x="4108" y="4729"/>
                </a:lnTo>
                <a:lnTo>
                  <a:pt x="4108" y="4729"/>
                </a:lnTo>
                <a:lnTo>
                  <a:pt x="3937" y="4729"/>
                </a:lnTo>
                <a:lnTo>
                  <a:pt x="3809" y="4750"/>
                </a:lnTo>
                <a:lnTo>
                  <a:pt x="3766" y="4771"/>
                </a:lnTo>
                <a:lnTo>
                  <a:pt x="3723" y="4814"/>
                </a:lnTo>
                <a:lnTo>
                  <a:pt x="3680" y="4857"/>
                </a:lnTo>
                <a:lnTo>
                  <a:pt x="3637" y="4943"/>
                </a:lnTo>
                <a:lnTo>
                  <a:pt x="3637" y="4943"/>
                </a:lnTo>
                <a:lnTo>
                  <a:pt x="3595" y="5092"/>
                </a:lnTo>
                <a:lnTo>
                  <a:pt x="3595" y="5156"/>
                </a:lnTo>
                <a:lnTo>
                  <a:pt x="3595" y="5221"/>
                </a:lnTo>
                <a:lnTo>
                  <a:pt x="3616" y="5263"/>
                </a:lnTo>
                <a:lnTo>
                  <a:pt x="3659" y="5306"/>
                </a:lnTo>
                <a:lnTo>
                  <a:pt x="3723" y="5328"/>
                </a:lnTo>
                <a:lnTo>
                  <a:pt x="3809" y="5349"/>
                </a:lnTo>
                <a:lnTo>
                  <a:pt x="3809" y="5349"/>
                </a:lnTo>
                <a:lnTo>
                  <a:pt x="3980" y="5370"/>
                </a:lnTo>
                <a:lnTo>
                  <a:pt x="4151" y="5370"/>
                </a:lnTo>
                <a:lnTo>
                  <a:pt x="4493" y="5370"/>
                </a:lnTo>
                <a:lnTo>
                  <a:pt x="4493" y="5370"/>
                </a:lnTo>
                <a:lnTo>
                  <a:pt x="5970" y="5328"/>
                </a:lnTo>
                <a:lnTo>
                  <a:pt x="5970" y="5328"/>
                </a:lnTo>
                <a:lnTo>
                  <a:pt x="5884" y="5435"/>
                </a:lnTo>
                <a:lnTo>
                  <a:pt x="5798" y="5542"/>
                </a:lnTo>
                <a:lnTo>
                  <a:pt x="5584" y="5713"/>
                </a:lnTo>
                <a:lnTo>
                  <a:pt x="5370" y="5863"/>
                </a:lnTo>
                <a:lnTo>
                  <a:pt x="5157" y="6034"/>
                </a:lnTo>
                <a:lnTo>
                  <a:pt x="5157" y="6034"/>
                </a:lnTo>
                <a:lnTo>
                  <a:pt x="5071" y="6119"/>
                </a:lnTo>
                <a:lnTo>
                  <a:pt x="5007" y="6226"/>
                </a:lnTo>
                <a:lnTo>
                  <a:pt x="4964" y="6333"/>
                </a:lnTo>
                <a:lnTo>
                  <a:pt x="4985" y="6376"/>
                </a:lnTo>
                <a:lnTo>
                  <a:pt x="5007" y="6440"/>
                </a:lnTo>
                <a:lnTo>
                  <a:pt x="5007" y="6440"/>
                </a:lnTo>
                <a:lnTo>
                  <a:pt x="5071" y="6547"/>
                </a:lnTo>
                <a:lnTo>
                  <a:pt x="5178" y="6611"/>
                </a:lnTo>
                <a:lnTo>
                  <a:pt x="5306" y="6654"/>
                </a:lnTo>
                <a:lnTo>
                  <a:pt x="5435" y="6654"/>
                </a:lnTo>
                <a:lnTo>
                  <a:pt x="5435" y="6654"/>
                </a:lnTo>
                <a:lnTo>
                  <a:pt x="5542" y="6590"/>
                </a:lnTo>
                <a:lnTo>
                  <a:pt x="5627" y="6526"/>
                </a:lnTo>
                <a:lnTo>
                  <a:pt x="5798" y="6333"/>
                </a:lnTo>
                <a:lnTo>
                  <a:pt x="5798" y="6333"/>
                </a:lnTo>
                <a:lnTo>
                  <a:pt x="5905" y="6226"/>
                </a:lnTo>
                <a:lnTo>
                  <a:pt x="6034" y="6141"/>
                </a:lnTo>
                <a:lnTo>
                  <a:pt x="6162" y="6034"/>
                </a:lnTo>
                <a:lnTo>
                  <a:pt x="6290" y="5948"/>
                </a:lnTo>
                <a:lnTo>
                  <a:pt x="6290" y="5948"/>
                </a:lnTo>
                <a:lnTo>
                  <a:pt x="6483" y="5756"/>
                </a:lnTo>
                <a:lnTo>
                  <a:pt x="6676" y="5520"/>
                </a:lnTo>
                <a:lnTo>
                  <a:pt x="6847" y="5285"/>
                </a:lnTo>
                <a:lnTo>
                  <a:pt x="6911" y="5178"/>
                </a:lnTo>
                <a:lnTo>
                  <a:pt x="6954" y="5049"/>
                </a:lnTo>
                <a:lnTo>
                  <a:pt x="6954" y="5049"/>
                </a:lnTo>
                <a:lnTo>
                  <a:pt x="6569" y="4515"/>
                </a:lnTo>
                <a:lnTo>
                  <a:pt x="6355" y="4236"/>
                </a:lnTo>
                <a:lnTo>
                  <a:pt x="6141" y="3980"/>
                </a:lnTo>
                <a:lnTo>
                  <a:pt x="6141" y="3980"/>
                </a:lnTo>
                <a:lnTo>
                  <a:pt x="5970" y="3787"/>
                </a:lnTo>
                <a:lnTo>
                  <a:pt x="5777" y="3616"/>
                </a:lnTo>
                <a:lnTo>
                  <a:pt x="5777" y="3616"/>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5"/>
          <p:cNvSpPr txBox="1"/>
          <p:nvPr/>
        </p:nvSpPr>
        <p:spPr>
          <a:xfrm>
            <a:off x="567925" y="1168050"/>
            <a:ext cx="3064800" cy="295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accent5"/>
                </a:solidFill>
                <a:latin typeface="Bellota Text"/>
                <a:ea typeface="Bellota Text"/>
                <a:cs typeface="Bellota Text"/>
                <a:sym typeface="Bellota Text"/>
              </a:rPr>
              <a:t>How might we</a:t>
            </a:r>
            <a:r>
              <a:rPr b="1" lang="en" sz="3000">
                <a:solidFill>
                  <a:schemeClr val="dk1"/>
                </a:solidFill>
                <a:latin typeface="Bellota Text"/>
                <a:ea typeface="Bellota Text"/>
                <a:cs typeface="Bellota Text"/>
                <a:sym typeface="Bellota Text"/>
              </a:rPr>
              <a:t> </a:t>
            </a:r>
            <a:r>
              <a:rPr b="1" lang="en" sz="3000">
                <a:solidFill>
                  <a:schemeClr val="dk1"/>
                </a:solidFill>
                <a:latin typeface="Bellota Text"/>
                <a:ea typeface="Bellota Text"/>
                <a:cs typeface="Bellota Text"/>
                <a:sym typeface="Bellota Text"/>
              </a:rPr>
              <a:t>help people manage uncertainty safely in the kitchen?</a:t>
            </a:r>
            <a:endParaRPr b="1" sz="3000">
              <a:solidFill>
                <a:schemeClr val="dk1"/>
              </a:solidFill>
              <a:latin typeface="Bellota Text"/>
              <a:ea typeface="Bellota Text"/>
              <a:cs typeface="Bellota Text"/>
              <a:sym typeface="Bellota Text"/>
            </a:endParaRPr>
          </a:p>
        </p:txBody>
      </p:sp>
      <p:sp>
        <p:nvSpPr>
          <p:cNvPr id="299" name="Google Shape;299;p45"/>
          <p:cNvSpPr txBox="1"/>
          <p:nvPr/>
        </p:nvSpPr>
        <p:spPr>
          <a:xfrm>
            <a:off x="5282800" y="1091850"/>
            <a:ext cx="3429000" cy="357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Bellota Text"/>
                <a:ea typeface="Bellota Text"/>
                <a:cs typeface="Bellota Text"/>
                <a:sym typeface="Bellota Text"/>
              </a:rPr>
              <a:t>An app where you </a:t>
            </a:r>
            <a:endParaRPr b="1" sz="2000">
              <a:solidFill>
                <a:schemeClr val="dk1"/>
              </a:solidFill>
              <a:latin typeface="Bellota Text"/>
              <a:ea typeface="Bellota Text"/>
              <a:cs typeface="Bellota Text"/>
              <a:sym typeface="Bellota Text"/>
            </a:endParaRPr>
          </a:p>
          <a:p>
            <a:pPr indent="0" lvl="0" marL="0" rtl="0" algn="ctr">
              <a:spcBef>
                <a:spcPts val="0"/>
              </a:spcBef>
              <a:spcAft>
                <a:spcPts val="0"/>
              </a:spcAft>
              <a:buNone/>
            </a:pPr>
            <a:r>
              <a:rPr b="1" lang="en" sz="2000">
                <a:solidFill>
                  <a:schemeClr val="dk1"/>
                </a:solidFill>
                <a:latin typeface="Bellota Text"/>
                <a:ea typeface="Bellota Text"/>
                <a:cs typeface="Bellota Text"/>
                <a:sym typeface="Bellota Text"/>
              </a:rPr>
              <a:t>put in your diet limitations, and it </a:t>
            </a:r>
            <a:r>
              <a:rPr b="1" lang="en" sz="2000">
                <a:solidFill>
                  <a:schemeClr val="accent5"/>
                </a:solidFill>
                <a:latin typeface="Bellota Text"/>
                <a:ea typeface="Bellota Text"/>
                <a:cs typeface="Bellota Text"/>
                <a:sym typeface="Bellota Text"/>
              </a:rPr>
              <a:t>tracks and warns</a:t>
            </a:r>
            <a:r>
              <a:rPr b="1" lang="en" sz="2000">
                <a:solidFill>
                  <a:schemeClr val="dk1"/>
                </a:solidFill>
                <a:latin typeface="Bellota Text"/>
                <a:ea typeface="Bellota Text"/>
                <a:cs typeface="Bellota Text"/>
                <a:sym typeface="Bellota Text"/>
              </a:rPr>
              <a:t> </a:t>
            </a:r>
            <a:endParaRPr b="1" sz="2000">
              <a:solidFill>
                <a:schemeClr val="dk1"/>
              </a:solidFill>
              <a:latin typeface="Bellota Text"/>
              <a:ea typeface="Bellota Text"/>
              <a:cs typeface="Bellota Text"/>
              <a:sym typeface="Bellota Text"/>
            </a:endParaRPr>
          </a:p>
          <a:p>
            <a:pPr indent="0" lvl="0" marL="0" rtl="0" algn="ctr">
              <a:spcBef>
                <a:spcPts val="0"/>
              </a:spcBef>
              <a:spcAft>
                <a:spcPts val="0"/>
              </a:spcAft>
              <a:buNone/>
            </a:pPr>
            <a:r>
              <a:rPr b="1" lang="en" sz="2000">
                <a:solidFill>
                  <a:schemeClr val="dk1"/>
                </a:solidFill>
                <a:latin typeface="Bellota Text"/>
                <a:ea typeface="Bellota Text"/>
                <a:cs typeface="Bellota Text"/>
                <a:sym typeface="Bellota Text"/>
              </a:rPr>
              <a:t>you as you add things to a </a:t>
            </a:r>
            <a:endParaRPr b="1" sz="2000">
              <a:solidFill>
                <a:schemeClr val="dk1"/>
              </a:solidFill>
              <a:latin typeface="Bellota Text"/>
              <a:ea typeface="Bellota Text"/>
              <a:cs typeface="Bellota Text"/>
              <a:sym typeface="Bellota Text"/>
            </a:endParaRPr>
          </a:p>
          <a:p>
            <a:pPr indent="0" lvl="0" marL="0" rtl="0" algn="ctr">
              <a:spcBef>
                <a:spcPts val="0"/>
              </a:spcBef>
              <a:spcAft>
                <a:spcPts val="0"/>
              </a:spcAft>
              <a:buNone/>
            </a:pPr>
            <a:r>
              <a:rPr b="1" lang="en" sz="2000">
                <a:solidFill>
                  <a:schemeClr val="dk1"/>
                </a:solidFill>
                <a:latin typeface="Bellota Text"/>
                <a:ea typeface="Bellota Text"/>
                <a:cs typeface="Bellota Text"/>
                <a:sym typeface="Bellota Text"/>
              </a:rPr>
              <a:t>recipe if you’re close to your </a:t>
            </a:r>
            <a:endParaRPr b="1" sz="2000">
              <a:solidFill>
                <a:schemeClr val="dk1"/>
              </a:solidFill>
              <a:latin typeface="Bellota Text"/>
              <a:ea typeface="Bellota Text"/>
              <a:cs typeface="Bellota Text"/>
              <a:sym typeface="Bellota Text"/>
            </a:endParaRPr>
          </a:p>
          <a:p>
            <a:pPr indent="0" lvl="0" marL="0" rtl="0" algn="ctr">
              <a:spcBef>
                <a:spcPts val="0"/>
              </a:spcBef>
              <a:spcAft>
                <a:spcPts val="0"/>
              </a:spcAft>
              <a:buNone/>
            </a:pPr>
            <a:r>
              <a:rPr b="1" lang="en" sz="2000">
                <a:solidFill>
                  <a:schemeClr val="dk1"/>
                </a:solidFill>
                <a:latin typeface="Bellota Text"/>
                <a:ea typeface="Bellota Text"/>
                <a:cs typeface="Bellota Text"/>
                <a:sym typeface="Bellota Text"/>
              </a:rPr>
              <a:t>limits but otherwise </a:t>
            </a:r>
            <a:r>
              <a:rPr b="1" lang="en" sz="2000">
                <a:solidFill>
                  <a:schemeClr val="accent5"/>
                </a:solidFill>
                <a:latin typeface="Bellota Text"/>
                <a:ea typeface="Bellota Text"/>
                <a:cs typeface="Bellota Text"/>
                <a:sym typeface="Bellota Text"/>
              </a:rPr>
              <a:t>lets </a:t>
            </a:r>
            <a:endParaRPr b="1" sz="2000">
              <a:solidFill>
                <a:schemeClr val="accent5"/>
              </a:solidFill>
              <a:latin typeface="Bellota Text"/>
              <a:ea typeface="Bellota Text"/>
              <a:cs typeface="Bellota Text"/>
              <a:sym typeface="Bellota Text"/>
            </a:endParaRPr>
          </a:p>
          <a:p>
            <a:pPr indent="0" lvl="0" marL="0" rtl="0" algn="ctr">
              <a:spcBef>
                <a:spcPts val="0"/>
              </a:spcBef>
              <a:spcAft>
                <a:spcPts val="0"/>
              </a:spcAft>
              <a:buNone/>
            </a:pPr>
            <a:r>
              <a:rPr b="1" lang="en" sz="2000">
                <a:solidFill>
                  <a:schemeClr val="accent5"/>
                </a:solidFill>
                <a:latin typeface="Bellota Text"/>
                <a:ea typeface="Bellota Text"/>
                <a:cs typeface="Bellota Text"/>
                <a:sym typeface="Bellota Text"/>
              </a:rPr>
              <a:t>you explore</a:t>
            </a:r>
            <a:r>
              <a:rPr b="1" lang="en" sz="2000">
                <a:solidFill>
                  <a:schemeClr val="dk1"/>
                </a:solidFill>
                <a:latin typeface="Bellota Text"/>
                <a:ea typeface="Bellota Text"/>
                <a:cs typeface="Bellota Text"/>
                <a:sym typeface="Bellota Text"/>
              </a:rPr>
              <a:t> / A cooking companion app that watches as you cook and gives you </a:t>
            </a:r>
            <a:r>
              <a:rPr b="1" lang="en" sz="2000">
                <a:solidFill>
                  <a:schemeClr val="accent5"/>
                </a:solidFill>
                <a:latin typeface="Bellota Text"/>
                <a:ea typeface="Bellota Text"/>
                <a:cs typeface="Bellota Text"/>
                <a:sym typeface="Bellota Text"/>
              </a:rPr>
              <a:t>safety suggestions</a:t>
            </a:r>
            <a:r>
              <a:rPr b="1" lang="en" sz="2000">
                <a:solidFill>
                  <a:schemeClr val="dk1"/>
                </a:solidFill>
                <a:latin typeface="Bellota Text"/>
                <a:ea typeface="Bellota Text"/>
                <a:cs typeface="Bellota Text"/>
                <a:sym typeface="Bellota Text"/>
              </a:rPr>
              <a:t> as you modify the recipe</a:t>
            </a:r>
            <a:endParaRPr b="1" sz="2000">
              <a:solidFill>
                <a:schemeClr val="dk1"/>
              </a:solidFill>
              <a:latin typeface="Bellota Text"/>
              <a:ea typeface="Bellota Text"/>
              <a:cs typeface="Bellota Text"/>
              <a:sym typeface="Bellota Text"/>
            </a:endParaRPr>
          </a:p>
        </p:txBody>
      </p:sp>
      <p:sp>
        <p:nvSpPr>
          <p:cNvPr id="300" name="Google Shape;300;p45"/>
          <p:cNvSpPr/>
          <p:nvPr/>
        </p:nvSpPr>
        <p:spPr>
          <a:xfrm>
            <a:off x="6801357" y="385601"/>
            <a:ext cx="484633" cy="584615"/>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23C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5"/>
          <p:cNvSpPr/>
          <p:nvPr/>
        </p:nvSpPr>
        <p:spPr>
          <a:xfrm>
            <a:off x="2072885" y="421884"/>
            <a:ext cx="512076" cy="512059"/>
          </a:xfrm>
          <a:custGeom>
            <a:rect b="b" l="l" r="r" t="t"/>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423C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5"/>
          <p:cNvSpPr/>
          <p:nvPr/>
        </p:nvSpPr>
        <p:spPr>
          <a:xfrm>
            <a:off x="1487641" y="421887"/>
            <a:ext cx="493783" cy="555506"/>
          </a:xfrm>
          <a:custGeom>
            <a:rect b="b" l="l" r="r" t="t"/>
            <a:pathLst>
              <a:path extrusionOk="0" h="18810" w="16279">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423C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6"/>
          <p:cNvSpPr/>
          <p:nvPr/>
        </p:nvSpPr>
        <p:spPr>
          <a:xfrm>
            <a:off x="4306824" y="2295534"/>
            <a:ext cx="530355" cy="552441"/>
          </a:xfrm>
          <a:custGeom>
            <a:rect b="b" l="l" r="r" t="t"/>
            <a:pathLst>
              <a:path extrusionOk="0" h="9757" w="9565">
                <a:moveTo>
                  <a:pt x="9093" y="2931"/>
                </a:moveTo>
                <a:lnTo>
                  <a:pt x="9093" y="2931"/>
                </a:lnTo>
                <a:lnTo>
                  <a:pt x="8815" y="2375"/>
                </a:lnTo>
                <a:lnTo>
                  <a:pt x="8687" y="2097"/>
                </a:lnTo>
                <a:lnTo>
                  <a:pt x="8516" y="1840"/>
                </a:lnTo>
                <a:lnTo>
                  <a:pt x="8516" y="1840"/>
                </a:lnTo>
                <a:lnTo>
                  <a:pt x="8409" y="1669"/>
                </a:lnTo>
                <a:lnTo>
                  <a:pt x="8280" y="1519"/>
                </a:lnTo>
                <a:lnTo>
                  <a:pt x="8002" y="1220"/>
                </a:lnTo>
                <a:lnTo>
                  <a:pt x="7681" y="963"/>
                </a:lnTo>
                <a:lnTo>
                  <a:pt x="7360" y="728"/>
                </a:lnTo>
                <a:lnTo>
                  <a:pt x="7360" y="728"/>
                </a:lnTo>
                <a:lnTo>
                  <a:pt x="6718" y="385"/>
                </a:lnTo>
                <a:lnTo>
                  <a:pt x="6718" y="385"/>
                </a:lnTo>
                <a:lnTo>
                  <a:pt x="6590" y="300"/>
                </a:lnTo>
                <a:lnTo>
                  <a:pt x="6483" y="235"/>
                </a:lnTo>
                <a:lnTo>
                  <a:pt x="6483" y="235"/>
                </a:lnTo>
                <a:lnTo>
                  <a:pt x="6397" y="214"/>
                </a:lnTo>
                <a:lnTo>
                  <a:pt x="6312" y="193"/>
                </a:lnTo>
                <a:lnTo>
                  <a:pt x="6141" y="150"/>
                </a:lnTo>
                <a:lnTo>
                  <a:pt x="6141" y="150"/>
                </a:lnTo>
                <a:lnTo>
                  <a:pt x="5756" y="43"/>
                </a:lnTo>
                <a:lnTo>
                  <a:pt x="5563" y="0"/>
                </a:lnTo>
                <a:lnTo>
                  <a:pt x="5349" y="0"/>
                </a:lnTo>
                <a:lnTo>
                  <a:pt x="4536" y="0"/>
                </a:lnTo>
                <a:lnTo>
                  <a:pt x="4536" y="0"/>
                </a:lnTo>
                <a:lnTo>
                  <a:pt x="4493" y="21"/>
                </a:lnTo>
                <a:lnTo>
                  <a:pt x="4429" y="43"/>
                </a:lnTo>
                <a:lnTo>
                  <a:pt x="4194" y="64"/>
                </a:lnTo>
                <a:lnTo>
                  <a:pt x="3766" y="107"/>
                </a:lnTo>
                <a:lnTo>
                  <a:pt x="3766" y="107"/>
                </a:lnTo>
                <a:lnTo>
                  <a:pt x="3381" y="214"/>
                </a:lnTo>
                <a:lnTo>
                  <a:pt x="3017" y="342"/>
                </a:lnTo>
                <a:lnTo>
                  <a:pt x="3017" y="342"/>
                </a:lnTo>
                <a:lnTo>
                  <a:pt x="2824" y="407"/>
                </a:lnTo>
                <a:lnTo>
                  <a:pt x="2610" y="492"/>
                </a:lnTo>
                <a:lnTo>
                  <a:pt x="2610" y="492"/>
                </a:lnTo>
                <a:lnTo>
                  <a:pt x="2503" y="535"/>
                </a:lnTo>
                <a:lnTo>
                  <a:pt x="2396" y="599"/>
                </a:lnTo>
                <a:lnTo>
                  <a:pt x="2204" y="749"/>
                </a:lnTo>
                <a:lnTo>
                  <a:pt x="2204" y="749"/>
                </a:lnTo>
                <a:lnTo>
                  <a:pt x="1840" y="1006"/>
                </a:lnTo>
                <a:lnTo>
                  <a:pt x="1498" y="1262"/>
                </a:lnTo>
                <a:lnTo>
                  <a:pt x="1498" y="1262"/>
                </a:lnTo>
                <a:lnTo>
                  <a:pt x="1327" y="1412"/>
                </a:lnTo>
                <a:lnTo>
                  <a:pt x="1177" y="1583"/>
                </a:lnTo>
                <a:lnTo>
                  <a:pt x="1027" y="1755"/>
                </a:lnTo>
                <a:lnTo>
                  <a:pt x="899" y="1947"/>
                </a:lnTo>
                <a:lnTo>
                  <a:pt x="642" y="2332"/>
                </a:lnTo>
                <a:lnTo>
                  <a:pt x="428" y="2717"/>
                </a:lnTo>
                <a:lnTo>
                  <a:pt x="428" y="2717"/>
                </a:lnTo>
                <a:lnTo>
                  <a:pt x="342" y="2931"/>
                </a:lnTo>
                <a:lnTo>
                  <a:pt x="278" y="3145"/>
                </a:lnTo>
                <a:lnTo>
                  <a:pt x="214" y="3381"/>
                </a:lnTo>
                <a:lnTo>
                  <a:pt x="150" y="3616"/>
                </a:lnTo>
                <a:lnTo>
                  <a:pt x="86" y="4108"/>
                </a:lnTo>
                <a:lnTo>
                  <a:pt x="22" y="4579"/>
                </a:lnTo>
                <a:lnTo>
                  <a:pt x="22" y="4579"/>
                </a:lnTo>
                <a:lnTo>
                  <a:pt x="0" y="4771"/>
                </a:lnTo>
                <a:lnTo>
                  <a:pt x="0" y="4964"/>
                </a:lnTo>
                <a:lnTo>
                  <a:pt x="43" y="5370"/>
                </a:lnTo>
                <a:lnTo>
                  <a:pt x="107" y="5777"/>
                </a:lnTo>
                <a:lnTo>
                  <a:pt x="150" y="6162"/>
                </a:lnTo>
                <a:lnTo>
                  <a:pt x="150" y="6162"/>
                </a:lnTo>
                <a:lnTo>
                  <a:pt x="150" y="6312"/>
                </a:lnTo>
                <a:lnTo>
                  <a:pt x="193" y="6462"/>
                </a:lnTo>
                <a:lnTo>
                  <a:pt x="278" y="6740"/>
                </a:lnTo>
                <a:lnTo>
                  <a:pt x="428" y="7018"/>
                </a:lnTo>
                <a:lnTo>
                  <a:pt x="578" y="7275"/>
                </a:lnTo>
                <a:lnTo>
                  <a:pt x="578" y="7275"/>
                </a:lnTo>
                <a:lnTo>
                  <a:pt x="770" y="7574"/>
                </a:lnTo>
                <a:lnTo>
                  <a:pt x="1006" y="7852"/>
                </a:lnTo>
                <a:lnTo>
                  <a:pt x="1262" y="8130"/>
                </a:lnTo>
                <a:lnTo>
                  <a:pt x="1519" y="8409"/>
                </a:lnTo>
                <a:lnTo>
                  <a:pt x="1519" y="8409"/>
                </a:lnTo>
                <a:lnTo>
                  <a:pt x="1797" y="8644"/>
                </a:lnTo>
                <a:lnTo>
                  <a:pt x="2076" y="8858"/>
                </a:lnTo>
                <a:lnTo>
                  <a:pt x="2076" y="8858"/>
                </a:lnTo>
                <a:lnTo>
                  <a:pt x="2268" y="8965"/>
                </a:lnTo>
                <a:lnTo>
                  <a:pt x="2461" y="9050"/>
                </a:lnTo>
                <a:lnTo>
                  <a:pt x="2653" y="9115"/>
                </a:lnTo>
                <a:lnTo>
                  <a:pt x="2846" y="9179"/>
                </a:lnTo>
                <a:lnTo>
                  <a:pt x="2846" y="9179"/>
                </a:lnTo>
                <a:lnTo>
                  <a:pt x="3167" y="9350"/>
                </a:lnTo>
                <a:lnTo>
                  <a:pt x="3509" y="9500"/>
                </a:lnTo>
                <a:lnTo>
                  <a:pt x="3509" y="9500"/>
                </a:lnTo>
                <a:lnTo>
                  <a:pt x="3680" y="9564"/>
                </a:lnTo>
                <a:lnTo>
                  <a:pt x="3873" y="9628"/>
                </a:lnTo>
                <a:lnTo>
                  <a:pt x="4258" y="9692"/>
                </a:lnTo>
                <a:lnTo>
                  <a:pt x="4258" y="9692"/>
                </a:lnTo>
                <a:lnTo>
                  <a:pt x="4472" y="9735"/>
                </a:lnTo>
                <a:lnTo>
                  <a:pt x="4686" y="9757"/>
                </a:lnTo>
                <a:lnTo>
                  <a:pt x="5114" y="9757"/>
                </a:lnTo>
                <a:lnTo>
                  <a:pt x="5542" y="9757"/>
                </a:lnTo>
                <a:lnTo>
                  <a:pt x="5970" y="9735"/>
                </a:lnTo>
                <a:lnTo>
                  <a:pt x="5970" y="9735"/>
                </a:lnTo>
                <a:lnTo>
                  <a:pt x="6333" y="9692"/>
                </a:lnTo>
                <a:lnTo>
                  <a:pt x="6697" y="9607"/>
                </a:lnTo>
                <a:lnTo>
                  <a:pt x="6890" y="9543"/>
                </a:lnTo>
                <a:lnTo>
                  <a:pt x="7061" y="9457"/>
                </a:lnTo>
                <a:lnTo>
                  <a:pt x="7232" y="9393"/>
                </a:lnTo>
                <a:lnTo>
                  <a:pt x="7382" y="9286"/>
                </a:lnTo>
                <a:lnTo>
                  <a:pt x="7382" y="9286"/>
                </a:lnTo>
                <a:lnTo>
                  <a:pt x="7660" y="9072"/>
                </a:lnTo>
                <a:lnTo>
                  <a:pt x="7917" y="8858"/>
                </a:lnTo>
                <a:lnTo>
                  <a:pt x="8173" y="8601"/>
                </a:lnTo>
                <a:lnTo>
                  <a:pt x="8409" y="8366"/>
                </a:lnTo>
                <a:lnTo>
                  <a:pt x="8409" y="8366"/>
                </a:lnTo>
                <a:lnTo>
                  <a:pt x="8516" y="8237"/>
                </a:lnTo>
                <a:lnTo>
                  <a:pt x="8601" y="8109"/>
                </a:lnTo>
                <a:lnTo>
                  <a:pt x="8772" y="7810"/>
                </a:lnTo>
                <a:lnTo>
                  <a:pt x="9029" y="7210"/>
                </a:lnTo>
                <a:lnTo>
                  <a:pt x="9029" y="7210"/>
                </a:lnTo>
                <a:lnTo>
                  <a:pt x="9179" y="6847"/>
                </a:lnTo>
                <a:lnTo>
                  <a:pt x="9307" y="6504"/>
                </a:lnTo>
                <a:lnTo>
                  <a:pt x="9414" y="6141"/>
                </a:lnTo>
                <a:lnTo>
                  <a:pt x="9500" y="5777"/>
                </a:lnTo>
                <a:lnTo>
                  <a:pt x="9500" y="5777"/>
                </a:lnTo>
                <a:lnTo>
                  <a:pt x="9543" y="5435"/>
                </a:lnTo>
                <a:lnTo>
                  <a:pt x="9564" y="5071"/>
                </a:lnTo>
                <a:lnTo>
                  <a:pt x="9543" y="4686"/>
                </a:lnTo>
                <a:lnTo>
                  <a:pt x="9500" y="4322"/>
                </a:lnTo>
                <a:lnTo>
                  <a:pt x="9436" y="3937"/>
                </a:lnTo>
                <a:lnTo>
                  <a:pt x="9350" y="3595"/>
                </a:lnTo>
                <a:lnTo>
                  <a:pt x="9222" y="3252"/>
                </a:lnTo>
                <a:lnTo>
                  <a:pt x="9093" y="2931"/>
                </a:lnTo>
                <a:lnTo>
                  <a:pt x="9093" y="2931"/>
                </a:lnTo>
                <a:close/>
                <a:moveTo>
                  <a:pt x="8580" y="6890"/>
                </a:moveTo>
                <a:lnTo>
                  <a:pt x="8580" y="6890"/>
                </a:lnTo>
                <a:lnTo>
                  <a:pt x="8430" y="7253"/>
                </a:lnTo>
                <a:lnTo>
                  <a:pt x="8259" y="7638"/>
                </a:lnTo>
                <a:lnTo>
                  <a:pt x="8152" y="7810"/>
                </a:lnTo>
                <a:lnTo>
                  <a:pt x="8024" y="7981"/>
                </a:lnTo>
                <a:lnTo>
                  <a:pt x="7895" y="8130"/>
                </a:lnTo>
                <a:lnTo>
                  <a:pt x="7745" y="8259"/>
                </a:lnTo>
                <a:lnTo>
                  <a:pt x="7745" y="8259"/>
                </a:lnTo>
                <a:lnTo>
                  <a:pt x="7382" y="8537"/>
                </a:lnTo>
                <a:lnTo>
                  <a:pt x="6997" y="8794"/>
                </a:lnTo>
                <a:lnTo>
                  <a:pt x="6997" y="8794"/>
                </a:lnTo>
                <a:lnTo>
                  <a:pt x="6825" y="8901"/>
                </a:lnTo>
                <a:lnTo>
                  <a:pt x="6611" y="8986"/>
                </a:lnTo>
                <a:lnTo>
                  <a:pt x="6205" y="9136"/>
                </a:lnTo>
                <a:lnTo>
                  <a:pt x="5670" y="9136"/>
                </a:lnTo>
                <a:lnTo>
                  <a:pt x="5670" y="9136"/>
                </a:lnTo>
                <a:lnTo>
                  <a:pt x="5392" y="9157"/>
                </a:lnTo>
                <a:lnTo>
                  <a:pt x="5221" y="9157"/>
                </a:lnTo>
                <a:lnTo>
                  <a:pt x="5157" y="9157"/>
                </a:lnTo>
                <a:lnTo>
                  <a:pt x="5114" y="9136"/>
                </a:lnTo>
                <a:lnTo>
                  <a:pt x="5114" y="9136"/>
                </a:lnTo>
                <a:lnTo>
                  <a:pt x="5071" y="9093"/>
                </a:lnTo>
                <a:lnTo>
                  <a:pt x="5071" y="9093"/>
                </a:lnTo>
                <a:lnTo>
                  <a:pt x="5092" y="9093"/>
                </a:lnTo>
                <a:lnTo>
                  <a:pt x="5114" y="9072"/>
                </a:lnTo>
                <a:lnTo>
                  <a:pt x="5114" y="9029"/>
                </a:lnTo>
                <a:lnTo>
                  <a:pt x="5114" y="9029"/>
                </a:lnTo>
                <a:lnTo>
                  <a:pt x="5157" y="8944"/>
                </a:lnTo>
                <a:lnTo>
                  <a:pt x="5157" y="8879"/>
                </a:lnTo>
                <a:lnTo>
                  <a:pt x="5135" y="8815"/>
                </a:lnTo>
                <a:lnTo>
                  <a:pt x="5135" y="8815"/>
                </a:lnTo>
                <a:lnTo>
                  <a:pt x="5092" y="8772"/>
                </a:lnTo>
                <a:lnTo>
                  <a:pt x="5050" y="8751"/>
                </a:lnTo>
                <a:lnTo>
                  <a:pt x="4985" y="8751"/>
                </a:lnTo>
                <a:lnTo>
                  <a:pt x="4943" y="8751"/>
                </a:lnTo>
                <a:lnTo>
                  <a:pt x="4836" y="8794"/>
                </a:lnTo>
                <a:lnTo>
                  <a:pt x="4729" y="8901"/>
                </a:lnTo>
                <a:lnTo>
                  <a:pt x="4729" y="8901"/>
                </a:lnTo>
                <a:lnTo>
                  <a:pt x="4686" y="9029"/>
                </a:lnTo>
                <a:lnTo>
                  <a:pt x="4643" y="9093"/>
                </a:lnTo>
                <a:lnTo>
                  <a:pt x="4622" y="9136"/>
                </a:lnTo>
                <a:lnTo>
                  <a:pt x="4622" y="9136"/>
                </a:lnTo>
                <a:lnTo>
                  <a:pt x="4557" y="9136"/>
                </a:lnTo>
                <a:lnTo>
                  <a:pt x="4472" y="9115"/>
                </a:lnTo>
                <a:lnTo>
                  <a:pt x="4386" y="9093"/>
                </a:lnTo>
                <a:lnTo>
                  <a:pt x="4301" y="9093"/>
                </a:lnTo>
                <a:lnTo>
                  <a:pt x="4301" y="9093"/>
                </a:lnTo>
                <a:lnTo>
                  <a:pt x="4322" y="9008"/>
                </a:lnTo>
                <a:lnTo>
                  <a:pt x="4365" y="8901"/>
                </a:lnTo>
                <a:lnTo>
                  <a:pt x="4386" y="8858"/>
                </a:lnTo>
                <a:lnTo>
                  <a:pt x="4365" y="8815"/>
                </a:lnTo>
                <a:lnTo>
                  <a:pt x="4343" y="8772"/>
                </a:lnTo>
                <a:lnTo>
                  <a:pt x="4279" y="8751"/>
                </a:lnTo>
                <a:lnTo>
                  <a:pt x="4279" y="8751"/>
                </a:lnTo>
                <a:lnTo>
                  <a:pt x="4237" y="8751"/>
                </a:lnTo>
                <a:lnTo>
                  <a:pt x="4215" y="8772"/>
                </a:lnTo>
                <a:lnTo>
                  <a:pt x="4172" y="8837"/>
                </a:lnTo>
                <a:lnTo>
                  <a:pt x="4130" y="8901"/>
                </a:lnTo>
                <a:lnTo>
                  <a:pt x="4108" y="8965"/>
                </a:lnTo>
                <a:lnTo>
                  <a:pt x="4108" y="8965"/>
                </a:lnTo>
                <a:lnTo>
                  <a:pt x="4023" y="9008"/>
                </a:lnTo>
                <a:lnTo>
                  <a:pt x="3937" y="9029"/>
                </a:lnTo>
                <a:lnTo>
                  <a:pt x="3851" y="9029"/>
                </a:lnTo>
                <a:lnTo>
                  <a:pt x="3766" y="9008"/>
                </a:lnTo>
                <a:lnTo>
                  <a:pt x="3680" y="8944"/>
                </a:lnTo>
                <a:lnTo>
                  <a:pt x="3637" y="8879"/>
                </a:lnTo>
                <a:lnTo>
                  <a:pt x="3637" y="8815"/>
                </a:lnTo>
                <a:lnTo>
                  <a:pt x="3680" y="8730"/>
                </a:lnTo>
                <a:lnTo>
                  <a:pt x="3680" y="8730"/>
                </a:lnTo>
                <a:lnTo>
                  <a:pt x="3744" y="8644"/>
                </a:lnTo>
                <a:lnTo>
                  <a:pt x="3787" y="8601"/>
                </a:lnTo>
                <a:lnTo>
                  <a:pt x="3830" y="8537"/>
                </a:lnTo>
                <a:lnTo>
                  <a:pt x="3830" y="8430"/>
                </a:lnTo>
                <a:lnTo>
                  <a:pt x="3830" y="8430"/>
                </a:lnTo>
                <a:lnTo>
                  <a:pt x="3809" y="8366"/>
                </a:lnTo>
                <a:lnTo>
                  <a:pt x="3766" y="8323"/>
                </a:lnTo>
                <a:lnTo>
                  <a:pt x="3723" y="8302"/>
                </a:lnTo>
                <a:lnTo>
                  <a:pt x="3680" y="8280"/>
                </a:lnTo>
                <a:lnTo>
                  <a:pt x="3573" y="8280"/>
                </a:lnTo>
                <a:lnTo>
                  <a:pt x="3466" y="8323"/>
                </a:lnTo>
                <a:lnTo>
                  <a:pt x="3466" y="8323"/>
                </a:lnTo>
                <a:lnTo>
                  <a:pt x="3381" y="8387"/>
                </a:lnTo>
                <a:lnTo>
                  <a:pt x="3316" y="8451"/>
                </a:lnTo>
                <a:lnTo>
                  <a:pt x="3274" y="8537"/>
                </a:lnTo>
                <a:lnTo>
                  <a:pt x="3210" y="8623"/>
                </a:lnTo>
                <a:lnTo>
                  <a:pt x="3210" y="8623"/>
                </a:lnTo>
                <a:lnTo>
                  <a:pt x="3145" y="8665"/>
                </a:lnTo>
                <a:lnTo>
                  <a:pt x="3103" y="8687"/>
                </a:lnTo>
                <a:lnTo>
                  <a:pt x="3060" y="8687"/>
                </a:lnTo>
                <a:lnTo>
                  <a:pt x="3017" y="8687"/>
                </a:lnTo>
                <a:lnTo>
                  <a:pt x="2931" y="8644"/>
                </a:lnTo>
                <a:lnTo>
                  <a:pt x="2824" y="8580"/>
                </a:lnTo>
                <a:lnTo>
                  <a:pt x="2824" y="8580"/>
                </a:lnTo>
                <a:lnTo>
                  <a:pt x="2889" y="8473"/>
                </a:lnTo>
                <a:lnTo>
                  <a:pt x="2996" y="8344"/>
                </a:lnTo>
                <a:lnTo>
                  <a:pt x="3081" y="8216"/>
                </a:lnTo>
                <a:lnTo>
                  <a:pt x="3103" y="8152"/>
                </a:lnTo>
                <a:lnTo>
                  <a:pt x="3103" y="8088"/>
                </a:lnTo>
                <a:lnTo>
                  <a:pt x="3103" y="8088"/>
                </a:lnTo>
                <a:lnTo>
                  <a:pt x="3081" y="8023"/>
                </a:lnTo>
                <a:lnTo>
                  <a:pt x="3060" y="7981"/>
                </a:lnTo>
                <a:lnTo>
                  <a:pt x="3017" y="7959"/>
                </a:lnTo>
                <a:lnTo>
                  <a:pt x="2996" y="7938"/>
                </a:lnTo>
                <a:lnTo>
                  <a:pt x="2910" y="7938"/>
                </a:lnTo>
                <a:lnTo>
                  <a:pt x="2803" y="7981"/>
                </a:lnTo>
                <a:lnTo>
                  <a:pt x="2803" y="7981"/>
                </a:lnTo>
                <a:lnTo>
                  <a:pt x="2739" y="8066"/>
                </a:lnTo>
                <a:lnTo>
                  <a:pt x="2675" y="8152"/>
                </a:lnTo>
                <a:lnTo>
                  <a:pt x="2610" y="8237"/>
                </a:lnTo>
                <a:lnTo>
                  <a:pt x="2546" y="8302"/>
                </a:lnTo>
                <a:lnTo>
                  <a:pt x="2546" y="8302"/>
                </a:lnTo>
                <a:lnTo>
                  <a:pt x="2482" y="8366"/>
                </a:lnTo>
                <a:lnTo>
                  <a:pt x="2439" y="8366"/>
                </a:lnTo>
                <a:lnTo>
                  <a:pt x="2375" y="8323"/>
                </a:lnTo>
                <a:lnTo>
                  <a:pt x="2375" y="8323"/>
                </a:lnTo>
                <a:lnTo>
                  <a:pt x="2311" y="8302"/>
                </a:lnTo>
                <a:lnTo>
                  <a:pt x="2268" y="8259"/>
                </a:lnTo>
                <a:lnTo>
                  <a:pt x="2225" y="8216"/>
                </a:lnTo>
                <a:lnTo>
                  <a:pt x="2161" y="8195"/>
                </a:lnTo>
                <a:lnTo>
                  <a:pt x="2161" y="8195"/>
                </a:lnTo>
                <a:lnTo>
                  <a:pt x="2247" y="8045"/>
                </a:lnTo>
                <a:lnTo>
                  <a:pt x="2354" y="7917"/>
                </a:lnTo>
                <a:lnTo>
                  <a:pt x="2461" y="7767"/>
                </a:lnTo>
                <a:lnTo>
                  <a:pt x="2546" y="7617"/>
                </a:lnTo>
                <a:lnTo>
                  <a:pt x="2546" y="7617"/>
                </a:lnTo>
                <a:lnTo>
                  <a:pt x="2589" y="7531"/>
                </a:lnTo>
                <a:lnTo>
                  <a:pt x="2632" y="7446"/>
                </a:lnTo>
                <a:lnTo>
                  <a:pt x="2632" y="7403"/>
                </a:lnTo>
                <a:lnTo>
                  <a:pt x="2610" y="7382"/>
                </a:lnTo>
                <a:lnTo>
                  <a:pt x="2589" y="7339"/>
                </a:lnTo>
                <a:lnTo>
                  <a:pt x="2546" y="7317"/>
                </a:lnTo>
                <a:lnTo>
                  <a:pt x="2546" y="7317"/>
                </a:lnTo>
                <a:lnTo>
                  <a:pt x="2503" y="7317"/>
                </a:lnTo>
                <a:lnTo>
                  <a:pt x="2439" y="7317"/>
                </a:lnTo>
                <a:lnTo>
                  <a:pt x="2332" y="7360"/>
                </a:lnTo>
                <a:lnTo>
                  <a:pt x="2332" y="7360"/>
                </a:lnTo>
                <a:lnTo>
                  <a:pt x="2268" y="7403"/>
                </a:lnTo>
                <a:lnTo>
                  <a:pt x="2225" y="7446"/>
                </a:lnTo>
                <a:lnTo>
                  <a:pt x="2118" y="7574"/>
                </a:lnTo>
                <a:lnTo>
                  <a:pt x="2054" y="7681"/>
                </a:lnTo>
                <a:lnTo>
                  <a:pt x="1947" y="7788"/>
                </a:lnTo>
                <a:lnTo>
                  <a:pt x="1947" y="7788"/>
                </a:lnTo>
                <a:lnTo>
                  <a:pt x="1904" y="7831"/>
                </a:lnTo>
                <a:lnTo>
                  <a:pt x="1862" y="7874"/>
                </a:lnTo>
                <a:lnTo>
                  <a:pt x="1840" y="7874"/>
                </a:lnTo>
                <a:lnTo>
                  <a:pt x="1755" y="7852"/>
                </a:lnTo>
                <a:lnTo>
                  <a:pt x="1755" y="7852"/>
                </a:lnTo>
                <a:lnTo>
                  <a:pt x="1690" y="7810"/>
                </a:lnTo>
                <a:lnTo>
                  <a:pt x="1626" y="7724"/>
                </a:lnTo>
                <a:lnTo>
                  <a:pt x="1605" y="7638"/>
                </a:lnTo>
                <a:lnTo>
                  <a:pt x="1626" y="7574"/>
                </a:lnTo>
                <a:lnTo>
                  <a:pt x="1626" y="7574"/>
                </a:lnTo>
                <a:lnTo>
                  <a:pt x="1648" y="7510"/>
                </a:lnTo>
                <a:lnTo>
                  <a:pt x="1690" y="7446"/>
                </a:lnTo>
                <a:lnTo>
                  <a:pt x="1819" y="7339"/>
                </a:lnTo>
                <a:lnTo>
                  <a:pt x="1926" y="7232"/>
                </a:lnTo>
                <a:lnTo>
                  <a:pt x="2033" y="7125"/>
                </a:lnTo>
                <a:lnTo>
                  <a:pt x="2033" y="7125"/>
                </a:lnTo>
                <a:lnTo>
                  <a:pt x="2076" y="7061"/>
                </a:lnTo>
                <a:lnTo>
                  <a:pt x="2118" y="6997"/>
                </a:lnTo>
                <a:lnTo>
                  <a:pt x="2118" y="6932"/>
                </a:lnTo>
                <a:lnTo>
                  <a:pt x="2054" y="6868"/>
                </a:lnTo>
                <a:lnTo>
                  <a:pt x="2054" y="6868"/>
                </a:lnTo>
                <a:lnTo>
                  <a:pt x="1990" y="6825"/>
                </a:lnTo>
                <a:lnTo>
                  <a:pt x="1926" y="6804"/>
                </a:lnTo>
                <a:lnTo>
                  <a:pt x="1840" y="6825"/>
                </a:lnTo>
                <a:lnTo>
                  <a:pt x="1755" y="6847"/>
                </a:lnTo>
                <a:lnTo>
                  <a:pt x="1755" y="6847"/>
                </a:lnTo>
                <a:lnTo>
                  <a:pt x="1648" y="6911"/>
                </a:lnTo>
                <a:lnTo>
                  <a:pt x="1562" y="7018"/>
                </a:lnTo>
                <a:lnTo>
                  <a:pt x="1476" y="7103"/>
                </a:lnTo>
                <a:lnTo>
                  <a:pt x="1369" y="7189"/>
                </a:lnTo>
                <a:lnTo>
                  <a:pt x="1369" y="7189"/>
                </a:lnTo>
                <a:lnTo>
                  <a:pt x="1284" y="7232"/>
                </a:lnTo>
                <a:lnTo>
                  <a:pt x="1220" y="7232"/>
                </a:lnTo>
                <a:lnTo>
                  <a:pt x="1198" y="7232"/>
                </a:lnTo>
                <a:lnTo>
                  <a:pt x="1177" y="7189"/>
                </a:lnTo>
                <a:lnTo>
                  <a:pt x="1156" y="7082"/>
                </a:lnTo>
                <a:lnTo>
                  <a:pt x="1156" y="7082"/>
                </a:lnTo>
                <a:lnTo>
                  <a:pt x="1177" y="7018"/>
                </a:lnTo>
                <a:lnTo>
                  <a:pt x="1198" y="6954"/>
                </a:lnTo>
                <a:lnTo>
                  <a:pt x="1262" y="6825"/>
                </a:lnTo>
                <a:lnTo>
                  <a:pt x="1262" y="6825"/>
                </a:lnTo>
                <a:lnTo>
                  <a:pt x="1434" y="6611"/>
                </a:lnTo>
                <a:lnTo>
                  <a:pt x="1690" y="6290"/>
                </a:lnTo>
                <a:lnTo>
                  <a:pt x="1776" y="6119"/>
                </a:lnTo>
                <a:lnTo>
                  <a:pt x="1797" y="6055"/>
                </a:lnTo>
                <a:lnTo>
                  <a:pt x="1797" y="5991"/>
                </a:lnTo>
                <a:lnTo>
                  <a:pt x="1797" y="5948"/>
                </a:lnTo>
                <a:lnTo>
                  <a:pt x="1755" y="5927"/>
                </a:lnTo>
                <a:lnTo>
                  <a:pt x="1712" y="5905"/>
                </a:lnTo>
                <a:lnTo>
                  <a:pt x="1626" y="5927"/>
                </a:lnTo>
                <a:lnTo>
                  <a:pt x="1626" y="5927"/>
                </a:lnTo>
                <a:lnTo>
                  <a:pt x="1541" y="5948"/>
                </a:lnTo>
                <a:lnTo>
                  <a:pt x="1476" y="5970"/>
                </a:lnTo>
                <a:lnTo>
                  <a:pt x="1327" y="6076"/>
                </a:lnTo>
                <a:lnTo>
                  <a:pt x="1091" y="6312"/>
                </a:lnTo>
                <a:lnTo>
                  <a:pt x="1091" y="6312"/>
                </a:lnTo>
                <a:lnTo>
                  <a:pt x="963" y="6376"/>
                </a:lnTo>
                <a:lnTo>
                  <a:pt x="920" y="6397"/>
                </a:lnTo>
                <a:lnTo>
                  <a:pt x="877" y="6376"/>
                </a:lnTo>
                <a:lnTo>
                  <a:pt x="856" y="6333"/>
                </a:lnTo>
                <a:lnTo>
                  <a:pt x="835" y="6290"/>
                </a:lnTo>
                <a:lnTo>
                  <a:pt x="813" y="6141"/>
                </a:lnTo>
                <a:lnTo>
                  <a:pt x="813" y="6141"/>
                </a:lnTo>
                <a:lnTo>
                  <a:pt x="770" y="6098"/>
                </a:lnTo>
                <a:lnTo>
                  <a:pt x="770" y="6055"/>
                </a:lnTo>
                <a:lnTo>
                  <a:pt x="792" y="6012"/>
                </a:lnTo>
                <a:lnTo>
                  <a:pt x="856" y="5970"/>
                </a:lnTo>
                <a:lnTo>
                  <a:pt x="856" y="5970"/>
                </a:lnTo>
                <a:lnTo>
                  <a:pt x="1027" y="5820"/>
                </a:lnTo>
                <a:lnTo>
                  <a:pt x="1027" y="5820"/>
                </a:lnTo>
                <a:lnTo>
                  <a:pt x="1241" y="5606"/>
                </a:lnTo>
                <a:lnTo>
                  <a:pt x="1241" y="5606"/>
                </a:lnTo>
                <a:lnTo>
                  <a:pt x="1348" y="5499"/>
                </a:lnTo>
                <a:lnTo>
                  <a:pt x="1476" y="5349"/>
                </a:lnTo>
                <a:lnTo>
                  <a:pt x="1519" y="5285"/>
                </a:lnTo>
                <a:lnTo>
                  <a:pt x="1541" y="5221"/>
                </a:lnTo>
                <a:lnTo>
                  <a:pt x="1541" y="5135"/>
                </a:lnTo>
                <a:lnTo>
                  <a:pt x="1476" y="5071"/>
                </a:lnTo>
                <a:lnTo>
                  <a:pt x="1476" y="5071"/>
                </a:lnTo>
                <a:lnTo>
                  <a:pt x="1434" y="5028"/>
                </a:lnTo>
                <a:lnTo>
                  <a:pt x="1369" y="5007"/>
                </a:lnTo>
                <a:lnTo>
                  <a:pt x="1305" y="5007"/>
                </a:lnTo>
                <a:lnTo>
                  <a:pt x="1262" y="5007"/>
                </a:lnTo>
                <a:lnTo>
                  <a:pt x="1156" y="5071"/>
                </a:lnTo>
                <a:lnTo>
                  <a:pt x="1049" y="5178"/>
                </a:lnTo>
                <a:lnTo>
                  <a:pt x="835" y="5413"/>
                </a:lnTo>
                <a:lnTo>
                  <a:pt x="728" y="5499"/>
                </a:lnTo>
                <a:lnTo>
                  <a:pt x="642" y="5563"/>
                </a:lnTo>
                <a:lnTo>
                  <a:pt x="642" y="5563"/>
                </a:lnTo>
                <a:lnTo>
                  <a:pt x="663" y="5328"/>
                </a:lnTo>
                <a:lnTo>
                  <a:pt x="728" y="5156"/>
                </a:lnTo>
                <a:lnTo>
                  <a:pt x="813" y="4985"/>
                </a:lnTo>
                <a:lnTo>
                  <a:pt x="963" y="4814"/>
                </a:lnTo>
                <a:lnTo>
                  <a:pt x="963" y="4814"/>
                </a:lnTo>
                <a:lnTo>
                  <a:pt x="1156" y="4600"/>
                </a:lnTo>
                <a:lnTo>
                  <a:pt x="1262" y="4493"/>
                </a:lnTo>
                <a:lnTo>
                  <a:pt x="1327" y="4386"/>
                </a:lnTo>
                <a:lnTo>
                  <a:pt x="1327" y="4386"/>
                </a:lnTo>
                <a:lnTo>
                  <a:pt x="1369" y="4279"/>
                </a:lnTo>
                <a:lnTo>
                  <a:pt x="1369" y="4215"/>
                </a:lnTo>
                <a:lnTo>
                  <a:pt x="1369" y="4151"/>
                </a:lnTo>
                <a:lnTo>
                  <a:pt x="1348" y="4087"/>
                </a:lnTo>
                <a:lnTo>
                  <a:pt x="1305" y="4044"/>
                </a:lnTo>
                <a:lnTo>
                  <a:pt x="1262" y="4022"/>
                </a:lnTo>
                <a:lnTo>
                  <a:pt x="1198" y="4001"/>
                </a:lnTo>
                <a:lnTo>
                  <a:pt x="1198" y="4001"/>
                </a:lnTo>
                <a:lnTo>
                  <a:pt x="1113" y="4001"/>
                </a:lnTo>
                <a:lnTo>
                  <a:pt x="1027" y="4022"/>
                </a:lnTo>
                <a:lnTo>
                  <a:pt x="963" y="4087"/>
                </a:lnTo>
                <a:lnTo>
                  <a:pt x="899" y="4151"/>
                </a:lnTo>
                <a:lnTo>
                  <a:pt x="792" y="4301"/>
                </a:lnTo>
                <a:lnTo>
                  <a:pt x="685" y="4429"/>
                </a:lnTo>
                <a:lnTo>
                  <a:pt x="685" y="4429"/>
                </a:lnTo>
                <a:lnTo>
                  <a:pt x="642" y="4408"/>
                </a:lnTo>
                <a:lnTo>
                  <a:pt x="621" y="4365"/>
                </a:lnTo>
                <a:lnTo>
                  <a:pt x="599" y="4322"/>
                </a:lnTo>
                <a:lnTo>
                  <a:pt x="621" y="4279"/>
                </a:lnTo>
                <a:lnTo>
                  <a:pt x="685" y="4129"/>
                </a:lnTo>
                <a:lnTo>
                  <a:pt x="792" y="3980"/>
                </a:lnTo>
                <a:lnTo>
                  <a:pt x="1027" y="3702"/>
                </a:lnTo>
                <a:lnTo>
                  <a:pt x="1177" y="3552"/>
                </a:lnTo>
                <a:lnTo>
                  <a:pt x="1177" y="3552"/>
                </a:lnTo>
                <a:lnTo>
                  <a:pt x="1284" y="3445"/>
                </a:lnTo>
                <a:lnTo>
                  <a:pt x="1369" y="3316"/>
                </a:lnTo>
                <a:lnTo>
                  <a:pt x="1412" y="3274"/>
                </a:lnTo>
                <a:lnTo>
                  <a:pt x="1391" y="3209"/>
                </a:lnTo>
                <a:lnTo>
                  <a:pt x="1348" y="3167"/>
                </a:lnTo>
                <a:lnTo>
                  <a:pt x="1241" y="3145"/>
                </a:lnTo>
                <a:lnTo>
                  <a:pt x="1241" y="3145"/>
                </a:lnTo>
                <a:lnTo>
                  <a:pt x="1177" y="3145"/>
                </a:lnTo>
                <a:lnTo>
                  <a:pt x="1113" y="3167"/>
                </a:lnTo>
                <a:lnTo>
                  <a:pt x="1006" y="3231"/>
                </a:lnTo>
                <a:lnTo>
                  <a:pt x="877" y="3316"/>
                </a:lnTo>
                <a:lnTo>
                  <a:pt x="813" y="3423"/>
                </a:lnTo>
                <a:lnTo>
                  <a:pt x="813" y="3423"/>
                </a:lnTo>
                <a:lnTo>
                  <a:pt x="770" y="3381"/>
                </a:lnTo>
                <a:lnTo>
                  <a:pt x="770" y="3295"/>
                </a:lnTo>
                <a:lnTo>
                  <a:pt x="792" y="3231"/>
                </a:lnTo>
                <a:lnTo>
                  <a:pt x="835" y="3145"/>
                </a:lnTo>
                <a:lnTo>
                  <a:pt x="1006" y="2867"/>
                </a:lnTo>
                <a:lnTo>
                  <a:pt x="1006" y="2867"/>
                </a:lnTo>
                <a:lnTo>
                  <a:pt x="1027" y="2760"/>
                </a:lnTo>
                <a:lnTo>
                  <a:pt x="1049" y="2675"/>
                </a:lnTo>
                <a:lnTo>
                  <a:pt x="1070" y="2568"/>
                </a:lnTo>
                <a:lnTo>
                  <a:pt x="1134" y="2482"/>
                </a:lnTo>
                <a:lnTo>
                  <a:pt x="1134" y="2482"/>
                </a:lnTo>
                <a:lnTo>
                  <a:pt x="1262" y="2268"/>
                </a:lnTo>
                <a:lnTo>
                  <a:pt x="1391" y="2054"/>
                </a:lnTo>
                <a:lnTo>
                  <a:pt x="1391" y="2054"/>
                </a:lnTo>
                <a:lnTo>
                  <a:pt x="1541" y="1883"/>
                </a:lnTo>
                <a:lnTo>
                  <a:pt x="1733" y="1733"/>
                </a:lnTo>
                <a:lnTo>
                  <a:pt x="2140" y="1455"/>
                </a:lnTo>
                <a:lnTo>
                  <a:pt x="2140" y="1455"/>
                </a:lnTo>
                <a:lnTo>
                  <a:pt x="2525" y="1155"/>
                </a:lnTo>
                <a:lnTo>
                  <a:pt x="2739" y="1027"/>
                </a:lnTo>
                <a:lnTo>
                  <a:pt x="2974" y="920"/>
                </a:lnTo>
                <a:lnTo>
                  <a:pt x="2974" y="920"/>
                </a:lnTo>
                <a:lnTo>
                  <a:pt x="3381" y="770"/>
                </a:lnTo>
                <a:lnTo>
                  <a:pt x="3787" y="621"/>
                </a:lnTo>
                <a:lnTo>
                  <a:pt x="4001" y="535"/>
                </a:lnTo>
                <a:lnTo>
                  <a:pt x="4215" y="492"/>
                </a:lnTo>
                <a:lnTo>
                  <a:pt x="4429" y="471"/>
                </a:lnTo>
                <a:lnTo>
                  <a:pt x="4643" y="471"/>
                </a:lnTo>
                <a:lnTo>
                  <a:pt x="4643" y="471"/>
                </a:lnTo>
                <a:lnTo>
                  <a:pt x="5092" y="471"/>
                </a:lnTo>
                <a:lnTo>
                  <a:pt x="5328" y="471"/>
                </a:lnTo>
                <a:lnTo>
                  <a:pt x="5542" y="492"/>
                </a:lnTo>
                <a:lnTo>
                  <a:pt x="5542" y="492"/>
                </a:lnTo>
                <a:lnTo>
                  <a:pt x="5777" y="556"/>
                </a:lnTo>
                <a:lnTo>
                  <a:pt x="6012" y="642"/>
                </a:lnTo>
                <a:lnTo>
                  <a:pt x="6440" y="835"/>
                </a:lnTo>
                <a:lnTo>
                  <a:pt x="6440" y="835"/>
                </a:lnTo>
                <a:lnTo>
                  <a:pt x="6783" y="1006"/>
                </a:lnTo>
                <a:lnTo>
                  <a:pt x="7104" y="1220"/>
                </a:lnTo>
                <a:lnTo>
                  <a:pt x="7403" y="1455"/>
                </a:lnTo>
                <a:lnTo>
                  <a:pt x="7681" y="1712"/>
                </a:lnTo>
                <a:lnTo>
                  <a:pt x="7681" y="1712"/>
                </a:lnTo>
                <a:lnTo>
                  <a:pt x="7810" y="1883"/>
                </a:lnTo>
                <a:lnTo>
                  <a:pt x="7938" y="2075"/>
                </a:lnTo>
                <a:lnTo>
                  <a:pt x="8173" y="2461"/>
                </a:lnTo>
                <a:lnTo>
                  <a:pt x="8173" y="2461"/>
                </a:lnTo>
                <a:lnTo>
                  <a:pt x="8409" y="2803"/>
                </a:lnTo>
                <a:lnTo>
                  <a:pt x="8516" y="2995"/>
                </a:lnTo>
                <a:lnTo>
                  <a:pt x="8623" y="3167"/>
                </a:lnTo>
                <a:lnTo>
                  <a:pt x="8623" y="3167"/>
                </a:lnTo>
                <a:lnTo>
                  <a:pt x="8708" y="3402"/>
                </a:lnTo>
                <a:lnTo>
                  <a:pt x="8794" y="3616"/>
                </a:lnTo>
                <a:lnTo>
                  <a:pt x="8858" y="3851"/>
                </a:lnTo>
                <a:lnTo>
                  <a:pt x="8901" y="4087"/>
                </a:lnTo>
                <a:lnTo>
                  <a:pt x="8944" y="4301"/>
                </a:lnTo>
                <a:lnTo>
                  <a:pt x="8965" y="4557"/>
                </a:lnTo>
                <a:lnTo>
                  <a:pt x="8965" y="5028"/>
                </a:lnTo>
                <a:lnTo>
                  <a:pt x="8922" y="5499"/>
                </a:lnTo>
                <a:lnTo>
                  <a:pt x="8858" y="5970"/>
                </a:lnTo>
                <a:lnTo>
                  <a:pt x="8730" y="6440"/>
                </a:lnTo>
                <a:lnTo>
                  <a:pt x="8580" y="6890"/>
                </a:lnTo>
                <a:lnTo>
                  <a:pt x="8580" y="6890"/>
                </a:lnTo>
                <a:close/>
                <a:moveTo>
                  <a:pt x="5777" y="3616"/>
                </a:moveTo>
                <a:lnTo>
                  <a:pt x="5777" y="3616"/>
                </a:lnTo>
                <a:lnTo>
                  <a:pt x="5649" y="3466"/>
                </a:lnTo>
                <a:lnTo>
                  <a:pt x="5563" y="3402"/>
                </a:lnTo>
                <a:lnTo>
                  <a:pt x="5477" y="3381"/>
                </a:lnTo>
                <a:lnTo>
                  <a:pt x="5477" y="3381"/>
                </a:lnTo>
                <a:lnTo>
                  <a:pt x="5392" y="3381"/>
                </a:lnTo>
                <a:lnTo>
                  <a:pt x="5328" y="3381"/>
                </a:lnTo>
                <a:lnTo>
                  <a:pt x="5263" y="3402"/>
                </a:lnTo>
                <a:lnTo>
                  <a:pt x="5221" y="3423"/>
                </a:lnTo>
                <a:lnTo>
                  <a:pt x="5199" y="3466"/>
                </a:lnTo>
                <a:lnTo>
                  <a:pt x="5178" y="3509"/>
                </a:lnTo>
                <a:lnTo>
                  <a:pt x="5178" y="3616"/>
                </a:lnTo>
                <a:lnTo>
                  <a:pt x="5199" y="3723"/>
                </a:lnTo>
                <a:lnTo>
                  <a:pt x="5242" y="3851"/>
                </a:lnTo>
                <a:lnTo>
                  <a:pt x="5349" y="4044"/>
                </a:lnTo>
                <a:lnTo>
                  <a:pt x="5349" y="4044"/>
                </a:lnTo>
                <a:lnTo>
                  <a:pt x="5477" y="4215"/>
                </a:lnTo>
                <a:lnTo>
                  <a:pt x="5627" y="4386"/>
                </a:lnTo>
                <a:lnTo>
                  <a:pt x="5627" y="4386"/>
                </a:lnTo>
                <a:lnTo>
                  <a:pt x="5756" y="4515"/>
                </a:lnTo>
                <a:lnTo>
                  <a:pt x="5841" y="4579"/>
                </a:lnTo>
                <a:lnTo>
                  <a:pt x="5884" y="4643"/>
                </a:lnTo>
                <a:lnTo>
                  <a:pt x="5884" y="4643"/>
                </a:lnTo>
                <a:lnTo>
                  <a:pt x="5884" y="4707"/>
                </a:lnTo>
                <a:lnTo>
                  <a:pt x="5884" y="4750"/>
                </a:lnTo>
                <a:lnTo>
                  <a:pt x="5841" y="4793"/>
                </a:lnTo>
                <a:lnTo>
                  <a:pt x="5777" y="4793"/>
                </a:lnTo>
                <a:lnTo>
                  <a:pt x="5627" y="4793"/>
                </a:lnTo>
                <a:lnTo>
                  <a:pt x="5499" y="4793"/>
                </a:lnTo>
                <a:lnTo>
                  <a:pt x="5499" y="4793"/>
                </a:lnTo>
                <a:lnTo>
                  <a:pt x="4836" y="4771"/>
                </a:lnTo>
                <a:lnTo>
                  <a:pt x="4836" y="4771"/>
                </a:lnTo>
                <a:lnTo>
                  <a:pt x="4472" y="4750"/>
                </a:lnTo>
                <a:lnTo>
                  <a:pt x="4108" y="4729"/>
                </a:lnTo>
                <a:lnTo>
                  <a:pt x="4108" y="4729"/>
                </a:lnTo>
                <a:lnTo>
                  <a:pt x="3937" y="4729"/>
                </a:lnTo>
                <a:lnTo>
                  <a:pt x="3809" y="4750"/>
                </a:lnTo>
                <a:lnTo>
                  <a:pt x="3766" y="4771"/>
                </a:lnTo>
                <a:lnTo>
                  <a:pt x="3723" y="4814"/>
                </a:lnTo>
                <a:lnTo>
                  <a:pt x="3680" y="4857"/>
                </a:lnTo>
                <a:lnTo>
                  <a:pt x="3637" y="4943"/>
                </a:lnTo>
                <a:lnTo>
                  <a:pt x="3637" y="4943"/>
                </a:lnTo>
                <a:lnTo>
                  <a:pt x="3595" y="5092"/>
                </a:lnTo>
                <a:lnTo>
                  <a:pt x="3595" y="5156"/>
                </a:lnTo>
                <a:lnTo>
                  <a:pt x="3595" y="5221"/>
                </a:lnTo>
                <a:lnTo>
                  <a:pt x="3616" y="5263"/>
                </a:lnTo>
                <a:lnTo>
                  <a:pt x="3659" y="5306"/>
                </a:lnTo>
                <a:lnTo>
                  <a:pt x="3723" y="5328"/>
                </a:lnTo>
                <a:lnTo>
                  <a:pt x="3809" y="5349"/>
                </a:lnTo>
                <a:lnTo>
                  <a:pt x="3809" y="5349"/>
                </a:lnTo>
                <a:lnTo>
                  <a:pt x="3980" y="5370"/>
                </a:lnTo>
                <a:lnTo>
                  <a:pt x="4151" y="5370"/>
                </a:lnTo>
                <a:lnTo>
                  <a:pt x="4493" y="5370"/>
                </a:lnTo>
                <a:lnTo>
                  <a:pt x="4493" y="5370"/>
                </a:lnTo>
                <a:lnTo>
                  <a:pt x="5970" y="5328"/>
                </a:lnTo>
                <a:lnTo>
                  <a:pt x="5970" y="5328"/>
                </a:lnTo>
                <a:lnTo>
                  <a:pt x="5884" y="5435"/>
                </a:lnTo>
                <a:lnTo>
                  <a:pt x="5798" y="5542"/>
                </a:lnTo>
                <a:lnTo>
                  <a:pt x="5584" y="5713"/>
                </a:lnTo>
                <a:lnTo>
                  <a:pt x="5370" y="5863"/>
                </a:lnTo>
                <a:lnTo>
                  <a:pt x="5157" y="6034"/>
                </a:lnTo>
                <a:lnTo>
                  <a:pt x="5157" y="6034"/>
                </a:lnTo>
                <a:lnTo>
                  <a:pt x="5071" y="6119"/>
                </a:lnTo>
                <a:lnTo>
                  <a:pt x="5007" y="6226"/>
                </a:lnTo>
                <a:lnTo>
                  <a:pt x="4964" y="6333"/>
                </a:lnTo>
                <a:lnTo>
                  <a:pt x="4985" y="6376"/>
                </a:lnTo>
                <a:lnTo>
                  <a:pt x="5007" y="6440"/>
                </a:lnTo>
                <a:lnTo>
                  <a:pt x="5007" y="6440"/>
                </a:lnTo>
                <a:lnTo>
                  <a:pt x="5071" y="6547"/>
                </a:lnTo>
                <a:lnTo>
                  <a:pt x="5178" y="6611"/>
                </a:lnTo>
                <a:lnTo>
                  <a:pt x="5306" y="6654"/>
                </a:lnTo>
                <a:lnTo>
                  <a:pt x="5435" y="6654"/>
                </a:lnTo>
                <a:lnTo>
                  <a:pt x="5435" y="6654"/>
                </a:lnTo>
                <a:lnTo>
                  <a:pt x="5542" y="6590"/>
                </a:lnTo>
                <a:lnTo>
                  <a:pt x="5627" y="6526"/>
                </a:lnTo>
                <a:lnTo>
                  <a:pt x="5798" y="6333"/>
                </a:lnTo>
                <a:lnTo>
                  <a:pt x="5798" y="6333"/>
                </a:lnTo>
                <a:lnTo>
                  <a:pt x="5905" y="6226"/>
                </a:lnTo>
                <a:lnTo>
                  <a:pt x="6034" y="6141"/>
                </a:lnTo>
                <a:lnTo>
                  <a:pt x="6162" y="6034"/>
                </a:lnTo>
                <a:lnTo>
                  <a:pt x="6290" y="5948"/>
                </a:lnTo>
                <a:lnTo>
                  <a:pt x="6290" y="5948"/>
                </a:lnTo>
                <a:lnTo>
                  <a:pt x="6483" y="5756"/>
                </a:lnTo>
                <a:lnTo>
                  <a:pt x="6676" y="5520"/>
                </a:lnTo>
                <a:lnTo>
                  <a:pt x="6847" y="5285"/>
                </a:lnTo>
                <a:lnTo>
                  <a:pt x="6911" y="5178"/>
                </a:lnTo>
                <a:lnTo>
                  <a:pt x="6954" y="5049"/>
                </a:lnTo>
                <a:lnTo>
                  <a:pt x="6954" y="5049"/>
                </a:lnTo>
                <a:lnTo>
                  <a:pt x="6569" y="4515"/>
                </a:lnTo>
                <a:lnTo>
                  <a:pt x="6355" y="4236"/>
                </a:lnTo>
                <a:lnTo>
                  <a:pt x="6141" y="3980"/>
                </a:lnTo>
                <a:lnTo>
                  <a:pt x="6141" y="3980"/>
                </a:lnTo>
                <a:lnTo>
                  <a:pt x="5970" y="3787"/>
                </a:lnTo>
                <a:lnTo>
                  <a:pt x="5777" y="3616"/>
                </a:lnTo>
                <a:lnTo>
                  <a:pt x="5777" y="3616"/>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6"/>
          <p:cNvSpPr txBox="1"/>
          <p:nvPr/>
        </p:nvSpPr>
        <p:spPr>
          <a:xfrm>
            <a:off x="567925" y="1168050"/>
            <a:ext cx="3064800" cy="295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accent5"/>
                </a:solidFill>
                <a:latin typeface="Bellota Text"/>
                <a:ea typeface="Bellota Text"/>
                <a:cs typeface="Bellota Text"/>
                <a:sym typeface="Bellota Text"/>
              </a:rPr>
              <a:t>How might we</a:t>
            </a:r>
            <a:r>
              <a:rPr b="1" lang="en" sz="3000">
                <a:solidFill>
                  <a:schemeClr val="dk1"/>
                </a:solidFill>
                <a:latin typeface="Bellota Text"/>
                <a:ea typeface="Bellota Text"/>
                <a:cs typeface="Bellota Text"/>
                <a:sym typeface="Bellota Text"/>
              </a:rPr>
              <a:t> </a:t>
            </a:r>
            <a:r>
              <a:rPr b="1" lang="en" sz="3000">
                <a:solidFill>
                  <a:schemeClr val="dk1"/>
                </a:solidFill>
                <a:latin typeface="Bellota Text"/>
                <a:ea typeface="Bellota Text"/>
                <a:cs typeface="Bellota Text"/>
                <a:sym typeface="Bellota Text"/>
              </a:rPr>
              <a:t>make going to the grocery store more like going to a museum?</a:t>
            </a:r>
            <a:endParaRPr b="1" sz="3000">
              <a:solidFill>
                <a:schemeClr val="dk1"/>
              </a:solidFill>
              <a:latin typeface="Bellota Text"/>
              <a:ea typeface="Bellota Text"/>
              <a:cs typeface="Bellota Text"/>
              <a:sym typeface="Bellota Text"/>
            </a:endParaRPr>
          </a:p>
        </p:txBody>
      </p:sp>
      <p:sp>
        <p:nvSpPr>
          <p:cNvPr id="309" name="Google Shape;309;p46"/>
          <p:cNvSpPr txBox="1"/>
          <p:nvPr/>
        </p:nvSpPr>
        <p:spPr>
          <a:xfrm>
            <a:off x="5511275" y="1091850"/>
            <a:ext cx="3064800" cy="357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Bellota Text"/>
                <a:ea typeface="Bellota Text"/>
                <a:cs typeface="Bellota Text"/>
                <a:sym typeface="Bellota Text"/>
              </a:rPr>
              <a:t>An AR app where you scan a food item and it will show you </a:t>
            </a:r>
            <a:r>
              <a:rPr b="1" lang="en" sz="2000">
                <a:solidFill>
                  <a:schemeClr val="accent5"/>
                </a:solidFill>
                <a:latin typeface="Bellota Text"/>
                <a:ea typeface="Bellota Text"/>
                <a:cs typeface="Bellota Text"/>
                <a:sym typeface="Bellota Text"/>
              </a:rPr>
              <a:t>memories</a:t>
            </a:r>
            <a:r>
              <a:rPr b="1" lang="en" sz="2000">
                <a:solidFill>
                  <a:schemeClr val="dk1"/>
                </a:solidFill>
                <a:latin typeface="Bellota Text"/>
                <a:ea typeface="Bellota Text"/>
                <a:cs typeface="Bellota Text"/>
                <a:sym typeface="Bellota Text"/>
              </a:rPr>
              <a:t> from your camera roll or social media that </a:t>
            </a:r>
            <a:r>
              <a:rPr b="1" lang="en" sz="2000">
                <a:solidFill>
                  <a:schemeClr val="accent5"/>
                </a:solidFill>
                <a:latin typeface="Bellota Text"/>
                <a:ea typeface="Bellota Text"/>
                <a:cs typeface="Bellota Text"/>
                <a:sym typeface="Bellota Text"/>
              </a:rPr>
              <a:t>involve that food item</a:t>
            </a:r>
            <a:r>
              <a:rPr b="1" lang="en" sz="2000">
                <a:solidFill>
                  <a:schemeClr val="dk1"/>
                </a:solidFill>
                <a:latin typeface="Bellota Text"/>
                <a:ea typeface="Bellota Text"/>
                <a:cs typeface="Bellota Text"/>
                <a:sym typeface="Bellota Text"/>
              </a:rPr>
              <a:t>. If you have friends on the app it will also show memories from their camera roll or social media that involve that food item.</a:t>
            </a:r>
            <a:endParaRPr b="1" sz="2000">
              <a:solidFill>
                <a:schemeClr val="dk1"/>
              </a:solidFill>
              <a:latin typeface="Bellota Text"/>
              <a:ea typeface="Bellota Text"/>
              <a:cs typeface="Bellota Text"/>
              <a:sym typeface="Bellota Text"/>
            </a:endParaRPr>
          </a:p>
        </p:txBody>
      </p:sp>
      <p:sp>
        <p:nvSpPr>
          <p:cNvPr id="310" name="Google Shape;310;p46"/>
          <p:cNvSpPr/>
          <p:nvPr/>
        </p:nvSpPr>
        <p:spPr>
          <a:xfrm>
            <a:off x="6801357" y="385601"/>
            <a:ext cx="484633" cy="584615"/>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23C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6"/>
          <p:cNvSpPr/>
          <p:nvPr/>
        </p:nvSpPr>
        <p:spPr>
          <a:xfrm>
            <a:off x="2072885" y="421884"/>
            <a:ext cx="512076" cy="512059"/>
          </a:xfrm>
          <a:custGeom>
            <a:rect b="b" l="l" r="r" t="t"/>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423C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6"/>
          <p:cNvSpPr/>
          <p:nvPr/>
        </p:nvSpPr>
        <p:spPr>
          <a:xfrm>
            <a:off x="1560629" y="752136"/>
            <a:ext cx="320636" cy="141246"/>
          </a:xfrm>
          <a:custGeom>
            <a:rect b="b" l="l" r="r" t="t"/>
            <a:pathLst>
              <a:path extrusionOk="0" h="2440" w="5307">
                <a:moveTo>
                  <a:pt x="3895" y="428"/>
                </a:moveTo>
                <a:lnTo>
                  <a:pt x="4002" y="578"/>
                </a:lnTo>
                <a:lnTo>
                  <a:pt x="4044" y="642"/>
                </a:lnTo>
                <a:lnTo>
                  <a:pt x="4044" y="685"/>
                </a:lnTo>
                <a:lnTo>
                  <a:pt x="4023" y="706"/>
                </a:lnTo>
                <a:lnTo>
                  <a:pt x="3959" y="728"/>
                </a:lnTo>
                <a:lnTo>
                  <a:pt x="3831" y="856"/>
                </a:lnTo>
                <a:lnTo>
                  <a:pt x="3702" y="1006"/>
                </a:lnTo>
                <a:lnTo>
                  <a:pt x="3659" y="985"/>
                </a:lnTo>
                <a:lnTo>
                  <a:pt x="3638" y="963"/>
                </a:lnTo>
                <a:lnTo>
                  <a:pt x="3617" y="899"/>
                </a:lnTo>
                <a:lnTo>
                  <a:pt x="3638" y="813"/>
                </a:lnTo>
                <a:lnTo>
                  <a:pt x="3681" y="728"/>
                </a:lnTo>
                <a:lnTo>
                  <a:pt x="3788" y="557"/>
                </a:lnTo>
                <a:lnTo>
                  <a:pt x="3895" y="428"/>
                </a:lnTo>
                <a:close/>
                <a:moveTo>
                  <a:pt x="3317" y="1156"/>
                </a:moveTo>
                <a:lnTo>
                  <a:pt x="3338" y="1177"/>
                </a:lnTo>
                <a:lnTo>
                  <a:pt x="3338" y="1263"/>
                </a:lnTo>
                <a:lnTo>
                  <a:pt x="3317" y="1284"/>
                </a:lnTo>
                <a:lnTo>
                  <a:pt x="3317" y="1263"/>
                </a:lnTo>
                <a:lnTo>
                  <a:pt x="3317" y="1177"/>
                </a:lnTo>
                <a:lnTo>
                  <a:pt x="3317" y="1156"/>
                </a:lnTo>
                <a:close/>
                <a:moveTo>
                  <a:pt x="3445" y="1027"/>
                </a:moveTo>
                <a:lnTo>
                  <a:pt x="3531" y="1177"/>
                </a:lnTo>
                <a:lnTo>
                  <a:pt x="3574" y="1241"/>
                </a:lnTo>
                <a:lnTo>
                  <a:pt x="3574" y="1348"/>
                </a:lnTo>
                <a:lnTo>
                  <a:pt x="3531" y="1284"/>
                </a:lnTo>
                <a:lnTo>
                  <a:pt x="3467" y="1199"/>
                </a:lnTo>
                <a:lnTo>
                  <a:pt x="3424" y="1092"/>
                </a:lnTo>
                <a:lnTo>
                  <a:pt x="3424" y="1049"/>
                </a:lnTo>
                <a:lnTo>
                  <a:pt x="3445" y="1027"/>
                </a:lnTo>
                <a:close/>
                <a:moveTo>
                  <a:pt x="3360" y="1348"/>
                </a:moveTo>
                <a:lnTo>
                  <a:pt x="3360" y="1391"/>
                </a:lnTo>
                <a:lnTo>
                  <a:pt x="3360" y="1477"/>
                </a:lnTo>
                <a:lnTo>
                  <a:pt x="3381" y="1498"/>
                </a:lnTo>
                <a:lnTo>
                  <a:pt x="3403" y="1520"/>
                </a:lnTo>
                <a:lnTo>
                  <a:pt x="3403" y="1584"/>
                </a:lnTo>
                <a:lnTo>
                  <a:pt x="3381" y="1562"/>
                </a:lnTo>
                <a:lnTo>
                  <a:pt x="3360" y="1477"/>
                </a:lnTo>
                <a:lnTo>
                  <a:pt x="3338" y="1348"/>
                </a:lnTo>
                <a:close/>
                <a:moveTo>
                  <a:pt x="3916" y="1498"/>
                </a:moveTo>
                <a:lnTo>
                  <a:pt x="3937" y="1520"/>
                </a:lnTo>
                <a:lnTo>
                  <a:pt x="3959" y="1562"/>
                </a:lnTo>
                <a:lnTo>
                  <a:pt x="3959" y="1605"/>
                </a:lnTo>
                <a:lnTo>
                  <a:pt x="3916" y="1712"/>
                </a:lnTo>
                <a:lnTo>
                  <a:pt x="3916" y="1798"/>
                </a:lnTo>
                <a:lnTo>
                  <a:pt x="3873" y="1798"/>
                </a:lnTo>
                <a:lnTo>
                  <a:pt x="3831" y="1776"/>
                </a:lnTo>
                <a:lnTo>
                  <a:pt x="3745" y="1733"/>
                </a:lnTo>
                <a:lnTo>
                  <a:pt x="3831" y="1626"/>
                </a:lnTo>
                <a:lnTo>
                  <a:pt x="3852" y="1562"/>
                </a:lnTo>
                <a:lnTo>
                  <a:pt x="3852" y="1498"/>
                </a:lnTo>
                <a:close/>
                <a:moveTo>
                  <a:pt x="2183" y="1199"/>
                </a:moveTo>
                <a:lnTo>
                  <a:pt x="2119" y="1413"/>
                </a:lnTo>
                <a:lnTo>
                  <a:pt x="2097" y="1626"/>
                </a:lnTo>
                <a:lnTo>
                  <a:pt x="2097" y="1840"/>
                </a:lnTo>
                <a:lnTo>
                  <a:pt x="2140" y="2033"/>
                </a:lnTo>
                <a:lnTo>
                  <a:pt x="2119" y="1990"/>
                </a:lnTo>
                <a:lnTo>
                  <a:pt x="2055" y="1776"/>
                </a:lnTo>
                <a:lnTo>
                  <a:pt x="1969" y="1541"/>
                </a:lnTo>
                <a:lnTo>
                  <a:pt x="1926" y="1455"/>
                </a:lnTo>
                <a:lnTo>
                  <a:pt x="1905" y="1413"/>
                </a:lnTo>
                <a:lnTo>
                  <a:pt x="2033" y="1284"/>
                </a:lnTo>
                <a:lnTo>
                  <a:pt x="2097" y="1241"/>
                </a:lnTo>
                <a:lnTo>
                  <a:pt x="2183" y="1199"/>
                </a:lnTo>
                <a:close/>
                <a:moveTo>
                  <a:pt x="4579" y="1477"/>
                </a:moveTo>
                <a:lnTo>
                  <a:pt x="4665" y="1520"/>
                </a:lnTo>
                <a:lnTo>
                  <a:pt x="4708" y="1584"/>
                </a:lnTo>
                <a:lnTo>
                  <a:pt x="4708" y="1648"/>
                </a:lnTo>
                <a:lnTo>
                  <a:pt x="4686" y="1733"/>
                </a:lnTo>
                <a:lnTo>
                  <a:pt x="4665" y="1883"/>
                </a:lnTo>
                <a:lnTo>
                  <a:pt x="4665" y="1947"/>
                </a:lnTo>
                <a:lnTo>
                  <a:pt x="4686" y="2012"/>
                </a:lnTo>
                <a:lnTo>
                  <a:pt x="4665" y="2033"/>
                </a:lnTo>
                <a:lnTo>
                  <a:pt x="4601" y="2054"/>
                </a:lnTo>
                <a:lnTo>
                  <a:pt x="4515" y="2033"/>
                </a:lnTo>
                <a:lnTo>
                  <a:pt x="4537" y="1990"/>
                </a:lnTo>
                <a:lnTo>
                  <a:pt x="4558" y="1926"/>
                </a:lnTo>
                <a:lnTo>
                  <a:pt x="4579" y="1755"/>
                </a:lnTo>
                <a:lnTo>
                  <a:pt x="4579" y="1477"/>
                </a:lnTo>
                <a:close/>
                <a:moveTo>
                  <a:pt x="4858" y="1862"/>
                </a:moveTo>
                <a:lnTo>
                  <a:pt x="4900" y="1883"/>
                </a:lnTo>
                <a:lnTo>
                  <a:pt x="4943" y="1926"/>
                </a:lnTo>
                <a:lnTo>
                  <a:pt x="4986" y="1990"/>
                </a:lnTo>
                <a:lnTo>
                  <a:pt x="4986" y="2012"/>
                </a:lnTo>
                <a:lnTo>
                  <a:pt x="4986" y="2033"/>
                </a:lnTo>
                <a:lnTo>
                  <a:pt x="4879" y="2054"/>
                </a:lnTo>
                <a:lnTo>
                  <a:pt x="4858" y="2033"/>
                </a:lnTo>
                <a:lnTo>
                  <a:pt x="4858" y="2012"/>
                </a:lnTo>
                <a:lnTo>
                  <a:pt x="4836" y="1947"/>
                </a:lnTo>
                <a:lnTo>
                  <a:pt x="4858" y="1862"/>
                </a:lnTo>
                <a:close/>
                <a:moveTo>
                  <a:pt x="2140" y="2033"/>
                </a:moveTo>
                <a:lnTo>
                  <a:pt x="2162" y="2054"/>
                </a:lnTo>
                <a:lnTo>
                  <a:pt x="2162" y="2076"/>
                </a:lnTo>
                <a:lnTo>
                  <a:pt x="2140" y="2033"/>
                </a:lnTo>
                <a:close/>
                <a:moveTo>
                  <a:pt x="1798" y="1520"/>
                </a:moveTo>
                <a:lnTo>
                  <a:pt x="1819" y="1541"/>
                </a:lnTo>
                <a:lnTo>
                  <a:pt x="1819" y="1605"/>
                </a:lnTo>
                <a:lnTo>
                  <a:pt x="1819" y="1669"/>
                </a:lnTo>
                <a:lnTo>
                  <a:pt x="1798" y="1840"/>
                </a:lnTo>
                <a:lnTo>
                  <a:pt x="1798" y="1926"/>
                </a:lnTo>
                <a:lnTo>
                  <a:pt x="1798" y="1990"/>
                </a:lnTo>
                <a:lnTo>
                  <a:pt x="1819" y="2076"/>
                </a:lnTo>
                <a:lnTo>
                  <a:pt x="1883" y="2119"/>
                </a:lnTo>
                <a:lnTo>
                  <a:pt x="1841" y="2140"/>
                </a:lnTo>
                <a:lnTo>
                  <a:pt x="1798" y="2161"/>
                </a:lnTo>
                <a:lnTo>
                  <a:pt x="1755" y="2119"/>
                </a:lnTo>
                <a:lnTo>
                  <a:pt x="1691" y="2054"/>
                </a:lnTo>
                <a:lnTo>
                  <a:pt x="1670" y="1990"/>
                </a:lnTo>
                <a:lnTo>
                  <a:pt x="1670" y="1905"/>
                </a:lnTo>
                <a:lnTo>
                  <a:pt x="1712" y="1840"/>
                </a:lnTo>
                <a:lnTo>
                  <a:pt x="1755" y="1798"/>
                </a:lnTo>
                <a:lnTo>
                  <a:pt x="1777" y="1733"/>
                </a:lnTo>
                <a:lnTo>
                  <a:pt x="1777" y="1691"/>
                </a:lnTo>
                <a:lnTo>
                  <a:pt x="1755" y="1648"/>
                </a:lnTo>
                <a:lnTo>
                  <a:pt x="1734" y="1605"/>
                </a:lnTo>
                <a:lnTo>
                  <a:pt x="1734" y="1584"/>
                </a:lnTo>
                <a:lnTo>
                  <a:pt x="1777" y="1541"/>
                </a:lnTo>
                <a:lnTo>
                  <a:pt x="1798" y="1520"/>
                </a:lnTo>
                <a:close/>
                <a:moveTo>
                  <a:pt x="4130" y="813"/>
                </a:moveTo>
                <a:lnTo>
                  <a:pt x="4173" y="835"/>
                </a:lnTo>
                <a:lnTo>
                  <a:pt x="4237" y="899"/>
                </a:lnTo>
                <a:lnTo>
                  <a:pt x="4365" y="1070"/>
                </a:lnTo>
                <a:lnTo>
                  <a:pt x="4494" y="1263"/>
                </a:lnTo>
                <a:lnTo>
                  <a:pt x="4558" y="1391"/>
                </a:lnTo>
                <a:lnTo>
                  <a:pt x="4494" y="1413"/>
                </a:lnTo>
                <a:lnTo>
                  <a:pt x="4451" y="1434"/>
                </a:lnTo>
                <a:lnTo>
                  <a:pt x="4344" y="1520"/>
                </a:lnTo>
                <a:lnTo>
                  <a:pt x="4280" y="1626"/>
                </a:lnTo>
                <a:lnTo>
                  <a:pt x="4237" y="1755"/>
                </a:lnTo>
                <a:lnTo>
                  <a:pt x="4237" y="1926"/>
                </a:lnTo>
                <a:lnTo>
                  <a:pt x="4258" y="2033"/>
                </a:lnTo>
                <a:lnTo>
                  <a:pt x="4258" y="2054"/>
                </a:lnTo>
                <a:lnTo>
                  <a:pt x="4280" y="2076"/>
                </a:lnTo>
                <a:lnTo>
                  <a:pt x="4044" y="2119"/>
                </a:lnTo>
                <a:lnTo>
                  <a:pt x="3831" y="2140"/>
                </a:lnTo>
                <a:lnTo>
                  <a:pt x="3360" y="2161"/>
                </a:lnTo>
                <a:lnTo>
                  <a:pt x="2461" y="2140"/>
                </a:lnTo>
                <a:lnTo>
                  <a:pt x="2461" y="2076"/>
                </a:lnTo>
                <a:lnTo>
                  <a:pt x="2461" y="2012"/>
                </a:lnTo>
                <a:lnTo>
                  <a:pt x="2397" y="1883"/>
                </a:lnTo>
                <a:lnTo>
                  <a:pt x="2397" y="1712"/>
                </a:lnTo>
                <a:lnTo>
                  <a:pt x="2397" y="1541"/>
                </a:lnTo>
                <a:lnTo>
                  <a:pt x="2376" y="1348"/>
                </a:lnTo>
                <a:lnTo>
                  <a:pt x="2376" y="1241"/>
                </a:lnTo>
                <a:lnTo>
                  <a:pt x="2333" y="1156"/>
                </a:lnTo>
                <a:lnTo>
                  <a:pt x="2376" y="1156"/>
                </a:lnTo>
                <a:lnTo>
                  <a:pt x="2504" y="1177"/>
                </a:lnTo>
                <a:lnTo>
                  <a:pt x="2654" y="1220"/>
                </a:lnTo>
                <a:lnTo>
                  <a:pt x="2718" y="1263"/>
                </a:lnTo>
                <a:lnTo>
                  <a:pt x="2739" y="1306"/>
                </a:lnTo>
                <a:lnTo>
                  <a:pt x="2761" y="1434"/>
                </a:lnTo>
                <a:lnTo>
                  <a:pt x="2761" y="1562"/>
                </a:lnTo>
                <a:lnTo>
                  <a:pt x="2761" y="1712"/>
                </a:lnTo>
                <a:lnTo>
                  <a:pt x="2761" y="1840"/>
                </a:lnTo>
                <a:lnTo>
                  <a:pt x="2804" y="1947"/>
                </a:lnTo>
                <a:lnTo>
                  <a:pt x="2868" y="2033"/>
                </a:lnTo>
                <a:lnTo>
                  <a:pt x="2889" y="2076"/>
                </a:lnTo>
                <a:lnTo>
                  <a:pt x="2932" y="2097"/>
                </a:lnTo>
                <a:lnTo>
                  <a:pt x="2996" y="2097"/>
                </a:lnTo>
                <a:lnTo>
                  <a:pt x="3039" y="2054"/>
                </a:lnTo>
                <a:lnTo>
                  <a:pt x="3082" y="2012"/>
                </a:lnTo>
                <a:lnTo>
                  <a:pt x="3103" y="1947"/>
                </a:lnTo>
                <a:lnTo>
                  <a:pt x="3082" y="1798"/>
                </a:lnTo>
                <a:lnTo>
                  <a:pt x="3039" y="1648"/>
                </a:lnTo>
                <a:lnTo>
                  <a:pt x="3017" y="1520"/>
                </a:lnTo>
                <a:lnTo>
                  <a:pt x="3039" y="1541"/>
                </a:lnTo>
                <a:lnTo>
                  <a:pt x="3082" y="1562"/>
                </a:lnTo>
                <a:lnTo>
                  <a:pt x="3124" y="1691"/>
                </a:lnTo>
                <a:lnTo>
                  <a:pt x="3189" y="1819"/>
                </a:lnTo>
                <a:lnTo>
                  <a:pt x="3231" y="1883"/>
                </a:lnTo>
                <a:lnTo>
                  <a:pt x="3317" y="1969"/>
                </a:lnTo>
                <a:lnTo>
                  <a:pt x="3360" y="1990"/>
                </a:lnTo>
                <a:lnTo>
                  <a:pt x="3424" y="1990"/>
                </a:lnTo>
                <a:lnTo>
                  <a:pt x="3488" y="1969"/>
                </a:lnTo>
                <a:lnTo>
                  <a:pt x="3510" y="1926"/>
                </a:lnTo>
                <a:lnTo>
                  <a:pt x="3488" y="1883"/>
                </a:lnTo>
                <a:lnTo>
                  <a:pt x="3510" y="1819"/>
                </a:lnTo>
                <a:lnTo>
                  <a:pt x="3595" y="1905"/>
                </a:lnTo>
                <a:lnTo>
                  <a:pt x="3724" y="1990"/>
                </a:lnTo>
                <a:lnTo>
                  <a:pt x="3809" y="2012"/>
                </a:lnTo>
                <a:lnTo>
                  <a:pt x="3852" y="1990"/>
                </a:lnTo>
                <a:lnTo>
                  <a:pt x="3873" y="1969"/>
                </a:lnTo>
                <a:lnTo>
                  <a:pt x="3937" y="1947"/>
                </a:lnTo>
                <a:lnTo>
                  <a:pt x="4087" y="1905"/>
                </a:lnTo>
                <a:lnTo>
                  <a:pt x="4109" y="1883"/>
                </a:lnTo>
                <a:lnTo>
                  <a:pt x="4151" y="1798"/>
                </a:lnTo>
                <a:lnTo>
                  <a:pt x="4173" y="1648"/>
                </a:lnTo>
                <a:lnTo>
                  <a:pt x="4194" y="1498"/>
                </a:lnTo>
                <a:lnTo>
                  <a:pt x="4237" y="1413"/>
                </a:lnTo>
                <a:lnTo>
                  <a:pt x="4237" y="1370"/>
                </a:lnTo>
                <a:lnTo>
                  <a:pt x="4216" y="1348"/>
                </a:lnTo>
                <a:lnTo>
                  <a:pt x="4173" y="1327"/>
                </a:lnTo>
                <a:lnTo>
                  <a:pt x="4130" y="1348"/>
                </a:lnTo>
                <a:lnTo>
                  <a:pt x="4087" y="1370"/>
                </a:lnTo>
                <a:lnTo>
                  <a:pt x="4044" y="1370"/>
                </a:lnTo>
                <a:lnTo>
                  <a:pt x="3980" y="1348"/>
                </a:lnTo>
                <a:lnTo>
                  <a:pt x="3959" y="1284"/>
                </a:lnTo>
                <a:lnTo>
                  <a:pt x="3959" y="1199"/>
                </a:lnTo>
                <a:lnTo>
                  <a:pt x="3980" y="1113"/>
                </a:lnTo>
                <a:lnTo>
                  <a:pt x="4066" y="942"/>
                </a:lnTo>
                <a:lnTo>
                  <a:pt x="4130" y="813"/>
                </a:lnTo>
                <a:close/>
                <a:moveTo>
                  <a:pt x="1370" y="1755"/>
                </a:moveTo>
                <a:lnTo>
                  <a:pt x="1413" y="1798"/>
                </a:lnTo>
                <a:lnTo>
                  <a:pt x="1434" y="1926"/>
                </a:lnTo>
                <a:lnTo>
                  <a:pt x="1456" y="2076"/>
                </a:lnTo>
                <a:lnTo>
                  <a:pt x="1434" y="2183"/>
                </a:lnTo>
                <a:lnTo>
                  <a:pt x="1413" y="2161"/>
                </a:lnTo>
                <a:lnTo>
                  <a:pt x="1370" y="2119"/>
                </a:lnTo>
                <a:lnTo>
                  <a:pt x="1349" y="1990"/>
                </a:lnTo>
                <a:lnTo>
                  <a:pt x="1327" y="1755"/>
                </a:lnTo>
                <a:close/>
                <a:moveTo>
                  <a:pt x="364" y="2033"/>
                </a:moveTo>
                <a:lnTo>
                  <a:pt x="386" y="2076"/>
                </a:lnTo>
                <a:lnTo>
                  <a:pt x="407" y="2119"/>
                </a:lnTo>
                <a:lnTo>
                  <a:pt x="386" y="2226"/>
                </a:lnTo>
                <a:lnTo>
                  <a:pt x="343" y="2204"/>
                </a:lnTo>
                <a:lnTo>
                  <a:pt x="322" y="2140"/>
                </a:lnTo>
                <a:lnTo>
                  <a:pt x="343" y="2097"/>
                </a:lnTo>
                <a:lnTo>
                  <a:pt x="364" y="2033"/>
                </a:lnTo>
                <a:close/>
                <a:moveTo>
                  <a:pt x="1177" y="1605"/>
                </a:moveTo>
                <a:lnTo>
                  <a:pt x="1113" y="1755"/>
                </a:lnTo>
                <a:lnTo>
                  <a:pt x="1092" y="1905"/>
                </a:lnTo>
                <a:lnTo>
                  <a:pt x="1070" y="2226"/>
                </a:lnTo>
                <a:lnTo>
                  <a:pt x="1049" y="2183"/>
                </a:lnTo>
                <a:lnTo>
                  <a:pt x="1028" y="2119"/>
                </a:lnTo>
                <a:lnTo>
                  <a:pt x="1006" y="2012"/>
                </a:lnTo>
                <a:lnTo>
                  <a:pt x="985" y="1883"/>
                </a:lnTo>
                <a:lnTo>
                  <a:pt x="1006" y="1755"/>
                </a:lnTo>
                <a:lnTo>
                  <a:pt x="1028" y="1669"/>
                </a:lnTo>
                <a:lnTo>
                  <a:pt x="1049" y="1626"/>
                </a:lnTo>
                <a:lnTo>
                  <a:pt x="1092" y="1605"/>
                </a:lnTo>
                <a:close/>
                <a:moveTo>
                  <a:pt x="750" y="1755"/>
                </a:moveTo>
                <a:lnTo>
                  <a:pt x="792" y="1776"/>
                </a:lnTo>
                <a:lnTo>
                  <a:pt x="814" y="1862"/>
                </a:lnTo>
                <a:lnTo>
                  <a:pt x="814" y="1990"/>
                </a:lnTo>
                <a:lnTo>
                  <a:pt x="814" y="2140"/>
                </a:lnTo>
                <a:lnTo>
                  <a:pt x="835" y="2247"/>
                </a:lnTo>
                <a:lnTo>
                  <a:pt x="771" y="2247"/>
                </a:lnTo>
                <a:lnTo>
                  <a:pt x="707" y="2226"/>
                </a:lnTo>
                <a:lnTo>
                  <a:pt x="685" y="2183"/>
                </a:lnTo>
                <a:lnTo>
                  <a:pt x="664" y="2140"/>
                </a:lnTo>
                <a:lnTo>
                  <a:pt x="664" y="2012"/>
                </a:lnTo>
                <a:lnTo>
                  <a:pt x="664" y="1883"/>
                </a:lnTo>
                <a:lnTo>
                  <a:pt x="685" y="1883"/>
                </a:lnTo>
                <a:lnTo>
                  <a:pt x="685" y="1862"/>
                </a:lnTo>
                <a:lnTo>
                  <a:pt x="707" y="1798"/>
                </a:lnTo>
                <a:lnTo>
                  <a:pt x="728" y="1755"/>
                </a:lnTo>
                <a:close/>
                <a:moveTo>
                  <a:pt x="129" y="2268"/>
                </a:moveTo>
                <a:lnTo>
                  <a:pt x="215" y="2311"/>
                </a:lnTo>
                <a:lnTo>
                  <a:pt x="236" y="2333"/>
                </a:lnTo>
                <a:lnTo>
                  <a:pt x="215" y="2354"/>
                </a:lnTo>
                <a:lnTo>
                  <a:pt x="65" y="2354"/>
                </a:lnTo>
                <a:lnTo>
                  <a:pt x="43" y="2311"/>
                </a:lnTo>
                <a:lnTo>
                  <a:pt x="65" y="2268"/>
                </a:lnTo>
                <a:close/>
                <a:moveTo>
                  <a:pt x="3916" y="0"/>
                </a:moveTo>
                <a:lnTo>
                  <a:pt x="3852" y="22"/>
                </a:lnTo>
                <a:lnTo>
                  <a:pt x="3788" y="65"/>
                </a:lnTo>
                <a:lnTo>
                  <a:pt x="3724" y="107"/>
                </a:lnTo>
                <a:lnTo>
                  <a:pt x="3659" y="193"/>
                </a:lnTo>
                <a:lnTo>
                  <a:pt x="3424" y="557"/>
                </a:lnTo>
                <a:lnTo>
                  <a:pt x="3167" y="920"/>
                </a:lnTo>
                <a:lnTo>
                  <a:pt x="3082" y="1006"/>
                </a:lnTo>
                <a:lnTo>
                  <a:pt x="3039" y="1049"/>
                </a:lnTo>
                <a:lnTo>
                  <a:pt x="2975" y="1027"/>
                </a:lnTo>
                <a:lnTo>
                  <a:pt x="2889" y="963"/>
                </a:lnTo>
                <a:lnTo>
                  <a:pt x="2761" y="856"/>
                </a:lnTo>
                <a:lnTo>
                  <a:pt x="2697" y="835"/>
                </a:lnTo>
                <a:lnTo>
                  <a:pt x="2611" y="813"/>
                </a:lnTo>
                <a:lnTo>
                  <a:pt x="2440" y="813"/>
                </a:lnTo>
                <a:lnTo>
                  <a:pt x="2269" y="835"/>
                </a:lnTo>
                <a:lnTo>
                  <a:pt x="2119" y="878"/>
                </a:lnTo>
                <a:lnTo>
                  <a:pt x="1969" y="963"/>
                </a:lnTo>
                <a:lnTo>
                  <a:pt x="1819" y="1070"/>
                </a:lnTo>
                <a:lnTo>
                  <a:pt x="1712" y="1199"/>
                </a:lnTo>
                <a:lnTo>
                  <a:pt x="1605" y="1348"/>
                </a:lnTo>
                <a:lnTo>
                  <a:pt x="1541" y="1498"/>
                </a:lnTo>
                <a:lnTo>
                  <a:pt x="1413" y="1413"/>
                </a:lnTo>
                <a:lnTo>
                  <a:pt x="1263" y="1370"/>
                </a:lnTo>
                <a:lnTo>
                  <a:pt x="1006" y="1370"/>
                </a:lnTo>
                <a:lnTo>
                  <a:pt x="878" y="1413"/>
                </a:lnTo>
                <a:lnTo>
                  <a:pt x="750" y="1455"/>
                </a:lnTo>
                <a:lnTo>
                  <a:pt x="621" y="1541"/>
                </a:lnTo>
                <a:lnTo>
                  <a:pt x="493" y="1626"/>
                </a:lnTo>
                <a:lnTo>
                  <a:pt x="279" y="1798"/>
                </a:lnTo>
                <a:lnTo>
                  <a:pt x="193" y="1883"/>
                </a:lnTo>
                <a:lnTo>
                  <a:pt x="108" y="1990"/>
                </a:lnTo>
                <a:lnTo>
                  <a:pt x="43" y="2097"/>
                </a:lnTo>
                <a:lnTo>
                  <a:pt x="22" y="2204"/>
                </a:lnTo>
                <a:lnTo>
                  <a:pt x="1" y="2440"/>
                </a:lnTo>
                <a:lnTo>
                  <a:pt x="835" y="2418"/>
                </a:lnTo>
                <a:lnTo>
                  <a:pt x="2525" y="2418"/>
                </a:lnTo>
                <a:lnTo>
                  <a:pt x="3360" y="2397"/>
                </a:lnTo>
                <a:lnTo>
                  <a:pt x="3681" y="2397"/>
                </a:lnTo>
                <a:lnTo>
                  <a:pt x="4002" y="2354"/>
                </a:lnTo>
                <a:lnTo>
                  <a:pt x="4323" y="2333"/>
                </a:lnTo>
                <a:lnTo>
                  <a:pt x="4622" y="2311"/>
                </a:lnTo>
                <a:lnTo>
                  <a:pt x="5050" y="2311"/>
                </a:lnTo>
                <a:lnTo>
                  <a:pt x="5200" y="2226"/>
                </a:lnTo>
                <a:lnTo>
                  <a:pt x="5264" y="2226"/>
                </a:lnTo>
                <a:lnTo>
                  <a:pt x="5285" y="2204"/>
                </a:lnTo>
                <a:lnTo>
                  <a:pt x="5307" y="2161"/>
                </a:lnTo>
                <a:lnTo>
                  <a:pt x="5264" y="2097"/>
                </a:lnTo>
                <a:lnTo>
                  <a:pt x="5264" y="1840"/>
                </a:lnTo>
                <a:lnTo>
                  <a:pt x="5221" y="1776"/>
                </a:lnTo>
                <a:lnTo>
                  <a:pt x="5178" y="1691"/>
                </a:lnTo>
                <a:lnTo>
                  <a:pt x="5114" y="1541"/>
                </a:lnTo>
                <a:lnTo>
                  <a:pt x="4879" y="1199"/>
                </a:lnTo>
                <a:lnTo>
                  <a:pt x="4793" y="1049"/>
                </a:lnTo>
                <a:lnTo>
                  <a:pt x="4665" y="899"/>
                </a:lnTo>
                <a:lnTo>
                  <a:pt x="4451" y="621"/>
                </a:lnTo>
                <a:lnTo>
                  <a:pt x="4280" y="364"/>
                </a:lnTo>
                <a:lnTo>
                  <a:pt x="4194" y="236"/>
                </a:lnTo>
                <a:lnTo>
                  <a:pt x="4109" y="107"/>
                </a:lnTo>
                <a:lnTo>
                  <a:pt x="4002" y="43"/>
                </a:lnTo>
                <a:lnTo>
                  <a:pt x="3959" y="22"/>
                </a:lnTo>
                <a:lnTo>
                  <a:pt x="3916"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6"/>
          <p:cNvSpPr/>
          <p:nvPr/>
        </p:nvSpPr>
        <p:spPr>
          <a:xfrm>
            <a:off x="1468856" y="456115"/>
            <a:ext cx="502915" cy="514099"/>
          </a:xfrm>
          <a:custGeom>
            <a:rect b="b" l="l" r="r" t="t"/>
            <a:pathLst>
              <a:path extrusionOk="0" h="8881" w="8324">
                <a:moveTo>
                  <a:pt x="4323" y="300"/>
                </a:moveTo>
                <a:lnTo>
                  <a:pt x="4408" y="322"/>
                </a:lnTo>
                <a:lnTo>
                  <a:pt x="4472" y="386"/>
                </a:lnTo>
                <a:lnTo>
                  <a:pt x="4494" y="429"/>
                </a:lnTo>
                <a:lnTo>
                  <a:pt x="4515" y="472"/>
                </a:lnTo>
                <a:lnTo>
                  <a:pt x="4494" y="621"/>
                </a:lnTo>
                <a:lnTo>
                  <a:pt x="4472" y="685"/>
                </a:lnTo>
                <a:lnTo>
                  <a:pt x="4429" y="728"/>
                </a:lnTo>
                <a:lnTo>
                  <a:pt x="4344" y="814"/>
                </a:lnTo>
                <a:lnTo>
                  <a:pt x="4280" y="857"/>
                </a:lnTo>
                <a:lnTo>
                  <a:pt x="4216" y="878"/>
                </a:lnTo>
                <a:lnTo>
                  <a:pt x="4151" y="878"/>
                </a:lnTo>
                <a:lnTo>
                  <a:pt x="4066" y="857"/>
                </a:lnTo>
                <a:lnTo>
                  <a:pt x="4023" y="814"/>
                </a:lnTo>
                <a:lnTo>
                  <a:pt x="3980" y="792"/>
                </a:lnTo>
                <a:lnTo>
                  <a:pt x="3937" y="685"/>
                </a:lnTo>
                <a:lnTo>
                  <a:pt x="3916" y="579"/>
                </a:lnTo>
                <a:lnTo>
                  <a:pt x="3916" y="472"/>
                </a:lnTo>
                <a:lnTo>
                  <a:pt x="4002" y="386"/>
                </a:lnTo>
                <a:lnTo>
                  <a:pt x="4109" y="322"/>
                </a:lnTo>
                <a:lnTo>
                  <a:pt x="4216" y="300"/>
                </a:lnTo>
                <a:close/>
                <a:moveTo>
                  <a:pt x="4622" y="878"/>
                </a:moveTo>
                <a:lnTo>
                  <a:pt x="4729" y="1006"/>
                </a:lnTo>
                <a:lnTo>
                  <a:pt x="4857" y="1135"/>
                </a:lnTo>
                <a:lnTo>
                  <a:pt x="5029" y="1263"/>
                </a:lnTo>
                <a:lnTo>
                  <a:pt x="5221" y="1370"/>
                </a:lnTo>
                <a:lnTo>
                  <a:pt x="5606" y="1584"/>
                </a:lnTo>
                <a:lnTo>
                  <a:pt x="5991" y="1819"/>
                </a:lnTo>
                <a:lnTo>
                  <a:pt x="6377" y="2076"/>
                </a:lnTo>
                <a:lnTo>
                  <a:pt x="6740" y="2354"/>
                </a:lnTo>
                <a:lnTo>
                  <a:pt x="7104" y="2611"/>
                </a:lnTo>
                <a:lnTo>
                  <a:pt x="7489" y="2868"/>
                </a:lnTo>
                <a:lnTo>
                  <a:pt x="7446" y="2889"/>
                </a:lnTo>
                <a:lnTo>
                  <a:pt x="6633" y="2889"/>
                </a:lnTo>
                <a:lnTo>
                  <a:pt x="6334" y="2868"/>
                </a:lnTo>
                <a:lnTo>
                  <a:pt x="5649" y="2846"/>
                </a:lnTo>
                <a:lnTo>
                  <a:pt x="4964" y="2825"/>
                </a:lnTo>
                <a:lnTo>
                  <a:pt x="3616" y="2804"/>
                </a:lnTo>
                <a:lnTo>
                  <a:pt x="3253" y="2825"/>
                </a:lnTo>
                <a:lnTo>
                  <a:pt x="2910" y="2846"/>
                </a:lnTo>
                <a:lnTo>
                  <a:pt x="2568" y="2868"/>
                </a:lnTo>
                <a:lnTo>
                  <a:pt x="2204" y="2889"/>
                </a:lnTo>
                <a:lnTo>
                  <a:pt x="1028" y="2889"/>
                </a:lnTo>
                <a:lnTo>
                  <a:pt x="1391" y="2654"/>
                </a:lnTo>
                <a:lnTo>
                  <a:pt x="1755" y="2419"/>
                </a:lnTo>
                <a:lnTo>
                  <a:pt x="2547" y="1905"/>
                </a:lnTo>
                <a:lnTo>
                  <a:pt x="2932" y="1627"/>
                </a:lnTo>
                <a:lnTo>
                  <a:pt x="3317" y="1327"/>
                </a:lnTo>
                <a:lnTo>
                  <a:pt x="3488" y="1220"/>
                </a:lnTo>
                <a:lnTo>
                  <a:pt x="3681" y="1113"/>
                </a:lnTo>
                <a:lnTo>
                  <a:pt x="3788" y="1071"/>
                </a:lnTo>
                <a:lnTo>
                  <a:pt x="3852" y="1049"/>
                </a:lnTo>
                <a:lnTo>
                  <a:pt x="4023" y="1049"/>
                </a:lnTo>
                <a:lnTo>
                  <a:pt x="4216" y="1092"/>
                </a:lnTo>
                <a:lnTo>
                  <a:pt x="4323" y="1092"/>
                </a:lnTo>
                <a:lnTo>
                  <a:pt x="4408" y="1071"/>
                </a:lnTo>
                <a:lnTo>
                  <a:pt x="4451" y="1028"/>
                </a:lnTo>
                <a:lnTo>
                  <a:pt x="4515" y="964"/>
                </a:lnTo>
                <a:lnTo>
                  <a:pt x="4579" y="899"/>
                </a:lnTo>
                <a:lnTo>
                  <a:pt x="4622" y="878"/>
                </a:lnTo>
                <a:close/>
                <a:moveTo>
                  <a:pt x="386" y="3296"/>
                </a:moveTo>
                <a:lnTo>
                  <a:pt x="364" y="3317"/>
                </a:lnTo>
                <a:lnTo>
                  <a:pt x="343" y="3296"/>
                </a:lnTo>
                <a:close/>
                <a:moveTo>
                  <a:pt x="7318" y="3039"/>
                </a:moveTo>
                <a:lnTo>
                  <a:pt x="7403" y="3060"/>
                </a:lnTo>
                <a:lnTo>
                  <a:pt x="7510" y="3125"/>
                </a:lnTo>
                <a:lnTo>
                  <a:pt x="7617" y="3167"/>
                </a:lnTo>
                <a:lnTo>
                  <a:pt x="7810" y="3167"/>
                </a:lnTo>
                <a:lnTo>
                  <a:pt x="7767" y="3232"/>
                </a:lnTo>
                <a:lnTo>
                  <a:pt x="7617" y="3339"/>
                </a:lnTo>
                <a:lnTo>
                  <a:pt x="7382" y="3488"/>
                </a:lnTo>
                <a:lnTo>
                  <a:pt x="7339" y="3488"/>
                </a:lnTo>
                <a:lnTo>
                  <a:pt x="7297" y="3467"/>
                </a:lnTo>
                <a:lnTo>
                  <a:pt x="7232" y="3424"/>
                </a:lnTo>
                <a:lnTo>
                  <a:pt x="7125" y="3403"/>
                </a:lnTo>
                <a:lnTo>
                  <a:pt x="6441" y="3403"/>
                </a:lnTo>
                <a:lnTo>
                  <a:pt x="5243" y="3424"/>
                </a:lnTo>
                <a:lnTo>
                  <a:pt x="4044" y="3446"/>
                </a:lnTo>
                <a:lnTo>
                  <a:pt x="1734" y="3510"/>
                </a:lnTo>
                <a:lnTo>
                  <a:pt x="1263" y="3531"/>
                </a:lnTo>
                <a:lnTo>
                  <a:pt x="1092" y="3574"/>
                </a:lnTo>
                <a:lnTo>
                  <a:pt x="985" y="3574"/>
                </a:lnTo>
                <a:lnTo>
                  <a:pt x="921" y="3553"/>
                </a:lnTo>
                <a:lnTo>
                  <a:pt x="878" y="3531"/>
                </a:lnTo>
                <a:lnTo>
                  <a:pt x="835" y="3467"/>
                </a:lnTo>
                <a:lnTo>
                  <a:pt x="728" y="3339"/>
                </a:lnTo>
                <a:lnTo>
                  <a:pt x="642" y="3189"/>
                </a:lnTo>
                <a:lnTo>
                  <a:pt x="621" y="3167"/>
                </a:lnTo>
                <a:lnTo>
                  <a:pt x="578" y="3146"/>
                </a:lnTo>
                <a:lnTo>
                  <a:pt x="1113" y="3167"/>
                </a:lnTo>
                <a:lnTo>
                  <a:pt x="1627" y="3189"/>
                </a:lnTo>
                <a:lnTo>
                  <a:pt x="2675" y="3167"/>
                </a:lnTo>
                <a:lnTo>
                  <a:pt x="3167" y="3125"/>
                </a:lnTo>
                <a:lnTo>
                  <a:pt x="3681" y="3103"/>
                </a:lnTo>
                <a:lnTo>
                  <a:pt x="4216" y="3103"/>
                </a:lnTo>
                <a:lnTo>
                  <a:pt x="4750" y="3125"/>
                </a:lnTo>
                <a:lnTo>
                  <a:pt x="4986" y="3125"/>
                </a:lnTo>
                <a:lnTo>
                  <a:pt x="5200" y="3146"/>
                </a:lnTo>
                <a:lnTo>
                  <a:pt x="5435" y="3167"/>
                </a:lnTo>
                <a:lnTo>
                  <a:pt x="5670" y="3167"/>
                </a:lnTo>
                <a:lnTo>
                  <a:pt x="6098" y="3146"/>
                </a:lnTo>
                <a:lnTo>
                  <a:pt x="6548" y="3103"/>
                </a:lnTo>
                <a:lnTo>
                  <a:pt x="6762" y="3082"/>
                </a:lnTo>
                <a:lnTo>
                  <a:pt x="6976" y="3060"/>
                </a:lnTo>
                <a:lnTo>
                  <a:pt x="7211" y="3039"/>
                </a:lnTo>
                <a:close/>
                <a:moveTo>
                  <a:pt x="1434" y="3702"/>
                </a:moveTo>
                <a:lnTo>
                  <a:pt x="2547" y="3724"/>
                </a:lnTo>
                <a:lnTo>
                  <a:pt x="7083" y="3724"/>
                </a:lnTo>
                <a:lnTo>
                  <a:pt x="7104" y="3766"/>
                </a:lnTo>
                <a:lnTo>
                  <a:pt x="7125" y="3852"/>
                </a:lnTo>
                <a:lnTo>
                  <a:pt x="7147" y="4002"/>
                </a:lnTo>
                <a:lnTo>
                  <a:pt x="7168" y="4173"/>
                </a:lnTo>
                <a:lnTo>
                  <a:pt x="7168" y="4515"/>
                </a:lnTo>
                <a:lnTo>
                  <a:pt x="7147" y="5179"/>
                </a:lnTo>
                <a:lnTo>
                  <a:pt x="7125" y="5842"/>
                </a:lnTo>
                <a:lnTo>
                  <a:pt x="7104" y="6484"/>
                </a:lnTo>
                <a:lnTo>
                  <a:pt x="7104" y="7168"/>
                </a:lnTo>
                <a:lnTo>
                  <a:pt x="7104" y="7511"/>
                </a:lnTo>
                <a:lnTo>
                  <a:pt x="7104" y="7853"/>
                </a:lnTo>
                <a:lnTo>
                  <a:pt x="6804" y="7874"/>
                </a:lnTo>
                <a:lnTo>
                  <a:pt x="6526" y="7896"/>
                </a:lnTo>
                <a:lnTo>
                  <a:pt x="5949" y="7874"/>
                </a:lnTo>
                <a:lnTo>
                  <a:pt x="5392" y="7853"/>
                </a:lnTo>
                <a:lnTo>
                  <a:pt x="4815" y="7832"/>
                </a:lnTo>
                <a:lnTo>
                  <a:pt x="4280" y="7810"/>
                </a:lnTo>
                <a:lnTo>
                  <a:pt x="3723" y="7767"/>
                </a:lnTo>
                <a:lnTo>
                  <a:pt x="3189" y="7746"/>
                </a:lnTo>
                <a:lnTo>
                  <a:pt x="2632" y="7746"/>
                </a:lnTo>
                <a:lnTo>
                  <a:pt x="2119" y="7789"/>
                </a:lnTo>
                <a:lnTo>
                  <a:pt x="1627" y="7810"/>
                </a:lnTo>
                <a:lnTo>
                  <a:pt x="1349" y="7810"/>
                </a:lnTo>
                <a:lnTo>
                  <a:pt x="1220" y="7789"/>
                </a:lnTo>
                <a:lnTo>
                  <a:pt x="1220" y="7767"/>
                </a:lnTo>
                <a:lnTo>
                  <a:pt x="1220" y="7682"/>
                </a:lnTo>
                <a:lnTo>
                  <a:pt x="1199" y="7532"/>
                </a:lnTo>
                <a:lnTo>
                  <a:pt x="1177" y="7382"/>
                </a:lnTo>
                <a:lnTo>
                  <a:pt x="1177" y="7104"/>
                </a:lnTo>
                <a:lnTo>
                  <a:pt x="1135" y="6634"/>
                </a:lnTo>
                <a:lnTo>
                  <a:pt x="1135" y="6163"/>
                </a:lnTo>
                <a:lnTo>
                  <a:pt x="1135" y="5243"/>
                </a:lnTo>
                <a:lnTo>
                  <a:pt x="1113" y="4408"/>
                </a:lnTo>
                <a:lnTo>
                  <a:pt x="1135" y="3895"/>
                </a:lnTo>
                <a:lnTo>
                  <a:pt x="1135" y="3766"/>
                </a:lnTo>
                <a:lnTo>
                  <a:pt x="1156" y="3724"/>
                </a:lnTo>
                <a:lnTo>
                  <a:pt x="1199" y="3702"/>
                </a:lnTo>
                <a:close/>
                <a:moveTo>
                  <a:pt x="7938" y="3424"/>
                </a:moveTo>
                <a:lnTo>
                  <a:pt x="7938" y="3467"/>
                </a:lnTo>
                <a:lnTo>
                  <a:pt x="7960" y="3553"/>
                </a:lnTo>
                <a:lnTo>
                  <a:pt x="7960" y="3809"/>
                </a:lnTo>
                <a:lnTo>
                  <a:pt x="7938" y="4280"/>
                </a:lnTo>
                <a:lnTo>
                  <a:pt x="7938" y="4451"/>
                </a:lnTo>
                <a:lnTo>
                  <a:pt x="7960" y="4622"/>
                </a:lnTo>
                <a:lnTo>
                  <a:pt x="7981" y="4965"/>
                </a:lnTo>
                <a:lnTo>
                  <a:pt x="7981" y="5350"/>
                </a:lnTo>
                <a:lnTo>
                  <a:pt x="7981" y="5735"/>
                </a:lnTo>
                <a:lnTo>
                  <a:pt x="7981" y="7447"/>
                </a:lnTo>
                <a:lnTo>
                  <a:pt x="7960" y="7832"/>
                </a:lnTo>
                <a:lnTo>
                  <a:pt x="7938" y="8067"/>
                </a:lnTo>
                <a:lnTo>
                  <a:pt x="7917" y="8153"/>
                </a:lnTo>
                <a:lnTo>
                  <a:pt x="7896" y="8195"/>
                </a:lnTo>
                <a:lnTo>
                  <a:pt x="7831" y="8153"/>
                </a:lnTo>
                <a:lnTo>
                  <a:pt x="7724" y="8067"/>
                </a:lnTo>
                <a:lnTo>
                  <a:pt x="7575" y="7939"/>
                </a:lnTo>
                <a:lnTo>
                  <a:pt x="7468" y="7874"/>
                </a:lnTo>
                <a:lnTo>
                  <a:pt x="7425" y="7832"/>
                </a:lnTo>
                <a:lnTo>
                  <a:pt x="7403" y="7767"/>
                </a:lnTo>
                <a:lnTo>
                  <a:pt x="7382" y="7682"/>
                </a:lnTo>
                <a:lnTo>
                  <a:pt x="7382" y="7575"/>
                </a:lnTo>
                <a:lnTo>
                  <a:pt x="7382" y="7468"/>
                </a:lnTo>
                <a:lnTo>
                  <a:pt x="7403" y="7275"/>
                </a:lnTo>
                <a:lnTo>
                  <a:pt x="7403" y="6484"/>
                </a:lnTo>
                <a:lnTo>
                  <a:pt x="7403" y="5692"/>
                </a:lnTo>
                <a:lnTo>
                  <a:pt x="7382" y="5328"/>
                </a:lnTo>
                <a:lnTo>
                  <a:pt x="7403" y="4965"/>
                </a:lnTo>
                <a:lnTo>
                  <a:pt x="7425" y="4216"/>
                </a:lnTo>
                <a:lnTo>
                  <a:pt x="7425" y="4066"/>
                </a:lnTo>
                <a:lnTo>
                  <a:pt x="7425" y="3938"/>
                </a:lnTo>
                <a:lnTo>
                  <a:pt x="7425" y="3873"/>
                </a:lnTo>
                <a:lnTo>
                  <a:pt x="7446" y="3831"/>
                </a:lnTo>
                <a:lnTo>
                  <a:pt x="7468" y="3766"/>
                </a:lnTo>
                <a:lnTo>
                  <a:pt x="7532" y="3702"/>
                </a:lnTo>
                <a:lnTo>
                  <a:pt x="7617" y="3660"/>
                </a:lnTo>
                <a:lnTo>
                  <a:pt x="7746" y="3595"/>
                </a:lnTo>
                <a:lnTo>
                  <a:pt x="7874" y="3510"/>
                </a:lnTo>
                <a:lnTo>
                  <a:pt x="7917" y="3467"/>
                </a:lnTo>
                <a:lnTo>
                  <a:pt x="7938" y="3424"/>
                </a:lnTo>
                <a:close/>
                <a:moveTo>
                  <a:pt x="450" y="3403"/>
                </a:moveTo>
                <a:lnTo>
                  <a:pt x="471" y="3446"/>
                </a:lnTo>
                <a:lnTo>
                  <a:pt x="535" y="3510"/>
                </a:lnTo>
                <a:lnTo>
                  <a:pt x="621" y="3660"/>
                </a:lnTo>
                <a:lnTo>
                  <a:pt x="685" y="3745"/>
                </a:lnTo>
                <a:lnTo>
                  <a:pt x="749" y="3831"/>
                </a:lnTo>
                <a:lnTo>
                  <a:pt x="749" y="3895"/>
                </a:lnTo>
                <a:lnTo>
                  <a:pt x="749" y="3938"/>
                </a:lnTo>
                <a:lnTo>
                  <a:pt x="728" y="3980"/>
                </a:lnTo>
                <a:lnTo>
                  <a:pt x="707" y="4023"/>
                </a:lnTo>
                <a:lnTo>
                  <a:pt x="685" y="4772"/>
                </a:lnTo>
                <a:lnTo>
                  <a:pt x="664" y="5500"/>
                </a:lnTo>
                <a:lnTo>
                  <a:pt x="685" y="5885"/>
                </a:lnTo>
                <a:lnTo>
                  <a:pt x="685" y="6270"/>
                </a:lnTo>
                <a:lnTo>
                  <a:pt x="749" y="7019"/>
                </a:lnTo>
                <a:lnTo>
                  <a:pt x="771" y="7404"/>
                </a:lnTo>
                <a:lnTo>
                  <a:pt x="792" y="7596"/>
                </a:lnTo>
                <a:lnTo>
                  <a:pt x="771" y="7767"/>
                </a:lnTo>
                <a:lnTo>
                  <a:pt x="749" y="7853"/>
                </a:lnTo>
                <a:lnTo>
                  <a:pt x="707" y="7917"/>
                </a:lnTo>
                <a:lnTo>
                  <a:pt x="621" y="8003"/>
                </a:lnTo>
                <a:lnTo>
                  <a:pt x="535" y="8110"/>
                </a:lnTo>
                <a:lnTo>
                  <a:pt x="493" y="8153"/>
                </a:lnTo>
                <a:lnTo>
                  <a:pt x="450" y="8217"/>
                </a:lnTo>
                <a:lnTo>
                  <a:pt x="407" y="8238"/>
                </a:lnTo>
                <a:lnTo>
                  <a:pt x="386" y="8281"/>
                </a:lnTo>
                <a:lnTo>
                  <a:pt x="364" y="8324"/>
                </a:lnTo>
                <a:lnTo>
                  <a:pt x="322" y="8324"/>
                </a:lnTo>
                <a:lnTo>
                  <a:pt x="300" y="8174"/>
                </a:lnTo>
                <a:lnTo>
                  <a:pt x="300" y="8003"/>
                </a:lnTo>
                <a:lnTo>
                  <a:pt x="300" y="7682"/>
                </a:lnTo>
                <a:lnTo>
                  <a:pt x="322" y="7575"/>
                </a:lnTo>
                <a:lnTo>
                  <a:pt x="322" y="7468"/>
                </a:lnTo>
                <a:lnTo>
                  <a:pt x="364" y="7404"/>
                </a:lnTo>
                <a:lnTo>
                  <a:pt x="407" y="7340"/>
                </a:lnTo>
                <a:lnTo>
                  <a:pt x="386" y="7297"/>
                </a:lnTo>
                <a:lnTo>
                  <a:pt x="364" y="7275"/>
                </a:lnTo>
                <a:lnTo>
                  <a:pt x="343" y="7275"/>
                </a:lnTo>
                <a:lnTo>
                  <a:pt x="343" y="7233"/>
                </a:lnTo>
                <a:lnTo>
                  <a:pt x="322" y="7019"/>
                </a:lnTo>
                <a:lnTo>
                  <a:pt x="343" y="6291"/>
                </a:lnTo>
                <a:lnTo>
                  <a:pt x="364" y="4836"/>
                </a:lnTo>
                <a:lnTo>
                  <a:pt x="386" y="4130"/>
                </a:lnTo>
                <a:lnTo>
                  <a:pt x="428" y="3403"/>
                </a:lnTo>
                <a:close/>
                <a:moveTo>
                  <a:pt x="7254" y="8003"/>
                </a:moveTo>
                <a:lnTo>
                  <a:pt x="7318" y="8024"/>
                </a:lnTo>
                <a:lnTo>
                  <a:pt x="7382" y="8088"/>
                </a:lnTo>
                <a:lnTo>
                  <a:pt x="7553" y="8238"/>
                </a:lnTo>
                <a:lnTo>
                  <a:pt x="7703" y="8431"/>
                </a:lnTo>
                <a:lnTo>
                  <a:pt x="7746" y="8495"/>
                </a:lnTo>
                <a:lnTo>
                  <a:pt x="7767" y="8559"/>
                </a:lnTo>
                <a:lnTo>
                  <a:pt x="7403" y="8516"/>
                </a:lnTo>
                <a:lnTo>
                  <a:pt x="6270" y="8516"/>
                </a:lnTo>
                <a:lnTo>
                  <a:pt x="5906" y="8559"/>
                </a:lnTo>
                <a:lnTo>
                  <a:pt x="5542" y="8581"/>
                </a:lnTo>
                <a:lnTo>
                  <a:pt x="5178" y="8581"/>
                </a:lnTo>
                <a:lnTo>
                  <a:pt x="4836" y="8559"/>
                </a:lnTo>
                <a:lnTo>
                  <a:pt x="4451" y="8538"/>
                </a:lnTo>
                <a:lnTo>
                  <a:pt x="4066" y="8559"/>
                </a:lnTo>
                <a:lnTo>
                  <a:pt x="3296" y="8559"/>
                </a:lnTo>
                <a:lnTo>
                  <a:pt x="2632" y="8538"/>
                </a:lnTo>
                <a:lnTo>
                  <a:pt x="1948" y="8516"/>
                </a:lnTo>
                <a:lnTo>
                  <a:pt x="1284" y="8538"/>
                </a:lnTo>
                <a:lnTo>
                  <a:pt x="621" y="8559"/>
                </a:lnTo>
                <a:lnTo>
                  <a:pt x="621" y="8559"/>
                </a:lnTo>
                <a:lnTo>
                  <a:pt x="685" y="8431"/>
                </a:lnTo>
                <a:lnTo>
                  <a:pt x="814" y="8281"/>
                </a:lnTo>
                <a:lnTo>
                  <a:pt x="942" y="8153"/>
                </a:lnTo>
                <a:lnTo>
                  <a:pt x="1006" y="8088"/>
                </a:lnTo>
                <a:lnTo>
                  <a:pt x="1092" y="8067"/>
                </a:lnTo>
                <a:lnTo>
                  <a:pt x="1199" y="8067"/>
                </a:lnTo>
                <a:lnTo>
                  <a:pt x="1327" y="8088"/>
                </a:lnTo>
                <a:lnTo>
                  <a:pt x="1562" y="8131"/>
                </a:lnTo>
                <a:lnTo>
                  <a:pt x="4280" y="8131"/>
                </a:lnTo>
                <a:lnTo>
                  <a:pt x="5392" y="8110"/>
                </a:lnTo>
                <a:lnTo>
                  <a:pt x="6483" y="8088"/>
                </a:lnTo>
                <a:lnTo>
                  <a:pt x="6762" y="8110"/>
                </a:lnTo>
                <a:lnTo>
                  <a:pt x="6890" y="8088"/>
                </a:lnTo>
                <a:lnTo>
                  <a:pt x="7018" y="8088"/>
                </a:lnTo>
                <a:lnTo>
                  <a:pt x="7147" y="8024"/>
                </a:lnTo>
                <a:lnTo>
                  <a:pt x="7211" y="8003"/>
                </a:lnTo>
                <a:close/>
                <a:moveTo>
                  <a:pt x="4344" y="1"/>
                </a:moveTo>
                <a:lnTo>
                  <a:pt x="4194" y="22"/>
                </a:lnTo>
                <a:lnTo>
                  <a:pt x="4066" y="65"/>
                </a:lnTo>
                <a:lnTo>
                  <a:pt x="3959" y="172"/>
                </a:lnTo>
                <a:lnTo>
                  <a:pt x="3873" y="279"/>
                </a:lnTo>
                <a:lnTo>
                  <a:pt x="3788" y="407"/>
                </a:lnTo>
                <a:lnTo>
                  <a:pt x="3723" y="536"/>
                </a:lnTo>
                <a:lnTo>
                  <a:pt x="3659" y="685"/>
                </a:lnTo>
                <a:lnTo>
                  <a:pt x="3638" y="750"/>
                </a:lnTo>
                <a:lnTo>
                  <a:pt x="3574" y="814"/>
                </a:lnTo>
                <a:lnTo>
                  <a:pt x="3509" y="857"/>
                </a:lnTo>
                <a:lnTo>
                  <a:pt x="3424" y="899"/>
                </a:lnTo>
                <a:lnTo>
                  <a:pt x="3296" y="985"/>
                </a:lnTo>
                <a:lnTo>
                  <a:pt x="2953" y="1220"/>
                </a:lnTo>
                <a:lnTo>
                  <a:pt x="2654" y="1456"/>
                </a:lnTo>
                <a:lnTo>
                  <a:pt x="2333" y="1712"/>
                </a:lnTo>
                <a:lnTo>
                  <a:pt x="1990" y="1926"/>
                </a:lnTo>
                <a:lnTo>
                  <a:pt x="1370" y="2354"/>
                </a:lnTo>
                <a:lnTo>
                  <a:pt x="749" y="2782"/>
                </a:lnTo>
                <a:lnTo>
                  <a:pt x="600" y="2868"/>
                </a:lnTo>
                <a:lnTo>
                  <a:pt x="535" y="2911"/>
                </a:lnTo>
                <a:lnTo>
                  <a:pt x="450" y="2932"/>
                </a:lnTo>
                <a:lnTo>
                  <a:pt x="386" y="2932"/>
                </a:lnTo>
                <a:lnTo>
                  <a:pt x="322" y="2911"/>
                </a:lnTo>
                <a:lnTo>
                  <a:pt x="257" y="2911"/>
                </a:lnTo>
                <a:lnTo>
                  <a:pt x="193" y="2932"/>
                </a:lnTo>
                <a:lnTo>
                  <a:pt x="150" y="2996"/>
                </a:lnTo>
                <a:lnTo>
                  <a:pt x="108" y="3082"/>
                </a:lnTo>
                <a:lnTo>
                  <a:pt x="65" y="3317"/>
                </a:lnTo>
                <a:lnTo>
                  <a:pt x="43" y="3553"/>
                </a:lnTo>
                <a:lnTo>
                  <a:pt x="22" y="3724"/>
                </a:lnTo>
                <a:lnTo>
                  <a:pt x="1" y="4152"/>
                </a:lnTo>
                <a:lnTo>
                  <a:pt x="1" y="4580"/>
                </a:lnTo>
                <a:lnTo>
                  <a:pt x="1" y="5457"/>
                </a:lnTo>
                <a:lnTo>
                  <a:pt x="43" y="6334"/>
                </a:lnTo>
                <a:lnTo>
                  <a:pt x="65" y="7190"/>
                </a:lnTo>
                <a:lnTo>
                  <a:pt x="86" y="8024"/>
                </a:lnTo>
                <a:lnTo>
                  <a:pt x="86" y="8367"/>
                </a:lnTo>
                <a:lnTo>
                  <a:pt x="108" y="8538"/>
                </a:lnTo>
                <a:lnTo>
                  <a:pt x="129" y="8602"/>
                </a:lnTo>
                <a:lnTo>
                  <a:pt x="172" y="8688"/>
                </a:lnTo>
                <a:lnTo>
                  <a:pt x="215" y="8730"/>
                </a:lnTo>
                <a:lnTo>
                  <a:pt x="279" y="8752"/>
                </a:lnTo>
                <a:lnTo>
                  <a:pt x="407" y="8773"/>
                </a:lnTo>
                <a:lnTo>
                  <a:pt x="664" y="8794"/>
                </a:lnTo>
                <a:lnTo>
                  <a:pt x="899" y="8816"/>
                </a:lnTo>
                <a:lnTo>
                  <a:pt x="1113" y="8837"/>
                </a:lnTo>
                <a:lnTo>
                  <a:pt x="2739" y="8837"/>
                </a:lnTo>
                <a:lnTo>
                  <a:pt x="3146" y="8816"/>
                </a:lnTo>
                <a:lnTo>
                  <a:pt x="3531" y="8794"/>
                </a:lnTo>
                <a:lnTo>
                  <a:pt x="3895" y="8816"/>
                </a:lnTo>
                <a:lnTo>
                  <a:pt x="4665" y="8880"/>
                </a:lnTo>
                <a:lnTo>
                  <a:pt x="5071" y="8880"/>
                </a:lnTo>
                <a:lnTo>
                  <a:pt x="5499" y="8859"/>
                </a:lnTo>
                <a:lnTo>
                  <a:pt x="5906" y="8837"/>
                </a:lnTo>
                <a:lnTo>
                  <a:pt x="6312" y="8816"/>
                </a:lnTo>
                <a:lnTo>
                  <a:pt x="6783" y="8837"/>
                </a:lnTo>
                <a:lnTo>
                  <a:pt x="7232" y="8859"/>
                </a:lnTo>
                <a:lnTo>
                  <a:pt x="7682" y="8837"/>
                </a:lnTo>
                <a:lnTo>
                  <a:pt x="7917" y="8794"/>
                </a:lnTo>
                <a:lnTo>
                  <a:pt x="8110" y="8730"/>
                </a:lnTo>
                <a:lnTo>
                  <a:pt x="8195" y="8688"/>
                </a:lnTo>
                <a:lnTo>
                  <a:pt x="8238" y="8666"/>
                </a:lnTo>
                <a:lnTo>
                  <a:pt x="8238" y="8602"/>
                </a:lnTo>
                <a:lnTo>
                  <a:pt x="8259" y="8474"/>
                </a:lnTo>
                <a:lnTo>
                  <a:pt x="8259" y="8217"/>
                </a:lnTo>
                <a:lnTo>
                  <a:pt x="8259" y="7939"/>
                </a:lnTo>
                <a:lnTo>
                  <a:pt x="8302" y="7489"/>
                </a:lnTo>
                <a:lnTo>
                  <a:pt x="8324" y="7040"/>
                </a:lnTo>
                <a:lnTo>
                  <a:pt x="8324" y="6099"/>
                </a:lnTo>
                <a:lnTo>
                  <a:pt x="8324" y="5649"/>
                </a:lnTo>
                <a:lnTo>
                  <a:pt x="8302" y="5179"/>
                </a:lnTo>
                <a:lnTo>
                  <a:pt x="8238" y="4451"/>
                </a:lnTo>
                <a:lnTo>
                  <a:pt x="8217" y="4066"/>
                </a:lnTo>
                <a:lnTo>
                  <a:pt x="8217" y="3702"/>
                </a:lnTo>
                <a:lnTo>
                  <a:pt x="8217" y="3467"/>
                </a:lnTo>
                <a:lnTo>
                  <a:pt x="8217" y="3253"/>
                </a:lnTo>
                <a:lnTo>
                  <a:pt x="8195" y="3082"/>
                </a:lnTo>
                <a:lnTo>
                  <a:pt x="8174" y="3039"/>
                </a:lnTo>
                <a:lnTo>
                  <a:pt x="8131" y="2975"/>
                </a:lnTo>
                <a:lnTo>
                  <a:pt x="8045" y="2911"/>
                </a:lnTo>
                <a:lnTo>
                  <a:pt x="7896" y="2825"/>
                </a:lnTo>
                <a:lnTo>
                  <a:pt x="7596" y="2654"/>
                </a:lnTo>
                <a:lnTo>
                  <a:pt x="7339" y="2461"/>
                </a:lnTo>
                <a:lnTo>
                  <a:pt x="6804" y="2033"/>
                </a:lnTo>
                <a:lnTo>
                  <a:pt x="6270" y="1627"/>
                </a:lnTo>
                <a:lnTo>
                  <a:pt x="5991" y="1434"/>
                </a:lnTo>
                <a:lnTo>
                  <a:pt x="5713" y="1242"/>
                </a:lnTo>
                <a:lnTo>
                  <a:pt x="5178" y="899"/>
                </a:lnTo>
                <a:lnTo>
                  <a:pt x="5050" y="857"/>
                </a:lnTo>
                <a:lnTo>
                  <a:pt x="4900" y="792"/>
                </a:lnTo>
                <a:lnTo>
                  <a:pt x="4793" y="728"/>
                </a:lnTo>
                <a:lnTo>
                  <a:pt x="4729" y="685"/>
                </a:lnTo>
                <a:lnTo>
                  <a:pt x="4708" y="621"/>
                </a:lnTo>
                <a:lnTo>
                  <a:pt x="4686" y="557"/>
                </a:lnTo>
                <a:lnTo>
                  <a:pt x="4665" y="493"/>
                </a:lnTo>
                <a:lnTo>
                  <a:pt x="4686" y="343"/>
                </a:lnTo>
                <a:lnTo>
                  <a:pt x="4665" y="215"/>
                </a:lnTo>
                <a:lnTo>
                  <a:pt x="4643" y="172"/>
                </a:lnTo>
                <a:lnTo>
                  <a:pt x="4579" y="108"/>
                </a:lnTo>
                <a:lnTo>
                  <a:pt x="4536" y="44"/>
                </a:lnTo>
                <a:lnTo>
                  <a:pt x="4472" y="22"/>
                </a:lnTo>
                <a:lnTo>
                  <a:pt x="4408"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6"/>
          <p:cNvSpPr/>
          <p:nvPr/>
        </p:nvSpPr>
        <p:spPr>
          <a:xfrm>
            <a:off x="1480716" y="837574"/>
            <a:ext cx="19454" cy="34733"/>
          </a:xfrm>
          <a:custGeom>
            <a:rect b="b" l="l" r="r" t="t"/>
            <a:pathLst>
              <a:path extrusionOk="0" h="600" w="322">
                <a:moveTo>
                  <a:pt x="86" y="1"/>
                </a:moveTo>
                <a:lnTo>
                  <a:pt x="43" y="44"/>
                </a:lnTo>
                <a:lnTo>
                  <a:pt x="22" y="129"/>
                </a:lnTo>
                <a:lnTo>
                  <a:pt x="0" y="236"/>
                </a:lnTo>
                <a:lnTo>
                  <a:pt x="22" y="343"/>
                </a:lnTo>
                <a:lnTo>
                  <a:pt x="43" y="429"/>
                </a:lnTo>
                <a:lnTo>
                  <a:pt x="86" y="514"/>
                </a:lnTo>
                <a:lnTo>
                  <a:pt x="129" y="557"/>
                </a:lnTo>
                <a:lnTo>
                  <a:pt x="171" y="600"/>
                </a:lnTo>
                <a:lnTo>
                  <a:pt x="236" y="600"/>
                </a:lnTo>
                <a:lnTo>
                  <a:pt x="300" y="578"/>
                </a:lnTo>
                <a:lnTo>
                  <a:pt x="321" y="557"/>
                </a:lnTo>
                <a:lnTo>
                  <a:pt x="300" y="536"/>
                </a:lnTo>
                <a:lnTo>
                  <a:pt x="300" y="493"/>
                </a:lnTo>
                <a:lnTo>
                  <a:pt x="214" y="257"/>
                </a:lnTo>
                <a:lnTo>
                  <a:pt x="193" y="129"/>
                </a:lnTo>
                <a:lnTo>
                  <a:pt x="193" y="65"/>
                </a:lnTo>
                <a:lnTo>
                  <a:pt x="1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6"/>
          <p:cNvSpPr/>
          <p:nvPr/>
        </p:nvSpPr>
        <p:spPr>
          <a:xfrm>
            <a:off x="1589086" y="706292"/>
            <a:ext cx="68574" cy="66976"/>
          </a:xfrm>
          <a:custGeom>
            <a:rect b="b" l="l" r="r" t="t"/>
            <a:pathLst>
              <a:path extrusionOk="0" h="1157" w="1135">
                <a:moveTo>
                  <a:pt x="749" y="279"/>
                </a:moveTo>
                <a:lnTo>
                  <a:pt x="813" y="322"/>
                </a:lnTo>
                <a:lnTo>
                  <a:pt x="856" y="365"/>
                </a:lnTo>
                <a:lnTo>
                  <a:pt x="899" y="493"/>
                </a:lnTo>
                <a:lnTo>
                  <a:pt x="920" y="600"/>
                </a:lnTo>
                <a:lnTo>
                  <a:pt x="878" y="707"/>
                </a:lnTo>
                <a:lnTo>
                  <a:pt x="835" y="814"/>
                </a:lnTo>
                <a:lnTo>
                  <a:pt x="728" y="878"/>
                </a:lnTo>
                <a:lnTo>
                  <a:pt x="621" y="921"/>
                </a:lnTo>
                <a:lnTo>
                  <a:pt x="557" y="921"/>
                </a:lnTo>
                <a:lnTo>
                  <a:pt x="492" y="899"/>
                </a:lnTo>
                <a:lnTo>
                  <a:pt x="407" y="878"/>
                </a:lnTo>
                <a:lnTo>
                  <a:pt x="364" y="835"/>
                </a:lnTo>
                <a:lnTo>
                  <a:pt x="321" y="792"/>
                </a:lnTo>
                <a:lnTo>
                  <a:pt x="300" y="750"/>
                </a:lnTo>
                <a:lnTo>
                  <a:pt x="279" y="685"/>
                </a:lnTo>
                <a:lnTo>
                  <a:pt x="279" y="621"/>
                </a:lnTo>
                <a:lnTo>
                  <a:pt x="300" y="514"/>
                </a:lnTo>
                <a:lnTo>
                  <a:pt x="386" y="407"/>
                </a:lnTo>
                <a:lnTo>
                  <a:pt x="492" y="343"/>
                </a:lnTo>
                <a:lnTo>
                  <a:pt x="621" y="279"/>
                </a:lnTo>
                <a:close/>
                <a:moveTo>
                  <a:pt x="557" y="1"/>
                </a:moveTo>
                <a:lnTo>
                  <a:pt x="450" y="22"/>
                </a:lnTo>
                <a:lnTo>
                  <a:pt x="364" y="44"/>
                </a:lnTo>
                <a:lnTo>
                  <a:pt x="279" y="65"/>
                </a:lnTo>
                <a:lnTo>
                  <a:pt x="193" y="129"/>
                </a:lnTo>
                <a:lnTo>
                  <a:pt x="107" y="236"/>
                </a:lnTo>
                <a:lnTo>
                  <a:pt x="43" y="343"/>
                </a:lnTo>
                <a:lnTo>
                  <a:pt x="0" y="471"/>
                </a:lnTo>
                <a:lnTo>
                  <a:pt x="0" y="578"/>
                </a:lnTo>
                <a:lnTo>
                  <a:pt x="22" y="707"/>
                </a:lnTo>
                <a:lnTo>
                  <a:pt x="86" y="814"/>
                </a:lnTo>
                <a:lnTo>
                  <a:pt x="193" y="878"/>
                </a:lnTo>
                <a:lnTo>
                  <a:pt x="193" y="942"/>
                </a:lnTo>
                <a:lnTo>
                  <a:pt x="236" y="1006"/>
                </a:lnTo>
                <a:lnTo>
                  <a:pt x="279" y="1049"/>
                </a:lnTo>
                <a:lnTo>
                  <a:pt x="321" y="1092"/>
                </a:lnTo>
                <a:lnTo>
                  <a:pt x="428" y="1135"/>
                </a:lnTo>
                <a:lnTo>
                  <a:pt x="557" y="1156"/>
                </a:lnTo>
                <a:lnTo>
                  <a:pt x="685" y="1135"/>
                </a:lnTo>
                <a:lnTo>
                  <a:pt x="813" y="1092"/>
                </a:lnTo>
                <a:lnTo>
                  <a:pt x="942" y="1028"/>
                </a:lnTo>
                <a:lnTo>
                  <a:pt x="1006" y="942"/>
                </a:lnTo>
                <a:lnTo>
                  <a:pt x="1070" y="857"/>
                </a:lnTo>
                <a:lnTo>
                  <a:pt x="1113" y="771"/>
                </a:lnTo>
                <a:lnTo>
                  <a:pt x="1134" y="664"/>
                </a:lnTo>
                <a:lnTo>
                  <a:pt x="1134" y="557"/>
                </a:lnTo>
                <a:lnTo>
                  <a:pt x="1134" y="450"/>
                </a:lnTo>
                <a:lnTo>
                  <a:pt x="1113" y="343"/>
                </a:lnTo>
                <a:lnTo>
                  <a:pt x="1070" y="258"/>
                </a:lnTo>
                <a:lnTo>
                  <a:pt x="1006" y="172"/>
                </a:lnTo>
                <a:lnTo>
                  <a:pt x="942" y="108"/>
                </a:lnTo>
                <a:lnTo>
                  <a:pt x="856" y="65"/>
                </a:lnTo>
                <a:lnTo>
                  <a:pt x="749" y="44"/>
                </a:lnTo>
                <a:lnTo>
                  <a:pt x="664" y="22"/>
                </a:lnTo>
                <a:lnTo>
                  <a:pt x="55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7"/>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4300"/>
              <a:t>Experience Prototypes</a:t>
            </a:r>
            <a:endParaRPr sz="4300"/>
          </a:p>
        </p:txBody>
      </p:sp>
    </p:spTree>
  </p:cSld>
  <p:clrMapOvr>
    <a:masterClrMapping/>
  </p:clrMapOvr>
</p:sld>
</file>

<file path=ppt/slides/slide25.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324" name="Shape 324"/>
        <p:cNvGrpSpPr/>
        <p:nvPr/>
      </p:nvGrpSpPr>
      <p:grpSpPr>
        <a:xfrm>
          <a:off x="0" y="0"/>
          <a:ext cx="0" cy="0"/>
          <a:chOff x="0" y="0"/>
          <a:chExt cx="0" cy="0"/>
        </a:xfrm>
      </p:grpSpPr>
      <p:sp>
        <p:nvSpPr>
          <p:cNvPr id="325" name="Google Shape;325;p48"/>
          <p:cNvSpPr txBox="1"/>
          <p:nvPr/>
        </p:nvSpPr>
        <p:spPr>
          <a:xfrm>
            <a:off x="1545225" y="304850"/>
            <a:ext cx="5839200" cy="7389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3600">
                <a:solidFill>
                  <a:schemeClr val="dk1"/>
                </a:solidFill>
                <a:latin typeface="Bellota Text"/>
                <a:ea typeface="Bellota Text"/>
                <a:cs typeface="Bellota Text"/>
                <a:sym typeface="Bellota Text"/>
              </a:rPr>
              <a:t>Prototype 1: Bite Buddi</a:t>
            </a:r>
            <a:r>
              <a:rPr b="1" lang="en" sz="3600">
                <a:solidFill>
                  <a:schemeClr val="dk1"/>
                </a:solidFill>
                <a:latin typeface="Bellota Text"/>
                <a:ea typeface="Bellota Text"/>
                <a:cs typeface="Bellota Text"/>
                <a:sym typeface="Bellota Text"/>
              </a:rPr>
              <a:t>es</a:t>
            </a:r>
            <a:endParaRPr sz="3600">
              <a:solidFill>
                <a:schemeClr val="dk1"/>
              </a:solidFill>
              <a:latin typeface="Bellota Text Light"/>
              <a:ea typeface="Bellota Text Light"/>
              <a:cs typeface="Bellota Text Light"/>
              <a:sym typeface="Bellota Text Light"/>
            </a:endParaRPr>
          </a:p>
        </p:txBody>
      </p:sp>
      <p:sp>
        <p:nvSpPr>
          <p:cNvPr id="326" name="Google Shape;326;p48"/>
          <p:cNvSpPr txBox="1"/>
          <p:nvPr/>
        </p:nvSpPr>
        <p:spPr>
          <a:xfrm>
            <a:off x="213125" y="1174675"/>
            <a:ext cx="4431900" cy="10620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Assumption:</a:t>
            </a:r>
            <a:r>
              <a:rPr lang="en" sz="1900">
                <a:solidFill>
                  <a:schemeClr val="accent5"/>
                </a:solidFill>
                <a:latin typeface="Bellota Text Light"/>
                <a:ea typeface="Bellota Text Light"/>
                <a:cs typeface="Bellota Text Light"/>
                <a:sym typeface="Bellota Text Light"/>
              </a:rPr>
              <a:t> </a:t>
            </a:r>
            <a:r>
              <a:rPr lang="en" sz="1900">
                <a:solidFill>
                  <a:schemeClr val="dk1"/>
                </a:solidFill>
                <a:latin typeface="Bellota Text Light"/>
                <a:ea typeface="Bellota Text Light"/>
                <a:cs typeface="Bellota Text Light"/>
                <a:sym typeface="Bellota Text Light"/>
              </a:rPr>
              <a:t>People use social perception as the guiding factor when planning their meals.</a:t>
            </a:r>
            <a:endParaRPr sz="1900">
              <a:solidFill>
                <a:schemeClr val="dk1"/>
              </a:solidFill>
              <a:latin typeface="Bellota Text Light"/>
              <a:ea typeface="Bellota Text Light"/>
              <a:cs typeface="Bellota Text Light"/>
              <a:sym typeface="Bellota Text Light"/>
            </a:endParaRPr>
          </a:p>
        </p:txBody>
      </p:sp>
      <p:pic>
        <p:nvPicPr>
          <p:cNvPr id="327" name="Google Shape;327;p48"/>
          <p:cNvPicPr preferRelativeResize="0"/>
          <p:nvPr/>
        </p:nvPicPr>
        <p:blipFill rotWithShape="1">
          <a:blip r:embed="rId3">
            <a:alphaModFix/>
          </a:blip>
          <a:srcRect b="10"/>
          <a:stretch/>
        </p:blipFill>
        <p:spPr>
          <a:xfrm>
            <a:off x="4572000" y="1463950"/>
            <a:ext cx="4222403" cy="3087049"/>
          </a:xfrm>
          <a:prstGeom prst="rect">
            <a:avLst/>
          </a:prstGeom>
          <a:noFill/>
          <a:ln>
            <a:noFill/>
          </a:ln>
        </p:spPr>
      </p:pic>
      <p:sp>
        <p:nvSpPr>
          <p:cNvPr id="328" name="Google Shape;328;p48"/>
          <p:cNvSpPr/>
          <p:nvPr/>
        </p:nvSpPr>
        <p:spPr>
          <a:xfrm>
            <a:off x="5799050" y="1043750"/>
            <a:ext cx="1285800" cy="680700"/>
          </a:xfrm>
          <a:prstGeom prst="wedgeEllipseCallout">
            <a:avLst>
              <a:gd fmla="val -20833" name="adj1"/>
              <a:gd fmla="val 62500" name="adj2"/>
            </a:avLst>
          </a:prstGeom>
          <a:solidFill>
            <a:schemeClr val="lt2"/>
          </a:solidFill>
          <a:ln cap="flat" cmpd="sng" w="9525">
            <a:solidFill>
              <a:schemeClr val="dk2"/>
            </a:solidFill>
            <a:prstDash val="solid"/>
            <a:round/>
            <a:headEnd len="sm" type="none" w="sm"/>
            <a:tailEnd len="sm" type="none" w="sm"/>
          </a:ln>
        </p:spPr>
        <p:txBody>
          <a:bodyPr anchor="ctr" anchorCtr="0" bIns="91425" lIns="91425" rIns="91425" spcFirstLastPara="1" tIns="91425" wrap="square">
            <a:noAutofit/>
          </a:bodyPr>
          <a:lstStyle/>
          <a:p>
            <a:pPr algn="ctr" indent="0" lvl="0" marL="0" rtl="0">
              <a:spcBef>
                <a:spcPts val="0"/>
              </a:spcBef>
              <a:spcAft>
                <a:spcPts val="0"/>
              </a:spcAft>
              <a:buNone/>
            </a:pPr>
            <a:r>
              <a:rPr lang="en" sz="1200">
                <a:latin typeface="Bellota Text"/>
                <a:ea typeface="Bellota Text"/>
                <a:cs typeface="Bellota Text"/>
                <a:sym typeface="Bellota Text"/>
              </a:rPr>
              <a:t>I like to try new things too</a:t>
            </a:r>
            <a:endParaRPr sz="1200">
              <a:latin typeface="Bellota Text"/>
              <a:ea typeface="Bellota Text"/>
              <a:cs typeface="Bellota Text"/>
              <a:sym typeface="Bellota Text"/>
            </a:endParaRPr>
          </a:p>
        </p:txBody>
      </p:sp>
      <p:sp>
        <p:nvSpPr>
          <p:cNvPr id="329" name="Google Shape;329;p48"/>
          <p:cNvSpPr/>
          <p:nvPr/>
        </p:nvSpPr>
        <p:spPr>
          <a:xfrm>
            <a:off x="7451650" y="783250"/>
            <a:ext cx="1285800" cy="680700"/>
          </a:xfrm>
          <a:prstGeom prst="wedgeEllipseCallout">
            <a:avLst>
              <a:gd fmla="val -20833" name="adj1"/>
              <a:gd fmla="val 62500" name="adj2"/>
            </a:avLst>
          </a:prstGeom>
          <a:solidFill>
            <a:schemeClr val="lt2"/>
          </a:solidFill>
          <a:ln cap="flat" cmpd="sng" w="9525">
            <a:solidFill>
              <a:schemeClr val="dk2"/>
            </a:solidFill>
            <a:prstDash val="solid"/>
            <a:round/>
            <a:headEnd len="sm" type="none" w="sm"/>
            <a:tailEnd len="sm" type="none" w="sm"/>
          </a:ln>
        </p:spPr>
        <p:txBody>
          <a:bodyPr anchor="ctr" anchorCtr="0" bIns="91425" lIns="91425" rIns="91425" spcFirstLastPara="1" tIns="91425" wrap="square">
            <a:noAutofit/>
          </a:bodyPr>
          <a:lstStyle/>
          <a:p>
            <a:pPr algn="ctr" indent="0" lvl="0" marL="0" rtl="0">
              <a:spcBef>
                <a:spcPts val="0"/>
              </a:spcBef>
              <a:spcAft>
                <a:spcPts val="0"/>
              </a:spcAft>
              <a:buNone/>
            </a:pPr>
            <a:r>
              <a:rPr lang="en" sz="1200">
                <a:latin typeface="Bellota Text"/>
                <a:ea typeface="Bellota Text"/>
                <a:cs typeface="Bellota Text"/>
                <a:sym typeface="Bellota Text"/>
              </a:rPr>
              <a:t>Go with the flow</a:t>
            </a:r>
            <a:endParaRPr sz="1200">
              <a:latin typeface="Bellota Text"/>
              <a:ea typeface="Bellota Text"/>
              <a:cs typeface="Bellota Text"/>
              <a:sym typeface="Bellota Text"/>
            </a:endParaRPr>
          </a:p>
        </p:txBody>
      </p:sp>
      <p:sp>
        <p:nvSpPr>
          <p:cNvPr id="330" name="Google Shape;330;p48"/>
          <p:cNvSpPr/>
          <p:nvPr/>
        </p:nvSpPr>
        <p:spPr>
          <a:xfrm>
            <a:off x="4918825" y="4244075"/>
            <a:ext cx="1285800" cy="680700"/>
          </a:xfrm>
          <a:prstGeom prst="wedgeEllipseCallout">
            <a:avLst>
              <a:gd fmla="val -26645" name="adj1"/>
              <a:gd fmla="val -60471" name="adj2"/>
            </a:avLst>
          </a:prstGeom>
          <a:solidFill>
            <a:schemeClr val="lt2"/>
          </a:solidFill>
          <a:ln cap="flat" cmpd="sng" w="9525">
            <a:solidFill>
              <a:schemeClr val="dk2"/>
            </a:solidFill>
            <a:prstDash val="solid"/>
            <a:round/>
            <a:headEnd len="sm" type="none" w="sm"/>
            <a:tailEnd len="sm" type="none" w="sm"/>
          </a:ln>
        </p:spPr>
        <p:txBody>
          <a:bodyPr anchor="ctr" anchorCtr="0" bIns="91425" lIns="91425" rIns="91425" spcFirstLastPara="1" tIns="91425" wrap="square">
            <a:noAutofit/>
          </a:bodyPr>
          <a:lstStyle/>
          <a:p>
            <a:pPr algn="ctr" indent="0" lvl="0" marL="0" rtl="0">
              <a:spcBef>
                <a:spcPts val="0"/>
              </a:spcBef>
              <a:spcAft>
                <a:spcPts val="0"/>
              </a:spcAft>
              <a:buNone/>
            </a:pPr>
            <a:r>
              <a:rPr lang="en" sz="1200">
                <a:latin typeface="Bellota Text"/>
                <a:ea typeface="Bellota Text"/>
                <a:cs typeface="Bellota Text"/>
                <a:sym typeface="Bellota Text"/>
              </a:rPr>
              <a:t>Stranger?</a:t>
            </a:r>
            <a:endParaRPr sz="1200">
              <a:latin typeface="Bellota Text"/>
              <a:ea typeface="Bellota Text"/>
              <a:cs typeface="Bellota Text"/>
              <a:sym typeface="Bellota Text"/>
            </a:endParaRPr>
          </a:p>
        </p:txBody>
      </p:sp>
      <p:sp>
        <p:nvSpPr>
          <p:cNvPr id="331" name="Google Shape;331;p48"/>
          <p:cNvSpPr/>
          <p:nvPr/>
        </p:nvSpPr>
        <p:spPr>
          <a:xfrm>
            <a:off x="6937000" y="4371275"/>
            <a:ext cx="1285800" cy="680700"/>
          </a:xfrm>
          <a:prstGeom prst="wedgeEllipseCallout">
            <a:avLst>
              <a:gd fmla="val 31117" name="adj1"/>
              <a:gd fmla="val -68048" name="adj2"/>
            </a:avLst>
          </a:prstGeom>
          <a:solidFill>
            <a:schemeClr val="lt2"/>
          </a:solidFill>
          <a:ln cap="flat" cmpd="sng" w="9525">
            <a:solidFill>
              <a:schemeClr val="dk2"/>
            </a:solidFill>
            <a:prstDash val="solid"/>
            <a:round/>
            <a:headEnd len="sm" type="none" w="sm"/>
            <a:tailEnd len="sm" type="none" w="sm"/>
          </a:ln>
        </p:spPr>
        <p:txBody>
          <a:bodyPr anchor="ctr" anchorCtr="0" bIns="91425" lIns="91425" rIns="91425" spcFirstLastPara="1" tIns="91425" wrap="square">
            <a:noAutofit/>
          </a:bodyPr>
          <a:lstStyle/>
          <a:p>
            <a:pPr algn="ctr" indent="0" lvl="0" marL="0" rtl="0">
              <a:spcBef>
                <a:spcPts val="0"/>
              </a:spcBef>
              <a:spcAft>
                <a:spcPts val="0"/>
              </a:spcAft>
              <a:buNone/>
            </a:pPr>
            <a:r>
              <a:rPr lang="en" sz="1200">
                <a:latin typeface="Bellota Text"/>
                <a:ea typeface="Bellota Text"/>
                <a:cs typeface="Bellota Text"/>
                <a:sym typeface="Bellota Text"/>
              </a:rPr>
              <a:t>Very detailed</a:t>
            </a:r>
            <a:endParaRPr sz="1200">
              <a:latin typeface="Bellota Text"/>
              <a:ea typeface="Bellota Text"/>
              <a:cs typeface="Bellota Text"/>
              <a:sym typeface="Bellota Text"/>
            </a:endParaRPr>
          </a:p>
        </p:txBody>
      </p:sp>
      <p:sp>
        <p:nvSpPr>
          <p:cNvPr id="332" name="Google Shape;332;p48"/>
          <p:cNvSpPr txBox="1"/>
          <p:nvPr/>
        </p:nvSpPr>
        <p:spPr>
          <a:xfrm>
            <a:off x="213125" y="2367600"/>
            <a:ext cx="4282800" cy="22320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Methodology:</a:t>
            </a:r>
            <a:endParaRPr b="1" sz="1900">
              <a:solidFill>
                <a:schemeClr val="accent5"/>
              </a:solidFill>
              <a:latin typeface="Bellota Text"/>
              <a:ea typeface="Bellota Text"/>
              <a:cs typeface="Bellota Text"/>
              <a:sym typeface="Bellota Text"/>
            </a:endParaRPr>
          </a:p>
          <a:p>
            <a:pPr algn="l" indent="-349250" lvl="0" marL="457200" rtl="0">
              <a:spcBef>
                <a:spcPts val="0"/>
              </a:spcBef>
              <a:spcAft>
                <a:spcPts val="0"/>
              </a:spcAft>
              <a:buClr>
                <a:schemeClr val="accent5"/>
              </a:buClr>
              <a:buSzPts val="1900"/>
              <a:buFont typeface="Bellota Text Light"/>
              <a:buChar char="⬩"/>
            </a:pPr>
            <a:r>
              <a:rPr lang="en" sz="1900">
                <a:solidFill>
                  <a:schemeClr val="dk1"/>
                </a:solidFill>
                <a:latin typeface="Bellota Text Light"/>
                <a:ea typeface="Bellota Text Light"/>
                <a:cs typeface="Bellota Text Light"/>
                <a:sym typeface="Bellota Text Light"/>
              </a:rPr>
              <a:t>Interacting with people with different views of meal-planning</a:t>
            </a:r>
            <a:endParaRPr sz="1900">
              <a:solidFill>
                <a:schemeClr val="dk1"/>
              </a:solidFill>
              <a:latin typeface="Bellota Text Light"/>
              <a:ea typeface="Bellota Text Light"/>
              <a:cs typeface="Bellota Text Light"/>
              <a:sym typeface="Bellota Text Light"/>
            </a:endParaRPr>
          </a:p>
          <a:p>
            <a:pPr algn="l" indent="-349250" lvl="0" marL="457200" rtl="0">
              <a:spcBef>
                <a:spcPts val="0"/>
              </a:spcBef>
              <a:spcAft>
                <a:spcPts val="0"/>
              </a:spcAft>
              <a:buClr>
                <a:schemeClr val="accent5"/>
              </a:buClr>
              <a:buSzPts val="1900"/>
              <a:buFont typeface="Bellota Text Light"/>
              <a:buChar char="⬩"/>
            </a:pPr>
            <a:r>
              <a:rPr lang="en" sz="1900">
                <a:solidFill>
                  <a:schemeClr val="dk1"/>
                </a:solidFill>
                <a:latin typeface="Bellota Text Light"/>
                <a:ea typeface="Bellota Text Light"/>
                <a:cs typeface="Bellota Text Light"/>
                <a:sym typeface="Bellota Text Light"/>
              </a:rPr>
              <a:t>How do you identify with these people?</a:t>
            </a:r>
            <a:endParaRPr sz="1900">
              <a:solidFill>
                <a:schemeClr val="dk1"/>
              </a:solidFill>
              <a:latin typeface="Bellota Text Light"/>
              <a:ea typeface="Bellota Text Light"/>
              <a:cs typeface="Bellota Text Light"/>
              <a:sym typeface="Bellota Text Light"/>
            </a:endParaRPr>
          </a:p>
          <a:p>
            <a:pPr algn="l" indent="-349250" lvl="0" marL="457200" rtl="0">
              <a:spcBef>
                <a:spcPts val="0"/>
              </a:spcBef>
              <a:spcAft>
                <a:spcPts val="0"/>
              </a:spcAft>
              <a:buClr>
                <a:schemeClr val="accent5"/>
              </a:buClr>
              <a:buSzPts val="1900"/>
              <a:buFont typeface="Bellota Text Light"/>
              <a:buChar char="⬩"/>
            </a:pPr>
            <a:r>
              <a:rPr lang="en" sz="1900">
                <a:solidFill>
                  <a:schemeClr val="dk1"/>
                </a:solidFill>
                <a:latin typeface="Bellota Text Light"/>
                <a:ea typeface="Bellota Text Light"/>
                <a:cs typeface="Bellota Text Light"/>
                <a:sym typeface="Bellota Text Light"/>
              </a:rPr>
              <a:t>How does seeing these plans make you feel about your planning? </a:t>
            </a:r>
            <a:endParaRPr sz="1900">
              <a:solidFill>
                <a:schemeClr val="dk1"/>
              </a:solidFill>
              <a:latin typeface="Bellota Text Light"/>
              <a:ea typeface="Bellota Text Light"/>
              <a:cs typeface="Bellota Text Light"/>
              <a:sym typeface="Bellota Text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9"/>
          <p:cNvSpPr txBox="1"/>
          <p:nvPr/>
        </p:nvSpPr>
        <p:spPr>
          <a:xfrm>
            <a:off x="542850" y="322350"/>
            <a:ext cx="8058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Bellota Text"/>
                <a:ea typeface="Bellota Text"/>
                <a:cs typeface="Bellota Text"/>
                <a:sym typeface="Bellota Text"/>
              </a:rPr>
              <a:t>Bite Buddies Results</a:t>
            </a:r>
            <a:endParaRPr sz="3600">
              <a:solidFill>
                <a:schemeClr val="dk1"/>
              </a:solidFill>
              <a:latin typeface="Bellota Text Light"/>
              <a:ea typeface="Bellota Text Light"/>
              <a:cs typeface="Bellota Text Light"/>
              <a:sym typeface="Bellota Text Light"/>
            </a:endParaRPr>
          </a:p>
        </p:txBody>
      </p:sp>
      <p:sp>
        <p:nvSpPr>
          <p:cNvPr id="338" name="Google Shape;338;p49"/>
          <p:cNvSpPr txBox="1"/>
          <p:nvPr>
            <p:ph idx="4294967295" type="body"/>
          </p:nvPr>
        </p:nvSpPr>
        <p:spPr>
          <a:xfrm>
            <a:off x="484050" y="1061250"/>
            <a:ext cx="4038000" cy="28488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1900">
                <a:solidFill>
                  <a:schemeClr val="accent5"/>
                </a:solidFill>
                <a:latin typeface="Bellota Text"/>
                <a:ea typeface="Bellota Text"/>
                <a:cs typeface="Bellota Text"/>
                <a:sym typeface="Bellota Text"/>
              </a:rPr>
              <a:t>Things that worked: </a:t>
            </a:r>
            <a:endParaRPr b="1" sz="1900">
              <a:solidFill>
                <a:schemeClr val="accent5"/>
              </a:solidFill>
              <a:latin typeface="Bellota Text"/>
              <a:ea typeface="Bellota Text"/>
              <a:cs typeface="Bellota Text"/>
              <a:sym typeface="Bellota Text"/>
            </a:endParaRPr>
          </a:p>
          <a:p>
            <a:pPr indent="-349250" lvl="0" marL="457200" rtl="0" algn="l">
              <a:spcBef>
                <a:spcPts val="0"/>
              </a:spcBef>
              <a:spcAft>
                <a:spcPts val="0"/>
              </a:spcAft>
              <a:buClr>
                <a:schemeClr val="accent5"/>
              </a:buClr>
              <a:buSzPts val="1900"/>
              <a:buChar char="⬩"/>
            </a:pPr>
            <a:r>
              <a:rPr lang="en" sz="1900"/>
              <a:t>Identifying w/people → more excitement</a:t>
            </a:r>
            <a:endParaRPr sz="1900"/>
          </a:p>
          <a:p>
            <a:pPr indent="0" lvl="0" marL="0" rtl="0" algn="l">
              <a:lnSpc>
                <a:spcPct val="100000"/>
              </a:lnSpc>
              <a:spcBef>
                <a:spcPts val="800"/>
              </a:spcBef>
              <a:spcAft>
                <a:spcPts val="0"/>
              </a:spcAft>
              <a:buNone/>
            </a:pPr>
            <a:r>
              <a:rPr b="1" lang="en" sz="1900">
                <a:solidFill>
                  <a:schemeClr val="accent5"/>
                </a:solidFill>
                <a:latin typeface="Bellota Text"/>
                <a:ea typeface="Bellota Text"/>
                <a:cs typeface="Bellota Text"/>
                <a:sym typeface="Bellota Text"/>
              </a:rPr>
              <a:t>Surprises</a:t>
            </a:r>
            <a:endParaRPr b="1" sz="1900">
              <a:solidFill>
                <a:schemeClr val="accent5"/>
              </a:solidFill>
              <a:latin typeface="Bellota Text"/>
              <a:ea typeface="Bellota Text"/>
              <a:cs typeface="Bellota Text"/>
              <a:sym typeface="Bellota Text"/>
            </a:endParaRPr>
          </a:p>
          <a:p>
            <a:pPr indent="-349250" lvl="0" marL="457200" rtl="0" algn="l">
              <a:spcBef>
                <a:spcPts val="0"/>
              </a:spcBef>
              <a:spcAft>
                <a:spcPts val="0"/>
              </a:spcAft>
              <a:buClr>
                <a:schemeClr val="accent5"/>
              </a:buClr>
              <a:buSzPts val="1900"/>
              <a:buChar char="⬩"/>
            </a:pPr>
            <a:r>
              <a:rPr lang="en" sz="1900"/>
              <a:t>Identified with conflicting personalities</a:t>
            </a:r>
            <a:endParaRPr b="1" sz="1900">
              <a:solidFill>
                <a:schemeClr val="accent5"/>
              </a:solidFill>
              <a:latin typeface="Bellota Text"/>
              <a:ea typeface="Bellota Text"/>
              <a:cs typeface="Bellota Text"/>
              <a:sym typeface="Bellota Text"/>
            </a:endParaRPr>
          </a:p>
          <a:p>
            <a:pPr indent="-349250" lvl="0" marL="457200" rtl="0" algn="l">
              <a:spcBef>
                <a:spcPts val="0"/>
              </a:spcBef>
              <a:spcAft>
                <a:spcPts val="0"/>
              </a:spcAft>
              <a:buClr>
                <a:schemeClr val="accent5"/>
              </a:buClr>
              <a:buSzPts val="1900"/>
              <a:buChar char="⬩"/>
            </a:pPr>
            <a:r>
              <a:rPr lang="en" sz="1900"/>
              <a:t>People can plan meals with differing specificity </a:t>
            </a:r>
            <a:endParaRPr sz="1900"/>
          </a:p>
        </p:txBody>
      </p:sp>
      <p:sp>
        <p:nvSpPr>
          <p:cNvPr id="339" name="Google Shape;339;p49"/>
          <p:cNvSpPr txBox="1"/>
          <p:nvPr>
            <p:ph idx="4294967295" type="body"/>
          </p:nvPr>
        </p:nvSpPr>
        <p:spPr>
          <a:xfrm>
            <a:off x="4686950" y="1061250"/>
            <a:ext cx="4038000" cy="26613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1900">
                <a:solidFill>
                  <a:schemeClr val="accent5"/>
                </a:solidFill>
                <a:latin typeface="Bellota Text"/>
                <a:ea typeface="Bellota Text"/>
                <a:cs typeface="Bellota Text"/>
                <a:sym typeface="Bellota Text"/>
              </a:rPr>
              <a:t>Things that didn’t work: </a:t>
            </a:r>
            <a:endParaRPr b="1" sz="1900">
              <a:solidFill>
                <a:schemeClr val="accent5"/>
              </a:solidFill>
              <a:latin typeface="Bellota Text"/>
              <a:ea typeface="Bellota Text"/>
              <a:cs typeface="Bellota Text"/>
              <a:sym typeface="Bellota Text"/>
            </a:endParaRPr>
          </a:p>
          <a:p>
            <a:pPr indent="-349250" lvl="0" marL="457200" rtl="0" algn="l">
              <a:spcBef>
                <a:spcPts val="0"/>
              </a:spcBef>
              <a:spcAft>
                <a:spcPts val="0"/>
              </a:spcAft>
              <a:buClr>
                <a:schemeClr val="accent5"/>
              </a:buClr>
              <a:buSzPts val="1900"/>
              <a:buChar char="⬩"/>
            </a:pPr>
            <a:r>
              <a:rPr lang="en" sz="1900"/>
              <a:t>Meals with strangers</a:t>
            </a:r>
            <a:endParaRPr sz="1900"/>
          </a:p>
          <a:p>
            <a:pPr indent="-349250" lvl="0" marL="457200" rtl="0" algn="l">
              <a:spcBef>
                <a:spcPts val="0"/>
              </a:spcBef>
              <a:spcAft>
                <a:spcPts val="0"/>
              </a:spcAft>
              <a:buClr>
                <a:schemeClr val="accent5"/>
              </a:buClr>
              <a:buSzPts val="1900"/>
              <a:buChar char="⬩"/>
            </a:pPr>
            <a:r>
              <a:rPr lang="en" sz="1900"/>
              <a:t>“Plans for the food not for the people”</a:t>
            </a:r>
            <a:endParaRPr sz="1900"/>
          </a:p>
          <a:p>
            <a:pPr indent="-349250" lvl="0" marL="457200" rtl="0" algn="l">
              <a:spcBef>
                <a:spcPts val="0"/>
              </a:spcBef>
              <a:spcAft>
                <a:spcPts val="0"/>
              </a:spcAft>
              <a:buClr>
                <a:schemeClr val="accent5"/>
              </a:buClr>
              <a:buSzPts val="1900"/>
              <a:buChar char="⬩"/>
            </a:pPr>
            <a:r>
              <a:rPr lang="en" sz="1900"/>
              <a:t>Time constraints</a:t>
            </a:r>
            <a:endParaRPr sz="1900"/>
          </a:p>
          <a:p>
            <a:pPr indent="0" lvl="0" marL="0" rtl="0" algn="l">
              <a:lnSpc>
                <a:spcPct val="100000"/>
              </a:lnSpc>
              <a:spcBef>
                <a:spcPts val="800"/>
              </a:spcBef>
              <a:spcAft>
                <a:spcPts val="0"/>
              </a:spcAft>
              <a:buNone/>
            </a:pPr>
            <a:r>
              <a:rPr b="1" lang="en" sz="1900">
                <a:solidFill>
                  <a:schemeClr val="accent5"/>
                </a:solidFill>
                <a:latin typeface="Bellota Text"/>
                <a:ea typeface="Bellota Text"/>
                <a:cs typeface="Bellota Text"/>
                <a:sym typeface="Bellota Text"/>
              </a:rPr>
              <a:t>New Learnings</a:t>
            </a:r>
            <a:endParaRPr b="1" sz="1900">
              <a:solidFill>
                <a:schemeClr val="accent5"/>
              </a:solidFill>
              <a:latin typeface="Bellota Text"/>
              <a:ea typeface="Bellota Text"/>
              <a:cs typeface="Bellota Text"/>
              <a:sym typeface="Bellota Text"/>
            </a:endParaRPr>
          </a:p>
          <a:p>
            <a:pPr indent="-349250" lvl="0" marL="457200" rtl="0" algn="l">
              <a:spcBef>
                <a:spcPts val="0"/>
              </a:spcBef>
              <a:spcAft>
                <a:spcPts val="0"/>
              </a:spcAft>
              <a:buClr>
                <a:schemeClr val="accent5"/>
              </a:buClr>
              <a:buSzPts val="1900"/>
              <a:buChar char="⬩"/>
            </a:pPr>
            <a:r>
              <a:rPr lang="en" sz="1900"/>
              <a:t>Easier to line up schedules than food preferences</a:t>
            </a:r>
            <a:endParaRPr sz="1900"/>
          </a:p>
          <a:p>
            <a:pPr indent="-349250" lvl="0" marL="457200" rtl="0" algn="l">
              <a:spcBef>
                <a:spcPts val="0"/>
              </a:spcBef>
              <a:spcAft>
                <a:spcPts val="0"/>
              </a:spcAft>
              <a:buClr>
                <a:schemeClr val="accent5"/>
              </a:buClr>
              <a:buSzPts val="1900"/>
              <a:buChar char="⬩"/>
            </a:pPr>
            <a:r>
              <a:rPr lang="en" sz="1900"/>
              <a:t>Interest in reviews</a:t>
            </a:r>
            <a:endParaRPr sz="1900"/>
          </a:p>
        </p:txBody>
      </p:sp>
      <p:sp>
        <p:nvSpPr>
          <p:cNvPr id="340" name="Google Shape;340;p49"/>
          <p:cNvSpPr txBox="1"/>
          <p:nvPr/>
        </p:nvSpPr>
        <p:spPr>
          <a:xfrm>
            <a:off x="484050" y="3828300"/>
            <a:ext cx="77610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chemeClr val="accent5"/>
                </a:solidFill>
                <a:latin typeface="Bellota Text"/>
                <a:ea typeface="Bellota Text"/>
                <a:cs typeface="Bellota Text"/>
                <a:sym typeface="Bellota Text"/>
              </a:rPr>
              <a:t>Validity: </a:t>
            </a:r>
            <a:r>
              <a:rPr lang="en" sz="1500">
                <a:solidFill>
                  <a:schemeClr val="dk1"/>
                </a:solidFill>
                <a:latin typeface="Bellota Text Light"/>
                <a:ea typeface="Bellota Text Light"/>
                <a:cs typeface="Bellota Text Light"/>
                <a:sym typeface="Bellota Text Light"/>
              </a:rPr>
              <a:t>❌</a:t>
            </a:r>
            <a:endParaRPr sz="2000">
              <a:solidFill>
                <a:schemeClr val="dk1"/>
              </a:solidFill>
              <a:latin typeface="Bellota Text Light"/>
              <a:ea typeface="Bellota Text Light"/>
              <a:cs typeface="Bellota Text Light"/>
              <a:sym typeface="Bellota Text Light"/>
            </a:endParaRPr>
          </a:p>
          <a:p>
            <a:pPr indent="-349250" lvl="0" marL="457200" rtl="0" algn="l">
              <a:lnSpc>
                <a:spcPct val="115000"/>
              </a:lnSpc>
              <a:spcBef>
                <a:spcPts val="0"/>
              </a:spcBef>
              <a:spcAft>
                <a:spcPts val="0"/>
              </a:spcAft>
              <a:buClr>
                <a:schemeClr val="accent5"/>
              </a:buClr>
              <a:buSzPts val="1900"/>
              <a:buFont typeface="Bellota Text Light"/>
              <a:buChar char="⬩"/>
            </a:pPr>
            <a:r>
              <a:rPr lang="en" sz="1900">
                <a:solidFill>
                  <a:schemeClr val="dk1"/>
                </a:solidFill>
                <a:latin typeface="Bellota Text Light"/>
                <a:ea typeface="Bellota Text Light"/>
                <a:cs typeface="Bellota Text Light"/>
                <a:sym typeface="Bellota Text Light"/>
              </a:rPr>
              <a:t>New assumption </a:t>
            </a:r>
            <a:r>
              <a:rPr lang="en" sz="2000">
                <a:solidFill>
                  <a:schemeClr val="dk1"/>
                </a:solidFill>
                <a:latin typeface="Bellota Text Light"/>
                <a:ea typeface="Bellota Text Light"/>
                <a:cs typeface="Bellota Text Light"/>
                <a:sym typeface="Bellota Text Light"/>
              </a:rPr>
              <a:t>💡 People prioritize the food itself over social perception when planning their meals</a:t>
            </a:r>
            <a:endParaRPr sz="1900">
              <a:solidFill>
                <a:schemeClr val="dk1"/>
              </a:solidFill>
              <a:latin typeface="Bellota Text Light"/>
              <a:ea typeface="Bellota Text Light"/>
              <a:cs typeface="Bellota Text Light"/>
              <a:sym typeface="Bellota Text Light"/>
            </a:endParaRPr>
          </a:p>
        </p:txBody>
      </p:sp>
    </p:spTree>
  </p:cSld>
  <p:clrMapOvr>
    <a:masterClrMapping/>
  </p:clrMapOvr>
</p:sld>
</file>

<file path=ppt/slides/slide27.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344" name="Shape 344"/>
        <p:cNvGrpSpPr/>
        <p:nvPr/>
      </p:nvGrpSpPr>
      <p:grpSpPr>
        <a:xfrm>
          <a:off x="0" y="0"/>
          <a:ext cx="0" cy="0"/>
          <a:chOff x="0" y="0"/>
          <a:chExt cx="0" cy="0"/>
        </a:xfrm>
      </p:grpSpPr>
      <p:sp>
        <p:nvSpPr>
          <p:cNvPr id="345" name="Google Shape;345;p50"/>
          <p:cNvSpPr txBox="1"/>
          <p:nvPr/>
        </p:nvSpPr>
        <p:spPr>
          <a:xfrm>
            <a:off x="542850" y="322350"/>
            <a:ext cx="8058300" cy="7389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3600">
                <a:solidFill>
                  <a:schemeClr val="dk1"/>
                </a:solidFill>
                <a:latin typeface="Bellota Text"/>
                <a:ea typeface="Bellota Text"/>
                <a:cs typeface="Bellota Text"/>
                <a:sym typeface="Bellota Text"/>
              </a:rPr>
              <a:t>Prototype 2: Cooking Companion</a:t>
            </a:r>
            <a:endParaRPr sz="3600">
              <a:solidFill>
                <a:schemeClr val="dk1"/>
              </a:solidFill>
              <a:latin typeface="Bellota Text Light"/>
              <a:ea typeface="Bellota Text Light"/>
              <a:cs typeface="Bellota Text Light"/>
              <a:sym typeface="Bellota Text Light"/>
            </a:endParaRPr>
          </a:p>
        </p:txBody>
      </p:sp>
      <p:sp>
        <p:nvSpPr>
          <p:cNvPr id="346" name="Google Shape;346;p50"/>
          <p:cNvSpPr txBox="1"/>
          <p:nvPr/>
        </p:nvSpPr>
        <p:spPr>
          <a:xfrm>
            <a:off x="484050" y="1061250"/>
            <a:ext cx="8175900" cy="7695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Assumption:</a:t>
            </a:r>
            <a:r>
              <a:rPr lang="en" sz="1900">
                <a:solidFill>
                  <a:schemeClr val="accent5"/>
                </a:solidFill>
                <a:latin typeface="Bellota Text Light"/>
                <a:ea typeface="Bellota Text Light"/>
                <a:cs typeface="Bellota Text Light"/>
                <a:sym typeface="Bellota Text Light"/>
              </a:rPr>
              <a:t> </a:t>
            </a:r>
            <a:r>
              <a:rPr lang="en" sz="1900">
                <a:solidFill>
                  <a:schemeClr val="dk1"/>
                </a:solidFill>
                <a:latin typeface="Bellota Text Light"/>
                <a:ea typeface="Bellota Text Light"/>
                <a:cs typeface="Bellota Text Light"/>
                <a:sym typeface="Bellota Text Light"/>
              </a:rPr>
              <a:t>Having a cooking assistant closely monitoring users while cooking won’t feel annoying or intrusive.</a:t>
            </a:r>
            <a:endParaRPr sz="1900">
              <a:solidFill>
                <a:schemeClr val="dk1"/>
              </a:solidFill>
              <a:latin typeface="Bellota Text Light"/>
              <a:ea typeface="Bellota Text Light"/>
              <a:cs typeface="Bellota Text Light"/>
              <a:sym typeface="Bellota Text Light"/>
            </a:endParaRPr>
          </a:p>
        </p:txBody>
      </p:sp>
      <p:sp>
        <p:nvSpPr>
          <p:cNvPr id="347" name="Google Shape;347;p50"/>
          <p:cNvSpPr txBox="1"/>
          <p:nvPr/>
        </p:nvSpPr>
        <p:spPr>
          <a:xfrm>
            <a:off x="484050" y="1830750"/>
            <a:ext cx="8175900" cy="4770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Methodology:</a:t>
            </a:r>
            <a:endParaRPr sz="1900">
              <a:solidFill>
                <a:schemeClr val="dk1"/>
              </a:solidFill>
              <a:latin typeface="Bellota Text Light"/>
              <a:ea typeface="Bellota Text Light"/>
              <a:cs typeface="Bellota Text Light"/>
              <a:sym typeface="Bellota Text Light"/>
            </a:endParaRPr>
          </a:p>
        </p:txBody>
      </p:sp>
      <p:pic>
        <p:nvPicPr>
          <p:cNvPr id="348" name="Google Shape;348;p50"/>
          <p:cNvPicPr preferRelativeResize="0"/>
          <p:nvPr/>
        </p:nvPicPr>
        <p:blipFill>
          <a:blip r:embed="rId3">
            <a:alphaModFix/>
          </a:blip>
          <a:stretch>
            <a:fillRect/>
          </a:stretch>
        </p:blipFill>
        <p:spPr>
          <a:xfrm>
            <a:off x="1360142" y="3646112"/>
            <a:ext cx="1774992" cy="1331225"/>
          </a:xfrm>
          <a:prstGeom prst="rect">
            <a:avLst/>
          </a:prstGeom>
          <a:noFill/>
          <a:ln>
            <a:noFill/>
          </a:ln>
        </p:spPr>
      </p:pic>
      <p:pic>
        <p:nvPicPr>
          <p:cNvPr id="349" name="Google Shape;349;p50"/>
          <p:cNvPicPr preferRelativeResize="0"/>
          <p:nvPr/>
        </p:nvPicPr>
        <p:blipFill>
          <a:blip r:embed="rId4">
            <a:alphaModFix/>
          </a:blip>
          <a:stretch>
            <a:fillRect/>
          </a:stretch>
        </p:blipFill>
        <p:spPr>
          <a:xfrm rot="1123624">
            <a:off x="7288579" y="3875679"/>
            <a:ext cx="1574067" cy="885411"/>
          </a:xfrm>
          <a:prstGeom prst="rect">
            <a:avLst/>
          </a:prstGeom>
          <a:noFill/>
          <a:ln>
            <a:noFill/>
          </a:ln>
        </p:spPr>
      </p:pic>
      <p:pic>
        <p:nvPicPr>
          <p:cNvPr id="350" name="Google Shape;350;p50"/>
          <p:cNvPicPr preferRelativeResize="0"/>
          <p:nvPr/>
        </p:nvPicPr>
        <p:blipFill>
          <a:blip r:embed="rId5">
            <a:alphaModFix/>
          </a:blip>
          <a:stretch>
            <a:fillRect/>
          </a:stretch>
        </p:blipFill>
        <p:spPr>
          <a:xfrm>
            <a:off x="7392880" y="3012768"/>
            <a:ext cx="1574066" cy="885411"/>
          </a:xfrm>
          <a:prstGeom prst="rect">
            <a:avLst/>
          </a:prstGeom>
          <a:noFill/>
          <a:ln>
            <a:noFill/>
          </a:ln>
        </p:spPr>
      </p:pic>
      <p:pic>
        <p:nvPicPr>
          <p:cNvPr id="351" name="Google Shape;351;p50"/>
          <p:cNvPicPr preferRelativeResize="0"/>
          <p:nvPr/>
        </p:nvPicPr>
        <p:blipFill>
          <a:blip r:embed="rId6">
            <a:alphaModFix/>
          </a:blip>
          <a:stretch>
            <a:fillRect/>
          </a:stretch>
        </p:blipFill>
        <p:spPr>
          <a:xfrm rot="-1208221">
            <a:off x="7288585" y="2242825"/>
            <a:ext cx="1574068" cy="885411"/>
          </a:xfrm>
          <a:prstGeom prst="rect">
            <a:avLst/>
          </a:prstGeom>
          <a:noFill/>
          <a:ln>
            <a:noFill/>
          </a:ln>
        </p:spPr>
      </p:pic>
      <p:sp>
        <p:nvSpPr>
          <p:cNvPr id="352" name="Google Shape;352;p50"/>
          <p:cNvSpPr txBox="1"/>
          <p:nvPr/>
        </p:nvSpPr>
        <p:spPr>
          <a:xfrm>
            <a:off x="382925" y="3255385"/>
            <a:ext cx="4133700" cy="4002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solidFill>
                  <a:schemeClr val="dk1"/>
                </a:solidFill>
                <a:latin typeface="Bellota Text"/>
                <a:ea typeface="Bellota Text"/>
                <a:cs typeface="Bellota Text"/>
                <a:sym typeface="Bellota Text"/>
              </a:rPr>
              <a:t>Participant prepares recipe in their home kitchen</a:t>
            </a:r>
            <a:endParaRPr b="1">
              <a:solidFill>
                <a:schemeClr val="dk1"/>
              </a:solidFill>
              <a:latin typeface="Bellota Text"/>
              <a:ea typeface="Bellota Text"/>
              <a:cs typeface="Bellota Text"/>
              <a:sym typeface="Bellota Text"/>
            </a:endParaRPr>
          </a:p>
        </p:txBody>
      </p:sp>
      <p:sp>
        <p:nvSpPr>
          <p:cNvPr id="353" name="Google Shape;353;p50"/>
          <p:cNvSpPr/>
          <p:nvPr/>
        </p:nvSpPr>
        <p:spPr>
          <a:xfrm>
            <a:off x="5875855" y="3281893"/>
            <a:ext cx="1126656" cy="628783"/>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23C4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cxnSp>
        <p:nvCxnSpPr>
          <p:cNvPr id="354" name="Google Shape;354;p50"/>
          <p:cNvCxnSpPr/>
          <p:nvPr/>
        </p:nvCxnSpPr>
        <p:spPr>
          <a:xfrm rot="10800000">
            <a:off x="3418354" y="2571756"/>
            <a:ext cx="2690700" cy="720900"/>
          </a:xfrm>
          <a:prstGeom prst="straightConnector1">
            <a:avLst/>
          </a:prstGeom>
          <a:noFill/>
          <a:ln cap="flat" cmpd="sng" w="9525">
            <a:solidFill>
              <a:schemeClr val="dk2"/>
            </a:solidFill>
            <a:prstDash val="solid"/>
            <a:round/>
            <a:headEnd len="med" type="none" w="med"/>
            <a:tailEnd len="med" type="none" w="med"/>
          </a:ln>
        </p:spPr>
      </p:cxnSp>
      <p:cxnSp>
        <p:nvCxnSpPr>
          <p:cNvPr id="355" name="Google Shape;355;p50"/>
          <p:cNvCxnSpPr/>
          <p:nvPr/>
        </p:nvCxnSpPr>
        <p:spPr>
          <a:xfrm flipH="1">
            <a:off x="3450454" y="3955470"/>
            <a:ext cx="2658600" cy="712500"/>
          </a:xfrm>
          <a:prstGeom prst="straightConnector1">
            <a:avLst/>
          </a:prstGeom>
          <a:noFill/>
          <a:ln cap="flat" cmpd="sng" w="9525">
            <a:solidFill>
              <a:schemeClr val="dk2"/>
            </a:solidFill>
            <a:prstDash val="solid"/>
            <a:round/>
            <a:headEnd len="med" type="none" w="med"/>
            <a:tailEnd len="med" type="none" w="med"/>
          </a:ln>
        </p:spPr>
      </p:cxnSp>
      <p:sp>
        <p:nvSpPr>
          <p:cNvPr id="356" name="Google Shape;356;p50"/>
          <p:cNvSpPr txBox="1"/>
          <p:nvPr/>
        </p:nvSpPr>
        <p:spPr>
          <a:xfrm rot="944666">
            <a:off x="3518826" y="2411407"/>
            <a:ext cx="2643479" cy="615612"/>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a:solidFill>
                  <a:schemeClr val="dk1"/>
                </a:solidFill>
                <a:latin typeface="Bellota Text"/>
                <a:ea typeface="Bellota Text"/>
                <a:cs typeface="Bellota Text"/>
                <a:sym typeface="Bellota Text"/>
              </a:rPr>
              <a:t>“Cooking companion” monitors them via “feedback cards”</a:t>
            </a:r>
            <a:endParaRPr b="1">
              <a:solidFill>
                <a:schemeClr val="dk1"/>
              </a:solidFill>
              <a:latin typeface="Bellota Text"/>
              <a:ea typeface="Bellota Text"/>
              <a:cs typeface="Bellota Text"/>
              <a:sym typeface="Bellota Text"/>
            </a:endParaRPr>
          </a:p>
        </p:txBody>
      </p:sp>
      <p:sp>
        <p:nvSpPr>
          <p:cNvPr id="357" name="Google Shape;357;p50"/>
          <p:cNvSpPr txBox="1"/>
          <p:nvPr/>
        </p:nvSpPr>
        <p:spPr>
          <a:xfrm rot="-177700">
            <a:off x="5669656" y="4031133"/>
            <a:ext cx="812886" cy="769635"/>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n" sz="3800">
                <a:solidFill>
                  <a:schemeClr val="accent5"/>
                </a:solidFill>
                <a:latin typeface="Bellota Text"/>
                <a:ea typeface="Bellota Text"/>
                <a:cs typeface="Bellota Text"/>
                <a:sym typeface="Bellota Text"/>
              </a:rPr>
              <a:t>🔊</a:t>
            </a:r>
            <a:endParaRPr sz="3800">
              <a:solidFill>
                <a:schemeClr val="dk1"/>
              </a:solidFill>
              <a:latin typeface="Bellota Text Light"/>
              <a:ea typeface="Bellota Text Light"/>
              <a:cs typeface="Bellota Text Light"/>
              <a:sym typeface="Bellota Text Light"/>
            </a:endParaRPr>
          </a:p>
        </p:txBody>
      </p:sp>
      <p:sp>
        <p:nvSpPr>
          <p:cNvPr id="358" name="Google Shape;358;p50"/>
          <p:cNvSpPr txBox="1"/>
          <p:nvPr/>
        </p:nvSpPr>
        <p:spPr>
          <a:xfrm rot="-177345">
            <a:off x="6309229" y="4133221"/>
            <a:ext cx="855238" cy="769682"/>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n" sz="3800">
                <a:solidFill>
                  <a:schemeClr val="dk1"/>
                </a:solidFill>
                <a:latin typeface="Bellota Text Light"/>
                <a:ea typeface="Bellota Text Light"/>
                <a:cs typeface="Bellota Text Light"/>
                <a:sym typeface="Bellota Text Light"/>
              </a:rPr>
              <a:t>👀</a:t>
            </a:r>
            <a:endParaRPr sz="3800">
              <a:solidFill>
                <a:schemeClr val="dk1"/>
              </a:solidFill>
              <a:latin typeface="Bellota Text Light"/>
              <a:ea typeface="Bellota Text Light"/>
              <a:cs typeface="Bellota Text Light"/>
              <a:sym typeface="Bellota Text Light"/>
            </a:endParaRPr>
          </a:p>
        </p:txBody>
      </p:sp>
      <p:sp>
        <p:nvSpPr>
          <p:cNvPr id="359" name="Google Shape;359;p50"/>
          <p:cNvSpPr txBox="1"/>
          <p:nvPr/>
        </p:nvSpPr>
        <p:spPr>
          <a:xfrm>
            <a:off x="4907636" y="4735236"/>
            <a:ext cx="3267900" cy="4002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n">
                <a:solidFill>
                  <a:schemeClr val="dk1"/>
                </a:solidFill>
                <a:latin typeface="Bellota Text"/>
                <a:ea typeface="Bellota Text"/>
                <a:cs typeface="Bellota Text"/>
                <a:sym typeface="Bellota Text"/>
              </a:rPr>
              <a:t>Audio/visual cues create interruption</a:t>
            </a:r>
            <a:endParaRPr b="1">
              <a:solidFill>
                <a:schemeClr val="dk1"/>
              </a:solidFill>
              <a:latin typeface="Bellota Text"/>
              <a:ea typeface="Bellota Text"/>
              <a:cs typeface="Bellota Text"/>
              <a:sym typeface="Bellota Text"/>
            </a:endParaRPr>
          </a:p>
        </p:txBody>
      </p:sp>
      <p:pic>
        <p:nvPicPr>
          <p:cNvPr id="360" name="Google Shape;360;p50"/>
          <p:cNvPicPr preferRelativeResize="0"/>
          <p:nvPr/>
        </p:nvPicPr>
        <p:blipFill rotWithShape="1">
          <a:blip r:embed="rId7">
            <a:alphaModFix/>
          </a:blip>
          <a:srcRect b="-22" r="-25"/>
          <a:stretch/>
        </p:blipFill>
        <p:spPr>
          <a:xfrm>
            <a:off x="1718650" y="2294119"/>
            <a:ext cx="1057973" cy="10386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51"/>
          <p:cNvPicPr preferRelativeResize="0"/>
          <p:nvPr/>
        </p:nvPicPr>
        <p:blipFill>
          <a:blip r:embed="rId3">
            <a:alphaModFix/>
          </a:blip>
          <a:stretch>
            <a:fillRect/>
          </a:stretch>
        </p:blipFill>
        <p:spPr>
          <a:xfrm>
            <a:off x="428625" y="241100"/>
            <a:ext cx="8286751" cy="46612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2"/>
          <p:cNvSpPr txBox="1"/>
          <p:nvPr/>
        </p:nvSpPr>
        <p:spPr>
          <a:xfrm>
            <a:off x="542850" y="322350"/>
            <a:ext cx="8058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Bellota Text"/>
                <a:ea typeface="Bellota Text"/>
                <a:cs typeface="Bellota Text"/>
                <a:sym typeface="Bellota Text"/>
              </a:rPr>
              <a:t>Cooking Companion</a:t>
            </a:r>
            <a:r>
              <a:rPr b="1" lang="en" sz="3600">
                <a:solidFill>
                  <a:schemeClr val="dk1"/>
                </a:solidFill>
                <a:latin typeface="Bellota Text"/>
                <a:ea typeface="Bellota Text"/>
                <a:cs typeface="Bellota Text"/>
                <a:sym typeface="Bellota Text"/>
              </a:rPr>
              <a:t> Results</a:t>
            </a:r>
            <a:endParaRPr sz="3600">
              <a:solidFill>
                <a:schemeClr val="dk1"/>
              </a:solidFill>
              <a:latin typeface="Bellota Text Light"/>
              <a:ea typeface="Bellota Text Light"/>
              <a:cs typeface="Bellota Text Light"/>
              <a:sym typeface="Bellota Text Light"/>
            </a:endParaRPr>
          </a:p>
        </p:txBody>
      </p:sp>
      <p:sp>
        <p:nvSpPr>
          <p:cNvPr id="371" name="Google Shape;371;p52"/>
          <p:cNvSpPr txBox="1"/>
          <p:nvPr>
            <p:ph idx="4294967295" type="body"/>
          </p:nvPr>
        </p:nvSpPr>
        <p:spPr>
          <a:xfrm>
            <a:off x="484050" y="1061250"/>
            <a:ext cx="4038000" cy="34728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1900">
                <a:solidFill>
                  <a:schemeClr val="accent5"/>
                </a:solidFill>
                <a:latin typeface="Bellota Text"/>
                <a:ea typeface="Bellota Text"/>
                <a:cs typeface="Bellota Text"/>
                <a:sym typeface="Bellota Text"/>
              </a:rPr>
              <a:t>Things that worked: </a:t>
            </a:r>
            <a:endParaRPr b="1" sz="1900">
              <a:solidFill>
                <a:schemeClr val="accent5"/>
              </a:solidFill>
              <a:latin typeface="Bellota Text"/>
              <a:ea typeface="Bellota Text"/>
              <a:cs typeface="Bellota Text"/>
              <a:sym typeface="Bellota Text"/>
            </a:endParaRPr>
          </a:p>
          <a:p>
            <a:pPr indent="-355600" lvl="0" marL="457200" rtl="0" algn="l">
              <a:spcBef>
                <a:spcPts val="0"/>
              </a:spcBef>
              <a:spcAft>
                <a:spcPts val="0"/>
              </a:spcAft>
              <a:buClr>
                <a:schemeClr val="accent5"/>
              </a:buClr>
              <a:buSzPts val="2000"/>
              <a:buChar char="⬩"/>
            </a:pPr>
            <a:r>
              <a:rPr lang="en" sz="2000"/>
              <a:t>Continuous checking-in created a fun, social dynamic</a:t>
            </a:r>
            <a:endParaRPr sz="2000"/>
          </a:p>
          <a:p>
            <a:pPr indent="-355600" lvl="0" marL="457200" rtl="0" algn="l">
              <a:spcBef>
                <a:spcPts val="0"/>
              </a:spcBef>
              <a:spcAft>
                <a:spcPts val="0"/>
              </a:spcAft>
              <a:buClr>
                <a:schemeClr val="accent5"/>
              </a:buClr>
              <a:buSzPts val="2000"/>
              <a:buChar char="⬩"/>
            </a:pPr>
            <a:r>
              <a:rPr lang="en" sz="2000"/>
              <a:t>Not annoying or intrusive</a:t>
            </a:r>
            <a:endParaRPr sz="2000"/>
          </a:p>
          <a:p>
            <a:pPr indent="0" lvl="0" marL="0" rtl="0" algn="l">
              <a:lnSpc>
                <a:spcPct val="100000"/>
              </a:lnSpc>
              <a:spcBef>
                <a:spcPts val="800"/>
              </a:spcBef>
              <a:spcAft>
                <a:spcPts val="0"/>
              </a:spcAft>
              <a:buNone/>
            </a:pPr>
            <a:r>
              <a:rPr b="1" lang="en" sz="1900">
                <a:solidFill>
                  <a:schemeClr val="accent5"/>
                </a:solidFill>
                <a:latin typeface="Bellota Text"/>
                <a:ea typeface="Bellota Text"/>
                <a:cs typeface="Bellota Text"/>
                <a:sym typeface="Bellota Text"/>
              </a:rPr>
              <a:t>Surprises</a:t>
            </a:r>
            <a:endParaRPr b="1" sz="1900">
              <a:solidFill>
                <a:schemeClr val="accent5"/>
              </a:solidFill>
              <a:latin typeface="Bellota Text"/>
              <a:ea typeface="Bellota Text"/>
              <a:cs typeface="Bellota Text"/>
              <a:sym typeface="Bellota Text"/>
            </a:endParaRPr>
          </a:p>
          <a:p>
            <a:pPr indent="-355600" lvl="0" marL="457200" rtl="0" algn="l">
              <a:spcBef>
                <a:spcPts val="0"/>
              </a:spcBef>
              <a:spcAft>
                <a:spcPts val="0"/>
              </a:spcAft>
              <a:buClr>
                <a:schemeClr val="accent5"/>
              </a:buClr>
              <a:buSzPts val="2000"/>
              <a:buChar char="⬩"/>
            </a:pPr>
            <a:r>
              <a:rPr lang="en" sz="2000"/>
              <a:t>The substitutions that people make are typically mild and </a:t>
            </a:r>
            <a:r>
              <a:rPr b="1" i="1" lang="en" sz="2000">
                <a:latin typeface="Bellota Text"/>
                <a:ea typeface="Bellota Text"/>
                <a:cs typeface="Bellota Text"/>
                <a:sym typeface="Bellota Text"/>
              </a:rPr>
              <a:t>don’t need feedback</a:t>
            </a:r>
            <a:r>
              <a:rPr lang="en" sz="2000"/>
              <a:t>.</a:t>
            </a:r>
            <a:endParaRPr sz="2000"/>
          </a:p>
        </p:txBody>
      </p:sp>
      <p:sp>
        <p:nvSpPr>
          <p:cNvPr id="372" name="Google Shape;372;p52"/>
          <p:cNvSpPr txBox="1"/>
          <p:nvPr>
            <p:ph idx="4294967295" type="body"/>
          </p:nvPr>
        </p:nvSpPr>
        <p:spPr>
          <a:xfrm>
            <a:off x="4686950" y="1061250"/>
            <a:ext cx="4038000" cy="34728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1900">
                <a:solidFill>
                  <a:schemeClr val="accent5"/>
                </a:solidFill>
                <a:latin typeface="Bellota Text"/>
                <a:ea typeface="Bellota Text"/>
                <a:cs typeface="Bellota Text"/>
                <a:sym typeface="Bellota Text"/>
              </a:rPr>
              <a:t>Things that didn’t work: </a:t>
            </a:r>
            <a:endParaRPr b="1" sz="1900">
              <a:solidFill>
                <a:schemeClr val="accent5"/>
              </a:solidFill>
              <a:latin typeface="Bellota Text"/>
              <a:ea typeface="Bellota Text"/>
              <a:cs typeface="Bellota Text"/>
              <a:sym typeface="Bellota Text"/>
            </a:endParaRPr>
          </a:p>
          <a:p>
            <a:pPr indent="-355600" lvl="0" marL="457200" rtl="0" algn="l">
              <a:spcBef>
                <a:spcPts val="0"/>
              </a:spcBef>
              <a:spcAft>
                <a:spcPts val="0"/>
              </a:spcAft>
              <a:buClr>
                <a:schemeClr val="accent5"/>
              </a:buClr>
              <a:buSzPts val="2000"/>
              <a:buChar char="⬩"/>
            </a:pPr>
            <a:r>
              <a:rPr lang="en" sz="2000"/>
              <a:t>Checking-in didn’t produce a change in the cooking process.</a:t>
            </a:r>
            <a:endParaRPr sz="2000"/>
          </a:p>
          <a:p>
            <a:pPr indent="0" lvl="0" marL="0" rtl="0" algn="l">
              <a:lnSpc>
                <a:spcPct val="100000"/>
              </a:lnSpc>
              <a:spcBef>
                <a:spcPts val="800"/>
              </a:spcBef>
              <a:spcAft>
                <a:spcPts val="0"/>
              </a:spcAft>
              <a:buNone/>
            </a:pPr>
            <a:r>
              <a:rPr b="1" lang="en" sz="1900">
                <a:solidFill>
                  <a:schemeClr val="accent5"/>
                </a:solidFill>
                <a:latin typeface="Bellota Text"/>
                <a:ea typeface="Bellota Text"/>
                <a:cs typeface="Bellota Text"/>
                <a:sym typeface="Bellota Text"/>
              </a:rPr>
              <a:t>New Learnings</a:t>
            </a:r>
            <a:endParaRPr b="1" sz="1900">
              <a:solidFill>
                <a:schemeClr val="accent5"/>
              </a:solidFill>
              <a:latin typeface="Bellota Text"/>
              <a:ea typeface="Bellota Text"/>
              <a:cs typeface="Bellota Text"/>
              <a:sym typeface="Bellota Text"/>
            </a:endParaRPr>
          </a:p>
          <a:p>
            <a:pPr indent="-355600" lvl="0" marL="457200" rtl="0" algn="l">
              <a:spcBef>
                <a:spcPts val="0"/>
              </a:spcBef>
              <a:spcAft>
                <a:spcPts val="0"/>
              </a:spcAft>
              <a:buClr>
                <a:schemeClr val="accent5"/>
              </a:buClr>
              <a:buSzPts val="2000"/>
              <a:buChar char="⬩"/>
            </a:pPr>
            <a:r>
              <a:rPr lang="en" sz="2000"/>
              <a:t>People enjoy having a cooking partner accompany them</a:t>
            </a:r>
            <a:endParaRPr sz="2000"/>
          </a:p>
          <a:p>
            <a:pPr indent="-355600" lvl="0" marL="457200" rtl="0" algn="l">
              <a:spcBef>
                <a:spcPts val="0"/>
              </a:spcBef>
              <a:spcAft>
                <a:spcPts val="0"/>
              </a:spcAft>
              <a:buClr>
                <a:schemeClr val="accent5"/>
              </a:buClr>
              <a:buSzPts val="2000"/>
              <a:buChar char="⬩"/>
            </a:pPr>
            <a:r>
              <a:rPr lang="en" sz="2000"/>
              <a:t>We should channel this fun partner aspect in a more useful way</a:t>
            </a:r>
            <a:endParaRPr sz="2000"/>
          </a:p>
        </p:txBody>
      </p:sp>
      <p:sp>
        <p:nvSpPr>
          <p:cNvPr id="373" name="Google Shape;373;p52"/>
          <p:cNvSpPr txBox="1"/>
          <p:nvPr/>
        </p:nvSpPr>
        <p:spPr>
          <a:xfrm>
            <a:off x="542850" y="3999420"/>
            <a:ext cx="80583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chemeClr val="accent5"/>
                </a:solidFill>
                <a:latin typeface="Bellota Text"/>
                <a:ea typeface="Bellota Text"/>
                <a:cs typeface="Bellota Text"/>
                <a:sym typeface="Bellota Text"/>
              </a:rPr>
              <a:t>Validity: </a:t>
            </a:r>
            <a:r>
              <a:rPr lang="en" sz="2000">
                <a:solidFill>
                  <a:schemeClr val="dk1"/>
                </a:solidFill>
                <a:latin typeface="Bellota Text Light"/>
                <a:ea typeface="Bellota Text Light"/>
                <a:cs typeface="Bellota Text Light"/>
                <a:sym typeface="Bellota Text Light"/>
              </a:rPr>
              <a:t>✅</a:t>
            </a:r>
            <a:endParaRPr sz="2000">
              <a:solidFill>
                <a:schemeClr val="dk1"/>
              </a:solidFill>
              <a:latin typeface="Bellota Text Light"/>
              <a:ea typeface="Bellota Text Light"/>
              <a:cs typeface="Bellota Text Light"/>
              <a:sym typeface="Bellota Text Light"/>
            </a:endParaRPr>
          </a:p>
          <a:p>
            <a:pPr indent="-355600" lvl="0" marL="457200" rtl="0" algn="l">
              <a:lnSpc>
                <a:spcPct val="115000"/>
              </a:lnSpc>
              <a:spcBef>
                <a:spcPts val="0"/>
              </a:spcBef>
              <a:spcAft>
                <a:spcPts val="0"/>
              </a:spcAft>
              <a:buClr>
                <a:schemeClr val="accent5"/>
              </a:buClr>
              <a:buSzPts val="2000"/>
              <a:buFont typeface="Bellota Text Light"/>
              <a:buChar char="⬩"/>
            </a:pPr>
            <a:r>
              <a:rPr lang="en" sz="2000">
                <a:solidFill>
                  <a:schemeClr val="dk1"/>
                </a:solidFill>
                <a:latin typeface="Bellota Text Light"/>
                <a:ea typeface="Bellota Text Light"/>
                <a:cs typeface="Bellota Text Light"/>
                <a:sym typeface="Bellota Text Light"/>
              </a:rPr>
              <a:t>New assumption </a:t>
            </a:r>
            <a:r>
              <a:rPr lang="en" sz="2000">
                <a:solidFill>
                  <a:schemeClr val="dk1"/>
                </a:solidFill>
                <a:latin typeface="Bellota Text Light"/>
                <a:ea typeface="Bellota Text Light"/>
                <a:cs typeface="Bellota Text Light"/>
                <a:sym typeface="Bellota Text Light"/>
              </a:rPr>
              <a:t>💡 People’s experimentation in the kitchen doesn’t often need feedback</a:t>
            </a:r>
            <a:endParaRPr sz="2000">
              <a:solidFill>
                <a:schemeClr val="dk1"/>
              </a:solidFill>
              <a:latin typeface="Bellota Text Light"/>
              <a:ea typeface="Bellota Text Light"/>
              <a:cs typeface="Bellota Text Light"/>
              <a:sym typeface="Bellota Text Light"/>
            </a:endParaRPr>
          </a:p>
        </p:txBody>
      </p:sp>
    </p:spTree>
  </p:cSld>
  <p:clrMapOvr>
    <a:masterClrMapping/>
  </p:clrMapOvr>
</p:sld>
</file>

<file path=ppt/slides/slide3.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20" name="Shape 120"/>
        <p:cNvGrpSpPr/>
        <p:nvPr/>
      </p:nvGrpSpPr>
      <p:grpSpPr>
        <a:xfrm>
          <a:off x="0" y="0"/>
          <a:ext cx="0" cy="0"/>
          <a:chOff x="0" y="0"/>
          <a:chExt cx="0" cy="0"/>
        </a:xfrm>
      </p:grpSpPr>
      <p:sp>
        <p:nvSpPr>
          <p:cNvPr id="121" name="Google Shape;121;p26"/>
          <p:cNvSpPr txBox="1"/>
          <p:nvPr>
            <p:ph type="title"/>
          </p:nvPr>
        </p:nvSpPr>
        <p:spPr>
          <a:xfrm>
            <a:off x="1080050" y="531200"/>
            <a:ext cx="6984000" cy="396300"/>
          </a:xfrm>
          <a:prstGeom prst="rect">
            <a:avLst/>
          </a:prstGeom>
        </p:spPr>
        <p:txBody>
          <a:bodyPr anchor="b" anchorCtr="0" bIns="0" lIns="0" rIns="0" spcFirstLastPara="1" tIns="0" wrap="square">
            <a:noAutofit/>
          </a:bodyPr>
          <a:lstStyle/>
          <a:p>
            <a:pPr algn="ctr" indent="0" lvl="0" marL="0" rtl="0">
              <a:spcBef>
                <a:spcPts val="0"/>
              </a:spcBef>
              <a:spcAft>
                <a:spcPts val="0"/>
              </a:spcAft>
              <a:buNone/>
            </a:pPr>
            <a:r>
              <a:rPr lang="en">
                <a:latin typeface="Bellota Text"/>
                <a:ea typeface="Bellota Text"/>
                <a:cs typeface="Bellota Text"/>
                <a:sym typeface="Bellota Text"/>
              </a:rPr>
              <a:t>Meet the Team: Foodies!</a:t>
            </a:r>
            <a:endParaRPr>
              <a:latin typeface="Bellota Text"/>
              <a:ea typeface="Bellota Text"/>
              <a:cs typeface="Bellota Text"/>
              <a:sym typeface="Bellota Text"/>
            </a:endParaRPr>
          </a:p>
        </p:txBody>
      </p:sp>
      <p:pic>
        <p:nvPicPr>
          <p:cNvPr id="122" name="Google Shape;122;p26"/>
          <p:cNvPicPr preferRelativeResize="0"/>
          <p:nvPr/>
        </p:nvPicPr>
        <p:blipFill rotWithShape="1">
          <a:blip r:embed="rId3">
            <a:alphaModFix/>
          </a:blip>
          <a:srcRect b="0" l="0" r="0" t="0"/>
          <a:stretch/>
        </p:blipFill>
        <p:spPr>
          <a:xfrm>
            <a:off x="855300" y="1474525"/>
            <a:ext cx="1489200" cy="1489200"/>
          </a:xfrm>
          <a:prstGeom prst="ellipse">
            <a:avLst/>
          </a:prstGeom>
          <a:noFill/>
          <a:ln>
            <a:noFill/>
          </a:ln>
          <a:effectLst>
            <a:outerShdw algn="bl" blurRad="57150" dir="5400000" dist="19050" rotWithShape="0">
              <a:srgbClr val="000000">
                <a:alpha val="50000"/>
              </a:srgbClr>
            </a:outerShdw>
          </a:effectLst>
        </p:spPr>
      </p:pic>
      <p:sp>
        <p:nvSpPr>
          <p:cNvPr id="123" name="Google Shape;123;p26"/>
          <p:cNvSpPr txBox="1"/>
          <p:nvPr/>
        </p:nvSpPr>
        <p:spPr>
          <a:xfrm>
            <a:off x="860325" y="3093550"/>
            <a:ext cx="1489200" cy="7341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1800">
                <a:solidFill>
                  <a:schemeClr val="dk1"/>
                </a:solidFill>
                <a:latin typeface="Bellota Text"/>
                <a:ea typeface="Bellota Text"/>
                <a:cs typeface="Bellota Text"/>
                <a:sym typeface="Bellota Text"/>
              </a:rPr>
              <a:t>Andy H.</a:t>
            </a:r>
            <a:br>
              <a:rPr lang="en">
                <a:latin typeface="Bellota Text"/>
                <a:ea typeface="Bellota Text"/>
                <a:cs typeface="Bellota Text"/>
                <a:sym typeface="Bellota Text"/>
              </a:rPr>
            </a:br>
            <a:r>
              <a:rPr b="1" lang="en">
                <a:solidFill>
                  <a:schemeClr val="dk2"/>
                </a:solidFill>
                <a:latin typeface="Bellota Text"/>
                <a:ea typeface="Bellota Text"/>
                <a:cs typeface="Bellota Text"/>
                <a:sym typeface="Bellota Text"/>
              </a:rPr>
              <a:t>’23</a:t>
            </a:r>
            <a:endParaRPr b="1">
              <a:latin typeface="Bellota Text"/>
              <a:ea typeface="Bellota Text"/>
              <a:cs typeface="Bellota Text"/>
              <a:sym typeface="Bellota Text"/>
            </a:endParaRPr>
          </a:p>
          <a:p>
            <a:pPr algn="ctr" indent="0" lvl="0" marL="0" rtl="0">
              <a:spcBef>
                <a:spcPts val="0"/>
              </a:spcBef>
              <a:spcAft>
                <a:spcPts val="0"/>
              </a:spcAft>
              <a:buNone/>
            </a:pPr>
            <a:r>
              <a:t/>
            </a:r>
            <a:endParaRPr>
              <a:latin typeface="Bellota Text"/>
              <a:ea typeface="Bellota Text"/>
              <a:cs typeface="Bellota Text"/>
              <a:sym typeface="Bellota Text"/>
            </a:endParaRPr>
          </a:p>
          <a:p>
            <a:pPr algn="ctr" indent="0" lvl="0" marL="0" rtl="0">
              <a:spcBef>
                <a:spcPts val="400"/>
              </a:spcBef>
              <a:spcAft>
                <a:spcPts val="400"/>
              </a:spcAft>
              <a:buNone/>
            </a:pPr>
            <a:r>
              <a:t/>
            </a:r>
            <a:endParaRPr b="1" sz="1200">
              <a:solidFill>
                <a:schemeClr val="dk1"/>
              </a:solidFill>
              <a:latin typeface="Bellota Text"/>
              <a:ea typeface="Bellota Text"/>
              <a:cs typeface="Bellota Text"/>
              <a:sym typeface="Bellota Text"/>
            </a:endParaRPr>
          </a:p>
        </p:txBody>
      </p:sp>
      <p:pic>
        <p:nvPicPr>
          <p:cNvPr id="124" name="Google Shape;124;p26"/>
          <p:cNvPicPr preferRelativeResize="0"/>
          <p:nvPr/>
        </p:nvPicPr>
        <p:blipFill rotWithShape="1">
          <a:blip r:embed="rId4">
            <a:alphaModFix/>
          </a:blip>
          <a:srcRect b="0" l="0" r="0" t="0"/>
          <a:stretch/>
        </p:blipFill>
        <p:spPr>
          <a:xfrm>
            <a:off x="2835025" y="1474525"/>
            <a:ext cx="1489200" cy="1489200"/>
          </a:xfrm>
          <a:prstGeom prst="ellipse">
            <a:avLst/>
          </a:prstGeom>
          <a:noFill/>
          <a:ln>
            <a:noFill/>
          </a:ln>
          <a:effectLst>
            <a:outerShdw algn="bl" blurRad="57150" dir="5400000" dist="19050" rotWithShape="0">
              <a:srgbClr val="000000">
                <a:alpha val="50000"/>
              </a:srgbClr>
            </a:outerShdw>
          </a:effectLst>
        </p:spPr>
      </p:pic>
      <p:sp>
        <p:nvSpPr>
          <p:cNvPr id="125" name="Google Shape;125;p26"/>
          <p:cNvSpPr txBox="1"/>
          <p:nvPr/>
        </p:nvSpPr>
        <p:spPr>
          <a:xfrm>
            <a:off x="2840050" y="3093550"/>
            <a:ext cx="1489200" cy="7341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1800">
                <a:solidFill>
                  <a:schemeClr val="dk1"/>
                </a:solidFill>
                <a:latin typeface="Bellota Text"/>
                <a:ea typeface="Bellota Text"/>
                <a:cs typeface="Bellota Text"/>
                <a:sym typeface="Bellota Text"/>
              </a:rPr>
              <a:t>Dax D.</a:t>
            </a:r>
            <a:br>
              <a:rPr lang="en">
                <a:latin typeface="Bellota Text"/>
                <a:ea typeface="Bellota Text"/>
                <a:cs typeface="Bellota Text"/>
                <a:sym typeface="Bellota Text"/>
              </a:rPr>
            </a:br>
            <a:r>
              <a:rPr b="1" lang="en">
                <a:solidFill>
                  <a:schemeClr val="dk2"/>
                </a:solidFill>
                <a:latin typeface="Bellota Text"/>
                <a:ea typeface="Bellota Text"/>
                <a:cs typeface="Bellota Text"/>
                <a:sym typeface="Bellota Text"/>
              </a:rPr>
              <a:t>’22</a:t>
            </a:r>
            <a:endParaRPr b="1">
              <a:latin typeface="Bellota Text"/>
              <a:ea typeface="Bellota Text"/>
              <a:cs typeface="Bellota Text"/>
              <a:sym typeface="Bellota Text"/>
            </a:endParaRPr>
          </a:p>
          <a:p>
            <a:pPr algn="ctr" indent="0" lvl="0" marL="0" rtl="0">
              <a:spcBef>
                <a:spcPts val="0"/>
              </a:spcBef>
              <a:spcAft>
                <a:spcPts val="400"/>
              </a:spcAft>
              <a:buNone/>
            </a:pPr>
            <a:r>
              <a:t/>
            </a:r>
            <a:endParaRPr>
              <a:latin typeface="Bellota Text"/>
              <a:ea typeface="Bellota Text"/>
              <a:cs typeface="Bellota Text"/>
              <a:sym typeface="Bellota Text"/>
            </a:endParaRPr>
          </a:p>
        </p:txBody>
      </p:sp>
      <p:pic>
        <p:nvPicPr>
          <p:cNvPr id="126" name="Google Shape;126;p26"/>
          <p:cNvPicPr preferRelativeResize="0"/>
          <p:nvPr/>
        </p:nvPicPr>
        <p:blipFill rotWithShape="1">
          <a:blip r:embed="rId5">
            <a:alphaModFix/>
          </a:blip>
          <a:srcRect b="133" r="134"/>
          <a:stretch/>
        </p:blipFill>
        <p:spPr>
          <a:xfrm>
            <a:off x="4814750" y="1474525"/>
            <a:ext cx="1489200" cy="1489200"/>
          </a:xfrm>
          <a:prstGeom prst="ellipse">
            <a:avLst/>
          </a:prstGeom>
          <a:noFill/>
          <a:ln>
            <a:noFill/>
          </a:ln>
          <a:effectLst>
            <a:outerShdw algn="bl" blurRad="57150" dir="5400000" dist="19050" rotWithShape="0">
              <a:srgbClr val="000000">
                <a:alpha val="50000"/>
              </a:srgbClr>
            </a:outerShdw>
          </a:effectLst>
        </p:spPr>
      </p:pic>
      <p:pic>
        <p:nvPicPr>
          <p:cNvPr id="127" name="Google Shape;127;p26"/>
          <p:cNvPicPr preferRelativeResize="0"/>
          <p:nvPr/>
        </p:nvPicPr>
        <p:blipFill rotWithShape="1">
          <a:blip r:embed="rId6">
            <a:alphaModFix/>
          </a:blip>
          <a:srcRect b="0" l="0" r="0" t="0"/>
          <a:stretch/>
        </p:blipFill>
        <p:spPr>
          <a:xfrm>
            <a:off x="6794475" y="1474525"/>
            <a:ext cx="1489200" cy="1489200"/>
          </a:xfrm>
          <a:prstGeom prst="ellipse">
            <a:avLst/>
          </a:prstGeom>
          <a:noFill/>
          <a:ln>
            <a:noFill/>
          </a:ln>
          <a:effectLst>
            <a:outerShdw algn="bl" blurRad="57150" dir="5400000" dist="19050" rotWithShape="0">
              <a:srgbClr val="000000">
                <a:alpha val="50000"/>
              </a:srgbClr>
            </a:outerShdw>
          </a:effectLst>
        </p:spPr>
      </p:pic>
      <p:sp>
        <p:nvSpPr>
          <p:cNvPr id="128" name="Google Shape;128;p26"/>
          <p:cNvSpPr txBox="1"/>
          <p:nvPr/>
        </p:nvSpPr>
        <p:spPr>
          <a:xfrm>
            <a:off x="6799500" y="3093550"/>
            <a:ext cx="1489200" cy="7341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1800">
                <a:solidFill>
                  <a:schemeClr val="dk1"/>
                </a:solidFill>
                <a:latin typeface="Bellota Text"/>
                <a:ea typeface="Bellota Text"/>
                <a:cs typeface="Bellota Text"/>
                <a:sym typeface="Bellota Text"/>
              </a:rPr>
              <a:t>Kyle N.</a:t>
            </a:r>
            <a:endParaRPr sz="2000">
              <a:latin typeface="Bellota Text"/>
              <a:ea typeface="Bellota Text"/>
              <a:cs typeface="Bellota Text"/>
              <a:sym typeface="Bellota Text"/>
            </a:endParaRPr>
          </a:p>
          <a:p>
            <a:pPr algn="ctr" indent="0" lvl="0" marL="0" rtl="0">
              <a:spcBef>
                <a:spcPts val="0"/>
              </a:spcBef>
              <a:spcAft>
                <a:spcPts val="0"/>
              </a:spcAft>
              <a:buNone/>
            </a:pPr>
            <a:r>
              <a:rPr b="1" lang="en">
                <a:solidFill>
                  <a:schemeClr val="dk2"/>
                </a:solidFill>
                <a:latin typeface="Bellota Text"/>
                <a:ea typeface="Bellota Text"/>
                <a:cs typeface="Bellota Text"/>
                <a:sym typeface="Bellota Text"/>
              </a:rPr>
              <a:t>’</a:t>
            </a:r>
            <a:r>
              <a:rPr b="1" lang="en">
                <a:solidFill>
                  <a:schemeClr val="dk2"/>
                </a:solidFill>
                <a:latin typeface="Bellota Text"/>
                <a:ea typeface="Bellota Text"/>
                <a:cs typeface="Bellota Text"/>
                <a:sym typeface="Bellota Text"/>
              </a:rPr>
              <a:t>23</a:t>
            </a:r>
            <a:endParaRPr b="1" sz="1900">
              <a:latin typeface="Bellota Text"/>
              <a:ea typeface="Bellota Text"/>
              <a:cs typeface="Bellota Text"/>
              <a:sym typeface="Bellota Text"/>
            </a:endParaRPr>
          </a:p>
        </p:txBody>
      </p:sp>
      <p:pic>
        <p:nvPicPr>
          <p:cNvPr id="129" name="Google Shape;129;p26"/>
          <p:cNvPicPr preferRelativeResize="0"/>
          <p:nvPr/>
        </p:nvPicPr>
        <p:blipFill rotWithShape="1">
          <a:blip r:embed="rId7">
            <a:alphaModFix/>
          </a:blip>
          <a:srcRect b="-44" r="-40"/>
          <a:stretch/>
        </p:blipFill>
        <p:spPr>
          <a:xfrm>
            <a:off x="4814750" y="1474525"/>
            <a:ext cx="1489200" cy="1489200"/>
          </a:xfrm>
          <a:prstGeom prst="ellipse">
            <a:avLst/>
          </a:prstGeom>
          <a:noFill/>
          <a:ln>
            <a:noFill/>
          </a:ln>
        </p:spPr>
      </p:pic>
      <p:sp>
        <p:nvSpPr>
          <p:cNvPr id="130" name="Google Shape;130;p26"/>
          <p:cNvSpPr txBox="1"/>
          <p:nvPr/>
        </p:nvSpPr>
        <p:spPr>
          <a:xfrm>
            <a:off x="4868200" y="3093550"/>
            <a:ext cx="1489200" cy="7341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1800">
                <a:solidFill>
                  <a:schemeClr val="dk1"/>
                </a:solidFill>
                <a:latin typeface="Bellota Text"/>
                <a:ea typeface="Bellota Text"/>
                <a:cs typeface="Bellota Text"/>
                <a:sym typeface="Bellota Text"/>
              </a:rPr>
              <a:t>Star D.</a:t>
            </a:r>
            <a:endParaRPr sz="2000">
              <a:latin typeface="Bellota Text"/>
              <a:ea typeface="Bellota Text"/>
              <a:cs typeface="Bellota Text"/>
              <a:sym typeface="Bellota Text"/>
            </a:endParaRPr>
          </a:p>
          <a:p>
            <a:pPr algn="ctr" indent="0" lvl="0" marL="0" rtl="0">
              <a:spcBef>
                <a:spcPts val="0"/>
              </a:spcBef>
              <a:spcAft>
                <a:spcPts val="0"/>
              </a:spcAft>
              <a:buNone/>
            </a:pPr>
            <a:r>
              <a:rPr b="1" lang="en">
                <a:solidFill>
                  <a:schemeClr val="dk2"/>
                </a:solidFill>
                <a:latin typeface="Bellota Text"/>
                <a:ea typeface="Bellota Text"/>
                <a:cs typeface="Bellota Text"/>
                <a:sym typeface="Bellota Text"/>
              </a:rPr>
              <a:t>’23</a:t>
            </a:r>
            <a:endParaRPr b="1">
              <a:solidFill>
                <a:schemeClr val="dk2"/>
              </a:solidFill>
              <a:latin typeface="Bellota Text"/>
              <a:ea typeface="Bellota Text"/>
              <a:cs typeface="Bellota Text"/>
              <a:sym typeface="Bellota Text"/>
            </a:endParaRPr>
          </a:p>
          <a:p>
            <a:pPr algn="ctr" indent="0" lvl="0" marL="0" rtl="0">
              <a:spcBef>
                <a:spcPts val="0"/>
              </a:spcBef>
              <a:spcAft>
                <a:spcPts val="0"/>
              </a:spcAft>
              <a:buNone/>
            </a:pPr>
            <a:r>
              <a:t/>
            </a:r>
            <a:endParaRPr b="1" sz="1900">
              <a:latin typeface="Bellota Text"/>
              <a:ea typeface="Bellota Text"/>
              <a:cs typeface="Bellota Text"/>
              <a:sym typeface="Bellota Text"/>
            </a:endParaRPr>
          </a:p>
        </p:txBody>
      </p:sp>
    </p:spTree>
  </p:cSld>
  <p:clrMapOvr>
    <a:masterClrMapping/>
  </p:clrMapOvr>
</p:sld>
</file>

<file path=ppt/slides/slide30.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377" name="Shape 377"/>
        <p:cNvGrpSpPr/>
        <p:nvPr/>
      </p:nvGrpSpPr>
      <p:grpSpPr>
        <a:xfrm>
          <a:off x="0" y="0"/>
          <a:ext cx="0" cy="0"/>
          <a:chOff x="0" y="0"/>
          <a:chExt cx="0" cy="0"/>
        </a:xfrm>
      </p:grpSpPr>
      <p:sp>
        <p:nvSpPr>
          <p:cNvPr id="378" name="Google Shape;378;p53"/>
          <p:cNvSpPr txBox="1"/>
          <p:nvPr/>
        </p:nvSpPr>
        <p:spPr>
          <a:xfrm>
            <a:off x="542850" y="322350"/>
            <a:ext cx="8058300" cy="7389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3600">
                <a:solidFill>
                  <a:schemeClr val="dk1"/>
                </a:solidFill>
                <a:latin typeface="Bellota Text"/>
                <a:ea typeface="Bellota Text"/>
                <a:cs typeface="Bellota Text"/>
                <a:sym typeface="Bellota Text"/>
              </a:rPr>
              <a:t>Prototype 3: Munching Memories</a:t>
            </a:r>
            <a:endParaRPr sz="3600">
              <a:solidFill>
                <a:schemeClr val="dk1"/>
              </a:solidFill>
              <a:latin typeface="Bellota Text Light"/>
              <a:ea typeface="Bellota Text Light"/>
              <a:cs typeface="Bellota Text Light"/>
              <a:sym typeface="Bellota Text Light"/>
            </a:endParaRPr>
          </a:p>
        </p:txBody>
      </p:sp>
      <p:sp>
        <p:nvSpPr>
          <p:cNvPr id="379" name="Google Shape;379;p53"/>
          <p:cNvSpPr txBox="1"/>
          <p:nvPr/>
        </p:nvSpPr>
        <p:spPr>
          <a:xfrm>
            <a:off x="484050" y="1061250"/>
            <a:ext cx="8175900" cy="7695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Assumption:</a:t>
            </a:r>
            <a:r>
              <a:rPr lang="en" sz="1900">
                <a:solidFill>
                  <a:schemeClr val="accent5"/>
                </a:solidFill>
                <a:latin typeface="Bellota Text Light"/>
                <a:ea typeface="Bellota Text Light"/>
                <a:cs typeface="Bellota Text Light"/>
                <a:sym typeface="Bellota Text Light"/>
              </a:rPr>
              <a:t> </a:t>
            </a:r>
            <a:r>
              <a:rPr lang="en" sz="1900">
                <a:solidFill>
                  <a:schemeClr val="dk1"/>
                </a:solidFill>
                <a:latin typeface="Bellota Text Light"/>
                <a:ea typeface="Bellota Text Light"/>
                <a:cs typeface="Bellota Text Light"/>
                <a:sym typeface="Bellota Text Light"/>
              </a:rPr>
              <a:t>People are willing to pause an ongoing activity to look at pictures on their phones.</a:t>
            </a:r>
            <a:endParaRPr sz="1900">
              <a:solidFill>
                <a:schemeClr val="dk1"/>
              </a:solidFill>
              <a:latin typeface="Bellota Text Light"/>
              <a:ea typeface="Bellota Text Light"/>
              <a:cs typeface="Bellota Text Light"/>
              <a:sym typeface="Bellota Text Light"/>
            </a:endParaRPr>
          </a:p>
        </p:txBody>
      </p:sp>
      <p:sp>
        <p:nvSpPr>
          <p:cNvPr id="380" name="Google Shape;380;p53"/>
          <p:cNvSpPr/>
          <p:nvPr/>
        </p:nvSpPr>
        <p:spPr>
          <a:xfrm>
            <a:off x="3198349" y="3521884"/>
            <a:ext cx="256031" cy="269513"/>
          </a:xfrm>
          <a:custGeom>
            <a:rect b="b" l="l" r="r" t="t"/>
            <a:pathLst>
              <a:path extrusionOk="0" h="9757" w="9565">
                <a:moveTo>
                  <a:pt x="9093" y="2931"/>
                </a:moveTo>
                <a:lnTo>
                  <a:pt x="9093" y="2931"/>
                </a:lnTo>
                <a:lnTo>
                  <a:pt x="8815" y="2375"/>
                </a:lnTo>
                <a:lnTo>
                  <a:pt x="8687" y="2097"/>
                </a:lnTo>
                <a:lnTo>
                  <a:pt x="8516" y="1840"/>
                </a:lnTo>
                <a:lnTo>
                  <a:pt x="8516" y="1840"/>
                </a:lnTo>
                <a:lnTo>
                  <a:pt x="8409" y="1669"/>
                </a:lnTo>
                <a:lnTo>
                  <a:pt x="8280" y="1519"/>
                </a:lnTo>
                <a:lnTo>
                  <a:pt x="8002" y="1220"/>
                </a:lnTo>
                <a:lnTo>
                  <a:pt x="7681" y="963"/>
                </a:lnTo>
                <a:lnTo>
                  <a:pt x="7360" y="728"/>
                </a:lnTo>
                <a:lnTo>
                  <a:pt x="7360" y="728"/>
                </a:lnTo>
                <a:lnTo>
                  <a:pt x="6718" y="385"/>
                </a:lnTo>
                <a:lnTo>
                  <a:pt x="6718" y="385"/>
                </a:lnTo>
                <a:lnTo>
                  <a:pt x="6590" y="300"/>
                </a:lnTo>
                <a:lnTo>
                  <a:pt x="6483" y="235"/>
                </a:lnTo>
                <a:lnTo>
                  <a:pt x="6483" y="235"/>
                </a:lnTo>
                <a:lnTo>
                  <a:pt x="6397" y="214"/>
                </a:lnTo>
                <a:lnTo>
                  <a:pt x="6312" y="193"/>
                </a:lnTo>
                <a:lnTo>
                  <a:pt x="6141" y="150"/>
                </a:lnTo>
                <a:lnTo>
                  <a:pt x="6141" y="150"/>
                </a:lnTo>
                <a:lnTo>
                  <a:pt x="5756" y="43"/>
                </a:lnTo>
                <a:lnTo>
                  <a:pt x="5563" y="0"/>
                </a:lnTo>
                <a:lnTo>
                  <a:pt x="5349" y="0"/>
                </a:lnTo>
                <a:lnTo>
                  <a:pt x="4536" y="0"/>
                </a:lnTo>
                <a:lnTo>
                  <a:pt x="4536" y="0"/>
                </a:lnTo>
                <a:lnTo>
                  <a:pt x="4493" y="21"/>
                </a:lnTo>
                <a:lnTo>
                  <a:pt x="4429" y="43"/>
                </a:lnTo>
                <a:lnTo>
                  <a:pt x="4194" y="64"/>
                </a:lnTo>
                <a:lnTo>
                  <a:pt x="3766" y="107"/>
                </a:lnTo>
                <a:lnTo>
                  <a:pt x="3766" y="107"/>
                </a:lnTo>
                <a:lnTo>
                  <a:pt x="3381" y="214"/>
                </a:lnTo>
                <a:lnTo>
                  <a:pt x="3017" y="342"/>
                </a:lnTo>
                <a:lnTo>
                  <a:pt x="3017" y="342"/>
                </a:lnTo>
                <a:lnTo>
                  <a:pt x="2824" y="407"/>
                </a:lnTo>
                <a:lnTo>
                  <a:pt x="2610" y="492"/>
                </a:lnTo>
                <a:lnTo>
                  <a:pt x="2610" y="492"/>
                </a:lnTo>
                <a:lnTo>
                  <a:pt x="2503" y="535"/>
                </a:lnTo>
                <a:lnTo>
                  <a:pt x="2396" y="599"/>
                </a:lnTo>
                <a:lnTo>
                  <a:pt x="2204" y="749"/>
                </a:lnTo>
                <a:lnTo>
                  <a:pt x="2204" y="749"/>
                </a:lnTo>
                <a:lnTo>
                  <a:pt x="1840" y="1006"/>
                </a:lnTo>
                <a:lnTo>
                  <a:pt x="1498" y="1262"/>
                </a:lnTo>
                <a:lnTo>
                  <a:pt x="1498" y="1262"/>
                </a:lnTo>
                <a:lnTo>
                  <a:pt x="1327" y="1412"/>
                </a:lnTo>
                <a:lnTo>
                  <a:pt x="1177" y="1583"/>
                </a:lnTo>
                <a:lnTo>
                  <a:pt x="1027" y="1755"/>
                </a:lnTo>
                <a:lnTo>
                  <a:pt x="899" y="1947"/>
                </a:lnTo>
                <a:lnTo>
                  <a:pt x="642" y="2332"/>
                </a:lnTo>
                <a:lnTo>
                  <a:pt x="428" y="2717"/>
                </a:lnTo>
                <a:lnTo>
                  <a:pt x="428" y="2717"/>
                </a:lnTo>
                <a:lnTo>
                  <a:pt x="342" y="2931"/>
                </a:lnTo>
                <a:lnTo>
                  <a:pt x="278" y="3145"/>
                </a:lnTo>
                <a:lnTo>
                  <a:pt x="214" y="3381"/>
                </a:lnTo>
                <a:lnTo>
                  <a:pt x="150" y="3616"/>
                </a:lnTo>
                <a:lnTo>
                  <a:pt x="86" y="4108"/>
                </a:lnTo>
                <a:lnTo>
                  <a:pt x="22" y="4579"/>
                </a:lnTo>
                <a:lnTo>
                  <a:pt x="22" y="4579"/>
                </a:lnTo>
                <a:lnTo>
                  <a:pt x="0" y="4771"/>
                </a:lnTo>
                <a:lnTo>
                  <a:pt x="0" y="4964"/>
                </a:lnTo>
                <a:lnTo>
                  <a:pt x="43" y="5370"/>
                </a:lnTo>
                <a:lnTo>
                  <a:pt x="107" y="5777"/>
                </a:lnTo>
                <a:lnTo>
                  <a:pt x="150" y="6162"/>
                </a:lnTo>
                <a:lnTo>
                  <a:pt x="150" y="6162"/>
                </a:lnTo>
                <a:lnTo>
                  <a:pt x="150" y="6312"/>
                </a:lnTo>
                <a:lnTo>
                  <a:pt x="193" y="6462"/>
                </a:lnTo>
                <a:lnTo>
                  <a:pt x="278" y="6740"/>
                </a:lnTo>
                <a:lnTo>
                  <a:pt x="428" y="7018"/>
                </a:lnTo>
                <a:lnTo>
                  <a:pt x="578" y="7275"/>
                </a:lnTo>
                <a:lnTo>
                  <a:pt x="578" y="7275"/>
                </a:lnTo>
                <a:lnTo>
                  <a:pt x="770" y="7574"/>
                </a:lnTo>
                <a:lnTo>
                  <a:pt x="1006" y="7852"/>
                </a:lnTo>
                <a:lnTo>
                  <a:pt x="1262" y="8130"/>
                </a:lnTo>
                <a:lnTo>
                  <a:pt x="1519" y="8409"/>
                </a:lnTo>
                <a:lnTo>
                  <a:pt x="1519" y="8409"/>
                </a:lnTo>
                <a:lnTo>
                  <a:pt x="1797" y="8644"/>
                </a:lnTo>
                <a:lnTo>
                  <a:pt x="2076" y="8858"/>
                </a:lnTo>
                <a:lnTo>
                  <a:pt x="2076" y="8858"/>
                </a:lnTo>
                <a:lnTo>
                  <a:pt x="2268" y="8965"/>
                </a:lnTo>
                <a:lnTo>
                  <a:pt x="2461" y="9050"/>
                </a:lnTo>
                <a:lnTo>
                  <a:pt x="2653" y="9115"/>
                </a:lnTo>
                <a:lnTo>
                  <a:pt x="2846" y="9179"/>
                </a:lnTo>
                <a:lnTo>
                  <a:pt x="2846" y="9179"/>
                </a:lnTo>
                <a:lnTo>
                  <a:pt x="3167" y="9350"/>
                </a:lnTo>
                <a:lnTo>
                  <a:pt x="3509" y="9500"/>
                </a:lnTo>
                <a:lnTo>
                  <a:pt x="3509" y="9500"/>
                </a:lnTo>
                <a:lnTo>
                  <a:pt x="3680" y="9564"/>
                </a:lnTo>
                <a:lnTo>
                  <a:pt x="3873" y="9628"/>
                </a:lnTo>
                <a:lnTo>
                  <a:pt x="4258" y="9692"/>
                </a:lnTo>
                <a:lnTo>
                  <a:pt x="4258" y="9692"/>
                </a:lnTo>
                <a:lnTo>
                  <a:pt x="4472" y="9735"/>
                </a:lnTo>
                <a:lnTo>
                  <a:pt x="4686" y="9757"/>
                </a:lnTo>
                <a:lnTo>
                  <a:pt x="5114" y="9757"/>
                </a:lnTo>
                <a:lnTo>
                  <a:pt x="5542" y="9757"/>
                </a:lnTo>
                <a:lnTo>
                  <a:pt x="5970" y="9735"/>
                </a:lnTo>
                <a:lnTo>
                  <a:pt x="5970" y="9735"/>
                </a:lnTo>
                <a:lnTo>
                  <a:pt x="6333" y="9692"/>
                </a:lnTo>
                <a:lnTo>
                  <a:pt x="6697" y="9607"/>
                </a:lnTo>
                <a:lnTo>
                  <a:pt x="6890" y="9543"/>
                </a:lnTo>
                <a:lnTo>
                  <a:pt x="7061" y="9457"/>
                </a:lnTo>
                <a:lnTo>
                  <a:pt x="7232" y="9393"/>
                </a:lnTo>
                <a:lnTo>
                  <a:pt x="7382" y="9286"/>
                </a:lnTo>
                <a:lnTo>
                  <a:pt x="7382" y="9286"/>
                </a:lnTo>
                <a:lnTo>
                  <a:pt x="7660" y="9072"/>
                </a:lnTo>
                <a:lnTo>
                  <a:pt x="7917" y="8858"/>
                </a:lnTo>
                <a:lnTo>
                  <a:pt x="8173" y="8601"/>
                </a:lnTo>
                <a:lnTo>
                  <a:pt x="8409" y="8366"/>
                </a:lnTo>
                <a:lnTo>
                  <a:pt x="8409" y="8366"/>
                </a:lnTo>
                <a:lnTo>
                  <a:pt x="8516" y="8237"/>
                </a:lnTo>
                <a:lnTo>
                  <a:pt x="8601" y="8109"/>
                </a:lnTo>
                <a:lnTo>
                  <a:pt x="8772" y="7810"/>
                </a:lnTo>
                <a:lnTo>
                  <a:pt x="9029" y="7210"/>
                </a:lnTo>
                <a:lnTo>
                  <a:pt x="9029" y="7210"/>
                </a:lnTo>
                <a:lnTo>
                  <a:pt x="9179" y="6847"/>
                </a:lnTo>
                <a:lnTo>
                  <a:pt x="9307" y="6504"/>
                </a:lnTo>
                <a:lnTo>
                  <a:pt x="9414" y="6141"/>
                </a:lnTo>
                <a:lnTo>
                  <a:pt x="9500" y="5777"/>
                </a:lnTo>
                <a:lnTo>
                  <a:pt x="9500" y="5777"/>
                </a:lnTo>
                <a:lnTo>
                  <a:pt x="9543" y="5435"/>
                </a:lnTo>
                <a:lnTo>
                  <a:pt x="9564" y="5071"/>
                </a:lnTo>
                <a:lnTo>
                  <a:pt x="9543" y="4686"/>
                </a:lnTo>
                <a:lnTo>
                  <a:pt x="9500" y="4322"/>
                </a:lnTo>
                <a:lnTo>
                  <a:pt x="9436" y="3937"/>
                </a:lnTo>
                <a:lnTo>
                  <a:pt x="9350" y="3595"/>
                </a:lnTo>
                <a:lnTo>
                  <a:pt x="9222" y="3252"/>
                </a:lnTo>
                <a:lnTo>
                  <a:pt x="9093" y="2931"/>
                </a:lnTo>
                <a:lnTo>
                  <a:pt x="9093" y="2931"/>
                </a:lnTo>
                <a:close/>
                <a:moveTo>
                  <a:pt x="8580" y="6890"/>
                </a:moveTo>
                <a:lnTo>
                  <a:pt x="8580" y="6890"/>
                </a:lnTo>
                <a:lnTo>
                  <a:pt x="8430" y="7253"/>
                </a:lnTo>
                <a:lnTo>
                  <a:pt x="8259" y="7638"/>
                </a:lnTo>
                <a:lnTo>
                  <a:pt x="8152" y="7810"/>
                </a:lnTo>
                <a:lnTo>
                  <a:pt x="8024" y="7981"/>
                </a:lnTo>
                <a:lnTo>
                  <a:pt x="7895" y="8130"/>
                </a:lnTo>
                <a:lnTo>
                  <a:pt x="7745" y="8259"/>
                </a:lnTo>
                <a:lnTo>
                  <a:pt x="7745" y="8259"/>
                </a:lnTo>
                <a:lnTo>
                  <a:pt x="7382" y="8537"/>
                </a:lnTo>
                <a:lnTo>
                  <a:pt x="6997" y="8794"/>
                </a:lnTo>
                <a:lnTo>
                  <a:pt x="6997" y="8794"/>
                </a:lnTo>
                <a:lnTo>
                  <a:pt x="6825" y="8901"/>
                </a:lnTo>
                <a:lnTo>
                  <a:pt x="6611" y="8986"/>
                </a:lnTo>
                <a:lnTo>
                  <a:pt x="6205" y="9136"/>
                </a:lnTo>
                <a:lnTo>
                  <a:pt x="5670" y="9136"/>
                </a:lnTo>
                <a:lnTo>
                  <a:pt x="5670" y="9136"/>
                </a:lnTo>
                <a:lnTo>
                  <a:pt x="5392" y="9157"/>
                </a:lnTo>
                <a:lnTo>
                  <a:pt x="5221" y="9157"/>
                </a:lnTo>
                <a:lnTo>
                  <a:pt x="5157" y="9157"/>
                </a:lnTo>
                <a:lnTo>
                  <a:pt x="5114" y="9136"/>
                </a:lnTo>
                <a:lnTo>
                  <a:pt x="5114" y="9136"/>
                </a:lnTo>
                <a:lnTo>
                  <a:pt x="5071" y="9093"/>
                </a:lnTo>
                <a:lnTo>
                  <a:pt x="5071" y="9093"/>
                </a:lnTo>
                <a:lnTo>
                  <a:pt x="5092" y="9093"/>
                </a:lnTo>
                <a:lnTo>
                  <a:pt x="5114" y="9072"/>
                </a:lnTo>
                <a:lnTo>
                  <a:pt x="5114" y="9029"/>
                </a:lnTo>
                <a:lnTo>
                  <a:pt x="5114" y="9029"/>
                </a:lnTo>
                <a:lnTo>
                  <a:pt x="5157" y="8944"/>
                </a:lnTo>
                <a:lnTo>
                  <a:pt x="5157" y="8879"/>
                </a:lnTo>
                <a:lnTo>
                  <a:pt x="5135" y="8815"/>
                </a:lnTo>
                <a:lnTo>
                  <a:pt x="5135" y="8815"/>
                </a:lnTo>
                <a:lnTo>
                  <a:pt x="5092" y="8772"/>
                </a:lnTo>
                <a:lnTo>
                  <a:pt x="5050" y="8751"/>
                </a:lnTo>
                <a:lnTo>
                  <a:pt x="4985" y="8751"/>
                </a:lnTo>
                <a:lnTo>
                  <a:pt x="4943" y="8751"/>
                </a:lnTo>
                <a:lnTo>
                  <a:pt x="4836" y="8794"/>
                </a:lnTo>
                <a:lnTo>
                  <a:pt x="4729" y="8901"/>
                </a:lnTo>
                <a:lnTo>
                  <a:pt x="4729" y="8901"/>
                </a:lnTo>
                <a:lnTo>
                  <a:pt x="4686" y="9029"/>
                </a:lnTo>
                <a:lnTo>
                  <a:pt x="4643" y="9093"/>
                </a:lnTo>
                <a:lnTo>
                  <a:pt x="4622" y="9136"/>
                </a:lnTo>
                <a:lnTo>
                  <a:pt x="4622" y="9136"/>
                </a:lnTo>
                <a:lnTo>
                  <a:pt x="4557" y="9136"/>
                </a:lnTo>
                <a:lnTo>
                  <a:pt x="4472" y="9115"/>
                </a:lnTo>
                <a:lnTo>
                  <a:pt x="4386" y="9093"/>
                </a:lnTo>
                <a:lnTo>
                  <a:pt x="4301" y="9093"/>
                </a:lnTo>
                <a:lnTo>
                  <a:pt x="4301" y="9093"/>
                </a:lnTo>
                <a:lnTo>
                  <a:pt x="4322" y="9008"/>
                </a:lnTo>
                <a:lnTo>
                  <a:pt x="4365" y="8901"/>
                </a:lnTo>
                <a:lnTo>
                  <a:pt x="4386" y="8858"/>
                </a:lnTo>
                <a:lnTo>
                  <a:pt x="4365" y="8815"/>
                </a:lnTo>
                <a:lnTo>
                  <a:pt x="4343" y="8772"/>
                </a:lnTo>
                <a:lnTo>
                  <a:pt x="4279" y="8751"/>
                </a:lnTo>
                <a:lnTo>
                  <a:pt x="4279" y="8751"/>
                </a:lnTo>
                <a:lnTo>
                  <a:pt x="4237" y="8751"/>
                </a:lnTo>
                <a:lnTo>
                  <a:pt x="4215" y="8772"/>
                </a:lnTo>
                <a:lnTo>
                  <a:pt x="4172" y="8837"/>
                </a:lnTo>
                <a:lnTo>
                  <a:pt x="4130" y="8901"/>
                </a:lnTo>
                <a:lnTo>
                  <a:pt x="4108" y="8965"/>
                </a:lnTo>
                <a:lnTo>
                  <a:pt x="4108" y="8965"/>
                </a:lnTo>
                <a:lnTo>
                  <a:pt x="4023" y="9008"/>
                </a:lnTo>
                <a:lnTo>
                  <a:pt x="3937" y="9029"/>
                </a:lnTo>
                <a:lnTo>
                  <a:pt x="3851" y="9029"/>
                </a:lnTo>
                <a:lnTo>
                  <a:pt x="3766" y="9008"/>
                </a:lnTo>
                <a:lnTo>
                  <a:pt x="3680" y="8944"/>
                </a:lnTo>
                <a:lnTo>
                  <a:pt x="3637" y="8879"/>
                </a:lnTo>
                <a:lnTo>
                  <a:pt x="3637" y="8815"/>
                </a:lnTo>
                <a:lnTo>
                  <a:pt x="3680" y="8730"/>
                </a:lnTo>
                <a:lnTo>
                  <a:pt x="3680" y="8730"/>
                </a:lnTo>
                <a:lnTo>
                  <a:pt x="3744" y="8644"/>
                </a:lnTo>
                <a:lnTo>
                  <a:pt x="3787" y="8601"/>
                </a:lnTo>
                <a:lnTo>
                  <a:pt x="3830" y="8537"/>
                </a:lnTo>
                <a:lnTo>
                  <a:pt x="3830" y="8430"/>
                </a:lnTo>
                <a:lnTo>
                  <a:pt x="3830" y="8430"/>
                </a:lnTo>
                <a:lnTo>
                  <a:pt x="3809" y="8366"/>
                </a:lnTo>
                <a:lnTo>
                  <a:pt x="3766" y="8323"/>
                </a:lnTo>
                <a:lnTo>
                  <a:pt x="3723" y="8302"/>
                </a:lnTo>
                <a:lnTo>
                  <a:pt x="3680" y="8280"/>
                </a:lnTo>
                <a:lnTo>
                  <a:pt x="3573" y="8280"/>
                </a:lnTo>
                <a:lnTo>
                  <a:pt x="3466" y="8323"/>
                </a:lnTo>
                <a:lnTo>
                  <a:pt x="3466" y="8323"/>
                </a:lnTo>
                <a:lnTo>
                  <a:pt x="3381" y="8387"/>
                </a:lnTo>
                <a:lnTo>
                  <a:pt x="3316" y="8451"/>
                </a:lnTo>
                <a:lnTo>
                  <a:pt x="3274" y="8537"/>
                </a:lnTo>
                <a:lnTo>
                  <a:pt x="3210" y="8623"/>
                </a:lnTo>
                <a:lnTo>
                  <a:pt x="3210" y="8623"/>
                </a:lnTo>
                <a:lnTo>
                  <a:pt x="3145" y="8665"/>
                </a:lnTo>
                <a:lnTo>
                  <a:pt x="3103" y="8687"/>
                </a:lnTo>
                <a:lnTo>
                  <a:pt x="3060" y="8687"/>
                </a:lnTo>
                <a:lnTo>
                  <a:pt x="3017" y="8687"/>
                </a:lnTo>
                <a:lnTo>
                  <a:pt x="2931" y="8644"/>
                </a:lnTo>
                <a:lnTo>
                  <a:pt x="2824" y="8580"/>
                </a:lnTo>
                <a:lnTo>
                  <a:pt x="2824" y="8580"/>
                </a:lnTo>
                <a:lnTo>
                  <a:pt x="2889" y="8473"/>
                </a:lnTo>
                <a:lnTo>
                  <a:pt x="2996" y="8344"/>
                </a:lnTo>
                <a:lnTo>
                  <a:pt x="3081" y="8216"/>
                </a:lnTo>
                <a:lnTo>
                  <a:pt x="3103" y="8152"/>
                </a:lnTo>
                <a:lnTo>
                  <a:pt x="3103" y="8088"/>
                </a:lnTo>
                <a:lnTo>
                  <a:pt x="3103" y="8088"/>
                </a:lnTo>
                <a:lnTo>
                  <a:pt x="3081" y="8023"/>
                </a:lnTo>
                <a:lnTo>
                  <a:pt x="3060" y="7981"/>
                </a:lnTo>
                <a:lnTo>
                  <a:pt x="3017" y="7959"/>
                </a:lnTo>
                <a:lnTo>
                  <a:pt x="2996" y="7938"/>
                </a:lnTo>
                <a:lnTo>
                  <a:pt x="2910" y="7938"/>
                </a:lnTo>
                <a:lnTo>
                  <a:pt x="2803" y="7981"/>
                </a:lnTo>
                <a:lnTo>
                  <a:pt x="2803" y="7981"/>
                </a:lnTo>
                <a:lnTo>
                  <a:pt x="2739" y="8066"/>
                </a:lnTo>
                <a:lnTo>
                  <a:pt x="2675" y="8152"/>
                </a:lnTo>
                <a:lnTo>
                  <a:pt x="2610" y="8237"/>
                </a:lnTo>
                <a:lnTo>
                  <a:pt x="2546" y="8302"/>
                </a:lnTo>
                <a:lnTo>
                  <a:pt x="2546" y="8302"/>
                </a:lnTo>
                <a:lnTo>
                  <a:pt x="2482" y="8366"/>
                </a:lnTo>
                <a:lnTo>
                  <a:pt x="2439" y="8366"/>
                </a:lnTo>
                <a:lnTo>
                  <a:pt x="2375" y="8323"/>
                </a:lnTo>
                <a:lnTo>
                  <a:pt x="2375" y="8323"/>
                </a:lnTo>
                <a:lnTo>
                  <a:pt x="2311" y="8302"/>
                </a:lnTo>
                <a:lnTo>
                  <a:pt x="2268" y="8259"/>
                </a:lnTo>
                <a:lnTo>
                  <a:pt x="2225" y="8216"/>
                </a:lnTo>
                <a:lnTo>
                  <a:pt x="2161" y="8195"/>
                </a:lnTo>
                <a:lnTo>
                  <a:pt x="2161" y="8195"/>
                </a:lnTo>
                <a:lnTo>
                  <a:pt x="2247" y="8045"/>
                </a:lnTo>
                <a:lnTo>
                  <a:pt x="2354" y="7917"/>
                </a:lnTo>
                <a:lnTo>
                  <a:pt x="2461" y="7767"/>
                </a:lnTo>
                <a:lnTo>
                  <a:pt x="2546" y="7617"/>
                </a:lnTo>
                <a:lnTo>
                  <a:pt x="2546" y="7617"/>
                </a:lnTo>
                <a:lnTo>
                  <a:pt x="2589" y="7531"/>
                </a:lnTo>
                <a:lnTo>
                  <a:pt x="2632" y="7446"/>
                </a:lnTo>
                <a:lnTo>
                  <a:pt x="2632" y="7403"/>
                </a:lnTo>
                <a:lnTo>
                  <a:pt x="2610" y="7382"/>
                </a:lnTo>
                <a:lnTo>
                  <a:pt x="2589" y="7339"/>
                </a:lnTo>
                <a:lnTo>
                  <a:pt x="2546" y="7317"/>
                </a:lnTo>
                <a:lnTo>
                  <a:pt x="2546" y="7317"/>
                </a:lnTo>
                <a:lnTo>
                  <a:pt x="2503" y="7317"/>
                </a:lnTo>
                <a:lnTo>
                  <a:pt x="2439" y="7317"/>
                </a:lnTo>
                <a:lnTo>
                  <a:pt x="2332" y="7360"/>
                </a:lnTo>
                <a:lnTo>
                  <a:pt x="2332" y="7360"/>
                </a:lnTo>
                <a:lnTo>
                  <a:pt x="2268" y="7403"/>
                </a:lnTo>
                <a:lnTo>
                  <a:pt x="2225" y="7446"/>
                </a:lnTo>
                <a:lnTo>
                  <a:pt x="2118" y="7574"/>
                </a:lnTo>
                <a:lnTo>
                  <a:pt x="2054" y="7681"/>
                </a:lnTo>
                <a:lnTo>
                  <a:pt x="1947" y="7788"/>
                </a:lnTo>
                <a:lnTo>
                  <a:pt x="1947" y="7788"/>
                </a:lnTo>
                <a:lnTo>
                  <a:pt x="1904" y="7831"/>
                </a:lnTo>
                <a:lnTo>
                  <a:pt x="1862" y="7874"/>
                </a:lnTo>
                <a:lnTo>
                  <a:pt x="1840" y="7874"/>
                </a:lnTo>
                <a:lnTo>
                  <a:pt x="1755" y="7852"/>
                </a:lnTo>
                <a:lnTo>
                  <a:pt x="1755" y="7852"/>
                </a:lnTo>
                <a:lnTo>
                  <a:pt x="1690" y="7810"/>
                </a:lnTo>
                <a:lnTo>
                  <a:pt x="1626" y="7724"/>
                </a:lnTo>
                <a:lnTo>
                  <a:pt x="1605" y="7638"/>
                </a:lnTo>
                <a:lnTo>
                  <a:pt x="1626" y="7574"/>
                </a:lnTo>
                <a:lnTo>
                  <a:pt x="1626" y="7574"/>
                </a:lnTo>
                <a:lnTo>
                  <a:pt x="1648" y="7510"/>
                </a:lnTo>
                <a:lnTo>
                  <a:pt x="1690" y="7446"/>
                </a:lnTo>
                <a:lnTo>
                  <a:pt x="1819" y="7339"/>
                </a:lnTo>
                <a:lnTo>
                  <a:pt x="1926" y="7232"/>
                </a:lnTo>
                <a:lnTo>
                  <a:pt x="2033" y="7125"/>
                </a:lnTo>
                <a:lnTo>
                  <a:pt x="2033" y="7125"/>
                </a:lnTo>
                <a:lnTo>
                  <a:pt x="2076" y="7061"/>
                </a:lnTo>
                <a:lnTo>
                  <a:pt x="2118" y="6997"/>
                </a:lnTo>
                <a:lnTo>
                  <a:pt x="2118" y="6932"/>
                </a:lnTo>
                <a:lnTo>
                  <a:pt x="2054" y="6868"/>
                </a:lnTo>
                <a:lnTo>
                  <a:pt x="2054" y="6868"/>
                </a:lnTo>
                <a:lnTo>
                  <a:pt x="1990" y="6825"/>
                </a:lnTo>
                <a:lnTo>
                  <a:pt x="1926" y="6804"/>
                </a:lnTo>
                <a:lnTo>
                  <a:pt x="1840" y="6825"/>
                </a:lnTo>
                <a:lnTo>
                  <a:pt x="1755" y="6847"/>
                </a:lnTo>
                <a:lnTo>
                  <a:pt x="1755" y="6847"/>
                </a:lnTo>
                <a:lnTo>
                  <a:pt x="1648" y="6911"/>
                </a:lnTo>
                <a:lnTo>
                  <a:pt x="1562" y="7018"/>
                </a:lnTo>
                <a:lnTo>
                  <a:pt x="1476" y="7103"/>
                </a:lnTo>
                <a:lnTo>
                  <a:pt x="1369" y="7189"/>
                </a:lnTo>
                <a:lnTo>
                  <a:pt x="1369" y="7189"/>
                </a:lnTo>
                <a:lnTo>
                  <a:pt x="1284" y="7232"/>
                </a:lnTo>
                <a:lnTo>
                  <a:pt x="1220" y="7232"/>
                </a:lnTo>
                <a:lnTo>
                  <a:pt x="1198" y="7232"/>
                </a:lnTo>
                <a:lnTo>
                  <a:pt x="1177" y="7189"/>
                </a:lnTo>
                <a:lnTo>
                  <a:pt x="1156" y="7082"/>
                </a:lnTo>
                <a:lnTo>
                  <a:pt x="1156" y="7082"/>
                </a:lnTo>
                <a:lnTo>
                  <a:pt x="1177" y="7018"/>
                </a:lnTo>
                <a:lnTo>
                  <a:pt x="1198" y="6954"/>
                </a:lnTo>
                <a:lnTo>
                  <a:pt x="1262" y="6825"/>
                </a:lnTo>
                <a:lnTo>
                  <a:pt x="1262" y="6825"/>
                </a:lnTo>
                <a:lnTo>
                  <a:pt x="1434" y="6611"/>
                </a:lnTo>
                <a:lnTo>
                  <a:pt x="1690" y="6290"/>
                </a:lnTo>
                <a:lnTo>
                  <a:pt x="1776" y="6119"/>
                </a:lnTo>
                <a:lnTo>
                  <a:pt x="1797" y="6055"/>
                </a:lnTo>
                <a:lnTo>
                  <a:pt x="1797" y="5991"/>
                </a:lnTo>
                <a:lnTo>
                  <a:pt x="1797" y="5948"/>
                </a:lnTo>
                <a:lnTo>
                  <a:pt x="1755" y="5927"/>
                </a:lnTo>
                <a:lnTo>
                  <a:pt x="1712" y="5905"/>
                </a:lnTo>
                <a:lnTo>
                  <a:pt x="1626" y="5927"/>
                </a:lnTo>
                <a:lnTo>
                  <a:pt x="1626" y="5927"/>
                </a:lnTo>
                <a:lnTo>
                  <a:pt x="1541" y="5948"/>
                </a:lnTo>
                <a:lnTo>
                  <a:pt x="1476" y="5970"/>
                </a:lnTo>
                <a:lnTo>
                  <a:pt x="1327" y="6076"/>
                </a:lnTo>
                <a:lnTo>
                  <a:pt x="1091" y="6312"/>
                </a:lnTo>
                <a:lnTo>
                  <a:pt x="1091" y="6312"/>
                </a:lnTo>
                <a:lnTo>
                  <a:pt x="963" y="6376"/>
                </a:lnTo>
                <a:lnTo>
                  <a:pt x="920" y="6397"/>
                </a:lnTo>
                <a:lnTo>
                  <a:pt x="877" y="6376"/>
                </a:lnTo>
                <a:lnTo>
                  <a:pt x="856" y="6333"/>
                </a:lnTo>
                <a:lnTo>
                  <a:pt x="835" y="6290"/>
                </a:lnTo>
                <a:lnTo>
                  <a:pt x="813" y="6141"/>
                </a:lnTo>
                <a:lnTo>
                  <a:pt x="813" y="6141"/>
                </a:lnTo>
                <a:lnTo>
                  <a:pt x="770" y="6098"/>
                </a:lnTo>
                <a:lnTo>
                  <a:pt x="770" y="6055"/>
                </a:lnTo>
                <a:lnTo>
                  <a:pt x="792" y="6012"/>
                </a:lnTo>
                <a:lnTo>
                  <a:pt x="856" y="5970"/>
                </a:lnTo>
                <a:lnTo>
                  <a:pt x="856" y="5970"/>
                </a:lnTo>
                <a:lnTo>
                  <a:pt x="1027" y="5820"/>
                </a:lnTo>
                <a:lnTo>
                  <a:pt x="1027" y="5820"/>
                </a:lnTo>
                <a:lnTo>
                  <a:pt x="1241" y="5606"/>
                </a:lnTo>
                <a:lnTo>
                  <a:pt x="1241" y="5606"/>
                </a:lnTo>
                <a:lnTo>
                  <a:pt x="1348" y="5499"/>
                </a:lnTo>
                <a:lnTo>
                  <a:pt x="1476" y="5349"/>
                </a:lnTo>
                <a:lnTo>
                  <a:pt x="1519" y="5285"/>
                </a:lnTo>
                <a:lnTo>
                  <a:pt x="1541" y="5221"/>
                </a:lnTo>
                <a:lnTo>
                  <a:pt x="1541" y="5135"/>
                </a:lnTo>
                <a:lnTo>
                  <a:pt x="1476" y="5071"/>
                </a:lnTo>
                <a:lnTo>
                  <a:pt x="1476" y="5071"/>
                </a:lnTo>
                <a:lnTo>
                  <a:pt x="1434" y="5028"/>
                </a:lnTo>
                <a:lnTo>
                  <a:pt x="1369" y="5007"/>
                </a:lnTo>
                <a:lnTo>
                  <a:pt x="1305" y="5007"/>
                </a:lnTo>
                <a:lnTo>
                  <a:pt x="1262" y="5007"/>
                </a:lnTo>
                <a:lnTo>
                  <a:pt x="1156" y="5071"/>
                </a:lnTo>
                <a:lnTo>
                  <a:pt x="1049" y="5178"/>
                </a:lnTo>
                <a:lnTo>
                  <a:pt x="835" y="5413"/>
                </a:lnTo>
                <a:lnTo>
                  <a:pt x="728" y="5499"/>
                </a:lnTo>
                <a:lnTo>
                  <a:pt x="642" y="5563"/>
                </a:lnTo>
                <a:lnTo>
                  <a:pt x="642" y="5563"/>
                </a:lnTo>
                <a:lnTo>
                  <a:pt x="663" y="5328"/>
                </a:lnTo>
                <a:lnTo>
                  <a:pt x="728" y="5156"/>
                </a:lnTo>
                <a:lnTo>
                  <a:pt x="813" y="4985"/>
                </a:lnTo>
                <a:lnTo>
                  <a:pt x="963" y="4814"/>
                </a:lnTo>
                <a:lnTo>
                  <a:pt x="963" y="4814"/>
                </a:lnTo>
                <a:lnTo>
                  <a:pt x="1156" y="4600"/>
                </a:lnTo>
                <a:lnTo>
                  <a:pt x="1262" y="4493"/>
                </a:lnTo>
                <a:lnTo>
                  <a:pt x="1327" y="4386"/>
                </a:lnTo>
                <a:lnTo>
                  <a:pt x="1327" y="4386"/>
                </a:lnTo>
                <a:lnTo>
                  <a:pt x="1369" y="4279"/>
                </a:lnTo>
                <a:lnTo>
                  <a:pt x="1369" y="4215"/>
                </a:lnTo>
                <a:lnTo>
                  <a:pt x="1369" y="4151"/>
                </a:lnTo>
                <a:lnTo>
                  <a:pt x="1348" y="4087"/>
                </a:lnTo>
                <a:lnTo>
                  <a:pt x="1305" y="4044"/>
                </a:lnTo>
                <a:lnTo>
                  <a:pt x="1262" y="4022"/>
                </a:lnTo>
                <a:lnTo>
                  <a:pt x="1198" y="4001"/>
                </a:lnTo>
                <a:lnTo>
                  <a:pt x="1198" y="4001"/>
                </a:lnTo>
                <a:lnTo>
                  <a:pt x="1113" y="4001"/>
                </a:lnTo>
                <a:lnTo>
                  <a:pt x="1027" y="4022"/>
                </a:lnTo>
                <a:lnTo>
                  <a:pt x="963" y="4087"/>
                </a:lnTo>
                <a:lnTo>
                  <a:pt x="899" y="4151"/>
                </a:lnTo>
                <a:lnTo>
                  <a:pt x="792" y="4301"/>
                </a:lnTo>
                <a:lnTo>
                  <a:pt x="685" y="4429"/>
                </a:lnTo>
                <a:lnTo>
                  <a:pt x="685" y="4429"/>
                </a:lnTo>
                <a:lnTo>
                  <a:pt x="642" y="4408"/>
                </a:lnTo>
                <a:lnTo>
                  <a:pt x="621" y="4365"/>
                </a:lnTo>
                <a:lnTo>
                  <a:pt x="599" y="4322"/>
                </a:lnTo>
                <a:lnTo>
                  <a:pt x="621" y="4279"/>
                </a:lnTo>
                <a:lnTo>
                  <a:pt x="685" y="4129"/>
                </a:lnTo>
                <a:lnTo>
                  <a:pt x="792" y="3980"/>
                </a:lnTo>
                <a:lnTo>
                  <a:pt x="1027" y="3702"/>
                </a:lnTo>
                <a:lnTo>
                  <a:pt x="1177" y="3552"/>
                </a:lnTo>
                <a:lnTo>
                  <a:pt x="1177" y="3552"/>
                </a:lnTo>
                <a:lnTo>
                  <a:pt x="1284" y="3445"/>
                </a:lnTo>
                <a:lnTo>
                  <a:pt x="1369" y="3316"/>
                </a:lnTo>
                <a:lnTo>
                  <a:pt x="1412" y="3274"/>
                </a:lnTo>
                <a:lnTo>
                  <a:pt x="1391" y="3209"/>
                </a:lnTo>
                <a:lnTo>
                  <a:pt x="1348" y="3167"/>
                </a:lnTo>
                <a:lnTo>
                  <a:pt x="1241" y="3145"/>
                </a:lnTo>
                <a:lnTo>
                  <a:pt x="1241" y="3145"/>
                </a:lnTo>
                <a:lnTo>
                  <a:pt x="1177" y="3145"/>
                </a:lnTo>
                <a:lnTo>
                  <a:pt x="1113" y="3167"/>
                </a:lnTo>
                <a:lnTo>
                  <a:pt x="1006" y="3231"/>
                </a:lnTo>
                <a:lnTo>
                  <a:pt x="877" y="3316"/>
                </a:lnTo>
                <a:lnTo>
                  <a:pt x="813" y="3423"/>
                </a:lnTo>
                <a:lnTo>
                  <a:pt x="813" y="3423"/>
                </a:lnTo>
                <a:lnTo>
                  <a:pt x="770" y="3381"/>
                </a:lnTo>
                <a:lnTo>
                  <a:pt x="770" y="3295"/>
                </a:lnTo>
                <a:lnTo>
                  <a:pt x="792" y="3231"/>
                </a:lnTo>
                <a:lnTo>
                  <a:pt x="835" y="3145"/>
                </a:lnTo>
                <a:lnTo>
                  <a:pt x="1006" y="2867"/>
                </a:lnTo>
                <a:lnTo>
                  <a:pt x="1006" y="2867"/>
                </a:lnTo>
                <a:lnTo>
                  <a:pt x="1027" y="2760"/>
                </a:lnTo>
                <a:lnTo>
                  <a:pt x="1049" y="2675"/>
                </a:lnTo>
                <a:lnTo>
                  <a:pt x="1070" y="2568"/>
                </a:lnTo>
                <a:lnTo>
                  <a:pt x="1134" y="2482"/>
                </a:lnTo>
                <a:lnTo>
                  <a:pt x="1134" y="2482"/>
                </a:lnTo>
                <a:lnTo>
                  <a:pt x="1262" y="2268"/>
                </a:lnTo>
                <a:lnTo>
                  <a:pt x="1391" y="2054"/>
                </a:lnTo>
                <a:lnTo>
                  <a:pt x="1391" y="2054"/>
                </a:lnTo>
                <a:lnTo>
                  <a:pt x="1541" y="1883"/>
                </a:lnTo>
                <a:lnTo>
                  <a:pt x="1733" y="1733"/>
                </a:lnTo>
                <a:lnTo>
                  <a:pt x="2140" y="1455"/>
                </a:lnTo>
                <a:lnTo>
                  <a:pt x="2140" y="1455"/>
                </a:lnTo>
                <a:lnTo>
                  <a:pt x="2525" y="1155"/>
                </a:lnTo>
                <a:lnTo>
                  <a:pt x="2739" y="1027"/>
                </a:lnTo>
                <a:lnTo>
                  <a:pt x="2974" y="920"/>
                </a:lnTo>
                <a:lnTo>
                  <a:pt x="2974" y="920"/>
                </a:lnTo>
                <a:lnTo>
                  <a:pt x="3381" y="770"/>
                </a:lnTo>
                <a:lnTo>
                  <a:pt x="3787" y="621"/>
                </a:lnTo>
                <a:lnTo>
                  <a:pt x="4001" y="535"/>
                </a:lnTo>
                <a:lnTo>
                  <a:pt x="4215" y="492"/>
                </a:lnTo>
                <a:lnTo>
                  <a:pt x="4429" y="471"/>
                </a:lnTo>
                <a:lnTo>
                  <a:pt x="4643" y="471"/>
                </a:lnTo>
                <a:lnTo>
                  <a:pt x="4643" y="471"/>
                </a:lnTo>
                <a:lnTo>
                  <a:pt x="5092" y="471"/>
                </a:lnTo>
                <a:lnTo>
                  <a:pt x="5328" y="471"/>
                </a:lnTo>
                <a:lnTo>
                  <a:pt x="5542" y="492"/>
                </a:lnTo>
                <a:lnTo>
                  <a:pt x="5542" y="492"/>
                </a:lnTo>
                <a:lnTo>
                  <a:pt x="5777" y="556"/>
                </a:lnTo>
                <a:lnTo>
                  <a:pt x="6012" y="642"/>
                </a:lnTo>
                <a:lnTo>
                  <a:pt x="6440" y="835"/>
                </a:lnTo>
                <a:lnTo>
                  <a:pt x="6440" y="835"/>
                </a:lnTo>
                <a:lnTo>
                  <a:pt x="6783" y="1006"/>
                </a:lnTo>
                <a:lnTo>
                  <a:pt x="7104" y="1220"/>
                </a:lnTo>
                <a:lnTo>
                  <a:pt x="7403" y="1455"/>
                </a:lnTo>
                <a:lnTo>
                  <a:pt x="7681" y="1712"/>
                </a:lnTo>
                <a:lnTo>
                  <a:pt x="7681" y="1712"/>
                </a:lnTo>
                <a:lnTo>
                  <a:pt x="7810" y="1883"/>
                </a:lnTo>
                <a:lnTo>
                  <a:pt x="7938" y="2075"/>
                </a:lnTo>
                <a:lnTo>
                  <a:pt x="8173" y="2461"/>
                </a:lnTo>
                <a:lnTo>
                  <a:pt x="8173" y="2461"/>
                </a:lnTo>
                <a:lnTo>
                  <a:pt x="8409" y="2803"/>
                </a:lnTo>
                <a:lnTo>
                  <a:pt x="8516" y="2995"/>
                </a:lnTo>
                <a:lnTo>
                  <a:pt x="8623" y="3167"/>
                </a:lnTo>
                <a:lnTo>
                  <a:pt x="8623" y="3167"/>
                </a:lnTo>
                <a:lnTo>
                  <a:pt x="8708" y="3402"/>
                </a:lnTo>
                <a:lnTo>
                  <a:pt x="8794" y="3616"/>
                </a:lnTo>
                <a:lnTo>
                  <a:pt x="8858" y="3851"/>
                </a:lnTo>
                <a:lnTo>
                  <a:pt x="8901" y="4087"/>
                </a:lnTo>
                <a:lnTo>
                  <a:pt x="8944" y="4301"/>
                </a:lnTo>
                <a:lnTo>
                  <a:pt x="8965" y="4557"/>
                </a:lnTo>
                <a:lnTo>
                  <a:pt x="8965" y="5028"/>
                </a:lnTo>
                <a:lnTo>
                  <a:pt x="8922" y="5499"/>
                </a:lnTo>
                <a:lnTo>
                  <a:pt x="8858" y="5970"/>
                </a:lnTo>
                <a:lnTo>
                  <a:pt x="8730" y="6440"/>
                </a:lnTo>
                <a:lnTo>
                  <a:pt x="8580" y="6890"/>
                </a:lnTo>
                <a:lnTo>
                  <a:pt x="8580" y="6890"/>
                </a:lnTo>
                <a:close/>
                <a:moveTo>
                  <a:pt x="5777" y="3616"/>
                </a:moveTo>
                <a:lnTo>
                  <a:pt x="5777" y="3616"/>
                </a:lnTo>
                <a:lnTo>
                  <a:pt x="5649" y="3466"/>
                </a:lnTo>
                <a:lnTo>
                  <a:pt x="5563" y="3402"/>
                </a:lnTo>
                <a:lnTo>
                  <a:pt x="5477" y="3381"/>
                </a:lnTo>
                <a:lnTo>
                  <a:pt x="5477" y="3381"/>
                </a:lnTo>
                <a:lnTo>
                  <a:pt x="5392" y="3381"/>
                </a:lnTo>
                <a:lnTo>
                  <a:pt x="5328" y="3381"/>
                </a:lnTo>
                <a:lnTo>
                  <a:pt x="5263" y="3402"/>
                </a:lnTo>
                <a:lnTo>
                  <a:pt x="5221" y="3423"/>
                </a:lnTo>
                <a:lnTo>
                  <a:pt x="5199" y="3466"/>
                </a:lnTo>
                <a:lnTo>
                  <a:pt x="5178" y="3509"/>
                </a:lnTo>
                <a:lnTo>
                  <a:pt x="5178" y="3616"/>
                </a:lnTo>
                <a:lnTo>
                  <a:pt x="5199" y="3723"/>
                </a:lnTo>
                <a:lnTo>
                  <a:pt x="5242" y="3851"/>
                </a:lnTo>
                <a:lnTo>
                  <a:pt x="5349" y="4044"/>
                </a:lnTo>
                <a:lnTo>
                  <a:pt x="5349" y="4044"/>
                </a:lnTo>
                <a:lnTo>
                  <a:pt x="5477" y="4215"/>
                </a:lnTo>
                <a:lnTo>
                  <a:pt x="5627" y="4386"/>
                </a:lnTo>
                <a:lnTo>
                  <a:pt x="5627" y="4386"/>
                </a:lnTo>
                <a:lnTo>
                  <a:pt x="5756" y="4515"/>
                </a:lnTo>
                <a:lnTo>
                  <a:pt x="5841" y="4579"/>
                </a:lnTo>
                <a:lnTo>
                  <a:pt x="5884" y="4643"/>
                </a:lnTo>
                <a:lnTo>
                  <a:pt x="5884" y="4643"/>
                </a:lnTo>
                <a:lnTo>
                  <a:pt x="5884" y="4707"/>
                </a:lnTo>
                <a:lnTo>
                  <a:pt x="5884" y="4750"/>
                </a:lnTo>
                <a:lnTo>
                  <a:pt x="5841" y="4793"/>
                </a:lnTo>
                <a:lnTo>
                  <a:pt x="5777" y="4793"/>
                </a:lnTo>
                <a:lnTo>
                  <a:pt x="5627" y="4793"/>
                </a:lnTo>
                <a:lnTo>
                  <a:pt x="5499" y="4793"/>
                </a:lnTo>
                <a:lnTo>
                  <a:pt x="5499" y="4793"/>
                </a:lnTo>
                <a:lnTo>
                  <a:pt x="4836" y="4771"/>
                </a:lnTo>
                <a:lnTo>
                  <a:pt x="4836" y="4771"/>
                </a:lnTo>
                <a:lnTo>
                  <a:pt x="4472" y="4750"/>
                </a:lnTo>
                <a:lnTo>
                  <a:pt x="4108" y="4729"/>
                </a:lnTo>
                <a:lnTo>
                  <a:pt x="4108" y="4729"/>
                </a:lnTo>
                <a:lnTo>
                  <a:pt x="3937" y="4729"/>
                </a:lnTo>
                <a:lnTo>
                  <a:pt x="3809" y="4750"/>
                </a:lnTo>
                <a:lnTo>
                  <a:pt x="3766" y="4771"/>
                </a:lnTo>
                <a:lnTo>
                  <a:pt x="3723" y="4814"/>
                </a:lnTo>
                <a:lnTo>
                  <a:pt x="3680" y="4857"/>
                </a:lnTo>
                <a:lnTo>
                  <a:pt x="3637" y="4943"/>
                </a:lnTo>
                <a:lnTo>
                  <a:pt x="3637" y="4943"/>
                </a:lnTo>
                <a:lnTo>
                  <a:pt x="3595" y="5092"/>
                </a:lnTo>
                <a:lnTo>
                  <a:pt x="3595" y="5156"/>
                </a:lnTo>
                <a:lnTo>
                  <a:pt x="3595" y="5221"/>
                </a:lnTo>
                <a:lnTo>
                  <a:pt x="3616" y="5263"/>
                </a:lnTo>
                <a:lnTo>
                  <a:pt x="3659" y="5306"/>
                </a:lnTo>
                <a:lnTo>
                  <a:pt x="3723" y="5328"/>
                </a:lnTo>
                <a:lnTo>
                  <a:pt x="3809" y="5349"/>
                </a:lnTo>
                <a:lnTo>
                  <a:pt x="3809" y="5349"/>
                </a:lnTo>
                <a:lnTo>
                  <a:pt x="3980" y="5370"/>
                </a:lnTo>
                <a:lnTo>
                  <a:pt x="4151" y="5370"/>
                </a:lnTo>
                <a:lnTo>
                  <a:pt x="4493" y="5370"/>
                </a:lnTo>
                <a:lnTo>
                  <a:pt x="4493" y="5370"/>
                </a:lnTo>
                <a:lnTo>
                  <a:pt x="5970" y="5328"/>
                </a:lnTo>
                <a:lnTo>
                  <a:pt x="5970" y="5328"/>
                </a:lnTo>
                <a:lnTo>
                  <a:pt x="5884" y="5435"/>
                </a:lnTo>
                <a:lnTo>
                  <a:pt x="5798" y="5542"/>
                </a:lnTo>
                <a:lnTo>
                  <a:pt x="5584" y="5713"/>
                </a:lnTo>
                <a:lnTo>
                  <a:pt x="5370" y="5863"/>
                </a:lnTo>
                <a:lnTo>
                  <a:pt x="5157" y="6034"/>
                </a:lnTo>
                <a:lnTo>
                  <a:pt x="5157" y="6034"/>
                </a:lnTo>
                <a:lnTo>
                  <a:pt x="5071" y="6119"/>
                </a:lnTo>
                <a:lnTo>
                  <a:pt x="5007" y="6226"/>
                </a:lnTo>
                <a:lnTo>
                  <a:pt x="4964" y="6333"/>
                </a:lnTo>
                <a:lnTo>
                  <a:pt x="4985" y="6376"/>
                </a:lnTo>
                <a:lnTo>
                  <a:pt x="5007" y="6440"/>
                </a:lnTo>
                <a:lnTo>
                  <a:pt x="5007" y="6440"/>
                </a:lnTo>
                <a:lnTo>
                  <a:pt x="5071" y="6547"/>
                </a:lnTo>
                <a:lnTo>
                  <a:pt x="5178" y="6611"/>
                </a:lnTo>
                <a:lnTo>
                  <a:pt x="5306" y="6654"/>
                </a:lnTo>
                <a:lnTo>
                  <a:pt x="5435" y="6654"/>
                </a:lnTo>
                <a:lnTo>
                  <a:pt x="5435" y="6654"/>
                </a:lnTo>
                <a:lnTo>
                  <a:pt x="5542" y="6590"/>
                </a:lnTo>
                <a:lnTo>
                  <a:pt x="5627" y="6526"/>
                </a:lnTo>
                <a:lnTo>
                  <a:pt x="5798" y="6333"/>
                </a:lnTo>
                <a:lnTo>
                  <a:pt x="5798" y="6333"/>
                </a:lnTo>
                <a:lnTo>
                  <a:pt x="5905" y="6226"/>
                </a:lnTo>
                <a:lnTo>
                  <a:pt x="6034" y="6141"/>
                </a:lnTo>
                <a:lnTo>
                  <a:pt x="6162" y="6034"/>
                </a:lnTo>
                <a:lnTo>
                  <a:pt x="6290" y="5948"/>
                </a:lnTo>
                <a:lnTo>
                  <a:pt x="6290" y="5948"/>
                </a:lnTo>
                <a:lnTo>
                  <a:pt x="6483" y="5756"/>
                </a:lnTo>
                <a:lnTo>
                  <a:pt x="6676" y="5520"/>
                </a:lnTo>
                <a:lnTo>
                  <a:pt x="6847" y="5285"/>
                </a:lnTo>
                <a:lnTo>
                  <a:pt x="6911" y="5178"/>
                </a:lnTo>
                <a:lnTo>
                  <a:pt x="6954" y="5049"/>
                </a:lnTo>
                <a:lnTo>
                  <a:pt x="6954" y="5049"/>
                </a:lnTo>
                <a:lnTo>
                  <a:pt x="6569" y="4515"/>
                </a:lnTo>
                <a:lnTo>
                  <a:pt x="6355" y="4236"/>
                </a:lnTo>
                <a:lnTo>
                  <a:pt x="6141" y="3980"/>
                </a:lnTo>
                <a:lnTo>
                  <a:pt x="6141" y="3980"/>
                </a:lnTo>
                <a:lnTo>
                  <a:pt x="5970" y="3787"/>
                </a:lnTo>
                <a:lnTo>
                  <a:pt x="5777" y="3616"/>
                </a:lnTo>
                <a:lnTo>
                  <a:pt x="5777" y="3616"/>
                </a:lnTo>
                <a:close/>
              </a:path>
            </a:pathLst>
          </a:custGeom>
          <a:solidFill>
            <a:srgbClr val="434343"/>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381" name="Google Shape;381;p53"/>
          <p:cNvSpPr txBox="1"/>
          <p:nvPr/>
        </p:nvSpPr>
        <p:spPr>
          <a:xfrm>
            <a:off x="503575" y="1705150"/>
            <a:ext cx="8175900" cy="7695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Methodology:</a:t>
            </a:r>
            <a:r>
              <a:rPr lang="en" sz="1900">
                <a:solidFill>
                  <a:schemeClr val="accent5"/>
                </a:solidFill>
                <a:latin typeface="Bellota Text Light"/>
                <a:ea typeface="Bellota Text Light"/>
                <a:cs typeface="Bellota Text Light"/>
                <a:sym typeface="Bellota Text Light"/>
              </a:rPr>
              <a:t> </a:t>
            </a:r>
            <a:r>
              <a:rPr lang="en" sz="1900">
                <a:solidFill>
                  <a:schemeClr val="dk1"/>
                </a:solidFill>
                <a:latin typeface="Bellota Text Light"/>
                <a:ea typeface="Bellota Text Light"/>
                <a:cs typeface="Bellota Text Light"/>
                <a:sym typeface="Bellota Text Light"/>
              </a:rPr>
              <a:t>Ask people how they feel while they look at previous photos they have with a food they are currently interacting with</a:t>
            </a:r>
            <a:endParaRPr sz="1900">
              <a:solidFill>
                <a:schemeClr val="dk1"/>
              </a:solidFill>
              <a:latin typeface="Bellota Text Light"/>
              <a:ea typeface="Bellota Text Light"/>
              <a:cs typeface="Bellota Text Light"/>
              <a:sym typeface="Bellota Text Light"/>
            </a:endParaRPr>
          </a:p>
        </p:txBody>
      </p:sp>
      <p:sp>
        <p:nvSpPr>
          <p:cNvPr id="382" name="Google Shape;382;p53"/>
          <p:cNvSpPr/>
          <p:nvPr/>
        </p:nvSpPr>
        <p:spPr>
          <a:xfrm>
            <a:off x="6005849" y="3521884"/>
            <a:ext cx="256031" cy="269513"/>
          </a:xfrm>
          <a:custGeom>
            <a:rect b="b" l="l" r="r" t="t"/>
            <a:pathLst>
              <a:path extrusionOk="0" h="9757" w="9565">
                <a:moveTo>
                  <a:pt x="9093" y="2931"/>
                </a:moveTo>
                <a:lnTo>
                  <a:pt x="9093" y="2931"/>
                </a:lnTo>
                <a:lnTo>
                  <a:pt x="8815" y="2375"/>
                </a:lnTo>
                <a:lnTo>
                  <a:pt x="8687" y="2097"/>
                </a:lnTo>
                <a:lnTo>
                  <a:pt x="8516" y="1840"/>
                </a:lnTo>
                <a:lnTo>
                  <a:pt x="8516" y="1840"/>
                </a:lnTo>
                <a:lnTo>
                  <a:pt x="8409" y="1669"/>
                </a:lnTo>
                <a:lnTo>
                  <a:pt x="8280" y="1519"/>
                </a:lnTo>
                <a:lnTo>
                  <a:pt x="8002" y="1220"/>
                </a:lnTo>
                <a:lnTo>
                  <a:pt x="7681" y="963"/>
                </a:lnTo>
                <a:lnTo>
                  <a:pt x="7360" y="728"/>
                </a:lnTo>
                <a:lnTo>
                  <a:pt x="7360" y="728"/>
                </a:lnTo>
                <a:lnTo>
                  <a:pt x="6718" y="385"/>
                </a:lnTo>
                <a:lnTo>
                  <a:pt x="6718" y="385"/>
                </a:lnTo>
                <a:lnTo>
                  <a:pt x="6590" y="300"/>
                </a:lnTo>
                <a:lnTo>
                  <a:pt x="6483" y="235"/>
                </a:lnTo>
                <a:lnTo>
                  <a:pt x="6483" y="235"/>
                </a:lnTo>
                <a:lnTo>
                  <a:pt x="6397" y="214"/>
                </a:lnTo>
                <a:lnTo>
                  <a:pt x="6312" y="193"/>
                </a:lnTo>
                <a:lnTo>
                  <a:pt x="6141" y="150"/>
                </a:lnTo>
                <a:lnTo>
                  <a:pt x="6141" y="150"/>
                </a:lnTo>
                <a:lnTo>
                  <a:pt x="5756" y="43"/>
                </a:lnTo>
                <a:lnTo>
                  <a:pt x="5563" y="0"/>
                </a:lnTo>
                <a:lnTo>
                  <a:pt x="5349" y="0"/>
                </a:lnTo>
                <a:lnTo>
                  <a:pt x="4536" y="0"/>
                </a:lnTo>
                <a:lnTo>
                  <a:pt x="4536" y="0"/>
                </a:lnTo>
                <a:lnTo>
                  <a:pt x="4493" y="21"/>
                </a:lnTo>
                <a:lnTo>
                  <a:pt x="4429" y="43"/>
                </a:lnTo>
                <a:lnTo>
                  <a:pt x="4194" y="64"/>
                </a:lnTo>
                <a:lnTo>
                  <a:pt x="3766" y="107"/>
                </a:lnTo>
                <a:lnTo>
                  <a:pt x="3766" y="107"/>
                </a:lnTo>
                <a:lnTo>
                  <a:pt x="3381" y="214"/>
                </a:lnTo>
                <a:lnTo>
                  <a:pt x="3017" y="342"/>
                </a:lnTo>
                <a:lnTo>
                  <a:pt x="3017" y="342"/>
                </a:lnTo>
                <a:lnTo>
                  <a:pt x="2824" y="407"/>
                </a:lnTo>
                <a:lnTo>
                  <a:pt x="2610" y="492"/>
                </a:lnTo>
                <a:lnTo>
                  <a:pt x="2610" y="492"/>
                </a:lnTo>
                <a:lnTo>
                  <a:pt x="2503" y="535"/>
                </a:lnTo>
                <a:lnTo>
                  <a:pt x="2396" y="599"/>
                </a:lnTo>
                <a:lnTo>
                  <a:pt x="2204" y="749"/>
                </a:lnTo>
                <a:lnTo>
                  <a:pt x="2204" y="749"/>
                </a:lnTo>
                <a:lnTo>
                  <a:pt x="1840" y="1006"/>
                </a:lnTo>
                <a:lnTo>
                  <a:pt x="1498" y="1262"/>
                </a:lnTo>
                <a:lnTo>
                  <a:pt x="1498" y="1262"/>
                </a:lnTo>
                <a:lnTo>
                  <a:pt x="1327" y="1412"/>
                </a:lnTo>
                <a:lnTo>
                  <a:pt x="1177" y="1583"/>
                </a:lnTo>
                <a:lnTo>
                  <a:pt x="1027" y="1755"/>
                </a:lnTo>
                <a:lnTo>
                  <a:pt x="899" y="1947"/>
                </a:lnTo>
                <a:lnTo>
                  <a:pt x="642" y="2332"/>
                </a:lnTo>
                <a:lnTo>
                  <a:pt x="428" y="2717"/>
                </a:lnTo>
                <a:lnTo>
                  <a:pt x="428" y="2717"/>
                </a:lnTo>
                <a:lnTo>
                  <a:pt x="342" y="2931"/>
                </a:lnTo>
                <a:lnTo>
                  <a:pt x="278" y="3145"/>
                </a:lnTo>
                <a:lnTo>
                  <a:pt x="214" y="3381"/>
                </a:lnTo>
                <a:lnTo>
                  <a:pt x="150" y="3616"/>
                </a:lnTo>
                <a:lnTo>
                  <a:pt x="86" y="4108"/>
                </a:lnTo>
                <a:lnTo>
                  <a:pt x="22" y="4579"/>
                </a:lnTo>
                <a:lnTo>
                  <a:pt x="22" y="4579"/>
                </a:lnTo>
                <a:lnTo>
                  <a:pt x="0" y="4771"/>
                </a:lnTo>
                <a:lnTo>
                  <a:pt x="0" y="4964"/>
                </a:lnTo>
                <a:lnTo>
                  <a:pt x="43" y="5370"/>
                </a:lnTo>
                <a:lnTo>
                  <a:pt x="107" y="5777"/>
                </a:lnTo>
                <a:lnTo>
                  <a:pt x="150" y="6162"/>
                </a:lnTo>
                <a:lnTo>
                  <a:pt x="150" y="6162"/>
                </a:lnTo>
                <a:lnTo>
                  <a:pt x="150" y="6312"/>
                </a:lnTo>
                <a:lnTo>
                  <a:pt x="193" y="6462"/>
                </a:lnTo>
                <a:lnTo>
                  <a:pt x="278" y="6740"/>
                </a:lnTo>
                <a:lnTo>
                  <a:pt x="428" y="7018"/>
                </a:lnTo>
                <a:lnTo>
                  <a:pt x="578" y="7275"/>
                </a:lnTo>
                <a:lnTo>
                  <a:pt x="578" y="7275"/>
                </a:lnTo>
                <a:lnTo>
                  <a:pt x="770" y="7574"/>
                </a:lnTo>
                <a:lnTo>
                  <a:pt x="1006" y="7852"/>
                </a:lnTo>
                <a:lnTo>
                  <a:pt x="1262" y="8130"/>
                </a:lnTo>
                <a:lnTo>
                  <a:pt x="1519" y="8409"/>
                </a:lnTo>
                <a:lnTo>
                  <a:pt x="1519" y="8409"/>
                </a:lnTo>
                <a:lnTo>
                  <a:pt x="1797" y="8644"/>
                </a:lnTo>
                <a:lnTo>
                  <a:pt x="2076" y="8858"/>
                </a:lnTo>
                <a:lnTo>
                  <a:pt x="2076" y="8858"/>
                </a:lnTo>
                <a:lnTo>
                  <a:pt x="2268" y="8965"/>
                </a:lnTo>
                <a:lnTo>
                  <a:pt x="2461" y="9050"/>
                </a:lnTo>
                <a:lnTo>
                  <a:pt x="2653" y="9115"/>
                </a:lnTo>
                <a:lnTo>
                  <a:pt x="2846" y="9179"/>
                </a:lnTo>
                <a:lnTo>
                  <a:pt x="2846" y="9179"/>
                </a:lnTo>
                <a:lnTo>
                  <a:pt x="3167" y="9350"/>
                </a:lnTo>
                <a:lnTo>
                  <a:pt x="3509" y="9500"/>
                </a:lnTo>
                <a:lnTo>
                  <a:pt x="3509" y="9500"/>
                </a:lnTo>
                <a:lnTo>
                  <a:pt x="3680" y="9564"/>
                </a:lnTo>
                <a:lnTo>
                  <a:pt x="3873" y="9628"/>
                </a:lnTo>
                <a:lnTo>
                  <a:pt x="4258" y="9692"/>
                </a:lnTo>
                <a:lnTo>
                  <a:pt x="4258" y="9692"/>
                </a:lnTo>
                <a:lnTo>
                  <a:pt x="4472" y="9735"/>
                </a:lnTo>
                <a:lnTo>
                  <a:pt x="4686" y="9757"/>
                </a:lnTo>
                <a:lnTo>
                  <a:pt x="5114" y="9757"/>
                </a:lnTo>
                <a:lnTo>
                  <a:pt x="5542" y="9757"/>
                </a:lnTo>
                <a:lnTo>
                  <a:pt x="5970" y="9735"/>
                </a:lnTo>
                <a:lnTo>
                  <a:pt x="5970" y="9735"/>
                </a:lnTo>
                <a:lnTo>
                  <a:pt x="6333" y="9692"/>
                </a:lnTo>
                <a:lnTo>
                  <a:pt x="6697" y="9607"/>
                </a:lnTo>
                <a:lnTo>
                  <a:pt x="6890" y="9543"/>
                </a:lnTo>
                <a:lnTo>
                  <a:pt x="7061" y="9457"/>
                </a:lnTo>
                <a:lnTo>
                  <a:pt x="7232" y="9393"/>
                </a:lnTo>
                <a:lnTo>
                  <a:pt x="7382" y="9286"/>
                </a:lnTo>
                <a:lnTo>
                  <a:pt x="7382" y="9286"/>
                </a:lnTo>
                <a:lnTo>
                  <a:pt x="7660" y="9072"/>
                </a:lnTo>
                <a:lnTo>
                  <a:pt x="7917" y="8858"/>
                </a:lnTo>
                <a:lnTo>
                  <a:pt x="8173" y="8601"/>
                </a:lnTo>
                <a:lnTo>
                  <a:pt x="8409" y="8366"/>
                </a:lnTo>
                <a:lnTo>
                  <a:pt x="8409" y="8366"/>
                </a:lnTo>
                <a:lnTo>
                  <a:pt x="8516" y="8237"/>
                </a:lnTo>
                <a:lnTo>
                  <a:pt x="8601" y="8109"/>
                </a:lnTo>
                <a:lnTo>
                  <a:pt x="8772" y="7810"/>
                </a:lnTo>
                <a:lnTo>
                  <a:pt x="9029" y="7210"/>
                </a:lnTo>
                <a:lnTo>
                  <a:pt x="9029" y="7210"/>
                </a:lnTo>
                <a:lnTo>
                  <a:pt x="9179" y="6847"/>
                </a:lnTo>
                <a:lnTo>
                  <a:pt x="9307" y="6504"/>
                </a:lnTo>
                <a:lnTo>
                  <a:pt x="9414" y="6141"/>
                </a:lnTo>
                <a:lnTo>
                  <a:pt x="9500" y="5777"/>
                </a:lnTo>
                <a:lnTo>
                  <a:pt x="9500" y="5777"/>
                </a:lnTo>
                <a:lnTo>
                  <a:pt x="9543" y="5435"/>
                </a:lnTo>
                <a:lnTo>
                  <a:pt x="9564" y="5071"/>
                </a:lnTo>
                <a:lnTo>
                  <a:pt x="9543" y="4686"/>
                </a:lnTo>
                <a:lnTo>
                  <a:pt x="9500" y="4322"/>
                </a:lnTo>
                <a:lnTo>
                  <a:pt x="9436" y="3937"/>
                </a:lnTo>
                <a:lnTo>
                  <a:pt x="9350" y="3595"/>
                </a:lnTo>
                <a:lnTo>
                  <a:pt x="9222" y="3252"/>
                </a:lnTo>
                <a:lnTo>
                  <a:pt x="9093" y="2931"/>
                </a:lnTo>
                <a:lnTo>
                  <a:pt x="9093" y="2931"/>
                </a:lnTo>
                <a:close/>
                <a:moveTo>
                  <a:pt x="8580" y="6890"/>
                </a:moveTo>
                <a:lnTo>
                  <a:pt x="8580" y="6890"/>
                </a:lnTo>
                <a:lnTo>
                  <a:pt x="8430" y="7253"/>
                </a:lnTo>
                <a:lnTo>
                  <a:pt x="8259" y="7638"/>
                </a:lnTo>
                <a:lnTo>
                  <a:pt x="8152" y="7810"/>
                </a:lnTo>
                <a:lnTo>
                  <a:pt x="8024" y="7981"/>
                </a:lnTo>
                <a:lnTo>
                  <a:pt x="7895" y="8130"/>
                </a:lnTo>
                <a:lnTo>
                  <a:pt x="7745" y="8259"/>
                </a:lnTo>
                <a:lnTo>
                  <a:pt x="7745" y="8259"/>
                </a:lnTo>
                <a:lnTo>
                  <a:pt x="7382" y="8537"/>
                </a:lnTo>
                <a:lnTo>
                  <a:pt x="6997" y="8794"/>
                </a:lnTo>
                <a:lnTo>
                  <a:pt x="6997" y="8794"/>
                </a:lnTo>
                <a:lnTo>
                  <a:pt x="6825" y="8901"/>
                </a:lnTo>
                <a:lnTo>
                  <a:pt x="6611" y="8986"/>
                </a:lnTo>
                <a:lnTo>
                  <a:pt x="6205" y="9136"/>
                </a:lnTo>
                <a:lnTo>
                  <a:pt x="5670" y="9136"/>
                </a:lnTo>
                <a:lnTo>
                  <a:pt x="5670" y="9136"/>
                </a:lnTo>
                <a:lnTo>
                  <a:pt x="5392" y="9157"/>
                </a:lnTo>
                <a:lnTo>
                  <a:pt x="5221" y="9157"/>
                </a:lnTo>
                <a:lnTo>
                  <a:pt x="5157" y="9157"/>
                </a:lnTo>
                <a:lnTo>
                  <a:pt x="5114" y="9136"/>
                </a:lnTo>
                <a:lnTo>
                  <a:pt x="5114" y="9136"/>
                </a:lnTo>
                <a:lnTo>
                  <a:pt x="5071" y="9093"/>
                </a:lnTo>
                <a:lnTo>
                  <a:pt x="5071" y="9093"/>
                </a:lnTo>
                <a:lnTo>
                  <a:pt x="5092" y="9093"/>
                </a:lnTo>
                <a:lnTo>
                  <a:pt x="5114" y="9072"/>
                </a:lnTo>
                <a:lnTo>
                  <a:pt x="5114" y="9029"/>
                </a:lnTo>
                <a:lnTo>
                  <a:pt x="5114" y="9029"/>
                </a:lnTo>
                <a:lnTo>
                  <a:pt x="5157" y="8944"/>
                </a:lnTo>
                <a:lnTo>
                  <a:pt x="5157" y="8879"/>
                </a:lnTo>
                <a:lnTo>
                  <a:pt x="5135" y="8815"/>
                </a:lnTo>
                <a:lnTo>
                  <a:pt x="5135" y="8815"/>
                </a:lnTo>
                <a:lnTo>
                  <a:pt x="5092" y="8772"/>
                </a:lnTo>
                <a:lnTo>
                  <a:pt x="5050" y="8751"/>
                </a:lnTo>
                <a:lnTo>
                  <a:pt x="4985" y="8751"/>
                </a:lnTo>
                <a:lnTo>
                  <a:pt x="4943" y="8751"/>
                </a:lnTo>
                <a:lnTo>
                  <a:pt x="4836" y="8794"/>
                </a:lnTo>
                <a:lnTo>
                  <a:pt x="4729" y="8901"/>
                </a:lnTo>
                <a:lnTo>
                  <a:pt x="4729" y="8901"/>
                </a:lnTo>
                <a:lnTo>
                  <a:pt x="4686" y="9029"/>
                </a:lnTo>
                <a:lnTo>
                  <a:pt x="4643" y="9093"/>
                </a:lnTo>
                <a:lnTo>
                  <a:pt x="4622" y="9136"/>
                </a:lnTo>
                <a:lnTo>
                  <a:pt x="4622" y="9136"/>
                </a:lnTo>
                <a:lnTo>
                  <a:pt x="4557" y="9136"/>
                </a:lnTo>
                <a:lnTo>
                  <a:pt x="4472" y="9115"/>
                </a:lnTo>
                <a:lnTo>
                  <a:pt x="4386" y="9093"/>
                </a:lnTo>
                <a:lnTo>
                  <a:pt x="4301" y="9093"/>
                </a:lnTo>
                <a:lnTo>
                  <a:pt x="4301" y="9093"/>
                </a:lnTo>
                <a:lnTo>
                  <a:pt x="4322" y="9008"/>
                </a:lnTo>
                <a:lnTo>
                  <a:pt x="4365" y="8901"/>
                </a:lnTo>
                <a:lnTo>
                  <a:pt x="4386" y="8858"/>
                </a:lnTo>
                <a:lnTo>
                  <a:pt x="4365" y="8815"/>
                </a:lnTo>
                <a:lnTo>
                  <a:pt x="4343" y="8772"/>
                </a:lnTo>
                <a:lnTo>
                  <a:pt x="4279" y="8751"/>
                </a:lnTo>
                <a:lnTo>
                  <a:pt x="4279" y="8751"/>
                </a:lnTo>
                <a:lnTo>
                  <a:pt x="4237" y="8751"/>
                </a:lnTo>
                <a:lnTo>
                  <a:pt x="4215" y="8772"/>
                </a:lnTo>
                <a:lnTo>
                  <a:pt x="4172" y="8837"/>
                </a:lnTo>
                <a:lnTo>
                  <a:pt x="4130" y="8901"/>
                </a:lnTo>
                <a:lnTo>
                  <a:pt x="4108" y="8965"/>
                </a:lnTo>
                <a:lnTo>
                  <a:pt x="4108" y="8965"/>
                </a:lnTo>
                <a:lnTo>
                  <a:pt x="4023" y="9008"/>
                </a:lnTo>
                <a:lnTo>
                  <a:pt x="3937" y="9029"/>
                </a:lnTo>
                <a:lnTo>
                  <a:pt x="3851" y="9029"/>
                </a:lnTo>
                <a:lnTo>
                  <a:pt x="3766" y="9008"/>
                </a:lnTo>
                <a:lnTo>
                  <a:pt x="3680" y="8944"/>
                </a:lnTo>
                <a:lnTo>
                  <a:pt x="3637" y="8879"/>
                </a:lnTo>
                <a:lnTo>
                  <a:pt x="3637" y="8815"/>
                </a:lnTo>
                <a:lnTo>
                  <a:pt x="3680" y="8730"/>
                </a:lnTo>
                <a:lnTo>
                  <a:pt x="3680" y="8730"/>
                </a:lnTo>
                <a:lnTo>
                  <a:pt x="3744" y="8644"/>
                </a:lnTo>
                <a:lnTo>
                  <a:pt x="3787" y="8601"/>
                </a:lnTo>
                <a:lnTo>
                  <a:pt x="3830" y="8537"/>
                </a:lnTo>
                <a:lnTo>
                  <a:pt x="3830" y="8430"/>
                </a:lnTo>
                <a:lnTo>
                  <a:pt x="3830" y="8430"/>
                </a:lnTo>
                <a:lnTo>
                  <a:pt x="3809" y="8366"/>
                </a:lnTo>
                <a:lnTo>
                  <a:pt x="3766" y="8323"/>
                </a:lnTo>
                <a:lnTo>
                  <a:pt x="3723" y="8302"/>
                </a:lnTo>
                <a:lnTo>
                  <a:pt x="3680" y="8280"/>
                </a:lnTo>
                <a:lnTo>
                  <a:pt x="3573" y="8280"/>
                </a:lnTo>
                <a:lnTo>
                  <a:pt x="3466" y="8323"/>
                </a:lnTo>
                <a:lnTo>
                  <a:pt x="3466" y="8323"/>
                </a:lnTo>
                <a:lnTo>
                  <a:pt x="3381" y="8387"/>
                </a:lnTo>
                <a:lnTo>
                  <a:pt x="3316" y="8451"/>
                </a:lnTo>
                <a:lnTo>
                  <a:pt x="3274" y="8537"/>
                </a:lnTo>
                <a:lnTo>
                  <a:pt x="3210" y="8623"/>
                </a:lnTo>
                <a:lnTo>
                  <a:pt x="3210" y="8623"/>
                </a:lnTo>
                <a:lnTo>
                  <a:pt x="3145" y="8665"/>
                </a:lnTo>
                <a:lnTo>
                  <a:pt x="3103" y="8687"/>
                </a:lnTo>
                <a:lnTo>
                  <a:pt x="3060" y="8687"/>
                </a:lnTo>
                <a:lnTo>
                  <a:pt x="3017" y="8687"/>
                </a:lnTo>
                <a:lnTo>
                  <a:pt x="2931" y="8644"/>
                </a:lnTo>
                <a:lnTo>
                  <a:pt x="2824" y="8580"/>
                </a:lnTo>
                <a:lnTo>
                  <a:pt x="2824" y="8580"/>
                </a:lnTo>
                <a:lnTo>
                  <a:pt x="2889" y="8473"/>
                </a:lnTo>
                <a:lnTo>
                  <a:pt x="2996" y="8344"/>
                </a:lnTo>
                <a:lnTo>
                  <a:pt x="3081" y="8216"/>
                </a:lnTo>
                <a:lnTo>
                  <a:pt x="3103" y="8152"/>
                </a:lnTo>
                <a:lnTo>
                  <a:pt x="3103" y="8088"/>
                </a:lnTo>
                <a:lnTo>
                  <a:pt x="3103" y="8088"/>
                </a:lnTo>
                <a:lnTo>
                  <a:pt x="3081" y="8023"/>
                </a:lnTo>
                <a:lnTo>
                  <a:pt x="3060" y="7981"/>
                </a:lnTo>
                <a:lnTo>
                  <a:pt x="3017" y="7959"/>
                </a:lnTo>
                <a:lnTo>
                  <a:pt x="2996" y="7938"/>
                </a:lnTo>
                <a:lnTo>
                  <a:pt x="2910" y="7938"/>
                </a:lnTo>
                <a:lnTo>
                  <a:pt x="2803" y="7981"/>
                </a:lnTo>
                <a:lnTo>
                  <a:pt x="2803" y="7981"/>
                </a:lnTo>
                <a:lnTo>
                  <a:pt x="2739" y="8066"/>
                </a:lnTo>
                <a:lnTo>
                  <a:pt x="2675" y="8152"/>
                </a:lnTo>
                <a:lnTo>
                  <a:pt x="2610" y="8237"/>
                </a:lnTo>
                <a:lnTo>
                  <a:pt x="2546" y="8302"/>
                </a:lnTo>
                <a:lnTo>
                  <a:pt x="2546" y="8302"/>
                </a:lnTo>
                <a:lnTo>
                  <a:pt x="2482" y="8366"/>
                </a:lnTo>
                <a:lnTo>
                  <a:pt x="2439" y="8366"/>
                </a:lnTo>
                <a:lnTo>
                  <a:pt x="2375" y="8323"/>
                </a:lnTo>
                <a:lnTo>
                  <a:pt x="2375" y="8323"/>
                </a:lnTo>
                <a:lnTo>
                  <a:pt x="2311" y="8302"/>
                </a:lnTo>
                <a:lnTo>
                  <a:pt x="2268" y="8259"/>
                </a:lnTo>
                <a:lnTo>
                  <a:pt x="2225" y="8216"/>
                </a:lnTo>
                <a:lnTo>
                  <a:pt x="2161" y="8195"/>
                </a:lnTo>
                <a:lnTo>
                  <a:pt x="2161" y="8195"/>
                </a:lnTo>
                <a:lnTo>
                  <a:pt x="2247" y="8045"/>
                </a:lnTo>
                <a:lnTo>
                  <a:pt x="2354" y="7917"/>
                </a:lnTo>
                <a:lnTo>
                  <a:pt x="2461" y="7767"/>
                </a:lnTo>
                <a:lnTo>
                  <a:pt x="2546" y="7617"/>
                </a:lnTo>
                <a:lnTo>
                  <a:pt x="2546" y="7617"/>
                </a:lnTo>
                <a:lnTo>
                  <a:pt x="2589" y="7531"/>
                </a:lnTo>
                <a:lnTo>
                  <a:pt x="2632" y="7446"/>
                </a:lnTo>
                <a:lnTo>
                  <a:pt x="2632" y="7403"/>
                </a:lnTo>
                <a:lnTo>
                  <a:pt x="2610" y="7382"/>
                </a:lnTo>
                <a:lnTo>
                  <a:pt x="2589" y="7339"/>
                </a:lnTo>
                <a:lnTo>
                  <a:pt x="2546" y="7317"/>
                </a:lnTo>
                <a:lnTo>
                  <a:pt x="2546" y="7317"/>
                </a:lnTo>
                <a:lnTo>
                  <a:pt x="2503" y="7317"/>
                </a:lnTo>
                <a:lnTo>
                  <a:pt x="2439" y="7317"/>
                </a:lnTo>
                <a:lnTo>
                  <a:pt x="2332" y="7360"/>
                </a:lnTo>
                <a:lnTo>
                  <a:pt x="2332" y="7360"/>
                </a:lnTo>
                <a:lnTo>
                  <a:pt x="2268" y="7403"/>
                </a:lnTo>
                <a:lnTo>
                  <a:pt x="2225" y="7446"/>
                </a:lnTo>
                <a:lnTo>
                  <a:pt x="2118" y="7574"/>
                </a:lnTo>
                <a:lnTo>
                  <a:pt x="2054" y="7681"/>
                </a:lnTo>
                <a:lnTo>
                  <a:pt x="1947" y="7788"/>
                </a:lnTo>
                <a:lnTo>
                  <a:pt x="1947" y="7788"/>
                </a:lnTo>
                <a:lnTo>
                  <a:pt x="1904" y="7831"/>
                </a:lnTo>
                <a:lnTo>
                  <a:pt x="1862" y="7874"/>
                </a:lnTo>
                <a:lnTo>
                  <a:pt x="1840" y="7874"/>
                </a:lnTo>
                <a:lnTo>
                  <a:pt x="1755" y="7852"/>
                </a:lnTo>
                <a:lnTo>
                  <a:pt x="1755" y="7852"/>
                </a:lnTo>
                <a:lnTo>
                  <a:pt x="1690" y="7810"/>
                </a:lnTo>
                <a:lnTo>
                  <a:pt x="1626" y="7724"/>
                </a:lnTo>
                <a:lnTo>
                  <a:pt x="1605" y="7638"/>
                </a:lnTo>
                <a:lnTo>
                  <a:pt x="1626" y="7574"/>
                </a:lnTo>
                <a:lnTo>
                  <a:pt x="1626" y="7574"/>
                </a:lnTo>
                <a:lnTo>
                  <a:pt x="1648" y="7510"/>
                </a:lnTo>
                <a:lnTo>
                  <a:pt x="1690" y="7446"/>
                </a:lnTo>
                <a:lnTo>
                  <a:pt x="1819" y="7339"/>
                </a:lnTo>
                <a:lnTo>
                  <a:pt x="1926" y="7232"/>
                </a:lnTo>
                <a:lnTo>
                  <a:pt x="2033" y="7125"/>
                </a:lnTo>
                <a:lnTo>
                  <a:pt x="2033" y="7125"/>
                </a:lnTo>
                <a:lnTo>
                  <a:pt x="2076" y="7061"/>
                </a:lnTo>
                <a:lnTo>
                  <a:pt x="2118" y="6997"/>
                </a:lnTo>
                <a:lnTo>
                  <a:pt x="2118" y="6932"/>
                </a:lnTo>
                <a:lnTo>
                  <a:pt x="2054" y="6868"/>
                </a:lnTo>
                <a:lnTo>
                  <a:pt x="2054" y="6868"/>
                </a:lnTo>
                <a:lnTo>
                  <a:pt x="1990" y="6825"/>
                </a:lnTo>
                <a:lnTo>
                  <a:pt x="1926" y="6804"/>
                </a:lnTo>
                <a:lnTo>
                  <a:pt x="1840" y="6825"/>
                </a:lnTo>
                <a:lnTo>
                  <a:pt x="1755" y="6847"/>
                </a:lnTo>
                <a:lnTo>
                  <a:pt x="1755" y="6847"/>
                </a:lnTo>
                <a:lnTo>
                  <a:pt x="1648" y="6911"/>
                </a:lnTo>
                <a:lnTo>
                  <a:pt x="1562" y="7018"/>
                </a:lnTo>
                <a:lnTo>
                  <a:pt x="1476" y="7103"/>
                </a:lnTo>
                <a:lnTo>
                  <a:pt x="1369" y="7189"/>
                </a:lnTo>
                <a:lnTo>
                  <a:pt x="1369" y="7189"/>
                </a:lnTo>
                <a:lnTo>
                  <a:pt x="1284" y="7232"/>
                </a:lnTo>
                <a:lnTo>
                  <a:pt x="1220" y="7232"/>
                </a:lnTo>
                <a:lnTo>
                  <a:pt x="1198" y="7232"/>
                </a:lnTo>
                <a:lnTo>
                  <a:pt x="1177" y="7189"/>
                </a:lnTo>
                <a:lnTo>
                  <a:pt x="1156" y="7082"/>
                </a:lnTo>
                <a:lnTo>
                  <a:pt x="1156" y="7082"/>
                </a:lnTo>
                <a:lnTo>
                  <a:pt x="1177" y="7018"/>
                </a:lnTo>
                <a:lnTo>
                  <a:pt x="1198" y="6954"/>
                </a:lnTo>
                <a:lnTo>
                  <a:pt x="1262" y="6825"/>
                </a:lnTo>
                <a:lnTo>
                  <a:pt x="1262" y="6825"/>
                </a:lnTo>
                <a:lnTo>
                  <a:pt x="1434" y="6611"/>
                </a:lnTo>
                <a:lnTo>
                  <a:pt x="1690" y="6290"/>
                </a:lnTo>
                <a:lnTo>
                  <a:pt x="1776" y="6119"/>
                </a:lnTo>
                <a:lnTo>
                  <a:pt x="1797" y="6055"/>
                </a:lnTo>
                <a:lnTo>
                  <a:pt x="1797" y="5991"/>
                </a:lnTo>
                <a:lnTo>
                  <a:pt x="1797" y="5948"/>
                </a:lnTo>
                <a:lnTo>
                  <a:pt x="1755" y="5927"/>
                </a:lnTo>
                <a:lnTo>
                  <a:pt x="1712" y="5905"/>
                </a:lnTo>
                <a:lnTo>
                  <a:pt x="1626" y="5927"/>
                </a:lnTo>
                <a:lnTo>
                  <a:pt x="1626" y="5927"/>
                </a:lnTo>
                <a:lnTo>
                  <a:pt x="1541" y="5948"/>
                </a:lnTo>
                <a:lnTo>
                  <a:pt x="1476" y="5970"/>
                </a:lnTo>
                <a:lnTo>
                  <a:pt x="1327" y="6076"/>
                </a:lnTo>
                <a:lnTo>
                  <a:pt x="1091" y="6312"/>
                </a:lnTo>
                <a:lnTo>
                  <a:pt x="1091" y="6312"/>
                </a:lnTo>
                <a:lnTo>
                  <a:pt x="963" y="6376"/>
                </a:lnTo>
                <a:lnTo>
                  <a:pt x="920" y="6397"/>
                </a:lnTo>
                <a:lnTo>
                  <a:pt x="877" y="6376"/>
                </a:lnTo>
                <a:lnTo>
                  <a:pt x="856" y="6333"/>
                </a:lnTo>
                <a:lnTo>
                  <a:pt x="835" y="6290"/>
                </a:lnTo>
                <a:lnTo>
                  <a:pt x="813" y="6141"/>
                </a:lnTo>
                <a:lnTo>
                  <a:pt x="813" y="6141"/>
                </a:lnTo>
                <a:lnTo>
                  <a:pt x="770" y="6098"/>
                </a:lnTo>
                <a:lnTo>
                  <a:pt x="770" y="6055"/>
                </a:lnTo>
                <a:lnTo>
                  <a:pt x="792" y="6012"/>
                </a:lnTo>
                <a:lnTo>
                  <a:pt x="856" y="5970"/>
                </a:lnTo>
                <a:lnTo>
                  <a:pt x="856" y="5970"/>
                </a:lnTo>
                <a:lnTo>
                  <a:pt x="1027" y="5820"/>
                </a:lnTo>
                <a:lnTo>
                  <a:pt x="1027" y="5820"/>
                </a:lnTo>
                <a:lnTo>
                  <a:pt x="1241" y="5606"/>
                </a:lnTo>
                <a:lnTo>
                  <a:pt x="1241" y="5606"/>
                </a:lnTo>
                <a:lnTo>
                  <a:pt x="1348" y="5499"/>
                </a:lnTo>
                <a:lnTo>
                  <a:pt x="1476" y="5349"/>
                </a:lnTo>
                <a:lnTo>
                  <a:pt x="1519" y="5285"/>
                </a:lnTo>
                <a:lnTo>
                  <a:pt x="1541" y="5221"/>
                </a:lnTo>
                <a:lnTo>
                  <a:pt x="1541" y="5135"/>
                </a:lnTo>
                <a:lnTo>
                  <a:pt x="1476" y="5071"/>
                </a:lnTo>
                <a:lnTo>
                  <a:pt x="1476" y="5071"/>
                </a:lnTo>
                <a:lnTo>
                  <a:pt x="1434" y="5028"/>
                </a:lnTo>
                <a:lnTo>
                  <a:pt x="1369" y="5007"/>
                </a:lnTo>
                <a:lnTo>
                  <a:pt x="1305" y="5007"/>
                </a:lnTo>
                <a:lnTo>
                  <a:pt x="1262" y="5007"/>
                </a:lnTo>
                <a:lnTo>
                  <a:pt x="1156" y="5071"/>
                </a:lnTo>
                <a:lnTo>
                  <a:pt x="1049" y="5178"/>
                </a:lnTo>
                <a:lnTo>
                  <a:pt x="835" y="5413"/>
                </a:lnTo>
                <a:lnTo>
                  <a:pt x="728" y="5499"/>
                </a:lnTo>
                <a:lnTo>
                  <a:pt x="642" y="5563"/>
                </a:lnTo>
                <a:lnTo>
                  <a:pt x="642" y="5563"/>
                </a:lnTo>
                <a:lnTo>
                  <a:pt x="663" y="5328"/>
                </a:lnTo>
                <a:lnTo>
                  <a:pt x="728" y="5156"/>
                </a:lnTo>
                <a:lnTo>
                  <a:pt x="813" y="4985"/>
                </a:lnTo>
                <a:lnTo>
                  <a:pt x="963" y="4814"/>
                </a:lnTo>
                <a:lnTo>
                  <a:pt x="963" y="4814"/>
                </a:lnTo>
                <a:lnTo>
                  <a:pt x="1156" y="4600"/>
                </a:lnTo>
                <a:lnTo>
                  <a:pt x="1262" y="4493"/>
                </a:lnTo>
                <a:lnTo>
                  <a:pt x="1327" y="4386"/>
                </a:lnTo>
                <a:lnTo>
                  <a:pt x="1327" y="4386"/>
                </a:lnTo>
                <a:lnTo>
                  <a:pt x="1369" y="4279"/>
                </a:lnTo>
                <a:lnTo>
                  <a:pt x="1369" y="4215"/>
                </a:lnTo>
                <a:lnTo>
                  <a:pt x="1369" y="4151"/>
                </a:lnTo>
                <a:lnTo>
                  <a:pt x="1348" y="4087"/>
                </a:lnTo>
                <a:lnTo>
                  <a:pt x="1305" y="4044"/>
                </a:lnTo>
                <a:lnTo>
                  <a:pt x="1262" y="4022"/>
                </a:lnTo>
                <a:lnTo>
                  <a:pt x="1198" y="4001"/>
                </a:lnTo>
                <a:lnTo>
                  <a:pt x="1198" y="4001"/>
                </a:lnTo>
                <a:lnTo>
                  <a:pt x="1113" y="4001"/>
                </a:lnTo>
                <a:lnTo>
                  <a:pt x="1027" y="4022"/>
                </a:lnTo>
                <a:lnTo>
                  <a:pt x="963" y="4087"/>
                </a:lnTo>
                <a:lnTo>
                  <a:pt x="899" y="4151"/>
                </a:lnTo>
                <a:lnTo>
                  <a:pt x="792" y="4301"/>
                </a:lnTo>
                <a:lnTo>
                  <a:pt x="685" y="4429"/>
                </a:lnTo>
                <a:lnTo>
                  <a:pt x="685" y="4429"/>
                </a:lnTo>
                <a:lnTo>
                  <a:pt x="642" y="4408"/>
                </a:lnTo>
                <a:lnTo>
                  <a:pt x="621" y="4365"/>
                </a:lnTo>
                <a:lnTo>
                  <a:pt x="599" y="4322"/>
                </a:lnTo>
                <a:lnTo>
                  <a:pt x="621" y="4279"/>
                </a:lnTo>
                <a:lnTo>
                  <a:pt x="685" y="4129"/>
                </a:lnTo>
                <a:lnTo>
                  <a:pt x="792" y="3980"/>
                </a:lnTo>
                <a:lnTo>
                  <a:pt x="1027" y="3702"/>
                </a:lnTo>
                <a:lnTo>
                  <a:pt x="1177" y="3552"/>
                </a:lnTo>
                <a:lnTo>
                  <a:pt x="1177" y="3552"/>
                </a:lnTo>
                <a:lnTo>
                  <a:pt x="1284" y="3445"/>
                </a:lnTo>
                <a:lnTo>
                  <a:pt x="1369" y="3316"/>
                </a:lnTo>
                <a:lnTo>
                  <a:pt x="1412" y="3274"/>
                </a:lnTo>
                <a:lnTo>
                  <a:pt x="1391" y="3209"/>
                </a:lnTo>
                <a:lnTo>
                  <a:pt x="1348" y="3167"/>
                </a:lnTo>
                <a:lnTo>
                  <a:pt x="1241" y="3145"/>
                </a:lnTo>
                <a:lnTo>
                  <a:pt x="1241" y="3145"/>
                </a:lnTo>
                <a:lnTo>
                  <a:pt x="1177" y="3145"/>
                </a:lnTo>
                <a:lnTo>
                  <a:pt x="1113" y="3167"/>
                </a:lnTo>
                <a:lnTo>
                  <a:pt x="1006" y="3231"/>
                </a:lnTo>
                <a:lnTo>
                  <a:pt x="877" y="3316"/>
                </a:lnTo>
                <a:lnTo>
                  <a:pt x="813" y="3423"/>
                </a:lnTo>
                <a:lnTo>
                  <a:pt x="813" y="3423"/>
                </a:lnTo>
                <a:lnTo>
                  <a:pt x="770" y="3381"/>
                </a:lnTo>
                <a:lnTo>
                  <a:pt x="770" y="3295"/>
                </a:lnTo>
                <a:lnTo>
                  <a:pt x="792" y="3231"/>
                </a:lnTo>
                <a:lnTo>
                  <a:pt x="835" y="3145"/>
                </a:lnTo>
                <a:lnTo>
                  <a:pt x="1006" y="2867"/>
                </a:lnTo>
                <a:lnTo>
                  <a:pt x="1006" y="2867"/>
                </a:lnTo>
                <a:lnTo>
                  <a:pt x="1027" y="2760"/>
                </a:lnTo>
                <a:lnTo>
                  <a:pt x="1049" y="2675"/>
                </a:lnTo>
                <a:lnTo>
                  <a:pt x="1070" y="2568"/>
                </a:lnTo>
                <a:lnTo>
                  <a:pt x="1134" y="2482"/>
                </a:lnTo>
                <a:lnTo>
                  <a:pt x="1134" y="2482"/>
                </a:lnTo>
                <a:lnTo>
                  <a:pt x="1262" y="2268"/>
                </a:lnTo>
                <a:lnTo>
                  <a:pt x="1391" y="2054"/>
                </a:lnTo>
                <a:lnTo>
                  <a:pt x="1391" y="2054"/>
                </a:lnTo>
                <a:lnTo>
                  <a:pt x="1541" y="1883"/>
                </a:lnTo>
                <a:lnTo>
                  <a:pt x="1733" y="1733"/>
                </a:lnTo>
                <a:lnTo>
                  <a:pt x="2140" y="1455"/>
                </a:lnTo>
                <a:lnTo>
                  <a:pt x="2140" y="1455"/>
                </a:lnTo>
                <a:lnTo>
                  <a:pt x="2525" y="1155"/>
                </a:lnTo>
                <a:lnTo>
                  <a:pt x="2739" y="1027"/>
                </a:lnTo>
                <a:lnTo>
                  <a:pt x="2974" y="920"/>
                </a:lnTo>
                <a:lnTo>
                  <a:pt x="2974" y="920"/>
                </a:lnTo>
                <a:lnTo>
                  <a:pt x="3381" y="770"/>
                </a:lnTo>
                <a:lnTo>
                  <a:pt x="3787" y="621"/>
                </a:lnTo>
                <a:lnTo>
                  <a:pt x="4001" y="535"/>
                </a:lnTo>
                <a:lnTo>
                  <a:pt x="4215" y="492"/>
                </a:lnTo>
                <a:lnTo>
                  <a:pt x="4429" y="471"/>
                </a:lnTo>
                <a:lnTo>
                  <a:pt x="4643" y="471"/>
                </a:lnTo>
                <a:lnTo>
                  <a:pt x="4643" y="471"/>
                </a:lnTo>
                <a:lnTo>
                  <a:pt x="5092" y="471"/>
                </a:lnTo>
                <a:lnTo>
                  <a:pt x="5328" y="471"/>
                </a:lnTo>
                <a:lnTo>
                  <a:pt x="5542" y="492"/>
                </a:lnTo>
                <a:lnTo>
                  <a:pt x="5542" y="492"/>
                </a:lnTo>
                <a:lnTo>
                  <a:pt x="5777" y="556"/>
                </a:lnTo>
                <a:lnTo>
                  <a:pt x="6012" y="642"/>
                </a:lnTo>
                <a:lnTo>
                  <a:pt x="6440" y="835"/>
                </a:lnTo>
                <a:lnTo>
                  <a:pt x="6440" y="835"/>
                </a:lnTo>
                <a:lnTo>
                  <a:pt x="6783" y="1006"/>
                </a:lnTo>
                <a:lnTo>
                  <a:pt x="7104" y="1220"/>
                </a:lnTo>
                <a:lnTo>
                  <a:pt x="7403" y="1455"/>
                </a:lnTo>
                <a:lnTo>
                  <a:pt x="7681" y="1712"/>
                </a:lnTo>
                <a:lnTo>
                  <a:pt x="7681" y="1712"/>
                </a:lnTo>
                <a:lnTo>
                  <a:pt x="7810" y="1883"/>
                </a:lnTo>
                <a:lnTo>
                  <a:pt x="7938" y="2075"/>
                </a:lnTo>
                <a:lnTo>
                  <a:pt x="8173" y="2461"/>
                </a:lnTo>
                <a:lnTo>
                  <a:pt x="8173" y="2461"/>
                </a:lnTo>
                <a:lnTo>
                  <a:pt x="8409" y="2803"/>
                </a:lnTo>
                <a:lnTo>
                  <a:pt x="8516" y="2995"/>
                </a:lnTo>
                <a:lnTo>
                  <a:pt x="8623" y="3167"/>
                </a:lnTo>
                <a:lnTo>
                  <a:pt x="8623" y="3167"/>
                </a:lnTo>
                <a:lnTo>
                  <a:pt x="8708" y="3402"/>
                </a:lnTo>
                <a:lnTo>
                  <a:pt x="8794" y="3616"/>
                </a:lnTo>
                <a:lnTo>
                  <a:pt x="8858" y="3851"/>
                </a:lnTo>
                <a:lnTo>
                  <a:pt x="8901" y="4087"/>
                </a:lnTo>
                <a:lnTo>
                  <a:pt x="8944" y="4301"/>
                </a:lnTo>
                <a:lnTo>
                  <a:pt x="8965" y="4557"/>
                </a:lnTo>
                <a:lnTo>
                  <a:pt x="8965" y="5028"/>
                </a:lnTo>
                <a:lnTo>
                  <a:pt x="8922" y="5499"/>
                </a:lnTo>
                <a:lnTo>
                  <a:pt x="8858" y="5970"/>
                </a:lnTo>
                <a:lnTo>
                  <a:pt x="8730" y="6440"/>
                </a:lnTo>
                <a:lnTo>
                  <a:pt x="8580" y="6890"/>
                </a:lnTo>
                <a:lnTo>
                  <a:pt x="8580" y="6890"/>
                </a:lnTo>
                <a:close/>
                <a:moveTo>
                  <a:pt x="5777" y="3616"/>
                </a:moveTo>
                <a:lnTo>
                  <a:pt x="5777" y="3616"/>
                </a:lnTo>
                <a:lnTo>
                  <a:pt x="5649" y="3466"/>
                </a:lnTo>
                <a:lnTo>
                  <a:pt x="5563" y="3402"/>
                </a:lnTo>
                <a:lnTo>
                  <a:pt x="5477" y="3381"/>
                </a:lnTo>
                <a:lnTo>
                  <a:pt x="5477" y="3381"/>
                </a:lnTo>
                <a:lnTo>
                  <a:pt x="5392" y="3381"/>
                </a:lnTo>
                <a:lnTo>
                  <a:pt x="5328" y="3381"/>
                </a:lnTo>
                <a:lnTo>
                  <a:pt x="5263" y="3402"/>
                </a:lnTo>
                <a:lnTo>
                  <a:pt x="5221" y="3423"/>
                </a:lnTo>
                <a:lnTo>
                  <a:pt x="5199" y="3466"/>
                </a:lnTo>
                <a:lnTo>
                  <a:pt x="5178" y="3509"/>
                </a:lnTo>
                <a:lnTo>
                  <a:pt x="5178" y="3616"/>
                </a:lnTo>
                <a:lnTo>
                  <a:pt x="5199" y="3723"/>
                </a:lnTo>
                <a:lnTo>
                  <a:pt x="5242" y="3851"/>
                </a:lnTo>
                <a:lnTo>
                  <a:pt x="5349" y="4044"/>
                </a:lnTo>
                <a:lnTo>
                  <a:pt x="5349" y="4044"/>
                </a:lnTo>
                <a:lnTo>
                  <a:pt x="5477" y="4215"/>
                </a:lnTo>
                <a:lnTo>
                  <a:pt x="5627" y="4386"/>
                </a:lnTo>
                <a:lnTo>
                  <a:pt x="5627" y="4386"/>
                </a:lnTo>
                <a:lnTo>
                  <a:pt x="5756" y="4515"/>
                </a:lnTo>
                <a:lnTo>
                  <a:pt x="5841" y="4579"/>
                </a:lnTo>
                <a:lnTo>
                  <a:pt x="5884" y="4643"/>
                </a:lnTo>
                <a:lnTo>
                  <a:pt x="5884" y="4643"/>
                </a:lnTo>
                <a:lnTo>
                  <a:pt x="5884" y="4707"/>
                </a:lnTo>
                <a:lnTo>
                  <a:pt x="5884" y="4750"/>
                </a:lnTo>
                <a:lnTo>
                  <a:pt x="5841" y="4793"/>
                </a:lnTo>
                <a:lnTo>
                  <a:pt x="5777" y="4793"/>
                </a:lnTo>
                <a:lnTo>
                  <a:pt x="5627" y="4793"/>
                </a:lnTo>
                <a:lnTo>
                  <a:pt x="5499" y="4793"/>
                </a:lnTo>
                <a:lnTo>
                  <a:pt x="5499" y="4793"/>
                </a:lnTo>
                <a:lnTo>
                  <a:pt x="4836" y="4771"/>
                </a:lnTo>
                <a:lnTo>
                  <a:pt x="4836" y="4771"/>
                </a:lnTo>
                <a:lnTo>
                  <a:pt x="4472" y="4750"/>
                </a:lnTo>
                <a:lnTo>
                  <a:pt x="4108" y="4729"/>
                </a:lnTo>
                <a:lnTo>
                  <a:pt x="4108" y="4729"/>
                </a:lnTo>
                <a:lnTo>
                  <a:pt x="3937" y="4729"/>
                </a:lnTo>
                <a:lnTo>
                  <a:pt x="3809" y="4750"/>
                </a:lnTo>
                <a:lnTo>
                  <a:pt x="3766" y="4771"/>
                </a:lnTo>
                <a:lnTo>
                  <a:pt x="3723" y="4814"/>
                </a:lnTo>
                <a:lnTo>
                  <a:pt x="3680" y="4857"/>
                </a:lnTo>
                <a:lnTo>
                  <a:pt x="3637" y="4943"/>
                </a:lnTo>
                <a:lnTo>
                  <a:pt x="3637" y="4943"/>
                </a:lnTo>
                <a:lnTo>
                  <a:pt x="3595" y="5092"/>
                </a:lnTo>
                <a:lnTo>
                  <a:pt x="3595" y="5156"/>
                </a:lnTo>
                <a:lnTo>
                  <a:pt x="3595" y="5221"/>
                </a:lnTo>
                <a:lnTo>
                  <a:pt x="3616" y="5263"/>
                </a:lnTo>
                <a:lnTo>
                  <a:pt x="3659" y="5306"/>
                </a:lnTo>
                <a:lnTo>
                  <a:pt x="3723" y="5328"/>
                </a:lnTo>
                <a:lnTo>
                  <a:pt x="3809" y="5349"/>
                </a:lnTo>
                <a:lnTo>
                  <a:pt x="3809" y="5349"/>
                </a:lnTo>
                <a:lnTo>
                  <a:pt x="3980" y="5370"/>
                </a:lnTo>
                <a:lnTo>
                  <a:pt x="4151" y="5370"/>
                </a:lnTo>
                <a:lnTo>
                  <a:pt x="4493" y="5370"/>
                </a:lnTo>
                <a:lnTo>
                  <a:pt x="4493" y="5370"/>
                </a:lnTo>
                <a:lnTo>
                  <a:pt x="5970" y="5328"/>
                </a:lnTo>
                <a:lnTo>
                  <a:pt x="5970" y="5328"/>
                </a:lnTo>
                <a:lnTo>
                  <a:pt x="5884" y="5435"/>
                </a:lnTo>
                <a:lnTo>
                  <a:pt x="5798" y="5542"/>
                </a:lnTo>
                <a:lnTo>
                  <a:pt x="5584" y="5713"/>
                </a:lnTo>
                <a:lnTo>
                  <a:pt x="5370" y="5863"/>
                </a:lnTo>
                <a:lnTo>
                  <a:pt x="5157" y="6034"/>
                </a:lnTo>
                <a:lnTo>
                  <a:pt x="5157" y="6034"/>
                </a:lnTo>
                <a:lnTo>
                  <a:pt x="5071" y="6119"/>
                </a:lnTo>
                <a:lnTo>
                  <a:pt x="5007" y="6226"/>
                </a:lnTo>
                <a:lnTo>
                  <a:pt x="4964" y="6333"/>
                </a:lnTo>
                <a:lnTo>
                  <a:pt x="4985" y="6376"/>
                </a:lnTo>
                <a:lnTo>
                  <a:pt x="5007" y="6440"/>
                </a:lnTo>
                <a:lnTo>
                  <a:pt x="5007" y="6440"/>
                </a:lnTo>
                <a:lnTo>
                  <a:pt x="5071" y="6547"/>
                </a:lnTo>
                <a:lnTo>
                  <a:pt x="5178" y="6611"/>
                </a:lnTo>
                <a:lnTo>
                  <a:pt x="5306" y="6654"/>
                </a:lnTo>
                <a:lnTo>
                  <a:pt x="5435" y="6654"/>
                </a:lnTo>
                <a:lnTo>
                  <a:pt x="5435" y="6654"/>
                </a:lnTo>
                <a:lnTo>
                  <a:pt x="5542" y="6590"/>
                </a:lnTo>
                <a:lnTo>
                  <a:pt x="5627" y="6526"/>
                </a:lnTo>
                <a:lnTo>
                  <a:pt x="5798" y="6333"/>
                </a:lnTo>
                <a:lnTo>
                  <a:pt x="5798" y="6333"/>
                </a:lnTo>
                <a:lnTo>
                  <a:pt x="5905" y="6226"/>
                </a:lnTo>
                <a:lnTo>
                  <a:pt x="6034" y="6141"/>
                </a:lnTo>
                <a:lnTo>
                  <a:pt x="6162" y="6034"/>
                </a:lnTo>
                <a:lnTo>
                  <a:pt x="6290" y="5948"/>
                </a:lnTo>
                <a:lnTo>
                  <a:pt x="6290" y="5948"/>
                </a:lnTo>
                <a:lnTo>
                  <a:pt x="6483" y="5756"/>
                </a:lnTo>
                <a:lnTo>
                  <a:pt x="6676" y="5520"/>
                </a:lnTo>
                <a:lnTo>
                  <a:pt x="6847" y="5285"/>
                </a:lnTo>
                <a:lnTo>
                  <a:pt x="6911" y="5178"/>
                </a:lnTo>
                <a:lnTo>
                  <a:pt x="6954" y="5049"/>
                </a:lnTo>
                <a:lnTo>
                  <a:pt x="6954" y="5049"/>
                </a:lnTo>
                <a:lnTo>
                  <a:pt x="6569" y="4515"/>
                </a:lnTo>
                <a:lnTo>
                  <a:pt x="6355" y="4236"/>
                </a:lnTo>
                <a:lnTo>
                  <a:pt x="6141" y="3980"/>
                </a:lnTo>
                <a:lnTo>
                  <a:pt x="6141" y="3980"/>
                </a:lnTo>
                <a:lnTo>
                  <a:pt x="5970" y="3787"/>
                </a:lnTo>
                <a:lnTo>
                  <a:pt x="5777" y="3616"/>
                </a:lnTo>
                <a:lnTo>
                  <a:pt x="5777" y="3616"/>
                </a:lnTo>
                <a:close/>
              </a:path>
            </a:pathLst>
          </a:custGeom>
          <a:solidFill>
            <a:srgbClr val="434343"/>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grpSp>
        <p:nvGrpSpPr>
          <p:cNvPr id="383" name="Google Shape;383;p53"/>
          <p:cNvGrpSpPr/>
          <p:nvPr/>
        </p:nvGrpSpPr>
        <p:grpSpPr>
          <a:xfrm rot="736105">
            <a:off x="3985016" y="2496121"/>
            <a:ext cx="1533481" cy="2402265"/>
            <a:chOff x="3756031" y="2496211"/>
            <a:chExt cx="1533423" cy="2402173"/>
          </a:xfrm>
        </p:grpSpPr>
        <p:sp>
          <p:nvSpPr>
            <p:cNvPr id="384" name="Google Shape;384;p53"/>
            <p:cNvSpPr/>
            <p:nvPr/>
          </p:nvSpPr>
          <p:spPr>
            <a:xfrm rot="-762575">
              <a:off x="3987953" y="2693194"/>
              <a:ext cx="1062227" cy="1936895"/>
            </a:xfrm>
            <a:prstGeom prst="rect">
              <a:avLst/>
            </a:prstGeom>
            <a:solidFill>
              <a:schemeClr val="lt1"/>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grpSp>
          <p:nvGrpSpPr>
            <p:cNvPr id="385" name="Google Shape;385;p53"/>
            <p:cNvGrpSpPr/>
            <p:nvPr/>
          </p:nvGrpSpPr>
          <p:grpSpPr>
            <a:xfrm rot="-762566">
              <a:off x="3987268" y="2586801"/>
              <a:ext cx="1070949" cy="2220994"/>
              <a:chOff x="3667170" y="358119"/>
              <a:chExt cx="1809646" cy="3753564"/>
            </a:xfrm>
          </p:grpSpPr>
          <p:sp>
            <p:nvSpPr>
              <p:cNvPr id="386" name="Google Shape;386;p53"/>
              <p:cNvSpPr/>
              <p:nvPr/>
            </p:nvSpPr>
            <p:spPr>
              <a:xfrm>
                <a:off x="3667170" y="358119"/>
                <a:ext cx="1809646" cy="3753564"/>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ADC853"/>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387" name="Google Shape;387;p53"/>
              <p:cNvSpPr/>
              <p:nvPr/>
            </p:nvSpPr>
            <p:spPr>
              <a:xfrm>
                <a:off x="3997405" y="491012"/>
                <a:ext cx="71166" cy="71166"/>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6FAC6A"/>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388" name="Google Shape;388;p53"/>
              <p:cNvSpPr/>
              <p:nvPr/>
            </p:nvSpPr>
            <p:spPr>
              <a:xfrm>
                <a:off x="4397463" y="499073"/>
                <a:ext cx="349061" cy="55063"/>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6FAC6A"/>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grpSp>
      </p:grpSp>
      <p:pic>
        <p:nvPicPr>
          <p:cNvPr id="389" name="Google Shape;389;p53"/>
          <p:cNvPicPr preferRelativeResize="0"/>
          <p:nvPr/>
        </p:nvPicPr>
        <p:blipFill>
          <a:blip r:embed="rId3">
            <a:alphaModFix/>
          </a:blip>
          <a:stretch>
            <a:fillRect/>
          </a:stretch>
        </p:blipFill>
        <p:spPr>
          <a:xfrm>
            <a:off x="1984050" y="3758873"/>
            <a:ext cx="894101" cy="892589"/>
          </a:xfrm>
          <a:prstGeom prst="rect">
            <a:avLst/>
          </a:prstGeom>
          <a:noFill/>
          <a:ln>
            <a:noFill/>
          </a:ln>
        </p:spPr>
      </p:pic>
      <p:pic>
        <p:nvPicPr>
          <p:cNvPr id="390" name="Google Shape;390;p53"/>
          <p:cNvPicPr preferRelativeResize="0"/>
          <p:nvPr/>
        </p:nvPicPr>
        <p:blipFill>
          <a:blip r:embed="rId4">
            <a:alphaModFix/>
          </a:blip>
          <a:stretch>
            <a:fillRect/>
          </a:stretch>
        </p:blipFill>
        <p:spPr>
          <a:xfrm>
            <a:off x="6658600" y="3078450"/>
            <a:ext cx="1279275" cy="1279275"/>
          </a:xfrm>
          <a:prstGeom prst="rect">
            <a:avLst/>
          </a:prstGeom>
          <a:noFill/>
          <a:ln>
            <a:noFill/>
          </a:ln>
        </p:spPr>
      </p:pic>
      <p:pic>
        <p:nvPicPr>
          <p:cNvPr id="391" name="Google Shape;391;p53"/>
          <p:cNvPicPr preferRelativeResize="0"/>
          <p:nvPr/>
        </p:nvPicPr>
        <p:blipFill>
          <a:blip r:embed="rId5">
            <a:alphaModFix/>
          </a:blip>
          <a:stretch>
            <a:fillRect/>
          </a:stretch>
        </p:blipFill>
        <p:spPr>
          <a:xfrm rot="1001392">
            <a:off x="7765450" y="2889962"/>
            <a:ext cx="607101" cy="607101"/>
          </a:xfrm>
          <a:prstGeom prst="rect">
            <a:avLst/>
          </a:prstGeom>
          <a:noFill/>
          <a:ln>
            <a:noFill/>
          </a:ln>
        </p:spPr>
      </p:pic>
      <p:pic>
        <p:nvPicPr>
          <p:cNvPr id="392" name="Google Shape;392;p53"/>
          <p:cNvPicPr preferRelativeResize="0"/>
          <p:nvPr/>
        </p:nvPicPr>
        <p:blipFill>
          <a:blip r:embed="rId6">
            <a:alphaModFix/>
          </a:blip>
          <a:stretch>
            <a:fillRect/>
          </a:stretch>
        </p:blipFill>
        <p:spPr>
          <a:xfrm>
            <a:off x="599800" y="3807700"/>
            <a:ext cx="894100" cy="892592"/>
          </a:xfrm>
          <a:prstGeom prst="rect">
            <a:avLst/>
          </a:prstGeom>
          <a:noFill/>
          <a:ln>
            <a:noFill/>
          </a:ln>
        </p:spPr>
      </p:pic>
      <p:pic>
        <p:nvPicPr>
          <p:cNvPr id="393" name="Google Shape;393;p53"/>
          <p:cNvPicPr preferRelativeResize="0"/>
          <p:nvPr/>
        </p:nvPicPr>
        <p:blipFill>
          <a:blip r:embed="rId7">
            <a:alphaModFix/>
          </a:blip>
          <a:stretch>
            <a:fillRect/>
          </a:stretch>
        </p:blipFill>
        <p:spPr>
          <a:xfrm>
            <a:off x="1709987" y="2625861"/>
            <a:ext cx="983463" cy="981812"/>
          </a:xfrm>
          <a:prstGeom prst="rect">
            <a:avLst/>
          </a:prstGeom>
          <a:noFill/>
          <a:ln>
            <a:noFill/>
          </a:ln>
        </p:spPr>
      </p:pic>
      <p:pic>
        <p:nvPicPr>
          <p:cNvPr id="394" name="Google Shape;394;p53"/>
          <p:cNvPicPr preferRelativeResize="0"/>
          <p:nvPr/>
        </p:nvPicPr>
        <p:blipFill>
          <a:blip r:embed="rId8">
            <a:alphaModFix/>
          </a:blip>
          <a:stretch>
            <a:fillRect/>
          </a:stretch>
        </p:blipFill>
        <p:spPr>
          <a:xfrm rot="-17">
            <a:off x="4253904" y="2834527"/>
            <a:ext cx="983475" cy="580244"/>
          </a:xfrm>
          <a:prstGeom prst="rect">
            <a:avLst/>
          </a:prstGeom>
          <a:noFill/>
          <a:ln>
            <a:noFill/>
          </a:ln>
        </p:spPr>
      </p:pic>
      <p:pic>
        <p:nvPicPr>
          <p:cNvPr id="395" name="Google Shape;395;p53"/>
          <p:cNvPicPr preferRelativeResize="0"/>
          <p:nvPr/>
        </p:nvPicPr>
        <p:blipFill>
          <a:blip r:embed="rId9">
            <a:alphaModFix/>
          </a:blip>
          <a:stretch>
            <a:fillRect/>
          </a:stretch>
        </p:blipFill>
        <p:spPr>
          <a:xfrm>
            <a:off x="530700" y="2694885"/>
            <a:ext cx="894100" cy="892589"/>
          </a:xfrm>
          <a:prstGeom prst="rect">
            <a:avLst/>
          </a:prstGeom>
          <a:noFill/>
          <a:ln>
            <a:noFill/>
          </a:ln>
        </p:spPr>
      </p:pic>
      <p:pic>
        <p:nvPicPr>
          <p:cNvPr id="396" name="Google Shape;396;p53"/>
          <p:cNvPicPr preferRelativeResize="0"/>
          <p:nvPr/>
        </p:nvPicPr>
        <p:blipFill rotWithShape="1">
          <a:blip r:embed="rId10">
            <a:alphaModFix/>
          </a:blip>
          <a:srcRect r="-30"/>
          <a:stretch/>
        </p:blipFill>
        <p:spPr>
          <a:xfrm>
            <a:off x="4255175" y="3432000"/>
            <a:ext cx="983475" cy="572175"/>
          </a:xfrm>
          <a:prstGeom prst="rect">
            <a:avLst/>
          </a:prstGeom>
          <a:noFill/>
          <a:ln>
            <a:noFill/>
          </a:ln>
        </p:spPr>
      </p:pic>
      <p:pic>
        <p:nvPicPr>
          <p:cNvPr id="397" name="Google Shape;397;p53"/>
          <p:cNvPicPr preferRelativeResize="0"/>
          <p:nvPr/>
        </p:nvPicPr>
        <p:blipFill>
          <a:blip r:embed="rId11">
            <a:alphaModFix/>
          </a:blip>
          <a:stretch>
            <a:fillRect/>
          </a:stretch>
        </p:blipFill>
        <p:spPr>
          <a:xfrm>
            <a:off x="1424809" y="3513391"/>
            <a:ext cx="642326" cy="561796"/>
          </a:xfrm>
          <a:prstGeom prst="rect">
            <a:avLst/>
          </a:prstGeom>
          <a:noFill/>
          <a:ln>
            <a:noFill/>
          </a:ln>
        </p:spPr>
      </p:pic>
      <p:pic>
        <p:nvPicPr>
          <p:cNvPr id="398" name="Google Shape;398;p53"/>
          <p:cNvPicPr preferRelativeResize="0"/>
          <p:nvPr/>
        </p:nvPicPr>
        <p:blipFill>
          <a:blip r:embed="rId11">
            <a:alphaModFix/>
          </a:blip>
          <a:stretch>
            <a:fillRect/>
          </a:stretch>
        </p:blipFill>
        <p:spPr>
          <a:xfrm>
            <a:off x="6261884" y="3980304"/>
            <a:ext cx="642326" cy="561796"/>
          </a:xfrm>
          <a:prstGeom prst="rect">
            <a:avLst/>
          </a:prstGeom>
          <a:noFill/>
          <a:ln>
            <a:noFill/>
          </a:ln>
        </p:spPr>
      </p:pic>
      <p:pic>
        <p:nvPicPr>
          <p:cNvPr id="399" name="Google Shape;399;p53"/>
          <p:cNvPicPr preferRelativeResize="0"/>
          <p:nvPr/>
        </p:nvPicPr>
        <p:blipFill>
          <a:blip r:embed="rId11">
            <a:alphaModFix/>
          </a:blip>
          <a:stretch>
            <a:fillRect/>
          </a:stretch>
        </p:blipFill>
        <p:spPr>
          <a:xfrm flipH="1">
            <a:off x="7633084" y="4004179"/>
            <a:ext cx="642326" cy="561796"/>
          </a:xfrm>
          <a:prstGeom prst="rect">
            <a:avLst/>
          </a:prstGeom>
          <a:noFill/>
          <a:ln>
            <a:noFill/>
          </a:ln>
        </p:spPr>
      </p:pic>
      <p:pic>
        <p:nvPicPr>
          <p:cNvPr id="400" name="Google Shape;400;p53"/>
          <p:cNvPicPr preferRelativeResize="0"/>
          <p:nvPr/>
        </p:nvPicPr>
        <p:blipFill rotWithShape="1">
          <a:blip r:embed="rId12">
            <a:alphaModFix/>
          </a:blip>
          <a:srcRect b="-15764" r="23"/>
          <a:stretch/>
        </p:blipFill>
        <p:spPr>
          <a:xfrm>
            <a:off x="4261284" y="4021400"/>
            <a:ext cx="983475" cy="63825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4"/>
          <p:cNvSpPr txBox="1"/>
          <p:nvPr/>
        </p:nvSpPr>
        <p:spPr>
          <a:xfrm>
            <a:off x="542850" y="322350"/>
            <a:ext cx="8058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Bellota Text"/>
                <a:ea typeface="Bellota Text"/>
                <a:cs typeface="Bellota Text"/>
                <a:sym typeface="Bellota Text"/>
              </a:rPr>
              <a:t>Munching Memories Results</a:t>
            </a:r>
            <a:endParaRPr sz="3600">
              <a:solidFill>
                <a:schemeClr val="dk1"/>
              </a:solidFill>
              <a:latin typeface="Bellota Text Light"/>
              <a:ea typeface="Bellota Text Light"/>
              <a:cs typeface="Bellota Text Light"/>
              <a:sym typeface="Bellota Text Light"/>
            </a:endParaRPr>
          </a:p>
        </p:txBody>
      </p:sp>
      <p:sp>
        <p:nvSpPr>
          <p:cNvPr id="406" name="Google Shape;406;p54"/>
          <p:cNvSpPr txBox="1"/>
          <p:nvPr>
            <p:ph idx="4294967295" type="body"/>
          </p:nvPr>
        </p:nvSpPr>
        <p:spPr>
          <a:xfrm>
            <a:off x="484050" y="1137450"/>
            <a:ext cx="4038000" cy="24249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1900">
                <a:solidFill>
                  <a:schemeClr val="accent5"/>
                </a:solidFill>
                <a:latin typeface="Bellota Text"/>
                <a:ea typeface="Bellota Text"/>
                <a:cs typeface="Bellota Text"/>
                <a:sym typeface="Bellota Text"/>
              </a:rPr>
              <a:t>Things that worked: </a:t>
            </a:r>
            <a:endParaRPr b="1" sz="1900">
              <a:solidFill>
                <a:schemeClr val="accent5"/>
              </a:solidFill>
              <a:latin typeface="Bellota Text"/>
              <a:ea typeface="Bellota Text"/>
              <a:cs typeface="Bellota Text"/>
              <a:sym typeface="Bellota Text"/>
            </a:endParaRPr>
          </a:p>
          <a:p>
            <a:pPr indent="-355600" lvl="0" marL="457200" rtl="0" algn="l">
              <a:spcBef>
                <a:spcPts val="0"/>
              </a:spcBef>
              <a:spcAft>
                <a:spcPts val="0"/>
              </a:spcAft>
              <a:buClr>
                <a:schemeClr val="accent5"/>
              </a:buClr>
              <a:buSzPts val="2000"/>
              <a:buChar char="⬩"/>
            </a:pPr>
            <a:r>
              <a:rPr lang="en" sz="2000"/>
              <a:t>People are willing to talk about food while eating</a:t>
            </a:r>
            <a:endParaRPr sz="2000"/>
          </a:p>
          <a:p>
            <a:pPr indent="0" lvl="0" marL="0" rtl="0" algn="l">
              <a:lnSpc>
                <a:spcPct val="100000"/>
              </a:lnSpc>
              <a:spcBef>
                <a:spcPts val="800"/>
              </a:spcBef>
              <a:spcAft>
                <a:spcPts val="0"/>
              </a:spcAft>
              <a:buNone/>
            </a:pPr>
            <a:r>
              <a:rPr b="1" lang="en" sz="1900">
                <a:solidFill>
                  <a:schemeClr val="accent5"/>
                </a:solidFill>
                <a:latin typeface="Bellota Text"/>
                <a:ea typeface="Bellota Text"/>
                <a:cs typeface="Bellota Text"/>
                <a:sym typeface="Bellota Text"/>
              </a:rPr>
              <a:t>Surprises</a:t>
            </a:r>
            <a:endParaRPr b="1" sz="1900">
              <a:solidFill>
                <a:schemeClr val="accent5"/>
              </a:solidFill>
              <a:latin typeface="Bellota Text"/>
              <a:ea typeface="Bellota Text"/>
              <a:cs typeface="Bellota Text"/>
              <a:sym typeface="Bellota Text"/>
            </a:endParaRPr>
          </a:p>
          <a:p>
            <a:pPr indent="-355600" lvl="0" marL="457200" rtl="0" algn="l">
              <a:spcBef>
                <a:spcPts val="0"/>
              </a:spcBef>
              <a:spcAft>
                <a:spcPts val="0"/>
              </a:spcAft>
              <a:buClr>
                <a:schemeClr val="accent5"/>
              </a:buClr>
              <a:buSzPts val="2000"/>
              <a:buChar char="⬩"/>
            </a:pPr>
            <a:r>
              <a:rPr lang="en" sz="2000"/>
              <a:t>NO ONE was interested in looking at food photos on their phone while eating</a:t>
            </a:r>
            <a:endParaRPr sz="2000"/>
          </a:p>
        </p:txBody>
      </p:sp>
      <p:sp>
        <p:nvSpPr>
          <p:cNvPr id="407" name="Google Shape;407;p54"/>
          <p:cNvSpPr txBox="1"/>
          <p:nvPr>
            <p:ph idx="4294967295" type="body"/>
          </p:nvPr>
        </p:nvSpPr>
        <p:spPr>
          <a:xfrm>
            <a:off x="4686950" y="1137450"/>
            <a:ext cx="4038000" cy="21963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1900">
                <a:solidFill>
                  <a:schemeClr val="accent5"/>
                </a:solidFill>
                <a:latin typeface="Bellota Text"/>
                <a:ea typeface="Bellota Text"/>
                <a:cs typeface="Bellota Text"/>
                <a:sym typeface="Bellota Text"/>
              </a:rPr>
              <a:t>Things that didn’t work: </a:t>
            </a:r>
            <a:endParaRPr b="1" sz="1900">
              <a:solidFill>
                <a:schemeClr val="accent5"/>
              </a:solidFill>
              <a:latin typeface="Bellota Text"/>
              <a:ea typeface="Bellota Text"/>
              <a:cs typeface="Bellota Text"/>
              <a:sym typeface="Bellota Text"/>
            </a:endParaRPr>
          </a:p>
          <a:p>
            <a:pPr indent="-355600" lvl="0" marL="457200" rtl="0" algn="l">
              <a:spcBef>
                <a:spcPts val="0"/>
              </a:spcBef>
              <a:spcAft>
                <a:spcPts val="0"/>
              </a:spcAft>
              <a:buClr>
                <a:schemeClr val="accent5"/>
              </a:buClr>
              <a:buSzPts val="2000"/>
              <a:buChar char="⬩"/>
            </a:pPr>
            <a:r>
              <a:rPr lang="en" sz="2000"/>
              <a:t>Looking at photos is a disruption</a:t>
            </a:r>
            <a:endParaRPr sz="2000"/>
          </a:p>
          <a:p>
            <a:pPr indent="0" lvl="0" marL="0" rtl="0" algn="l">
              <a:lnSpc>
                <a:spcPct val="100000"/>
              </a:lnSpc>
              <a:spcBef>
                <a:spcPts val="800"/>
              </a:spcBef>
              <a:spcAft>
                <a:spcPts val="0"/>
              </a:spcAft>
              <a:buNone/>
            </a:pPr>
            <a:r>
              <a:t/>
            </a:r>
            <a:endParaRPr b="1" sz="1900">
              <a:solidFill>
                <a:schemeClr val="accent5"/>
              </a:solidFill>
              <a:latin typeface="Bellota Text"/>
              <a:ea typeface="Bellota Text"/>
              <a:cs typeface="Bellota Text"/>
              <a:sym typeface="Bellota Text"/>
            </a:endParaRPr>
          </a:p>
          <a:p>
            <a:pPr indent="0" lvl="0" marL="0" rtl="0" algn="l">
              <a:lnSpc>
                <a:spcPct val="100000"/>
              </a:lnSpc>
              <a:spcBef>
                <a:spcPts val="0"/>
              </a:spcBef>
              <a:spcAft>
                <a:spcPts val="0"/>
              </a:spcAft>
              <a:buNone/>
            </a:pPr>
            <a:r>
              <a:rPr b="1" lang="en" sz="1900">
                <a:solidFill>
                  <a:schemeClr val="accent5"/>
                </a:solidFill>
                <a:latin typeface="Bellota Text"/>
                <a:ea typeface="Bellota Text"/>
                <a:cs typeface="Bellota Text"/>
                <a:sym typeface="Bellota Text"/>
              </a:rPr>
              <a:t>New Learnings</a:t>
            </a:r>
            <a:endParaRPr b="1" sz="1900">
              <a:solidFill>
                <a:schemeClr val="accent5"/>
              </a:solidFill>
              <a:latin typeface="Bellota Text"/>
              <a:ea typeface="Bellota Text"/>
              <a:cs typeface="Bellota Text"/>
              <a:sym typeface="Bellota Text"/>
            </a:endParaRPr>
          </a:p>
          <a:p>
            <a:pPr indent="-355600" lvl="0" marL="457200" rtl="0" algn="l">
              <a:spcBef>
                <a:spcPts val="0"/>
              </a:spcBef>
              <a:spcAft>
                <a:spcPts val="0"/>
              </a:spcAft>
              <a:buClr>
                <a:schemeClr val="accent5"/>
              </a:buClr>
              <a:buSzPts val="2000"/>
              <a:buChar char="⬩"/>
            </a:pPr>
            <a:r>
              <a:rPr lang="en" sz="2000"/>
              <a:t>Sharing personal </a:t>
            </a:r>
            <a:r>
              <a:rPr lang="en" sz="2000"/>
              <a:t>photos</a:t>
            </a:r>
            <a:r>
              <a:rPr lang="en" sz="2000"/>
              <a:t> felt</a:t>
            </a:r>
            <a:r>
              <a:rPr lang="en" sz="2000"/>
              <a:t> intrusive</a:t>
            </a:r>
            <a:endParaRPr sz="2000"/>
          </a:p>
        </p:txBody>
      </p:sp>
      <p:sp>
        <p:nvSpPr>
          <p:cNvPr id="408" name="Google Shape;408;p54"/>
          <p:cNvSpPr txBox="1"/>
          <p:nvPr/>
        </p:nvSpPr>
        <p:spPr>
          <a:xfrm>
            <a:off x="484050" y="3638550"/>
            <a:ext cx="80583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chemeClr val="accent5"/>
                </a:solidFill>
                <a:latin typeface="Bellota Text"/>
                <a:ea typeface="Bellota Text"/>
                <a:cs typeface="Bellota Text"/>
                <a:sym typeface="Bellota Text"/>
              </a:rPr>
              <a:t>Validity: ❌</a:t>
            </a:r>
            <a:endParaRPr b="1" i="1" sz="2000" u="sng">
              <a:solidFill>
                <a:srgbClr val="FF0000"/>
              </a:solidFill>
              <a:latin typeface="Bellota Text"/>
              <a:ea typeface="Bellota Text"/>
              <a:cs typeface="Bellota Text"/>
              <a:sym typeface="Bellota Text"/>
            </a:endParaRPr>
          </a:p>
          <a:p>
            <a:pPr indent="-355600" lvl="0" marL="457200" rtl="0" algn="l">
              <a:lnSpc>
                <a:spcPct val="115000"/>
              </a:lnSpc>
              <a:spcBef>
                <a:spcPts val="0"/>
              </a:spcBef>
              <a:spcAft>
                <a:spcPts val="0"/>
              </a:spcAft>
              <a:buClr>
                <a:schemeClr val="accent5"/>
              </a:buClr>
              <a:buSzPts val="2000"/>
              <a:buFont typeface="Bellota Text Light"/>
              <a:buChar char="⬩"/>
            </a:pPr>
            <a:r>
              <a:rPr lang="en" sz="2000">
                <a:solidFill>
                  <a:schemeClr val="dk1"/>
                </a:solidFill>
                <a:latin typeface="Bellota Text Light"/>
                <a:ea typeface="Bellota Text Light"/>
                <a:cs typeface="Bellota Text Light"/>
                <a:sym typeface="Bellota Text Light"/>
              </a:rPr>
              <a:t>New assumption 💡 When actively engaging with food, people like to minimize their phone use</a:t>
            </a:r>
            <a:endParaRPr sz="2000">
              <a:solidFill>
                <a:schemeClr val="dk1"/>
              </a:solidFill>
              <a:latin typeface="Bellota Text Light"/>
              <a:ea typeface="Bellota Text Light"/>
              <a:cs typeface="Bellota Text Light"/>
              <a:sym typeface="Bellota Text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5"/>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solidFill>
                <a:schemeClr val="accent4"/>
              </a:solidFill>
            </a:endParaRPr>
          </a:p>
          <a:p>
            <a:pPr indent="0" lvl="0" marL="0" rtl="0" algn="ctr">
              <a:spcBef>
                <a:spcPts val="0"/>
              </a:spcBef>
              <a:spcAft>
                <a:spcPts val="0"/>
              </a:spcAft>
              <a:buNone/>
            </a:pPr>
            <a:r>
              <a:rPr lang="en"/>
              <a:t>Solution</a:t>
            </a:r>
            <a:endParaRPr/>
          </a:p>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6"/>
          <p:cNvSpPr txBox="1"/>
          <p:nvPr>
            <p:ph type="title"/>
          </p:nvPr>
        </p:nvSpPr>
        <p:spPr>
          <a:xfrm>
            <a:off x="1080050" y="531200"/>
            <a:ext cx="69840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3600">
                <a:latin typeface="Bellota Text"/>
                <a:ea typeface="Bellota Text"/>
                <a:cs typeface="Bellota Text"/>
                <a:sym typeface="Bellota Text"/>
              </a:rPr>
              <a:t>Solution</a:t>
            </a:r>
            <a:endParaRPr b="1" sz="3600">
              <a:latin typeface="Bellota Text"/>
              <a:ea typeface="Bellota Text"/>
              <a:cs typeface="Bellota Text"/>
              <a:sym typeface="Bellota Text"/>
            </a:endParaRPr>
          </a:p>
        </p:txBody>
      </p:sp>
      <p:sp>
        <p:nvSpPr>
          <p:cNvPr id="419" name="Google Shape;419;p56"/>
          <p:cNvSpPr txBox="1"/>
          <p:nvPr>
            <p:ph idx="1" type="body"/>
          </p:nvPr>
        </p:nvSpPr>
        <p:spPr>
          <a:xfrm>
            <a:off x="546500" y="1201550"/>
            <a:ext cx="8058000" cy="260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accent5"/>
                </a:solidFill>
                <a:latin typeface="Bellota Text"/>
                <a:ea typeface="Bellota Text"/>
                <a:cs typeface="Bellota Text"/>
                <a:sym typeface="Bellota Text"/>
              </a:rPr>
              <a:t>Best Solution</a:t>
            </a:r>
            <a:r>
              <a:rPr b="1" lang="en" sz="1700">
                <a:solidFill>
                  <a:schemeClr val="accent5"/>
                </a:solidFill>
                <a:latin typeface="Bellota Text"/>
                <a:ea typeface="Bellota Text"/>
                <a:cs typeface="Bellota Text"/>
                <a:sym typeface="Bellota Text"/>
              </a:rPr>
              <a:t>:</a:t>
            </a:r>
            <a:r>
              <a:rPr lang="en" sz="1700"/>
              <a:t> </a:t>
            </a:r>
            <a:r>
              <a:rPr b="1" lang="en" sz="1700">
                <a:latin typeface="Bellota Text"/>
                <a:ea typeface="Bellota Text"/>
                <a:cs typeface="Bellota Text"/>
                <a:sym typeface="Bellota Text"/>
              </a:rPr>
              <a:t>Cooking </a:t>
            </a:r>
            <a:r>
              <a:rPr b="1" lang="en" sz="1700">
                <a:latin typeface="Bellota Text"/>
                <a:ea typeface="Bellota Text"/>
                <a:cs typeface="Bellota Text"/>
                <a:sym typeface="Bellota Text"/>
              </a:rPr>
              <a:t>Companion</a:t>
            </a:r>
            <a:br>
              <a:rPr b="1" lang="en" sz="1700">
                <a:latin typeface="Bellota Text"/>
                <a:ea typeface="Bellota Text"/>
                <a:cs typeface="Bellota Text"/>
                <a:sym typeface="Bellota Text"/>
              </a:rPr>
            </a:br>
            <a:r>
              <a:rPr b="1" lang="en" sz="1500">
                <a:latin typeface="Arial"/>
                <a:ea typeface="Arial"/>
                <a:cs typeface="Arial"/>
                <a:sym typeface="Arial"/>
              </a:rPr>
              <a:t>✅</a:t>
            </a:r>
            <a:r>
              <a:rPr lang="en" sz="1700">
                <a:latin typeface="Bellota Text"/>
                <a:ea typeface="Bellota Text"/>
                <a:cs typeface="Bellota Text"/>
                <a:sym typeface="Bellota Text"/>
              </a:rPr>
              <a:t> </a:t>
            </a:r>
            <a:r>
              <a:rPr lang="en" sz="1700"/>
              <a:t>enhanced user experience  </a:t>
            </a:r>
            <a:r>
              <a:rPr lang="en" sz="1500"/>
              <a:t>✅</a:t>
            </a:r>
            <a:r>
              <a:rPr lang="en" sz="1700"/>
              <a:t> successfully alerted user about deviations</a:t>
            </a:r>
            <a:endParaRPr sz="1700"/>
          </a:p>
          <a:p>
            <a:pPr indent="0" lvl="0" marL="0" rtl="0" algn="l">
              <a:spcBef>
                <a:spcPts val="800"/>
              </a:spcBef>
              <a:spcAft>
                <a:spcPts val="0"/>
              </a:spcAft>
              <a:buNone/>
            </a:pPr>
            <a:r>
              <a:rPr b="1" lang="en" sz="1700">
                <a:solidFill>
                  <a:schemeClr val="accent5"/>
                </a:solidFill>
                <a:latin typeface="Bellota Text"/>
                <a:ea typeface="Bellota Text"/>
                <a:cs typeface="Bellota Text"/>
                <a:sym typeface="Bellota Text"/>
              </a:rPr>
              <a:t>Why:</a:t>
            </a:r>
            <a:r>
              <a:rPr lang="en" sz="1700"/>
              <a:t> </a:t>
            </a:r>
            <a:r>
              <a:rPr b="1" lang="en" sz="1700">
                <a:latin typeface="Bellota Text"/>
                <a:ea typeface="Bellota Text"/>
                <a:cs typeface="Bellota Text"/>
                <a:sym typeface="Bellota Text"/>
              </a:rPr>
              <a:t>Other solutions fell short</a:t>
            </a:r>
            <a:br>
              <a:rPr lang="en" sz="1700"/>
            </a:br>
            <a:r>
              <a:rPr lang="en" sz="1700"/>
              <a:t>Bite Buddies: </a:t>
            </a:r>
            <a:r>
              <a:rPr lang="en" sz="1500">
                <a:solidFill>
                  <a:srgbClr val="000000"/>
                </a:solidFill>
                <a:latin typeface="Arial"/>
                <a:ea typeface="Arial"/>
                <a:cs typeface="Arial"/>
                <a:sym typeface="Arial"/>
              </a:rPr>
              <a:t>❌ </a:t>
            </a:r>
            <a:r>
              <a:rPr lang="en" sz="1700"/>
              <a:t>social perception’s role in planning meals  </a:t>
            </a:r>
            <a:r>
              <a:rPr lang="en" sz="1500">
                <a:solidFill>
                  <a:srgbClr val="000000"/>
                </a:solidFill>
                <a:latin typeface="Arial"/>
                <a:ea typeface="Arial"/>
                <a:cs typeface="Arial"/>
                <a:sym typeface="Arial"/>
              </a:rPr>
              <a:t>❌ </a:t>
            </a:r>
            <a:r>
              <a:rPr lang="en" sz="1700"/>
              <a:t>eating with strangers </a:t>
            </a:r>
            <a:br>
              <a:rPr lang="en" sz="1700"/>
            </a:br>
            <a:r>
              <a:rPr lang="en" sz="1700"/>
              <a:t>Munching Memories: </a:t>
            </a:r>
            <a:r>
              <a:rPr lang="en" sz="1500">
                <a:solidFill>
                  <a:srgbClr val="000000"/>
                </a:solidFill>
                <a:latin typeface="Arial"/>
                <a:ea typeface="Arial"/>
                <a:cs typeface="Arial"/>
                <a:sym typeface="Arial"/>
              </a:rPr>
              <a:t>❌ </a:t>
            </a:r>
            <a:r>
              <a:rPr lang="en" sz="1700"/>
              <a:t>having to use phone while eating</a:t>
            </a:r>
            <a:endParaRPr sz="1700"/>
          </a:p>
          <a:p>
            <a:pPr indent="0" lvl="0" marL="0" rtl="0" algn="l">
              <a:spcBef>
                <a:spcPts val="800"/>
              </a:spcBef>
              <a:spcAft>
                <a:spcPts val="800"/>
              </a:spcAft>
              <a:buNone/>
            </a:pPr>
            <a:r>
              <a:rPr b="1" lang="en" sz="1700">
                <a:solidFill>
                  <a:schemeClr val="accent5"/>
                </a:solidFill>
                <a:latin typeface="Bellota Text"/>
                <a:ea typeface="Bellota Text"/>
                <a:cs typeface="Bellota Text"/>
                <a:sym typeface="Bellota Text"/>
              </a:rPr>
              <a:t>Communities Left Out:</a:t>
            </a:r>
            <a:r>
              <a:rPr lang="en" sz="1700"/>
              <a:t> People who don’t cook, people who want to cook alone, people who don’t need help cooking, people who don’t have </a:t>
            </a:r>
            <a:r>
              <a:rPr lang="en" sz="1700"/>
              <a:t>access</a:t>
            </a:r>
            <a:r>
              <a:rPr lang="en" sz="1700"/>
              <a:t> to mobile devices</a:t>
            </a:r>
            <a:endParaRPr sz="17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7"/>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solidFill>
                <a:schemeClr val="accent4"/>
              </a:solidFill>
            </a:endParaRPr>
          </a:p>
          <a:p>
            <a:pPr indent="0" lvl="0" marL="0" rtl="0" algn="ctr">
              <a:spcBef>
                <a:spcPts val="0"/>
              </a:spcBef>
              <a:spcAft>
                <a:spcPts val="0"/>
              </a:spcAft>
              <a:buNone/>
            </a:pPr>
            <a:r>
              <a:rPr lang="en"/>
              <a:t>Summary</a:t>
            </a:r>
            <a:endParaRPr/>
          </a:p>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428" name="Shape 428"/>
        <p:cNvGrpSpPr/>
        <p:nvPr/>
      </p:nvGrpSpPr>
      <p:grpSpPr>
        <a:xfrm>
          <a:off x="0" y="0"/>
          <a:ext cx="0" cy="0"/>
          <a:chOff x="0" y="0"/>
          <a:chExt cx="0" cy="0"/>
        </a:xfrm>
      </p:grpSpPr>
      <p:sp>
        <p:nvSpPr>
          <p:cNvPr id="429" name="Google Shape;429;p58"/>
          <p:cNvSpPr txBox="1"/>
          <p:nvPr>
            <p:ph idx="4294967295" type="title"/>
          </p:nvPr>
        </p:nvSpPr>
        <p:spPr>
          <a:xfrm>
            <a:off x="1080000" y="214325"/>
            <a:ext cx="6984000" cy="739200"/>
          </a:xfrm>
          <a:prstGeom prst="rect">
            <a:avLst/>
          </a:prstGeom>
          <a:effectLst>
            <a:outerShdw blurRad="57150" rotWithShape="0" algn="bl" dir="5400000" dist="19050">
              <a:srgbClr val="00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3600">
                <a:solidFill>
                  <a:schemeClr val="lt1"/>
                </a:solidFill>
                <a:latin typeface="Bellota Text"/>
                <a:ea typeface="Bellota Text"/>
                <a:cs typeface="Bellota Text"/>
                <a:sym typeface="Bellota Text"/>
              </a:rPr>
              <a:t>Key Learnings</a:t>
            </a:r>
            <a:endParaRPr b="1" i="1" sz="3600">
              <a:solidFill>
                <a:schemeClr val="lt1"/>
              </a:solidFill>
              <a:latin typeface="Bellota Text"/>
              <a:ea typeface="Bellota Text"/>
              <a:cs typeface="Bellota Text"/>
              <a:sym typeface="Bellota Text"/>
            </a:endParaRPr>
          </a:p>
        </p:txBody>
      </p:sp>
      <p:pic>
        <p:nvPicPr>
          <p:cNvPr id="430" name="Google Shape;430;p58"/>
          <p:cNvPicPr preferRelativeResize="0"/>
          <p:nvPr/>
        </p:nvPicPr>
        <p:blipFill rotWithShape="1">
          <a:blip r:embed="rId3">
            <a:alphaModFix/>
          </a:blip>
          <a:srcRect b="20113" l="15661" r="12198" t="21753"/>
          <a:stretch/>
        </p:blipFill>
        <p:spPr>
          <a:xfrm>
            <a:off x="642187" y="768475"/>
            <a:ext cx="2973175" cy="2989999"/>
          </a:xfrm>
          <a:prstGeom prst="rect">
            <a:avLst/>
          </a:prstGeom>
          <a:noFill/>
          <a:ln>
            <a:noFill/>
          </a:ln>
        </p:spPr>
      </p:pic>
      <p:sp>
        <p:nvSpPr>
          <p:cNvPr id="431" name="Google Shape;431;p58"/>
          <p:cNvSpPr txBox="1"/>
          <p:nvPr/>
        </p:nvSpPr>
        <p:spPr>
          <a:xfrm>
            <a:off x="847612" y="1647725"/>
            <a:ext cx="25623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ellota Text Light"/>
                <a:ea typeface="Bellota Text Light"/>
                <a:cs typeface="Bellota Text Light"/>
                <a:sym typeface="Bellota Text Light"/>
              </a:rPr>
              <a:t>When cooking with a partner,</a:t>
            </a:r>
            <a:endParaRPr>
              <a:latin typeface="Bellota Text Light"/>
              <a:ea typeface="Bellota Text Light"/>
              <a:cs typeface="Bellota Text Light"/>
              <a:sym typeface="Bellota Text Light"/>
            </a:endParaRPr>
          </a:p>
          <a:p>
            <a:pPr indent="0" lvl="0" marL="0" rtl="0" algn="ctr">
              <a:spcBef>
                <a:spcPts val="0"/>
              </a:spcBef>
              <a:spcAft>
                <a:spcPts val="0"/>
              </a:spcAft>
              <a:buNone/>
            </a:pPr>
            <a:r>
              <a:rPr b="1" lang="en" sz="2600">
                <a:latin typeface="Bellota Text"/>
                <a:ea typeface="Bellota Text"/>
                <a:cs typeface="Bellota Text"/>
                <a:sym typeface="Bellota Text"/>
              </a:rPr>
              <a:t>Companionship</a:t>
            </a:r>
            <a:endParaRPr b="1" sz="2600">
              <a:latin typeface="Bellota Text"/>
              <a:ea typeface="Bellota Text"/>
              <a:cs typeface="Bellota Text"/>
              <a:sym typeface="Bellota Text"/>
            </a:endParaRPr>
          </a:p>
          <a:p>
            <a:pPr indent="0" lvl="0" marL="0" rtl="0" algn="ctr">
              <a:spcBef>
                <a:spcPts val="0"/>
              </a:spcBef>
              <a:spcAft>
                <a:spcPts val="0"/>
              </a:spcAft>
              <a:buNone/>
            </a:pPr>
            <a:r>
              <a:rPr lang="en">
                <a:latin typeface="Bellota Text Light"/>
                <a:ea typeface="Bellota Text Light"/>
                <a:cs typeface="Bellota Text Light"/>
                <a:sym typeface="Bellota Text Light"/>
              </a:rPr>
              <a:t>m</a:t>
            </a:r>
            <a:r>
              <a:rPr lang="en">
                <a:latin typeface="Bellota Text Light"/>
                <a:ea typeface="Bellota Text Light"/>
                <a:cs typeface="Bellota Text Light"/>
                <a:sym typeface="Bellota Text Light"/>
              </a:rPr>
              <a:t>ight be more important than feedback</a:t>
            </a:r>
            <a:endParaRPr>
              <a:latin typeface="Bellota Text Light"/>
              <a:ea typeface="Bellota Text Light"/>
              <a:cs typeface="Bellota Text Light"/>
              <a:sym typeface="Bellota Text Light"/>
            </a:endParaRPr>
          </a:p>
        </p:txBody>
      </p:sp>
      <p:pic>
        <p:nvPicPr>
          <p:cNvPr id="432" name="Google Shape;432;p58"/>
          <p:cNvPicPr preferRelativeResize="0"/>
          <p:nvPr/>
        </p:nvPicPr>
        <p:blipFill rotWithShape="1">
          <a:blip r:embed="rId3">
            <a:alphaModFix/>
          </a:blip>
          <a:srcRect b="20113" l="15661" r="12198" t="21753"/>
          <a:stretch/>
        </p:blipFill>
        <p:spPr>
          <a:xfrm>
            <a:off x="5566312" y="768475"/>
            <a:ext cx="2973175" cy="2989999"/>
          </a:xfrm>
          <a:prstGeom prst="rect">
            <a:avLst/>
          </a:prstGeom>
          <a:noFill/>
          <a:ln>
            <a:noFill/>
          </a:ln>
        </p:spPr>
      </p:pic>
      <p:sp>
        <p:nvSpPr>
          <p:cNvPr id="433" name="Google Shape;433;p58"/>
          <p:cNvSpPr txBox="1"/>
          <p:nvPr/>
        </p:nvSpPr>
        <p:spPr>
          <a:xfrm>
            <a:off x="5269863" y="1339925"/>
            <a:ext cx="2203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latin typeface="Bellota Text Light"/>
              <a:ea typeface="Bellota Text Light"/>
              <a:cs typeface="Bellota Text Light"/>
              <a:sym typeface="Bellota Text Light"/>
            </a:endParaRPr>
          </a:p>
        </p:txBody>
      </p:sp>
      <p:sp>
        <p:nvSpPr>
          <p:cNvPr id="434" name="Google Shape;434;p58"/>
          <p:cNvSpPr txBox="1"/>
          <p:nvPr/>
        </p:nvSpPr>
        <p:spPr>
          <a:xfrm>
            <a:off x="5828139" y="1502650"/>
            <a:ext cx="24495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ellota Text Light"/>
                <a:ea typeface="Bellota Text Light"/>
                <a:cs typeface="Bellota Text Light"/>
                <a:sym typeface="Bellota Text Light"/>
              </a:rPr>
              <a:t>A solution should strive to</a:t>
            </a:r>
            <a:endParaRPr>
              <a:latin typeface="Bellota Text Light"/>
              <a:ea typeface="Bellota Text Light"/>
              <a:cs typeface="Bellota Text Light"/>
              <a:sym typeface="Bellota Text Light"/>
            </a:endParaRPr>
          </a:p>
          <a:p>
            <a:pPr indent="0" lvl="0" marL="0" rtl="0" algn="ctr">
              <a:spcBef>
                <a:spcPts val="0"/>
              </a:spcBef>
              <a:spcAft>
                <a:spcPts val="0"/>
              </a:spcAft>
              <a:buNone/>
            </a:pPr>
            <a:r>
              <a:rPr b="1" lang="en" sz="2600">
                <a:latin typeface="Bellota Text"/>
                <a:ea typeface="Bellota Text"/>
                <a:cs typeface="Bellota Text"/>
                <a:sym typeface="Bellota Text"/>
              </a:rPr>
              <a:t>Minimize </a:t>
            </a:r>
            <a:r>
              <a:rPr b="1" lang="en" sz="2600">
                <a:latin typeface="Bellota Text"/>
                <a:ea typeface="Bellota Text"/>
                <a:cs typeface="Bellota Text"/>
                <a:sym typeface="Bellota Text"/>
              </a:rPr>
              <a:t>phone use</a:t>
            </a:r>
            <a:endParaRPr b="1" sz="2600">
              <a:latin typeface="Bellota Text"/>
              <a:ea typeface="Bellota Text"/>
              <a:cs typeface="Bellota Text"/>
              <a:sym typeface="Bellota Text"/>
            </a:endParaRPr>
          </a:p>
          <a:p>
            <a:pPr indent="0" lvl="0" marL="0" rtl="0" algn="ctr">
              <a:spcBef>
                <a:spcPts val="0"/>
              </a:spcBef>
              <a:spcAft>
                <a:spcPts val="0"/>
              </a:spcAft>
              <a:buNone/>
            </a:pPr>
            <a:r>
              <a:rPr lang="en">
                <a:latin typeface="Bellota Text Light"/>
                <a:ea typeface="Bellota Text Light"/>
                <a:cs typeface="Bellota Text Light"/>
                <a:sym typeface="Bellota Text Light"/>
              </a:rPr>
              <a:t>since people find it takes them out of the moment</a:t>
            </a:r>
            <a:endParaRPr>
              <a:latin typeface="Bellota Text Light"/>
              <a:ea typeface="Bellota Text Light"/>
              <a:cs typeface="Bellota Text Light"/>
              <a:sym typeface="Bellota Text Light"/>
            </a:endParaRPr>
          </a:p>
        </p:txBody>
      </p:sp>
      <p:pic>
        <p:nvPicPr>
          <p:cNvPr id="435" name="Google Shape;435;p58"/>
          <p:cNvPicPr preferRelativeResize="0"/>
          <p:nvPr/>
        </p:nvPicPr>
        <p:blipFill rotWithShape="1">
          <a:blip r:embed="rId3">
            <a:alphaModFix/>
          </a:blip>
          <a:srcRect b="20113" l="15661" r="12198" t="21753"/>
          <a:stretch/>
        </p:blipFill>
        <p:spPr>
          <a:xfrm>
            <a:off x="3085412" y="2246575"/>
            <a:ext cx="2973175" cy="2989999"/>
          </a:xfrm>
          <a:prstGeom prst="rect">
            <a:avLst/>
          </a:prstGeom>
          <a:noFill/>
          <a:ln>
            <a:noFill/>
          </a:ln>
        </p:spPr>
      </p:pic>
      <p:sp>
        <p:nvSpPr>
          <p:cNvPr id="436" name="Google Shape;436;p58"/>
          <p:cNvSpPr txBox="1"/>
          <p:nvPr/>
        </p:nvSpPr>
        <p:spPr>
          <a:xfrm>
            <a:off x="3347226" y="3018125"/>
            <a:ext cx="2449500" cy="144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ellota Text Light"/>
                <a:ea typeface="Bellota Text Light"/>
                <a:cs typeface="Bellota Text Light"/>
                <a:sym typeface="Bellota Text Light"/>
              </a:rPr>
              <a:t>When dealing with food,</a:t>
            </a:r>
            <a:endParaRPr>
              <a:latin typeface="Bellota Text Light"/>
              <a:ea typeface="Bellota Text Light"/>
              <a:cs typeface="Bellota Text Light"/>
              <a:sym typeface="Bellota Text Light"/>
            </a:endParaRPr>
          </a:p>
          <a:p>
            <a:pPr indent="0" lvl="0" marL="0" rtl="0" algn="ctr">
              <a:spcBef>
                <a:spcPts val="0"/>
              </a:spcBef>
              <a:spcAft>
                <a:spcPts val="0"/>
              </a:spcAft>
              <a:buNone/>
            </a:pPr>
            <a:r>
              <a:rPr b="1" lang="en" sz="2600">
                <a:latin typeface="Bellota Text"/>
                <a:ea typeface="Bellota Text"/>
                <a:cs typeface="Bellota Text"/>
                <a:sym typeface="Bellota Text"/>
              </a:rPr>
              <a:t>Social pressure</a:t>
            </a:r>
            <a:endParaRPr b="1" sz="2600">
              <a:latin typeface="Bellota Text"/>
              <a:ea typeface="Bellota Text"/>
              <a:cs typeface="Bellota Text"/>
              <a:sym typeface="Bellota Text"/>
            </a:endParaRPr>
          </a:p>
          <a:p>
            <a:pPr indent="0" lvl="0" marL="0" rtl="0" algn="ctr">
              <a:spcBef>
                <a:spcPts val="0"/>
              </a:spcBef>
              <a:spcAft>
                <a:spcPts val="0"/>
              </a:spcAft>
              <a:buNone/>
            </a:pPr>
            <a:r>
              <a:rPr lang="en">
                <a:latin typeface="Bellota Text Light"/>
                <a:ea typeface="Bellota Text Light"/>
                <a:cs typeface="Bellota Text Light"/>
                <a:sym typeface="Bellota Text Light"/>
              </a:rPr>
              <a:t>is a consideration, but not necessarily a guiding principle</a:t>
            </a:r>
            <a:endParaRPr>
              <a:latin typeface="Bellota Text Light"/>
              <a:ea typeface="Bellota Text Light"/>
              <a:cs typeface="Bellota Text Light"/>
              <a:sym typeface="Bellota Text Light"/>
            </a:endParaRPr>
          </a:p>
        </p:txBody>
      </p:sp>
    </p:spTree>
  </p:cSld>
  <p:clrMapOvr>
    <a:masterClrMapping/>
  </p:clrMapOvr>
</p:sld>
</file>

<file path=ppt/slides/slide36.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chemeClr val="lt2"/>
        </a:solidFill>
      </p:bgPr>
    </p:bg>
    <p:spTree>
      <p:nvGrpSpPr>
        <p:cNvPr id="440" name="Shape 440"/>
        <p:cNvGrpSpPr/>
        <p:nvPr/>
      </p:nvGrpSpPr>
      <p:grpSpPr>
        <a:xfrm>
          <a:off x="0" y="0"/>
          <a:ext cx="0" cy="0"/>
          <a:chOff x="0" y="0"/>
          <a:chExt cx="0" cy="0"/>
        </a:xfrm>
      </p:grpSpPr>
      <p:pic>
        <p:nvPicPr>
          <p:cNvPr id="441" name="Google Shape;441;p59"/>
          <p:cNvPicPr preferRelativeResize="0"/>
          <p:nvPr/>
        </p:nvPicPr>
        <p:blipFill rotWithShape="1">
          <a:blip r:embed="rId3">
            <a:alphaModFix/>
          </a:blip>
          <a:srcRect b="-21"/>
          <a:stretch/>
        </p:blipFill>
        <p:spPr>
          <a:xfrm rot="5400000">
            <a:off x="1387699" y="-1587099"/>
            <a:ext cx="9381801" cy="3815950"/>
          </a:xfrm>
          <a:prstGeom prst="rect">
            <a:avLst/>
          </a:prstGeom>
          <a:noFill/>
          <a:ln>
            <a:noFill/>
          </a:ln>
        </p:spPr>
      </p:pic>
      <p:graphicFrame>
        <p:nvGraphicFramePr>
          <p:cNvPr id="442" name="Google Shape;442;p59"/>
          <p:cNvGraphicFramePr/>
          <p:nvPr/>
        </p:nvGraphicFramePr>
        <p:xfrm>
          <a:off x="4316396" y="1121254"/>
          <a:ext cx="3000000" cy="3000000"/>
        </p:xfrm>
        <a:graphic>
          <a:graphicData uri="http://schemas.openxmlformats.org/drawingml/2006/table">
            <a:tbl>
              <a:tblPr>
                <a:noFill/>
                <a:tableStyleId>{9C3FB0CD-3324-4924-9CFD-C1854D399CF7}</a:tableStyleId>
              </a:tblPr>
              <a:tblGrid>
                <a:gridCol w="484325"/>
                <a:gridCol w="2634075"/>
                <a:gridCol w="457000"/>
              </a:tblGrid>
              <a:tr h="200050">
                <a:tc>
                  <a:txBody>
                    <a:bodyPr/>
                    <a:lstStyle/>
                    <a:p>
                      <a:pPr algn="l" indent="0" lvl="0" marL="0" rtl="0">
                        <a:spcBef>
                          <a:spcPts val="0"/>
                        </a:spcBef>
                        <a:spcAft>
                          <a:spcPts val="0"/>
                        </a:spcAft>
                        <a:buNone/>
                      </a:pPr>
                      <a:r>
                        <a:rPr b="1" lang="en" sz="1000">
                          <a:latin typeface="Courier New"/>
                          <a:ea typeface="Courier New"/>
                          <a:cs typeface="Courier New"/>
                          <a:sym typeface="Courier New"/>
                        </a:rPr>
                        <a:t>QTY</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l" indent="0" lvl="0" marL="0" rtl="0">
                        <a:spcBef>
                          <a:spcPts val="0"/>
                        </a:spcBef>
                        <a:spcAft>
                          <a:spcPts val="0"/>
                        </a:spcAft>
                        <a:buNone/>
                      </a:pPr>
                      <a:r>
                        <a:rPr b="1" lang="en" sz="1000">
                          <a:latin typeface="Courier New"/>
                          <a:ea typeface="Courier New"/>
                          <a:cs typeface="Courier New"/>
                          <a:sym typeface="Courier New"/>
                        </a:rPr>
                        <a:t>ITEM</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r" indent="0" lvl="0" marL="0" rtl="0">
                        <a:spcBef>
                          <a:spcPts val="0"/>
                        </a:spcBef>
                        <a:spcAft>
                          <a:spcPts val="0"/>
                        </a:spcAft>
                        <a:buNone/>
                      </a:pPr>
                      <a:r>
                        <a:rPr b="1" lang="en" sz="1000">
                          <a:latin typeface="Courier New"/>
                          <a:ea typeface="Courier New"/>
                          <a:cs typeface="Courier New"/>
                          <a:sym typeface="Courier New"/>
                        </a:rPr>
                        <a:t>AMT</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r>
              <a:tr h="486850">
                <a:tc>
                  <a:txBody>
                    <a:bodyPr/>
                    <a:lstStyle/>
                    <a:p>
                      <a:pPr algn="l" indent="0" lvl="0" marL="0" rtl="0">
                        <a:spcBef>
                          <a:spcPts val="0"/>
                        </a:spcBef>
                        <a:spcAft>
                          <a:spcPts val="0"/>
                        </a:spcAft>
                        <a:buNone/>
                      </a:pPr>
                      <a:r>
                        <a:rPr b="1" lang="en" sz="1000">
                          <a:latin typeface="Courier New"/>
                          <a:ea typeface="Courier New"/>
                          <a:cs typeface="Courier New"/>
                          <a:sym typeface="Courier New"/>
                        </a:rPr>
                        <a:t>00</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l" indent="0" lvl="0" marL="0" rtl="0">
                        <a:spcBef>
                          <a:spcPts val="0"/>
                        </a:spcBef>
                        <a:spcAft>
                          <a:spcPts val="0"/>
                        </a:spcAft>
                        <a:buNone/>
                      </a:pPr>
                      <a:r>
                        <a:rPr b="1" lang="en" sz="1000">
                          <a:latin typeface="Courier New"/>
                          <a:ea typeface="Courier New"/>
                          <a:cs typeface="Courier New"/>
                          <a:sym typeface="Courier New"/>
                        </a:rPr>
                        <a:t>Begin focusing exploration on Cooking Companion</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r" indent="0" lvl="0" marL="0" rtl="0">
                        <a:spcBef>
                          <a:spcPts val="0"/>
                        </a:spcBef>
                        <a:spcAft>
                          <a:spcPts val="0"/>
                        </a:spcAft>
                        <a:buNone/>
                      </a:pPr>
                      <a:r>
                        <a:rPr b="1" lang="en" sz="1000">
                          <a:latin typeface="Courier New"/>
                          <a:ea typeface="Courier New"/>
                          <a:cs typeface="Courier New"/>
                          <a:sym typeface="Courier New"/>
                        </a:rPr>
                        <a:t>HIGH</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r>
              <a:tr h="486850">
                <a:tc>
                  <a:txBody>
                    <a:bodyPr/>
                    <a:lstStyle/>
                    <a:p>
                      <a:pPr algn="l" indent="0" lvl="0" marL="0" rtl="0">
                        <a:spcBef>
                          <a:spcPts val="0"/>
                        </a:spcBef>
                        <a:spcAft>
                          <a:spcPts val="0"/>
                        </a:spcAft>
                        <a:buNone/>
                      </a:pPr>
                      <a:r>
                        <a:rPr b="1" lang="en" sz="1000">
                          <a:latin typeface="Courier New"/>
                          <a:ea typeface="Courier New"/>
                          <a:cs typeface="Courier New"/>
                          <a:sym typeface="Courier New"/>
                        </a:rPr>
                        <a:t>01</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l" indent="0" lvl="0" marL="0" rtl="0">
                        <a:spcBef>
                          <a:spcPts val="0"/>
                        </a:spcBef>
                        <a:spcAft>
                          <a:spcPts val="0"/>
                        </a:spcAft>
                        <a:buNone/>
                      </a:pPr>
                      <a:r>
                        <a:rPr b="1" lang="en" sz="1000">
                          <a:latin typeface="Courier New"/>
                          <a:ea typeface="Courier New"/>
                          <a:cs typeface="Courier New"/>
                          <a:sym typeface="Courier New"/>
                        </a:rPr>
                        <a:t>Identify people, context, and solution</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r" indent="0" lvl="0" marL="0" rtl="0">
                        <a:spcBef>
                          <a:spcPts val="0"/>
                        </a:spcBef>
                        <a:spcAft>
                          <a:spcPts val="0"/>
                        </a:spcAft>
                        <a:buNone/>
                      </a:pPr>
                      <a:r>
                        <a:rPr b="1" lang="en" sz="1000">
                          <a:latin typeface="Courier New"/>
                          <a:ea typeface="Courier New"/>
                          <a:cs typeface="Courier New"/>
                          <a:sym typeface="Courier New"/>
                        </a:rPr>
                        <a:t>HIGH</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r>
              <a:tr h="486850">
                <a:tc>
                  <a:txBody>
                    <a:bodyPr/>
                    <a:lstStyle/>
                    <a:p>
                      <a:pPr algn="l" indent="0" lvl="0" marL="0" rtl="0">
                        <a:spcBef>
                          <a:spcPts val="0"/>
                        </a:spcBef>
                        <a:spcAft>
                          <a:spcPts val="0"/>
                        </a:spcAft>
                        <a:buNone/>
                      </a:pPr>
                      <a:r>
                        <a:rPr b="1" lang="en" sz="1000">
                          <a:latin typeface="Courier New"/>
                          <a:ea typeface="Courier New"/>
                          <a:cs typeface="Courier New"/>
                          <a:sym typeface="Courier New"/>
                        </a:rPr>
                        <a:t>02</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l" indent="0" lvl="0" marL="0" rtl="0">
                        <a:spcBef>
                          <a:spcPts val="0"/>
                        </a:spcBef>
                        <a:spcAft>
                          <a:spcPts val="0"/>
                        </a:spcAft>
                        <a:buNone/>
                      </a:pPr>
                      <a:r>
                        <a:rPr b="1" lang="en" sz="1000">
                          <a:latin typeface="Courier New"/>
                          <a:ea typeface="Courier New"/>
                          <a:cs typeface="Courier New"/>
                          <a:sym typeface="Courier New"/>
                        </a:rPr>
                        <a:t>Create concept video to communicate our vision</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r" indent="0" lvl="0" marL="0" rtl="0">
                        <a:spcBef>
                          <a:spcPts val="0"/>
                        </a:spcBef>
                        <a:spcAft>
                          <a:spcPts val="0"/>
                        </a:spcAft>
                        <a:buNone/>
                      </a:pPr>
                      <a:r>
                        <a:rPr b="1" lang="en" sz="1000">
                          <a:latin typeface="Courier New"/>
                          <a:ea typeface="Courier New"/>
                          <a:cs typeface="Courier New"/>
                          <a:sym typeface="Courier New"/>
                        </a:rPr>
                        <a:t>HIGH</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r>
              <a:tr h="486850">
                <a:tc>
                  <a:txBody>
                    <a:bodyPr/>
                    <a:lstStyle/>
                    <a:p>
                      <a:pPr algn="l" indent="0" lvl="0" marL="0" rtl="0">
                        <a:spcBef>
                          <a:spcPts val="0"/>
                        </a:spcBef>
                        <a:spcAft>
                          <a:spcPts val="0"/>
                        </a:spcAft>
                        <a:buNone/>
                      </a:pPr>
                      <a:r>
                        <a:rPr b="1" lang="en" sz="1000">
                          <a:latin typeface="Courier New"/>
                          <a:ea typeface="Courier New"/>
                          <a:cs typeface="Courier New"/>
                          <a:sym typeface="Courier New"/>
                        </a:rPr>
                        <a:t>03</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l" indent="0" lvl="0" marL="0" rtl="0">
                        <a:spcBef>
                          <a:spcPts val="0"/>
                        </a:spcBef>
                        <a:spcAft>
                          <a:spcPts val="0"/>
                        </a:spcAft>
                        <a:buNone/>
                      </a:pPr>
                      <a:r>
                        <a:rPr b="1" lang="en" sz="1000">
                          <a:latin typeface="Courier New"/>
                          <a:ea typeface="Courier New"/>
                          <a:cs typeface="Courier New"/>
                          <a:sym typeface="Courier New"/>
                        </a:rPr>
                        <a:t>Create website to compile our findings</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a:txBody>
                    <a:bodyPr/>
                    <a:lstStyle/>
                    <a:p>
                      <a:pPr algn="r" indent="0" lvl="0" marL="0" rtl="0">
                        <a:spcBef>
                          <a:spcPts val="0"/>
                        </a:spcBef>
                        <a:spcAft>
                          <a:spcPts val="0"/>
                        </a:spcAft>
                        <a:buNone/>
                      </a:pPr>
                      <a:r>
                        <a:rPr b="1" lang="en" sz="1000">
                          <a:latin typeface="Courier New"/>
                          <a:ea typeface="Courier New"/>
                          <a:cs typeface="Courier New"/>
                          <a:sym typeface="Courier New"/>
                        </a:rPr>
                        <a:t>HIGH</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r>
              <a:tr h="187500">
                <a:tc gridSpan="2">
                  <a:txBody>
                    <a:bodyPr/>
                    <a:lstStyle/>
                    <a:p>
                      <a:pPr algn="l" indent="0" lvl="0" marL="0" rtl="0">
                        <a:spcBef>
                          <a:spcPts val="0"/>
                        </a:spcBef>
                        <a:spcAft>
                          <a:spcPts val="0"/>
                        </a:spcAft>
                        <a:buNone/>
                      </a:pPr>
                      <a:r>
                        <a:rPr b="1" lang="en" sz="1000">
                          <a:latin typeface="Courier New"/>
                          <a:ea typeface="Courier New"/>
                          <a:cs typeface="Courier New"/>
                          <a:sym typeface="Courier New"/>
                        </a:rPr>
                        <a:t>ITEM COUNT:</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hMerge="1"/>
                <a:tc>
                  <a:txBody>
                    <a:bodyPr/>
                    <a:lstStyle/>
                    <a:p>
                      <a:pPr algn="r" indent="0" lvl="0" marL="0" rtl="0">
                        <a:spcBef>
                          <a:spcPts val="0"/>
                        </a:spcBef>
                        <a:spcAft>
                          <a:spcPts val="0"/>
                        </a:spcAft>
                        <a:buNone/>
                      </a:pPr>
                      <a:r>
                        <a:rPr b="1" lang="en" sz="1000">
                          <a:latin typeface="Courier New"/>
                          <a:ea typeface="Courier New"/>
                          <a:cs typeface="Courier New"/>
                          <a:sym typeface="Courier New"/>
                        </a:rPr>
                        <a:t>04</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r>
              <a:tr h="275950">
                <a:tc gridSpan="2">
                  <a:txBody>
                    <a:bodyPr/>
                    <a:lstStyle/>
                    <a:p>
                      <a:pPr algn="l" indent="0" lvl="0" marL="0" rtl="0">
                        <a:spcBef>
                          <a:spcPts val="0"/>
                        </a:spcBef>
                        <a:spcAft>
                          <a:spcPts val="0"/>
                        </a:spcAft>
                        <a:buNone/>
                      </a:pPr>
                      <a:r>
                        <a:rPr b="1" lang="en" sz="1000">
                          <a:latin typeface="Courier New"/>
                          <a:ea typeface="Courier New"/>
                          <a:cs typeface="Courier New"/>
                          <a:sym typeface="Courier New"/>
                        </a:rPr>
                        <a:t>WEEKS REMAINING:</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c hMerge="1"/>
                <a:tc>
                  <a:txBody>
                    <a:bodyPr/>
                    <a:lstStyle/>
                    <a:p>
                      <a:pPr algn="r" indent="0" lvl="0" marL="0" rtl="0">
                        <a:spcBef>
                          <a:spcPts val="0"/>
                        </a:spcBef>
                        <a:spcAft>
                          <a:spcPts val="0"/>
                        </a:spcAft>
                        <a:buNone/>
                      </a:pPr>
                      <a:r>
                        <a:rPr b="1" lang="en" sz="1000">
                          <a:latin typeface="Courier New"/>
                          <a:ea typeface="Courier New"/>
                          <a:cs typeface="Courier New"/>
                          <a:sym typeface="Courier New"/>
                        </a:rPr>
                        <a:t>07</a:t>
                      </a:r>
                      <a:endParaRPr b="1" sz="1000">
                        <a:latin typeface="Courier New"/>
                        <a:ea typeface="Courier New"/>
                        <a:cs typeface="Courier New"/>
                        <a:sym typeface="Courier New"/>
                      </a:endParaRPr>
                    </a:p>
                  </a:txBody>
                  <a:tcPr marB="0" marL="18275" marR="18275" marT="0">
                    <a:lnL cap="flat" cmpd="sng" w="9525">
                      <a:solidFill>
                        <a:schemeClr val="dk1">
                          <a:alpha val="0"/>
                        </a:schemeClr>
                      </a:solidFill>
                      <a:prstDash val="solid"/>
                      <a:round/>
                      <a:headEnd len="sm" type="none" w="sm"/>
                      <a:tailEnd len="sm" type="none" w="sm"/>
                    </a:lnL>
                    <a:lnR cap="flat" cmpd="sng" w="9525">
                      <a:solidFill>
                        <a:schemeClr val="dk1">
                          <a:alpha val="0"/>
                        </a:schemeClr>
                      </a:solidFill>
                      <a:prstDash val="solid"/>
                      <a:round/>
                      <a:headEnd len="sm" type="none" w="sm"/>
                      <a:tailEnd len="sm" type="none" w="sm"/>
                    </a:lnR>
                    <a:lnT cap="flat" cmpd="sng" w="9525">
                      <a:solidFill>
                        <a:schemeClr val="dk1">
                          <a:alpha val="0"/>
                        </a:schemeClr>
                      </a:solidFill>
                      <a:prstDash val="solid"/>
                      <a:round/>
                      <a:headEnd len="sm" type="none" w="sm"/>
                      <a:tailEnd len="sm" type="none" w="sm"/>
                    </a:lnT>
                    <a:lnB cap="flat" cmpd="sng" w="9525">
                      <a:solidFill>
                        <a:schemeClr val="dk1">
                          <a:alpha val="0"/>
                        </a:schemeClr>
                      </a:solidFill>
                      <a:prstDash val="solid"/>
                      <a:round/>
                      <a:headEnd len="sm" type="none" w="sm"/>
                      <a:tailEnd len="sm" type="none" w="sm"/>
                    </a:lnB>
                  </a:tcPr>
                </a:tc>
              </a:tr>
            </a:tbl>
          </a:graphicData>
        </a:graphic>
      </p:graphicFrame>
      <p:sp>
        <p:nvSpPr>
          <p:cNvPr id="443" name="Google Shape;443;p59"/>
          <p:cNvSpPr txBox="1"/>
          <p:nvPr>
            <p:ph idx="4294967295" type="title"/>
          </p:nvPr>
        </p:nvSpPr>
        <p:spPr>
          <a:xfrm>
            <a:off x="4765200" y="374675"/>
            <a:ext cx="2626800" cy="396300"/>
          </a:xfrm>
          <a:prstGeom prst="rect">
            <a:avLst/>
          </a:prstGeom>
        </p:spPr>
        <p:txBody>
          <a:bodyPr anchor="b" anchorCtr="0" bIns="0" lIns="0" rIns="0" spcFirstLastPara="1" tIns="0" wrap="square">
            <a:noAutofit/>
          </a:bodyPr>
          <a:lstStyle/>
          <a:p>
            <a:pPr algn="ctr" indent="0" lvl="0" marL="0" rtl="0">
              <a:spcBef>
                <a:spcPts val="0"/>
              </a:spcBef>
              <a:spcAft>
                <a:spcPts val="0"/>
              </a:spcAft>
              <a:buNone/>
            </a:pPr>
            <a:r>
              <a:rPr lang="en">
                <a:latin typeface="Arial"/>
                <a:ea typeface="Arial"/>
                <a:cs typeface="Arial"/>
                <a:sym typeface="Arial"/>
              </a:rPr>
              <a:t>NEXT STEPS</a:t>
            </a:r>
            <a:endParaRPr>
              <a:latin typeface="Arial"/>
              <a:ea typeface="Arial"/>
              <a:cs typeface="Arial"/>
              <a:sym typeface="Arial"/>
            </a:endParaRPr>
          </a:p>
        </p:txBody>
      </p:sp>
      <p:pic>
        <p:nvPicPr>
          <p:cNvPr id="444" name="Google Shape;444;p59"/>
          <p:cNvPicPr preferRelativeResize="0"/>
          <p:nvPr/>
        </p:nvPicPr>
        <p:blipFill rotWithShape="1">
          <a:blip r:embed="rId4">
            <a:alphaModFix/>
          </a:blip>
          <a:srcRect b="-2"/>
          <a:stretch/>
        </p:blipFill>
        <p:spPr>
          <a:xfrm>
            <a:off x="4595625" y="4136875"/>
            <a:ext cx="2241498" cy="472568"/>
          </a:xfrm>
          <a:prstGeom prst="rect">
            <a:avLst/>
          </a:prstGeom>
          <a:noFill/>
          <a:ln>
            <a:noFill/>
          </a:ln>
        </p:spPr>
      </p:pic>
      <p:pic>
        <p:nvPicPr>
          <p:cNvPr id="445" name="Google Shape;445;p59"/>
          <p:cNvPicPr preferRelativeResize="0"/>
          <p:nvPr/>
        </p:nvPicPr>
        <p:blipFill rotWithShape="1">
          <a:blip r:embed="rId4">
            <a:alphaModFix/>
          </a:blip>
          <a:srcRect b="-2" r="49029"/>
          <a:stretch/>
        </p:blipFill>
        <p:spPr>
          <a:xfrm>
            <a:off x="6344567" y="4136875"/>
            <a:ext cx="1142511" cy="472568"/>
          </a:xfrm>
          <a:prstGeom prst="rect">
            <a:avLst/>
          </a:prstGeom>
          <a:noFill/>
          <a:ln>
            <a:noFill/>
          </a:ln>
        </p:spPr>
      </p:pic>
      <p:sp>
        <p:nvSpPr>
          <p:cNvPr id="446" name="Google Shape;446;p59"/>
          <p:cNvSpPr txBox="1"/>
          <p:nvPr/>
        </p:nvSpPr>
        <p:spPr>
          <a:xfrm>
            <a:off x="4933571" y="4535814"/>
            <a:ext cx="2626800" cy="3693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lang="en" sz="1200">
                <a:latin typeface="Courier New"/>
                <a:ea typeface="Courier New"/>
                <a:cs typeface="Courier New"/>
                <a:sym typeface="Courier New"/>
              </a:rPr>
              <a:t>1   47147	    1471</a:t>
            </a:r>
            <a:r>
              <a:rPr lang="en" sz="1200">
                <a:latin typeface="Courier New"/>
                <a:ea typeface="Courier New"/>
                <a:cs typeface="Courier New"/>
                <a:sym typeface="Courier New"/>
              </a:rPr>
              <a:t>4	  </a:t>
            </a:r>
            <a:r>
              <a:rPr lang="en" sz="1200">
                <a:latin typeface="Courier New"/>
                <a:ea typeface="Courier New"/>
                <a:cs typeface="Courier New"/>
                <a:sym typeface="Courier New"/>
              </a:rPr>
              <a:t> 7</a:t>
            </a:r>
            <a:endParaRPr sz="1200">
              <a:latin typeface="Courier New"/>
              <a:ea typeface="Courier New"/>
              <a:cs typeface="Courier New"/>
              <a:sym typeface="Courier New"/>
            </a:endParaRPr>
          </a:p>
        </p:txBody>
      </p:sp>
      <p:cxnSp>
        <p:nvCxnSpPr>
          <p:cNvPr id="447" name="Google Shape;447;p59"/>
          <p:cNvCxnSpPr/>
          <p:nvPr/>
        </p:nvCxnSpPr>
        <p:spPr>
          <a:xfrm>
            <a:off x="4265400" y="1100850"/>
            <a:ext cx="3626400" cy="0"/>
          </a:xfrm>
          <a:prstGeom prst="straightConnector1">
            <a:avLst/>
          </a:prstGeom>
          <a:noFill/>
          <a:ln cap="flat" cmpd="sng" w="9525">
            <a:solidFill>
              <a:schemeClr val="dk2"/>
            </a:solidFill>
            <a:prstDash val="lgDash"/>
            <a:round/>
            <a:headEnd len="med" type="none" w="med"/>
            <a:tailEnd len="med" type="none" w="med"/>
          </a:ln>
        </p:spPr>
      </p:cxnSp>
      <p:cxnSp>
        <p:nvCxnSpPr>
          <p:cNvPr id="448" name="Google Shape;448;p59"/>
          <p:cNvCxnSpPr/>
          <p:nvPr/>
        </p:nvCxnSpPr>
        <p:spPr>
          <a:xfrm>
            <a:off x="4265400" y="1300889"/>
            <a:ext cx="3626400" cy="0"/>
          </a:xfrm>
          <a:prstGeom prst="straightConnector1">
            <a:avLst/>
          </a:prstGeom>
          <a:noFill/>
          <a:ln cap="flat" cmpd="sng" w="9525">
            <a:solidFill>
              <a:schemeClr val="dk2"/>
            </a:solidFill>
            <a:prstDash val="lgDash"/>
            <a:round/>
            <a:headEnd len="med" type="none" w="med"/>
            <a:tailEnd len="med" type="none" w="med"/>
          </a:ln>
        </p:spPr>
      </p:cxnSp>
      <p:cxnSp>
        <p:nvCxnSpPr>
          <p:cNvPr id="449" name="Google Shape;449;p59"/>
          <p:cNvCxnSpPr/>
          <p:nvPr/>
        </p:nvCxnSpPr>
        <p:spPr>
          <a:xfrm>
            <a:off x="4265400" y="3192250"/>
            <a:ext cx="3626400" cy="0"/>
          </a:xfrm>
          <a:prstGeom prst="straightConnector1">
            <a:avLst/>
          </a:prstGeom>
          <a:noFill/>
          <a:ln cap="flat" cmpd="sng" w="9525">
            <a:solidFill>
              <a:schemeClr val="dk2"/>
            </a:solidFill>
            <a:prstDash val="lgDash"/>
            <a:round/>
            <a:headEnd len="med" type="none" w="med"/>
            <a:tailEnd len="med" type="none" w="med"/>
          </a:ln>
        </p:spPr>
      </p:cxnSp>
      <p:sp>
        <p:nvSpPr>
          <p:cNvPr id="450" name="Google Shape;450;p59"/>
          <p:cNvSpPr txBox="1"/>
          <p:nvPr>
            <p:ph idx="4294967295" type="title"/>
          </p:nvPr>
        </p:nvSpPr>
        <p:spPr>
          <a:xfrm>
            <a:off x="4790700" y="3690775"/>
            <a:ext cx="2626800" cy="396300"/>
          </a:xfrm>
          <a:prstGeom prst="rect">
            <a:avLst/>
          </a:prstGeom>
        </p:spPr>
        <p:txBody>
          <a:bodyPr anchor="b" anchorCtr="0" bIns="0" lIns="0" rIns="0" spcFirstLastPara="1" tIns="0" wrap="square">
            <a:noAutofit/>
          </a:bodyPr>
          <a:lstStyle/>
          <a:p>
            <a:pPr algn="ctr" indent="0" lvl="0" marL="0" rtl="0">
              <a:spcBef>
                <a:spcPts val="0"/>
              </a:spcBef>
              <a:spcAft>
                <a:spcPts val="0"/>
              </a:spcAft>
              <a:buNone/>
            </a:pPr>
            <a:r>
              <a:rPr lang="en" sz="1100">
                <a:latin typeface="Courier New"/>
                <a:ea typeface="Courier New"/>
                <a:cs typeface="Courier New"/>
                <a:sym typeface="Courier New"/>
              </a:rPr>
              <a:t>THANK YOU FOR VISITING!</a:t>
            </a:r>
            <a:endParaRPr sz="1100">
              <a:latin typeface="Courier New"/>
              <a:ea typeface="Courier New"/>
              <a:cs typeface="Courier New"/>
              <a:sym typeface="Courier New"/>
            </a:endParaRPr>
          </a:p>
        </p:txBody>
      </p:sp>
    </p:spTree>
  </p:cSld>
  <p:clrMapOvr>
    <a:masterClrMapping/>
  </p:clrMapOvr>
</p:sld>
</file>

<file path=ppt/slides/slide37.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454" name="Shape 454"/>
        <p:cNvGrpSpPr/>
        <p:nvPr/>
      </p:nvGrpSpPr>
      <p:grpSpPr>
        <a:xfrm>
          <a:off x="0" y="0"/>
          <a:ext cx="0" cy="0"/>
          <a:chOff x="0" y="0"/>
          <a:chExt cx="0" cy="0"/>
        </a:xfrm>
      </p:grpSpPr>
      <p:sp>
        <p:nvSpPr>
          <p:cNvPr id="455" name="Google Shape;455;p60"/>
          <p:cNvSpPr txBox="1"/>
          <p:nvPr>
            <p:ph type="title"/>
          </p:nvPr>
        </p:nvSpPr>
        <p:spPr>
          <a:xfrm>
            <a:off x="426225" y="1861150"/>
            <a:ext cx="7383300" cy="810000"/>
          </a:xfrm>
          <a:prstGeom prst="rect">
            <a:avLst/>
          </a:prstGeom>
        </p:spPr>
        <p:txBody>
          <a:bodyPr anchor="b" anchorCtr="0" bIns="0" lIns="0" rIns="0" spcFirstLastPara="1" tIns="0" wrap="square">
            <a:noAutofit/>
          </a:bodyPr>
          <a:lstStyle/>
          <a:p>
            <a:pPr algn="ctr" indent="0" lvl="0" marL="0" rtl="0">
              <a:spcBef>
                <a:spcPts val="0"/>
              </a:spcBef>
              <a:spcAft>
                <a:spcPts val="0"/>
              </a:spcAft>
              <a:buNone/>
            </a:pPr>
            <a:r>
              <a:rPr lang="en" sz="5400">
                <a:latin typeface="Bellota Text"/>
                <a:ea typeface="Bellota Text"/>
                <a:cs typeface="Bellota Text"/>
                <a:sym typeface="Bellota Text"/>
              </a:rPr>
              <a:t>Thanks!</a:t>
            </a:r>
            <a:endParaRPr sz="5400">
              <a:latin typeface="Bellota Text"/>
              <a:ea typeface="Bellota Text"/>
              <a:cs typeface="Bellota Text"/>
              <a:sym typeface="Bellota Text"/>
            </a:endParaRPr>
          </a:p>
        </p:txBody>
      </p:sp>
      <p:pic>
        <p:nvPicPr>
          <p:cNvPr id="456" name="Google Shape;456;p60"/>
          <p:cNvPicPr preferRelativeResize="0"/>
          <p:nvPr/>
        </p:nvPicPr>
        <p:blipFill rotWithShape="1">
          <a:blip r:embed="rId3">
            <a:alphaModFix/>
          </a:blip>
          <a:srcRect b="0" l="0" r="0" t="0"/>
          <a:stretch/>
        </p:blipFill>
        <p:spPr>
          <a:xfrm>
            <a:off x="3753050" y="143675"/>
            <a:ext cx="1489200" cy="1489200"/>
          </a:xfrm>
          <a:prstGeom prst="ellipse">
            <a:avLst/>
          </a:prstGeom>
          <a:noFill/>
          <a:ln>
            <a:noFill/>
          </a:ln>
          <a:effectLst>
            <a:outerShdw algn="bl" blurRad="57150" dir="5400000" dist="19050" rotWithShape="0">
              <a:srgbClr val="000000">
                <a:alpha val="50000"/>
              </a:srgbClr>
            </a:outerShdw>
          </a:effectLst>
        </p:spPr>
      </p:pic>
      <p:pic>
        <p:nvPicPr>
          <p:cNvPr id="457" name="Google Shape;457;p60"/>
          <p:cNvPicPr preferRelativeResize="0"/>
          <p:nvPr/>
        </p:nvPicPr>
        <p:blipFill rotWithShape="1">
          <a:blip r:embed="rId4">
            <a:alphaModFix/>
          </a:blip>
          <a:srcRect b="0" l="0" r="0" t="0"/>
          <a:stretch/>
        </p:blipFill>
        <p:spPr>
          <a:xfrm>
            <a:off x="5176250" y="2571750"/>
            <a:ext cx="1489200" cy="1489200"/>
          </a:xfrm>
          <a:prstGeom prst="ellipse">
            <a:avLst/>
          </a:prstGeom>
          <a:noFill/>
          <a:ln>
            <a:noFill/>
          </a:ln>
          <a:effectLst>
            <a:outerShdw algn="bl" blurRad="57150" dir="5400000" dist="19050" rotWithShape="0">
              <a:srgbClr val="000000">
                <a:alpha val="50000"/>
              </a:srgbClr>
            </a:outerShdw>
          </a:effectLst>
        </p:spPr>
      </p:pic>
      <p:pic>
        <p:nvPicPr>
          <p:cNvPr id="458" name="Google Shape;458;p60"/>
          <p:cNvPicPr preferRelativeResize="0"/>
          <p:nvPr/>
        </p:nvPicPr>
        <p:blipFill rotWithShape="1">
          <a:blip r:embed="rId5">
            <a:alphaModFix/>
          </a:blip>
          <a:srcRect b="-44" r="-40"/>
          <a:stretch/>
        </p:blipFill>
        <p:spPr>
          <a:xfrm>
            <a:off x="5888775" y="769550"/>
            <a:ext cx="1489200" cy="1489200"/>
          </a:xfrm>
          <a:prstGeom prst="ellipse">
            <a:avLst/>
          </a:prstGeom>
          <a:noFill/>
          <a:ln>
            <a:noFill/>
          </a:ln>
        </p:spPr>
      </p:pic>
      <p:pic>
        <p:nvPicPr>
          <p:cNvPr id="459" name="Google Shape;459;p60"/>
          <p:cNvPicPr preferRelativeResize="0"/>
          <p:nvPr/>
        </p:nvPicPr>
        <p:blipFill rotWithShape="1">
          <a:blip r:embed="rId6">
            <a:alphaModFix/>
          </a:blip>
          <a:srcRect b="0" l="0" r="0" t="0"/>
          <a:stretch/>
        </p:blipFill>
        <p:spPr>
          <a:xfrm>
            <a:off x="1498275" y="2671150"/>
            <a:ext cx="1489200" cy="1489200"/>
          </a:xfrm>
          <a:prstGeom prst="ellipse">
            <a:avLst/>
          </a:prstGeom>
          <a:noFill/>
          <a:ln>
            <a:noFill/>
          </a:ln>
          <a:effectLst>
            <a:outerShdw algn="bl" blurRad="57150" dir="5400000" dist="19050" rotWithShape="0">
              <a:srgbClr val="000000">
                <a:alpha val="50000"/>
              </a:srgbClr>
            </a:outerShdw>
          </a:effectLst>
        </p:spPr>
      </p:pic>
      <p:pic>
        <p:nvPicPr>
          <p:cNvPr id="460" name="Google Shape;460;p60"/>
          <p:cNvPicPr preferRelativeResize="0"/>
          <p:nvPr/>
        </p:nvPicPr>
        <p:blipFill>
          <a:blip r:embed="rId7">
            <a:alphaModFix/>
          </a:blip>
          <a:stretch>
            <a:fillRect/>
          </a:stretch>
        </p:blipFill>
        <p:spPr>
          <a:xfrm rot="-934942">
            <a:off x="127953" y="-240080"/>
            <a:ext cx="2629869" cy="2956104"/>
          </a:xfrm>
          <a:prstGeom prst="rect">
            <a:avLst/>
          </a:prstGeom>
          <a:noFill/>
          <a:ln>
            <a:noFill/>
          </a:ln>
          <a:effectLst>
            <a:outerShdw algn="bl" blurRad="57150" dir="5400000" dist="47625" rotWithShape="0">
              <a:srgbClr val="000000">
                <a:alpha val="50000"/>
              </a:srgbClr>
            </a:outerShdw>
          </a:effectLst>
        </p:spPr>
      </p:pic>
      <p:pic>
        <p:nvPicPr>
          <p:cNvPr id="461" name="Google Shape;461;p60"/>
          <p:cNvPicPr preferRelativeResize="0"/>
          <p:nvPr/>
        </p:nvPicPr>
        <p:blipFill>
          <a:blip r:embed="rId8">
            <a:alphaModFix/>
          </a:blip>
          <a:stretch>
            <a:fillRect/>
          </a:stretch>
        </p:blipFill>
        <p:spPr>
          <a:xfrm rot="-804337">
            <a:off x="6259555" y="560200"/>
            <a:ext cx="4024644" cy="3671499"/>
          </a:xfrm>
          <a:prstGeom prst="rect">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1"/>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solidFill>
                <a:schemeClr val="accent4"/>
              </a:solidFill>
            </a:endParaRPr>
          </a:p>
          <a:p>
            <a:pPr indent="0" lvl="0" marL="0" rtl="0" algn="ctr">
              <a:spcBef>
                <a:spcPts val="0"/>
              </a:spcBef>
              <a:spcAft>
                <a:spcPts val="0"/>
              </a:spcAft>
              <a:buNone/>
            </a:pPr>
            <a:r>
              <a:rPr lang="en"/>
              <a:t>Appendix</a:t>
            </a:r>
            <a:endParaRPr/>
          </a:p>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2"/>
          <p:cNvSpPr txBox="1"/>
          <p:nvPr/>
        </p:nvSpPr>
        <p:spPr>
          <a:xfrm>
            <a:off x="91525" y="519000"/>
            <a:ext cx="8808300" cy="462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900"/>
              <a:t>Julia</a:t>
            </a:r>
            <a:endParaRPr b="1" sz="900"/>
          </a:p>
          <a:p>
            <a:pPr indent="0" lvl="0" marL="0" rtl="0" algn="l">
              <a:lnSpc>
                <a:spcPct val="115000"/>
              </a:lnSpc>
              <a:spcBef>
                <a:spcPts val="0"/>
              </a:spcBef>
              <a:spcAft>
                <a:spcPts val="0"/>
              </a:spcAft>
              <a:buNone/>
            </a:pPr>
            <a:r>
              <a:rPr lang="en" sz="900"/>
              <a:t>We met Julia, a young female college student who carefully plans her meals to maximize the enjoyment she gets from eating. We were surprised to find that even though she meticulously plans her eating schedule, she laughs off how important it is to her when sharing it with us. We wonder if this means that Julia thinks being “too serious” about food is something to be embarrassed about, even though it’s what she likes to do. It would be game-changing to </a:t>
            </a:r>
            <a:r>
              <a:rPr lang="en" sz="900">
                <a:solidFill>
                  <a:srgbClr val="3C4043"/>
                </a:solidFill>
                <a:latin typeface="Roboto"/>
                <a:ea typeface="Roboto"/>
                <a:cs typeface="Roboto"/>
                <a:sym typeface="Roboto"/>
              </a:rPr>
              <a:t>normalize people taking pride in taking what they eat seriously.</a:t>
            </a:r>
            <a:endParaRPr sz="900"/>
          </a:p>
          <a:p>
            <a:pPr indent="0" lvl="0" marL="0" rtl="0" algn="l">
              <a:lnSpc>
                <a:spcPct val="115000"/>
              </a:lnSpc>
              <a:spcBef>
                <a:spcPts val="0"/>
              </a:spcBef>
              <a:spcAft>
                <a:spcPts val="0"/>
              </a:spcAft>
              <a:buNone/>
            </a:pPr>
            <a:r>
              <a:t/>
            </a:r>
            <a:endParaRPr sz="900">
              <a:highlight>
                <a:srgbClr val="C9DAF8"/>
              </a:highlight>
            </a:endParaRPr>
          </a:p>
          <a:p>
            <a:pPr indent="-285750" lvl="0" marL="457200" rtl="0" algn="l">
              <a:lnSpc>
                <a:spcPct val="115000"/>
              </a:lnSpc>
              <a:spcBef>
                <a:spcPts val="0"/>
              </a:spcBef>
              <a:spcAft>
                <a:spcPts val="0"/>
              </a:spcAft>
              <a:buSzPts val="900"/>
              <a:buAutoNum type="arabicPeriod"/>
            </a:pPr>
            <a:r>
              <a:rPr lang="en" sz="900"/>
              <a:t>HMW make scheduling food a social activity instead of an individual one?</a:t>
            </a:r>
            <a:endParaRPr sz="900"/>
          </a:p>
          <a:p>
            <a:pPr indent="-285750" lvl="0" marL="457200" rtl="0" algn="l">
              <a:lnSpc>
                <a:spcPct val="115000"/>
              </a:lnSpc>
              <a:spcBef>
                <a:spcPts val="0"/>
              </a:spcBef>
              <a:spcAft>
                <a:spcPts val="0"/>
              </a:spcAft>
              <a:buSzPts val="900"/>
              <a:buAutoNum type="arabicPeriod"/>
            </a:pPr>
            <a:r>
              <a:rPr lang="en" sz="900"/>
              <a:t>HMW make taking your food seriously something to be proud of instead of embarrassed by?</a:t>
            </a:r>
            <a:endParaRPr sz="900"/>
          </a:p>
          <a:p>
            <a:pPr indent="-285750" lvl="0" marL="457200" rtl="0" algn="l">
              <a:lnSpc>
                <a:spcPct val="115000"/>
              </a:lnSpc>
              <a:spcBef>
                <a:spcPts val="0"/>
              </a:spcBef>
              <a:spcAft>
                <a:spcPts val="0"/>
              </a:spcAft>
              <a:buSzPts val="900"/>
              <a:buAutoNum type="arabicPeriod"/>
            </a:pPr>
            <a:r>
              <a:rPr lang="en" sz="900"/>
              <a:t>HMW help people find other people who care about food planning?</a:t>
            </a:r>
            <a:endParaRPr sz="900"/>
          </a:p>
          <a:p>
            <a:pPr indent="-285750" lvl="0" marL="457200" rtl="0" algn="l">
              <a:lnSpc>
                <a:spcPct val="115000"/>
              </a:lnSpc>
              <a:spcBef>
                <a:spcPts val="0"/>
              </a:spcBef>
              <a:spcAft>
                <a:spcPts val="0"/>
              </a:spcAft>
              <a:buSzPts val="900"/>
              <a:buAutoNum type="arabicPeriod"/>
            </a:pPr>
            <a:r>
              <a:rPr lang="en" sz="900"/>
              <a:t>HMW gamify the food planning process?</a:t>
            </a:r>
            <a:endParaRPr sz="900"/>
          </a:p>
          <a:p>
            <a:pPr indent="-285750" lvl="0" marL="457200" rtl="0" algn="l">
              <a:lnSpc>
                <a:spcPct val="115000"/>
              </a:lnSpc>
              <a:spcBef>
                <a:spcPts val="0"/>
              </a:spcBef>
              <a:spcAft>
                <a:spcPts val="0"/>
              </a:spcAft>
              <a:buSzPts val="900"/>
              <a:buAutoNum type="arabicPeriod"/>
            </a:pPr>
            <a:r>
              <a:rPr lang="en" sz="900"/>
              <a:t>HMW keep people from making judgements about personal choices?</a:t>
            </a:r>
            <a:endParaRPr sz="900"/>
          </a:p>
          <a:p>
            <a:pPr indent="-285750" lvl="0" marL="457200" rtl="0" algn="l">
              <a:lnSpc>
                <a:spcPct val="115000"/>
              </a:lnSpc>
              <a:spcBef>
                <a:spcPts val="0"/>
              </a:spcBef>
              <a:spcAft>
                <a:spcPts val="0"/>
              </a:spcAft>
              <a:buSzPts val="900"/>
              <a:buAutoNum type="arabicPeriod"/>
            </a:pPr>
            <a:r>
              <a:rPr lang="en" sz="900"/>
              <a:t>HMW make the food planning process take less time?</a:t>
            </a:r>
            <a:endParaRPr sz="900"/>
          </a:p>
          <a:p>
            <a:pPr indent="-285750" lvl="0" marL="457200" rtl="0" algn="l">
              <a:lnSpc>
                <a:spcPct val="115000"/>
              </a:lnSpc>
              <a:spcBef>
                <a:spcPts val="0"/>
              </a:spcBef>
              <a:spcAft>
                <a:spcPts val="0"/>
              </a:spcAft>
              <a:buSzPts val="900"/>
              <a:buAutoNum type="arabicPeriod"/>
            </a:pPr>
            <a:r>
              <a:rPr lang="en" sz="900"/>
              <a:t>HMW automate the food planning process?</a:t>
            </a:r>
            <a:endParaRPr sz="900"/>
          </a:p>
          <a:p>
            <a:pPr indent="-285750" lvl="0" marL="457200" rtl="0" algn="l">
              <a:lnSpc>
                <a:spcPct val="115000"/>
              </a:lnSpc>
              <a:spcBef>
                <a:spcPts val="0"/>
              </a:spcBef>
              <a:spcAft>
                <a:spcPts val="0"/>
              </a:spcAft>
              <a:buSzPts val="900"/>
              <a:buAutoNum type="arabicPeriod"/>
            </a:pPr>
            <a:r>
              <a:rPr lang="en" sz="900"/>
              <a:t>HMW use food tracking to recommend next meals?</a:t>
            </a:r>
            <a:endParaRPr sz="900"/>
          </a:p>
          <a:p>
            <a:pPr indent="-285750" lvl="0" marL="457200" rtl="0" algn="l">
              <a:lnSpc>
                <a:spcPct val="115000"/>
              </a:lnSpc>
              <a:spcBef>
                <a:spcPts val="0"/>
              </a:spcBef>
              <a:spcAft>
                <a:spcPts val="0"/>
              </a:spcAft>
              <a:buSzPts val="900"/>
              <a:buAutoNum type="arabicPeriod"/>
            </a:pPr>
            <a:r>
              <a:rPr lang="en" sz="900"/>
              <a:t>HMW show what every dining hall and near restaurant has in the near vicinity?</a:t>
            </a:r>
            <a:endParaRPr sz="900"/>
          </a:p>
          <a:p>
            <a:pPr indent="-285750" lvl="0" marL="457200" rtl="0" algn="l">
              <a:lnSpc>
                <a:spcPct val="115000"/>
              </a:lnSpc>
              <a:spcBef>
                <a:spcPts val="0"/>
              </a:spcBef>
              <a:spcAft>
                <a:spcPts val="0"/>
              </a:spcAft>
              <a:buSzPts val="900"/>
              <a:buAutoNum type="arabicPeriod"/>
            </a:pPr>
            <a:r>
              <a:rPr lang="en" sz="900"/>
              <a:t>HMW locate and report rare events?</a:t>
            </a:r>
            <a:endParaRPr sz="900"/>
          </a:p>
          <a:p>
            <a:pPr indent="-285750" lvl="0" marL="457200" rtl="0" algn="l">
              <a:lnSpc>
                <a:spcPct val="115000"/>
              </a:lnSpc>
              <a:spcBef>
                <a:spcPts val="0"/>
              </a:spcBef>
              <a:spcAft>
                <a:spcPts val="0"/>
              </a:spcAft>
              <a:buSzPts val="900"/>
              <a:buAutoNum type="arabicPeriod"/>
            </a:pPr>
            <a:r>
              <a:rPr lang="en" sz="900"/>
              <a:t>HMW show people the benefits of planning food?</a:t>
            </a:r>
            <a:endParaRPr sz="900"/>
          </a:p>
          <a:p>
            <a:pPr indent="-285750" lvl="0" marL="457200" rtl="0" algn="l">
              <a:lnSpc>
                <a:spcPct val="115000"/>
              </a:lnSpc>
              <a:spcBef>
                <a:spcPts val="0"/>
              </a:spcBef>
              <a:spcAft>
                <a:spcPts val="0"/>
              </a:spcAft>
              <a:buSzPts val="900"/>
              <a:buAutoNum type="arabicPeriod"/>
            </a:pPr>
            <a:r>
              <a:rPr lang="en" sz="900"/>
              <a:t>HMW cancel people for making fun of someone for planning food?</a:t>
            </a:r>
            <a:endParaRPr sz="900"/>
          </a:p>
          <a:p>
            <a:pPr indent="-285750" lvl="0" marL="457200" rtl="0" algn="l">
              <a:lnSpc>
                <a:spcPct val="115000"/>
              </a:lnSpc>
              <a:spcBef>
                <a:spcPts val="0"/>
              </a:spcBef>
              <a:spcAft>
                <a:spcPts val="0"/>
              </a:spcAft>
              <a:buSzPts val="900"/>
              <a:buAutoNum type="arabicPeriod"/>
            </a:pPr>
            <a:r>
              <a:rPr lang="en" sz="900"/>
              <a:t>HMW introduce norms in dining spaces that planning is normal?</a:t>
            </a:r>
            <a:endParaRPr sz="900"/>
          </a:p>
          <a:p>
            <a:pPr indent="-285750" lvl="0" marL="457200" rtl="0" algn="l">
              <a:lnSpc>
                <a:spcPct val="115000"/>
              </a:lnSpc>
              <a:spcBef>
                <a:spcPts val="0"/>
              </a:spcBef>
              <a:spcAft>
                <a:spcPts val="0"/>
              </a:spcAft>
              <a:buSzPts val="900"/>
              <a:buAutoNum type="arabicPeriod"/>
            </a:pPr>
            <a:r>
              <a:rPr lang="en" sz="900"/>
              <a:t>HMW show people that everyone plans their food proces?</a:t>
            </a:r>
            <a:endParaRPr sz="900"/>
          </a:p>
          <a:p>
            <a:pPr indent="-285750" lvl="0" marL="457200" rtl="0" algn="l">
              <a:lnSpc>
                <a:spcPct val="115000"/>
              </a:lnSpc>
              <a:spcBef>
                <a:spcPts val="0"/>
              </a:spcBef>
              <a:spcAft>
                <a:spcPts val="0"/>
              </a:spcAft>
              <a:buSzPts val="900"/>
              <a:buAutoNum type="arabicPeriod"/>
            </a:pPr>
            <a:r>
              <a:rPr lang="en" sz="900"/>
              <a:t>HMW make food planning like a scavenger hunt?</a:t>
            </a:r>
            <a:endParaRPr sz="900"/>
          </a:p>
          <a:p>
            <a:pPr indent="-285750" lvl="0" marL="457200" rtl="0" algn="l">
              <a:lnSpc>
                <a:spcPct val="115000"/>
              </a:lnSpc>
              <a:spcBef>
                <a:spcPts val="0"/>
              </a:spcBef>
              <a:spcAft>
                <a:spcPts val="0"/>
              </a:spcAft>
              <a:buSzPts val="900"/>
              <a:buAutoNum type="arabicPeriod"/>
            </a:pPr>
            <a:r>
              <a:rPr lang="en" sz="900"/>
              <a:t>HMW we make her feel comfort in choosing her meals?</a:t>
            </a:r>
            <a:endParaRPr sz="900"/>
          </a:p>
          <a:p>
            <a:pPr indent="-285750" lvl="0" marL="457200" rtl="0" algn="l">
              <a:lnSpc>
                <a:spcPct val="115000"/>
              </a:lnSpc>
              <a:spcBef>
                <a:spcPts val="0"/>
              </a:spcBef>
              <a:spcAft>
                <a:spcPts val="0"/>
              </a:spcAft>
              <a:buSzPts val="900"/>
              <a:buAutoNum type="arabicPeriod"/>
            </a:pPr>
            <a:r>
              <a:rPr lang="en" sz="900"/>
              <a:t>HMW make meal planning a form of relaxation like playing an instrument?</a:t>
            </a:r>
            <a:endParaRPr sz="900"/>
          </a:p>
          <a:p>
            <a:pPr indent="-285750" lvl="0" marL="457200" rtl="0" algn="l">
              <a:lnSpc>
                <a:spcPct val="115000"/>
              </a:lnSpc>
              <a:spcBef>
                <a:spcPts val="0"/>
              </a:spcBef>
              <a:spcAft>
                <a:spcPts val="0"/>
              </a:spcAft>
              <a:buSzPts val="900"/>
              <a:buAutoNum type="arabicPeriod"/>
            </a:pPr>
            <a:r>
              <a:rPr lang="en" sz="900"/>
              <a:t>HMW remove people who are making her feel ashamed?</a:t>
            </a:r>
            <a:endParaRPr sz="900"/>
          </a:p>
          <a:p>
            <a:pPr indent="-285750" lvl="0" marL="457200" rtl="0" algn="l">
              <a:lnSpc>
                <a:spcPct val="115000"/>
              </a:lnSpc>
              <a:spcBef>
                <a:spcPts val="0"/>
              </a:spcBef>
              <a:spcAft>
                <a:spcPts val="0"/>
              </a:spcAft>
              <a:buSzPts val="900"/>
              <a:buAutoNum type="arabicPeriod"/>
            </a:pPr>
            <a:r>
              <a:rPr lang="en" sz="900"/>
              <a:t>HMW let her enjoy her meals without having to plan?</a:t>
            </a:r>
            <a:endParaRPr sz="900"/>
          </a:p>
          <a:p>
            <a:pPr indent="-285750" lvl="0" marL="457200" rtl="0" algn="l">
              <a:lnSpc>
                <a:spcPct val="115000"/>
              </a:lnSpc>
              <a:spcBef>
                <a:spcPts val="0"/>
              </a:spcBef>
              <a:spcAft>
                <a:spcPts val="0"/>
              </a:spcAft>
              <a:buSzPts val="900"/>
              <a:buAutoNum type="arabicPeriod"/>
            </a:pPr>
            <a:r>
              <a:rPr lang="en" sz="900"/>
              <a:t>HMW set people’s eating schedule weeks in advance?</a:t>
            </a:r>
            <a:endParaRPr sz="900"/>
          </a:p>
          <a:p>
            <a:pPr indent="-285750" lvl="0" marL="457200" rtl="0" algn="l">
              <a:lnSpc>
                <a:spcPct val="115000"/>
              </a:lnSpc>
              <a:spcBef>
                <a:spcPts val="0"/>
              </a:spcBef>
              <a:spcAft>
                <a:spcPts val="0"/>
              </a:spcAft>
              <a:buSzPts val="900"/>
              <a:buAutoNum type="arabicPeriod"/>
            </a:pPr>
            <a:r>
              <a:rPr lang="en" sz="900"/>
              <a:t>HMW let people share their food planning process?</a:t>
            </a:r>
            <a:endParaRPr sz="900"/>
          </a:p>
          <a:p>
            <a:pPr indent="-285750" lvl="0" marL="457200" rtl="0" algn="l">
              <a:lnSpc>
                <a:spcPct val="115000"/>
              </a:lnSpc>
              <a:spcBef>
                <a:spcPts val="0"/>
              </a:spcBef>
              <a:spcAft>
                <a:spcPts val="0"/>
              </a:spcAft>
              <a:buSzPts val="900"/>
              <a:buAutoNum type="arabicPeriod"/>
            </a:pPr>
            <a:r>
              <a:rPr lang="en" sz="900"/>
              <a:t>HMW make Julia not want to plan her food anymore and go more with the flow?</a:t>
            </a:r>
            <a:endParaRPr sz="1200">
              <a:latin typeface="Bellota Text Light"/>
              <a:ea typeface="Bellota Text Light"/>
              <a:cs typeface="Bellota Text Light"/>
              <a:sym typeface="Bellota Text Light"/>
            </a:endParaRPr>
          </a:p>
        </p:txBody>
      </p:sp>
      <p:sp>
        <p:nvSpPr>
          <p:cNvPr id="472" name="Google Shape;472;p62"/>
          <p:cNvSpPr txBox="1"/>
          <p:nvPr/>
        </p:nvSpPr>
        <p:spPr>
          <a:xfrm>
            <a:off x="268275" y="106700"/>
            <a:ext cx="6146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Bellota Text Light"/>
                <a:ea typeface="Bellota Text Light"/>
                <a:cs typeface="Bellota Text Light"/>
                <a:sym typeface="Bellota Text Light"/>
              </a:rPr>
              <a:t>HMW Brainstorming #1</a:t>
            </a:r>
            <a:endParaRPr sz="2000">
              <a:latin typeface="Bellota Text Light"/>
              <a:ea typeface="Bellota Text Light"/>
              <a:cs typeface="Bellota Text Light"/>
              <a:sym typeface="Bellota Tex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type="title"/>
          </p:nvPr>
        </p:nvSpPr>
        <p:spPr>
          <a:xfrm>
            <a:off x="1080050" y="531200"/>
            <a:ext cx="69840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600">
                <a:latin typeface="Bellota Text"/>
                <a:ea typeface="Bellota Text"/>
                <a:cs typeface="Bellota Text"/>
                <a:sym typeface="Bellota Text"/>
              </a:rPr>
              <a:t>Domain Selection</a:t>
            </a:r>
            <a:endParaRPr sz="3600">
              <a:latin typeface="Bellota Text"/>
              <a:ea typeface="Bellota Text"/>
              <a:cs typeface="Bellota Text"/>
              <a:sym typeface="Bellota Text"/>
            </a:endParaRPr>
          </a:p>
        </p:txBody>
      </p:sp>
      <p:sp>
        <p:nvSpPr>
          <p:cNvPr id="136" name="Google Shape;136;p27"/>
          <p:cNvSpPr/>
          <p:nvPr/>
        </p:nvSpPr>
        <p:spPr>
          <a:xfrm>
            <a:off x="1154431" y="2348203"/>
            <a:ext cx="1977046" cy="776508"/>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ellota Text"/>
                <a:ea typeface="Bellota Text"/>
                <a:cs typeface="Bellota Text"/>
                <a:sym typeface="Bellota Text"/>
              </a:rPr>
              <a:t>FOOD</a:t>
            </a:r>
            <a:endParaRPr b="1" i="0" sz="1200" u="none" cap="none" strike="noStrike">
              <a:solidFill>
                <a:schemeClr val="lt1"/>
              </a:solidFill>
              <a:latin typeface="Bellota Text"/>
              <a:ea typeface="Bellota Text"/>
              <a:cs typeface="Bellota Text"/>
              <a:sym typeface="Bellota Text"/>
            </a:endParaRPr>
          </a:p>
        </p:txBody>
      </p:sp>
      <p:sp>
        <p:nvSpPr>
          <p:cNvPr id="137" name="Google Shape;137;p27"/>
          <p:cNvSpPr/>
          <p:nvPr/>
        </p:nvSpPr>
        <p:spPr>
          <a:xfrm>
            <a:off x="1398800" y="3032612"/>
            <a:ext cx="1490770" cy="759041"/>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ellota Text"/>
                <a:ea typeface="Bellota Text"/>
                <a:cs typeface="Bellota Text"/>
                <a:sym typeface="Bellota Text"/>
              </a:rPr>
              <a:t>PREP</a:t>
            </a:r>
            <a:endParaRPr b="1" i="0" sz="1200" u="none" cap="none" strike="noStrike">
              <a:solidFill>
                <a:schemeClr val="lt1"/>
              </a:solidFill>
              <a:latin typeface="Bellota Text"/>
              <a:ea typeface="Bellota Text"/>
              <a:cs typeface="Bellota Text"/>
              <a:sym typeface="Bellota Text"/>
            </a:endParaRPr>
          </a:p>
        </p:txBody>
      </p:sp>
      <p:sp>
        <p:nvSpPr>
          <p:cNvPr id="138" name="Google Shape;138;p27"/>
          <p:cNvSpPr/>
          <p:nvPr/>
        </p:nvSpPr>
        <p:spPr>
          <a:xfrm>
            <a:off x="913747" y="1673322"/>
            <a:ext cx="2458410" cy="787625"/>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rgbClr val="FFBF3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ellota Text"/>
                <a:ea typeface="Bellota Text"/>
                <a:cs typeface="Bellota Text"/>
                <a:sym typeface="Bellota Text"/>
              </a:rPr>
              <a:t>IRON MAN</a:t>
            </a:r>
            <a:endParaRPr b="1" i="0" sz="1200" u="none" cap="none" strike="noStrike">
              <a:solidFill>
                <a:schemeClr val="lt1"/>
              </a:solidFill>
              <a:latin typeface="Bellota Text"/>
              <a:ea typeface="Bellota Text"/>
              <a:cs typeface="Bellota Text"/>
              <a:sym typeface="Bellota Text"/>
            </a:endParaRPr>
          </a:p>
        </p:txBody>
      </p:sp>
      <p:cxnSp>
        <p:nvCxnSpPr>
          <p:cNvPr id="139" name="Google Shape;139;p27"/>
          <p:cNvCxnSpPr/>
          <p:nvPr/>
        </p:nvCxnSpPr>
        <p:spPr>
          <a:xfrm>
            <a:off x="3393602" y="2023593"/>
            <a:ext cx="1755000" cy="0"/>
          </a:xfrm>
          <a:prstGeom prst="straightConnector1">
            <a:avLst/>
          </a:prstGeom>
          <a:noFill/>
          <a:ln cap="flat" cmpd="sng" w="9525">
            <a:solidFill>
              <a:srgbClr val="FFBF3A"/>
            </a:solidFill>
            <a:prstDash val="solid"/>
            <a:round/>
            <a:headEnd len="med" w="med" type="oval"/>
            <a:tailEnd len="med" w="med" type="oval"/>
          </a:ln>
        </p:spPr>
      </p:cxnSp>
      <p:sp>
        <p:nvSpPr>
          <p:cNvPr id="140" name="Google Shape;140;p27"/>
          <p:cNvSpPr txBox="1"/>
          <p:nvPr/>
        </p:nvSpPr>
        <p:spPr>
          <a:xfrm>
            <a:off x="5215370" y="1782540"/>
            <a:ext cx="3015000" cy="482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 sz="1100">
                <a:solidFill>
                  <a:schemeClr val="dk1"/>
                </a:solidFill>
                <a:latin typeface="Bellota Text"/>
                <a:ea typeface="Bellota Text"/>
                <a:cs typeface="Bellota Text"/>
                <a:sym typeface="Bellota Text"/>
              </a:rPr>
              <a:t>How can we involve the senses? Is it relatable?</a:t>
            </a:r>
            <a:endParaRPr b="1" sz="1100">
              <a:solidFill>
                <a:schemeClr val="dk1"/>
              </a:solidFill>
              <a:latin typeface="Bellota Text"/>
              <a:ea typeface="Bellota Text"/>
              <a:cs typeface="Bellota Text"/>
              <a:sym typeface="Bellota Text"/>
            </a:endParaRPr>
          </a:p>
        </p:txBody>
      </p:sp>
      <p:cxnSp>
        <p:nvCxnSpPr>
          <p:cNvPr id="141" name="Google Shape;141;p27"/>
          <p:cNvCxnSpPr/>
          <p:nvPr/>
        </p:nvCxnSpPr>
        <p:spPr>
          <a:xfrm>
            <a:off x="3171973" y="2698362"/>
            <a:ext cx="1976400" cy="0"/>
          </a:xfrm>
          <a:prstGeom prst="straightConnector1">
            <a:avLst/>
          </a:prstGeom>
          <a:noFill/>
          <a:ln cap="flat" cmpd="sng" w="9525">
            <a:solidFill>
              <a:schemeClr val="accent2"/>
            </a:solidFill>
            <a:prstDash val="solid"/>
            <a:round/>
            <a:headEnd len="med" w="med" type="oval"/>
            <a:tailEnd len="med" w="med" type="oval"/>
          </a:ln>
        </p:spPr>
      </p:cxnSp>
      <p:sp>
        <p:nvSpPr>
          <p:cNvPr id="142" name="Google Shape;142;p27"/>
          <p:cNvSpPr txBox="1"/>
          <p:nvPr/>
        </p:nvSpPr>
        <p:spPr>
          <a:xfrm>
            <a:off x="5215370" y="2457294"/>
            <a:ext cx="3015000" cy="482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 sz="1100">
                <a:solidFill>
                  <a:schemeClr val="dk1"/>
                </a:solidFill>
                <a:latin typeface="Bellota Text"/>
                <a:ea typeface="Bellota Text"/>
                <a:cs typeface="Bellota Text"/>
                <a:sym typeface="Bellota Text"/>
              </a:rPr>
              <a:t>Common interest, broad market</a:t>
            </a:r>
            <a:endParaRPr b="1" sz="1100">
              <a:solidFill>
                <a:schemeClr val="dk1"/>
              </a:solidFill>
              <a:latin typeface="Bellota Text"/>
              <a:ea typeface="Bellota Text"/>
              <a:cs typeface="Bellota Text"/>
              <a:sym typeface="Bellota Text"/>
            </a:endParaRPr>
          </a:p>
        </p:txBody>
      </p:sp>
      <p:cxnSp>
        <p:nvCxnSpPr>
          <p:cNvPr id="143" name="Google Shape;143;p27"/>
          <p:cNvCxnSpPr/>
          <p:nvPr/>
        </p:nvCxnSpPr>
        <p:spPr>
          <a:xfrm>
            <a:off x="2941500" y="3373095"/>
            <a:ext cx="2198400" cy="0"/>
          </a:xfrm>
          <a:prstGeom prst="straightConnector1">
            <a:avLst/>
          </a:prstGeom>
          <a:noFill/>
          <a:ln cap="flat" cmpd="sng" w="9525">
            <a:solidFill>
              <a:schemeClr val="accent5"/>
            </a:solidFill>
            <a:prstDash val="solid"/>
            <a:round/>
            <a:headEnd len="med" w="med" type="oval"/>
            <a:tailEnd len="med" w="med" type="oval"/>
          </a:ln>
        </p:spPr>
      </p:cxnSp>
      <p:sp>
        <p:nvSpPr>
          <p:cNvPr id="144" name="Google Shape;144;p27"/>
          <p:cNvSpPr txBox="1"/>
          <p:nvPr/>
        </p:nvSpPr>
        <p:spPr>
          <a:xfrm>
            <a:off x="5215370" y="3132049"/>
            <a:ext cx="3015000" cy="482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 sz="1100">
                <a:solidFill>
                  <a:schemeClr val="dk1"/>
                </a:solidFill>
                <a:latin typeface="Bellota Text"/>
                <a:ea typeface="Bellota Text"/>
                <a:cs typeface="Bellota Text"/>
                <a:sym typeface="Bellota Text"/>
              </a:rPr>
              <a:t>Interviewee passions</a:t>
            </a:r>
            <a:endParaRPr b="1" sz="1100">
              <a:solidFill>
                <a:schemeClr val="dk1"/>
              </a:solidFill>
              <a:latin typeface="Bellota Text"/>
              <a:ea typeface="Bellota Text"/>
              <a:cs typeface="Bellota Text"/>
              <a:sym typeface="Bellota Text"/>
            </a:endParaRPr>
          </a:p>
        </p:txBody>
      </p:sp>
      <p:sp>
        <p:nvSpPr>
          <p:cNvPr id="145" name="Google Shape;145;p27"/>
          <p:cNvSpPr/>
          <p:nvPr/>
        </p:nvSpPr>
        <p:spPr>
          <a:xfrm>
            <a:off x="913737" y="1232303"/>
            <a:ext cx="2458500" cy="555900"/>
          </a:xfrm>
          <a:prstGeom prst="ellipse">
            <a:avLst/>
          </a:prstGeom>
          <a:solidFill>
            <a:srgbClr val="9C6E59">
              <a:alpha val="72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1" i="0" sz="1200" u="none" cap="none" strike="noStrike">
              <a:solidFill>
                <a:schemeClr val="lt1"/>
              </a:solidFill>
              <a:latin typeface="Bellota Text"/>
              <a:ea typeface="Bellota Text"/>
              <a:cs typeface="Bellota Text"/>
              <a:sym typeface="Bellota Tex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3"/>
          <p:cNvSpPr txBox="1"/>
          <p:nvPr/>
        </p:nvSpPr>
        <p:spPr>
          <a:xfrm>
            <a:off x="117375" y="542575"/>
            <a:ext cx="8931900" cy="370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t>Alyssa</a:t>
            </a:r>
            <a:endParaRPr b="1" sz="1000"/>
          </a:p>
          <a:p>
            <a:pPr indent="0" lvl="0" marL="0" rtl="0" algn="l">
              <a:lnSpc>
                <a:spcPct val="115000"/>
              </a:lnSpc>
              <a:spcBef>
                <a:spcPts val="0"/>
              </a:spcBef>
              <a:spcAft>
                <a:spcPts val="0"/>
              </a:spcAft>
              <a:buNone/>
            </a:pPr>
            <a:r>
              <a:rPr lang="en" sz="1000"/>
              <a:t>We met Alyssa (Aly), a 20-year-old female who has Type 1 Diabetes and loves learning new recipes. We were surprised to hear that in spite of her diabetes, she is unafraid to experiment with new recipes even if she doesn’t know the exact nutrition contents or how much she’s making. We wonder if this means that although she wants to be careful, Aly does not want to let this uncertainty deter her from trying new things because she is willing to risk her health for something novel. It would be game-changing to give people a way to manage uncertainty when experimenting in the kitchen.</a:t>
            </a:r>
            <a:endParaRPr sz="1000"/>
          </a:p>
          <a:p>
            <a:pPr indent="0" lvl="0" marL="0" rtl="0" algn="l">
              <a:lnSpc>
                <a:spcPct val="115000"/>
              </a:lnSpc>
              <a:spcBef>
                <a:spcPts val="0"/>
              </a:spcBef>
              <a:spcAft>
                <a:spcPts val="0"/>
              </a:spcAft>
              <a:buNone/>
            </a:pPr>
            <a:r>
              <a:t/>
            </a:r>
            <a:endParaRPr b="1" sz="1000"/>
          </a:p>
          <a:p>
            <a:pPr indent="-292100" lvl="0" marL="457200" rtl="0" algn="l">
              <a:lnSpc>
                <a:spcPct val="115000"/>
              </a:lnSpc>
              <a:spcBef>
                <a:spcPts val="0"/>
              </a:spcBef>
              <a:spcAft>
                <a:spcPts val="0"/>
              </a:spcAft>
              <a:buSzPts val="1000"/>
              <a:buAutoNum type="arabicPeriod"/>
            </a:pPr>
            <a:r>
              <a:rPr lang="en" sz="1000"/>
              <a:t>HMW provide people more accurate information about recipes? </a:t>
            </a:r>
            <a:endParaRPr sz="1000"/>
          </a:p>
          <a:p>
            <a:pPr indent="-292100" lvl="0" marL="457200" rtl="0" algn="l">
              <a:lnSpc>
                <a:spcPct val="115000"/>
              </a:lnSpc>
              <a:spcBef>
                <a:spcPts val="0"/>
              </a:spcBef>
              <a:spcAft>
                <a:spcPts val="0"/>
              </a:spcAft>
              <a:buSzPts val="1000"/>
              <a:buAutoNum type="arabicPeriod"/>
            </a:pPr>
            <a:r>
              <a:rPr lang="en" sz="1000"/>
              <a:t>HMW make new recipes more accessible?</a:t>
            </a:r>
            <a:endParaRPr sz="1000"/>
          </a:p>
          <a:p>
            <a:pPr indent="-292100" lvl="0" marL="457200" rtl="0" algn="l">
              <a:lnSpc>
                <a:spcPct val="115000"/>
              </a:lnSpc>
              <a:spcBef>
                <a:spcPts val="0"/>
              </a:spcBef>
              <a:spcAft>
                <a:spcPts val="0"/>
              </a:spcAft>
              <a:buSzPts val="1000"/>
              <a:buAutoNum type="arabicPeriod"/>
            </a:pPr>
            <a:r>
              <a:rPr lang="en" sz="1000"/>
              <a:t>HMW we assure people about what they are cooking?</a:t>
            </a:r>
            <a:endParaRPr sz="1000"/>
          </a:p>
          <a:p>
            <a:pPr indent="-292100" lvl="0" marL="457200" rtl="0" algn="l">
              <a:lnSpc>
                <a:spcPct val="115000"/>
              </a:lnSpc>
              <a:spcBef>
                <a:spcPts val="0"/>
              </a:spcBef>
              <a:spcAft>
                <a:spcPts val="0"/>
              </a:spcAft>
              <a:buSzPts val="1000"/>
              <a:buAutoNum type="arabicPeriod"/>
            </a:pPr>
            <a:r>
              <a:rPr lang="en" sz="1000"/>
              <a:t>HMW eliminate recipes entirely when experimenting in the kitchen?</a:t>
            </a:r>
            <a:endParaRPr sz="1000"/>
          </a:p>
          <a:p>
            <a:pPr indent="-292100" lvl="0" marL="457200" rtl="0" algn="l">
              <a:lnSpc>
                <a:spcPct val="115000"/>
              </a:lnSpc>
              <a:spcBef>
                <a:spcPts val="0"/>
              </a:spcBef>
              <a:spcAft>
                <a:spcPts val="0"/>
              </a:spcAft>
              <a:buSzPts val="1000"/>
              <a:buAutoNum type="arabicPeriod"/>
            </a:pPr>
            <a:r>
              <a:rPr lang="en" sz="1000"/>
              <a:t>HMW get rid of the need for accurate recipes at all while still preserving safety?</a:t>
            </a:r>
            <a:endParaRPr sz="1000"/>
          </a:p>
          <a:p>
            <a:pPr indent="-292100" lvl="0" marL="457200" rtl="0" algn="l">
              <a:lnSpc>
                <a:spcPct val="115000"/>
              </a:lnSpc>
              <a:spcBef>
                <a:spcPts val="0"/>
              </a:spcBef>
              <a:spcAft>
                <a:spcPts val="0"/>
              </a:spcAft>
              <a:buSzPts val="1000"/>
              <a:buAutoNum type="arabicPeriod"/>
            </a:pPr>
            <a:r>
              <a:rPr lang="en" sz="1000"/>
              <a:t>HMW help people manage uncertainty safely in the kitchen?</a:t>
            </a:r>
            <a:endParaRPr sz="1000"/>
          </a:p>
          <a:p>
            <a:pPr indent="-292100" lvl="0" marL="457200" rtl="0" algn="l">
              <a:lnSpc>
                <a:spcPct val="115000"/>
              </a:lnSpc>
              <a:spcBef>
                <a:spcPts val="0"/>
              </a:spcBef>
              <a:spcAft>
                <a:spcPts val="0"/>
              </a:spcAft>
              <a:buSzPts val="1000"/>
              <a:buAutoNum type="arabicPeriod"/>
            </a:pPr>
            <a:r>
              <a:rPr lang="en" sz="1000"/>
              <a:t>HMW leverage group cooking to manage uncertainty when experimenting in the kitchen?</a:t>
            </a:r>
            <a:endParaRPr sz="1000"/>
          </a:p>
          <a:p>
            <a:pPr indent="-292100" lvl="0" marL="457200" rtl="0" algn="l">
              <a:lnSpc>
                <a:spcPct val="115000"/>
              </a:lnSpc>
              <a:spcBef>
                <a:spcPts val="0"/>
              </a:spcBef>
              <a:spcAft>
                <a:spcPts val="0"/>
              </a:spcAft>
              <a:buSzPts val="1000"/>
              <a:buAutoNum type="arabicPeriod"/>
            </a:pPr>
            <a:r>
              <a:rPr lang="en" sz="1000"/>
              <a:t>HMW make the uncertainty of trying a new recipe a more positive element?</a:t>
            </a:r>
            <a:endParaRPr sz="1000"/>
          </a:p>
          <a:p>
            <a:pPr indent="-292100" lvl="0" marL="457200" rtl="0" algn="l">
              <a:lnSpc>
                <a:spcPct val="115000"/>
              </a:lnSpc>
              <a:spcBef>
                <a:spcPts val="0"/>
              </a:spcBef>
              <a:spcAft>
                <a:spcPts val="0"/>
              </a:spcAft>
              <a:buSzPts val="1000"/>
              <a:buAutoNum type="arabicPeriod"/>
            </a:pPr>
            <a:r>
              <a:rPr lang="en" sz="1000"/>
              <a:t>HMW make the risk of cooking an asset instead of an acceptable risk?</a:t>
            </a:r>
            <a:endParaRPr sz="1000"/>
          </a:p>
          <a:p>
            <a:pPr indent="-292100" lvl="0" marL="457200" rtl="0" algn="l">
              <a:lnSpc>
                <a:spcPct val="115000"/>
              </a:lnSpc>
              <a:spcBef>
                <a:spcPts val="0"/>
              </a:spcBef>
              <a:spcAft>
                <a:spcPts val="0"/>
              </a:spcAft>
              <a:buSzPts val="1000"/>
              <a:buAutoNum type="arabicPeriod"/>
            </a:pPr>
            <a:r>
              <a:rPr lang="en" sz="1000"/>
              <a:t>HMW we make fear a good thing, instead of something to be ignored when experimenting with risk?</a:t>
            </a:r>
            <a:endParaRPr sz="1000"/>
          </a:p>
          <a:p>
            <a:pPr indent="-292100" lvl="0" marL="457200" rtl="0" algn="l">
              <a:lnSpc>
                <a:spcPct val="115000"/>
              </a:lnSpc>
              <a:spcBef>
                <a:spcPts val="0"/>
              </a:spcBef>
              <a:spcAft>
                <a:spcPts val="0"/>
              </a:spcAft>
              <a:buSzPts val="1000"/>
              <a:buAutoNum type="arabicPeriod"/>
            </a:pPr>
            <a:r>
              <a:rPr lang="en" sz="1000"/>
              <a:t>HMW let people experiment in the kitchen without learning entirely new recipes?</a:t>
            </a:r>
            <a:endParaRPr sz="1000"/>
          </a:p>
          <a:p>
            <a:pPr indent="-292100" lvl="0" marL="457200" rtl="0" algn="l">
              <a:lnSpc>
                <a:spcPct val="115000"/>
              </a:lnSpc>
              <a:spcBef>
                <a:spcPts val="0"/>
              </a:spcBef>
              <a:spcAft>
                <a:spcPts val="0"/>
              </a:spcAft>
              <a:buSzPts val="1000"/>
              <a:buAutoNum type="arabicPeriod"/>
            </a:pPr>
            <a:r>
              <a:rPr lang="en" sz="1000"/>
              <a:t>HMW enforce providing nutrition information on all recipes as a part of the law?</a:t>
            </a:r>
            <a:endParaRPr sz="1000"/>
          </a:p>
          <a:p>
            <a:pPr indent="-292100" lvl="0" marL="457200" rtl="0" algn="l">
              <a:lnSpc>
                <a:spcPct val="115000"/>
              </a:lnSpc>
              <a:spcBef>
                <a:spcPts val="0"/>
              </a:spcBef>
              <a:spcAft>
                <a:spcPts val="0"/>
              </a:spcAft>
              <a:buSzPts val="1000"/>
              <a:buAutoNum type="arabicPeriod"/>
            </a:pPr>
            <a:r>
              <a:rPr lang="en" sz="1000"/>
              <a:t>HMW make portion size and nutrition contents less of a concern when cooking?</a:t>
            </a:r>
            <a:endParaRPr sz="1000"/>
          </a:p>
          <a:p>
            <a:pPr indent="0" lvl="0" marL="0" rtl="0" algn="l">
              <a:lnSpc>
                <a:spcPct val="115000"/>
              </a:lnSpc>
              <a:spcBef>
                <a:spcPts val="0"/>
              </a:spcBef>
              <a:spcAft>
                <a:spcPts val="0"/>
              </a:spcAft>
              <a:buNone/>
            </a:pPr>
            <a:r>
              <a:t/>
            </a:r>
            <a:endParaRPr b="1" sz="1000"/>
          </a:p>
        </p:txBody>
      </p:sp>
      <p:sp>
        <p:nvSpPr>
          <p:cNvPr id="478" name="Google Shape;478;p63"/>
          <p:cNvSpPr txBox="1"/>
          <p:nvPr/>
        </p:nvSpPr>
        <p:spPr>
          <a:xfrm>
            <a:off x="268275" y="106700"/>
            <a:ext cx="6146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Bellota Text Light"/>
                <a:ea typeface="Bellota Text Light"/>
                <a:cs typeface="Bellota Text Light"/>
                <a:sym typeface="Bellota Text Light"/>
              </a:rPr>
              <a:t>HMW Brainstorming #2</a:t>
            </a:r>
            <a:endParaRPr sz="2000">
              <a:latin typeface="Bellota Text Light"/>
              <a:ea typeface="Bellota Text Light"/>
              <a:cs typeface="Bellota Text Light"/>
              <a:sym typeface="Bellota Text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4"/>
          <p:cNvSpPr txBox="1"/>
          <p:nvPr/>
        </p:nvSpPr>
        <p:spPr>
          <a:xfrm>
            <a:off x="41175" y="542575"/>
            <a:ext cx="8931900" cy="370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t>Tyler</a:t>
            </a:r>
            <a:endParaRPr b="1" sz="1000"/>
          </a:p>
          <a:p>
            <a:pPr indent="0" lvl="0" marL="0" rtl="0" algn="l">
              <a:lnSpc>
                <a:spcPct val="115000"/>
              </a:lnSpc>
              <a:spcBef>
                <a:spcPts val="0"/>
              </a:spcBef>
              <a:spcAft>
                <a:spcPts val="0"/>
              </a:spcAft>
              <a:buNone/>
            </a:pPr>
            <a:r>
              <a:rPr lang="en" sz="1000"/>
              <a:t>We met Tyler, a male professional cook and amateur boxer who connects to his Filipino culture through food. We were surprised to hear that he bought a pack of instant pancit (Filipino noodles) at the Asian supermarket because it reminded him of his mom, but still has not eaten the noodles after 4 weeks. We wonder if this means he is driven to impulse buy cultural foods by nostalgia, but then forgets about them. It would be game-changing to help people find sentimental value from food in a practical way.</a:t>
            </a:r>
            <a:endParaRPr sz="1000"/>
          </a:p>
          <a:p>
            <a:pPr indent="0" lvl="0" marL="0" rtl="0" algn="l">
              <a:lnSpc>
                <a:spcPct val="115000"/>
              </a:lnSpc>
              <a:spcBef>
                <a:spcPts val="0"/>
              </a:spcBef>
              <a:spcAft>
                <a:spcPts val="0"/>
              </a:spcAft>
              <a:buNone/>
            </a:pPr>
            <a:r>
              <a:t/>
            </a:r>
            <a:endParaRPr sz="1000"/>
          </a:p>
          <a:p>
            <a:pPr indent="-292100" lvl="0" marL="457200" rtl="0" algn="l">
              <a:lnSpc>
                <a:spcPct val="115000"/>
              </a:lnSpc>
              <a:spcBef>
                <a:spcPts val="0"/>
              </a:spcBef>
              <a:spcAft>
                <a:spcPts val="0"/>
              </a:spcAft>
              <a:buSzPts val="1000"/>
              <a:buAutoNum type="arabicPeriod"/>
            </a:pPr>
            <a:r>
              <a:rPr lang="en" sz="1000"/>
              <a:t>HMW help people remember what food they have in their inventory?</a:t>
            </a:r>
            <a:endParaRPr sz="1000"/>
          </a:p>
          <a:p>
            <a:pPr indent="-292100" lvl="0" marL="457200" rtl="0" algn="l">
              <a:lnSpc>
                <a:spcPct val="115000"/>
              </a:lnSpc>
              <a:spcBef>
                <a:spcPts val="0"/>
              </a:spcBef>
              <a:spcAft>
                <a:spcPts val="0"/>
              </a:spcAft>
              <a:buSzPts val="1000"/>
              <a:buAutoNum type="arabicPeriod"/>
            </a:pPr>
            <a:r>
              <a:rPr lang="en" sz="1000"/>
              <a:t>HMW make it acceptable for food to have value beyond being practical?</a:t>
            </a:r>
            <a:endParaRPr sz="1000"/>
          </a:p>
          <a:p>
            <a:pPr indent="-292100" lvl="0" marL="457200" rtl="0" algn="l">
              <a:lnSpc>
                <a:spcPct val="115000"/>
              </a:lnSpc>
              <a:spcBef>
                <a:spcPts val="0"/>
              </a:spcBef>
              <a:spcAft>
                <a:spcPts val="0"/>
              </a:spcAft>
              <a:buSzPts val="1000"/>
              <a:buAutoNum type="arabicPeriod"/>
            </a:pPr>
            <a:r>
              <a:rPr lang="en" sz="1000"/>
              <a:t>HMW help people manage their urges to impulse buy?</a:t>
            </a:r>
            <a:endParaRPr sz="1000"/>
          </a:p>
          <a:p>
            <a:pPr indent="-292100" lvl="0" marL="457200" rtl="0" algn="l">
              <a:lnSpc>
                <a:spcPct val="115000"/>
              </a:lnSpc>
              <a:spcBef>
                <a:spcPts val="0"/>
              </a:spcBef>
              <a:spcAft>
                <a:spcPts val="0"/>
              </a:spcAft>
              <a:buSzPts val="1000"/>
              <a:buAutoNum type="arabicPeriod"/>
            </a:pPr>
            <a:r>
              <a:rPr lang="en" sz="1000"/>
              <a:t>HMW make impulse buying a more acceptable or valuable practice?</a:t>
            </a:r>
            <a:endParaRPr sz="1000"/>
          </a:p>
          <a:p>
            <a:pPr indent="-292100" lvl="0" marL="457200" rtl="0" algn="l">
              <a:lnSpc>
                <a:spcPct val="115000"/>
              </a:lnSpc>
              <a:spcBef>
                <a:spcPts val="0"/>
              </a:spcBef>
              <a:spcAft>
                <a:spcPts val="0"/>
              </a:spcAft>
              <a:buSzPts val="1000"/>
              <a:buAutoNum type="arabicPeriod"/>
            </a:pPr>
            <a:r>
              <a:rPr lang="en" sz="1000"/>
              <a:t>HMW help people practically connect with their culture through food?</a:t>
            </a:r>
            <a:endParaRPr sz="1000"/>
          </a:p>
          <a:p>
            <a:pPr indent="-292100" lvl="0" marL="457200" rtl="0" algn="l">
              <a:lnSpc>
                <a:spcPct val="115000"/>
              </a:lnSpc>
              <a:spcBef>
                <a:spcPts val="0"/>
              </a:spcBef>
              <a:spcAft>
                <a:spcPts val="0"/>
              </a:spcAft>
              <a:buSzPts val="1000"/>
              <a:buAutoNum type="arabicPeriod"/>
            </a:pPr>
            <a:r>
              <a:rPr lang="en" sz="1000"/>
              <a:t>HMW help people share their cultural connections with food?</a:t>
            </a:r>
            <a:endParaRPr sz="1000"/>
          </a:p>
          <a:p>
            <a:pPr indent="-292100" lvl="0" marL="457200" rtl="0" algn="l">
              <a:lnSpc>
                <a:spcPct val="115000"/>
              </a:lnSpc>
              <a:spcBef>
                <a:spcPts val="0"/>
              </a:spcBef>
              <a:spcAft>
                <a:spcPts val="0"/>
              </a:spcAft>
              <a:buSzPts val="1000"/>
              <a:buAutoNum type="arabicPeriod"/>
            </a:pPr>
            <a:r>
              <a:rPr lang="en" sz="1000"/>
              <a:t>HMW make finding sentimental connection to food a communal activity instead of a personal one?</a:t>
            </a:r>
            <a:endParaRPr sz="1000"/>
          </a:p>
          <a:p>
            <a:pPr indent="-292100" lvl="0" marL="457200" rtl="0" algn="l">
              <a:lnSpc>
                <a:spcPct val="115000"/>
              </a:lnSpc>
              <a:spcBef>
                <a:spcPts val="0"/>
              </a:spcBef>
              <a:spcAft>
                <a:spcPts val="0"/>
              </a:spcAft>
              <a:buSzPts val="1000"/>
              <a:buAutoNum type="arabicPeriod"/>
            </a:pPr>
            <a:r>
              <a:rPr lang="en" sz="1000"/>
              <a:t>HMW remind people about their families and their connection to food?</a:t>
            </a:r>
            <a:endParaRPr sz="1000"/>
          </a:p>
          <a:p>
            <a:pPr indent="-292100" lvl="0" marL="457200" rtl="0" algn="l">
              <a:lnSpc>
                <a:spcPct val="115000"/>
              </a:lnSpc>
              <a:spcBef>
                <a:spcPts val="0"/>
              </a:spcBef>
              <a:spcAft>
                <a:spcPts val="0"/>
              </a:spcAft>
              <a:buSzPts val="1000"/>
              <a:buAutoNum type="arabicPeriod"/>
            </a:pPr>
            <a:r>
              <a:rPr lang="en" sz="1000"/>
              <a:t>HMW make it easier for people to connect with their culture through food?</a:t>
            </a:r>
            <a:endParaRPr sz="1000"/>
          </a:p>
          <a:p>
            <a:pPr indent="-292100" lvl="0" marL="457200" rtl="0" algn="l">
              <a:lnSpc>
                <a:spcPct val="115000"/>
              </a:lnSpc>
              <a:spcBef>
                <a:spcPts val="0"/>
              </a:spcBef>
              <a:spcAft>
                <a:spcPts val="0"/>
              </a:spcAft>
              <a:buSzPts val="1000"/>
              <a:buAutoNum type="arabicPeriod"/>
            </a:pPr>
            <a:r>
              <a:rPr lang="en" sz="1000"/>
              <a:t>HMW make food into something that isn’t eaten??</a:t>
            </a:r>
            <a:endParaRPr sz="1000"/>
          </a:p>
          <a:p>
            <a:pPr indent="-292100" lvl="0" marL="457200" rtl="0" algn="l">
              <a:lnSpc>
                <a:spcPct val="115000"/>
              </a:lnSpc>
              <a:spcBef>
                <a:spcPts val="0"/>
              </a:spcBef>
              <a:spcAft>
                <a:spcPts val="0"/>
              </a:spcAft>
              <a:buSzPts val="1000"/>
              <a:buAutoNum type="arabicPeriod"/>
            </a:pPr>
            <a:r>
              <a:rPr lang="en" sz="1000"/>
              <a:t>HMW make going to the grocery store more like going to a toy/souvenir/gift store?</a:t>
            </a:r>
            <a:endParaRPr sz="1000"/>
          </a:p>
          <a:p>
            <a:pPr indent="-292100" lvl="0" marL="457200" rtl="0" algn="l">
              <a:lnSpc>
                <a:spcPct val="115000"/>
              </a:lnSpc>
              <a:spcBef>
                <a:spcPts val="0"/>
              </a:spcBef>
              <a:spcAft>
                <a:spcPts val="0"/>
              </a:spcAft>
              <a:buSzPts val="1000"/>
              <a:buAutoNum type="arabicPeriod"/>
            </a:pPr>
            <a:r>
              <a:rPr lang="en" sz="1000"/>
              <a:t>HMW make buying an ingredient/food a significant part of the cooking experience?</a:t>
            </a:r>
            <a:endParaRPr sz="1000"/>
          </a:p>
          <a:p>
            <a:pPr indent="-292100" lvl="0" marL="457200" rtl="0" algn="l">
              <a:lnSpc>
                <a:spcPct val="115000"/>
              </a:lnSpc>
              <a:spcBef>
                <a:spcPts val="0"/>
              </a:spcBef>
              <a:spcAft>
                <a:spcPts val="0"/>
              </a:spcAft>
              <a:buSzPts val="1000"/>
              <a:buAutoNum type="arabicPeriod"/>
            </a:pPr>
            <a:r>
              <a:rPr lang="en" sz="1000"/>
              <a:t>HMW let people enjoy the sentimental value of food without them buying real, perishable food?</a:t>
            </a:r>
            <a:endParaRPr sz="1000"/>
          </a:p>
          <a:p>
            <a:pPr indent="0" lvl="0" marL="0" rtl="0" algn="l">
              <a:lnSpc>
                <a:spcPct val="115000"/>
              </a:lnSpc>
              <a:spcBef>
                <a:spcPts val="0"/>
              </a:spcBef>
              <a:spcAft>
                <a:spcPts val="0"/>
              </a:spcAft>
              <a:buNone/>
            </a:pPr>
            <a:r>
              <a:t/>
            </a:r>
            <a:endParaRPr b="1" sz="1000"/>
          </a:p>
        </p:txBody>
      </p:sp>
      <p:sp>
        <p:nvSpPr>
          <p:cNvPr id="484" name="Google Shape;484;p64"/>
          <p:cNvSpPr txBox="1"/>
          <p:nvPr/>
        </p:nvSpPr>
        <p:spPr>
          <a:xfrm>
            <a:off x="268275" y="106700"/>
            <a:ext cx="6146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Bellota Text Light"/>
                <a:ea typeface="Bellota Text Light"/>
                <a:cs typeface="Bellota Text Light"/>
                <a:sym typeface="Bellota Text Light"/>
              </a:rPr>
              <a:t>HMW Brainstorming #3</a:t>
            </a:r>
            <a:endParaRPr sz="2000">
              <a:latin typeface="Bellota Text Light"/>
              <a:ea typeface="Bellota Text Light"/>
              <a:cs typeface="Bellota Text Light"/>
              <a:sym typeface="Bellota Text 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5"/>
          <p:cNvSpPr txBox="1"/>
          <p:nvPr/>
        </p:nvSpPr>
        <p:spPr>
          <a:xfrm>
            <a:off x="117375" y="542575"/>
            <a:ext cx="8931900" cy="38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t>HMW help people manage uncertainty safely in the kitchen?</a:t>
            </a:r>
            <a:endParaRPr sz="1100"/>
          </a:p>
          <a:p>
            <a:pPr indent="-298450" lvl="0" marL="457200" rtl="0" algn="l">
              <a:lnSpc>
                <a:spcPct val="115000"/>
              </a:lnSpc>
              <a:spcBef>
                <a:spcPts val="0"/>
              </a:spcBef>
              <a:spcAft>
                <a:spcPts val="0"/>
              </a:spcAft>
              <a:buSzPts val="1100"/>
              <a:buAutoNum type="arabicPeriod"/>
            </a:pPr>
            <a:r>
              <a:rPr lang="en" sz="1100"/>
              <a:t>A kitchen coach that guides you through the cooking process</a:t>
            </a:r>
            <a:endParaRPr sz="1100"/>
          </a:p>
          <a:p>
            <a:pPr indent="-298450" lvl="0" marL="457200" rtl="0" algn="l">
              <a:lnSpc>
                <a:spcPct val="115000"/>
              </a:lnSpc>
              <a:spcBef>
                <a:spcPts val="0"/>
              </a:spcBef>
              <a:spcAft>
                <a:spcPts val="0"/>
              </a:spcAft>
              <a:buSzPts val="1100"/>
              <a:buAutoNum type="arabicPeriod"/>
            </a:pPr>
            <a:r>
              <a:rPr lang="en" sz="1100"/>
              <a:t>An app where you put in your diet limitations, and it tracks and warns you as you add things to a recipe if you’re close to your limits but otherwise lets you explore</a:t>
            </a:r>
            <a:endParaRPr sz="1100"/>
          </a:p>
          <a:p>
            <a:pPr indent="-298450" lvl="0" marL="457200" rtl="0" algn="l">
              <a:lnSpc>
                <a:spcPct val="115000"/>
              </a:lnSpc>
              <a:spcBef>
                <a:spcPts val="0"/>
              </a:spcBef>
              <a:spcAft>
                <a:spcPts val="0"/>
              </a:spcAft>
              <a:buSzPts val="1100"/>
              <a:buAutoNum type="arabicPeriod"/>
            </a:pPr>
            <a:r>
              <a:rPr lang="en" sz="1100"/>
              <a:t>A cooking companion app that watches as you cook and gives you safety suggestions as you modify the recipe</a:t>
            </a:r>
            <a:endParaRPr sz="1100"/>
          </a:p>
          <a:p>
            <a:pPr indent="-298450" lvl="0" marL="457200" rtl="0" algn="l">
              <a:lnSpc>
                <a:spcPct val="115000"/>
              </a:lnSpc>
              <a:spcBef>
                <a:spcPts val="0"/>
              </a:spcBef>
              <a:spcAft>
                <a:spcPts val="0"/>
              </a:spcAft>
              <a:buSzPts val="1100"/>
              <a:buAutoNum type="arabicPeriod"/>
            </a:pPr>
            <a:r>
              <a:rPr lang="en" sz="1100"/>
              <a:t>An app for more accessible recipes</a:t>
            </a:r>
            <a:endParaRPr sz="1100"/>
          </a:p>
          <a:p>
            <a:pPr indent="-298450" lvl="0" marL="457200" rtl="0" algn="l">
              <a:lnSpc>
                <a:spcPct val="115000"/>
              </a:lnSpc>
              <a:spcBef>
                <a:spcPts val="0"/>
              </a:spcBef>
              <a:spcAft>
                <a:spcPts val="0"/>
              </a:spcAft>
              <a:buSzPts val="1100"/>
              <a:buAutoNum type="arabicPeriod"/>
            </a:pPr>
            <a:r>
              <a:rPr lang="en" sz="1100"/>
              <a:t>A chatbot on what you do when you hit a barrier</a:t>
            </a:r>
            <a:endParaRPr sz="1100"/>
          </a:p>
          <a:p>
            <a:pPr indent="-298450" lvl="0" marL="457200" rtl="0" algn="l">
              <a:lnSpc>
                <a:spcPct val="115000"/>
              </a:lnSpc>
              <a:spcBef>
                <a:spcPts val="0"/>
              </a:spcBef>
              <a:spcAft>
                <a:spcPts val="0"/>
              </a:spcAft>
              <a:buSzPts val="1100"/>
              <a:buAutoNum type="arabicPeriod"/>
            </a:pPr>
            <a:r>
              <a:rPr lang="en" sz="1100"/>
              <a:t>An app that scans your fridge and gives you X amount of ingredients that you can use in a recipe safely; otherwise, you can experiment as much as you want.</a:t>
            </a:r>
            <a:endParaRPr sz="1100"/>
          </a:p>
          <a:p>
            <a:pPr indent="-298450" lvl="0" marL="457200" rtl="0" algn="l">
              <a:lnSpc>
                <a:spcPct val="115000"/>
              </a:lnSpc>
              <a:spcBef>
                <a:spcPts val="0"/>
              </a:spcBef>
              <a:spcAft>
                <a:spcPts val="0"/>
              </a:spcAft>
              <a:buSzPts val="1100"/>
              <a:buAutoNum type="arabicPeriod"/>
            </a:pPr>
            <a:r>
              <a:rPr lang="en" sz="1100"/>
              <a:t>An app that assigns “points” to each ingredient in your pantry, and you can make whatever recipe you want as long as your points are in a certain range.</a:t>
            </a:r>
            <a:endParaRPr sz="1100"/>
          </a:p>
          <a:p>
            <a:pPr indent="-298450" lvl="1" marL="914400" rtl="0" algn="l">
              <a:lnSpc>
                <a:spcPct val="115000"/>
              </a:lnSpc>
              <a:spcBef>
                <a:spcPts val="0"/>
              </a:spcBef>
              <a:spcAft>
                <a:spcPts val="0"/>
              </a:spcAft>
              <a:buSzPts val="1100"/>
              <a:buAutoNum type="alphaLcPeriod"/>
            </a:pPr>
            <a:r>
              <a:rPr lang="en" sz="1100"/>
              <a:t>It can scan recipes and calculate points from those, as well.</a:t>
            </a:r>
            <a:endParaRPr sz="1100"/>
          </a:p>
          <a:p>
            <a:pPr indent="-298450" lvl="0" marL="457200" rtl="0" algn="l">
              <a:lnSpc>
                <a:spcPct val="115000"/>
              </a:lnSpc>
              <a:spcBef>
                <a:spcPts val="0"/>
              </a:spcBef>
              <a:spcAft>
                <a:spcPts val="0"/>
              </a:spcAft>
              <a:buSzPts val="1100"/>
              <a:buAutoNum type="arabicPeriod"/>
            </a:pPr>
            <a:r>
              <a:rPr lang="en" sz="1100"/>
              <a:t>An app that connects you to a nutritionist/chef to consult whenever you’re starting a new recipe</a:t>
            </a:r>
            <a:endParaRPr sz="1100"/>
          </a:p>
          <a:p>
            <a:pPr indent="-298450" lvl="0" marL="457200" rtl="0" algn="l">
              <a:lnSpc>
                <a:spcPct val="115000"/>
              </a:lnSpc>
              <a:spcBef>
                <a:spcPts val="0"/>
              </a:spcBef>
              <a:spcAft>
                <a:spcPts val="0"/>
              </a:spcAft>
              <a:buSzPts val="1100"/>
              <a:buAutoNum type="arabicPeriod"/>
            </a:pPr>
            <a:r>
              <a:rPr lang="en" sz="1100"/>
              <a:t>An app where people can make comments/tips relating to food safety on recipes</a:t>
            </a:r>
            <a:endParaRPr sz="1100"/>
          </a:p>
          <a:p>
            <a:pPr indent="-298450" lvl="0" marL="457200" rtl="0" algn="l">
              <a:lnSpc>
                <a:spcPct val="115000"/>
              </a:lnSpc>
              <a:spcBef>
                <a:spcPts val="0"/>
              </a:spcBef>
              <a:spcAft>
                <a:spcPts val="0"/>
              </a:spcAft>
              <a:buSzPts val="1100"/>
              <a:buAutoNum type="arabicPeriod"/>
            </a:pPr>
            <a:r>
              <a:rPr lang="en" sz="1100"/>
              <a:t>An app that scans recipes and calculates the nutrition facts for you</a:t>
            </a:r>
            <a:endParaRPr sz="1100"/>
          </a:p>
          <a:p>
            <a:pPr indent="-298450" lvl="0" marL="457200" rtl="0" algn="l">
              <a:lnSpc>
                <a:spcPct val="115000"/>
              </a:lnSpc>
              <a:spcBef>
                <a:spcPts val="0"/>
              </a:spcBef>
              <a:spcAft>
                <a:spcPts val="0"/>
              </a:spcAft>
              <a:buSzPts val="1100"/>
              <a:buAutoNum type="arabicPeriod"/>
            </a:pPr>
            <a:r>
              <a:rPr lang="en" sz="1100"/>
              <a:t>An app that detects whether you made too much food?</a:t>
            </a:r>
            <a:endParaRPr sz="1100"/>
          </a:p>
          <a:p>
            <a:pPr indent="-298450" lvl="1" marL="914400" rtl="0" algn="l">
              <a:lnSpc>
                <a:spcPct val="115000"/>
              </a:lnSpc>
              <a:spcBef>
                <a:spcPts val="0"/>
              </a:spcBef>
              <a:spcAft>
                <a:spcPts val="0"/>
              </a:spcAft>
              <a:buSzPts val="1100"/>
              <a:buAutoNum type="alphaLcPeriod"/>
            </a:pPr>
            <a:r>
              <a:rPr lang="en" sz="1100"/>
              <a:t>Detects nutrition levels in a recipe </a:t>
            </a:r>
            <a:endParaRPr sz="1100"/>
          </a:p>
          <a:p>
            <a:pPr indent="-298450" lvl="0" marL="457200" rtl="0" algn="l">
              <a:lnSpc>
                <a:spcPct val="115000"/>
              </a:lnSpc>
              <a:spcBef>
                <a:spcPts val="0"/>
              </a:spcBef>
              <a:spcAft>
                <a:spcPts val="0"/>
              </a:spcAft>
              <a:buSzPts val="1100"/>
              <a:buAutoNum type="arabicPeriod"/>
            </a:pPr>
            <a:r>
              <a:rPr lang="en" sz="1100"/>
              <a:t>An app that all connects cooks, food production companies, nutritionoists, etc.</a:t>
            </a:r>
            <a:endParaRPr sz="1100"/>
          </a:p>
          <a:p>
            <a:pPr indent="0" lvl="0" marL="0" rtl="0" algn="l">
              <a:lnSpc>
                <a:spcPct val="115000"/>
              </a:lnSpc>
              <a:spcBef>
                <a:spcPts val="0"/>
              </a:spcBef>
              <a:spcAft>
                <a:spcPts val="0"/>
              </a:spcAft>
              <a:buNone/>
            </a:pPr>
            <a:r>
              <a:t/>
            </a:r>
            <a:endParaRPr b="1" sz="1000"/>
          </a:p>
        </p:txBody>
      </p:sp>
      <p:sp>
        <p:nvSpPr>
          <p:cNvPr id="490" name="Google Shape;490;p65"/>
          <p:cNvSpPr txBox="1"/>
          <p:nvPr/>
        </p:nvSpPr>
        <p:spPr>
          <a:xfrm>
            <a:off x="268275" y="106700"/>
            <a:ext cx="6146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Bellota Text Light"/>
                <a:ea typeface="Bellota Text Light"/>
                <a:cs typeface="Bellota Text Light"/>
                <a:sym typeface="Bellota Text Light"/>
              </a:rPr>
              <a:t>Solution Brainstorming #1</a:t>
            </a:r>
            <a:endParaRPr sz="2000">
              <a:latin typeface="Bellota Text Light"/>
              <a:ea typeface="Bellota Text Light"/>
              <a:cs typeface="Bellota Text Light"/>
              <a:sym typeface="Bellota Text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6"/>
          <p:cNvSpPr txBox="1"/>
          <p:nvPr/>
        </p:nvSpPr>
        <p:spPr>
          <a:xfrm>
            <a:off x="117375" y="466375"/>
            <a:ext cx="8931900" cy="288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t>HMW make scheduling food a social/communal activity instead of an individual one?</a:t>
            </a:r>
            <a:endParaRPr sz="1100"/>
          </a:p>
          <a:p>
            <a:pPr indent="-298450" lvl="0" marL="457200" rtl="0" algn="l">
              <a:lnSpc>
                <a:spcPct val="115000"/>
              </a:lnSpc>
              <a:spcBef>
                <a:spcPts val="0"/>
              </a:spcBef>
              <a:spcAft>
                <a:spcPts val="0"/>
              </a:spcAft>
              <a:buSzPts val="1100"/>
              <a:buAutoNum type="arabicPeriod"/>
            </a:pPr>
            <a:r>
              <a:rPr lang="en" sz="1100"/>
              <a:t>An app where you enter your eating schedule and you’re paired with similar “eating partners”</a:t>
            </a:r>
            <a:endParaRPr sz="1100"/>
          </a:p>
          <a:p>
            <a:pPr indent="-298450" lvl="0" marL="457200" rtl="0" algn="l">
              <a:lnSpc>
                <a:spcPct val="115000"/>
              </a:lnSpc>
              <a:spcBef>
                <a:spcPts val="0"/>
              </a:spcBef>
              <a:spcAft>
                <a:spcPts val="0"/>
              </a:spcAft>
              <a:buSzPts val="1100"/>
              <a:buAutoNum type="arabicPeriod"/>
            </a:pPr>
            <a:r>
              <a:rPr lang="en" sz="1100"/>
              <a:t>An app that lines up your eating schedule with other people’s</a:t>
            </a:r>
            <a:endParaRPr sz="1100"/>
          </a:p>
          <a:p>
            <a:pPr indent="-298450" lvl="0" marL="457200" rtl="0" algn="l">
              <a:lnSpc>
                <a:spcPct val="115000"/>
              </a:lnSpc>
              <a:spcBef>
                <a:spcPts val="0"/>
              </a:spcBef>
              <a:spcAft>
                <a:spcPts val="0"/>
              </a:spcAft>
              <a:buSzPts val="1100"/>
              <a:buAutoNum type="arabicPeriod"/>
            </a:pPr>
            <a:r>
              <a:rPr lang="en" sz="1100"/>
              <a:t>A social media app focused around meal prep</a:t>
            </a:r>
            <a:endParaRPr sz="1100"/>
          </a:p>
          <a:p>
            <a:pPr indent="-298450" lvl="0" marL="457200" rtl="0" algn="l">
              <a:lnSpc>
                <a:spcPct val="115000"/>
              </a:lnSpc>
              <a:spcBef>
                <a:spcPts val="0"/>
              </a:spcBef>
              <a:spcAft>
                <a:spcPts val="0"/>
              </a:spcAft>
              <a:buSzPts val="1100"/>
              <a:buAutoNum type="arabicPeriod"/>
            </a:pPr>
            <a:r>
              <a:rPr lang="en" sz="1100"/>
              <a:t>An app that helps people find others who meal prep</a:t>
            </a:r>
            <a:endParaRPr sz="1100"/>
          </a:p>
          <a:p>
            <a:pPr indent="-298450" lvl="0" marL="457200" rtl="0" algn="l">
              <a:lnSpc>
                <a:spcPct val="115000"/>
              </a:lnSpc>
              <a:spcBef>
                <a:spcPts val="0"/>
              </a:spcBef>
              <a:spcAft>
                <a:spcPts val="0"/>
              </a:spcAft>
              <a:buSzPts val="1100"/>
              <a:buAutoNum type="arabicPeriod"/>
            </a:pPr>
            <a:r>
              <a:rPr lang="en" sz="1100"/>
              <a:t>A dating app that pairs people with similar interests</a:t>
            </a:r>
            <a:endParaRPr sz="1100"/>
          </a:p>
          <a:p>
            <a:pPr indent="-298450" lvl="0" marL="457200" rtl="0" algn="l">
              <a:lnSpc>
                <a:spcPct val="115000"/>
              </a:lnSpc>
              <a:spcBef>
                <a:spcPts val="0"/>
              </a:spcBef>
              <a:spcAft>
                <a:spcPts val="0"/>
              </a:spcAft>
              <a:buSzPts val="1100"/>
              <a:buAutoNum type="arabicPeriod"/>
            </a:pPr>
            <a:r>
              <a:rPr lang="en" sz="1100"/>
              <a:t>Scavenger hunt for food planning </a:t>
            </a:r>
            <a:endParaRPr sz="1100"/>
          </a:p>
          <a:p>
            <a:pPr indent="-298450" lvl="0" marL="457200" rtl="0" algn="l">
              <a:lnSpc>
                <a:spcPct val="115000"/>
              </a:lnSpc>
              <a:spcBef>
                <a:spcPts val="0"/>
              </a:spcBef>
              <a:spcAft>
                <a:spcPts val="0"/>
              </a:spcAft>
              <a:buSzPts val="1100"/>
              <a:buAutoNum type="arabicPeriod"/>
            </a:pPr>
            <a:r>
              <a:rPr lang="en" sz="1100"/>
              <a:t>A choose your own adventure sort of game where you do quests and what not</a:t>
            </a:r>
            <a:endParaRPr sz="1100"/>
          </a:p>
          <a:p>
            <a:pPr indent="-298450" lvl="0" marL="457200" rtl="0" algn="l">
              <a:lnSpc>
                <a:spcPct val="115000"/>
              </a:lnSpc>
              <a:spcBef>
                <a:spcPts val="0"/>
              </a:spcBef>
              <a:spcAft>
                <a:spcPts val="0"/>
              </a:spcAft>
              <a:buSzPts val="1100"/>
              <a:buAutoNum type="arabicPeriod"/>
            </a:pPr>
            <a:r>
              <a:rPr lang="en" sz="1100"/>
              <a:t>An app where people can share their meal prep schedules so others can provide feedback/derive inspiration etc.</a:t>
            </a:r>
            <a:endParaRPr sz="1100"/>
          </a:p>
          <a:p>
            <a:pPr indent="-298450" lvl="0" marL="457200" rtl="0" algn="l">
              <a:lnSpc>
                <a:spcPct val="115000"/>
              </a:lnSpc>
              <a:spcBef>
                <a:spcPts val="0"/>
              </a:spcBef>
              <a:spcAft>
                <a:spcPts val="0"/>
              </a:spcAft>
              <a:buSzPts val="1100"/>
              <a:buAutoNum type="arabicPeriod"/>
            </a:pPr>
            <a:r>
              <a:rPr lang="en" sz="1100"/>
              <a:t>An app that schedules time with you and your friends to sit down and plan out communal meals</a:t>
            </a:r>
            <a:endParaRPr sz="1100"/>
          </a:p>
          <a:p>
            <a:pPr indent="-298450" lvl="0" marL="457200" rtl="0" algn="l">
              <a:lnSpc>
                <a:spcPct val="115000"/>
              </a:lnSpc>
              <a:spcBef>
                <a:spcPts val="0"/>
              </a:spcBef>
              <a:spcAft>
                <a:spcPts val="0"/>
              </a:spcAft>
              <a:buSzPts val="1100"/>
              <a:buAutoNum type="arabicPeriod"/>
            </a:pPr>
            <a:r>
              <a:rPr lang="en" sz="1100"/>
              <a:t>Yelp + Facebook, a review app that’s more of a social media platform </a:t>
            </a:r>
            <a:endParaRPr sz="1100"/>
          </a:p>
          <a:p>
            <a:pPr indent="-298450" lvl="0" marL="457200" rtl="0" algn="l">
              <a:lnSpc>
                <a:spcPct val="115000"/>
              </a:lnSpc>
              <a:spcBef>
                <a:spcPts val="0"/>
              </a:spcBef>
              <a:spcAft>
                <a:spcPts val="0"/>
              </a:spcAft>
              <a:buSzPts val="1100"/>
              <a:buAutoNum type="arabicPeriod"/>
            </a:pPr>
            <a:r>
              <a:rPr lang="en" sz="1100"/>
              <a:t>An app focused on college students that collects all meal options at dining halls, nearby restaurants, etc. and lets people easily tap on what they plan to eat that day, using user-user similarity it will pair you up with someone to have your meals with</a:t>
            </a:r>
            <a:endParaRPr sz="1100"/>
          </a:p>
          <a:p>
            <a:pPr indent="0" lvl="0" marL="0" rtl="0" algn="l">
              <a:lnSpc>
                <a:spcPct val="115000"/>
              </a:lnSpc>
              <a:spcBef>
                <a:spcPts val="0"/>
              </a:spcBef>
              <a:spcAft>
                <a:spcPts val="0"/>
              </a:spcAft>
              <a:buNone/>
            </a:pPr>
            <a:r>
              <a:t/>
            </a:r>
            <a:endParaRPr sz="1100"/>
          </a:p>
        </p:txBody>
      </p:sp>
      <p:sp>
        <p:nvSpPr>
          <p:cNvPr id="496" name="Google Shape;496;p66"/>
          <p:cNvSpPr txBox="1"/>
          <p:nvPr/>
        </p:nvSpPr>
        <p:spPr>
          <a:xfrm>
            <a:off x="0" y="0"/>
            <a:ext cx="3564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Bellota Text Light"/>
                <a:ea typeface="Bellota Text Light"/>
                <a:cs typeface="Bellota Text Light"/>
                <a:sym typeface="Bellota Text Light"/>
              </a:rPr>
              <a:t>Solution Brainstorming #2</a:t>
            </a:r>
            <a:endParaRPr sz="2000">
              <a:latin typeface="Bellota Text Light"/>
              <a:ea typeface="Bellota Text Light"/>
              <a:cs typeface="Bellota Text Light"/>
              <a:sym typeface="Bellota Text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7"/>
          <p:cNvSpPr txBox="1"/>
          <p:nvPr/>
        </p:nvSpPr>
        <p:spPr>
          <a:xfrm>
            <a:off x="117375" y="466375"/>
            <a:ext cx="8931900" cy="288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t>HMW make going to the grocery store more like going to a museum?</a:t>
            </a:r>
            <a:endParaRPr sz="1100"/>
          </a:p>
          <a:p>
            <a:pPr indent="-298450" lvl="0" marL="457200" rtl="0" algn="l">
              <a:lnSpc>
                <a:spcPct val="115000"/>
              </a:lnSpc>
              <a:spcBef>
                <a:spcPts val="0"/>
              </a:spcBef>
              <a:spcAft>
                <a:spcPts val="0"/>
              </a:spcAft>
              <a:buSzPts val="1100"/>
              <a:buAutoNum type="arabicPeriod"/>
            </a:pPr>
            <a:r>
              <a:rPr lang="en" sz="1100"/>
              <a:t>An app that provides you with historical/cultural information on a product at the grocery store</a:t>
            </a:r>
            <a:endParaRPr sz="1100"/>
          </a:p>
          <a:p>
            <a:pPr indent="-298450" lvl="0" marL="457200" rtl="0" algn="l">
              <a:lnSpc>
                <a:spcPct val="115000"/>
              </a:lnSpc>
              <a:spcBef>
                <a:spcPts val="0"/>
              </a:spcBef>
              <a:spcAft>
                <a:spcPts val="0"/>
              </a:spcAft>
              <a:buSzPts val="1100"/>
              <a:buAutoNum type="arabicPeriod"/>
            </a:pPr>
            <a:r>
              <a:rPr lang="en" sz="1100"/>
              <a:t>An AR app where you walk around the grocery store and in live time if it detects food you have eaten before it shows pictures of that moment and is like “Remember when you ate this? Lol so fun!!”</a:t>
            </a:r>
            <a:endParaRPr sz="1100"/>
          </a:p>
          <a:p>
            <a:pPr indent="-298450" lvl="0" marL="457200" rtl="0" algn="l">
              <a:lnSpc>
                <a:spcPct val="115000"/>
              </a:lnSpc>
              <a:spcBef>
                <a:spcPts val="0"/>
              </a:spcBef>
              <a:spcAft>
                <a:spcPts val="0"/>
              </a:spcAft>
              <a:buSzPts val="1100"/>
              <a:buAutoNum type="arabicPeriod"/>
            </a:pPr>
            <a:r>
              <a:rPr lang="en" sz="1100"/>
              <a:t>A social app where you can share thoughts/memories about foods with your family/friends</a:t>
            </a:r>
            <a:endParaRPr sz="1100"/>
          </a:p>
          <a:p>
            <a:pPr indent="-298450" lvl="0" marL="457200" rtl="0" algn="l">
              <a:lnSpc>
                <a:spcPct val="115000"/>
              </a:lnSpc>
              <a:spcBef>
                <a:spcPts val="0"/>
              </a:spcBef>
              <a:spcAft>
                <a:spcPts val="0"/>
              </a:spcAft>
              <a:buSzPts val="1100"/>
              <a:buAutoNum type="arabicPeriod"/>
            </a:pPr>
            <a:r>
              <a:rPr lang="en" sz="1100"/>
              <a:t>An app where you can “collect” photos of food findings that you’ve seen, similar to iBird</a:t>
            </a:r>
            <a:endParaRPr sz="1100"/>
          </a:p>
          <a:p>
            <a:pPr indent="-298450" lvl="0" marL="457200" rtl="0" algn="l">
              <a:lnSpc>
                <a:spcPct val="115000"/>
              </a:lnSpc>
              <a:spcBef>
                <a:spcPts val="0"/>
              </a:spcBef>
              <a:spcAft>
                <a:spcPts val="0"/>
              </a:spcAft>
              <a:buSzPts val="1100"/>
              <a:buAutoNum type="arabicPeriod"/>
            </a:pPr>
            <a:r>
              <a:rPr lang="en" sz="1100"/>
              <a:t>An app that lets people collect food findings like they collect state quarters: “Gotta collect them all”</a:t>
            </a:r>
            <a:endParaRPr sz="1100"/>
          </a:p>
          <a:p>
            <a:pPr indent="-298450" lvl="0" marL="457200" rtl="0" algn="l">
              <a:lnSpc>
                <a:spcPct val="115000"/>
              </a:lnSpc>
              <a:spcBef>
                <a:spcPts val="0"/>
              </a:spcBef>
              <a:spcAft>
                <a:spcPts val="0"/>
              </a:spcAft>
              <a:buSzPts val="1100"/>
              <a:buAutoNum type="arabicPeriod"/>
            </a:pPr>
            <a:r>
              <a:rPr lang="en" sz="1100"/>
              <a:t>An app where you can add your favorite/most meaningful foods and when people scan things it’ll tell them if their friends have the same favorite/most meaningful foods</a:t>
            </a:r>
            <a:endParaRPr sz="1100"/>
          </a:p>
          <a:p>
            <a:pPr indent="-298450" lvl="0" marL="457200" rtl="0" algn="l">
              <a:lnSpc>
                <a:spcPct val="115000"/>
              </a:lnSpc>
              <a:spcBef>
                <a:spcPts val="0"/>
              </a:spcBef>
              <a:spcAft>
                <a:spcPts val="0"/>
              </a:spcAft>
              <a:buSzPts val="1100"/>
              <a:buAutoNum type="arabicPeriod"/>
            </a:pPr>
            <a:r>
              <a:rPr lang="en" sz="1100"/>
              <a:t>An app that sends you random reminders of food you’ve eaten by listening in on your conversations and uses intensive data mining on your search history</a:t>
            </a:r>
            <a:endParaRPr sz="1100"/>
          </a:p>
          <a:p>
            <a:pPr indent="-298450" lvl="0" marL="457200" rtl="0" algn="l">
              <a:lnSpc>
                <a:spcPct val="115000"/>
              </a:lnSpc>
              <a:spcBef>
                <a:spcPts val="0"/>
              </a:spcBef>
              <a:spcAft>
                <a:spcPts val="0"/>
              </a:spcAft>
              <a:buSzPts val="1100"/>
              <a:buAutoNum type="arabicPeriod"/>
            </a:pPr>
            <a:r>
              <a:rPr lang="en" sz="1100"/>
              <a:t>An app that can scan a food product and recommend you other products that have a similar cultural significance</a:t>
            </a:r>
            <a:endParaRPr sz="1100"/>
          </a:p>
          <a:p>
            <a:pPr indent="-298450" lvl="0" marL="457200" rtl="0" algn="l">
              <a:lnSpc>
                <a:spcPct val="115000"/>
              </a:lnSpc>
              <a:spcBef>
                <a:spcPts val="0"/>
              </a:spcBef>
              <a:spcAft>
                <a:spcPts val="0"/>
              </a:spcAft>
              <a:buSzPts val="1100"/>
              <a:buAutoNum type="arabicPeriod"/>
            </a:pPr>
            <a:r>
              <a:rPr lang="en" sz="1100"/>
              <a:t>An app that lets you window-shop a grocery store but framed not for buying, remembering</a:t>
            </a:r>
            <a:endParaRPr sz="1100"/>
          </a:p>
          <a:p>
            <a:pPr indent="-298450" lvl="0" marL="457200" rtl="0" algn="l">
              <a:lnSpc>
                <a:spcPct val="115000"/>
              </a:lnSpc>
              <a:spcBef>
                <a:spcPts val="0"/>
              </a:spcBef>
              <a:spcAft>
                <a:spcPts val="0"/>
              </a:spcAft>
              <a:buSzPts val="1100"/>
              <a:buAutoNum type="arabicPeriod"/>
            </a:pPr>
            <a:r>
              <a:rPr lang="en" sz="1100"/>
              <a:t>An app that will scan a product and tell you users’ average rating of it</a:t>
            </a:r>
            <a:endParaRPr sz="1100"/>
          </a:p>
        </p:txBody>
      </p:sp>
      <p:sp>
        <p:nvSpPr>
          <p:cNvPr id="502" name="Google Shape;502;p67"/>
          <p:cNvSpPr txBox="1"/>
          <p:nvPr/>
        </p:nvSpPr>
        <p:spPr>
          <a:xfrm>
            <a:off x="0" y="0"/>
            <a:ext cx="3564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Bellota Text Light"/>
                <a:ea typeface="Bellota Text Light"/>
                <a:cs typeface="Bellota Text Light"/>
                <a:sym typeface="Bellota Text Light"/>
              </a:rPr>
              <a:t>Solution Brainstorming #3</a:t>
            </a:r>
            <a:endParaRPr sz="2000">
              <a:latin typeface="Bellota Text Light"/>
              <a:ea typeface="Bellota Text Light"/>
              <a:cs typeface="Bellota Text Light"/>
              <a:sym typeface="Bellota Text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8"/>
          <p:cNvSpPr txBox="1"/>
          <p:nvPr/>
        </p:nvSpPr>
        <p:spPr>
          <a:xfrm>
            <a:off x="266750" y="492600"/>
            <a:ext cx="8675700" cy="465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t>Munching Memories</a:t>
            </a:r>
            <a:endParaRPr sz="1100"/>
          </a:p>
          <a:p>
            <a:pPr indent="-298450" lvl="0" marL="285750" rtl="0" algn="l">
              <a:spcBef>
                <a:spcPts val="0"/>
              </a:spcBef>
              <a:spcAft>
                <a:spcPts val="0"/>
              </a:spcAft>
              <a:buSzPts val="1100"/>
              <a:buAutoNum type="arabicPeriod"/>
            </a:pPr>
            <a:r>
              <a:rPr lang="en" sz="1100"/>
              <a:t>(From group session) Collecting helps people sufficiently derive sentimental value</a:t>
            </a:r>
            <a:endParaRPr sz="1100"/>
          </a:p>
          <a:p>
            <a:pPr indent="-298450" lvl="0" marL="285750" rtl="0" algn="l">
              <a:spcBef>
                <a:spcPts val="0"/>
              </a:spcBef>
              <a:spcAft>
                <a:spcPts val="0"/>
              </a:spcAft>
              <a:buSzPts val="1100"/>
              <a:buAutoNum type="arabicPeriod"/>
            </a:pPr>
            <a:r>
              <a:rPr lang="en" sz="1100"/>
              <a:t>People are willing to pull out their phone to use AR at the grocery store</a:t>
            </a:r>
            <a:endParaRPr sz="1100"/>
          </a:p>
          <a:p>
            <a:pPr indent="-298450" lvl="0" marL="285750" rtl="0" algn="l">
              <a:spcBef>
                <a:spcPts val="0"/>
              </a:spcBef>
              <a:spcAft>
                <a:spcPts val="0"/>
              </a:spcAft>
              <a:buSzPts val="1100"/>
              <a:buAutoNum type="arabicPeriod"/>
            </a:pPr>
            <a:r>
              <a:rPr lang="en" sz="1100"/>
              <a:t>People take pictures of their food</a:t>
            </a:r>
            <a:endParaRPr sz="1100"/>
          </a:p>
          <a:p>
            <a:pPr indent="-298450" lvl="0" marL="285750" rtl="0" algn="l">
              <a:spcBef>
                <a:spcPts val="0"/>
              </a:spcBef>
              <a:spcAft>
                <a:spcPts val="0"/>
              </a:spcAft>
              <a:buSzPts val="1100"/>
              <a:buAutoNum type="arabicPeriod"/>
            </a:pPr>
            <a:r>
              <a:rPr lang="en" sz="1100"/>
              <a:t>People download apps</a:t>
            </a:r>
            <a:endParaRPr sz="1100"/>
          </a:p>
          <a:p>
            <a:pPr indent="-298450" lvl="0" marL="285750" rtl="0" algn="l">
              <a:spcBef>
                <a:spcPts val="0"/>
              </a:spcBef>
              <a:spcAft>
                <a:spcPts val="0"/>
              </a:spcAft>
              <a:buSzPts val="1100"/>
              <a:buAutoNum type="arabicPeriod"/>
            </a:pPr>
            <a:r>
              <a:rPr lang="en" sz="1100"/>
              <a:t>People have the technology to do this</a:t>
            </a:r>
            <a:endParaRPr sz="1100"/>
          </a:p>
          <a:p>
            <a:pPr indent="-298450" lvl="0" marL="285750" rtl="0" algn="l">
              <a:spcBef>
                <a:spcPts val="0"/>
              </a:spcBef>
              <a:spcAft>
                <a:spcPts val="0"/>
              </a:spcAft>
              <a:buSzPts val="1100"/>
              <a:buAutoNum type="arabicPeriod"/>
            </a:pPr>
            <a:r>
              <a:rPr lang="en" sz="1100"/>
              <a:t>People document all their moments with food</a:t>
            </a:r>
            <a:endParaRPr sz="1100"/>
          </a:p>
          <a:p>
            <a:pPr indent="-298450" lvl="0" marL="285750" rtl="0" algn="l">
              <a:spcBef>
                <a:spcPts val="0"/>
              </a:spcBef>
              <a:spcAft>
                <a:spcPts val="0"/>
              </a:spcAft>
              <a:buSzPts val="1100"/>
              <a:buAutoNum type="arabicPeriod"/>
            </a:pPr>
            <a:r>
              <a:rPr lang="en" sz="1100"/>
              <a:t>People collect things that make them nostalgic</a:t>
            </a:r>
            <a:endParaRPr sz="1100"/>
          </a:p>
          <a:p>
            <a:pPr indent="-298450" lvl="0" marL="285750" rtl="0" algn="l">
              <a:spcBef>
                <a:spcPts val="0"/>
              </a:spcBef>
              <a:spcAft>
                <a:spcPts val="0"/>
              </a:spcAft>
              <a:buSzPts val="1100"/>
              <a:buAutoNum type="arabicPeriod"/>
            </a:pPr>
            <a:r>
              <a:rPr lang="en" sz="1100"/>
              <a:t>Nostalgia makes people want to collect things</a:t>
            </a:r>
            <a:endParaRPr sz="1100"/>
          </a:p>
          <a:p>
            <a:pPr indent="-298450" lvl="0" marL="285750" rtl="0" algn="l">
              <a:spcBef>
                <a:spcPts val="0"/>
              </a:spcBef>
              <a:spcAft>
                <a:spcPts val="0"/>
              </a:spcAft>
              <a:buSzPts val="1100"/>
              <a:buAutoNum type="arabicPeriod"/>
            </a:pPr>
            <a:r>
              <a:rPr lang="en" sz="1100"/>
              <a:t>Being reminded of something via a phone is as satisfying as impulse buying</a:t>
            </a:r>
            <a:endParaRPr sz="1100"/>
          </a:p>
          <a:p>
            <a:pPr indent="-298450" lvl="0" marL="285750" rtl="0" algn="l">
              <a:spcBef>
                <a:spcPts val="0"/>
              </a:spcBef>
              <a:spcAft>
                <a:spcPts val="0"/>
              </a:spcAft>
              <a:buSzPts val="1100"/>
              <a:buAutoNum type="arabicPeriod"/>
            </a:pPr>
            <a:r>
              <a:rPr lang="en" sz="1100"/>
              <a:t>Being remind of something via phone will stop impulse buying</a:t>
            </a:r>
            <a:endParaRPr sz="1100"/>
          </a:p>
          <a:p>
            <a:pPr indent="-298450" lvl="0" marL="285750" rtl="0" algn="l">
              <a:spcBef>
                <a:spcPts val="0"/>
              </a:spcBef>
              <a:spcAft>
                <a:spcPts val="0"/>
              </a:spcAft>
              <a:buSzPts val="1100"/>
              <a:buAutoNum type="arabicPeriod"/>
            </a:pPr>
            <a:r>
              <a:rPr lang="en" sz="1100"/>
              <a:t>When driven by nostalgia, collecting something virtually is as satisfying as collecting it physically</a:t>
            </a:r>
            <a:endParaRPr sz="1100"/>
          </a:p>
          <a:p>
            <a:pPr indent="-298450" lvl="0" marL="285750" rtl="0" algn="l">
              <a:spcBef>
                <a:spcPts val="0"/>
              </a:spcBef>
              <a:spcAft>
                <a:spcPts val="0"/>
              </a:spcAft>
              <a:buSzPts val="1100"/>
              <a:buAutoNum type="arabicPeriod"/>
            </a:pPr>
            <a:r>
              <a:rPr lang="en" sz="1100"/>
              <a:t>People want to remember when they’ve eaten food before</a:t>
            </a:r>
            <a:endParaRPr sz="1100"/>
          </a:p>
          <a:p>
            <a:pPr indent="-298450" lvl="0" marL="285750" rtl="0" algn="l">
              <a:spcBef>
                <a:spcPts val="0"/>
              </a:spcBef>
              <a:spcAft>
                <a:spcPts val="0"/>
              </a:spcAft>
              <a:buSzPts val="1100"/>
              <a:buAutoNum type="arabicPeriod"/>
            </a:pPr>
            <a:r>
              <a:rPr lang="en" sz="1100"/>
              <a:t>People enjoy collecting photos of food findings</a:t>
            </a:r>
            <a:endParaRPr sz="1100"/>
          </a:p>
          <a:p>
            <a:pPr indent="-298450" lvl="0" marL="285750" rtl="0" algn="l">
              <a:spcBef>
                <a:spcPts val="0"/>
              </a:spcBef>
              <a:spcAft>
                <a:spcPts val="0"/>
              </a:spcAft>
              <a:buSzPts val="1100"/>
              <a:buAutoNum type="arabicPeriod"/>
            </a:pPr>
            <a:r>
              <a:rPr lang="en" sz="1100"/>
              <a:t>People are motivated to collect all the foods/it is possible to collect all the foods</a:t>
            </a:r>
            <a:endParaRPr sz="1100"/>
          </a:p>
          <a:p>
            <a:pPr indent="-298450" lvl="0" marL="285750" rtl="0" algn="l">
              <a:spcBef>
                <a:spcPts val="0"/>
              </a:spcBef>
              <a:spcAft>
                <a:spcPts val="0"/>
              </a:spcAft>
              <a:buSzPts val="1100"/>
              <a:buAutoNum type="arabicPeriod"/>
            </a:pPr>
            <a:r>
              <a:rPr lang="en" sz="1100"/>
              <a:t>People are willing to take photos of specific foods/moments with that food</a:t>
            </a:r>
            <a:endParaRPr sz="1100"/>
          </a:p>
          <a:p>
            <a:pPr indent="-298450" lvl="0" marL="285750" rtl="0" algn="l">
              <a:spcBef>
                <a:spcPts val="0"/>
              </a:spcBef>
              <a:spcAft>
                <a:spcPts val="0"/>
              </a:spcAft>
              <a:buSzPts val="1100"/>
              <a:buAutoNum type="arabicPeriod"/>
            </a:pPr>
            <a:r>
              <a:rPr lang="en" sz="1100"/>
              <a:t>People want to engage with this app while they are grocery shopping (instead of just focusing on their grocery shopping) – in any food moment</a:t>
            </a:r>
            <a:endParaRPr sz="1100"/>
          </a:p>
          <a:p>
            <a:pPr indent="-298450" lvl="0" marL="285750" rtl="0" algn="l">
              <a:spcBef>
                <a:spcPts val="0"/>
              </a:spcBef>
              <a:spcAft>
                <a:spcPts val="0"/>
              </a:spcAft>
              <a:buSzPts val="1100"/>
              <a:buAutoNum type="arabicPeriod"/>
            </a:pPr>
            <a:r>
              <a:rPr lang="en" sz="1100"/>
              <a:t>People will insert enough experiences with food into the app that it works</a:t>
            </a:r>
            <a:endParaRPr sz="1100"/>
          </a:p>
          <a:p>
            <a:pPr indent="-298450" lvl="0" marL="285750" rtl="0" algn="l">
              <a:spcBef>
                <a:spcPts val="0"/>
              </a:spcBef>
              <a:spcAft>
                <a:spcPts val="0"/>
              </a:spcAft>
              <a:buSzPts val="1100"/>
              <a:buAutoNum type="arabicPeriod"/>
            </a:pPr>
            <a:r>
              <a:rPr lang="en" sz="1100"/>
              <a:t>People are willing to let their phone/this app track their grocery shopping in real time</a:t>
            </a:r>
            <a:endParaRPr sz="1100"/>
          </a:p>
          <a:p>
            <a:pPr indent="-298450" lvl="0" marL="285750" rtl="0" algn="l">
              <a:spcBef>
                <a:spcPts val="0"/>
              </a:spcBef>
              <a:spcAft>
                <a:spcPts val="0"/>
              </a:spcAft>
              <a:buSzPts val="1100"/>
              <a:buAutoNum type="arabicPeriod"/>
            </a:pPr>
            <a:r>
              <a:rPr lang="en" sz="1100"/>
              <a:t>There will not be an overwhelming number of foods that the user has eaten before</a:t>
            </a:r>
            <a:endParaRPr sz="1100"/>
          </a:p>
          <a:p>
            <a:pPr indent="-298450" lvl="0" marL="285750" rtl="0" algn="l">
              <a:spcBef>
                <a:spcPts val="0"/>
              </a:spcBef>
              <a:spcAft>
                <a:spcPts val="0"/>
              </a:spcAft>
              <a:buSzPts val="1100"/>
              <a:buAutoNum type="arabicPeriod"/>
            </a:pPr>
            <a:r>
              <a:rPr lang="en" sz="1100"/>
              <a:t>People are willing to pause their grocery shopping to look at the pictures that this app shows them/People are willing to take the time to look at these pictures later</a:t>
            </a:r>
            <a:endParaRPr sz="1100"/>
          </a:p>
          <a:p>
            <a:pPr indent="-298450" lvl="0" marL="285750" rtl="0" algn="l">
              <a:spcBef>
                <a:spcPts val="0"/>
              </a:spcBef>
              <a:spcAft>
                <a:spcPts val="0"/>
              </a:spcAft>
              <a:buSzPts val="1100"/>
              <a:buAutoNum type="arabicPeriod"/>
            </a:pPr>
            <a:r>
              <a:rPr lang="en" sz="1100"/>
              <a:t>It is possible to make virtual foods of all the foods in all the grocery stores</a:t>
            </a:r>
            <a:endParaRPr sz="1100"/>
          </a:p>
          <a:p>
            <a:pPr indent="-298450" lvl="0" marL="285750" rtl="0" algn="l">
              <a:spcBef>
                <a:spcPts val="0"/>
              </a:spcBef>
              <a:spcAft>
                <a:spcPts val="0"/>
              </a:spcAft>
              <a:buSzPts val="1100"/>
              <a:buAutoNum type="arabicPeriod"/>
            </a:pPr>
            <a:r>
              <a:rPr lang="en" sz="1100"/>
              <a:t>VIewing memories of foods will have a (positive) impact on users’ emotions</a:t>
            </a:r>
            <a:endParaRPr sz="1100"/>
          </a:p>
          <a:p>
            <a:pPr indent="0" lvl="0" marL="0" rtl="0" algn="l">
              <a:spcBef>
                <a:spcPts val="0"/>
              </a:spcBef>
              <a:spcAft>
                <a:spcPts val="0"/>
              </a:spcAft>
              <a:buNone/>
            </a:pPr>
            <a:r>
              <a:t/>
            </a:r>
            <a:endParaRPr>
              <a:latin typeface="Bellota Text Light"/>
              <a:ea typeface="Bellota Text Light"/>
              <a:cs typeface="Bellota Text Light"/>
              <a:sym typeface="Bellota Text Light"/>
            </a:endParaRPr>
          </a:p>
        </p:txBody>
      </p:sp>
      <p:sp>
        <p:nvSpPr>
          <p:cNvPr id="508" name="Google Shape;508;p68"/>
          <p:cNvSpPr txBox="1"/>
          <p:nvPr/>
        </p:nvSpPr>
        <p:spPr>
          <a:xfrm>
            <a:off x="0" y="0"/>
            <a:ext cx="3564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Bellota Text Light"/>
                <a:ea typeface="Bellota Text Light"/>
                <a:cs typeface="Bellota Text Light"/>
                <a:sym typeface="Bellota Text Light"/>
              </a:rPr>
              <a:t>Assumption Brainstorming </a:t>
            </a:r>
            <a:r>
              <a:rPr lang="en" sz="2000">
                <a:latin typeface="Bellota Text Light"/>
                <a:ea typeface="Bellota Text Light"/>
                <a:cs typeface="Bellota Text Light"/>
                <a:sym typeface="Bellota Text Light"/>
              </a:rPr>
              <a:t>#1</a:t>
            </a:r>
            <a:endParaRPr sz="2000">
              <a:latin typeface="Bellota Text Light"/>
              <a:ea typeface="Bellota Text Light"/>
              <a:cs typeface="Bellota Text Light"/>
              <a:sym typeface="Bellota Text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pic>
        <p:nvPicPr>
          <p:cNvPr id="513" name="Google Shape;513;p69"/>
          <p:cNvPicPr preferRelativeResize="0"/>
          <p:nvPr/>
        </p:nvPicPr>
        <p:blipFill>
          <a:blip r:embed="rId3">
            <a:alphaModFix/>
          </a:blip>
          <a:stretch>
            <a:fillRect/>
          </a:stretch>
        </p:blipFill>
        <p:spPr>
          <a:xfrm>
            <a:off x="954025" y="0"/>
            <a:ext cx="7235949" cy="5143500"/>
          </a:xfrm>
          <a:prstGeom prst="rect">
            <a:avLst/>
          </a:prstGeom>
          <a:noFill/>
          <a:ln>
            <a:noFill/>
          </a:ln>
        </p:spPr>
      </p:pic>
      <p:sp>
        <p:nvSpPr>
          <p:cNvPr id="514" name="Google Shape;514;p69"/>
          <p:cNvSpPr txBox="1"/>
          <p:nvPr/>
        </p:nvSpPr>
        <p:spPr>
          <a:xfrm>
            <a:off x="6204375" y="2637125"/>
            <a:ext cx="28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1</a:t>
            </a:r>
            <a:endParaRPr sz="1200"/>
          </a:p>
        </p:txBody>
      </p:sp>
      <p:sp>
        <p:nvSpPr>
          <p:cNvPr id="515" name="Google Shape;515;p69"/>
          <p:cNvSpPr txBox="1"/>
          <p:nvPr/>
        </p:nvSpPr>
        <p:spPr>
          <a:xfrm>
            <a:off x="6881825" y="2429075"/>
            <a:ext cx="28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2</a:t>
            </a:r>
            <a:endParaRPr sz="1200"/>
          </a:p>
        </p:txBody>
      </p:sp>
      <p:sp>
        <p:nvSpPr>
          <p:cNvPr id="516" name="Google Shape;516;p69"/>
          <p:cNvSpPr txBox="1"/>
          <p:nvPr/>
        </p:nvSpPr>
        <p:spPr>
          <a:xfrm>
            <a:off x="4334775" y="4410275"/>
            <a:ext cx="28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3</a:t>
            </a:r>
            <a:endParaRPr sz="1200"/>
          </a:p>
        </p:txBody>
      </p:sp>
      <p:sp>
        <p:nvSpPr>
          <p:cNvPr id="517" name="Google Shape;517;p69"/>
          <p:cNvSpPr txBox="1"/>
          <p:nvPr/>
        </p:nvSpPr>
        <p:spPr>
          <a:xfrm>
            <a:off x="7246275" y="4040975"/>
            <a:ext cx="28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5</a:t>
            </a:r>
            <a:endParaRPr sz="1200"/>
          </a:p>
        </p:txBody>
      </p:sp>
      <p:sp>
        <p:nvSpPr>
          <p:cNvPr id="518" name="Google Shape;518;p69"/>
          <p:cNvSpPr txBox="1"/>
          <p:nvPr/>
        </p:nvSpPr>
        <p:spPr>
          <a:xfrm>
            <a:off x="7246275" y="4410275"/>
            <a:ext cx="28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4</a:t>
            </a:r>
            <a:endParaRPr sz="1200"/>
          </a:p>
        </p:txBody>
      </p:sp>
      <p:sp>
        <p:nvSpPr>
          <p:cNvPr id="519" name="Google Shape;519;p69"/>
          <p:cNvSpPr txBox="1"/>
          <p:nvPr/>
        </p:nvSpPr>
        <p:spPr>
          <a:xfrm>
            <a:off x="4974425" y="3583775"/>
            <a:ext cx="28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7</a:t>
            </a:r>
            <a:endParaRPr sz="1200"/>
          </a:p>
        </p:txBody>
      </p:sp>
      <p:sp>
        <p:nvSpPr>
          <p:cNvPr id="520" name="Google Shape;520;p69"/>
          <p:cNvSpPr txBox="1"/>
          <p:nvPr/>
        </p:nvSpPr>
        <p:spPr>
          <a:xfrm>
            <a:off x="6493575" y="3519275"/>
            <a:ext cx="28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6</a:t>
            </a:r>
            <a:endParaRPr sz="1200"/>
          </a:p>
        </p:txBody>
      </p:sp>
      <p:sp>
        <p:nvSpPr>
          <p:cNvPr id="521" name="Google Shape;521;p69"/>
          <p:cNvSpPr txBox="1"/>
          <p:nvPr/>
        </p:nvSpPr>
        <p:spPr>
          <a:xfrm>
            <a:off x="5020575" y="2920500"/>
            <a:ext cx="28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8</a:t>
            </a:r>
            <a:endParaRPr sz="1200"/>
          </a:p>
        </p:txBody>
      </p:sp>
      <p:sp>
        <p:nvSpPr>
          <p:cNvPr id="522" name="Google Shape;522;p69"/>
          <p:cNvSpPr txBox="1"/>
          <p:nvPr/>
        </p:nvSpPr>
        <p:spPr>
          <a:xfrm>
            <a:off x="7023375" y="1907375"/>
            <a:ext cx="512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11</a:t>
            </a:r>
            <a:endParaRPr sz="1200"/>
          </a:p>
        </p:txBody>
      </p:sp>
      <p:sp>
        <p:nvSpPr>
          <p:cNvPr id="523" name="Google Shape;523;p69"/>
          <p:cNvSpPr txBox="1"/>
          <p:nvPr/>
        </p:nvSpPr>
        <p:spPr>
          <a:xfrm>
            <a:off x="7134825" y="4236225"/>
            <a:ext cx="512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12</a:t>
            </a:r>
            <a:endParaRPr sz="1200"/>
          </a:p>
        </p:txBody>
      </p:sp>
      <p:sp>
        <p:nvSpPr>
          <p:cNvPr id="524" name="Google Shape;524;p69"/>
          <p:cNvSpPr txBox="1"/>
          <p:nvPr/>
        </p:nvSpPr>
        <p:spPr>
          <a:xfrm>
            <a:off x="6937775" y="4334075"/>
            <a:ext cx="44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13</a:t>
            </a:r>
            <a:endParaRPr sz="1200"/>
          </a:p>
        </p:txBody>
      </p:sp>
      <p:sp>
        <p:nvSpPr>
          <p:cNvPr id="525" name="Google Shape;525;p69"/>
          <p:cNvSpPr txBox="1"/>
          <p:nvPr/>
        </p:nvSpPr>
        <p:spPr>
          <a:xfrm>
            <a:off x="6965675" y="1600000"/>
            <a:ext cx="387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16</a:t>
            </a:r>
            <a:endParaRPr sz="1200"/>
          </a:p>
        </p:txBody>
      </p:sp>
      <p:sp>
        <p:nvSpPr>
          <p:cNvPr id="526" name="Google Shape;526;p69"/>
          <p:cNvSpPr txBox="1"/>
          <p:nvPr/>
        </p:nvSpPr>
        <p:spPr>
          <a:xfrm>
            <a:off x="7169475" y="3332650"/>
            <a:ext cx="44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22</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solidFill>
                <a:schemeClr val="accent4"/>
              </a:solidFill>
            </a:endParaRPr>
          </a:p>
          <a:p>
            <a:pPr indent="0" lvl="0" marL="0" rtl="0" algn="ctr">
              <a:spcBef>
                <a:spcPts val="0"/>
              </a:spcBef>
              <a:spcAft>
                <a:spcPts val="0"/>
              </a:spcAft>
              <a:buNone/>
            </a:pPr>
            <a:r>
              <a:rPr lang="en"/>
              <a:t>Initial POV</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54" name="Shape 154"/>
        <p:cNvGrpSpPr/>
        <p:nvPr/>
      </p:nvGrpSpPr>
      <p:grpSpPr>
        <a:xfrm>
          <a:off x="0" y="0"/>
          <a:ext cx="0" cy="0"/>
          <a:chOff x="0" y="0"/>
          <a:chExt cx="0" cy="0"/>
        </a:xfrm>
      </p:grpSpPr>
      <p:sp>
        <p:nvSpPr>
          <p:cNvPr id="155" name="Google Shape;155;p29"/>
          <p:cNvSpPr txBox="1"/>
          <p:nvPr/>
        </p:nvSpPr>
        <p:spPr>
          <a:xfrm>
            <a:off x="484050" y="1366050"/>
            <a:ext cx="8175900" cy="3201600"/>
          </a:xfrm>
          <a:prstGeom prst="rect">
            <a:avLst/>
          </a:prstGeom>
          <a:noFill/>
          <a:ln>
            <a:noFill/>
          </a:ln>
        </p:spPr>
        <p:txBody>
          <a:bodyPr anchor="t" anchorCtr="0" bIns="91425" lIns="91425" rIns="91425" spcFirstLastPara="1" tIns="91425" wrap="square">
            <a:spAutoFit/>
          </a:bodyPr>
          <a:lstStyle/>
          <a:p>
            <a:pPr algn="l" indent="0" lvl="0" marL="0" rtl="0">
              <a:spcBef>
                <a:spcPts val="0"/>
              </a:spcBef>
              <a:spcAft>
                <a:spcPts val="0"/>
              </a:spcAft>
              <a:buNone/>
            </a:pPr>
            <a:r>
              <a:rPr b="1" lang="en" sz="1900">
                <a:solidFill>
                  <a:schemeClr val="accent5"/>
                </a:solidFill>
                <a:latin typeface="Bellota Text"/>
                <a:ea typeface="Bellota Text"/>
                <a:cs typeface="Bellota Text"/>
                <a:sym typeface="Bellota Text"/>
              </a:rPr>
              <a:t>We met</a:t>
            </a:r>
            <a:r>
              <a:rPr lang="en" sz="1900">
                <a:solidFill>
                  <a:schemeClr val="dk1"/>
                </a:solidFill>
                <a:latin typeface="Bellota Text Light"/>
                <a:ea typeface="Bellota Text Light"/>
                <a:cs typeface="Bellota Text Light"/>
                <a:sym typeface="Bellota Text Light"/>
              </a:rPr>
              <a:t> </a:t>
            </a:r>
            <a:r>
              <a:rPr lang="en" sz="2000">
                <a:solidFill>
                  <a:schemeClr val="dk1"/>
                </a:solidFill>
                <a:latin typeface="Bellota Text Light"/>
                <a:ea typeface="Bellota Text Light"/>
                <a:cs typeface="Bellota Text Light"/>
                <a:sym typeface="Bellota Text Light"/>
              </a:rPr>
              <a:t>Tyler, a professional cook and amateur boxer who connects to his Filipino culture through food. </a:t>
            </a:r>
            <a:endParaRPr sz="2000">
              <a:solidFill>
                <a:schemeClr val="dk1"/>
              </a:solidFill>
              <a:latin typeface="Bellota Text Light"/>
              <a:ea typeface="Bellota Text Light"/>
              <a:cs typeface="Bellota Text Light"/>
              <a:sym typeface="Bellota Text Light"/>
            </a:endParaRPr>
          </a:p>
          <a:p>
            <a:pPr algn="l" indent="0" lvl="0" marL="0" rtl="0">
              <a:spcBef>
                <a:spcPts val="0"/>
              </a:spcBef>
              <a:spcAft>
                <a:spcPts val="0"/>
              </a:spcAft>
              <a:buNone/>
            </a:pPr>
            <a:r>
              <a:t/>
            </a:r>
            <a:endParaRPr b="1" sz="1200">
              <a:solidFill>
                <a:schemeClr val="accent5"/>
              </a:solidFill>
              <a:latin typeface="Bellota Text"/>
              <a:ea typeface="Bellota Text"/>
              <a:cs typeface="Bellota Text"/>
              <a:sym typeface="Bellota Text"/>
            </a:endParaRPr>
          </a:p>
          <a:p>
            <a:pPr algn="l" indent="0" lvl="0" marL="0" rtl="0">
              <a:spcBef>
                <a:spcPts val="0"/>
              </a:spcBef>
              <a:spcAft>
                <a:spcPts val="0"/>
              </a:spcAft>
              <a:buNone/>
            </a:pPr>
            <a:r>
              <a:rPr b="1" lang="en" sz="2000">
                <a:solidFill>
                  <a:schemeClr val="accent5"/>
                </a:solidFill>
                <a:latin typeface="Bellota Text"/>
                <a:ea typeface="Bellota Text"/>
                <a:cs typeface="Bellota Text"/>
                <a:sym typeface="Bellota Text"/>
              </a:rPr>
              <a:t>We were surprised to notice</a:t>
            </a:r>
            <a:r>
              <a:rPr lang="en" sz="2000">
                <a:solidFill>
                  <a:schemeClr val="dk1"/>
                </a:solidFill>
                <a:latin typeface="Bellota Text Light"/>
                <a:ea typeface="Bellota Text Light"/>
                <a:cs typeface="Bellota Text Light"/>
                <a:sym typeface="Bellota Text Light"/>
              </a:rPr>
              <a:t> that he bought instant pancit (Filipino noodles) but still hasn’t eaten it for 4 weeks. </a:t>
            </a:r>
            <a:endParaRPr sz="2000">
              <a:solidFill>
                <a:schemeClr val="dk1"/>
              </a:solidFill>
              <a:latin typeface="Bellota Text Light"/>
              <a:ea typeface="Bellota Text Light"/>
              <a:cs typeface="Bellota Text Light"/>
              <a:sym typeface="Bellota Text Light"/>
            </a:endParaRPr>
          </a:p>
          <a:p>
            <a:pPr algn="l" indent="0" lvl="0" marL="0" rtl="0">
              <a:spcBef>
                <a:spcPts val="0"/>
              </a:spcBef>
              <a:spcAft>
                <a:spcPts val="0"/>
              </a:spcAft>
              <a:buNone/>
            </a:pPr>
            <a:r>
              <a:t/>
            </a:r>
            <a:endParaRPr b="1" sz="1200">
              <a:solidFill>
                <a:schemeClr val="accent5"/>
              </a:solidFill>
              <a:latin typeface="Bellota Text"/>
              <a:ea typeface="Bellota Text"/>
              <a:cs typeface="Bellota Text"/>
              <a:sym typeface="Bellota Text"/>
            </a:endParaRPr>
          </a:p>
          <a:p>
            <a:pPr algn="l" indent="0" lvl="0" marL="0" rtl="0">
              <a:spcBef>
                <a:spcPts val="0"/>
              </a:spcBef>
              <a:spcAft>
                <a:spcPts val="0"/>
              </a:spcAft>
              <a:buNone/>
            </a:pPr>
            <a:r>
              <a:rPr b="1" lang="en" sz="2000">
                <a:solidFill>
                  <a:schemeClr val="accent5"/>
                </a:solidFill>
                <a:latin typeface="Bellota Text"/>
                <a:ea typeface="Bellota Text"/>
                <a:cs typeface="Bellota Text"/>
                <a:sym typeface="Bellota Text"/>
              </a:rPr>
              <a:t>We wonder if this means</a:t>
            </a:r>
            <a:r>
              <a:rPr lang="en" sz="2000">
                <a:solidFill>
                  <a:schemeClr val="dk1"/>
                </a:solidFill>
                <a:latin typeface="Bellota Text Light"/>
                <a:ea typeface="Bellota Text Light"/>
                <a:cs typeface="Bellota Text Light"/>
                <a:sym typeface="Bellota Text Light"/>
              </a:rPr>
              <a:t> he impulse buys certain food for nostalgia but then forgets about it. </a:t>
            </a:r>
            <a:endParaRPr sz="2000">
              <a:solidFill>
                <a:schemeClr val="dk1"/>
              </a:solidFill>
              <a:latin typeface="Bellota Text Light"/>
              <a:ea typeface="Bellota Text Light"/>
              <a:cs typeface="Bellota Text Light"/>
              <a:sym typeface="Bellota Text Light"/>
            </a:endParaRPr>
          </a:p>
          <a:p>
            <a:pPr algn="l" indent="0" lvl="0" marL="0" rtl="0">
              <a:spcBef>
                <a:spcPts val="0"/>
              </a:spcBef>
              <a:spcAft>
                <a:spcPts val="0"/>
              </a:spcAft>
              <a:buNone/>
            </a:pPr>
            <a:r>
              <a:t/>
            </a:r>
            <a:endParaRPr b="1" sz="1200">
              <a:solidFill>
                <a:schemeClr val="accent5"/>
              </a:solidFill>
              <a:latin typeface="Bellota Text"/>
              <a:ea typeface="Bellota Text"/>
              <a:cs typeface="Bellota Text"/>
              <a:sym typeface="Bellota Text"/>
            </a:endParaRPr>
          </a:p>
          <a:p>
            <a:pPr algn="l" indent="0" lvl="0" marL="0" rtl="0">
              <a:spcBef>
                <a:spcPts val="0"/>
              </a:spcBef>
              <a:spcAft>
                <a:spcPts val="0"/>
              </a:spcAft>
              <a:buNone/>
            </a:pPr>
            <a:r>
              <a:rPr b="1" lang="en" sz="2000">
                <a:solidFill>
                  <a:schemeClr val="accent5"/>
                </a:solidFill>
                <a:latin typeface="Bellota Text"/>
                <a:ea typeface="Bellota Text"/>
                <a:cs typeface="Bellota Text"/>
                <a:sym typeface="Bellota Text"/>
              </a:rPr>
              <a:t>It would be game-changing to</a:t>
            </a:r>
            <a:r>
              <a:rPr lang="en" sz="2000">
                <a:solidFill>
                  <a:schemeClr val="dk1"/>
                </a:solidFill>
                <a:latin typeface="Bellota Text Light"/>
                <a:ea typeface="Bellota Text Light"/>
                <a:cs typeface="Bellota Text Light"/>
                <a:sym typeface="Bellota Text Light"/>
              </a:rPr>
              <a:t> help people find emotional value from food in a practical way.</a:t>
            </a:r>
            <a:endParaRPr sz="1900">
              <a:solidFill>
                <a:schemeClr val="dk1"/>
              </a:solidFill>
              <a:latin typeface="Bellota Text Light"/>
              <a:ea typeface="Bellota Text Light"/>
              <a:cs typeface="Bellota Text Light"/>
              <a:sym typeface="Bellota Text Light"/>
            </a:endParaRPr>
          </a:p>
        </p:txBody>
      </p:sp>
      <p:sp>
        <p:nvSpPr>
          <p:cNvPr id="156" name="Google Shape;156;p29"/>
          <p:cNvSpPr txBox="1"/>
          <p:nvPr/>
        </p:nvSpPr>
        <p:spPr>
          <a:xfrm>
            <a:off x="1545225" y="304850"/>
            <a:ext cx="5839200" cy="738900"/>
          </a:xfrm>
          <a:prstGeom prst="rect">
            <a:avLst/>
          </a:prstGeom>
          <a:noFill/>
          <a:ln>
            <a:noFill/>
          </a:ln>
        </p:spPr>
        <p:txBody>
          <a:bodyPr anchor="t" anchorCtr="0" bIns="91425" lIns="91425" rIns="91425" spcFirstLastPara="1" tIns="91425" wrap="square">
            <a:spAutoFit/>
          </a:bodyPr>
          <a:lstStyle/>
          <a:p>
            <a:pPr algn="ctr" indent="0" lvl="0" marL="0" rtl="0">
              <a:spcBef>
                <a:spcPts val="0"/>
              </a:spcBef>
              <a:spcAft>
                <a:spcPts val="0"/>
              </a:spcAft>
              <a:buNone/>
            </a:pPr>
            <a:r>
              <a:rPr b="1" lang="en" sz="3600">
                <a:solidFill>
                  <a:schemeClr val="dk1"/>
                </a:solidFill>
                <a:latin typeface="Bellota Text"/>
                <a:ea typeface="Bellota Text"/>
                <a:cs typeface="Bellota Text"/>
                <a:sym typeface="Bellota Text"/>
              </a:rPr>
              <a:t>Initial POV</a:t>
            </a:r>
            <a:endParaRPr sz="3600">
              <a:solidFill>
                <a:schemeClr val="dk1"/>
              </a:solidFill>
              <a:latin typeface="Bellota Text Light"/>
              <a:ea typeface="Bellota Text Light"/>
              <a:cs typeface="Bellota Text Light"/>
              <a:sym typeface="Bellota Text Light"/>
            </a:endParaRPr>
          </a:p>
        </p:txBody>
      </p:sp>
      <p:sp>
        <p:nvSpPr>
          <p:cNvPr id="157" name="Google Shape;157;p29"/>
          <p:cNvSpPr/>
          <p:nvPr/>
        </p:nvSpPr>
        <p:spPr>
          <a:xfrm rot="687014">
            <a:off x="7359609" y="255310"/>
            <a:ext cx="1536517" cy="837977"/>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423C41"/>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158" name="Google Shape;158;p29"/>
          <p:cNvPicPr preferRelativeResize="0"/>
          <p:nvPr/>
        </p:nvPicPr>
        <p:blipFill rotWithShape="1">
          <a:blip r:embed="rId3">
            <a:alphaModFix/>
          </a:blip>
          <a:srcRect b="-27" t="-3466"/>
          <a:stretch/>
        </p:blipFill>
        <p:spPr>
          <a:xfrm rot="-784352">
            <a:off x="205829" y="189348"/>
            <a:ext cx="968508" cy="969267"/>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pic>
        <p:nvPicPr>
          <p:cNvPr id="159" name="Google Shape;159;p29"/>
          <p:cNvPicPr preferRelativeResize="0"/>
          <p:nvPr/>
        </p:nvPicPr>
        <p:blipFill rotWithShape="1">
          <a:blip r:embed="rId4">
            <a:alphaModFix/>
          </a:blip>
          <a:srcRect r="-1"/>
          <a:stretch/>
        </p:blipFill>
        <p:spPr>
          <a:xfrm rot="-786694">
            <a:off x="205795" y="189198"/>
            <a:ext cx="969371" cy="969371"/>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solidFill>
                <a:schemeClr val="accent4"/>
              </a:solidFill>
            </a:endParaRPr>
          </a:p>
          <a:p>
            <a:pPr indent="0" lvl="0" marL="0" rtl="0" algn="ctr">
              <a:spcBef>
                <a:spcPts val="0"/>
              </a:spcBef>
              <a:spcAft>
                <a:spcPts val="0"/>
              </a:spcAft>
              <a:buNone/>
            </a:pPr>
            <a:r>
              <a:rPr lang="en"/>
              <a:t>Additional Needfinding Results</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idx="4294967295" type="ctrTitle"/>
          </p:nvPr>
        </p:nvSpPr>
        <p:spPr>
          <a:xfrm>
            <a:off x="855300" y="826050"/>
            <a:ext cx="7433400" cy="894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200">
                <a:solidFill>
                  <a:schemeClr val="accent2"/>
                </a:solidFill>
                <a:latin typeface="Bellota Text"/>
                <a:ea typeface="Bellota Text"/>
                <a:cs typeface="Bellota Text"/>
                <a:sym typeface="Bellota Text"/>
              </a:rPr>
              <a:t>Non-Stanford students</a:t>
            </a:r>
            <a:endParaRPr sz="4200">
              <a:solidFill>
                <a:schemeClr val="accent2"/>
              </a:solidFill>
              <a:latin typeface="Bellota Text"/>
              <a:ea typeface="Bellota Text"/>
              <a:cs typeface="Bellota Text"/>
              <a:sym typeface="Bellota Text"/>
            </a:endParaRPr>
          </a:p>
        </p:txBody>
      </p:sp>
      <p:sp>
        <p:nvSpPr>
          <p:cNvPr id="170" name="Google Shape;170;p31"/>
          <p:cNvSpPr txBox="1"/>
          <p:nvPr>
            <p:ph idx="4294967295" type="subTitle"/>
          </p:nvPr>
        </p:nvSpPr>
        <p:spPr>
          <a:xfrm>
            <a:off x="855300" y="1589358"/>
            <a:ext cx="7433400" cy="4632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t>Getting out of our bubble.</a:t>
            </a:r>
            <a:endParaRPr sz="2400"/>
          </a:p>
        </p:txBody>
      </p:sp>
      <p:sp>
        <p:nvSpPr>
          <p:cNvPr id="171" name="Google Shape;171;p31"/>
          <p:cNvSpPr txBox="1"/>
          <p:nvPr>
            <p:ph idx="4294967295" type="ctrTitle"/>
          </p:nvPr>
        </p:nvSpPr>
        <p:spPr>
          <a:xfrm>
            <a:off x="855300" y="2895893"/>
            <a:ext cx="7433400" cy="894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200">
                <a:solidFill>
                  <a:schemeClr val="accent6"/>
                </a:solidFill>
                <a:latin typeface="Bellota Text"/>
                <a:ea typeface="Bellota Text"/>
                <a:cs typeface="Bellota Text"/>
                <a:sym typeface="Bellota Text"/>
              </a:rPr>
              <a:t>Culturally connected</a:t>
            </a:r>
            <a:endParaRPr sz="4200">
              <a:solidFill>
                <a:schemeClr val="accent6"/>
              </a:solidFill>
              <a:latin typeface="Bellota Text"/>
              <a:ea typeface="Bellota Text"/>
              <a:cs typeface="Bellota Text"/>
              <a:sym typeface="Bellota Text"/>
            </a:endParaRPr>
          </a:p>
        </p:txBody>
      </p:sp>
      <p:sp>
        <p:nvSpPr>
          <p:cNvPr id="172" name="Google Shape;172;p31"/>
          <p:cNvSpPr txBox="1"/>
          <p:nvPr>
            <p:ph idx="4294967295" type="subTitle"/>
          </p:nvPr>
        </p:nvSpPr>
        <p:spPr>
          <a:xfrm>
            <a:off x="855300" y="3659201"/>
            <a:ext cx="7433400" cy="46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Following a common thread.</a:t>
            </a:r>
            <a:endParaRPr/>
          </a:p>
          <a:p>
            <a:pPr indent="0" lvl="0" marL="0" rtl="0" algn="ctr">
              <a:spcBef>
                <a:spcPts val="800"/>
              </a:spcBef>
              <a:spcAft>
                <a:spcPts val="800"/>
              </a:spcAft>
              <a:buNone/>
            </a:pPr>
            <a:r>
              <a:t/>
            </a:r>
            <a:endParaRPr/>
          </a:p>
        </p:txBody>
      </p:sp>
      <p:sp>
        <p:nvSpPr>
          <p:cNvPr id="173" name="Google Shape;173;p31"/>
          <p:cNvSpPr txBox="1"/>
          <p:nvPr>
            <p:ph idx="4294967295" type="ctrTitle"/>
          </p:nvPr>
        </p:nvSpPr>
        <p:spPr>
          <a:xfrm>
            <a:off x="855300" y="1870847"/>
            <a:ext cx="7433400" cy="894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200">
                <a:solidFill>
                  <a:schemeClr val="accent3"/>
                </a:solidFill>
                <a:latin typeface="Bellota Text"/>
                <a:ea typeface="Bellota Text"/>
                <a:cs typeface="Bellota Text"/>
                <a:sym typeface="Bellota Text"/>
              </a:rPr>
              <a:t>Food makers</a:t>
            </a:r>
            <a:endParaRPr sz="4200">
              <a:solidFill>
                <a:schemeClr val="accent3"/>
              </a:solidFill>
              <a:latin typeface="Bellota Text"/>
              <a:ea typeface="Bellota Text"/>
              <a:cs typeface="Bellota Text"/>
              <a:sym typeface="Bellota Text"/>
            </a:endParaRPr>
          </a:p>
        </p:txBody>
      </p:sp>
      <p:sp>
        <p:nvSpPr>
          <p:cNvPr id="174" name="Google Shape;174;p31"/>
          <p:cNvSpPr txBox="1"/>
          <p:nvPr>
            <p:ph idx="4294967295" type="subTitle"/>
          </p:nvPr>
        </p:nvSpPr>
        <p:spPr>
          <a:xfrm>
            <a:off x="855300" y="2634155"/>
            <a:ext cx="7433400" cy="4632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t>Focusing on passion.</a:t>
            </a:r>
            <a:endParaRPr sz="2400"/>
          </a:p>
        </p:txBody>
      </p:sp>
      <p:sp>
        <p:nvSpPr>
          <p:cNvPr id="175" name="Google Shape;175;p31"/>
          <p:cNvSpPr txBox="1"/>
          <p:nvPr>
            <p:ph idx="4294967295" type="title"/>
          </p:nvPr>
        </p:nvSpPr>
        <p:spPr>
          <a:xfrm>
            <a:off x="1883250" y="429750"/>
            <a:ext cx="53775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600">
                <a:latin typeface="Bellota Text"/>
                <a:ea typeface="Bellota Text"/>
                <a:cs typeface="Bellota Text"/>
                <a:sym typeface="Bellota Text"/>
              </a:rPr>
              <a:t>Finding MORE participants</a:t>
            </a:r>
            <a:endParaRPr sz="3600">
              <a:latin typeface="Bellota Text"/>
              <a:ea typeface="Bellota Text"/>
              <a:cs typeface="Bellota Text"/>
              <a:sym typeface="Bellota Text"/>
            </a:endParaRPr>
          </a:p>
        </p:txBody>
      </p:sp>
    </p:spTree>
  </p:cSld>
  <p:clrMapOvr>
    <a:masterClrMapping/>
  </p:clrMapOvr>
</p:sld>
</file>

<file path=ppt/slides/slide9.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1080050" y="531200"/>
            <a:ext cx="6984000" cy="396300"/>
          </a:xfrm>
          <a:prstGeom prst="rect">
            <a:avLst/>
          </a:prstGeom>
        </p:spPr>
        <p:txBody>
          <a:bodyPr anchor="b" anchorCtr="0" bIns="0" lIns="0" rIns="0" spcFirstLastPara="1" tIns="0" wrap="square">
            <a:noAutofit/>
          </a:bodyPr>
          <a:lstStyle/>
          <a:p>
            <a:pPr algn="ctr" indent="0" lvl="0" marL="0" rtl="0">
              <a:spcBef>
                <a:spcPts val="0"/>
              </a:spcBef>
              <a:spcAft>
                <a:spcPts val="0"/>
              </a:spcAft>
              <a:buNone/>
            </a:pPr>
            <a:r>
              <a:rPr lang="en">
                <a:latin typeface="Nunito"/>
                <a:ea typeface="Nunito"/>
                <a:cs typeface="Nunito"/>
                <a:sym typeface="Nunito"/>
              </a:rPr>
              <a:t>We spoke to…</a:t>
            </a:r>
            <a:endParaRPr>
              <a:latin typeface="Nunito"/>
              <a:ea typeface="Nunito"/>
              <a:cs typeface="Nunito"/>
              <a:sym typeface="Nunito"/>
            </a:endParaRPr>
          </a:p>
        </p:txBody>
      </p:sp>
      <p:pic>
        <p:nvPicPr>
          <p:cNvPr id="181" name="Google Shape;181;p32"/>
          <p:cNvPicPr preferRelativeResize="0"/>
          <p:nvPr/>
        </p:nvPicPr>
        <p:blipFill rotWithShape="1">
          <a:blip r:embed="rId3">
            <a:alphaModFix/>
          </a:blip>
          <a:srcRect b="3225" r="-112"/>
          <a:stretch/>
        </p:blipFill>
        <p:spPr>
          <a:xfrm>
            <a:off x="2828338" y="1353910"/>
            <a:ext cx="1342200" cy="1307100"/>
          </a:xfrm>
          <a:prstGeom prst="ellipse">
            <a:avLst/>
          </a:prstGeom>
          <a:noFill/>
          <a:ln>
            <a:noFill/>
          </a:ln>
          <a:effectLst>
            <a:outerShdw algn="bl" blurRad="57150" dir="5400000" dist="19050" rotWithShape="0">
              <a:srgbClr val="000000">
                <a:alpha val="50000"/>
              </a:srgbClr>
            </a:outerShdw>
          </a:effectLst>
        </p:spPr>
      </p:pic>
      <p:sp>
        <p:nvSpPr>
          <p:cNvPr id="182" name="Google Shape;182;p32"/>
          <p:cNvSpPr txBox="1"/>
          <p:nvPr/>
        </p:nvSpPr>
        <p:spPr>
          <a:xfrm>
            <a:off x="2707264" y="2766550"/>
            <a:ext cx="1585500" cy="10314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2200">
                <a:solidFill>
                  <a:schemeClr val="dk1"/>
                </a:solidFill>
                <a:latin typeface="Bellota Text"/>
                <a:ea typeface="Bellota Text"/>
                <a:cs typeface="Bellota Text"/>
                <a:sym typeface="Bellota Text"/>
              </a:rPr>
              <a:t>Daniel</a:t>
            </a:r>
            <a:endParaRPr b="1" sz="2200">
              <a:solidFill>
                <a:schemeClr val="dk1"/>
              </a:solidFill>
              <a:latin typeface="Bellota Text"/>
              <a:ea typeface="Bellota Text"/>
              <a:cs typeface="Bellota Text"/>
              <a:sym typeface="Bellota Text"/>
            </a:endParaRPr>
          </a:p>
          <a:p>
            <a:pPr algn="ctr" indent="0" lvl="0" marL="0" rtl="0">
              <a:spcBef>
                <a:spcPts val="400"/>
              </a:spcBef>
              <a:spcAft>
                <a:spcPts val="0"/>
              </a:spcAft>
              <a:buNone/>
            </a:pPr>
            <a:r>
              <a:rPr b="1" i="1" lang="en">
                <a:solidFill>
                  <a:schemeClr val="dk2"/>
                </a:solidFill>
                <a:latin typeface="Bellota Text"/>
                <a:ea typeface="Bellota Text"/>
                <a:cs typeface="Bellota Text"/>
                <a:sym typeface="Bellota Text"/>
              </a:rPr>
              <a:t>Gap-year student, research associate</a:t>
            </a:r>
            <a:endParaRPr b="1" i="1">
              <a:solidFill>
                <a:schemeClr val="dk2"/>
              </a:solidFill>
              <a:latin typeface="Bellota Text"/>
              <a:ea typeface="Bellota Text"/>
              <a:cs typeface="Bellota Text"/>
              <a:sym typeface="Bellota Text"/>
            </a:endParaRPr>
          </a:p>
          <a:p>
            <a:pPr algn="ctr" indent="0" lvl="0" marL="0" rtl="0">
              <a:spcBef>
                <a:spcPts val="0"/>
              </a:spcBef>
              <a:spcAft>
                <a:spcPts val="0"/>
              </a:spcAft>
              <a:buNone/>
            </a:pPr>
            <a:r>
              <a:rPr b="1" lang="en">
                <a:solidFill>
                  <a:schemeClr val="dk2"/>
                </a:solidFill>
                <a:latin typeface="Bellota Text"/>
                <a:ea typeface="Bellota Text"/>
                <a:cs typeface="Bellota Text"/>
                <a:sym typeface="Bellota Text"/>
              </a:rPr>
              <a:t>San Francisco, CA</a:t>
            </a:r>
            <a:endParaRPr b="1">
              <a:solidFill>
                <a:schemeClr val="dk2"/>
              </a:solidFill>
              <a:latin typeface="Bellota Text"/>
              <a:ea typeface="Bellota Text"/>
              <a:cs typeface="Bellota Text"/>
              <a:sym typeface="Bellota Text"/>
            </a:endParaRPr>
          </a:p>
          <a:p>
            <a:pPr algn="ctr" indent="0" lvl="0" marL="0" rtl="0">
              <a:spcBef>
                <a:spcPts val="0"/>
              </a:spcBef>
              <a:spcAft>
                <a:spcPts val="400"/>
              </a:spcAft>
              <a:buNone/>
            </a:pPr>
            <a:r>
              <a:t/>
            </a:r>
            <a:endParaRPr b="1" sz="1200">
              <a:solidFill>
                <a:schemeClr val="dk1"/>
              </a:solidFill>
              <a:latin typeface="Bellota Text"/>
              <a:ea typeface="Bellota Text"/>
              <a:cs typeface="Bellota Text"/>
              <a:sym typeface="Bellota Text"/>
            </a:endParaRPr>
          </a:p>
        </p:txBody>
      </p:sp>
      <p:sp>
        <p:nvSpPr>
          <p:cNvPr id="183" name="Google Shape;183;p32"/>
          <p:cNvSpPr txBox="1"/>
          <p:nvPr/>
        </p:nvSpPr>
        <p:spPr>
          <a:xfrm>
            <a:off x="4428850" y="2783200"/>
            <a:ext cx="2037600" cy="998100"/>
          </a:xfrm>
          <a:prstGeom prst="rect">
            <a:avLst/>
          </a:prstGeom>
          <a:noFill/>
          <a:ln>
            <a:noFill/>
          </a:ln>
        </p:spPr>
        <p:txBody>
          <a:bodyPr anchor="t" anchorCtr="0" bIns="0" lIns="0" rIns="0" spcFirstLastPara="1" tIns="0" wrap="square">
            <a:noAutofit/>
          </a:bodyPr>
          <a:lstStyle/>
          <a:p>
            <a:pPr algn="ctr" indent="0" lvl="0" marL="0" rtl="0">
              <a:spcBef>
                <a:spcPts val="0"/>
              </a:spcBef>
              <a:spcAft>
                <a:spcPts val="0"/>
              </a:spcAft>
              <a:buNone/>
            </a:pPr>
            <a:r>
              <a:rPr b="1" lang="en" sz="2200">
                <a:solidFill>
                  <a:schemeClr val="dk1"/>
                </a:solidFill>
                <a:latin typeface="Bellota Text"/>
                <a:ea typeface="Bellota Text"/>
                <a:cs typeface="Bellota Text"/>
                <a:sym typeface="Bellota Text"/>
              </a:rPr>
              <a:t>Bac Tran</a:t>
            </a:r>
            <a:endParaRPr b="1" sz="2200">
              <a:solidFill>
                <a:schemeClr val="dk1"/>
              </a:solidFill>
              <a:latin typeface="Bellota Text"/>
              <a:ea typeface="Bellota Text"/>
              <a:cs typeface="Bellota Text"/>
              <a:sym typeface="Bellota Text"/>
            </a:endParaRPr>
          </a:p>
          <a:p>
            <a:pPr algn="ctr" indent="0" lvl="0" marL="0" rtl="0">
              <a:spcBef>
                <a:spcPts val="400"/>
              </a:spcBef>
              <a:spcAft>
                <a:spcPts val="0"/>
              </a:spcAft>
              <a:buNone/>
            </a:pPr>
            <a:r>
              <a:rPr b="1" i="1" lang="en">
                <a:solidFill>
                  <a:schemeClr val="dk2"/>
                </a:solidFill>
                <a:latin typeface="Bellota Text"/>
                <a:ea typeface="Bellota Text"/>
                <a:cs typeface="Bellota Text"/>
                <a:sym typeface="Bellota Text"/>
              </a:rPr>
              <a:t>Vietnamese language professor</a:t>
            </a:r>
            <a:endParaRPr b="1" i="1">
              <a:solidFill>
                <a:schemeClr val="dk2"/>
              </a:solidFill>
              <a:latin typeface="Bellota Text"/>
              <a:ea typeface="Bellota Text"/>
              <a:cs typeface="Bellota Text"/>
              <a:sym typeface="Bellota Text"/>
            </a:endParaRPr>
          </a:p>
          <a:p>
            <a:pPr algn="ctr" indent="0" lvl="0" marL="0" rtl="0">
              <a:spcBef>
                <a:spcPts val="0"/>
              </a:spcBef>
              <a:spcAft>
                <a:spcPts val="400"/>
              </a:spcAft>
              <a:buNone/>
            </a:pPr>
            <a:r>
              <a:rPr b="1" lang="en">
                <a:solidFill>
                  <a:schemeClr val="dk2"/>
                </a:solidFill>
                <a:latin typeface="Bellota Text"/>
                <a:ea typeface="Bellota Text"/>
                <a:cs typeface="Bellota Text"/>
                <a:sym typeface="Bellota Text"/>
              </a:rPr>
              <a:t>Bay Area, CA</a:t>
            </a:r>
            <a:endParaRPr b="1">
              <a:solidFill>
                <a:schemeClr val="dk2"/>
              </a:solidFill>
              <a:latin typeface="Bellota Text"/>
              <a:ea typeface="Bellota Text"/>
              <a:cs typeface="Bellota Text"/>
              <a:sym typeface="Bellota Text"/>
            </a:endParaRPr>
          </a:p>
        </p:txBody>
      </p:sp>
      <p:pic>
        <p:nvPicPr>
          <p:cNvPr id="184" name="Google Shape;184;p32"/>
          <p:cNvPicPr preferRelativeResize="0"/>
          <p:nvPr/>
        </p:nvPicPr>
        <p:blipFill>
          <a:blip r:embed="rId4">
            <a:alphaModFix/>
          </a:blip>
          <a:stretch>
            <a:fillRect/>
          </a:stretch>
        </p:blipFill>
        <p:spPr>
          <a:xfrm rot="-1567875">
            <a:off x="-1501504" y="-833470"/>
            <a:ext cx="3343758" cy="2507816"/>
          </a:xfrm>
          <a:prstGeom prst="rect">
            <a:avLst/>
          </a:prstGeom>
          <a:noFill/>
          <a:ln>
            <a:noFill/>
          </a:ln>
        </p:spPr>
      </p:pic>
      <p:grpSp>
        <p:nvGrpSpPr>
          <p:cNvPr id="185" name="Google Shape;185;p32"/>
          <p:cNvGrpSpPr/>
          <p:nvPr/>
        </p:nvGrpSpPr>
        <p:grpSpPr>
          <a:xfrm>
            <a:off x="4775270" y="1353886"/>
            <a:ext cx="1343624" cy="1307111"/>
            <a:chOff x="4775270" y="1353886"/>
            <a:chExt cx="1343624" cy="1307111"/>
          </a:xfrm>
        </p:grpSpPr>
        <p:sp>
          <p:nvSpPr>
            <p:cNvPr id="186" name="Google Shape;186;p32"/>
            <p:cNvSpPr/>
            <p:nvPr/>
          </p:nvSpPr>
          <p:spPr>
            <a:xfrm>
              <a:off x="4776395" y="1353886"/>
              <a:ext cx="1342500" cy="1307100"/>
            </a:xfrm>
            <a:prstGeom prst="ellipse">
              <a:avLst/>
            </a:prstGeom>
            <a:solidFill>
              <a:srgbClr val="B6D7A8"/>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pic>
          <p:nvPicPr>
            <p:cNvPr id="187" name="Google Shape;187;p32"/>
            <p:cNvPicPr preferRelativeResize="0"/>
            <p:nvPr/>
          </p:nvPicPr>
          <p:blipFill rotWithShape="1">
            <a:blip r:embed="rId5">
              <a:alphaModFix/>
            </a:blip>
            <a:srcRect b="2505" t="-6700"/>
            <a:stretch/>
          </p:blipFill>
          <p:spPr>
            <a:xfrm>
              <a:off x="4775270" y="1353897"/>
              <a:ext cx="1342500" cy="1307100"/>
            </a:xfrm>
            <a:prstGeom prst="ellipse">
              <a:avLst/>
            </a:prstGeom>
            <a:noFill/>
            <a:ln cap="flat" cmpd="sng" w="9525">
              <a:solidFill>
                <a:srgbClr val="B7B7B7"/>
              </a:solidFill>
              <a:prstDash val="solid"/>
              <a:round/>
              <a:headEnd len="sm" type="none" w="sm"/>
              <a:tailEnd len="sm" type="none" w="sm"/>
            </a:ln>
            <a:effectLst>
              <a:outerShdw algn="bl" blurRad="57150" dir="5400000" dist="19050" rotWithShape="0">
                <a:srgbClr val="000000">
                  <a:alpha val="50000"/>
                </a:srgbClr>
              </a:outerShdw>
            </a:effectLst>
          </p:spPr>
        </p:pic>
      </p:grpSp>
    </p:spTree>
  </p:cSld>
  <p:clrMapOvr>
    <a:masterClrMapping/>
  </p:clrMapOvr>
</p:sld>
</file>

<file path=ppt/theme/theme1.xml><?xml version="1.0" encoding="utf-8"?>
<a:theme xmlns:a="http://schemas.openxmlformats.org/drawingml/2006/main" xmlns:r="http://schemas.openxmlformats.org/officeDocument/2006/relationships" name="Lafew template">
  <a:themeElements>
    <a:clrScheme name="Custom 347">
      <a:dk1>
        <a:srgbClr val="423C41"/>
      </a:dk1>
      <a:lt1>
        <a:srgbClr val="FFFFFF"/>
      </a:lt1>
      <a:dk2>
        <a:srgbClr val="7A717C"/>
      </a:dk2>
      <a:lt2>
        <a:srgbClr val="F0E9E3"/>
      </a:lt2>
      <a:accent1>
        <a:srgbClr val="FFBF3A"/>
      </a:accent1>
      <a:accent2>
        <a:srgbClr val="E94032"/>
      </a:accent2>
      <a:accent3>
        <a:srgbClr val="A78BAF"/>
      </a:accent3>
      <a:accent4>
        <a:srgbClr val="ADC853"/>
      </a:accent4>
      <a:accent5>
        <a:srgbClr val="6FAC6A"/>
      </a:accent5>
      <a:accent6>
        <a:srgbClr val="9C6E59"/>
      </a:accent6>
      <a:hlink>
        <a:srgbClr val="884E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5689753</vt:lpwstr>
  </property>
  <property fmtid="{D5CDD505-2E9C-101B-9397-08002B2CF9AE}" name="NXPowerLiteSettings" pid="3">
    <vt:lpwstr>F7000400038000</vt:lpwstr>
  </property>
  <property fmtid="{D5CDD505-2E9C-101B-9397-08002B2CF9AE}" name="NXPowerLiteVersion" pid="4">
    <vt:lpwstr>S9.1.2</vt:lpwstr>
  </property>
</Properties>
</file>