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Bellota Text"/>
      <p:regular r:id="rId38"/>
      <p:bold r:id="rId39"/>
      <p:italic r:id="rId40"/>
      <p:boldItalic r:id="rId41"/>
    </p:embeddedFont>
    <p:embeddedFont>
      <p:font typeface="Nunito"/>
      <p:regular r:id="rId42"/>
      <p:bold r:id="rId43"/>
      <p:italic r:id="rId44"/>
      <p:boldItalic r:id="rId45"/>
    </p:embeddedFont>
    <p:embeddedFont>
      <p:font typeface="Bellota Text Light"/>
      <p:regular r:id="rId46"/>
      <p:bold r:id="rId47"/>
      <p:italic r:id="rId48"/>
      <p:boldItalic r:id="rId49"/>
    </p:embeddedFont>
    <p:embeddedFont>
      <p:font typeface="Lora"/>
      <p:regular r:id="rId50"/>
      <p:bold r:id="rId51"/>
      <p:italic r:id="rId52"/>
      <p:boldItalic r:id="rId53"/>
    </p:embeddedFont>
    <p:embeddedFont>
      <p:font typeface="Satisfy"/>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2843F0-9349-441E-97EF-6DA4E9CCF419}">
  <a:tblStyle styleId="{572843F0-9349-441E-97EF-6DA4E9CCF41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ellotaText-italic.fntdata"/><Relationship Id="rId42" Type="http://schemas.openxmlformats.org/officeDocument/2006/relationships/font" Target="fonts/Nunito-regular.fntdata"/><Relationship Id="rId41" Type="http://schemas.openxmlformats.org/officeDocument/2006/relationships/font" Target="fonts/BellotaText-boldItalic.fntdata"/><Relationship Id="rId44" Type="http://schemas.openxmlformats.org/officeDocument/2006/relationships/font" Target="fonts/Nunito-italic.fntdata"/><Relationship Id="rId43" Type="http://schemas.openxmlformats.org/officeDocument/2006/relationships/font" Target="fonts/Nunito-bold.fntdata"/><Relationship Id="rId46" Type="http://schemas.openxmlformats.org/officeDocument/2006/relationships/font" Target="fonts/BellotaTextLight-regular.fntdata"/><Relationship Id="rId45" Type="http://schemas.openxmlformats.org/officeDocument/2006/relationships/font" Target="fonts/Nuni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BellotaTextLight-italic.fntdata"/><Relationship Id="rId47" Type="http://schemas.openxmlformats.org/officeDocument/2006/relationships/font" Target="fonts/BellotaTextLight-bold.fntdata"/><Relationship Id="rId49" Type="http://schemas.openxmlformats.org/officeDocument/2006/relationships/font" Target="fonts/BellotaTextLigh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BellotaText-bold.fntdata"/><Relationship Id="rId38" Type="http://schemas.openxmlformats.org/officeDocument/2006/relationships/font" Target="fonts/BellotaText-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ora-bold.fntdata"/><Relationship Id="rId50" Type="http://schemas.openxmlformats.org/officeDocument/2006/relationships/font" Target="fonts/Lora-regular.fntdata"/><Relationship Id="rId53" Type="http://schemas.openxmlformats.org/officeDocument/2006/relationships/font" Target="fonts/Lora-boldItalic.fntdata"/><Relationship Id="rId52" Type="http://schemas.openxmlformats.org/officeDocument/2006/relationships/font" Target="fonts/Lora-italic.fntdata"/><Relationship Id="rId11" Type="http://schemas.openxmlformats.org/officeDocument/2006/relationships/slide" Target="slides/slide4.xml"/><Relationship Id="rId10" Type="http://schemas.openxmlformats.org/officeDocument/2006/relationships/slide" Target="slides/slide3.xml"/><Relationship Id="rId54" Type="http://schemas.openxmlformats.org/officeDocument/2006/relationships/font" Target="fonts/Satisfy-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af98474e3_2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af98474e3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slides here: </a:t>
            </a:r>
            <a:r>
              <a:rPr lang="en"/>
              <a:t>https://docs.google.com/presentation/d/1zlUljxOgLHaM1BRzyld4ebkV7-EBjb0JOCUpcX8ZF2o/edit?usp=sharing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0da48f9065_4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0da48f9065_4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most surprising thing about Edguin is the pride he takes in his business.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might not be surprising, but one of the things he told us was that for him, food quality was important, even when it came against his </a:t>
            </a:r>
            <a:r>
              <a:rPr lang="en"/>
              <a:t>business</a:t>
            </a:r>
            <a:r>
              <a:rPr lang="en"/>
              <a:t> interests.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0af98474e3_2_8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0af98474e3_2_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a:t>
            </a:r>
            <a:endParaRPr/>
          </a:p>
          <a:p>
            <a:pPr indent="0" lvl="0" marL="0" rtl="0" algn="l">
              <a:spcBef>
                <a:spcPts val="0"/>
              </a:spcBef>
              <a:spcAft>
                <a:spcPts val="0"/>
              </a:spcAft>
              <a:buNone/>
            </a:pPr>
            <a:r>
              <a:rPr lang="en"/>
              <a:t>For insight: “emotional connection”, “personal motivation”, “intrinsic </a:t>
            </a:r>
            <a:r>
              <a:rPr lang="en"/>
              <a:t>motivation</a:t>
            </a:r>
            <a:r>
              <a:rPr lang="en"/>
              <a:t>”</a:t>
            </a:r>
            <a:endParaRPr/>
          </a:p>
          <a:p>
            <a:pPr indent="0" lvl="0" marL="0" rtl="0" algn="l">
              <a:spcBef>
                <a:spcPts val="0"/>
              </a:spcBef>
              <a:spcAft>
                <a:spcPts val="0"/>
              </a:spcAft>
              <a:buNone/>
            </a:pPr>
            <a:r>
              <a:rPr lang="en"/>
              <a:t>For need: “make their own choices”, “have agency”, “be in control”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af98474e3_2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af98474e3_2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Julia was eating a naan wrap at the same farmer’s market, she’s a junior at Stanford.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Having </a:t>
            </a:r>
            <a:r>
              <a:rPr b="1" lang="en"/>
              <a:t>agency </a:t>
            </a:r>
            <a:r>
              <a:rPr lang="en"/>
              <a:t>when it comes to her food is important to her, evidenced by this quote.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0da48f9065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0da48f9065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0da48f9065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0da48f9065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Contradiction: cares a lot about her food and likes the process of choosing and planning.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does a lot of hedging. AIr quotes around ‘rare’, laughs about how much she plans. There’s a sense of pride about her process, but she </a:t>
            </a:r>
            <a:r>
              <a:rPr i="1" lang="en"/>
              <a:t>downplays </a:t>
            </a:r>
            <a:r>
              <a:rPr lang="en"/>
              <a:t>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0da48f9065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10da48f9065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There’s a social aspect of food, and a point of friction where people care about what they eat, how it tastes… but at the same time want to “go with the 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care about what you eat, but you can’t try too hard. The need we identified here is a way to have both: plan out your food and get what you like, but without the judgement that comes with eating.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an aspirational need.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0da48f9065_3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0da48f9065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sought unique perspectives—Alyssa has a unique relationship with food as all of us do, but her diabetes means she thinks especially carefully about planning what to eat.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0da48f9065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0da48f9065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0db2f1448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10db2f1448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 has to put a lot of thought into what she eats, similar to Julia, but for different reasons.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At the same time, she’s a home cook who loves to experiment and put her own twist on things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0db2f14488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0db2f14488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Julia, the important thing is freedom to explore in the kitchen. But, she’s hindered by not knowing exactly what’s in her food. There’s an aspirational need here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af98474e3_2_3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af98474e3_2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we need cities? Does it contribute?</a:t>
            </a:r>
            <a:endParaRPr/>
          </a:p>
          <a:p>
            <a:pPr indent="457200" lvl="0" marL="0" rtl="0" algn="l">
              <a:spcBef>
                <a:spcPts val="0"/>
              </a:spcBef>
              <a:spcAft>
                <a:spcPts val="0"/>
              </a:spcAft>
              <a:buNone/>
            </a:pPr>
            <a:r>
              <a:rPr lang="en"/>
              <a:t>It’s kind of cute. Humanizes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Allow team to introduce themselves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0da48f9065_3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10da48f9065_3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should note that there’s a very practical need here of people simply needing more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insight was brought about by an extreme user like Julia, but we feel being better informed about what’s in food is a need everyone can </a:t>
            </a:r>
            <a:r>
              <a:rPr lang="en"/>
              <a:t>relate</a:t>
            </a:r>
            <a:r>
              <a:rPr lang="en"/>
              <a:t> to.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10da48f9065_3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10da48f9065_3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last interviewee was another extreme user, someone who takes his diet seriously twofold: as a chef and an amateur boxer. However, Tyler’s interview brought us in a different direction, where we focused a lot on his cultural identification with food.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0afd85f9a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0afd85f9a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10afd85f9a9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10afd85f9a9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One of the interesting stories that Tyler told us is of buying this instant noodle called pancit canton.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He bought the noodles, but didn’t actually eat them</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10afd85f9a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10afd85f9a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sometimes we found that people buy food not because they want to eat it, but because they feel a personal connection to it.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10afd85f9a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10afd85f9a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 side of Tyler was the chef, who told us he feels unsatisfied with HelloFresh and precut ingredients. Why, when it’s so </a:t>
            </a:r>
            <a:r>
              <a:rPr lang="en"/>
              <a:t>convenient</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found that for Tyler, it was the loss of control and ownership over the food he was eating. So very similarly to Julia, the home cook, Tyler wants to see himself in his food, even to the point of </a:t>
            </a:r>
            <a:r>
              <a:rPr lang="en"/>
              <a:t>inconvenience</a:t>
            </a:r>
            <a:r>
              <a:rPr lang="en"/>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10afd85f9a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7" name="Google Shape;1237;g10afd85f9a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10afd85f9a9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10afd85f9a9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0af98474e3_2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10af98474e3_2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Eduing, who risked his career and started cooking for love of serving other people.</a:t>
            </a:r>
            <a:endParaRPr/>
          </a:p>
          <a:p>
            <a:pPr indent="0" lvl="0" marL="0" rtl="0" algn="l">
              <a:spcBef>
                <a:spcPts val="0"/>
              </a:spcBef>
              <a:spcAft>
                <a:spcPts val="0"/>
              </a:spcAft>
              <a:buNone/>
            </a:pPr>
            <a:r>
              <a:rPr lang="en"/>
              <a:t>Tyler, who buys pancit (Filipino noodles) not to eat it, just because it reminds him of home.</a:t>
            </a:r>
            <a:endParaRPr/>
          </a:p>
          <a:p>
            <a:pPr indent="0" lvl="0" marL="0" rtl="0" algn="l">
              <a:spcBef>
                <a:spcPts val="0"/>
              </a:spcBef>
              <a:spcAft>
                <a:spcPts val="0"/>
              </a:spcAft>
              <a:buNone/>
            </a:pPr>
            <a:r>
              <a:rPr lang="en"/>
              <a:t>Julia, who wants to express herself through food, so explores new recipes even in spite of the challenges to her diabetes.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People want to own their food. People want to identify with their food, culturally or whatever way that means.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0af98474e3_2_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10af98474e3_2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af98474e3_2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af98474e3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domain of becoming iron man is a large space, and we wanted to scope it down. We named these things as our top priorities.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Senses, internally: are we interested, externally: will other people be interested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0af98474e3_2_8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0af98474e3_2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af98474e3_2_5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0af98474e3_2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were some of our core values with participant recruitment.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getting outside of our bubble, we wanted to discover ideas we couldn’t come up with on the edge of our bed.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Eating is such a personal experience, and lots of </a:t>
            </a:r>
            <a:r>
              <a:rPr lang="en"/>
              <a:t>people</a:t>
            </a:r>
            <a:r>
              <a:rPr lang="en"/>
              <a:t> have different relationships to food. One of our </a:t>
            </a:r>
            <a:r>
              <a:rPr lang="en"/>
              <a:t>interviewees has diabetes, One is a chef and an athlete, these are our extreme users. And we sought out these perspectives to sort of magnify the pain points people have with food.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Food especially brings to light the importance of diversity, as genders and cultures particularly participate in food differently.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af98474e3_2_3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0af98474e3_2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Eduing, a taco vendor and business owner</a:t>
            </a:r>
            <a:endParaRPr/>
          </a:p>
          <a:p>
            <a:pPr indent="0" lvl="0" marL="0" rtl="0" algn="l">
              <a:spcBef>
                <a:spcPts val="0"/>
              </a:spcBef>
              <a:spcAft>
                <a:spcPts val="0"/>
              </a:spcAft>
              <a:buNone/>
            </a:pPr>
            <a:r>
              <a:rPr lang="en"/>
              <a:t>Julia, a college student who never has enough options</a:t>
            </a:r>
            <a:endParaRPr/>
          </a:p>
          <a:p>
            <a:pPr indent="0" lvl="0" marL="0" rtl="0" algn="l">
              <a:spcBef>
                <a:spcPts val="0"/>
              </a:spcBef>
              <a:spcAft>
                <a:spcPts val="0"/>
              </a:spcAft>
              <a:buNone/>
            </a:pPr>
            <a:r>
              <a:rPr lang="en"/>
              <a:t>Alyssa, an home cook who has diabetes</a:t>
            </a:r>
            <a:endParaRPr/>
          </a:p>
          <a:p>
            <a:pPr indent="0" lvl="0" marL="0" rtl="0" algn="l">
              <a:spcBef>
                <a:spcPts val="0"/>
              </a:spcBef>
              <a:spcAft>
                <a:spcPts val="0"/>
              </a:spcAft>
              <a:buNone/>
            </a:pPr>
            <a:r>
              <a:rPr lang="en"/>
              <a:t>Tyler, a boxer and a chef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af98474e3_2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af98474e3_2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just some of the questions we asked them. We focused on questions that would evoke stories, particularly around food: walk me through the last time you cooked, or tell me about what’s in your pantry, for example.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da48f9065_3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0da48f9065_3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Eduing is a taco vendor who quit his job to become make food </a:t>
            </a:r>
            <a:r>
              <a:rPr lang="en"/>
              <a:t>because he finds personal satisfaction in making food for others.</a:t>
            </a:r>
            <a:endParaRPr/>
          </a:p>
          <a:p>
            <a:pPr indent="0" lvl="0" marL="0" rtl="0" algn="l">
              <a:spcBef>
                <a:spcPts val="0"/>
              </a:spcBef>
              <a:spcAft>
                <a:spcPts val="0"/>
              </a:spcAft>
              <a:buNone/>
            </a:pPr>
            <a:r>
              <a:rPr lang="en"/>
              <a:t>For him, quality and craft are important, maybe even more than the money, and he loves his customer.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0af98474e3_2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0af98474e3_2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0b165821a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0b165821a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4"/>
        </a:solidFill>
      </p:bgPr>
    </p:bg>
    <p:spTree>
      <p:nvGrpSpPr>
        <p:cNvPr id="55"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1753925" y="689125"/>
            <a:ext cx="5636136" cy="2822749"/>
          </a:xfrm>
          <a:prstGeom prst="rect">
            <a:avLst/>
          </a:prstGeom>
          <a:noFill/>
          <a:ln>
            <a:noFill/>
          </a:ln>
          <a:effectLst>
            <a:outerShdw blurRad="28575" rotWithShape="0" algn="bl" dir="5400000" dist="9525">
              <a:srgbClr val="274E13">
                <a:alpha val="40000"/>
              </a:srgbClr>
            </a:outerShdw>
          </a:effectLst>
        </p:spPr>
      </p:pic>
      <p:pic>
        <p:nvPicPr>
          <p:cNvPr id="57" name="Google Shape;57;p14"/>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58" name="Google Shape;58;p14"/>
          <p:cNvSpPr txBox="1"/>
          <p:nvPr>
            <p:ph type="ctrTitle"/>
          </p:nvPr>
        </p:nvSpPr>
        <p:spPr>
          <a:xfrm>
            <a:off x="1914900" y="1232450"/>
            <a:ext cx="5314200" cy="1736100"/>
          </a:xfrm>
          <a:prstGeom prst="rect">
            <a:avLst/>
          </a:prstGeom>
        </p:spPr>
        <p:txBody>
          <a:bodyPr anchorCtr="0" anchor="ctr" bIns="0" lIns="0" spcFirstLastPara="1" rIns="0" wrap="square" tIns="0">
            <a:noAutofit/>
          </a:bodyPr>
          <a:lstStyle>
            <a:lvl1pPr lvl="0" rtl="0">
              <a:spcBef>
                <a:spcPts val="0"/>
              </a:spcBef>
              <a:spcAft>
                <a:spcPts val="0"/>
              </a:spcAft>
              <a:buClr>
                <a:schemeClr val="lt2"/>
              </a:buClr>
              <a:buSzPts val="5000"/>
              <a:buNone/>
              <a:defRPr sz="5000">
                <a:solidFill>
                  <a:schemeClr val="lt2"/>
                </a:solidFill>
              </a:defRPr>
            </a:lvl1pPr>
            <a:lvl2pPr lvl="1" rtl="0">
              <a:spcBef>
                <a:spcPts val="0"/>
              </a:spcBef>
              <a:spcAft>
                <a:spcPts val="0"/>
              </a:spcAft>
              <a:buClr>
                <a:schemeClr val="lt2"/>
              </a:buClr>
              <a:buSzPts val="5000"/>
              <a:buNone/>
              <a:defRPr sz="5000">
                <a:solidFill>
                  <a:schemeClr val="lt2"/>
                </a:solidFill>
              </a:defRPr>
            </a:lvl2pPr>
            <a:lvl3pPr lvl="2" rtl="0">
              <a:spcBef>
                <a:spcPts val="0"/>
              </a:spcBef>
              <a:spcAft>
                <a:spcPts val="0"/>
              </a:spcAft>
              <a:buClr>
                <a:schemeClr val="lt2"/>
              </a:buClr>
              <a:buSzPts val="5000"/>
              <a:buNone/>
              <a:defRPr sz="5000">
                <a:solidFill>
                  <a:schemeClr val="lt2"/>
                </a:solidFill>
              </a:defRPr>
            </a:lvl3pPr>
            <a:lvl4pPr lvl="3" rtl="0">
              <a:spcBef>
                <a:spcPts val="0"/>
              </a:spcBef>
              <a:spcAft>
                <a:spcPts val="0"/>
              </a:spcAft>
              <a:buClr>
                <a:schemeClr val="lt2"/>
              </a:buClr>
              <a:buSzPts val="5000"/>
              <a:buNone/>
              <a:defRPr sz="5000">
                <a:solidFill>
                  <a:schemeClr val="lt2"/>
                </a:solidFill>
              </a:defRPr>
            </a:lvl4pPr>
            <a:lvl5pPr lvl="4" rtl="0">
              <a:spcBef>
                <a:spcPts val="0"/>
              </a:spcBef>
              <a:spcAft>
                <a:spcPts val="0"/>
              </a:spcAft>
              <a:buClr>
                <a:schemeClr val="lt2"/>
              </a:buClr>
              <a:buSzPts val="5000"/>
              <a:buNone/>
              <a:defRPr sz="5000">
                <a:solidFill>
                  <a:schemeClr val="lt2"/>
                </a:solidFill>
              </a:defRPr>
            </a:lvl5pPr>
            <a:lvl6pPr lvl="5" rtl="0">
              <a:spcBef>
                <a:spcPts val="0"/>
              </a:spcBef>
              <a:spcAft>
                <a:spcPts val="0"/>
              </a:spcAft>
              <a:buClr>
                <a:schemeClr val="lt2"/>
              </a:buClr>
              <a:buSzPts val="5000"/>
              <a:buNone/>
              <a:defRPr sz="5000">
                <a:solidFill>
                  <a:schemeClr val="lt2"/>
                </a:solidFill>
              </a:defRPr>
            </a:lvl6pPr>
            <a:lvl7pPr lvl="6" rtl="0">
              <a:spcBef>
                <a:spcPts val="0"/>
              </a:spcBef>
              <a:spcAft>
                <a:spcPts val="0"/>
              </a:spcAft>
              <a:buClr>
                <a:schemeClr val="lt2"/>
              </a:buClr>
              <a:buSzPts val="5000"/>
              <a:buNone/>
              <a:defRPr sz="5000">
                <a:solidFill>
                  <a:schemeClr val="lt2"/>
                </a:solidFill>
              </a:defRPr>
            </a:lvl7pPr>
            <a:lvl8pPr lvl="7" rtl="0">
              <a:spcBef>
                <a:spcPts val="0"/>
              </a:spcBef>
              <a:spcAft>
                <a:spcPts val="0"/>
              </a:spcAft>
              <a:buClr>
                <a:schemeClr val="lt2"/>
              </a:buClr>
              <a:buSzPts val="5000"/>
              <a:buNone/>
              <a:defRPr sz="5000">
                <a:solidFill>
                  <a:schemeClr val="lt2"/>
                </a:solidFill>
              </a:defRPr>
            </a:lvl8pPr>
            <a:lvl9pPr lvl="8" rtl="0">
              <a:spcBef>
                <a:spcPts val="0"/>
              </a:spcBef>
              <a:spcAft>
                <a:spcPts val="0"/>
              </a:spcAft>
              <a:buClr>
                <a:schemeClr val="lt2"/>
              </a:buClr>
              <a:buSzPts val="5000"/>
              <a:buNone/>
              <a:defRPr sz="5000">
                <a:solidFill>
                  <a:schemeClr val="l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pic>
        <p:nvPicPr>
          <p:cNvPr id="60" name="Google Shape;60;p15"/>
          <p:cNvPicPr preferRelativeResize="0"/>
          <p:nvPr/>
        </p:nvPicPr>
        <p:blipFill>
          <a:blip r:embed="rId2">
            <a:alphaModFix/>
          </a:blip>
          <a:stretch>
            <a:fillRect/>
          </a:stretch>
        </p:blipFill>
        <p:spPr>
          <a:xfrm>
            <a:off x="1753925" y="689125"/>
            <a:ext cx="5636136" cy="2822749"/>
          </a:xfrm>
          <a:prstGeom prst="rect">
            <a:avLst/>
          </a:prstGeom>
          <a:noFill/>
          <a:ln>
            <a:noFill/>
          </a:ln>
        </p:spPr>
      </p:pic>
      <p:pic>
        <p:nvPicPr>
          <p:cNvPr id="61" name="Google Shape;61;p15"/>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62" name="Google Shape;62;p15"/>
          <p:cNvSpPr txBox="1"/>
          <p:nvPr>
            <p:ph type="ctrTitle"/>
          </p:nvPr>
        </p:nvSpPr>
        <p:spPr>
          <a:xfrm>
            <a:off x="1871125" y="1126150"/>
            <a:ext cx="5401800" cy="1159800"/>
          </a:xfrm>
          <a:prstGeom prst="rect">
            <a:avLst/>
          </a:prstGeom>
        </p:spPr>
        <p:txBody>
          <a:bodyPr anchorCtr="0" anchor="b" bIns="0" lIns="0" spcFirstLastPara="1" rIns="0" wrap="square" tIns="0">
            <a:noAutofit/>
          </a:bodyPr>
          <a:lstStyle>
            <a:lvl1pPr lvl="0" rtl="0" algn="ctr">
              <a:spcBef>
                <a:spcPts val="0"/>
              </a:spcBef>
              <a:spcAft>
                <a:spcPts val="0"/>
              </a:spcAft>
              <a:buClr>
                <a:schemeClr val="lt2"/>
              </a:buClr>
              <a:buSzPts val="4600"/>
              <a:buNone/>
              <a:defRPr sz="4600">
                <a:solidFill>
                  <a:schemeClr val="lt2"/>
                </a:solidFill>
              </a:defRPr>
            </a:lvl1pPr>
            <a:lvl2pPr lvl="1" rtl="0" algn="ctr">
              <a:spcBef>
                <a:spcPts val="0"/>
              </a:spcBef>
              <a:spcAft>
                <a:spcPts val="0"/>
              </a:spcAft>
              <a:buClr>
                <a:schemeClr val="lt2"/>
              </a:buClr>
              <a:buSzPts val="4600"/>
              <a:buNone/>
              <a:defRPr sz="4600">
                <a:solidFill>
                  <a:schemeClr val="lt2"/>
                </a:solidFill>
              </a:defRPr>
            </a:lvl2pPr>
            <a:lvl3pPr lvl="2" rtl="0" algn="ctr">
              <a:spcBef>
                <a:spcPts val="0"/>
              </a:spcBef>
              <a:spcAft>
                <a:spcPts val="0"/>
              </a:spcAft>
              <a:buClr>
                <a:schemeClr val="lt2"/>
              </a:buClr>
              <a:buSzPts val="4600"/>
              <a:buNone/>
              <a:defRPr sz="4600">
                <a:solidFill>
                  <a:schemeClr val="lt2"/>
                </a:solidFill>
              </a:defRPr>
            </a:lvl3pPr>
            <a:lvl4pPr lvl="3" rtl="0" algn="ctr">
              <a:spcBef>
                <a:spcPts val="0"/>
              </a:spcBef>
              <a:spcAft>
                <a:spcPts val="0"/>
              </a:spcAft>
              <a:buClr>
                <a:schemeClr val="lt2"/>
              </a:buClr>
              <a:buSzPts val="4600"/>
              <a:buNone/>
              <a:defRPr sz="4600">
                <a:solidFill>
                  <a:schemeClr val="lt2"/>
                </a:solidFill>
              </a:defRPr>
            </a:lvl4pPr>
            <a:lvl5pPr lvl="4" rtl="0" algn="ctr">
              <a:spcBef>
                <a:spcPts val="0"/>
              </a:spcBef>
              <a:spcAft>
                <a:spcPts val="0"/>
              </a:spcAft>
              <a:buClr>
                <a:schemeClr val="lt2"/>
              </a:buClr>
              <a:buSzPts val="4600"/>
              <a:buNone/>
              <a:defRPr sz="4600">
                <a:solidFill>
                  <a:schemeClr val="lt2"/>
                </a:solidFill>
              </a:defRPr>
            </a:lvl5pPr>
            <a:lvl6pPr lvl="5" rtl="0" algn="ctr">
              <a:spcBef>
                <a:spcPts val="0"/>
              </a:spcBef>
              <a:spcAft>
                <a:spcPts val="0"/>
              </a:spcAft>
              <a:buClr>
                <a:schemeClr val="lt2"/>
              </a:buClr>
              <a:buSzPts val="4600"/>
              <a:buNone/>
              <a:defRPr sz="4600">
                <a:solidFill>
                  <a:schemeClr val="lt2"/>
                </a:solidFill>
              </a:defRPr>
            </a:lvl6pPr>
            <a:lvl7pPr lvl="6" rtl="0" algn="ctr">
              <a:spcBef>
                <a:spcPts val="0"/>
              </a:spcBef>
              <a:spcAft>
                <a:spcPts val="0"/>
              </a:spcAft>
              <a:buClr>
                <a:schemeClr val="lt2"/>
              </a:buClr>
              <a:buSzPts val="4600"/>
              <a:buNone/>
              <a:defRPr sz="4600">
                <a:solidFill>
                  <a:schemeClr val="lt2"/>
                </a:solidFill>
              </a:defRPr>
            </a:lvl7pPr>
            <a:lvl8pPr lvl="7" rtl="0" algn="ctr">
              <a:spcBef>
                <a:spcPts val="0"/>
              </a:spcBef>
              <a:spcAft>
                <a:spcPts val="0"/>
              </a:spcAft>
              <a:buClr>
                <a:schemeClr val="lt2"/>
              </a:buClr>
              <a:buSzPts val="4600"/>
              <a:buNone/>
              <a:defRPr sz="4600">
                <a:solidFill>
                  <a:schemeClr val="lt2"/>
                </a:solidFill>
              </a:defRPr>
            </a:lvl8pPr>
            <a:lvl9pPr lvl="8" rtl="0" algn="ctr">
              <a:spcBef>
                <a:spcPts val="0"/>
              </a:spcBef>
              <a:spcAft>
                <a:spcPts val="0"/>
              </a:spcAft>
              <a:buClr>
                <a:schemeClr val="lt2"/>
              </a:buClr>
              <a:buSzPts val="4600"/>
              <a:buNone/>
              <a:defRPr sz="4600">
                <a:solidFill>
                  <a:schemeClr val="lt2"/>
                </a:solidFill>
              </a:defRPr>
            </a:lvl9pPr>
          </a:lstStyle>
          <a:p/>
        </p:txBody>
      </p:sp>
      <p:sp>
        <p:nvSpPr>
          <p:cNvPr id="63" name="Google Shape;63;p15"/>
          <p:cNvSpPr txBox="1"/>
          <p:nvPr>
            <p:ph idx="1" type="subTitle"/>
          </p:nvPr>
        </p:nvSpPr>
        <p:spPr>
          <a:xfrm>
            <a:off x="1871125" y="2306651"/>
            <a:ext cx="5401800" cy="4113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400"/>
              <a:buNone/>
              <a:defRPr>
                <a:solidFill>
                  <a:schemeClr val="accent1"/>
                </a:solidFill>
              </a:defRPr>
            </a:lvl1pPr>
            <a:lvl2pPr lvl="1" rtl="0" algn="ctr">
              <a:spcBef>
                <a:spcPts val="800"/>
              </a:spcBef>
              <a:spcAft>
                <a:spcPts val="0"/>
              </a:spcAft>
              <a:buClr>
                <a:schemeClr val="accent1"/>
              </a:buClr>
              <a:buSzPts val="3000"/>
              <a:buNone/>
              <a:defRPr sz="3000">
                <a:solidFill>
                  <a:schemeClr val="accent1"/>
                </a:solidFill>
              </a:defRPr>
            </a:lvl2pPr>
            <a:lvl3pPr lvl="2" rtl="0" algn="ctr">
              <a:spcBef>
                <a:spcPts val="800"/>
              </a:spcBef>
              <a:spcAft>
                <a:spcPts val="0"/>
              </a:spcAft>
              <a:buClr>
                <a:schemeClr val="accent1"/>
              </a:buClr>
              <a:buSzPts val="3000"/>
              <a:buNone/>
              <a:defRPr sz="3000">
                <a:solidFill>
                  <a:schemeClr val="accent1"/>
                </a:solidFill>
              </a:defRPr>
            </a:lvl3pPr>
            <a:lvl4pPr lvl="3" rtl="0" algn="ctr">
              <a:spcBef>
                <a:spcPts val="800"/>
              </a:spcBef>
              <a:spcAft>
                <a:spcPts val="0"/>
              </a:spcAft>
              <a:buClr>
                <a:schemeClr val="accent1"/>
              </a:buClr>
              <a:buSzPts val="3000"/>
              <a:buNone/>
              <a:defRPr sz="3000">
                <a:solidFill>
                  <a:schemeClr val="accent1"/>
                </a:solidFill>
              </a:defRPr>
            </a:lvl4pPr>
            <a:lvl5pPr lvl="4" rtl="0" algn="ctr">
              <a:spcBef>
                <a:spcPts val="800"/>
              </a:spcBef>
              <a:spcAft>
                <a:spcPts val="0"/>
              </a:spcAft>
              <a:buClr>
                <a:schemeClr val="accent1"/>
              </a:buClr>
              <a:buSzPts val="3000"/>
              <a:buNone/>
              <a:defRPr sz="3000">
                <a:solidFill>
                  <a:schemeClr val="accent1"/>
                </a:solidFill>
              </a:defRPr>
            </a:lvl5pPr>
            <a:lvl6pPr lvl="5" rtl="0" algn="ctr">
              <a:spcBef>
                <a:spcPts val="800"/>
              </a:spcBef>
              <a:spcAft>
                <a:spcPts val="0"/>
              </a:spcAft>
              <a:buClr>
                <a:schemeClr val="accent1"/>
              </a:buClr>
              <a:buSzPts val="3000"/>
              <a:buNone/>
              <a:defRPr sz="3000">
                <a:solidFill>
                  <a:schemeClr val="accent1"/>
                </a:solidFill>
              </a:defRPr>
            </a:lvl6pPr>
            <a:lvl7pPr lvl="6" rtl="0" algn="ctr">
              <a:spcBef>
                <a:spcPts val="800"/>
              </a:spcBef>
              <a:spcAft>
                <a:spcPts val="0"/>
              </a:spcAft>
              <a:buClr>
                <a:schemeClr val="accent1"/>
              </a:buClr>
              <a:buSzPts val="3000"/>
              <a:buNone/>
              <a:defRPr sz="3000">
                <a:solidFill>
                  <a:schemeClr val="accent1"/>
                </a:solidFill>
              </a:defRPr>
            </a:lvl7pPr>
            <a:lvl8pPr lvl="7" rtl="0" algn="ctr">
              <a:spcBef>
                <a:spcPts val="800"/>
              </a:spcBef>
              <a:spcAft>
                <a:spcPts val="0"/>
              </a:spcAft>
              <a:buClr>
                <a:schemeClr val="accent1"/>
              </a:buClr>
              <a:buSzPts val="3000"/>
              <a:buNone/>
              <a:defRPr sz="3000">
                <a:solidFill>
                  <a:schemeClr val="accent1"/>
                </a:solidFill>
              </a:defRPr>
            </a:lvl8pPr>
            <a:lvl9pPr lvl="8" rtl="0" algn="ctr">
              <a:spcBef>
                <a:spcPts val="800"/>
              </a:spcBef>
              <a:spcAft>
                <a:spcPts val="800"/>
              </a:spcAft>
              <a:buClr>
                <a:schemeClr val="accent1"/>
              </a:buClr>
              <a:buSzPts val="3000"/>
              <a:buNone/>
              <a:defRPr sz="3000">
                <a:solidFill>
                  <a:schemeClr val="accen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3"/>
        </a:solidFill>
      </p:bgPr>
    </p:bg>
    <p:spTree>
      <p:nvGrpSpPr>
        <p:cNvPr id="64" name="Shape 64"/>
        <p:cNvGrpSpPr/>
        <p:nvPr/>
      </p:nvGrpSpPr>
      <p:grpSpPr>
        <a:xfrm>
          <a:off x="0" y="0"/>
          <a:ext cx="0" cy="0"/>
          <a:chOff x="0" y="0"/>
          <a:chExt cx="0" cy="0"/>
        </a:xfrm>
      </p:grpSpPr>
      <p:pic>
        <p:nvPicPr>
          <p:cNvPr id="65" name="Google Shape;65;p16"/>
          <p:cNvPicPr preferRelativeResize="0"/>
          <p:nvPr/>
        </p:nvPicPr>
        <p:blipFill>
          <a:blip r:embed="rId2">
            <a:alphaModFix/>
          </a:blip>
          <a:stretch>
            <a:fillRect/>
          </a:stretch>
        </p:blipFill>
        <p:spPr>
          <a:xfrm>
            <a:off x="2305875" y="271169"/>
            <a:ext cx="4532251" cy="4546531"/>
          </a:xfrm>
          <a:prstGeom prst="rect">
            <a:avLst/>
          </a:prstGeom>
          <a:noFill/>
          <a:ln>
            <a:noFill/>
          </a:ln>
        </p:spPr>
      </p:pic>
      <p:pic>
        <p:nvPicPr>
          <p:cNvPr id="66" name="Google Shape;66;p16"/>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67" name="Google Shape;67;p16"/>
          <p:cNvSpPr txBox="1"/>
          <p:nvPr>
            <p:ph idx="1" type="body"/>
          </p:nvPr>
        </p:nvSpPr>
        <p:spPr>
          <a:xfrm>
            <a:off x="2743200" y="2161800"/>
            <a:ext cx="3657600" cy="819900"/>
          </a:xfrm>
          <a:prstGeom prst="rect">
            <a:avLst/>
          </a:prstGeom>
        </p:spPr>
        <p:txBody>
          <a:bodyPr anchorCtr="0" anchor="ctr" bIns="0" lIns="0" spcFirstLastPara="1" rIns="0" wrap="square" tIns="0">
            <a:noAutofit/>
          </a:bodyPr>
          <a:lstStyle>
            <a:lvl1pPr indent="-387350" lvl="0" marL="457200" rtl="0" algn="ctr">
              <a:spcBef>
                <a:spcPts val="0"/>
              </a:spcBef>
              <a:spcAft>
                <a:spcPts val="0"/>
              </a:spcAft>
              <a:buClr>
                <a:schemeClr val="lt1"/>
              </a:buClr>
              <a:buSzPts val="2500"/>
              <a:buChar char="⬩"/>
              <a:defRPr i="1" sz="2500">
                <a:solidFill>
                  <a:schemeClr val="lt1"/>
                </a:solidFill>
              </a:defRPr>
            </a:lvl1pPr>
            <a:lvl2pPr indent="-387350" lvl="1" marL="914400" rtl="0" algn="ctr">
              <a:spcBef>
                <a:spcPts val="800"/>
              </a:spcBef>
              <a:spcAft>
                <a:spcPts val="0"/>
              </a:spcAft>
              <a:buClr>
                <a:schemeClr val="lt1"/>
              </a:buClr>
              <a:buSzPts val="2500"/>
              <a:buChar char="◇"/>
              <a:defRPr i="1" sz="2500">
                <a:solidFill>
                  <a:schemeClr val="lt1"/>
                </a:solidFill>
              </a:defRPr>
            </a:lvl2pPr>
            <a:lvl3pPr indent="-387350" lvl="2" marL="1371600" rtl="0" algn="ctr">
              <a:spcBef>
                <a:spcPts val="800"/>
              </a:spcBef>
              <a:spcAft>
                <a:spcPts val="0"/>
              </a:spcAft>
              <a:buClr>
                <a:schemeClr val="lt1"/>
              </a:buClr>
              <a:buSzPts val="2500"/>
              <a:buChar char="■"/>
              <a:defRPr i="1" sz="2500">
                <a:solidFill>
                  <a:schemeClr val="lt1"/>
                </a:solidFill>
              </a:defRPr>
            </a:lvl3pPr>
            <a:lvl4pPr indent="-387350" lvl="3" marL="1828800" rtl="0" algn="ctr">
              <a:spcBef>
                <a:spcPts val="800"/>
              </a:spcBef>
              <a:spcAft>
                <a:spcPts val="0"/>
              </a:spcAft>
              <a:buClr>
                <a:schemeClr val="lt1"/>
              </a:buClr>
              <a:buSzPts val="2500"/>
              <a:buChar char="●"/>
              <a:defRPr i="1" sz="2500">
                <a:solidFill>
                  <a:schemeClr val="lt1"/>
                </a:solidFill>
              </a:defRPr>
            </a:lvl4pPr>
            <a:lvl5pPr indent="-387350" lvl="4" marL="2286000" rtl="0" algn="ctr">
              <a:spcBef>
                <a:spcPts val="800"/>
              </a:spcBef>
              <a:spcAft>
                <a:spcPts val="0"/>
              </a:spcAft>
              <a:buClr>
                <a:schemeClr val="lt1"/>
              </a:buClr>
              <a:buSzPts val="2500"/>
              <a:buChar char="○"/>
              <a:defRPr i="1" sz="2500">
                <a:solidFill>
                  <a:schemeClr val="lt1"/>
                </a:solidFill>
              </a:defRPr>
            </a:lvl5pPr>
            <a:lvl6pPr indent="-387350" lvl="5" marL="2743200" rtl="0" algn="ctr">
              <a:spcBef>
                <a:spcPts val="800"/>
              </a:spcBef>
              <a:spcAft>
                <a:spcPts val="0"/>
              </a:spcAft>
              <a:buClr>
                <a:schemeClr val="lt1"/>
              </a:buClr>
              <a:buSzPts val="2500"/>
              <a:buChar char="■"/>
              <a:defRPr i="1" sz="2500">
                <a:solidFill>
                  <a:schemeClr val="lt1"/>
                </a:solidFill>
              </a:defRPr>
            </a:lvl6pPr>
            <a:lvl7pPr indent="-387350" lvl="6" marL="3200400" rtl="0" algn="ctr">
              <a:spcBef>
                <a:spcPts val="800"/>
              </a:spcBef>
              <a:spcAft>
                <a:spcPts val="0"/>
              </a:spcAft>
              <a:buClr>
                <a:schemeClr val="lt1"/>
              </a:buClr>
              <a:buSzPts val="2500"/>
              <a:buChar char="●"/>
              <a:defRPr i="1" sz="2500">
                <a:solidFill>
                  <a:schemeClr val="lt1"/>
                </a:solidFill>
              </a:defRPr>
            </a:lvl7pPr>
            <a:lvl8pPr indent="-387350" lvl="7" marL="3657600" rtl="0" algn="ctr">
              <a:spcBef>
                <a:spcPts val="800"/>
              </a:spcBef>
              <a:spcAft>
                <a:spcPts val="0"/>
              </a:spcAft>
              <a:buClr>
                <a:schemeClr val="lt1"/>
              </a:buClr>
              <a:buSzPts val="2500"/>
              <a:buChar char="○"/>
              <a:defRPr i="1" sz="2500">
                <a:solidFill>
                  <a:schemeClr val="lt1"/>
                </a:solidFill>
              </a:defRPr>
            </a:lvl8pPr>
            <a:lvl9pPr indent="-387350" lvl="8" marL="4114800" rtl="0" algn="ctr">
              <a:spcBef>
                <a:spcPts val="800"/>
              </a:spcBef>
              <a:spcAft>
                <a:spcPts val="800"/>
              </a:spcAft>
              <a:buClr>
                <a:schemeClr val="lt1"/>
              </a:buClr>
              <a:buSzPts val="2500"/>
              <a:buChar char="■"/>
              <a:defRPr i="1" sz="2500">
                <a:solidFill>
                  <a:schemeClr val="lt1"/>
                </a:solidFill>
              </a:defRPr>
            </a:lvl9pPr>
          </a:lstStyle>
          <a:p/>
        </p:txBody>
      </p:sp>
      <p:sp>
        <p:nvSpPr>
          <p:cNvPr id="68" name="Google Shape;68;p16"/>
          <p:cNvSpPr txBox="1"/>
          <p:nvPr/>
        </p:nvSpPr>
        <p:spPr>
          <a:xfrm>
            <a:off x="3593400" y="2711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9600">
                <a:solidFill>
                  <a:schemeClr val="lt2"/>
                </a:solidFill>
                <a:latin typeface="Satisfy"/>
                <a:ea typeface="Satisfy"/>
                <a:cs typeface="Satisfy"/>
                <a:sym typeface="Satisfy"/>
              </a:rPr>
              <a:t>“</a:t>
            </a:r>
            <a:endParaRPr sz="9600">
              <a:solidFill>
                <a:schemeClr val="lt2"/>
              </a:solidFill>
              <a:latin typeface="Satisfy"/>
              <a:ea typeface="Satisfy"/>
              <a:cs typeface="Satisfy"/>
              <a:sym typeface="Satisfy"/>
            </a:endParaRPr>
          </a:p>
        </p:txBody>
      </p:sp>
      <p:sp>
        <p:nvSpPr>
          <p:cNvPr id="69" name="Google Shape;69;p16"/>
          <p:cNvSpPr txBox="1"/>
          <p:nvPr>
            <p:ph idx="12" type="sldNum"/>
          </p:nvPr>
        </p:nvSpPr>
        <p:spPr>
          <a:xfrm>
            <a:off x="4297650" y="4218625"/>
            <a:ext cx="548700" cy="924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0" name="Shape 70"/>
        <p:cNvGrpSpPr/>
        <p:nvPr/>
      </p:nvGrpSpPr>
      <p:grpSpPr>
        <a:xfrm>
          <a:off x="0" y="0"/>
          <a:ext cx="0" cy="0"/>
          <a:chOff x="0" y="0"/>
          <a:chExt cx="0" cy="0"/>
        </a:xfrm>
      </p:grpSpPr>
      <p:pic>
        <p:nvPicPr>
          <p:cNvPr id="71" name="Google Shape;71;p17"/>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72" name="Google Shape;72;p17"/>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3" name="Google Shape;73;p17"/>
          <p:cNvSpPr txBox="1"/>
          <p:nvPr>
            <p:ph idx="1" type="body"/>
          </p:nvPr>
        </p:nvSpPr>
        <p:spPr>
          <a:xfrm>
            <a:off x="1080050" y="1201548"/>
            <a:ext cx="6984000" cy="3033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800"/>
              </a:spcBef>
              <a:spcAft>
                <a:spcPts val="0"/>
              </a:spcAft>
              <a:buSzPts val="2400"/>
              <a:buChar char="◇"/>
              <a:defRPr/>
            </a:lvl2pPr>
            <a:lvl3pPr indent="-381000" lvl="2" marL="1371600" rtl="0">
              <a:spcBef>
                <a:spcPts val="800"/>
              </a:spcBef>
              <a:spcAft>
                <a:spcPts val="0"/>
              </a:spcAft>
              <a:buSzPts val="2400"/>
              <a:buChar char="■"/>
              <a:defRPr/>
            </a:lvl3pPr>
            <a:lvl4pPr indent="-381000" lvl="3" marL="1828800" rtl="0">
              <a:spcBef>
                <a:spcPts val="800"/>
              </a:spcBef>
              <a:spcAft>
                <a:spcPts val="0"/>
              </a:spcAft>
              <a:buSzPts val="2400"/>
              <a:buChar char="●"/>
              <a:defRPr/>
            </a:lvl4pPr>
            <a:lvl5pPr indent="-381000" lvl="4" marL="2286000" rtl="0">
              <a:spcBef>
                <a:spcPts val="800"/>
              </a:spcBef>
              <a:spcAft>
                <a:spcPts val="0"/>
              </a:spcAft>
              <a:buSzPts val="2400"/>
              <a:buChar char="○"/>
              <a:defRPr/>
            </a:lvl5pPr>
            <a:lvl6pPr indent="-381000" lvl="5" marL="2743200" rtl="0">
              <a:spcBef>
                <a:spcPts val="800"/>
              </a:spcBef>
              <a:spcAft>
                <a:spcPts val="0"/>
              </a:spcAft>
              <a:buSzPts val="2400"/>
              <a:buChar char="■"/>
              <a:defRPr/>
            </a:lvl6pPr>
            <a:lvl7pPr indent="-381000" lvl="6" marL="3200400" rtl="0">
              <a:spcBef>
                <a:spcPts val="800"/>
              </a:spcBef>
              <a:spcAft>
                <a:spcPts val="0"/>
              </a:spcAft>
              <a:buSzPts val="2400"/>
              <a:buChar char="●"/>
              <a:defRPr/>
            </a:lvl7pPr>
            <a:lvl8pPr indent="-381000" lvl="7" marL="3657600" rtl="0">
              <a:spcBef>
                <a:spcPts val="800"/>
              </a:spcBef>
              <a:spcAft>
                <a:spcPts val="0"/>
              </a:spcAft>
              <a:buSzPts val="2400"/>
              <a:buChar char="○"/>
              <a:defRPr/>
            </a:lvl8pPr>
            <a:lvl9pPr indent="-381000" lvl="8" marL="4114800" rtl="0">
              <a:spcBef>
                <a:spcPts val="800"/>
              </a:spcBef>
              <a:spcAft>
                <a:spcPts val="800"/>
              </a:spcAft>
              <a:buSzPts val="2400"/>
              <a:buChar char="■"/>
              <a:defRPr/>
            </a:lvl9pPr>
          </a:lstStyle>
          <a:p/>
        </p:txBody>
      </p:sp>
      <p:sp>
        <p:nvSpPr>
          <p:cNvPr id="74" name="Google Shape;74;p17"/>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5" name="Google Shape;75;p17"/>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6" name="Shape 76"/>
        <p:cNvGrpSpPr/>
        <p:nvPr/>
      </p:nvGrpSpPr>
      <p:grpSpPr>
        <a:xfrm>
          <a:off x="0" y="0"/>
          <a:ext cx="0" cy="0"/>
          <a:chOff x="0" y="0"/>
          <a:chExt cx="0" cy="0"/>
        </a:xfrm>
      </p:grpSpPr>
      <p:pic>
        <p:nvPicPr>
          <p:cNvPr id="77" name="Google Shape;77;p18"/>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78" name="Google Shape;78;p18"/>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9" name="Google Shape;79;p18"/>
          <p:cNvSpPr txBox="1"/>
          <p:nvPr>
            <p:ph idx="1" type="body"/>
          </p:nvPr>
        </p:nvSpPr>
        <p:spPr>
          <a:xfrm>
            <a:off x="855275" y="1201550"/>
            <a:ext cx="3473100" cy="2999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80" name="Google Shape;80;p18"/>
          <p:cNvSpPr txBox="1"/>
          <p:nvPr>
            <p:ph idx="2" type="body"/>
          </p:nvPr>
        </p:nvSpPr>
        <p:spPr>
          <a:xfrm>
            <a:off x="4815599" y="1201550"/>
            <a:ext cx="3473100" cy="2999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81" name="Google Shape;81;p18"/>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2" name="Google Shape;82;p18"/>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3" name="Shape 83"/>
        <p:cNvGrpSpPr/>
        <p:nvPr/>
      </p:nvGrpSpPr>
      <p:grpSpPr>
        <a:xfrm>
          <a:off x="0" y="0"/>
          <a:ext cx="0" cy="0"/>
          <a:chOff x="0" y="0"/>
          <a:chExt cx="0" cy="0"/>
        </a:xfrm>
      </p:grpSpPr>
      <p:pic>
        <p:nvPicPr>
          <p:cNvPr id="84" name="Google Shape;84;p19"/>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85" name="Google Shape;85;p19"/>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6" name="Google Shape;86;p19"/>
          <p:cNvSpPr txBox="1"/>
          <p:nvPr>
            <p:ph idx="1" type="body"/>
          </p:nvPr>
        </p:nvSpPr>
        <p:spPr>
          <a:xfrm>
            <a:off x="855300"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7" name="Google Shape;87;p19"/>
          <p:cNvSpPr txBox="1"/>
          <p:nvPr>
            <p:ph idx="2" type="body"/>
          </p:nvPr>
        </p:nvSpPr>
        <p:spPr>
          <a:xfrm>
            <a:off x="3414200"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8" name="Google Shape;88;p19"/>
          <p:cNvSpPr txBox="1"/>
          <p:nvPr>
            <p:ph idx="3" type="body"/>
          </p:nvPr>
        </p:nvSpPr>
        <p:spPr>
          <a:xfrm>
            <a:off x="5973099"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9" name="Google Shape;89;p19"/>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0" name="Google Shape;90;p19"/>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pic>
        <p:nvPicPr>
          <p:cNvPr id="92" name="Google Shape;92;p20"/>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93" name="Google Shape;93;p20"/>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4" name="Google Shape;94;p20"/>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5" name="Google Shape;95;p20"/>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pic>
        <p:nvPicPr>
          <p:cNvPr id="97" name="Google Shape;97;p21"/>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98" name="Google Shape;98;p21"/>
          <p:cNvSpPr txBox="1"/>
          <p:nvPr>
            <p:ph idx="1" type="body"/>
          </p:nvPr>
        </p:nvSpPr>
        <p:spPr>
          <a:xfrm>
            <a:off x="855300" y="3826525"/>
            <a:ext cx="7433400" cy="318000"/>
          </a:xfrm>
          <a:prstGeom prst="rect">
            <a:avLst/>
          </a:prstGeom>
        </p:spPr>
        <p:txBody>
          <a:bodyPr anchorCtr="0" anchor="t" bIns="0" lIns="0" spcFirstLastPara="1" rIns="0" wrap="square" tIns="0">
            <a:noAutofit/>
          </a:bodyPr>
          <a:lstStyle>
            <a:lvl1pPr indent="-228600" lvl="0" marL="457200" rtl="0" algn="ctr">
              <a:spcBef>
                <a:spcPts val="0"/>
              </a:spcBef>
              <a:spcAft>
                <a:spcPts val="800"/>
              </a:spcAft>
              <a:buSzPts val="1800"/>
              <a:buNone/>
              <a:defRPr sz="1800"/>
            </a:lvl1pPr>
          </a:lstStyle>
          <a:p/>
        </p:txBody>
      </p:sp>
      <p:sp>
        <p:nvSpPr>
          <p:cNvPr id="99" name="Google Shape;99;p21"/>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pic>
        <p:nvPicPr>
          <p:cNvPr id="101" name="Google Shape;101;p22"/>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102" name="Google Shape;102;p22"/>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p:cSld name="BLANK_1">
    <p:spTree>
      <p:nvGrpSpPr>
        <p:cNvPr id="103" name="Shape 103"/>
        <p:cNvGrpSpPr/>
        <p:nvPr/>
      </p:nvGrpSpPr>
      <p:grpSpPr>
        <a:xfrm>
          <a:off x="0" y="0"/>
          <a:ext cx="0" cy="0"/>
          <a:chOff x="0" y="0"/>
          <a:chExt cx="0" cy="0"/>
        </a:xfrm>
      </p:grpSpPr>
      <p:sp>
        <p:nvSpPr>
          <p:cNvPr id="104" name="Google Shape;104;p23"/>
          <p:cNvSpPr txBox="1"/>
          <p:nvPr>
            <p:ph idx="12" type="sldNum"/>
          </p:nvPr>
        </p:nvSpPr>
        <p:spPr>
          <a:xfrm>
            <a:off x="4297650" y="4465974"/>
            <a:ext cx="548700" cy="677400"/>
          </a:xfrm>
          <a:prstGeom prst="rect">
            <a:avLst/>
          </a:prstGeom>
          <a:effectLst>
            <a:outerShdw blurRad="57150" rotWithShape="0" algn="bl" dir="5400000" dist="19050">
              <a:schemeClr val="dk1">
                <a:alpha val="50000"/>
              </a:schemeClr>
            </a:outerShdw>
          </a:effectLst>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a:blip r:embed="rId1">
            <a:alphaModFix/>
          </a:blip>
          <a:stretch>
            <a:fillRect/>
          </a:stretch>
        </p:blipFill>
        <p:spPr>
          <a:xfrm>
            <a:off x="50" y="0"/>
            <a:ext cx="9144000" cy="5143500"/>
          </a:xfrm>
          <a:prstGeom prst="rect">
            <a:avLst/>
          </a:prstGeom>
          <a:noFill/>
          <a:ln>
            <a:noFill/>
          </a:ln>
        </p:spPr>
      </p:pic>
      <p:sp>
        <p:nvSpPr>
          <p:cNvPr id="52" name="Google Shape;52;p13"/>
          <p:cNvSpPr txBox="1"/>
          <p:nvPr>
            <p:ph type="title"/>
          </p:nvPr>
        </p:nvSpPr>
        <p:spPr>
          <a:xfrm>
            <a:off x="1080050" y="531200"/>
            <a:ext cx="6984000" cy="3963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1pPr>
            <a:lvl2pPr lvl="1"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2pPr>
            <a:lvl3pPr lvl="2"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3pPr>
            <a:lvl4pPr lvl="3"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4pPr>
            <a:lvl5pPr lvl="4"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5pPr>
            <a:lvl6pPr lvl="5"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6pPr>
            <a:lvl7pPr lvl="6"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7pPr>
            <a:lvl8pPr lvl="7"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8pPr>
            <a:lvl9pPr lvl="8"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9pPr>
          </a:lstStyle>
          <a:p/>
        </p:txBody>
      </p:sp>
      <p:sp>
        <p:nvSpPr>
          <p:cNvPr id="53" name="Google Shape;53;p13"/>
          <p:cNvSpPr txBox="1"/>
          <p:nvPr>
            <p:ph idx="1" type="body"/>
          </p:nvPr>
        </p:nvSpPr>
        <p:spPr>
          <a:xfrm>
            <a:off x="1080050" y="1201548"/>
            <a:ext cx="69840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4"/>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indent="-381000" lvl="1" marL="914400" rtl="0">
              <a:lnSpc>
                <a:spcPct val="115000"/>
              </a:lnSpc>
              <a:spcBef>
                <a:spcPts val="800"/>
              </a:spcBef>
              <a:spcAft>
                <a:spcPts val="0"/>
              </a:spcAft>
              <a:buClr>
                <a:schemeClr val="accent5"/>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indent="-381000" lvl="2" marL="1371600" rtl="0">
              <a:lnSpc>
                <a:spcPct val="115000"/>
              </a:lnSpc>
              <a:spcBef>
                <a:spcPts val="800"/>
              </a:spcBef>
              <a:spcAft>
                <a:spcPts val="0"/>
              </a:spcAft>
              <a:buClr>
                <a:schemeClr val="accent1"/>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indent="-381000" lvl="3" marL="18288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indent="-381000" lvl="4" marL="2286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indent="-381000" lvl="5" marL="27432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indent="-381000" lvl="6" marL="32004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indent="-381000" lvl="7" marL="36576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indent="-381000" lvl="8" marL="4114800" rtl="0">
              <a:lnSpc>
                <a:spcPct val="115000"/>
              </a:lnSpc>
              <a:spcBef>
                <a:spcPts val="800"/>
              </a:spcBef>
              <a:spcAft>
                <a:spcPts val="80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p:txBody>
      </p:sp>
      <p:sp>
        <p:nvSpPr>
          <p:cNvPr id="54" name="Google Shape;54;p13"/>
          <p:cNvSpPr txBox="1"/>
          <p:nvPr>
            <p:ph idx="12" type="sldNum"/>
          </p:nvPr>
        </p:nvSpPr>
        <p:spPr>
          <a:xfrm>
            <a:off x="4297650" y="4465974"/>
            <a:ext cx="548700" cy="677400"/>
          </a:xfrm>
          <a:prstGeom prst="rect">
            <a:avLst/>
          </a:prstGeom>
          <a:noFill/>
          <a:ln>
            <a:noFill/>
          </a:ln>
        </p:spPr>
        <p:txBody>
          <a:bodyPr anchorCtr="0" anchor="ctr" bIns="0" lIns="0" spcFirstLastPara="1" rIns="0" wrap="square" tIns="0">
            <a:noAutofit/>
          </a:bodyPr>
          <a:lstStyle>
            <a:lvl1pPr lvl="0" rtl="0" algn="ctr">
              <a:buNone/>
              <a:defRPr sz="1300">
                <a:solidFill>
                  <a:schemeClr val="lt1"/>
                </a:solidFill>
                <a:latin typeface="Satisfy"/>
                <a:ea typeface="Satisfy"/>
                <a:cs typeface="Satisfy"/>
                <a:sym typeface="Satisfy"/>
              </a:defRPr>
            </a:lvl1pPr>
            <a:lvl2pPr lvl="1" rtl="0" algn="ctr">
              <a:buNone/>
              <a:defRPr sz="1300">
                <a:solidFill>
                  <a:schemeClr val="lt1"/>
                </a:solidFill>
                <a:latin typeface="Satisfy"/>
                <a:ea typeface="Satisfy"/>
                <a:cs typeface="Satisfy"/>
                <a:sym typeface="Satisfy"/>
              </a:defRPr>
            </a:lvl2pPr>
            <a:lvl3pPr lvl="2" rtl="0" algn="ctr">
              <a:buNone/>
              <a:defRPr sz="1300">
                <a:solidFill>
                  <a:schemeClr val="lt1"/>
                </a:solidFill>
                <a:latin typeface="Satisfy"/>
                <a:ea typeface="Satisfy"/>
                <a:cs typeface="Satisfy"/>
                <a:sym typeface="Satisfy"/>
              </a:defRPr>
            </a:lvl3pPr>
            <a:lvl4pPr lvl="3" rtl="0" algn="ctr">
              <a:buNone/>
              <a:defRPr sz="1300">
                <a:solidFill>
                  <a:schemeClr val="lt1"/>
                </a:solidFill>
                <a:latin typeface="Satisfy"/>
                <a:ea typeface="Satisfy"/>
                <a:cs typeface="Satisfy"/>
                <a:sym typeface="Satisfy"/>
              </a:defRPr>
            </a:lvl4pPr>
            <a:lvl5pPr lvl="4" rtl="0" algn="ctr">
              <a:buNone/>
              <a:defRPr sz="1300">
                <a:solidFill>
                  <a:schemeClr val="lt1"/>
                </a:solidFill>
                <a:latin typeface="Satisfy"/>
                <a:ea typeface="Satisfy"/>
                <a:cs typeface="Satisfy"/>
                <a:sym typeface="Satisfy"/>
              </a:defRPr>
            </a:lvl5pPr>
            <a:lvl6pPr lvl="5" rtl="0" algn="ctr">
              <a:buNone/>
              <a:defRPr sz="1300">
                <a:solidFill>
                  <a:schemeClr val="lt1"/>
                </a:solidFill>
                <a:latin typeface="Satisfy"/>
                <a:ea typeface="Satisfy"/>
                <a:cs typeface="Satisfy"/>
                <a:sym typeface="Satisfy"/>
              </a:defRPr>
            </a:lvl6pPr>
            <a:lvl7pPr lvl="6" rtl="0" algn="ctr">
              <a:buNone/>
              <a:defRPr sz="1300">
                <a:solidFill>
                  <a:schemeClr val="lt1"/>
                </a:solidFill>
                <a:latin typeface="Satisfy"/>
                <a:ea typeface="Satisfy"/>
                <a:cs typeface="Satisfy"/>
                <a:sym typeface="Satisfy"/>
              </a:defRPr>
            </a:lvl7pPr>
            <a:lvl8pPr lvl="7" rtl="0" algn="ctr">
              <a:buNone/>
              <a:defRPr sz="1300">
                <a:solidFill>
                  <a:schemeClr val="lt1"/>
                </a:solidFill>
                <a:latin typeface="Satisfy"/>
                <a:ea typeface="Satisfy"/>
                <a:cs typeface="Satisfy"/>
                <a:sym typeface="Satisfy"/>
              </a:defRPr>
            </a:lvl8pPr>
            <a:lvl9pPr lvl="8" rtl="0" algn="ctr">
              <a:buNone/>
              <a:defRPr sz="1300">
                <a:solidFill>
                  <a:schemeClr val="lt1"/>
                </a:solidFill>
                <a:latin typeface="Satisfy"/>
                <a:ea typeface="Satisfy"/>
                <a:cs typeface="Satisfy"/>
                <a:sym typeface="Satisfy"/>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arget="../slideLayouts/slideLayout21.xml" Type="http://schemas.openxmlformats.org/officeDocument/2006/relationships/slideLayout"/><Relationship Id="rId2" Target="../notesSlides/notesSlide10.xml" Type="http://schemas.openxmlformats.org/officeDocument/2006/relationships/notesSlide"/><Relationship Id="rId3" Target="../media/image4.jpeg" Type="http://schemas.openxmlformats.org/officeDocument/2006/relationships/image"/><Relationship Id="rId4" Target="../media/image21.png" Type="http://schemas.openxmlformats.org/officeDocument/2006/relationships/image"/><Relationship Id="rId5" Target="../media/image18.png" Type="http://schemas.openxmlformats.org/officeDocument/2006/relationships/image"/><Relationship Id="rId6" Target="../media/image14.png" Type="http://schemas.openxmlformats.org/officeDocument/2006/relationships/image"/><Relationship Id="rId7" Target="../media/image17.png" Type="http://schemas.openxmlformats.org/officeDocument/2006/relationships/image"/><Relationship Id="rId8" Target="../media/image20.png" Type="http://schemas.openxmlformats.org/officeDocument/2006/relationships/image"/></Relationships>
</file>

<file path=ppt/slides/_rels/slide11.xml.rels><?xml version="1.0" encoding="UTF-8" standalone="yes" ?><Relationships xmlns="http://schemas.openxmlformats.org/package/2006/relationships"><Relationship Id="rId1" Target="../slideLayouts/slideLayout21.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30.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17.png"/><Relationship Id="rId10" Type="http://schemas.openxmlformats.org/officeDocument/2006/relationships/image" Target="../media/image16.jpg"/><Relationship Id="rId9" Type="http://schemas.openxmlformats.org/officeDocument/2006/relationships/image" Target="../media/image29.jp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18.png"/><Relationship Id="rId8"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29.jpg"/><Relationship Id="rId7" Type="http://schemas.openxmlformats.org/officeDocument/2006/relationships/image" Target="../media/image16.jpg"/><Relationship Id="rId8"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9.jpg"/><Relationship Id="rId5" Type="http://schemas.openxmlformats.org/officeDocument/2006/relationships/image" Target="../media/image16.jpg"/></Relationships>
</file>

<file path=ppt/slides/_rels/slide2.xml.rels><?xml version="1.0" encoding="UTF-8" standalone="yes" ?><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 Id="rId4" Target="../media/image9.jpeg" Type="http://schemas.openxmlformats.org/officeDocument/2006/relationships/image"/><Relationship Id="rId5" Target="../media/image1.jpg" Type="http://schemas.openxmlformats.org/officeDocument/2006/relationships/image"/><Relationship Id="rId6" Target="../media/image13.jpg" Type="http://schemas.openxmlformats.org/officeDocument/2006/relationships/image"/><Relationship Id="rId7" Target="../media/image11.jpg" Type="http://schemas.openxmlformats.org/officeDocument/2006/relationships/image"/></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29.jpg"/><Relationship Id="rId5"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3.jp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3.jpg"/><Relationship Id="rId5" Type="http://schemas.openxmlformats.org/officeDocument/2006/relationships/image" Target="../media/image28.png"/><Relationship Id="rId6" Type="http://schemas.openxmlformats.org/officeDocument/2006/relationships/image" Target="../media/image18.png"/><Relationship Id="rId7"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22.jp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22.jp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31.jp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arget="../slideLayouts/slideLayout18.xml" Type="http://schemas.openxmlformats.org/officeDocument/2006/relationships/slideLayout"/><Relationship Id="rId2" Target="../notesSlides/notesSlide30.xml" Type="http://schemas.openxmlformats.org/officeDocument/2006/relationships/notesSlide"/><Relationship Id="rId3" Target="../media/image32.jpeg" Type="http://schemas.openxmlformats.org/officeDocument/2006/relationships/image"/><Relationship Id="rId4" Target="../media/image13.jpg" Type="http://schemas.openxmlformats.org/officeDocument/2006/relationships/image"/><Relationship Id="rId5" Target="../media/image10.png" Type="http://schemas.openxmlformats.org/officeDocument/2006/relationships/image"/><Relationship Id="rId6" Target="../media/image11.jpg" Type="http://schemas.openxmlformats.org/officeDocument/2006/relationships/image"/><Relationship Id="rId7" Target="../media/image3.jpe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arget="../slideLayouts/slideLayout18.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 Id="rId4" Target="../media/image12.png" Type="http://schemas.openxmlformats.org/officeDocument/2006/relationships/image"/><Relationship Id="rId5" Target="../media/image19.png" Type="http://schemas.openxmlformats.org/officeDocument/2006/relationships/image"/><Relationship Id="rId6" Target="../media/image15.jpg" Type="http://schemas.openxmlformats.org/officeDocument/2006/relationships/image"/><Relationship Id="rId7" Target="../media/image16.jp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arget="../slideLayouts/slideLayout21.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21.xml" Type="http://schemas.openxmlformats.org/officeDocument/2006/relationships/slideLayout"/><Relationship Id="rId2" Target="../notesSlides/notesSlide8.xml" Type="http://schemas.openxmlformats.org/officeDocument/2006/relationships/notesSlide"/><Relationship Id="rId3" Target="../media/image4.jpeg" Type="http://schemas.openxmlformats.org/officeDocument/2006/relationships/image"/><Relationship Id="rId4" Target="../media/image20.png" Type="http://schemas.openxmlformats.org/officeDocument/2006/relationships/image"/><Relationship Id="rId5" Target="../media/image17.png" Type="http://schemas.openxmlformats.org/officeDocument/2006/relationships/image"/><Relationship Id="rId6" Target="../media/image14.png" Type="http://schemas.openxmlformats.org/officeDocument/2006/relationships/image"/><Relationship Id="rId7" Target="../media/image18.png" Type="http://schemas.openxmlformats.org/officeDocument/2006/relationships/image"/></Relationships>
</file>

<file path=ppt/slides/_rels/slide9.xml.rels><?xml version="1.0" encoding="UTF-8" standalone="yes" ?><Relationships xmlns="http://schemas.openxmlformats.org/package/2006/relationships"><Relationship Id="rId1" Target="../slideLayouts/slideLayout21.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 Id="rId4" Target="../media/image20.png" Type="http://schemas.openxmlformats.org/officeDocument/2006/relationships/image"/><Relationship Id="rId5" Target="../media/image17.png" Type="http://schemas.openxmlformats.org/officeDocument/2006/relationships/image"/><Relationship Id="rId6" Target="../media/image14.png" Type="http://schemas.openxmlformats.org/officeDocument/2006/relationships/image"/><Relationship Id="rId7" Target="../media/image18.png" Type="http://schemas.openxmlformats.org/officeDocument/2006/relationships/image"/></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8" name="Shape 108"/>
        <p:cNvGrpSpPr/>
        <p:nvPr/>
      </p:nvGrpSpPr>
      <p:grpSpPr>
        <a:xfrm>
          <a:off x="0" y="0"/>
          <a:ext cx="0" cy="0"/>
          <a:chOff x="0" y="0"/>
          <a:chExt cx="0" cy="0"/>
        </a:xfrm>
      </p:grpSpPr>
      <p:pic>
        <p:nvPicPr>
          <p:cNvPr id="109" name="Google Shape;109;p24"/>
          <p:cNvPicPr preferRelativeResize="0"/>
          <p:nvPr/>
        </p:nvPicPr>
        <p:blipFill>
          <a:blip r:embed="rId3">
            <a:alphaModFix/>
          </a:blip>
          <a:stretch>
            <a:fillRect/>
          </a:stretch>
        </p:blipFill>
        <p:spPr>
          <a:xfrm rot="-322837">
            <a:off x="-245739" y="-1139894"/>
            <a:ext cx="3654326" cy="4632265"/>
          </a:xfrm>
          <a:prstGeom prst="rect">
            <a:avLst/>
          </a:prstGeom>
          <a:noFill/>
          <a:ln>
            <a:noFill/>
          </a:ln>
          <a:effectLst>
            <a:outerShdw blurRad="57150" rotWithShape="0" algn="bl" dir="5400000" dist="19050">
              <a:srgbClr val="000000">
                <a:alpha val="50000"/>
              </a:srgbClr>
            </a:outerShdw>
          </a:effectLst>
        </p:spPr>
      </p:pic>
      <p:sp>
        <p:nvSpPr>
          <p:cNvPr id="110" name="Google Shape;110;p24"/>
          <p:cNvSpPr txBox="1"/>
          <p:nvPr>
            <p:ph idx="4294967295" type="ctrTitle"/>
          </p:nvPr>
        </p:nvSpPr>
        <p:spPr>
          <a:xfrm>
            <a:off x="1241174" y="957700"/>
            <a:ext cx="7605000" cy="2206500"/>
          </a:xfrm>
          <a:prstGeom prst="rect">
            <a:avLst/>
          </a:prstGeom>
          <a:effectLst>
            <a:outerShdw blurRad="28575" rotWithShape="0" algn="bl" dir="5400000" dist="19050">
              <a:srgbClr val="000000">
                <a:alpha val="50000"/>
              </a:srgbClr>
            </a:outerShdw>
          </a:effectLst>
        </p:spPr>
        <p:txBody>
          <a:bodyPr anchorCtr="0" anchor="b" bIns="0" lIns="0" spcFirstLastPara="1" rIns="0" wrap="square" tIns="0">
            <a:noAutofit/>
          </a:bodyPr>
          <a:lstStyle/>
          <a:p>
            <a:pPr indent="0" lvl="0" marL="0" rtl="0" algn="ctr">
              <a:spcBef>
                <a:spcPts val="0"/>
              </a:spcBef>
              <a:spcAft>
                <a:spcPts val="0"/>
              </a:spcAft>
              <a:buNone/>
            </a:pPr>
            <a:r>
              <a:rPr lang="en" sz="6000">
                <a:latin typeface="Lora"/>
                <a:ea typeface="Lora"/>
                <a:cs typeface="Lora"/>
                <a:sym typeface="Lora"/>
              </a:rPr>
              <a:t>Breaking B</a:t>
            </a:r>
            <a:r>
              <a:rPr lang="en" sz="6000">
                <a:latin typeface="Lora"/>
                <a:ea typeface="Lora"/>
                <a:cs typeface="Lora"/>
                <a:sym typeface="Lora"/>
              </a:rPr>
              <a:t>(</a:t>
            </a:r>
            <a:r>
              <a:rPr lang="en" sz="6000">
                <a:latin typeface="Lora"/>
                <a:ea typeface="Lora"/>
                <a:cs typeface="Lora"/>
                <a:sym typeface="Lora"/>
              </a:rPr>
              <a:t>re</a:t>
            </a:r>
            <a:r>
              <a:rPr lang="en" sz="6000">
                <a:latin typeface="Lora"/>
                <a:ea typeface="Lora"/>
                <a:cs typeface="Lora"/>
                <a:sym typeface="Lora"/>
              </a:rPr>
              <a:t>)</a:t>
            </a:r>
            <a:r>
              <a:rPr lang="en" sz="6000">
                <a:latin typeface="Lora"/>
                <a:ea typeface="Lora"/>
                <a:cs typeface="Lora"/>
                <a:sym typeface="Lora"/>
              </a:rPr>
              <a:t>ad</a:t>
            </a:r>
            <a:endParaRPr sz="6000">
              <a:latin typeface="Lora"/>
              <a:ea typeface="Lora"/>
              <a:cs typeface="Lora"/>
              <a:sym typeface="Lora"/>
            </a:endParaRPr>
          </a:p>
        </p:txBody>
      </p:sp>
      <p:sp>
        <p:nvSpPr>
          <p:cNvPr id="111" name="Google Shape;111;p24"/>
          <p:cNvSpPr txBox="1"/>
          <p:nvPr>
            <p:ph idx="4294967295" type="subTitle"/>
          </p:nvPr>
        </p:nvSpPr>
        <p:spPr>
          <a:xfrm>
            <a:off x="3447227" y="3164188"/>
            <a:ext cx="7605000" cy="489300"/>
          </a:xfrm>
          <a:prstGeom prst="rect">
            <a:avLst/>
          </a:prstGeom>
          <a:effectLst>
            <a:outerShdw blurRad="28575" rotWithShape="0" algn="bl" dir="5400000" dist="19050">
              <a:srgbClr val="000000">
                <a:alpha val="50000"/>
              </a:srgbClr>
            </a:outerShdw>
          </a:effectLst>
        </p:spPr>
        <p:txBody>
          <a:bodyPr anchorCtr="0" anchor="t" bIns="0" lIns="0" spcFirstLastPara="1" rIns="0" wrap="square" tIns="0">
            <a:noAutofit/>
          </a:bodyPr>
          <a:lstStyle/>
          <a:p>
            <a:pPr indent="0" lvl="0" marL="0" rtl="0" algn="ctr">
              <a:spcBef>
                <a:spcPts val="0"/>
              </a:spcBef>
              <a:spcAft>
                <a:spcPts val="800"/>
              </a:spcAft>
              <a:buNone/>
            </a:pPr>
            <a:r>
              <a:rPr lang="en"/>
              <a:t>Needfinding Report</a:t>
            </a:r>
            <a:endParaRPr/>
          </a:p>
        </p:txBody>
      </p:sp>
    </p:spTree>
  </p:cSld>
  <p:clrMapOvr>
    <a:masterClrMapping/>
  </p:clrMapOvr>
</p:sld>
</file>

<file path=ppt/slides/slide10.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416" name="Shape 416"/>
        <p:cNvGrpSpPr/>
        <p:nvPr/>
      </p:nvGrpSpPr>
      <p:grpSpPr>
        <a:xfrm>
          <a:off x="0" y="0"/>
          <a:ext cx="0" cy="0"/>
          <a:chOff x="0" y="0"/>
          <a:chExt cx="0" cy="0"/>
        </a:xfrm>
      </p:grpSpPr>
      <p:cxnSp>
        <p:nvCxnSpPr>
          <p:cNvPr id="417" name="Google Shape;417;p33"/>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418" name="Google Shape;418;p33"/>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pic>
        <p:nvPicPr>
          <p:cNvPr id="419" name="Google Shape;419;p33"/>
          <p:cNvPicPr preferRelativeResize="0"/>
          <p:nvPr/>
        </p:nvPicPr>
        <p:blipFill rotWithShape="1">
          <a:blip r:embed="rId3">
            <a:alphaModFix/>
          </a:blip>
          <a:srcRect r="-2"/>
          <a:stretch/>
        </p:blipFill>
        <p:spPr>
          <a:xfrm>
            <a:off x="3966750" y="1966488"/>
            <a:ext cx="1210500" cy="1210500"/>
          </a:xfrm>
          <a:prstGeom prst="ellipse">
            <a:avLst/>
          </a:prstGeom>
          <a:noFill/>
          <a:ln>
            <a:noFill/>
          </a:ln>
          <a:effectLst>
            <a:outerShdw algn="bl" blurRad="57150" dir="5400000" dist="19050" rotWithShape="0">
              <a:srgbClr val="000000">
                <a:alpha val="50000"/>
              </a:srgbClr>
            </a:outerShdw>
          </a:effectLst>
        </p:spPr>
      </p:pic>
      <p:sp>
        <p:nvSpPr>
          <p:cNvPr id="420" name="Google Shape;420;p33"/>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421" name="Google Shape;421;p33"/>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422" name="Google Shape;422;p33"/>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423" name="Google Shape;423;p33"/>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424" name="Google Shape;424;p33"/>
          <p:cNvPicPr preferRelativeResize="0"/>
          <p:nvPr/>
        </p:nvPicPr>
        <p:blipFill>
          <a:blip r:embed="rId4">
            <a:alphaModFix/>
          </a:blip>
          <a:stretch>
            <a:fillRect/>
          </a:stretch>
        </p:blipFill>
        <p:spPr>
          <a:xfrm>
            <a:off x="308925" y="2809875"/>
            <a:ext cx="640875" cy="655848"/>
          </a:xfrm>
          <a:prstGeom prst="rect">
            <a:avLst/>
          </a:prstGeom>
          <a:noFill/>
          <a:ln>
            <a:noFill/>
          </a:ln>
        </p:spPr>
      </p:pic>
      <p:pic>
        <p:nvPicPr>
          <p:cNvPr id="425" name="Google Shape;425;p33"/>
          <p:cNvPicPr preferRelativeResize="0"/>
          <p:nvPr/>
        </p:nvPicPr>
        <p:blipFill>
          <a:blip r:embed="rId4">
            <a:alphaModFix/>
          </a:blip>
          <a:stretch>
            <a:fillRect/>
          </a:stretch>
        </p:blipFill>
        <p:spPr>
          <a:xfrm>
            <a:off x="6557213" y="3962600"/>
            <a:ext cx="640875" cy="655848"/>
          </a:xfrm>
          <a:prstGeom prst="rect">
            <a:avLst/>
          </a:prstGeom>
          <a:noFill/>
          <a:ln>
            <a:noFill/>
          </a:ln>
        </p:spPr>
      </p:pic>
      <p:pic>
        <p:nvPicPr>
          <p:cNvPr id="426" name="Google Shape;426;p33"/>
          <p:cNvPicPr preferRelativeResize="0"/>
          <p:nvPr/>
        </p:nvPicPr>
        <p:blipFill>
          <a:blip r:embed="rId4">
            <a:alphaModFix/>
          </a:blip>
          <a:stretch>
            <a:fillRect/>
          </a:stretch>
        </p:blipFill>
        <p:spPr>
          <a:xfrm>
            <a:off x="6464425" y="1439225"/>
            <a:ext cx="640875" cy="655848"/>
          </a:xfrm>
          <a:prstGeom prst="rect">
            <a:avLst/>
          </a:prstGeom>
          <a:noFill/>
          <a:ln>
            <a:noFill/>
          </a:ln>
        </p:spPr>
      </p:pic>
      <p:pic>
        <p:nvPicPr>
          <p:cNvPr id="427" name="Google Shape;427;p33"/>
          <p:cNvPicPr preferRelativeResize="0"/>
          <p:nvPr/>
        </p:nvPicPr>
        <p:blipFill>
          <a:blip r:embed="rId4">
            <a:alphaModFix/>
          </a:blip>
          <a:stretch>
            <a:fillRect/>
          </a:stretch>
        </p:blipFill>
        <p:spPr>
          <a:xfrm>
            <a:off x="3115025" y="2888500"/>
            <a:ext cx="640875" cy="655848"/>
          </a:xfrm>
          <a:prstGeom prst="rect">
            <a:avLst/>
          </a:prstGeom>
          <a:noFill/>
          <a:ln>
            <a:noFill/>
          </a:ln>
        </p:spPr>
      </p:pic>
      <p:pic>
        <p:nvPicPr>
          <p:cNvPr id="428" name="Google Shape;428;p33"/>
          <p:cNvPicPr preferRelativeResize="0"/>
          <p:nvPr/>
        </p:nvPicPr>
        <p:blipFill>
          <a:blip r:embed="rId4">
            <a:alphaModFix/>
          </a:blip>
          <a:stretch>
            <a:fillRect/>
          </a:stretch>
        </p:blipFill>
        <p:spPr>
          <a:xfrm>
            <a:off x="3471025" y="3805150"/>
            <a:ext cx="640875" cy="655848"/>
          </a:xfrm>
          <a:prstGeom prst="rect">
            <a:avLst/>
          </a:prstGeom>
          <a:noFill/>
          <a:ln>
            <a:noFill/>
          </a:ln>
        </p:spPr>
      </p:pic>
      <p:pic>
        <p:nvPicPr>
          <p:cNvPr id="429" name="Google Shape;429;p33"/>
          <p:cNvPicPr preferRelativeResize="0"/>
          <p:nvPr/>
        </p:nvPicPr>
        <p:blipFill>
          <a:blip r:embed="rId4">
            <a:alphaModFix/>
          </a:blip>
          <a:stretch>
            <a:fillRect/>
          </a:stretch>
        </p:blipFill>
        <p:spPr>
          <a:xfrm>
            <a:off x="7106250" y="3062950"/>
            <a:ext cx="640875" cy="655848"/>
          </a:xfrm>
          <a:prstGeom prst="rect">
            <a:avLst/>
          </a:prstGeom>
          <a:noFill/>
          <a:ln>
            <a:noFill/>
          </a:ln>
        </p:spPr>
      </p:pic>
      <p:pic>
        <p:nvPicPr>
          <p:cNvPr id="430" name="Google Shape;430;p33"/>
          <p:cNvPicPr preferRelativeResize="0"/>
          <p:nvPr/>
        </p:nvPicPr>
        <p:blipFill>
          <a:blip r:embed="rId4">
            <a:alphaModFix/>
          </a:blip>
          <a:stretch>
            <a:fillRect/>
          </a:stretch>
        </p:blipFill>
        <p:spPr>
          <a:xfrm>
            <a:off x="177600" y="4291000"/>
            <a:ext cx="640875" cy="655848"/>
          </a:xfrm>
          <a:prstGeom prst="rect">
            <a:avLst/>
          </a:prstGeom>
          <a:noFill/>
          <a:ln>
            <a:noFill/>
          </a:ln>
        </p:spPr>
      </p:pic>
      <p:pic>
        <p:nvPicPr>
          <p:cNvPr id="431" name="Google Shape;431;p33"/>
          <p:cNvPicPr preferRelativeResize="0"/>
          <p:nvPr/>
        </p:nvPicPr>
        <p:blipFill>
          <a:blip r:embed="rId4">
            <a:alphaModFix/>
          </a:blip>
          <a:stretch>
            <a:fillRect/>
          </a:stretch>
        </p:blipFill>
        <p:spPr>
          <a:xfrm>
            <a:off x="7771600" y="3885200"/>
            <a:ext cx="640875" cy="655848"/>
          </a:xfrm>
          <a:prstGeom prst="rect">
            <a:avLst/>
          </a:prstGeom>
          <a:noFill/>
          <a:ln>
            <a:noFill/>
          </a:ln>
        </p:spPr>
      </p:pic>
      <p:pic>
        <p:nvPicPr>
          <p:cNvPr id="432" name="Google Shape;432;p33"/>
          <p:cNvPicPr preferRelativeResize="0"/>
          <p:nvPr/>
        </p:nvPicPr>
        <p:blipFill>
          <a:blip r:embed="rId4">
            <a:alphaModFix/>
          </a:blip>
          <a:stretch>
            <a:fillRect/>
          </a:stretch>
        </p:blipFill>
        <p:spPr>
          <a:xfrm>
            <a:off x="716075" y="1517850"/>
            <a:ext cx="640875" cy="655848"/>
          </a:xfrm>
          <a:prstGeom prst="rect">
            <a:avLst/>
          </a:prstGeom>
          <a:noFill/>
          <a:ln>
            <a:noFill/>
          </a:ln>
        </p:spPr>
      </p:pic>
      <p:pic>
        <p:nvPicPr>
          <p:cNvPr id="433" name="Google Shape;433;p33"/>
          <p:cNvPicPr preferRelativeResize="0"/>
          <p:nvPr/>
        </p:nvPicPr>
        <p:blipFill>
          <a:blip r:embed="rId4">
            <a:alphaModFix/>
          </a:blip>
          <a:stretch>
            <a:fillRect/>
          </a:stretch>
        </p:blipFill>
        <p:spPr>
          <a:xfrm>
            <a:off x="2474150" y="1405088"/>
            <a:ext cx="640875" cy="655848"/>
          </a:xfrm>
          <a:prstGeom prst="rect">
            <a:avLst/>
          </a:prstGeom>
          <a:noFill/>
          <a:ln>
            <a:noFill/>
          </a:ln>
        </p:spPr>
      </p:pic>
      <p:pic>
        <p:nvPicPr>
          <p:cNvPr id="434" name="Google Shape;434;p33"/>
          <p:cNvPicPr preferRelativeResize="0"/>
          <p:nvPr/>
        </p:nvPicPr>
        <p:blipFill>
          <a:blip r:embed="rId4">
            <a:alphaModFix/>
          </a:blip>
          <a:stretch>
            <a:fillRect/>
          </a:stretch>
        </p:blipFill>
        <p:spPr>
          <a:xfrm>
            <a:off x="1537125" y="468100"/>
            <a:ext cx="640875" cy="655848"/>
          </a:xfrm>
          <a:prstGeom prst="rect">
            <a:avLst/>
          </a:prstGeom>
          <a:noFill/>
          <a:ln>
            <a:noFill/>
          </a:ln>
        </p:spPr>
      </p:pic>
      <p:pic>
        <p:nvPicPr>
          <p:cNvPr id="435" name="Google Shape;435;p33"/>
          <p:cNvPicPr preferRelativeResize="0"/>
          <p:nvPr/>
        </p:nvPicPr>
        <p:blipFill>
          <a:blip r:embed="rId4">
            <a:alphaModFix/>
          </a:blip>
          <a:stretch>
            <a:fillRect/>
          </a:stretch>
        </p:blipFill>
        <p:spPr>
          <a:xfrm>
            <a:off x="1432025" y="3962600"/>
            <a:ext cx="640875" cy="655848"/>
          </a:xfrm>
          <a:prstGeom prst="rect">
            <a:avLst/>
          </a:prstGeom>
          <a:noFill/>
          <a:ln>
            <a:noFill/>
          </a:ln>
        </p:spPr>
      </p:pic>
      <p:pic>
        <p:nvPicPr>
          <p:cNvPr id="436" name="Google Shape;436;p33"/>
          <p:cNvPicPr preferRelativeResize="0"/>
          <p:nvPr/>
        </p:nvPicPr>
        <p:blipFill>
          <a:blip r:embed="rId4">
            <a:alphaModFix/>
          </a:blip>
          <a:stretch>
            <a:fillRect/>
          </a:stretch>
        </p:blipFill>
        <p:spPr>
          <a:xfrm>
            <a:off x="5669450" y="3381850"/>
            <a:ext cx="640875" cy="655848"/>
          </a:xfrm>
          <a:prstGeom prst="rect">
            <a:avLst/>
          </a:prstGeom>
          <a:noFill/>
          <a:ln>
            <a:noFill/>
          </a:ln>
        </p:spPr>
      </p:pic>
      <p:pic>
        <p:nvPicPr>
          <p:cNvPr id="437" name="Google Shape;437;p33"/>
          <p:cNvPicPr preferRelativeResize="0"/>
          <p:nvPr/>
        </p:nvPicPr>
        <p:blipFill>
          <a:blip r:embed="rId4">
            <a:alphaModFix/>
          </a:blip>
          <a:stretch>
            <a:fillRect/>
          </a:stretch>
        </p:blipFill>
        <p:spPr>
          <a:xfrm>
            <a:off x="8225550" y="223688"/>
            <a:ext cx="739446" cy="756725"/>
          </a:xfrm>
          <a:prstGeom prst="rect">
            <a:avLst/>
          </a:prstGeom>
          <a:noFill/>
          <a:ln>
            <a:noFill/>
          </a:ln>
        </p:spPr>
      </p:pic>
      <p:pic>
        <p:nvPicPr>
          <p:cNvPr id="438" name="Google Shape;438;p33"/>
          <p:cNvPicPr preferRelativeResize="0"/>
          <p:nvPr/>
        </p:nvPicPr>
        <p:blipFill>
          <a:blip r:embed="rId4">
            <a:alphaModFix/>
          </a:blip>
          <a:stretch>
            <a:fillRect/>
          </a:stretch>
        </p:blipFill>
        <p:spPr>
          <a:xfrm>
            <a:off x="1557013" y="1663425"/>
            <a:ext cx="640875" cy="655848"/>
          </a:xfrm>
          <a:prstGeom prst="rect">
            <a:avLst/>
          </a:prstGeom>
          <a:noFill/>
          <a:ln>
            <a:noFill/>
          </a:ln>
        </p:spPr>
      </p:pic>
      <p:pic>
        <p:nvPicPr>
          <p:cNvPr id="439" name="Google Shape;439;p33"/>
          <p:cNvPicPr preferRelativeResize="0"/>
          <p:nvPr/>
        </p:nvPicPr>
        <p:blipFill>
          <a:blip r:embed="rId4">
            <a:alphaModFix/>
          </a:blip>
          <a:stretch>
            <a:fillRect/>
          </a:stretch>
        </p:blipFill>
        <p:spPr>
          <a:xfrm>
            <a:off x="2594613" y="4170525"/>
            <a:ext cx="640875" cy="655848"/>
          </a:xfrm>
          <a:prstGeom prst="rect">
            <a:avLst/>
          </a:prstGeom>
          <a:noFill/>
          <a:ln>
            <a:noFill/>
          </a:ln>
        </p:spPr>
      </p:pic>
      <p:pic>
        <p:nvPicPr>
          <p:cNvPr id="440" name="Google Shape;440;p33"/>
          <p:cNvPicPr preferRelativeResize="0"/>
          <p:nvPr/>
        </p:nvPicPr>
        <p:blipFill>
          <a:blip r:embed="rId4">
            <a:alphaModFix/>
          </a:blip>
          <a:stretch>
            <a:fillRect/>
          </a:stretch>
        </p:blipFill>
        <p:spPr>
          <a:xfrm>
            <a:off x="5120400" y="528425"/>
            <a:ext cx="640875" cy="655848"/>
          </a:xfrm>
          <a:prstGeom prst="rect">
            <a:avLst/>
          </a:prstGeom>
          <a:noFill/>
          <a:ln>
            <a:noFill/>
          </a:ln>
        </p:spPr>
      </p:pic>
      <p:pic>
        <p:nvPicPr>
          <p:cNvPr id="441" name="Google Shape;441;p33"/>
          <p:cNvPicPr preferRelativeResize="0"/>
          <p:nvPr/>
        </p:nvPicPr>
        <p:blipFill>
          <a:blip r:embed="rId4">
            <a:alphaModFix/>
          </a:blip>
          <a:stretch>
            <a:fillRect/>
          </a:stretch>
        </p:blipFill>
        <p:spPr>
          <a:xfrm>
            <a:off x="1925125" y="2967225"/>
            <a:ext cx="640875" cy="655848"/>
          </a:xfrm>
          <a:prstGeom prst="rect">
            <a:avLst/>
          </a:prstGeom>
          <a:noFill/>
          <a:ln>
            <a:noFill/>
          </a:ln>
        </p:spPr>
      </p:pic>
      <p:pic>
        <p:nvPicPr>
          <p:cNvPr id="442" name="Google Shape;442;p33"/>
          <p:cNvPicPr preferRelativeResize="0"/>
          <p:nvPr/>
        </p:nvPicPr>
        <p:blipFill>
          <a:blip r:embed="rId4">
            <a:alphaModFix/>
          </a:blip>
          <a:stretch>
            <a:fillRect/>
          </a:stretch>
        </p:blipFill>
        <p:spPr>
          <a:xfrm>
            <a:off x="7469350" y="993750"/>
            <a:ext cx="640875" cy="655848"/>
          </a:xfrm>
          <a:prstGeom prst="rect">
            <a:avLst/>
          </a:prstGeom>
          <a:noFill/>
          <a:ln>
            <a:noFill/>
          </a:ln>
        </p:spPr>
      </p:pic>
      <p:pic>
        <p:nvPicPr>
          <p:cNvPr id="443" name="Google Shape;443;p33"/>
          <p:cNvPicPr preferRelativeResize="0"/>
          <p:nvPr/>
        </p:nvPicPr>
        <p:blipFill>
          <a:blip r:embed="rId4">
            <a:alphaModFix/>
          </a:blip>
          <a:stretch>
            <a:fillRect/>
          </a:stretch>
        </p:blipFill>
        <p:spPr>
          <a:xfrm>
            <a:off x="1117025" y="3194800"/>
            <a:ext cx="640875" cy="655848"/>
          </a:xfrm>
          <a:prstGeom prst="rect">
            <a:avLst/>
          </a:prstGeom>
          <a:noFill/>
          <a:ln>
            <a:noFill/>
          </a:ln>
        </p:spPr>
      </p:pic>
      <p:pic>
        <p:nvPicPr>
          <p:cNvPr id="444" name="Google Shape;444;p33"/>
          <p:cNvPicPr preferRelativeResize="0"/>
          <p:nvPr/>
        </p:nvPicPr>
        <p:blipFill>
          <a:blip r:embed="rId4">
            <a:alphaModFix/>
          </a:blip>
          <a:stretch>
            <a:fillRect/>
          </a:stretch>
        </p:blipFill>
        <p:spPr>
          <a:xfrm>
            <a:off x="5388475" y="1439225"/>
            <a:ext cx="640875" cy="655848"/>
          </a:xfrm>
          <a:prstGeom prst="rect">
            <a:avLst/>
          </a:prstGeom>
          <a:noFill/>
          <a:ln>
            <a:noFill/>
          </a:ln>
        </p:spPr>
      </p:pic>
      <p:pic>
        <p:nvPicPr>
          <p:cNvPr id="445" name="Google Shape;445;p33"/>
          <p:cNvPicPr preferRelativeResize="0"/>
          <p:nvPr/>
        </p:nvPicPr>
        <p:blipFill>
          <a:blip r:embed="rId4">
            <a:alphaModFix/>
          </a:blip>
          <a:stretch>
            <a:fillRect/>
          </a:stretch>
        </p:blipFill>
        <p:spPr>
          <a:xfrm>
            <a:off x="6310400" y="337900"/>
            <a:ext cx="640875" cy="655848"/>
          </a:xfrm>
          <a:prstGeom prst="rect">
            <a:avLst/>
          </a:prstGeom>
          <a:noFill/>
          <a:ln>
            <a:noFill/>
          </a:ln>
        </p:spPr>
      </p:pic>
      <p:pic>
        <p:nvPicPr>
          <p:cNvPr id="446" name="Google Shape;446;p33"/>
          <p:cNvPicPr preferRelativeResize="0"/>
          <p:nvPr/>
        </p:nvPicPr>
        <p:blipFill>
          <a:blip r:embed="rId4">
            <a:alphaModFix/>
          </a:blip>
          <a:stretch>
            <a:fillRect/>
          </a:stretch>
        </p:blipFill>
        <p:spPr>
          <a:xfrm>
            <a:off x="8302788" y="1578063"/>
            <a:ext cx="640875" cy="655848"/>
          </a:xfrm>
          <a:prstGeom prst="rect">
            <a:avLst/>
          </a:prstGeom>
          <a:noFill/>
          <a:ln>
            <a:noFill/>
          </a:ln>
        </p:spPr>
      </p:pic>
      <p:pic>
        <p:nvPicPr>
          <p:cNvPr id="447" name="Google Shape;447;p33"/>
          <p:cNvPicPr preferRelativeResize="0"/>
          <p:nvPr/>
        </p:nvPicPr>
        <p:blipFill>
          <a:blip r:embed="rId4">
            <a:alphaModFix/>
          </a:blip>
          <a:stretch>
            <a:fillRect/>
          </a:stretch>
        </p:blipFill>
        <p:spPr>
          <a:xfrm>
            <a:off x="308925" y="308550"/>
            <a:ext cx="640875" cy="655848"/>
          </a:xfrm>
          <a:prstGeom prst="rect">
            <a:avLst/>
          </a:prstGeom>
          <a:noFill/>
          <a:ln>
            <a:noFill/>
          </a:ln>
        </p:spPr>
      </p:pic>
      <p:sp>
        <p:nvSpPr>
          <p:cNvPr id="448" name="Google Shape;448;p33"/>
          <p:cNvSpPr txBox="1"/>
          <p:nvPr/>
        </p:nvSpPr>
        <p:spPr>
          <a:xfrm>
            <a:off x="400765" y="28885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Comes to farmer market to make a living</a:t>
            </a:r>
            <a:endParaRPr b="1" sz="500">
              <a:latin typeface="Bellota Text"/>
              <a:ea typeface="Bellota Text"/>
              <a:cs typeface="Bellota Text"/>
              <a:sym typeface="Bellota Text"/>
            </a:endParaRPr>
          </a:p>
        </p:txBody>
      </p:sp>
      <p:sp>
        <p:nvSpPr>
          <p:cNvPr id="449" name="Google Shape;449;p33"/>
          <p:cNvSpPr txBox="1"/>
          <p:nvPr/>
        </p:nvSpPr>
        <p:spPr>
          <a:xfrm>
            <a:off x="6649052" y="4041233"/>
            <a:ext cx="457200" cy="267900"/>
          </a:xfrm>
          <a:prstGeom prst="rect">
            <a:avLst/>
          </a:prstGeom>
          <a:noFill/>
          <a:ln>
            <a:noFill/>
          </a:ln>
        </p:spPr>
        <p:txBody>
          <a:bodyPr anchor="t" anchorCtr="0" bIns="18275" lIns="18275" rIns="18275" spcFirstLastPara="1" tIns="18275" wrap="square">
            <a:spAutoFit/>
          </a:bodyPr>
          <a:lstStyle/>
          <a:p>
            <a:pPr algn="l" indent="0" lvl="0" marL="0" rtl="0">
              <a:spcBef>
                <a:spcPts val="0"/>
              </a:spcBef>
              <a:spcAft>
                <a:spcPts val="0"/>
              </a:spcAft>
              <a:buNone/>
            </a:pPr>
            <a:r>
              <a:t/>
            </a:r>
            <a:endParaRPr b="1" sz="500">
              <a:latin typeface="Bellota Text"/>
              <a:ea typeface="Bellota Text"/>
              <a:cs typeface="Bellota Text"/>
              <a:sym typeface="Bellota Text"/>
            </a:endParaRPr>
          </a:p>
          <a:p>
            <a:pPr algn="l" indent="0" lvl="0" marL="0" rtl="0">
              <a:spcBef>
                <a:spcPts val="0"/>
              </a:spcBef>
              <a:spcAft>
                <a:spcPts val="0"/>
              </a:spcAft>
              <a:buNone/>
            </a:pPr>
            <a:r>
              <a:t/>
            </a:r>
            <a:endParaRPr b="1" sz="500">
              <a:latin typeface="Bellota Text"/>
              <a:ea typeface="Bellota Text"/>
              <a:cs typeface="Bellota Text"/>
              <a:sym typeface="Bellota Text"/>
            </a:endParaRPr>
          </a:p>
          <a:p>
            <a:pPr algn="l" indent="0" lvl="0" marL="0" rtl="0">
              <a:spcBef>
                <a:spcPts val="0"/>
              </a:spcBef>
              <a:spcAft>
                <a:spcPts val="0"/>
              </a:spcAft>
              <a:buNone/>
            </a:pPr>
            <a:r>
              <a:rPr b="1" lang="en" sz="500">
                <a:latin typeface="Bellota Text"/>
                <a:ea typeface="Bellota Text"/>
                <a:cs typeface="Bellota Text"/>
                <a:sym typeface="Bellota Text"/>
              </a:rPr>
              <a:t>Loves to cook</a:t>
            </a:r>
            <a:endParaRPr b="1" sz="500">
              <a:latin typeface="Bellota Text"/>
              <a:ea typeface="Bellota Text"/>
              <a:cs typeface="Bellota Text"/>
              <a:sym typeface="Bellota Text"/>
            </a:endParaRPr>
          </a:p>
        </p:txBody>
      </p:sp>
      <p:sp>
        <p:nvSpPr>
          <p:cNvPr id="450" name="Google Shape;450;p33"/>
          <p:cNvSpPr txBox="1"/>
          <p:nvPr/>
        </p:nvSpPr>
        <p:spPr>
          <a:xfrm>
            <a:off x="6556265" y="15178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Food is one of the best things to bring people together</a:t>
            </a:r>
            <a:endParaRPr b="1" sz="500">
              <a:latin typeface="Bellota Text"/>
              <a:ea typeface="Bellota Text"/>
              <a:cs typeface="Bellota Text"/>
              <a:sym typeface="Bellota Text"/>
            </a:endParaRPr>
          </a:p>
        </p:txBody>
      </p:sp>
      <p:sp>
        <p:nvSpPr>
          <p:cNvPr id="451" name="Google Shape;451;p33"/>
          <p:cNvSpPr txBox="1"/>
          <p:nvPr/>
        </p:nvSpPr>
        <p:spPr>
          <a:xfrm>
            <a:off x="3206865" y="29671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Started working at 3:00AM in order to prep</a:t>
            </a:r>
            <a:endParaRPr b="1" sz="500">
              <a:latin typeface="Bellota Text"/>
              <a:ea typeface="Bellota Text"/>
              <a:cs typeface="Bellota Text"/>
              <a:sym typeface="Bellota Text"/>
            </a:endParaRPr>
          </a:p>
        </p:txBody>
      </p:sp>
      <p:sp>
        <p:nvSpPr>
          <p:cNvPr id="452" name="Google Shape;452;p33"/>
          <p:cNvSpPr txBox="1"/>
          <p:nvPr/>
        </p:nvSpPr>
        <p:spPr>
          <a:xfrm>
            <a:off x="3562865" y="38837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Prep food in kitchen, brings to farmer market, sell food, pack up, clean up</a:t>
            </a:r>
            <a:endParaRPr b="1" sz="500">
              <a:latin typeface="Bellota Text"/>
              <a:ea typeface="Bellota Text"/>
              <a:cs typeface="Bellota Text"/>
              <a:sym typeface="Bellota Text"/>
            </a:endParaRPr>
          </a:p>
        </p:txBody>
      </p:sp>
      <p:sp>
        <p:nvSpPr>
          <p:cNvPr id="453" name="Google Shape;453;p33"/>
          <p:cNvSpPr txBox="1"/>
          <p:nvPr/>
        </p:nvSpPr>
        <p:spPr>
          <a:xfrm>
            <a:off x="7198090" y="31415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Cooking and working long hours gets exhausting</a:t>
            </a:r>
            <a:endParaRPr b="1" sz="500">
              <a:latin typeface="Bellota Text"/>
              <a:ea typeface="Bellota Text"/>
              <a:cs typeface="Bellota Text"/>
              <a:sym typeface="Bellota Text"/>
            </a:endParaRPr>
          </a:p>
        </p:txBody>
      </p:sp>
      <p:sp>
        <p:nvSpPr>
          <p:cNvPr id="454" name="Google Shape;454;p33"/>
          <p:cNvSpPr txBox="1"/>
          <p:nvPr/>
        </p:nvSpPr>
        <p:spPr>
          <a:xfrm>
            <a:off x="269440" y="436963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Used to work for another-her company, now owns his own business</a:t>
            </a:r>
            <a:endParaRPr b="1" sz="500">
              <a:latin typeface="Bellota Text"/>
              <a:ea typeface="Bellota Text"/>
              <a:cs typeface="Bellota Text"/>
              <a:sym typeface="Bellota Text"/>
            </a:endParaRPr>
          </a:p>
        </p:txBody>
      </p:sp>
      <p:sp>
        <p:nvSpPr>
          <p:cNvPr id="455" name="Google Shape;455;p33"/>
          <p:cNvSpPr txBox="1"/>
          <p:nvPr/>
        </p:nvSpPr>
        <p:spPr>
          <a:xfrm>
            <a:off x="3294465" y="7492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On working at his own business, “It makes a huge difference”</a:t>
            </a:r>
            <a:endParaRPr b="1" sz="500">
              <a:latin typeface="Bellota Text"/>
              <a:ea typeface="Bellota Text"/>
              <a:cs typeface="Bellota Text"/>
              <a:sym typeface="Bellota Text"/>
            </a:endParaRPr>
          </a:p>
        </p:txBody>
      </p:sp>
      <p:sp>
        <p:nvSpPr>
          <p:cNvPr id="456" name="Google Shape;456;p33"/>
          <p:cNvSpPr txBox="1"/>
          <p:nvPr/>
        </p:nvSpPr>
        <p:spPr>
          <a:xfrm>
            <a:off x="7863440" y="39638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Enjoys and is very satisfied to work at his own business</a:t>
            </a:r>
            <a:endParaRPr b="1" sz="500">
              <a:latin typeface="Bellota Text"/>
              <a:ea typeface="Bellota Text"/>
              <a:cs typeface="Bellota Text"/>
              <a:sym typeface="Bellota Text"/>
            </a:endParaRPr>
          </a:p>
        </p:txBody>
      </p:sp>
      <p:sp>
        <p:nvSpPr>
          <p:cNvPr id="457" name="Google Shape;457;p33"/>
          <p:cNvSpPr txBox="1"/>
          <p:nvPr/>
        </p:nvSpPr>
        <p:spPr>
          <a:xfrm>
            <a:off x="807915" y="163990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“You can be creative with your own business”</a:t>
            </a:r>
            <a:endParaRPr b="1" sz="500">
              <a:latin typeface="Bellota Text"/>
              <a:ea typeface="Bellota Text"/>
              <a:cs typeface="Bellota Text"/>
              <a:sym typeface="Bellota Text"/>
            </a:endParaRPr>
          </a:p>
        </p:txBody>
      </p:sp>
      <p:sp>
        <p:nvSpPr>
          <p:cNvPr id="458" name="Google Shape;458;p33"/>
          <p:cNvSpPr txBox="1"/>
          <p:nvPr/>
        </p:nvSpPr>
        <p:spPr>
          <a:xfrm>
            <a:off x="2565990" y="148372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On working at his own business, “You don’t have to listen to anyone.”</a:t>
            </a:r>
            <a:endParaRPr b="1" sz="500">
              <a:latin typeface="Bellota Text"/>
              <a:ea typeface="Bellota Text"/>
              <a:cs typeface="Bellota Text"/>
              <a:sym typeface="Bellota Text"/>
            </a:endParaRPr>
          </a:p>
        </p:txBody>
      </p:sp>
      <p:sp>
        <p:nvSpPr>
          <p:cNvPr id="459" name="Google Shape;459;p33"/>
          <p:cNvSpPr txBox="1"/>
          <p:nvPr/>
        </p:nvSpPr>
        <p:spPr>
          <a:xfrm>
            <a:off x="1628965" y="54673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will not serve to my customers anything that I wouldn’t serve to my kids.”</a:t>
            </a:r>
            <a:endParaRPr b="1" sz="500">
              <a:latin typeface="Bellota Text"/>
              <a:ea typeface="Bellota Text"/>
              <a:cs typeface="Bellota Text"/>
              <a:sym typeface="Bellota Text"/>
            </a:endParaRPr>
          </a:p>
        </p:txBody>
      </p:sp>
      <p:sp>
        <p:nvSpPr>
          <p:cNvPr id="460" name="Google Shape;460;p33"/>
          <p:cNvSpPr txBox="1"/>
          <p:nvPr/>
        </p:nvSpPr>
        <p:spPr>
          <a:xfrm>
            <a:off x="1523865" y="40412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Tries to bring practices from cooking at home to his business</a:t>
            </a:r>
            <a:endParaRPr b="1" sz="500">
              <a:latin typeface="Bellota Text"/>
              <a:ea typeface="Bellota Text"/>
              <a:cs typeface="Bellota Text"/>
              <a:sym typeface="Bellota Text"/>
            </a:endParaRPr>
          </a:p>
        </p:txBody>
      </p:sp>
      <p:sp>
        <p:nvSpPr>
          <p:cNvPr id="461" name="Google Shape;461;p33"/>
          <p:cNvSpPr txBox="1"/>
          <p:nvPr/>
        </p:nvSpPr>
        <p:spPr>
          <a:xfrm>
            <a:off x="5761290" y="34604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Has to feel happy about what he gives to his customers</a:t>
            </a:r>
            <a:endParaRPr b="1" sz="500">
              <a:latin typeface="Bellota Text"/>
              <a:ea typeface="Bellota Text"/>
              <a:cs typeface="Bellota Text"/>
              <a:sym typeface="Bellota Text"/>
            </a:endParaRPr>
          </a:p>
        </p:txBody>
      </p:sp>
      <p:sp>
        <p:nvSpPr>
          <p:cNvPr id="462" name="Google Shape;462;p33"/>
          <p:cNvSpPr txBox="1"/>
          <p:nvPr/>
        </p:nvSpPr>
        <p:spPr>
          <a:xfrm>
            <a:off x="8366665" y="303846"/>
            <a:ext cx="457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Cooking for business “is very similar [to cooking at home] but at a much larger scale.”</a:t>
            </a:r>
            <a:endParaRPr b="1" sz="500">
              <a:latin typeface="Bellota Text"/>
              <a:ea typeface="Bellota Text"/>
              <a:cs typeface="Bellota Text"/>
              <a:sym typeface="Bellota Text"/>
            </a:endParaRPr>
          </a:p>
        </p:txBody>
      </p:sp>
      <p:sp>
        <p:nvSpPr>
          <p:cNvPr id="463" name="Google Shape;463;p33"/>
          <p:cNvSpPr txBox="1"/>
          <p:nvPr/>
        </p:nvSpPr>
        <p:spPr>
          <a:xfrm>
            <a:off x="1648852" y="17420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most difficult part is not having “enough business some days.”</a:t>
            </a:r>
            <a:endParaRPr b="1" sz="500">
              <a:latin typeface="Bellota Text"/>
              <a:ea typeface="Bellota Text"/>
              <a:cs typeface="Bellota Text"/>
              <a:sym typeface="Bellota Text"/>
            </a:endParaRPr>
          </a:p>
        </p:txBody>
      </p:sp>
      <p:sp>
        <p:nvSpPr>
          <p:cNvPr id="464" name="Google Shape;464;p33"/>
          <p:cNvSpPr txBox="1"/>
          <p:nvPr/>
        </p:nvSpPr>
        <p:spPr>
          <a:xfrm>
            <a:off x="2686452" y="42491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Continues with interview despite customers waiting for food</a:t>
            </a:r>
            <a:endParaRPr b="1" sz="500">
              <a:latin typeface="Bellota Text"/>
              <a:ea typeface="Bellota Text"/>
              <a:cs typeface="Bellota Text"/>
              <a:sym typeface="Bellota Text"/>
            </a:endParaRPr>
          </a:p>
        </p:txBody>
      </p:sp>
      <p:sp>
        <p:nvSpPr>
          <p:cNvPr id="465" name="Google Shape;465;p33"/>
          <p:cNvSpPr txBox="1"/>
          <p:nvPr/>
        </p:nvSpPr>
        <p:spPr>
          <a:xfrm>
            <a:off x="5212240" y="530858"/>
            <a:ext cx="457200" cy="344700"/>
          </a:xfrm>
          <a:prstGeom prst="rect">
            <a:avLst/>
          </a:prstGeom>
          <a:noFill/>
          <a:ln>
            <a:noFill/>
          </a:ln>
        </p:spPr>
        <p:txBody>
          <a:bodyPr anchor="t" anchorCtr="0" bIns="18275" lIns="18275" rIns="18275" spcFirstLastPara="1" tIns="18275" wrap="square">
            <a:spAutoFit/>
          </a:bodyPr>
          <a:lstStyle/>
          <a:p>
            <a:pPr algn="l" indent="0" lvl="0" marL="0" rtl="0">
              <a:spcBef>
                <a:spcPts val="0"/>
              </a:spcBef>
              <a:spcAft>
                <a:spcPts val="0"/>
              </a:spcAft>
              <a:buNone/>
            </a:pPr>
            <a:r>
              <a:t/>
            </a:r>
            <a:endParaRPr b="1" sz="500">
              <a:latin typeface="Bellota Text"/>
              <a:ea typeface="Bellota Text"/>
              <a:cs typeface="Bellota Text"/>
              <a:sym typeface="Bellota Text"/>
            </a:endParaRPr>
          </a:p>
          <a:p>
            <a:pPr algn="l" indent="0" lvl="0" marL="0" rtl="0">
              <a:spcBef>
                <a:spcPts val="0"/>
              </a:spcBef>
              <a:spcAft>
                <a:spcPts val="0"/>
              </a:spcAft>
              <a:buNone/>
            </a:pPr>
            <a:r>
              <a:rPr b="1" lang="en" sz="500">
                <a:latin typeface="Bellota Text"/>
                <a:ea typeface="Bellota Text"/>
                <a:cs typeface="Bellota Text"/>
                <a:sym typeface="Bellota Text"/>
              </a:rPr>
              <a:t>Quality is very important to making food</a:t>
            </a:r>
            <a:endParaRPr b="1" sz="500">
              <a:latin typeface="Bellota Text"/>
              <a:ea typeface="Bellota Text"/>
              <a:cs typeface="Bellota Text"/>
              <a:sym typeface="Bellota Text"/>
            </a:endParaRPr>
          </a:p>
        </p:txBody>
      </p:sp>
      <p:sp>
        <p:nvSpPr>
          <p:cNvPr id="466" name="Google Shape;466;p33"/>
          <p:cNvSpPr txBox="1"/>
          <p:nvPr/>
        </p:nvSpPr>
        <p:spPr>
          <a:xfrm>
            <a:off x="2016940" y="30629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Gives away food at the end of the day if there is extra food</a:t>
            </a:r>
            <a:endParaRPr b="1" sz="500">
              <a:latin typeface="Bellota Text"/>
              <a:ea typeface="Bellota Text"/>
              <a:cs typeface="Bellota Text"/>
              <a:sym typeface="Bellota Text"/>
            </a:endParaRPr>
          </a:p>
        </p:txBody>
      </p:sp>
      <p:sp>
        <p:nvSpPr>
          <p:cNvPr id="467" name="Google Shape;467;p33"/>
          <p:cNvSpPr txBox="1"/>
          <p:nvPr/>
        </p:nvSpPr>
        <p:spPr>
          <a:xfrm>
            <a:off x="7561190" y="10723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Difficult to find a good place to eat</a:t>
            </a:r>
            <a:endParaRPr b="1" sz="500">
              <a:latin typeface="Bellota Text"/>
              <a:ea typeface="Bellota Text"/>
              <a:cs typeface="Bellota Text"/>
              <a:sym typeface="Bellota Text"/>
            </a:endParaRPr>
          </a:p>
        </p:txBody>
      </p:sp>
      <p:sp>
        <p:nvSpPr>
          <p:cNvPr id="468" name="Google Shape;468;p33"/>
          <p:cNvSpPr txBox="1"/>
          <p:nvPr/>
        </p:nvSpPr>
        <p:spPr>
          <a:xfrm>
            <a:off x="1208865" y="32734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Goes to very few places when eating out </a:t>
            </a:r>
            <a:endParaRPr b="1" sz="500">
              <a:latin typeface="Bellota Text"/>
              <a:ea typeface="Bellota Text"/>
              <a:cs typeface="Bellota Text"/>
              <a:sym typeface="Bellota Text"/>
            </a:endParaRPr>
          </a:p>
        </p:txBody>
      </p:sp>
      <p:sp>
        <p:nvSpPr>
          <p:cNvPr id="469" name="Google Shape;469;p33"/>
          <p:cNvSpPr txBox="1"/>
          <p:nvPr/>
        </p:nvSpPr>
        <p:spPr>
          <a:xfrm>
            <a:off x="5480315" y="15178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People try to appropriate other foods</a:t>
            </a:r>
            <a:endParaRPr b="1" sz="500">
              <a:latin typeface="Bellota Text"/>
              <a:ea typeface="Bellota Text"/>
              <a:cs typeface="Bellota Text"/>
              <a:sym typeface="Bellota Text"/>
            </a:endParaRPr>
          </a:p>
        </p:txBody>
      </p:sp>
      <p:sp>
        <p:nvSpPr>
          <p:cNvPr id="470" name="Google Shape;470;p33"/>
          <p:cNvSpPr txBox="1"/>
          <p:nvPr/>
        </p:nvSpPr>
        <p:spPr>
          <a:xfrm>
            <a:off x="6402240" y="41653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Fusion food is not appropriation</a:t>
            </a:r>
            <a:endParaRPr b="1" sz="500">
              <a:latin typeface="Bellota Text"/>
              <a:ea typeface="Bellota Text"/>
              <a:cs typeface="Bellota Text"/>
              <a:sym typeface="Bellota Text"/>
            </a:endParaRPr>
          </a:p>
        </p:txBody>
      </p:sp>
      <p:sp>
        <p:nvSpPr>
          <p:cNvPr id="471" name="Google Shape;471;p33"/>
          <p:cNvSpPr txBox="1"/>
          <p:nvPr/>
        </p:nvSpPr>
        <p:spPr>
          <a:xfrm>
            <a:off x="8394627" y="1656696"/>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Restaurants should be clean and prepare food well</a:t>
            </a:r>
            <a:endParaRPr b="1" sz="500">
              <a:latin typeface="Bellota Text"/>
              <a:ea typeface="Bellota Text"/>
              <a:cs typeface="Bellota Text"/>
              <a:sym typeface="Bellota Text"/>
            </a:endParaRPr>
          </a:p>
        </p:txBody>
      </p:sp>
      <p:sp>
        <p:nvSpPr>
          <p:cNvPr id="472" name="Google Shape;472;p33"/>
          <p:cNvSpPr txBox="1"/>
          <p:nvPr/>
        </p:nvSpPr>
        <p:spPr>
          <a:xfrm>
            <a:off x="400765" y="468108"/>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“You have to hope there are customers”</a:t>
            </a:r>
            <a:endParaRPr b="1" sz="500">
              <a:latin typeface="Bellota Text"/>
              <a:ea typeface="Bellota Text"/>
              <a:cs typeface="Bellota Text"/>
              <a:sym typeface="Bellota Text"/>
            </a:endParaRPr>
          </a:p>
        </p:txBody>
      </p:sp>
      <p:pic>
        <p:nvPicPr>
          <p:cNvPr id="473" name="Google Shape;473;p33"/>
          <p:cNvPicPr preferRelativeResize="0"/>
          <p:nvPr/>
        </p:nvPicPr>
        <p:blipFill>
          <a:blip r:embed="rId5">
            <a:alphaModFix/>
          </a:blip>
          <a:stretch>
            <a:fillRect/>
          </a:stretch>
        </p:blipFill>
        <p:spPr>
          <a:xfrm>
            <a:off x="1778400" y="3062950"/>
            <a:ext cx="1365250" cy="1319424"/>
          </a:xfrm>
          <a:prstGeom prst="rect">
            <a:avLst/>
          </a:prstGeom>
          <a:noFill/>
          <a:ln>
            <a:noFill/>
          </a:ln>
        </p:spPr>
      </p:pic>
      <p:sp>
        <p:nvSpPr>
          <p:cNvPr id="474" name="Google Shape;474;p33"/>
          <p:cNvSpPr txBox="1"/>
          <p:nvPr/>
        </p:nvSpPr>
        <p:spPr>
          <a:xfrm>
            <a:off x="1949408" y="3254112"/>
            <a:ext cx="974100" cy="883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100">
                <a:latin typeface="Bellota Text"/>
                <a:ea typeface="Bellota Text"/>
                <a:cs typeface="Bellota Text"/>
                <a:sym typeface="Bellota Text"/>
              </a:rPr>
              <a:t>Used to work for other companies, but now owns his own business</a:t>
            </a:r>
            <a:endParaRPr b="1" sz="1100">
              <a:latin typeface="Bellota Text"/>
              <a:ea typeface="Bellota Text"/>
              <a:cs typeface="Bellota Text"/>
              <a:sym typeface="Bellota Text"/>
            </a:endParaRPr>
          </a:p>
        </p:txBody>
      </p:sp>
      <p:pic>
        <p:nvPicPr>
          <p:cNvPr id="475" name="Google Shape;475;p33"/>
          <p:cNvPicPr preferRelativeResize="0"/>
          <p:nvPr/>
        </p:nvPicPr>
        <p:blipFill>
          <a:blip r:embed="rId6">
            <a:alphaModFix/>
          </a:blip>
          <a:stretch>
            <a:fillRect/>
          </a:stretch>
        </p:blipFill>
        <p:spPr>
          <a:xfrm>
            <a:off x="6179625" y="3160325"/>
            <a:ext cx="1365250" cy="1365250"/>
          </a:xfrm>
          <a:prstGeom prst="rect">
            <a:avLst/>
          </a:prstGeom>
          <a:noFill/>
          <a:ln>
            <a:noFill/>
          </a:ln>
        </p:spPr>
      </p:pic>
      <p:sp>
        <p:nvSpPr>
          <p:cNvPr id="476" name="Google Shape;476;p33"/>
          <p:cNvSpPr txBox="1"/>
          <p:nvPr/>
        </p:nvSpPr>
        <p:spPr>
          <a:xfrm>
            <a:off x="6339345" y="3534863"/>
            <a:ext cx="1045800" cy="4371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300">
                <a:latin typeface="Bellota Text"/>
                <a:ea typeface="Bellota Text"/>
                <a:cs typeface="Bellota Text"/>
                <a:sym typeface="Bellota Text"/>
              </a:rPr>
              <a:t>Satisfaction, Pride</a:t>
            </a:r>
            <a:endParaRPr b="1" sz="1300">
              <a:latin typeface="Bellota Text"/>
              <a:ea typeface="Bellota Text"/>
              <a:cs typeface="Bellota Text"/>
              <a:sym typeface="Bellota Text"/>
            </a:endParaRPr>
          </a:p>
        </p:txBody>
      </p:sp>
      <p:pic>
        <p:nvPicPr>
          <p:cNvPr id="477" name="Google Shape;477;p33"/>
          <p:cNvPicPr preferRelativeResize="0"/>
          <p:nvPr/>
        </p:nvPicPr>
        <p:blipFill>
          <a:blip r:embed="rId7">
            <a:alphaModFix/>
          </a:blip>
          <a:stretch>
            <a:fillRect/>
          </a:stretch>
        </p:blipFill>
        <p:spPr>
          <a:xfrm>
            <a:off x="386375" y="1190800"/>
            <a:ext cx="1182861" cy="1210499"/>
          </a:xfrm>
          <a:prstGeom prst="rect">
            <a:avLst/>
          </a:prstGeom>
          <a:noFill/>
          <a:ln>
            <a:noFill/>
          </a:ln>
        </p:spPr>
      </p:pic>
      <p:sp>
        <p:nvSpPr>
          <p:cNvPr id="478" name="Google Shape;478;p33"/>
          <p:cNvSpPr txBox="1"/>
          <p:nvPr/>
        </p:nvSpPr>
        <p:spPr>
          <a:xfrm>
            <a:off x="520601" y="1477438"/>
            <a:ext cx="9144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“[When working for yourself], you don’t have to listen to anyone.”</a:t>
            </a:r>
            <a:endParaRPr b="1" sz="900">
              <a:latin typeface="Bellota Text"/>
              <a:ea typeface="Bellota Text"/>
              <a:cs typeface="Bellota Text"/>
              <a:sym typeface="Bellota Text"/>
            </a:endParaRPr>
          </a:p>
        </p:txBody>
      </p:sp>
      <p:pic>
        <p:nvPicPr>
          <p:cNvPr id="479" name="Google Shape;479;p33"/>
          <p:cNvPicPr preferRelativeResize="0"/>
          <p:nvPr/>
        </p:nvPicPr>
        <p:blipFill>
          <a:blip r:embed="rId4">
            <a:alphaModFix/>
          </a:blip>
          <a:stretch>
            <a:fillRect/>
          </a:stretch>
        </p:blipFill>
        <p:spPr>
          <a:xfrm>
            <a:off x="2684375" y="350400"/>
            <a:ext cx="640875" cy="655848"/>
          </a:xfrm>
          <a:prstGeom prst="rect">
            <a:avLst/>
          </a:prstGeom>
          <a:noFill/>
          <a:ln>
            <a:noFill/>
          </a:ln>
        </p:spPr>
      </p:pic>
      <p:sp>
        <p:nvSpPr>
          <p:cNvPr id="480" name="Google Shape;480;p33"/>
          <p:cNvSpPr txBox="1"/>
          <p:nvPr/>
        </p:nvSpPr>
        <p:spPr>
          <a:xfrm>
            <a:off x="2776202" y="4664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On working at his own business, “It makes a huge difference”</a:t>
            </a:r>
            <a:endParaRPr b="1" sz="500">
              <a:latin typeface="Bellota Text"/>
              <a:ea typeface="Bellota Text"/>
              <a:cs typeface="Bellota Text"/>
              <a:sym typeface="Bellota Text"/>
            </a:endParaRPr>
          </a:p>
        </p:txBody>
      </p:sp>
      <p:pic>
        <p:nvPicPr>
          <p:cNvPr id="481" name="Google Shape;481;p33"/>
          <p:cNvPicPr preferRelativeResize="0"/>
          <p:nvPr/>
        </p:nvPicPr>
        <p:blipFill>
          <a:blip r:embed="rId4">
            <a:alphaModFix/>
          </a:blip>
          <a:stretch>
            <a:fillRect/>
          </a:stretch>
        </p:blipFill>
        <p:spPr>
          <a:xfrm>
            <a:off x="2847000" y="537675"/>
            <a:ext cx="640875" cy="655848"/>
          </a:xfrm>
          <a:prstGeom prst="rect">
            <a:avLst/>
          </a:prstGeom>
          <a:noFill/>
          <a:ln>
            <a:noFill/>
          </a:ln>
        </p:spPr>
      </p:pic>
      <p:pic>
        <p:nvPicPr>
          <p:cNvPr id="482" name="Google Shape;482;p33"/>
          <p:cNvPicPr preferRelativeResize="0"/>
          <p:nvPr/>
        </p:nvPicPr>
        <p:blipFill>
          <a:blip r:embed="rId8">
            <a:alphaModFix/>
          </a:blip>
          <a:stretch>
            <a:fillRect/>
          </a:stretch>
        </p:blipFill>
        <p:spPr>
          <a:xfrm>
            <a:off x="2577700" y="508325"/>
            <a:ext cx="1182861" cy="1210499"/>
          </a:xfrm>
          <a:prstGeom prst="rect">
            <a:avLst/>
          </a:prstGeom>
          <a:noFill/>
          <a:ln>
            <a:noFill/>
          </a:ln>
        </p:spPr>
      </p:pic>
      <p:sp>
        <p:nvSpPr>
          <p:cNvPr id="483" name="Google Shape;483;p33"/>
          <p:cNvSpPr txBox="1"/>
          <p:nvPr/>
        </p:nvSpPr>
        <p:spPr>
          <a:xfrm>
            <a:off x="2637169" y="722338"/>
            <a:ext cx="1026000" cy="883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100">
                <a:latin typeface="Bellota Text"/>
                <a:ea typeface="Bellota Text"/>
                <a:cs typeface="Bellota Text"/>
                <a:sym typeface="Bellota Text"/>
              </a:rPr>
              <a:t>“You can be creative with your own business”</a:t>
            </a:r>
            <a:endParaRPr b="1" sz="1100">
              <a:latin typeface="Bellota Text"/>
              <a:ea typeface="Bellota Text"/>
              <a:cs typeface="Bellota Text"/>
              <a:sym typeface="Bellota Text"/>
            </a:endParaRPr>
          </a:p>
          <a:p>
            <a:pPr algn="ctr" indent="0" lvl="0" marL="0" rtl="0">
              <a:spcBef>
                <a:spcPts val="0"/>
              </a:spcBef>
              <a:spcAft>
                <a:spcPts val="0"/>
              </a:spcAft>
              <a:buNone/>
            </a:pPr>
            <a:r>
              <a:t/>
            </a:r>
            <a:endParaRPr b="1" sz="1100">
              <a:latin typeface="Bellota Text"/>
              <a:ea typeface="Bellota Text"/>
              <a:cs typeface="Bellota Text"/>
              <a:sym typeface="Bellota Text"/>
            </a:endParaRPr>
          </a:p>
        </p:txBody>
      </p:sp>
    </p:spTree>
  </p:cSld>
  <p:clrMapOvr>
    <a:masterClrMapping/>
  </p:clrMapOvr>
</p:sld>
</file>

<file path=ppt/slides/slide11.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487" name="Shape 487"/>
        <p:cNvGrpSpPr/>
        <p:nvPr/>
      </p:nvGrpSpPr>
      <p:grpSpPr>
        <a:xfrm>
          <a:off x="0" y="0"/>
          <a:ext cx="0" cy="0"/>
          <a:chOff x="0" y="0"/>
          <a:chExt cx="0" cy="0"/>
        </a:xfrm>
      </p:grpSpPr>
      <p:pic>
        <p:nvPicPr>
          <p:cNvPr id="488" name="Google Shape;488;p34"/>
          <p:cNvPicPr preferRelativeResize="0"/>
          <p:nvPr/>
        </p:nvPicPr>
        <p:blipFill rotWithShape="1">
          <a:blip r:embed="rId3">
            <a:alphaModFix/>
          </a:blip>
          <a:srcRect r="-2"/>
          <a:stretch/>
        </p:blipFill>
        <p:spPr>
          <a:xfrm>
            <a:off x="3867075" y="1721550"/>
            <a:ext cx="1545600" cy="1545600"/>
          </a:xfrm>
          <a:prstGeom prst="ellipse">
            <a:avLst/>
          </a:prstGeom>
          <a:noFill/>
          <a:ln>
            <a:noFill/>
          </a:ln>
          <a:effectLst>
            <a:outerShdw algn="bl" blurRad="57150" dir="5400000" dist="19050" rotWithShape="0">
              <a:srgbClr val="000000">
                <a:alpha val="50000"/>
              </a:srgbClr>
            </a:outerShdw>
          </a:effectLst>
        </p:spPr>
      </p:pic>
      <p:sp>
        <p:nvSpPr>
          <p:cNvPr id="489" name="Google Shape;489;p34"/>
          <p:cNvSpPr txBox="1"/>
          <p:nvPr/>
        </p:nvSpPr>
        <p:spPr>
          <a:xfrm>
            <a:off x="1811475" y="132425"/>
            <a:ext cx="5656800" cy="17856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1900">
                <a:latin typeface="Bellota Text"/>
                <a:ea typeface="Bellota Text"/>
                <a:cs typeface="Bellota Text"/>
                <a:sym typeface="Bellota Text"/>
              </a:rPr>
              <a:t>Insight</a:t>
            </a:r>
            <a:endParaRPr b="1" sz="19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Chefs who prepare food with </a:t>
            </a:r>
            <a:r>
              <a:rPr b="1" i="1" lang="en" sz="2200" u="sng">
                <a:latin typeface="Bellota Text"/>
                <a:ea typeface="Bellota Text"/>
                <a:cs typeface="Bellota Text"/>
                <a:sym typeface="Bellota Text"/>
              </a:rPr>
              <a:t>personal commitment</a:t>
            </a:r>
            <a:r>
              <a:rPr b="1" lang="en" sz="2200">
                <a:latin typeface="Bellota Text"/>
                <a:ea typeface="Bellota Text"/>
                <a:cs typeface="Bellota Text"/>
                <a:sym typeface="Bellota Text"/>
              </a:rPr>
              <a:t> </a:t>
            </a:r>
            <a:r>
              <a:rPr lang="en" sz="2200">
                <a:latin typeface="Bellota Text Light"/>
                <a:ea typeface="Bellota Text Light"/>
                <a:cs typeface="Bellota Text Light"/>
                <a:sym typeface="Bellota Text Light"/>
              </a:rPr>
              <a:t>are </a:t>
            </a:r>
            <a:r>
              <a:rPr lang="en" sz="2200">
                <a:latin typeface="Bellota Text Light"/>
                <a:ea typeface="Bellota Text Light"/>
                <a:cs typeface="Bellota Text Light"/>
                <a:sym typeface="Bellota Text Light"/>
              </a:rPr>
              <a:t>much more </a:t>
            </a:r>
            <a:r>
              <a:rPr b="1" i="1" lang="en" sz="2200" u="sng">
                <a:latin typeface="Bellota Text"/>
                <a:ea typeface="Bellota Text"/>
                <a:cs typeface="Bellota Text"/>
                <a:sym typeface="Bellota Text"/>
              </a:rPr>
              <a:t>fulfilled</a:t>
            </a:r>
            <a:r>
              <a:rPr lang="en" sz="2200">
                <a:latin typeface="Bellota Text Light"/>
                <a:ea typeface="Bellota Text Light"/>
                <a:cs typeface="Bellota Text Light"/>
                <a:sym typeface="Bellota Text Light"/>
              </a:rPr>
              <a:t> than cooking solely for </a:t>
            </a:r>
            <a:r>
              <a:rPr lang="en" sz="2200">
                <a:latin typeface="Bellota Text Light"/>
                <a:ea typeface="Bellota Text Light"/>
                <a:cs typeface="Bellota Text Light"/>
                <a:sym typeface="Bellota Text Light"/>
              </a:rPr>
              <a:t>practical</a:t>
            </a:r>
            <a:r>
              <a:rPr lang="en" sz="2200">
                <a:latin typeface="Bellota Text Light"/>
                <a:ea typeface="Bellota Text Light"/>
                <a:cs typeface="Bellota Text Light"/>
                <a:sym typeface="Bellota Text Light"/>
              </a:rPr>
              <a:t> reasons.</a:t>
            </a:r>
            <a:endParaRPr sz="2200">
              <a:latin typeface="Bellota Text Light"/>
              <a:ea typeface="Bellota Text Light"/>
              <a:cs typeface="Bellota Text Light"/>
              <a:sym typeface="Bellota Text Light"/>
            </a:endParaRPr>
          </a:p>
          <a:p>
            <a:pPr algn="ctr" indent="0" lvl="0" marL="0" rtl="0">
              <a:spcBef>
                <a:spcPts val="0"/>
              </a:spcBef>
              <a:spcAft>
                <a:spcPts val="0"/>
              </a:spcAft>
              <a:buNone/>
            </a:pPr>
            <a:r>
              <a:t/>
            </a:r>
            <a:endParaRPr b="1" sz="1900">
              <a:latin typeface="Bellota Text"/>
              <a:ea typeface="Bellota Text"/>
              <a:cs typeface="Bellota Text"/>
              <a:sym typeface="Bellota Text"/>
            </a:endParaRPr>
          </a:p>
        </p:txBody>
      </p:sp>
      <p:sp>
        <p:nvSpPr>
          <p:cNvPr id="490" name="Google Shape;490;p34"/>
          <p:cNvSpPr txBox="1"/>
          <p:nvPr/>
        </p:nvSpPr>
        <p:spPr>
          <a:xfrm>
            <a:off x="1461300" y="3446550"/>
            <a:ext cx="6221400" cy="17856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1900">
                <a:latin typeface="Bellota Text"/>
                <a:ea typeface="Bellota Text"/>
                <a:cs typeface="Bellota Text"/>
                <a:sym typeface="Bellota Text"/>
              </a:rPr>
              <a:t>Need!</a:t>
            </a:r>
            <a:endParaRPr b="1" sz="19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Chefs want ways to be </a:t>
            </a:r>
            <a:r>
              <a:rPr b="1" i="1" lang="en" sz="2200" u="sng">
                <a:latin typeface="Bellota Text"/>
                <a:ea typeface="Bellota Text"/>
                <a:cs typeface="Bellota Text"/>
                <a:sym typeface="Bellota Text"/>
              </a:rPr>
              <a:t>creative</a:t>
            </a:r>
            <a:r>
              <a:rPr i="1" lang="en" sz="2200">
                <a:latin typeface="Bellota Text Light"/>
                <a:ea typeface="Bellota Text Light"/>
                <a:cs typeface="Bellota Text Light"/>
                <a:sym typeface="Bellota Text Light"/>
              </a:rPr>
              <a:t> and </a:t>
            </a:r>
            <a:r>
              <a:rPr b="1" i="1" lang="en" sz="2200" u="sng">
                <a:latin typeface="Bellota Text"/>
                <a:ea typeface="Bellota Text"/>
                <a:cs typeface="Bellota Text"/>
                <a:sym typeface="Bellota Text"/>
              </a:rPr>
              <a:t>bring a aspect of their own lives</a:t>
            </a:r>
            <a:r>
              <a:rPr b="1" i="1" lang="en" sz="2200">
                <a:latin typeface="Bellota Text"/>
                <a:ea typeface="Bellota Text"/>
                <a:cs typeface="Bellota Text"/>
                <a:sym typeface="Bellota Text"/>
              </a:rPr>
              <a:t> </a:t>
            </a:r>
            <a:r>
              <a:rPr i="1" lang="en" sz="2200">
                <a:latin typeface="Bellota Text Light"/>
                <a:ea typeface="Bellota Text Light"/>
                <a:cs typeface="Bellota Text Light"/>
                <a:sym typeface="Bellota Text Light"/>
              </a:rPr>
              <a:t>to the kitchen </a:t>
            </a:r>
            <a:r>
              <a:rPr lang="en" sz="2200">
                <a:latin typeface="Bellota Text Light"/>
                <a:ea typeface="Bellota Text Light"/>
                <a:cs typeface="Bellota Text Light"/>
                <a:sym typeface="Bellota Text Light"/>
              </a:rPr>
              <a:t>when cooking for others.</a:t>
            </a:r>
            <a:endParaRPr sz="2200">
              <a:latin typeface="Bellota Text Light"/>
              <a:ea typeface="Bellota Text Light"/>
              <a:cs typeface="Bellota Text Light"/>
              <a:sym typeface="Bellota Text Light"/>
            </a:endParaRPr>
          </a:p>
          <a:p>
            <a:pPr algn="ctr" indent="0" lvl="0" marL="0" rtl="0">
              <a:spcBef>
                <a:spcPts val="0"/>
              </a:spcBef>
              <a:spcAft>
                <a:spcPts val="0"/>
              </a:spcAft>
              <a:buNone/>
            </a:pPr>
            <a:r>
              <a:t/>
            </a:r>
            <a:endParaRPr b="1" sz="1900">
              <a:latin typeface="Bellota Text"/>
              <a:ea typeface="Bellota Text"/>
              <a:cs typeface="Bellota Text"/>
              <a:sym typeface="Bellota Text"/>
            </a:endParaRPr>
          </a:p>
        </p:txBody>
      </p:sp>
      <p:sp>
        <p:nvSpPr>
          <p:cNvPr id="491" name="Google Shape;491;p34"/>
          <p:cNvSpPr/>
          <p:nvPr/>
        </p:nvSpPr>
        <p:spPr>
          <a:xfrm>
            <a:off x="7521375" y="304850"/>
            <a:ext cx="1270147" cy="708896"/>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492" name="Google Shape;492;p34"/>
          <p:cNvSpPr/>
          <p:nvPr/>
        </p:nvSpPr>
        <p:spPr>
          <a:xfrm rot="995901">
            <a:off x="584141" y="3333587"/>
            <a:ext cx="1142004" cy="13704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Tree>
  </p:cSld>
  <p:clrMapOvr>
    <a:masterClrMapping/>
  </p:clrMapOvr>
</p:sld>
</file>

<file path=ppt/slides/slide1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496" name="Shape 496"/>
        <p:cNvGrpSpPr/>
        <p:nvPr/>
      </p:nvGrpSpPr>
      <p:grpSpPr>
        <a:xfrm>
          <a:off x="0" y="0"/>
          <a:ext cx="0" cy="0"/>
          <a:chOff x="0" y="0"/>
          <a:chExt cx="0" cy="0"/>
        </a:xfrm>
      </p:grpSpPr>
      <p:sp>
        <p:nvSpPr>
          <p:cNvPr id="497" name="Google Shape;497;p35"/>
          <p:cNvSpPr txBox="1"/>
          <p:nvPr>
            <p:ph idx="4294967295" type="body"/>
          </p:nvPr>
        </p:nvSpPr>
        <p:spPr>
          <a:xfrm>
            <a:off x="4922720" y="2169950"/>
            <a:ext cx="3561300" cy="813000"/>
          </a:xfrm>
          <a:prstGeom prst="rect">
            <a:avLst/>
          </a:prstGeom>
        </p:spPr>
        <p:txBody>
          <a:bodyPr anchor="t" anchorCtr="0" bIns="0" lIns="0" rIns="0" spcFirstLastPara="1" tIns="0" wrap="square">
            <a:noAutofit/>
          </a:bodyPr>
          <a:lstStyle/>
          <a:p>
            <a:pPr algn="l" indent="0" lvl="0" marL="0" rtl="0">
              <a:spcBef>
                <a:spcPts val="0"/>
              </a:spcBef>
              <a:spcAft>
                <a:spcPts val="800"/>
              </a:spcAft>
              <a:buNone/>
            </a:pPr>
            <a:r>
              <a:rPr i="1" lang="en" sz="2000"/>
              <a:t>“I tend to really like </a:t>
            </a:r>
            <a:r>
              <a:rPr b="1" i="1" lang="en" sz="2000">
                <a:latin typeface="Bellota Text"/>
                <a:ea typeface="Bellota Text"/>
                <a:cs typeface="Bellota Text"/>
                <a:sym typeface="Bellota Text"/>
              </a:rPr>
              <a:t>choosing </a:t>
            </a:r>
            <a:r>
              <a:rPr i="1" lang="en" sz="2000"/>
              <a:t>food. So I take my sweet time.</a:t>
            </a:r>
            <a:endParaRPr i="1" sz="2000"/>
          </a:p>
        </p:txBody>
      </p:sp>
      <p:cxnSp>
        <p:nvCxnSpPr>
          <p:cNvPr id="498" name="Google Shape;498;p35"/>
          <p:cNvCxnSpPr/>
          <p:nvPr/>
        </p:nvCxnSpPr>
        <p:spPr>
          <a:xfrm>
            <a:off x="4768925" y="2160550"/>
            <a:ext cx="0" cy="772800"/>
          </a:xfrm>
          <a:prstGeom prst="straightConnector1">
            <a:avLst/>
          </a:prstGeom>
          <a:noFill/>
          <a:ln cap="flat" cmpd="sng" w="28575">
            <a:solidFill>
              <a:schemeClr val="dk2"/>
            </a:solidFill>
            <a:prstDash val="solid"/>
            <a:round/>
            <a:headEnd len="med" type="none" w="med"/>
            <a:tailEnd len="med" type="none" w="med"/>
          </a:ln>
        </p:spPr>
      </p:cxnSp>
      <p:sp>
        <p:nvSpPr>
          <p:cNvPr id="499" name="Google Shape;499;p35"/>
          <p:cNvSpPr txBox="1"/>
          <p:nvPr/>
        </p:nvSpPr>
        <p:spPr>
          <a:xfrm>
            <a:off x="1225375" y="3859651"/>
            <a:ext cx="2947200" cy="8130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Julia</a:t>
            </a:r>
            <a:endParaRPr b="1" sz="2200">
              <a:solidFill>
                <a:schemeClr val="dk1"/>
              </a:solidFill>
              <a:latin typeface="Bellota Text"/>
              <a:ea typeface="Bellota Text"/>
              <a:cs typeface="Bellota Text"/>
              <a:sym typeface="Bellota Text"/>
            </a:endParaRPr>
          </a:p>
          <a:p>
            <a:pPr algn="ctr" indent="0" lvl="0" marL="0" rtl="0">
              <a:spcBef>
                <a:spcPts val="0"/>
              </a:spcBef>
              <a:spcAft>
                <a:spcPts val="0"/>
              </a:spcAft>
              <a:buNone/>
            </a:pPr>
            <a:r>
              <a:rPr b="1" i="1" lang="en">
                <a:solidFill>
                  <a:schemeClr val="dk2"/>
                </a:solidFill>
                <a:latin typeface="Bellota Text"/>
                <a:ea typeface="Bellota Text"/>
                <a:cs typeface="Bellota Text"/>
                <a:sym typeface="Bellota Text"/>
              </a:rPr>
              <a:t>busy college student</a:t>
            </a:r>
            <a:endParaRPr b="1" i="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Eating at farmer’s market</a:t>
            </a:r>
            <a:r>
              <a:rPr b="1" lang="en">
                <a:solidFill>
                  <a:schemeClr val="dk2"/>
                </a:solidFill>
                <a:latin typeface="Bellota Text"/>
                <a:ea typeface="Bellota Text"/>
                <a:cs typeface="Bellota Text"/>
                <a:sym typeface="Bellota Text"/>
              </a:rPr>
              <a:t>, 30 min</a:t>
            </a:r>
            <a:endParaRPr b="1">
              <a:solidFill>
                <a:schemeClr val="dk2"/>
              </a:solidFill>
              <a:latin typeface="Bellota Text"/>
              <a:ea typeface="Bellota Text"/>
              <a:cs typeface="Bellota Text"/>
              <a:sym typeface="Bellota Text"/>
            </a:endParaRPr>
          </a:p>
        </p:txBody>
      </p:sp>
      <p:grpSp>
        <p:nvGrpSpPr>
          <p:cNvPr id="500" name="Google Shape;500;p35"/>
          <p:cNvGrpSpPr/>
          <p:nvPr/>
        </p:nvGrpSpPr>
        <p:grpSpPr>
          <a:xfrm>
            <a:off x="1132210" y="555369"/>
            <a:ext cx="3133517" cy="3130920"/>
            <a:chOff x="2832500" y="1268800"/>
            <a:chExt cx="1490447" cy="1489212"/>
          </a:xfrm>
        </p:grpSpPr>
        <p:sp>
          <p:nvSpPr>
            <p:cNvPr id="501" name="Google Shape;501;p35"/>
            <p:cNvSpPr/>
            <p:nvPr/>
          </p:nvSpPr>
          <p:spPr>
            <a:xfrm>
              <a:off x="2833747" y="1268800"/>
              <a:ext cx="1489200" cy="1489200"/>
            </a:xfrm>
            <a:prstGeom prst="ellipse">
              <a:avLst/>
            </a:prstGeom>
            <a:solidFill>
              <a:srgbClr val="C9DAF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502" name="Google Shape;502;p35"/>
            <p:cNvPicPr preferRelativeResize="0"/>
            <p:nvPr/>
          </p:nvPicPr>
          <p:blipFill rotWithShape="1">
            <a:blip r:embed="rId3">
              <a:alphaModFix/>
            </a:blip>
            <a:srcRect b="5993" t="-5989"/>
            <a:stretch/>
          </p:blipFill>
          <p:spPr>
            <a:xfrm>
              <a:off x="2832500" y="1268812"/>
              <a:ext cx="1489200" cy="14892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spTree>
  </p:cSld>
  <p:clrMapOvr>
    <a:masterClrMapping/>
  </p:clrMapOvr>
</p:sld>
</file>

<file path=ppt/slides/slide1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506" name="Shape 506"/>
        <p:cNvGrpSpPr/>
        <p:nvPr/>
      </p:nvGrpSpPr>
      <p:grpSpPr>
        <a:xfrm>
          <a:off x="0" y="0"/>
          <a:ext cx="0" cy="0"/>
          <a:chOff x="0" y="0"/>
          <a:chExt cx="0" cy="0"/>
        </a:xfrm>
      </p:grpSpPr>
      <p:pic>
        <p:nvPicPr>
          <p:cNvPr id="507" name="Google Shape;507;p36"/>
          <p:cNvPicPr preferRelativeResize="0"/>
          <p:nvPr/>
        </p:nvPicPr>
        <p:blipFill>
          <a:blip r:embed="rId3">
            <a:alphaModFix/>
          </a:blip>
          <a:stretch>
            <a:fillRect/>
          </a:stretch>
        </p:blipFill>
        <p:spPr>
          <a:xfrm>
            <a:off x="5796238" y="3716275"/>
            <a:ext cx="510299" cy="522225"/>
          </a:xfrm>
          <a:prstGeom prst="rect">
            <a:avLst/>
          </a:prstGeom>
          <a:noFill/>
          <a:ln>
            <a:noFill/>
          </a:ln>
        </p:spPr>
      </p:pic>
      <p:pic>
        <p:nvPicPr>
          <p:cNvPr id="508" name="Google Shape;508;p36"/>
          <p:cNvPicPr preferRelativeResize="0"/>
          <p:nvPr/>
        </p:nvPicPr>
        <p:blipFill>
          <a:blip r:embed="rId4">
            <a:alphaModFix/>
          </a:blip>
          <a:stretch>
            <a:fillRect/>
          </a:stretch>
        </p:blipFill>
        <p:spPr>
          <a:xfrm>
            <a:off x="7289425" y="2879649"/>
            <a:ext cx="568175" cy="581480"/>
          </a:xfrm>
          <a:prstGeom prst="rect">
            <a:avLst/>
          </a:prstGeom>
          <a:noFill/>
          <a:ln>
            <a:noFill/>
          </a:ln>
        </p:spPr>
      </p:pic>
      <p:cxnSp>
        <p:nvCxnSpPr>
          <p:cNvPr id="509" name="Google Shape;509;p36"/>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510" name="Google Shape;510;p36"/>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pic>
        <p:nvPicPr>
          <p:cNvPr id="511" name="Google Shape;511;p36"/>
          <p:cNvPicPr preferRelativeResize="0"/>
          <p:nvPr/>
        </p:nvPicPr>
        <p:blipFill>
          <a:blip r:embed="rId5">
            <a:alphaModFix/>
          </a:blip>
          <a:stretch>
            <a:fillRect/>
          </a:stretch>
        </p:blipFill>
        <p:spPr>
          <a:xfrm>
            <a:off x="7502125" y="-1050400"/>
            <a:ext cx="2754025" cy="2754025"/>
          </a:xfrm>
          <a:prstGeom prst="rect">
            <a:avLst/>
          </a:prstGeom>
          <a:noFill/>
          <a:ln>
            <a:noFill/>
          </a:ln>
        </p:spPr>
      </p:pic>
      <p:sp>
        <p:nvSpPr>
          <p:cNvPr id="512" name="Google Shape;512;p36"/>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513" name="Google Shape;513;p36"/>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514" name="Google Shape;514;p36"/>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515" name="Google Shape;515;p36"/>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516" name="Google Shape;516;p36"/>
          <p:cNvPicPr preferRelativeResize="0"/>
          <p:nvPr/>
        </p:nvPicPr>
        <p:blipFill>
          <a:blip r:embed="rId4">
            <a:alphaModFix/>
          </a:blip>
          <a:stretch>
            <a:fillRect/>
          </a:stretch>
        </p:blipFill>
        <p:spPr>
          <a:xfrm>
            <a:off x="177600" y="118400"/>
            <a:ext cx="510299" cy="522225"/>
          </a:xfrm>
          <a:prstGeom prst="rect">
            <a:avLst/>
          </a:prstGeom>
          <a:noFill/>
          <a:ln>
            <a:noFill/>
          </a:ln>
        </p:spPr>
      </p:pic>
      <p:pic>
        <p:nvPicPr>
          <p:cNvPr id="517" name="Google Shape;517;p36"/>
          <p:cNvPicPr preferRelativeResize="0"/>
          <p:nvPr/>
        </p:nvPicPr>
        <p:blipFill>
          <a:blip r:embed="rId6">
            <a:alphaModFix/>
          </a:blip>
          <a:stretch>
            <a:fillRect/>
          </a:stretch>
        </p:blipFill>
        <p:spPr>
          <a:xfrm>
            <a:off x="1027200" y="159000"/>
            <a:ext cx="510299" cy="522225"/>
          </a:xfrm>
          <a:prstGeom prst="rect">
            <a:avLst/>
          </a:prstGeom>
          <a:noFill/>
          <a:ln>
            <a:noFill/>
          </a:ln>
        </p:spPr>
      </p:pic>
      <p:pic>
        <p:nvPicPr>
          <p:cNvPr id="518" name="Google Shape;518;p36"/>
          <p:cNvPicPr preferRelativeResize="0"/>
          <p:nvPr/>
        </p:nvPicPr>
        <p:blipFill>
          <a:blip r:embed="rId3">
            <a:alphaModFix/>
          </a:blip>
          <a:stretch>
            <a:fillRect/>
          </a:stretch>
        </p:blipFill>
        <p:spPr>
          <a:xfrm>
            <a:off x="581050" y="784000"/>
            <a:ext cx="510299" cy="522225"/>
          </a:xfrm>
          <a:prstGeom prst="rect">
            <a:avLst/>
          </a:prstGeom>
          <a:noFill/>
          <a:ln>
            <a:noFill/>
          </a:ln>
        </p:spPr>
      </p:pic>
      <p:pic>
        <p:nvPicPr>
          <p:cNvPr id="519" name="Google Shape;519;p36"/>
          <p:cNvPicPr preferRelativeResize="0"/>
          <p:nvPr/>
        </p:nvPicPr>
        <p:blipFill>
          <a:blip r:embed="rId4">
            <a:alphaModFix/>
          </a:blip>
          <a:stretch>
            <a:fillRect/>
          </a:stretch>
        </p:blipFill>
        <p:spPr>
          <a:xfrm>
            <a:off x="1337125" y="976775"/>
            <a:ext cx="510299" cy="522225"/>
          </a:xfrm>
          <a:prstGeom prst="rect">
            <a:avLst/>
          </a:prstGeom>
          <a:noFill/>
          <a:ln>
            <a:noFill/>
          </a:ln>
        </p:spPr>
      </p:pic>
      <p:pic>
        <p:nvPicPr>
          <p:cNvPr id="520" name="Google Shape;520;p36"/>
          <p:cNvPicPr preferRelativeResize="0"/>
          <p:nvPr/>
        </p:nvPicPr>
        <p:blipFill>
          <a:blip r:embed="rId6">
            <a:alphaModFix/>
          </a:blip>
          <a:stretch>
            <a:fillRect/>
          </a:stretch>
        </p:blipFill>
        <p:spPr>
          <a:xfrm>
            <a:off x="177600" y="1416825"/>
            <a:ext cx="510299" cy="522225"/>
          </a:xfrm>
          <a:prstGeom prst="rect">
            <a:avLst/>
          </a:prstGeom>
          <a:noFill/>
          <a:ln>
            <a:noFill/>
          </a:ln>
        </p:spPr>
      </p:pic>
      <p:pic>
        <p:nvPicPr>
          <p:cNvPr id="521" name="Google Shape;521;p36"/>
          <p:cNvPicPr preferRelativeResize="0"/>
          <p:nvPr/>
        </p:nvPicPr>
        <p:blipFill>
          <a:blip r:embed="rId7">
            <a:alphaModFix/>
          </a:blip>
          <a:stretch>
            <a:fillRect/>
          </a:stretch>
        </p:blipFill>
        <p:spPr>
          <a:xfrm>
            <a:off x="859325" y="1731825"/>
            <a:ext cx="568199" cy="581507"/>
          </a:xfrm>
          <a:prstGeom prst="rect">
            <a:avLst/>
          </a:prstGeom>
          <a:noFill/>
          <a:ln>
            <a:noFill/>
          </a:ln>
        </p:spPr>
      </p:pic>
      <p:pic>
        <p:nvPicPr>
          <p:cNvPr id="522" name="Google Shape;522;p36"/>
          <p:cNvPicPr preferRelativeResize="0"/>
          <p:nvPr/>
        </p:nvPicPr>
        <p:blipFill>
          <a:blip r:embed="rId6">
            <a:alphaModFix/>
          </a:blip>
          <a:stretch>
            <a:fillRect/>
          </a:stretch>
        </p:blipFill>
        <p:spPr>
          <a:xfrm>
            <a:off x="1598950" y="1939050"/>
            <a:ext cx="510299" cy="522225"/>
          </a:xfrm>
          <a:prstGeom prst="rect">
            <a:avLst/>
          </a:prstGeom>
          <a:noFill/>
          <a:ln>
            <a:noFill/>
          </a:ln>
        </p:spPr>
      </p:pic>
      <p:pic>
        <p:nvPicPr>
          <p:cNvPr id="523" name="Google Shape;523;p36"/>
          <p:cNvPicPr preferRelativeResize="0"/>
          <p:nvPr/>
        </p:nvPicPr>
        <p:blipFill>
          <a:blip r:embed="rId6">
            <a:alphaModFix/>
          </a:blip>
          <a:stretch>
            <a:fillRect/>
          </a:stretch>
        </p:blipFill>
        <p:spPr>
          <a:xfrm>
            <a:off x="2066638" y="1078037"/>
            <a:ext cx="510299" cy="522225"/>
          </a:xfrm>
          <a:prstGeom prst="rect">
            <a:avLst/>
          </a:prstGeom>
          <a:noFill/>
          <a:ln>
            <a:noFill/>
          </a:ln>
        </p:spPr>
      </p:pic>
      <p:pic>
        <p:nvPicPr>
          <p:cNvPr id="524" name="Google Shape;524;p36"/>
          <p:cNvPicPr preferRelativeResize="0"/>
          <p:nvPr/>
        </p:nvPicPr>
        <p:blipFill>
          <a:blip r:embed="rId3">
            <a:alphaModFix/>
          </a:blip>
          <a:stretch>
            <a:fillRect/>
          </a:stretch>
        </p:blipFill>
        <p:spPr>
          <a:xfrm>
            <a:off x="1963450" y="159000"/>
            <a:ext cx="640887" cy="655865"/>
          </a:xfrm>
          <a:prstGeom prst="rect">
            <a:avLst/>
          </a:prstGeom>
          <a:noFill/>
          <a:ln>
            <a:noFill/>
          </a:ln>
        </p:spPr>
      </p:pic>
      <p:pic>
        <p:nvPicPr>
          <p:cNvPr id="525" name="Google Shape;525;p36"/>
          <p:cNvPicPr preferRelativeResize="0"/>
          <p:nvPr/>
        </p:nvPicPr>
        <p:blipFill>
          <a:blip r:embed="rId6">
            <a:alphaModFix/>
          </a:blip>
          <a:stretch>
            <a:fillRect/>
          </a:stretch>
        </p:blipFill>
        <p:spPr>
          <a:xfrm>
            <a:off x="2931425" y="175625"/>
            <a:ext cx="510299" cy="522225"/>
          </a:xfrm>
          <a:prstGeom prst="rect">
            <a:avLst/>
          </a:prstGeom>
          <a:noFill/>
          <a:ln>
            <a:noFill/>
          </a:ln>
        </p:spPr>
      </p:pic>
      <p:pic>
        <p:nvPicPr>
          <p:cNvPr id="526" name="Google Shape;526;p36"/>
          <p:cNvPicPr preferRelativeResize="0"/>
          <p:nvPr/>
        </p:nvPicPr>
        <p:blipFill>
          <a:blip r:embed="rId7">
            <a:alphaModFix/>
          </a:blip>
          <a:stretch>
            <a:fillRect/>
          </a:stretch>
        </p:blipFill>
        <p:spPr>
          <a:xfrm>
            <a:off x="2820750" y="930762"/>
            <a:ext cx="510299" cy="522225"/>
          </a:xfrm>
          <a:prstGeom prst="rect">
            <a:avLst/>
          </a:prstGeom>
          <a:noFill/>
          <a:ln>
            <a:noFill/>
          </a:ln>
        </p:spPr>
      </p:pic>
      <p:pic>
        <p:nvPicPr>
          <p:cNvPr id="527" name="Google Shape;527;p36"/>
          <p:cNvPicPr preferRelativeResize="0"/>
          <p:nvPr/>
        </p:nvPicPr>
        <p:blipFill>
          <a:blip r:embed="rId4">
            <a:alphaModFix/>
          </a:blip>
          <a:stretch>
            <a:fillRect/>
          </a:stretch>
        </p:blipFill>
        <p:spPr>
          <a:xfrm>
            <a:off x="2363563" y="1790312"/>
            <a:ext cx="510299" cy="522225"/>
          </a:xfrm>
          <a:prstGeom prst="rect">
            <a:avLst/>
          </a:prstGeom>
          <a:noFill/>
          <a:ln>
            <a:noFill/>
          </a:ln>
        </p:spPr>
      </p:pic>
      <p:pic>
        <p:nvPicPr>
          <p:cNvPr id="528" name="Google Shape;528;p36"/>
          <p:cNvPicPr preferRelativeResize="0"/>
          <p:nvPr/>
        </p:nvPicPr>
        <p:blipFill>
          <a:blip r:embed="rId3">
            <a:alphaModFix/>
          </a:blip>
          <a:stretch>
            <a:fillRect/>
          </a:stretch>
        </p:blipFill>
        <p:spPr>
          <a:xfrm>
            <a:off x="3135827" y="1834661"/>
            <a:ext cx="568199" cy="581534"/>
          </a:xfrm>
          <a:prstGeom prst="rect">
            <a:avLst/>
          </a:prstGeom>
          <a:noFill/>
          <a:ln>
            <a:noFill/>
          </a:ln>
        </p:spPr>
      </p:pic>
      <p:pic>
        <p:nvPicPr>
          <p:cNvPr id="529" name="Google Shape;529;p36"/>
          <p:cNvPicPr preferRelativeResize="0"/>
          <p:nvPr/>
        </p:nvPicPr>
        <p:blipFill>
          <a:blip r:embed="rId6">
            <a:alphaModFix/>
          </a:blip>
          <a:stretch>
            <a:fillRect/>
          </a:stretch>
        </p:blipFill>
        <p:spPr>
          <a:xfrm>
            <a:off x="3873038" y="1181387"/>
            <a:ext cx="510299" cy="522225"/>
          </a:xfrm>
          <a:prstGeom prst="rect">
            <a:avLst/>
          </a:prstGeom>
          <a:noFill/>
          <a:ln>
            <a:noFill/>
          </a:ln>
        </p:spPr>
      </p:pic>
      <p:pic>
        <p:nvPicPr>
          <p:cNvPr id="530" name="Google Shape;530;p36"/>
          <p:cNvPicPr preferRelativeResize="0"/>
          <p:nvPr/>
        </p:nvPicPr>
        <p:blipFill>
          <a:blip r:embed="rId6">
            <a:alphaModFix/>
          </a:blip>
          <a:stretch>
            <a:fillRect/>
          </a:stretch>
        </p:blipFill>
        <p:spPr>
          <a:xfrm>
            <a:off x="3684539" y="474850"/>
            <a:ext cx="617376" cy="631882"/>
          </a:xfrm>
          <a:prstGeom prst="rect">
            <a:avLst/>
          </a:prstGeom>
          <a:noFill/>
          <a:ln>
            <a:noFill/>
          </a:ln>
        </p:spPr>
      </p:pic>
      <p:pic>
        <p:nvPicPr>
          <p:cNvPr id="531" name="Google Shape;531;p36"/>
          <p:cNvPicPr preferRelativeResize="0"/>
          <p:nvPr/>
        </p:nvPicPr>
        <p:blipFill>
          <a:blip r:embed="rId7">
            <a:alphaModFix/>
          </a:blip>
          <a:stretch>
            <a:fillRect/>
          </a:stretch>
        </p:blipFill>
        <p:spPr>
          <a:xfrm>
            <a:off x="204137" y="2827537"/>
            <a:ext cx="510299" cy="522225"/>
          </a:xfrm>
          <a:prstGeom prst="rect">
            <a:avLst/>
          </a:prstGeom>
          <a:noFill/>
          <a:ln>
            <a:noFill/>
          </a:ln>
        </p:spPr>
      </p:pic>
      <p:pic>
        <p:nvPicPr>
          <p:cNvPr id="532" name="Google Shape;532;p36"/>
          <p:cNvPicPr preferRelativeResize="0"/>
          <p:nvPr/>
        </p:nvPicPr>
        <p:blipFill>
          <a:blip r:embed="rId4">
            <a:alphaModFix/>
          </a:blip>
          <a:stretch>
            <a:fillRect/>
          </a:stretch>
        </p:blipFill>
        <p:spPr>
          <a:xfrm>
            <a:off x="661350" y="3629487"/>
            <a:ext cx="510299" cy="522225"/>
          </a:xfrm>
          <a:prstGeom prst="rect">
            <a:avLst/>
          </a:prstGeom>
          <a:noFill/>
          <a:ln>
            <a:noFill/>
          </a:ln>
        </p:spPr>
      </p:pic>
      <p:pic>
        <p:nvPicPr>
          <p:cNvPr id="533" name="Google Shape;533;p36"/>
          <p:cNvPicPr preferRelativeResize="0"/>
          <p:nvPr/>
        </p:nvPicPr>
        <p:blipFill>
          <a:blip r:embed="rId3">
            <a:alphaModFix/>
          </a:blip>
          <a:stretch>
            <a:fillRect/>
          </a:stretch>
        </p:blipFill>
        <p:spPr>
          <a:xfrm>
            <a:off x="1227025" y="2812900"/>
            <a:ext cx="510299" cy="522225"/>
          </a:xfrm>
          <a:prstGeom prst="rect">
            <a:avLst/>
          </a:prstGeom>
          <a:noFill/>
          <a:ln>
            <a:noFill/>
          </a:ln>
        </p:spPr>
      </p:pic>
      <p:pic>
        <p:nvPicPr>
          <p:cNvPr id="534" name="Google Shape;534;p36"/>
          <p:cNvPicPr preferRelativeResize="0"/>
          <p:nvPr/>
        </p:nvPicPr>
        <p:blipFill>
          <a:blip r:embed="rId6">
            <a:alphaModFix/>
          </a:blip>
          <a:stretch>
            <a:fillRect/>
          </a:stretch>
        </p:blipFill>
        <p:spPr>
          <a:xfrm>
            <a:off x="1427525" y="3889312"/>
            <a:ext cx="510299" cy="522225"/>
          </a:xfrm>
          <a:prstGeom prst="rect">
            <a:avLst/>
          </a:prstGeom>
          <a:noFill/>
          <a:ln>
            <a:noFill/>
          </a:ln>
        </p:spPr>
      </p:pic>
      <p:pic>
        <p:nvPicPr>
          <p:cNvPr id="535" name="Google Shape;535;p36"/>
          <p:cNvPicPr preferRelativeResize="0"/>
          <p:nvPr/>
        </p:nvPicPr>
        <p:blipFill>
          <a:blip r:embed="rId6">
            <a:alphaModFix/>
          </a:blip>
          <a:stretch>
            <a:fillRect/>
          </a:stretch>
        </p:blipFill>
        <p:spPr>
          <a:xfrm>
            <a:off x="1981914" y="3072736"/>
            <a:ext cx="568199" cy="581534"/>
          </a:xfrm>
          <a:prstGeom prst="rect">
            <a:avLst/>
          </a:prstGeom>
          <a:noFill/>
          <a:ln>
            <a:noFill/>
          </a:ln>
        </p:spPr>
      </p:pic>
      <p:pic>
        <p:nvPicPr>
          <p:cNvPr id="536" name="Google Shape;536;p36"/>
          <p:cNvPicPr preferRelativeResize="0"/>
          <p:nvPr/>
        </p:nvPicPr>
        <p:blipFill>
          <a:blip r:embed="rId7">
            <a:alphaModFix/>
          </a:blip>
          <a:stretch>
            <a:fillRect/>
          </a:stretch>
        </p:blipFill>
        <p:spPr>
          <a:xfrm>
            <a:off x="3304500" y="2836850"/>
            <a:ext cx="617374" cy="631801"/>
          </a:xfrm>
          <a:prstGeom prst="rect">
            <a:avLst/>
          </a:prstGeom>
          <a:noFill/>
          <a:ln>
            <a:noFill/>
          </a:ln>
        </p:spPr>
      </p:pic>
      <p:pic>
        <p:nvPicPr>
          <p:cNvPr id="537" name="Google Shape;537;p36"/>
          <p:cNvPicPr preferRelativeResize="0"/>
          <p:nvPr/>
        </p:nvPicPr>
        <p:blipFill>
          <a:blip r:embed="rId6">
            <a:alphaModFix/>
          </a:blip>
          <a:stretch>
            <a:fillRect/>
          </a:stretch>
        </p:blipFill>
        <p:spPr>
          <a:xfrm>
            <a:off x="2761825" y="3553012"/>
            <a:ext cx="510299" cy="522225"/>
          </a:xfrm>
          <a:prstGeom prst="rect">
            <a:avLst/>
          </a:prstGeom>
          <a:noFill/>
          <a:ln>
            <a:noFill/>
          </a:ln>
        </p:spPr>
      </p:pic>
      <p:pic>
        <p:nvPicPr>
          <p:cNvPr id="538" name="Google Shape;538;p36"/>
          <p:cNvPicPr preferRelativeResize="0"/>
          <p:nvPr/>
        </p:nvPicPr>
        <p:blipFill>
          <a:blip r:embed="rId6">
            <a:alphaModFix/>
          </a:blip>
          <a:stretch>
            <a:fillRect/>
          </a:stretch>
        </p:blipFill>
        <p:spPr>
          <a:xfrm>
            <a:off x="3846500" y="3889312"/>
            <a:ext cx="510299" cy="522225"/>
          </a:xfrm>
          <a:prstGeom prst="rect">
            <a:avLst/>
          </a:prstGeom>
          <a:noFill/>
          <a:ln>
            <a:noFill/>
          </a:ln>
        </p:spPr>
      </p:pic>
      <p:pic>
        <p:nvPicPr>
          <p:cNvPr id="539" name="Google Shape;539;p36"/>
          <p:cNvPicPr preferRelativeResize="0"/>
          <p:nvPr/>
        </p:nvPicPr>
        <p:blipFill>
          <a:blip r:embed="rId7">
            <a:alphaModFix/>
          </a:blip>
          <a:stretch>
            <a:fillRect/>
          </a:stretch>
        </p:blipFill>
        <p:spPr>
          <a:xfrm>
            <a:off x="2066638" y="4414462"/>
            <a:ext cx="510299" cy="522225"/>
          </a:xfrm>
          <a:prstGeom prst="rect">
            <a:avLst/>
          </a:prstGeom>
          <a:noFill/>
          <a:ln>
            <a:noFill/>
          </a:ln>
        </p:spPr>
      </p:pic>
      <p:pic>
        <p:nvPicPr>
          <p:cNvPr id="540" name="Google Shape;540;p36"/>
          <p:cNvPicPr preferRelativeResize="0"/>
          <p:nvPr/>
        </p:nvPicPr>
        <p:blipFill>
          <a:blip r:embed="rId6">
            <a:alphaModFix/>
          </a:blip>
          <a:stretch>
            <a:fillRect/>
          </a:stretch>
        </p:blipFill>
        <p:spPr>
          <a:xfrm>
            <a:off x="272375" y="4342662"/>
            <a:ext cx="510299" cy="522225"/>
          </a:xfrm>
          <a:prstGeom prst="rect">
            <a:avLst/>
          </a:prstGeom>
          <a:noFill/>
          <a:ln>
            <a:noFill/>
          </a:ln>
        </p:spPr>
      </p:pic>
      <p:pic>
        <p:nvPicPr>
          <p:cNvPr id="541" name="Google Shape;541;p36"/>
          <p:cNvPicPr preferRelativeResize="0"/>
          <p:nvPr/>
        </p:nvPicPr>
        <p:blipFill>
          <a:blip r:embed="rId4">
            <a:alphaModFix/>
          </a:blip>
          <a:stretch>
            <a:fillRect/>
          </a:stretch>
        </p:blipFill>
        <p:spPr>
          <a:xfrm>
            <a:off x="3121725" y="4342662"/>
            <a:ext cx="510299" cy="522225"/>
          </a:xfrm>
          <a:prstGeom prst="rect">
            <a:avLst/>
          </a:prstGeom>
          <a:noFill/>
          <a:ln>
            <a:noFill/>
          </a:ln>
        </p:spPr>
      </p:pic>
      <p:pic>
        <p:nvPicPr>
          <p:cNvPr id="542" name="Google Shape;542;p36"/>
          <p:cNvPicPr preferRelativeResize="0"/>
          <p:nvPr/>
        </p:nvPicPr>
        <p:blipFill>
          <a:blip r:embed="rId4">
            <a:alphaModFix/>
          </a:blip>
          <a:stretch>
            <a:fillRect/>
          </a:stretch>
        </p:blipFill>
        <p:spPr>
          <a:xfrm>
            <a:off x="5302400" y="2827525"/>
            <a:ext cx="640875" cy="655848"/>
          </a:xfrm>
          <a:prstGeom prst="rect">
            <a:avLst/>
          </a:prstGeom>
          <a:noFill/>
          <a:ln>
            <a:noFill/>
          </a:ln>
        </p:spPr>
      </p:pic>
      <p:pic>
        <p:nvPicPr>
          <p:cNvPr id="543" name="Google Shape;543;p36"/>
          <p:cNvPicPr preferRelativeResize="0"/>
          <p:nvPr/>
        </p:nvPicPr>
        <p:blipFill>
          <a:blip r:embed="rId7">
            <a:alphaModFix/>
          </a:blip>
          <a:stretch>
            <a:fillRect/>
          </a:stretch>
        </p:blipFill>
        <p:spPr>
          <a:xfrm>
            <a:off x="6309875" y="2900650"/>
            <a:ext cx="617376" cy="631801"/>
          </a:xfrm>
          <a:prstGeom prst="rect">
            <a:avLst/>
          </a:prstGeom>
          <a:noFill/>
          <a:ln>
            <a:noFill/>
          </a:ln>
        </p:spPr>
      </p:pic>
      <p:pic>
        <p:nvPicPr>
          <p:cNvPr id="544" name="Google Shape;544;p36"/>
          <p:cNvPicPr preferRelativeResize="0"/>
          <p:nvPr/>
        </p:nvPicPr>
        <p:blipFill>
          <a:blip r:embed="rId7">
            <a:alphaModFix/>
          </a:blip>
          <a:stretch>
            <a:fillRect/>
          </a:stretch>
        </p:blipFill>
        <p:spPr>
          <a:xfrm>
            <a:off x="4812300" y="3545250"/>
            <a:ext cx="617376" cy="631801"/>
          </a:xfrm>
          <a:prstGeom prst="rect">
            <a:avLst/>
          </a:prstGeom>
          <a:noFill/>
          <a:ln>
            <a:noFill/>
          </a:ln>
        </p:spPr>
      </p:pic>
      <p:pic>
        <p:nvPicPr>
          <p:cNvPr id="545" name="Google Shape;545;p36"/>
          <p:cNvPicPr preferRelativeResize="0"/>
          <p:nvPr/>
        </p:nvPicPr>
        <p:blipFill>
          <a:blip r:embed="rId7">
            <a:alphaModFix/>
          </a:blip>
          <a:stretch>
            <a:fillRect/>
          </a:stretch>
        </p:blipFill>
        <p:spPr>
          <a:xfrm>
            <a:off x="7745975" y="3710850"/>
            <a:ext cx="617376" cy="631801"/>
          </a:xfrm>
          <a:prstGeom prst="rect">
            <a:avLst/>
          </a:prstGeom>
          <a:noFill/>
          <a:ln>
            <a:noFill/>
          </a:ln>
        </p:spPr>
      </p:pic>
      <p:pic>
        <p:nvPicPr>
          <p:cNvPr id="546" name="Google Shape;546;p36"/>
          <p:cNvPicPr preferRelativeResize="0"/>
          <p:nvPr/>
        </p:nvPicPr>
        <p:blipFill>
          <a:blip r:embed="rId6">
            <a:alphaModFix/>
          </a:blip>
          <a:stretch>
            <a:fillRect/>
          </a:stretch>
        </p:blipFill>
        <p:spPr>
          <a:xfrm>
            <a:off x="5320100" y="4317562"/>
            <a:ext cx="510299" cy="522225"/>
          </a:xfrm>
          <a:prstGeom prst="rect">
            <a:avLst/>
          </a:prstGeom>
          <a:noFill/>
          <a:ln>
            <a:noFill/>
          </a:ln>
        </p:spPr>
      </p:pic>
      <p:pic>
        <p:nvPicPr>
          <p:cNvPr id="547" name="Google Shape;547;p36"/>
          <p:cNvPicPr preferRelativeResize="0"/>
          <p:nvPr/>
        </p:nvPicPr>
        <p:blipFill>
          <a:blip r:embed="rId6">
            <a:alphaModFix/>
          </a:blip>
          <a:stretch>
            <a:fillRect/>
          </a:stretch>
        </p:blipFill>
        <p:spPr>
          <a:xfrm>
            <a:off x="6873713" y="3654275"/>
            <a:ext cx="510299" cy="522225"/>
          </a:xfrm>
          <a:prstGeom prst="rect">
            <a:avLst/>
          </a:prstGeom>
          <a:noFill/>
          <a:ln>
            <a:noFill/>
          </a:ln>
        </p:spPr>
      </p:pic>
      <p:pic>
        <p:nvPicPr>
          <p:cNvPr id="548" name="Google Shape;548;p36"/>
          <p:cNvPicPr preferRelativeResize="0"/>
          <p:nvPr/>
        </p:nvPicPr>
        <p:blipFill>
          <a:blip r:embed="rId7">
            <a:alphaModFix/>
          </a:blip>
          <a:stretch>
            <a:fillRect/>
          </a:stretch>
        </p:blipFill>
        <p:spPr>
          <a:xfrm>
            <a:off x="6195402" y="4347948"/>
            <a:ext cx="617376" cy="631863"/>
          </a:xfrm>
          <a:prstGeom prst="rect">
            <a:avLst/>
          </a:prstGeom>
          <a:noFill/>
          <a:ln>
            <a:noFill/>
          </a:ln>
        </p:spPr>
      </p:pic>
      <p:pic>
        <p:nvPicPr>
          <p:cNvPr id="549" name="Google Shape;549;p36"/>
          <p:cNvPicPr preferRelativeResize="0"/>
          <p:nvPr/>
        </p:nvPicPr>
        <p:blipFill>
          <a:blip r:embed="rId4">
            <a:alphaModFix/>
          </a:blip>
          <a:stretch>
            <a:fillRect/>
          </a:stretch>
        </p:blipFill>
        <p:spPr>
          <a:xfrm>
            <a:off x="7128590" y="4359648"/>
            <a:ext cx="617376" cy="631863"/>
          </a:xfrm>
          <a:prstGeom prst="rect">
            <a:avLst/>
          </a:prstGeom>
          <a:noFill/>
          <a:ln>
            <a:noFill/>
          </a:ln>
        </p:spPr>
      </p:pic>
      <p:pic>
        <p:nvPicPr>
          <p:cNvPr id="550" name="Google Shape;550;p36"/>
          <p:cNvPicPr preferRelativeResize="0"/>
          <p:nvPr/>
        </p:nvPicPr>
        <p:blipFill>
          <a:blip r:embed="rId4">
            <a:alphaModFix/>
          </a:blip>
          <a:stretch>
            <a:fillRect/>
          </a:stretch>
        </p:blipFill>
        <p:spPr>
          <a:xfrm>
            <a:off x="8273300" y="2836850"/>
            <a:ext cx="617376" cy="631801"/>
          </a:xfrm>
          <a:prstGeom prst="rect">
            <a:avLst/>
          </a:prstGeom>
          <a:noFill/>
          <a:ln>
            <a:noFill/>
          </a:ln>
        </p:spPr>
      </p:pic>
      <p:pic>
        <p:nvPicPr>
          <p:cNvPr id="551" name="Google Shape;551;p36"/>
          <p:cNvPicPr preferRelativeResize="0"/>
          <p:nvPr/>
        </p:nvPicPr>
        <p:blipFill>
          <a:blip r:embed="rId6">
            <a:alphaModFix/>
          </a:blip>
          <a:stretch>
            <a:fillRect/>
          </a:stretch>
        </p:blipFill>
        <p:spPr>
          <a:xfrm>
            <a:off x="4719550" y="511062"/>
            <a:ext cx="510299" cy="522225"/>
          </a:xfrm>
          <a:prstGeom prst="rect">
            <a:avLst/>
          </a:prstGeom>
          <a:noFill/>
          <a:ln>
            <a:noFill/>
          </a:ln>
        </p:spPr>
      </p:pic>
      <p:pic>
        <p:nvPicPr>
          <p:cNvPr id="552" name="Google Shape;552;p36"/>
          <p:cNvPicPr preferRelativeResize="0"/>
          <p:nvPr/>
        </p:nvPicPr>
        <p:blipFill>
          <a:blip r:embed="rId6">
            <a:alphaModFix/>
          </a:blip>
          <a:stretch>
            <a:fillRect/>
          </a:stretch>
        </p:blipFill>
        <p:spPr>
          <a:xfrm>
            <a:off x="6427625" y="930762"/>
            <a:ext cx="510299" cy="522225"/>
          </a:xfrm>
          <a:prstGeom prst="rect">
            <a:avLst/>
          </a:prstGeom>
          <a:noFill/>
          <a:ln>
            <a:noFill/>
          </a:ln>
        </p:spPr>
      </p:pic>
      <p:pic>
        <p:nvPicPr>
          <p:cNvPr id="553" name="Google Shape;553;p36"/>
          <p:cNvPicPr preferRelativeResize="0"/>
          <p:nvPr/>
        </p:nvPicPr>
        <p:blipFill>
          <a:blip r:embed="rId6">
            <a:alphaModFix/>
          </a:blip>
          <a:stretch>
            <a:fillRect/>
          </a:stretch>
        </p:blipFill>
        <p:spPr>
          <a:xfrm>
            <a:off x="4894888" y="1222375"/>
            <a:ext cx="510299" cy="522225"/>
          </a:xfrm>
          <a:prstGeom prst="rect">
            <a:avLst/>
          </a:prstGeom>
          <a:noFill/>
          <a:ln>
            <a:noFill/>
          </a:ln>
        </p:spPr>
      </p:pic>
      <p:pic>
        <p:nvPicPr>
          <p:cNvPr id="554" name="Google Shape;554;p36"/>
          <p:cNvPicPr preferRelativeResize="0"/>
          <p:nvPr/>
        </p:nvPicPr>
        <p:blipFill>
          <a:blip r:embed="rId7">
            <a:alphaModFix/>
          </a:blip>
          <a:stretch>
            <a:fillRect/>
          </a:stretch>
        </p:blipFill>
        <p:spPr>
          <a:xfrm>
            <a:off x="7165025" y="1252837"/>
            <a:ext cx="510299" cy="522225"/>
          </a:xfrm>
          <a:prstGeom prst="rect">
            <a:avLst/>
          </a:prstGeom>
          <a:noFill/>
          <a:ln>
            <a:noFill/>
          </a:ln>
        </p:spPr>
      </p:pic>
      <p:pic>
        <p:nvPicPr>
          <p:cNvPr id="555" name="Google Shape;555;p36"/>
          <p:cNvPicPr preferRelativeResize="0"/>
          <p:nvPr/>
        </p:nvPicPr>
        <p:blipFill>
          <a:blip r:embed="rId7">
            <a:alphaModFix/>
          </a:blip>
          <a:stretch>
            <a:fillRect/>
          </a:stretch>
        </p:blipFill>
        <p:spPr>
          <a:xfrm>
            <a:off x="5544639" y="616399"/>
            <a:ext cx="568175" cy="581509"/>
          </a:xfrm>
          <a:prstGeom prst="rect">
            <a:avLst/>
          </a:prstGeom>
          <a:noFill/>
          <a:ln>
            <a:noFill/>
          </a:ln>
        </p:spPr>
      </p:pic>
      <p:pic>
        <p:nvPicPr>
          <p:cNvPr id="556" name="Google Shape;556;p36"/>
          <p:cNvPicPr preferRelativeResize="0"/>
          <p:nvPr/>
        </p:nvPicPr>
        <p:blipFill>
          <a:blip r:embed="rId4">
            <a:alphaModFix/>
          </a:blip>
          <a:stretch>
            <a:fillRect/>
          </a:stretch>
        </p:blipFill>
        <p:spPr>
          <a:xfrm>
            <a:off x="5943276" y="1644349"/>
            <a:ext cx="568175" cy="581509"/>
          </a:xfrm>
          <a:prstGeom prst="rect">
            <a:avLst/>
          </a:prstGeom>
          <a:noFill/>
          <a:ln>
            <a:noFill/>
          </a:ln>
        </p:spPr>
      </p:pic>
      <p:pic>
        <p:nvPicPr>
          <p:cNvPr id="557" name="Google Shape;557;p36"/>
          <p:cNvPicPr preferRelativeResize="0"/>
          <p:nvPr/>
        </p:nvPicPr>
        <p:blipFill>
          <a:blip r:embed="rId6">
            <a:alphaModFix/>
          </a:blip>
          <a:stretch>
            <a:fillRect/>
          </a:stretch>
        </p:blipFill>
        <p:spPr>
          <a:xfrm>
            <a:off x="6698375" y="1852125"/>
            <a:ext cx="510299" cy="522225"/>
          </a:xfrm>
          <a:prstGeom prst="rect">
            <a:avLst/>
          </a:prstGeom>
          <a:noFill/>
          <a:ln>
            <a:noFill/>
          </a:ln>
        </p:spPr>
      </p:pic>
      <p:pic>
        <p:nvPicPr>
          <p:cNvPr id="558" name="Google Shape;558;p36"/>
          <p:cNvPicPr preferRelativeResize="0"/>
          <p:nvPr/>
        </p:nvPicPr>
        <p:blipFill>
          <a:blip r:embed="rId7">
            <a:alphaModFix/>
          </a:blip>
          <a:stretch>
            <a:fillRect/>
          </a:stretch>
        </p:blipFill>
        <p:spPr>
          <a:xfrm>
            <a:off x="8185551" y="1551349"/>
            <a:ext cx="568175" cy="581509"/>
          </a:xfrm>
          <a:prstGeom prst="rect">
            <a:avLst/>
          </a:prstGeom>
          <a:noFill/>
          <a:ln>
            <a:noFill/>
          </a:ln>
        </p:spPr>
      </p:pic>
      <p:pic>
        <p:nvPicPr>
          <p:cNvPr id="559" name="Google Shape;559;p36"/>
          <p:cNvPicPr preferRelativeResize="0"/>
          <p:nvPr/>
        </p:nvPicPr>
        <p:blipFill>
          <a:blip r:embed="rId6">
            <a:alphaModFix/>
          </a:blip>
          <a:stretch>
            <a:fillRect/>
          </a:stretch>
        </p:blipFill>
        <p:spPr>
          <a:xfrm>
            <a:off x="6306514" y="157899"/>
            <a:ext cx="568175" cy="581509"/>
          </a:xfrm>
          <a:prstGeom prst="rect">
            <a:avLst/>
          </a:prstGeom>
          <a:noFill/>
          <a:ln>
            <a:noFill/>
          </a:ln>
        </p:spPr>
      </p:pic>
      <p:pic>
        <p:nvPicPr>
          <p:cNvPr id="560" name="Google Shape;560;p36"/>
          <p:cNvPicPr preferRelativeResize="0"/>
          <p:nvPr/>
        </p:nvPicPr>
        <p:blipFill>
          <a:blip r:embed="rId4">
            <a:alphaModFix/>
          </a:blip>
          <a:stretch>
            <a:fillRect/>
          </a:stretch>
        </p:blipFill>
        <p:spPr>
          <a:xfrm>
            <a:off x="7070976" y="314249"/>
            <a:ext cx="568175" cy="581509"/>
          </a:xfrm>
          <a:prstGeom prst="rect">
            <a:avLst/>
          </a:prstGeom>
          <a:noFill/>
          <a:ln>
            <a:noFill/>
          </a:ln>
        </p:spPr>
      </p:pic>
      <p:pic>
        <p:nvPicPr>
          <p:cNvPr id="561" name="Google Shape;561;p36"/>
          <p:cNvPicPr preferRelativeResize="0"/>
          <p:nvPr/>
        </p:nvPicPr>
        <p:blipFill>
          <a:blip r:embed="rId3">
            <a:alphaModFix/>
          </a:blip>
          <a:stretch>
            <a:fillRect/>
          </a:stretch>
        </p:blipFill>
        <p:spPr>
          <a:xfrm>
            <a:off x="7441963" y="1940275"/>
            <a:ext cx="510299" cy="522225"/>
          </a:xfrm>
          <a:prstGeom prst="rect">
            <a:avLst/>
          </a:prstGeom>
          <a:noFill/>
          <a:ln>
            <a:noFill/>
          </a:ln>
        </p:spPr>
      </p:pic>
      <p:pic>
        <p:nvPicPr>
          <p:cNvPr id="562" name="Google Shape;562;p36"/>
          <p:cNvPicPr preferRelativeResize="0"/>
          <p:nvPr/>
        </p:nvPicPr>
        <p:blipFill>
          <a:blip r:embed="rId7">
            <a:alphaModFix/>
          </a:blip>
          <a:stretch>
            <a:fillRect/>
          </a:stretch>
        </p:blipFill>
        <p:spPr>
          <a:xfrm>
            <a:off x="5304750" y="1961375"/>
            <a:ext cx="510299" cy="522225"/>
          </a:xfrm>
          <a:prstGeom prst="rect">
            <a:avLst/>
          </a:prstGeom>
          <a:noFill/>
          <a:ln>
            <a:noFill/>
          </a:ln>
        </p:spPr>
      </p:pic>
      <p:sp>
        <p:nvSpPr>
          <p:cNvPr id="563" name="Google Shape;563;p36"/>
          <p:cNvSpPr txBox="1"/>
          <p:nvPr/>
        </p:nvSpPr>
        <p:spPr>
          <a:xfrm>
            <a:off x="204152" y="22918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I’m kind of a miserable cook at home.</a:t>
            </a:r>
            <a:endParaRPr b="1" sz="500">
              <a:latin typeface="Bellota Text"/>
              <a:ea typeface="Bellota Text"/>
              <a:cs typeface="Bellota Text"/>
              <a:sym typeface="Bellota Text"/>
            </a:endParaRPr>
          </a:p>
        </p:txBody>
      </p:sp>
      <p:sp>
        <p:nvSpPr>
          <p:cNvPr id="564" name="Google Shape;564;p36"/>
          <p:cNvSpPr txBox="1"/>
          <p:nvPr/>
        </p:nvSpPr>
        <p:spPr>
          <a:xfrm>
            <a:off x="1053752" y="295733"/>
            <a:ext cx="457200" cy="190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like to try new stuff.</a:t>
            </a:r>
            <a:endParaRPr b="1" sz="500">
              <a:latin typeface="Bellota Text"/>
              <a:ea typeface="Bellota Text"/>
              <a:cs typeface="Bellota Text"/>
              <a:sym typeface="Bellota Text"/>
            </a:endParaRPr>
          </a:p>
        </p:txBody>
      </p:sp>
      <p:sp>
        <p:nvSpPr>
          <p:cNvPr id="565" name="Google Shape;565;p36"/>
          <p:cNvSpPr txBox="1"/>
          <p:nvPr/>
        </p:nvSpPr>
        <p:spPr>
          <a:xfrm>
            <a:off x="607602" y="89478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don’t like wraps. I think they’re messy</a:t>
            </a:r>
            <a:endParaRPr b="1" sz="500">
              <a:latin typeface="Bellota Text"/>
              <a:ea typeface="Bellota Text"/>
              <a:cs typeface="Bellota Text"/>
              <a:sym typeface="Bellota Text"/>
            </a:endParaRPr>
          </a:p>
        </p:txBody>
      </p:sp>
      <p:sp>
        <p:nvSpPr>
          <p:cNvPr id="566" name="Google Shape;566;p36"/>
          <p:cNvSpPr txBox="1"/>
          <p:nvPr/>
        </p:nvSpPr>
        <p:spPr>
          <a:xfrm>
            <a:off x="1363677" y="10269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tend to really like </a:t>
            </a:r>
            <a:r>
              <a:rPr b="1" i="1" lang="en" sz="500">
                <a:latin typeface="Bellota Text"/>
                <a:ea typeface="Bellota Text"/>
                <a:cs typeface="Bellota Text"/>
                <a:sym typeface="Bellota Text"/>
              </a:rPr>
              <a:t>choosing </a:t>
            </a:r>
            <a:r>
              <a:rPr b="1" lang="en" sz="500">
                <a:latin typeface="Bellota Text"/>
                <a:ea typeface="Bellota Text"/>
                <a:cs typeface="Bellota Text"/>
                <a:sym typeface="Bellota Text"/>
              </a:rPr>
              <a:t>food. So I take my sweet time.</a:t>
            </a:r>
            <a:endParaRPr b="1" sz="500">
              <a:latin typeface="Bellota Text"/>
              <a:ea typeface="Bellota Text"/>
              <a:cs typeface="Bellota Text"/>
              <a:sym typeface="Bellota Text"/>
            </a:endParaRPr>
          </a:p>
        </p:txBody>
      </p:sp>
      <p:sp>
        <p:nvSpPr>
          <p:cNvPr id="567" name="Google Shape;567;p36"/>
          <p:cNvSpPr txBox="1"/>
          <p:nvPr/>
        </p:nvSpPr>
        <p:spPr>
          <a:xfrm>
            <a:off x="204152" y="14899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naan wrap] is great, it’s warm, it’s well-done.</a:t>
            </a:r>
            <a:endParaRPr b="1" sz="500">
              <a:latin typeface="Bellota Text"/>
              <a:ea typeface="Bellota Text"/>
              <a:cs typeface="Bellota Text"/>
              <a:sym typeface="Bellota Text"/>
            </a:endParaRPr>
          </a:p>
        </p:txBody>
      </p:sp>
      <p:sp>
        <p:nvSpPr>
          <p:cNvPr id="568" name="Google Shape;568;p36"/>
          <p:cNvSpPr txBox="1"/>
          <p:nvPr/>
        </p:nvSpPr>
        <p:spPr>
          <a:xfrm>
            <a:off x="879177" y="1760120"/>
            <a:ext cx="5103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go to the farmer’s market whenever it’s open because it’s a ‘rare’ occurrence.</a:t>
            </a:r>
            <a:endParaRPr b="1" sz="500">
              <a:latin typeface="Bellota Text"/>
              <a:ea typeface="Bellota Text"/>
              <a:cs typeface="Bellota Text"/>
              <a:sym typeface="Bellota Text"/>
            </a:endParaRPr>
          </a:p>
        </p:txBody>
      </p:sp>
      <p:sp>
        <p:nvSpPr>
          <p:cNvPr id="569" name="Google Shape;569;p36"/>
          <p:cNvSpPr txBox="1"/>
          <p:nvPr/>
        </p:nvSpPr>
        <p:spPr>
          <a:xfrm>
            <a:off x="1625502" y="19892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Planning [what I eat] isn’t really explicit… I kind of just feel it out.</a:t>
            </a:r>
            <a:endParaRPr b="1" sz="500">
              <a:latin typeface="Bellota Text"/>
              <a:ea typeface="Bellota Text"/>
              <a:cs typeface="Bellota Text"/>
              <a:sym typeface="Bellota Text"/>
            </a:endParaRPr>
          </a:p>
        </p:txBody>
      </p:sp>
      <p:sp>
        <p:nvSpPr>
          <p:cNvPr id="570" name="Google Shape;570;p36"/>
          <p:cNvSpPr txBox="1"/>
          <p:nvPr/>
        </p:nvSpPr>
        <p:spPr>
          <a:xfrm>
            <a:off x="2093190" y="11511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It requires a bit more planning [at school].</a:t>
            </a:r>
            <a:endParaRPr b="1" sz="500">
              <a:latin typeface="Bellota Text"/>
              <a:ea typeface="Bellota Text"/>
              <a:cs typeface="Bellota Text"/>
              <a:sym typeface="Bellota Text"/>
            </a:endParaRPr>
          </a:p>
        </p:txBody>
      </p:sp>
      <p:sp>
        <p:nvSpPr>
          <p:cNvPr id="571" name="Google Shape;571;p36"/>
          <p:cNvSpPr txBox="1"/>
          <p:nvPr/>
        </p:nvSpPr>
        <p:spPr>
          <a:xfrm>
            <a:off x="1999787" y="276038"/>
            <a:ext cx="568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When it’s a meal I don’t like, I usually eat half of it and finish off the rest with snacks.</a:t>
            </a:r>
            <a:endParaRPr b="1" sz="500">
              <a:latin typeface="Bellota Text"/>
              <a:ea typeface="Bellota Text"/>
              <a:cs typeface="Bellota Text"/>
              <a:sym typeface="Bellota Text"/>
            </a:endParaRPr>
          </a:p>
        </p:txBody>
      </p:sp>
      <p:sp>
        <p:nvSpPr>
          <p:cNvPr id="572" name="Google Shape;572;p36"/>
          <p:cNvSpPr txBox="1"/>
          <p:nvPr/>
        </p:nvSpPr>
        <p:spPr>
          <a:xfrm>
            <a:off x="2957977" y="2487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basically have no food problems at home.</a:t>
            </a:r>
            <a:endParaRPr b="1" sz="500">
              <a:latin typeface="Bellota Text"/>
              <a:ea typeface="Bellota Text"/>
              <a:cs typeface="Bellota Text"/>
              <a:sym typeface="Bellota Text"/>
            </a:endParaRPr>
          </a:p>
        </p:txBody>
      </p:sp>
      <p:sp>
        <p:nvSpPr>
          <p:cNvPr id="573" name="Google Shape;573;p36"/>
          <p:cNvSpPr txBox="1"/>
          <p:nvPr/>
        </p:nvSpPr>
        <p:spPr>
          <a:xfrm>
            <a:off x="2847302" y="9809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At home we have all the ingredients. It’s more convenient.</a:t>
            </a:r>
            <a:endParaRPr b="1" sz="500">
              <a:latin typeface="Bellota Text"/>
              <a:ea typeface="Bellota Text"/>
              <a:cs typeface="Bellota Text"/>
              <a:sym typeface="Bellota Text"/>
            </a:endParaRPr>
          </a:p>
        </p:txBody>
      </p:sp>
      <p:sp>
        <p:nvSpPr>
          <p:cNvPr id="574" name="Google Shape;574;p36"/>
          <p:cNvSpPr txBox="1"/>
          <p:nvPr/>
        </p:nvSpPr>
        <p:spPr>
          <a:xfrm>
            <a:off x="2390115" y="18634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For the kind of cuisine that</a:t>
            </a:r>
            <a:r>
              <a:rPr b="1" i="1" lang="en" sz="500">
                <a:latin typeface="Bellota Text"/>
                <a:ea typeface="Bellota Text"/>
                <a:cs typeface="Bellota Text"/>
                <a:sym typeface="Bellota Text"/>
              </a:rPr>
              <a:t> I</a:t>
            </a:r>
            <a:r>
              <a:rPr b="1" lang="en" sz="500">
                <a:latin typeface="Bellota Text"/>
                <a:ea typeface="Bellota Text"/>
                <a:cs typeface="Bellota Text"/>
                <a:sym typeface="Bellota Text"/>
              </a:rPr>
              <a:t> like to cook you need…</a:t>
            </a:r>
            <a:endParaRPr b="1" sz="500">
              <a:latin typeface="Bellota Text"/>
              <a:ea typeface="Bellota Text"/>
              <a:cs typeface="Bellota Text"/>
              <a:sym typeface="Bellota Text"/>
            </a:endParaRPr>
          </a:p>
        </p:txBody>
      </p:sp>
      <p:sp>
        <p:nvSpPr>
          <p:cNvPr id="575" name="Google Shape;575;p36"/>
          <p:cNvSpPr txBox="1"/>
          <p:nvPr/>
        </p:nvSpPr>
        <p:spPr>
          <a:xfrm>
            <a:off x="3162376" y="1884888"/>
            <a:ext cx="5103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There’s significantly lots of planning around cooking food.</a:t>
            </a:r>
            <a:endParaRPr b="1" sz="500">
              <a:latin typeface="Bellota Text"/>
              <a:ea typeface="Bellota Text"/>
              <a:cs typeface="Bellota Text"/>
              <a:sym typeface="Bellota Text"/>
            </a:endParaRPr>
          </a:p>
        </p:txBody>
      </p:sp>
      <p:sp>
        <p:nvSpPr>
          <p:cNvPr id="576" name="Google Shape;576;p36"/>
          <p:cNvSpPr txBox="1"/>
          <p:nvPr/>
        </p:nvSpPr>
        <p:spPr>
          <a:xfrm>
            <a:off x="3899590" y="12225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dining hall] serves baked chicken and cod for 4 days straight.</a:t>
            </a:r>
            <a:endParaRPr b="1" sz="500">
              <a:latin typeface="Bellota Text"/>
              <a:ea typeface="Bellota Text"/>
              <a:cs typeface="Bellota Text"/>
              <a:sym typeface="Bellota Text"/>
            </a:endParaRPr>
          </a:p>
        </p:txBody>
      </p:sp>
      <p:sp>
        <p:nvSpPr>
          <p:cNvPr id="577" name="Google Shape;577;p36"/>
          <p:cNvSpPr txBox="1"/>
          <p:nvPr/>
        </p:nvSpPr>
        <p:spPr>
          <a:xfrm>
            <a:off x="3762552" y="522885"/>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Sometimes I’m just busy. I find myself in that situation. But—but I try not to be.</a:t>
            </a:r>
            <a:endParaRPr b="1" sz="500">
              <a:latin typeface="Bellota Text"/>
              <a:ea typeface="Bellota Text"/>
              <a:cs typeface="Bellota Text"/>
              <a:sym typeface="Bellota Text"/>
            </a:endParaRPr>
          </a:p>
        </p:txBody>
      </p:sp>
      <p:sp>
        <p:nvSpPr>
          <p:cNvPr id="578" name="Google Shape;578;p36"/>
          <p:cNvSpPr txBox="1"/>
          <p:nvPr/>
        </p:nvSpPr>
        <p:spPr>
          <a:xfrm>
            <a:off x="230690" y="29006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Comes out to the farmer’s market every Tuesday.</a:t>
            </a:r>
            <a:endParaRPr b="1" sz="500">
              <a:latin typeface="Bellota Text"/>
              <a:ea typeface="Bellota Text"/>
              <a:cs typeface="Bellota Text"/>
              <a:sym typeface="Bellota Text"/>
            </a:endParaRPr>
          </a:p>
        </p:txBody>
      </p:sp>
      <p:sp>
        <p:nvSpPr>
          <p:cNvPr id="579" name="Google Shape;579;p36"/>
          <p:cNvSpPr txBox="1"/>
          <p:nvPr/>
        </p:nvSpPr>
        <p:spPr>
          <a:xfrm>
            <a:off x="687902" y="3727208"/>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Buys “emergency” food (frozen)</a:t>
            </a:r>
            <a:endParaRPr b="1" sz="500">
              <a:latin typeface="Bellota Text"/>
              <a:ea typeface="Bellota Text"/>
              <a:cs typeface="Bellota Text"/>
              <a:sym typeface="Bellota Text"/>
            </a:endParaRPr>
          </a:p>
        </p:txBody>
      </p:sp>
      <p:sp>
        <p:nvSpPr>
          <p:cNvPr id="580" name="Google Shape;580;p36"/>
          <p:cNvSpPr txBox="1"/>
          <p:nvPr/>
        </p:nvSpPr>
        <p:spPr>
          <a:xfrm>
            <a:off x="1253577" y="28631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Laughs when talking about how much chicken she’s ate</a:t>
            </a:r>
            <a:endParaRPr b="1" sz="500">
              <a:latin typeface="Bellota Text"/>
              <a:ea typeface="Bellota Text"/>
              <a:cs typeface="Bellota Text"/>
              <a:sym typeface="Bellota Text"/>
            </a:endParaRPr>
          </a:p>
        </p:txBody>
      </p:sp>
      <p:sp>
        <p:nvSpPr>
          <p:cNvPr id="581" name="Google Shape;581;p36"/>
          <p:cNvSpPr txBox="1"/>
          <p:nvPr/>
        </p:nvSpPr>
        <p:spPr>
          <a:xfrm>
            <a:off x="1454065" y="39517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Goes to different dining halls for specialties</a:t>
            </a:r>
            <a:endParaRPr b="1" sz="500">
              <a:latin typeface="Bellota Text"/>
              <a:ea typeface="Bellota Text"/>
              <a:cs typeface="Bellota Text"/>
              <a:sym typeface="Bellota Text"/>
            </a:endParaRPr>
          </a:p>
        </p:txBody>
      </p:sp>
      <p:sp>
        <p:nvSpPr>
          <p:cNvPr id="582" name="Google Shape;582;p36"/>
          <p:cNvSpPr txBox="1"/>
          <p:nvPr/>
        </p:nvSpPr>
        <p:spPr>
          <a:xfrm>
            <a:off x="2037415" y="314603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Looks at every single menu, weighs her options carefully.</a:t>
            </a:r>
            <a:endParaRPr b="1" sz="500">
              <a:latin typeface="Bellota Text"/>
              <a:ea typeface="Bellota Text"/>
              <a:cs typeface="Bellota Text"/>
              <a:sym typeface="Bellota Text"/>
            </a:endParaRPr>
          </a:p>
        </p:txBody>
      </p:sp>
      <p:sp>
        <p:nvSpPr>
          <p:cNvPr id="583" name="Google Shape;583;p36"/>
          <p:cNvSpPr txBox="1"/>
          <p:nvPr/>
        </p:nvSpPr>
        <p:spPr>
          <a:xfrm>
            <a:off x="3384590" y="29034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Takes the Marguerite to get food from off campus, buys bread, cheese, snacks</a:t>
            </a:r>
            <a:endParaRPr b="1" sz="500">
              <a:latin typeface="Bellota Text"/>
              <a:ea typeface="Bellota Text"/>
              <a:cs typeface="Bellota Text"/>
              <a:sym typeface="Bellota Text"/>
            </a:endParaRPr>
          </a:p>
        </p:txBody>
      </p:sp>
      <p:sp>
        <p:nvSpPr>
          <p:cNvPr id="584" name="Google Shape;584;p36"/>
          <p:cNvSpPr txBox="1"/>
          <p:nvPr/>
        </p:nvSpPr>
        <p:spPr>
          <a:xfrm>
            <a:off x="2788377" y="36417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When food is bad, will refuse to eat it.</a:t>
            </a:r>
            <a:endParaRPr b="1" sz="500">
              <a:latin typeface="Bellota Text"/>
              <a:ea typeface="Bellota Text"/>
              <a:cs typeface="Bellota Text"/>
              <a:sym typeface="Bellota Text"/>
            </a:endParaRPr>
          </a:p>
        </p:txBody>
      </p:sp>
      <p:sp>
        <p:nvSpPr>
          <p:cNvPr id="585" name="Google Shape;585;p36"/>
          <p:cNvSpPr txBox="1"/>
          <p:nvPr/>
        </p:nvSpPr>
        <p:spPr>
          <a:xfrm>
            <a:off x="3873052" y="39395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Stays on campus because she doesn’t have a car</a:t>
            </a:r>
            <a:endParaRPr b="1" sz="500">
              <a:latin typeface="Bellota Text"/>
              <a:ea typeface="Bellota Text"/>
              <a:cs typeface="Bellota Text"/>
              <a:sym typeface="Bellota Text"/>
            </a:endParaRPr>
          </a:p>
        </p:txBody>
      </p:sp>
      <p:sp>
        <p:nvSpPr>
          <p:cNvPr id="586" name="Google Shape;586;p36"/>
          <p:cNvSpPr txBox="1"/>
          <p:nvPr/>
        </p:nvSpPr>
        <p:spPr>
          <a:xfrm>
            <a:off x="2093177" y="44646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Air-quotes the word “rare” when talking about farmer’s market</a:t>
            </a:r>
            <a:endParaRPr b="1" sz="500">
              <a:latin typeface="Bellota Text"/>
              <a:ea typeface="Bellota Text"/>
              <a:cs typeface="Bellota Text"/>
              <a:sym typeface="Bellota Text"/>
            </a:endParaRPr>
          </a:p>
        </p:txBody>
      </p:sp>
      <p:sp>
        <p:nvSpPr>
          <p:cNvPr id="587" name="Google Shape;587;p36"/>
          <p:cNvSpPr txBox="1"/>
          <p:nvPr/>
        </p:nvSpPr>
        <p:spPr>
          <a:xfrm>
            <a:off x="298927" y="44314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Separates lamb from the naan before eating.</a:t>
            </a:r>
            <a:endParaRPr b="1" sz="500">
              <a:latin typeface="Bellota Text"/>
              <a:ea typeface="Bellota Text"/>
              <a:cs typeface="Bellota Text"/>
              <a:sym typeface="Bellota Text"/>
            </a:endParaRPr>
          </a:p>
        </p:txBody>
      </p:sp>
      <p:sp>
        <p:nvSpPr>
          <p:cNvPr id="588" name="Google Shape;588;p36"/>
          <p:cNvSpPr txBox="1"/>
          <p:nvPr/>
        </p:nvSpPr>
        <p:spPr>
          <a:xfrm>
            <a:off x="3148277" y="43928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Doesn’t cook at school  because of financial barriers</a:t>
            </a:r>
            <a:endParaRPr b="1" sz="500">
              <a:latin typeface="Bellota Text"/>
              <a:ea typeface="Bellota Text"/>
              <a:cs typeface="Bellota Text"/>
              <a:sym typeface="Bellota Text"/>
            </a:endParaRPr>
          </a:p>
        </p:txBody>
      </p:sp>
      <p:sp>
        <p:nvSpPr>
          <p:cNvPr id="589" name="Google Shape;589;p36"/>
          <p:cNvSpPr txBox="1"/>
          <p:nvPr/>
        </p:nvSpPr>
        <p:spPr>
          <a:xfrm>
            <a:off x="5394240" y="29061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Empowerment from being allowed to have preferences about her food</a:t>
            </a:r>
            <a:endParaRPr b="1" sz="500">
              <a:latin typeface="Bellota Text"/>
              <a:ea typeface="Bellota Text"/>
              <a:cs typeface="Bellota Text"/>
              <a:sym typeface="Bellota Text"/>
            </a:endParaRPr>
          </a:p>
        </p:txBody>
      </p:sp>
      <p:sp>
        <p:nvSpPr>
          <p:cNvPr id="590" name="Google Shape;590;p36"/>
          <p:cNvSpPr txBox="1"/>
          <p:nvPr/>
        </p:nvSpPr>
        <p:spPr>
          <a:xfrm>
            <a:off x="7344915" y="29583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Feels disempowered by dining hall food being out of her control</a:t>
            </a:r>
            <a:endParaRPr b="1" sz="500">
              <a:latin typeface="Bellota Text"/>
              <a:ea typeface="Bellota Text"/>
              <a:cs typeface="Bellota Text"/>
              <a:sym typeface="Bellota Text"/>
            </a:endParaRPr>
          </a:p>
        </p:txBody>
      </p:sp>
      <p:sp>
        <p:nvSpPr>
          <p:cNvPr id="591" name="Google Shape;591;p36"/>
          <p:cNvSpPr txBox="1"/>
          <p:nvPr/>
        </p:nvSpPr>
        <p:spPr>
          <a:xfrm>
            <a:off x="4892377" y="36502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Feels a sense of pride about cooking food from her culture</a:t>
            </a:r>
            <a:endParaRPr b="1" sz="500">
              <a:latin typeface="Bellota Text"/>
              <a:ea typeface="Bellota Text"/>
              <a:cs typeface="Bellota Text"/>
              <a:sym typeface="Bellota Text"/>
            </a:endParaRPr>
          </a:p>
        </p:txBody>
      </p:sp>
      <p:sp>
        <p:nvSpPr>
          <p:cNvPr id="592" name="Google Shape;592;p36"/>
          <p:cNvSpPr txBox="1"/>
          <p:nvPr/>
        </p:nvSpPr>
        <p:spPr>
          <a:xfrm>
            <a:off x="6363413" y="3005650"/>
            <a:ext cx="5103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Frustrated when she eats food she doesn’t like out of convenience</a:t>
            </a:r>
            <a:endParaRPr b="1" sz="500">
              <a:latin typeface="Bellota Text"/>
              <a:ea typeface="Bellota Text"/>
              <a:cs typeface="Bellota Text"/>
              <a:sym typeface="Bellota Text"/>
            </a:endParaRPr>
          </a:p>
        </p:txBody>
      </p:sp>
      <p:sp>
        <p:nvSpPr>
          <p:cNvPr id="593" name="Google Shape;593;p36"/>
          <p:cNvSpPr txBox="1"/>
          <p:nvPr/>
        </p:nvSpPr>
        <p:spPr>
          <a:xfrm>
            <a:off x="5822775" y="3805025"/>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Too overwhelmed to prioritize her diet</a:t>
            </a:r>
            <a:endParaRPr b="1" sz="500">
              <a:latin typeface="Bellota Text"/>
              <a:ea typeface="Bellota Text"/>
              <a:cs typeface="Bellota Text"/>
              <a:sym typeface="Bellota Text"/>
            </a:endParaRPr>
          </a:p>
        </p:txBody>
      </p:sp>
      <p:sp>
        <p:nvSpPr>
          <p:cNvPr id="594" name="Google Shape;594;p36"/>
          <p:cNvSpPr txBox="1"/>
          <p:nvPr/>
        </p:nvSpPr>
        <p:spPr>
          <a:xfrm>
            <a:off x="7794238" y="3854400"/>
            <a:ext cx="5103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Satisfied with eating warm, “premium” food</a:t>
            </a:r>
            <a:endParaRPr b="1" sz="500">
              <a:latin typeface="Bellota Text"/>
              <a:ea typeface="Bellota Text"/>
              <a:cs typeface="Bellota Text"/>
              <a:sym typeface="Bellota Text"/>
            </a:endParaRPr>
          </a:p>
        </p:txBody>
      </p:sp>
      <p:sp>
        <p:nvSpPr>
          <p:cNvPr id="595" name="Google Shape;595;p36"/>
          <p:cNvSpPr txBox="1"/>
          <p:nvPr/>
        </p:nvSpPr>
        <p:spPr>
          <a:xfrm>
            <a:off x="5346650" y="4444726"/>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Amused at how boring her diet is</a:t>
            </a:r>
            <a:endParaRPr b="1" sz="500">
              <a:latin typeface="Bellota Text"/>
              <a:ea typeface="Bellota Text"/>
              <a:cs typeface="Bellota Text"/>
              <a:sym typeface="Bellota Text"/>
            </a:endParaRPr>
          </a:p>
        </p:txBody>
      </p:sp>
      <p:sp>
        <p:nvSpPr>
          <p:cNvPr id="596" name="Google Shape;596;p36"/>
          <p:cNvSpPr txBox="1"/>
          <p:nvPr/>
        </p:nvSpPr>
        <p:spPr>
          <a:xfrm>
            <a:off x="6900250" y="3704475"/>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Anxious about being left without options for food</a:t>
            </a:r>
            <a:endParaRPr b="1" sz="500">
              <a:latin typeface="Bellota Text"/>
              <a:ea typeface="Bellota Text"/>
              <a:cs typeface="Bellota Text"/>
              <a:sym typeface="Bellota Text"/>
            </a:endParaRPr>
          </a:p>
        </p:txBody>
      </p:sp>
      <p:sp>
        <p:nvSpPr>
          <p:cNvPr id="597" name="Google Shape;597;p36"/>
          <p:cNvSpPr txBox="1"/>
          <p:nvPr/>
        </p:nvSpPr>
        <p:spPr>
          <a:xfrm>
            <a:off x="6275488" y="4407985"/>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A little indifferent about getting her way every time (still easygoing)</a:t>
            </a:r>
            <a:endParaRPr b="1" sz="500">
              <a:latin typeface="Bellota Text"/>
              <a:ea typeface="Bellota Text"/>
              <a:cs typeface="Bellota Text"/>
              <a:sym typeface="Bellota Text"/>
            </a:endParaRPr>
          </a:p>
        </p:txBody>
      </p:sp>
      <p:sp>
        <p:nvSpPr>
          <p:cNvPr id="598" name="Google Shape;598;p36"/>
          <p:cNvSpPr txBox="1"/>
          <p:nvPr/>
        </p:nvSpPr>
        <p:spPr>
          <a:xfrm>
            <a:off x="7208675" y="4419685"/>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Embarrassed about being </a:t>
            </a:r>
            <a:r>
              <a:rPr b="1" i="1" lang="en" sz="500">
                <a:latin typeface="Bellota Text"/>
                <a:ea typeface="Bellota Text"/>
                <a:cs typeface="Bellota Text"/>
                <a:sym typeface="Bellota Text"/>
              </a:rPr>
              <a:t>too</a:t>
            </a:r>
            <a:r>
              <a:rPr b="1" lang="en" sz="500">
                <a:latin typeface="Bellota Text"/>
                <a:ea typeface="Bellota Text"/>
                <a:cs typeface="Bellota Text"/>
                <a:sym typeface="Bellota Text"/>
              </a:rPr>
              <a:t> particular about her food. Sheepish?</a:t>
            </a:r>
            <a:endParaRPr b="1" sz="500">
              <a:latin typeface="Bellota Text"/>
              <a:ea typeface="Bellota Text"/>
              <a:cs typeface="Bellota Text"/>
              <a:sym typeface="Bellota Text"/>
            </a:endParaRPr>
          </a:p>
        </p:txBody>
      </p:sp>
      <p:sp>
        <p:nvSpPr>
          <p:cNvPr id="599" name="Google Shape;599;p36"/>
          <p:cNvSpPr txBox="1"/>
          <p:nvPr/>
        </p:nvSpPr>
        <p:spPr>
          <a:xfrm>
            <a:off x="8321563" y="2980400"/>
            <a:ext cx="5103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Proud of how she schedules her diet carefully</a:t>
            </a:r>
            <a:endParaRPr b="1" sz="500">
              <a:latin typeface="Bellota Text"/>
              <a:ea typeface="Bellota Text"/>
              <a:cs typeface="Bellota Text"/>
              <a:sym typeface="Bellota Text"/>
            </a:endParaRPr>
          </a:p>
        </p:txBody>
      </p:sp>
      <p:sp>
        <p:nvSpPr>
          <p:cNvPr id="600" name="Google Shape;600;p36"/>
          <p:cNvSpPr txBox="1"/>
          <p:nvPr/>
        </p:nvSpPr>
        <p:spPr>
          <a:xfrm>
            <a:off x="4746102" y="5998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Variety and newness are as important as the food</a:t>
            </a:r>
            <a:endParaRPr b="1" sz="500">
              <a:latin typeface="Bellota Text"/>
              <a:ea typeface="Bellota Text"/>
              <a:cs typeface="Bellota Text"/>
              <a:sym typeface="Bellota Text"/>
            </a:endParaRPr>
          </a:p>
        </p:txBody>
      </p:sp>
      <p:sp>
        <p:nvSpPr>
          <p:cNvPr id="601" name="Google Shape;601;p36"/>
          <p:cNvSpPr txBox="1"/>
          <p:nvPr/>
        </p:nvSpPr>
        <p:spPr>
          <a:xfrm>
            <a:off x="6454177" y="105793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Food shouldn’t be taken super seriously.</a:t>
            </a:r>
            <a:endParaRPr b="1" sz="500">
              <a:latin typeface="Bellota Text"/>
              <a:ea typeface="Bellota Text"/>
              <a:cs typeface="Bellota Text"/>
              <a:sym typeface="Bellota Text"/>
            </a:endParaRPr>
          </a:p>
        </p:txBody>
      </p:sp>
      <p:sp>
        <p:nvSpPr>
          <p:cNvPr id="602" name="Google Shape;602;p36"/>
          <p:cNvSpPr txBox="1"/>
          <p:nvPr/>
        </p:nvSpPr>
        <p:spPr>
          <a:xfrm>
            <a:off x="4921440" y="1349546"/>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Sometimes life takes priority over food.</a:t>
            </a:r>
            <a:endParaRPr b="1" sz="500">
              <a:latin typeface="Bellota Text"/>
              <a:ea typeface="Bellota Text"/>
              <a:cs typeface="Bellota Text"/>
              <a:sym typeface="Bellota Text"/>
            </a:endParaRPr>
          </a:p>
        </p:txBody>
      </p:sp>
      <p:sp>
        <p:nvSpPr>
          <p:cNvPr id="603" name="Google Shape;603;p36"/>
          <p:cNvSpPr txBox="1"/>
          <p:nvPr/>
        </p:nvSpPr>
        <p:spPr>
          <a:xfrm>
            <a:off x="7191577" y="134160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Eating the same as everyone else is boring!</a:t>
            </a:r>
            <a:endParaRPr b="1" sz="500">
              <a:latin typeface="Bellota Text"/>
              <a:ea typeface="Bellota Text"/>
              <a:cs typeface="Bellota Text"/>
              <a:sym typeface="Bellota Text"/>
            </a:endParaRPr>
          </a:p>
        </p:txBody>
      </p:sp>
      <p:sp>
        <p:nvSpPr>
          <p:cNvPr id="604" name="Google Shape;604;p36"/>
          <p:cNvSpPr txBox="1"/>
          <p:nvPr/>
        </p:nvSpPr>
        <p:spPr>
          <a:xfrm>
            <a:off x="5592520" y="6962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“I’m so happy getting away from classes to eat this wrap!”</a:t>
            </a:r>
            <a:endParaRPr b="1" sz="500">
              <a:latin typeface="Bellota Text"/>
              <a:ea typeface="Bellota Text"/>
              <a:cs typeface="Bellota Text"/>
              <a:sym typeface="Bellota Text"/>
            </a:endParaRPr>
          </a:p>
        </p:txBody>
      </p:sp>
      <p:sp>
        <p:nvSpPr>
          <p:cNvPr id="605" name="Google Shape;605;p36"/>
          <p:cNvSpPr txBox="1"/>
          <p:nvPr/>
        </p:nvSpPr>
        <p:spPr>
          <a:xfrm>
            <a:off x="5998758" y="17404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“Food should feel like a  special occasion.”</a:t>
            </a:r>
            <a:endParaRPr b="1" sz="500">
              <a:latin typeface="Bellota Text"/>
              <a:ea typeface="Bellota Text"/>
              <a:cs typeface="Bellota Text"/>
              <a:sym typeface="Bellota Text"/>
            </a:endParaRPr>
          </a:p>
        </p:txBody>
      </p:sp>
      <p:sp>
        <p:nvSpPr>
          <p:cNvPr id="606" name="Google Shape;606;p36"/>
          <p:cNvSpPr txBox="1"/>
          <p:nvPr/>
        </p:nvSpPr>
        <p:spPr>
          <a:xfrm>
            <a:off x="6724927" y="1979296"/>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“I’ve </a:t>
            </a:r>
            <a:r>
              <a:rPr b="1" i="1" lang="en" sz="500">
                <a:latin typeface="Bellota Text"/>
                <a:ea typeface="Bellota Text"/>
                <a:cs typeface="Bellota Text"/>
                <a:sym typeface="Bellota Text"/>
              </a:rPr>
              <a:t>earned </a:t>
            </a:r>
            <a:r>
              <a:rPr b="1" lang="en" sz="500">
                <a:latin typeface="Bellota Text"/>
                <a:ea typeface="Bellota Text"/>
                <a:cs typeface="Bellota Text"/>
                <a:sym typeface="Bellota Text"/>
              </a:rPr>
              <a:t>this treat [naan wrap].”</a:t>
            </a:r>
            <a:endParaRPr b="1" sz="500">
              <a:latin typeface="Bellota Text"/>
              <a:ea typeface="Bellota Text"/>
              <a:cs typeface="Bellota Text"/>
              <a:sym typeface="Bellota Text"/>
            </a:endParaRPr>
          </a:p>
        </p:txBody>
      </p:sp>
      <p:sp>
        <p:nvSpPr>
          <p:cNvPr id="607" name="Google Shape;607;p36"/>
          <p:cNvSpPr txBox="1"/>
          <p:nvPr/>
        </p:nvSpPr>
        <p:spPr>
          <a:xfrm>
            <a:off x="8233433" y="1650940"/>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My academics are just as important as eating well.</a:t>
            </a:r>
            <a:endParaRPr b="1" sz="500">
              <a:latin typeface="Bellota Text"/>
              <a:ea typeface="Bellota Text"/>
              <a:cs typeface="Bellota Text"/>
              <a:sym typeface="Bellota Text"/>
            </a:endParaRPr>
          </a:p>
        </p:txBody>
      </p:sp>
      <p:sp>
        <p:nvSpPr>
          <p:cNvPr id="608" name="Google Shape;608;p36"/>
          <p:cNvSpPr txBox="1"/>
          <p:nvPr/>
        </p:nvSpPr>
        <p:spPr>
          <a:xfrm>
            <a:off x="6360973" y="23118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don’t want to be interrupted while I’m eating…”</a:t>
            </a:r>
            <a:endParaRPr b="1" sz="500">
              <a:latin typeface="Bellota Text"/>
              <a:ea typeface="Bellota Text"/>
              <a:cs typeface="Bellota Text"/>
              <a:sym typeface="Bellota Text"/>
            </a:endParaRPr>
          </a:p>
        </p:txBody>
      </p:sp>
      <p:sp>
        <p:nvSpPr>
          <p:cNvPr id="609" name="Google Shape;609;p36"/>
          <p:cNvSpPr txBox="1"/>
          <p:nvPr/>
        </p:nvSpPr>
        <p:spPr>
          <a:xfrm>
            <a:off x="7125435" y="38753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take my food seriously. But I also can go with the flow.”</a:t>
            </a:r>
            <a:endParaRPr b="1" sz="500">
              <a:latin typeface="Bellota Text"/>
              <a:ea typeface="Bellota Text"/>
              <a:cs typeface="Bellota Text"/>
              <a:sym typeface="Bellota Text"/>
            </a:endParaRPr>
          </a:p>
        </p:txBody>
      </p:sp>
      <p:sp>
        <p:nvSpPr>
          <p:cNvPr id="610" name="Google Shape;610;p36"/>
          <p:cNvSpPr txBox="1"/>
          <p:nvPr/>
        </p:nvSpPr>
        <p:spPr>
          <a:xfrm>
            <a:off x="7468515" y="20290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I’m so restricted with my options at school!</a:t>
            </a:r>
            <a:endParaRPr b="1" sz="500">
              <a:latin typeface="Bellota Text"/>
              <a:ea typeface="Bellota Text"/>
              <a:cs typeface="Bellota Text"/>
              <a:sym typeface="Bellota Text"/>
            </a:endParaRPr>
          </a:p>
        </p:txBody>
      </p:sp>
      <p:sp>
        <p:nvSpPr>
          <p:cNvPr id="611" name="Google Shape;611;p36"/>
          <p:cNvSpPr txBox="1"/>
          <p:nvPr/>
        </p:nvSpPr>
        <p:spPr>
          <a:xfrm>
            <a:off x="5331302" y="2076455"/>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know what I like, and I will get it.</a:t>
            </a:r>
            <a:endParaRPr b="1" sz="500">
              <a:latin typeface="Bellota Text"/>
              <a:ea typeface="Bellota Text"/>
              <a:cs typeface="Bellota Text"/>
              <a:sym typeface="Bellota Text"/>
            </a:endParaRPr>
          </a:p>
        </p:txBody>
      </p:sp>
      <p:grpSp>
        <p:nvGrpSpPr>
          <p:cNvPr id="612" name="Google Shape;612;p36"/>
          <p:cNvGrpSpPr/>
          <p:nvPr/>
        </p:nvGrpSpPr>
        <p:grpSpPr>
          <a:xfrm>
            <a:off x="3913796" y="2027535"/>
            <a:ext cx="1203089" cy="1202092"/>
            <a:chOff x="2832500" y="1268800"/>
            <a:chExt cx="1490447" cy="1489212"/>
          </a:xfrm>
        </p:grpSpPr>
        <p:sp>
          <p:nvSpPr>
            <p:cNvPr id="613" name="Google Shape;613;p36"/>
            <p:cNvSpPr/>
            <p:nvPr/>
          </p:nvSpPr>
          <p:spPr>
            <a:xfrm>
              <a:off x="2833747" y="1268800"/>
              <a:ext cx="1489200" cy="1489200"/>
            </a:xfrm>
            <a:prstGeom prst="ellipse">
              <a:avLst/>
            </a:prstGeom>
            <a:solidFill>
              <a:srgbClr val="C9DAF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614" name="Google Shape;614;p36"/>
            <p:cNvPicPr preferRelativeResize="0"/>
            <p:nvPr/>
          </p:nvPicPr>
          <p:blipFill rotWithShape="1">
            <a:blip r:embed="rId8">
              <a:alphaModFix/>
            </a:blip>
            <a:srcRect b="3353" t="-3349"/>
            <a:stretch/>
          </p:blipFill>
          <p:spPr>
            <a:xfrm>
              <a:off x="2832500" y="1268812"/>
              <a:ext cx="1489200" cy="14892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spTree>
  </p:cSld>
  <p:clrMapOvr>
    <a:masterClrMapping/>
  </p:clrMapOvr>
</p:sld>
</file>

<file path=ppt/slides/slide1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618" name="Shape 618"/>
        <p:cNvGrpSpPr/>
        <p:nvPr/>
      </p:nvGrpSpPr>
      <p:grpSpPr>
        <a:xfrm>
          <a:off x="0" y="0"/>
          <a:ext cx="0" cy="0"/>
          <a:chOff x="0" y="0"/>
          <a:chExt cx="0" cy="0"/>
        </a:xfrm>
      </p:grpSpPr>
      <p:cxnSp>
        <p:nvCxnSpPr>
          <p:cNvPr id="619" name="Google Shape;619;p37"/>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620" name="Google Shape;620;p37"/>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pic>
        <p:nvPicPr>
          <p:cNvPr id="621" name="Google Shape;621;p37"/>
          <p:cNvPicPr preferRelativeResize="0"/>
          <p:nvPr/>
        </p:nvPicPr>
        <p:blipFill>
          <a:blip r:embed="rId3">
            <a:alphaModFix/>
          </a:blip>
          <a:stretch>
            <a:fillRect/>
          </a:stretch>
        </p:blipFill>
        <p:spPr>
          <a:xfrm>
            <a:off x="7502125" y="-1050400"/>
            <a:ext cx="2754025" cy="2754025"/>
          </a:xfrm>
          <a:prstGeom prst="rect">
            <a:avLst/>
          </a:prstGeom>
          <a:noFill/>
          <a:ln>
            <a:noFill/>
          </a:ln>
        </p:spPr>
      </p:pic>
      <p:sp>
        <p:nvSpPr>
          <p:cNvPr id="622" name="Google Shape;622;p37"/>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623" name="Google Shape;623;p37"/>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624" name="Google Shape;624;p37"/>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625" name="Google Shape;625;p37"/>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626" name="Google Shape;626;p37"/>
          <p:cNvPicPr preferRelativeResize="0"/>
          <p:nvPr/>
        </p:nvPicPr>
        <p:blipFill>
          <a:blip r:embed="rId4">
            <a:alphaModFix/>
          </a:blip>
          <a:stretch>
            <a:fillRect/>
          </a:stretch>
        </p:blipFill>
        <p:spPr>
          <a:xfrm>
            <a:off x="5796238" y="3716275"/>
            <a:ext cx="510299" cy="522225"/>
          </a:xfrm>
          <a:prstGeom prst="rect">
            <a:avLst/>
          </a:prstGeom>
          <a:noFill/>
          <a:ln>
            <a:noFill/>
          </a:ln>
        </p:spPr>
      </p:pic>
      <p:pic>
        <p:nvPicPr>
          <p:cNvPr id="627" name="Google Shape;627;p37"/>
          <p:cNvPicPr preferRelativeResize="0"/>
          <p:nvPr/>
        </p:nvPicPr>
        <p:blipFill>
          <a:blip r:embed="rId4">
            <a:alphaModFix/>
          </a:blip>
          <a:stretch>
            <a:fillRect/>
          </a:stretch>
        </p:blipFill>
        <p:spPr>
          <a:xfrm>
            <a:off x="7289425" y="2879649"/>
            <a:ext cx="568175" cy="581480"/>
          </a:xfrm>
          <a:prstGeom prst="rect">
            <a:avLst/>
          </a:prstGeom>
          <a:noFill/>
          <a:ln>
            <a:noFill/>
          </a:ln>
        </p:spPr>
      </p:pic>
      <p:pic>
        <p:nvPicPr>
          <p:cNvPr id="628" name="Google Shape;628;p37"/>
          <p:cNvPicPr preferRelativeResize="0"/>
          <p:nvPr/>
        </p:nvPicPr>
        <p:blipFill>
          <a:blip r:embed="rId4">
            <a:alphaModFix/>
          </a:blip>
          <a:stretch>
            <a:fillRect/>
          </a:stretch>
        </p:blipFill>
        <p:spPr>
          <a:xfrm>
            <a:off x="177600" y="118400"/>
            <a:ext cx="510299" cy="522225"/>
          </a:xfrm>
          <a:prstGeom prst="rect">
            <a:avLst/>
          </a:prstGeom>
          <a:noFill/>
          <a:ln>
            <a:noFill/>
          </a:ln>
        </p:spPr>
      </p:pic>
      <p:pic>
        <p:nvPicPr>
          <p:cNvPr id="629" name="Google Shape;629;p37"/>
          <p:cNvPicPr preferRelativeResize="0"/>
          <p:nvPr/>
        </p:nvPicPr>
        <p:blipFill>
          <a:blip r:embed="rId4">
            <a:alphaModFix/>
          </a:blip>
          <a:stretch>
            <a:fillRect/>
          </a:stretch>
        </p:blipFill>
        <p:spPr>
          <a:xfrm>
            <a:off x="1027200" y="159000"/>
            <a:ext cx="510299" cy="522225"/>
          </a:xfrm>
          <a:prstGeom prst="rect">
            <a:avLst/>
          </a:prstGeom>
          <a:noFill/>
          <a:ln>
            <a:noFill/>
          </a:ln>
        </p:spPr>
      </p:pic>
      <p:pic>
        <p:nvPicPr>
          <p:cNvPr id="630" name="Google Shape;630;p37"/>
          <p:cNvPicPr preferRelativeResize="0"/>
          <p:nvPr/>
        </p:nvPicPr>
        <p:blipFill>
          <a:blip r:embed="rId4">
            <a:alphaModFix/>
          </a:blip>
          <a:stretch>
            <a:fillRect/>
          </a:stretch>
        </p:blipFill>
        <p:spPr>
          <a:xfrm>
            <a:off x="581050" y="784000"/>
            <a:ext cx="510299" cy="522225"/>
          </a:xfrm>
          <a:prstGeom prst="rect">
            <a:avLst/>
          </a:prstGeom>
          <a:noFill/>
          <a:ln>
            <a:noFill/>
          </a:ln>
        </p:spPr>
      </p:pic>
      <p:pic>
        <p:nvPicPr>
          <p:cNvPr id="631" name="Google Shape;631;p37"/>
          <p:cNvPicPr preferRelativeResize="0"/>
          <p:nvPr/>
        </p:nvPicPr>
        <p:blipFill>
          <a:blip r:embed="rId4">
            <a:alphaModFix/>
          </a:blip>
          <a:stretch>
            <a:fillRect/>
          </a:stretch>
        </p:blipFill>
        <p:spPr>
          <a:xfrm>
            <a:off x="1337125" y="976775"/>
            <a:ext cx="510299" cy="522225"/>
          </a:xfrm>
          <a:prstGeom prst="rect">
            <a:avLst/>
          </a:prstGeom>
          <a:noFill/>
          <a:ln>
            <a:noFill/>
          </a:ln>
        </p:spPr>
      </p:pic>
      <p:pic>
        <p:nvPicPr>
          <p:cNvPr id="632" name="Google Shape;632;p37"/>
          <p:cNvPicPr preferRelativeResize="0"/>
          <p:nvPr/>
        </p:nvPicPr>
        <p:blipFill>
          <a:blip r:embed="rId4">
            <a:alphaModFix/>
          </a:blip>
          <a:stretch>
            <a:fillRect/>
          </a:stretch>
        </p:blipFill>
        <p:spPr>
          <a:xfrm>
            <a:off x="177600" y="1416825"/>
            <a:ext cx="510299" cy="522225"/>
          </a:xfrm>
          <a:prstGeom prst="rect">
            <a:avLst/>
          </a:prstGeom>
          <a:noFill/>
          <a:ln>
            <a:noFill/>
          </a:ln>
        </p:spPr>
      </p:pic>
      <p:pic>
        <p:nvPicPr>
          <p:cNvPr id="633" name="Google Shape;633;p37"/>
          <p:cNvPicPr preferRelativeResize="0"/>
          <p:nvPr/>
        </p:nvPicPr>
        <p:blipFill>
          <a:blip r:embed="rId4">
            <a:alphaModFix/>
          </a:blip>
          <a:stretch>
            <a:fillRect/>
          </a:stretch>
        </p:blipFill>
        <p:spPr>
          <a:xfrm>
            <a:off x="859325" y="1731825"/>
            <a:ext cx="568199" cy="581507"/>
          </a:xfrm>
          <a:prstGeom prst="rect">
            <a:avLst/>
          </a:prstGeom>
          <a:noFill/>
          <a:ln>
            <a:noFill/>
          </a:ln>
        </p:spPr>
      </p:pic>
      <p:pic>
        <p:nvPicPr>
          <p:cNvPr id="634" name="Google Shape;634;p37"/>
          <p:cNvPicPr preferRelativeResize="0"/>
          <p:nvPr/>
        </p:nvPicPr>
        <p:blipFill>
          <a:blip r:embed="rId4">
            <a:alphaModFix/>
          </a:blip>
          <a:stretch>
            <a:fillRect/>
          </a:stretch>
        </p:blipFill>
        <p:spPr>
          <a:xfrm>
            <a:off x="1598950" y="1939050"/>
            <a:ext cx="510299" cy="522225"/>
          </a:xfrm>
          <a:prstGeom prst="rect">
            <a:avLst/>
          </a:prstGeom>
          <a:noFill/>
          <a:ln>
            <a:noFill/>
          </a:ln>
        </p:spPr>
      </p:pic>
      <p:pic>
        <p:nvPicPr>
          <p:cNvPr id="635" name="Google Shape;635;p37"/>
          <p:cNvPicPr preferRelativeResize="0"/>
          <p:nvPr/>
        </p:nvPicPr>
        <p:blipFill>
          <a:blip r:embed="rId4">
            <a:alphaModFix/>
          </a:blip>
          <a:stretch>
            <a:fillRect/>
          </a:stretch>
        </p:blipFill>
        <p:spPr>
          <a:xfrm>
            <a:off x="2066638" y="1078037"/>
            <a:ext cx="510299" cy="522225"/>
          </a:xfrm>
          <a:prstGeom prst="rect">
            <a:avLst/>
          </a:prstGeom>
          <a:noFill/>
          <a:ln>
            <a:noFill/>
          </a:ln>
        </p:spPr>
      </p:pic>
      <p:pic>
        <p:nvPicPr>
          <p:cNvPr id="636" name="Google Shape;636;p37"/>
          <p:cNvPicPr preferRelativeResize="0"/>
          <p:nvPr/>
        </p:nvPicPr>
        <p:blipFill>
          <a:blip r:embed="rId4">
            <a:alphaModFix/>
          </a:blip>
          <a:stretch>
            <a:fillRect/>
          </a:stretch>
        </p:blipFill>
        <p:spPr>
          <a:xfrm>
            <a:off x="1963450" y="159000"/>
            <a:ext cx="640887" cy="655865"/>
          </a:xfrm>
          <a:prstGeom prst="rect">
            <a:avLst/>
          </a:prstGeom>
          <a:noFill/>
          <a:ln>
            <a:noFill/>
          </a:ln>
        </p:spPr>
      </p:pic>
      <p:pic>
        <p:nvPicPr>
          <p:cNvPr id="637" name="Google Shape;637;p37"/>
          <p:cNvPicPr preferRelativeResize="0"/>
          <p:nvPr/>
        </p:nvPicPr>
        <p:blipFill>
          <a:blip r:embed="rId4">
            <a:alphaModFix/>
          </a:blip>
          <a:stretch>
            <a:fillRect/>
          </a:stretch>
        </p:blipFill>
        <p:spPr>
          <a:xfrm>
            <a:off x="2931425" y="175625"/>
            <a:ext cx="510299" cy="522225"/>
          </a:xfrm>
          <a:prstGeom prst="rect">
            <a:avLst/>
          </a:prstGeom>
          <a:noFill/>
          <a:ln>
            <a:noFill/>
          </a:ln>
        </p:spPr>
      </p:pic>
      <p:pic>
        <p:nvPicPr>
          <p:cNvPr id="638" name="Google Shape;638;p37"/>
          <p:cNvPicPr preferRelativeResize="0"/>
          <p:nvPr/>
        </p:nvPicPr>
        <p:blipFill>
          <a:blip r:embed="rId4">
            <a:alphaModFix/>
          </a:blip>
          <a:stretch>
            <a:fillRect/>
          </a:stretch>
        </p:blipFill>
        <p:spPr>
          <a:xfrm>
            <a:off x="2820750" y="930762"/>
            <a:ext cx="510299" cy="522225"/>
          </a:xfrm>
          <a:prstGeom prst="rect">
            <a:avLst/>
          </a:prstGeom>
          <a:noFill/>
          <a:ln>
            <a:noFill/>
          </a:ln>
        </p:spPr>
      </p:pic>
      <p:pic>
        <p:nvPicPr>
          <p:cNvPr id="639" name="Google Shape;639;p37"/>
          <p:cNvPicPr preferRelativeResize="0"/>
          <p:nvPr/>
        </p:nvPicPr>
        <p:blipFill>
          <a:blip r:embed="rId4">
            <a:alphaModFix/>
          </a:blip>
          <a:stretch>
            <a:fillRect/>
          </a:stretch>
        </p:blipFill>
        <p:spPr>
          <a:xfrm>
            <a:off x="2363563" y="1790312"/>
            <a:ext cx="510299" cy="522225"/>
          </a:xfrm>
          <a:prstGeom prst="rect">
            <a:avLst/>
          </a:prstGeom>
          <a:noFill/>
          <a:ln>
            <a:noFill/>
          </a:ln>
        </p:spPr>
      </p:pic>
      <p:pic>
        <p:nvPicPr>
          <p:cNvPr id="640" name="Google Shape;640;p37"/>
          <p:cNvPicPr preferRelativeResize="0"/>
          <p:nvPr/>
        </p:nvPicPr>
        <p:blipFill>
          <a:blip r:embed="rId4">
            <a:alphaModFix/>
          </a:blip>
          <a:stretch>
            <a:fillRect/>
          </a:stretch>
        </p:blipFill>
        <p:spPr>
          <a:xfrm>
            <a:off x="3135827" y="1834661"/>
            <a:ext cx="568199" cy="581534"/>
          </a:xfrm>
          <a:prstGeom prst="rect">
            <a:avLst/>
          </a:prstGeom>
          <a:noFill/>
          <a:ln>
            <a:noFill/>
          </a:ln>
        </p:spPr>
      </p:pic>
      <p:pic>
        <p:nvPicPr>
          <p:cNvPr id="641" name="Google Shape;641;p37"/>
          <p:cNvPicPr preferRelativeResize="0"/>
          <p:nvPr/>
        </p:nvPicPr>
        <p:blipFill>
          <a:blip r:embed="rId4">
            <a:alphaModFix/>
          </a:blip>
          <a:stretch>
            <a:fillRect/>
          </a:stretch>
        </p:blipFill>
        <p:spPr>
          <a:xfrm>
            <a:off x="3873038" y="1181387"/>
            <a:ext cx="510299" cy="522225"/>
          </a:xfrm>
          <a:prstGeom prst="rect">
            <a:avLst/>
          </a:prstGeom>
          <a:noFill/>
          <a:ln>
            <a:noFill/>
          </a:ln>
        </p:spPr>
      </p:pic>
      <p:pic>
        <p:nvPicPr>
          <p:cNvPr id="642" name="Google Shape;642;p37"/>
          <p:cNvPicPr preferRelativeResize="0"/>
          <p:nvPr/>
        </p:nvPicPr>
        <p:blipFill>
          <a:blip r:embed="rId4">
            <a:alphaModFix/>
          </a:blip>
          <a:stretch>
            <a:fillRect/>
          </a:stretch>
        </p:blipFill>
        <p:spPr>
          <a:xfrm>
            <a:off x="3684539" y="474850"/>
            <a:ext cx="617376" cy="631882"/>
          </a:xfrm>
          <a:prstGeom prst="rect">
            <a:avLst/>
          </a:prstGeom>
          <a:noFill/>
          <a:ln>
            <a:noFill/>
          </a:ln>
        </p:spPr>
      </p:pic>
      <p:pic>
        <p:nvPicPr>
          <p:cNvPr id="643" name="Google Shape;643;p37"/>
          <p:cNvPicPr preferRelativeResize="0"/>
          <p:nvPr/>
        </p:nvPicPr>
        <p:blipFill>
          <a:blip r:embed="rId4">
            <a:alphaModFix/>
          </a:blip>
          <a:stretch>
            <a:fillRect/>
          </a:stretch>
        </p:blipFill>
        <p:spPr>
          <a:xfrm>
            <a:off x="204137" y="2827537"/>
            <a:ext cx="510299" cy="522225"/>
          </a:xfrm>
          <a:prstGeom prst="rect">
            <a:avLst/>
          </a:prstGeom>
          <a:noFill/>
          <a:ln>
            <a:noFill/>
          </a:ln>
        </p:spPr>
      </p:pic>
      <p:pic>
        <p:nvPicPr>
          <p:cNvPr id="644" name="Google Shape;644;p37"/>
          <p:cNvPicPr preferRelativeResize="0"/>
          <p:nvPr/>
        </p:nvPicPr>
        <p:blipFill>
          <a:blip r:embed="rId4">
            <a:alphaModFix/>
          </a:blip>
          <a:stretch>
            <a:fillRect/>
          </a:stretch>
        </p:blipFill>
        <p:spPr>
          <a:xfrm>
            <a:off x="661350" y="3629487"/>
            <a:ext cx="510299" cy="522225"/>
          </a:xfrm>
          <a:prstGeom prst="rect">
            <a:avLst/>
          </a:prstGeom>
          <a:noFill/>
          <a:ln>
            <a:noFill/>
          </a:ln>
        </p:spPr>
      </p:pic>
      <p:pic>
        <p:nvPicPr>
          <p:cNvPr id="645" name="Google Shape;645;p37"/>
          <p:cNvPicPr preferRelativeResize="0"/>
          <p:nvPr/>
        </p:nvPicPr>
        <p:blipFill>
          <a:blip r:embed="rId4">
            <a:alphaModFix/>
          </a:blip>
          <a:stretch>
            <a:fillRect/>
          </a:stretch>
        </p:blipFill>
        <p:spPr>
          <a:xfrm>
            <a:off x="1227025" y="2812900"/>
            <a:ext cx="510299" cy="522225"/>
          </a:xfrm>
          <a:prstGeom prst="rect">
            <a:avLst/>
          </a:prstGeom>
          <a:noFill/>
          <a:ln>
            <a:noFill/>
          </a:ln>
        </p:spPr>
      </p:pic>
      <p:pic>
        <p:nvPicPr>
          <p:cNvPr id="646" name="Google Shape;646;p37"/>
          <p:cNvPicPr preferRelativeResize="0"/>
          <p:nvPr/>
        </p:nvPicPr>
        <p:blipFill>
          <a:blip r:embed="rId4">
            <a:alphaModFix/>
          </a:blip>
          <a:stretch>
            <a:fillRect/>
          </a:stretch>
        </p:blipFill>
        <p:spPr>
          <a:xfrm>
            <a:off x="1427525" y="3889312"/>
            <a:ext cx="510299" cy="522225"/>
          </a:xfrm>
          <a:prstGeom prst="rect">
            <a:avLst/>
          </a:prstGeom>
          <a:noFill/>
          <a:ln>
            <a:noFill/>
          </a:ln>
        </p:spPr>
      </p:pic>
      <p:pic>
        <p:nvPicPr>
          <p:cNvPr id="647" name="Google Shape;647;p37"/>
          <p:cNvPicPr preferRelativeResize="0"/>
          <p:nvPr/>
        </p:nvPicPr>
        <p:blipFill>
          <a:blip r:embed="rId4">
            <a:alphaModFix/>
          </a:blip>
          <a:stretch>
            <a:fillRect/>
          </a:stretch>
        </p:blipFill>
        <p:spPr>
          <a:xfrm>
            <a:off x="1981914" y="3072736"/>
            <a:ext cx="568199" cy="581534"/>
          </a:xfrm>
          <a:prstGeom prst="rect">
            <a:avLst/>
          </a:prstGeom>
          <a:noFill/>
          <a:ln>
            <a:noFill/>
          </a:ln>
        </p:spPr>
      </p:pic>
      <p:pic>
        <p:nvPicPr>
          <p:cNvPr id="648" name="Google Shape;648;p37"/>
          <p:cNvPicPr preferRelativeResize="0"/>
          <p:nvPr/>
        </p:nvPicPr>
        <p:blipFill>
          <a:blip r:embed="rId4">
            <a:alphaModFix/>
          </a:blip>
          <a:stretch>
            <a:fillRect/>
          </a:stretch>
        </p:blipFill>
        <p:spPr>
          <a:xfrm>
            <a:off x="3304500" y="2836850"/>
            <a:ext cx="617374" cy="631801"/>
          </a:xfrm>
          <a:prstGeom prst="rect">
            <a:avLst/>
          </a:prstGeom>
          <a:noFill/>
          <a:ln>
            <a:noFill/>
          </a:ln>
        </p:spPr>
      </p:pic>
      <p:pic>
        <p:nvPicPr>
          <p:cNvPr id="649" name="Google Shape;649;p37"/>
          <p:cNvPicPr preferRelativeResize="0"/>
          <p:nvPr/>
        </p:nvPicPr>
        <p:blipFill>
          <a:blip r:embed="rId4">
            <a:alphaModFix/>
          </a:blip>
          <a:stretch>
            <a:fillRect/>
          </a:stretch>
        </p:blipFill>
        <p:spPr>
          <a:xfrm>
            <a:off x="2761825" y="3553012"/>
            <a:ext cx="510299" cy="522225"/>
          </a:xfrm>
          <a:prstGeom prst="rect">
            <a:avLst/>
          </a:prstGeom>
          <a:noFill/>
          <a:ln>
            <a:noFill/>
          </a:ln>
        </p:spPr>
      </p:pic>
      <p:pic>
        <p:nvPicPr>
          <p:cNvPr id="650" name="Google Shape;650;p37"/>
          <p:cNvPicPr preferRelativeResize="0"/>
          <p:nvPr/>
        </p:nvPicPr>
        <p:blipFill>
          <a:blip r:embed="rId4">
            <a:alphaModFix/>
          </a:blip>
          <a:stretch>
            <a:fillRect/>
          </a:stretch>
        </p:blipFill>
        <p:spPr>
          <a:xfrm>
            <a:off x="3846500" y="3889312"/>
            <a:ext cx="510299" cy="522225"/>
          </a:xfrm>
          <a:prstGeom prst="rect">
            <a:avLst/>
          </a:prstGeom>
          <a:noFill/>
          <a:ln>
            <a:noFill/>
          </a:ln>
        </p:spPr>
      </p:pic>
      <p:pic>
        <p:nvPicPr>
          <p:cNvPr id="651" name="Google Shape;651;p37"/>
          <p:cNvPicPr preferRelativeResize="0"/>
          <p:nvPr/>
        </p:nvPicPr>
        <p:blipFill>
          <a:blip r:embed="rId4">
            <a:alphaModFix/>
          </a:blip>
          <a:stretch>
            <a:fillRect/>
          </a:stretch>
        </p:blipFill>
        <p:spPr>
          <a:xfrm>
            <a:off x="2066638" y="4414462"/>
            <a:ext cx="510299" cy="522225"/>
          </a:xfrm>
          <a:prstGeom prst="rect">
            <a:avLst/>
          </a:prstGeom>
          <a:noFill/>
          <a:ln>
            <a:noFill/>
          </a:ln>
        </p:spPr>
      </p:pic>
      <p:pic>
        <p:nvPicPr>
          <p:cNvPr id="652" name="Google Shape;652;p37"/>
          <p:cNvPicPr preferRelativeResize="0"/>
          <p:nvPr/>
        </p:nvPicPr>
        <p:blipFill>
          <a:blip r:embed="rId4">
            <a:alphaModFix/>
          </a:blip>
          <a:stretch>
            <a:fillRect/>
          </a:stretch>
        </p:blipFill>
        <p:spPr>
          <a:xfrm>
            <a:off x="272375" y="4342662"/>
            <a:ext cx="510299" cy="522225"/>
          </a:xfrm>
          <a:prstGeom prst="rect">
            <a:avLst/>
          </a:prstGeom>
          <a:noFill/>
          <a:ln>
            <a:noFill/>
          </a:ln>
        </p:spPr>
      </p:pic>
      <p:pic>
        <p:nvPicPr>
          <p:cNvPr id="653" name="Google Shape;653;p37"/>
          <p:cNvPicPr preferRelativeResize="0"/>
          <p:nvPr/>
        </p:nvPicPr>
        <p:blipFill>
          <a:blip r:embed="rId4">
            <a:alphaModFix/>
          </a:blip>
          <a:stretch>
            <a:fillRect/>
          </a:stretch>
        </p:blipFill>
        <p:spPr>
          <a:xfrm>
            <a:off x="3121725" y="4342662"/>
            <a:ext cx="510299" cy="522225"/>
          </a:xfrm>
          <a:prstGeom prst="rect">
            <a:avLst/>
          </a:prstGeom>
          <a:noFill/>
          <a:ln>
            <a:noFill/>
          </a:ln>
        </p:spPr>
      </p:pic>
      <p:pic>
        <p:nvPicPr>
          <p:cNvPr id="654" name="Google Shape;654;p37"/>
          <p:cNvPicPr preferRelativeResize="0"/>
          <p:nvPr/>
        </p:nvPicPr>
        <p:blipFill>
          <a:blip r:embed="rId4">
            <a:alphaModFix/>
          </a:blip>
          <a:stretch>
            <a:fillRect/>
          </a:stretch>
        </p:blipFill>
        <p:spPr>
          <a:xfrm>
            <a:off x="5302400" y="2827525"/>
            <a:ext cx="640875" cy="655848"/>
          </a:xfrm>
          <a:prstGeom prst="rect">
            <a:avLst/>
          </a:prstGeom>
          <a:noFill/>
          <a:ln>
            <a:noFill/>
          </a:ln>
        </p:spPr>
      </p:pic>
      <p:pic>
        <p:nvPicPr>
          <p:cNvPr id="655" name="Google Shape;655;p37"/>
          <p:cNvPicPr preferRelativeResize="0"/>
          <p:nvPr/>
        </p:nvPicPr>
        <p:blipFill>
          <a:blip r:embed="rId4">
            <a:alphaModFix/>
          </a:blip>
          <a:stretch>
            <a:fillRect/>
          </a:stretch>
        </p:blipFill>
        <p:spPr>
          <a:xfrm>
            <a:off x="6309875" y="2900650"/>
            <a:ext cx="617376" cy="631801"/>
          </a:xfrm>
          <a:prstGeom prst="rect">
            <a:avLst/>
          </a:prstGeom>
          <a:noFill/>
          <a:ln>
            <a:noFill/>
          </a:ln>
        </p:spPr>
      </p:pic>
      <p:pic>
        <p:nvPicPr>
          <p:cNvPr id="656" name="Google Shape;656;p37"/>
          <p:cNvPicPr preferRelativeResize="0"/>
          <p:nvPr/>
        </p:nvPicPr>
        <p:blipFill>
          <a:blip r:embed="rId4">
            <a:alphaModFix/>
          </a:blip>
          <a:stretch>
            <a:fillRect/>
          </a:stretch>
        </p:blipFill>
        <p:spPr>
          <a:xfrm>
            <a:off x="4812300" y="3545250"/>
            <a:ext cx="617376" cy="631801"/>
          </a:xfrm>
          <a:prstGeom prst="rect">
            <a:avLst/>
          </a:prstGeom>
          <a:noFill/>
          <a:ln>
            <a:noFill/>
          </a:ln>
        </p:spPr>
      </p:pic>
      <p:pic>
        <p:nvPicPr>
          <p:cNvPr id="657" name="Google Shape;657;p37"/>
          <p:cNvPicPr preferRelativeResize="0"/>
          <p:nvPr/>
        </p:nvPicPr>
        <p:blipFill>
          <a:blip r:embed="rId4">
            <a:alphaModFix/>
          </a:blip>
          <a:stretch>
            <a:fillRect/>
          </a:stretch>
        </p:blipFill>
        <p:spPr>
          <a:xfrm>
            <a:off x="7745975" y="3710850"/>
            <a:ext cx="617376" cy="631801"/>
          </a:xfrm>
          <a:prstGeom prst="rect">
            <a:avLst/>
          </a:prstGeom>
          <a:noFill/>
          <a:ln>
            <a:noFill/>
          </a:ln>
        </p:spPr>
      </p:pic>
      <p:pic>
        <p:nvPicPr>
          <p:cNvPr id="658" name="Google Shape;658;p37"/>
          <p:cNvPicPr preferRelativeResize="0"/>
          <p:nvPr/>
        </p:nvPicPr>
        <p:blipFill>
          <a:blip r:embed="rId4">
            <a:alphaModFix/>
          </a:blip>
          <a:stretch>
            <a:fillRect/>
          </a:stretch>
        </p:blipFill>
        <p:spPr>
          <a:xfrm>
            <a:off x="5320100" y="4317562"/>
            <a:ext cx="510299" cy="522225"/>
          </a:xfrm>
          <a:prstGeom prst="rect">
            <a:avLst/>
          </a:prstGeom>
          <a:noFill/>
          <a:ln>
            <a:noFill/>
          </a:ln>
        </p:spPr>
      </p:pic>
      <p:pic>
        <p:nvPicPr>
          <p:cNvPr id="659" name="Google Shape;659;p37"/>
          <p:cNvPicPr preferRelativeResize="0"/>
          <p:nvPr/>
        </p:nvPicPr>
        <p:blipFill>
          <a:blip r:embed="rId4">
            <a:alphaModFix/>
          </a:blip>
          <a:stretch>
            <a:fillRect/>
          </a:stretch>
        </p:blipFill>
        <p:spPr>
          <a:xfrm>
            <a:off x="6873713" y="3654275"/>
            <a:ext cx="510299" cy="522225"/>
          </a:xfrm>
          <a:prstGeom prst="rect">
            <a:avLst/>
          </a:prstGeom>
          <a:noFill/>
          <a:ln>
            <a:noFill/>
          </a:ln>
        </p:spPr>
      </p:pic>
      <p:pic>
        <p:nvPicPr>
          <p:cNvPr id="660" name="Google Shape;660;p37"/>
          <p:cNvPicPr preferRelativeResize="0"/>
          <p:nvPr/>
        </p:nvPicPr>
        <p:blipFill>
          <a:blip r:embed="rId4">
            <a:alphaModFix/>
          </a:blip>
          <a:stretch>
            <a:fillRect/>
          </a:stretch>
        </p:blipFill>
        <p:spPr>
          <a:xfrm>
            <a:off x="6195402" y="4347948"/>
            <a:ext cx="617376" cy="631863"/>
          </a:xfrm>
          <a:prstGeom prst="rect">
            <a:avLst/>
          </a:prstGeom>
          <a:noFill/>
          <a:ln>
            <a:noFill/>
          </a:ln>
        </p:spPr>
      </p:pic>
      <p:pic>
        <p:nvPicPr>
          <p:cNvPr id="661" name="Google Shape;661;p37"/>
          <p:cNvPicPr preferRelativeResize="0"/>
          <p:nvPr/>
        </p:nvPicPr>
        <p:blipFill>
          <a:blip r:embed="rId4">
            <a:alphaModFix/>
          </a:blip>
          <a:stretch>
            <a:fillRect/>
          </a:stretch>
        </p:blipFill>
        <p:spPr>
          <a:xfrm>
            <a:off x="7128590" y="4359648"/>
            <a:ext cx="617376" cy="631863"/>
          </a:xfrm>
          <a:prstGeom prst="rect">
            <a:avLst/>
          </a:prstGeom>
          <a:noFill/>
          <a:ln>
            <a:noFill/>
          </a:ln>
        </p:spPr>
      </p:pic>
      <p:pic>
        <p:nvPicPr>
          <p:cNvPr id="662" name="Google Shape;662;p37"/>
          <p:cNvPicPr preferRelativeResize="0"/>
          <p:nvPr/>
        </p:nvPicPr>
        <p:blipFill>
          <a:blip r:embed="rId4">
            <a:alphaModFix/>
          </a:blip>
          <a:stretch>
            <a:fillRect/>
          </a:stretch>
        </p:blipFill>
        <p:spPr>
          <a:xfrm>
            <a:off x="8273300" y="2836850"/>
            <a:ext cx="617376" cy="631801"/>
          </a:xfrm>
          <a:prstGeom prst="rect">
            <a:avLst/>
          </a:prstGeom>
          <a:noFill/>
          <a:ln>
            <a:noFill/>
          </a:ln>
        </p:spPr>
      </p:pic>
      <p:pic>
        <p:nvPicPr>
          <p:cNvPr id="663" name="Google Shape;663;p37"/>
          <p:cNvPicPr preferRelativeResize="0"/>
          <p:nvPr/>
        </p:nvPicPr>
        <p:blipFill>
          <a:blip r:embed="rId4">
            <a:alphaModFix/>
          </a:blip>
          <a:stretch>
            <a:fillRect/>
          </a:stretch>
        </p:blipFill>
        <p:spPr>
          <a:xfrm>
            <a:off x="4719550" y="511062"/>
            <a:ext cx="510299" cy="522225"/>
          </a:xfrm>
          <a:prstGeom prst="rect">
            <a:avLst/>
          </a:prstGeom>
          <a:noFill/>
          <a:ln>
            <a:noFill/>
          </a:ln>
        </p:spPr>
      </p:pic>
      <p:pic>
        <p:nvPicPr>
          <p:cNvPr id="664" name="Google Shape;664;p37"/>
          <p:cNvPicPr preferRelativeResize="0"/>
          <p:nvPr/>
        </p:nvPicPr>
        <p:blipFill>
          <a:blip r:embed="rId4">
            <a:alphaModFix/>
          </a:blip>
          <a:stretch>
            <a:fillRect/>
          </a:stretch>
        </p:blipFill>
        <p:spPr>
          <a:xfrm>
            <a:off x="6427625" y="930762"/>
            <a:ext cx="510299" cy="522225"/>
          </a:xfrm>
          <a:prstGeom prst="rect">
            <a:avLst/>
          </a:prstGeom>
          <a:noFill/>
          <a:ln>
            <a:noFill/>
          </a:ln>
        </p:spPr>
      </p:pic>
      <p:pic>
        <p:nvPicPr>
          <p:cNvPr id="665" name="Google Shape;665;p37"/>
          <p:cNvPicPr preferRelativeResize="0"/>
          <p:nvPr/>
        </p:nvPicPr>
        <p:blipFill>
          <a:blip r:embed="rId4">
            <a:alphaModFix/>
          </a:blip>
          <a:stretch>
            <a:fillRect/>
          </a:stretch>
        </p:blipFill>
        <p:spPr>
          <a:xfrm>
            <a:off x="4894888" y="1222375"/>
            <a:ext cx="510299" cy="522225"/>
          </a:xfrm>
          <a:prstGeom prst="rect">
            <a:avLst/>
          </a:prstGeom>
          <a:noFill/>
          <a:ln>
            <a:noFill/>
          </a:ln>
        </p:spPr>
      </p:pic>
      <p:pic>
        <p:nvPicPr>
          <p:cNvPr id="666" name="Google Shape;666;p37"/>
          <p:cNvPicPr preferRelativeResize="0"/>
          <p:nvPr/>
        </p:nvPicPr>
        <p:blipFill>
          <a:blip r:embed="rId4">
            <a:alphaModFix/>
          </a:blip>
          <a:stretch>
            <a:fillRect/>
          </a:stretch>
        </p:blipFill>
        <p:spPr>
          <a:xfrm>
            <a:off x="7165025" y="1252837"/>
            <a:ext cx="510299" cy="522225"/>
          </a:xfrm>
          <a:prstGeom prst="rect">
            <a:avLst/>
          </a:prstGeom>
          <a:noFill/>
          <a:ln>
            <a:noFill/>
          </a:ln>
        </p:spPr>
      </p:pic>
      <p:pic>
        <p:nvPicPr>
          <p:cNvPr id="667" name="Google Shape;667;p37"/>
          <p:cNvPicPr preferRelativeResize="0"/>
          <p:nvPr/>
        </p:nvPicPr>
        <p:blipFill>
          <a:blip r:embed="rId4">
            <a:alphaModFix/>
          </a:blip>
          <a:stretch>
            <a:fillRect/>
          </a:stretch>
        </p:blipFill>
        <p:spPr>
          <a:xfrm>
            <a:off x="5544639" y="616399"/>
            <a:ext cx="568175" cy="581509"/>
          </a:xfrm>
          <a:prstGeom prst="rect">
            <a:avLst/>
          </a:prstGeom>
          <a:noFill/>
          <a:ln>
            <a:noFill/>
          </a:ln>
        </p:spPr>
      </p:pic>
      <p:pic>
        <p:nvPicPr>
          <p:cNvPr id="668" name="Google Shape;668;p37"/>
          <p:cNvPicPr preferRelativeResize="0"/>
          <p:nvPr/>
        </p:nvPicPr>
        <p:blipFill>
          <a:blip r:embed="rId4">
            <a:alphaModFix/>
          </a:blip>
          <a:stretch>
            <a:fillRect/>
          </a:stretch>
        </p:blipFill>
        <p:spPr>
          <a:xfrm>
            <a:off x="5943276" y="1644349"/>
            <a:ext cx="568175" cy="581509"/>
          </a:xfrm>
          <a:prstGeom prst="rect">
            <a:avLst/>
          </a:prstGeom>
          <a:noFill/>
          <a:ln>
            <a:noFill/>
          </a:ln>
        </p:spPr>
      </p:pic>
      <p:pic>
        <p:nvPicPr>
          <p:cNvPr id="669" name="Google Shape;669;p37"/>
          <p:cNvPicPr preferRelativeResize="0"/>
          <p:nvPr/>
        </p:nvPicPr>
        <p:blipFill>
          <a:blip r:embed="rId4">
            <a:alphaModFix/>
          </a:blip>
          <a:stretch>
            <a:fillRect/>
          </a:stretch>
        </p:blipFill>
        <p:spPr>
          <a:xfrm>
            <a:off x="6698375" y="1852125"/>
            <a:ext cx="510299" cy="522225"/>
          </a:xfrm>
          <a:prstGeom prst="rect">
            <a:avLst/>
          </a:prstGeom>
          <a:noFill/>
          <a:ln>
            <a:noFill/>
          </a:ln>
        </p:spPr>
      </p:pic>
      <p:pic>
        <p:nvPicPr>
          <p:cNvPr id="670" name="Google Shape;670;p37"/>
          <p:cNvPicPr preferRelativeResize="0"/>
          <p:nvPr/>
        </p:nvPicPr>
        <p:blipFill>
          <a:blip r:embed="rId4">
            <a:alphaModFix/>
          </a:blip>
          <a:stretch>
            <a:fillRect/>
          </a:stretch>
        </p:blipFill>
        <p:spPr>
          <a:xfrm>
            <a:off x="8185551" y="1551349"/>
            <a:ext cx="568175" cy="581509"/>
          </a:xfrm>
          <a:prstGeom prst="rect">
            <a:avLst/>
          </a:prstGeom>
          <a:noFill/>
          <a:ln>
            <a:noFill/>
          </a:ln>
        </p:spPr>
      </p:pic>
      <p:pic>
        <p:nvPicPr>
          <p:cNvPr id="671" name="Google Shape;671;p37"/>
          <p:cNvPicPr preferRelativeResize="0"/>
          <p:nvPr/>
        </p:nvPicPr>
        <p:blipFill>
          <a:blip r:embed="rId4">
            <a:alphaModFix/>
          </a:blip>
          <a:stretch>
            <a:fillRect/>
          </a:stretch>
        </p:blipFill>
        <p:spPr>
          <a:xfrm>
            <a:off x="6306514" y="157899"/>
            <a:ext cx="568175" cy="581509"/>
          </a:xfrm>
          <a:prstGeom prst="rect">
            <a:avLst/>
          </a:prstGeom>
          <a:noFill/>
          <a:ln>
            <a:noFill/>
          </a:ln>
        </p:spPr>
      </p:pic>
      <p:pic>
        <p:nvPicPr>
          <p:cNvPr id="672" name="Google Shape;672;p37"/>
          <p:cNvPicPr preferRelativeResize="0"/>
          <p:nvPr/>
        </p:nvPicPr>
        <p:blipFill>
          <a:blip r:embed="rId4">
            <a:alphaModFix/>
          </a:blip>
          <a:stretch>
            <a:fillRect/>
          </a:stretch>
        </p:blipFill>
        <p:spPr>
          <a:xfrm>
            <a:off x="7070976" y="314249"/>
            <a:ext cx="568175" cy="581509"/>
          </a:xfrm>
          <a:prstGeom prst="rect">
            <a:avLst/>
          </a:prstGeom>
          <a:noFill/>
          <a:ln>
            <a:noFill/>
          </a:ln>
        </p:spPr>
      </p:pic>
      <p:pic>
        <p:nvPicPr>
          <p:cNvPr id="673" name="Google Shape;673;p37"/>
          <p:cNvPicPr preferRelativeResize="0"/>
          <p:nvPr/>
        </p:nvPicPr>
        <p:blipFill>
          <a:blip r:embed="rId4">
            <a:alphaModFix/>
          </a:blip>
          <a:stretch>
            <a:fillRect/>
          </a:stretch>
        </p:blipFill>
        <p:spPr>
          <a:xfrm>
            <a:off x="7441963" y="1940275"/>
            <a:ext cx="510299" cy="522225"/>
          </a:xfrm>
          <a:prstGeom prst="rect">
            <a:avLst/>
          </a:prstGeom>
          <a:noFill/>
          <a:ln>
            <a:noFill/>
          </a:ln>
        </p:spPr>
      </p:pic>
      <p:pic>
        <p:nvPicPr>
          <p:cNvPr id="674" name="Google Shape;674;p37"/>
          <p:cNvPicPr preferRelativeResize="0"/>
          <p:nvPr/>
        </p:nvPicPr>
        <p:blipFill>
          <a:blip r:embed="rId4">
            <a:alphaModFix/>
          </a:blip>
          <a:stretch>
            <a:fillRect/>
          </a:stretch>
        </p:blipFill>
        <p:spPr>
          <a:xfrm>
            <a:off x="5304750" y="1961375"/>
            <a:ext cx="510299" cy="522225"/>
          </a:xfrm>
          <a:prstGeom prst="rect">
            <a:avLst/>
          </a:prstGeom>
          <a:noFill/>
          <a:ln>
            <a:noFill/>
          </a:ln>
        </p:spPr>
      </p:pic>
      <p:sp>
        <p:nvSpPr>
          <p:cNvPr id="675" name="Google Shape;675;p37"/>
          <p:cNvSpPr txBox="1"/>
          <p:nvPr/>
        </p:nvSpPr>
        <p:spPr>
          <a:xfrm>
            <a:off x="204152" y="22918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I’m kind of a miserable cook at home.</a:t>
            </a:r>
            <a:endParaRPr b="1" sz="500">
              <a:solidFill>
                <a:srgbClr val="999999"/>
              </a:solidFill>
              <a:latin typeface="Bellota Text"/>
              <a:ea typeface="Bellota Text"/>
              <a:cs typeface="Bellota Text"/>
              <a:sym typeface="Bellota Text"/>
            </a:endParaRPr>
          </a:p>
        </p:txBody>
      </p:sp>
      <p:sp>
        <p:nvSpPr>
          <p:cNvPr id="676" name="Google Shape;676;p37"/>
          <p:cNvSpPr txBox="1"/>
          <p:nvPr/>
        </p:nvSpPr>
        <p:spPr>
          <a:xfrm>
            <a:off x="1053752" y="295733"/>
            <a:ext cx="457200" cy="190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like to try new stuff.</a:t>
            </a:r>
            <a:endParaRPr b="1" sz="500">
              <a:solidFill>
                <a:srgbClr val="999999"/>
              </a:solidFill>
              <a:latin typeface="Bellota Text"/>
              <a:ea typeface="Bellota Text"/>
              <a:cs typeface="Bellota Text"/>
              <a:sym typeface="Bellota Text"/>
            </a:endParaRPr>
          </a:p>
        </p:txBody>
      </p:sp>
      <p:sp>
        <p:nvSpPr>
          <p:cNvPr id="677" name="Google Shape;677;p37"/>
          <p:cNvSpPr txBox="1"/>
          <p:nvPr/>
        </p:nvSpPr>
        <p:spPr>
          <a:xfrm>
            <a:off x="607602" y="89478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don’t like wraps. I think they’re messy</a:t>
            </a:r>
            <a:endParaRPr b="1" sz="500">
              <a:solidFill>
                <a:srgbClr val="999999"/>
              </a:solidFill>
              <a:latin typeface="Bellota Text"/>
              <a:ea typeface="Bellota Text"/>
              <a:cs typeface="Bellota Text"/>
              <a:sym typeface="Bellota Text"/>
            </a:endParaRPr>
          </a:p>
        </p:txBody>
      </p:sp>
      <p:sp>
        <p:nvSpPr>
          <p:cNvPr id="678" name="Google Shape;678;p37"/>
          <p:cNvSpPr txBox="1"/>
          <p:nvPr/>
        </p:nvSpPr>
        <p:spPr>
          <a:xfrm>
            <a:off x="1363677" y="10269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tend to really like </a:t>
            </a:r>
            <a:r>
              <a:rPr b="1" i="1" lang="en" sz="500">
                <a:solidFill>
                  <a:srgbClr val="999999"/>
                </a:solidFill>
                <a:latin typeface="Bellota Text"/>
                <a:ea typeface="Bellota Text"/>
                <a:cs typeface="Bellota Text"/>
                <a:sym typeface="Bellota Text"/>
              </a:rPr>
              <a:t>choosing </a:t>
            </a:r>
            <a:r>
              <a:rPr b="1" lang="en" sz="500">
                <a:solidFill>
                  <a:srgbClr val="999999"/>
                </a:solidFill>
                <a:latin typeface="Bellota Text"/>
                <a:ea typeface="Bellota Text"/>
                <a:cs typeface="Bellota Text"/>
                <a:sym typeface="Bellota Text"/>
              </a:rPr>
              <a:t>food. So I take my sweet time.</a:t>
            </a:r>
            <a:endParaRPr b="1" sz="500">
              <a:solidFill>
                <a:srgbClr val="999999"/>
              </a:solidFill>
              <a:latin typeface="Bellota Text"/>
              <a:ea typeface="Bellota Text"/>
              <a:cs typeface="Bellota Text"/>
              <a:sym typeface="Bellota Text"/>
            </a:endParaRPr>
          </a:p>
        </p:txBody>
      </p:sp>
      <p:sp>
        <p:nvSpPr>
          <p:cNvPr id="679" name="Google Shape;679;p37"/>
          <p:cNvSpPr txBox="1"/>
          <p:nvPr/>
        </p:nvSpPr>
        <p:spPr>
          <a:xfrm>
            <a:off x="204152" y="14899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[The naan wrap] is great, it’s warm, it’s well-done.</a:t>
            </a:r>
            <a:endParaRPr b="1" sz="500">
              <a:solidFill>
                <a:srgbClr val="999999"/>
              </a:solidFill>
              <a:latin typeface="Bellota Text"/>
              <a:ea typeface="Bellota Text"/>
              <a:cs typeface="Bellota Text"/>
              <a:sym typeface="Bellota Text"/>
            </a:endParaRPr>
          </a:p>
        </p:txBody>
      </p:sp>
      <p:sp>
        <p:nvSpPr>
          <p:cNvPr id="680" name="Google Shape;680;p37"/>
          <p:cNvSpPr txBox="1"/>
          <p:nvPr/>
        </p:nvSpPr>
        <p:spPr>
          <a:xfrm>
            <a:off x="879177" y="1760120"/>
            <a:ext cx="5103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go to the farmer’s market whenever it’s open because it’s a ‘rare’ occurrence.</a:t>
            </a:r>
            <a:endParaRPr b="1" sz="500">
              <a:solidFill>
                <a:srgbClr val="999999"/>
              </a:solidFill>
              <a:latin typeface="Bellota Text"/>
              <a:ea typeface="Bellota Text"/>
              <a:cs typeface="Bellota Text"/>
              <a:sym typeface="Bellota Text"/>
            </a:endParaRPr>
          </a:p>
        </p:txBody>
      </p:sp>
      <p:sp>
        <p:nvSpPr>
          <p:cNvPr id="681" name="Google Shape;681;p37"/>
          <p:cNvSpPr txBox="1"/>
          <p:nvPr/>
        </p:nvSpPr>
        <p:spPr>
          <a:xfrm>
            <a:off x="1625502" y="19892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Planning [what I eat] isn’t really explicit… I kind of just feel it out.</a:t>
            </a:r>
            <a:endParaRPr b="1" sz="500">
              <a:solidFill>
                <a:srgbClr val="999999"/>
              </a:solidFill>
              <a:latin typeface="Bellota Text"/>
              <a:ea typeface="Bellota Text"/>
              <a:cs typeface="Bellota Text"/>
              <a:sym typeface="Bellota Text"/>
            </a:endParaRPr>
          </a:p>
        </p:txBody>
      </p:sp>
      <p:sp>
        <p:nvSpPr>
          <p:cNvPr id="682" name="Google Shape;682;p37"/>
          <p:cNvSpPr txBox="1"/>
          <p:nvPr/>
        </p:nvSpPr>
        <p:spPr>
          <a:xfrm>
            <a:off x="2093190" y="11511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It requires a bit more planning [at school].</a:t>
            </a:r>
            <a:endParaRPr b="1" sz="500">
              <a:solidFill>
                <a:srgbClr val="999999"/>
              </a:solidFill>
              <a:latin typeface="Bellota Text"/>
              <a:ea typeface="Bellota Text"/>
              <a:cs typeface="Bellota Text"/>
              <a:sym typeface="Bellota Text"/>
            </a:endParaRPr>
          </a:p>
        </p:txBody>
      </p:sp>
      <p:sp>
        <p:nvSpPr>
          <p:cNvPr id="683" name="Google Shape;683;p37"/>
          <p:cNvSpPr txBox="1"/>
          <p:nvPr/>
        </p:nvSpPr>
        <p:spPr>
          <a:xfrm>
            <a:off x="1999787" y="276038"/>
            <a:ext cx="568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When it’s a meal I don’t like, I usually eat half of it and finish off the rest with snacks.</a:t>
            </a:r>
            <a:endParaRPr b="1" sz="500">
              <a:solidFill>
                <a:srgbClr val="999999"/>
              </a:solidFill>
              <a:latin typeface="Bellota Text"/>
              <a:ea typeface="Bellota Text"/>
              <a:cs typeface="Bellota Text"/>
              <a:sym typeface="Bellota Text"/>
            </a:endParaRPr>
          </a:p>
        </p:txBody>
      </p:sp>
      <p:sp>
        <p:nvSpPr>
          <p:cNvPr id="684" name="Google Shape;684;p37"/>
          <p:cNvSpPr txBox="1"/>
          <p:nvPr/>
        </p:nvSpPr>
        <p:spPr>
          <a:xfrm>
            <a:off x="2957977" y="2487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basically have no food problems at home.</a:t>
            </a:r>
            <a:endParaRPr b="1" sz="500">
              <a:solidFill>
                <a:srgbClr val="999999"/>
              </a:solidFill>
              <a:latin typeface="Bellota Text"/>
              <a:ea typeface="Bellota Text"/>
              <a:cs typeface="Bellota Text"/>
              <a:sym typeface="Bellota Text"/>
            </a:endParaRPr>
          </a:p>
        </p:txBody>
      </p:sp>
      <p:sp>
        <p:nvSpPr>
          <p:cNvPr id="685" name="Google Shape;685;p37"/>
          <p:cNvSpPr txBox="1"/>
          <p:nvPr/>
        </p:nvSpPr>
        <p:spPr>
          <a:xfrm>
            <a:off x="2847302" y="9809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At home we have all the ingredients. It’s more convenient.</a:t>
            </a:r>
            <a:endParaRPr b="1" sz="500">
              <a:solidFill>
                <a:srgbClr val="999999"/>
              </a:solidFill>
              <a:latin typeface="Bellota Text"/>
              <a:ea typeface="Bellota Text"/>
              <a:cs typeface="Bellota Text"/>
              <a:sym typeface="Bellota Text"/>
            </a:endParaRPr>
          </a:p>
        </p:txBody>
      </p:sp>
      <p:sp>
        <p:nvSpPr>
          <p:cNvPr id="686" name="Google Shape;686;p37"/>
          <p:cNvSpPr txBox="1"/>
          <p:nvPr/>
        </p:nvSpPr>
        <p:spPr>
          <a:xfrm>
            <a:off x="2390115" y="18634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For the kind of cuisine that</a:t>
            </a:r>
            <a:r>
              <a:rPr b="1" i="1" lang="en" sz="500">
                <a:solidFill>
                  <a:srgbClr val="999999"/>
                </a:solidFill>
                <a:latin typeface="Bellota Text"/>
                <a:ea typeface="Bellota Text"/>
                <a:cs typeface="Bellota Text"/>
                <a:sym typeface="Bellota Text"/>
              </a:rPr>
              <a:t> I</a:t>
            </a:r>
            <a:r>
              <a:rPr b="1" lang="en" sz="500">
                <a:solidFill>
                  <a:srgbClr val="999999"/>
                </a:solidFill>
                <a:latin typeface="Bellota Text"/>
                <a:ea typeface="Bellota Text"/>
                <a:cs typeface="Bellota Text"/>
                <a:sym typeface="Bellota Text"/>
              </a:rPr>
              <a:t> like to cook you need…</a:t>
            </a:r>
            <a:endParaRPr b="1" sz="500">
              <a:solidFill>
                <a:srgbClr val="999999"/>
              </a:solidFill>
              <a:latin typeface="Bellota Text"/>
              <a:ea typeface="Bellota Text"/>
              <a:cs typeface="Bellota Text"/>
              <a:sym typeface="Bellota Text"/>
            </a:endParaRPr>
          </a:p>
        </p:txBody>
      </p:sp>
      <p:sp>
        <p:nvSpPr>
          <p:cNvPr id="687" name="Google Shape;687;p37"/>
          <p:cNvSpPr txBox="1"/>
          <p:nvPr/>
        </p:nvSpPr>
        <p:spPr>
          <a:xfrm>
            <a:off x="3162376" y="1884888"/>
            <a:ext cx="5103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There’s significantly lots of planning around cooking food.</a:t>
            </a:r>
            <a:endParaRPr b="1" sz="500">
              <a:solidFill>
                <a:srgbClr val="999999"/>
              </a:solidFill>
              <a:latin typeface="Bellota Text"/>
              <a:ea typeface="Bellota Text"/>
              <a:cs typeface="Bellota Text"/>
              <a:sym typeface="Bellota Text"/>
            </a:endParaRPr>
          </a:p>
        </p:txBody>
      </p:sp>
      <p:sp>
        <p:nvSpPr>
          <p:cNvPr id="688" name="Google Shape;688;p37"/>
          <p:cNvSpPr txBox="1"/>
          <p:nvPr/>
        </p:nvSpPr>
        <p:spPr>
          <a:xfrm>
            <a:off x="3899590" y="12225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[The dining hall] serves baked chicken and cod for 4 days straight.</a:t>
            </a:r>
            <a:endParaRPr b="1" sz="500">
              <a:solidFill>
                <a:srgbClr val="999999"/>
              </a:solidFill>
              <a:latin typeface="Bellota Text"/>
              <a:ea typeface="Bellota Text"/>
              <a:cs typeface="Bellota Text"/>
              <a:sym typeface="Bellota Text"/>
            </a:endParaRPr>
          </a:p>
        </p:txBody>
      </p:sp>
      <p:sp>
        <p:nvSpPr>
          <p:cNvPr id="689" name="Google Shape;689;p37"/>
          <p:cNvSpPr txBox="1"/>
          <p:nvPr/>
        </p:nvSpPr>
        <p:spPr>
          <a:xfrm>
            <a:off x="3762552" y="522885"/>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Sometimes I’m just busy. I find myself in that situation. But—but I try not to be.</a:t>
            </a:r>
            <a:endParaRPr b="1" sz="500">
              <a:solidFill>
                <a:srgbClr val="999999"/>
              </a:solidFill>
              <a:latin typeface="Bellota Text"/>
              <a:ea typeface="Bellota Text"/>
              <a:cs typeface="Bellota Text"/>
              <a:sym typeface="Bellota Text"/>
            </a:endParaRPr>
          </a:p>
        </p:txBody>
      </p:sp>
      <p:sp>
        <p:nvSpPr>
          <p:cNvPr id="690" name="Google Shape;690;p37"/>
          <p:cNvSpPr txBox="1"/>
          <p:nvPr/>
        </p:nvSpPr>
        <p:spPr>
          <a:xfrm>
            <a:off x="230690" y="29006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Comes out to the farmer’s market every Tuesday.</a:t>
            </a:r>
            <a:endParaRPr b="1" sz="500">
              <a:solidFill>
                <a:srgbClr val="999999"/>
              </a:solidFill>
              <a:latin typeface="Bellota Text"/>
              <a:ea typeface="Bellota Text"/>
              <a:cs typeface="Bellota Text"/>
              <a:sym typeface="Bellota Text"/>
            </a:endParaRPr>
          </a:p>
        </p:txBody>
      </p:sp>
      <p:sp>
        <p:nvSpPr>
          <p:cNvPr id="691" name="Google Shape;691;p37"/>
          <p:cNvSpPr txBox="1"/>
          <p:nvPr/>
        </p:nvSpPr>
        <p:spPr>
          <a:xfrm>
            <a:off x="687902" y="3727208"/>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Buys “emergency” food (frozen)</a:t>
            </a:r>
            <a:endParaRPr b="1" sz="500">
              <a:solidFill>
                <a:srgbClr val="999999"/>
              </a:solidFill>
              <a:latin typeface="Bellota Text"/>
              <a:ea typeface="Bellota Text"/>
              <a:cs typeface="Bellota Text"/>
              <a:sym typeface="Bellota Text"/>
            </a:endParaRPr>
          </a:p>
        </p:txBody>
      </p:sp>
      <p:sp>
        <p:nvSpPr>
          <p:cNvPr id="692" name="Google Shape;692;p37"/>
          <p:cNvSpPr txBox="1"/>
          <p:nvPr/>
        </p:nvSpPr>
        <p:spPr>
          <a:xfrm>
            <a:off x="1253577" y="28631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Laughs when talking about how much chicken she’s ate</a:t>
            </a:r>
            <a:endParaRPr b="1" sz="500">
              <a:solidFill>
                <a:srgbClr val="999999"/>
              </a:solidFill>
              <a:latin typeface="Bellota Text"/>
              <a:ea typeface="Bellota Text"/>
              <a:cs typeface="Bellota Text"/>
              <a:sym typeface="Bellota Text"/>
            </a:endParaRPr>
          </a:p>
        </p:txBody>
      </p:sp>
      <p:sp>
        <p:nvSpPr>
          <p:cNvPr id="693" name="Google Shape;693;p37"/>
          <p:cNvSpPr txBox="1"/>
          <p:nvPr/>
        </p:nvSpPr>
        <p:spPr>
          <a:xfrm>
            <a:off x="1454065" y="39517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Goes to different dining halls for specialties</a:t>
            </a:r>
            <a:endParaRPr b="1" sz="500">
              <a:solidFill>
                <a:srgbClr val="999999"/>
              </a:solidFill>
              <a:latin typeface="Bellota Text"/>
              <a:ea typeface="Bellota Text"/>
              <a:cs typeface="Bellota Text"/>
              <a:sym typeface="Bellota Text"/>
            </a:endParaRPr>
          </a:p>
        </p:txBody>
      </p:sp>
      <p:sp>
        <p:nvSpPr>
          <p:cNvPr id="694" name="Google Shape;694;p37"/>
          <p:cNvSpPr txBox="1"/>
          <p:nvPr/>
        </p:nvSpPr>
        <p:spPr>
          <a:xfrm>
            <a:off x="2037415" y="314603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Looks at every single menu, weighs her options carefully.</a:t>
            </a:r>
            <a:endParaRPr b="1" sz="500">
              <a:solidFill>
                <a:srgbClr val="999999"/>
              </a:solidFill>
              <a:latin typeface="Bellota Text"/>
              <a:ea typeface="Bellota Text"/>
              <a:cs typeface="Bellota Text"/>
              <a:sym typeface="Bellota Text"/>
            </a:endParaRPr>
          </a:p>
        </p:txBody>
      </p:sp>
      <p:sp>
        <p:nvSpPr>
          <p:cNvPr id="695" name="Google Shape;695;p37"/>
          <p:cNvSpPr txBox="1"/>
          <p:nvPr/>
        </p:nvSpPr>
        <p:spPr>
          <a:xfrm>
            <a:off x="3384590" y="29034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Takes the Marguerite to get food from off campus, buys bread, cheese, snacks</a:t>
            </a:r>
            <a:endParaRPr b="1" sz="500">
              <a:solidFill>
                <a:srgbClr val="999999"/>
              </a:solidFill>
              <a:latin typeface="Bellota Text"/>
              <a:ea typeface="Bellota Text"/>
              <a:cs typeface="Bellota Text"/>
              <a:sym typeface="Bellota Text"/>
            </a:endParaRPr>
          </a:p>
        </p:txBody>
      </p:sp>
      <p:sp>
        <p:nvSpPr>
          <p:cNvPr id="696" name="Google Shape;696;p37"/>
          <p:cNvSpPr txBox="1"/>
          <p:nvPr/>
        </p:nvSpPr>
        <p:spPr>
          <a:xfrm>
            <a:off x="2788377" y="36417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When food is bad, will refuse to eat it.</a:t>
            </a:r>
            <a:endParaRPr b="1" sz="500">
              <a:solidFill>
                <a:srgbClr val="999999"/>
              </a:solidFill>
              <a:latin typeface="Bellota Text"/>
              <a:ea typeface="Bellota Text"/>
              <a:cs typeface="Bellota Text"/>
              <a:sym typeface="Bellota Text"/>
            </a:endParaRPr>
          </a:p>
        </p:txBody>
      </p:sp>
      <p:sp>
        <p:nvSpPr>
          <p:cNvPr id="697" name="Google Shape;697;p37"/>
          <p:cNvSpPr txBox="1"/>
          <p:nvPr/>
        </p:nvSpPr>
        <p:spPr>
          <a:xfrm>
            <a:off x="3873052" y="39395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Stays on campus because she doesn’t have a car</a:t>
            </a:r>
            <a:endParaRPr b="1" sz="500">
              <a:solidFill>
                <a:srgbClr val="999999"/>
              </a:solidFill>
              <a:latin typeface="Bellota Text"/>
              <a:ea typeface="Bellota Text"/>
              <a:cs typeface="Bellota Text"/>
              <a:sym typeface="Bellota Text"/>
            </a:endParaRPr>
          </a:p>
        </p:txBody>
      </p:sp>
      <p:sp>
        <p:nvSpPr>
          <p:cNvPr id="698" name="Google Shape;698;p37"/>
          <p:cNvSpPr txBox="1"/>
          <p:nvPr/>
        </p:nvSpPr>
        <p:spPr>
          <a:xfrm>
            <a:off x="2093177" y="44646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Air-quotes the word “rare” when talking about farmer’s market</a:t>
            </a:r>
            <a:endParaRPr b="1" sz="500">
              <a:solidFill>
                <a:srgbClr val="999999"/>
              </a:solidFill>
              <a:latin typeface="Bellota Text"/>
              <a:ea typeface="Bellota Text"/>
              <a:cs typeface="Bellota Text"/>
              <a:sym typeface="Bellota Text"/>
            </a:endParaRPr>
          </a:p>
        </p:txBody>
      </p:sp>
      <p:sp>
        <p:nvSpPr>
          <p:cNvPr id="699" name="Google Shape;699;p37"/>
          <p:cNvSpPr txBox="1"/>
          <p:nvPr/>
        </p:nvSpPr>
        <p:spPr>
          <a:xfrm>
            <a:off x="298927" y="44314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Separates lamb from the naan before eating.</a:t>
            </a:r>
            <a:endParaRPr b="1" sz="500">
              <a:solidFill>
                <a:srgbClr val="999999"/>
              </a:solidFill>
              <a:latin typeface="Bellota Text"/>
              <a:ea typeface="Bellota Text"/>
              <a:cs typeface="Bellota Text"/>
              <a:sym typeface="Bellota Text"/>
            </a:endParaRPr>
          </a:p>
        </p:txBody>
      </p:sp>
      <p:sp>
        <p:nvSpPr>
          <p:cNvPr id="700" name="Google Shape;700;p37"/>
          <p:cNvSpPr txBox="1"/>
          <p:nvPr/>
        </p:nvSpPr>
        <p:spPr>
          <a:xfrm>
            <a:off x="3148277" y="43928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Doesn’t cook at school  because of financial barriers</a:t>
            </a:r>
            <a:endParaRPr b="1" sz="500">
              <a:solidFill>
                <a:srgbClr val="999999"/>
              </a:solidFill>
              <a:latin typeface="Bellota Text"/>
              <a:ea typeface="Bellota Text"/>
              <a:cs typeface="Bellota Text"/>
              <a:sym typeface="Bellota Text"/>
            </a:endParaRPr>
          </a:p>
        </p:txBody>
      </p:sp>
      <p:sp>
        <p:nvSpPr>
          <p:cNvPr id="701" name="Google Shape;701;p37"/>
          <p:cNvSpPr txBox="1"/>
          <p:nvPr/>
        </p:nvSpPr>
        <p:spPr>
          <a:xfrm>
            <a:off x="5394240" y="29061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Empowerment from being allowed to have preferences about her food</a:t>
            </a:r>
            <a:endParaRPr b="1" sz="500">
              <a:solidFill>
                <a:srgbClr val="999999"/>
              </a:solidFill>
              <a:latin typeface="Bellota Text"/>
              <a:ea typeface="Bellota Text"/>
              <a:cs typeface="Bellota Text"/>
              <a:sym typeface="Bellota Text"/>
            </a:endParaRPr>
          </a:p>
        </p:txBody>
      </p:sp>
      <p:sp>
        <p:nvSpPr>
          <p:cNvPr id="702" name="Google Shape;702;p37"/>
          <p:cNvSpPr txBox="1"/>
          <p:nvPr/>
        </p:nvSpPr>
        <p:spPr>
          <a:xfrm>
            <a:off x="7344915" y="29583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Feels disempowered by dining hall food being out of her control</a:t>
            </a:r>
            <a:endParaRPr b="1" sz="500">
              <a:solidFill>
                <a:srgbClr val="999999"/>
              </a:solidFill>
              <a:latin typeface="Bellota Text"/>
              <a:ea typeface="Bellota Text"/>
              <a:cs typeface="Bellota Text"/>
              <a:sym typeface="Bellota Text"/>
            </a:endParaRPr>
          </a:p>
        </p:txBody>
      </p:sp>
      <p:sp>
        <p:nvSpPr>
          <p:cNvPr id="703" name="Google Shape;703;p37"/>
          <p:cNvSpPr txBox="1"/>
          <p:nvPr/>
        </p:nvSpPr>
        <p:spPr>
          <a:xfrm>
            <a:off x="4892377" y="36502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Feels a sense of pride about cooking food from her culture</a:t>
            </a:r>
            <a:endParaRPr b="1" sz="500">
              <a:solidFill>
                <a:srgbClr val="999999"/>
              </a:solidFill>
              <a:latin typeface="Bellota Text"/>
              <a:ea typeface="Bellota Text"/>
              <a:cs typeface="Bellota Text"/>
              <a:sym typeface="Bellota Text"/>
            </a:endParaRPr>
          </a:p>
        </p:txBody>
      </p:sp>
      <p:sp>
        <p:nvSpPr>
          <p:cNvPr id="704" name="Google Shape;704;p37"/>
          <p:cNvSpPr txBox="1"/>
          <p:nvPr/>
        </p:nvSpPr>
        <p:spPr>
          <a:xfrm>
            <a:off x="6363413" y="3005650"/>
            <a:ext cx="5103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Frustrated when she eats food she doesn’t like out of convenience</a:t>
            </a:r>
            <a:endParaRPr b="1" sz="500">
              <a:solidFill>
                <a:srgbClr val="999999"/>
              </a:solidFill>
              <a:latin typeface="Bellota Text"/>
              <a:ea typeface="Bellota Text"/>
              <a:cs typeface="Bellota Text"/>
              <a:sym typeface="Bellota Text"/>
            </a:endParaRPr>
          </a:p>
        </p:txBody>
      </p:sp>
      <p:sp>
        <p:nvSpPr>
          <p:cNvPr id="705" name="Google Shape;705;p37"/>
          <p:cNvSpPr txBox="1"/>
          <p:nvPr/>
        </p:nvSpPr>
        <p:spPr>
          <a:xfrm>
            <a:off x="5822775" y="3805025"/>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Too overwhelmed to prioritize her diet</a:t>
            </a:r>
            <a:endParaRPr b="1" sz="500">
              <a:solidFill>
                <a:srgbClr val="999999"/>
              </a:solidFill>
              <a:latin typeface="Bellota Text"/>
              <a:ea typeface="Bellota Text"/>
              <a:cs typeface="Bellota Text"/>
              <a:sym typeface="Bellota Text"/>
            </a:endParaRPr>
          </a:p>
        </p:txBody>
      </p:sp>
      <p:sp>
        <p:nvSpPr>
          <p:cNvPr id="706" name="Google Shape;706;p37"/>
          <p:cNvSpPr txBox="1"/>
          <p:nvPr/>
        </p:nvSpPr>
        <p:spPr>
          <a:xfrm>
            <a:off x="7794238" y="3854400"/>
            <a:ext cx="5103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Satisfied with eating warm, “premium” food</a:t>
            </a:r>
            <a:endParaRPr b="1" sz="500">
              <a:solidFill>
                <a:srgbClr val="999999"/>
              </a:solidFill>
              <a:latin typeface="Bellota Text"/>
              <a:ea typeface="Bellota Text"/>
              <a:cs typeface="Bellota Text"/>
              <a:sym typeface="Bellota Text"/>
            </a:endParaRPr>
          </a:p>
        </p:txBody>
      </p:sp>
      <p:sp>
        <p:nvSpPr>
          <p:cNvPr id="707" name="Google Shape;707;p37"/>
          <p:cNvSpPr txBox="1"/>
          <p:nvPr/>
        </p:nvSpPr>
        <p:spPr>
          <a:xfrm>
            <a:off x="5346650" y="4444726"/>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Amused at how boring her diet is</a:t>
            </a:r>
            <a:endParaRPr b="1" sz="500">
              <a:solidFill>
                <a:srgbClr val="999999"/>
              </a:solidFill>
              <a:latin typeface="Bellota Text"/>
              <a:ea typeface="Bellota Text"/>
              <a:cs typeface="Bellota Text"/>
              <a:sym typeface="Bellota Text"/>
            </a:endParaRPr>
          </a:p>
        </p:txBody>
      </p:sp>
      <p:sp>
        <p:nvSpPr>
          <p:cNvPr id="708" name="Google Shape;708;p37"/>
          <p:cNvSpPr txBox="1"/>
          <p:nvPr/>
        </p:nvSpPr>
        <p:spPr>
          <a:xfrm>
            <a:off x="6900250" y="3704475"/>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Anxious about being left without options for food</a:t>
            </a:r>
            <a:endParaRPr b="1" sz="500">
              <a:solidFill>
                <a:srgbClr val="999999"/>
              </a:solidFill>
              <a:latin typeface="Bellota Text"/>
              <a:ea typeface="Bellota Text"/>
              <a:cs typeface="Bellota Text"/>
              <a:sym typeface="Bellota Text"/>
            </a:endParaRPr>
          </a:p>
        </p:txBody>
      </p:sp>
      <p:sp>
        <p:nvSpPr>
          <p:cNvPr id="709" name="Google Shape;709;p37"/>
          <p:cNvSpPr txBox="1"/>
          <p:nvPr/>
        </p:nvSpPr>
        <p:spPr>
          <a:xfrm>
            <a:off x="6275488" y="4407985"/>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A little indifferent about getting her way every time (still easygoing)</a:t>
            </a:r>
            <a:endParaRPr b="1" sz="500">
              <a:solidFill>
                <a:srgbClr val="999999"/>
              </a:solidFill>
              <a:latin typeface="Bellota Text"/>
              <a:ea typeface="Bellota Text"/>
              <a:cs typeface="Bellota Text"/>
              <a:sym typeface="Bellota Text"/>
            </a:endParaRPr>
          </a:p>
        </p:txBody>
      </p:sp>
      <p:sp>
        <p:nvSpPr>
          <p:cNvPr id="710" name="Google Shape;710;p37"/>
          <p:cNvSpPr txBox="1"/>
          <p:nvPr/>
        </p:nvSpPr>
        <p:spPr>
          <a:xfrm>
            <a:off x="7208675" y="4419685"/>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Embarrassed about being </a:t>
            </a:r>
            <a:r>
              <a:rPr b="1" i="1" lang="en" sz="500">
                <a:solidFill>
                  <a:srgbClr val="999999"/>
                </a:solidFill>
                <a:latin typeface="Bellota Text"/>
                <a:ea typeface="Bellota Text"/>
                <a:cs typeface="Bellota Text"/>
                <a:sym typeface="Bellota Text"/>
              </a:rPr>
              <a:t>too</a:t>
            </a:r>
            <a:r>
              <a:rPr b="1" lang="en" sz="500">
                <a:solidFill>
                  <a:srgbClr val="999999"/>
                </a:solidFill>
                <a:latin typeface="Bellota Text"/>
                <a:ea typeface="Bellota Text"/>
                <a:cs typeface="Bellota Text"/>
                <a:sym typeface="Bellota Text"/>
              </a:rPr>
              <a:t> particular about her food. Sheepish?</a:t>
            </a:r>
            <a:endParaRPr b="1" sz="500">
              <a:solidFill>
                <a:srgbClr val="999999"/>
              </a:solidFill>
              <a:latin typeface="Bellota Text"/>
              <a:ea typeface="Bellota Text"/>
              <a:cs typeface="Bellota Text"/>
              <a:sym typeface="Bellota Text"/>
            </a:endParaRPr>
          </a:p>
        </p:txBody>
      </p:sp>
      <p:sp>
        <p:nvSpPr>
          <p:cNvPr id="711" name="Google Shape;711;p37"/>
          <p:cNvSpPr txBox="1"/>
          <p:nvPr/>
        </p:nvSpPr>
        <p:spPr>
          <a:xfrm>
            <a:off x="8321563" y="2980400"/>
            <a:ext cx="5103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Proud of how she schedules her diet carefully</a:t>
            </a:r>
            <a:endParaRPr b="1" sz="500">
              <a:solidFill>
                <a:srgbClr val="999999"/>
              </a:solidFill>
              <a:latin typeface="Bellota Text"/>
              <a:ea typeface="Bellota Text"/>
              <a:cs typeface="Bellota Text"/>
              <a:sym typeface="Bellota Text"/>
            </a:endParaRPr>
          </a:p>
        </p:txBody>
      </p:sp>
      <p:sp>
        <p:nvSpPr>
          <p:cNvPr id="712" name="Google Shape;712;p37"/>
          <p:cNvSpPr txBox="1"/>
          <p:nvPr/>
        </p:nvSpPr>
        <p:spPr>
          <a:xfrm>
            <a:off x="4746102" y="5998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Variety and newness are as important as the food</a:t>
            </a:r>
            <a:endParaRPr b="1" sz="500">
              <a:solidFill>
                <a:srgbClr val="999999"/>
              </a:solidFill>
              <a:latin typeface="Bellota Text"/>
              <a:ea typeface="Bellota Text"/>
              <a:cs typeface="Bellota Text"/>
              <a:sym typeface="Bellota Text"/>
            </a:endParaRPr>
          </a:p>
        </p:txBody>
      </p:sp>
      <p:sp>
        <p:nvSpPr>
          <p:cNvPr id="713" name="Google Shape;713;p37"/>
          <p:cNvSpPr txBox="1"/>
          <p:nvPr/>
        </p:nvSpPr>
        <p:spPr>
          <a:xfrm>
            <a:off x="6454177" y="105793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Food shouldn’t be taken super seriously.</a:t>
            </a:r>
            <a:endParaRPr b="1" sz="500">
              <a:solidFill>
                <a:srgbClr val="999999"/>
              </a:solidFill>
              <a:latin typeface="Bellota Text"/>
              <a:ea typeface="Bellota Text"/>
              <a:cs typeface="Bellota Text"/>
              <a:sym typeface="Bellota Text"/>
            </a:endParaRPr>
          </a:p>
        </p:txBody>
      </p:sp>
      <p:sp>
        <p:nvSpPr>
          <p:cNvPr id="714" name="Google Shape;714;p37"/>
          <p:cNvSpPr txBox="1"/>
          <p:nvPr/>
        </p:nvSpPr>
        <p:spPr>
          <a:xfrm>
            <a:off x="4921440" y="1349546"/>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Sometimes life takes priority over food.</a:t>
            </a:r>
            <a:endParaRPr b="1" sz="500">
              <a:solidFill>
                <a:srgbClr val="999999"/>
              </a:solidFill>
              <a:latin typeface="Bellota Text"/>
              <a:ea typeface="Bellota Text"/>
              <a:cs typeface="Bellota Text"/>
              <a:sym typeface="Bellota Text"/>
            </a:endParaRPr>
          </a:p>
        </p:txBody>
      </p:sp>
      <p:sp>
        <p:nvSpPr>
          <p:cNvPr id="715" name="Google Shape;715;p37"/>
          <p:cNvSpPr txBox="1"/>
          <p:nvPr/>
        </p:nvSpPr>
        <p:spPr>
          <a:xfrm>
            <a:off x="7191577" y="134160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Eating the same as everyone else is boring!</a:t>
            </a:r>
            <a:endParaRPr b="1" sz="500">
              <a:solidFill>
                <a:srgbClr val="999999"/>
              </a:solidFill>
              <a:latin typeface="Bellota Text"/>
              <a:ea typeface="Bellota Text"/>
              <a:cs typeface="Bellota Text"/>
              <a:sym typeface="Bellota Text"/>
            </a:endParaRPr>
          </a:p>
        </p:txBody>
      </p:sp>
      <p:sp>
        <p:nvSpPr>
          <p:cNvPr id="716" name="Google Shape;716;p37"/>
          <p:cNvSpPr txBox="1"/>
          <p:nvPr/>
        </p:nvSpPr>
        <p:spPr>
          <a:xfrm>
            <a:off x="5592520" y="6962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“I’m so happy getting away from classes to eat this wrap!”</a:t>
            </a:r>
            <a:endParaRPr b="1" sz="500">
              <a:solidFill>
                <a:srgbClr val="999999"/>
              </a:solidFill>
              <a:latin typeface="Bellota Text"/>
              <a:ea typeface="Bellota Text"/>
              <a:cs typeface="Bellota Text"/>
              <a:sym typeface="Bellota Text"/>
            </a:endParaRPr>
          </a:p>
        </p:txBody>
      </p:sp>
      <p:sp>
        <p:nvSpPr>
          <p:cNvPr id="717" name="Google Shape;717;p37"/>
          <p:cNvSpPr txBox="1"/>
          <p:nvPr/>
        </p:nvSpPr>
        <p:spPr>
          <a:xfrm>
            <a:off x="5998758" y="17404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“Food should feel like a  special occasion.”</a:t>
            </a:r>
            <a:endParaRPr b="1" sz="500">
              <a:solidFill>
                <a:srgbClr val="999999"/>
              </a:solidFill>
              <a:latin typeface="Bellota Text"/>
              <a:ea typeface="Bellota Text"/>
              <a:cs typeface="Bellota Text"/>
              <a:sym typeface="Bellota Text"/>
            </a:endParaRPr>
          </a:p>
        </p:txBody>
      </p:sp>
      <p:sp>
        <p:nvSpPr>
          <p:cNvPr id="718" name="Google Shape;718;p37"/>
          <p:cNvSpPr txBox="1"/>
          <p:nvPr/>
        </p:nvSpPr>
        <p:spPr>
          <a:xfrm>
            <a:off x="6724927" y="1979296"/>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“I’ve </a:t>
            </a:r>
            <a:r>
              <a:rPr b="1" i="1" lang="en" sz="500">
                <a:solidFill>
                  <a:srgbClr val="999999"/>
                </a:solidFill>
                <a:latin typeface="Bellota Text"/>
                <a:ea typeface="Bellota Text"/>
                <a:cs typeface="Bellota Text"/>
                <a:sym typeface="Bellota Text"/>
              </a:rPr>
              <a:t>earned </a:t>
            </a:r>
            <a:r>
              <a:rPr b="1" lang="en" sz="500">
                <a:solidFill>
                  <a:srgbClr val="999999"/>
                </a:solidFill>
                <a:latin typeface="Bellota Text"/>
                <a:ea typeface="Bellota Text"/>
                <a:cs typeface="Bellota Text"/>
                <a:sym typeface="Bellota Text"/>
              </a:rPr>
              <a:t>this treat [naan wrap].”</a:t>
            </a:r>
            <a:endParaRPr b="1" sz="500">
              <a:solidFill>
                <a:srgbClr val="999999"/>
              </a:solidFill>
              <a:latin typeface="Bellota Text"/>
              <a:ea typeface="Bellota Text"/>
              <a:cs typeface="Bellota Text"/>
              <a:sym typeface="Bellota Text"/>
            </a:endParaRPr>
          </a:p>
        </p:txBody>
      </p:sp>
      <p:sp>
        <p:nvSpPr>
          <p:cNvPr id="719" name="Google Shape;719;p37"/>
          <p:cNvSpPr txBox="1"/>
          <p:nvPr/>
        </p:nvSpPr>
        <p:spPr>
          <a:xfrm>
            <a:off x="8233433" y="1650940"/>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My academics are just as important as eating well.</a:t>
            </a:r>
            <a:endParaRPr b="1" sz="500">
              <a:solidFill>
                <a:srgbClr val="999999"/>
              </a:solidFill>
              <a:latin typeface="Bellota Text"/>
              <a:ea typeface="Bellota Text"/>
              <a:cs typeface="Bellota Text"/>
              <a:sym typeface="Bellota Text"/>
            </a:endParaRPr>
          </a:p>
        </p:txBody>
      </p:sp>
      <p:sp>
        <p:nvSpPr>
          <p:cNvPr id="720" name="Google Shape;720;p37"/>
          <p:cNvSpPr txBox="1"/>
          <p:nvPr/>
        </p:nvSpPr>
        <p:spPr>
          <a:xfrm>
            <a:off x="6360973" y="23118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don’t want to be interrupted while I’m eating…”</a:t>
            </a:r>
            <a:endParaRPr b="1" sz="500">
              <a:solidFill>
                <a:srgbClr val="999999"/>
              </a:solidFill>
              <a:latin typeface="Bellota Text"/>
              <a:ea typeface="Bellota Text"/>
              <a:cs typeface="Bellota Text"/>
              <a:sym typeface="Bellota Text"/>
            </a:endParaRPr>
          </a:p>
        </p:txBody>
      </p:sp>
      <p:sp>
        <p:nvSpPr>
          <p:cNvPr id="721" name="Google Shape;721;p37"/>
          <p:cNvSpPr txBox="1"/>
          <p:nvPr/>
        </p:nvSpPr>
        <p:spPr>
          <a:xfrm>
            <a:off x="7125435" y="38753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take my food seriously. But I also can go with the flow.”</a:t>
            </a:r>
            <a:endParaRPr b="1" sz="500">
              <a:solidFill>
                <a:srgbClr val="999999"/>
              </a:solidFill>
              <a:latin typeface="Bellota Text"/>
              <a:ea typeface="Bellota Text"/>
              <a:cs typeface="Bellota Text"/>
              <a:sym typeface="Bellota Text"/>
            </a:endParaRPr>
          </a:p>
        </p:txBody>
      </p:sp>
      <p:sp>
        <p:nvSpPr>
          <p:cNvPr id="722" name="Google Shape;722;p37"/>
          <p:cNvSpPr txBox="1"/>
          <p:nvPr/>
        </p:nvSpPr>
        <p:spPr>
          <a:xfrm>
            <a:off x="7468515" y="20290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I’m so restricted with my options at school!</a:t>
            </a:r>
            <a:endParaRPr b="1" sz="500">
              <a:solidFill>
                <a:srgbClr val="999999"/>
              </a:solidFill>
              <a:latin typeface="Bellota Text"/>
              <a:ea typeface="Bellota Text"/>
              <a:cs typeface="Bellota Text"/>
              <a:sym typeface="Bellota Text"/>
            </a:endParaRPr>
          </a:p>
        </p:txBody>
      </p:sp>
      <p:sp>
        <p:nvSpPr>
          <p:cNvPr id="723" name="Google Shape;723;p37"/>
          <p:cNvSpPr txBox="1"/>
          <p:nvPr/>
        </p:nvSpPr>
        <p:spPr>
          <a:xfrm>
            <a:off x="5331302" y="2076455"/>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know what I like, and I will get it.</a:t>
            </a:r>
            <a:endParaRPr b="1" sz="500">
              <a:solidFill>
                <a:srgbClr val="999999"/>
              </a:solidFill>
              <a:latin typeface="Bellota Text"/>
              <a:ea typeface="Bellota Text"/>
              <a:cs typeface="Bellota Text"/>
              <a:sym typeface="Bellota Text"/>
            </a:endParaRPr>
          </a:p>
        </p:txBody>
      </p:sp>
      <p:pic>
        <p:nvPicPr>
          <p:cNvPr id="724" name="Google Shape;724;p37"/>
          <p:cNvPicPr preferRelativeResize="0"/>
          <p:nvPr/>
        </p:nvPicPr>
        <p:blipFill>
          <a:blip r:embed="rId5">
            <a:alphaModFix/>
          </a:blip>
          <a:stretch>
            <a:fillRect/>
          </a:stretch>
        </p:blipFill>
        <p:spPr>
          <a:xfrm>
            <a:off x="702650" y="407525"/>
            <a:ext cx="1687474" cy="1726926"/>
          </a:xfrm>
          <a:prstGeom prst="rect">
            <a:avLst/>
          </a:prstGeom>
          <a:noFill/>
          <a:ln>
            <a:noFill/>
          </a:ln>
        </p:spPr>
      </p:pic>
      <p:sp>
        <p:nvSpPr>
          <p:cNvPr id="725" name="Google Shape;725;p37"/>
          <p:cNvSpPr txBox="1"/>
          <p:nvPr/>
        </p:nvSpPr>
        <p:spPr>
          <a:xfrm>
            <a:off x="752106" y="701738"/>
            <a:ext cx="1545600" cy="10221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600">
                <a:latin typeface="Bellota Text"/>
                <a:ea typeface="Bellota Text"/>
                <a:cs typeface="Bellota Text"/>
                <a:sym typeface="Bellota Text"/>
              </a:rPr>
              <a:t>I tend to really like </a:t>
            </a:r>
            <a:r>
              <a:rPr b="1" i="1" lang="en" sz="1600">
                <a:latin typeface="Bellota Text"/>
                <a:ea typeface="Bellota Text"/>
                <a:cs typeface="Bellota Text"/>
                <a:sym typeface="Bellota Text"/>
              </a:rPr>
              <a:t>choosing </a:t>
            </a:r>
            <a:r>
              <a:rPr b="1" lang="en" sz="1600">
                <a:latin typeface="Bellota Text"/>
                <a:ea typeface="Bellota Text"/>
                <a:cs typeface="Bellota Text"/>
                <a:sym typeface="Bellota Text"/>
              </a:rPr>
              <a:t>food. So I take my sweet time.</a:t>
            </a:r>
            <a:endParaRPr b="1" sz="1600">
              <a:latin typeface="Bellota Text"/>
              <a:ea typeface="Bellota Text"/>
              <a:cs typeface="Bellota Text"/>
              <a:sym typeface="Bellota Text"/>
            </a:endParaRPr>
          </a:p>
        </p:txBody>
      </p:sp>
      <p:pic>
        <p:nvPicPr>
          <p:cNvPr id="726" name="Google Shape;726;p37"/>
          <p:cNvPicPr preferRelativeResize="0"/>
          <p:nvPr/>
        </p:nvPicPr>
        <p:blipFill>
          <a:blip r:embed="rId6">
            <a:alphaModFix/>
          </a:blip>
          <a:stretch>
            <a:fillRect/>
          </a:stretch>
        </p:blipFill>
        <p:spPr>
          <a:xfrm>
            <a:off x="1221625" y="3120950"/>
            <a:ext cx="1643924" cy="1682434"/>
          </a:xfrm>
          <a:prstGeom prst="rect">
            <a:avLst/>
          </a:prstGeom>
          <a:noFill/>
          <a:ln>
            <a:noFill/>
          </a:ln>
        </p:spPr>
      </p:pic>
      <p:sp>
        <p:nvSpPr>
          <p:cNvPr id="727" name="Google Shape;727;p37"/>
          <p:cNvSpPr txBox="1"/>
          <p:nvPr/>
        </p:nvSpPr>
        <p:spPr>
          <a:xfrm>
            <a:off x="1270793" y="3287975"/>
            <a:ext cx="1545600" cy="12684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600">
                <a:latin typeface="Bellota Text"/>
                <a:ea typeface="Bellota Text"/>
                <a:cs typeface="Bellota Text"/>
                <a:sym typeface="Bellota Text"/>
              </a:rPr>
              <a:t>Air-quotes the word “rare” when talking about farmer’s market</a:t>
            </a:r>
            <a:endParaRPr b="1" sz="1600">
              <a:latin typeface="Bellota Text"/>
              <a:ea typeface="Bellota Text"/>
              <a:cs typeface="Bellota Text"/>
              <a:sym typeface="Bellota Text"/>
            </a:endParaRPr>
          </a:p>
        </p:txBody>
      </p:sp>
      <p:pic>
        <p:nvPicPr>
          <p:cNvPr id="728" name="Google Shape;728;p37"/>
          <p:cNvPicPr preferRelativeResize="0"/>
          <p:nvPr/>
        </p:nvPicPr>
        <p:blipFill>
          <a:blip r:embed="rId5">
            <a:alphaModFix/>
          </a:blip>
          <a:stretch>
            <a:fillRect/>
          </a:stretch>
        </p:blipFill>
        <p:spPr>
          <a:xfrm>
            <a:off x="5129275" y="2771795"/>
            <a:ext cx="1602141" cy="1639575"/>
          </a:xfrm>
          <a:prstGeom prst="rect">
            <a:avLst/>
          </a:prstGeom>
          <a:noFill/>
          <a:ln>
            <a:noFill/>
          </a:ln>
        </p:spPr>
      </p:pic>
      <p:sp>
        <p:nvSpPr>
          <p:cNvPr id="729" name="Google Shape;729;p37"/>
          <p:cNvSpPr txBox="1"/>
          <p:nvPr/>
        </p:nvSpPr>
        <p:spPr>
          <a:xfrm>
            <a:off x="5255512" y="3442525"/>
            <a:ext cx="1349700" cy="283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600">
                <a:latin typeface="Bellota Text"/>
                <a:ea typeface="Bellota Text"/>
                <a:cs typeface="Bellota Text"/>
                <a:sym typeface="Bellota Text"/>
              </a:rPr>
              <a:t>Pride?</a:t>
            </a:r>
            <a:endParaRPr b="1" sz="1600">
              <a:latin typeface="Bellota Text"/>
              <a:ea typeface="Bellota Text"/>
              <a:cs typeface="Bellota Text"/>
              <a:sym typeface="Bellota Text"/>
            </a:endParaRPr>
          </a:p>
        </p:txBody>
      </p:sp>
      <p:pic>
        <p:nvPicPr>
          <p:cNvPr id="730" name="Google Shape;730;p37"/>
          <p:cNvPicPr preferRelativeResize="0"/>
          <p:nvPr/>
        </p:nvPicPr>
        <p:blipFill>
          <a:blip r:embed="rId6">
            <a:alphaModFix/>
          </a:blip>
          <a:stretch>
            <a:fillRect/>
          </a:stretch>
        </p:blipFill>
        <p:spPr>
          <a:xfrm>
            <a:off x="7128600" y="3232945"/>
            <a:ext cx="1602141" cy="1639575"/>
          </a:xfrm>
          <a:prstGeom prst="rect">
            <a:avLst/>
          </a:prstGeom>
          <a:noFill/>
          <a:ln>
            <a:noFill/>
          </a:ln>
        </p:spPr>
      </p:pic>
      <p:sp>
        <p:nvSpPr>
          <p:cNvPr id="731" name="Google Shape;731;p37"/>
          <p:cNvSpPr txBox="1"/>
          <p:nvPr/>
        </p:nvSpPr>
        <p:spPr>
          <a:xfrm>
            <a:off x="7254837" y="3903675"/>
            <a:ext cx="1349700" cy="283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600">
                <a:latin typeface="Bellota Text"/>
                <a:ea typeface="Bellota Text"/>
                <a:cs typeface="Bellota Text"/>
                <a:sym typeface="Bellota Text"/>
              </a:rPr>
              <a:t>Sheepishness?</a:t>
            </a:r>
            <a:endParaRPr b="1" sz="1600">
              <a:latin typeface="Bellota Text"/>
              <a:ea typeface="Bellota Text"/>
              <a:cs typeface="Bellota Text"/>
              <a:sym typeface="Bellota Text"/>
            </a:endParaRPr>
          </a:p>
        </p:txBody>
      </p:sp>
      <p:grpSp>
        <p:nvGrpSpPr>
          <p:cNvPr id="732" name="Google Shape;732;p37"/>
          <p:cNvGrpSpPr/>
          <p:nvPr/>
        </p:nvGrpSpPr>
        <p:grpSpPr>
          <a:xfrm>
            <a:off x="3913796" y="2027535"/>
            <a:ext cx="1203089" cy="1202092"/>
            <a:chOff x="2832500" y="1268800"/>
            <a:chExt cx="1490447" cy="1489212"/>
          </a:xfrm>
        </p:grpSpPr>
        <p:sp>
          <p:nvSpPr>
            <p:cNvPr id="733" name="Google Shape;733;p37"/>
            <p:cNvSpPr/>
            <p:nvPr/>
          </p:nvSpPr>
          <p:spPr>
            <a:xfrm>
              <a:off x="2833747" y="1268800"/>
              <a:ext cx="1489200" cy="1489200"/>
            </a:xfrm>
            <a:prstGeom prst="ellipse">
              <a:avLst/>
            </a:prstGeom>
            <a:solidFill>
              <a:srgbClr val="C9DAF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734" name="Google Shape;734;p37"/>
            <p:cNvPicPr preferRelativeResize="0"/>
            <p:nvPr/>
          </p:nvPicPr>
          <p:blipFill rotWithShape="1">
            <a:blip r:embed="rId7">
              <a:alphaModFix/>
            </a:blip>
            <a:srcRect b="3353" t="-3349"/>
            <a:stretch/>
          </p:blipFill>
          <p:spPr>
            <a:xfrm>
              <a:off x="2832500" y="1268812"/>
              <a:ext cx="1489200" cy="14892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spTree>
  </p:cSld>
  <p:clrMapOvr>
    <a:masterClrMapping/>
  </p:clrMapOvr>
</p:sld>
</file>

<file path=ppt/slides/slide15.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38" name="Shape 738"/>
        <p:cNvGrpSpPr/>
        <p:nvPr/>
      </p:nvGrpSpPr>
      <p:grpSpPr>
        <a:xfrm>
          <a:off x="0" y="0"/>
          <a:ext cx="0" cy="0"/>
          <a:chOff x="0" y="0"/>
          <a:chExt cx="0" cy="0"/>
        </a:xfrm>
      </p:grpSpPr>
      <p:sp>
        <p:nvSpPr>
          <p:cNvPr id="739" name="Google Shape;739;p38"/>
          <p:cNvSpPr txBox="1"/>
          <p:nvPr/>
        </p:nvSpPr>
        <p:spPr>
          <a:xfrm>
            <a:off x="2054850" y="3390200"/>
            <a:ext cx="50343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Need!</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want a way to plan out the food they eat without being judged.</a:t>
            </a:r>
            <a:endParaRPr sz="2200">
              <a:latin typeface="Bellota Text Light"/>
              <a:ea typeface="Bellota Text Light"/>
              <a:cs typeface="Bellota Text Light"/>
              <a:sym typeface="Bellota Text Light"/>
            </a:endParaRPr>
          </a:p>
        </p:txBody>
      </p:sp>
      <p:sp>
        <p:nvSpPr>
          <p:cNvPr id="740" name="Google Shape;740;p38"/>
          <p:cNvSpPr txBox="1"/>
          <p:nvPr/>
        </p:nvSpPr>
        <p:spPr>
          <a:xfrm>
            <a:off x="1652400" y="304850"/>
            <a:ext cx="58392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Insight</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want to eat well, but don’t want to be perceived by others as “</a:t>
            </a:r>
            <a:r>
              <a:rPr b="1" i="1" lang="en" sz="2200" u="sng">
                <a:latin typeface="Bellota Text"/>
                <a:ea typeface="Bellota Text"/>
                <a:cs typeface="Bellota Text"/>
                <a:sym typeface="Bellota Text"/>
              </a:rPr>
              <a:t>trying too hard.</a:t>
            </a:r>
            <a:r>
              <a:rPr lang="en" sz="2200">
                <a:latin typeface="Bellota Text Light"/>
                <a:ea typeface="Bellota Text Light"/>
                <a:cs typeface="Bellota Text Light"/>
                <a:sym typeface="Bellota Text Light"/>
              </a:rPr>
              <a:t>”</a:t>
            </a:r>
            <a:endParaRPr sz="2200">
              <a:latin typeface="Bellota Text Light"/>
              <a:ea typeface="Bellota Text Light"/>
              <a:cs typeface="Bellota Text Light"/>
              <a:sym typeface="Bellota Text Light"/>
            </a:endParaRPr>
          </a:p>
        </p:txBody>
      </p:sp>
      <p:pic>
        <p:nvPicPr>
          <p:cNvPr id="741" name="Google Shape;741;p38"/>
          <p:cNvPicPr preferRelativeResize="0"/>
          <p:nvPr/>
        </p:nvPicPr>
        <p:blipFill>
          <a:blip r:embed="rId3">
            <a:alphaModFix/>
          </a:blip>
          <a:stretch>
            <a:fillRect/>
          </a:stretch>
        </p:blipFill>
        <p:spPr>
          <a:xfrm rot="-665770">
            <a:off x="7202575" y="4029974"/>
            <a:ext cx="861000" cy="881157"/>
          </a:xfrm>
          <a:prstGeom prst="rect">
            <a:avLst/>
          </a:prstGeom>
          <a:noFill/>
          <a:ln>
            <a:noFill/>
          </a:ln>
        </p:spPr>
      </p:pic>
      <p:sp>
        <p:nvSpPr>
          <p:cNvPr id="742" name="Google Shape;742;p38"/>
          <p:cNvSpPr txBox="1"/>
          <p:nvPr/>
        </p:nvSpPr>
        <p:spPr>
          <a:xfrm rot="-665984">
            <a:off x="7246199" y="4287432"/>
            <a:ext cx="769800" cy="344891"/>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000">
                <a:latin typeface="Bellota Text"/>
                <a:ea typeface="Bellota Text"/>
                <a:cs typeface="Bellota Text"/>
                <a:sym typeface="Bellota Text"/>
              </a:rPr>
              <a:t>Aspirational &gt; practical!</a:t>
            </a:r>
            <a:endParaRPr b="1" sz="1000">
              <a:latin typeface="Bellota Text"/>
              <a:ea typeface="Bellota Text"/>
              <a:cs typeface="Bellota Text"/>
              <a:sym typeface="Bellota Text"/>
            </a:endParaRPr>
          </a:p>
        </p:txBody>
      </p:sp>
      <p:sp>
        <p:nvSpPr>
          <p:cNvPr id="743" name="Google Shape;743;p38"/>
          <p:cNvSpPr/>
          <p:nvPr/>
        </p:nvSpPr>
        <p:spPr>
          <a:xfrm>
            <a:off x="7521375" y="304850"/>
            <a:ext cx="1270147" cy="708896"/>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744" name="Google Shape;744;p38"/>
          <p:cNvSpPr/>
          <p:nvPr/>
        </p:nvSpPr>
        <p:spPr>
          <a:xfrm rot="995901">
            <a:off x="584141" y="3333587"/>
            <a:ext cx="1142004" cy="13704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grpSp>
        <p:nvGrpSpPr>
          <p:cNvPr id="745" name="Google Shape;745;p38"/>
          <p:cNvGrpSpPr/>
          <p:nvPr/>
        </p:nvGrpSpPr>
        <p:grpSpPr>
          <a:xfrm>
            <a:off x="3916954" y="1917239"/>
            <a:ext cx="1310103" cy="1309018"/>
            <a:chOff x="2832500" y="1268800"/>
            <a:chExt cx="1490447" cy="1489212"/>
          </a:xfrm>
        </p:grpSpPr>
        <p:sp>
          <p:nvSpPr>
            <p:cNvPr id="746" name="Google Shape;746;p38"/>
            <p:cNvSpPr/>
            <p:nvPr/>
          </p:nvSpPr>
          <p:spPr>
            <a:xfrm>
              <a:off x="2833747" y="1268800"/>
              <a:ext cx="1489200" cy="1489200"/>
            </a:xfrm>
            <a:prstGeom prst="ellipse">
              <a:avLst/>
            </a:prstGeom>
            <a:solidFill>
              <a:srgbClr val="C9DAF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747" name="Google Shape;747;p38"/>
            <p:cNvPicPr preferRelativeResize="0"/>
            <p:nvPr/>
          </p:nvPicPr>
          <p:blipFill rotWithShape="1">
            <a:blip r:embed="rId4">
              <a:alphaModFix/>
            </a:blip>
            <a:srcRect b="3353" t="-3349"/>
            <a:stretch/>
          </p:blipFill>
          <p:spPr>
            <a:xfrm>
              <a:off x="2832500" y="1268812"/>
              <a:ext cx="1489200" cy="14892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spTree>
  </p:cSld>
  <p:clrMapOvr>
    <a:masterClrMapping/>
  </p:clrMapOvr>
</p:sld>
</file>

<file path=ppt/slides/slide1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51" name="Shape 751"/>
        <p:cNvGrpSpPr/>
        <p:nvPr/>
      </p:nvGrpSpPr>
      <p:grpSpPr>
        <a:xfrm>
          <a:off x="0" y="0"/>
          <a:ext cx="0" cy="0"/>
          <a:chOff x="0" y="0"/>
          <a:chExt cx="0" cy="0"/>
        </a:xfrm>
      </p:grpSpPr>
      <p:sp>
        <p:nvSpPr>
          <p:cNvPr id="752" name="Google Shape;752;p39"/>
          <p:cNvSpPr txBox="1"/>
          <p:nvPr>
            <p:ph idx="4294967295" type="body"/>
          </p:nvPr>
        </p:nvSpPr>
        <p:spPr>
          <a:xfrm>
            <a:off x="4922720" y="2169950"/>
            <a:ext cx="3561300" cy="813000"/>
          </a:xfrm>
          <a:prstGeom prst="rect">
            <a:avLst/>
          </a:prstGeom>
        </p:spPr>
        <p:txBody>
          <a:bodyPr anchor="t" anchorCtr="0" bIns="0" lIns="0" rIns="0" spcFirstLastPara="1" tIns="0" wrap="square">
            <a:noAutofit/>
          </a:bodyPr>
          <a:lstStyle/>
          <a:p>
            <a:pPr algn="l" indent="0" lvl="0" marL="0" rtl="0">
              <a:spcBef>
                <a:spcPts val="0"/>
              </a:spcBef>
              <a:spcAft>
                <a:spcPts val="800"/>
              </a:spcAft>
              <a:buNone/>
            </a:pPr>
            <a:r>
              <a:rPr i="1" lang="en" sz="2000"/>
              <a:t>“I personally love to add my own flavors. It always feels better when I’m cooking </a:t>
            </a:r>
            <a:r>
              <a:rPr b="1" i="1" lang="en" sz="2000">
                <a:latin typeface="Bellota Text"/>
                <a:ea typeface="Bellota Text"/>
                <a:cs typeface="Bellota Text"/>
                <a:sym typeface="Bellota Text"/>
              </a:rPr>
              <a:t>myself</a:t>
            </a:r>
            <a:r>
              <a:rPr i="1" lang="en" sz="2000"/>
              <a:t>.”</a:t>
            </a:r>
            <a:endParaRPr i="1" sz="2000"/>
          </a:p>
        </p:txBody>
      </p:sp>
      <p:sp>
        <p:nvSpPr>
          <p:cNvPr id="753" name="Google Shape;753;p39"/>
          <p:cNvSpPr txBox="1"/>
          <p:nvPr/>
        </p:nvSpPr>
        <p:spPr>
          <a:xfrm>
            <a:off x="1225375" y="3859651"/>
            <a:ext cx="2947200" cy="8130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Alyssa</a:t>
            </a:r>
            <a:endParaRPr b="1" sz="2200">
              <a:solidFill>
                <a:schemeClr val="dk1"/>
              </a:solidFill>
              <a:latin typeface="Bellota Text"/>
              <a:ea typeface="Bellota Text"/>
              <a:cs typeface="Bellota Text"/>
              <a:sym typeface="Bellota Text"/>
            </a:endParaRPr>
          </a:p>
          <a:p>
            <a:pPr algn="ctr" indent="0" lvl="0" marL="0" rtl="0">
              <a:spcBef>
                <a:spcPts val="0"/>
              </a:spcBef>
              <a:spcAft>
                <a:spcPts val="0"/>
              </a:spcAft>
              <a:buNone/>
            </a:pPr>
            <a:r>
              <a:rPr b="1" i="1" lang="en">
                <a:solidFill>
                  <a:schemeClr val="dk2"/>
                </a:solidFill>
                <a:latin typeface="Bellota Text"/>
                <a:ea typeface="Bellota Text"/>
                <a:cs typeface="Bellota Text"/>
                <a:sym typeface="Bellota Text"/>
              </a:rPr>
              <a:t>graphic designer</a:t>
            </a:r>
            <a:endParaRPr b="1" i="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Zoom interview, 45 min</a:t>
            </a:r>
            <a:endParaRPr b="1">
              <a:solidFill>
                <a:schemeClr val="dk2"/>
              </a:solidFill>
              <a:latin typeface="Bellota Text"/>
              <a:ea typeface="Bellota Text"/>
              <a:cs typeface="Bellota Text"/>
              <a:sym typeface="Bellota Text"/>
            </a:endParaRPr>
          </a:p>
        </p:txBody>
      </p:sp>
      <p:cxnSp>
        <p:nvCxnSpPr>
          <p:cNvPr id="754" name="Google Shape;754;p39"/>
          <p:cNvCxnSpPr/>
          <p:nvPr/>
        </p:nvCxnSpPr>
        <p:spPr>
          <a:xfrm>
            <a:off x="4768925" y="2160550"/>
            <a:ext cx="0" cy="1030200"/>
          </a:xfrm>
          <a:prstGeom prst="straightConnector1">
            <a:avLst/>
          </a:prstGeom>
          <a:noFill/>
          <a:ln cap="flat" cmpd="sng" w="28575">
            <a:solidFill>
              <a:schemeClr val="dk2"/>
            </a:solidFill>
            <a:prstDash val="solid"/>
            <a:round/>
            <a:headEnd len="med" type="none" w="med"/>
            <a:tailEnd len="med" type="none" w="med"/>
          </a:ln>
        </p:spPr>
      </p:cxnSp>
      <p:pic>
        <p:nvPicPr>
          <p:cNvPr id="755" name="Google Shape;755;p39"/>
          <p:cNvPicPr preferRelativeResize="0"/>
          <p:nvPr/>
        </p:nvPicPr>
        <p:blipFill rotWithShape="1">
          <a:blip r:embed="rId3">
            <a:alphaModFix/>
          </a:blip>
          <a:srcRect b="-48" r="-47"/>
          <a:stretch/>
        </p:blipFill>
        <p:spPr>
          <a:xfrm>
            <a:off x="1132225" y="554075"/>
            <a:ext cx="3133500" cy="3133500"/>
          </a:xfrm>
          <a:prstGeom prst="ellipse">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1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59" name="Shape 759"/>
        <p:cNvGrpSpPr/>
        <p:nvPr/>
      </p:nvGrpSpPr>
      <p:grpSpPr>
        <a:xfrm>
          <a:off x="0" y="0"/>
          <a:ext cx="0" cy="0"/>
          <a:chOff x="0" y="0"/>
          <a:chExt cx="0" cy="0"/>
        </a:xfrm>
      </p:grpSpPr>
      <p:pic>
        <p:nvPicPr>
          <p:cNvPr id="760" name="Google Shape;760;p40"/>
          <p:cNvPicPr preferRelativeResize="0"/>
          <p:nvPr/>
        </p:nvPicPr>
        <p:blipFill>
          <a:blip r:embed="rId3">
            <a:alphaModFix/>
          </a:blip>
          <a:stretch>
            <a:fillRect/>
          </a:stretch>
        </p:blipFill>
        <p:spPr>
          <a:xfrm>
            <a:off x="-957650" y="-1019800"/>
            <a:ext cx="2754249" cy="2771725"/>
          </a:xfrm>
          <a:prstGeom prst="rect">
            <a:avLst/>
          </a:prstGeom>
          <a:noFill/>
          <a:ln>
            <a:noFill/>
          </a:ln>
        </p:spPr>
      </p:pic>
      <p:pic>
        <p:nvPicPr>
          <p:cNvPr id="761" name="Google Shape;761;p40"/>
          <p:cNvPicPr preferRelativeResize="0"/>
          <p:nvPr/>
        </p:nvPicPr>
        <p:blipFill>
          <a:blip r:embed="rId4">
            <a:alphaModFix/>
          </a:blip>
          <a:stretch>
            <a:fillRect/>
          </a:stretch>
        </p:blipFill>
        <p:spPr>
          <a:xfrm>
            <a:off x="5838191" y="3612263"/>
            <a:ext cx="640875" cy="655883"/>
          </a:xfrm>
          <a:prstGeom prst="rect">
            <a:avLst/>
          </a:prstGeom>
          <a:noFill/>
          <a:ln>
            <a:noFill/>
          </a:ln>
        </p:spPr>
      </p:pic>
      <p:pic>
        <p:nvPicPr>
          <p:cNvPr id="762" name="Google Shape;762;p40"/>
          <p:cNvPicPr preferRelativeResize="0"/>
          <p:nvPr/>
        </p:nvPicPr>
        <p:blipFill>
          <a:blip r:embed="rId5">
            <a:alphaModFix/>
          </a:blip>
          <a:stretch>
            <a:fillRect/>
          </a:stretch>
        </p:blipFill>
        <p:spPr>
          <a:xfrm>
            <a:off x="7216725" y="2805248"/>
            <a:ext cx="640875" cy="655877"/>
          </a:xfrm>
          <a:prstGeom prst="rect">
            <a:avLst/>
          </a:prstGeom>
          <a:noFill/>
          <a:ln>
            <a:noFill/>
          </a:ln>
        </p:spPr>
      </p:pic>
      <p:cxnSp>
        <p:nvCxnSpPr>
          <p:cNvPr id="763" name="Google Shape;763;p40"/>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764" name="Google Shape;764;p40"/>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sp>
        <p:nvSpPr>
          <p:cNvPr id="765" name="Google Shape;765;p40"/>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766" name="Google Shape;766;p40"/>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767" name="Google Shape;767;p40"/>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768" name="Google Shape;768;p40"/>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769" name="Google Shape;769;p40"/>
          <p:cNvPicPr preferRelativeResize="0"/>
          <p:nvPr/>
        </p:nvPicPr>
        <p:blipFill rotWithShape="1">
          <a:blip r:embed="rId6">
            <a:alphaModFix/>
          </a:blip>
          <a:srcRect b="129" r="-3136" t="-3621"/>
          <a:stretch/>
        </p:blipFill>
        <p:spPr>
          <a:xfrm>
            <a:off x="3966025" y="2022450"/>
            <a:ext cx="1210500" cy="12105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770" name="Google Shape;770;p40"/>
          <p:cNvPicPr preferRelativeResize="0"/>
          <p:nvPr/>
        </p:nvPicPr>
        <p:blipFill>
          <a:blip r:embed="rId5">
            <a:alphaModFix/>
          </a:blip>
          <a:stretch>
            <a:fillRect/>
          </a:stretch>
        </p:blipFill>
        <p:spPr>
          <a:xfrm>
            <a:off x="1590700" y="994250"/>
            <a:ext cx="617376" cy="631803"/>
          </a:xfrm>
          <a:prstGeom prst="rect">
            <a:avLst/>
          </a:prstGeom>
          <a:noFill/>
          <a:ln>
            <a:noFill/>
          </a:ln>
        </p:spPr>
      </p:pic>
      <p:pic>
        <p:nvPicPr>
          <p:cNvPr id="771" name="Google Shape;771;p40"/>
          <p:cNvPicPr preferRelativeResize="0"/>
          <p:nvPr/>
        </p:nvPicPr>
        <p:blipFill>
          <a:blip r:embed="rId7">
            <a:alphaModFix/>
          </a:blip>
          <a:stretch>
            <a:fillRect/>
          </a:stretch>
        </p:blipFill>
        <p:spPr>
          <a:xfrm>
            <a:off x="859325" y="1731825"/>
            <a:ext cx="640875" cy="655877"/>
          </a:xfrm>
          <a:prstGeom prst="rect">
            <a:avLst/>
          </a:prstGeom>
          <a:noFill/>
          <a:ln>
            <a:noFill/>
          </a:ln>
        </p:spPr>
      </p:pic>
      <p:pic>
        <p:nvPicPr>
          <p:cNvPr id="772" name="Google Shape;772;p40"/>
          <p:cNvPicPr preferRelativeResize="0"/>
          <p:nvPr/>
        </p:nvPicPr>
        <p:blipFill>
          <a:blip r:embed="rId8">
            <a:alphaModFix/>
          </a:blip>
          <a:stretch>
            <a:fillRect/>
          </a:stretch>
        </p:blipFill>
        <p:spPr>
          <a:xfrm>
            <a:off x="1598950" y="1805425"/>
            <a:ext cx="696625" cy="712902"/>
          </a:xfrm>
          <a:prstGeom prst="rect">
            <a:avLst/>
          </a:prstGeom>
          <a:noFill/>
          <a:ln>
            <a:noFill/>
          </a:ln>
        </p:spPr>
      </p:pic>
      <p:pic>
        <p:nvPicPr>
          <p:cNvPr id="773" name="Google Shape;773;p40"/>
          <p:cNvPicPr preferRelativeResize="0"/>
          <p:nvPr/>
        </p:nvPicPr>
        <p:blipFill>
          <a:blip r:embed="rId4">
            <a:alphaModFix/>
          </a:blip>
          <a:stretch>
            <a:fillRect/>
          </a:stretch>
        </p:blipFill>
        <p:spPr>
          <a:xfrm>
            <a:off x="1963450" y="159000"/>
            <a:ext cx="640887" cy="655865"/>
          </a:xfrm>
          <a:prstGeom prst="rect">
            <a:avLst/>
          </a:prstGeom>
          <a:noFill/>
          <a:ln>
            <a:noFill/>
          </a:ln>
        </p:spPr>
      </p:pic>
      <p:pic>
        <p:nvPicPr>
          <p:cNvPr id="774" name="Google Shape;774;p40"/>
          <p:cNvPicPr preferRelativeResize="0"/>
          <p:nvPr/>
        </p:nvPicPr>
        <p:blipFill>
          <a:blip r:embed="rId8">
            <a:alphaModFix/>
          </a:blip>
          <a:stretch>
            <a:fillRect/>
          </a:stretch>
        </p:blipFill>
        <p:spPr>
          <a:xfrm>
            <a:off x="2800925" y="175625"/>
            <a:ext cx="640800" cy="655775"/>
          </a:xfrm>
          <a:prstGeom prst="rect">
            <a:avLst/>
          </a:prstGeom>
          <a:noFill/>
          <a:ln>
            <a:noFill/>
          </a:ln>
        </p:spPr>
      </p:pic>
      <p:pic>
        <p:nvPicPr>
          <p:cNvPr id="775" name="Google Shape;775;p40"/>
          <p:cNvPicPr preferRelativeResize="0"/>
          <p:nvPr/>
        </p:nvPicPr>
        <p:blipFill>
          <a:blip r:embed="rId7">
            <a:alphaModFix/>
          </a:blip>
          <a:stretch>
            <a:fillRect/>
          </a:stretch>
        </p:blipFill>
        <p:spPr>
          <a:xfrm>
            <a:off x="3662925" y="385323"/>
            <a:ext cx="568199" cy="581507"/>
          </a:xfrm>
          <a:prstGeom prst="rect">
            <a:avLst/>
          </a:prstGeom>
          <a:noFill/>
          <a:ln>
            <a:noFill/>
          </a:ln>
        </p:spPr>
      </p:pic>
      <p:pic>
        <p:nvPicPr>
          <p:cNvPr id="776" name="Google Shape;776;p40"/>
          <p:cNvPicPr preferRelativeResize="0"/>
          <p:nvPr/>
        </p:nvPicPr>
        <p:blipFill>
          <a:blip r:embed="rId5">
            <a:alphaModFix/>
          </a:blip>
          <a:stretch>
            <a:fillRect/>
          </a:stretch>
        </p:blipFill>
        <p:spPr>
          <a:xfrm>
            <a:off x="2363577" y="1790298"/>
            <a:ext cx="617376" cy="631863"/>
          </a:xfrm>
          <a:prstGeom prst="rect">
            <a:avLst/>
          </a:prstGeom>
          <a:noFill/>
          <a:ln>
            <a:noFill/>
          </a:ln>
        </p:spPr>
      </p:pic>
      <p:pic>
        <p:nvPicPr>
          <p:cNvPr id="777" name="Google Shape;777;p40"/>
          <p:cNvPicPr preferRelativeResize="0"/>
          <p:nvPr/>
        </p:nvPicPr>
        <p:blipFill>
          <a:blip r:embed="rId4">
            <a:alphaModFix/>
          </a:blip>
          <a:stretch>
            <a:fillRect/>
          </a:stretch>
        </p:blipFill>
        <p:spPr>
          <a:xfrm>
            <a:off x="3135827" y="1834661"/>
            <a:ext cx="568199" cy="581534"/>
          </a:xfrm>
          <a:prstGeom prst="rect">
            <a:avLst/>
          </a:prstGeom>
          <a:noFill/>
          <a:ln>
            <a:noFill/>
          </a:ln>
        </p:spPr>
      </p:pic>
      <p:pic>
        <p:nvPicPr>
          <p:cNvPr id="778" name="Google Shape;778;p40"/>
          <p:cNvPicPr preferRelativeResize="0"/>
          <p:nvPr/>
        </p:nvPicPr>
        <p:blipFill>
          <a:blip r:embed="rId8">
            <a:alphaModFix/>
          </a:blip>
          <a:stretch>
            <a:fillRect/>
          </a:stretch>
        </p:blipFill>
        <p:spPr>
          <a:xfrm>
            <a:off x="3659114" y="1055175"/>
            <a:ext cx="617376" cy="631882"/>
          </a:xfrm>
          <a:prstGeom prst="rect">
            <a:avLst/>
          </a:prstGeom>
          <a:noFill/>
          <a:ln>
            <a:noFill/>
          </a:ln>
        </p:spPr>
      </p:pic>
      <p:pic>
        <p:nvPicPr>
          <p:cNvPr id="779" name="Google Shape;779;p40"/>
          <p:cNvPicPr preferRelativeResize="0"/>
          <p:nvPr/>
        </p:nvPicPr>
        <p:blipFill>
          <a:blip r:embed="rId7">
            <a:alphaModFix/>
          </a:blip>
          <a:stretch>
            <a:fillRect/>
          </a:stretch>
        </p:blipFill>
        <p:spPr>
          <a:xfrm>
            <a:off x="254380" y="2737594"/>
            <a:ext cx="696625" cy="712973"/>
          </a:xfrm>
          <a:prstGeom prst="rect">
            <a:avLst/>
          </a:prstGeom>
          <a:noFill/>
          <a:ln>
            <a:noFill/>
          </a:ln>
        </p:spPr>
      </p:pic>
      <p:pic>
        <p:nvPicPr>
          <p:cNvPr id="780" name="Google Shape;780;p40"/>
          <p:cNvPicPr preferRelativeResize="0"/>
          <p:nvPr/>
        </p:nvPicPr>
        <p:blipFill>
          <a:blip r:embed="rId5">
            <a:alphaModFix/>
          </a:blip>
          <a:stretch>
            <a:fillRect/>
          </a:stretch>
        </p:blipFill>
        <p:spPr>
          <a:xfrm>
            <a:off x="628863" y="3560445"/>
            <a:ext cx="617376" cy="631832"/>
          </a:xfrm>
          <a:prstGeom prst="rect">
            <a:avLst/>
          </a:prstGeom>
          <a:noFill/>
          <a:ln>
            <a:noFill/>
          </a:ln>
        </p:spPr>
      </p:pic>
      <p:pic>
        <p:nvPicPr>
          <p:cNvPr id="781" name="Google Shape;781;p40"/>
          <p:cNvPicPr preferRelativeResize="0"/>
          <p:nvPr/>
        </p:nvPicPr>
        <p:blipFill>
          <a:blip r:embed="rId4">
            <a:alphaModFix/>
          </a:blip>
          <a:stretch>
            <a:fillRect/>
          </a:stretch>
        </p:blipFill>
        <p:spPr>
          <a:xfrm>
            <a:off x="1122400" y="2697198"/>
            <a:ext cx="696601" cy="712878"/>
          </a:xfrm>
          <a:prstGeom prst="rect">
            <a:avLst/>
          </a:prstGeom>
          <a:noFill/>
          <a:ln>
            <a:noFill/>
          </a:ln>
        </p:spPr>
      </p:pic>
      <p:pic>
        <p:nvPicPr>
          <p:cNvPr id="782" name="Google Shape;782;p40"/>
          <p:cNvPicPr preferRelativeResize="0"/>
          <p:nvPr/>
        </p:nvPicPr>
        <p:blipFill>
          <a:blip r:embed="rId8">
            <a:alphaModFix/>
          </a:blip>
          <a:stretch>
            <a:fillRect/>
          </a:stretch>
        </p:blipFill>
        <p:spPr>
          <a:xfrm>
            <a:off x="1427525" y="3889300"/>
            <a:ext cx="762976" cy="780828"/>
          </a:xfrm>
          <a:prstGeom prst="rect">
            <a:avLst/>
          </a:prstGeom>
          <a:noFill/>
          <a:ln>
            <a:noFill/>
          </a:ln>
        </p:spPr>
      </p:pic>
      <p:pic>
        <p:nvPicPr>
          <p:cNvPr id="783" name="Google Shape;783;p40"/>
          <p:cNvPicPr preferRelativeResize="0"/>
          <p:nvPr/>
        </p:nvPicPr>
        <p:blipFill>
          <a:blip r:embed="rId8">
            <a:alphaModFix/>
          </a:blip>
          <a:stretch>
            <a:fillRect/>
          </a:stretch>
        </p:blipFill>
        <p:spPr>
          <a:xfrm>
            <a:off x="2186525" y="2874038"/>
            <a:ext cx="778038" cy="796327"/>
          </a:xfrm>
          <a:prstGeom prst="rect">
            <a:avLst/>
          </a:prstGeom>
          <a:noFill/>
          <a:ln>
            <a:noFill/>
          </a:ln>
        </p:spPr>
      </p:pic>
      <p:pic>
        <p:nvPicPr>
          <p:cNvPr id="784" name="Google Shape;784;p40"/>
          <p:cNvPicPr preferRelativeResize="0"/>
          <p:nvPr/>
        </p:nvPicPr>
        <p:blipFill>
          <a:blip r:embed="rId7">
            <a:alphaModFix/>
          </a:blip>
          <a:stretch>
            <a:fillRect/>
          </a:stretch>
        </p:blipFill>
        <p:spPr>
          <a:xfrm>
            <a:off x="3304500" y="2836850"/>
            <a:ext cx="617374" cy="631801"/>
          </a:xfrm>
          <a:prstGeom prst="rect">
            <a:avLst/>
          </a:prstGeom>
          <a:noFill/>
          <a:ln>
            <a:noFill/>
          </a:ln>
        </p:spPr>
      </p:pic>
      <p:pic>
        <p:nvPicPr>
          <p:cNvPr id="785" name="Google Shape;785;p40"/>
          <p:cNvPicPr preferRelativeResize="0"/>
          <p:nvPr/>
        </p:nvPicPr>
        <p:blipFill>
          <a:blip r:embed="rId8">
            <a:alphaModFix/>
          </a:blip>
          <a:stretch>
            <a:fillRect/>
          </a:stretch>
        </p:blipFill>
        <p:spPr>
          <a:xfrm>
            <a:off x="3547488" y="3515262"/>
            <a:ext cx="762900" cy="780779"/>
          </a:xfrm>
          <a:prstGeom prst="rect">
            <a:avLst/>
          </a:prstGeom>
          <a:noFill/>
          <a:ln>
            <a:noFill/>
          </a:ln>
        </p:spPr>
      </p:pic>
      <p:pic>
        <p:nvPicPr>
          <p:cNvPr id="786" name="Google Shape;786;p40"/>
          <p:cNvPicPr preferRelativeResize="0"/>
          <p:nvPr/>
        </p:nvPicPr>
        <p:blipFill>
          <a:blip r:embed="rId7">
            <a:alphaModFix/>
          </a:blip>
          <a:stretch>
            <a:fillRect/>
          </a:stretch>
        </p:blipFill>
        <p:spPr>
          <a:xfrm>
            <a:off x="2328875" y="3870442"/>
            <a:ext cx="696601" cy="712932"/>
          </a:xfrm>
          <a:prstGeom prst="rect">
            <a:avLst/>
          </a:prstGeom>
          <a:noFill/>
          <a:ln>
            <a:noFill/>
          </a:ln>
        </p:spPr>
      </p:pic>
      <p:pic>
        <p:nvPicPr>
          <p:cNvPr id="787" name="Google Shape;787;p40"/>
          <p:cNvPicPr preferRelativeResize="0"/>
          <p:nvPr/>
        </p:nvPicPr>
        <p:blipFill>
          <a:blip r:embed="rId8">
            <a:alphaModFix/>
          </a:blip>
          <a:stretch>
            <a:fillRect/>
          </a:stretch>
        </p:blipFill>
        <p:spPr>
          <a:xfrm>
            <a:off x="221238" y="4213400"/>
            <a:ext cx="762900" cy="780752"/>
          </a:xfrm>
          <a:prstGeom prst="rect">
            <a:avLst/>
          </a:prstGeom>
          <a:noFill/>
          <a:ln>
            <a:noFill/>
          </a:ln>
        </p:spPr>
      </p:pic>
      <p:pic>
        <p:nvPicPr>
          <p:cNvPr id="788" name="Google Shape;788;p40"/>
          <p:cNvPicPr preferRelativeResize="0"/>
          <p:nvPr/>
        </p:nvPicPr>
        <p:blipFill>
          <a:blip r:embed="rId5">
            <a:alphaModFix/>
          </a:blip>
          <a:stretch>
            <a:fillRect/>
          </a:stretch>
        </p:blipFill>
        <p:spPr>
          <a:xfrm>
            <a:off x="3121725" y="4342647"/>
            <a:ext cx="640875" cy="655883"/>
          </a:xfrm>
          <a:prstGeom prst="rect">
            <a:avLst/>
          </a:prstGeom>
          <a:noFill/>
          <a:ln>
            <a:noFill/>
          </a:ln>
        </p:spPr>
      </p:pic>
      <p:pic>
        <p:nvPicPr>
          <p:cNvPr id="789" name="Google Shape;789;p40"/>
          <p:cNvPicPr preferRelativeResize="0"/>
          <p:nvPr/>
        </p:nvPicPr>
        <p:blipFill>
          <a:blip r:embed="rId5">
            <a:alphaModFix/>
          </a:blip>
          <a:stretch>
            <a:fillRect/>
          </a:stretch>
        </p:blipFill>
        <p:spPr>
          <a:xfrm>
            <a:off x="197425" y="1476975"/>
            <a:ext cx="640875" cy="655848"/>
          </a:xfrm>
          <a:prstGeom prst="rect">
            <a:avLst/>
          </a:prstGeom>
          <a:noFill/>
          <a:ln>
            <a:noFill/>
          </a:ln>
        </p:spPr>
      </p:pic>
      <p:pic>
        <p:nvPicPr>
          <p:cNvPr id="790" name="Google Shape;790;p40"/>
          <p:cNvPicPr preferRelativeResize="0"/>
          <p:nvPr/>
        </p:nvPicPr>
        <p:blipFill>
          <a:blip r:embed="rId7">
            <a:alphaModFix/>
          </a:blip>
          <a:stretch>
            <a:fillRect/>
          </a:stretch>
        </p:blipFill>
        <p:spPr>
          <a:xfrm>
            <a:off x="6307625" y="2795138"/>
            <a:ext cx="696601" cy="712875"/>
          </a:xfrm>
          <a:prstGeom prst="rect">
            <a:avLst/>
          </a:prstGeom>
          <a:noFill/>
          <a:ln>
            <a:noFill/>
          </a:ln>
        </p:spPr>
      </p:pic>
      <p:pic>
        <p:nvPicPr>
          <p:cNvPr id="791" name="Google Shape;791;p40"/>
          <p:cNvPicPr preferRelativeResize="0"/>
          <p:nvPr/>
        </p:nvPicPr>
        <p:blipFill>
          <a:blip r:embed="rId7">
            <a:alphaModFix/>
          </a:blip>
          <a:stretch>
            <a:fillRect/>
          </a:stretch>
        </p:blipFill>
        <p:spPr>
          <a:xfrm>
            <a:off x="4911662" y="3544024"/>
            <a:ext cx="696601" cy="712875"/>
          </a:xfrm>
          <a:prstGeom prst="rect">
            <a:avLst/>
          </a:prstGeom>
          <a:noFill/>
          <a:ln>
            <a:noFill/>
          </a:ln>
        </p:spPr>
      </p:pic>
      <p:pic>
        <p:nvPicPr>
          <p:cNvPr id="792" name="Google Shape;792;p40"/>
          <p:cNvPicPr preferRelativeResize="0"/>
          <p:nvPr/>
        </p:nvPicPr>
        <p:blipFill>
          <a:blip r:embed="rId7">
            <a:alphaModFix/>
          </a:blip>
          <a:stretch>
            <a:fillRect/>
          </a:stretch>
        </p:blipFill>
        <p:spPr>
          <a:xfrm>
            <a:off x="7745975" y="3634650"/>
            <a:ext cx="696625" cy="712902"/>
          </a:xfrm>
          <a:prstGeom prst="rect">
            <a:avLst/>
          </a:prstGeom>
          <a:noFill/>
          <a:ln>
            <a:noFill/>
          </a:ln>
        </p:spPr>
      </p:pic>
      <p:pic>
        <p:nvPicPr>
          <p:cNvPr id="793" name="Google Shape;793;p40"/>
          <p:cNvPicPr preferRelativeResize="0"/>
          <p:nvPr/>
        </p:nvPicPr>
        <p:blipFill>
          <a:blip r:embed="rId8">
            <a:alphaModFix/>
          </a:blip>
          <a:stretch>
            <a:fillRect/>
          </a:stretch>
        </p:blipFill>
        <p:spPr>
          <a:xfrm>
            <a:off x="5191675" y="4317551"/>
            <a:ext cx="696625" cy="712932"/>
          </a:xfrm>
          <a:prstGeom prst="rect">
            <a:avLst/>
          </a:prstGeom>
          <a:noFill/>
          <a:ln>
            <a:noFill/>
          </a:ln>
        </p:spPr>
      </p:pic>
      <p:pic>
        <p:nvPicPr>
          <p:cNvPr id="794" name="Google Shape;794;p40"/>
          <p:cNvPicPr preferRelativeResize="0"/>
          <p:nvPr/>
        </p:nvPicPr>
        <p:blipFill>
          <a:blip r:embed="rId8">
            <a:alphaModFix/>
          </a:blip>
          <a:stretch>
            <a:fillRect/>
          </a:stretch>
        </p:blipFill>
        <p:spPr>
          <a:xfrm>
            <a:off x="6700600" y="3586450"/>
            <a:ext cx="828900" cy="780749"/>
          </a:xfrm>
          <a:prstGeom prst="rect">
            <a:avLst/>
          </a:prstGeom>
          <a:noFill/>
          <a:ln>
            <a:noFill/>
          </a:ln>
        </p:spPr>
      </p:pic>
      <p:pic>
        <p:nvPicPr>
          <p:cNvPr id="795" name="Google Shape;795;p40"/>
          <p:cNvPicPr preferRelativeResize="0"/>
          <p:nvPr/>
        </p:nvPicPr>
        <p:blipFill>
          <a:blip r:embed="rId7">
            <a:alphaModFix/>
          </a:blip>
          <a:stretch>
            <a:fillRect/>
          </a:stretch>
        </p:blipFill>
        <p:spPr>
          <a:xfrm>
            <a:off x="6116175" y="4347950"/>
            <a:ext cx="696601" cy="712932"/>
          </a:xfrm>
          <a:prstGeom prst="rect">
            <a:avLst/>
          </a:prstGeom>
          <a:noFill/>
          <a:ln>
            <a:noFill/>
          </a:ln>
        </p:spPr>
      </p:pic>
      <p:pic>
        <p:nvPicPr>
          <p:cNvPr id="796" name="Google Shape;796;p40"/>
          <p:cNvPicPr preferRelativeResize="0"/>
          <p:nvPr/>
        </p:nvPicPr>
        <p:blipFill>
          <a:blip r:embed="rId5">
            <a:alphaModFix/>
          </a:blip>
          <a:stretch>
            <a:fillRect/>
          </a:stretch>
        </p:blipFill>
        <p:spPr>
          <a:xfrm>
            <a:off x="7128602" y="4359650"/>
            <a:ext cx="762900" cy="780787"/>
          </a:xfrm>
          <a:prstGeom prst="rect">
            <a:avLst/>
          </a:prstGeom>
          <a:noFill/>
          <a:ln>
            <a:noFill/>
          </a:ln>
        </p:spPr>
      </p:pic>
      <p:pic>
        <p:nvPicPr>
          <p:cNvPr id="797" name="Google Shape;797;p40"/>
          <p:cNvPicPr preferRelativeResize="0"/>
          <p:nvPr/>
        </p:nvPicPr>
        <p:blipFill>
          <a:blip r:embed="rId5">
            <a:alphaModFix/>
          </a:blip>
          <a:stretch>
            <a:fillRect/>
          </a:stretch>
        </p:blipFill>
        <p:spPr>
          <a:xfrm>
            <a:off x="8273300" y="2836850"/>
            <a:ext cx="617376" cy="631801"/>
          </a:xfrm>
          <a:prstGeom prst="rect">
            <a:avLst/>
          </a:prstGeom>
          <a:noFill/>
          <a:ln>
            <a:noFill/>
          </a:ln>
        </p:spPr>
      </p:pic>
      <p:pic>
        <p:nvPicPr>
          <p:cNvPr id="798" name="Google Shape;798;p40"/>
          <p:cNvPicPr preferRelativeResize="0"/>
          <p:nvPr/>
        </p:nvPicPr>
        <p:blipFill>
          <a:blip r:embed="rId8">
            <a:alphaModFix/>
          </a:blip>
          <a:stretch>
            <a:fillRect/>
          </a:stretch>
        </p:blipFill>
        <p:spPr>
          <a:xfrm>
            <a:off x="4719550" y="460698"/>
            <a:ext cx="617400" cy="631851"/>
          </a:xfrm>
          <a:prstGeom prst="rect">
            <a:avLst/>
          </a:prstGeom>
          <a:noFill/>
          <a:ln>
            <a:noFill/>
          </a:ln>
        </p:spPr>
      </p:pic>
      <p:pic>
        <p:nvPicPr>
          <p:cNvPr id="799" name="Google Shape;799;p40"/>
          <p:cNvPicPr preferRelativeResize="0"/>
          <p:nvPr/>
        </p:nvPicPr>
        <p:blipFill>
          <a:blip r:embed="rId8">
            <a:alphaModFix/>
          </a:blip>
          <a:stretch>
            <a:fillRect/>
          </a:stretch>
        </p:blipFill>
        <p:spPr>
          <a:xfrm>
            <a:off x="6270225" y="937373"/>
            <a:ext cx="617400" cy="631853"/>
          </a:xfrm>
          <a:prstGeom prst="rect">
            <a:avLst/>
          </a:prstGeom>
          <a:noFill/>
          <a:ln>
            <a:noFill/>
          </a:ln>
        </p:spPr>
      </p:pic>
      <p:pic>
        <p:nvPicPr>
          <p:cNvPr id="800" name="Google Shape;800;p40"/>
          <p:cNvPicPr preferRelativeResize="0"/>
          <p:nvPr/>
        </p:nvPicPr>
        <p:blipFill>
          <a:blip r:embed="rId7">
            <a:alphaModFix/>
          </a:blip>
          <a:stretch>
            <a:fillRect/>
          </a:stretch>
        </p:blipFill>
        <p:spPr>
          <a:xfrm>
            <a:off x="7165025" y="1119201"/>
            <a:ext cx="762976" cy="780833"/>
          </a:xfrm>
          <a:prstGeom prst="rect">
            <a:avLst/>
          </a:prstGeom>
          <a:noFill/>
          <a:ln>
            <a:noFill/>
          </a:ln>
        </p:spPr>
      </p:pic>
      <p:pic>
        <p:nvPicPr>
          <p:cNvPr id="801" name="Google Shape;801;p40"/>
          <p:cNvPicPr preferRelativeResize="0"/>
          <p:nvPr/>
        </p:nvPicPr>
        <p:blipFill>
          <a:blip r:embed="rId7">
            <a:alphaModFix/>
          </a:blip>
          <a:stretch>
            <a:fillRect/>
          </a:stretch>
        </p:blipFill>
        <p:spPr>
          <a:xfrm>
            <a:off x="5544639" y="616399"/>
            <a:ext cx="568175" cy="581509"/>
          </a:xfrm>
          <a:prstGeom prst="rect">
            <a:avLst/>
          </a:prstGeom>
          <a:noFill/>
          <a:ln>
            <a:noFill/>
          </a:ln>
        </p:spPr>
      </p:pic>
      <p:pic>
        <p:nvPicPr>
          <p:cNvPr id="802" name="Google Shape;802;p40"/>
          <p:cNvPicPr preferRelativeResize="0"/>
          <p:nvPr/>
        </p:nvPicPr>
        <p:blipFill>
          <a:blip r:embed="rId5">
            <a:alphaModFix/>
          </a:blip>
          <a:stretch>
            <a:fillRect/>
          </a:stretch>
        </p:blipFill>
        <p:spPr>
          <a:xfrm>
            <a:off x="5943275" y="1644350"/>
            <a:ext cx="617376" cy="631853"/>
          </a:xfrm>
          <a:prstGeom prst="rect">
            <a:avLst/>
          </a:prstGeom>
          <a:noFill/>
          <a:ln>
            <a:noFill/>
          </a:ln>
        </p:spPr>
      </p:pic>
      <p:pic>
        <p:nvPicPr>
          <p:cNvPr id="803" name="Google Shape;803;p40"/>
          <p:cNvPicPr preferRelativeResize="0"/>
          <p:nvPr/>
        </p:nvPicPr>
        <p:blipFill>
          <a:blip r:embed="rId8">
            <a:alphaModFix/>
          </a:blip>
          <a:stretch>
            <a:fillRect/>
          </a:stretch>
        </p:blipFill>
        <p:spPr>
          <a:xfrm>
            <a:off x="6780550" y="1797984"/>
            <a:ext cx="696625" cy="712880"/>
          </a:xfrm>
          <a:prstGeom prst="rect">
            <a:avLst/>
          </a:prstGeom>
          <a:noFill/>
          <a:ln>
            <a:noFill/>
          </a:ln>
        </p:spPr>
      </p:pic>
      <p:pic>
        <p:nvPicPr>
          <p:cNvPr id="804" name="Google Shape;804;p40"/>
          <p:cNvPicPr preferRelativeResize="0"/>
          <p:nvPr/>
        </p:nvPicPr>
        <p:blipFill>
          <a:blip r:embed="rId7">
            <a:alphaModFix/>
          </a:blip>
          <a:stretch>
            <a:fillRect/>
          </a:stretch>
        </p:blipFill>
        <p:spPr>
          <a:xfrm>
            <a:off x="8112850" y="1476944"/>
            <a:ext cx="640875" cy="655904"/>
          </a:xfrm>
          <a:prstGeom prst="rect">
            <a:avLst/>
          </a:prstGeom>
          <a:noFill/>
          <a:ln>
            <a:noFill/>
          </a:ln>
        </p:spPr>
      </p:pic>
      <p:pic>
        <p:nvPicPr>
          <p:cNvPr id="805" name="Google Shape;805;p40"/>
          <p:cNvPicPr preferRelativeResize="0"/>
          <p:nvPr/>
        </p:nvPicPr>
        <p:blipFill>
          <a:blip r:embed="rId8">
            <a:alphaModFix/>
          </a:blip>
          <a:stretch>
            <a:fillRect/>
          </a:stretch>
        </p:blipFill>
        <p:spPr>
          <a:xfrm>
            <a:off x="6306514" y="157899"/>
            <a:ext cx="568175" cy="581509"/>
          </a:xfrm>
          <a:prstGeom prst="rect">
            <a:avLst/>
          </a:prstGeom>
          <a:noFill/>
          <a:ln>
            <a:noFill/>
          </a:ln>
        </p:spPr>
      </p:pic>
      <p:pic>
        <p:nvPicPr>
          <p:cNvPr id="806" name="Google Shape;806;p40"/>
          <p:cNvPicPr preferRelativeResize="0"/>
          <p:nvPr/>
        </p:nvPicPr>
        <p:blipFill>
          <a:blip r:embed="rId5">
            <a:alphaModFix/>
          </a:blip>
          <a:stretch>
            <a:fillRect/>
          </a:stretch>
        </p:blipFill>
        <p:spPr>
          <a:xfrm>
            <a:off x="7092650" y="189307"/>
            <a:ext cx="617400" cy="631880"/>
          </a:xfrm>
          <a:prstGeom prst="rect">
            <a:avLst/>
          </a:prstGeom>
          <a:noFill/>
          <a:ln>
            <a:noFill/>
          </a:ln>
        </p:spPr>
      </p:pic>
      <p:pic>
        <p:nvPicPr>
          <p:cNvPr id="807" name="Google Shape;807;p40"/>
          <p:cNvPicPr preferRelativeResize="0"/>
          <p:nvPr/>
        </p:nvPicPr>
        <p:blipFill>
          <a:blip r:embed="rId4">
            <a:alphaModFix/>
          </a:blip>
          <a:stretch>
            <a:fillRect/>
          </a:stretch>
        </p:blipFill>
        <p:spPr>
          <a:xfrm>
            <a:off x="7928004" y="248538"/>
            <a:ext cx="696601" cy="712913"/>
          </a:xfrm>
          <a:prstGeom prst="rect">
            <a:avLst/>
          </a:prstGeom>
          <a:noFill/>
          <a:ln>
            <a:noFill/>
          </a:ln>
        </p:spPr>
      </p:pic>
      <p:pic>
        <p:nvPicPr>
          <p:cNvPr id="808" name="Google Shape;808;p40"/>
          <p:cNvPicPr preferRelativeResize="0"/>
          <p:nvPr/>
        </p:nvPicPr>
        <p:blipFill>
          <a:blip r:embed="rId7">
            <a:alphaModFix/>
          </a:blip>
          <a:stretch>
            <a:fillRect/>
          </a:stretch>
        </p:blipFill>
        <p:spPr>
          <a:xfrm>
            <a:off x="4951838" y="1313550"/>
            <a:ext cx="696601" cy="712880"/>
          </a:xfrm>
          <a:prstGeom prst="rect">
            <a:avLst/>
          </a:prstGeom>
          <a:noFill/>
          <a:ln>
            <a:noFill/>
          </a:ln>
        </p:spPr>
      </p:pic>
      <p:pic>
        <p:nvPicPr>
          <p:cNvPr id="809" name="Google Shape;809;p40"/>
          <p:cNvPicPr preferRelativeResize="0"/>
          <p:nvPr/>
        </p:nvPicPr>
        <p:blipFill rotWithShape="1">
          <a:blip r:embed="rId9">
            <a:alphaModFix/>
          </a:blip>
          <a:srcRect b="-15"/>
          <a:stretch/>
        </p:blipFill>
        <p:spPr>
          <a:xfrm>
            <a:off x="3961562" y="2021982"/>
            <a:ext cx="1260600" cy="1245900"/>
          </a:xfrm>
          <a:prstGeom prst="ellipse">
            <a:avLst/>
          </a:prstGeom>
          <a:noFill/>
          <a:ln>
            <a:noFill/>
          </a:ln>
        </p:spPr>
      </p:pic>
      <p:sp>
        <p:nvSpPr>
          <p:cNvPr id="810" name="Google Shape;810;p40"/>
          <p:cNvSpPr txBox="1"/>
          <p:nvPr/>
        </p:nvSpPr>
        <p:spPr>
          <a:xfrm>
            <a:off x="2283590" y="2984350"/>
            <a:ext cx="568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Cooks a lot at home, doesn’t feel the need to go out</a:t>
            </a:r>
            <a:endParaRPr b="1" sz="700">
              <a:latin typeface="Bellota Text"/>
              <a:ea typeface="Bellota Text"/>
              <a:cs typeface="Bellota Text"/>
              <a:sym typeface="Bellota Text"/>
            </a:endParaRPr>
          </a:p>
        </p:txBody>
      </p:sp>
      <p:sp>
        <p:nvSpPr>
          <p:cNvPr id="811" name="Google Shape;811;p40"/>
          <p:cNvSpPr txBox="1"/>
          <p:nvPr/>
        </p:nvSpPr>
        <p:spPr>
          <a:xfrm>
            <a:off x="3189102" y="1899221"/>
            <a:ext cx="457200" cy="4524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BIG </a:t>
            </a:r>
            <a:endParaRPr b="1" sz="900">
              <a:latin typeface="Bellota Text"/>
              <a:ea typeface="Bellota Text"/>
              <a:cs typeface="Bellota Text"/>
              <a:sym typeface="Bellota Text"/>
            </a:endParaRPr>
          </a:p>
          <a:p>
            <a:pPr algn="ctr" indent="0" lvl="0" marL="0" rtl="0">
              <a:spcBef>
                <a:spcPts val="0"/>
              </a:spcBef>
              <a:spcAft>
                <a:spcPts val="0"/>
              </a:spcAft>
              <a:buNone/>
            </a:pPr>
            <a:r>
              <a:rPr b="1" lang="en" sz="900">
                <a:latin typeface="Bellota Text"/>
                <a:ea typeface="Bellota Text"/>
                <a:cs typeface="Bellota Text"/>
                <a:sym typeface="Bellota Text"/>
              </a:rPr>
              <a:t>GARLIC FAN</a:t>
            </a:r>
            <a:endParaRPr b="1" sz="900">
              <a:latin typeface="Bellota Text"/>
              <a:ea typeface="Bellota Text"/>
              <a:cs typeface="Bellota Text"/>
              <a:sym typeface="Bellota Text"/>
            </a:endParaRPr>
          </a:p>
        </p:txBody>
      </p:sp>
      <p:sp>
        <p:nvSpPr>
          <p:cNvPr id="812" name="Google Shape;812;p40"/>
          <p:cNvSpPr txBox="1"/>
          <p:nvPr/>
        </p:nvSpPr>
        <p:spPr>
          <a:xfrm>
            <a:off x="3752477" y="1126296"/>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Doesn’t want to make too much food</a:t>
            </a:r>
            <a:endParaRPr b="1" sz="700">
              <a:latin typeface="Bellota Text"/>
              <a:ea typeface="Bellota Text"/>
              <a:cs typeface="Bellota Text"/>
              <a:sym typeface="Bellota Text"/>
            </a:endParaRPr>
          </a:p>
        </p:txBody>
      </p:sp>
      <p:sp>
        <p:nvSpPr>
          <p:cNvPr id="813" name="Google Shape;813;p40"/>
          <p:cNvSpPr txBox="1"/>
          <p:nvPr/>
        </p:nvSpPr>
        <p:spPr>
          <a:xfrm>
            <a:off x="5573587" y="673150"/>
            <a:ext cx="5103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Sizes and proportions are important</a:t>
            </a:r>
            <a:endParaRPr b="1" sz="700">
              <a:latin typeface="Bellota Text"/>
              <a:ea typeface="Bellota Text"/>
              <a:cs typeface="Bellota Text"/>
              <a:sym typeface="Bellota Text"/>
            </a:endParaRPr>
          </a:p>
        </p:txBody>
      </p:sp>
      <p:sp>
        <p:nvSpPr>
          <p:cNvPr id="814" name="Google Shape;814;p40"/>
          <p:cNvSpPr txBox="1"/>
          <p:nvPr/>
        </p:nvSpPr>
        <p:spPr>
          <a:xfrm>
            <a:off x="3332090" y="2903771"/>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Cooked Traditional Mexican Pozole</a:t>
            </a:r>
            <a:endParaRPr b="1" sz="700">
              <a:latin typeface="Bellota Text"/>
              <a:ea typeface="Bellota Text"/>
              <a:cs typeface="Bellota Text"/>
              <a:sym typeface="Bellota Text"/>
            </a:endParaRPr>
          </a:p>
        </p:txBody>
      </p:sp>
      <p:sp>
        <p:nvSpPr>
          <p:cNvPr id="815" name="Google Shape;815;p40"/>
          <p:cNvSpPr txBox="1"/>
          <p:nvPr/>
        </p:nvSpPr>
        <p:spPr>
          <a:xfrm>
            <a:off x="197505" y="1570900"/>
            <a:ext cx="6408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Didn’t know English word for pozole meat</a:t>
            </a:r>
            <a:endParaRPr b="1" sz="700">
              <a:latin typeface="Bellota Text"/>
              <a:ea typeface="Bellota Text"/>
              <a:cs typeface="Bellota Text"/>
              <a:sym typeface="Bellota Text"/>
            </a:endParaRPr>
          </a:p>
        </p:txBody>
      </p:sp>
      <p:sp>
        <p:nvSpPr>
          <p:cNvPr id="816" name="Google Shape;816;p40"/>
          <p:cNvSpPr txBox="1"/>
          <p:nvPr/>
        </p:nvSpPr>
        <p:spPr>
          <a:xfrm>
            <a:off x="7228463" y="2937875"/>
            <a:ext cx="6174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Concerned</a:t>
            </a:r>
            <a:r>
              <a:rPr b="1" lang="en" sz="600">
                <a:latin typeface="Bellota Text"/>
                <a:ea typeface="Bellota Text"/>
                <a:cs typeface="Bellota Text"/>
                <a:sym typeface="Bellota Text"/>
              </a:rPr>
              <a:t> with making sure meat is not undercooked</a:t>
            </a:r>
            <a:endParaRPr b="1" sz="600">
              <a:latin typeface="Bellota Text"/>
              <a:ea typeface="Bellota Text"/>
              <a:cs typeface="Bellota Text"/>
              <a:sym typeface="Bellota Text"/>
            </a:endParaRPr>
          </a:p>
        </p:txBody>
      </p:sp>
      <p:sp>
        <p:nvSpPr>
          <p:cNvPr id="817" name="Google Shape;817;p40"/>
          <p:cNvSpPr txBox="1"/>
          <p:nvPr/>
        </p:nvSpPr>
        <p:spPr>
          <a:xfrm>
            <a:off x="6291423" y="261414"/>
            <a:ext cx="568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Cooking is</a:t>
            </a:r>
            <a:endParaRPr b="1" sz="700">
              <a:latin typeface="Bellota Text"/>
              <a:ea typeface="Bellota Text"/>
              <a:cs typeface="Bellota Text"/>
              <a:sym typeface="Bellota Text"/>
            </a:endParaRPr>
          </a:p>
          <a:p>
            <a:pPr algn="ctr" indent="0" lvl="0" marL="0" rtl="0">
              <a:spcBef>
                <a:spcPts val="0"/>
              </a:spcBef>
              <a:spcAft>
                <a:spcPts val="0"/>
              </a:spcAft>
              <a:buNone/>
            </a:pPr>
            <a:r>
              <a:rPr b="1" lang="en" sz="700">
                <a:latin typeface="Bellota Text"/>
                <a:ea typeface="Bellota Text"/>
                <a:cs typeface="Bellota Text"/>
                <a:sym typeface="Bellota Text"/>
              </a:rPr>
              <a:t>very</a:t>
            </a:r>
            <a:endParaRPr b="1" sz="700">
              <a:latin typeface="Bellota Text"/>
              <a:ea typeface="Bellota Text"/>
              <a:cs typeface="Bellota Text"/>
              <a:sym typeface="Bellota Text"/>
            </a:endParaRPr>
          </a:p>
          <a:p>
            <a:pPr algn="ctr" indent="0" lvl="0" marL="0" rtl="0">
              <a:spcBef>
                <a:spcPts val="0"/>
              </a:spcBef>
              <a:spcAft>
                <a:spcPts val="0"/>
              </a:spcAft>
              <a:buNone/>
            </a:pPr>
            <a:r>
              <a:rPr b="1" lang="en" sz="700">
                <a:latin typeface="Bellota Text"/>
                <a:ea typeface="Bellota Text"/>
                <a:cs typeface="Bellota Text"/>
                <a:sym typeface="Bellota Text"/>
              </a:rPr>
              <a:t>enjoyable</a:t>
            </a:r>
            <a:endParaRPr b="1" sz="700">
              <a:latin typeface="Bellota Text"/>
              <a:ea typeface="Bellota Text"/>
              <a:cs typeface="Bellota Text"/>
              <a:sym typeface="Bellota Text"/>
            </a:endParaRPr>
          </a:p>
        </p:txBody>
      </p:sp>
      <p:sp>
        <p:nvSpPr>
          <p:cNvPr id="818" name="Google Shape;818;p40"/>
          <p:cNvSpPr txBox="1"/>
          <p:nvPr/>
        </p:nvSpPr>
        <p:spPr>
          <a:xfrm>
            <a:off x="7745975" y="3677788"/>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Happy learning recipes from others</a:t>
            </a:r>
            <a:endParaRPr b="1" sz="800">
              <a:latin typeface="Bellota Text"/>
              <a:ea typeface="Bellota Text"/>
              <a:cs typeface="Bellota Text"/>
              <a:sym typeface="Bellota Text"/>
            </a:endParaRPr>
          </a:p>
        </p:txBody>
      </p:sp>
      <p:sp>
        <p:nvSpPr>
          <p:cNvPr id="819" name="Google Shape;819;p40"/>
          <p:cNvSpPr txBox="1"/>
          <p:nvPr/>
        </p:nvSpPr>
        <p:spPr>
          <a:xfrm>
            <a:off x="1122399" y="2842275"/>
            <a:ext cx="6966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Used Provence spice from ratatouille in her dumpling recipe</a:t>
            </a:r>
            <a:endParaRPr b="1" sz="600">
              <a:latin typeface="Bellota Text"/>
              <a:ea typeface="Bellota Text"/>
              <a:cs typeface="Bellota Text"/>
              <a:sym typeface="Bellota Text"/>
            </a:endParaRPr>
          </a:p>
        </p:txBody>
      </p:sp>
      <p:sp>
        <p:nvSpPr>
          <p:cNvPr id="820" name="Google Shape;820;p40"/>
          <p:cNvSpPr txBox="1"/>
          <p:nvPr/>
        </p:nvSpPr>
        <p:spPr>
          <a:xfrm>
            <a:off x="903174" y="1771900"/>
            <a:ext cx="568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Wants to know how much sugar and carbs in food</a:t>
            </a:r>
            <a:endParaRPr b="1" sz="700">
              <a:latin typeface="Bellota Text"/>
              <a:ea typeface="Bellota Text"/>
              <a:cs typeface="Bellota Text"/>
              <a:sym typeface="Bellota Text"/>
            </a:endParaRPr>
          </a:p>
        </p:txBody>
      </p:sp>
      <p:sp>
        <p:nvSpPr>
          <p:cNvPr id="821" name="Google Shape;821;p40"/>
          <p:cNvSpPr txBox="1"/>
          <p:nvPr/>
        </p:nvSpPr>
        <p:spPr>
          <a:xfrm>
            <a:off x="6001550" y="1732650"/>
            <a:ext cx="5103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Food controlling blood sugar spikes</a:t>
            </a:r>
            <a:endParaRPr b="1" sz="700">
              <a:latin typeface="Bellota Text"/>
              <a:ea typeface="Bellota Text"/>
              <a:cs typeface="Bellota Text"/>
              <a:sym typeface="Bellota Text"/>
            </a:endParaRPr>
          </a:p>
        </p:txBody>
      </p:sp>
      <p:sp>
        <p:nvSpPr>
          <p:cNvPr id="822" name="Google Shape;822;p40"/>
          <p:cNvSpPr txBox="1"/>
          <p:nvPr/>
        </p:nvSpPr>
        <p:spPr>
          <a:xfrm>
            <a:off x="2415420" y="1864575"/>
            <a:ext cx="5103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Wish recipes had </a:t>
            </a:r>
            <a:r>
              <a:rPr b="1" lang="en" sz="700">
                <a:latin typeface="Bellota Text"/>
                <a:ea typeface="Bellota Text"/>
                <a:cs typeface="Bellota Text"/>
                <a:sym typeface="Bellota Text"/>
              </a:rPr>
              <a:t>nutrition</a:t>
            </a:r>
            <a:r>
              <a:rPr b="1" lang="en" sz="700">
                <a:latin typeface="Bellota Text"/>
                <a:ea typeface="Bellota Text"/>
                <a:cs typeface="Bellota Text"/>
                <a:sym typeface="Bellota Text"/>
              </a:rPr>
              <a:t> labels</a:t>
            </a:r>
            <a:endParaRPr b="1" sz="700">
              <a:latin typeface="Bellota Text"/>
              <a:ea typeface="Bellota Text"/>
              <a:cs typeface="Bellota Text"/>
              <a:sym typeface="Bellota Text"/>
            </a:endParaRPr>
          </a:p>
        </p:txBody>
      </p:sp>
      <p:sp>
        <p:nvSpPr>
          <p:cNvPr id="823" name="Google Shape;823;p40"/>
          <p:cNvSpPr txBox="1"/>
          <p:nvPr/>
        </p:nvSpPr>
        <p:spPr>
          <a:xfrm>
            <a:off x="7188863" y="1263813"/>
            <a:ext cx="6966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People should be more explicit about carbs in recipes</a:t>
            </a:r>
            <a:endParaRPr b="1" sz="700">
              <a:latin typeface="Bellota Text"/>
              <a:ea typeface="Bellota Text"/>
              <a:cs typeface="Bellota Text"/>
              <a:sym typeface="Bellota Text"/>
            </a:endParaRPr>
          </a:p>
        </p:txBody>
      </p:sp>
      <p:sp>
        <p:nvSpPr>
          <p:cNvPr id="824" name="Google Shape;824;p40"/>
          <p:cNvSpPr txBox="1"/>
          <p:nvPr/>
        </p:nvSpPr>
        <p:spPr>
          <a:xfrm>
            <a:off x="3212011" y="4425913"/>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Controls salt content in recipes</a:t>
            </a:r>
            <a:endParaRPr b="1" sz="700">
              <a:latin typeface="Bellota Text"/>
              <a:ea typeface="Bellota Text"/>
              <a:cs typeface="Bellota Text"/>
              <a:sym typeface="Bellota Text"/>
            </a:endParaRPr>
          </a:p>
        </p:txBody>
      </p:sp>
      <p:sp>
        <p:nvSpPr>
          <p:cNvPr id="825" name="Google Shape;825;p40"/>
          <p:cNvSpPr txBox="1"/>
          <p:nvPr/>
        </p:nvSpPr>
        <p:spPr>
          <a:xfrm>
            <a:off x="2011152" y="271250"/>
            <a:ext cx="568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Wants to control how much salt or sugar</a:t>
            </a:r>
            <a:endParaRPr b="1" sz="700">
              <a:latin typeface="Bellota Text"/>
              <a:ea typeface="Bellota Text"/>
              <a:cs typeface="Bellota Text"/>
              <a:sym typeface="Bellota Text"/>
            </a:endParaRPr>
          </a:p>
        </p:txBody>
      </p:sp>
      <p:sp>
        <p:nvSpPr>
          <p:cNvPr id="826" name="Google Shape;826;p40"/>
          <p:cNvSpPr txBox="1"/>
          <p:nvPr/>
        </p:nvSpPr>
        <p:spPr>
          <a:xfrm>
            <a:off x="2416325" y="3916700"/>
            <a:ext cx="5103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Snacking when no time to cook</a:t>
            </a:r>
            <a:endParaRPr b="1" sz="800">
              <a:latin typeface="Bellota Text"/>
              <a:ea typeface="Bellota Text"/>
              <a:cs typeface="Bellota Text"/>
              <a:sym typeface="Bellota Text"/>
            </a:endParaRPr>
          </a:p>
        </p:txBody>
      </p:sp>
      <p:sp>
        <p:nvSpPr>
          <p:cNvPr id="827" name="Google Shape;827;p40"/>
          <p:cNvSpPr txBox="1"/>
          <p:nvPr/>
        </p:nvSpPr>
        <p:spPr>
          <a:xfrm>
            <a:off x="3653215" y="495925"/>
            <a:ext cx="568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Doesn’t like onions </a:t>
            </a:r>
            <a:endParaRPr b="1" sz="700">
              <a:latin typeface="Bellota Text"/>
              <a:ea typeface="Bellota Text"/>
              <a:cs typeface="Bellota Text"/>
              <a:sym typeface="Bellota Text"/>
            </a:endParaRPr>
          </a:p>
          <a:p>
            <a:pPr algn="ctr" indent="0" lvl="0" marL="0" rtl="0">
              <a:spcBef>
                <a:spcPts val="0"/>
              </a:spcBef>
              <a:spcAft>
                <a:spcPts val="0"/>
              </a:spcAft>
              <a:buNone/>
            </a:pPr>
            <a:r>
              <a:rPr b="1" lang="en" sz="700">
                <a:latin typeface="Bellota Text"/>
                <a:ea typeface="Bellota Text"/>
                <a:cs typeface="Bellota Text"/>
                <a:sym typeface="Bellota Text"/>
              </a:rPr>
              <a:t>AT ALL</a:t>
            </a:r>
            <a:endParaRPr b="1" sz="700">
              <a:latin typeface="Bellota Text"/>
              <a:ea typeface="Bellota Text"/>
              <a:cs typeface="Bellota Text"/>
              <a:sym typeface="Bellota Text"/>
            </a:endParaRPr>
          </a:p>
        </p:txBody>
      </p:sp>
      <p:sp>
        <p:nvSpPr>
          <p:cNvPr id="828" name="Google Shape;828;p40"/>
          <p:cNvSpPr txBox="1"/>
          <p:nvPr/>
        </p:nvSpPr>
        <p:spPr>
          <a:xfrm>
            <a:off x="653452" y="3696213"/>
            <a:ext cx="568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Asks to take onion of at restaurants</a:t>
            </a:r>
            <a:endParaRPr b="1" sz="700">
              <a:latin typeface="Bellota Text"/>
              <a:ea typeface="Bellota Text"/>
              <a:cs typeface="Bellota Text"/>
              <a:sym typeface="Bellota Text"/>
            </a:endParaRPr>
          </a:p>
        </p:txBody>
      </p:sp>
      <p:sp>
        <p:nvSpPr>
          <p:cNvPr id="829" name="Google Shape;829;p40"/>
          <p:cNvSpPr txBox="1"/>
          <p:nvPr/>
        </p:nvSpPr>
        <p:spPr>
          <a:xfrm>
            <a:off x="4928627" y="3643400"/>
            <a:ext cx="6174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Anxious </a:t>
            </a:r>
            <a:endParaRPr b="1" sz="700">
              <a:latin typeface="Bellota Text"/>
              <a:ea typeface="Bellota Text"/>
              <a:cs typeface="Bellota Text"/>
              <a:sym typeface="Bellota Text"/>
            </a:endParaRPr>
          </a:p>
          <a:p>
            <a:pPr algn="ctr" indent="0" lvl="0" marL="0" rtl="0">
              <a:spcBef>
                <a:spcPts val="0"/>
              </a:spcBef>
              <a:spcAft>
                <a:spcPts val="0"/>
              </a:spcAft>
              <a:buNone/>
            </a:pPr>
            <a:r>
              <a:rPr b="1" lang="en" sz="700">
                <a:latin typeface="Bellota Text"/>
                <a:ea typeface="Bellota Text"/>
                <a:cs typeface="Bellota Text"/>
                <a:sym typeface="Bellota Text"/>
              </a:rPr>
              <a:t>when asking waiters  to take off onions</a:t>
            </a:r>
            <a:endParaRPr b="1" sz="700">
              <a:latin typeface="Bellota Text"/>
              <a:ea typeface="Bellota Text"/>
              <a:cs typeface="Bellota Text"/>
              <a:sym typeface="Bellota Text"/>
            </a:endParaRPr>
          </a:p>
        </p:txBody>
      </p:sp>
      <p:pic>
        <p:nvPicPr>
          <p:cNvPr id="830" name="Google Shape;830;p40"/>
          <p:cNvPicPr preferRelativeResize="0"/>
          <p:nvPr/>
        </p:nvPicPr>
        <p:blipFill rotWithShape="1">
          <a:blip r:embed="rId10">
            <a:alphaModFix/>
          </a:blip>
          <a:srcRect b="-48" r="-47"/>
          <a:stretch/>
        </p:blipFill>
        <p:spPr>
          <a:xfrm>
            <a:off x="3900288" y="1954225"/>
            <a:ext cx="1339200" cy="1339200"/>
          </a:xfrm>
          <a:prstGeom prst="ellipse">
            <a:avLst/>
          </a:prstGeom>
          <a:noFill/>
          <a:ln>
            <a:noFill/>
          </a:ln>
          <a:effectLst>
            <a:outerShdw algn="bl" blurRad="57150" dir="5400000" dist="19050" rotWithShape="0">
              <a:srgbClr val="000000">
                <a:alpha val="50000"/>
              </a:srgbClr>
            </a:outerShdw>
          </a:effectLst>
        </p:spPr>
      </p:pic>
      <p:sp>
        <p:nvSpPr>
          <p:cNvPr id="831" name="Google Shape;831;p40"/>
          <p:cNvSpPr txBox="1"/>
          <p:nvPr/>
        </p:nvSpPr>
        <p:spPr>
          <a:xfrm>
            <a:off x="1499264" y="3987736"/>
            <a:ext cx="6174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Removes onions from her foods herself</a:t>
            </a:r>
            <a:endParaRPr b="1" sz="800">
              <a:latin typeface="Bellota Text"/>
              <a:ea typeface="Bellota Text"/>
              <a:cs typeface="Bellota Text"/>
              <a:sym typeface="Bellota Text"/>
            </a:endParaRPr>
          </a:p>
        </p:txBody>
      </p:sp>
      <p:sp>
        <p:nvSpPr>
          <p:cNvPr id="832" name="Google Shape;832;p40"/>
          <p:cNvSpPr txBox="1"/>
          <p:nvPr/>
        </p:nvSpPr>
        <p:spPr>
          <a:xfrm>
            <a:off x="1654184" y="1857875"/>
            <a:ext cx="568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Worries about portions because she has diabetes</a:t>
            </a:r>
            <a:endParaRPr b="1" sz="700">
              <a:latin typeface="Bellota Text"/>
              <a:ea typeface="Bellota Text"/>
              <a:cs typeface="Bellota Text"/>
              <a:sym typeface="Bellota Text"/>
            </a:endParaRPr>
          </a:p>
        </p:txBody>
      </p:sp>
      <p:sp>
        <p:nvSpPr>
          <p:cNvPr id="833" name="Google Shape;833;p40"/>
          <p:cNvSpPr txBox="1"/>
          <p:nvPr/>
        </p:nvSpPr>
        <p:spPr>
          <a:xfrm>
            <a:off x="6320525" y="1055863"/>
            <a:ext cx="5103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Hard to tell when soup is done</a:t>
            </a:r>
            <a:endParaRPr b="1" sz="700">
              <a:latin typeface="Bellota Text"/>
              <a:ea typeface="Bellota Text"/>
              <a:cs typeface="Bellota Text"/>
              <a:sym typeface="Bellota Text"/>
            </a:endParaRPr>
          </a:p>
        </p:txBody>
      </p:sp>
      <p:sp>
        <p:nvSpPr>
          <p:cNvPr id="834" name="Google Shape;834;p40"/>
          <p:cNvSpPr txBox="1"/>
          <p:nvPr/>
        </p:nvSpPr>
        <p:spPr>
          <a:xfrm>
            <a:off x="3576193" y="3575307"/>
            <a:ext cx="6966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Very attentive to her family cooking</a:t>
            </a:r>
            <a:endParaRPr b="1" sz="900">
              <a:latin typeface="Bellota Text"/>
              <a:ea typeface="Bellota Text"/>
              <a:cs typeface="Bellota Text"/>
              <a:sym typeface="Bellota Text"/>
            </a:endParaRPr>
          </a:p>
        </p:txBody>
      </p:sp>
      <p:sp>
        <p:nvSpPr>
          <p:cNvPr id="835" name="Google Shape;835;p40"/>
          <p:cNvSpPr txBox="1"/>
          <p:nvPr/>
        </p:nvSpPr>
        <p:spPr>
          <a:xfrm>
            <a:off x="2830411" y="234564"/>
            <a:ext cx="568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000">
                <a:latin typeface="Bellota Text"/>
                <a:ea typeface="Bellota Text"/>
                <a:cs typeface="Bellota Text"/>
                <a:sym typeface="Bellota Text"/>
              </a:rPr>
              <a:t>Has Type-1 Diabetes</a:t>
            </a:r>
            <a:endParaRPr b="1" sz="1000">
              <a:latin typeface="Bellota Text"/>
              <a:ea typeface="Bellota Text"/>
              <a:cs typeface="Bellota Text"/>
              <a:sym typeface="Bellota Text"/>
            </a:endParaRPr>
          </a:p>
        </p:txBody>
      </p:sp>
      <p:sp>
        <p:nvSpPr>
          <p:cNvPr id="836" name="Google Shape;836;p40"/>
          <p:cNvSpPr txBox="1"/>
          <p:nvPr/>
        </p:nvSpPr>
        <p:spPr>
          <a:xfrm>
            <a:off x="8092000" y="1568363"/>
            <a:ext cx="696600" cy="4524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Nutrition</a:t>
            </a:r>
            <a:r>
              <a:rPr b="1" lang="en" sz="900">
                <a:latin typeface="Bellota Text"/>
                <a:ea typeface="Bellota Text"/>
                <a:cs typeface="Bellota Text"/>
                <a:sym typeface="Bellota Text"/>
              </a:rPr>
              <a:t> labels are helpful</a:t>
            </a:r>
            <a:endParaRPr b="1" sz="900">
              <a:latin typeface="Bellota Text"/>
              <a:ea typeface="Bellota Text"/>
              <a:cs typeface="Bellota Text"/>
              <a:sym typeface="Bellota Text"/>
            </a:endParaRPr>
          </a:p>
        </p:txBody>
      </p:sp>
      <p:pic>
        <p:nvPicPr>
          <p:cNvPr id="837" name="Google Shape;837;p40"/>
          <p:cNvPicPr preferRelativeResize="0"/>
          <p:nvPr/>
        </p:nvPicPr>
        <p:blipFill>
          <a:blip r:embed="rId7">
            <a:alphaModFix/>
          </a:blip>
          <a:stretch>
            <a:fillRect/>
          </a:stretch>
        </p:blipFill>
        <p:spPr>
          <a:xfrm>
            <a:off x="2571725" y="974647"/>
            <a:ext cx="640875" cy="655883"/>
          </a:xfrm>
          <a:prstGeom prst="rect">
            <a:avLst/>
          </a:prstGeom>
          <a:noFill/>
          <a:ln>
            <a:noFill/>
          </a:ln>
        </p:spPr>
      </p:pic>
      <p:sp>
        <p:nvSpPr>
          <p:cNvPr id="838" name="Google Shape;838;p40"/>
          <p:cNvSpPr txBox="1"/>
          <p:nvPr/>
        </p:nvSpPr>
        <p:spPr>
          <a:xfrm>
            <a:off x="2583472" y="1027498"/>
            <a:ext cx="6174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Doesn’t know why she doesn’t like onion</a:t>
            </a:r>
            <a:endParaRPr b="1" sz="800">
              <a:latin typeface="Bellota Text"/>
              <a:ea typeface="Bellota Text"/>
              <a:cs typeface="Bellota Text"/>
              <a:sym typeface="Bellota Text"/>
            </a:endParaRPr>
          </a:p>
        </p:txBody>
      </p:sp>
      <p:sp>
        <p:nvSpPr>
          <p:cNvPr id="839" name="Google Shape;839;p40"/>
          <p:cNvSpPr txBox="1"/>
          <p:nvPr/>
        </p:nvSpPr>
        <p:spPr>
          <a:xfrm>
            <a:off x="1615288" y="1078563"/>
            <a:ext cx="568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Loves learning recipes from her grandma</a:t>
            </a:r>
            <a:endParaRPr b="1" sz="700">
              <a:latin typeface="Bellota Text"/>
              <a:ea typeface="Bellota Text"/>
              <a:cs typeface="Bellota Text"/>
              <a:sym typeface="Bellota Text"/>
            </a:endParaRPr>
          </a:p>
        </p:txBody>
      </p:sp>
      <p:sp>
        <p:nvSpPr>
          <p:cNvPr id="840" name="Google Shape;840;p40"/>
          <p:cNvSpPr txBox="1"/>
          <p:nvPr/>
        </p:nvSpPr>
        <p:spPr>
          <a:xfrm>
            <a:off x="310200" y="2829325"/>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Cooks many Mexican Traditional dishes</a:t>
            </a:r>
            <a:endParaRPr b="1" sz="800">
              <a:latin typeface="Bellota Text"/>
              <a:ea typeface="Bellota Text"/>
              <a:cs typeface="Bellota Text"/>
              <a:sym typeface="Bellota Text"/>
            </a:endParaRPr>
          </a:p>
        </p:txBody>
      </p:sp>
      <p:sp>
        <p:nvSpPr>
          <p:cNvPr id="841" name="Google Shape;841;p40"/>
          <p:cNvSpPr txBox="1"/>
          <p:nvPr/>
        </p:nvSpPr>
        <p:spPr>
          <a:xfrm>
            <a:off x="221238" y="4377575"/>
            <a:ext cx="762900" cy="4524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Experiments</a:t>
            </a:r>
            <a:r>
              <a:rPr b="1" lang="en" sz="900">
                <a:latin typeface="Bellota Text"/>
                <a:ea typeface="Bellota Text"/>
                <a:cs typeface="Bellota Text"/>
                <a:sym typeface="Bellota Text"/>
              </a:rPr>
              <a:t> with </a:t>
            </a:r>
            <a:endParaRPr b="1" sz="900">
              <a:latin typeface="Bellota Text"/>
              <a:ea typeface="Bellota Text"/>
              <a:cs typeface="Bellota Text"/>
              <a:sym typeface="Bellota Text"/>
            </a:endParaRPr>
          </a:p>
          <a:p>
            <a:pPr algn="ctr" indent="0" lvl="0" marL="0" rtl="0">
              <a:spcBef>
                <a:spcPts val="0"/>
              </a:spcBef>
              <a:spcAft>
                <a:spcPts val="0"/>
              </a:spcAft>
              <a:buNone/>
            </a:pPr>
            <a:r>
              <a:rPr b="1" lang="en" sz="900">
                <a:latin typeface="Bellota Text"/>
                <a:ea typeface="Bellota Text"/>
                <a:cs typeface="Bellota Text"/>
                <a:sym typeface="Bellota Text"/>
              </a:rPr>
              <a:t>spices</a:t>
            </a:r>
            <a:endParaRPr b="1" sz="900">
              <a:latin typeface="Bellota Text"/>
              <a:ea typeface="Bellota Text"/>
              <a:cs typeface="Bellota Text"/>
              <a:sym typeface="Bellota Text"/>
            </a:endParaRPr>
          </a:p>
        </p:txBody>
      </p:sp>
      <p:sp>
        <p:nvSpPr>
          <p:cNvPr id="842" name="Google Shape;842;p40"/>
          <p:cNvSpPr txBox="1"/>
          <p:nvPr/>
        </p:nvSpPr>
        <p:spPr>
          <a:xfrm>
            <a:off x="8021150" y="317150"/>
            <a:ext cx="5103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Food staff don’t like </a:t>
            </a:r>
            <a:r>
              <a:rPr b="1" lang="en" sz="700">
                <a:latin typeface="Bellota Text"/>
                <a:ea typeface="Bellota Text"/>
                <a:cs typeface="Bellota Text"/>
                <a:sym typeface="Bellota Text"/>
              </a:rPr>
              <a:t>when customers customize</a:t>
            </a:r>
            <a:endParaRPr b="1" sz="700">
              <a:latin typeface="Bellota Text"/>
              <a:ea typeface="Bellota Text"/>
              <a:cs typeface="Bellota Text"/>
              <a:sym typeface="Bellota Text"/>
            </a:endParaRPr>
          </a:p>
        </p:txBody>
      </p:sp>
      <p:pic>
        <p:nvPicPr>
          <p:cNvPr id="843" name="Google Shape;843;p40"/>
          <p:cNvPicPr preferRelativeResize="0"/>
          <p:nvPr/>
        </p:nvPicPr>
        <p:blipFill>
          <a:blip r:embed="rId5">
            <a:alphaModFix/>
          </a:blip>
          <a:stretch>
            <a:fillRect/>
          </a:stretch>
        </p:blipFill>
        <p:spPr>
          <a:xfrm>
            <a:off x="5454250" y="2844063"/>
            <a:ext cx="640875" cy="655848"/>
          </a:xfrm>
          <a:prstGeom prst="rect">
            <a:avLst/>
          </a:prstGeom>
          <a:noFill/>
          <a:ln>
            <a:noFill/>
          </a:ln>
        </p:spPr>
      </p:pic>
      <p:sp>
        <p:nvSpPr>
          <p:cNvPr id="844" name="Google Shape;844;p40"/>
          <p:cNvSpPr txBox="1"/>
          <p:nvPr/>
        </p:nvSpPr>
        <p:spPr>
          <a:xfrm>
            <a:off x="6347213" y="2948463"/>
            <a:ext cx="6174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more secure making her own food</a:t>
            </a:r>
            <a:endParaRPr b="1" sz="800">
              <a:latin typeface="Bellota Text"/>
              <a:ea typeface="Bellota Text"/>
              <a:cs typeface="Bellota Text"/>
              <a:sym typeface="Bellota Text"/>
            </a:endParaRPr>
          </a:p>
        </p:txBody>
      </p:sp>
      <p:sp>
        <p:nvSpPr>
          <p:cNvPr id="845" name="Google Shape;845;p40"/>
          <p:cNvSpPr txBox="1"/>
          <p:nvPr/>
        </p:nvSpPr>
        <p:spPr>
          <a:xfrm>
            <a:off x="7146212" y="252938"/>
            <a:ext cx="5103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Important to know sugar and carbs</a:t>
            </a:r>
            <a:endParaRPr b="1" sz="700">
              <a:latin typeface="Bellota Text"/>
              <a:ea typeface="Bellota Text"/>
              <a:cs typeface="Bellota Text"/>
              <a:sym typeface="Bellota Text"/>
            </a:endParaRPr>
          </a:p>
        </p:txBody>
      </p:sp>
      <p:sp>
        <p:nvSpPr>
          <p:cNvPr id="846" name="Google Shape;846;p40"/>
          <p:cNvSpPr txBox="1"/>
          <p:nvPr/>
        </p:nvSpPr>
        <p:spPr>
          <a:xfrm>
            <a:off x="8261588" y="2887988"/>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Curious about other spices in recipes</a:t>
            </a:r>
            <a:endParaRPr b="1" sz="800">
              <a:latin typeface="Bellota Text"/>
              <a:ea typeface="Bellota Text"/>
              <a:cs typeface="Bellota Text"/>
              <a:sym typeface="Bellota Text"/>
            </a:endParaRPr>
          </a:p>
        </p:txBody>
      </p:sp>
      <p:sp>
        <p:nvSpPr>
          <p:cNvPr id="847" name="Google Shape;847;p40"/>
          <p:cNvSpPr txBox="1"/>
          <p:nvPr/>
        </p:nvSpPr>
        <p:spPr>
          <a:xfrm>
            <a:off x="7095600" y="4521075"/>
            <a:ext cx="8289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Self-conscious about her preferences</a:t>
            </a:r>
            <a:endParaRPr b="1" sz="800">
              <a:latin typeface="Bellota Text"/>
              <a:ea typeface="Bellota Text"/>
              <a:cs typeface="Bellota Text"/>
              <a:sym typeface="Bellota Text"/>
            </a:endParaRPr>
          </a:p>
        </p:txBody>
      </p:sp>
      <p:sp>
        <p:nvSpPr>
          <p:cNvPr id="848" name="Google Shape;848;p40"/>
          <p:cNvSpPr txBox="1"/>
          <p:nvPr/>
        </p:nvSpPr>
        <p:spPr>
          <a:xfrm>
            <a:off x="5838225" y="3675438"/>
            <a:ext cx="6408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Content while cooking</a:t>
            </a:r>
            <a:endParaRPr b="1" sz="800">
              <a:latin typeface="Bellota Text"/>
              <a:ea typeface="Bellota Text"/>
              <a:cs typeface="Bellota Text"/>
              <a:sym typeface="Bellota Text"/>
            </a:endParaRPr>
          </a:p>
        </p:txBody>
      </p:sp>
      <p:sp>
        <p:nvSpPr>
          <p:cNvPr id="849" name="Google Shape;849;p40"/>
          <p:cNvSpPr txBox="1"/>
          <p:nvPr/>
        </p:nvSpPr>
        <p:spPr>
          <a:xfrm>
            <a:off x="4690650" y="585088"/>
            <a:ext cx="6966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Making too much food is bad</a:t>
            </a:r>
            <a:endParaRPr b="1" sz="700">
              <a:latin typeface="Bellota Text"/>
              <a:ea typeface="Bellota Text"/>
              <a:cs typeface="Bellota Text"/>
              <a:sym typeface="Bellota Text"/>
            </a:endParaRPr>
          </a:p>
        </p:txBody>
      </p:sp>
      <p:sp>
        <p:nvSpPr>
          <p:cNvPr id="850" name="Google Shape;850;p40"/>
          <p:cNvSpPr txBox="1"/>
          <p:nvPr/>
        </p:nvSpPr>
        <p:spPr>
          <a:xfrm>
            <a:off x="4938100" y="1394661"/>
            <a:ext cx="6966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Translating recipes in Spanish to English</a:t>
            </a:r>
            <a:endParaRPr b="1" sz="800">
              <a:latin typeface="Bellota Text"/>
              <a:ea typeface="Bellota Text"/>
              <a:cs typeface="Bellota Text"/>
              <a:sym typeface="Bellota Text"/>
            </a:endParaRPr>
          </a:p>
        </p:txBody>
      </p:sp>
      <p:sp>
        <p:nvSpPr>
          <p:cNvPr id="851" name="Google Shape;851;p40"/>
          <p:cNvSpPr txBox="1"/>
          <p:nvPr/>
        </p:nvSpPr>
        <p:spPr>
          <a:xfrm>
            <a:off x="6869225" y="1864477"/>
            <a:ext cx="5103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How to be creative with her meals</a:t>
            </a:r>
            <a:endParaRPr b="1" sz="800">
              <a:latin typeface="Bellota Text"/>
              <a:ea typeface="Bellota Text"/>
              <a:cs typeface="Bellota Text"/>
              <a:sym typeface="Bellota Text"/>
            </a:endParaRPr>
          </a:p>
        </p:txBody>
      </p:sp>
      <p:sp>
        <p:nvSpPr>
          <p:cNvPr id="852" name="Google Shape;852;p40"/>
          <p:cNvSpPr txBox="1"/>
          <p:nvPr/>
        </p:nvSpPr>
        <p:spPr>
          <a:xfrm>
            <a:off x="5519525" y="2863727"/>
            <a:ext cx="5103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Annoyed with recipes that don’t </a:t>
            </a:r>
            <a:r>
              <a:rPr b="1" lang="en" sz="700">
                <a:latin typeface="Bellota Text"/>
                <a:ea typeface="Bellota Text"/>
                <a:cs typeface="Bellota Text"/>
                <a:sym typeface="Bellota Text"/>
              </a:rPr>
              <a:t>specify</a:t>
            </a:r>
            <a:r>
              <a:rPr b="1" lang="en" sz="700">
                <a:latin typeface="Bellota Text"/>
                <a:ea typeface="Bellota Text"/>
                <a:cs typeface="Bellota Text"/>
                <a:sym typeface="Bellota Text"/>
              </a:rPr>
              <a:t> portions</a:t>
            </a:r>
            <a:endParaRPr b="1" sz="700">
              <a:latin typeface="Bellota Text"/>
              <a:ea typeface="Bellota Text"/>
              <a:cs typeface="Bellota Text"/>
              <a:sym typeface="Bellota Text"/>
            </a:endParaRPr>
          </a:p>
        </p:txBody>
      </p:sp>
      <p:sp>
        <p:nvSpPr>
          <p:cNvPr id="853" name="Google Shape;853;p40"/>
          <p:cNvSpPr txBox="1"/>
          <p:nvPr/>
        </p:nvSpPr>
        <p:spPr>
          <a:xfrm>
            <a:off x="6144075" y="4402425"/>
            <a:ext cx="6408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More confident about what is in her food when she cooks</a:t>
            </a:r>
            <a:endParaRPr b="1" sz="700">
              <a:latin typeface="Bellota Text"/>
              <a:ea typeface="Bellota Text"/>
              <a:cs typeface="Bellota Text"/>
              <a:sym typeface="Bellota Text"/>
            </a:endParaRPr>
          </a:p>
        </p:txBody>
      </p:sp>
      <p:sp>
        <p:nvSpPr>
          <p:cNvPr id="854" name="Google Shape;854;p40"/>
          <p:cNvSpPr txBox="1"/>
          <p:nvPr/>
        </p:nvSpPr>
        <p:spPr>
          <a:xfrm>
            <a:off x="6764200" y="3792238"/>
            <a:ext cx="696600" cy="283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Overwhelming love for garlic</a:t>
            </a:r>
            <a:endParaRPr b="1" sz="800">
              <a:latin typeface="Bellota Text"/>
              <a:ea typeface="Bellota Text"/>
              <a:cs typeface="Bellota Text"/>
              <a:sym typeface="Bellota Text"/>
            </a:endParaRPr>
          </a:p>
        </p:txBody>
      </p:sp>
      <p:sp>
        <p:nvSpPr>
          <p:cNvPr id="855" name="Google Shape;855;p40"/>
          <p:cNvSpPr txBox="1"/>
          <p:nvPr/>
        </p:nvSpPr>
        <p:spPr>
          <a:xfrm>
            <a:off x="5206157" y="4395518"/>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Confused about portions in some recipes</a:t>
            </a:r>
            <a:endParaRPr b="1" sz="800">
              <a:latin typeface="Bellota Text"/>
              <a:ea typeface="Bellota Text"/>
              <a:cs typeface="Bellota Text"/>
              <a:sym typeface="Bellota Text"/>
            </a:endParaRPr>
          </a:p>
        </p:txBody>
      </p:sp>
    </p:spTree>
  </p:cSld>
  <p:clrMapOvr>
    <a:masterClrMapping/>
  </p:clrMapOvr>
</p:sld>
</file>

<file path=ppt/slides/slide18.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859" name="Shape 859"/>
        <p:cNvGrpSpPr/>
        <p:nvPr/>
      </p:nvGrpSpPr>
      <p:grpSpPr>
        <a:xfrm>
          <a:off x="0" y="0"/>
          <a:ext cx="0" cy="0"/>
          <a:chOff x="0" y="0"/>
          <a:chExt cx="0" cy="0"/>
        </a:xfrm>
      </p:grpSpPr>
      <p:pic>
        <p:nvPicPr>
          <p:cNvPr id="860" name="Google Shape;860;p41"/>
          <p:cNvPicPr preferRelativeResize="0"/>
          <p:nvPr/>
        </p:nvPicPr>
        <p:blipFill>
          <a:blip r:embed="rId3">
            <a:alphaModFix/>
          </a:blip>
          <a:stretch>
            <a:fillRect/>
          </a:stretch>
        </p:blipFill>
        <p:spPr>
          <a:xfrm>
            <a:off x="8131600" y="1458388"/>
            <a:ext cx="617400" cy="631851"/>
          </a:xfrm>
          <a:prstGeom prst="rect">
            <a:avLst/>
          </a:prstGeom>
          <a:noFill/>
          <a:ln>
            <a:noFill/>
          </a:ln>
        </p:spPr>
      </p:pic>
      <p:pic>
        <p:nvPicPr>
          <p:cNvPr id="861" name="Google Shape;861;p41"/>
          <p:cNvPicPr preferRelativeResize="0"/>
          <p:nvPr/>
        </p:nvPicPr>
        <p:blipFill>
          <a:blip r:embed="rId3">
            <a:alphaModFix/>
          </a:blip>
          <a:stretch>
            <a:fillRect/>
          </a:stretch>
        </p:blipFill>
        <p:spPr>
          <a:xfrm>
            <a:off x="7996600" y="289075"/>
            <a:ext cx="617400" cy="631851"/>
          </a:xfrm>
          <a:prstGeom prst="rect">
            <a:avLst/>
          </a:prstGeom>
          <a:noFill/>
          <a:ln>
            <a:noFill/>
          </a:ln>
        </p:spPr>
      </p:pic>
      <p:pic>
        <p:nvPicPr>
          <p:cNvPr id="862" name="Google Shape;862;p41"/>
          <p:cNvPicPr preferRelativeResize="0"/>
          <p:nvPr/>
        </p:nvPicPr>
        <p:blipFill>
          <a:blip r:embed="rId3">
            <a:alphaModFix/>
          </a:blip>
          <a:stretch>
            <a:fillRect/>
          </a:stretch>
        </p:blipFill>
        <p:spPr>
          <a:xfrm>
            <a:off x="7133388" y="156575"/>
            <a:ext cx="617400" cy="631851"/>
          </a:xfrm>
          <a:prstGeom prst="rect">
            <a:avLst/>
          </a:prstGeom>
          <a:noFill/>
          <a:ln>
            <a:noFill/>
          </a:ln>
        </p:spPr>
      </p:pic>
      <p:pic>
        <p:nvPicPr>
          <p:cNvPr id="863" name="Google Shape;863;p41"/>
          <p:cNvPicPr preferRelativeResize="0"/>
          <p:nvPr/>
        </p:nvPicPr>
        <p:blipFill>
          <a:blip r:embed="rId3">
            <a:alphaModFix/>
          </a:blip>
          <a:stretch>
            <a:fillRect/>
          </a:stretch>
        </p:blipFill>
        <p:spPr>
          <a:xfrm>
            <a:off x="7200900" y="1131225"/>
            <a:ext cx="617400" cy="631851"/>
          </a:xfrm>
          <a:prstGeom prst="rect">
            <a:avLst/>
          </a:prstGeom>
          <a:noFill/>
          <a:ln>
            <a:noFill/>
          </a:ln>
        </p:spPr>
      </p:pic>
      <p:pic>
        <p:nvPicPr>
          <p:cNvPr id="864" name="Google Shape;864;p41"/>
          <p:cNvPicPr preferRelativeResize="0"/>
          <p:nvPr/>
        </p:nvPicPr>
        <p:blipFill>
          <a:blip r:embed="rId3">
            <a:alphaModFix/>
          </a:blip>
          <a:stretch>
            <a:fillRect/>
          </a:stretch>
        </p:blipFill>
        <p:spPr>
          <a:xfrm>
            <a:off x="5943263" y="1685663"/>
            <a:ext cx="617400" cy="631851"/>
          </a:xfrm>
          <a:prstGeom prst="rect">
            <a:avLst/>
          </a:prstGeom>
          <a:noFill/>
          <a:ln>
            <a:noFill/>
          </a:ln>
        </p:spPr>
      </p:pic>
      <p:pic>
        <p:nvPicPr>
          <p:cNvPr id="865" name="Google Shape;865;p41"/>
          <p:cNvPicPr preferRelativeResize="0"/>
          <p:nvPr/>
        </p:nvPicPr>
        <p:blipFill>
          <a:blip r:embed="rId3">
            <a:alphaModFix/>
          </a:blip>
          <a:stretch>
            <a:fillRect/>
          </a:stretch>
        </p:blipFill>
        <p:spPr>
          <a:xfrm>
            <a:off x="6270200" y="908625"/>
            <a:ext cx="617400" cy="631851"/>
          </a:xfrm>
          <a:prstGeom prst="rect">
            <a:avLst/>
          </a:prstGeom>
          <a:noFill/>
          <a:ln>
            <a:noFill/>
          </a:ln>
        </p:spPr>
      </p:pic>
      <p:pic>
        <p:nvPicPr>
          <p:cNvPr id="866" name="Google Shape;866;p41"/>
          <p:cNvPicPr preferRelativeResize="0"/>
          <p:nvPr/>
        </p:nvPicPr>
        <p:blipFill>
          <a:blip r:embed="rId3">
            <a:alphaModFix/>
          </a:blip>
          <a:stretch>
            <a:fillRect/>
          </a:stretch>
        </p:blipFill>
        <p:spPr>
          <a:xfrm>
            <a:off x="6270200" y="84600"/>
            <a:ext cx="617400" cy="631851"/>
          </a:xfrm>
          <a:prstGeom prst="rect">
            <a:avLst/>
          </a:prstGeom>
          <a:noFill/>
          <a:ln>
            <a:noFill/>
          </a:ln>
        </p:spPr>
      </p:pic>
      <p:pic>
        <p:nvPicPr>
          <p:cNvPr id="867" name="Google Shape;867;p41"/>
          <p:cNvPicPr preferRelativeResize="0"/>
          <p:nvPr/>
        </p:nvPicPr>
        <p:blipFill>
          <a:blip r:embed="rId3">
            <a:alphaModFix/>
          </a:blip>
          <a:stretch>
            <a:fillRect/>
          </a:stretch>
        </p:blipFill>
        <p:spPr>
          <a:xfrm>
            <a:off x="5546813" y="591225"/>
            <a:ext cx="617400" cy="631851"/>
          </a:xfrm>
          <a:prstGeom prst="rect">
            <a:avLst/>
          </a:prstGeom>
          <a:noFill/>
          <a:ln>
            <a:noFill/>
          </a:ln>
        </p:spPr>
      </p:pic>
      <p:pic>
        <p:nvPicPr>
          <p:cNvPr id="868" name="Google Shape;868;p41"/>
          <p:cNvPicPr preferRelativeResize="0"/>
          <p:nvPr/>
        </p:nvPicPr>
        <p:blipFill>
          <a:blip r:embed="rId3">
            <a:alphaModFix/>
          </a:blip>
          <a:stretch>
            <a:fillRect/>
          </a:stretch>
        </p:blipFill>
        <p:spPr>
          <a:xfrm>
            <a:off x="4977713" y="1316038"/>
            <a:ext cx="617400" cy="631851"/>
          </a:xfrm>
          <a:prstGeom prst="rect">
            <a:avLst/>
          </a:prstGeom>
          <a:noFill/>
          <a:ln>
            <a:noFill/>
          </a:ln>
        </p:spPr>
      </p:pic>
      <p:pic>
        <p:nvPicPr>
          <p:cNvPr id="869" name="Google Shape;869;p41"/>
          <p:cNvPicPr preferRelativeResize="0"/>
          <p:nvPr/>
        </p:nvPicPr>
        <p:blipFill>
          <a:blip r:embed="rId3">
            <a:alphaModFix/>
          </a:blip>
          <a:stretch>
            <a:fillRect/>
          </a:stretch>
        </p:blipFill>
        <p:spPr>
          <a:xfrm>
            <a:off x="4716275" y="449325"/>
            <a:ext cx="617400" cy="631851"/>
          </a:xfrm>
          <a:prstGeom prst="rect">
            <a:avLst/>
          </a:prstGeom>
          <a:noFill/>
          <a:ln>
            <a:noFill/>
          </a:ln>
        </p:spPr>
      </p:pic>
      <p:pic>
        <p:nvPicPr>
          <p:cNvPr id="870" name="Google Shape;870;p41"/>
          <p:cNvPicPr preferRelativeResize="0"/>
          <p:nvPr/>
        </p:nvPicPr>
        <p:blipFill>
          <a:blip r:embed="rId3">
            <a:alphaModFix/>
          </a:blip>
          <a:stretch>
            <a:fillRect/>
          </a:stretch>
        </p:blipFill>
        <p:spPr>
          <a:xfrm>
            <a:off x="8273300" y="2872738"/>
            <a:ext cx="617400" cy="631851"/>
          </a:xfrm>
          <a:prstGeom prst="rect">
            <a:avLst/>
          </a:prstGeom>
          <a:noFill/>
          <a:ln>
            <a:noFill/>
          </a:ln>
        </p:spPr>
      </p:pic>
      <p:pic>
        <p:nvPicPr>
          <p:cNvPr id="871" name="Google Shape;871;p41"/>
          <p:cNvPicPr preferRelativeResize="0"/>
          <p:nvPr/>
        </p:nvPicPr>
        <p:blipFill>
          <a:blip r:embed="rId3">
            <a:alphaModFix/>
          </a:blip>
          <a:stretch>
            <a:fillRect/>
          </a:stretch>
        </p:blipFill>
        <p:spPr>
          <a:xfrm>
            <a:off x="7179800" y="4357600"/>
            <a:ext cx="617400" cy="631851"/>
          </a:xfrm>
          <a:prstGeom prst="rect">
            <a:avLst/>
          </a:prstGeom>
          <a:noFill/>
          <a:ln>
            <a:noFill/>
          </a:ln>
        </p:spPr>
      </p:pic>
      <p:pic>
        <p:nvPicPr>
          <p:cNvPr id="872" name="Google Shape;872;p41"/>
          <p:cNvPicPr preferRelativeResize="0"/>
          <p:nvPr/>
        </p:nvPicPr>
        <p:blipFill>
          <a:blip r:embed="rId3">
            <a:alphaModFix/>
          </a:blip>
          <a:stretch>
            <a:fillRect/>
          </a:stretch>
        </p:blipFill>
        <p:spPr>
          <a:xfrm>
            <a:off x="7763275" y="3597213"/>
            <a:ext cx="617400" cy="631851"/>
          </a:xfrm>
          <a:prstGeom prst="rect">
            <a:avLst/>
          </a:prstGeom>
          <a:noFill/>
          <a:ln>
            <a:noFill/>
          </a:ln>
        </p:spPr>
      </p:pic>
      <p:pic>
        <p:nvPicPr>
          <p:cNvPr id="873" name="Google Shape;873;p41"/>
          <p:cNvPicPr preferRelativeResize="0"/>
          <p:nvPr/>
        </p:nvPicPr>
        <p:blipFill>
          <a:blip r:embed="rId3">
            <a:alphaModFix/>
          </a:blip>
          <a:stretch>
            <a:fillRect/>
          </a:stretch>
        </p:blipFill>
        <p:spPr>
          <a:xfrm>
            <a:off x="7228475" y="2836825"/>
            <a:ext cx="617400" cy="631851"/>
          </a:xfrm>
          <a:prstGeom prst="rect">
            <a:avLst/>
          </a:prstGeom>
          <a:noFill/>
          <a:ln>
            <a:noFill/>
          </a:ln>
        </p:spPr>
      </p:pic>
      <p:pic>
        <p:nvPicPr>
          <p:cNvPr id="874" name="Google Shape;874;p41"/>
          <p:cNvPicPr preferRelativeResize="0"/>
          <p:nvPr/>
        </p:nvPicPr>
        <p:blipFill>
          <a:blip r:embed="rId3">
            <a:alphaModFix/>
          </a:blip>
          <a:stretch>
            <a:fillRect/>
          </a:stretch>
        </p:blipFill>
        <p:spPr>
          <a:xfrm>
            <a:off x="6803800" y="3621950"/>
            <a:ext cx="617400" cy="631851"/>
          </a:xfrm>
          <a:prstGeom prst="rect">
            <a:avLst/>
          </a:prstGeom>
          <a:noFill/>
          <a:ln>
            <a:noFill/>
          </a:ln>
        </p:spPr>
      </p:pic>
      <p:pic>
        <p:nvPicPr>
          <p:cNvPr id="875" name="Google Shape;875;p41"/>
          <p:cNvPicPr preferRelativeResize="0"/>
          <p:nvPr/>
        </p:nvPicPr>
        <p:blipFill>
          <a:blip r:embed="rId3">
            <a:alphaModFix/>
          </a:blip>
          <a:stretch>
            <a:fillRect/>
          </a:stretch>
        </p:blipFill>
        <p:spPr>
          <a:xfrm>
            <a:off x="6155775" y="4289600"/>
            <a:ext cx="617400" cy="631851"/>
          </a:xfrm>
          <a:prstGeom prst="rect">
            <a:avLst/>
          </a:prstGeom>
          <a:noFill/>
          <a:ln>
            <a:noFill/>
          </a:ln>
        </p:spPr>
      </p:pic>
      <p:pic>
        <p:nvPicPr>
          <p:cNvPr id="876" name="Google Shape;876;p41"/>
          <p:cNvPicPr preferRelativeResize="0"/>
          <p:nvPr/>
        </p:nvPicPr>
        <p:blipFill>
          <a:blip r:embed="rId3">
            <a:alphaModFix/>
          </a:blip>
          <a:stretch>
            <a:fillRect/>
          </a:stretch>
        </p:blipFill>
        <p:spPr>
          <a:xfrm>
            <a:off x="5161800" y="4302250"/>
            <a:ext cx="617400" cy="631851"/>
          </a:xfrm>
          <a:prstGeom prst="rect">
            <a:avLst/>
          </a:prstGeom>
          <a:noFill/>
          <a:ln>
            <a:noFill/>
          </a:ln>
        </p:spPr>
      </p:pic>
      <p:pic>
        <p:nvPicPr>
          <p:cNvPr id="877" name="Google Shape;877;p41"/>
          <p:cNvPicPr preferRelativeResize="0"/>
          <p:nvPr/>
        </p:nvPicPr>
        <p:blipFill>
          <a:blip r:embed="rId3">
            <a:alphaModFix/>
          </a:blip>
          <a:stretch>
            <a:fillRect/>
          </a:stretch>
        </p:blipFill>
        <p:spPr>
          <a:xfrm>
            <a:off x="5866213" y="3611775"/>
            <a:ext cx="617400" cy="631851"/>
          </a:xfrm>
          <a:prstGeom prst="rect">
            <a:avLst/>
          </a:prstGeom>
          <a:noFill/>
          <a:ln>
            <a:noFill/>
          </a:ln>
        </p:spPr>
      </p:pic>
      <p:pic>
        <p:nvPicPr>
          <p:cNvPr id="878" name="Google Shape;878;p41"/>
          <p:cNvPicPr preferRelativeResize="0"/>
          <p:nvPr/>
        </p:nvPicPr>
        <p:blipFill>
          <a:blip r:embed="rId3">
            <a:alphaModFix/>
          </a:blip>
          <a:stretch>
            <a:fillRect/>
          </a:stretch>
        </p:blipFill>
        <p:spPr>
          <a:xfrm>
            <a:off x="4931463" y="3584538"/>
            <a:ext cx="617400" cy="631851"/>
          </a:xfrm>
          <a:prstGeom prst="rect">
            <a:avLst/>
          </a:prstGeom>
          <a:noFill/>
          <a:ln>
            <a:noFill/>
          </a:ln>
        </p:spPr>
      </p:pic>
      <p:pic>
        <p:nvPicPr>
          <p:cNvPr id="879" name="Google Shape;879;p41"/>
          <p:cNvPicPr preferRelativeResize="0"/>
          <p:nvPr/>
        </p:nvPicPr>
        <p:blipFill>
          <a:blip r:embed="rId3">
            <a:alphaModFix/>
          </a:blip>
          <a:stretch>
            <a:fillRect/>
          </a:stretch>
        </p:blipFill>
        <p:spPr>
          <a:xfrm>
            <a:off x="5484663" y="2819625"/>
            <a:ext cx="617400" cy="631851"/>
          </a:xfrm>
          <a:prstGeom prst="rect">
            <a:avLst/>
          </a:prstGeom>
          <a:noFill/>
          <a:ln>
            <a:noFill/>
          </a:ln>
        </p:spPr>
      </p:pic>
      <p:pic>
        <p:nvPicPr>
          <p:cNvPr id="880" name="Google Shape;880;p41"/>
          <p:cNvPicPr preferRelativeResize="0"/>
          <p:nvPr/>
        </p:nvPicPr>
        <p:blipFill>
          <a:blip r:embed="rId3">
            <a:alphaModFix/>
          </a:blip>
          <a:stretch>
            <a:fillRect/>
          </a:stretch>
        </p:blipFill>
        <p:spPr>
          <a:xfrm>
            <a:off x="294000" y="4310325"/>
            <a:ext cx="617400" cy="631851"/>
          </a:xfrm>
          <a:prstGeom prst="rect">
            <a:avLst/>
          </a:prstGeom>
          <a:noFill/>
          <a:ln>
            <a:noFill/>
          </a:ln>
        </p:spPr>
      </p:pic>
      <p:pic>
        <p:nvPicPr>
          <p:cNvPr id="881" name="Google Shape;881;p41"/>
          <p:cNvPicPr preferRelativeResize="0"/>
          <p:nvPr/>
        </p:nvPicPr>
        <p:blipFill>
          <a:blip r:embed="rId3">
            <a:alphaModFix/>
          </a:blip>
          <a:stretch>
            <a:fillRect/>
          </a:stretch>
        </p:blipFill>
        <p:spPr>
          <a:xfrm>
            <a:off x="604250" y="3575450"/>
            <a:ext cx="617400" cy="631851"/>
          </a:xfrm>
          <a:prstGeom prst="rect">
            <a:avLst/>
          </a:prstGeom>
          <a:noFill/>
          <a:ln>
            <a:noFill/>
          </a:ln>
        </p:spPr>
      </p:pic>
      <p:pic>
        <p:nvPicPr>
          <p:cNvPr id="882" name="Google Shape;882;p41"/>
          <p:cNvPicPr preferRelativeResize="0"/>
          <p:nvPr/>
        </p:nvPicPr>
        <p:blipFill>
          <a:blip r:embed="rId3">
            <a:alphaModFix/>
          </a:blip>
          <a:stretch>
            <a:fillRect/>
          </a:stretch>
        </p:blipFill>
        <p:spPr>
          <a:xfrm>
            <a:off x="1476175" y="3929825"/>
            <a:ext cx="617400" cy="631851"/>
          </a:xfrm>
          <a:prstGeom prst="rect">
            <a:avLst/>
          </a:prstGeom>
          <a:noFill/>
          <a:ln>
            <a:noFill/>
          </a:ln>
        </p:spPr>
      </p:pic>
      <p:pic>
        <p:nvPicPr>
          <p:cNvPr id="883" name="Google Shape;883;p41"/>
          <p:cNvPicPr preferRelativeResize="0"/>
          <p:nvPr/>
        </p:nvPicPr>
        <p:blipFill>
          <a:blip r:embed="rId3">
            <a:alphaModFix/>
          </a:blip>
          <a:stretch>
            <a:fillRect/>
          </a:stretch>
        </p:blipFill>
        <p:spPr>
          <a:xfrm>
            <a:off x="2348088" y="3865525"/>
            <a:ext cx="617400" cy="631851"/>
          </a:xfrm>
          <a:prstGeom prst="rect">
            <a:avLst/>
          </a:prstGeom>
          <a:noFill/>
          <a:ln>
            <a:noFill/>
          </a:ln>
        </p:spPr>
      </p:pic>
      <p:pic>
        <p:nvPicPr>
          <p:cNvPr id="884" name="Google Shape;884;p41"/>
          <p:cNvPicPr preferRelativeResize="0"/>
          <p:nvPr/>
        </p:nvPicPr>
        <p:blipFill>
          <a:blip r:embed="rId3">
            <a:alphaModFix/>
          </a:blip>
          <a:stretch>
            <a:fillRect/>
          </a:stretch>
        </p:blipFill>
        <p:spPr>
          <a:xfrm>
            <a:off x="3138725" y="4376450"/>
            <a:ext cx="617400" cy="631851"/>
          </a:xfrm>
          <a:prstGeom prst="rect">
            <a:avLst/>
          </a:prstGeom>
          <a:noFill/>
          <a:ln>
            <a:noFill/>
          </a:ln>
        </p:spPr>
      </p:pic>
      <p:pic>
        <p:nvPicPr>
          <p:cNvPr id="885" name="Google Shape;885;p41"/>
          <p:cNvPicPr preferRelativeResize="0"/>
          <p:nvPr/>
        </p:nvPicPr>
        <p:blipFill>
          <a:blip r:embed="rId3">
            <a:alphaModFix/>
          </a:blip>
          <a:stretch>
            <a:fillRect/>
          </a:stretch>
        </p:blipFill>
        <p:spPr>
          <a:xfrm>
            <a:off x="3618925" y="3589725"/>
            <a:ext cx="617400" cy="631851"/>
          </a:xfrm>
          <a:prstGeom prst="rect">
            <a:avLst/>
          </a:prstGeom>
          <a:noFill/>
          <a:ln>
            <a:noFill/>
          </a:ln>
        </p:spPr>
      </p:pic>
      <p:pic>
        <p:nvPicPr>
          <p:cNvPr id="886" name="Google Shape;886;p41"/>
          <p:cNvPicPr preferRelativeResize="0"/>
          <p:nvPr/>
        </p:nvPicPr>
        <p:blipFill>
          <a:blip r:embed="rId3">
            <a:alphaModFix/>
          </a:blip>
          <a:stretch>
            <a:fillRect/>
          </a:stretch>
        </p:blipFill>
        <p:spPr>
          <a:xfrm>
            <a:off x="3252000" y="2803000"/>
            <a:ext cx="617400" cy="631851"/>
          </a:xfrm>
          <a:prstGeom prst="rect">
            <a:avLst/>
          </a:prstGeom>
          <a:noFill/>
          <a:ln>
            <a:noFill/>
          </a:ln>
        </p:spPr>
      </p:pic>
      <p:pic>
        <p:nvPicPr>
          <p:cNvPr id="887" name="Google Shape;887;p41"/>
          <p:cNvPicPr preferRelativeResize="0"/>
          <p:nvPr/>
        </p:nvPicPr>
        <p:blipFill>
          <a:blip r:embed="rId3">
            <a:alphaModFix/>
          </a:blip>
          <a:stretch>
            <a:fillRect/>
          </a:stretch>
        </p:blipFill>
        <p:spPr>
          <a:xfrm>
            <a:off x="2116950" y="3049100"/>
            <a:ext cx="617400" cy="631851"/>
          </a:xfrm>
          <a:prstGeom prst="rect">
            <a:avLst/>
          </a:prstGeom>
          <a:noFill/>
          <a:ln>
            <a:noFill/>
          </a:ln>
        </p:spPr>
      </p:pic>
      <p:pic>
        <p:nvPicPr>
          <p:cNvPr id="888" name="Google Shape;888;p41"/>
          <p:cNvPicPr preferRelativeResize="0"/>
          <p:nvPr/>
        </p:nvPicPr>
        <p:blipFill>
          <a:blip r:embed="rId3">
            <a:alphaModFix/>
          </a:blip>
          <a:stretch>
            <a:fillRect/>
          </a:stretch>
        </p:blipFill>
        <p:spPr>
          <a:xfrm>
            <a:off x="333600" y="2756988"/>
            <a:ext cx="617400" cy="631851"/>
          </a:xfrm>
          <a:prstGeom prst="rect">
            <a:avLst/>
          </a:prstGeom>
          <a:noFill/>
          <a:ln>
            <a:noFill/>
          </a:ln>
        </p:spPr>
      </p:pic>
      <p:pic>
        <p:nvPicPr>
          <p:cNvPr id="889" name="Google Shape;889;p41"/>
          <p:cNvPicPr preferRelativeResize="0"/>
          <p:nvPr/>
        </p:nvPicPr>
        <p:blipFill>
          <a:blip r:embed="rId3">
            <a:alphaModFix/>
          </a:blip>
          <a:stretch>
            <a:fillRect/>
          </a:stretch>
        </p:blipFill>
        <p:spPr>
          <a:xfrm>
            <a:off x="228850" y="1488975"/>
            <a:ext cx="617400" cy="631851"/>
          </a:xfrm>
          <a:prstGeom prst="rect">
            <a:avLst/>
          </a:prstGeom>
          <a:noFill/>
          <a:ln>
            <a:noFill/>
          </a:ln>
        </p:spPr>
      </p:pic>
      <p:pic>
        <p:nvPicPr>
          <p:cNvPr id="890" name="Google Shape;890;p41"/>
          <p:cNvPicPr preferRelativeResize="0"/>
          <p:nvPr/>
        </p:nvPicPr>
        <p:blipFill>
          <a:blip r:embed="rId3">
            <a:alphaModFix/>
          </a:blip>
          <a:stretch>
            <a:fillRect/>
          </a:stretch>
        </p:blipFill>
        <p:spPr>
          <a:xfrm>
            <a:off x="878575" y="1724425"/>
            <a:ext cx="617400" cy="631851"/>
          </a:xfrm>
          <a:prstGeom prst="rect">
            <a:avLst/>
          </a:prstGeom>
          <a:noFill/>
          <a:ln>
            <a:noFill/>
          </a:ln>
        </p:spPr>
      </p:pic>
      <p:pic>
        <p:nvPicPr>
          <p:cNvPr id="891" name="Google Shape;891;p41"/>
          <p:cNvPicPr preferRelativeResize="0"/>
          <p:nvPr/>
        </p:nvPicPr>
        <p:blipFill>
          <a:blip r:embed="rId3">
            <a:alphaModFix/>
          </a:blip>
          <a:stretch>
            <a:fillRect/>
          </a:stretch>
        </p:blipFill>
        <p:spPr>
          <a:xfrm>
            <a:off x="1610688" y="1748475"/>
            <a:ext cx="617400" cy="631851"/>
          </a:xfrm>
          <a:prstGeom prst="rect">
            <a:avLst/>
          </a:prstGeom>
          <a:noFill/>
          <a:ln>
            <a:noFill/>
          </a:ln>
        </p:spPr>
      </p:pic>
      <p:pic>
        <p:nvPicPr>
          <p:cNvPr id="892" name="Google Shape;892;p41"/>
          <p:cNvPicPr preferRelativeResize="0"/>
          <p:nvPr/>
        </p:nvPicPr>
        <p:blipFill>
          <a:blip r:embed="rId3">
            <a:alphaModFix/>
          </a:blip>
          <a:stretch>
            <a:fillRect/>
          </a:stretch>
        </p:blipFill>
        <p:spPr>
          <a:xfrm>
            <a:off x="2342825" y="1766225"/>
            <a:ext cx="617400" cy="631851"/>
          </a:xfrm>
          <a:prstGeom prst="rect">
            <a:avLst/>
          </a:prstGeom>
          <a:noFill/>
          <a:ln>
            <a:noFill/>
          </a:ln>
        </p:spPr>
      </p:pic>
      <p:pic>
        <p:nvPicPr>
          <p:cNvPr id="893" name="Google Shape;893;p41"/>
          <p:cNvPicPr preferRelativeResize="0"/>
          <p:nvPr/>
        </p:nvPicPr>
        <p:blipFill>
          <a:blip r:embed="rId3">
            <a:alphaModFix/>
          </a:blip>
          <a:stretch>
            <a:fillRect/>
          </a:stretch>
        </p:blipFill>
        <p:spPr>
          <a:xfrm>
            <a:off x="3121562" y="1794550"/>
            <a:ext cx="617400" cy="631851"/>
          </a:xfrm>
          <a:prstGeom prst="rect">
            <a:avLst/>
          </a:prstGeom>
          <a:noFill/>
          <a:ln>
            <a:noFill/>
          </a:ln>
        </p:spPr>
      </p:pic>
      <p:pic>
        <p:nvPicPr>
          <p:cNvPr id="894" name="Google Shape;894;p41"/>
          <p:cNvPicPr preferRelativeResize="0"/>
          <p:nvPr/>
        </p:nvPicPr>
        <p:blipFill>
          <a:blip r:embed="rId3">
            <a:alphaModFix/>
          </a:blip>
          <a:stretch>
            <a:fillRect/>
          </a:stretch>
        </p:blipFill>
        <p:spPr>
          <a:xfrm>
            <a:off x="3704588" y="1062488"/>
            <a:ext cx="617400" cy="631851"/>
          </a:xfrm>
          <a:prstGeom prst="rect">
            <a:avLst/>
          </a:prstGeom>
          <a:noFill/>
          <a:ln>
            <a:noFill/>
          </a:ln>
        </p:spPr>
      </p:pic>
      <p:pic>
        <p:nvPicPr>
          <p:cNvPr id="895" name="Google Shape;895;p41"/>
          <p:cNvPicPr preferRelativeResize="0"/>
          <p:nvPr/>
        </p:nvPicPr>
        <p:blipFill>
          <a:blip r:embed="rId3">
            <a:alphaModFix/>
          </a:blip>
          <a:stretch>
            <a:fillRect/>
          </a:stretch>
        </p:blipFill>
        <p:spPr>
          <a:xfrm>
            <a:off x="1578975" y="927938"/>
            <a:ext cx="617400" cy="631851"/>
          </a:xfrm>
          <a:prstGeom prst="rect">
            <a:avLst/>
          </a:prstGeom>
          <a:noFill/>
          <a:ln>
            <a:noFill/>
          </a:ln>
        </p:spPr>
      </p:pic>
      <p:pic>
        <p:nvPicPr>
          <p:cNvPr id="896" name="Google Shape;896;p41"/>
          <p:cNvPicPr preferRelativeResize="0"/>
          <p:nvPr/>
        </p:nvPicPr>
        <p:blipFill>
          <a:blip r:embed="rId3">
            <a:alphaModFix/>
          </a:blip>
          <a:stretch>
            <a:fillRect/>
          </a:stretch>
        </p:blipFill>
        <p:spPr>
          <a:xfrm>
            <a:off x="2608075" y="961400"/>
            <a:ext cx="617400" cy="631851"/>
          </a:xfrm>
          <a:prstGeom prst="rect">
            <a:avLst/>
          </a:prstGeom>
          <a:noFill/>
          <a:ln>
            <a:noFill/>
          </a:ln>
        </p:spPr>
      </p:pic>
      <p:pic>
        <p:nvPicPr>
          <p:cNvPr id="897" name="Google Shape;897;p41"/>
          <p:cNvPicPr preferRelativeResize="0"/>
          <p:nvPr/>
        </p:nvPicPr>
        <p:blipFill>
          <a:blip r:embed="rId3">
            <a:alphaModFix/>
          </a:blip>
          <a:stretch>
            <a:fillRect/>
          </a:stretch>
        </p:blipFill>
        <p:spPr>
          <a:xfrm>
            <a:off x="3609875" y="330450"/>
            <a:ext cx="617400" cy="631851"/>
          </a:xfrm>
          <a:prstGeom prst="rect">
            <a:avLst/>
          </a:prstGeom>
          <a:noFill/>
          <a:ln>
            <a:noFill/>
          </a:ln>
        </p:spPr>
      </p:pic>
      <p:pic>
        <p:nvPicPr>
          <p:cNvPr id="898" name="Google Shape;898;p41"/>
          <p:cNvPicPr preferRelativeResize="0"/>
          <p:nvPr/>
        </p:nvPicPr>
        <p:blipFill>
          <a:blip r:embed="rId3">
            <a:alphaModFix/>
          </a:blip>
          <a:stretch>
            <a:fillRect/>
          </a:stretch>
        </p:blipFill>
        <p:spPr>
          <a:xfrm>
            <a:off x="2825925" y="156575"/>
            <a:ext cx="617400" cy="631851"/>
          </a:xfrm>
          <a:prstGeom prst="rect">
            <a:avLst/>
          </a:prstGeom>
          <a:noFill/>
          <a:ln>
            <a:noFill/>
          </a:ln>
        </p:spPr>
      </p:pic>
      <p:pic>
        <p:nvPicPr>
          <p:cNvPr id="899" name="Google Shape;899;p41"/>
          <p:cNvPicPr preferRelativeResize="0"/>
          <p:nvPr/>
        </p:nvPicPr>
        <p:blipFill>
          <a:blip r:embed="rId4">
            <a:alphaModFix/>
          </a:blip>
          <a:stretch>
            <a:fillRect/>
          </a:stretch>
        </p:blipFill>
        <p:spPr>
          <a:xfrm>
            <a:off x="-957650" y="-1019800"/>
            <a:ext cx="2754249" cy="2771725"/>
          </a:xfrm>
          <a:prstGeom prst="rect">
            <a:avLst/>
          </a:prstGeom>
          <a:noFill/>
          <a:ln>
            <a:noFill/>
          </a:ln>
        </p:spPr>
      </p:pic>
      <p:cxnSp>
        <p:nvCxnSpPr>
          <p:cNvPr id="900" name="Google Shape;900;p41"/>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901" name="Google Shape;901;p41"/>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sp>
        <p:nvSpPr>
          <p:cNvPr id="902" name="Google Shape;902;p41"/>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903" name="Google Shape;903;p41"/>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904" name="Google Shape;904;p41"/>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905" name="Google Shape;905;p41"/>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906" name="Google Shape;906;p41"/>
          <p:cNvPicPr preferRelativeResize="0"/>
          <p:nvPr/>
        </p:nvPicPr>
        <p:blipFill rotWithShape="1">
          <a:blip r:embed="rId5">
            <a:alphaModFix/>
          </a:blip>
          <a:srcRect b="129" r="-3136" t="-3621"/>
          <a:stretch/>
        </p:blipFill>
        <p:spPr>
          <a:xfrm>
            <a:off x="3966025" y="2022450"/>
            <a:ext cx="1210500" cy="12105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907" name="Google Shape;907;p41"/>
          <p:cNvPicPr preferRelativeResize="0"/>
          <p:nvPr/>
        </p:nvPicPr>
        <p:blipFill rotWithShape="1">
          <a:blip r:embed="rId6">
            <a:alphaModFix/>
          </a:blip>
          <a:srcRect b="-15"/>
          <a:stretch/>
        </p:blipFill>
        <p:spPr>
          <a:xfrm>
            <a:off x="3961562" y="2021982"/>
            <a:ext cx="1260600" cy="1245900"/>
          </a:xfrm>
          <a:prstGeom prst="ellipse">
            <a:avLst/>
          </a:prstGeom>
          <a:noFill/>
          <a:ln>
            <a:noFill/>
          </a:ln>
        </p:spPr>
      </p:pic>
      <p:sp>
        <p:nvSpPr>
          <p:cNvPr id="908" name="Google Shape;908;p41"/>
          <p:cNvSpPr txBox="1"/>
          <p:nvPr/>
        </p:nvSpPr>
        <p:spPr>
          <a:xfrm>
            <a:off x="2141552" y="3077175"/>
            <a:ext cx="568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Cooks a lot at home, doesn’t feel the need to go out</a:t>
            </a:r>
            <a:endParaRPr b="1" sz="700">
              <a:latin typeface="Bellota Text"/>
              <a:ea typeface="Bellota Text"/>
              <a:cs typeface="Bellota Text"/>
              <a:sym typeface="Bellota Text"/>
            </a:endParaRPr>
          </a:p>
        </p:txBody>
      </p:sp>
      <p:sp>
        <p:nvSpPr>
          <p:cNvPr id="909" name="Google Shape;909;p41"/>
          <p:cNvSpPr txBox="1"/>
          <p:nvPr/>
        </p:nvSpPr>
        <p:spPr>
          <a:xfrm>
            <a:off x="3189102" y="1899221"/>
            <a:ext cx="457200" cy="4524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BIG </a:t>
            </a:r>
            <a:endParaRPr b="1" sz="900">
              <a:latin typeface="Bellota Text"/>
              <a:ea typeface="Bellota Text"/>
              <a:cs typeface="Bellota Text"/>
              <a:sym typeface="Bellota Text"/>
            </a:endParaRPr>
          </a:p>
          <a:p>
            <a:pPr algn="ctr" indent="0" lvl="0" marL="0" rtl="0">
              <a:spcBef>
                <a:spcPts val="0"/>
              </a:spcBef>
              <a:spcAft>
                <a:spcPts val="0"/>
              </a:spcAft>
              <a:buNone/>
            </a:pPr>
            <a:r>
              <a:rPr b="1" lang="en" sz="900">
                <a:latin typeface="Bellota Text"/>
                <a:ea typeface="Bellota Text"/>
                <a:cs typeface="Bellota Text"/>
                <a:sym typeface="Bellota Text"/>
              </a:rPr>
              <a:t>GARLIC FAN</a:t>
            </a:r>
            <a:endParaRPr b="1" sz="900">
              <a:latin typeface="Bellota Text"/>
              <a:ea typeface="Bellota Text"/>
              <a:cs typeface="Bellota Text"/>
              <a:sym typeface="Bellota Text"/>
            </a:endParaRPr>
          </a:p>
        </p:txBody>
      </p:sp>
      <p:sp>
        <p:nvSpPr>
          <p:cNvPr id="910" name="Google Shape;910;p41"/>
          <p:cNvSpPr txBox="1"/>
          <p:nvPr/>
        </p:nvSpPr>
        <p:spPr>
          <a:xfrm>
            <a:off x="3752477" y="1126296"/>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Doesn’t want to make too much food</a:t>
            </a:r>
            <a:endParaRPr b="1" sz="700">
              <a:latin typeface="Bellota Text"/>
              <a:ea typeface="Bellota Text"/>
              <a:cs typeface="Bellota Text"/>
              <a:sym typeface="Bellota Text"/>
            </a:endParaRPr>
          </a:p>
        </p:txBody>
      </p:sp>
      <p:sp>
        <p:nvSpPr>
          <p:cNvPr id="911" name="Google Shape;911;p41"/>
          <p:cNvSpPr txBox="1"/>
          <p:nvPr/>
        </p:nvSpPr>
        <p:spPr>
          <a:xfrm>
            <a:off x="5573587" y="673150"/>
            <a:ext cx="5103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Sizes and proportions are important</a:t>
            </a:r>
            <a:endParaRPr b="1" sz="700">
              <a:latin typeface="Bellota Text"/>
              <a:ea typeface="Bellota Text"/>
              <a:cs typeface="Bellota Text"/>
              <a:sym typeface="Bellota Text"/>
            </a:endParaRPr>
          </a:p>
        </p:txBody>
      </p:sp>
      <p:sp>
        <p:nvSpPr>
          <p:cNvPr id="912" name="Google Shape;912;p41"/>
          <p:cNvSpPr txBox="1"/>
          <p:nvPr/>
        </p:nvSpPr>
        <p:spPr>
          <a:xfrm>
            <a:off x="3332090" y="2903771"/>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Cooked Traditional Mexican Pozole</a:t>
            </a:r>
            <a:endParaRPr b="1" sz="700">
              <a:latin typeface="Bellota Text"/>
              <a:ea typeface="Bellota Text"/>
              <a:cs typeface="Bellota Text"/>
              <a:sym typeface="Bellota Text"/>
            </a:endParaRPr>
          </a:p>
        </p:txBody>
      </p:sp>
      <p:sp>
        <p:nvSpPr>
          <p:cNvPr id="913" name="Google Shape;913;p41"/>
          <p:cNvSpPr txBox="1"/>
          <p:nvPr/>
        </p:nvSpPr>
        <p:spPr>
          <a:xfrm>
            <a:off x="197505" y="1570900"/>
            <a:ext cx="6408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Didn’t know English word for pozole meat</a:t>
            </a:r>
            <a:endParaRPr b="1" sz="700">
              <a:latin typeface="Bellota Text"/>
              <a:ea typeface="Bellota Text"/>
              <a:cs typeface="Bellota Text"/>
              <a:sym typeface="Bellota Text"/>
            </a:endParaRPr>
          </a:p>
        </p:txBody>
      </p:sp>
      <p:sp>
        <p:nvSpPr>
          <p:cNvPr id="914" name="Google Shape;914;p41"/>
          <p:cNvSpPr txBox="1"/>
          <p:nvPr/>
        </p:nvSpPr>
        <p:spPr>
          <a:xfrm>
            <a:off x="7228463" y="2937875"/>
            <a:ext cx="6174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Concerned with making sure meat is not undercooked</a:t>
            </a:r>
            <a:endParaRPr b="1" sz="600">
              <a:latin typeface="Bellota Text"/>
              <a:ea typeface="Bellota Text"/>
              <a:cs typeface="Bellota Text"/>
              <a:sym typeface="Bellota Text"/>
            </a:endParaRPr>
          </a:p>
        </p:txBody>
      </p:sp>
      <p:sp>
        <p:nvSpPr>
          <p:cNvPr id="915" name="Google Shape;915;p41"/>
          <p:cNvSpPr txBox="1"/>
          <p:nvPr/>
        </p:nvSpPr>
        <p:spPr>
          <a:xfrm>
            <a:off x="6294825" y="190775"/>
            <a:ext cx="568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Cooking is</a:t>
            </a:r>
            <a:endParaRPr b="1" sz="800">
              <a:latin typeface="Bellota Text"/>
              <a:ea typeface="Bellota Text"/>
              <a:cs typeface="Bellota Text"/>
              <a:sym typeface="Bellota Text"/>
            </a:endParaRPr>
          </a:p>
          <a:p>
            <a:pPr algn="ctr" indent="0" lvl="0" marL="0" rtl="0">
              <a:spcBef>
                <a:spcPts val="0"/>
              </a:spcBef>
              <a:spcAft>
                <a:spcPts val="0"/>
              </a:spcAft>
              <a:buNone/>
            </a:pPr>
            <a:r>
              <a:rPr b="1" lang="en" sz="800">
                <a:latin typeface="Bellota Text"/>
                <a:ea typeface="Bellota Text"/>
                <a:cs typeface="Bellota Text"/>
                <a:sym typeface="Bellota Text"/>
              </a:rPr>
              <a:t>very</a:t>
            </a:r>
            <a:endParaRPr b="1" sz="800">
              <a:latin typeface="Bellota Text"/>
              <a:ea typeface="Bellota Text"/>
              <a:cs typeface="Bellota Text"/>
              <a:sym typeface="Bellota Text"/>
            </a:endParaRPr>
          </a:p>
          <a:p>
            <a:pPr algn="ctr" indent="0" lvl="0" marL="0" rtl="0">
              <a:spcBef>
                <a:spcPts val="0"/>
              </a:spcBef>
              <a:spcAft>
                <a:spcPts val="0"/>
              </a:spcAft>
              <a:buNone/>
            </a:pPr>
            <a:r>
              <a:rPr b="1" lang="en" sz="800">
                <a:latin typeface="Bellota Text"/>
                <a:ea typeface="Bellota Text"/>
                <a:cs typeface="Bellota Text"/>
                <a:sym typeface="Bellota Text"/>
              </a:rPr>
              <a:t>enjoyable</a:t>
            </a:r>
            <a:endParaRPr b="1" sz="800">
              <a:latin typeface="Bellota Text"/>
              <a:ea typeface="Bellota Text"/>
              <a:cs typeface="Bellota Text"/>
              <a:sym typeface="Bellota Text"/>
            </a:endParaRPr>
          </a:p>
        </p:txBody>
      </p:sp>
      <p:sp>
        <p:nvSpPr>
          <p:cNvPr id="916" name="Google Shape;916;p41"/>
          <p:cNvSpPr txBox="1"/>
          <p:nvPr/>
        </p:nvSpPr>
        <p:spPr>
          <a:xfrm>
            <a:off x="7745975" y="3677788"/>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Happy learning recipes from others</a:t>
            </a:r>
            <a:endParaRPr b="1" sz="800">
              <a:latin typeface="Bellota Text"/>
              <a:ea typeface="Bellota Text"/>
              <a:cs typeface="Bellota Text"/>
              <a:sym typeface="Bellota Text"/>
            </a:endParaRPr>
          </a:p>
        </p:txBody>
      </p:sp>
      <p:sp>
        <p:nvSpPr>
          <p:cNvPr id="917" name="Google Shape;917;p41"/>
          <p:cNvSpPr txBox="1"/>
          <p:nvPr/>
        </p:nvSpPr>
        <p:spPr>
          <a:xfrm>
            <a:off x="903174" y="1771900"/>
            <a:ext cx="568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Wants to know how much sugar and carbs in food</a:t>
            </a:r>
            <a:endParaRPr b="1" sz="700">
              <a:latin typeface="Bellota Text"/>
              <a:ea typeface="Bellota Text"/>
              <a:cs typeface="Bellota Text"/>
              <a:sym typeface="Bellota Text"/>
            </a:endParaRPr>
          </a:p>
        </p:txBody>
      </p:sp>
      <p:sp>
        <p:nvSpPr>
          <p:cNvPr id="918" name="Google Shape;918;p41"/>
          <p:cNvSpPr txBox="1"/>
          <p:nvPr/>
        </p:nvSpPr>
        <p:spPr>
          <a:xfrm>
            <a:off x="6001550" y="1732650"/>
            <a:ext cx="5103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Food controlling blood sugar spikes</a:t>
            </a:r>
            <a:endParaRPr b="1" sz="700">
              <a:latin typeface="Bellota Text"/>
              <a:ea typeface="Bellota Text"/>
              <a:cs typeface="Bellota Text"/>
              <a:sym typeface="Bellota Text"/>
            </a:endParaRPr>
          </a:p>
        </p:txBody>
      </p:sp>
      <p:sp>
        <p:nvSpPr>
          <p:cNvPr id="919" name="Google Shape;919;p41"/>
          <p:cNvSpPr txBox="1"/>
          <p:nvPr/>
        </p:nvSpPr>
        <p:spPr>
          <a:xfrm>
            <a:off x="2367400" y="1806350"/>
            <a:ext cx="5103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Wish recipes had nutrition labels</a:t>
            </a:r>
            <a:endParaRPr b="1" sz="700">
              <a:latin typeface="Bellota Text"/>
              <a:ea typeface="Bellota Text"/>
              <a:cs typeface="Bellota Text"/>
              <a:sym typeface="Bellota Text"/>
            </a:endParaRPr>
          </a:p>
        </p:txBody>
      </p:sp>
      <p:sp>
        <p:nvSpPr>
          <p:cNvPr id="920" name="Google Shape;920;p41"/>
          <p:cNvSpPr txBox="1"/>
          <p:nvPr/>
        </p:nvSpPr>
        <p:spPr>
          <a:xfrm>
            <a:off x="7188275" y="1213138"/>
            <a:ext cx="6966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people should be more explicit about carbs in recipes</a:t>
            </a:r>
            <a:endParaRPr b="1" sz="700">
              <a:latin typeface="Bellota Text"/>
              <a:ea typeface="Bellota Text"/>
              <a:cs typeface="Bellota Text"/>
              <a:sym typeface="Bellota Text"/>
            </a:endParaRPr>
          </a:p>
        </p:txBody>
      </p:sp>
      <p:sp>
        <p:nvSpPr>
          <p:cNvPr id="921" name="Google Shape;921;p41"/>
          <p:cNvSpPr txBox="1"/>
          <p:nvPr/>
        </p:nvSpPr>
        <p:spPr>
          <a:xfrm>
            <a:off x="3218815" y="4439521"/>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Controls salt content in recipes</a:t>
            </a:r>
            <a:endParaRPr b="1" sz="700">
              <a:latin typeface="Bellota Text"/>
              <a:ea typeface="Bellota Text"/>
              <a:cs typeface="Bellota Text"/>
              <a:sym typeface="Bellota Text"/>
            </a:endParaRPr>
          </a:p>
        </p:txBody>
      </p:sp>
      <p:sp>
        <p:nvSpPr>
          <p:cNvPr id="922" name="Google Shape;922;p41"/>
          <p:cNvSpPr txBox="1"/>
          <p:nvPr/>
        </p:nvSpPr>
        <p:spPr>
          <a:xfrm>
            <a:off x="2416325" y="3916700"/>
            <a:ext cx="5103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Snacking when no time to cook</a:t>
            </a:r>
            <a:endParaRPr b="1" sz="800">
              <a:latin typeface="Bellota Text"/>
              <a:ea typeface="Bellota Text"/>
              <a:cs typeface="Bellota Text"/>
              <a:sym typeface="Bellota Text"/>
            </a:endParaRPr>
          </a:p>
        </p:txBody>
      </p:sp>
      <p:sp>
        <p:nvSpPr>
          <p:cNvPr id="923" name="Google Shape;923;p41"/>
          <p:cNvSpPr txBox="1"/>
          <p:nvPr/>
        </p:nvSpPr>
        <p:spPr>
          <a:xfrm>
            <a:off x="3638327" y="442300"/>
            <a:ext cx="568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Doesn’t like onions </a:t>
            </a:r>
            <a:endParaRPr b="1" sz="700">
              <a:latin typeface="Bellota Text"/>
              <a:ea typeface="Bellota Text"/>
              <a:cs typeface="Bellota Text"/>
              <a:sym typeface="Bellota Text"/>
            </a:endParaRPr>
          </a:p>
          <a:p>
            <a:pPr algn="ctr" indent="0" lvl="0" marL="0" rtl="0">
              <a:spcBef>
                <a:spcPts val="0"/>
              </a:spcBef>
              <a:spcAft>
                <a:spcPts val="0"/>
              </a:spcAft>
              <a:buNone/>
            </a:pPr>
            <a:r>
              <a:rPr b="1" lang="en" sz="700">
                <a:latin typeface="Bellota Text"/>
                <a:ea typeface="Bellota Text"/>
                <a:cs typeface="Bellota Text"/>
                <a:sym typeface="Bellota Text"/>
              </a:rPr>
              <a:t>AT ALL</a:t>
            </a:r>
            <a:endParaRPr b="1" sz="700">
              <a:latin typeface="Bellota Text"/>
              <a:ea typeface="Bellota Text"/>
              <a:cs typeface="Bellota Text"/>
              <a:sym typeface="Bellota Text"/>
            </a:endParaRPr>
          </a:p>
        </p:txBody>
      </p:sp>
      <p:sp>
        <p:nvSpPr>
          <p:cNvPr id="924" name="Google Shape;924;p41"/>
          <p:cNvSpPr txBox="1"/>
          <p:nvPr/>
        </p:nvSpPr>
        <p:spPr>
          <a:xfrm>
            <a:off x="653452" y="3696213"/>
            <a:ext cx="568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Asks to take onion of at restaurants</a:t>
            </a:r>
            <a:endParaRPr b="1" sz="700">
              <a:latin typeface="Bellota Text"/>
              <a:ea typeface="Bellota Text"/>
              <a:cs typeface="Bellota Text"/>
              <a:sym typeface="Bellota Text"/>
            </a:endParaRPr>
          </a:p>
        </p:txBody>
      </p:sp>
      <p:sp>
        <p:nvSpPr>
          <p:cNvPr id="925" name="Google Shape;925;p41"/>
          <p:cNvSpPr txBox="1"/>
          <p:nvPr/>
        </p:nvSpPr>
        <p:spPr>
          <a:xfrm>
            <a:off x="4928627" y="3643400"/>
            <a:ext cx="6174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Anxious </a:t>
            </a:r>
            <a:endParaRPr b="1" sz="700">
              <a:latin typeface="Bellota Text"/>
              <a:ea typeface="Bellota Text"/>
              <a:cs typeface="Bellota Text"/>
              <a:sym typeface="Bellota Text"/>
            </a:endParaRPr>
          </a:p>
          <a:p>
            <a:pPr algn="ctr" indent="0" lvl="0" marL="0" rtl="0">
              <a:spcBef>
                <a:spcPts val="0"/>
              </a:spcBef>
              <a:spcAft>
                <a:spcPts val="0"/>
              </a:spcAft>
              <a:buNone/>
            </a:pPr>
            <a:r>
              <a:rPr b="1" lang="en" sz="700">
                <a:latin typeface="Bellota Text"/>
                <a:ea typeface="Bellota Text"/>
                <a:cs typeface="Bellota Text"/>
                <a:sym typeface="Bellota Text"/>
              </a:rPr>
              <a:t>when asking waiters  to take off onions</a:t>
            </a:r>
            <a:endParaRPr b="1" sz="700">
              <a:latin typeface="Bellota Text"/>
              <a:ea typeface="Bellota Text"/>
              <a:cs typeface="Bellota Text"/>
              <a:sym typeface="Bellota Text"/>
            </a:endParaRPr>
          </a:p>
        </p:txBody>
      </p:sp>
      <p:pic>
        <p:nvPicPr>
          <p:cNvPr id="926" name="Google Shape;926;p41"/>
          <p:cNvPicPr preferRelativeResize="0"/>
          <p:nvPr/>
        </p:nvPicPr>
        <p:blipFill rotWithShape="1">
          <a:blip r:embed="rId7">
            <a:alphaModFix/>
          </a:blip>
          <a:srcRect b="-48" r="-47"/>
          <a:stretch/>
        </p:blipFill>
        <p:spPr>
          <a:xfrm>
            <a:off x="3900288" y="1954225"/>
            <a:ext cx="1339200" cy="1339200"/>
          </a:xfrm>
          <a:prstGeom prst="ellipse">
            <a:avLst/>
          </a:prstGeom>
          <a:noFill/>
          <a:ln>
            <a:noFill/>
          </a:ln>
          <a:effectLst>
            <a:outerShdw algn="bl" blurRad="57150" dir="5400000" dist="19050" rotWithShape="0">
              <a:srgbClr val="000000">
                <a:alpha val="50000"/>
              </a:srgbClr>
            </a:outerShdw>
          </a:effectLst>
        </p:spPr>
      </p:pic>
      <p:sp>
        <p:nvSpPr>
          <p:cNvPr id="927" name="Google Shape;927;p41"/>
          <p:cNvSpPr txBox="1"/>
          <p:nvPr/>
        </p:nvSpPr>
        <p:spPr>
          <a:xfrm>
            <a:off x="1477354" y="3981000"/>
            <a:ext cx="6174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Removes onions from her foods herself</a:t>
            </a:r>
            <a:endParaRPr b="1" sz="800">
              <a:latin typeface="Bellota Text"/>
              <a:ea typeface="Bellota Text"/>
              <a:cs typeface="Bellota Text"/>
              <a:sym typeface="Bellota Text"/>
            </a:endParaRPr>
          </a:p>
        </p:txBody>
      </p:sp>
      <p:sp>
        <p:nvSpPr>
          <p:cNvPr id="928" name="Google Shape;928;p41"/>
          <p:cNvSpPr txBox="1"/>
          <p:nvPr/>
        </p:nvSpPr>
        <p:spPr>
          <a:xfrm>
            <a:off x="1613362" y="1810250"/>
            <a:ext cx="568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Worries about portions because she has diabetes</a:t>
            </a:r>
            <a:endParaRPr b="1" sz="700">
              <a:latin typeface="Bellota Text"/>
              <a:ea typeface="Bellota Text"/>
              <a:cs typeface="Bellota Text"/>
              <a:sym typeface="Bellota Text"/>
            </a:endParaRPr>
          </a:p>
        </p:txBody>
      </p:sp>
      <p:sp>
        <p:nvSpPr>
          <p:cNvPr id="929" name="Google Shape;929;p41"/>
          <p:cNvSpPr txBox="1"/>
          <p:nvPr/>
        </p:nvSpPr>
        <p:spPr>
          <a:xfrm>
            <a:off x="6323775" y="929038"/>
            <a:ext cx="5103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Hard to tell when soup is done</a:t>
            </a:r>
            <a:endParaRPr b="1" sz="900">
              <a:latin typeface="Bellota Text"/>
              <a:ea typeface="Bellota Text"/>
              <a:cs typeface="Bellota Text"/>
              <a:sym typeface="Bellota Text"/>
            </a:endParaRPr>
          </a:p>
        </p:txBody>
      </p:sp>
      <p:sp>
        <p:nvSpPr>
          <p:cNvPr id="930" name="Google Shape;930;p41"/>
          <p:cNvSpPr txBox="1"/>
          <p:nvPr/>
        </p:nvSpPr>
        <p:spPr>
          <a:xfrm>
            <a:off x="3570838" y="3610138"/>
            <a:ext cx="6966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Very attentive to her family cooking</a:t>
            </a:r>
            <a:endParaRPr b="1" sz="900">
              <a:latin typeface="Bellota Text"/>
              <a:ea typeface="Bellota Text"/>
              <a:cs typeface="Bellota Text"/>
              <a:sym typeface="Bellota Text"/>
            </a:endParaRPr>
          </a:p>
        </p:txBody>
      </p:sp>
      <p:sp>
        <p:nvSpPr>
          <p:cNvPr id="931" name="Google Shape;931;p41"/>
          <p:cNvSpPr txBox="1"/>
          <p:nvPr/>
        </p:nvSpPr>
        <p:spPr>
          <a:xfrm>
            <a:off x="2847840" y="199350"/>
            <a:ext cx="568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000">
                <a:latin typeface="Bellota Text"/>
                <a:ea typeface="Bellota Text"/>
                <a:cs typeface="Bellota Text"/>
                <a:sym typeface="Bellota Text"/>
              </a:rPr>
              <a:t>Has Type-1 Diabetes</a:t>
            </a:r>
            <a:endParaRPr b="1" sz="1000">
              <a:latin typeface="Bellota Text"/>
              <a:ea typeface="Bellota Text"/>
              <a:cs typeface="Bellota Text"/>
              <a:sym typeface="Bellota Text"/>
            </a:endParaRPr>
          </a:p>
        </p:txBody>
      </p:sp>
      <p:sp>
        <p:nvSpPr>
          <p:cNvPr id="932" name="Google Shape;932;p41"/>
          <p:cNvSpPr txBox="1"/>
          <p:nvPr/>
        </p:nvSpPr>
        <p:spPr>
          <a:xfrm>
            <a:off x="8092000" y="1568363"/>
            <a:ext cx="696600" cy="4524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Nutrition labels are helpful</a:t>
            </a:r>
            <a:endParaRPr b="1" sz="900">
              <a:latin typeface="Bellota Text"/>
              <a:ea typeface="Bellota Text"/>
              <a:cs typeface="Bellota Text"/>
              <a:sym typeface="Bellota Text"/>
            </a:endParaRPr>
          </a:p>
        </p:txBody>
      </p:sp>
      <p:sp>
        <p:nvSpPr>
          <p:cNvPr id="933" name="Google Shape;933;p41"/>
          <p:cNvSpPr txBox="1"/>
          <p:nvPr/>
        </p:nvSpPr>
        <p:spPr>
          <a:xfrm>
            <a:off x="2583472" y="1007088"/>
            <a:ext cx="6174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Doesn’t know why she doesn’t like onion</a:t>
            </a:r>
            <a:endParaRPr b="1" sz="800">
              <a:latin typeface="Bellota Text"/>
              <a:ea typeface="Bellota Text"/>
              <a:cs typeface="Bellota Text"/>
              <a:sym typeface="Bellota Text"/>
            </a:endParaRPr>
          </a:p>
        </p:txBody>
      </p:sp>
      <p:sp>
        <p:nvSpPr>
          <p:cNvPr id="934" name="Google Shape;934;p41"/>
          <p:cNvSpPr txBox="1"/>
          <p:nvPr/>
        </p:nvSpPr>
        <p:spPr>
          <a:xfrm>
            <a:off x="1567275" y="971600"/>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Loves learning recipes from her grandma</a:t>
            </a:r>
            <a:endParaRPr b="1" sz="800">
              <a:latin typeface="Bellota Text"/>
              <a:ea typeface="Bellota Text"/>
              <a:cs typeface="Bellota Text"/>
              <a:sym typeface="Bellota Text"/>
            </a:endParaRPr>
          </a:p>
        </p:txBody>
      </p:sp>
      <p:pic>
        <p:nvPicPr>
          <p:cNvPr id="935" name="Google Shape;935;p41"/>
          <p:cNvPicPr preferRelativeResize="0"/>
          <p:nvPr/>
        </p:nvPicPr>
        <p:blipFill>
          <a:blip r:embed="rId8">
            <a:alphaModFix/>
          </a:blip>
          <a:stretch>
            <a:fillRect/>
          </a:stretch>
        </p:blipFill>
        <p:spPr>
          <a:xfrm>
            <a:off x="1615850" y="307900"/>
            <a:ext cx="1118954" cy="1145099"/>
          </a:xfrm>
          <a:prstGeom prst="rect">
            <a:avLst/>
          </a:prstGeom>
          <a:noFill/>
          <a:ln>
            <a:noFill/>
          </a:ln>
        </p:spPr>
      </p:pic>
      <p:sp>
        <p:nvSpPr>
          <p:cNvPr id="936" name="Google Shape;936;p41"/>
          <p:cNvSpPr txBox="1"/>
          <p:nvPr/>
        </p:nvSpPr>
        <p:spPr>
          <a:xfrm>
            <a:off x="310200" y="2829325"/>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Cooks many Mexican Traditional dishes</a:t>
            </a:r>
            <a:endParaRPr b="1" sz="800">
              <a:latin typeface="Bellota Text"/>
              <a:ea typeface="Bellota Text"/>
              <a:cs typeface="Bellota Text"/>
              <a:sym typeface="Bellota Text"/>
            </a:endParaRPr>
          </a:p>
        </p:txBody>
      </p:sp>
      <p:sp>
        <p:nvSpPr>
          <p:cNvPr id="937" name="Google Shape;937;p41"/>
          <p:cNvSpPr txBox="1"/>
          <p:nvPr/>
        </p:nvSpPr>
        <p:spPr>
          <a:xfrm>
            <a:off x="221238" y="4393900"/>
            <a:ext cx="762900" cy="4524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Experiments with </a:t>
            </a:r>
            <a:endParaRPr b="1" sz="900">
              <a:latin typeface="Bellota Text"/>
              <a:ea typeface="Bellota Text"/>
              <a:cs typeface="Bellota Text"/>
              <a:sym typeface="Bellota Text"/>
            </a:endParaRPr>
          </a:p>
          <a:p>
            <a:pPr algn="ctr" indent="0" lvl="0" marL="0" rtl="0">
              <a:spcBef>
                <a:spcPts val="0"/>
              </a:spcBef>
              <a:spcAft>
                <a:spcPts val="0"/>
              </a:spcAft>
              <a:buNone/>
            </a:pPr>
            <a:r>
              <a:rPr b="1" lang="en" sz="900">
                <a:latin typeface="Bellota Text"/>
                <a:ea typeface="Bellota Text"/>
                <a:cs typeface="Bellota Text"/>
                <a:sym typeface="Bellota Text"/>
              </a:rPr>
              <a:t>spices</a:t>
            </a:r>
            <a:endParaRPr b="1" sz="900">
              <a:latin typeface="Bellota Text"/>
              <a:ea typeface="Bellota Text"/>
              <a:cs typeface="Bellota Text"/>
              <a:sym typeface="Bellota Text"/>
            </a:endParaRPr>
          </a:p>
        </p:txBody>
      </p:sp>
      <p:sp>
        <p:nvSpPr>
          <p:cNvPr id="938" name="Google Shape;938;p41"/>
          <p:cNvSpPr txBox="1"/>
          <p:nvPr/>
        </p:nvSpPr>
        <p:spPr>
          <a:xfrm>
            <a:off x="8021150" y="317150"/>
            <a:ext cx="5103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Food staff don’t like when customers customize</a:t>
            </a:r>
            <a:endParaRPr b="1" sz="700">
              <a:latin typeface="Bellota Text"/>
              <a:ea typeface="Bellota Text"/>
              <a:cs typeface="Bellota Text"/>
              <a:sym typeface="Bellota Text"/>
            </a:endParaRPr>
          </a:p>
        </p:txBody>
      </p:sp>
      <p:sp>
        <p:nvSpPr>
          <p:cNvPr id="939" name="Google Shape;939;p41"/>
          <p:cNvSpPr txBox="1"/>
          <p:nvPr/>
        </p:nvSpPr>
        <p:spPr>
          <a:xfrm>
            <a:off x="7146212" y="252938"/>
            <a:ext cx="5103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Important to know sugar and carbs</a:t>
            </a:r>
            <a:endParaRPr b="1" sz="700">
              <a:latin typeface="Bellota Text"/>
              <a:ea typeface="Bellota Text"/>
              <a:cs typeface="Bellota Text"/>
              <a:sym typeface="Bellota Text"/>
            </a:endParaRPr>
          </a:p>
        </p:txBody>
      </p:sp>
      <p:sp>
        <p:nvSpPr>
          <p:cNvPr id="940" name="Google Shape;940;p41"/>
          <p:cNvSpPr txBox="1"/>
          <p:nvPr/>
        </p:nvSpPr>
        <p:spPr>
          <a:xfrm>
            <a:off x="8261588" y="2887988"/>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Curious about other spices in recipes</a:t>
            </a:r>
            <a:endParaRPr b="1" sz="800">
              <a:latin typeface="Bellota Text"/>
              <a:ea typeface="Bellota Text"/>
              <a:cs typeface="Bellota Text"/>
              <a:sym typeface="Bellota Text"/>
            </a:endParaRPr>
          </a:p>
        </p:txBody>
      </p:sp>
      <p:sp>
        <p:nvSpPr>
          <p:cNvPr id="941" name="Google Shape;941;p41"/>
          <p:cNvSpPr txBox="1"/>
          <p:nvPr/>
        </p:nvSpPr>
        <p:spPr>
          <a:xfrm>
            <a:off x="7095600" y="4444875"/>
            <a:ext cx="8289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Self-conscious about her preferences</a:t>
            </a:r>
            <a:endParaRPr b="1" sz="800">
              <a:latin typeface="Bellota Text"/>
              <a:ea typeface="Bellota Text"/>
              <a:cs typeface="Bellota Text"/>
              <a:sym typeface="Bellota Text"/>
            </a:endParaRPr>
          </a:p>
        </p:txBody>
      </p:sp>
      <p:sp>
        <p:nvSpPr>
          <p:cNvPr id="942" name="Google Shape;942;p41"/>
          <p:cNvSpPr txBox="1"/>
          <p:nvPr/>
        </p:nvSpPr>
        <p:spPr>
          <a:xfrm>
            <a:off x="5838225" y="3675438"/>
            <a:ext cx="6408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Content while cooking</a:t>
            </a:r>
            <a:endParaRPr b="1" sz="800">
              <a:latin typeface="Bellota Text"/>
              <a:ea typeface="Bellota Text"/>
              <a:cs typeface="Bellota Text"/>
              <a:sym typeface="Bellota Text"/>
            </a:endParaRPr>
          </a:p>
        </p:txBody>
      </p:sp>
      <p:sp>
        <p:nvSpPr>
          <p:cNvPr id="943" name="Google Shape;943;p41"/>
          <p:cNvSpPr txBox="1"/>
          <p:nvPr/>
        </p:nvSpPr>
        <p:spPr>
          <a:xfrm>
            <a:off x="4690650" y="585088"/>
            <a:ext cx="6966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Making too much food is bad</a:t>
            </a:r>
            <a:endParaRPr b="1" sz="700">
              <a:latin typeface="Bellota Text"/>
              <a:ea typeface="Bellota Text"/>
              <a:cs typeface="Bellota Text"/>
              <a:sym typeface="Bellota Text"/>
            </a:endParaRPr>
          </a:p>
        </p:txBody>
      </p:sp>
      <p:sp>
        <p:nvSpPr>
          <p:cNvPr id="944" name="Google Shape;944;p41"/>
          <p:cNvSpPr txBox="1"/>
          <p:nvPr/>
        </p:nvSpPr>
        <p:spPr>
          <a:xfrm>
            <a:off x="4938100" y="1326625"/>
            <a:ext cx="6966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Translating recipes in Spanish to English</a:t>
            </a:r>
            <a:endParaRPr b="1" sz="900">
              <a:latin typeface="Bellota Text"/>
              <a:ea typeface="Bellota Text"/>
              <a:cs typeface="Bellota Text"/>
              <a:sym typeface="Bellota Text"/>
            </a:endParaRPr>
          </a:p>
        </p:txBody>
      </p:sp>
      <p:sp>
        <p:nvSpPr>
          <p:cNvPr id="945" name="Google Shape;945;p41"/>
          <p:cNvSpPr txBox="1"/>
          <p:nvPr/>
        </p:nvSpPr>
        <p:spPr>
          <a:xfrm>
            <a:off x="5519525" y="2863727"/>
            <a:ext cx="5103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Annoyed with recipes that don’t specify portions</a:t>
            </a:r>
            <a:endParaRPr b="1" sz="700">
              <a:latin typeface="Bellota Text"/>
              <a:ea typeface="Bellota Text"/>
              <a:cs typeface="Bellota Text"/>
              <a:sym typeface="Bellota Text"/>
            </a:endParaRPr>
          </a:p>
        </p:txBody>
      </p:sp>
      <p:sp>
        <p:nvSpPr>
          <p:cNvPr id="946" name="Google Shape;946;p41"/>
          <p:cNvSpPr txBox="1"/>
          <p:nvPr/>
        </p:nvSpPr>
        <p:spPr>
          <a:xfrm>
            <a:off x="6159100" y="4311700"/>
            <a:ext cx="6408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More confident about what is in her food when she cooks</a:t>
            </a:r>
            <a:endParaRPr b="1" sz="700">
              <a:latin typeface="Bellota Text"/>
              <a:ea typeface="Bellota Text"/>
              <a:cs typeface="Bellota Text"/>
              <a:sym typeface="Bellota Text"/>
            </a:endParaRPr>
          </a:p>
        </p:txBody>
      </p:sp>
      <p:sp>
        <p:nvSpPr>
          <p:cNvPr id="947" name="Google Shape;947;p41"/>
          <p:cNvSpPr txBox="1"/>
          <p:nvPr/>
        </p:nvSpPr>
        <p:spPr>
          <a:xfrm>
            <a:off x="6709000" y="3724900"/>
            <a:ext cx="828900" cy="4524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900">
                <a:latin typeface="Bellota Text"/>
                <a:ea typeface="Bellota Text"/>
                <a:cs typeface="Bellota Text"/>
                <a:sym typeface="Bellota Text"/>
              </a:rPr>
              <a:t>Overwhelming love </a:t>
            </a:r>
            <a:endParaRPr b="1" sz="900">
              <a:latin typeface="Bellota Text"/>
              <a:ea typeface="Bellota Text"/>
              <a:cs typeface="Bellota Text"/>
              <a:sym typeface="Bellota Text"/>
            </a:endParaRPr>
          </a:p>
          <a:p>
            <a:pPr algn="ctr" indent="0" lvl="0" marL="0" rtl="0">
              <a:spcBef>
                <a:spcPts val="0"/>
              </a:spcBef>
              <a:spcAft>
                <a:spcPts val="0"/>
              </a:spcAft>
              <a:buNone/>
            </a:pPr>
            <a:r>
              <a:rPr b="1" lang="en" sz="900">
                <a:latin typeface="Bellota Text"/>
                <a:ea typeface="Bellota Text"/>
                <a:cs typeface="Bellota Text"/>
                <a:sym typeface="Bellota Text"/>
              </a:rPr>
              <a:t>for garlic</a:t>
            </a:r>
            <a:endParaRPr b="1" sz="900">
              <a:latin typeface="Bellota Text"/>
              <a:ea typeface="Bellota Text"/>
              <a:cs typeface="Bellota Text"/>
              <a:sym typeface="Bellota Text"/>
            </a:endParaRPr>
          </a:p>
        </p:txBody>
      </p:sp>
      <p:sp>
        <p:nvSpPr>
          <p:cNvPr id="948" name="Google Shape;948;p41"/>
          <p:cNvSpPr txBox="1"/>
          <p:nvPr/>
        </p:nvSpPr>
        <p:spPr>
          <a:xfrm>
            <a:off x="5192550" y="4361500"/>
            <a:ext cx="640800" cy="529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Confused about portions in some recipes</a:t>
            </a:r>
            <a:endParaRPr b="1" sz="800">
              <a:latin typeface="Bellota Text"/>
              <a:ea typeface="Bellota Text"/>
              <a:cs typeface="Bellota Text"/>
              <a:sym typeface="Bellota Text"/>
            </a:endParaRPr>
          </a:p>
        </p:txBody>
      </p:sp>
      <p:sp>
        <p:nvSpPr>
          <p:cNvPr id="949" name="Google Shape;949;p41"/>
          <p:cNvSpPr txBox="1"/>
          <p:nvPr/>
        </p:nvSpPr>
        <p:spPr>
          <a:xfrm>
            <a:off x="1732374" y="414379"/>
            <a:ext cx="885900" cy="8835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100">
                <a:latin typeface="Bellota Text"/>
                <a:ea typeface="Bellota Text"/>
                <a:cs typeface="Bellota Text"/>
                <a:sym typeface="Bellota Text"/>
              </a:rPr>
              <a:t>Wants to control how much salt or sugar in her meals</a:t>
            </a:r>
            <a:endParaRPr b="1" sz="1100">
              <a:latin typeface="Bellota Text"/>
              <a:ea typeface="Bellota Text"/>
              <a:cs typeface="Bellota Text"/>
              <a:sym typeface="Bellota Text"/>
            </a:endParaRPr>
          </a:p>
        </p:txBody>
      </p:sp>
      <p:pic>
        <p:nvPicPr>
          <p:cNvPr id="950" name="Google Shape;950;p41"/>
          <p:cNvPicPr preferRelativeResize="0"/>
          <p:nvPr/>
        </p:nvPicPr>
        <p:blipFill>
          <a:blip r:embed="rId9">
            <a:alphaModFix/>
          </a:blip>
          <a:stretch>
            <a:fillRect/>
          </a:stretch>
        </p:blipFill>
        <p:spPr>
          <a:xfrm>
            <a:off x="6266675" y="1272103"/>
            <a:ext cx="1210499" cy="1238780"/>
          </a:xfrm>
          <a:prstGeom prst="rect">
            <a:avLst/>
          </a:prstGeom>
          <a:noFill/>
          <a:ln>
            <a:noFill/>
          </a:ln>
        </p:spPr>
      </p:pic>
      <p:sp>
        <p:nvSpPr>
          <p:cNvPr id="951" name="Google Shape;951;p41"/>
          <p:cNvSpPr txBox="1"/>
          <p:nvPr/>
        </p:nvSpPr>
        <p:spPr>
          <a:xfrm>
            <a:off x="6330563" y="1540225"/>
            <a:ext cx="10260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200">
                <a:latin typeface="Bellota Text"/>
                <a:ea typeface="Bellota Text"/>
                <a:cs typeface="Bellota Text"/>
                <a:sym typeface="Bellota Text"/>
              </a:rPr>
              <a:t>How to be creative with her meals</a:t>
            </a:r>
            <a:endParaRPr b="1" sz="1200">
              <a:latin typeface="Bellota Text"/>
              <a:ea typeface="Bellota Text"/>
              <a:cs typeface="Bellota Text"/>
              <a:sym typeface="Bellota Text"/>
            </a:endParaRPr>
          </a:p>
        </p:txBody>
      </p:sp>
      <p:pic>
        <p:nvPicPr>
          <p:cNvPr id="952" name="Google Shape;952;p41"/>
          <p:cNvPicPr preferRelativeResize="0"/>
          <p:nvPr/>
        </p:nvPicPr>
        <p:blipFill>
          <a:blip r:embed="rId9">
            <a:alphaModFix/>
          </a:blip>
          <a:stretch>
            <a:fillRect/>
          </a:stretch>
        </p:blipFill>
        <p:spPr>
          <a:xfrm>
            <a:off x="1221650" y="2899125"/>
            <a:ext cx="1488100" cy="1522876"/>
          </a:xfrm>
          <a:prstGeom prst="rect">
            <a:avLst/>
          </a:prstGeom>
          <a:noFill/>
          <a:ln>
            <a:noFill/>
          </a:ln>
        </p:spPr>
      </p:pic>
      <p:sp>
        <p:nvSpPr>
          <p:cNvPr id="953" name="Google Shape;953;p41"/>
          <p:cNvSpPr txBox="1"/>
          <p:nvPr/>
        </p:nvSpPr>
        <p:spPr>
          <a:xfrm>
            <a:off x="1296100" y="3036000"/>
            <a:ext cx="1339200" cy="11451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200">
                <a:latin typeface="Bellota Text"/>
                <a:ea typeface="Bellota Text"/>
                <a:cs typeface="Bellota Text"/>
                <a:sym typeface="Bellota Text"/>
              </a:rPr>
              <a:t>Used Provence spice from ratatouille recipe she did 1 year ago in her dumpling recipe</a:t>
            </a:r>
            <a:endParaRPr b="1" sz="1200">
              <a:latin typeface="Bellota Text"/>
              <a:ea typeface="Bellota Text"/>
              <a:cs typeface="Bellota Text"/>
              <a:sym typeface="Bellota Text"/>
            </a:endParaRPr>
          </a:p>
        </p:txBody>
      </p:sp>
      <p:sp>
        <p:nvSpPr>
          <p:cNvPr id="954" name="Google Shape;954;p41"/>
          <p:cNvSpPr txBox="1"/>
          <p:nvPr/>
        </p:nvSpPr>
        <p:spPr>
          <a:xfrm>
            <a:off x="4928627" y="3643400"/>
            <a:ext cx="6174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Anxious </a:t>
            </a:r>
            <a:endParaRPr b="1" sz="700">
              <a:latin typeface="Bellota Text"/>
              <a:ea typeface="Bellota Text"/>
              <a:cs typeface="Bellota Text"/>
              <a:sym typeface="Bellota Text"/>
            </a:endParaRPr>
          </a:p>
          <a:p>
            <a:pPr algn="ctr" indent="0" lvl="0" marL="0" rtl="0">
              <a:spcBef>
                <a:spcPts val="0"/>
              </a:spcBef>
              <a:spcAft>
                <a:spcPts val="0"/>
              </a:spcAft>
              <a:buNone/>
            </a:pPr>
            <a:r>
              <a:rPr b="1" lang="en" sz="700">
                <a:latin typeface="Bellota Text"/>
                <a:ea typeface="Bellota Text"/>
                <a:cs typeface="Bellota Text"/>
                <a:sym typeface="Bellota Text"/>
              </a:rPr>
              <a:t>when asking waiters  to take off onions</a:t>
            </a:r>
            <a:endParaRPr b="1" sz="700">
              <a:latin typeface="Bellota Text"/>
              <a:ea typeface="Bellota Text"/>
              <a:cs typeface="Bellota Text"/>
              <a:sym typeface="Bellota Text"/>
            </a:endParaRPr>
          </a:p>
        </p:txBody>
      </p:sp>
      <p:pic>
        <p:nvPicPr>
          <p:cNvPr id="955" name="Google Shape;955;p41"/>
          <p:cNvPicPr preferRelativeResize="0"/>
          <p:nvPr/>
        </p:nvPicPr>
        <p:blipFill>
          <a:blip r:embed="rId8">
            <a:alphaModFix/>
          </a:blip>
          <a:stretch>
            <a:fillRect/>
          </a:stretch>
        </p:blipFill>
        <p:spPr>
          <a:xfrm>
            <a:off x="6140800" y="2921927"/>
            <a:ext cx="1397101" cy="1429731"/>
          </a:xfrm>
          <a:prstGeom prst="rect">
            <a:avLst/>
          </a:prstGeom>
          <a:noFill/>
          <a:ln>
            <a:noFill/>
          </a:ln>
        </p:spPr>
      </p:pic>
      <p:sp>
        <p:nvSpPr>
          <p:cNvPr id="956" name="Google Shape;956;p41"/>
          <p:cNvSpPr txBox="1"/>
          <p:nvPr/>
        </p:nvSpPr>
        <p:spPr>
          <a:xfrm>
            <a:off x="6279849" y="3035988"/>
            <a:ext cx="1119000" cy="11451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200">
                <a:latin typeface="Bellota Text"/>
                <a:ea typeface="Bellota Text"/>
                <a:cs typeface="Bellota Text"/>
                <a:sym typeface="Bellota Text"/>
              </a:rPr>
              <a:t>More confident and secure about what is in her food when she cooks herself</a:t>
            </a:r>
            <a:endParaRPr b="1" sz="1200">
              <a:latin typeface="Bellota Text"/>
              <a:ea typeface="Bellota Text"/>
              <a:cs typeface="Bellota Text"/>
              <a:sym typeface="Bellota Text"/>
            </a:endParaRPr>
          </a:p>
        </p:txBody>
      </p:sp>
    </p:spTree>
  </p:cSld>
  <p:clrMapOvr>
    <a:masterClrMapping/>
  </p:clrMapOvr>
</p:sld>
</file>

<file path=ppt/slides/slide1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60" name="Shape 960"/>
        <p:cNvGrpSpPr/>
        <p:nvPr/>
      </p:nvGrpSpPr>
      <p:grpSpPr>
        <a:xfrm>
          <a:off x="0" y="0"/>
          <a:ext cx="0" cy="0"/>
          <a:chOff x="0" y="0"/>
          <a:chExt cx="0" cy="0"/>
        </a:xfrm>
      </p:grpSpPr>
      <p:sp>
        <p:nvSpPr>
          <p:cNvPr id="961" name="Google Shape;961;p42"/>
          <p:cNvSpPr txBox="1"/>
          <p:nvPr/>
        </p:nvSpPr>
        <p:spPr>
          <a:xfrm>
            <a:off x="1652400" y="200825"/>
            <a:ext cx="58392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Insight</a:t>
            </a:r>
            <a:endParaRPr b="1" sz="10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find it </a:t>
            </a:r>
            <a:r>
              <a:rPr b="1" lang="en" sz="2200">
                <a:latin typeface="Bellota Text"/>
                <a:ea typeface="Bellota Text"/>
                <a:cs typeface="Bellota Text"/>
                <a:sym typeface="Bellota Text"/>
              </a:rPr>
              <a:t>frustrating</a:t>
            </a:r>
            <a:r>
              <a:rPr lang="en" sz="2200">
                <a:latin typeface="Bellota Text Light"/>
                <a:ea typeface="Bellota Text Light"/>
                <a:cs typeface="Bellota Text Light"/>
                <a:sym typeface="Bellota Text Light"/>
              </a:rPr>
              <a:t> that not all recipes are</a:t>
            </a:r>
            <a:r>
              <a:rPr lang="en" sz="2150">
                <a:latin typeface="Bellota Text Light"/>
                <a:ea typeface="Bellota Text Light"/>
                <a:cs typeface="Bellota Text Light"/>
                <a:sym typeface="Bellota Text Light"/>
              </a:rPr>
              <a:t> explicit with portions, nutrition, etc.</a:t>
            </a:r>
            <a:endParaRPr sz="2200">
              <a:latin typeface="Bellota Text Light"/>
              <a:ea typeface="Bellota Text Light"/>
              <a:cs typeface="Bellota Text Light"/>
              <a:sym typeface="Bellota Text Light"/>
            </a:endParaRPr>
          </a:p>
        </p:txBody>
      </p:sp>
      <p:sp>
        <p:nvSpPr>
          <p:cNvPr id="962" name="Google Shape;962;p42"/>
          <p:cNvSpPr/>
          <p:nvPr/>
        </p:nvSpPr>
        <p:spPr>
          <a:xfrm>
            <a:off x="7622475" y="264225"/>
            <a:ext cx="1270147" cy="708896"/>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963" name="Google Shape;963;p42"/>
          <p:cNvSpPr/>
          <p:nvPr/>
        </p:nvSpPr>
        <p:spPr>
          <a:xfrm rot="995901">
            <a:off x="533591" y="3346237"/>
            <a:ext cx="1142004" cy="13704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964" name="Google Shape;964;p42"/>
          <p:cNvPicPr preferRelativeResize="0"/>
          <p:nvPr/>
        </p:nvPicPr>
        <p:blipFill>
          <a:blip r:embed="rId3">
            <a:alphaModFix/>
          </a:blip>
          <a:stretch>
            <a:fillRect/>
          </a:stretch>
        </p:blipFill>
        <p:spPr>
          <a:xfrm rot="291990">
            <a:off x="7203447" y="3168300"/>
            <a:ext cx="3324686" cy="2024274"/>
          </a:xfrm>
          <a:prstGeom prst="rect">
            <a:avLst/>
          </a:prstGeom>
          <a:noFill/>
          <a:ln>
            <a:noFill/>
          </a:ln>
          <a:effectLst>
            <a:outerShdw algn="bl" blurRad="57150" dir="5400000" dist="19050" rotWithShape="0">
              <a:srgbClr val="000000">
                <a:alpha val="50000"/>
              </a:srgbClr>
            </a:outerShdw>
          </a:effectLst>
        </p:spPr>
      </p:pic>
      <p:pic>
        <p:nvPicPr>
          <p:cNvPr id="965" name="Google Shape;965;p42"/>
          <p:cNvPicPr preferRelativeResize="0"/>
          <p:nvPr/>
        </p:nvPicPr>
        <p:blipFill rotWithShape="1">
          <a:blip r:embed="rId4">
            <a:alphaModFix/>
          </a:blip>
          <a:srcRect b="-15"/>
          <a:stretch/>
        </p:blipFill>
        <p:spPr>
          <a:xfrm>
            <a:off x="3886050" y="1751350"/>
            <a:ext cx="1371900" cy="1355700"/>
          </a:xfrm>
          <a:prstGeom prst="ellipse">
            <a:avLst/>
          </a:prstGeom>
          <a:noFill/>
          <a:ln>
            <a:noFill/>
          </a:ln>
        </p:spPr>
      </p:pic>
      <p:pic>
        <p:nvPicPr>
          <p:cNvPr id="966" name="Google Shape;966;p42"/>
          <p:cNvPicPr preferRelativeResize="0"/>
          <p:nvPr/>
        </p:nvPicPr>
        <p:blipFill rotWithShape="1">
          <a:blip r:embed="rId5">
            <a:alphaModFix/>
          </a:blip>
          <a:srcRect b="-48" r="-47"/>
          <a:stretch/>
        </p:blipFill>
        <p:spPr>
          <a:xfrm>
            <a:off x="3827400" y="1684600"/>
            <a:ext cx="1489200" cy="1489200"/>
          </a:xfrm>
          <a:prstGeom prst="ellipse">
            <a:avLst/>
          </a:prstGeom>
          <a:noFill/>
          <a:ln>
            <a:noFill/>
          </a:ln>
          <a:effectLst>
            <a:outerShdw algn="bl" blurRad="57150" dir="5400000" dist="19050" rotWithShape="0">
              <a:srgbClr val="000000">
                <a:alpha val="50000"/>
              </a:srgbClr>
            </a:outerShdw>
          </a:effectLst>
        </p:spPr>
      </p:pic>
      <p:sp>
        <p:nvSpPr>
          <p:cNvPr id="967" name="Google Shape;967;p42"/>
          <p:cNvSpPr txBox="1"/>
          <p:nvPr/>
        </p:nvSpPr>
        <p:spPr>
          <a:xfrm>
            <a:off x="1866900" y="3364575"/>
            <a:ext cx="5410200" cy="16317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Need!</a:t>
            </a:r>
            <a:endParaRPr sz="2200">
              <a:latin typeface="Bellota Text Light"/>
              <a:ea typeface="Bellota Text Light"/>
              <a:cs typeface="Bellota Text Light"/>
              <a:sym typeface="Bellota Text Ligh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want to feel </a:t>
            </a:r>
            <a:r>
              <a:rPr b="1" lang="en" sz="2200">
                <a:latin typeface="Bellota Text"/>
                <a:ea typeface="Bellota Text"/>
                <a:cs typeface="Bellota Text"/>
                <a:sym typeface="Bellota Text"/>
              </a:rPr>
              <a:t>confident and</a:t>
            </a:r>
            <a:r>
              <a:rPr lang="en" sz="2200">
                <a:latin typeface="Bellota Text Light"/>
                <a:ea typeface="Bellota Text Light"/>
                <a:cs typeface="Bellota Text Light"/>
                <a:sym typeface="Bellota Text Light"/>
              </a:rPr>
              <a:t> </a:t>
            </a:r>
            <a:r>
              <a:rPr b="1" lang="en" sz="2200">
                <a:latin typeface="Bellota Text"/>
                <a:ea typeface="Bellota Text"/>
                <a:cs typeface="Bellota Text"/>
                <a:sym typeface="Bellota Text"/>
              </a:rPr>
              <a:t>secure </a:t>
            </a:r>
            <a:r>
              <a:rPr lang="en" sz="2200">
                <a:latin typeface="Bellota Text Light"/>
                <a:ea typeface="Bellota Text Light"/>
                <a:cs typeface="Bellota Text Light"/>
                <a:sym typeface="Bellota Text Light"/>
              </a:rPr>
              <a:t>when they are exploring new foods and recipes</a:t>
            </a:r>
            <a:endParaRPr/>
          </a:p>
        </p:txBody>
      </p:sp>
    </p:spTree>
  </p:cSld>
  <p:clrMapOvr>
    <a:masterClrMapping/>
  </p:clrMapOvr>
</p:sld>
</file>

<file path=ppt/slides/slide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15" name="Shape 115"/>
        <p:cNvGrpSpPr/>
        <p:nvPr/>
      </p:nvGrpSpPr>
      <p:grpSpPr>
        <a:xfrm>
          <a:off x="0" y="0"/>
          <a:ext cx="0" cy="0"/>
          <a:chOff x="0" y="0"/>
          <a:chExt cx="0" cy="0"/>
        </a:xfrm>
      </p:grpSpPr>
      <p:sp>
        <p:nvSpPr>
          <p:cNvPr id="116" name="Google Shape;116;p25"/>
          <p:cNvSpPr txBox="1"/>
          <p:nvPr>
            <p:ph type="title"/>
          </p:nvPr>
        </p:nvSpPr>
        <p:spPr>
          <a:xfrm>
            <a:off x="1080050" y="531200"/>
            <a:ext cx="69840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a:latin typeface="Bellota Text"/>
                <a:ea typeface="Bellota Text"/>
                <a:cs typeface="Bellota Text"/>
                <a:sym typeface="Bellota Text"/>
              </a:rPr>
              <a:t>Meet the Team!</a:t>
            </a:r>
            <a:endParaRPr>
              <a:latin typeface="Bellota Text"/>
              <a:ea typeface="Bellota Text"/>
              <a:cs typeface="Bellota Text"/>
              <a:sym typeface="Bellota Text"/>
            </a:endParaRPr>
          </a:p>
        </p:txBody>
      </p:sp>
      <p:pic>
        <p:nvPicPr>
          <p:cNvPr id="117" name="Google Shape;117;p25"/>
          <p:cNvPicPr preferRelativeResize="0"/>
          <p:nvPr/>
        </p:nvPicPr>
        <p:blipFill rotWithShape="1">
          <a:blip r:embed="rId3">
            <a:alphaModFix/>
          </a:blip>
          <a:srcRect b="0" l="0" r="0" t="0"/>
          <a:stretch/>
        </p:blipFill>
        <p:spPr>
          <a:xfrm>
            <a:off x="855300" y="1322125"/>
            <a:ext cx="1489200" cy="1489200"/>
          </a:xfrm>
          <a:prstGeom prst="ellipse">
            <a:avLst/>
          </a:prstGeom>
          <a:noFill/>
          <a:ln>
            <a:noFill/>
          </a:ln>
          <a:effectLst>
            <a:outerShdw algn="bl" blurRad="57150" dir="5400000" dist="19050" rotWithShape="0">
              <a:srgbClr val="000000">
                <a:alpha val="50000"/>
              </a:srgbClr>
            </a:outerShdw>
          </a:effectLst>
        </p:spPr>
      </p:pic>
      <p:sp>
        <p:nvSpPr>
          <p:cNvPr id="118" name="Google Shape;118;p25"/>
          <p:cNvSpPr txBox="1"/>
          <p:nvPr/>
        </p:nvSpPr>
        <p:spPr>
          <a:xfrm>
            <a:off x="860325" y="2941150"/>
            <a:ext cx="1489200" cy="734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1800">
                <a:solidFill>
                  <a:schemeClr val="dk1"/>
                </a:solidFill>
                <a:latin typeface="Bellota Text"/>
                <a:ea typeface="Bellota Text"/>
                <a:cs typeface="Bellota Text"/>
                <a:sym typeface="Bellota Text"/>
              </a:rPr>
              <a:t>Andy Huynh</a:t>
            </a:r>
            <a:br>
              <a:rPr lang="en">
                <a:latin typeface="Bellota Text"/>
                <a:ea typeface="Bellota Text"/>
                <a:cs typeface="Bellota Text"/>
                <a:sym typeface="Bellota Text"/>
              </a:rPr>
            </a:br>
            <a:r>
              <a:rPr b="1" lang="en">
                <a:solidFill>
                  <a:schemeClr val="dk2"/>
                </a:solidFill>
                <a:latin typeface="Bellota Text"/>
                <a:ea typeface="Bellota Text"/>
                <a:cs typeface="Bellota Text"/>
                <a:sym typeface="Bellota Text"/>
              </a:rPr>
              <a:t>’23</a:t>
            </a:r>
            <a:endParaRPr b="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Arlington, TX</a:t>
            </a:r>
            <a:endParaRPr b="1">
              <a:latin typeface="Bellota Text"/>
              <a:ea typeface="Bellota Text"/>
              <a:cs typeface="Bellota Text"/>
              <a:sym typeface="Bellota Text"/>
            </a:endParaRPr>
          </a:p>
          <a:p>
            <a:pPr algn="ctr" indent="0" lvl="0" marL="0" rtl="0">
              <a:spcBef>
                <a:spcPts val="400"/>
              </a:spcBef>
              <a:spcAft>
                <a:spcPts val="0"/>
              </a:spcAft>
              <a:buNone/>
            </a:pPr>
            <a:r>
              <a:t/>
            </a:r>
            <a:endParaRPr>
              <a:latin typeface="Bellota Text"/>
              <a:ea typeface="Bellota Text"/>
              <a:cs typeface="Bellota Text"/>
              <a:sym typeface="Bellota Text"/>
            </a:endParaRPr>
          </a:p>
          <a:p>
            <a:pPr algn="ctr" indent="0" lvl="0" marL="0" rtl="0">
              <a:spcBef>
                <a:spcPts val="400"/>
              </a:spcBef>
              <a:spcAft>
                <a:spcPts val="400"/>
              </a:spcAft>
              <a:buNone/>
            </a:pPr>
            <a:r>
              <a:t/>
            </a:r>
            <a:endParaRPr b="1" sz="1200">
              <a:solidFill>
                <a:schemeClr val="dk1"/>
              </a:solidFill>
              <a:latin typeface="Bellota Text"/>
              <a:ea typeface="Bellota Text"/>
              <a:cs typeface="Bellota Text"/>
              <a:sym typeface="Bellota Text"/>
            </a:endParaRPr>
          </a:p>
        </p:txBody>
      </p:sp>
      <p:pic>
        <p:nvPicPr>
          <p:cNvPr id="119" name="Google Shape;119;p25"/>
          <p:cNvPicPr preferRelativeResize="0"/>
          <p:nvPr/>
        </p:nvPicPr>
        <p:blipFill rotWithShape="1">
          <a:blip r:embed="rId4">
            <a:alphaModFix/>
          </a:blip>
          <a:srcRect b="0" l="0" r="0" t="0"/>
          <a:stretch/>
        </p:blipFill>
        <p:spPr>
          <a:xfrm>
            <a:off x="2835025" y="1322125"/>
            <a:ext cx="1489200" cy="1489200"/>
          </a:xfrm>
          <a:prstGeom prst="ellipse">
            <a:avLst/>
          </a:prstGeom>
          <a:noFill/>
          <a:ln>
            <a:noFill/>
          </a:ln>
          <a:effectLst>
            <a:outerShdw algn="bl" blurRad="57150" dir="5400000" dist="19050" rotWithShape="0">
              <a:srgbClr val="000000">
                <a:alpha val="50000"/>
              </a:srgbClr>
            </a:outerShdw>
          </a:effectLst>
        </p:spPr>
      </p:pic>
      <p:sp>
        <p:nvSpPr>
          <p:cNvPr id="120" name="Google Shape;120;p25"/>
          <p:cNvSpPr txBox="1"/>
          <p:nvPr/>
        </p:nvSpPr>
        <p:spPr>
          <a:xfrm>
            <a:off x="2840050" y="2941150"/>
            <a:ext cx="1489200" cy="734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1800">
                <a:solidFill>
                  <a:schemeClr val="dk1"/>
                </a:solidFill>
                <a:latin typeface="Bellota Text"/>
                <a:ea typeface="Bellota Text"/>
                <a:cs typeface="Bellota Text"/>
                <a:sym typeface="Bellota Text"/>
              </a:rPr>
              <a:t>Dax Duong</a:t>
            </a:r>
            <a:br>
              <a:rPr lang="en">
                <a:latin typeface="Bellota Text"/>
                <a:ea typeface="Bellota Text"/>
                <a:cs typeface="Bellota Text"/>
                <a:sym typeface="Bellota Text"/>
              </a:rPr>
            </a:br>
            <a:r>
              <a:rPr b="1" lang="en">
                <a:solidFill>
                  <a:schemeClr val="dk2"/>
                </a:solidFill>
                <a:latin typeface="Bellota Text"/>
                <a:ea typeface="Bellota Text"/>
                <a:cs typeface="Bellota Text"/>
                <a:sym typeface="Bellota Text"/>
              </a:rPr>
              <a:t>’22</a:t>
            </a:r>
            <a:endParaRPr b="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San Diego, CA</a:t>
            </a:r>
            <a:endParaRPr b="1">
              <a:latin typeface="Bellota Text"/>
              <a:ea typeface="Bellota Text"/>
              <a:cs typeface="Bellota Text"/>
              <a:sym typeface="Bellota Text"/>
            </a:endParaRPr>
          </a:p>
          <a:p>
            <a:pPr algn="ctr" indent="0" lvl="0" marL="0" rtl="0">
              <a:spcBef>
                <a:spcPts val="400"/>
              </a:spcBef>
              <a:spcAft>
                <a:spcPts val="400"/>
              </a:spcAft>
              <a:buNone/>
            </a:pPr>
            <a:r>
              <a:t/>
            </a:r>
            <a:endParaRPr>
              <a:latin typeface="Bellota Text"/>
              <a:ea typeface="Bellota Text"/>
              <a:cs typeface="Bellota Text"/>
              <a:sym typeface="Bellota Text"/>
            </a:endParaRPr>
          </a:p>
        </p:txBody>
      </p:sp>
      <p:pic>
        <p:nvPicPr>
          <p:cNvPr id="121" name="Google Shape;121;p25"/>
          <p:cNvPicPr preferRelativeResize="0"/>
          <p:nvPr/>
        </p:nvPicPr>
        <p:blipFill rotWithShape="1">
          <a:blip r:embed="rId5">
            <a:alphaModFix/>
          </a:blip>
          <a:srcRect b="133" r="134"/>
          <a:stretch/>
        </p:blipFill>
        <p:spPr>
          <a:xfrm>
            <a:off x="4814750" y="1322125"/>
            <a:ext cx="1489200" cy="1489200"/>
          </a:xfrm>
          <a:prstGeom prst="ellipse">
            <a:avLst/>
          </a:prstGeom>
          <a:noFill/>
          <a:ln>
            <a:noFill/>
          </a:ln>
          <a:effectLst>
            <a:outerShdw algn="bl" blurRad="57150" dir="5400000" dist="19050" rotWithShape="0">
              <a:srgbClr val="000000">
                <a:alpha val="50000"/>
              </a:srgbClr>
            </a:outerShdw>
          </a:effectLst>
        </p:spPr>
      </p:pic>
      <p:pic>
        <p:nvPicPr>
          <p:cNvPr id="122" name="Google Shape;122;p25"/>
          <p:cNvPicPr preferRelativeResize="0"/>
          <p:nvPr/>
        </p:nvPicPr>
        <p:blipFill rotWithShape="1">
          <a:blip r:embed="rId6">
            <a:alphaModFix/>
          </a:blip>
          <a:srcRect b="0" l="0" r="0" t="0"/>
          <a:stretch/>
        </p:blipFill>
        <p:spPr>
          <a:xfrm>
            <a:off x="6794475" y="1322125"/>
            <a:ext cx="1489200" cy="1489200"/>
          </a:xfrm>
          <a:prstGeom prst="ellipse">
            <a:avLst/>
          </a:prstGeom>
          <a:noFill/>
          <a:ln>
            <a:noFill/>
          </a:ln>
          <a:effectLst>
            <a:outerShdw algn="bl" blurRad="57150" dir="5400000" dist="19050" rotWithShape="0">
              <a:srgbClr val="000000">
                <a:alpha val="50000"/>
              </a:srgbClr>
            </a:outerShdw>
          </a:effectLst>
        </p:spPr>
      </p:pic>
      <p:sp>
        <p:nvSpPr>
          <p:cNvPr id="123" name="Google Shape;123;p25"/>
          <p:cNvSpPr txBox="1"/>
          <p:nvPr/>
        </p:nvSpPr>
        <p:spPr>
          <a:xfrm>
            <a:off x="6799500" y="2941150"/>
            <a:ext cx="1489200" cy="734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1800">
                <a:solidFill>
                  <a:schemeClr val="dk1"/>
                </a:solidFill>
                <a:latin typeface="Bellota Text"/>
                <a:ea typeface="Bellota Text"/>
                <a:cs typeface="Bellota Text"/>
                <a:sym typeface="Bellota Text"/>
              </a:rPr>
              <a:t>Kyle Nguyen</a:t>
            </a:r>
            <a:endParaRPr sz="2000">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a:t>
            </a:r>
            <a:r>
              <a:rPr b="1" lang="en">
                <a:solidFill>
                  <a:schemeClr val="dk2"/>
                </a:solidFill>
                <a:latin typeface="Bellota Text"/>
                <a:ea typeface="Bellota Text"/>
                <a:cs typeface="Bellota Text"/>
                <a:sym typeface="Bellota Text"/>
              </a:rPr>
              <a:t>23</a:t>
            </a:r>
            <a:endParaRPr b="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St. Petersburg, FL</a:t>
            </a:r>
            <a:endParaRPr b="1" sz="1900">
              <a:latin typeface="Bellota Text"/>
              <a:ea typeface="Bellota Text"/>
              <a:cs typeface="Bellota Text"/>
              <a:sym typeface="Bellota Text"/>
            </a:endParaRPr>
          </a:p>
        </p:txBody>
      </p:sp>
      <p:pic>
        <p:nvPicPr>
          <p:cNvPr id="124" name="Google Shape;124;p25"/>
          <p:cNvPicPr preferRelativeResize="0"/>
          <p:nvPr/>
        </p:nvPicPr>
        <p:blipFill rotWithShape="1">
          <a:blip r:embed="rId7">
            <a:alphaModFix/>
          </a:blip>
          <a:srcRect b="-44" r="-40"/>
          <a:stretch/>
        </p:blipFill>
        <p:spPr>
          <a:xfrm>
            <a:off x="4814750" y="1322125"/>
            <a:ext cx="1489200" cy="1489200"/>
          </a:xfrm>
          <a:prstGeom prst="ellipse">
            <a:avLst/>
          </a:prstGeom>
          <a:noFill/>
          <a:ln>
            <a:noFill/>
          </a:ln>
        </p:spPr>
      </p:pic>
      <p:sp>
        <p:nvSpPr>
          <p:cNvPr id="125" name="Google Shape;125;p25"/>
          <p:cNvSpPr txBox="1"/>
          <p:nvPr/>
        </p:nvSpPr>
        <p:spPr>
          <a:xfrm>
            <a:off x="4868200" y="2941150"/>
            <a:ext cx="1489200" cy="734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1800">
                <a:solidFill>
                  <a:schemeClr val="dk1"/>
                </a:solidFill>
                <a:latin typeface="Bellota Text"/>
                <a:ea typeface="Bellota Text"/>
                <a:cs typeface="Bellota Text"/>
                <a:sym typeface="Bellota Text"/>
              </a:rPr>
              <a:t>Star Doby</a:t>
            </a:r>
            <a:endParaRPr sz="2000">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’23</a:t>
            </a:r>
            <a:endParaRPr b="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Santa Monica, CA</a:t>
            </a:r>
            <a:endParaRPr b="1" sz="1900">
              <a:latin typeface="Bellota Text"/>
              <a:ea typeface="Bellota Text"/>
              <a:cs typeface="Bellota Text"/>
              <a:sym typeface="Bellota Text"/>
            </a:endParaRPr>
          </a:p>
        </p:txBody>
      </p:sp>
    </p:spTree>
  </p:cSld>
  <p:clrMapOvr>
    <a:masterClrMapping/>
  </p:clrMapOvr>
</p:sld>
</file>

<file path=ppt/slides/slide20.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71" name="Shape 971"/>
        <p:cNvGrpSpPr/>
        <p:nvPr/>
      </p:nvGrpSpPr>
      <p:grpSpPr>
        <a:xfrm>
          <a:off x="0" y="0"/>
          <a:ext cx="0" cy="0"/>
          <a:chOff x="0" y="0"/>
          <a:chExt cx="0" cy="0"/>
        </a:xfrm>
      </p:grpSpPr>
      <p:sp>
        <p:nvSpPr>
          <p:cNvPr id="972" name="Google Shape;972;p43"/>
          <p:cNvSpPr txBox="1"/>
          <p:nvPr/>
        </p:nvSpPr>
        <p:spPr>
          <a:xfrm>
            <a:off x="1652400" y="200825"/>
            <a:ext cx="58392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Insight</a:t>
            </a:r>
            <a:endParaRPr b="1" sz="10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find it </a:t>
            </a:r>
            <a:r>
              <a:rPr b="1" lang="en" sz="2200">
                <a:latin typeface="Bellota Text"/>
                <a:ea typeface="Bellota Text"/>
                <a:cs typeface="Bellota Text"/>
                <a:sym typeface="Bellota Text"/>
              </a:rPr>
              <a:t>frustrating</a:t>
            </a:r>
            <a:r>
              <a:rPr lang="en" sz="2200">
                <a:latin typeface="Bellota Text Light"/>
                <a:ea typeface="Bellota Text Light"/>
                <a:cs typeface="Bellota Text Light"/>
                <a:sym typeface="Bellota Text Light"/>
              </a:rPr>
              <a:t> that not all recipes are</a:t>
            </a:r>
            <a:r>
              <a:rPr lang="en" sz="2150">
                <a:latin typeface="Bellota Text Light"/>
                <a:ea typeface="Bellota Text Light"/>
                <a:cs typeface="Bellota Text Light"/>
                <a:sym typeface="Bellota Text Light"/>
              </a:rPr>
              <a:t> explicit with portions, nutrition, etc.</a:t>
            </a:r>
            <a:endParaRPr sz="2200">
              <a:latin typeface="Bellota Text Light"/>
              <a:ea typeface="Bellota Text Light"/>
              <a:cs typeface="Bellota Text Light"/>
              <a:sym typeface="Bellota Text Light"/>
            </a:endParaRPr>
          </a:p>
        </p:txBody>
      </p:sp>
      <p:sp>
        <p:nvSpPr>
          <p:cNvPr id="973" name="Google Shape;973;p43"/>
          <p:cNvSpPr/>
          <p:nvPr/>
        </p:nvSpPr>
        <p:spPr>
          <a:xfrm>
            <a:off x="7622475" y="264225"/>
            <a:ext cx="1270147" cy="708896"/>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974" name="Google Shape;974;p43"/>
          <p:cNvSpPr/>
          <p:nvPr/>
        </p:nvSpPr>
        <p:spPr>
          <a:xfrm rot="995901">
            <a:off x="533591" y="3346237"/>
            <a:ext cx="1142004" cy="13704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975" name="Google Shape;975;p43"/>
          <p:cNvPicPr preferRelativeResize="0"/>
          <p:nvPr/>
        </p:nvPicPr>
        <p:blipFill>
          <a:blip r:embed="rId3">
            <a:alphaModFix/>
          </a:blip>
          <a:stretch>
            <a:fillRect/>
          </a:stretch>
        </p:blipFill>
        <p:spPr>
          <a:xfrm rot="291990">
            <a:off x="7203447" y="3168300"/>
            <a:ext cx="3324686" cy="2024274"/>
          </a:xfrm>
          <a:prstGeom prst="rect">
            <a:avLst/>
          </a:prstGeom>
          <a:noFill/>
          <a:ln>
            <a:noFill/>
          </a:ln>
          <a:effectLst>
            <a:outerShdw algn="bl" blurRad="57150" dir="5400000" dist="19050" rotWithShape="0">
              <a:srgbClr val="000000">
                <a:alpha val="50000"/>
              </a:srgbClr>
            </a:outerShdw>
          </a:effectLst>
        </p:spPr>
      </p:pic>
      <p:pic>
        <p:nvPicPr>
          <p:cNvPr id="976" name="Google Shape;976;p43"/>
          <p:cNvPicPr preferRelativeResize="0"/>
          <p:nvPr/>
        </p:nvPicPr>
        <p:blipFill rotWithShape="1">
          <a:blip r:embed="rId4">
            <a:alphaModFix/>
          </a:blip>
          <a:srcRect b="-15"/>
          <a:stretch/>
        </p:blipFill>
        <p:spPr>
          <a:xfrm>
            <a:off x="3886050" y="1751350"/>
            <a:ext cx="1371900" cy="1355700"/>
          </a:xfrm>
          <a:prstGeom prst="ellipse">
            <a:avLst/>
          </a:prstGeom>
          <a:noFill/>
          <a:ln>
            <a:noFill/>
          </a:ln>
        </p:spPr>
      </p:pic>
      <p:pic>
        <p:nvPicPr>
          <p:cNvPr id="977" name="Google Shape;977;p43"/>
          <p:cNvPicPr preferRelativeResize="0"/>
          <p:nvPr/>
        </p:nvPicPr>
        <p:blipFill rotWithShape="1">
          <a:blip r:embed="rId5">
            <a:alphaModFix/>
          </a:blip>
          <a:srcRect b="-48" r="-47"/>
          <a:stretch/>
        </p:blipFill>
        <p:spPr>
          <a:xfrm>
            <a:off x="3827400" y="1684600"/>
            <a:ext cx="1489200" cy="1489200"/>
          </a:xfrm>
          <a:prstGeom prst="ellipse">
            <a:avLst/>
          </a:prstGeom>
          <a:noFill/>
          <a:ln>
            <a:noFill/>
          </a:ln>
          <a:effectLst>
            <a:outerShdw algn="bl" blurRad="57150" dir="5400000" dist="19050" rotWithShape="0">
              <a:srgbClr val="000000">
                <a:alpha val="50000"/>
              </a:srgbClr>
            </a:outerShdw>
          </a:effectLst>
        </p:spPr>
      </p:pic>
      <p:sp>
        <p:nvSpPr>
          <p:cNvPr id="978" name="Google Shape;978;p43"/>
          <p:cNvSpPr txBox="1"/>
          <p:nvPr/>
        </p:nvSpPr>
        <p:spPr>
          <a:xfrm>
            <a:off x="2054850" y="3541738"/>
            <a:ext cx="5034300" cy="12774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Need!</a:t>
            </a:r>
            <a:endParaRPr b="1" sz="2800">
              <a:latin typeface="Bellota Text"/>
              <a:ea typeface="Bellota Text"/>
              <a:cs typeface="Bellota Text"/>
              <a:sym typeface="Bellota Text"/>
            </a:endParaRPr>
          </a:p>
          <a:p>
            <a:pPr algn="ctr" indent="0" lvl="0" marL="0" rtl="0">
              <a:spcBef>
                <a:spcPts val="0"/>
              </a:spcBef>
              <a:spcAft>
                <a:spcPts val="0"/>
              </a:spcAft>
              <a:buNone/>
            </a:pPr>
            <a:r>
              <a:rPr lang="en" sz="2150">
                <a:latin typeface="Bellota Text Light"/>
                <a:ea typeface="Bellota Text Light"/>
                <a:cs typeface="Bellota Text Light"/>
                <a:sym typeface="Bellota Text Light"/>
              </a:rPr>
              <a:t>People want to have more information about what’s inside their food.</a:t>
            </a:r>
            <a:endParaRPr sz="2200">
              <a:latin typeface="Bellota Text Light"/>
              <a:ea typeface="Bellota Text Light"/>
              <a:cs typeface="Bellota Text Light"/>
              <a:sym typeface="Bellota Text Light"/>
            </a:endParaRPr>
          </a:p>
        </p:txBody>
      </p:sp>
    </p:spTree>
  </p:cSld>
  <p:clrMapOvr>
    <a:masterClrMapping/>
  </p:clrMapOvr>
</p:sld>
</file>

<file path=ppt/slides/slide21.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82" name="Shape 982"/>
        <p:cNvGrpSpPr/>
        <p:nvPr/>
      </p:nvGrpSpPr>
      <p:grpSpPr>
        <a:xfrm>
          <a:off x="0" y="0"/>
          <a:ext cx="0" cy="0"/>
          <a:chOff x="0" y="0"/>
          <a:chExt cx="0" cy="0"/>
        </a:xfrm>
      </p:grpSpPr>
      <p:sp>
        <p:nvSpPr>
          <p:cNvPr id="983" name="Google Shape;983;p44"/>
          <p:cNvSpPr txBox="1"/>
          <p:nvPr>
            <p:ph idx="4294967295" type="body"/>
          </p:nvPr>
        </p:nvSpPr>
        <p:spPr>
          <a:xfrm>
            <a:off x="4922720" y="2169950"/>
            <a:ext cx="3561300" cy="813000"/>
          </a:xfrm>
          <a:prstGeom prst="rect">
            <a:avLst/>
          </a:prstGeom>
        </p:spPr>
        <p:txBody>
          <a:bodyPr anchor="t" anchorCtr="0" bIns="0" lIns="0" rIns="0" spcFirstLastPara="1" tIns="0" wrap="square">
            <a:noAutofit/>
          </a:bodyPr>
          <a:lstStyle/>
          <a:p>
            <a:pPr algn="l" indent="0" lvl="0" marL="0" rtl="0">
              <a:spcBef>
                <a:spcPts val="0"/>
              </a:spcBef>
              <a:spcAft>
                <a:spcPts val="800"/>
              </a:spcAft>
              <a:buNone/>
            </a:pPr>
            <a:r>
              <a:rPr i="1" lang="en" sz="2000"/>
              <a:t>“What really brought me to cooking is trying to be more tied in to my Filipino </a:t>
            </a:r>
            <a:r>
              <a:rPr b="1" i="1" lang="en" sz="2000">
                <a:latin typeface="Bellota Text"/>
                <a:ea typeface="Bellota Text"/>
                <a:cs typeface="Bellota Text"/>
                <a:sym typeface="Bellota Text"/>
              </a:rPr>
              <a:t>culture</a:t>
            </a:r>
            <a:r>
              <a:rPr i="1" lang="en" sz="2000"/>
              <a:t>.”</a:t>
            </a:r>
            <a:endParaRPr i="1" sz="2000"/>
          </a:p>
        </p:txBody>
      </p:sp>
      <p:cxnSp>
        <p:nvCxnSpPr>
          <p:cNvPr id="984" name="Google Shape;984;p44"/>
          <p:cNvCxnSpPr/>
          <p:nvPr/>
        </p:nvCxnSpPr>
        <p:spPr>
          <a:xfrm>
            <a:off x="4768925" y="2160550"/>
            <a:ext cx="0" cy="1030200"/>
          </a:xfrm>
          <a:prstGeom prst="straightConnector1">
            <a:avLst/>
          </a:prstGeom>
          <a:noFill/>
          <a:ln cap="flat" cmpd="sng" w="28575">
            <a:solidFill>
              <a:schemeClr val="dk2"/>
            </a:solidFill>
            <a:prstDash val="solid"/>
            <a:round/>
            <a:headEnd len="med" type="none" w="med"/>
            <a:tailEnd len="med" type="none" w="med"/>
          </a:ln>
        </p:spPr>
      </p:cxnSp>
      <p:pic>
        <p:nvPicPr>
          <p:cNvPr id="985" name="Google Shape;985;p44"/>
          <p:cNvPicPr preferRelativeResize="0"/>
          <p:nvPr/>
        </p:nvPicPr>
        <p:blipFill rotWithShape="1">
          <a:blip r:embed="rId3">
            <a:alphaModFix/>
          </a:blip>
          <a:srcRect r="-1"/>
          <a:stretch/>
        </p:blipFill>
        <p:spPr>
          <a:xfrm>
            <a:off x="1132225" y="554075"/>
            <a:ext cx="3133500" cy="31335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sp>
        <p:nvSpPr>
          <p:cNvPr id="986" name="Google Shape;986;p44"/>
          <p:cNvSpPr txBox="1"/>
          <p:nvPr/>
        </p:nvSpPr>
        <p:spPr>
          <a:xfrm>
            <a:off x="1225375" y="3859651"/>
            <a:ext cx="2947200" cy="8130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Tyler</a:t>
            </a:r>
            <a:endParaRPr b="1" sz="2200">
              <a:solidFill>
                <a:schemeClr val="dk1"/>
              </a:solidFill>
              <a:latin typeface="Bellota Text"/>
              <a:ea typeface="Bellota Text"/>
              <a:cs typeface="Bellota Text"/>
              <a:sym typeface="Bellota Text"/>
            </a:endParaRPr>
          </a:p>
          <a:p>
            <a:pPr algn="ctr" indent="0" lvl="0" marL="0" rtl="0">
              <a:spcBef>
                <a:spcPts val="0"/>
              </a:spcBef>
              <a:spcAft>
                <a:spcPts val="0"/>
              </a:spcAft>
              <a:buNone/>
            </a:pPr>
            <a:r>
              <a:rPr b="1" i="1" lang="en">
                <a:solidFill>
                  <a:schemeClr val="dk2"/>
                </a:solidFill>
                <a:latin typeface="Bellota Text"/>
                <a:ea typeface="Bellota Text"/>
                <a:cs typeface="Bellota Text"/>
                <a:sym typeface="Bellota Text"/>
              </a:rPr>
              <a:t>cook, amateur boxer</a:t>
            </a:r>
            <a:endParaRPr b="1" i="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Zoom interview, 50 min</a:t>
            </a:r>
            <a:endParaRPr b="1">
              <a:solidFill>
                <a:schemeClr val="dk2"/>
              </a:solidFill>
              <a:latin typeface="Bellota Text"/>
              <a:ea typeface="Bellota Text"/>
              <a:cs typeface="Bellota Text"/>
              <a:sym typeface="Bellota Text"/>
            </a:endParaRPr>
          </a:p>
        </p:txBody>
      </p:sp>
    </p:spTree>
  </p:cSld>
  <p:clrMapOvr>
    <a:masterClrMapping/>
  </p:clrMapOvr>
</p:sld>
</file>

<file path=ppt/slides/slide2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90" name="Shape 990"/>
        <p:cNvGrpSpPr/>
        <p:nvPr/>
      </p:nvGrpSpPr>
      <p:grpSpPr>
        <a:xfrm>
          <a:off x="0" y="0"/>
          <a:ext cx="0" cy="0"/>
          <a:chOff x="0" y="0"/>
          <a:chExt cx="0" cy="0"/>
        </a:xfrm>
      </p:grpSpPr>
      <p:pic>
        <p:nvPicPr>
          <p:cNvPr id="991" name="Google Shape;991;p45"/>
          <p:cNvPicPr preferRelativeResize="0"/>
          <p:nvPr/>
        </p:nvPicPr>
        <p:blipFill>
          <a:blip r:embed="rId3">
            <a:alphaModFix/>
          </a:blip>
          <a:stretch>
            <a:fillRect/>
          </a:stretch>
        </p:blipFill>
        <p:spPr>
          <a:xfrm>
            <a:off x="5796238" y="3716275"/>
            <a:ext cx="510299" cy="522225"/>
          </a:xfrm>
          <a:prstGeom prst="rect">
            <a:avLst/>
          </a:prstGeom>
          <a:noFill/>
          <a:ln>
            <a:noFill/>
          </a:ln>
        </p:spPr>
      </p:pic>
      <p:pic>
        <p:nvPicPr>
          <p:cNvPr id="992" name="Google Shape;992;p45"/>
          <p:cNvPicPr preferRelativeResize="0"/>
          <p:nvPr/>
        </p:nvPicPr>
        <p:blipFill>
          <a:blip r:embed="rId4">
            <a:alphaModFix/>
          </a:blip>
          <a:stretch>
            <a:fillRect/>
          </a:stretch>
        </p:blipFill>
        <p:spPr>
          <a:xfrm>
            <a:off x="7289425" y="2879649"/>
            <a:ext cx="568175" cy="581480"/>
          </a:xfrm>
          <a:prstGeom prst="rect">
            <a:avLst/>
          </a:prstGeom>
          <a:noFill/>
          <a:ln>
            <a:noFill/>
          </a:ln>
        </p:spPr>
      </p:pic>
      <p:cxnSp>
        <p:nvCxnSpPr>
          <p:cNvPr id="993" name="Google Shape;993;p45"/>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994" name="Google Shape;994;p45"/>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sp>
        <p:nvSpPr>
          <p:cNvPr id="995" name="Google Shape;995;p45"/>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996" name="Google Shape;996;p45"/>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997" name="Google Shape;997;p45"/>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998" name="Google Shape;998;p45"/>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999" name="Google Shape;999;p45"/>
          <p:cNvPicPr preferRelativeResize="0"/>
          <p:nvPr/>
        </p:nvPicPr>
        <p:blipFill>
          <a:blip r:embed="rId4">
            <a:alphaModFix/>
          </a:blip>
          <a:stretch>
            <a:fillRect/>
          </a:stretch>
        </p:blipFill>
        <p:spPr>
          <a:xfrm>
            <a:off x="177600" y="118400"/>
            <a:ext cx="510299" cy="522225"/>
          </a:xfrm>
          <a:prstGeom prst="rect">
            <a:avLst/>
          </a:prstGeom>
          <a:noFill/>
          <a:ln>
            <a:noFill/>
          </a:ln>
        </p:spPr>
      </p:pic>
      <p:pic>
        <p:nvPicPr>
          <p:cNvPr id="1000" name="Google Shape;1000;p45"/>
          <p:cNvPicPr preferRelativeResize="0"/>
          <p:nvPr/>
        </p:nvPicPr>
        <p:blipFill rotWithShape="1">
          <a:blip r:embed="rId5">
            <a:alphaModFix/>
          </a:blip>
          <a:srcRect r="-1"/>
          <a:stretch/>
        </p:blipFill>
        <p:spPr>
          <a:xfrm>
            <a:off x="3966025" y="2022450"/>
            <a:ext cx="1210500" cy="12105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1001" name="Google Shape;1001;p45"/>
          <p:cNvPicPr preferRelativeResize="0"/>
          <p:nvPr/>
        </p:nvPicPr>
        <p:blipFill>
          <a:blip r:embed="rId6">
            <a:alphaModFix/>
          </a:blip>
          <a:stretch>
            <a:fillRect/>
          </a:stretch>
        </p:blipFill>
        <p:spPr>
          <a:xfrm>
            <a:off x="1027200" y="159000"/>
            <a:ext cx="510299" cy="522225"/>
          </a:xfrm>
          <a:prstGeom prst="rect">
            <a:avLst/>
          </a:prstGeom>
          <a:noFill/>
          <a:ln>
            <a:noFill/>
          </a:ln>
        </p:spPr>
      </p:pic>
      <p:pic>
        <p:nvPicPr>
          <p:cNvPr id="1002" name="Google Shape;1002;p45"/>
          <p:cNvPicPr preferRelativeResize="0"/>
          <p:nvPr/>
        </p:nvPicPr>
        <p:blipFill>
          <a:blip r:embed="rId3">
            <a:alphaModFix/>
          </a:blip>
          <a:stretch>
            <a:fillRect/>
          </a:stretch>
        </p:blipFill>
        <p:spPr>
          <a:xfrm>
            <a:off x="581050" y="784000"/>
            <a:ext cx="510299" cy="522225"/>
          </a:xfrm>
          <a:prstGeom prst="rect">
            <a:avLst/>
          </a:prstGeom>
          <a:noFill/>
          <a:ln>
            <a:noFill/>
          </a:ln>
        </p:spPr>
      </p:pic>
      <p:pic>
        <p:nvPicPr>
          <p:cNvPr id="1003" name="Google Shape;1003;p45"/>
          <p:cNvPicPr preferRelativeResize="0"/>
          <p:nvPr/>
        </p:nvPicPr>
        <p:blipFill>
          <a:blip r:embed="rId4">
            <a:alphaModFix/>
          </a:blip>
          <a:stretch>
            <a:fillRect/>
          </a:stretch>
        </p:blipFill>
        <p:spPr>
          <a:xfrm>
            <a:off x="1337125" y="976775"/>
            <a:ext cx="510299" cy="522225"/>
          </a:xfrm>
          <a:prstGeom prst="rect">
            <a:avLst/>
          </a:prstGeom>
          <a:noFill/>
          <a:ln>
            <a:noFill/>
          </a:ln>
        </p:spPr>
      </p:pic>
      <p:pic>
        <p:nvPicPr>
          <p:cNvPr id="1004" name="Google Shape;1004;p45"/>
          <p:cNvPicPr preferRelativeResize="0"/>
          <p:nvPr/>
        </p:nvPicPr>
        <p:blipFill>
          <a:blip r:embed="rId6">
            <a:alphaModFix/>
          </a:blip>
          <a:stretch>
            <a:fillRect/>
          </a:stretch>
        </p:blipFill>
        <p:spPr>
          <a:xfrm>
            <a:off x="177600" y="1416825"/>
            <a:ext cx="510299" cy="522225"/>
          </a:xfrm>
          <a:prstGeom prst="rect">
            <a:avLst/>
          </a:prstGeom>
          <a:noFill/>
          <a:ln>
            <a:noFill/>
          </a:ln>
        </p:spPr>
      </p:pic>
      <p:pic>
        <p:nvPicPr>
          <p:cNvPr id="1005" name="Google Shape;1005;p45"/>
          <p:cNvPicPr preferRelativeResize="0"/>
          <p:nvPr/>
        </p:nvPicPr>
        <p:blipFill>
          <a:blip r:embed="rId7">
            <a:alphaModFix/>
          </a:blip>
          <a:stretch>
            <a:fillRect/>
          </a:stretch>
        </p:blipFill>
        <p:spPr>
          <a:xfrm>
            <a:off x="859325" y="1731825"/>
            <a:ext cx="568199" cy="581507"/>
          </a:xfrm>
          <a:prstGeom prst="rect">
            <a:avLst/>
          </a:prstGeom>
          <a:noFill/>
          <a:ln>
            <a:noFill/>
          </a:ln>
        </p:spPr>
      </p:pic>
      <p:pic>
        <p:nvPicPr>
          <p:cNvPr id="1006" name="Google Shape;1006;p45"/>
          <p:cNvPicPr preferRelativeResize="0"/>
          <p:nvPr/>
        </p:nvPicPr>
        <p:blipFill>
          <a:blip r:embed="rId6">
            <a:alphaModFix/>
          </a:blip>
          <a:stretch>
            <a:fillRect/>
          </a:stretch>
        </p:blipFill>
        <p:spPr>
          <a:xfrm>
            <a:off x="1598950" y="1939050"/>
            <a:ext cx="510299" cy="522225"/>
          </a:xfrm>
          <a:prstGeom prst="rect">
            <a:avLst/>
          </a:prstGeom>
          <a:noFill/>
          <a:ln>
            <a:noFill/>
          </a:ln>
        </p:spPr>
      </p:pic>
      <p:pic>
        <p:nvPicPr>
          <p:cNvPr id="1007" name="Google Shape;1007;p45"/>
          <p:cNvPicPr preferRelativeResize="0"/>
          <p:nvPr/>
        </p:nvPicPr>
        <p:blipFill>
          <a:blip r:embed="rId6">
            <a:alphaModFix/>
          </a:blip>
          <a:stretch>
            <a:fillRect/>
          </a:stretch>
        </p:blipFill>
        <p:spPr>
          <a:xfrm>
            <a:off x="2066638" y="1078037"/>
            <a:ext cx="510299" cy="522225"/>
          </a:xfrm>
          <a:prstGeom prst="rect">
            <a:avLst/>
          </a:prstGeom>
          <a:noFill/>
          <a:ln>
            <a:noFill/>
          </a:ln>
        </p:spPr>
      </p:pic>
      <p:pic>
        <p:nvPicPr>
          <p:cNvPr id="1008" name="Google Shape;1008;p45"/>
          <p:cNvPicPr preferRelativeResize="0"/>
          <p:nvPr/>
        </p:nvPicPr>
        <p:blipFill>
          <a:blip r:embed="rId3">
            <a:alphaModFix/>
          </a:blip>
          <a:stretch>
            <a:fillRect/>
          </a:stretch>
        </p:blipFill>
        <p:spPr>
          <a:xfrm>
            <a:off x="1963450" y="159000"/>
            <a:ext cx="640887" cy="655865"/>
          </a:xfrm>
          <a:prstGeom prst="rect">
            <a:avLst/>
          </a:prstGeom>
          <a:noFill/>
          <a:ln>
            <a:noFill/>
          </a:ln>
        </p:spPr>
      </p:pic>
      <p:pic>
        <p:nvPicPr>
          <p:cNvPr id="1009" name="Google Shape;1009;p45"/>
          <p:cNvPicPr preferRelativeResize="0"/>
          <p:nvPr/>
        </p:nvPicPr>
        <p:blipFill>
          <a:blip r:embed="rId6">
            <a:alphaModFix/>
          </a:blip>
          <a:stretch>
            <a:fillRect/>
          </a:stretch>
        </p:blipFill>
        <p:spPr>
          <a:xfrm>
            <a:off x="2931425" y="175625"/>
            <a:ext cx="510299" cy="522225"/>
          </a:xfrm>
          <a:prstGeom prst="rect">
            <a:avLst/>
          </a:prstGeom>
          <a:noFill/>
          <a:ln>
            <a:noFill/>
          </a:ln>
        </p:spPr>
      </p:pic>
      <p:pic>
        <p:nvPicPr>
          <p:cNvPr id="1010" name="Google Shape;1010;p45"/>
          <p:cNvPicPr preferRelativeResize="0"/>
          <p:nvPr/>
        </p:nvPicPr>
        <p:blipFill>
          <a:blip r:embed="rId7">
            <a:alphaModFix/>
          </a:blip>
          <a:stretch>
            <a:fillRect/>
          </a:stretch>
        </p:blipFill>
        <p:spPr>
          <a:xfrm>
            <a:off x="2820750" y="930762"/>
            <a:ext cx="510299" cy="522225"/>
          </a:xfrm>
          <a:prstGeom prst="rect">
            <a:avLst/>
          </a:prstGeom>
          <a:noFill/>
          <a:ln>
            <a:noFill/>
          </a:ln>
        </p:spPr>
      </p:pic>
      <p:pic>
        <p:nvPicPr>
          <p:cNvPr id="1011" name="Google Shape;1011;p45"/>
          <p:cNvPicPr preferRelativeResize="0"/>
          <p:nvPr/>
        </p:nvPicPr>
        <p:blipFill>
          <a:blip r:embed="rId4">
            <a:alphaModFix/>
          </a:blip>
          <a:stretch>
            <a:fillRect/>
          </a:stretch>
        </p:blipFill>
        <p:spPr>
          <a:xfrm>
            <a:off x="2363563" y="1790312"/>
            <a:ext cx="510299" cy="522225"/>
          </a:xfrm>
          <a:prstGeom prst="rect">
            <a:avLst/>
          </a:prstGeom>
          <a:noFill/>
          <a:ln>
            <a:noFill/>
          </a:ln>
        </p:spPr>
      </p:pic>
      <p:pic>
        <p:nvPicPr>
          <p:cNvPr id="1012" name="Google Shape;1012;p45"/>
          <p:cNvPicPr preferRelativeResize="0"/>
          <p:nvPr/>
        </p:nvPicPr>
        <p:blipFill>
          <a:blip r:embed="rId3">
            <a:alphaModFix/>
          </a:blip>
          <a:stretch>
            <a:fillRect/>
          </a:stretch>
        </p:blipFill>
        <p:spPr>
          <a:xfrm>
            <a:off x="3135827" y="1834661"/>
            <a:ext cx="568199" cy="581534"/>
          </a:xfrm>
          <a:prstGeom prst="rect">
            <a:avLst/>
          </a:prstGeom>
          <a:noFill/>
          <a:ln>
            <a:noFill/>
          </a:ln>
        </p:spPr>
      </p:pic>
      <p:pic>
        <p:nvPicPr>
          <p:cNvPr id="1013" name="Google Shape;1013;p45"/>
          <p:cNvPicPr preferRelativeResize="0"/>
          <p:nvPr/>
        </p:nvPicPr>
        <p:blipFill>
          <a:blip r:embed="rId6">
            <a:alphaModFix/>
          </a:blip>
          <a:stretch>
            <a:fillRect/>
          </a:stretch>
        </p:blipFill>
        <p:spPr>
          <a:xfrm>
            <a:off x="3873038" y="1181387"/>
            <a:ext cx="510299" cy="522225"/>
          </a:xfrm>
          <a:prstGeom prst="rect">
            <a:avLst/>
          </a:prstGeom>
          <a:noFill/>
          <a:ln>
            <a:noFill/>
          </a:ln>
        </p:spPr>
      </p:pic>
      <p:pic>
        <p:nvPicPr>
          <p:cNvPr id="1014" name="Google Shape;1014;p45"/>
          <p:cNvPicPr preferRelativeResize="0"/>
          <p:nvPr/>
        </p:nvPicPr>
        <p:blipFill>
          <a:blip r:embed="rId6">
            <a:alphaModFix/>
          </a:blip>
          <a:stretch>
            <a:fillRect/>
          </a:stretch>
        </p:blipFill>
        <p:spPr>
          <a:xfrm>
            <a:off x="3684539" y="474850"/>
            <a:ext cx="617376" cy="631882"/>
          </a:xfrm>
          <a:prstGeom prst="rect">
            <a:avLst/>
          </a:prstGeom>
          <a:noFill/>
          <a:ln>
            <a:noFill/>
          </a:ln>
        </p:spPr>
      </p:pic>
      <p:pic>
        <p:nvPicPr>
          <p:cNvPr id="1015" name="Google Shape;1015;p45"/>
          <p:cNvPicPr preferRelativeResize="0"/>
          <p:nvPr/>
        </p:nvPicPr>
        <p:blipFill>
          <a:blip r:embed="rId7">
            <a:alphaModFix/>
          </a:blip>
          <a:stretch>
            <a:fillRect/>
          </a:stretch>
        </p:blipFill>
        <p:spPr>
          <a:xfrm>
            <a:off x="204137" y="2827537"/>
            <a:ext cx="510299" cy="522225"/>
          </a:xfrm>
          <a:prstGeom prst="rect">
            <a:avLst/>
          </a:prstGeom>
          <a:noFill/>
          <a:ln>
            <a:noFill/>
          </a:ln>
        </p:spPr>
      </p:pic>
      <p:pic>
        <p:nvPicPr>
          <p:cNvPr id="1016" name="Google Shape;1016;p45"/>
          <p:cNvPicPr preferRelativeResize="0"/>
          <p:nvPr/>
        </p:nvPicPr>
        <p:blipFill>
          <a:blip r:embed="rId4">
            <a:alphaModFix/>
          </a:blip>
          <a:stretch>
            <a:fillRect/>
          </a:stretch>
        </p:blipFill>
        <p:spPr>
          <a:xfrm>
            <a:off x="661350" y="3629487"/>
            <a:ext cx="510299" cy="522225"/>
          </a:xfrm>
          <a:prstGeom prst="rect">
            <a:avLst/>
          </a:prstGeom>
          <a:noFill/>
          <a:ln>
            <a:noFill/>
          </a:ln>
        </p:spPr>
      </p:pic>
      <p:pic>
        <p:nvPicPr>
          <p:cNvPr id="1017" name="Google Shape;1017;p45"/>
          <p:cNvPicPr preferRelativeResize="0"/>
          <p:nvPr/>
        </p:nvPicPr>
        <p:blipFill>
          <a:blip r:embed="rId3">
            <a:alphaModFix/>
          </a:blip>
          <a:stretch>
            <a:fillRect/>
          </a:stretch>
        </p:blipFill>
        <p:spPr>
          <a:xfrm>
            <a:off x="1227025" y="2812900"/>
            <a:ext cx="510299" cy="522225"/>
          </a:xfrm>
          <a:prstGeom prst="rect">
            <a:avLst/>
          </a:prstGeom>
          <a:noFill/>
          <a:ln>
            <a:noFill/>
          </a:ln>
        </p:spPr>
      </p:pic>
      <p:pic>
        <p:nvPicPr>
          <p:cNvPr id="1018" name="Google Shape;1018;p45"/>
          <p:cNvPicPr preferRelativeResize="0"/>
          <p:nvPr/>
        </p:nvPicPr>
        <p:blipFill>
          <a:blip r:embed="rId6">
            <a:alphaModFix/>
          </a:blip>
          <a:stretch>
            <a:fillRect/>
          </a:stretch>
        </p:blipFill>
        <p:spPr>
          <a:xfrm>
            <a:off x="1427525" y="3889312"/>
            <a:ext cx="510299" cy="522225"/>
          </a:xfrm>
          <a:prstGeom prst="rect">
            <a:avLst/>
          </a:prstGeom>
          <a:noFill/>
          <a:ln>
            <a:noFill/>
          </a:ln>
        </p:spPr>
      </p:pic>
      <p:pic>
        <p:nvPicPr>
          <p:cNvPr id="1019" name="Google Shape;1019;p45"/>
          <p:cNvPicPr preferRelativeResize="0"/>
          <p:nvPr/>
        </p:nvPicPr>
        <p:blipFill>
          <a:blip r:embed="rId6">
            <a:alphaModFix/>
          </a:blip>
          <a:stretch>
            <a:fillRect/>
          </a:stretch>
        </p:blipFill>
        <p:spPr>
          <a:xfrm>
            <a:off x="1981914" y="3072736"/>
            <a:ext cx="568199" cy="581534"/>
          </a:xfrm>
          <a:prstGeom prst="rect">
            <a:avLst/>
          </a:prstGeom>
          <a:noFill/>
          <a:ln>
            <a:noFill/>
          </a:ln>
        </p:spPr>
      </p:pic>
      <p:pic>
        <p:nvPicPr>
          <p:cNvPr id="1020" name="Google Shape;1020;p45"/>
          <p:cNvPicPr preferRelativeResize="0"/>
          <p:nvPr/>
        </p:nvPicPr>
        <p:blipFill>
          <a:blip r:embed="rId7">
            <a:alphaModFix/>
          </a:blip>
          <a:stretch>
            <a:fillRect/>
          </a:stretch>
        </p:blipFill>
        <p:spPr>
          <a:xfrm>
            <a:off x="3304500" y="2836850"/>
            <a:ext cx="617374" cy="631801"/>
          </a:xfrm>
          <a:prstGeom prst="rect">
            <a:avLst/>
          </a:prstGeom>
          <a:noFill/>
          <a:ln>
            <a:noFill/>
          </a:ln>
        </p:spPr>
      </p:pic>
      <p:pic>
        <p:nvPicPr>
          <p:cNvPr id="1021" name="Google Shape;1021;p45"/>
          <p:cNvPicPr preferRelativeResize="0"/>
          <p:nvPr/>
        </p:nvPicPr>
        <p:blipFill>
          <a:blip r:embed="rId6">
            <a:alphaModFix/>
          </a:blip>
          <a:stretch>
            <a:fillRect/>
          </a:stretch>
        </p:blipFill>
        <p:spPr>
          <a:xfrm>
            <a:off x="2761825" y="3553012"/>
            <a:ext cx="510299" cy="522225"/>
          </a:xfrm>
          <a:prstGeom prst="rect">
            <a:avLst/>
          </a:prstGeom>
          <a:noFill/>
          <a:ln>
            <a:noFill/>
          </a:ln>
        </p:spPr>
      </p:pic>
      <p:pic>
        <p:nvPicPr>
          <p:cNvPr id="1022" name="Google Shape;1022;p45"/>
          <p:cNvPicPr preferRelativeResize="0"/>
          <p:nvPr/>
        </p:nvPicPr>
        <p:blipFill>
          <a:blip r:embed="rId6">
            <a:alphaModFix/>
          </a:blip>
          <a:stretch>
            <a:fillRect/>
          </a:stretch>
        </p:blipFill>
        <p:spPr>
          <a:xfrm>
            <a:off x="3846500" y="3889312"/>
            <a:ext cx="510299" cy="522225"/>
          </a:xfrm>
          <a:prstGeom prst="rect">
            <a:avLst/>
          </a:prstGeom>
          <a:noFill/>
          <a:ln>
            <a:noFill/>
          </a:ln>
        </p:spPr>
      </p:pic>
      <p:pic>
        <p:nvPicPr>
          <p:cNvPr id="1023" name="Google Shape;1023;p45"/>
          <p:cNvPicPr preferRelativeResize="0"/>
          <p:nvPr/>
        </p:nvPicPr>
        <p:blipFill>
          <a:blip r:embed="rId7">
            <a:alphaModFix/>
          </a:blip>
          <a:stretch>
            <a:fillRect/>
          </a:stretch>
        </p:blipFill>
        <p:spPr>
          <a:xfrm>
            <a:off x="2066638" y="4414462"/>
            <a:ext cx="510299" cy="522225"/>
          </a:xfrm>
          <a:prstGeom prst="rect">
            <a:avLst/>
          </a:prstGeom>
          <a:noFill/>
          <a:ln>
            <a:noFill/>
          </a:ln>
        </p:spPr>
      </p:pic>
      <p:pic>
        <p:nvPicPr>
          <p:cNvPr id="1024" name="Google Shape;1024;p45"/>
          <p:cNvPicPr preferRelativeResize="0"/>
          <p:nvPr/>
        </p:nvPicPr>
        <p:blipFill>
          <a:blip r:embed="rId6">
            <a:alphaModFix/>
          </a:blip>
          <a:stretch>
            <a:fillRect/>
          </a:stretch>
        </p:blipFill>
        <p:spPr>
          <a:xfrm>
            <a:off x="272375" y="4342662"/>
            <a:ext cx="510299" cy="522225"/>
          </a:xfrm>
          <a:prstGeom prst="rect">
            <a:avLst/>
          </a:prstGeom>
          <a:noFill/>
          <a:ln>
            <a:noFill/>
          </a:ln>
        </p:spPr>
      </p:pic>
      <p:pic>
        <p:nvPicPr>
          <p:cNvPr id="1025" name="Google Shape;1025;p45"/>
          <p:cNvPicPr preferRelativeResize="0"/>
          <p:nvPr/>
        </p:nvPicPr>
        <p:blipFill>
          <a:blip r:embed="rId4">
            <a:alphaModFix/>
          </a:blip>
          <a:stretch>
            <a:fillRect/>
          </a:stretch>
        </p:blipFill>
        <p:spPr>
          <a:xfrm>
            <a:off x="3121725" y="4342662"/>
            <a:ext cx="510299" cy="522225"/>
          </a:xfrm>
          <a:prstGeom prst="rect">
            <a:avLst/>
          </a:prstGeom>
          <a:noFill/>
          <a:ln>
            <a:noFill/>
          </a:ln>
        </p:spPr>
      </p:pic>
      <p:pic>
        <p:nvPicPr>
          <p:cNvPr id="1026" name="Google Shape;1026;p45"/>
          <p:cNvPicPr preferRelativeResize="0"/>
          <p:nvPr/>
        </p:nvPicPr>
        <p:blipFill>
          <a:blip r:embed="rId4">
            <a:alphaModFix/>
          </a:blip>
          <a:stretch>
            <a:fillRect/>
          </a:stretch>
        </p:blipFill>
        <p:spPr>
          <a:xfrm>
            <a:off x="5302400" y="2827525"/>
            <a:ext cx="640875" cy="655848"/>
          </a:xfrm>
          <a:prstGeom prst="rect">
            <a:avLst/>
          </a:prstGeom>
          <a:noFill/>
          <a:ln>
            <a:noFill/>
          </a:ln>
        </p:spPr>
      </p:pic>
      <p:pic>
        <p:nvPicPr>
          <p:cNvPr id="1027" name="Google Shape;1027;p45"/>
          <p:cNvPicPr preferRelativeResize="0"/>
          <p:nvPr/>
        </p:nvPicPr>
        <p:blipFill>
          <a:blip r:embed="rId7">
            <a:alphaModFix/>
          </a:blip>
          <a:stretch>
            <a:fillRect/>
          </a:stretch>
        </p:blipFill>
        <p:spPr>
          <a:xfrm>
            <a:off x="6309875" y="2900650"/>
            <a:ext cx="617376" cy="631801"/>
          </a:xfrm>
          <a:prstGeom prst="rect">
            <a:avLst/>
          </a:prstGeom>
          <a:noFill/>
          <a:ln>
            <a:noFill/>
          </a:ln>
        </p:spPr>
      </p:pic>
      <p:pic>
        <p:nvPicPr>
          <p:cNvPr id="1028" name="Google Shape;1028;p45"/>
          <p:cNvPicPr preferRelativeResize="0"/>
          <p:nvPr/>
        </p:nvPicPr>
        <p:blipFill>
          <a:blip r:embed="rId7">
            <a:alphaModFix/>
          </a:blip>
          <a:stretch>
            <a:fillRect/>
          </a:stretch>
        </p:blipFill>
        <p:spPr>
          <a:xfrm>
            <a:off x="4812300" y="3545250"/>
            <a:ext cx="617376" cy="631801"/>
          </a:xfrm>
          <a:prstGeom prst="rect">
            <a:avLst/>
          </a:prstGeom>
          <a:noFill/>
          <a:ln>
            <a:noFill/>
          </a:ln>
        </p:spPr>
      </p:pic>
      <p:pic>
        <p:nvPicPr>
          <p:cNvPr id="1029" name="Google Shape;1029;p45"/>
          <p:cNvPicPr preferRelativeResize="0"/>
          <p:nvPr/>
        </p:nvPicPr>
        <p:blipFill>
          <a:blip r:embed="rId7">
            <a:alphaModFix/>
          </a:blip>
          <a:stretch>
            <a:fillRect/>
          </a:stretch>
        </p:blipFill>
        <p:spPr>
          <a:xfrm>
            <a:off x="7745975" y="3710850"/>
            <a:ext cx="617376" cy="631801"/>
          </a:xfrm>
          <a:prstGeom prst="rect">
            <a:avLst/>
          </a:prstGeom>
          <a:noFill/>
          <a:ln>
            <a:noFill/>
          </a:ln>
        </p:spPr>
      </p:pic>
      <p:pic>
        <p:nvPicPr>
          <p:cNvPr id="1030" name="Google Shape;1030;p45"/>
          <p:cNvPicPr preferRelativeResize="0"/>
          <p:nvPr/>
        </p:nvPicPr>
        <p:blipFill>
          <a:blip r:embed="rId6">
            <a:alphaModFix/>
          </a:blip>
          <a:stretch>
            <a:fillRect/>
          </a:stretch>
        </p:blipFill>
        <p:spPr>
          <a:xfrm>
            <a:off x="5320100" y="4317562"/>
            <a:ext cx="510299" cy="522225"/>
          </a:xfrm>
          <a:prstGeom prst="rect">
            <a:avLst/>
          </a:prstGeom>
          <a:noFill/>
          <a:ln>
            <a:noFill/>
          </a:ln>
        </p:spPr>
      </p:pic>
      <p:pic>
        <p:nvPicPr>
          <p:cNvPr id="1031" name="Google Shape;1031;p45"/>
          <p:cNvPicPr preferRelativeResize="0"/>
          <p:nvPr/>
        </p:nvPicPr>
        <p:blipFill>
          <a:blip r:embed="rId6">
            <a:alphaModFix/>
          </a:blip>
          <a:stretch>
            <a:fillRect/>
          </a:stretch>
        </p:blipFill>
        <p:spPr>
          <a:xfrm>
            <a:off x="6873713" y="3654275"/>
            <a:ext cx="510299" cy="522225"/>
          </a:xfrm>
          <a:prstGeom prst="rect">
            <a:avLst/>
          </a:prstGeom>
          <a:noFill/>
          <a:ln>
            <a:noFill/>
          </a:ln>
        </p:spPr>
      </p:pic>
      <p:pic>
        <p:nvPicPr>
          <p:cNvPr id="1032" name="Google Shape;1032;p45"/>
          <p:cNvPicPr preferRelativeResize="0"/>
          <p:nvPr/>
        </p:nvPicPr>
        <p:blipFill>
          <a:blip r:embed="rId7">
            <a:alphaModFix/>
          </a:blip>
          <a:stretch>
            <a:fillRect/>
          </a:stretch>
        </p:blipFill>
        <p:spPr>
          <a:xfrm>
            <a:off x="6195402" y="4347948"/>
            <a:ext cx="617376" cy="631863"/>
          </a:xfrm>
          <a:prstGeom prst="rect">
            <a:avLst/>
          </a:prstGeom>
          <a:noFill/>
          <a:ln>
            <a:noFill/>
          </a:ln>
        </p:spPr>
      </p:pic>
      <p:pic>
        <p:nvPicPr>
          <p:cNvPr id="1033" name="Google Shape;1033;p45"/>
          <p:cNvPicPr preferRelativeResize="0"/>
          <p:nvPr/>
        </p:nvPicPr>
        <p:blipFill>
          <a:blip r:embed="rId4">
            <a:alphaModFix/>
          </a:blip>
          <a:stretch>
            <a:fillRect/>
          </a:stretch>
        </p:blipFill>
        <p:spPr>
          <a:xfrm>
            <a:off x="7128590" y="4359648"/>
            <a:ext cx="617376" cy="631863"/>
          </a:xfrm>
          <a:prstGeom prst="rect">
            <a:avLst/>
          </a:prstGeom>
          <a:noFill/>
          <a:ln>
            <a:noFill/>
          </a:ln>
        </p:spPr>
      </p:pic>
      <p:pic>
        <p:nvPicPr>
          <p:cNvPr id="1034" name="Google Shape;1034;p45"/>
          <p:cNvPicPr preferRelativeResize="0"/>
          <p:nvPr/>
        </p:nvPicPr>
        <p:blipFill>
          <a:blip r:embed="rId4">
            <a:alphaModFix/>
          </a:blip>
          <a:stretch>
            <a:fillRect/>
          </a:stretch>
        </p:blipFill>
        <p:spPr>
          <a:xfrm>
            <a:off x="8273300" y="2836850"/>
            <a:ext cx="617376" cy="631801"/>
          </a:xfrm>
          <a:prstGeom prst="rect">
            <a:avLst/>
          </a:prstGeom>
          <a:noFill/>
          <a:ln>
            <a:noFill/>
          </a:ln>
        </p:spPr>
      </p:pic>
      <p:pic>
        <p:nvPicPr>
          <p:cNvPr id="1035" name="Google Shape;1035;p45"/>
          <p:cNvPicPr preferRelativeResize="0"/>
          <p:nvPr/>
        </p:nvPicPr>
        <p:blipFill>
          <a:blip r:embed="rId6">
            <a:alphaModFix/>
          </a:blip>
          <a:stretch>
            <a:fillRect/>
          </a:stretch>
        </p:blipFill>
        <p:spPr>
          <a:xfrm>
            <a:off x="4719550" y="511062"/>
            <a:ext cx="510299" cy="522225"/>
          </a:xfrm>
          <a:prstGeom prst="rect">
            <a:avLst/>
          </a:prstGeom>
          <a:noFill/>
          <a:ln>
            <a:noFill/>
          </a:ln>
        </p:spPr>
      </p:pic>
      <p:pic>
        <p:nvPicPr>
          <p:cNvPr id="1036" name="Google Shape;1036;p45"/>
          <p:cNvPicPr preferRelativeResize="0"/>
          <p:nvPr/>
        </p:nvPicPr>
        <p:blipFill>
          <a:blip r:embed="rId6">
            <a:alphaModFix/>
          </a:blip>
          <a:stretch>
            <a:fillRect/>
          </a:stretch>
        </p:blipFill>
        <p:spPr>
          <a:xfrm>
            <a:off x="6427625" y="930762"/>
            <a:ext cx="510299" cy="522225"/>
          </a:xfrm>
          <a:prstGeom prst="rect">
            <a:avLst/>
          </a:prstGeom>
          <a:noFill/>
          <a:ln>
            <a:noFill/>
          </a:ln>
        </p:spPr>
      </p:pic>
      <p:pic>
        <p:nvPicPr>
          <p:cNvPr id="1037" name="Google Shape;1037;p45"/>
          <p:cNvPicPr preferRelativeResize="0"/>
          <p:nvPr/>
        </p:nvPicPr>
        <p:blipFill>
          <a:blip r:embed="rId6">
            <a:alphaModFix/>
          </a:blip>
          <a:stretch>
            <a:fillRect/>
          </a:stretch>
        </p:blipFill>
        <p:spPr>
          <a:xfrm>
            <a:off x="4894888" y="1222375"/>
            <a:ext cx="510299" cy="522225"/>
          </a:xfrm>
          <a:prstGeom prst="rect">
            <a:avLst/>
          </a:prstGeom>
          <a:noFill/>
          <a:ln>
            <a:noFill/>
          </a:ln>
        </p:spPr>
      </p:pic>
      <p:pic>
        <p:nvPicPr>
          <p:cNvPr id="1038" name="Google Shape;1038;p45"/>
          <p:cNvPicPr preferRelativeResize="0"/>
          <p:nvPr/>
        </p:nvPicPr>
        <p:blipFill>
          <a:blip r:embed="rId7">
            <a:alphaModFix/>
          </a:blip>
          <a:stretch>
            <a:fillRect/>
          </a:stretch>
        </p:blipFill>
        <p:spPr>
          <a:xfrm>
            <a:off x="7165025" y="1252837"/>
            <a:ext cx="510299" cy="522225"/>
          </a:xfrm>
          <a:prstGeom prst="rect">
            <a:avLst/>
          </a:prstGeom>
          <a:noFill/>
          <a:ln>
            <a:noFill/>
          </a:ln>
        </p:spPr>
      </p:pic>
      <p:pic>
        <p:nvPicPr>
          <p:cNvPr id="1039" name="Google Shape;1039;p45"/>
          <p:cNvPicPr preferRelativeResize="0"/>
          <p:nvPr/>
        </p:nvPicPr>
        <p:blipFill>
          <a:blip r:embed="rId7">
            <a:alphaModFix/>
          </a:blip>
          <a:stretch>
            <a:fillRect/>
          </a:stretch>
        </p:blipFill>
        <p:spPr>
          <a:xfrm>
            <a:off x="5544639" y="616399"/>
            <a:ext cx="568175" cy="581509"/>
          </a:xfrm>
          <a:prstGeom prst="rect">
            <a:avLst/>
          </a:prstGeom>
          <a:noFill/>
          <a:ln>
            <a:noFill/>
          </a:ln>
        </p:spPr>
      </p:pic>
      <p:pic>
        <p:nvPicPr>
          <p:cNvPr id="1040" name="Google Shape;1040;p45"/>
          <p:cNvPicPr preferRelativeResize="0"/>
          <p:nvPr/>
        </p:nvPicPr>
        <p:blipFill>
          <a:blip r:embed="rId4">
            <a:alphaModFix/>
          </a:blip>
          <a:stretch>
            <a:fillRect/>
          </a:stretch>
        </p:blipFill>
        <p:spPr>
          <a:xfrm>
            <a:off x="5943276" y="1644349"/>
            <a:ext cx="568175" cy="581509"/>
          </a:xfrm>
          <a:prstGeom prst="rect">
            <a:avLst/>
          </a:prstGeom>
          <a:noFill/>
          <a:ln>
            <a:noFill/>
          </a:ln>
        </p:spPr>
      </p:pic>
      <p:pic>
        <p:nvPicPr>
          <p:cNvPr id="1041" name="Google Shape;1041;p45"/>
          <p:cNvPicPr preferRelativeResize="0"/>
          <p:nvPr/>
        </p:nvPicPr>
        <p:blipFill>
          <a:blip r:embed="rId6">
            <a:alphaModFix/>
          </a:blip>
          <a:stretch>
            <a:fillRect/>
          </a:stretch>
        </p:blipFill>
        <p:spPr>
          <a:xfrm>
            <a:off x="6698375" y="1852125"/>
            <a:ext cx="510299" cy="522225"/>
          </a:xfrm>
          <a:prstGeom prst="rect">
            <a:avLst/>
          </a:prstGeom>
          <a:noFill/>
          <a:ln>
            <a:noFill/>
          </a:ln>
        </p:spPr>
      </p:pic>
      <p:pic>
        <p:nvPicPr>
          <p:cNvPr id="1042" name="Google Shape;1042;p45"/>
          <p:cNvPicPr preferRelativeResize="0"/>
          <p:nvPr/>
        </p:nvPicPr>
        <p:blipFill>
          <a:blip r:embed="rId7">
            <a:alphaModFix/>
          </a:blip>
          <a:stretch>
            <a:fillRect/>
          </a:stretch>
        </p:blipFill>
        <p:spPr>
          <a:xfrm>
            <a:off x="8185551" y="1551349"/>
            <a:ext cx="568175" cy="581509"/>
          </a:xfrm>
          <a:prstGeom prst="rect">
            <a:avLst/>
          </a:prstGeom>
          <a:noFill/>
          <a:ln>
            <a:noFill/>
          </a:ln>
        </p:spPr>
      </p:pic>
      <p:pic>
        <p:nvPicPr>
          <p:cNvPr id="1043" name="Google Shape;1043;p45"/>
          <p:cNvPicPr preferRelativeResize="0"/>
          <p:nvPr/>
        </p:nvPicPr>
        <p:blipFill>
          <a:blip r:embed="rId6">
            <a:alphaModFix/>
          </a:blip>
          <a:stretch>
            <a:fillRect/>
          </a:stretch>
        </p:blipFill>
        <p:spPr>
          <a:xfrm>
            <a:off x="6306514" y="157899"/>
            <a:ext cx="568175" cy="581509"/>
          </a:xfrm>
          <a:prstGeom prst="rect">
            <a:avLst/>
          </a:prstGeom>
          <a:noFill/>
          <a:ln>
            <a:noFill/>
          </a:ln>
        </p:spPr>
      </p:pic>
      <p:pic>
        <p:nvPicPr>
          <p:cNvPr id="1044" name="Google Shape;1044;p45"/>
          <p:cNvPicPr preferRelativeResize="0"/>
          <p:nvPr/>
        </p:nvPicPr>
        <p:blipFill>
          <a:blip r:embed="rId4">
            <a:alphaModFix/>
          </a:blip>
          <a:stretch>
            <a:fillRect/>
          </a:stretch>
        </p:blipFill>
        <p:spPr>
          <a:xfrm>
            <a:off x="7070976" y="314249"/>
            <a:ext cx="568175" cy="581509"/>
          </a:xfrm>
          <a:prstGeom prst="rect">
            <a:avLst/>
          </a:prstGeom>
          <a:noFill/>
          <a:ln>
            <a:noFill/>
          </a:ln>
        </p:spPr>
      </p:pic>
      <p:pic>
        <p:nvPicPr>
          <p:cNvPr id="1045" name="Google Shape;1045;p45"/>
          <p:cNvPicPr preferRelativeResize="0"/>
          <p:nvPr/>
        </p:nvPicPr>
        <p:blipFill>
          <a:blip r:embed="rId3">
            <a:alphaModFix/>
          </a:blip>
          <a:stretch>
            <a:fillRect/>
          </a:stretch>
        </p:blipFill>
        <p:spPr>
          <a:xfrm>
            <a:off x="7441963" y="1940275"/>
            <a:ext cx="510299" cy="522225"/>
          </a:xfrm>
          <a:prstGeom prst="rect">
            <a:avLst/>
          </a:prstGeom>
          <a:noFill/>
          <a:ln>
            <a:noFill/>
          </a:ln>
        </p:spPr>
      </p:pic>
      <p:pic>
        <p:nvPicPr>
          <p:cNvPr id="1046" name="Google Shape;1046;p45"/>
          <p:cNvPicPr preferRelativeResize="0"/>
          <p:nvPr/>
        </p:nvPicPr>
        <p:blipFill>
          <a:blip r:embed="rId7">
            <a:alphaModFix/>
          </a:blip>
          <a:stretch>
            <a:fillRect/>
          </a:stretch>
        </p:blipFill>
        <p:spPr>
          <a:xfrm>
            <a:off x="5304750" y="1961375"/>
            <a:ext cx="510299" cy="522225"/>
          </a:xfrm>
          <a:prstGeom prst="rect">
            <a:avLst/>
          </a:prstGeom>
          <a:noFill/>
          <a:ln>
            <a:noFill/>
          </a:ln>
        </p:spPr>
      </p:pic>
      <p:sp>
        <p:nvSpPr>
          <p:cNvPr id="1047" name="Google Shape;1047;p45"/>
          <p:cNvSpPr txBox="1"/>
          <p:nvPr/>
        </p:nvSpPr>
        <p:spPr>
          <a:xfrm>
            <a:off x="204152" y="1958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I’m a perfectionist when it comes to cooking</a:t>
            </a:r>
            <a:endParaRPr b="1" sz="500">
              <a:latin typeface="Bellota Text"/>
              <a:ea typeface="Bellota Text"/>
              <a:cs typeface="Bellota Text"/>
              <a:sym typeface="Bellota Text"/>
            </a:endParaRPr>
          </a:p>
        </p:txBody>
      </p:sp>
      <p:sp>
        <p:nvSpPr>
          <p:cNvPr id="1048" name="Google Shape;1048;p45"/>
          <p:cNvSpPr txBox="1"/>
          <p:nvPr/>
        </p:nvSpPr>
        <p:spPr>
          <a:xfrm>
            <a:off x="1053752" y="231439"/>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Cooking is a craft you can hone by practicing</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49" name="Google Shape;1049;p45"/>
          <p:cNvSpPr txBox="1"/>
          <p:nvPr/>
        </p:nvSpPr>
        <p:spPr>
          <a:xfrm>
            <a:off x="607602" y="85192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I want to try more Filipino food</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50" name="Google Shape;1050;p45"/>
          <p:cNvSpPr txBox="1"/>
          <p:nvPr/>
        </p:nvSpPr>
        <p:spPr>
          <a:xfrm>
            <a:off x="1363677" y="1092467"/>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think I can be controlling in the kitchen</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51" name="Google Shape;1051;p45"/>
          <p:cNvSpPr txBox="1"/>
          <p:nvPr/>
        </p:nvSpPr>
        <p:spPr>
          <a:xfrm>
            <a:off x="204152" y="1468514"/>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I would love to go to culinary school</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52" name="Google Shape;1052;p45"/>
          <p:cNvSpPr txBox="1"/>
          <p:nvPr/>
        </p:nvSpPr>
        <p:spPr>
          <a:xfrm>
            <a:off x="879177" y="1814889"/>
            <a:ext cx="5103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I’m not super strict about my diet unless I’m training for something</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53" name="Google Shape;1053;p45"/>
          <p:cNvSpPr txBox="1"/>
          <p:nvPr/>
        </p:nvSpPr>
        <p:spPr>
          <a:xfrm>
            <a:off x="1625502" y="1967827"/>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don’t like going out to eat unless it’s on a date or with friends</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54" name="Google Shape;1054;p45"/>
          <p:cNvSpPr txBox="1"/>
          <p:nvPr/>
        </p:nvSpPr>
        <p:spPr>
          <a:xfrm>
            <a:off x="2093190" y="1183305"/>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I cook to be closer to my culture</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55" name="Google Shape;1055;p45"/>
          <p:cNvSpPr txBox="1"/>
          <p:nvPr/>
        </p:nvSpPr>
        <p:spPr>
          <a:xfrm>
            <a:off x="1999787" y="297469"/>
            <a:ext cx="568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High quality ingredients are really expensive</a:t>
            </a:r>
            <a:endParaRPr b="1" sz="600">
              <a:latin typeface="Bellota Text"/>
              <a:ea typeface="Bellota Text"/>
              <a:cs typeface="Bellota Text"/>
              <a:sym typeface="Bellota Text"/>
            </a:endParaRPr>
          </a:p>
          <a:p>
            <a:pPr algn="l"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56" name="Google Shape;1056;p45"/>
          <p:cNvSpPr txBox="1"/>
          <p:nvPr/>
        </p:nvSpPr>
        <p:spPr>
          <a:xfrm>
            <a:off x="2957977" y="227314"/>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I don’t know why I overeat sometimes</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57" name="Google Shape;1057;p45"/>
          <p:cNvSpPr txBox="1"/>
          <p:nvPr/>
        </p:nvSpPr>
        <p:spPr>
          <a:xfrm>
            <a:off x="2847302" y="980983"/>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I have an emotional relationship with food</a:t>
            </a:r>
            <a:endParaRPr b="1" sz="600">
              <a:latin typeface="Bellota Text"/>
              <a:ea typeface="Bellota Text"/>
              <a:cs typeface="Bellota Text"/>
              <a:sym typeface="Bellota Text"/>
            </a:endParaRPr>
          </a:p>
        </p:txBody>
      </p:sp>
      <p:sp>
        <p:nvSpPr>
          <p:cNvPr id="1058" name="Google Shape;1058;p45"/>
          <p:cNvSpPr txBox="1"/>
          <p:nvPr/>
        </p:nvSpPr>
        <p:spPr>
          <a:xfrm>
            <a:off x="2390115" y="18634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like cooking and providing for myself and others</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59" name="Google Shape;1059;p45"/>
          <p:cNvSpPr txBox="1"/>
          <p:nvPr/>
        </p:nvSpPr>
        <p:spPr>
          <a:xfrm>
            <a:off x="3162376" y="1917034"/>
            <a:ext cx="5103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I approach cooking the way I approach life</a:t>
            </a:r>
            <a:endParaRPr b="1" sz="600">
              <a:latin typeface="Bellota Text"/>
              <a:ea typeface="Bellota Text"/>
              <a:cs typeface="Bellota Text"/>
              <a:sym typeface="Bellota Text"/>
            </a:endParaRPr>
          </a:p>
        </p:txBody>
      </p:sp>
      <p:sp>
        <p:nvSpPr>
          <p:cNvPr id="1060" name="Google Shape;1060;p45"/>
          <p:cNvSpPr txBox="1"/>
          <p:nvPr/>
        </p:nvSpPr>
        <p:spPr>
          <a:xfrm>
            <a:off x="3899590" y="1276136"/>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I want to use good ingredients</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61" name="Google Shape;1061;p45"/>
          <p:cNvSpPr txBox="1"/>
          <p:nvPr/>
        </p:nvSpPr>
        <p:spPr>
          <a:xfrm>
            <a:off x="3730906" y="576453"/>
            <a:ext cx="5103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connect with my grandmother and mother through cooking</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62" name="Google Shape;1062;p45"/>
          <p:cNvSpPr txBox="1"/>
          <p:nvPr/>
        </p:nvSpPr>
        <p:spPr>
          <a:xfrm>
            <a:off x="230690" y="2900658"/>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Posts his food on Instagram</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63" name="Google Shape;1063;p45"/>
          <p:cNvSpPr txBox="1"/>
          <p:nvPr/>
        </p:nvSpPr>
        <p:spPr>
          <a:xfrm>
            <a:off x="687902" y="3727208"/>
            <a:ext cx="457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Overeats at night</a:t>
            </a:r>
            <a:endParaRPr b="1" sz="700">
              <a:latin typeface="Bellota Text"/>
              <a:ea typeface="Bellota Text"/>
              <a:cs typeface="Bellota Text"/>
              <a:sym typeface="Bellota Text"/>
            </a:endParaRPr>
          </a:p>
          <a:p>
            <a:pPr algn="ctr" indent="0" lvl="0" marL="0" rtl="0">
              <a:spcBef>
                <a:spcPts val="0"/>
              </a:spcBef>
              <a:spcAft>
                <a:spcPts val="0"/>
              </a:spcAft>
              <a:buNone/>
            </a:pPr>
            <a:r>
              <a:t/>
            </a:r>
            <a:endParaRPr b="1" sz="700">
              <a:latin typeface="Bellota Text"/>
              <a:ea typeface="Bellota Text"/>
              <a:cs typeface="Bellota Text"/>
              <a:sym typeface="Bellota Text"/>
            </a:endParaRPr>
          </a:p>
        </p:txBody>
      </p:sp>
      <p:sp>
        <p:nvSpPr>
          <p:cNvPr id="1064" name="Google Shape;1064;p45"/>
          <p:cNvSpPr txBox="1"/>
          <p:nvPr/>
        </p:nvSpPr>
        <p:spPr>
          <a:xfrm>
            <a:off x="1253577" y="28631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Goes “kitchen shopping” to make food out of what’s in his kitchen</a:t>
            </a:r>
            <a:endParaRPr b="1" sz="500">
              <a:latin typeface="Bellota Text"/>
              <a:ea typeface="Bellota Text"/>
              <a:cs typeface="Bellota Text"/>
              <a:sym typeface="Bellota Text"/>
            </a:endParaRPr>
          </a:p>
        </p:txBody>
      </p:sp>
      <p:sp>
        <p:nvSpPr>
          <p:cNvPr id="1065" name="Google Shape;1065;p45"/>
          <p:cNvSpPr txBox="1"/>
          <p:nvPr/>
        </p:nvSpPr>
        <p:spPr>
          <a:xfrm>
            <a:off x="1454065" y="3951758"/>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Puts his own spin on recipes</a:t>
            </a:r>
            <a:endParaRPr b="1" sz="700">
              <a:latin typeface="Bellota Text"/>
              <a:ea typeface="Bellota Text"/>
              <a:cs typeface="Bellota Text"/>
              <a:sym typeface="Bellota Text"/>
            </a:endParaRPr>
          </a:p>
          <a:p>
            <a:pPr algn="ctr" indent="0" lvl="0" marL="0" rtl="0">
              <a:spcBef>
                <a:spcPts val="0"/>
              </a:spcBef>
              <a:spcAft>
                <a:spcPts val="0"/>
              </a:spcAft>
              <a:buNone/>
            </a:pPr>
            <a:r>
              <a:t/>
            </a:r>
            <a:endParaRPr b="1" sz="700">
              <a:latin typeface="Bellota Text"/>
              <a:ea typeface="Bellota Text"/>
              <a:cs typeface="Bellota Text"/>
              <a:sym typeface="Bellota Text"/>
            </a:endParaRPr>
          </a:p>
        </p:txBody>
      </p:sp>
      <p:sp>
        <p:nvSpPr>
          <p:cNvPr id="1066" name="Google Shape;1066;p45"/>
          <p:cNvSpPr txBox="1"/>
          <p:nvPr/>
        </p:nvSpPr>
        <p:spPr>
          <a:xfrm>
            <a:off x="2037415" y="3167462"/>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Tries to learn Filipino </a:t>
            </a:r>
            <a:r>
              <a:rPr b="1" lang="en" sz="500">
                <a:latin typeface="Bellota Text"/>
                <a:ea typeface="Bellota Text"/>
                <a:cs typeface="Bellota Text"/>
                <a:sym typeface="Bellota Text"/>
              </a:rPr>
              <a:t>recipes</a:t>
            </a:r>
            <a:r>
              <a:rPr b="1" lang="en" sz="500">
                <a:latin typeface="Bellota Text"/>
                <a:ea typeface="Bellota Text"/>
                <a:cs typeface="Bellota Text"/>
                <a:sym typeface="Bellota Text"/>
              </a:rPr>
              <a:t> and buy Filipino snacks</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67" name="Google Shape;1067;p45"/>
          <p:cNvSpPr txBox="1"/>
          <p:nvPr/>
        </p:nvSpPr>
        <p:spPr>
          <a:xfrm>
            <a:off x="3384590" y="2903458"/>
            <a:ext cx="4572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Tracks his calories and nutrition on an app or mentally</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68" name="Google Shape;1068;p45"/>
          <p:cNvSpPr txBox="1"/>
          <p:nvPr/>
        </p:nvSpPr>
        <p:spPr>
          <a:xfrm>
            <a:off x="2788377" y="359892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Prepares ingredients with precision</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69" name="Google Shape;1069;p45"/>
          <p:cNvSpPr txBox="1"/>
          <p:nvPr/>
        </p:nvSpPr>
        <p:spPr>
          <a:xfrm>
            <a:off x="3873052" y="3982396"/>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Quit his job to pursue cooking</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70" name="Google Shape;1070;p45"/>
          <p:cNvSpPr txBox="1"/>
          <p:nvPr/>
        </p:nvSpPr>
        <p:spPr>
          <a:xfrm>
            <a:off x="2093177" y="44646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Strays from diet only when he can afford it</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71" name="Google Shape;1071;p45"/>
          <p:cNvSpPr txBox="1"/>
          <p:nvPr/>
        </p:nvSpPr>
        <p:spPr>
          <a:xfrm>
            <a:off x="298927" y="443143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Cooks </a:t>
            </a:r>
            <a:r>
              <a:rPr b="1" lang="en" sz="500">
                <a:latin typeface="Bellota Text"/>
                <a:ea typeface="Bellota Text"/>
                <a:cs typeface="Bellota Text"/>
                <a:sym typeface="Bellota Text"/>
              </a:rPr>
              <a:t>TikTok</a:t>
            </a:r>
            <a:r>
              <a:rPr b="1" lang="en" sz="500">
                <a:latin typeface="Bellota Text"/>
                <a:ea typeface="Bellota Text"/>
                <a:cs typeface="Bellota Text"/>
                <a:sym typeface="Bellota Text"/>
              </a:rPr>
              <a:t> recipes with his girlfriend</a:t>
            </a:r>
            <a:endParaRPr b="1" sz="500">
              <a:latin typeface="Bellota Text"/>
              <a:ea typeface="Bellota Text"/>
              <a:cs typeface="Bellota Text"/>
              <a:sym typeface="Bellota Text"/>
            </a:endParaRPr>
          </a:p>
        </p:txBody>
      </p:sp>
      <p:sp>
        <p:nvSpPr>
          <p:cNvPr id="1072" name="Google Shape;1072;p45"/>
          <p:cNvSpPr txBox="1"/>
          <p:nvPr/>
        </p:nvSpPr>
        <p:spPr>
          <a:xfrm>
            <a:off x="3148277" y="43928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Avoids instant/ </a:t>
            </a:r>
            <a:r>
              <a:rPr b="1" lang="en" sz="600">
                <a:latin typeface="Bellota Text"/>
                <a:ea typeface="Bellota Text"/>
                <a:cs typeface="Bellota Text"/>
                <a:sym typeface="Bellota Text"/>
              </a:rPr>
              <a:t>processed</a:t>
            </a:r>
            <a:r>
              <a:rPr b="1" lang="en" sz="600">
                <a:latin typeface="Bellota Text"/>
                <a:ea typeface="Bellota Text"/>
                <a:cs typeface="Bellota Text"/>
                <a:sym typeface="Bellota Text"/>
              </a:rPr>
              <a:t> food</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73" name="Google Shape;1073;p45"/>
          <p:cNvSpPr txBox="1"/>
          <p:nvPr/>
        </p:nvSpPr>
        <p:spPr>
          <a:xfrm>
            <a:off x="5394240" y="2927589"/>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Proud when he’s especially resourceful/ reduces waste with a dish</a:t>
            </a:r>
            <a:endParaRPr b="1" sz="500">
              <a:latin typeface="Bellota Text"/>
              <a:ea typeface="Bellota Text"/>
              <a:cs typeface="Bellota Text"/>
              <a:sym typeface="Bellota Text"/>
            </a:endParaRPr>
          </a:p>
        </p:txBody>
      </p:sp>
      <p:sp>
        <p:nvSpPr>
          <p:cNvPr id="1074" name="Google Shape;1074;p45"/>
          <p:cNvSpPr txBox="1"/>
          <p:nvPr/>
        </p:nvSpPr>
        <p:spPr>
          <a:xfrm>
            <a:off x="7344915" y="29583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Bad when he overeats or binges on unhealthy foods</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75" name="Google Shape;1075;p45"/>
          <p:cNvSpPr txBox="1"/>
          <p:nvPr/>
        </p:nvSpPr>
        <p:spPr>
          <a:xfrm>
            <a:off x="4892377" y="36502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Connected to his culture when he makes Filipino food</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76" name="Google Shape;1076;p45"/>
          <p:cNvSpPr txBox="1"/>
          <p:nvPr/>
        </p:nvSpPr>
        <p:spPr>
          <a:xfrm>
            <a:off x="6363413" y="3005650"/>
            <a:ext cx="5103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Wishes food wouldn’t go bad so quickly</a:t>
            </a:r>
            <a:endParaRPr b="1" sz="600">
              <a:latin typeface="Bellota Text"/>
              <a:ea typeface="Bellota Text"/>
              <a:cs typeface="Bellota Text"/>
              <a:sym typeface="Bellota Text"/>
            </a:endParaRPr>
          </a:p>
        </p:txBody>
      </p:sp>
      <p:sp>
        <p:nvSpPr>
          <p:cNvPr id="1077" name="Google Shape;1077;p45"/>
          <p:cNvSpPr txBox="1"/>
          <p:nvPr/>
        </p:nvSpPr>
        <p:spPr>
          <a:xfrm>
            <a:off x="5822775" y="377287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Frustrated when he has to buy more food than he needs</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78" name="Google Shape;1078;p45"/>
          <p:cNvSpPr txBox="1"/>
          <p:nvPr/>
        </p:nvSpPr>
        <p:spPr>
          <a:xfrm>
            <a:off x="7794238" y="3843684"/>
            <a:ext cx="5103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Good when he plans his meals out a week in advance</a:t>
            </a:r>
            <a:endParaRPr b="1" sz="500">
              <a:latin typeface="Bellota Text"/>
              <a:ea typeface="Bellota Text"/>
              <a:cs typeface="Bellota Text"/>
              <a:sym typeface="Bellota Text"/>
            </a:endParaRPr>
          </a:p>
        </p:txBody>
      </p:sp>
      <p:sp>
        <p:nvSpPr>
          <p:cNvPr id="1079" name="Google Shape;1079;p45"/>
          <p:cNvSpPr txBox="1"/>
          <p:nvPr/>
        </p:nvSpPr>
        <p:spPr>
          <a:xfrm>
            <a:off x="5346650" y="439114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Values having freedom and control when cooking</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80" name="Google Shape;1080;p45"/>
          <p:cNvSpPr txBox="1"/>
          <p:nvPr/>
        </p:nvSpPr>
        <p:spPr>
          <a:xfrm>
            <a:off x="6900250" y="3683044"/>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Dislikes how  freezing/ preserving food can reduce quality</a:t>
            </a:r>
            <a:endParaRPr b="1" sz="500">
              <a:latin typeface="Bellota Text"/>
              <a:ea typeface="Bellota Text"/>
              <a:cs typeface="Bellota Text"/>
              <a:sym typeface="Bellota Text"/>
            </a:endParaRPr>
          </a:p>
        </p:txBody>
      </p:sp>
      <p:sp>
        <p:nvSpPr>
          <p:cNvPr id="1081" name="Google Shape;1081;p45"/>
          <p:cNvSpPr txBox="1"/>
          <p:nvPr/>
        </p:nvSpPr>
        <p:spPr>
          <a:xfrm>
            <a:off x="6275488" y="4472279"/>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Truer to the art of cooking when his cuts are precise</a:t>
            </a:r>
            <a:endParaRPr b="1" sz="500">
              <a:latin typeface="Bellota Text"/>
              <a:ea typeface="Bellota Text"/>
              <a:cs typeface="Bellota Text"/>
              <a:sym typeface="Bellota Text"/>
            </a:endParaRPr>
          </a:p>
        </p:txBody>
      </p:sp>
      <p:sp>
        <p:nvSpPr>
          <p:cNvPr id="1082" name="Google Shape;1082;p45"/>
          <p:cNvSpPr txBox="1"/>
          <p:nvPr/>
        </p:nvSpPr>
        <p:spPr>
          <a:xfrm>
            <a:off x="7208675" y="447326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Good when he makes Asian dishes, like Filipino food</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83" name="Google Shape;1083;p45"/>
          <p:cNvSpPr txBox="1"/>
          <p:nvPr/>
        </p:nvSpPr>
        <p:spPr>
          <a:xfrm>
            <a:off x="8321563" y="2926822"/>
            <a:ext cx="5103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Limited by pre=portioned and =prepped  meal prep packages</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84" name="Google Shape;1084;p45"/>
          <p:cNvSpPr txBox="1"/>
          <p:nvPr/>
        </p:nvSpPr>
        <p:spPr>
          <a:xfrm>
            <a:off x="4746102" y="631980"/>
            <a:ext cx="457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Culture is important</a:t>
            </a:r>
            <a:endParaRPr b="1" sz="700">
              <a:latin typeface="Bellota Text"/>
              <a:ea typeface="Bellota Text"/>
              <a:cs typeface="Bellota Text"/>
              <a:sym typeface="Bellota Text"/>
            </a:endParaRPr>
          </a:p>
          <a:p>
            <a:pPr algn="ctr" indent="0" lvl="0" marL="0" rtl="0">
              <a:spcBef>
                <a:spcPts val="0"/>
              </a:spcBef>
              <a:spcAft>
                <a:spcPts val="0"/>
              </a:spcAft>
              <a:buNone/>
            </a:pPr>
            <a:r>
              <a:t/>
            </a:r>
            <a:endParaRPr b="1" sz="700">
              <a:latin typeface="Bellota Text"/>
              <a:ea typeface="Bellota Text"/>
              <a:cs typeface="Bellota Text"/>
              <a:sym typeface="Bellota Text"/>
            </a:endParaRPr>
          </a:p>
        </p:txBody>
      </p:sp>
      <p:sp>
        <p:nvSpPr>
          <p:cNvPr id="1085" name="Google Shape;1085;p45"/>
          <p:cNvSpPr txBox="1"/>
          <p:nvPr/>
        </p:nvSpPr>
        <p:spPr>
          <a:xfrm>
            <a:off x="6454177" y="1004355"/>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Nutrition</a:t>
            </a:r>
            <a:r>
              <a:rPr b="1" lang="en" sz="500">
                <a:latin typeface="Bellota Text"/>
                <a:ea typeface="Bellota Text"/>
                <a:cs typeface="Bellota Text"/>
                <a:sym typeface="Bellota Text"/>
              </a:rPr>
              <a:t> is important enough to be tracked</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86" name="Google Shape;1086;p45"/>
          <p:cNvSpPr txBox="1"/>
          <p:nvPr/>
        </p:nvSpPr>
        <p:spPr>
          <a:xfrm>
            <a:off x="4921440" y="126382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Cutting/ preparing food is my favorite part</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87" name="Google Shape;1087;p45"/>
          <p:cNvSpPr txBox="1"/>
          <p:nvPr/>
        </p:nvSpPr>
        <p:spPr>
          <a:xfrm>
            <a:off x="7191577" y="134160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Finances play a part in determining meals</a:t>
            </a:r>
            <a:endParaRPr b="1" sz="500">
              <a:latin typeface="Bellota Text"/>
              <a:ea typeface="Bellota Text"/>
              <a:cs typeface="Bellota Text"/>
              <a:sym typeface="Bellota Text"/>
            </a:endParaRPr>
          </a:p>
        </p:txBody>
      </p:sp>
      <p:sp>
        <p:nvSpPr>
          <p:cNvPr id="1088" name="Google Shape;1088;p45"/>
          <p:cNvSpPr txBox="1"/>
          <p:nvPr/>
        </p:nvSpPr>
        <p:spPr>
          <a:xfrm>
            <a:off x="5592520" y="674827"/>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Fresh ingredients &gt; frozen ingredients or powder</a:t>
            </a:r>
            <a:endParaRPr b="1" sz="500">
              <a:latin typeface="Bellota Text"/>
              <a:ea typeface="Bellota Text"/>
              <a:cs typeface="Bellota Text"/>
              <a:sym typeface="Bellota Text"/>
            </a:endParaRPr>
          </a:p>
        </p:txBody>
      </p:sp>
      <p:sp>
        <p:nvSpPr>
          <p:cNvPr id="1089" name="Google Shape;1089;p45"/>
          <p:cNvSpPr txBox="1"/>
          <p:nvPr/>
        </p:nvSpPr>
        <p:spPr>
          <a:xfrm>
            <a:off x="5998758" y="170831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can prep ingredients better than meal prep packages</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90" name="Google Shape;1090;p45"/>
          <p:cNvSpPr txBox="1"/>
          <p:nvPr/>
        </p:nvSpPr>
        <p:spPr>
          <a:xfrm>
            <a:off x="6724927" y="1903096"/>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My girlfriend doesn’t like cooking with me b/c I’m a perfectionist</a:t>
            </a:r>
            <a:endParaRPr b="1" sz="500">
              <a:latin typeface="Bellota Text"/>
              <a:ea typeface="Bellota Text"/>
              <a:cs typeface="Bellota Text"/>
              <a:sym typeface="Bellota Text"/>
            </a:endParaRPr>
          </a:p>
        </p:txBody>
      </p:sp>
      <p:sp>
        <p:nvSpPr>
          <p:cNvPr id="1091" name="Google Shape;1091;p45"/>
          <p:cNvSpPr txBox="1"/>
          <p:nvPr/>
        </p:nvSpPr>
        <p:spPr>
          <a:xfrm>
            <a:off x="8233433" y="161879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types of ingredients I use depends on the situation</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092" name="Google Shape;1092;p45"/>
          <p:cNvSpPr txBox="1"/>
          <p:nvPr/>
        </p:nvSpPr>
        <p:spPr>
          <a:xfrm>
            <a:off x="6360973" y="26332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Cooks have a responsibility to limit food waste</a:t>
            </a:r>
            <a:endParaRPr b="1" sz="500">
              <a:latin typeface="Bellota Text"/>
              <a:ea typeface="Bellota Text"/>
              <a:cs typeface="Bellota Text"/>
              <a:sym typeface="Bellota Text"/>
            </a:endParaRPr>
          </a:p>
        </p:txBody>
      </p:sp>
      <p:sp>
        <p:nvSpPr>
          <p:cNvPr id="1093" name="Google Shape;1093;p45"/>
          <p:cNvSpPr txBox="1"/>
          <p:nvPr/>
        </p:nvSpPr>
        <p:spPr>
          <a:xfrm>
            <a:off x="7125435" y="398246"/>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Life’s too short to not eat good food</a:t>
            </a:r>
            <a:endParaRPr b="1" sz="600">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094" name="Google Shape;1094;p45"/>
          <p:cNvSpPr txBox="1"/>
          <p:nvPr/>
        </p:nvSpPr>
        <p:spPr>
          <a:xfrm>
            <a:off x="7468515" y="20290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things in my pantry can make a really good meal</a:t>
            </a:r>
            <a:endParaRPr b="1" sz="500">
              <a:latin typeface="Bellota Text"/>
              <a:ea typeface="Bellota Text"/>
              <a:cs typeface="Bellota Text"/>
              <a:sym typeface="Bellota Text"/>
            </a:endParaRPr>
          </a:p>
        </p:txBody>
      </p:sp>
      <p:sp>
        <p:nvSpPr>
          <p:cNvPr id="1095" name="Google Shape;1095;p45"/>
          <p:cNvSpPr txBox="1"/>
          <p:nvPr/>
        </p:nvSpPr>
        <p:spPr>
          <a:xfrm>
            <a:off x="5331302" y="20443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Eating unhealthy food is okay if it’s cultural</a:t>
            </a:r>
            <a:endParaRPr b="1" sz="500">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pic>
        <p:nvPicPr>
          <p:cNvPr id="1096" name="Google Shape;1096;p45"/>
          <p:cNvPicPr preferRelativeResize="0"/>
          <p:nvPr/>
        </p:nvPicPr>
        <p:blipFill rotWithShape="1">
          <a:blip r:embed="rId8">
            <a:alphaModFix/>
          </a:blip>
          <a:srcRect b="0" l="63438" r="0" t="0"/>
          <a:stretch/>
        </p:blipFill>
        <p:spPr>
          <a:xfrm flipH="1" rot="4800015">
            <a:off x="8113907" y="-842773"/>
            <a:ext cx="826150" cy="1802396"/>
          </a:xfrm>
          <a:prstGeom prst="rect">
            <a:avLst/>
          </a:prstGeom>
          <a:noFill/>
          <a:ln>
            <a:noFill/>
          </a:ln>
        </p:spPr>
      </p:pic>
      <p:pic>
        <p:nvPicPr>
          <p:cNvPr id="1097" name="Google Shape;1097;p45"/>
          <p:cNvPicPr preferRelativeResize="0"/>
          <p:nvPr/>
        </p:nvPicPr>
        <p:blipFill>
          <a:blip r:embed="rId8">
            <a:alphaModFix/>
          </a:blip>
          <a:stretch>
            <a:fillRect/>
          </a:stretch>
        </p:blipFill>
        <p:spPr>
          <a:xfrm rot="-544054">
            <a:off x="7777008" y="-524770"/>
            <a:ext cx="2259588" cy="1802389"/>
          </a:xfrm>
          <a:prstGeom prst="rect">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2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101" name="Shape 1101"/>
        <p:cNvGrpSpPr/>
        <p:nvPr/>
      </p:nvGrpSpPr>
      <p:grpSpPr>
        <a:xfrm>
          <a:off x="0" y="0"/>
          <a:ext cx="0" cy="0"/>
          <a:chOff x="0" y="0"/>
          <a:chExt cx="0" cy="0"/>
        </a:xfrm>
      </p:grpSpPr>
      <p:pic>
        <p:nvPicPr>
          <p:cNvPr id="1102" name="Google Shape;1102;p46"/>
          <p:cNvPicPr preferRelativeResize="0"/>
          <p:nvPr/>
        </p:nvPicPr>
        <p:blipFill>
          <a:blip r:embed="rId3">
            <a:alphaModFix/>
          </a:blip>
          <a:stretch>
            <a:fillRect/>
          </a:stretch>
        </p:blipFill>
        <p:spPr>
          <a:xfrm>
            <a:off x="5796238" y="3716275"/>
            <a:ext cx="510299" cy="522225"/>
          </a:xfrm>
          <a:prstGeom prst="rect">
            <a:avLst/>
          </a:prstGeom>
          <a:noFill/>
          <a:ln>
            <a:noFill/>
          </a:ln>
        </p:spPr>
      </p:pic>
      <p:pic>
        <p:nvPicPr>
          <p:cNvPr id="1103" name="Google Shape;1103;p46"/>
          <p:cNvPicPr preferRelativeResize="0"/>
          <p:nvPr/>
        </p:nvPicPr>
        <p:blipFill>
          <a:blip r:embed="rId3">
            <a:alphaModFix/>
          </a:blip>
          <a:stretch>
            <a:fillRect/>
          </a:stretch>
        </p:blipFill>
        <p:spPr>
          <a:xfrm>
            <a:off x="7289425" y="2879649"/>
            <a:ext cx="568175" cy="581480"/>
          </a:xfrm>
          <a:prstGeom prst="rect">
            <a:avLst/>
          </a:prstGeom>
          <a:noFill/>
          <a:ln>
            <a:noFill/>
          </a:ln>
        </p:spPr>
      </p:pic>
      <p:cxnSp>
        <p:nvCxnSpPr>
          <p:cNvPr id="1104" name="Google Shape;1104;p46"/>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1105" name="Google Shape;1105;p46"/>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sp>
        <p:nvSpPr>
          <p:cNvPr id="1106" name="Google Shape;1106;p46"/>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1107" name="Google Shape;1107;p46"/>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1108" name="Google Shape;1108;p46"/>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1109" name="Google Shape;1109;p46"/>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1110" name="Google Shape;1110;p46"/>
          <p:cNvPicPr preferRelativeResize="0"/>
          <p:nvPr/>
        </p:nvPicPr>
        <p:blipFill>
          <a:blip r:embed="rId3">
            <a:alphaModFix/>
          </a:blip>
          <a:stretch>
            <a:fillRect/>
          </a:stretch>
        </p:blipFill>
        <p:spPr>
          <a:xfrm>
            <a:off x="177600" y="118400"/>
            <a:ext cx="510299" cy="522225"/>
          </a:xfrm>
          <a:prstGeom prst="rect">
            <a:avLst/>
          </a:prstGeom>
          <a:noFill/>
          <a:ln>
            <a:noFill/>
          </a:ln>
          <a:effectLst>
            <a:outerShdw algn="bl" blurRad="57150" dir="5400000" dist="19050" rotWithShape="0">
              <a:srgbClr val="000000">
                <a:alpha val="50000"/>
              </a:srgbClr>
            </a:outerShdw>
          </a:effectLst>
        </p:spPr>
      </p:pic>
      <p:pic>
        <p:nvPicPr>
          <p:cNvPr id="1111" name="Google Shape;1111;p46"/>
          <p:cNvPicPr preferRelativeResize="0"/>
          <p:nvPr/>
        </p:nvPicPr>
        <p:blipFill rotWithShape="1">
          <a:blip r:embed="rId4">
            <a:alphaModFix/>
          </a:blip>
          <a:srcRect r="-1"/>
          <a:stretch/>
        </p:blipFill>
        <p:spPr>
          <a:xfrm>
            <a:off x="3966025" y="2022450"/>
            <a:ext cx="1210500" cy="12105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1112" name="Google Shape;1112;p46"/>
          <p:cNvPicPr preferRelativeResize="0"/>
          <p:nvPr/>
        </p:nvPicPr>
        <p:blipFill>
          <a:blip r:embed="rId3">
            <a:alphaModFix/>
          </a:blip>
          <a:stretch>
            <a:fillRect/>
          </a:stretch>
        </p:blipFill>
        <p:spPr>
          <a:xfrm>
            <a:off x="1027200" y="159000"/>
            <a:ext cx="510299" cy="522225"/>
          </a:xfrm>
          <a:prstGeom prst="rect">
            <a:avLst/>
          </a:prstGeom>
          <a:noFill/>
          <a:ln>
            <a:noFill/>
          </a:ln>
        </p:spPr>
      </p:pic>
      <p:pic>
        <p:nvPicPr>
          <p:cNvPr id="1113" name="Google Shape;1113;p46"/>
          <p:cNvPicPr preferRelativeResize="0"/>
          <p:nvPr/>
        </p:nvPicPr>
        <p:blipFill>
          <a:blip r:embed="rId3">
            <a:alphaModFix/>
          </a:blip>
          <a:stretch>
            <a:fillRect/>
          </a:stretch>
        </p:blipFill>
        <p:spPr>
          <a:xfrm>
            <a:off x="581050" y="784000"/>
            <a:ext cx="510299" cy="522225"/>
          </a:xfrm>
          <a:prstGeom prst="rect">
            <a:avLst/>
          </a:prstGeom>
          <a:noFill/>
          <a:ln>
            <a:noFill/>
          </a:ln>
        </p:spPr>
      </p:pic>
      <p:pic>
        <p:nvPicPr>
          <p:cNvPr id="1114" name="Google Shape;1114;p46"/>
          <p:cNvPicPr preferRelativeResize="0"/>
          <p:nvPr/>
        </p:nvPicPr>
        <p:blipFill>
          <a:blip r:embed="rId3">
            <a:alphaModFix/>
          </a:blip>
          <a:stretch>
            <a:fillRect/>
          </a:stretch>
        </p:blipFill>
        <p:spPr>
          <a:xfrm>
            <a:off x="1337125" y="976775"/>
            <a:ext cx="510299" cy="522225"/>
          </a:xfrm>
          <a:prstGeom prst="rect">
            <a:avLst/>
          </a:prstGeom>
          <a:noFill/>
          <a:ln>
            <a:noFill/>
          </a:ln>
        </p:spPr>
      </p:pic>
      <p:pic>
        <p:nvPicPr>
          <p:cNvPr id="1115" name="Google Shape;1115;p46"/>
          <p:cNvPicPr preferRelativeResize="0"/>
          <p:nvPr/>
        </p:nvPicPr>
        <p:blipFill>
          <a:blip r:embed="rId3">
            <a:alphaModFix/>
          </a:blip>
          <a:stretch>
            <a:fillRect/>
          </a:stretch>
        </p:blipFill>
        <p:spPr>
          <a:xfrm>
            <a:off x="177600" y="1416825"/>
            <a:ext cx="510299" cy="522225"/>
          </a:xfrm>
          <a:prstGeom prst="rect">
            <a:avLst/>
          </a:prstGeom>
          <a:noFill/>
          <a:ln>
            <a:noFill/>
          </a:ln>
        </p:spPr>
      </p:pic>
      <p:pic>
        <p:nvPicPr>
          <p:cNvPr id="1116" name="Google Shape;1116;p46"/>
          <p:cNvPicPr preferRelativeResize="0"/>
          <p:nvPr/>
        </p:nvPicPr>
        <p:blipFill>
          <a:blip r:embed="rId3">
            <a:alphaModFix/>
          </a:blip>
          <a:stretch>
            <a:fillRect/>
          </a:stretch>
        </p:blipFill>
        <p:spPr>
          <a:xfrm>
            <a:off x="859325" y="1731825"/>
            <a:ext cx="568199" cy="581507"/>
          </a:xfrm>
          <a:prstGeom prst="rect">
            <a:avLst/>
          </a:prstGeom>
          <a:noFill/>
          <a:ln>
            <a:noFill/>
          </a:ln>
        </p:spPr>
      </p:pic>
      <p:pic>
        <p:nvPicPr>
          <p:cNvPr id="1117" name="Google Shape;1117;p46"/>
          <p:cNvPicPr preferRelativeResize="0"/>
          <p:nvPr/>
        </p:nvPicPr>
        <p:blipFill>
          <a:blip r:embed="rId3">
            <a:alphaModFix/>
          </a:blip>
          <a:stretch>
            <a:fillRect/>
          </a:stretch>
        </p:blipFill>
        <p:spPr>
          <a:xfrm>
            <a:off x="1598950" y="1939050"/>
            <a:ext cx="510299" cy="522225"/>
          </a:xfrm>
          <a:prstGeom prst="rect">
            <a:avLst/>
          </a:prstGeom>
          <a:noFill/>
          <a:ln>
            <a:noFill/>
          </a:ln>
        </p:spPr>
      </p:pic>
      <p:pic>
        <p:nvPicPr>
          <p:cNvPr id="1118" name="Google Shape;1118;p46"/>
          <p:cNvPicPr preferRelativeResize="0"/>
          <p:nvPr/>
        </p:nvPicPr>
        <p:blipFill>
          <a:blip r:embed="rId3">
            <a:alphaModFix/>
          </a:blip>
          <a:stretch>
            <a:fillRect/>
          </a:stretch>
        </p:blipFill>
        <p:spPr>
          <a:xfrm>
            <a:off x="2066638" y="1078037"/>
            <a:ext cx="510299" cy="522225"/>
          </a:xfrm>
          <a:prstGeom prst="rect">
            <a:avLst/>
          </a:prstGeom>
          <a:noFill/>
          <a:ln>
            <a:noFill/>
          </a:ln>
        </p:spPr>
      </p:pic>
      <p:pic>
        <p:nvPicPr>
          <p:cNvPr id="1119" name="Google Shape;1119;p46"/>
          <p:cNvPicPr preferRelativeResize="0"/>
          <p:nvPr/>
        </p:nvPicPr>
        <p:blipFill>
          <a:blip r:embed="rId3">
            <a:alphaModFix/>
          </a:blip>
          <a:stretch>
            <a:fillRect/>
          </a:stretch>
        </p:blipFill>
        <p:spPr>
          <a:xfrm>
            <a:off x="1963450" y="159000"/>
            <a:ext cx="640887" cy="655865"/>
          </a:xfrm>
          <a:prstGeom prst="rect">
            <a:avLst/>
          </a:prstGeom>
          <a:noFill/>
          <a:ln>
            <a:noFill/>
          </a:ln>
        </p:spPr>
      </p:pic>
      <p:pic>
        <p:nvPicPr>
          <p:cNvPr id="1120" name="Google Shape;1120;p46"/>
          <p:cNvPicPr preferRelativeResize="0"/>
          <p:nvPr/>
        </p:nvPicPr>
        <p:blipFill>
          <a:blip r:embed="rId3">
            <a:alphaModFix/>
          </a:blip>
          <a:stretch>
            <a:fillRect/>
          </a:stretch>
        </p:blipFill>
        <p:spPr>
          <a:xfrm>
            <a:off x="2931425" y="175625"/>
            <a:ext cx="510299" cy="522225"/>
          </a:xfrm>
          <a:prstGeom prst="rect">
            <a:avLst/>
          </a:prstGeom>
          <a:noFill/>
          <a:ln>
            <a:noFill/>
          </a:ln>
        </p:spPr>
      </p:pic>
      <p:pic>
        <p:nvPicPr>
          <p:cNvPr id="1121" name="Google Shape;1121;p46"/>
          <p:cNvPicPr preferRelativeResize="0"/>
          <p:nvPr/>
        </p:nvPicPr>
        <p:blipFill>
          <a:blip r:embed="rId3">
            <a:alphaModFix/>
          </a:blip>
          <a:stretch>
            <a:fillRect/>
          </a:stretch>
        </p:blipFill>
        <p:spPr>
          <a:xfrm>
            <a:off x="2820750" y="930762"/>
            <a:ext cx="510299" cy="522225"/>
          </a:xfrm>
          <a:prstGeom prst="rect">
            <a:avLst/>
          </a:prstGeom>
          <a:noFill/>
          <a:ln>
            <a:noFill/>
          </a:ln>
        </p:spPr>
      </p:pic>
      <p:pic>
        <p:nvPicPr>
          <p:cNvPr id="1122" name="Google Shape;1122;p46"/>
          <p:cNvPicPr preferRelativeResize="0"/>
          <p:nvPr/>
        </p:nvPicPr>
        <p:blipFill>
          <a:blip r:embed="rId3">
            <a:alphaModFix/>
          </a:blip>
          <a:stretch>
            <a:fillRect/>
          </a:stretch>
        </p:blipFill>
        <p:spPr>
          <a:xfrm>
            <a:off x="2363563" y="1790312"/>
            <a:ext cx="510299" cy="522225"/>
          </a:xfrm>
          <a:prstGeom prst="rect">
            <a:avLst/>
          </a:prstGeom>
          <a:noFill/>
          <a:ln>
            <a:noFill/>
          </a:ln>
        </p:spPr>
      </p:pic>
      <p:pic>
        <p:nvPicPr>
          <p:cNvPr id="1123" name="Google Shape;1123;p46"/>
          <p:cNvPicPr preferRelativeResize="0"/>
          <p:nvPr/>
        </p:nvPicPr>
        <p:blipFill>
          <a:blip r:embed="rId3">
            <a:alphaModFix/>
          </a:blip>
          <a:stretch>
            <a:fillRect/>
          </a:stretch>
        </p:blipFill>
        <p:spPr>
          <a:xfrm>
            <a:off x="3135827" y="1834661"/>
            <a:ext cx="568199" cy="581534"/>
          </a:xfrm>
          <a:prstGeom prst="rect">
            <a:avLst/>
          </a:prstGeom>
          <a:noFill/>
          <a:ln>
            <a:noFill/>
          </a:ln>
        </p:spPr>
      </p:pic>
      <p:pic>
        <p:nvPicPr>
          <p:cNvPr id="1124" name="Google Shape;1124;p46"/>
          <p:cNvPicPr preferRelativeResize="0"/>
          <p:nvPr/>
        </p:nvPicPr>
        <p:blipFill>
          <a:blip r:embed="rId3">
            <a:alphaModFix/>
          </a:blip>
          <a:stretch>
            <a:fillRect/>
          </a:stretch>
        </p:blipFill>
        <p:spPr>
          <a:xfrm>
            <a:off x="3873038" y="1181387"/>
            <a:ext cx="510299" cy="522225"/>
          </a:xfrm>
          <a:prstGeom prst="rect">
            <a:avLst/>
          </a:prstGeom>
          <a:noFill/>
          <a:ln>
            <a:noFill/>
          </a:ln>
        </p:spPr>
      </p:pic>
      <p:pic>
        <p:nvPicPr>
          <p:cNvPr id="1125" name="Google Shape;1125;p46"/>
          <p:cNvPicPr preferRelativeResize="0"/>
          <p:nvPr/>
        </p:nvPicPr>
        <p:blipFill>
          <a:blip r:embed="rId3">
            <a:alphaModFix/>
          </a:blip>
          <a:stretch>
            <a:fillRect/>
          </a:stretch>
        </p:blipFill>
        <p:spPr>
          <a:xfrm>
            <a:off x="3684539" y="474850"/>
            <a:ext cx="617376" cy="631882"/>
          </a:xfrm>
          <a:prstGeom prst="rect">
            <a:avLst/>
          </a:prstGeom>
          <a:noFill/>
          <a:ln>
            <a:noFill/>
          </a:ln>
        </p:spPr>
      </p:pic>
      <p:pic>
        <p:nvPicPr>
          <p:cNvPr id="1126" name="Google Shape;1126;p46"/>
          <p:cNvPicPr preferRelativeResize="0"/>
          <p:nvPr/>
        </p:nvPicPr>
        <p:blipFill>
          <a:blip r:embed="rId3">
            <a:alphaModFix/>
          </a:blip>
          <a:stretch>
            <a:fillRect/>
          </a:stretch>
        </p:blipFill>
        <p:spPr>
          <a:xfrm>
            <a:off x="204137" y="2827537"/>
            <a:ext cx="510299" cy="522225"/>
          </a:xfrm>
          <a:prstGeom prst="rect">
            <a:avLst/>
          </a:prstGeom>
          <a:noFill/>
          <a:ln>
            <a:noFill/>
          </a:ln>
        </p:spPr>
      </p:pic>
      <p:pic>
        <p:nvPicPr>
          <p:cNvPr id="1127" name="Google Shape;1127;p46"/>
          <p:cNvPicPr preferRelativeResize="0"/>
          <p:nvPr/>
        </p:nvPicPr>
        <p:blipFill>
          <a:blip r:embed="rId3">
            <a:alphaModFix/>
          </a:blip>
          <a:stretch>
            <a:fillRect/>
          </a:stretch>
        </p:blipFill>
        <p:spPr>
          <a:xfrm>
            <a:off x="661350" y="3629487"/>
            <a:ext cx="510299" cy="522225"/>
          </a:xfrm>
          <a:prstGeom prst="rect">
            <a:avLst/>
          </a:prstGeom>
          <a:noFill/>
          <a:ln>
            <a:noFill/>
          </a:ln>
        </p:spPr>
      </p:pic>
      <p:pic>
        <p:nvPicPr>
          <p:cNvPr id="1128" name="Google Shape;1128;p46"/>
          <p:cNvPicPr preferRelativeResize="0"/>
          <p:nvPr/>
        </p:nvPicPr>
        <p:blipFill>
          <a:blip r:embed="rId3">
            <a:alphaModFix/>
          </a:blip>
          <a:stretch>
            <a:fillRect/>
          </a:stretch>
        </p:blipFill>
        <p:spPr>
          <a:xfrm>
            <a:off x="1227025" y="2812900"/>
            <a:ext cx="510299" cy="522225"/>
          </a:xfrm>
          <a:prstGeom prst="rect">
            <a:avLst/>
          </a:prstGeom>
          <a:noFill/>
          <a:ln>
            <a:noFill/>
          </a:ln>
        </p:spPr>
      </p:pic>
      <p:pic>
        <p:nvPicPr>
          <p:cNvPr id="1129" name="Google Shape;1129;p46"/>
          <p:cNvPicPr preferRelativeResize="0"/>
          <p:nvPr/>
        </p:nvPicPr>
        <p:blipFill>
          <a:blip r:embed="rId3">
            <a:alphaModFix/>
          </a:blip>
          <a:stretch>
            <a:fillRect/>
          </a:stretch>
        </p:blipFill>
        <p:spPr>
          <a:xfrm>
            <a:off x="1427525" y="3889312"/>
            <a:ext cx="510299" cy="522225"/>
          </a:xfrm>
          <a:prstGeom prst="rect">
            <a:avLst/>
          </a:prstGeom>
          <a:noFill/>
          <a:ln>
            <a:noFill/>
          </a:ln>
        </p:spPr>
      </p:pic>
      <p:pic>
        <p:nvPicPr>
          <p:cNvPr id="1130" name="Google Shape;1130;p46"/>
          <p:cNvPicPr preferRelativeResize="0"/>
          <p:nvPr/>
        </p:nvPicPr>
        <p:blipFill>
          <a:blip r:embed="rId3">
            <a:alphaModFix/>
          </a:blip>
          <a:stretch>
            <a:fillRect/>
          </a:stretch>
        </p:blipFill>
        <p:spPr>
          <a:xfrm>
            <a:off x="1981914" y="3072736"/>
            <a:ext cx="568199" cy="581534"/>
          </a:xfrm>
          <a:prstGeom prst="rect">
            <a:avLst/>
          </a:prstGeom>
          <a:noFill/>
          <a:ln>
            <a:noFill/>
          </a:ln>
        </p:spPr>
      </p:pic>
      <p:pic>
        <p:nvPicPr>
          <p:cNvPr id="1131" name="Google Shape;1131;p46"/>
          <p:cNvPicPr preferRelativeResize="0"/>
          <p:nvPr/>
        </p:nvPicPr>
        <p:blipFill>
          <a:blip r:embed="rId3">
            <a:alphaModFix/>
          </a:blip>
          <a:stretch>
            <a:fillRect/>
          </a:stretch>
        </p:blipFill>
        <p:spPr>
          <a:xfrm>
            <a:off x="3304500" y="2836850"/>
            <a:ext cx="617374" cy="631801"/>
          </a:xfrm>
          <a:prstGeom prst="rect">
            <a:avLst/>
          </a:prstGeom>
          <a:noFill/>
          <a:ln>
            <a:noFill/>
          </a:ln>
        </p:spPr>
      </p:pic>
      <p:pic>
        <p:nvPicPr>
          <p:cNvPr id="1132" name="Google Shape;1132;p46"/>
          <p:cNvPicPr preferRelativeResize="0"/>
          <p:nvPr/>
        </p:nvPicPr>
        <p:blipFill>
          <a:blip r:embed="rId3">
            <a:alphaModFix/>
          </a:blip>
          <a:stretch>
            <a:fillRect/>
          </a:stretch>
        </p:blipFill>
        <p:spPr>
          <a:xfrm>
            <a:off x="2761825" y="3553012"/>
            <a:ext cx="510299" cy="522225"/>
          </a:xfrm>
          <a:prstGeom prst="rect">
            <a:avLst/>
          </a:prstGeom>
          <a:noFill/>
          <a:ln>
            <a:noFill/>
          </a:ln>
        </p:spPr>
      </p:pic>
      <p:pic>
        <p:nvPicPr>
          <p:cNvPr id="1133" name="Google Shape;1133;p46"/>
          <p:cNvPicPr preferRelativeResize="0"/>
          <p:nvPr/>
        </p:nvPicPr>
        <p:blipFill>
          <a:blip r:embed="rId3">
            <a:alphaModFix/>
          </a:blip>
          <a:stretch>
            <a:fillRect/>
          </a:stretch>
        </p:blipFill>
        <p:spPr>
          <a:xfrm>
            <a:off x="3846500" y="3889312"/>
            <a:ext cx="510299" cy="522225"/>
          </a:xfrm>
          <a:prstGeom prst="rect">
            <a:avLst/>
          </a:prstGeom>
          <a:noFill/>
          <a:ln>
            <a:noFill/>
          </a:ln>
        </p:spPr>
      </p:pic>
      <p:pic>
        <p:nvPicPr>
          <p:cNvPr id="1134" name="Google Shape;1134;p46"/>
          <p:cNvPicPr preferRelativeResize="0"/>
          <p:nvPr/>
        </p:nvPicPr>
        <p:blipFill>
          <a:blip r:embed="rId3">
            <a:alphaModFix/>
          </a:blip>
          <a:stretch>
            <a:fillRect/>
          </a:stretch>
        </p:blipFill>
        <p:spPr>
          <a:xfrm>
            <a:off x="2066638" y="4414462"/>
            <a:ext cx="510299" cy="522225"/>
          </a:xfrm>
          <a:prstGeom prst="rect">
            <a:avLst/>
          </a:prstGeom>
          <a:noFill/>
          <a:ln>
            <a:noFill/>
          </a:ln>
        </p:spPr>
      </p:pic>
      <p:pic>
        <p:nvPicPr>
          <p:cNvPr id="1135" name="Google Shape;1135;p46"/>
          <p:cNvPicPr preferRelativeResize="0"/>
          <p:nvPr/>
        </p:nvPicPr>
        <p:blipFill>
          <a:blip r:embed="rId3">
            <a:alphaModFix/>
          </a:blip>
          <a:stretch>
            <a:fillRect/>
          </a:stretch>
        </p:blipFill>
        <p:spPr>
          <a:xfrm>
            <a:off x="272375" y="4342662"/>
            <a:ext cx="510299" cy="522225"/>
          </a:xfrm>
          <a:prstGeom prst="rect">
            <a:avLst/>
          </a:prstGeom>
          <a:noFill/>
          <a:ln>
            <a:noFill/>
          </a:ln>
        </p:spPr>
      </p:pic>
      <p:pic>
        <p:nvPicPr>
          <p:cNvPr id="1136" name="Google Shape;1136;p46"/>
          <p:cNvPicPr preferRelativeResize="0"/>
          <p:nvPr/>
        </p:nvPicPr>
        <p:blipFill>
          <a:blip r:embed="rId3">
            <a:alphaModFix/>
          </a:blip>
          <a:stretch>
            <a:fillRect/>
          </a:stretch>
        </p:blipFill>
        <p:spPr>
          <a:xfrm>
            <a:off x="3121725" y="4342662"/>
            <a:ext cx="510299" cy="522225"/>
          </a:xfrm>
          <a:prstGeom prst="rect">
            <a:avLst/>
          </a:prstGeom>
          <a:noFill/>
          <a:ln>
            <a:noFill/>
          </a:ln>
        </p:spPr>
      </p:pic>
      <p:pic>
        <p:nvPicPr>
          <p:cNvPr id="1137" name="Google Shape;1137;p46"/>
          <p:cNvPicPr preferRelativeResize="0"/>
          <p:nvPr/>
        </p:nvPicPr>
        <p:blipFill>
          <a:blip r:embed="rId3">
            <a:alphaModFix/>
          </a:blip>
          <a:stretch>
            <a:fillRect/>
          </a:stretch>
        </p:blipFill>
        <p:spPr>
          <a:xfrm>
            <a:off x="5302400" y="2827525"/>
            <a:ext cx="640875" cy="655848"/>
          </a:xfrm>
          <a:prstGeom prst="rect">
            <a:avLst/>
          </a:prstGeom>
          <a:noFill/>
          <a:ln>
            <a:noFill/>
          </a:ln>
        </p:spPr>
      </p:pic>
      <p:pic>
        <p:nvPicPr>
          <p:cNvPr id="1138" name="Google Shape;1138;p46"/>
          <p:cNvPicPr preferRelativeResize="0"/>
          <p:nvPr/>
        </p:nvPicPr>
        <p:blipFill>
          <a:blip r:embed="rId3">
            <a:alphaModFix/>
          </a:blip>
          <a:stretch>
            <a:fillRect/>
          </a:stretch>
        </p:blipFill>
        <p:spPr>
          <a:xfrm>
            <a:off x="6309875" y="2900650"/>
            <a:ext cx="617376" cy="631801"/>
          </a:xfrm>
          <a:prstGeom prst="rect">
            <a:avLst/>
          </a:prstGeom>
          <a:noFill/>
          <a:ln>
            <a:noFill/>
          </a:ln>
        </p:spPr>
      </p:pic>
      <p:pic>
        <p:nvPicPr>
          <p:cNvPr id="1139" name="Google Shape;1139;p46"/>
          <p:cNvPicPr preferRelativeResize="0"/>
          <p:nvPr/>
        </p:nvPicPr>
        <p:blipFill>
          <a:blip r:embed="rId3">
            <a:alphaModFix/>
          </a:blip>
          <a:stretch>
            <a:fillRect/>
          </a:stretch>
        </p:blipFill>
        <p:spPr>
          <a:xfrm>
            <a:off x="4812300" y="3545250"/>
            <a:ext cx="617376" cy="631801"/>
          </a:xfrm>
          <a:prstGeom prst="rect">
            <a:avLst/>
          </a:prstGeom>
          <a:noFill/>
          <a:ln>
            <a:noFill/>
          </a:ln>
        </p:spPr>
      </p:pic>
      <p:pic>
        <p:nvPicPr>
          <p:cNvPr id="1140" name="Google Shape;1140;p46"/>
          <p:cNvPicPr preferRelativeResize="0"/>
          <p:nvPr/>
        </p:nvPicPr>
        <p:blipFill>
          <a:blip r:embed="rId3">
            <a:alphaModFix/>
          </a:blip>
          <a:stretch>
            <a:fillRect/>
          </a:stretch>
        </p:blipFill>
        <p:spPr>
          <a:xfrm>
            <a:off x="7745975" y="3710850"/>
            <a:ext cx="617376" cy="631801"/>
          </a:xfrm>
          <a:prstGeom prst="rect">
            <a:avLst/>
          </a:prstGeom>
          <a:noFill/>
          <a:ln>
            <a:noFill/>
          </a:ln>
        </p:spPr>
      </p:pic>
      <p:pic>
        <p:nvPicPr>
          <p:cNvPr id="1141" name="Google Shape;1141;p46"/>
          <p:cNvPicPr preferRelativeResize="0"/>
          <p:nvPr/>
        </p:nvPicPr>
        <p:blipFill>
          <a:blip r:embed="rId3">
            <a:alphaModFix/>
          </a:blip>
          <a:stretch>
            <a:fillRect/>
          </a:stretch>
        </p:blipFill>
        <p:spPr>
          <a:xfrm>
            <a:off x="5320100" y="4317562"/>
            <a:ext cx="510299" cy="522225"/>
          </a:xfrm>
          <a:prstGeom prst="rect">
            <a:avLst/>
          </a:prstGeom>
          <a:noFill/>
          <a:ln>
            <a:noFill/>
          </a:ln>
        </p:spPr>
      </p:pic>
      <p:pic>
        <p:nvPicPr>
          <p:cNvPr id="1142" name="Google Shape;1142;p46"/>
          <p:cNvPicPr preferRelativeResize="0"/>
          <p:nvPr/>
        </p:nvPicPr>
        <p:blipFill>
          <a:blip r:embed="rId3">
            <a:alphaModFix/>
          </a:blip>
          <a:stretch>
            <a:fillRect/>
          </a:stretch>
        </p:blipFill>
        <p:spPr>
          <a:xfrm>
            <a:off x="6873713" y="3654275"/>
            <a:ext cx="510299" cy="522225"/>
          </a:xfrm>
          <a:prstGeom prst="rect">
            <a:avLst/>
          </a:prstGeom>
          <a:noFill/>
          <a:ln>
            <a:noFill/>
          </a:ln>
        </p:spPr>
      </p:pic>
      <p:pic>
        <p:nvPicPr>
          <p:cNvPr id="1143" name="Google Shape;1143;p46"/>
          <p:cNvPicPr preferRelativeResize="0"/>
          <p:nvPr/>
        </p:nvPicPr>
        <p:blipFill>
          <a:blip r:embed="rId3">
            <a:alphaModFix/>
          </a:blip>
          <a:stretch>
            <a:fillRect/>
          </a:stretch>
        </p:blipFill>
        <p:spPr>
          <a:xfrm>
            <a:off x="6195402" y="4347948"/>
            <a:ext cx="617376" cy="631863"/>
          </a:xfrm>
          <a:prstGeom prst="rect">
            <a:avLst/>
          </a:prstGeom>
          <a:noFill/>
          <a:ln>
            <a:noFill/>
          </a:ln>
        </p:spPr>
      </p:pic>
      <p:pic>
        <p:nvPicPr>
          <p:cNvPr id="1144" name="Google Shape;1144;p46"/>
          <p:cNvPicPr preferRelativeResize="0"/>
          <p:nvPr/>
        </p:nvPicPr>
        <p:blipFill>
          <a:blip r:embed="rId3">
            <a:alphaModFix/>
          </a:blip>
          <a:stretch>
            <a:fillRect/>
          </a:stretch>
        </p:blipFill>
        <p:spPr>
          <a:xfrm>
            <a:off x="7128590" y="4359648"/>
            <a:ext cx="617376" cy="631863"/>
          </a:xfrm>
          <a:prstGeom prst="rect">
            <a:avLst/>
          </a:prstGeom>
          <a:noFill/>
          <a:ln>
            <a:noFill/>
          </a:ln>
        </p:spPr>
      </p:pic>
      <p:pic>
        <p:nvPicPr>
          <p:cNvPr id="1145" name="Google Shape;1145;p46"/>
          <p:cNvPicPr preferRelativeResize="0"/>
          <p:nvPr/>
        </p:nvPicPr>
        <p:blipFill>
          <a:blip r:embed="rId3">
            <a:alphaModFix/>
          </a:blip>
          <a:stretch>
            <a:fillRect/>
          </a:stretch>
        </p:blipFill>
        <p:spPr>
          <a:xfrm>
            <a:off x="8273300" y="2836850"/>
            <a:ext cx="617376" cy="631801"/>
          </a:xfrm>
          <a:prstGeom prst="rect">
            <a:avLst/>
          </a:prstGeom>
          <a:noFill/>
          <a:ln>
            <a:noFill/>
          </a:ln>
        </p:spPr>
      </p:pic>
      <p:pic>
        <p:nvPicPr>
          <p:cNvPr id="1146" name="Google Shape;1146;p46"/>
          <p:cNvPicPr preferRelativeResize="0"/>
          <p:nvPr/>
        </p:nvPicPr>
        <p:blipFill>
          <a:blip r:embed="rId3">
            <a:alphaModFix/>
          </a:blip>
          <a:stretch>
            <a:fillRect/>
          </a:stretch>
        </p:blipFill>
        <p:spPr>
          <a:xfrm>
            <a:off x="4719550" y="511062"/>
            <a:ext cx="510299" cy="522225"/>
          </a:xfrm>
          <a:prstGeom prst="rect">
            <a:avLst/>
          </a:prstGeom>
          <a:noFill/>
          <a:ln>
            <a:noFill/>
          </a:ln>
        </p:spPr>
      </p:pic>
      <p:pic>
        <p:nvPicPr>
          <p:cNvPr id="1147" name="Google Shape;1147;p46"/>
          <p:cNvPicPr preferRelativeResize="0"/>
          <p:nvPr/>
        </p:nvPicPr>
        <p:blipFill>
          <a:blip r:embed="rId3">
            <a:alphaModFix/>
          </a:blip>
          <a:stretch>
            <a:fillRect/>
          </a:stretch>
        </p:blipFill>
        <p:spPr>
          <a:xfrm>
            <a:off x="6427625" y="930762"/>
            <a:ext cx="510299" cy="522225"/>
          </a:xfrm>
          <a:prstGeom prst="rect">
            <a:avLst/>
          </a:prstGeom>
          <a:noFill/>
          <a:ln>
            <a:noFill/>
          </a:ln>
        </p:spPr>
      </p:pic>
      <p:pic>
        <p:nvPicPr>
          <p:cNvPr id="1148" name="Google Shape;1148;p46"/>
          <p:cNvPicPr preferRelativeResize="0"/>
          <p:nvPr/>
        </p:nvPicPr>
        <p:blipFill>
          <a:blip r:embed="rId3">
            <a:alphaModFix/>
          </a:blip>
          <a:stretch>
            <a:fillRect/>
          </a:stretch>
        </p:blipFill>
        <p:spPr>
          <a:xfrm>
            <a:off x="4894888" y="1222375"/>
            <a:ext cx="510299" cy="522225"/>
          </a:xfrm>
          <a:prstGeom prst="rect">
            <a:avLst/>
          </a:prstGeom>
          <a:noFill/>
          <a:ln>
            <a:noFill/>
          </a:ln>
        </p:spPr>
      </p:pic>
      <p:pic>
        <p:nvPicPr>
          <p:cNvPr id="1149" name="Google Shape;1149;p46"/>
          <p:cNvPicPr preferRelativeResize="0"/>
          <p:nvPr/>
        </p:nvPicPr>
        <p:blipFill>
          <a:blip r:embed="rId3">
            <a:alphaModFix/>
          </a:blip>
          <a:stretch>
            <a:fillRect/>
          </a:stretch>
        </p:blipFill>
        <p:spPr>
          <a:xfrm>
            <a:off x="7165025" y="1252837"/>
            <a:ext cx="510299" cy="522225"/>
          </a:xfrm>
          <a:prstGeom prst="rect">
            <a:avLst/>
          </a:prstGeom>
          <a:noFill/>
          <a:ln>
            <a:noFill/>
          </a:ln>
        </p:spPr>
      </p:pic>
      <p:pic>
        <p:nvPicPr>
          <p:cNvPr id="1150" name="Google Shape;1150;p46"/>
          <p:cNvPicPr preferRelativeResize="0"/>
          <p:nvPr/>
        </p:nvPicPr>
        <p:blipFill>
          <a:blip r:embed="rId3">
            <a:alphaModFix/>
          </a:blip>
          <a:stretch>
            <a:fillRect/>
          </a:stretch>
        </p:blipFill>
        <p:spPr>
          <a:xfrm>
            <a:off x="5544639" y="616399"/>
            <a:ext cx="568175" cy="581509"/>
          </a:xfrm>
          <a:prstGeom prst="rect">
            <a:avLst/>
          </a:prstGeom>
          <a:noFill/>
          <a:ln>
            <a:noFill/>
          </a:ln>
        </p:spPr>
      </p:pic>
      <p:pic>
        <p:nvPicPr>
          <p:cNvPr id="1151" name="Google Shape;1151;p46"/>
          <p:cNvPicPr preferRelativeResize="0"/>
          <p:nvPr/>
        </p:nvPicPr>
        <p:blipFill>
          <a:blip r:embed="rId3">
            <a:alphaModFix/>
          </a:blip>
          <a:stretch>
            <a:fillRect/>
          </a:stretch>
        </p:blipFill>
        <p:spPr>
          <a:xfrm>
            <a:off x="5943276" y="1644349"/>
            <a:ext cx="568175" cy="581509"/>
          </a:xfrm>
          <a:prstGeom prst="rect">
            <a:avLst/>
          </a:prstGeom>
          <a:noFill/>
          <a:ln>
            <a:noFill/>
          </a:ln>
        </p:spPr>
      </p:pic>
      <p:pic>
        <p:nvPicPr>
          <p:cNvPr id="1152" name="Google Shape;1152;p46"/>
          <p:cNvPicPr preferRelativeResize="0"/>
          <p:nvPr/>
        </p:nvPicPr>
        <p:blipFill>
          <a:blip r:embed="rId3">
            <a:alphaModFix/>
          </a:blip>
          <a:stretch>
            <a:fillRect/>
          </a:stretch>
        </p:blipFill>
        <p:spPr>
          <a:xfrm>
            <a:off x="6698375" y="1852125"/>
            <a:ext cx="510299" cy="522225"/>
          </a:xfrm>
          <a:prstGeom prst="rect">
            <a:avLst/>
          </a:prstGeom>
          <a:noFill/>
          <a:ln>
            <a:noFill/>
          </a:ln>
        </p:spPr>
      </p:pic>
      <p:pic>
        <p:nvPicPr>
          <p:cNvPr id="1153" name="Google Shape;1153;p46"/>
          <p:cNvPicPr preferRelativeResize="0"/>
          <p:nvPr/>
        </p:nvPicPr>
        <p:blipFill>
          <a:blip r:embed="rId3">
            <a:alphaModFix/>
          </a:blip>
          <a:stretch>
            <a:fillRect/>
          </a:stretch>
        </p:blipFill>
        <p:spPr>
          <a:xfrm>
            <a:off x="8185551" y="1551349"/>
            <a:ext cx="568175" cy="581509"/>
          </a:xfrm>
          <a:prstGeom prst="rect">
            <a:avLst/>
          </a:prstGeom>
          <a:noFill/>
          <a:ln>
            <a:noFill/>
          </a:ln>
        </p:spPr>
      </p:pic>
      <p:pic>
        <p:nvPicPr>
          <p:cNvPr id="1154" name="Google Shape;1154;p46"/>
          <p:cNvPicPr preferRelativeResize="0"/>
          <p:nvPr/>
        </p:nvPicPr>
        <p:blipFill>
          <a:blip r:embed="rId3">
            <a:alphaModFix/>
          </a:blip>
          <a:stretch>
            <a:fillRect/>
          </a:stretch>
        </p:blipFill>
        <p:spPr>
          <a:xfrm>
            <a:off x="6306514" y="157899"/>
            <a:ext cx="568175" cy="581509"/>
          </a:xfrm>
          <a:prstGeom prst="rect">
            <a:avLst/>
          </a:prstGeom>
          <a:noFill/>
          <a:ln>
            <a:noFill/>
          </a:ln>
        </p:spPr>
      </p:pic>
      <p:pic>
        <p:nvPicPr>
          <p:cNvPr id="1155" name="Google Shape;1155;p46"/>
          <p:cNvPicPr preferRelativeResize="0"/>
          <p:nvPr/>
        </p:nvPicPr>
        <p:blipFill>
          <a:blip r:embed="rId3">
            <a:alphaModFix/>
          </a:blip>
          <a:stretch>
            <a:fillRect/>
          </a:stretch>
        </p:blipFill>
        <p:spPr>
          <a:xfrm>
            <a:off x="7070976" y="314249"/>
            <a:ext cx="568175" cy="581509"/>
          </a:xfrm>
          <a:prstGeom prst="rect">
            <a:avLst/>
          </a:prstGeom>
          <a:noFill/>
          <a:ln>
            <a:noFill/>
          </a:ln>
        </p:spPr>
      </p:pic>
      <p:pic>
        <p:nvPicPr>
          <p:cNvPr id="1156" name="Google Shape;1156;p46"/>
          <p:cNvPicPr preferRelativeResize="0"/>
          <p:nvPr/>
        </p:nvPicPr>
        <p:blipFill>
          <a:blip r:embed="rId3">
            <a:alphaModFix/>
          </a:blip>
          <a:stretch>
            <a:fillRect/>
          </a:stretch>
        </p:blipFill>
        <p:spPr>
          <a:xfrm>
            <a:off x="7441963" y="1940275"/>
            <a:ext cx="510299" cy="522225"/>
          </a:xfrm>
          <a:prstGeom prst="rect">
            <a:avLst/>
          </a:prstGeom>
          <a:noFill/>
          <a:ln>
            <a:noFill/>
          </a:ln>
        </p:spPr>
      </p:pic>
      <p:pic>
        <p:nvPicPr>
          <p:cNvPr id="1157" name="Google Shape;1157;p46"/>
          <p:cNvPicPr preferRelativeResize="0"/>
          <p:nvPr/>
        </p:nvPicPr>
        <p:blipFill>
          <a:blip r:embed="rId3">
            <a:alphaModFix/>
          </a:blip>
          <a:stretch>
            <a:fillRect/>
          </a:stretch>
        </p:blipFill>
        <p:spPr>
          <a:xfrm>
            <a:off x="5304750" y="1961375"/>
            <a:ext cx="510299" cy="522225"/>
          </a:xfrm>
          <a:prstGeom prst="rect">
            <a:avLst/>
          </a:prstGeom>
          <a:noFill/>
          <a:ln>
            <a:noFill/>
          </a:ln>
        </p:spPr>
      </p:pic>
      <p:sp>
        <p:nvSpPr>
          <p:cNvPr id="1158" name="Google Shape;1158;p46"/>
          <p:cNvSpPr txBox="1"/>
          <p:nvPr/>
        </p:nvSpPr>
        <p:spPr>
          <a:xfrm>
            <a:off x="204152" y="1958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I’m a perfectionist when it comes to cooking</a:t>
            </a:r>
            <a:endParaRPr b="1" sz="500">
              <a:solidFill>
                <a:srgbClr val="999999"/>
              </a:solidFill>
              <a:latin typeface="Bellota Text"/>
              <a:ea typeface="Bellota Text"/>
              <a:cs typeface="Bellota Text"/>
              <a:sym typeface="Bellota Text"/>
            </a:endParaRPr>
          </a:p>
        </p:txBody>
      </p:sp>
      <p:sp>
        <p:nvSpPr>
          <p:cNvPr id="1159" name="Google Shape;1159;p46"/>
          <p:cNvSpPr txBox="1"/>
          <p:nvPr/>
        </p:nvSpPr>
        <p:spPr>
          <a:xfrm>
            <a:off x="1053752" y="231439"/>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Cooking is a craft you can hone by practicing</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60" name="Google Shape;1160;p46"/>
          <p:cNvSpPr txBox="1"/>
          <p:nvPr/>
        </p:nvSpPr>
        <p:spPr>
          <a:xfrm>
            <a:off x="607602" y="85192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I want to try more Filipino food</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61" name="Google Shape;1161;p46"/>
          <p:cNvSpPr txBox="1"/>
          <p:nvPr/>
        </p:nvSpPr>
        <p:spPr>
          <a:xfrm>
            <a:off x="1363677" y="1092467"/>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think I can be controlling in the kitchen</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62" name="Google Shape;1162;p46"/>
          <p:cNvSpPr txBox="1"/>
          <p:nvPr/>
        </p:nvSpPr>
        <p:spPr>
          <a:xfrm>
            <a:off x="204152" y="1468514"/>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I would love to go to culinary school</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63" name="Google Shape;1163;p46"/>
          <p:cNvSpPr txBox="1"/>
          <p:nvPr/>
        </p:nvSpPr>
        <p:spPr>
          <a:xfrm>
            <a:off x="879177" y="1814889"/>
            <a:ext cx="5103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I’m not super strict about my diet unless I’m training for something</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64" name="Google Shape;1164;p46"/>
          <p:cNvSpPr txBox="1"/>
          <p:nvPr/>
        </p:nvSpPr>
        <p:spPr>
          <a:xfrm>
            <a:off x="1625502" y="1967827"/>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don’t like going out to eat unless it’s on a date or with friends</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65" name="Google Shape;1165;p46"/>
          <p:cNvSpPr txBox="1"/>
          <p:nvPr/>
        </p:nvSpPr>
        <p:spPr>
          <a:xfrm>
            <a:off x="2093190" y="1183305"/>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I cook to be closer to my culture</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66" name="Google Shape;1166;p46"/>
          <p:cNvSpPr txBox="1"/>
          <p:nvPr/>
        </p:nvSpPr>
        <p:spPr>
          <a:xfrm>
            <a:off x="1999787" y="297469"/>
            <a:ext cx="568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High quality ingredients are really expensive</a:t>
            </a:r>
            <a:endParaRPr b="1" sz="600">
              <a:solidFill>
                <a:srgbClr val="999999"/>
              </a:solidFill>
              <a:latin typeface="Bellota Text"/>
              <a:ea typeface="Bellota Text"/>
              <a:cs typeface="Bellota Text"/>
              <a:sym typeface="Bellota Text"/>
            </a:endParaRPr>
          </a:p>
          <a:p>
            <a:pPr algn="l"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67" name="Google Shape;1167;p46"/>
          <p:cNvSpPr txBox="1"/>
          <p:nvPr/>
        </p:nvSpPr>
        <p:spPr>
          <a:xfrm>
            <a:off x="2957977" y="227314"/>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I don’t know why I overeat sometimes</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solidFill>
                <a:srgbClr val="999999"/>
              </a:solidFill>
              <a:latin typeface="Bellota Text"/>
              <a:ea typeface="Bellota Text"/>
              <a:cs typeface="Bellota Text"/>
              <a:sym typeface="Bellota Text"/>
            </a:endParaRPr>
          </a:p>
        </p:txBody>
      </p:sp>
      <p:sp>
        <p:nvSpPr>
          <p:cNvPr id="1168" name="Google Shape;1168;p46"/>
          <p:cNvSpPr txBox="1"/>
          <p:nvPr/>
        </p:nvSpPr>
        <p:spPr>
          <a:xfrm>
            <a:off x="2847302" y="980983"/>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I have an emotional relationship with food</a:t>
            </a:r>
            <a:endParaRPr b="1" sz="600">
              <a:solidFill>
                <a:srgbClr val="999999"/>
              </a:solidFill>
              <a:latin typeface="Bellota Text"/>
              <a:ea typeface="Bellota Text"/>
              <a:cs typeface="Bellota Text"/>
              <a:sym typeface="Bellota Text"/>
            </a:endParaRPr>
          </a:p>
        </p:txBody>
      </p:sp>
      <p:sp>
        <p:nvSpPr>
          <p:cNvPr id="1169" name="Google Shape;1169;p46"/>
          <p:cNvSpPr txBox="1"/>
          <p:nvPr/>
        </p:nvSpPr>
        <p:spPr>
          <a:xfrm>
            <a:off x="2390115" y="18634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like cooking and providing for myself and others</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70" name="Google Shape;1170;p46"/>
          <p:cNvSpPr txBox="1"/>
          <p:nvPr/>
        </p:nvSpPr>
        <p:spPr>
          <a:xfrm>
            <a:off x="3162376" y="1917034"/>
            <a:ext cx="5103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I approach cooking the way I approach life</a:t>
            </a:r>
            <a:endParaRPr b="1" sz="600">
              <a:solidFill>
                <a:srgbClr val="999999"/>
              </a:solidFill>
              <a:latin typeface="Bellota Text"/>
              <a:ea typeface="Bellota Text"/>
              <a:cs typeface="Bellota Text"/>
              <a:sym typeface="Bellota Text"/>
            </a:endParaRPr>
          </a:p>
        </p:txBody>
      </p:sp>
      <p:sp>
        <p:nvSpPr>
          <p:cNvPr id="1171" name="Google Shape;1171;p46"/>
          <p:cNvSpPr txBox="1"/>
          <p:nvPr/>
        </p:nvSpPr>
        <p:spPr>
          <a:xfrm>
            <a:off x="3899590" y="1276136"/>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I want to use good ingredients</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72" name="Google Shape;1172;p46"/>
          <p:cNvSpPr txBox="1"/>
          <p:nvPr/>
        </p:nvSpPr>
        <p:spPr>
          <a:xfrm>
            <a:off x="3730906" y="576453"/>
            <a:ext cx="5103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connect with my grandmother and mother through cooking</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73" name="Google Shape;1173;p46"/>
          <p:cNvSpPr txBox="1"/>
          <p:nvPr/>
        </p:nvSpPr>
        <p:spPr>
          <a:xfrm>
            <a:off x="230690" y="2900658"/>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Posts his food on Instagram</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74" name="Google Shape;1174;p46"/>
          <p:cNvSpPr txBox="1"/>
          <p:nvPr/>
        </p:nvSpPr>
        <p:spPr>
          <a:xfrm>
            <a:off x="687902" y="3727208"/>
            <a:ext cx="457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solidFill>
                  <a:srgbClr val="999999"/>
                </a:solidFill>
                <a:latin typeface="Bellota Text"/>
                <a:ea typeface="Bellota Text"/>
                <a:cs typeface="Bellota Text"/>
                <a:sym typeface="Bellota Text"/>
              </a:rPr>
              <a:t>Overeats at night</a:t>
            </a:r>
            <a:endParaRPr b="1" sz="7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700">
              <a:latin typeface="Bellota Text"/>
              <a:ea typeface="Bellota Text"/>
              <a:cs typeface="Bellota Text"/>
              <a:sym typeface="Bellota Text"/>
            </a:endParaRPr>
          </a:p>
        </p:txBody>
      </p:sp>
      <p:sp>
        <p:nvSpPr>
          <p:cNvPr id="1175" name="Google Shape;1175;p46"/>
          <p:cNvSpPr txBox="1"/>
          <p:nvPr/>
        </p:nvSpPr>
        <p:spPr>
          <a:xfrm>
            <a:off x="1253577" y="28631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Goes “kitchen shopping” to make food out of what’s in his kitchen</a:t>
            </a:r>
            <a:endParaRPr b="1" sz="500">
              <a:solidFill>
                <a:srgbClr val="999999"/>
              </a:solidFill>
              <a:latin typeface="Bellota Text"/>
              <a:ea typeface="Bellota Text"/>
              <a:cs typeface="Bellota Text"/>
              <a:sym typeface="Bellota Text"/>
            </a:endParaRPr>
          </a:p>
        </p:txBody>
      </p:sp>
      <p:sp>
        <p:nvSpPr>
          <p:cNvPr id="1176" name="Google Shape;1176;p46"/>
          <p:cNvSpPr txBox="1"/>
          <p:nvPr/>
        </p:nvSpPr>
        <p:spPr>
          <a:xfrm>
            <a:off x="1454065" y="3951758"/>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solidFill>
                  <a:srgbClr val="999999"/>
                </a:solidFill>
                <a:latin typeface="Bellota Text"/>
                <a:ea typeface="Bellota Text"/>
                <a:cs typeface="Bellota Text"/>
                <a:sym typeface="Bellota Text"/>
              </a:rPr>
              <a:t>Puts his own spin on recipes</a:t>
            </a:r>
            <a:endParaRPr b="1" sz="7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700">
              <a:latin typeface="Bellota Text"/>
              <a:ea typeface="Bellota Text"/>
              <a:cs typeface="Bellota Text"/>
              <a:sym typeface="Bellota Text"/>
            </a:endParaRPr>
          </a:p>
        </p:txBody>
      </p:sp>
      <p:sp>
        <p:nvSpPr>
          <p:cNvPr id="1177" name="Google Shape;1177;p46"/>
          <p:cNvSpPr txBox="1"/>
          <p:nvPr/>
        </p:nvSpPr>
        <p:spPr>
          <a:xfrm>
            <a:off x="2037415" y="3167462"/>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Tries to learn Filipino recipes and buy Filipino snacks</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78" name="Google Shape;1178;p46"/>
          <p:cNvSpPr txBox="1"/>
          <p:nvPr/>
        </p:nvSpPr>
        <p:spPr>
          <a:xfrm>
            <a:off x="3384590" y="2903458"/>
            <a:ext cx="4572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Tracks his calories and nutrition on an app or mentally</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79" name="Google Shape;1179;p46"/>
          <p:cNvSpPr txBox="1"/>
          <p:nvPr/>
        </p:nvSpPr>
        <p:spPr>
          <a:xfrm>
            <a:off x="2788377" y="359892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Prepares ingredients with precision</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80" name="Google Shape;1180;p46"/>
          <p:cNvSpPr txBox="1"/>
          <p:nvPr/>
        </p:nvSpPr>
        <p:spPr>
          <a:xfrm>
            <a:off x="3873052" y="3982396"/>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Quit his job to pursue cooking</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81" name="Google Shape;1181;p46"/>
          <p:cNvSpPr txBox="1"/>
          <p:nvPr/>
        </p:nvSpPr>
        <p:spPr>
          <a:xfrm>
            <a:off x="2093177" y="44646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Strays from diet only when he can afford it</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82" name="Google Shape;1182;p46"/>
          <p:cNvSpPr txBox="1"/>
          <p:nvPr/>
        </p:nvSpPr>
        <p:spPr>
          <a:xfrm>
            <a:off x="298927" y="4431433"/>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Cooks TikTok recipes with his girlfriend</a:t>
            </a:r>
            <a:endParaRPr b="1" sz="500">
              <a:solidFill>
                <a:srgbClr val="999999"/>
              </a:solidFill>
              <a:latin typeface="Bellota Text"/>
              <a:ea typeface="Bellota Text"/>
              <a:cs typeface="Bellota Text"/>
              <a:sym typeface="Bellota Text"/>
            </a:endParaRPr>
          </a:p>
        </p:txBody>
      </p:sp>
      <p:sp>
        <p:nvSpPr>
          <p:cNvPr id="1183" name="Google Shape;1183;p46"/>
          <p:cNvSpPr txBox="1"/>
          <p:nvPr/>
        </p:nvSpPr>
        <p:spPr>
          <a:xfrm>
            <a:off x="3148277" y="43928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Avoids instant/ processed food</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84" name="Google Shape;1184;p46"/>
          <p:cNvSpPr txBox="1"/>
          <p:nvPr/>
        </p:nvSpPr>
        <p:spPr>
          <a:xfrm>
            <a:off x="5394240" y="2927589"/>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Proud when he’s especially resourceful/ reduces waste with a dish</a:t>
            </a:r>
            <a:endParaRPr b="1" sz="500">
              <a:solidFill>
                <a:srgbClr val="999999"/>
              </a:solidFill>
              <a:latin typeface="Bellota Text"/>
              <a:ea typeface="Bellota Text"/>
              <a:cs typeface="Bellota Text"/>
              <a:sym typeface="Bellota Text"/>
            </a:endParaRPr>
          </a:p>
        </p:txBody>
      </p:sp>
      <p:sp>
        <p:nvSpPr>
          <p:cNvPr id="1185" name="Google Shape;1185;p46"/>
          <p:cNvSpPr txBox="1"/>
          <p:nvPr/>
        </p:nvSpPr>
        <p:spPr>
          <a:xfrm>
            <a:off x="7344902" y="2962846"/>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Bad when he overeats or binges on unhealthy foods</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86" name="Google Shape;1186;p46"/>
          <p:cNvSpPr txBox="1"/>
          <p:nvPr/>
        </p:nvSpPr>
        <p:spPr>
          <a:xfrm>
            <a:off x="4892377" y="36502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Connected to his culture when he makes Filipino food</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87" name="Google Shape;1187;p46"/>
          <p:cNvSpPr txBox="1"/>
          <p:nvPr/>
        </p:nvSpPr>
        <p:spPr>
          <a:xfrm>
            <a:off x="6363413" y="3005650"/>
            <a:ext cx="5103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Wishes food wouldn’t go bad so quickly</a:t>
            </a:r>
            <a:endParaRPr b="1" sz="600">
              <a:solidFill>
                <a:srgbClr val="999999"/>
              </a:solidFill>
              <a:latin typeface="Bellota Text"/>
              <a:ea typeface="Bellota Text"/>
              <a:cs typeface="Bellota Text"/>
              <a:sym typeface="Bellota Text"/>
            </a:endParaRPr>
          </a:p>
        </p:txBody>
      </p:sp>
      <p:sp>
        <p:nvSpPr>
          <p:cNvPr id="1188" name="Google Shape;1188;p46"/>
          <p:cNvSpPr txBox="1"/>
          <p:nvPr/>
        </p:nvSpPr>
        <p:spPr>
          <a:xfrm>
            <a:off x="5820216" y="375821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Frustrated when he has to buy more food than he needs</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89" name="Google Shape;1189;p46"/>
          <p:cNvSpPr txBox="1"/>
          <p:nvPr/>
        </p:nvSpPr>
        <p:spPr>
          <a:xfrm>
            <a:off x="7794238" y="3843684"/>
            <a:ext cx="5103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Good when he plans his meals out a week in advance</a:t>
            </a:r>
            <a:endParaRPr b="1" sz="500">
              <a:solidFill>
                <a:srgbClr val="999999"/>
              </a:solidFill>
              <a:latin typeface="Bellota Text"/>
              <a:ea typeface="Bellota Text"/>
              <a:cs typeface="Bellota Text"/>
              <a:sym typeface="Bellota Text"/>
            </a:endParaRPr>
          </a:p>
        </p:txBody>
      </p:sp>
      <p:sp>
        <p:nvSpPr>
          <p:cNvPr id="1190" name="Google Shape;1190;p46"/>
          <p:cNvSpPr txBox="1"/>
          <p:nvPr/>
        </p:nvSpPr>
        <p:spPr>
          <a:xfrm>
            <a:off x="5346650" y="439114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Values having freedom and control when cooking</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91" name="Google Shape;1191;p46"/>
          <p:cNvSpPr txBox="1"/>
          <p:nvPr/>
        </p:nvSpPr>
        <p:spPr>
          <a:xfrm>
            <a:off x="6900250" y="3683044"/>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Dislikes how  freezing/ preserving food can reduce quality</a:t>
            </a:r>
            <a:endParaRPr b="1" sz="500">
              <a:solidFill>
                <a:srgbClr val="999999"/>
              </a:solidFill>
              <a:latin typeface="Bellota Text"/>
              <a:ea typeface="Bellota Text"/>
              <a:cs typeface="Bellota Text"/>
              <a:sym typeface="Bellota Text"/>
            </a:endParaRPr>
          </a:p>
        </p:txBody>
      </p:sp>
      <p:sp>
        <p:nvSpPr>
          <p:cNvPr id="1192" name="Google Shape;1192;p46"/>
          <p:cNvSpPr txBox="1"/>
          <p:nvPr/>
        </p:nvSpPr>
        <p:spPr>
          <a:xfrm>
            <a:off x="6275488" y="4472279"/>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Truer to the art of cooking when his cuts are precise</a:t>
            </a:r>
            <a:endParaRPr b="1" sz="500">
              <a:solidFill>
                <a:srgbClr val="999999"/>
              </a:solidFill>
              <a:latin typeface="Bellota Text"/>
              <a:ea typeface="Bellota Text"/>
              <a:cs typeface="Bellota Text"/>
              <a:sym typeface="Bellota Text"/>
            </a:endParaRPr>
          </a:p>
        </p:txBody>
      </p:sp>
      <p:sp>
        <p:nvSpPr>
          <p:cNvPr id="1193" name="Google Shape;1193;p46"/>
          <p:cNvSpPr txBox="1"/>
          <p:nvPr/>
        </p:nvSpPr>
        <p:spPr>
          <a:xfrm>
            <a:off x="7208675" y="447326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Good when he makes Asian dishes, like Filipino food</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94" name="Google Shape;1194;p46"/>
          <p:cNvSpPr txBox="1"/>
          <p:nvPr/>
        </p:nvSpPr>
        <p:spPr>
          <a:xfrm>
            <a:off x="8321563" y="2926822"/>
            <a:ext cx="5103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Limited by pre=portioned and =prepped  meal prep packages</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95" name="Google Shape;1195;p46"/>
          <p:cNvSpPr txBox="1"/>
          <p:nvPr/>
        </p:nvSpPr>
        <p:spPr>
          <a:xfrm>
            <a:off x="4746102" y="631980"/>
            <a:ext cx="457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solidFill>
                  <a:srgbClr val="999999"/>
                </a:solidFill>
                <a:latin typeface="Bellota Text"/>
                <a:ea typeface="Bellota Text"/>
                <a:cs typeface="Bellota Text"/>
                <a:sym typeface="Bellota Text"/>
              </a:rPr>
              <a:t>Culture is important</a:t>
            </a:r>
            <a:endParaRPr b="1" sz="7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700">
              <a:latin typeface="Bellota Text"/>
              <a:ea typeface="Bellota Text"/>
              <a:cs typeface="Bellota Text"/>
              <a:sym typeface="Bellota Text"/>
            </a:endParaRPr>
          </a:p>
        </p:txBody>
      </p:sp>
      <p:sp>
        <p:nvSpPr>
          <p:cNvPr id="1196" name="Google Shape;1196;p46"/>
          <p:cNvSpPr txBox="1"/>
          <p:nvPr/>
        </p:nvSpPr>
        <p:spPr>
          <a:xfrm>
            <a:off x="6454177" y="1004355"/>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Nutrition is important enough to be tracked</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197" name="Google Shape;1197;p46"/>
          <p:cNvSpPr txBox="1"/>
          <p:nvPr/>
        </p:nvSpPr>
        <p:spPr>
          <a:xfrm>
            <a:off x="4921440" y="126382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Cutting/ preparing food is my favorite part</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198" name="Google Shape;1198;p46"/>
          <p:cNvSpPr txBox="1"/>
          <p:nvPr/>
        </p:nvSpPr>
        <p:spPr>
          <a:xfrm>
            <a:off x="7191577" y="134160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Finances play a part in determining meals</a:t>
            </a:r>
            <a:endParaRPr b="1" sz="500">
              <a:solidFill>
                <a:srgbClr val="999999"/>
              </a:solidFill>
              <a:latin typeface="Bellota Text"/>
              <a:ea typeface="Bellota Text"/>
              <a:cs typeface="Bellota Text"/>
              <a:sym typeface="Bellota Text"/>
            </a:endParaRPr>
          </a:p>
        </p:txBody>
      </p:sp>
      <p:sp>
        <p:nvSpPr>
          <p:cNvPr id="1199" name="Google Shape;1199;p46"/>
          <p:cNvSpPr txBox="1"/>
          <p:nvPr/>
        </p:nvSpPr>
        <p:spPr>
          <a:xfrm>
            <a:off x="5592520" y="674827"/>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Fresh ingredients &gt; frozen ingredients or powder</a:t>
            </a:r>
            <a:endParaRPr b="1" sz="500">
              <a:solidFill>
                <a:srgbClr val="999999"/>
              </a:solidFill>
              <a:latin typeface="Bellota Text"/>
              <a:ea typeface="Bellota Text"/>
              <a:cs typeface="Bellota Text"/>
              <a:sym typeface="Bellota Text"/>
            </a:endParaRPr>
          </a:p>
        </p:txBody>
      </p:sp>
      <p:sp>
        <p:nvSpPr>
          <p:cNvPr id="1200" name="Google Shape;1200;p46"/>
          <p:cNvSpPr txBox="1"/>
          <p:nvPr/>
        </p:nvSpPr>
        <p:spPr>
          <a:xfrm>
            <a:off x="5998758" y="1708311"/>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I can prep ingredients better than meal prep packages</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201" name="Google Shape;1201;p46"/>
          <p:cNvSpPr txBox="1"/>
          <p:nvPr/>
        </p:nvSpPr>
        <p:spPr>
          <a:xfrm>
            <a:off x="6724927" y="1903096"/>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My girlfriend doesn’t like cooking with me b/c I’m a perfectionist</a:t>
            </a:r>
            <a:endParaRPr b="1" sz="500">
              <a:solidFill>
                <a:srgbClr val="999999"/>
              </a:solidFill>
              <a:latin typeface="Bellota Text"/>
              <a:ea typeface="Bellota Text"/>
              <a:cs typeface="Bellota Text"/>
              <a:sym typeface="Bellota Text"/>
            </a:endParaRPr>
          </a:p>
        </p:txBody>
      </p:sp>
      <p:sp>
        <p:nvSpPr>
          <p:cNvPr id="1202" name="Google Shape;1202;p46"/>
          <p:cNvSpPr txBox="1"/>
          <p:nvPr/>
        </p:nvSpPr>
        <p:spPr>
          <a:xfrm>
            <a:off x="8233433" y="161879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The types of ingredients I use depends on the situation</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sp>
        <p:nvSpPr>
          <p:cNvPr id="1203" name="Google Shape;1203;p46"/>
          <p:cNvSpPr txBox="1"/>
          <p:nvPr/>
        </p:nvSpPr>
        <p:spPr>
          <a:xfrm>
            <a:off x="6360973" y="26332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Cooks have a responsibility to limit food waste</a:t>
            </a:r>
            <a:endParaRPr b="1" sz="500">
              <a:solidFill>
                <a:srgbClr val="999999"/>
              </a:solidFill>
              <a:latin typeface="Bellota Text"/>
              <a:ea typeface="Bellota Text"/>
              <a:cs typeface="Bellota Text"/>
              <a:sym typeface="Bellota Text"/>
            </a:endParaRPr>
          </a:p>
        </p:txBody>
      </p:sp>
      <p:sp>
        <p:nvSpPr>
          <p:cNvPr id="1204" name="Google Shape;1204;p46"/>
          <p:cNvSpPr txBox="1"/>
          <p:nvPr/>
        </p:nvSpPr>
        <p:spPr>
          <a:xfrm>
            <a:off x="7125435" y="398246"/>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solidFill>
                  <a:srgbClr val="999999"/>
                </a:solidFill>
                <a:latin typeface="Bellota Text"/>
                <a:ea typeface="Bellota Text"/>
                <a:cs typeface="Bellota Text"/>
                <a:sym typeface="Bellota Text"/>
              </a:rPr>
              <a:t>Life’s too short to not eat good food</a:t>
            </a:r>
            <a:endParaRPr b="1" sz="6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600">
              <a:latin typeface="Bellota Text"/>
              <a:ea typeface="Bellota Text"/>
              <a:cs typeface="Bellota Text"/>
              <a:sym typeface="Bellota Text"/>
            </a:endParaRPr>
          </a:p>
        </p:txBody>
      </p:sp>
      <p:sp>
        <p:nvSpPr>
          <p:cNvPr id="1205" name="Google Shape;1205;p46"/>
          <p:cNvSpPr txBox="1"/>
          <p:nvPr/>
        </p:nvSpPr>
        <p:spPr>
          <a:xfrm>
            <a:off x="7468515" y="2029046"/>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The things in my pantry can make a really good meal</a:t>
            </a:r>
            <a:endParaRPr b="1" sz="500">
              <a:solidFill>
                <a:srgbClr val="999999"/>
              </a:solidFill>
              <a:latin typeface="Bellota Text"/>
              <a:ea typeface="Bellota Text"/>
              <a:cs typeface="Bellota Text"/>
              <a:sym typeface="Bellota Text"/>
            </a:endParaRPr>
          </a:p>
        </p:txBody>
      </p:sp>
      <p:sp>
        <p:nvSpPr>
          <p:cNvPr id="1206" name="Google Shape;1206;p46"/>
          <p:cNvSpPr txBox="1"/>
          <p:nvPr/>
        </p:nvSpPr>
        <p:spPr>
          <a:xfrm>
            <a:off x="5331302" y="20443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solidFill>
                  <a:srgbClr val="999999"/>
                </a:solidFill>
                <a:latin typeface="Bellota Text"/>
                <a:ea typeface="Bellota Text"/>
                <a:cs typeface="Bellota Text"/>
                <a:sym typeface="Bellota Text"/>
              </a:rPr>
              <a:t>Eating unhealthy food is okay if it’s cultural</a:t>
            </a:r>
            <a:endParaRPr b="1" sz="500">
              <a:solidFill>
                <a:srgbClr val="999999"/>
              </a:solidFill>
              <a:latin typeface="Bellota Text"/>
              <a:ea typeface="Bellota Text"/>
              <a:cs typeface="Bellota Text"/>
              <a:sym typeface="Bellota Text"/>
            </a:endParaRPr>
          </a:p>
          <a:p>
            <a:pPr algn="ctr" indent="0" lvl="0" marL="0" rtl="0">
              <a:spcBef>
                <a:spcPts val="0"/>
              </a:spcBef>
              <a:spcAft>
                <a:spcPts val="0"/>
              </a:spcAft>
              <a:buNone/>
            </a:pPr>
            <a:r>
              <a:t/>
            </a:r>
            <a:endParaRPr b="1" sz="500">
              <a:latin typeface="Bellota Text"/>
              <a:ea typeface="Bellota Text"/>
              <a:cs typeface="Bellota Text"/>
              <a:sym typeface="Bellota Text"/>
            </a:endParaRPr>
          </a:p>
        </p:txBody>
      </p:sp>
      <p:pic>
        <p:nvPicPr>
          <p:cNvPr id="1207" name="Google Shape;1207;p46"/>
          <p:cNvPicPr preferRelativeResize="0"/>
          <p:nvPr/>
        </p:nvPicPr>
        <p:blipFill rotWithShape="1">
          <a:blip r:embed="rId5">
            <a:alphaModFix/>
          </a:blip>
          <a:srcRect b="0" l="63438" r="0" t="0"/>
          <a:stretch/>
        </p:blipFill>
        <p:spPr>
          <a:xfrm flipH="1" rot="4800015">
            <a:off x="8113907" y="-842773"/>
            <a:ext cx="826150" cy="1802396"/>
          </a:xfrm>
          <a:prstGeom prst="rect">
            <a:avLst/>
          </a:prstGeom>
          <a:noFill/>
          <a:ln>
            <a:noFill/>
          </a:ln>
        </p:spPr>
      </p:pic>
      <p:pic>
        <p:nvPicPr>
          <p:cNvPr id="1208" name="Google Shape;1208;p46"/>
          <p:cNvPicPr preferRelativeResize="0"/>
          <p:nvPr/>
        </p:nvPicPr>
        <p:blipFill>
          <a:blip r:embed="rId5">
            <a:alphaModFix/>
          </a:blip>
          <a:stretch>
            <a:fillRect/>
          </a:stretch>
        </p:blipFill>
        <p:spPr>
          <a:xfrm rot="-544054">
            <a:off x="7777008" y="-524770"/>
            <a:ext cx="2259588" cy="1802389"/>
          </a:xfrm>
          <a:prstGeom prst="rect">
            <a:avLst/>
          </a:prstGeom>
          <a:noFill/>
          <a:ln>
            <a:noFill/>
          </a:ln>
          <a:effectLst>
            <a:outerShdw algn="bl" blurRad="57150" dir="5400000" dist="19050" rotWithShape="0">
              <a:srgbClr val="000000">
                <a:alpha val="50000"/>
              </a:srgbClr>
            </a:outerShdw>
          </a:effectLst>
        </p:spPr>
      </p:pic>
      <p:pic>
        <p:nvPicPr>
          <p:cNvPr id="1209" name="Google Shape;1209;p46"/>
          <p:cNvPicPr preferRelativeResize="0"/>
          <p:nvPr/>
        </p:nvPicPr>
        <p:blipFill>
          <a:blip r:embed="rId6">
            <a:alphaModFix/>
          </a:blip>
          <a:stretch>
            <a:fillRect/>
          </a:stretch>
        </p:blipFill>
        <p:spPr>
          <a:xfrm>
            <a:off x="941329" y="674822"/>
            <a:ext cx="1337425" cy="1305684"/>
          </a:xfrm>
          <a:prstGeom prst="rect">
            <a:avLst/>
          </a:prstGeom>
          <a:noFill/>
          <a:ln>
            <a:noFill/>
          </a:ln>
        </p:spPr>
      </p:pic>
      <p:sp>
        <p:nvSpPr>
          <p:cNvPr id="1210" name="Google Shape;1210;p46"/>
          <p:cNvSpPr txBox="1"/>
          <p:nvPr/>
        </p:nvSpPr>
        <p:spPr>
          <a:xfrm>
            <a:off x="962553" y="941044"/>
            <a:ext cx="1284000" cy="960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500">
                <a:latin typeface="Bellota Text"/>
                <a:ea typeface="Bellota Text"/>
                <a:cs typeface="Bellota Text"/>
                <a:sym typeface="Bellota Text"/>
              </a:rPr>
              <a:t>I cook to be closer to my culture.</a:t>
            </a:r>
            <a:endParaRPr b="1" sz="1500">
              <a:latin typeface="Bellota Text"/>
              <a:ea typeface="Bellota Text"/>
              <a:cs typeface="Bellota Text"/>
              <a:sym typeface="Bellota Text"/>
            </a:endParaRPr>
          </a:p>
          <a:p>
            <a:pPr algn="ctr" indent="0" lvl="0" marL="0" rtl="0">
              <a:spcBef>
                <a:spcPts val="0"/>
              </a:spcBef>
              <a:spcAft>
                <a:spcPts val="0"/>
              </a:spcAft>
              <a:buNone/>
            </a:pPr>
            <a:r>
              <a:t/>
            </a:r>
            <a:endParaRPr b="1" sz="1500">
              <a:latin typeface="Bellota Text"/>
              <a:ea typeface="Bellota Text"/>
              <a:cs typeface="Bellota Text"/>
              <a:sym typeface="Bellota Text"/>
            </a:endParaRPr>
          </a:p>
        </p:txBody>
      </p:sp>
      <p:pic>
        <p:nvPicPr>
          <p:cNvPr id="1211" name="Google Shape;1211;p46"/>
          <p:cNvPicPr preferRelativeResize="0"/>
          <p:nvPr/>
        </p:nvPicPr>
        <p:blipFill>
          <a:blip r:embed="rId6">
            <a:alphaModFix/>
          </a:blip>
          <a:stretch>
            <a:fillRect/>
          </a:stretch>
        </p:blipFill>
        <p:spPr>
          <a:xfrm>
            <a:off x="607600" y="2941900"/>
            <a:ext cx="1283999" cy="1305676"/>
          </a:xfrm>
          <a:prstGeom prst="rect">
            <a:avLst/>
          </a:prstGeom>
          <a:noFill/>
          <a:ln>
            <a:noFill/>
          </a:ln>
        </p:spPr>
      </p:pic>
      <p:sp>
        <p:nvSpPr>
          <p:cNvPr id="1212" name="Google Shape;1212;p46"/>
          <p:cNvSpPr txBox="1"/>
          <p:nvPr/>
        </p:nvSpPr>
        <p:spPr>
          <a:xfrm>
            <a:off x="674500" y="3094850"/>
            <a:ext cx="1150200" cy="960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200">
                <a:latin typeface="Bellota Text"/>
                <a:ea typeface="Bellota Text"/>
                <a:cs typeface="Bellota Text"/>
                <a:sym typeface="Bellota Text"/>
              </a:rPr>
              <a:t>Buys foods at the store specifically because they’re </a:t>
            </a:r>
            <a:r>
              <a:rPr b="1" lang="en" sz="1200">
                <a:latin typeface="Bellota Text"/>
                <a:ea typeface="Bellota Text"/>
                <a:cs typeface="Bellota Text"/>
                <a:sym typeface="Bellota Text"/>
              </a:rPr>
              <a:t>Filipino</a:t>
            </a:r>
            <a:r>
              <a:rPr b="1" lang="en" sz="1200">
                <a:latin typeface="Bellota Text"/>
                <a:ea typeface="Bellota Text"/>
                <a:cs typeface="Bellota Text"/>
                <a:sym typeface="Bellota Text"/>
              </a:rPr>
              <a:t>.</a:t>
            </a:r>
            <a:endParaRPr b="1" sz="1200">
              <a:latin typeface="Bellota Text"/>
              <a:ea typeface="Bellota Text"/>
              <a:cs typeface="Bellota Text"/>
              <a:sym typeface="Bellota Text"/>
            </a:endParaRPr>
          </a:p>
        </p:txBody>
      </p:sp>
      <p:pic>
        <p:nvPicPr>
          <p:cNvPr id="1213" name="Google Shape;1213;p46"/>
          <p:cNvPicPr preferRelativeResize="0"/>
          <p:nvPr/>
        </p:nvPicPr>
        <p:blipFill>
          <a:blip r:embed="rId7">
            <a:alphaModFix/>
          </a:blip>
          <a:stretch>
            <a:fillRect/>
          </a:stretch>
        </p:blipFill>
        <p:spPr>
          <a:xfrm>
            <a:off x="6576397" y="2988313"/>
            <a:ext cx="1283999" cy="1305676"/>
          </a:xfrm>
          <a:prstGeom prst="rect">
            <a:avLst/>
          </a:prstGeom>
          <a:noFill/>
          <a:ln>
            <a:noFill/>
          </a:ln>
        </p:spPr>
      </p:pic>
      <p:sp>
        <p:nvSpPr>
          <p:cNvPr id="1214" name="Google Shape;1214;p46"/>
          <p:cNvSpPr txBox="1"/>
          <p:nvPr/>
        </p:nvSpPr>
        <p:spPr>
          <a:xfrm>
            <a:off x="6646519" y="3124972"/>
            <a:ext cx="1150200" cy="960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200">
                <a:latin typeface="Bellota Text"/>
                <a:ea typeface="Bellota Text"/>
                <a:cs typeface="Bellota Text"/>
                <a:sym typeface="Bellota Text"/>
              </a:rPr>
              <a:t>Feels truer </a:t>
            </a:r>
            <a:r>
              <a:rPr b="1" lang="en" sz="1200">
                <a:latin typeface="Bellota Text"/>
                <a:ea typeface="Bellota Text"/>
                <a:cs typeface="Bellota Text"/>
                <a:sym typeface="Bellota Text"/>
              </a:rPr>
              <a:t>to the art of cooking when his cuts are precise</a:t>
            </a:r>
            <a:endParaRPr b="1" sz="1200">
              <a:latin typeface="Bellota Text"/>
              <a:ea typeface="Bellota Text"/>
              <a:cs typeface="Bellota Text"/>
              <a:sym typeface="Bellota Text"/>
            </a:endParaRPr>
          </a:p>
        </p:txBody>
      </p:sp>
      <p:pic>
        <p:nvPicPr>
          <p:cNvPr id="1215" name="Google Shape;1215;p46"/>
          <p:cNvPicPr preferRelativeResize="0"/>
          <p:nvPr/>
        </p:nvPicPr>
        <p:blipFill>
          <a:blip r:embed="rId7">
            <a:alphaModFix/>
          </a:blip>
          <a:stretch>
            <a:fillRect/>
          </a:stretch>
        </p:blipFill>
        <p:spPr>
          <a:xfrm>
            <a:off x="2480900" y="3524913"/>
            <a:ext cx="1283999" cy="1305676"/>
          </a:xfrm>
          <a:prstGeom prst="rect">
            <a:avLst/>
          </a:prstGeom>
          <a:noFill/>
          <a:ln>
            <a:noFill/>
          </a:ln>
        </p:spPr>
      </p:pic>
      <p:sp>
        <p:nvSpPr>
          <p:cNvPr id="1216" name="Google Shape;1216;p46"/>
          <p:cNvSpPr txBox="1"/>
          <p:nvPr/>
        </p:nvSpPr>
        <p:spPr>
          <a:xfrm>
            <a:off x="2547788" y="3947313"/>
            <a:ext cx="1150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200">
                <a:latin typeface="Bellota Text"/>
                <a:ea typeface="Bellota Text"/>
                <a:cs typeface="Bellota Text"/>
                <a:sym typeface="Bellota Text"/>
              </a:rPr>
              <a:t>Puts his own spin on recipes</a:t>
            </a:r>
            <a:endParaRPr b="1" sz="1200">
              <a:latin typeface="Bellota Text"/>
              <a:ea typeface="Bellota Text"/>
              <a:cs typeface="Bellota Text"/>
              <a:sym typeface="Bellota Text"/>
            </a:endParaRPr>
          </a:p>
        </p:txBody>
      </p:sp>
    </p:spTree>
  </p:cSld>
  <p:clrMapOvr>
    <a:masterClrMapping/>
  </p:clrMapOvr>
</p:sld>
</file>

<file path=ppt/slides/slide2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220" name="Shape 1220"/>
        <p:cNvGrpSpPr/>
        <p:nvPr/>
      </p:nvGrpSpPr>
      <p:grpSpPr>
        <a:xfrm>
          <a:off x="0" y="0"/>
          <a:ext cx="0" cy="0"/>
          <a:chOff x="0" y="0"/>
          <a:chExt cx="0" cy="0"/>
        </a:xfrm>
      </p:grpSpPr>
      <p:sp>
        <p:nvSpPr>
          <p:cNvPr id="1221" name="Google Shape;1221;p47"/>
          <p:cNvSpPr txBox="1"/>
          <p:nvPr/>
        </p:nvSpPr>
        <p:spPr>
          <a:xfrm>
            <a:off x="2054850" y="3390200"/>
            <a:ext cx="50343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Need!</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want to express and retain their </a:t>
            </a:r>
            <a:r>
              <a:rPr b="1" lang="en" sz="2200">
                <a:latin typeface="Bellota Text"/>
                <a:ea typeface="Bellota Text"/>
                <a:cs typeface="Bellota Text"/>
                <a:sym typeface="Bellota Text"/>
              </a:rPr>
              <a:t>cultural identities</a:t>
            </a:r>
            <a:r>
              <a:rPr lang="en" sz="2200">
                <a:latin typeface="Bellota Text Light"/>
                <a:ea typeface="Bellota Text Light"/>
                <a:cs typeface="Bellota Text Light"/>
                <a:sym typeface="Bellota Text Light"/>
              </a:rPr>
              <a:t> through food.</a:t>
            </a:r>
            <a:endParaRPr sz="2200">
              <a:latin typeface="Bellota Text Light"/>
              <a:ea typeface="Bellota Text Light"/>
              <a:cs typeface="Bellota Text Light"/>
              <a:sym typeface="Bellota Text Light"/>
            </a:endParaRPr>
          </a:p>
        </p:txBody>
      </p:sp>
      <p:sp>
        <p:nvSpPr>
          <p:cNvPr id="1222" name="Google Shape;1222;p47"/>
          <p:cNvSpPr txBox="1"/>
          <p:nvPr/>
        </p:nvSpPr>
        <p:spPr>
          <a:xfrm>
            <a:off x="1545225" y="304850"/>
            <a:ext cx="58392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Insight</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Tyler makes an effort to engage with Filipino cuisine because of his </a:t>
            </a:r>
            <a:r>
              <a:rPr b="1" lang="en" sz="2200">
                <a:latin typeface="Bellota Text"/>
                <a:ea typeface="Bellota Text"/>
                <a:cs typeface="Bellota Text"/>
                <a:sym typeface="Bellota Text"/>
              </a:rPr>
              <a:t>personal connection</a:t>
            </a:r>
            <a:r>
              <a:rPr lang="en" sz="2200">
                <a:latin typeface="Bellota Text Light"/>
                <a:ea typeface="Bellota Text Light"/>
                <a:cs typeface="Bellota Text Light"/>
                <a:sym typeface="Bellota Text Light"/>
              </a:rPr>
              <a:t>.</a:t>
            </a:r>
            <a:endParaRPr sz="2200">
              <a:latin typeface="Bellota Text Light"/>
              <a:ea typeface="Bellota Text Light"/>
              <a:cs typeface="Bellota Text Light"/>
              <a:sym typeface="Bellota Text Light"/>
            </a:endParaRPr>
          </a:p>
        </p:txBody>
      </p:sp>
      <p:pic>
        <p:nvPicPr>
          <p:cNvPr id="1223" name="Google Shape;1223;p47"/>
          <p:cNvPicPr preferRelativeResize="0"/>
          <p:nvPr/>
        </p:nvPicPr>
        <p:blipFill rotWithShape="1">
          <a:blip r:embed="rId3">
            <a:alphaModFix/>
          </a:blip>
          <a:srcRect r="-1"/>
          <a:stretch/>
        </p:blipFill>
        <p:spPr>
          <a:xfrm>
            <a:off x="3894150" y="1893900"/>
            <a:ext cx="1355700" cy="13557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sp>
        <p:nvSpPr>
          <p:cNvPr id="1224" name="Google Shape;1224;p47"/>
          <p:cNvSpPr/>
          <p:nvPr/>
        </p:nvSpPr>
        <p:spPr>
          <a:xfrm>
            <a:off x="7521375" y="304850"/>
            <a:ext cx="1270147" cy="708896"/>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1225" name="Google Shape;1225;p47"/>
          <p:cNvSpPr/>
          <p:nvPr/>
        </p:nvSpPr>
        <p:spPr>
          <a:xfrm rot="995901">
            <a:off x="584141" y="3333587"/>
            <a:ext cx="1142004" cy="13704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Tree>
  </p:cSld>
  <p:clrMapOvr>
    <a:masterClrMapping/>
  </p:clrMapOvr>
</p:sld>
</file>

<file path=ppt/slides/slide25.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229" name="Shape 1229"/>
        <p:cNvGrpSpPr/>
        <p:nvPr/>
      </p:nvGrpSpPr>
      <p:grpSpPr>
        <a:xfrm>
          <a:off x="0" y="0"/>
          <a:ext cx="0" cy="0"/>
          <a:chOff x="0" y="0"/>
          <a:chExt cx="0" cy="0"/>
        </a:xfrm>
      </p:grpSpPr>
      <p:sp>
        <p:nvSpPr>
          <p:cNvPr id="1230" name="Google Shape;1230;p48"/>
          <p:cNvSpPr txBox="1"/>
          <p:nvPr/>
        </p:nvSpPr>
        <p:spPr>
          <a:xfrm>
            <a:off x="1875750" y="3372313"/>
            <a:ext cx="53925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Need!</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want </a:t>
            </a:r>
            <a:r>
              <a:rPr b="1" lang="en" sz="2200">
                <a:latin typeface="Bellota Text"/>
                <a:ea typeface="Bellota Text"/>
                <a:cs typeface="Bellota Text"/>
                <a:sym typeface="Bellota Text"/>
              </a:rPr>
              <a:t>control and ownership </a:t>
            </a:r>
            <a:r>
              <a:rPr lang="en" sz="2200">
                <a:latin typeface="Bellota Text Light"/>
                <a:ea typeface="Bellota Text Light"/>
                <a:cs typeface="Bellota Text Light"/>
                <a:sym typeface="Bellota Text Light"/>
              </a:rPr>
              <a:t>over their food, even when following recipes.</a:t>
            </a:r>
            <a:endParaRPr sz="2200">
              <a:latin typeface="Bellota Text Light"/>
              <a:ea typeface="Bellota Text Light"/>
              <a:cs typeface="Bellota Text Light"/>
              <a:sym typeface="Bellota Text Light"/>
            </a:endParaRPr>
          </a:p>
        </p:txBody>
      </p:sp>
      <p:sp>
        <p:nvSpPr>
          <p:cNvPr id="1231" name="Google Shape;1231;p48"/>
          <p:cNvSpPr txBox="1"/>
          <p:nvPr/>
        </p:nvSpPr>
        <p:spPr>
          <a:xfrm>
            <a:off x="1652400" y="304850"/>
            <a:ext cx="58392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Insight</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like to prepare their own food to ensure precision and add their </a:t>
            </a:r>
            <a:r>
              <a:rPr b="1" lang="en" sz="2200">
                <a:latin typeface="Bellota Text"/>
                <a:ea typeface="Bellota Text"/>
                <a:cs typeface="Bellota Text"/>
                <a:sym typeface="Bellota Text"/>
              </a:rPr>
              <a:t>own spin</a:t>
            </a:r>
            <a:r>
              <a:rPr lang="en" sz="2200">
                <a:latin typeface="Bellota Text Light"/>
                <a:ea typeface="Bellota Text Light"/>
                <a:cs typeface="Bellota Text Light"/>
                <a:sym typeface="Bellota Text Light"/>
              </a:rPr>
              <a:t> to it.</a:t>
            </a:r>
            <a:endParaRPr sz="2200">
              <a:latin typeface="Bellota Text Light"/>
              <a:ea typeface="Bellota Text Light"/>
              <a:cs typeface="Bellota Text Light"/>
              <a:sym typeface="Bellota Text Light"/>
            </a:endParaRPr>
          </a:p>
        </p:txBody>
      </p:sp>
      <p:pic>
        <p:nvPicPr>
          <p:cNvPr id="1232" name="Google Shape;1232;p48"/>
          <p:cNvPicPr preferRelativeResize="0"/>
          <p:nvPr/>
        </p:nvPicPr>
        <p:blipFill rotWithShape="1">
          <a:blip r:embed="rId3">
            <a:alphaModFix/>
          </a:blip>
          <a:srcRect r="-1"/>
          <a:stretch/>
        </p:blipFill>
        <p:spPr>
          <a:xfrm>
            <a:off x="3894150" y="1893900"/>
            <a:ext cx="1355700" cy="13557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sp>
        <p:nvSpPr>
          <p:cNvPr id="1233" name="Google Shape;1233;p48"/>
          <p:cNvSpPr/>
          <p:nvPr/>
        </p:nvSpPr>
        <p:spPr>
          <a:xfrm>
            <a:off x="7521375" y="304850"/>
            <a:ext cx="1270147" cy="708896"/>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1234" name="Google Shape;1234;p48"/>
          <p:cNvSpPr/>
          <p:nvPr/>
        </p:nvSpPr>
        <p:spPr>
          <a:xfrm rot="995901">
            <a:off x="584141" y="3333587"/>
            <a:ext cx="1142004" cy="13704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Tree>
  </p:cSld>
  <p:clrMapOvr>
    <a:masterClrMapping/>
  </p:clrMapOvr>
</p:sld>
</file>

<file path=ppt/slides/slide2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show="0">
  <p:cSld>
    <p:spTree>
      <p:nvGrpSpPr>
        <p:cNvPr id="1238" name="Shape 1238"/>
        <p:cNvGrpSpPr/>
        <p:nvPr/>
      </p:nvGrpSpPr>
      <p:grpSpPr>
        <a:xfrm>
          <a:off x="0" y="0"/>
          <a:ext cx="0" cy="0"/>
          <a:chOff x="0" y="0"/>
          <a:chExt cx="0" cy="0"/>
        </a:xfrm>
      </p:grpSpPr>
      <p:sp>
        <p:nvSpPr>
          <p:cNvPr id="1239" name="Google Shape;1239;p49"/>
          <p:cNvSpPr txBox="1"/>
          <p:nvPr/>
        </p:nvSpPr>
        <p:spPr>
          <a:xfrm>
            <a:off x="2054850" y="3390200"/>
            <a:ext cx="5034300" cy="12930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Need!</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want to revisit fond memories through food</a:t>
            </a:r>
            <a:endParaRPr sz="2200">
              <a:latin typeface="Bellota Text Light"/>
              <a:ea typeface="Bellota Text Light"/>
              <a:cs typeface="Bellota Text Light"/>
              <a:sym typeface="Bellota Text Light"/>
            </a:endParaRPr>
          </a:p>
        </p:txBody>
      </p:sp>
      <p:sp>
        <p:nvSpPr>
          <p:cNvPr id="1240" name="Google Shape;1240;p49"/>
          <p:cNvSpPr txBox="1"/>
          <p:nvPr/>
        </p:nvSpPr>
        <p:spPr>
          <a:xfrm>
            <a:off x="1545225" y="304850"/>
            <a:ext cx="5839200" cy="16317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Insight</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Tyler makes an effort to engage with Filipino cuisine because of the nostalgic value not just taste</a:t>
            </a:r>
            <a:endParaRPr sz="2200">
              <a:latin typeface="Bellota Text Light"/>
              <a:ea typeface="Bellota Text Light"/>
              <a:cs typeface="Bellota Text Light"/>
              <a:sym typeface="Bellota Text Light"/>
            </a:endParaRPr>
          </a:p>
        </p:txBody>
      </p:sp>
      <p:pic>
        <p:nvPicPr>
          <p:cNvPr id="1241" name="Google Shape;1241;p49"/>
          <p:cNvPicPr preferRelativeResize="0"/>
          <p:nvPr/>
        </p:nvPicPr>
        <p:blipFill rotWithShape="1">
          <a:blip r:embed="rId3">
            <a:alphaModFix/>
          </a:blip>
          <a:srcRect r="-1"/>
          <a:stretch/>
        </p:blipFill>
        <p:spPr>
          <a:xfrm>
            <a:off x="3894150" y="1893900"/>
            <a:ext cx="1355700" cy="13557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1242" name="Google Shape;1242;p49"/>
          <p:cNvPicPr preferRelativeResize="0"/>
          <p:nvPr/>
        </p:nvPicPr>
        <p:blipFill>
          <a:blip r:embed="rId4">
            <a:alphaModFix/>
          </a:blip>
          <a:stretch>
            <a:fillRect/>
          </a:stretch>
        </p:blipFill>
        <p:spPr>
          <a:xfrm rot="-665770">
            <a:off x="7202575" y="4029974"/>
            <a:ext cx="861000" cy="881157"/>
          </a:xfrm>
          <a:prstGeom prst="rect">
            <a:avLst/>
          </a:prstGeom>
          <a:noFill/>
          <a:ln>
            <a:noFill/>
          </a:ln>
        </p:spPr>
      </p:pic>
      <p:sp>
        <p:nvSpPr>
          <p:cNvPr id="1243" name="Google Shape;1243;p49"/>
          <p:cNvSpPr txBox="1"/>
          <p:nvPr/>
        </p:nvSpPr>
        <p:spPr>
          <a:xfrm rot="-665984">
            <a:off x="7246199" y="4287432"/>
            <a:ext cx="769800" cy="344891"/>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000">
                <a:latin typeface="Bellota Text"/>
                <a:ea typeface="Bellota Text"/>
                <a:cs typeface="Bellota Text"/>
                <a:sym typeface="Bellota Text"/>
              </a:rPr>
              <a:t>Aspirational &gt; practical!</a:t>
            </a:r>
            <a:endParaRPr b="1" sz="1000">
              <a:latin typeface="Bellota Text"/>
              <a:ea typeface="Bellota Text"/>
              <a:cs typeface="Bellota Text"/>
              <a:sym typeface="Bellota Text"/>
            </a:endParaRPr>
          </a:p>
        </p:txBody>
      </p:sp>
      <p:sp>
        <p:nvSpPr>
          <p:cNvPr id="1244" name="Google Shape;1244;p49"/>
          <p:cNvSpPr/>
          <p:nvPr/>
        </p:nvSpPr>
        <p:spPr>
          <a:xfrm>
            <a:off x="7521375" y="304850"/>
            <a:ext cx="1270147" cy="708896"/>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1245" name="Google Shape;1245;p49"/>
          <p:cNvSpPr/>
          <p:nvPr/>
        </p:nvSpPr>
        <p:spPr>
          <a:xfrm rot="995901">
            <a:off x="584141" y="3333587"/>
            <a:ext cx="1142004" cy="13704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Tree>
  </p:cSld>
  <p:clrMapOvr>
    <a:masterClrMapping/>
  </p:clrMapOvr>
</p:sld>
</file>

<file path=ppt/slides/slide2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show="0">
  <p:cSld>
    <p:spTree>
      <p:nvGrpSpPr>
        <p:cNvPr id="1249" name="Shape 1249"/>
        <p:cNvGrpSpPr/>
        <p:nvPr/>
      </p:nvGrpSpPr>
      <p:grpSpPr>
        <a:xfrm>
          <a:off x="0" y="0"/>
          <a:ext cx="0" cy="0"/>
          <a:chOff x="0" y="0"/>
          <a:chExt cx="0" cy="0"/>
        </a:xfrm>
      </p:grpSpPr>
      <p:sp>
        <p:nvSpPr>
          <p:cNvPr id="1250" name="Google Shape;1250;p50"/>
          <p:cNvSpPr txBox="1"/>
          <p:nvPr/>
        </p:nvSpPr>
        <p:spPr>
          <a:xfrm>
            <a:off x="2054850" y="3390200"/>
            <a:ext cx="5034300" cy="9543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Need!</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want to feel good about []</a:t>
            </a:r>
            <a:endParaRPr sz="2200">
              <a:latin typeface="Bellota Text Light"/>
              <a:ea typeface="Bellota Text Light"/>
              <a:cs typeface="Bellota Text Light"/>
              <a:sym typeface="Bellota Text Light"/>
            </a:endParaRPr>
          </a:p>
        </p:txBody>
      </p:sp>
      <p:sp>
        <p:nvSpPr>
          <p:cNvPr id="1251" name="Google Shape;1251;p50"/>
          <p:cNvSpPr txBox="1"/>
          <p:nvPr/>
        </p:nvSpPr>
        <p:spPr>
          <a:xfrm>
            <a:off x="1652400" y="304850"/>
            <a:ext cx="5839200" cy="9543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2800">
                <a:latin typeface="Bellota Text"/>
                <a:ea typeface="Bellota Text"/>
                <a:cs typeface="Bellota Text"/>
                <a:sym typeface="Bellota Text"/>
              </a:rPr>
              <a:t>Insight</a:t>
            </a:r>
            <a:endParaRPr b="1" sz="2800">
              <a:latin typeface="Bellota Text"/>
              <a:ea typeface="Bellota Text"/>
              <a:cs typeface="Bellota Text"/>
              <a:sym typeface="Bellota Text"/>
            </a:endParaRPr>
          </a:p>
          <a:p>
            <a:pPr algn="ctr" indent="0" lvl="0" marL="0" rtl="0">
              <a:spcBef>
                <a:spcPts val="0"/>
              </a:spcBef>
              <a:spcAft>
                <a:spcPts val="0"/>
              </a:spcAft>
              <a:buNone/>
            </a:pPr>
            <a:r>
              <a:rPr lang="en" sz="2200">
                <a:latin typeface="Bellota Text Light"/>
                <a:ea typeface="Bellota Text Light"/>
                <a:cs typeface="Bellota Text Light"/>
                <a:sym typeface="Bellota Text Light"/>
              </a:rPr>
              <a:t>People like to be resourceful…</a:t>
            </a:r>
            <a:endParaRPr sz="2200">
              <a:latin typeface="Bellota Text Light"/>
              <a:ea typeface="Bellota Text Light"/>
              <a:cs typeface="Bellota Text Light"/>
              <a:sym typeface="Bellota Text Light"/>
            </a:endParaRPr>
          </a:p>
        </p:txBody>
      </p:sp>
      <p:pic>
        <p:nvPicPr>
          <p:cNvPr id="1252" name="Google Shape;1252;p50"/>
          <p:cNvPicPr preferRelativeResize="0"/>
          <p:nvPr/>
        </p:nvPicPr>
        <p:blipFill rotWithShape="1">
          <a:blip r:embed="rId3">
            <a:alphaModFix/>
          </a:blip>
          <a:srcRect r="-1"/>
          <a:stretch/>
        </p:blipFill>
        <p:spPr>
          <a:xfrm>
            <a:off x="3894150" y="1893900"/>
            <a:ext cx="1355700" cy="13557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1253" name="Google Shape;1253;p50"/>
          <p:cNvPicPr preferRelativeResize="0"/>
          <p:nvPr/>
        </p:nvPicPr>
        <p:blipFill>
          <a:blip r:embed="rId4">
            <a:alphaModFix/>
          </a:blip>
          <a:stretch>
            <a:fillRect/>
          </a:stretch>
        </p:blipFill>
        <p:spPr>
          <a:xfrm rot="-665770">
            <a:off x="7202575" y="4029974"/>
            <a:ext cx="861000" cy="881157"/>
          </a:xfrm>
          <a:prstGeom prst="rect">
            <a:avLst/>
          </a:prstGeom>
          <a:noFill/>
          <a:ln>
            <a:noFill/>
          </a:ln>
        </p:spPr>
      </p:pic>
      <p:sp>
        <p:nvSpPr>
          <p:cNvPr id="1254" name="Google Shape;1254;p50"/>
          <p:cNvSpPr txBox="1"/>
          <p:nvPr/>
        </p:nvSpPr>
        <p:spPr>
          <a:xfrm rot="-665984">
            <a:off x="7246199" y="4287432"/>
            <a:ext cx="769800" cy="344891"/>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1000">
                <a:latin typeface="Bellota Text"/>
                <a:ea typeface="Bellota Text"/>
                <a:cs typeface="Bellota Text"/>
                <a:sym typeface="Bellota Text"/>
              </a:rPr>
              <a:t>Aspirational &gt; practical!</a:t>
            </a:r>
            <a:endParaRPr b="1" sz="1000">
              <a:latin typeface="Bellota Text"/>
              <a:ea typeface="Bellota Text"/>
              <a:cs typeface="Bellota Text"/>
              <a:sym typeface="Bellota Text"/>
            </a:endParaRPr>
          </a:p>
        </p:txBody>
      </p:sp>
      <p:sp>
        <p:nvSpPr>
          <p:cNvPr id="1255" name="Google Shape;1255;p50"/>
          <p:cNvSpPr/>
          <p:nvPr/>
        </p:nvSpPr>
        <p:spPr>
          <a:xfrm>
            <a:off x="7521375" y="304850"/>
            <a:ext cx="1270147" cy="708896"/>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1256" name="Google Shape;1256;p50"/>
          <p:cNvSpPr/>
          <p:nvPr/>
        </p:nvSpPr>
        <p:spPr>
          <a:xfrm rot="995901">
            <a:off x="584141" y="3333587"/>
            <a:ext cx="1142004" cy="13704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60" name="Shape 1260"/>
        <p:cNvGrpSpPr/>
        <p:nvPr/>
      </p:nvGrpSpPr>
      <p:grpSpPr>
        <a:xfrm>
          <a:off x="0" y="0"/>
          <a:ext cx="0" cy="0"/>
          <a:chOff x="0" y="0"/>
          <a:chExt cx="0" cy="0"/>
        </a:xfrm>
      </p:grpSpPr>
      <p:sp>
        <p:nvSpPr>
          <p:cNvPr id="1261" name="Google Shape;1261;p51"/>
          <p:cNvSpPr txBox="1"/>
          <p:nvPr>
            <p:ph idx="4294967295" type="title"/>
          </p:nvPr>
        </p:nvSpPr>
        <p:spPr>
          <a:xfrm>
            <a:off x="1080000" y="214325"/>
            <a:ext cx="6984000" cy="739200"/>
          </a:xfrm>
          <a:prstGeom prst="rect">
            <a:avLst/>
          </a:prstGeom>
          <a:effectLst>
            <a:outerShdw blurRad="57150" rotWithShape="0" algn="bl" dir="5400000" dist="19050">
              <a:srgbClr val="000000">
                <a:alpha val="50000"/>
              </a:srgbClr>
            </a:outerShdw>
          </a:effectLst>
        </p:spPr>
        <p:txBody>
          <a:bodyPr anchorCtr="0" anchor="b" bIns="0" lIns="0" spcFirstLastPara="1" rIns="0" wrap="square" tIns="0">
            <a:noAutofit/>
          </a:bodyPr>
          <a:lstStyle/>
          <a:p>
            <a:pPr indent="0" lvl="0" marL="0" rtl="0" algn="ctr">
              <a:spcBef>
                <a:spcPts val="0"/>
              </a:spcBef>
              <a:spcAft>
                <a:spcPts val="0"/>
              </a:spcAft>
              <a:buNone/>
            </a:pPr>
            <a:r>
              <a:rPr lang="en">
                <a:solidFill>
                  <a:schemeClr val="lt1"/>
                </a:solidFill>
                <a:latin typeface="Nunito"/>
                <a:ea typeface="Nunito"/>
                <a:cs typeface="Nunito"/>
                <a:sym typeface="Nunito"/>
              </a:rPr>
              <a:t>Putting it all together</a:t>
            </a:r>
            <a:endParaRPr>
              <a:solidFill>
                <a:schemeClr val="lt1"/>
              </a:solidFill>
              <a:latin typeface="Nunito"/>
              <a:ea typeface="Nunito"/>
              <a:cs typeface="Nunito"/>
              <a:sym typeface="Nunito"/>
            </a:endParaRPr>
          </a:p>
          <a:p>
            <a:pPr indent="0" lvl="0" marL="0" rtl="0" algn="ctr">
              <a:spcBef>
                <a:spcPts val="0"/>
              </a:spcBef>
              <a:spcAft>
                <a:spcPts val="0"/>
              </a:spcAft>
              <a:buNone/>
            </a:pPr>
            <a:r>
              <a:rPr i="1" lang="en" sz="2000">
                <a:solidFill>
                  <a:schemeClr val="lt1"/>
                </a:solidFill>
                <a:latin typeface="Nunito"/>
                <a:ea typeface="Nunito"/>
                <a:cs typeface="Nunito"/>
                <a:sym typeface="Nunito"/>
              </a:rPr>
              <a:t>It’s about more than food!</a:t>
            </a:r>
            <a:endParaRPr i="1" sz="2000">
              <a:solidFill>
                <a:schemeClr val="lt1"/>
              </a:solidFill>
              <a:latin typeface="Nunito"/>
              <a:ea typeface="Nunito"/>
              <a:cs typeface="Nunito"/>
              <a:sym typeface="Nunito"/>
            </a:endParaRPr>
          </a:p>
        </p:txBody>
      </p:sp>
      <p:pic>
        <p:nvPicPr>
          <p:cNvPr id="1262" name="Google Shape;1262;p51"/>
          <p:cNvPicPr preferRelativeResize="0"/>
          <p:nvPr/>
        </p:nvPicPr>
        <p:blipFill rotWithShape="1">
          <a:blip r:embed="rId3">
            <a:alphaModFix/>
          </a:blip>
          <a:srcRect b="20113" l="15661" r="12198" t="21753"/>
          <a:stretch/>
        </p:blipFill>
        <p:spPr>
          <a:xfrm>
            <a:off x="1765562" y="1076750"/>
            <a:ext cx="2973175" cy="2989999"/>
          </a:xfrm>
          <a:prstGeom prst="rect">
            <a:avLst/>
          </a:prstGeom>
          <a:noFill/>
          <a:ln>
            <a:noFill/>
          </a:ln>
        </p:spPr>
      </p:pic>
      <p:sp>
        <p:nvSpPr>
          <p:cNvPr id="1263" name="Google Shape;1263;p51"/>
          <p:cNvSpPr txBox="1"/>
          <p:nvPr/>
        </p:nvSpPr>
        <p:spPr>
          <a:xfrm>
            <a:off x="2150400" y="1833000"/>
            <a:ext cx="22035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Bellota Text"/>
                <a:ea typeface="Bellota Text"/>
                <a:cs typeface="Bellota Text"/>
                <a:sym typeface="Bellota Text"/>
              </a:rPr>
              <a:t>Agency and ownership</a:t>
            </a:r>
            <a:endParaRPr b="1" sz="3000">
              <a:latin typeface="Bellota Text"/>
              <a:ea typeface="Bellota Text"/>
              <a:cs typeface="Bellota Text"/>
              <a:sym typeface="Bellota Text"/>
            </a:endParaRPr>
          </a:p>
          <a:p>
            <a:pPr indent="0" lvl="0" marL="0" rtl="0" algn="ctr">
              <a:spcBef>
                <a:spcPts val="0"/>
              </a:spcBef>
              <a:spcAft>
                <a:spcPts val="0"/>
              </a:spcAft>
              <a:buNone/>
            </a:pPr>
            <a:r>
              <a:rPr lang="en" sz="1200">
                <a:latin typeface="Bellota Text Light"/>
                <a:ea typeface="Bellota Text Light"/>
                <a:cs typeface="Bellota Text Light"/>
                <a:sym typeface="Bellota Text Light"/>
              </a:rPr>
              <a:t>o</a:t>
            </a:r>
            <a:r>
              <a:rPr lang="en" sz="1200">
                <a:latin typeface="Bellota Text Light"/>
                <a:ea typeface="Bellota Text Light"/>
                <a:cs typeface="Bellota Text Light"/>
                <a:sym typeface="Bellota Text Light"/>
              </a:rPr>
              <a:t>ver food is just as </a:t>
            </a:r>
            <a:r>
              <a:rPr lang="en" sz="1200">
                <a:latin typeface="Bellota Text Light"/>
                <a:ea typeface="Bellota Text Light"/>
                <a:cs typeface="Bellota Text Light"/>
                <a:sym typeface="Bellota Text Light"/>
              </a:rPr>
              <a:t>important</a:t>
            </a:r>
            <a:r>
              <a:rPr lang="en" sz="1200">
                <a:latin typeface="Bellota Text Light"/>
                <a:ea typeface="Bellota Text Light"/>
                <a:cs typeface="Bellota Text Light"/>
                <a:sym typeface="Bellota Text Light"/>
              </a:rPr>
              <a:t> as the food itself</a:t>
            </a:r>
            <a:endParaRPr sz="1200">
              <a:latin typeface="Bellota Text Light"/>
              <a:ea typeface="Bellota Text Light"/>
              <a:cs typeface="Bellota Text Light"/>
              <a:sym typeface="Bellota Text Light"/>
            </a:endParaRPr>
          </a:p>
        </p:txBody>
      </p:sp>
      <p:pic>
        <p:nvPicPr>
          <p:cNvPr id="1264" name="Google Shape;1264;p51"/>
          <p:cNvPicPr preferRelativeResize="0"/>
          <p:nvPr/>
        </p:nvPicPr>
        <p:blipFill rotWithShape="1">
          <a:blip r:embed="rId3">
            <a:alphaModFix/>
          </a:blip>
          <a:srcRect b="20113" l="15661" r="12198" t="21753"/>
          <a:stretch/>
        </p:blipFill>
        <p:spPr>
          <a:xfrm>
            <a:off x="4507412" y="1977950"/>
            <a:ext cx="2973175" cy="2989999"/>
          </a:xfrm>
          <a:prstGeom prst="rect">
            <a:avLst/>
          </a:prstGeom>
          <a:noFill/>
          <a:ln>
            <a:noFill/>
          </a:ln>
        </p:spPr>
      </p:pic>
      <p:sp>
        <p:nvSpPr>
          <p:cNvPr id="1265" name="Google Shape;1265;p51"/>
          <p:cNvSpPr txBox="1"/>
          <p:nvPr/>
        </p:nvSpPr>
        <p:spPr>
          <a:xfrm>
            <a:off x="4970838" y="2549400"/>
            <a:ext cx="20463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Bellota Text Light"/>
                <a:ea typeface="Bellota Text Light"/>
                <a:cs typeface="Bellota Text Light"/>
                <a:sym typeface="Bellota Text Light"/>
              </a:rPr>
              <a:t>People feel that food is part of their</a:t>
            </a:r>
            <a:endParaRPr sz="1200">
              <a:latin typeface="Bellota Text Light"/>
              <a:ea typeface="Bellota Text Light"/>
              <a:cs typeface="Bellota Text Light"/>
              <a:sym typeface="Bellota Text Light"/>
            </a:endParaRPr>
          </a:p>
          <a:p>
            <a:pPr indent="0" lvl="0" marL="0" rtl="0" algn="ctr">
              <a:spcBef>
                <a:spcPts val="0"/>
              </a:spcBef>
              <a:spcAft>
                <a:spcPts val="0"/>
              </a:spcAft>
              <a:buNone/>
            </a:pPr>
            <a:r>
              <a:rPr b="1" lang="en" sz="3000">
                <a:latin typeface="Bellota Text"/>
                <a:ea typeface="Bellota Text"/>
                <a:cs typeface="Bellota Text"/>
                <a:sym typeface="Bellota Text"/>
              </a:rPr>
              <a:t>Social identity</a:t>
            </a:r>
            <a:endParaRPr b="1" sz="3000">
              <a:latin typeface="Bellota Text"/>
              <a:ea typeface="Bellota Text"/>
              <a:cs typeface="Bellota Text"/>
              <a:sym typeface="Bellota Text"/>
            </a:endParaRPr>
          </a:p>
          <a:p>
            <a:pPr indent="0" lvl="0" marL="0" rtl="0" algn="ctr">
              <a:spcBef>
                <a:spcPts val="0"/>
              </a:spcBef>
              <a:spcAft>
                <a:spcPts val="0"/>
              </a:spcAft>
              <a:buNone/>
            </a:pPr>
            <a:r>
              <a:rPr lang="en" sz="1200">
                <a:latin typeface="Bellota Text Light"/>
                <a:ea typeface="Bellota Text Light"/>
                <a:cs typeface="Bellota Text Light"/>
                <a:sym typeface="Bellota Text Light"/>
              </a:rPr>
              <a:t>and use food to define themselves socioculturally</a:t>
            </a:r>
            <a:endParaRPr sz="1200">
              <a:latin typeface="Bellota Text Light"/>
              <a:ea typeface="Bellota Text Light"/>
              <a:cs typeface="Bellota Text Light"/>
              <a:sym typeface="Bellota Text Light"/>
            </a:endParaRPr>
          </a:p>
        </p:txBody>
      </p:sp>
      <p:pic>
        <p:nvPicPr>
          <p:cNvPr id="1266" name="Google Shape;1266;p51"/>
          <p:cNvPicPr preferRelativeResize="0"/>
          <p:nvPr/>
        </p:nvPicPr>
        <p:blipFill rotWithShape="1">
          <a:blip r:embed="rId3">
            <a:alphaModFix/>
          </a:blip>
          <a:srcRect b="20113" l="15661" r="12198" t="21753"/>
          <a:stretch/>
        </p:blipFill>
        <p:spPr>
          <a:xfrm>
            <a:off x="742107" y="3685163"/>
            <a:ext cx="1275560" cy="1282779"/>
          </a:xfrm>
          <a:prstGeom prst="rect">
            <a:avLst/>
          </a:prstGeom>
          <a:noFill/>
          <a:ln>
            <a:noFill/>
          </a:ln>
        </p:spPr>
      </p:pic>
      <p:sp>
        <p:nvSpPr>
          <p:cNvPr id="1267" name="Google Shape;1267;p51"/>
          <p:cNvSpPr txBox="1"/>
          <p:nvPr/>
        </p:nvSpPr>
        <p:spPr>
          <a:xfrm>
            <a:off x="788868" y="4037094"/>
            <a:ext cx="1182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100">
                <a:latin typeface="Bellota Text"/>
                <a:ea typeface="Bellota Text"/>
                <a:cs typeface="Bellota Text"/>
                <a:sym typeface="Bellota Text"/>
              </a:rPr>
              <a:t>Fear of judgement</a:t>
            </a:r>
            <a:endParaRPr i="1" sz="1100">
              <a:latin typeface="Bellota Text Light"/>
              <a:ea typeface="Bellota Text Light"/>
              <a:cs typeface="Bellota Text Light"/>
              <a:sym typeface="Bellota Text Light"/>
            </a:endParaRPr>
          </a:p>
        </p:txBody>
      </p:sp>
      <p:pic>
        <p:nvPicPr>
          <p:cNvPr id="1268" name="Google Shape;1268;p51"/>
          <p:cNvPicPr preferRelativeResize="0"/>
          <p:nvPr/>
        </p:nvPicPr>
        <p:blipFill rotWithShape="1">
          <a:blip r:embed="rId3">
            <a:alphaModFix/>
          </a:blip>
          <a:srcRect b="20113" l="15661" r="12198" t="21753"/>
          <a:stretch/>
        </p:blipFill>
        <p:spPr>
          <a:xfrm>
            <a:off x="7106938" y="968318"/>
            <a:ext cx="1275560" cy="1282779"/>
          </a:xfrm>
          <a:prstGeom prst="rect">
            <a:avLst/>
          </a:prstGeom>
          <a:noFill/>
          <a:ln>
            <a:noFill/>
          </a:ln>
        </p:spPr>
      </p:pic>
      <p:sp>
        <p:nvSpPr>
          <p:cNvPr id="1269" name="Google Shape;1269;p51"/>
          <p:cNvSpPr txBox="1"/>
          <p:nvPr/>
        </p:nvSpPr>
        <p:spPr>
          <a:xfrm>
            <a:off x="7153699" y="1320249"/>
            <a:ext cx="1182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100">
                <a:latin typeface="Bellota Text"/>
                <a:ea typeface="Bellota Text"/>
                <a:cs typeface="Bellota Text"/>
                <a:sym typeface="Bellota Text"/>
              </a:rPr>
              <a:t>Waste and environment</a:t>
            </a:r>
            <a:endParaRPr i="1" sz="1100">
              <a:latin typeface="Bellota Text Light"/>
              <a:ea typeface="Bellota Text Light"/>
              <a:cs typeface="Bellota Text Light"/>
              <a:sym typeface="Bellota Text Light"/>
            </a:endParaRPr>
          </a:p>
        </p:txBody>
      </p:sp>
      <p:pic>
        <p:nvPicPr>
          <p:cNvPr id="1270" name="Google Shape;1270;p51"/>
          <p:cNvPicPr preferRelativeResize="0"/>
          <p:nvPr/>
        </p:nvPicPr>
        <p:blipFill rotWithShape="1">
          <a:blip r:embed="rId3">
            <a:alphaModFix/>
          </a:blip>
          <a:srcRect b="20113" l="15661" r="12198" t="21753"/>
          <a:stretch/>
        </p:blipFill>
        <p:spPr>
          <a:xfrm>
            <a:off x="7766691" y="2210272"/>
            <a:ext cx="1275560" cy="1282779"/>
          </a:xfrm>
          <a:prstGeom prst="rect">
            <a:avLst/>
          </a:prstGeom>
          <a:noFill/>
          <a:ln>
            <a:noFill/>
          </a:ln>
        </p:spPr>
      </p:pic>
      <p:sp>
        <p:nvSpPr>
          <p:cNvPr id="1271" name="Google Shape;1271;p51"/>
          <p:cNvSpPr txBox="1"/>
          <p:nvPr/>
        </p:nvSpPr>
        <p:spPr>
          <a:xfrm>
            <a:off x="7813452" y="2655822"/>
            <a:ext cx="1182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100">
                <a:latin typeface="Bellota Text"/>
                <a:ea typeface="Bellota Text"/>
                <a:cs typeface="Bellota Text"/>
                <a:sym typeface="Bellota Text"/>
              </a:rPr>
              <a:t>Nostalgia</a:t>
            </a:r>
            <a:endParaRPr i="1" sz="1100">
              <a:latin typeface="Bellota Text Light"/>
              <a:ea typeface="Bellota Text Light"/>
              <a:cs typeface="Bellota Text Light"/>
              <a:sym typeface="Bellota Text Light"/>
            </a:endParaRPr>
          </a:p>
        </p:txBody>
      </p:sp>
      <p:pic>
        <p:nvPicPr>
          <p:cNvPr id="1272" name="Google Shape;1272;p51"/>
          <p:cNvPicPr preferRelativeResize="0"/>
          <p:nvPr/>
        </p:nvPicPr>
        <p:blipFill rotWithShape="1">
          <a:blip r:embed="rId3">
            <a:alphaModFix/>
          </a:blip>
          <a:srcRect b="20113" l="15661" r="12198" t="21753"/>
          <a:stretch/>
        </p:blipFill>
        <p:spPr>
          <a:xfrm>
            <a:off x="142251" y="2101512"/>
            <a:ext cx="1275560" cy="1282779"/>
          </a:xfrm>
          <a:prstGeom prst="rect">
            <a:avLst/>
          </a:prstGeom>
          <a:noFill/>
          <a:ln>
            <a:noFill/>
          </a:ln>
        </p:spPr>
      </p:pic>
      <p:sp>
        <p:nvSpPr>
          <p:cNvPr id="1273" name="Google Shape;1273;p51"/>
          <p:cNvSpPr txBox="1"/>
          <p:nvPr/>
        </p:nvSpPr>
        <p:spPr>
          <a:xfrm>
            <a:off x="189039" y="2547049"/>
            <a:ext cx="1182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100">
                <a:latin typeface="Bellota Text"/>
                <a:ea typeface="Bellota Text"/>
                <a:cs typeface="Bellota Text"/>
                <a:sym typeface="Bellota Text"/>
              </a:rPr>
              <a:t>Health</a:t>
            </a:r>
            <a:endParaRPr i="1" sz="1100">
              <a:latin typeface="Bellota Text Light"/>
              <a:ea typeface="Bellota Text Light"/>
              <a:cs typeface="Bellota Text Light"/>
              <a:sym typeface="Bellota Text Light"/>
            </a:endParaRPr>
          </a:p>
        </p:txBody>
      </p:sp>
    </p:spTree>
  </p:cSld>
  <p:clrMapOvr>
    <a:masterClrMapping/>
  </p:clrMapOvr>
</p:sld>
</file>

<file path=ppt/slides/slide2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2"/>
        </a:solidFill>
      </p:bgPr>
    </p:bg>
    <p:spTree>
      <p:nvGrpSpPr>
        <p:cNvPr id="1277" name="Shape 1277"/>
        <p:cNvGrpSpPr/>
        <p:nvPr/>
      </p:nvGrpSpPr>
      <p:grpSpPr>
        <a:xfrm>
          <a:off x="0" y="0"/>
          <a:ext cx="0" cy="0"/>
          <a:chOff x="0" y="0"/>
          <a:chExt cx="0" cy="0"/>
        </a:xfrm>
      </p:grpSpPr>
      <p:pic>
        <p:nvPicPr>
          <p:cNvPr id="1278" name="Google Shape;1278;p52"/>
          <p:cNvPicPr preferRelativeResize="0"/>
          <p:nvPr/>
        </p:nvPicPr>
        <p:blipFill rotWithShape="1">
          <a:blip r:embed="rId3">
            <a:alphaModFix/>
          </a:blip>
          <a:srcRect b="-21"/>
          <a:stretch/>
        </p:blipFill>
        <p:spPr>
          <a:xfrm rot="5400000">
            <a:off x="1387699" y="-1587099"/>
            <a:ext cx="9381801" cy="3815950"/>
          </a:xfrm>
          <a:prstGeom prst="rect">
            <a:avLst/>
          </a:prstGeom>
          <a:noFill/>
          <a:ln>
            <a:noFill/>
          </a:ln>
        </p:spPr>
      </p:pic>
      <p:graphicFrame>
        <p:nvGraphicFramePr>
          <p:cNvPr id="1279" name="Google Shape;1279;p52"/>
          <p:cNvGraphicFramePr/>
          <p:nvPr/>
        </p:nvGraphicFramePr>
        <p:xfrm>
          <a:off x="4316396" y="1121254"/>
          <a:ext cx="3000000" cy="3000000"/>
        </p:xfrm>
        <a:graphic>
          <a:graphicData uri="http://schemas.openxmlformats.org/drawingml/2006/table">
            <a:tbl>
              <a:tblPr>
                <a:noFill/>
                <a:tableStyleId>{572843F0-9349-441E-97EF-6DA4E9CCF419}</a:tableStyleId>
              </a:tblPr>
              <a:tblGrid>
                <a:gridCol w="484325"/>
                <a:gridCol w="2634075"/>
                <a:gridCol w="457000"/>
              </a:tblGrid>
              <a:tr h="200050">
                <a:tc>
                  <a:txBody>
                    <a:bodyPr/>
                    <a:lstStyle/>
                    <a:p>
                      <a:pPr algn="l" indent="0" lvl="0" marL="0" rtl="0">
                        <a:spcBef>
                          <a:spcPts val="0"/>
                        </a:spcBef>
                        <a:spcAft>
                          <a:spcPts val="0"/>
                        </a:spcAft>
                        <a:buNone/>
                      </a:pPr>
                      <a:r>
                        <a:rPr b="1" lang="en" sz="1000">
                          <a:latin typeface="Courier New"/>
                          <a:ea typeface="Courier New"/>
                          <a:cs typeface="Courier New"/>
                          <a:sym typeface="Courier New"/>
                        </a:rPr>
                        <a:t>QTY</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ITEM</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AMT</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486850">
                <a:tc>
                  <a:txBody>
                    <a:bodyPr/>
                    <a:lstStyle/>
                    <a:p>
                      <a:pPr algn="l" indent="0" lvl="0" marL="0" rtl="0">
                        <a:spcBef>
                          <a:spcPts val="0"/>
                        </a:spcBef>
                        <a:spcAft>
                          <a:spcPts val="0"/>
                        </a:spcAft>
                        <a:buNone/>
                      </a:pPr>
                      <a:r>
                        <a:rPr b="1" lang="en" sz="1000">
                          <a:latin typeface="Courier New"/>
                          <a:ea typeface="Courier New"/>
                          <a:cs typeface="Courier New"/>
                          <a:sym typeface="Courier New"/>
                        </a:rPr>
                        <a:t>00</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Expand our interview scope to new types of eaters</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HIGH</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486850">
                <a:tc>
                  <a:txBody>
                    <a:bodyPr/>
                    <a:lstStyle/>
                    <a:p>
                      <a:pPr algn="l" indent="0" lvl="0" marL="0" rtl="0">
                        <a:spcBef>
                          <a:spcPts val="0"/>
                        </a:spcBef>
                        <a:spcAft>
                          <a:spcPts val="0"/>
                        </a:spcAft>
                        <a:buNone/>
                      </a:pPr>
                      <a:r>
                        <a:rPr b="1" lang="en" sz="1000">
                          <a:latin typeface="Courier New"/>
                          <a:ea typeface="Courier New"/>
                          <a:cs typeface="Courier New"/>
                          <a:sym typeface="Courier New"/>
                        </a:rPr>
                        <a:t>01</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Continue unpacking interview data</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HIGH</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486850">
                <a:tc>
                  <a:txBody>
                    <a:bodyPr/>
                    <a:lstStyle/>
                    <a:p>
                      <a:pPr algn="l" indent="0" lvl="0" marL="0" rtl="0">
                        <a:spcBef>
                          <a:spcPts val="0"/>
                        </a:spcBef>
                        <a:spcAft>
                          <a:spcPts val="0"/>
                        </a:spcAft>
                        <a:buNone/>
                      </a:pPr>
                      <a:r>
                        <a:rPr b="1" lang="en" sz="1000">
                          <a:latin typeface="Courier New"/>
                          <a:ea typeface="Courier New"/>
                          <a:cs typeface="Courier New"/>
                          <a:sym typeface="Courier New"/>
                        </a:rPr>
                        <a:t>02</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Narrow down problem domain within food</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HIGH</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486850">
                <a:tc>
                  <a:txBody>
                    <a:bodyPr/>
                    <a:lstStyle/>
                    <a:p>
                      <a:pPr algn="l" indent="0" lvl="0" marL="0" rtl="0">
                        <a:spcBef>
                          <a:spcPts val="0"/>
                        </a:spcBef>
                        <a:spcAft>
                          <a:spcPts val="0"/>
                        </a:spcAft>
                        <a:buNone/>
                      </a:pPr>
                      <a:r>
                        <a:rPr b="1" lang="en" sz="1000">
                          <a:latin typeface="Courier New"/>
                          <a:ea typeface="Courier New"/>
                          <a:cs typeface="Courier New"/>
                          <a:sym typeface="Courier New"/>
                        </a:rPr>
                        <a:t>03</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HMW statements and experience prototyping</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HIGH</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187500">
                <a:tc gridSpan="2">
                  <a:txBody>
                    <a:bodyPr/>
                    <a:lstStyle/>
                    <a:p>
                      <a:pPr algn="l" indent="0" lvl="0" marL="0" rtl="0">
                        <a:spcBef>
                          <a:spcPts val="0"/>
                        </a:spcBef>
                        <a:spcAft>
                          <a:spcPts val="0"/>
                        </a:spcAft>
                        <a:buNone/>
                      </a:pPr>
                      <a:r>
                        <a:rPr b="1" lang="en" sz="1000">
                          <a:latin typeface="Courier New"/>
                          <a:ea typeface="Courier New"/>
                          <a:cs typeface="Courier New"/>
                          <a:sym typeface="Courier New"/>
                        </a:rPr>
                        <a:t>ITEM COUNT:</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hMerge="1"/>
                <a:tc>
                  <a:txBody>
                    <a:bodyPr/>
                    <a:lstStyle/>
                    <a:p>
                      <a:pPr algn="r" indent="0" lvl="0" marL="0" rtl="0">
                        <a:spcBef>
                          <a:spcPts val="0"/>
                        </a:spcBef>
                        <a:spcAft>
                          <a:spcPts val="0"/>
                        </a:spcAft>
                        <a:buNone/>
                      </a:pPr>
                      <a:r>
                        <a:rPr b="1" lang="en" sz="1000">
                          <a:latin typeface="Courier New"/>
                          <a:ea typeface="Courier New"/>
                          <a:cs typeface="Courier New"/>
                          <a:sym typeface="Courier New"/>
                        </a:rPr>
                        <a:t>04</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275950">
                <a:tc gridSpan="2">
                  <a:txBody>
                    <a:bodyPr/>
                    <a:lstStyle/>
                    <a:p>
                      <a:pPr algn="l" indent="0" lvl="0" marL="0" rtl="0">
                        <a:spcBef>
                          <a:spcPts val="0"/>
                        </a:spcBef>
                        <a:spcAft>
                          <a:spcPts val="0"/>
                        </a:spcAft>
                        <a:buNone/>
                      </a:pPr>
                      <a:r>
                        <a:rPr b="1" lang="en" sz="1000">
                          <a:latin typeface="Courier New"/>
                          <a:ea typeface="Courier New"/>
                          <a:cs typeface="Courier New"/>
                          <a:sym typeface="Courier New"/>
                        </a:rPr>
                        <a:t>WEEKS REMAINING:</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hMerge="1"/>
                <a:tc>
                  <a:txBody>
                    <a:bodyPr/>
                    <a:lstStyle/>
                    <a:p>
                      <a:pPr algn="r" indent="0" lvl="0" marL="0" rtl="0">
                        <a:spcBef>
                          <a:spcPts val="0"/>
                        </a:spcBef>
                        <a:spcAft>
                          <a:spcPts val="0"/>
                        </a:spcAft>
                        <a:buNone/>
                      </a:pPr>
                      <a:r>
                        <a:rPr b="1" lang="en" sz="1000">
                          <a:latin typeface="Courier New"/>
                          <a:ea typeface="Courier New"/>
                          <a:cs typeface="Courier New"/>
                          <a:sym typeface="Courier New"/>
                        </a:rPr>
                        <a:t>08</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bl>
          </a:graphicData>
        </a:graphic>
      </p:graphicFrame>
      <p:sp>
        <p:nvSpPr>
          <p:cNvPr id="1280" name="Google Shape;1280;p52"/>
          <p:cNvSpPr txBox="1"/>
          <p:nvPr>
            <p:ph idx="4294967295" type="title"/>
          </p:nvPr>
        </p:nvSpPr>
        <p:spPr>
          <a:xfrm>
            <a:off x="4765200" y="374675"/>
            <a:ext cx="26268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a:latin typeface="Arial"/>
                <a:ea typeface="Arial"/>
                <a:cs typeface="Arial"/>
                <a:sym typeface="Arial"/>
              </a:rPr>
              <a:t>NEXT STEPS</a:t>
            </a:r>
            <a:endParaRPr>
              <a:latin typeface="Arial"/>
              <a:ea typeface="Arial"/>
              <a:cs typeface="Arial"/>
              <a:sym typeface="Arial"/>
            </a:endParaRPr>
          </a:p>
        </p:txBody>
      </p:sp>
      <p:pic>
        <p:nvPicPr>
          <p:cNvPr id="1281" name="Google Shape;1281;p52"/>
          <p:cNvPicPr preferRelativeResize="0"/>
          <p:nvPr/>
        </p:nvPicPr>
        <p:blipFill rotWithShape="1">
          <a:blip r:embed="rId4">
            <a:alphaModFix/>
          </a:blip>
          <a:srcRect b="-2"/>
          <a:stretch/>
        </p:blipFill>
        <p:spPr>
          <a:xfrm>
            <a:off x="4595625" y="4136875"/>
            <a:ext cx="2241498" cy="472568"/>
          </a:xfrm>
          <a:prstGeom prst="rect">
            <a:avLst/>
          </a:prstGeom>
          <a:noFill/>
          <a:ln>
            <a:noFill/>
          </a:ln>
        </p:spPr>
      </p:pic>
      <p:pic>
        <p:nvPicPr>
          <p:cNvPr id="1282" name="Google Shape;1282;p52"/>
          <p:cNvPicPr preferRelativeResize="0"/>
          <p:nvPr/>
        </p:nvPicPr>
        <p:blipFill rotWithShape="1">
          <a:blip r:embed="rId4">
            <a:alphaModFix/>
          </a:blip>
          <a:srcRect b="-2" r="49029"/>
          <a:stretch/>
        </p:blipFill>
        <p:spPr>
          <a:xfrm>
            <a:off x="6344567" y="4136875"/>
            <a:ext cx="1142511" cy="472568"/>
          </a:xfrm>
          <a:prstGeom prst="rect">
            <a:avLst/>
          </a:prstGeom>
          <a:noFill/>
          <a:ln>
            <a:noFill/>
          </a:ln>
        </p:spPr>
      </p:pic>
      <p:sp>
        <p:nvSpPr>
          <p:cNvPr id="1283" name="Google Shape;1283;p52"/>
          <p:cNvSpPr txBox="1"/>
          <p:nvPr/>
        </p:nvSpPr>
        <p:spPr>
          <a:xfrm>
            <a:off x="4933571" y="4535814"/>
            <a:ext cx="2626800" cy="3693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n" sz="1200">
                <a:latin typeface="Courier New"/>
                <a:ea typeface="Courier New"/>
                <a:cs typeface="Courier New"/>
                <a:sym typeface="Courier New"/>
              </a:rPr>
              <a:t>1   47147	    1471</a:t>
            </a:r>
            <a:r>
              <a:rPr lang="en" sz="1200">
                <a:latin typeface="Courier New"/>
                <a:ea typeface="Courier New"/>
                <a:cs typeface="Courier New"/>
                <a:sym typeface="Courier New"/>
              </a:rPr>
              <a:t>4	  </a:t>
            </a:r>
            <a:r>
              <a:rPr lang="en" sz="1200">
                <a:latin typeface="Courier New"/>
                <a:ea typeface="Courier New"/>
                <a:cs typeface="Courier New"/>
                <a:sym typeface="Courier New"/>
              </a:rPr>
              <a:t> 7</a:t>
            </a:r>
            <a:endParaRPr sz="1200">
              <a:latin typeface="Courier New"/>
              <a:ea typeface="Courier New"/>
              <a:cs typeface="Courier New"/>
              <a:sym typeface="Courier New"/>
            </a:endParaRPr>
          </a:p>
        </p:txBody>
      </p:sp>
      <p:cxnSp>
        <p:nvCxnSpPr>
          <p:cNvPr id="1284" name="Google Shape;1284;p52"/>
          <p:cNvCxnSpPr/>
          <p:nvPr/>
        </p:nvCxnSpPr>
        <p:spPr>
          <a:xfrm>
            <a:off x="4265400" y="1100850"/>
            <a:ext cx="3626400" cy="0"/>
          </a:xfrm>
          <a:prstGeom prst="straightConnector1">
            <a:avLst/>
          </a:prstGeom>
          <a:noFill/>
          <a:ln cap="flat" cmpd="sng" w="9525">
            <a:solidFill>
              <a:schemeClr val="dk2"/>
            </a:solidFill>
            <a:prstDash val="lgDash"/>
            <a:round/>
            <a:headEnd len="med" type="none" w="med"/>
            <a:tailEnd len="med" type="none" w="med"/>
          </a:ln>
        </p:spPr>
      </p:cxnSp>
      <p:cxnSp>
        <p:nvCxnSpPr>
          <p:cNvPr id="1285" name="Google Shape;1285;p52"/>
          <p:cNvCxnSpPr/>
          <p:nvPr/>
        </p:nvCxnSpPr>
        <p:spPr>
          <a:xfrm>
            <a:off x="4265400" y="1300889"/>
            <a:ext cx="3626400" cy="0"/>
          </a:xfrm>
          <a:prstGeom prst="straightConnector1">
            <a:avLst/>
          </a:prstGeom>
          <a:noFill/>
          <a:ln cap="flat" cmpd="sng" w="9525">
            <a:solidFill>
              <a:schemeClr val="dk2"/>
            </a:solidFill>
            <a:prstDash val="lgDash"/>
            <a:round/>
            <a:headEnd len="med" type="none" w="med"/>
            <a:tailEnd len="med" type="none" w="med"/>
          </a:ln>
        </p:spPr>
      </p:cxnSp>
      <p:cxnSp>
        <p:nvCxnSpPr>
          <p:cNvPr id="1286" name="Google Shape;1286;p52"/>
          <p:cNvCxnSpPr/>
          <p:nvPr/>
        </p:nvCxnSpPr>
        <p:spPr>
          <a:xfrm>
            <a:off x="4265400" y="3192250"/>
            <a:ext cx="3626400" cy="0"/>
          </a:xfrm>
          <a:prstGeom prst="straightConnector1">
            <a:avLst/>
          </a:prstGeom>
          <a:noFill/>
          <a:ln cap="flat" cmpd="sng" w="9525">
            <a:solidFill>
              <a:schemeClr val="dk2"/>
            </a:solidFill>
            <a:prstDash val="lgDash"/>
            <a:round/>
            <a:headEnd len="med" type="none" w="med"/>
            <a:tailEnd len="med" type="none" w="med"/>
          </a:ln>
        </p:spPr>
      </p:cxnSp>
      <p:sp>
        <p:nvSpPr>
          <p:cNvPr id="1287" name="Google Shape;1287;p52"/>
          <p:cNvSpPr txBox="1"/>
          <p:nvPr>
            <p:ph idx="4294967295" type="title"/>
          </p:nvPr>
        </p:nvSpPr>
        <p:spPr>
          <a:xfrm>
            <a:off x="4790700" y="3690775"/>
            <a:ext cx="26268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sz="1100">
                <a:latin typeface="Courier New"/>
                <a:ea typeface="Courier New"/>
                <a:cs typeface="Courier New"/>
                <a:sym typeface="Courier New"/>
              </a:rPr>
              <a:t>THANK YOU FOR VISITING!</a:t>
            </a:r>
            <a:endParaRPr sz="1100">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p:nvPr/>
        </p:nvSpPr>
        <p:spPr>
          <a:xfrm>
            <a:off x="3073379" y="914326"/>
            <a:ext cx="2997300" cy="2997300"/>
          </a:xfrm>
          <a:prstGeom prst="ellipse">
            <a:avLst/>
          </a:prstGeom>
          <a:solidFill>
            <a:srgbClr val="FFBF3A">
              <a:alpha val="2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6"/>
          <p:cNvSpPr/>
          <p:nvPr/>
        </p:nvSpPr>
        <p:spPr>
          <a:xfrm>
            <a:off x="2454075" y="1958949"/>
            <a:ext cx="2997300" cy="2997300"/>
          </a:xfrm>
          <a:prstGeom prst="ellipse">
            <a:avLst/>
          </a:prstGeom>
          <a:solidFill>
            <a:srgbClr val="6D9EEB">
              <a:alpha val="29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p:nvPr/>
        </p:nvSpPr>
        <p:spPr>
          <a:xfrm>
            <a:off x="3692636" y="1958949"/>
            <a:ext cx="2997300" cy="2997300"/>
          </a:xfrm>
          <a:prstGeom prst="ellipse">
            <a:avLst/>
          </a:prstGeom>
          <a:solidFill>
            <a:srgbClr val="E94032">
              <a:alpha val="21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txBox="1"/>
          <p:nvPr>
            <p:ph idx="4294967295" type="title"/>
          </p:nvPr>
        </p:nvSpPr>
        <p:spPr>
          <a:xfrm>
            <a:off x="4947250" y="1034375"/>
            <a:ext cx="39465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200">
                <a:latin typeface="Bellota Text"/>
                <a:ea typeface="Bellota Text"/>
                <a:cs typeface="Bellota Text"/>
                <a:sym typeface="Bellota Text"/>
              </a:rPr>
              <a:t>How can we involve the senses?</a:t>
            </a:r>
            <a:endParaRPr sz="2200">
              <a:latin typeface="Bellota Text"/>
              <a:ea typeface="Bellota Text"/>
              <a:cs typeface="Bellota Text"/>
              <a:sym typeface="Bellota Text"/>
            </a:endParaRPr>
          </a:p>
        </p:txBody>
      </p:sp>
      <p:sp>
        <p:nvSpPr>
          <p:cNvPr id="134" name="Google Shape;134;p26"/>
          <p:cNvSpPr txBox="1"/>
          <p:nvPr>
            <p:ph idx="4294967295" type="title"/>
          </p:nvPr>
        </p:nvSpPr>
        <p:spPr>
          <a:xfrm>
            <a:off x="-220550" y="2939750"/>
            <a:ext cx="34599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200">
                <a:latin typeface="Bellota Text"/>
                <a:ea typeface="Bellota Text"/>
                <a:cs typeface="Bellota Text"/>
                <a:sym typeface="Bellota Text"/>
              </a:rPr>
              <a:t>Are we interested in it?</a:t>
            </a:r>
            <a:endParaRPr sz="2200">
              <a:latin typeface="Bellota Text"/>
              <a:ea typeface="Bellota Text"/>
              <a:cs typeface="Bellota Text"/>
              <a:sym typeface="Bellota Text"/>
            </a:endParaRPr>
          </a:p>
        </p:txBody>
      </p:sp>
      <p:sp>
        <p:nvSpPr>
          <p:cNvPr id="135" name="Google Shape;135;p26"/>
          <p:cNvSpPr txBox="1"/>
          <p:nvPr>
            <p:ph idx="4294967295" type="title"/>
          </p:nvPr>
        </p:nvSpPr>
        <p:spPr>
          <a:xfrm>
            <a:off x="5633525" y="4424650"/>
            <a:ext cx="34599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200">
                <a:latin typeface="Bellota Text"/>
                <a:ea typeface="Bellota Text"/>
                <a:cs typeface="Bellota Text"/>
                <a:sym typeface="Bellota Text"/>
              </a:rPr>
              <a:t>Is it a relatable experience?</a:t>
            </a:r>
            <a:endParaRPr sz="2200">
              <a:latin typeface="Bellota Text"/>
              <a:ea typeface="Bellota Text"/>
              <a:cs typeface="Bellota Text"/>
              <a:sym typeface="Bellota Text"/>
            </a:endParaRPr>
          </a:p>
        </p:txBody>
      </p:sp>
      <p:sp>
        <p:nvSpPr>
          <p:cNvPr id="136" name="Google Shape;136;p26"/>
          <p:cNvSpPr txBox="1"/>
          <p:nvPr>
            <p:ph idx="4294967295" type="title"/>
          </p:nvPr>
        </p:nvSpPr>
        <p:spPr>
          <a:xfrm>
            <a:off x="3977009" y="2912483"/>
            <a:ext cx="1190100" cy="343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400">
                <a:latin typeface="Bellota Text"/>
                <a:ea typeface="Bellota Text"/>
                <a:cs typeface="Bellota Text"/>
                <a:sym typeface="Bellota Text"/>
              </a:rPr>
              <a:t>Food!</a:t>
            </a:r>
            <a:endParaRPr sz="3400">
              <a:latin typeface="Bellota Text"/>
              <a:ea typeface="Bellota Text"/>
              <a:cs typeface="Bellota Text"/>
              <a:sym typeface="Bellota Text"/>
            </a:endParaRPr>
          </a:p>
        </p:txBody>
      </p:sp>
      <p:sp>
        <p:nvSpPr>
          <p:cNvPr id="137" name="Google Shape;137;p26"/>
          <p:cNvSpPr txBox="1"/>
          <p:nvPr>
            <p:ph idx="4294967295" type="title"/>
          </p:nvPr>
        </p:nvSpPr>
        <p:spPr>
          <a:xfrm>
            <a:off x="2382000" y="391675"/>
            <a:ext cx="4380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600">
                <a:latin typeface="Bellota Text"/>
                <a:ea typeface="Bellota Text"/>
                <a:cs typeface="Bellota Text"/>
                <a:sym typeface="Bellota Text"/>
              </a:rPr>
              <a:t>Domain Selection</a:t>
            </a:r>
            <a:endParaRPr sz="3600">
              <a:latin typeface="Bellota Text"/>
              <a:ea typeface="Bellota Text"/>
              <a:cs typeface="Bellota Text"/>
              <a:sym typeface="Bellota Text"/>
            </a:endParaRPr>
          </a:p>
        </p:txBody>
      </p:sp>
    </p:spTree>
  </p:cSld>
  <p:clrMapOvr>
    <a:masterClrMapping/>
  </p:clrMapOvr>
</p:sld>
</file>

<file path=ppt/slides/slide30.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291" name="Shape 1291"/>
        <p:cNvGrpSpPr/>
        <p:nvPr/>
      </p:nvGrpSpPr>
      <p:grpSpPr>
        <a:xfrm>
          <a:off x="0" y="0"/>
          <a:ext cx="0" cy="0"/>
          <a:chOff x="0" y="0"/>
          <a:chExt cx="0" cy="0"/>
        </a:xfrm>
      </p:grpSpPr>
      <p:sp>
        <p:nvSpPr>
          <p:cNvPr id="1292" name="Google Shape;1292;p53"/>
          <p:cNvSpPr txBox="1"/>
          <p:nvPr>
            <p:ph type="title"/>
          </p:nvPr>
        </p:nvSpPr>
        <p:spPr>
          <a:xfrm>
            <a:off x="426225" y="1982575"/>
            <a:ext cx="7383300" cy="8100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sz="5400">
                <a:latin typeface="Bellota Text"/>
                <a:ea typeface="Bellota Text"/>
                <a:cs typeface="Bellota Text"/>
                <a:sym typeface="Bellota Text"/>
              </a:rPr>
              <a:t>Thanks!</a:t>
            </a:r>
            <a:endParaRPr sz="5400">
              <a:latin typeface="Bellota Text"/>
              <a:ea typeface="Bellota Text"/>
              <a:cs typeface="Bellota Text"/>
              <a:sym typeface="Bellota Text"/>
            </a:endParaRPr>
          </a:p>
        </p:txBody>
      </p:sp>
      <p:pic>
        <p:nvPicPr>
          <p:cNvPr id="1293" name="Google Shape;1293;p53"/>
          <p:cNvPicPr preferRelativeResize="0"/>
          <p:nvPr/>
        </p:nvPicPr>
        <p:blipFill rotWithShape="1">
          <a:blip r:embed="rId3">
            <a:alphaModFix/>
          </a:blip>
          <a:srcRect b="0" l="0" r="0" t="0"/>
          <a:stretch/>
        </p:blipFill>
        <p:spPr>
          <a:xfrm>
            <a:off x="5792200" y="493375"/>
            <a:ext cx="1489200" cy="1489200"/>
          </a:xfrm>
          <a:prstGeom prst="ellipse">
            <a:avLst/>
          </a:prstGeom>
          <a:noFill/>
          <a:ln>
            <a:noFill/>
          </a:ln>
          <a:effectLst>
            <a:outerShdw algn="bl" blurRad="57150" dir="5400000" dist="19050" rotWithShape="0">
              <a:srgbClr val="000000">
                <a:alpha val="50000"/>
              </a:srgbClr>
            </a:outerShdw>
          </a:effectLst>
        </p:spPr>
      </p:pic>
      <p:pic>
        <p:nvPicPr>
          <p:cNvPr id="1294" name="Google Shape;1294;p53"/>
          <p:cNvPicPr preferRelativeResize="0"/>
          <p:nvPr/>
        </p:nvPicPr>
        <p:blipFill rotWithShape="1">
          <a:blip r:embed="rId4">
            <a:alphaModFix/>
          </a:blip>
          <a:srcRect b="0" l="0" r="0" t="0"/>
          <a:stretch/>
        </p:blipFill>
        <p:spPr>
          <a:xfrm>
            <a:off x="5409400" y="2571750"/>
            <a:ext cx="1489200" cy="1489200"/>
          </a:xfrm>
          <a:prstGeom prst="ellipse">
            <a:avLst/>
          </a:prstGeom>
          <a:noFill/>
          <a:ln>
            <a:noFill/>
          </a:ln>
          <a:effectLst>
            <a:outerShdw algn="bl" blurRad="57150" dir="5400000" dist="19050" rotWithShape="0">
              <a:srgbClr val="000000">
                <a:alpha val="50000"/>
              </a:srgbClr>
            </a:outerShdw>
          </a:effectLst>
        </p:spPr>
      </p:pic>
      <p:pic>
        <p:nvPicPr>
          <p:cNvPr id="1295" name="Google Shape;1295;p53"/>
          <p:cNvPicPr preferRelativeResize="0"/>
          <p:nvPr/>
        </p:nvPicPr>
        <p:blipFill>
          <a:blip r:embed="rId5">
            <a:alphaModFix/>
          </a:blip>
          <a:stretch>
            <a:fillRect/>
          </a:stretch>
        </p:blipFill>
        <p:spPr>
          <a:xfrm>
            <a:off x="141635" y="1"/>
            <a:ext cx="3140001" cy="3980300"/>
          </a:xfrm>
          <a:prstGeom prst="rect">
            <a:avLst/>
          </a:prstGeom>
          <a:noFill/>
          <a:ln>
            <a:noFill/>
          </a:ln>
        </p:spPr>
      </p:pic>
      <p:pic>
        <p:nvPicPr>
          <p:cNvPr id="1296" name="Google Shape;1296;p53"/>
          <p:cNvPicPr preferRelativeResize="0"/>
          <p:nvPr/>
        </p:nvPicPr>
        <p:blipFill rotWithShape="1">
          <a:blip r:embed="rId6">
            <a:alphaModFix/>
          </a:blip>
          <a:srcRect b="-44" r="-40"/>
          <a:stretch/>
        </p:blipFill>
        <p:spPr>
          <a:xfrm>
            <a:off x="7238450" y="1745800"/>
            <a:ext cx="1489200" cy="1489200"/>
          </a:xfrm>
          <a:prstGeom prst="ellipse">
            <a:avLst/>
          </a:prstGeom>
          <a:noFill/>
          <a:ln>
            <a:noFill/>
          </a:ln>
        </p:spPr>
      </p:pic>
      <p:pic>
        <p:nvPicPr>
          <p:cNvPr id="1297" name="Google Shape;1297;p53"/>
          <p:cNvPicPr preferRelativeResize="0"/>
          <p:nvPr/>
        </p:nvPicPr>
        <p:blipFill rotWithShape="1">
          <a:blip r:embed="rId7">
            <a:alphaModFix/>
          </a:blip>
          <a:srcRect b="0" l="0" r="0" t="0"/>
          <a:stretch/>
        </p:blipFill>
        <p:spPr>
          <a:xfrm>
            <a:off x="3815025" y="281550"/>
            <a:ext cx="1489200" cy="1489200"/>
          </a:xfrm>
          <a:prstGeom prst="ellipse">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idx="4294967295" type="ctrTitle"/>
          </p:nvPr>
        </p:nvSpPr>
        <p:spPr>
          <a:xfrm>
            <a:off x="855300" y="826050"/>
            <a:ext cx="7433400" cy="894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200">
                <a:solidFill>
                  <a:schemeClr val="accent2"/>
                </a:solidFill>
                <a:latin typeface="Bellota Text"/>
                <a:ea typeface="Bellota Text"/>
                <a:cs typeface="Bellota Text"/>
                <a:sym typeface="Bellota Text"/>
              </a:rPr>
              <a:t>Non-Stanford students</a:t>
            </a:r>
            <a:endParaRPr sz="4200">
              <a:solidFill>
                <a:schemeClr val="accent2"/>
              </a:solidFill>
              <a:latin typeface="Bellota Text"/>
              <a:ea typeface="Bellota Text"/>
              <a:cs typeface="Bellota Text"/>
              <a:sym typeface="Bellota Text"/>
            </a:endParaRPr>
          </a:p>
        </p:txBody>
      </p:sp>
      <p:sp>
        <p:nvSpPr>
          <p:cNvPr id="143" name="Google Shape;143;p27"/>
          <p:cNvSpPr txBox="1"/>
          <p:nvPr>
            <p:ph idx="4294967295" type="subTitle"/>
          </p:nvPr>
        </p:nvSpPr>
        <p:spPr>
          <a:xfrm>
            <a:off x="855300" y="1589358"/>
            <a:ext cx="7433400" cy="4632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t>Getting out of our bubble.</a:t>
            </a:r>
            <a:endParaRPr sz="2400"/>
          </a:p>
        </p:txBody>
      </p:sp>
      <p:sp>
        <p:nvSpPr>
          <p:cNvPr id="144" name="Google Shape;144;p27"/>
          <p:cNvSpPr txBox="1"/>
          <p:nvPr>
            <p:ph idx="4294967295" type="ctrTitle"/>
          </p:nvPr>
        </p:nvSpPr>
        <p:spPr>
          <a:xfrm>
            <a:off x="855300" y="2895893"/>
            <a:ext cx="7433400" cy="894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200">
                <a:solidFill>
                  <a:schemeClr val="accent6"/>
                </a:solidFill>
                <a:latin typeface="Bellota Text"/>
                <a:ea typeface="Bellota Text"/>
                <a:cs typeface="Bellota Text"/>
                <a:sym typeface="Bellota Text"/>
              </a:rPr>
              <a:t>Diversity</a:t>
            </a:r>
            <a:endParaRPr sz="4200">
              <a:solidFill>
                <a:schemeClr val="accent6"/>
              </a:solidFill>
              <a:latin typeface="Bellota Text"/>
              <a:ea typeface="Bellota Text"/>
              <a:cs typeface="Bellota Text"/>
              <a:sym typeface="Bellota Text"/>
            </a:endParaRPr>
          </a:p>
        </p:txBody>
      </p:sp>
      <p:sp>
        <p:nvSpPr>
          <p:cNvPr id="145" name="Google Shape;145;p27"/>
          <p:cNvSpPr txBox="1"/>
          <p:nvPr>
            <p:ph idx="4294967295" type="subTitle"/>
          </p:nvPr>
        </p:nvSpPr>
        <p:spPr>
          <a:xfrm>
            <a:off x="855300" y="3659201"/>
            <a:ext cx="7433400" cy="4632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t>Age, culture, gender</a:t>
            </a:r>
            <a:endParaRPr sz="2400"/>
          </a:p>
        </p:txBody>
      </p:sp>
      <p:sp>
        <p:nvSpPr>
          <p:cNvPr id="146" name="Google Shape;146;p27"/>
          <p:cNvSpPr txBox="1"/>
          <p:nvPr>
            <p:ph idx="4294967295" type="ctrTitle"/>
          </p:nvPr>
        </p:nvSpPr>
        <p:spPr>
          <a:xfrm>
            <a:off x="855300" y="1870847"/>
            <a:ext cx="7433400" cy="894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200">
                <a:solidFill>
                  <a:schemeClr val="accent3"/>
                </a:solidFill>
                <a:latin typeface="Bellota Text"/>
                <a:ea typeface="Bellota Text"/>
                <a:cs typeface="Bellota Text"/>
                <a:sym typeface="Bellota Text"/>
              </a:rPr>
              <a:t>Unique eaters</a:t>
            </a:r>
            <a:endParaRPr sz="4200">
              <a:solidFill>
                <a:schemeClr val="accent3"/>
              </a:solidFill>
              <a:latin typeface="Bellota Text"/>
              <a:ea typeface="Bellota Text"/>
              <a:cs typeface="Bellota Text"/>
              <a:sym typeface="Bellota Text"/>
            </a:endParaRPr>
          </a:p>
        </p:txBody>
      </p:sp>
      <p:sp>
        <p:nvSpPr>
          <p:cNvPr id="147" name="Google Shape;147;p27"/>
          <p:cNvSpPr txBox="1"/>
          <p:nvPr>
            <p:ph idx="4294967295" type="subTitle"/>
          </p:nvPr>
        </p:nvSpPr>
        <p:spPr>
          <a:xfrm>
            <a:off x="855300" y="2634155"/>
            <a:ext cx="7433400" cy="4632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t>Allergies? Diets? Chefs?</a:t>
            </a:r>
            <a:endParaRPr sz="2400"/>
          </a:p>
        </p:txBody>
      </p:sp>
      <p:sp>
        <p:nvSpPr>
          <p:cNvPr id="148" name="Google Shape;148;p27"/>
          <p:cNvSpPr txBox="1"/>
          <p:nvPr>
            <p:ph idx="4294967295" type="title"/>
          </p:nvPr>
        </p:nvSpPr>
        <p:spPr>
          <a:xfrm>
            <a:off x="2382000" y="391675"/>
            <a:ext cx="4380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600">
                <a:latin typeface="Bellota Text"/>
                <a:ea typeface="Bellota Text"/>
                <a:cs typeface="Bellota Text"/>
                <a:sym typeface="Bellota Text"/>
              </a:rPr>
              <a:t>Finding participants</a:t>
            </a:r>
            <a:endParaRPr sz="3600">
              <a:latin typeface="Bellota Text"/>
              <a:ea typeface="Bellota Text"/>
              <a:cs typeface="Bellota Text"/>
              <a:sym typeface="Bellota Text"/>
            </a:endParaRPr>
          </a:p>
        </p:txBody>
      </p:sp>
    </p:spTree>
  </p:cSld>
  <p:clrMapOvr>
    <a:masterClrMapping/>
  </p:clrMapOvr>
</p:sld>
</file>

<file path=ppt/slides/slide5.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1080050" y="531200"/>
            <a:ext cx="69840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a:latin typeface="Nunito"/>
                <a:ea typeface="Nunito"/>
                <a:cs typeface="Nunito"/>
                <a:sym typeface="Nunito"/>
              </a:rPr>
              <a:t>We spoke to…</a:t>
            </a:r>
            <a:endParaRPr>
              <a:latin typeface="Nunito"/>
              <a:ea typeface="Nunito"/>
              <a:cs typeface="Nunito"/>
              <a:sym typeface="Nunito"/>
            </a:endParaRPr>
          </a:p>
        </p:txBody>
      </p:sp>
      <p:pic>
        <p:nvPicPr>
          <p:cNvPr id="154" name="Google Shape;154;p28"/>
          <p:cNvPicPr preferRelativeResize="0"/>
          <p:nvPr/>
        </p:nvPicPr>
        <p:blipFill rotWithShape="1">
          <a:blip r:embed="rId3">
            <a:alphaModFix/>
          </a:blip>
          <a:srcRect r="-2"/>
          <a:stretch/>
        </p:blipFill>
        <p:spPr>
          <a:xfrm>
            <a:off x="852775" y="1268812"/>
            <a:ext cx="1489200" cy="1489200"/>
          </a:xfrm>
          <a:prstGeom prst="ellipse">
            <a:avLst/>
          </a:prstGeom>
          <a:noFill/>
          <a:ln>
            <a:noFill/>
          </a:ln>
          <a:effectLst>
            <a:outerShdw algn="bl" blurRad="57150" dir="5400000" dist="19050" rotWithShape="0">
              <a:srgbClr val="000000">
                <a:alpha val="50000"/>
              </a:srgbClr>
            </a:outerShdw>
          </a:effectLst>
        </p:spPr>
      </p:pic>
      <p:sp>
        <p:nvSpPr>
          <p:cNvPr id="155" name="Google Shape;155;p28"/>
          <p:cNvSpPr txBox="1"/>
          <p:nvPr/>
        </p:nvSpPr>
        <p:spPr>
          <a:xfrm>
            <a:off x="857825" y="2887851"/>
            <a:ext cx="1489200" cy="1175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Eduing</a:t>
            </a:r>
            <a:endParaRPr b="1" sz="2200">
              <a:solidFill>
                <a:schemeClr val="dk1"/>
              </a:solidFill>
              <a:latin typeface="Bellota Text"/>
              <a:ea typeface="Bellota Text"/>
              <a:cs typeface="Bellota Text"/>
              <a:sym typeface="Bellota Text"/>
            </a:endParaRPr>
          </a:p>
          <a:p>
            <a:pPr algn="ctr" indent="0" lvl="0" marL="0" rtl="0">
              <a:spcBef>
                <a:spcPts val="400"/>
              </a:spcBef>
              <a:spcAft>
                <a:spcPts val="0"/>
              </a:spcAft>
              <a:buNone/>
            </a:pPr>
            <a:r>
              <a:rPr b="1" i="1" lang="en">
                <a:solidFill>
                  <a:schemeClr val="dk2"/>
                </a:solidFill>
                <a:latin typeface="Bellota Text"/>
                <a:ea typeface="Bellota Text"/>
                <a:cs typeface="Bellota Text"/>
                <a:sym typeface="Bellota Text"/>
              </a:rPr>
              <a:t>Food vendor, business owner</a:t>
            </a:r>
            <a:endParaRPr b="1" i="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Bay Area, CA</a:t>
            </a:r>
            <a:endParaRPr b="1">
              <a:solidFill>
                <a:schemeClr val="dk2"/>
              </a:solidFill>
              <a:latin typeface="Bellota Text"/>
              <a:ea typeface="Bellota Text"/>
              <a:cs typeface="Bellota Text"/>
              <a:sym typeface="Bellota Text"/>
            </a:endParaRPr>
          </a:p>
          <a:p>
            <a:pPr algn="ctr" indent="0" lvl="0" marL="0" rtl="0">
              <a:spcBef>
                <a:spcPts val="0"/>
              </a:spcBef>
              <a:spcAft>
                <a:spcPts val="400"/>
              </a:spcAft>
              <a:buNone/>
            </a:pPr>
            <a:r>
              <a:t/>
            </a:r>
            <a:endParaRPr b="1" sz="1200">
              <a:solidFill>
                <a:schemeClr val="dk1"/>
              </a:solidFill>
              <a:latin typeface="Bellota Text"/>
              <a:ea typeface="Bellota Text"/>
              <a:cs typeface="Bellota Text"/>
              <a:sym typeface="Bellota Text"/>
            </a:endParaRPr>
          </a:p>
        </p:txBody>
      </p:sp>
      <p:grpSp>
        <p:nvGrpSpPr>
          <p:cNvPr id="156" name="Google Shape;156;p28"/>
          <p:cNvGrpSpPr/>
          <p:nvPr/>
        </p:nvGrpSpPr>
        <p:grpSpPr>
          <a:xfrm>
            <a:off x="2832500" y="1268800"/>
            <a:ext cx="1490447" cy="1489212"/>
            <a:chOff x="2832500" y="1268800"/>
            <a:chExt cx="1490447" cy="1489212"/>
          </a:xfrm>
        </p:grpSpPr>
        <p:sp>
          <p:nvSpPr>
            <p:cNvPr id="157" name="Google Shape;157;p28"/>
            <p:cNvSpPr/>
            <p:nvPr/>
          </p:nvSpPr>
          <p:spPr>
            <a:xfrm>
              <a:off x="2833747" y="1268800"/>
              <a:ext cx="1489200" cy="1489200"/>
            </a:xfrm>
            <a:prstGeom prst="ellipse">
              <a:avLst/>
            </a:prstGeom>
            <a:solidFill>
              <a:srgbClr val="C9DAF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158" name="Google Shape;158;p28"/>
            <p:cNvPicPr preferRelativeResize="0"/>
            <p:nvPr/>
          </p:nvPicPr>
          <p:blipFill rotWithShape="1">
            <a:blip r:embed="rId4">
              <a:alphaModFix/>
            </a:blip>
            <a:srcRect b="3"/>
            <a:stretch/>
          </p:blipFill>
          <p:spPr>
            <a:xfrm>
              <a:off x="2832500" y="1268812"/>
              <a:ext cx="1489200" cy="14892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sp>
        <p:nvSpPr>
          <p:cNvPr id="159" name="Google Shape;159;p28"/>
          <p:cNvSpPr txBox="1"/>
          <p:nvPr/>
        </p:nvSpPr>
        <p:spPr>
          <a:xfrm>
            <a:off x="2837525" y="2887851"/>
            <a:ext cx="1489200" cy="11373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Julia</a:t>
            </a:r>
            <a:endParaRPr b="1" sz="2200">
              <a:solidFill>
                <a:schemeClr val="dk1"/>
              </a:solidFill>
              <a:latin typeface="Bellota Text"/>
              <a:ea typeface="Bellota Text"/>
              <a:cs typeface="Bellota Text"/>
              <a:sym typeface="Bellota Text"/>
            </a:endParaRPr>
          </a:p>
          <a:p>
            <a:pPr algn="ctr" indent="0" lvl="0" marL="0" rtl="0">
              <a:spcBef>
                <a:spcPts val="400"/>
              </a:spcBef>
              <a:spcAft>
                <a:spcPts val="400"/>
              </a:spcAft>
              <a:buNone/>
            </a:pPr>
            <a:r>
              <a:rPr b="1" lang="en">
                <a:solidFill>
                  <a:schemeClr val="dk2"/>
                </a:solidFill>
                <a:latin typeface="Bellota Text"/>
                <a:ea typeface="Bellota Text"/>
                <a:cs typeface="Bellota Text"/>
                <a:sym typeface="Bellota Text"/>
              </a:rPr>
              <a:t>20-year-old </a:t>
            </a:r>
            <a:r>
              <a:rPr b="1" i="1" lang="en">
                <a:solidFill>
                  <a:schemeClr val="dk2"/>
                </a:solidFill>
                <a:latin typeface="Bellota Text"/>
                <a:ea typeface="Bellota Text"/>
                <a:cs typeface="Bellota Text"/>
                <a:sym typeface="Bellota Text"/>
              </a:rPr>
              <a:t>college student </a:t>
            </a:r>
            <a:r>
              <a:rPr b="1" lang="en">
                <a:solidFill>
                  <a:schemeClr val="dk2"/>
                </a:solidFill>
                <a:latin typeface="Bellota Text"/>
                <a:ea typeface="Bellota Text"/>
                <a:cs typeface="Bellota Text"/>
                <a:sym typeface="Bellota Text"/>
              </a:rPr>
              <a:t>Bay Area, CA</a:t>
            </a:r>
            <a:endParaRPr b="1">
              <a:solidFill>
                <a:schemeClr val="dk2"/>
              </a:solidFill>
              <a:latin typeface="Bellota Text"/>
              <a:ea typeface="Bellota Text"/>
              <a:cs typeface="Bellota Text"/>
              <a:sym typeface="Bellota Text"/>
            </a:endParaRPr>
          </a:p>
        </p:txBody>
      </p:sp>
      <p:pic>
        <p:nvPicPr>
          <p:cNvPr id="160" name="Google Shape;160;p28"/>
          <p:cNvPicPr preferRelativeResize="0"/>
          <p:nvPr/>
        </p:nvPicPr>
        <p:blipFill>
          <a:blip r:embed="rId5">
            <a:alphaModFix/>
          </a:blip>
          <a:stretch>
            <a:fillRect/>
          </a:stretch>
        </p:blipFill>
        <p:spPr>
          <a:xfrm rot="-1567875">
            <a:off x="-1501504" y="-833470"/>
            <a:ext cx="3343758" cy="2507816"/>
          </a:xfrm>
          <a:prstGeom prst="rect">
            <a:avLst/>
          </a:prstGeom>
          <a:noFill/>
          <a:ln>
            <a:noFill/>
          </a:ln>
        </p:spPr>
      </p:pic>
      <p:pic>
        <p:nvPicPr>
          <p:cNvPr id="161" name="Google Shape;161;p28"/>
          <p:cNvPicPr preferRelativeResize="0"/>
          <p:nvPr/>
        </p:nvPicPr>
        <p:blipFill rotWithShape="1">
          <a:blip r:embed="rId6">
            <a:alphaModFix/>
          </a:blip>
          <a:srcRect r="-1"/>
          <a:stretch/>
        </p:blipFill>
        <p:spPr>
          <a:xfrm>
            <a:off x="6797000" y="1268812"/>
            <a:ext cx="1489200" cy="1489200"/>
          </a:xfrm>
          <a:prstGeom prst="ellipse">
            <a:avLst/>
          </a:prstGeom>
          <a:noFill/>
          <a:ln>
            <a:noFill/>
          </a:ln>
          <a:effectLst>
            <a:outerShdw algn="bl" blurRad="57150" dir="5400000" dist="19050" rotWithShape="0">
              <a:srgbClr val="000000">
                <a:alpha val="50000"/>
              </a:srgbClr>
            </a:outerShdw>
          </a:effectLst>
        </p:spPr>
      </p:pic>
      <p:sp>
        <p:nvSpPr>
          <p:cNvPr id="162" name="Google Shape;162;p28"/>
          <p:cNvSpPr txBox="1"/>
          <p:nvPr/>
        </p:nvSpPr>
        <p:spPr>
          <a:xfrm>
            <a:off x="6802025" y="2887844"/>
            <a:ext cx="1489200" cy="13320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Tyler</a:t>
            </a:r>
            <a:endParaRPr b="1" sz="2200">
              <a:solidFill>
                <a:schemeClr val="dk1"/>
              </a:solidFill>
              <a:latin typeface="Bellota Text"/>
              <a:ea typeface="Bellota Text"/>
              <a:cs typeface="Bellota Text"/>
              <a:sym typeface="Bellota Text"/>
            </a:endParaRPr>
          </a:p>
          <a:p>
            <a:pPr algn="ctr" indent="0" lvl="0" marL="0" rtl="0">
              <a:spcBef>
                <a:spcPts val="400"/>
              </a:spcBef>
              <a:spcAft>
                <a:spcPts val="0"/>
              </a:spcAft>
              <a:buNone/>
            </a:pPr>
            <a:r>
              <a:rPr b="1" lang="en">
                <a:solidFill>
                  <a:schemeClr val="dk2"/>
                </a:solidFill>
                <a:latin typeface="Bellota Text"/>
                <a:ea typeface="Bellota Text"/>
                <a:cs typeface="Bellota Text"/>
                <a:sym typeface="Bellota Text"/>
              </a:rPr>
              <a:t>24-year-old</a:t>
            </a:r>
            <a:endParaRPr b="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i="1" lang="en">
                <a:solidFill>
                  <a:schemeClr val="dk2"/>
                </a:solidFill>
                <a:latin typeface="Bellota Text"/>
                <a:ea typeface="Bellota Text"/>
                <a:cs typeface="Bellota Text"/>
                <a:sym typeface="Bellota Text"/>
              </a:rPr>
              <a:t>cook, boxer</a:t>
            </a:r>
            <a:r>
              <a:rPr b="1" lang="en">
                <a:solidFill>
                  <a:schemeClr val="dk2"/>
                </a:solidFill>
                <a:latin typeface="Bellota Text"/>
                <a:ea typeface="Bellota Text"/>
                <a:cs typeface="Bellota Text"/>
                <a:sym typeface="Bellota Text"/>
              </a:rPr>
              <a:t> </a:t>
            </a:r>
            <a:r>
              <a:rPr b="1" lang="en">
                <a:solidFill>
                  <a:schemeClr val="dk2"/>
                </a:solidFill>
                <a:latin typeface="Bellota Text"/>
                <a:ea typeface="Bellota Text"/>
                <a:cs typeface="Bellota Text"/>
                <a:sym typeface="Bellota Text"/>
              </a:rPr>
              <a:t>Detroit, MI</a:t>
            </a:r>
            <a:endParaRPr b="1" sz="1200">
              <a:solidFill>
                <a:schemeClr val="dk1"/>
              </a:solidFill>
              <a:latin typeface="Bellota Text"/>
              <a:ea typeface="Bellota Text"/>
              <a:cs typeface="Bellota Text"/>
              <a:sym typeface="Bellota Text"/>
            </a:endParaRPr>
          </a:p>
        </p:txBody>
      </p:sp>
      <p:sp>
        <p:nvSpPr>
          <p:cNvPr id="163" name="Google Shape;163;p28"/>
          <p:cNvSpPr txBox="1"/>
          <p:nvPr/>
        </p:nvSpPr>
        <p:spPr>
          <a:xfrm>
            <a:off x="4903475" y="2887850"/>
            <a:ext cx="1489200" cy="1112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Alyssa</a:t>
            </a:r>
            <a:endParaRPr b="1" sz="2200">
              <a:solidFill>
                <a:schemeClr val="dk1"/>
              </a:solidFill>
              <a:latin typeface="Bellota Text"/>
              <a:ea typeface="Bellota Text"/>
              <a:cs typeface="Bellota Text"/>
              <a:sym typeface="Bellota Text"/>
            </a:endParaRPr>
          </a:p>
          <a:p>
            <a:pPr algn="ctr" indent="0" lvl="0" marL="0" rtl="0">
              <a:spcBef>
                <a:spcPts val="400"/>
              </a:spcBef>
              <a:spcAft>
                <a:spcPts val="0"/>
              </a:spcAft>
              <a:buNone/>
            </a:pPr>
            <a:r>
              <a:rPr b="1" lang="en">
                <a:solidFill>
                  <a:schemeClr val="dk2"/>
                </a:solidFill>
                <a:latin typeface="Bellota Text"/>
                <a:ea typeface="Bellota Text"/>
                <a:cs typeface="Bellota Text"/>
                <a:sym typeface="Bellota Text"/>
              </a:rPr>
              <a:t>20-year-old</a:t>
            </a:r>
            <a:endParaRPr b="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i="1" lang="en">
                <a:solidFill>
                  <a:schemeClr val="dk2"/>
                </a:solidFill>
                <a:latin typeface="Bellota Text"/>
                <a:ea typeface="Bellota Text"/>
                <a:cs typeface="Bellota Text"/>
                <a:sym typeface="Bellota Text"/>
              </a:rPr>
              <a:t>graphic designer</a:t>
            </a:r>
            <a:r>
              <a:rPr b="1" lang="en">
                <a:solidFill>
                  <a:schemeClr val="dk2"/>
                </a:solidFill>
                <a:latin typeface="Bellota Text"/>
                <a:ea typeface="Bellota Text"/>
                <a:cs typeface="Bellota Text"/>
                <a:sym typeface="Bellota Text"/>
              </a:rPr>
              <a:t> Bakersfield, CA</a:t>
            </a:r>
            <a:endParaRPr b="1" sz="1900">
              <a:latin typeface="Bellota Text"/>
              <a:ea typeface="Bellota Text"/>
              <a:cs typeface="Bellota Text"/>
              <a:sym typeface="Bellota Text"/>
            </a:endParaRPr>
          </a:p>
          <a:p>
            <a:pPr algn="ctr" indent="0" lvl="0" marL="0" rtl="0">
              <a:spcBef>
                <a:spcPts val="0"/>
              </a:spcBef>
              <a:spcAft>
                <a:spcPts val="400"/>
              </a:spcAft>
              <a:buNone/>
            </a:pPr>
            <a:r>
              <a:t/>
            </a:r>
            <a:endParaRPr b="1" sz="1200">
              <a:solidFill>
                <a:schemeClr val="dk1"/>
              </a:solidFill>
              <a:latin typeface="Bellota Text"/>
              <a:ea typeface="Bellota Text"/>
              <a:cs typeface="Bellota Text"/>
              <a:sym typeface="Bellota Text"/>
            </a:endParaRPr>
          </a:p>
        </p:txBody>
      </p:sp>
      <p:pic>
        <p:nvPicPr>
          <p:cNvPr id="164" name="Google Shape;164;p28"/>
          <p:cNvPicPr preferRelativeResize="0"/>
          <p:nvPr/>
        </p:nvPicPr>
        <p:blipFill rotWithShape="1">
          <a:blip r:embed="rId7">
            <a:alphaModFix/>
          </a:blip>
          <a:srcRect b="-48" r="-47"/>
          <a:stretch/>
        </p:blipFill>
        <p:spPr>
          <a:xfrm>
            <a:off x="4814725" y="1268800"/>
            <a:ext cx="1489200" cy="1489200"/>
          </a:xfrm>
          <a:prstGeom prst="ellipse">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8" name="Shape 168"/>
        <p:cNvGrpSpPr/>
        <p:nvPr/>
      </p:nvGrpSpPr>
      <p:grpSpPr>
        <a:xfrm>
          <a:off x="0" y="0"/>
          <a:ext cx="0" cy="0"/>
          <a:chOff x="0" y="0"/>
          <a:chExt cx="0" cy="0"/>
        </a:xfrm>
      </p:grpSpPr>
      <p:sp>
        <p:nvSpPr>
          <p:cNvPr id="169" name="Google Shape;169;p29"/>
          <p:cNvSpPr txBox="1"/>
          <p:nvPr>
            <p:ph idx="4294967295" type="title"/>
          </p:nvPr>
        </p:nvSpPr>
        <p:spPr>
          <a:xfrm>
            <a:off x="1080050" y="531200"/>
            <a:ext cx="6984000" cy="396300"/>
          </a:xfrm>
          <a:prstGeom prst="rect">
            <a:avLst/>
          </a:prstGeom>
          <a:effectLst>
            <a:outerShdw blurRad="57150" rotWithShape="0" algn="bl" dir="5400000" dist="19050">
              <a:srgbClr val="000000">
                <a:alpha val="50000"/>
              </a:srgbClr>
            </a:outerShdw>
          </a:effectLst>
        </p:spPr>
        <p:txBody>
          <a:bodyPr anchorCtr="0" anchor="b" bIns="0" lIns="0" spcFirstLastPara="1" rIns="0" wrap="square" tIns="0">
            <a:noAutofit/>
          </a:bodyPr>
          <a:lstStyle/>
          <a:p>
            <a:pPr indent="0" lvl="0" marL="0" rtl="0" algn="ctr">
              <a:spcBef>
                <a:spcPts val="0"/>
              </a:spcBef>
              <a:spcAft>
                <a:spcPts val="0"/>
              </a:spcAft>
              <a:buNone/>
            </a:pPr>
            <a:r>
              <a:rPr lang="en">
                <a:solidFill>
                  <a:schemeClr val="lt1"/>
                </a:solidFill>
                <a:latin typeface="Nunito"/>
                <a:ea typeface="Nunito"/>
                <a:cs typeface="Nunito"/>
                <a:sym typeface="Nunito"/>
              </a:rPr>
              <a:t>… and asked them</a:t>
            </a:r>
            <a:endParaRPr>
              <a:solidFill>
                <a:schemeClr val="lt1"/>
              </a:solidFill>
              <a:latin typeface="Nunito"/>
              <a:ea typeface="Nunito"/>
              <a:cs typeface="Nunito"/>
              <a:sym typeface="Nunito"/>
            </a:endParaRPr>
          </a:p>
        </p:txBody>
      </p:sp>
      <p:sp>
        <p:nvSpPr>
          <p:cNvPr id="170" name="Google Shape;170;p29"/>
          <p:cNvSpPr txBox="1"/>
          <p:nvPr/>
        </p:nvSpPr>
        <p:spPr>
          <a:xfrm>
            <a:off x="3764675" y="414375"/>
            <a:ext cx="2041500" cy="4802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30000">
                <a:solidFill>
                  <a:schemeClr val="lt1"/>
                </a:solidFill>
                <a:latin typeface="Satisfy"/>
                <a:ea typeface="Satisfy"/>
                <a:cs typeface="Satisfy"/>
                <a:sym typeface="Satisfy"/>
              </a:rPr>
              <a:t>?</a:t>
            </a:r>
            <a:endParaRPr sz="30000">
              <a:solidFill>
                <a:schemeClr val="lt1"/>
              </a:solidFill>
              <a:latin typeface="Satisfy"/>
              <a:ea typeface="Satisfy"/>
              <a:cs typeface="Satisfy"/>
              <a:sym typeface="Satisfy"/>
            </a:endParaRPr>
          </a:p>
        </p:txBody>
      </p:sp>
      <p:sp>
        <p:nvSpPr>
          <p:cNvPr id="171" name="Google Shape;171;p29"/>
          <p:cNvSpPr txBox="1"/>
          <p:nvPr/>
        </p:nvSpPr>
        <p:spPr>
          <a:xfrm>
            <a:off x="744050" y="1258538"/>
            <a:ext cx="2689800" cy="738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Can you walk me through your last meal?</a:t>
            </a:r>
            <a:endParaRPr b="1" sz="1800">
              <a:solidFill>
                <a:schemeClr val="lt1"/>
              </a:solidFill>
              <a:latin typeface="Bellota Text"/>
              <a:ea typeface="Bellota Text"/>
              <a:cs typeface="Bellota Text"/>
              <a:sym typeface="Bellota Text"/>
            </a:endParaRPr>
          </a:p>
        </p:txBody>
      </p:sp>
      <p:sp>
        <p:nvSpPr>
          <p:cNvPr id="172" name="Google Shape;172;p29"/>
          <p:cNvSpPr txBox="1"/>
          <p:nvPr/>
        </p:nvSpPr>
        <p:spPr>
          <a:xfrm>
            <a:off x="246463" y="2199469"/>
            <a:ext cx="3557700" cy="461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What does your pantry look like?</a:t>
            </a:r>
            <a:endParaRPr b="1" sz="1800">
              <a:solidFill>
                <a:schemeClr val="lt1"/>
              </a:solidFill>
              <a:latin typeface="Bellota Text"/>
              <a:ea typeface="Bellota Text"/>
              <a:cs typeface="Bellota Text"/>
              <a:sym typeface="Bellota Text"/>
            </a:endParaRPr>
          </a:p>
        </p:txBody>
      </p:sp>
      <p:sp>
        <p:nvSpPr>
          <p:cNvPr id="173" name="Google Shape;173;p29"/>
          <p:cNvSpPr txBox="1"/>
          <p:nvPr/>
        </p:nvSpPr>
        <p:spPr>
          <a:xfrm>
            <a:off x="332128" y="2873916"/>
            <a:ext cx="3161100" cy="738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What challenges do you face when cooking?</a:t>
            </a:r>
            <a:endParaRPr b="1" sz="1800">
              <a:solidFill>
                <a:schemeClr val="lt1"/>
              </a:solidFill>
              <a:latin typeface="Bellota Text"/>
              <a:ea typeface="Bellota Text"/>
              <a:cs typeface="Bellota Text"/>
              <a:sym typeface="Bellota Text"/>
            </a:endParaRPr>
          </a:p>
        </p:txBody>
      </p:sp>
      <p:sp>
        <p:nvSpPr>
          <p:cNvPr id="174" name="Google Shape;174;p29"/>
          <p:cNvSpPr txBox="1"/>
          <p:nvPr/>
        </p:nvSpPr>
        <p:spPr>
          <a:xfrm>
            <a:off x="4680347" y="4045922"/>
            <a:ext cx="3841200" cy="461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Do you have any hot takes on food?</a:t>
            </a:r>
            <a:endParaRPr b="1" sz="1800">
              <a:solidFill>
                <a:schemeClr val="lt1"/>
              </a:solidFill>
              <a:latin typeface="Bellota Text"/>
              <a:ea typeface="Bellota Text"/>
              <a:cs typeface="Bellota Text"/>
              <a:sym typeface="Bellota Text"/>
            </a:endParaRPr>
          </a:p>
        </p:txBody>
      </p:sp>
      <p:sp>
        <p:nvSpPr>
          <p:cNvPr id="175" name="Google Shape;175;p29"/>
          <p:cNvSpPr txBox="1"/>
          <p:nvPr/>
        </p:nvSpPr>
        <p:spPr>
          <a:xfrm>
            <a:off x="356000" y="3801750"/>
            <a:ext cx="3011100" cy="738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How does cooking make you feel?</a:t>
            </a:r>
            <a:endParaRPr b="1" sz="1800">
              <a:solidFill>
                <a:schemeClr val="lt1"/>
              </a:solidFill>
              <a:latin typeface="Bellota Text"/>
              <a:ea typeface="Bellota Text"/>
              <a:cs typeface="Bellota Text"/>
              <a:sym typeface="Bellota Text"/>
            </a:endParaRPr>
          </a:p>
        </p:txBody>
      </p:sp>
      <p:sp>
        <p:nvSpPr>
          <p:cNvPr id="176" name="Google Shape;176;p29"/>
          <p:cNvSpPr txBox="1"/>
          <p:nvPr/>
        </p:nvSpPr>
        <p:spPr>
          <a:xfrm>
            <a:off x="5663297" y="2158109"/>
            <a:ext cx="3161100" cy="738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Can you walk me through the last time you cooked?</a:t>
            </a:r>
            <a:endParaRPr b="1" sz="1800">
              <a:solidFill>
                <a:schemeClr val="lt1"/>
              </a:solidFill>
              <a:latin typeface="Bellota Text"/>
              <a:ea typeface="Bellota Text"/>
              <a:cs typeface="Bellota Text"/>
              <a:sym typeface="Bellota Text"/>
            </a:endParaRPr>
          </a:p>
        </p:txBody>
      </p:sp>
      <p:sp>
        <p:nvSpPr>
          <p:cNvPr id="177" name="Google Shape;177;p29"/>
          <p:cNvSpPr txBox="1"/>
          <p:nvPr/>
        </p:nvSpPr>
        <p:spPr>
          <a:xfrm>
            <a:off x="5763313" y="1200781"/>
            <a:ext cx="3161100" cy="738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What do you </a:t>
            </a:r>
            <a:endParaRPr b="1" sz="1800">
              <a:solidFill>
                <a:schemeClr val="lt1"/>
              </a:solidFill>
              <a:latin typeface="Bellota Text"/>
              <a:ea typeface="Bellota Text"/>
              <a:cs typeface="Bellota Text"/>
              <a:sym typeface="Bellota Text"/>
            </a:endParaRPr>
          </a:p>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like most about </a:t>
            </a:r>
            <a:r>
              <a:rPr b="1" lang="en" sz="1800">
                <a:solidFill>
                  <a:schemeClr val="lt1"/>
                </a:solidFill>
                <a:latin typeface="Bellota Text"/>
                <a:ea typeface="Bellota Text"/>
                <a:cs typeface="Bellota Text"/>
                <a:sym typeface="Bellota Text"/>
              </a:rPr>
              <a:t>cooking?</a:t>
            </a:r>
            <a:endParaRPr b="1" sz="1800">
              <a:solidFill>
                <a:schemeClr val="lt1"/>
              </a:solidFill>
              <a:latin typeface="Bellota Text"/>
              <a:ea typeface="Bellota Text"/>
              <a:cs typeface="Bellota Text"/>
              <a:sym typeface="Bellota Text"/>
            </a:endParaRPr>
          </a:p>
        </p:txBody>
      </p:sp>
      <p:sp>
        <p:nvSpPr>
          <p:cNvPr id="178" name="Google Shape;178;p29"/>
          <p:cNvSpPr txBox="1"/>
          <p:nvPr/>
        </p:nvSpPr>
        <p:spPr>
          <a:xfrm>
            <a:off x="5025622" y="3117506"/>
            <a:ext cx="3729000" cy="738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What would be </a:t>
            </a:r>
            <a:endParaRPr b="1" sz="1800">
              <a:solidFill>
                <a:schemeClr val="lt1"/>
              </a:solidFill>
              <a:latin typeface="Bellota Text"/>
              <a:ea typeface="Bellota Text"/>
              <a:cs typeface="Bellota Text"/>
              <a:sym typeface="Bellota Text"/>
            </a:endParaRPr>
          </a:p>
          <a:p>
            <a:pPr indent="0" lvl="0" marL="0" rtl="0" algn="ctr">
              <a:spcBef>
                <a:spcPts val="0"/>
              </a:spcBef>
              <a:spcAft>
                <a:spcPts val="0"/>
              </a:spcAft>
              <a:buNone/>
            </a:pPr>
            <a:r>
              <a:rPr b="1" lang="en" sz="1800">
                <a:solidFill>
                  <a:schemeClr val="lt1"/>
                </a:solidFill>
                <a:latin typeface="Bellota Text"/>
                <a:ea typeface="Bellota Text"/>
                <a:cs typeface="Bellota Text"/>
                <a:sym typeface="Bellota Text"/>
              </a:rPr>
              <a:t>helpful for you when making food?</a:t>
            </a:r>
            <a:endParaRPr b="1" sz="1800">
              <a:solidFill>
                <a:schemeClr val="lt1"/>
              </a:solidFill>
              <a:latin typeface="Bellota Text"/>
              <a:ea typeface="Bellota Text"/>
              <a:cs typeface="Bellota Text"/>
              <a:sym typeface="Bellota Text"/>
            </a:endParaRPr>
          </a:p>
        </p:txBody>
      </p:sp>
    </p:spTree>
  </p:cSld>
  <p:clrMapOvr>
    <a:masterClrMapping/>
  </p:clrMapOvr>
</p:sld>
</file>

<file path=ppt/slides/slide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82" name="Shape 182"/>
        <p:cNvGrpSpPr/>
        <p:nvPr/>
      </p:nvGrpSpPr>
      <p:grpSpPr>
        <a:xfrm>
          <a:off x="0" y="0"/>
          <a:ext cx="0" cy="0"/>
          <a:chOff x="0" y="0"/>
          <a:chExt cx="0" cy="0"/>
        </a:xfrm>
      </p:grpSpPr>
      <p:sp>
        <p:nvSpPr>
          <p:cNvPr id="183" name="Google Shape;183;p30"/>
          <p:cNvSpPr txBox="1"/>
          <p:nvPr>
            <p:ph idx="4294967295" type="body"/>
          </p:nvPr>
        </p:nvSpPr>
        <p:spPr>
          <a:xfrm>
            <a:off x="4922725" y="2169950"/>
            <a:ext cx="3561300" cy="1084800"/>
          </a:xfrm>
          <a:prstGeom prst="rect">
            <a:avLst/>
          </a:prstGeom>
        </p:spPr>
        <p:txBody>
          <a:bodyPr anchor="t" anchorCtr="0" bIns="0" lIns="0" rIns="0" spcFirstLastPara="1" tIns="0" wrap="square">
            <a:noAutofit/>
          </a:bodyPr>
          <a:lstStyle/>
          <a:p>
            <a:pPr algn="l" indent="0" lvl="0" marL="0" rtl="0">
              <a:spcBef>
                <a:spcPts val="0"/>
              </a:spcBef>
              <a:spcAft>
                <a:spcPts val="800"/>
              </a:spcAft>
              <a:buNone/>
            </a:pPr>
            <a:r>
              <a:rPr i="1" lang="en" sz="2000"/>
              <a:t>“I will not serve to my customers anything that I wouldn’t serve to </a:t>
            </a:r>
            <a:r>
              <a:rPr b="1" i="1" lang="en" sz="2000">
                <a:latin typeface="Bellota Text"/>
                <a:ea typeface="Bellota Text"/>
                <a:cs typeface="Bellota Text"/>
                <a:sym typeface="Bellota Text"/>
              </a:rPr>
              <a:t>my kids</a:t>
            </a:r>
            <a:r>
              <a:rPr i="1" lang="en" sz="2000"/>
              <a:t>.”</a:t>
            </a:r>
            <a:endParaRPr i="1" sz="2000"/>
          </a:p>
        </p:txBody>
      </p:sp>
      <p:cxnSp>
        <p:nvCxnSpPr>
          <p:cNvPr id="184" name="Google Shape;184;p30"/>
          <p:cNvCxnSpPr/>
          <p:nvPr/>
        </p:nvCxnSpPr>
        <p:spPr>
          <a:xfrm>
            <a:off x="4768925" y="2160550"/>
            <a:ext cx="0" cy="1054200"/>
          </a:xfrm>
          <a:prstGeom prst="straightConnector1">
            <a:avLst/>
          </a:prstGeom>
          <a:noFill/>
          <a:ln cap="flat" cmpd="sng" w="28575">
            <a:solidFill>
              <a:schemeClr val="dk2"/>
            </a:solidFill>
            <a:prstDash val="solid"/>
            <a:round/>
            <a:headEnd len="med" type="none" w="med"/>
            <a:tailEnd len="med" type="none" w="med"/>
          </a:ln>
        </p:spPr>
      </p:cxnSp>
      <p:sp>
        <p:nvSpPr>
          <p:cNvPr id="185" name="Google Shape;185;p30"/>
          <p:cNvSpPr txBox="1"/>
          <p:nvPr/>
        </p:nvSpPr>
        <p:spPr>
          <a:xfrm>
            <a:off x="1225375" y="3859651"/>
            <a:ext cx="2947200" cy="8130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Eduing</a:t>
            </a:r>
            <a:endParaRPr b="1" sz="2200">
              <a:solidFill>
                <a:schemeClr val="dk1"/>
              </a:solidFill>
              <a:latin typeface="Bellota Text"/>
              <a:ea typeface="Bellota Text"/>
              <a:cs typeface="Bellota Text"/>
              <a:sym typeface="Bellota Text"/>
            </a:endParaRPr>
          </a:p>
          <a:p>
            <a:pPr algn="ctr" indent="0" lvl="0" marL="0" rtl="0">
              <a:spcBef>
                <a:spcPts val="0"/>
              </a:spcBef>
              <a:spcAft>
                <a:spcPts val="0"/>
              </a:spcAft>
              <a:buNone/>
            </a:pPr>
            <a:r>
              <a:rPr b="1" i="1" lang="en">
                <a:solidFill>
                  <a:schemeClr val="dk2"/>
                </a:solidFill>
                <a:latin typeface="Bellota Text"/>
                <a:ea typeface="Bellota Text"/>
                <a:cs typeface="Bellota Text"/>
                <a:sym typeface="Bellota Text"/>
              </a:rPr>
              <a:t>food vendor, business owner</a:t>
            </a:r>
            <a:endParaRPr b="1" i="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Outside his business</a:t>
            </a:r>
            <a:r>
              <a:rPr b="1" lang="en">
                <a:solidFill>
                  <a:schemeClr val="dk2"/>
                </a:solidFill>
                <a:latin typeface="Bellota Text"/>
                <a:ea typeface="Bellota Text"/>
                <a:cs typeface="Bellota Text"/>
                <a:sym typeface="Bellota Text"/>
              </a:rPr>
              <a:t>, 20 min</a:t>
            </a:r>
            <a:endParaRPr b="1">
              <a:solidFill>
                <a:schemeClr val="dk2"/>
              </a:solidFill>
              <a:latin typeface="Bellota Text"/>
              <a:ea typeface="Bellota Text"/>
              <a:cs typeface="Bellota Text"/>
              <a:sym typeface="Bellota Text"/>
            </a:endParaRPr>
          </a:p>
        </p:txBody>
      </p:sp>
      <p:pic>
        <p:nvPicPr>
          <p:cNvPr id="186" name="Google Shape;186;p30"/>
          <p:cNvPicPr preferRelativeResize="0"/>
          <p:nvPr/>
        </p:nvPicPr>
        <p:blipFill rotWithShape="1">
          <a:blip r:embed="rId3">
            <a:alphaModFix/>
          </a:blip>
          <a:srcRect r="-2"/>
          <a:stretch/>
        </p:blipFill>
        <p:spPr>
          <a:xfrm>
            <a:off x="1132225" y="554075"/>
            <a:ext cx="3133500" cy="3133500"/>
          </a:xfrm>
          <a:prstGeom prst="ellipse">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8.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90" name="Shape 190"/>
        <p:cNvGrpSpPr/>
        <p:nvPr/>
      </p:nvGrpSpPr>
      <p:grpSpPr>
        <a:xfrm>
          <a:off x="0" y="0"/>
          <a:ext cx="0" cy="0"/>
          <a:chOff x="0" y="0"/>
          <a:chExt cx="0" cy="0"/>
        </a:xfrm>
      </p:grpSpPr>
      <p:cxnSp>
        <p:nvCxnSpPr>
          <p:cNvPr id="191" name="Google Shape;191;p31"/>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192" name="Google Shape;192;p31"/>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pic>
        <p:nvPicPr>
          <p:cNvPr id="193" name="Google Shape;193;p31"/>
          <p:cNvPicPr preferRelativeResize="0"/>
          <p:nvPr/>
        </p:nvPicPr>
        <p:blipFill rotWithShape="1">
          <a:blip r:embed="rId3">
            <a:alphaModFix/>
          </a:blip>
          <a:srcRect r="-2"/>
          <a:stretch/>
        </p:blipFill>
        <p:spPr>
          <a:xfrm>
            <a:off x="3966750" y="1966488"/>
            <a:ext cx="1210500" cy="1210500"/>
          </a:xfrm>
          <a:prstGeom prst="ellipse">
            <a:avLst/>
          </a:prstGeom>
          <a:noFill/>
          <a:ln>
            <a:noFill/>
          </a:ln>
          <a:effectLst>
            <a:outerShdw algn="bl" blurRad="57150" dir="5400000" dist="19050" rotWithShape="0">
              <a:srgbClr val="000000">
                <a:alpha val="50000"/>
              </a:srgbClr>
            </a:outerShdw>
          </a:effectLst>
        </p:spPr>
      </p:pic>
      <p:sp>
        <p:nvSpPr>
          <p:cNvPr id="194" name="Google Shape;194;p31"/>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195" name="Google Shape;195;p31"/>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196" name="Google Shape;196;p31"/>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197" name="Google Shape;197;p31"/>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198" name="Google Shape;198;p31"/>
          <p:cNvPicPr preferRelativeResize="0"/>
          <p:nvPr/>
        </p:nvPicPr>
        <p:blipFill>
          <a:blip r:embed="rId4">
            <a:alphaModFix/>
          </a:blip>
          <a:stretch>
            <a:fillRect/>
          </a:stretch>
        </p:blipFill>
        <p:spPr>
          <a:xfrm>
            <a:off x="308925" y="2809875"/>
            <a:ext cx="640875" cy="655848"/>
          </a:xfrm>
          <a:prstGeom prst="rect">
            <a:avLst/>
          </a:prstGeom>
          <a:noFill/>
          <a:ln>
            <a:noFill/>
          </a:ln>
        </p:spPr>
      </p:pic>
      <p:sp>
        <p:nvSpPr>
          <p:cNvPr id="199" name="Google Shape;199;p31"/>
          <p:cNvSpPr txBox="1"/>
          <p:nvPr/>
        </p:nvSpPr>
        <p:spPr>
          <a:xfrm>
            <a:off x="400765" y="28885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Comes to farmer market to make a living</a:t>
            </a:r>
            <a:endParaRPr b="1" sz="500">
              <a:latin typeface="Bellota Text"/>
              <a:ea typeface="Bellota Text"/>
              <a:cs typeface="Bellota Text"/>
              <a:sym typeface="Bellota Text"/>
            </a:endParaRPr>
          </a:p>
        </p:txBody>
      </p:sp>
      <p:pic>
        <p:nvPicPr>
          <p:cNvPr id="200" name="Google Shape;200;p31"/>
          <p:cNvPicPr preferRelativeResize="0"/>
          <p:nvPr/>
        </p:nvPicPr>
        <p:blipFill>
          <a:blip r:embed="rId5">
            <a:alphaModFix/>
          </a:blip>
          <a:stretch>
            <a:fillRect/>
          </a:stretch>
        </p:blipFill>
        <p:spPr>
          <a:xfrm>
            <a:off x="6557213" y="3962600"/>
            <a:ext cx="640875" cy="655848"/>
          </a:xfrm>
          <a:prstGeom prst="rect">
            <a:avLst/>
          </a:prstGeom>
          <a:noFill/>
          <a:ln>
            <a:noFill/>
          </a:ln>
        </p:spPr>
      </p:pic>
      <p:sp>
        <p:nvSpPr>
          <p:cNvPr id="201" name="Google Shape;201;p31"/>
          <p:cNvSpPr txBox="1"/>
          <p:nvPr/>
        </p:nvSpPr>
        <p:spPr>
          <a:xfrm>
            <a:off x="6649052" y="4102433"/>
            <a:ext cx="457200" cy="283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Loves to cook</a:t>
            </a:r>
            <a:endParaRPr b="1" sz="800">
              <a:latin typeface="Bellota Text"/>
              <a:ea typeface="Bellota Text"/>
              <a:cs typeface="Bellota Text"/>
              <a:sym typeface="Bellota Text"/>
            </a:endParaRPr>
          </a:p>
        </p:txBody>
      </p:sp>
      <p:pic>
        <p:nvPicPr>
          <p:cNvPr id="202" name="Google Shape;202;p31"/>
          <p:cNvPicPr preferRelativeResize="0"/>
          <p:nvPr/>
        </p:nvPicPr>
        <p:blipFill>
          <a:blip r:embed="rId6">
            <a:alphaModFix/>
          </a:blip>
          <a:stretch>
            <a:fillRect/>
          </a:stretch>
        </p:blipFill>
        <p:spPr>
          <a:xfrm>
            <a:off x="5527450" y="189900"/>
            <a:ext cx="640875" cy="655848"/>
          </a:xfrm>
          <a:prstGeom prst="rect">
            <a:avLst/>
          </a:prstGeom>
          <a:noFill/>
          <a:ln>
            <a:noFill/>
          </a:ln>
        </p:spPr>
      </p:pic>
      <p:sp>
        <p:nvSpPr>
          <p:cNvPr id="203" name="Google Shape;203;p31"/>
          <p:cNvSpPr txBox="1"/>
          <p:nvPr/>
        </p:nvSpPr>
        <p:spPr>
          <a:xfrm>
            <a:off x="5619290" y="2685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Food is one of the bes things to bring </a:t>
            </a:r>
            <a:r>
              <a:rPr b="1" lang="en" sz="500">
                <a:latin typeface="Bellota Text"/>
                <a:ea typeface="Bellota Text"/>
                <a:cs typeface="Bellota Text"/>
                <a:sym typeface="Bellota Text"/>
              </a:rPr>
              <a:t>people</a:t>
            </a:r>
            <a:r>
              <a:rPr b="1" lang="en" sz="500">
                <a:latin typeface="Bellota Text"/>
                <a:ea typeface="Bellota Text"/>
                <a:cs typeface="Bellota Text"/>
                <a:sym typeface="Bellota Text"/>
              </a:rPr>
              <a:t> together</a:t>
            </a:r>
            <a:endParaRPr b="1" sz="500">
              <a:latin typeface="Bellota Text"/>
              <a:ea typeface="Bellota Text"/>
              <a:cs typeface="Bellota Text"/>
              <a:sym typeface="Bellota Text"/>
            </a:endParaRPr>
          </a:p>
        </p:txBody>
      </p:sp>
      <p:pic>
        <p:nvPicPr>
          <p:cNvPr id="204" name="Google Shape;204;p31"/>
          <p:cNvPicPr preferRelativeResize="0"/>
          <p:nvPr/>
        </p:nvPicPr>
        <p:blipFill>
          <a:blip r:embed="rId5">
            <a:alphaModFix/>
          </a:blip>
          <a:stretch>
            <a:fillRect/>
          </a:stretch>
        </p:blipFill>
        <p:spPr>
          <a:xfrm>
            <a:off x="3115025" y="2888500"/>
            <a:ext cx="640875" cy="655848"/>
          </a:xfrm>
          <a:prstGeom prst="rect">
            <a:avLst/>
          </a:prstGeom>
          <a:noFill/>
          <a:ln>
            <a:noFill/>
          </a:ln>
        </p:spPr>
      </p:pic>
      <p:sp>
        <p:nvSpPr>
          <p:cNvPr id="205" name="Google Shape;205;p31"/>
          <p:cNvSpPr txBox="1"/>
          <p:nvPr/>
        </p:nvSpPr>
        <p:spPr>
          <a:xfrm>
            <a:off x="3206865" y="29671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Started</a:t>
            </a:r>
            <a:r>
              <a:rPr b="1" lang="en" sz="500">
                <a:latin typeface="Bellota Text"/>
                <a:ea typeface="Bellota Text"/>
                <a:cs typeface="Bellota Text"/>
                <a:sym typeface="Bellota Text"/>
              </a:rPr>
              <a:t> working at 3:00AM in order to prep</a:t>
            </a:r>
            <a:endParaRPr b="1" sz="500">
              <a:latin typeface="Bellota Text"/>
              <a:ea typeface="Bellota Text"/>
              <a:cs typeface="Bellota Text"/>
              <a:sym typeface="Bellota Text"/>
            </a:endParaRPr>
          </a:p>
        </p:txBody>
      </p:sp>
      <p:pic>
        <p:nvPicPr>
          <p:cNvPr id="206" name="Google Shape;206;p31"/>
          <p:cNvPicPr preferRelativeResize="0"/>
          <p:nvPr/>
        </p:nvPicPr>
        <p:blipFill>
          <a:blip r:embed="rId4">
            <a:alphaModFix/>
          </a:blip>
          <a:stretch>
            <a:fillRect/>
          </a:stretch>
        </p:blipFill>
        <p:spPr>
          <a:xfrm>
            <a:off x="3471025" y="3805150"/>
            <a:ext cx="640875" cy="655848"/>
          </a:xfrm>
          <a:prstGeom prst="rect">
            <a:avLst/>
          </a:prstGeom>
          <a:noFill/>
          <a:ln>
            <a:noFill/>
          </a:ln>
        </p:spPr>
      </p:pic>
      <p:sp>
        <p:nvSpPr>
          <p:cNvPr id="207" name="Google Shape;207;p31"/>
          <p:cNvSpPr txBox="1"/>
          <p:nvPr/>
        </p:nvSpPr>
        <p:spPr>
          <a:xfrm>
            <a:off x="3562865" y="38837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Prep food in commercial kitchen for 4-5 hours</a:t>
            </a:r>
            <a:endParaRPr b="1" sz="500">
              <a:latin typeface="Bellota Text"/>
              <a:ea typeface="Bellota Text"/>
              <a:cs typeface="Bellota Text"/>
              <a:sym typeface="Bellota Text"/>
            </a:endParaRPr>
          </a:p>
        </p:txBody>
      </p:sp>
      <p:pic>
        <p:nvPicPr>
          <p:cNvPr id="208" name="Google Shape;208;p31"/>
          <p:cNvPicPr preferRelativeResize="0"/>
          <p:nvPr/>
        </p:nvPicPr>
        <p:blipFill>
          <a:blip r:embed="rId7">
            <a:alphaModFix/>
          </a:blip>
          <a:stretch>
            <a:fillRect/>
          </a:stretch>
        </p:blipFill>
        <p:spPr>
          <a:xfrm>
            <a:off x="7106250" y="3062950"/>
            <a:ext cx="640875" cy="655848"/>
          </a:xfrm>
          <a:prstGeom prst="rect">
            <a:avLst/>
          </a:prstGeom>
          <a:noFill/>
          <a:ln>
            <a:noFill/>
          </a:ln>
        </p:spPr>
      </p:pic>
      <p:sp>
        <p:nvSpPr>
          <p:cNvPr id="209" name="Google Shape;209;p31"/>
          <p:cNvSpPr txBox="1"/>
          <p:nvPr/>
        </p:nvSpPr>
        <p:spPr>
          <a:xfrm>
            <a:off x="7198090" y="31415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Cooking</a:t>
            </a:r>
            <a:r>
              <a:rPr b="1" lang="en" sz="500">
                <a:latin typeface="Bellota Text"/>
                <a:ea typeface="Bellota Text"/>
                <a:cs typeface="Bellota Text"/>
                <a:sym typeface="Bellota Text"/>
              </a:rPr>
              <a:t> and working long hours gets exhausting</a:t>
            </a:r>
            <a:endParaRPr b="1" sz="500">
              <a:latin typeface="Bellota Text"/>
              <a:ea typeface="Bellota Text"/>
              <a:cs typeface="Bellota Text"/>
              <a:sym typeface="Bellota Text"/>
            </a:endParaRPr>
          </a:p>
        </p:txBody>
      </p:sp>
      <p:pic>
        <p:nvPicPr>
          <p:cNvPr id="210" name="Google Shape;210;p31"/>
          <p:cNvPicPr preferRelativeResize="0"/>
          <p:nvPr/>
        </p:nvPicPr>
        <p:blipFill>
          <a:blip r:embed="rId5">
            <a:alphaModFix/>
          </a:blip>
          <a:stretch>
            <a:fillRect/>
          </a:stretch>
        </p:blipFill>
        <p:spPr>
          <a:xfrm>
            <a:off x="18400" y="4291000"/>
            <a:ext cx="640875" cy="655848"/>
          </a:xfrm>
          <a:prstGeom prst="rect">
            <a:avLst/>
          </a:prstGeom>
          <a:noFill/>
          <a:ln>
            <a:noFill/>
          </a:ln>
        </p:spPr>
      </p:pic>
      <p:sp>
        <p:nvSpPr>
          <p:cNvPr id="211" name="Google Shape;211;p31"/>
          <p:cNvSpPr txBox="1"/>
          <p:nvPr/>
        </p:nvSpPr>
        <p:spPr>
          <a:xfrm>
            <a:off x="99283" y="4395395"/>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Used to work for </a:t>
            </a:r>
            <a:r>
              <a:rPr b="1" lang="en" sz="500">
                <a:latin typeface="Bellota Text"/>
                <a:ea typeface="Bellota Text"/>
                <a:cs typeface="Bellota Text"/>
                <a:sym typeface="Bellota Text"/>
              </a:rPr>
              <a:t>another </a:t>
            </a:r>
            <a:r>
              <a:rPr b="1" lang="en" sz="500">
                <a:latin typeface="Bellota Text"/>
                <a:ea typeface="Bellota Text"/>
                <a:cs typeface="Bellota Text"/>
                <a:sym typeface="Bellota Text"/>
              </a:rPr>
              <a:t>company, now owns his own business</a:t>
            </a:r>
            <a:endParaRPr b="1" sz="500">
              <a:latin typeface="Bellota Text"/>
              <a:ea typeface="Bellota Text"/>
              <a:cs typeface="Bellota Text"/>
              <a:sym typeface="Bellota Text"/>
            </a:endParaRPr>
          </a:p>
        </p:txBody>
      </p:sp>
      <p:pic>
        <p:nvPicPr>
          <p:cNvPr id="212" name="Google Shape;212;p31"/>
          <p:cNvPicPr preferRelativeResize="0"/>
          <p:nvPr/>
        </p:nvPicPr>
        <p:blipFill>
          <a:blip r:embed="rId7">
            <a:alphaModFix/>
          </a:blip>
          <a:stretch>
            <a:fillRect/>
          </a:stretch>
        </p:blipFill>
        <p:spPr>
          <a:xfrm>
            <a:off x="1744825" y="172125"/>
            <a:ext cx="640875" cy="655848"/>
          </a:xfrm>
          <a:prstGeom prst="rect">
            <a:avLst/>
          </a:prstGeom>
          <a:noFill/>
          <a:ln>
            <a:noFill/>
          </a:ln>
        </p:spPr>
      </p:pic>
      <p:sp>
        <p:nvSpPr>
          <p:cNvPr id="213" name="Google Shape;213;p31"/>
          <p:cNvSpPr txBox="1"/>
          <p:nvPr/>
        </p:nvSpPr>
        <p:spPr>
          <a:xfrm>
            <a:off x="1836652" y="2881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On working at his own business, “It makes a huge difference”</a:t>
            </a:r>
            <a:endParaRPr b="1" sz="500">
              <a:latin typeface="Bellota Text"/>
              <a:ea typeface="Bellota Text"/>
              <a:cs typeface="Bellota Text"/>
              <a:sym typeface="Bellota Text"/>
            </a:endParaRPr>
          </a:p>
        </p:txBody>
      </p:sp>
      <p:pic>
        <p:nvPicPr>
          <p:cNvPr id="214" name="Google Shape;214;p31"/>
          <p:cNvPicPr preferRelativeResize="0"/>
          <p:nvPr/>
        </p:nvPicPr>
        <p:blipFill>
          <a:blip r:embed="rId6">
            <a:alphaModFix/>
          </a:blip>
          <a:stretch>
            <a:fillRect/>
          </a:stretch>
        </p:blipFill>
        <p:spPr>
          <a:xfrm>
            <a:off x="7542900" y="4154050"/>
            <a:ext cx="640875" cy="655848"/>
          </a:xfrm>
          <a:prstGeom prst="rect">
            <a:avLst/>
          </a:prstGeom>
          <a:noFill/>
          <a:ln>
            <a:noFill/>
          </a:ln>
        </p:spPr>
      </p:pic>
      <p:sp>
        <p:nvSpPr>
          <p:cNvPr id="215" name="Google Shape;215;p31"/>
          <p:cNvSpPr txBox="1"/>
          <p:nvPr/>
        </p:nvSpPr>
        <p:spPr>
          <a:xfrm>
            <a:off x="7632846" y="4277552"/>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Enjoys and is very </a:t>
            </a:r>
            <a:r>
              <a:rPr b="1" lang="en" sz="500">
                <a:latin typeface="Bellota Text"/>
                <a:ea typeface="Bellota Text"/>
                <a:cs typeface="Bellota Text"/>
                <a:sym typeface="Bellota Text"/>
              </a:rPr>
              <a:t>satisfied</a:t>
            </a:r>
            <a:r>
              <a:rPr b="1" lang="en" sz="500">
                <a:latin typeface="Bellota Text"/>
                <a:ea typeface="Bellota Text"/>
                <a:cs typeface="Bellota Text"/>
                <a:sym typeface="Bellota Text"/>
              </a:rPr>
              <a:t> to work at his own business</a:t>
            </a:r>
            <a:endParaRPr b="1" sz="500">
              <a:latin typeface="Bellota Text"/>
              <a:ea typeface="Bellota Text"/>
              <a:cs typeface="Bellota Text"/>
              <a:sym typeface="Bellota Text"/>
            </a:endParaRPr>
          </a:p>
        </p:txBody>
      </p:sp>
      <p:pic>
        <p:nvPicPr>
          <p:cNvPr id="216" name="Google Shape;216;p31"/>
          <p:cNvPicPr preferRelativeResize="0"/>
          <p:nvPr/>
        </p:nvPicPr>
        <p:blipFill>
          <a:blip r:embed="rId6">
            <a:alphaModFix/>
          </a:blip>
          <a:stretch>
            <a:fillRect/>
          </a:stretch>
        </p:blipFill>
        <p:spPr>
          <a:xfrm>
            <a:off x="123175" y="1049100"/>
            <a:ext cx="640875" cy="655848"/>
          </a:xfrm>
          <a:prstGeom prst="rect">
            <a:avLst/>
          </a:prstGeom>
          <a:noFill/>
          <a:ln>
            <a:noFill/>
          </a:ln>
        </p:spPr>
      </p:pic>
      <p:sp>
        <p:nvSpPr>
          <p:cNvPr id="217" name="Google Shape;217;p31"/>
          <p:cNvSpPr txBox="1"/>
          <p:nvPr/>
        </p:nvSpPr>
        <p:spPr>
          <a:xfrm>
            <a:off x="215015" y="11711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“You can be creative with your own business”</a:t>
            </a:r>
            <a:endParaRPr b="1" sz="500">
              <a:latin typeface="Bellota Text"/>
              <a:ea typeface="Bellota Text"/>
              <a:cs typeface="Bellota Text"/>
              <a:sym typeface="Bellota Text"/>
            </a:endParaRPr>
          </a:p>
        </p:txBody>
      </p:sp>
      <p:pic>
        <p:nvPicPr>
          <p:cNvPr id="218" name="Google Shape;218;p31"/>
          <p:cNvPicPr preferRelativeResize="0"/>
          <p:nvPr/>
        </p:nvPicPr>
        <p:blipFill>
          <a:blip r:embed="rId4">
            <a:alphaModFix/>
          </a:blip>
          <a:stretch>
            <a:fillRect/>
          </a:stretch>
        </p:blipFill>
        <p:spPr>
          <a:xfrm>
            <a:off x="1033238" y="1412250"/>
            <a:ext cx="640875" cy="655848"/>
          </a:xfrm>
          <a:prstGeom prst="rect">
            <a:avLst/>
          </a:prstGeom>
          <a:noFill/>
          <a:ln>
            <a:noFill/>
          </a:ln>
        </p:spPr>
      </p:pic>
      <p:sp>
        <p:nvSpPr>
          <p:cNvPr id="219" name="Google Shape;219;p31"/>
          <p:cNvSpPr txBox="1"/>
          <p:nvPr/>
        </p:nvSpPr>
        <p:spPr>
          <a:xfrm>
            <a:off x="1125077" y="14908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On working at his own business, “You don’t have to listen to anyone.”</a:t>
            </a:r>
            <a:endParaRPr b="1" sz="500">
              <a:latin typeface="Bellota Text"/>
              <a:ea typeface="Bellota Text"/>
              <a:cs typeface="Bellota Text"/>
              <a:sym typeface="Bellota Text"/>
            </a:endParaRPr>
          </a:p>
        </p:txBody>
      </p:sp>
      <p:pic>
        <p:nvPicPr>
          <p:cNvPr id="220" name="Google Shape;220;p31"/>
          <p:cNvPicPr preferRelativeResize="0"/>
          <p:nvPr/>
        </p:nvPicPr>
        <p:blipFill>
          <a:blip r:embed="rId5">
            <a:alphaModFix/>
          </a:blip>
          <a:stretch>
            <a:fillRect/>
          </a:stretch>
        </p:blipFill>
        <p:spPr>
          <a:xfrm>
            <a:off x="979913" y="439575"/>
            <a:ext cx="640875" cy="655848"/>
          </a:xfrm>
          <a:prstGeom prst="rect">
            <a:avLst/>
          </a:prstGeom>
          <a:noFill/>
          <a:ln>
            <a:noFill/>
          </a:ln>
        </p:spPr>
      </p:pic>
      <p:sp>
        <p:nvSpPr>
          <p:cNvPr id="221" name="Google Shape;221;p31"/>
          <p:cNvSpPr txBox="1"/>
          <p:nvPr/>
        </p:nvSpPr>
        <p:spPr>
          <a:xfrm>
            <a:off x="1071752" y="51820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will not serve to my customers anything that I wouldn’t serve to my kids.”</a:t>
            </a:r>
            <a:endParaRPr b="1" sz="500">
              <a:latin typeface="Bellota Text"/>
              <a:ea typeface="Bellota Text"/>
              <a:cs typeface="Bellota Text"/>
              <a:sym typeface="Bellota Text"/>
            </a:endParaRPr>
          </a:p>
        </p:txBody>
      </p:sp>
      <p:pic>
        <p:nvPicPr>
          <p:cNvPr id="222" name="Google Shape;222;p31"/>
          <p:cNvPicPr preferRelativeResize="0"/>
          <p:nvPr/>
        </p:nvPicPr>
        <p:blipFill>
          <a:blip r:embed="rId7">
            <a:alphaModFix/>
          </a:blip>
          <a:stretch>
            <a:fillRect/>
          </a:stretch>
        </p:blipFill>
        <p:spPr>
          <a:xfrm>
            <a:off x="709613" y="4391300"/>
            <a:ext cx="640875" cy="655848"/>
          </a:xfrm>
          <a:prstGeom prst="rect">
            <a:avLst/>
          </a:prstGeom>
          <a:noFill/>
          <a:ln>
            <a:noFill/>
          </a:ln>
        </p:spPr>
      </p:pic>
      <p:sp>
        <p:nvSpPr>
          <p:cNvPr id="223" name="Google Shape;223;p31"/>
          <p:cNvSpPr txBox="1"/>
          <p:nvPr/>
        </p:nvSpPr>
        <p:spPr>
          <a:xfrm>
            <a:off x="801452" y="44699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Tries to bring </a:t>
            </a:r>
            <a:r>
              <a:rPr b="1" lang="en" sz="500">
                <a:latin typeface="Bellota Text"/>
                <a:ea typeface="Bellota Text"/>
                <a:cs typeface="Bellota Text"/>
                <a:sym typeface="Bellota Text"/>
              </a:rPr>
              <a:t>practices</a:t>
            </a:r>
            <a:r>
              <a:rPr b="1" lang="en" sz="500">
                <a:latin typeface="Bellota Text"/>
                <a:ea typeface="Bellota Text"/>
                <a:cs typeface="Bellota Text"/>
                <a:sym typeface="Bellota Text"/>
              </a:rPr>
              <a:t> from cooking at home to his business</a:t>
            </a:r>
            <a:endParaRPr b="1" sz="500">
              <a:latin typeface="Bellota Text"/>
              <a:ea typeface="Bellota Text"/>
              <a:cs typeface="Bellota Text"/>
              <a:sym typeface="Bellota Text"/>
            </a:endParaRPr>
          </a:p>
        </p:txBody>
      </p:sp>
      <p:pic>
        <p:nvPicPr>
          <p:cNvPr id="224" name="Google Shape;224;p31"/>
          <p:cNvPicPr preferRelativeResize="0"/>
          <p:nvPr/>
        </p:nvPicPr>
        <p:blipFill>
          <a:blip r:embed="rId4">
            <a:alphaModFix/>
          </a:blip>
          <a:stretch>
            <a:fillRect/>
          </a:stretch>
        </p:blipFill>
        <p:spPr>
          <a:xfrm>
            <a:off x="5669450" y="3381850"/>
            <a:ext cx="640875" cy="655848"/>
          </a:xfrm>
          <a:prstGeom prst="rect">
            <a:avLst/>
          </a:prstGeom>
          <a:noFill/>
          <a:ln>
            <a:noFill/>
          </a:ln>
        </p:spPr>
      </p:pic>
      <p:sp>
        <p:nvSpPr>
          <p:cNvPr id="225" name="Google Shape;225;p31"/>
          <p:cNvSpPr txBox="1"/>
          <p:nvPr/>
        </p:nvSpPr>
        <p:spPr>
          <a:xfrm>
            <a:off x="5761290" y="347312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Has to feel happy about what he gives to his </a:t>
            </a:r>
            <a:r>
              <a:rPr b="1" lang="en" sz="500">
                <a:latin typeface="Bellota Text"/>
                <a:ea typeface="Bellota Text"/>
                <a:cs typeface="Bellota Text"/>
                <a:sym typeface="Bellota Text"/>
              </a:rPr>
              <a:t>customers</a:t>
            </a:r>
            <a:endParaRPr b="1" sz="500">
              <a:latin typeface="Bellota Text"/>
              <a:ea typeface="Bellota Text"/>
              <a:cs typeface="Bellota Text"/>
              <a:sym typeface="Bellota Text"/>
            </a:endParaRPr>
          </a:p>
        </p:txBody>
      </p:sp>
      <p:pic>
        <p:nvPicPr>
          <p:cNvPr id="226" name="Google Shape;226;p31"/>
          <p:cNvPicPr preferRelativeResize="0"/>
          <p:nvPr/>
        </p:nvPicPr>
        <p:blipFill>
          <a:blip r:embed="rId6">
            <a:alphaModFix/>
          </a:blip>
          <a:stretch>
            <a:fillRect/>
          </a:stretch>
        </p:blipFill>
        <p:spPr>
          <a:xfrm>
            <a:off x="8141375" y="172113"/>
            <a:ext cx="739446" cy="756725"/>
          </a:xfrm>
          <a:prstGeom prst="rect">
            <a:avLst/>
          </a:prstGeom>
          <a:noFill/>
          <a:ln>
            <a:noFill/>
          </a:ln>
        </p:spPr>
      </p:pic>
      <p:sp>
        <p:nvSpPr>
          <p:cNvPr id="227" name="Google Shape;227;p31"/>
          <p:cNvSpPr txBox="1"/>
          <p:nvPr/>
        </p:nvSpPr>
        <p:spPr>
          <a:xfrm>
            <a:off x="8195481" y="290188"/>
            <a:ext cx="589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Cooking for business “is very similar [to cooking at home] but at a much larger scale.”</a:t>
            </a:r>
            <a:endParaRPr b="1" sz="500">
              <a:latin typeface="Bellota Text"/>
              <a:ea typeface="Bellota Text"/>
              <a:cs typeface="Bellota Text"/>
              <a:sym typeface="Bellota Text"/>
            </a:endParaRPr>
          </a:p>
        </p:txBody>
      </p:sp>
      <p:pic>
        <p:nvPicPr>
          <p:cNvPr id="228" name="Google Shape;228;p31"/>
          <p:cNvPicPr preferRelativeResize="0"/>
          <p:nvPr/>
        </p:nvPicPr>
        <p:blipFill>
          <a:blip r:embed="rId6">
            <a:alphaModFix/>
          </a:blip>
          <a:stretch>
            <a:fillRect/>
          </a:stretch>
        </p:blipFill>
        <p:spPr>
          <a:xfrm>
            <a:off x="2640450" y="3773850"/>
            <a:ext cx="640875" cy="655848"/>
          </a:xfrm>
          <a:prstGeom prst="rect">
            <a:avLst/>
          </a:prstGeom>
          <a:noFill/>
          <a:ln>
            <a:noFill/>
          </a:ln>
        </p:spPr>
      </p:pic>
      <p:sp>
        <p:nvSpPr>
          <p:cNvPr id="229" name="Google Shape;229;p31"/>
          <p:cNvSpPr txBox="1"/>
          <p:nvPr/>
        </p:nvSpPr>
        <p:spPr>
          <a:xfrm>
            <a:off x="2732290" y="38524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Continues</a:t>
            </a:r>
            <a:r>
              <a:rPr b="1" lang="en" sz="500">
                <a:latin typeface="Bellota Text"/>
                <a:ea typeface="Bellota Text"/>
                <a:cs typeface="Bellota Text"/>
                <a:sym typeface="Bellota Text"/>
              </a:rPr>
              <a:t> with interview despite </a:t>
            </a:r>
            <a:r>
              <a:rPr b="1" lang="en" sz="500">
                <a:latin typeface="Bellota Text"/>
                <a:ea typeface="Bellota Text"/>
                <a:cs typeface="Bellota Text"/>
                <a:sym typeface="Bellota Text"/>
              </a:rPr>
              <a:t>customers</a:t>
            </a:r>
            <a:r>
              <a:rPr b="1" lang="en" sz="500">
                <a:latin typeface="Bellota Text"/>
                <a:ea typeface="Bellota Text"/>
                <a:cs typeface="Bellota Text"/>
                <a:sym typeface="Bellota Text"/>
              </a:rPr>
              <a:t> waiting for food</a:t>
            </a:r>
            <a:endParaRPr b="1" sz="500">
              <a:latin typeface="Bellota Text"/>
              <a:ea typeface="Bellota Text"/>
              <a:cs typeface="Bellota Text"/>
              <a:sym typeface="Bellota Text"/>
            </a:endParaRPr>
          </a:p>
        </p:txBody>
      </p:sp>
      <p:pic>
        <p:nvPicPr>
          <p:cNvPr id="230" name="Google Shape;230;p31"/>
          <p:cNvPicPr preferRelativeResize="0"/>
          <p:nvPr/>
        </p:nvPicPr>
        <p:blipFill>
          <a:blip r:embed="rId5">
            <a:alphaModFix/>
          </a:blip>
          <a:stretch>
            <a:fillRect/>
          </a:stretch>
        </p:blipFill>
        <p:spPr>
          <a:xfrm>
            <a:off x="4657900" y="367800"/>
            <a:ext cx="640875" cy="655848"/>
          </a:xfrm>
          <a:prstGeom prst="rect">
            <a:avLst/>
          </a:prstGeom>
          <a:noFill/>
          <a:ln>
            <a:noFill/>
          </a:ln>
        </p:spPr>
      </p:pic>
      <p:sp>
        <p:nvSpPr>
          <p:cNvPr id="231" name="Google Shape;231;p31"/>
          <p:cNvSpPr txBox="1"/>
          <p:nvPr/>
        </p:nvSpPr>
        <p:spPr>
          <a:xfrm>
            <a:off x="4749740" y="370233"/>
            <a:ext cx="4572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600">
              <a:latin typeface="Bellota Text"/>
              <a:ea typeface="Bellota Text"/>
              <a:cs typeface="Bellota Text"/>
              <a:sym typeface="Bellota Text"/>
            </a:endParaRPr>
          </a:p>
          <a:p>
            <a:pPr algn="ctr" indent="0" lvl="0" marL="0" rtl="0">
              <a:spcBef>
                <a:spcPts val="0"/>
              </a:spcBef>
              <a:spcAft>
                <a:spcPts val="0"/>
              </a:spcAft>
              <a:buNone/>
            </a:pPr>
            <a:r>
              <a:rPr b="1" lang="en" sz="600">
                <a:latin typeface="Bellota Text"/>
                <a:ea typeface="Bellota Text"/>
                <a:cs typeface="Bellota Text"/>
                <a:sym typeface="Bellota Text"/>
              </a:rPr>
              <a:t>Quality is very important to making food</a:t>
            </a:r>
            <a:endParaRPr b="1" sz="600">
              <a:latin typeface="Bellota Text"/>
              <a:ea typeface="Bellota Text"/>
              <a:cs typeface="Bellota Text"/>
              <a:sym typeface="Bellota Text"/>
            </a:endParaRPr>
          </a:p>
        </p:txBody>
      </p:sp>
      <p:pic>
        <p:nvPicPr>
          <p:cNvPr id="232" name="Google Shape;232;p31"/>
          <p:cNvPicPr preferRelativeResize="0"/>
          <p:nvPr/>
        </p:nvPicPr>
        <p:blipFill>
          <a:blip r:embed="rId6">
            <a:alphaModFix/>
          </a:blip>
          <a:stretch>
            <a:fillRect/>
          </a:stretch>
        </p:blipFill>
        <p:spPr>
          <a:xfrm>
            <a:off x="1757900" y="2813013"/>
            <a:ext cx="640875" cy="655848"/>
          </a:xfrm>
          <a:prstGeom prst="rect">
            <a:avLst/>
          </a:prstGeom>
          <a:noFill/>
          <a:ln>
            <a:noFill/>
          </a:ln>
        </p:spPr>
      </p:pic>
      <p:sp>
        <p:nvSpPr>
          <p:cNvPr id="233" name="Google Shape;233;p31"/>
          <p:cNvSpPr txBox="1"/>
          <p:nvPr/>
        </p:nvSpPr>
        <p:spPr>
          <a:xfrm>
            <a:off x="1849715" y="2908746"/>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Gives away food at the end of the day if there is extra food</a:t>
            </a:r>
            <a:endParaRPr b="1" sz="500">
              <a:latin typeface="Bellota Text"/>
              <a:ea typeface="Bellota Text"/>
              <a:cs typeface="Bellota Text"/>
              <a:sym typeface="Bellota Text"/>
            </a:endParaRPr>
          </a:p>
        </p:txBody>
      </p:sp>
      <p:pic>
        <p:nvPicPr>
          <p:cNvPr id="234" name="Google Shape;234;p31"/>
          <p:cNvPicPr preferRelativeResize="0"/>
          <p:nvPr/>
        </p:nvPicPr>
        <p:blipFill>
          <a:blip r:embed="rId5">
            <a:alphaModFix/>
          </a:blip>
          <a:stretch>
            <a:fillRect/>
          </a:stretch>
        </p:blipFill>
        <p:spPr>
          <a:xfrm>
            <a:off x="5627088" y="905600"/>
            <a:ext cx="640875" cy="655848"/>
          </a:xfrm>
          <a:prstGeom prst="rect">
            <a:avLst/>
          </a:prstGeom>
          <a:noFill/>
          <a:ln>
            <a:noFill/>
          </a:ln>
        </p:spPr>
      </p:pic>
      <p:sp>
        <p:nvSpPr>
          <p:cNvPr id="235" name="Google Shape;235;p31"/>
          <p:cNvSpPr txBox="1"/>
          <p:nvPr/>
        </p:nvSpPr>
        <p:spPr>
          <a:xfrm>
            <a:off x="5718927" y="984233"/>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600">
              <a:latin typeface="Bellota Text"/>
              <a:ea typeface="Bellota Text"/>
              <a:cs typeface="Bellota Text"/>
              <a:sym typeface="Bellota Text"/>
            </a:endParaRPr>
          </a:p>
          <a:p>
            <a:pPr algn="ctr" indent="0" lvl="0" marL="0" rtl="0">
              <a:spcBef>
                <a:spcPts val="0"/>
              </a:spcBef>
              <a:spcAft>
                <a:spcPts val="0"/>
              </a:spcAft>
              <a:buNone/>
            </a:pPr>
            <a:r>
              <a:rPr b="1" lang="en" sz="600">
                <a:latin typeface="Bellota Text"/>
                <a:ea typeface="Bellota Text"/>
                <a:cs typeface="Bellota Text"/>
                <a:sym typeface="Bellota Text"/>
              </a:rPr>
              <a:t>Difficult to find a good place to eat</a:t>
            </a:r>
            <a:endParaRPr b="1" sz="600">
              <a:latin typeface="Bellota Text"/>
              <a:ea typeface="Bellota Text"/>
              <a:cs typeface="Bellota Text"/>
              <a:sym typeface="Bellota Text"/>
            </a:endParaRPr>
          </a:p>
        </p:txBody>
      </p:sp>
      <p:pic>
        <p:nvPicPr>
          <p:cNvPr id="236" name="Google Shape;236;p31"/>
          <p:cNvPicPr preferRelativeResize="0"/>
          <p:nvPr/>
        </p:nvPicPr>
        <p:blipFill>
          <a:blip r:embed="rId5">
            <a:alphaModFix/>
          </a:blip>
          <a:stretch>
            <a:fillRect/>
          </a:stretch>
        </p:blipFill>
        <p:spPr>
          <a:xfrm>
            <a:off x="1059413" y="3682600"/>
            <a:ext cx="640875" cy="655848"/>
          </a:xfrm>
          <a:prstGeom prst="rect">
            <a:avLst/>
          </a:prstGeom>
          <a:noFill/>
          <a:ln>
            <a:noFill/>
          </a:ln>
        </p:spPr>
      </p:pic>
      <p:sp>
        <p:nvSpPr>
          <p:cNvPr id="237" name="Google Shape;237;p31"/>
          <p:cNvSpPr txBox="1"/>
          <p:nvPr/>
        </p:nvSpPr>
        <p:spPr>
          <a:xfrm>
            <a:off x="1151252" y="37612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Goes to very few places when eating out </a:t>
            </a:r>
            <a:endParaRPr b="1" sz="500">
              <a:latin typeface="Bellota Text"/>
              <a:ea typeface="Bellota Text"/>
              <a:cs typeface="Bellota Text"/>
              <a:sym typeface="Bellota Text"/>
            </a:endParaRPr>
          </a:p>
        </p:txBody>
      </p:sp>
      <p:pic>
        <p:nvPicPr>
          <p:cNvPr id="238" name="Google Shape;238;p31"/>
          <p:cNvPicPr preferRelativeResize="0"/>
          <p:nvPr/>
        </p:nvPicPr>
        <p:blipFill>
          <a:blip r:embed="rId7">
            <a:alphaModFix/>
          </a:blip>
          <a:stretch>
            <a:fillRect/>
          </a:stretch>
        </p:blipFill>
        <p:spPr>
          <a:xfrm>
            <a:off x="4778750" y="1167150"/>
            <a:ext cx="640875" cy="655848"/>
          </a:xfrm>
          <a:prstGeom prst="rect">
            <a:avLst/>
          </a:prstGeom>
          <a:noFill/>
          <a:ln>
            <a:noFill/>
          </a:ln>
        </p:spPr>
      </p:pic>
      <p:sp>
        <p:nvSpPr>
          <p:cNvPr id="239" name="Google Shape;239;p31"/>
          <p:cNvSpPr txBox="1"/>
          <p:nvPr/>
        </p:nvSpPr>
        <p:spPr>
          <a:xfrm>
            <a:off x="4870590" y="12457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People try to appropriate other foods</a:t>
            </a:r>
            <a:endParaRPr b="1" sz="500">
              <a:latin typeface="Bellota Text"/>
              <a:ea typeface="Bellota Text"/>
              <a:cs typeface="Bellota Text"/>
              <a:sym typeface="Bellota Text"/>
            </a:endParaRPr>
          </a:p>
        </p:txBody>
      </p:sp>
      <p:pic>
        <p:nvPicPr>
          <p:cNvPr id="240" name="Google Shape;240;p31"/>
          <p:cNvPicPr preferRelativeResize="0"/>
          <p:nvPr/>
        </p:nvPicPr>
        <p:blipFill>
          <a:blip r:embed="rId4">
            <a:alphaModFix/>
          </a:blip>
          <a:stretch>
            <a:fillRect/>
          </a:stretch>
        </p:blipFill>
        <p:spPr>
          <a:xfrm>
            <a:off x="6544363" y="212200"/>
            <a:ext cx="640875" cy="655848"/>
          </a:xfrm>
          <a:prstGeom prst="rect">
            <a:avLst/>
          </a:prstGeom>
          <a:noFill/>
          <a:ln>
            <a:noFill/>
          </a:ln>
        </p:spPr>
      </p:pic>
      <p:sp>
        <p:nvSpPr>
          <p:cNvPr id="241" name="Google Shape;241;p31"/>
          <p:cNvSpPr txBox="1"/>
          <p:nvPr/>
        </p:nvSpPr>
        <p:spPr>
          <a:xfrm>
            <a:off x="6636202" y="367158"/>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Fusion food is not appropriation</a:t>
            </a:r>
            <a:endParaRPr b="1" sz="500">
              <a:latin typeface="Bellota Text"/>
              <a:ea typeface="Bellota Text"/>
              <a:cs typeface="Bellota Text"/>
              <a:sym typeface="Bellota Text"/>
            </a:endParaRPr>
          </a:p>
        </p:txBody>
      </p:sp>
      <p:pic>
        <p:nvPicPr>
          <p:cNvPr id="242" name="Google Shape;242;p31"/>
          <p:cNvPicPr preferRelativeResize="0"/>
          <p:nvPr/>
        </p:nvPicPr>
        <p:blipFill>
          <a:blip r:embed="rId4">
            <a:alphaModFix/>
          </a:blip>
          <a:stretch>
            <a:fillRect/>
          </a:stretch>
        </p:blipFill>
        <p:spPr>
          <a:xfrm>
            <a:off x="5584713" y="1810725"/>
            <a:ext cx="640875" cy="655848"/>
          </a:xfrm>
          <a:prstGeom prst="rect">
            <a:avLst/>
          </a:prstGeom>
          <a:noFill/>
          <a:ln>
            <a:noFill/>
          </a:ln>
        </p:spPr>
      </p:pic>
      <p:sp>
        <p:nvSpPr>
          <p:cNvPr id="243" name="Google Shape;243;p31"/>
          <p:cNvSpPr txBox="1"/>
          <p:nvPr/>
        </p:nvSpPr>
        <p:spPr>
          <a:xfrm>
            <a:off x="5676552" y="18893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Restaurants </a:t>
            </a:r>
            <a:r>
              <a:rPr b="1" lang="en" sz="500">
                <a:latin typeface="Bellota Text"/>
                <a:ea typeface="Bellota Text"/>
                <a:cs typeface="Bellota Text"/>
                <a:sym typeface="Bellota Text"/>
              </a:rPr>
              <a:t>should</a:t>
            </a:r>
            <a:r>
              <a:rPr b="1" lang="en" sz="500">
                <a:latin typeface="Bellota Text"/>
                <a:ea typeface="Bellota Text"/>
                <a:cs typeface="Bellota Text"/>
                <a:sym typeface="Bellota Text"/>
              </a:rPr>
              <a:t> be clean and prepare food well</a:t>
            </a:r>
            <a:endParaRPr b="1" sz="500">
              <a:latin typeface="Bellota Text"/>
              <a:ea typeface="Bellota Text"/>
              <a:cs typeface="Bellota Text"/>
              <a:sym typeface="Bellota Text"/>
            </a:endParaRPr>
          </a:p>
        </p:txBody>
      </p:sp>
      <p:pic>
        <p:nvPicPr>
          <p:cNvPr id="244" name="Google Shape;244;p31"/>
          <p:cNvPicPr preferRelativeResize="0"/>
          <p:nvPr/>
        </p:nvPicPr>
        <p:blipFill>
          <a:blip r:embed="rId4">
            <a:alphaModFix/>
          </a:blip>
          <a:stretch>
            <a:fillRect/>
          </a:stretch>
        </p:blipFill>
        <p:spPr>
          <a:xfrm>
            <a:off x="90850" y="147200"/>
            <a:ext cx="640875" cy="655848"/>
          </a:xfrm>
          <a:prstGeom prst="rect">
            <a:avLst/>
          </a:prstGeom>
          <a:noFill/>
          <a:ln>
            <a:noFill/>
          </a:ln>
        </p:spPr>
      </p:pic>
      <p:sp>
        <p:nvSpPr>
          <p:cNvPr id="245" name="Google Shape;245;p31"/>
          <p:cNvSpPr txBox="1"/>
          <p:nvPr/>
        </p:nvSpPr>
        <p:spPr>
          <a:xfrm>
            <a:off x="182690" y="272033"/>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“You have to </a:t>
            </a:r>
            <a:r>
              <a:rPr b="1" lang="en" sz="600">
                <a:latin typeface="Bellota Text"/>
                <a:ea typeface="Bellota Text"/>
                <a:cs typeface="Bellota Text"/>
                <a:sym typeface="Bellota Text"/>
              </a:rPr>
              <a:t>hope</a:t>
            </a:r>
            <a:r>
              <a:rPr b="1" lang="en" sz="600">
                <a:latin typeface="Bellota Text"/>
                <a:ea typeface="Bellota Text"/>
                <a:cs typeface="Bellota Text"/>
                <a:sym typeface="Bellota Text"/>
              </a:rPr>
              <a:t> you have a good day in sales”</a:t>
            </a:r>
            <a:endParaRPr b="1" sz="600">
              <a:latin typeface="Bellota Text"/>
              <a:ea typeface="Bellota Text"/>
              <a:cs typeface="Bellota Text"/>
              <a:sym typeface="Bellota Text"/>
            </a:endParaRPr>
          </a:p>
        </p:txBody>
      </p:sp>
      <p:pic>
        <p:nvPicPr>
          <p:cNvPr id="246" name="Google Shape;246;p31"/>
          <p:cNvPicPr preferRelativeResize="0"/>
          <p:nvPr/>
        </p:nvPicPr>
        <p:blipFill>
          <a:blip r:embed="rId7">
            <a:alphaModFix/>
          </a:blip>
          <a:stretch>
            <a:fillRect/>
          </a:stretch>
        </p:blipFill>
        <p:spPr>
          <a:xfrm>
            <a:off x="217100" y="3550438"/>
            <a:ext cx="640875" cy="655848"/>
          </a:xfrm>
          <a:prstGeom prst="rect">
            <a:avLst/>
          </a:prstGeom>
          <a:noFill/>
          <a:ln>
            <a:noFill/>
          </a:ln>
        </p:spPr>
      </p:pic>
      <p:sp>
        <p:nvSpPr>
          <p:cNvPr id="247" name="Google Shape;247;p31"/>
          <p:cNvSpPr txBox="1"/>
          <p:nvPr/>
        </p:nvSpPr>
        <p:spPr>
          <a:xfrm>
            <a:off x="308940" y="362907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Has to set up tent and mobile </a:t>
            </a:r>
            <a:r>
              <a:rPr b="1" lang="en" sz="500">
                <a:latin typeface="Bellota Text"/>
                <a:ea typeface="Bellota Text"/>
                <a:cs typeface="Bellota Text"/>
                <a:sym typeface="Bellota Text"/>
              </a:rPr>
              <a:t>kitchen</a:t>
            </a:r>
            <a:r>
              <a:rPr b="1" lang="en" sz="500">
                <a:latin typeface="Bellota Text"/>
                <a:ea typeface="Bellota Text"/>
                <a:cs typeface="Bellota Text"/>
                <a:sym typeface="Bellota Text"/>
              </a:rPr>
              <a:t> at farmer’s market</a:t>
            </a:r>
            <a:endParaRPr b="1" sz="500">
              <a:latin typeface="Bellota Text"/>
              <a:ea typeface="Bellota Text"/>
              <a:cs typeface="Bellota Text"/>
              <a:sym typeface="Bellota Text"/>
            </a:endParaRPr>
          </a:p>
        </p:txBody>
      </p:sp>
      <p:pic>
        <p:nvPicPr>
          <p:cNvPr id="248" name="Google Shape;248;p31"/>
          <p:cNvPicPr preferRelativeResize="0"/>
          <p:nvPr/>
        </p:nvPicPr>
        <p:blipFill>
          <a:blip r:embed="rId6">
            <a:alphaModFix/>
          </a:blip>
          <a:stretch>
            <a:fillRect/>
          </a:stretch>
        </p:blipFill>
        <p:spPr>
          <a:xfrm>
            <a:off x="2436463" y="3024550"/>
            <a:ext cx="640875" cy="655848"/>
          </a:xfrm>
          <a:prstGeom prst="rect">
            <a:avLst/>
          </a:prstGeom>
          <a:noFill/>
          <a:ln>
            <a:noFill/>
          </a:ln>
        </p:spPr>
      </p:pic>
      <p:sp>
        <p:nvSpPr>
          <p:cNvPr id="249" name="Google Shape;249;p31"/>
          <p:cNvSpPr txBox="1"/>
          <p:nvPr/>
        </p:nvSpPr>
        <p:spPr>
          <a:xfrm>
            <a:off x="2528277" y="3120283"/>
            <a:ext cx="457200" cy="190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Finishes the day at 5:00PM</a:t>
            </a:r>
            <a:endParaRPr b="1" sz="500">
              <a:latin typeface="Bellota Text"/>
              <a:ea typeface="Bellota Text"/>
              <a:cs typeface="Bellota Text"/>
              <a:sym typeface="Bellota Text"/>
            </a:endParaRPr>
          </a:p>
        </p:txBody>
      </p:sp>
      <p:pic>
        <p:nvPicPr>
          <p:cNvPr id="250" name="Google Shape;250;p31"/>
          <p:cNvPicPr preferRelativeResize="0"/>
          <p:nvPr/>
        </p:nvPicPr>
        <p:blipFill>
          <a:blip r:embed="rId7">
            <a:alphaModFix/>
          </a:blip>
          <a:stretch>
            <a:fillRect/>
          </a:stretch>
        </p:blipFill>
        <p:spPr>
          <a:xfrm>
            <a:off x="4686900" y="3295150"/>
            <a:ext cx="640875" cy="655848"/>
          </a:xfrm>
          <a:prstGeom prst="rect">
            <a:avLst/>
          </a:prstGeom>
          <a:noFill/>
          <a:ln>
            <a:noFill/>
          </a:ln>
        </p:spPr>
      </p:pic>
      <p:sp>
        <p:nvSpPr>
          <p:cNvPr id="251" name="Google Shape;251;p31"/>
          <p:cNvSpPr txBox="1"/>
          <p:nvPr/>
        </p:nvSpPr>
        <p:spPr>
          <a:xfrm>
            <a:off x="4778727" y="3442933"/>
            <a:ext cx="457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Gets tired from the work</a:t>
            </a:r>
            <a:endParaRPr b="1" sz="700">
              <a:latin typeface="Bellota Text"/>
              <a:ea typeface="Bellota Text"/>
              <a:cs typeface="Bellota Text"/>
              <a:sym typeface="Bellota Text"/>
            </a:endParaRPr>
          </a:p>
        </p:txBody>
      </p:sp>
      <p:pic>
        <p:nvPicPr>
          <p:cNvPr id="252" name="Google Shape;252;p31"/>
          <p:cNvPicPr preferRelativeResize="0"/>
          <p:nvPr/>
        </p:nvPicPr>
        <p:blipFill>
          <a:blip r:embed="rId7">
            <a:alphaModFix/>
          </a:blip>
          <a:stretch>
            <a:fillRect/>
          </a:stretch>
        </p:blipFill>
        <p:spPr>
          <a:xfrm>
            <a:off x="7225888" y="118400"/>
            <a:ext cx="640875" cy="655848"/>
          </a:xfrm>
          <a:prstGeom prst="rect">
            <a:avLst/>
          </a:prstGeom>
          <a:noFill/>
          <a:ln>
            <a:noFill/>
          </a:ln>
        </p:spPr>
      </p:pic>
      <p:sp>
        <p:nvSpPr>
          <p:cNvPr id="253" name="Google Shape;253;p31"/>
          <p:cNvSpPr txBox="1"/>
          <p:nvPr/>
        </p:nvSpPr>
        <p:spPr>
          <a:xfrm>
            <a:off x="7317727" y="1970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He’s providing something that people likes</a:t>
            </a:r>
            <a:endParaRPr b="1" sz="500">
              <a:latin typeface="Bellota Text"/>
              <a:ea typeface="Bellota Text"/>
              <a:cs typeface="Bellota Text"/>
              <a:sym typeface="Bellota Text"/>
            </a:endParaRPr>
          </a:p>
        </p:txBody>
      </p:sp>
      <p:pic>
        <p:nvPicPr>
          <p:cNvPr id="254" name="Google Shape;254;p31"/>
          <p:cNvPicPr preferRelativeResize="0"/>
          <p:nvPr/>
        </p:nvPicPr>
        <p:blipFill>
          <a:blip r:embed="rId4">
            <a:alphaModFix/>
          </a:blip>
          <a:stretch>
            <a:fillRect/>
          </a:stretch>
        </p:blipFill>
        <p:spPr>
          <a:xfrm>
            <a:off x="1809900" y="3695225"/>
            <a:ext cx="640875" cy="655848"/>
          </a:xfrm>
          <a:prstGeom prst="rect">
            <a:avLst/>
          </a:prstGeom>
          <a:noFill/>
          <a:ln>
            <a:noFill/>
          </a:ln>
        </p:spPr>
      </p:pic>
      <p:sp>
        <p:nvSpPr>
          <p:cNvPr id="255" name="Google Shape;255;p31"/>
          <p:cNvSpPr txBox="1"/>
          <p:nvPr/>
        </p:nvSpPr>
        <p:spPr>
          <a:xfrm>
            <a:off x="1901740" y="37738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Gestures unconfidently when he says “somewhat set your own hours”</a:t>
            </a:r>
            <a:endParaRPr b="1" sz="500">
              <a:latin typeface="Bellota Text"/>
              <a:ea typeface="Bellota Text"/>
              <a:cs typeface="Bellota Text"/>
              <a:sym typeface="Bellota Text"/>
            </a:endParaRPr>
          </a:p>
        </p:txBody>
      </p:sp>
      <p:pic>
        <p:nvPicPr>
          <p:cNvPr id="256" name="Google Shape;256;p31"/>
          <p:cNvPicPr preferRelativeResize="0"/>
          <p:nvPr/>
        </p:nvPicPr>
        <p:blipFill>
          <a:blip r:embed="rId4">
            <a:alphaModFix/>
          </a:blip>
          <a:stretch>
            <a:fillRect/>
          </a:stretch>
        </p:blipFill>
        <p:spPr>
          <a:xfrm>
            <a:off x="2591125" y="332750"/>
            <a:ext cx="640875" cy="655848"/>
          </a:xfrm>
          <a:prstGeom prst="rect">
            <a:avLst/>
          </a:prstGeom>
          <a:noFill/>
          <a:ln>
            <a:noFill/>
          </a:ln>
        </p:spPr>
      </p:pic>
      <p:sp>
        <p:nvSpPr>
          <p:cNvPr id="257" name="Google Shape;257;p31"/>
          <p:cNvSpPr txBox="1"/>
          <p:nvPr/>
        </p:nvSpPr>
        <p:spPr>
          <a:xfrm>
            <a:off x="2682965" y="4113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a:t>
            </a:r>
            <a:r>
              <a:rPr lang="en" sz="500" u="sng">
                <a:latin typeface="Bellota Text Light"/>
                <a:ea typeface="Bellota Text Light"/>
                <a:cs typeface="Bellota Text Light"/>
                <a:sym typeface="Bellota Text Light"/>
              </a:rPr>
              <a:t>Somewhat</a:t>
            </a:r>
            <a:r>
              <a:rPr b="1" lang="en" sz="500">
                <a:latin typeface="Bellota Text"/>
                <a:ea typeface="Bellota Text"/>
                <a:cs typeface="Bellota Text"/>
                <a:sym typeface="Bellota Text"/>
              </a:rPr>
              <a:t> set your own hours”</a:t>
            </a:r>
            <a:endParaRPr b="1" sz="500">
              <a:latin typeface="Bellota Text"/>
              <a:ea typeface="Bellota Text"/>
              <a:cs typeface="Bellota Text"/>
              <a:sym typeface="Bellota Text"/>
            </a:endParaRPr>
          </a:p>
        </p:txBody>
      </p:sp>
      <p:pic>
        <p:nvPicPr>
          <p:cNvPr id="258" name="Google Shape;258;p31"/>
          <p:cNvPicPr preferRelativeResize="0"/>
          <p:nvPr/>
        </p:nvPicPr>
        <p:blipFill>
          <a:blip r:embed="rId6">
            <a:alphaModFix/>
          </a:blip>
          <a:stretch>
            <a:fillRect/>
          </a:stretch>
        </p:blipFill>
        <p:spPr>
          <a:xfrm>
            <a:off x="1806775" y="1156038"/>
            <a:ext cx="640875" cy="655848"/>
          </a:xfrm>
          <a:prstGeom prst="rect">
            <a:avLst/>
          </a:prstGeom>
          <a:noFill/>
          <a:ln>
            <a:noFill/>
          </a:ln>
        </p:spPr>
      </p:pic>
      <p:sp>
        <p:nvSpPr>
          <p:cNvPr id="259" name="Google Shape;259;p31"/>
          <p:cNvSpPr txBox="1"/>
          <p:nvPr/>
        </p:nvSpPr>
        <p:spPr>
          <a:xfrm>
            <a:off x="1898615" y="1234671"/>
            <a:ext cx="457200" cy="283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400">
              <a:latin typeface="Bellota Text"/>
              <a:ea typeface="Bellota Text"/>
              <a:cs typeface="Bellota Text"/>
              <a:sym typeface="Bellota Text"/>
            </a:endParaRPr>
          </a:p>
          <a:p>
            <a:pPr algn="ctr" indent="0" lvl="0" marL="0" rtl="0">
              <a:spcBef>
                <a:spcPts val="0"/>
              </a:spcBef>
              <a:spcAft>
                <a:spcPts val="0"/>
              </a:spcAft>
              <a:buNone/>
            </a:pPr>
            <a:r>
              <a:t/>
            </a:r>
            <a:endParaRPr b="1" sz="400">
              <a:latin typeface="Bellota Text"/>
              <a:ea typeface="Bellota Text"/>
              <a:cs typeface="Bellota Text"/>
              <a:sym typeface="Bellota Text"/>
            </a:endParaRPr>
          </a:p>
          <a:p>
            <a:pPr algn="ctr" indent="0" lvl="0" marL="0" rtl="0">
              <a:spcBef>
                <a:spcPts val="0"/>
              </a:spcBef>
              <a:spcAft>
                <a:spcPts val="0"/>
              </a:spcAft>
              <a:buNone/>
            </a:pPr>
            <a:r>
              <a:rPr b="1" lang="en" sz="400">
                <a:latin typeface="Bellota Text"/>
                <a:ea typeface="Bellota Text"/>
                <a:cs typeface="Bellota Text"/>
                <a:sym typeface="Bellota Text"/>
              </a:rPr>
              <a:t>“SATISFACTORY”</a:t>
            </a:r>
            <a:endParaRPr b="1" sz="400">
              <a:latin typeface="Bellota Text"/>
              <a:ea typeface="Bellota Text"/>
              <a:cs typeface="Bellota Text"/>
              <a:sym typeface="Bellota Text"/>
            </a:endParaRPr>
          </a:p>
          <a:p>
            <a:pPr algn="ctr" indent="0" lvl="0" marL="0" rtl="0">
              <a:spcBef>
                <a:spcPts val="0"/>
              </a:spcBef>
              <a:spcAft>
                <a:spcPts val="0"/>
              </a:spcAft>
              <a:buNone/>
            </a:pPr>
            <a:r>
              <a:rPr b="1" lang="en" sz="400">
                <a:latin typeface="Bellota Text"/>
                <a:ea typeface="Bellota Text"/>
                <a:cs typeface="Bellota Text"/>
                <a:sym typeface="Bellota Text"/>
              </a:rPr>
              <a:t>2x</a:t>
            </a:r>
            <a:endParaRPr b="1" sz="400">
              <a:latin typeface="Bellota Text"/>
              <a:ea typeface="Bellota Text"/>
              <a:cs typeface="Bellota Text"/>
              <a:sym typeface="Bellota Text"/>
            </a:endParaRPr>
          </a:p>
        </p:txBody>
      </p:sp>
      <p:pic>
        <p:nvPicPr>
          <p:cNvPr id="260" name="Google Shape;260;p31"/>
          <p:cNvPicPr preferRelativeResize="0"/>
          <p:nvPr/>
        </p:nvPicPr>
        <p:blipFill>
          <a:blip r:embed="rId5">
            <a:alphaModFix/>
          </a:blip>
          <a:stretch>
            <a:fillRect/>
          </a:stretch>
        </p:blipFill>
        <p:spPr>
          <a:xfrm>
            <a:off x="6390700" y="1772325"/>
            <a:ext cx="640875" cy="655848"/>
          </a:xfrm>
          <a:prstGeom prst="rect">
            <a:avLst/>
          </a:prstGeom>
          <a:noFill/>
          <a:ln>
            <a:noFill/>
          </a:ln>
        </p:spPr>
      </p:pic>
      <p:sp>
        <p:nvSpPr>
          <p:cNvPr id="261" name="Google Shape;261;p31"/>
          <p:cNvSpPr txBox="1"/>
          <p:nvPr/>
        </p:nvSpPr>
        <p:spPr>
          <a:xfrm>
            <a:off x="6482540" y="1774758"/>
            <a:ext cx="457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Running your own business is doing something that comes from you</a:t>
            </a:r>
            <a:endParaRPr b="1" sz="500">
              <a:latin typeface="Bellota Text"/>
              <a:ea typeface="Bellota Text"/>
              <a:cs typeface="Bellota Text"/>
              <a:sym typeface="Bellota Text"/>
            </a:endParaRPr>
          </a:p>
        </p:txBody>
      </p:sp>
      <p:pic>
        <p:nvPicPr>
          <p:cNvPr id="262" name="Google Shape;262;p31"/>
          <p:cNvPicPr preferRelativeResize="0"/>
          <p:nvPr/>
        </p:nvPicPr>
        <p:blipFill>
          <a:blip r:embed="rId4">
            <a:alphaModFix/>
          </a:blip>
          <a:stretch>
            <a:fillRect/>
          </a:stretch>
        </p:blipFill>
        <p:spPr>
          <a:xfrm>
            <a:off x="7134038" y="1810725"/>
            <a:ext cx="640875" cy="655848"/>
          </a:xfrm>
          <a:prstGeom prst="rect">
            <a:avLst/>
          </a:prstGeom>
          <a:noFill/>
          <a:ln>
            <a:noFill/>
          </a:ln>
        </p:spPr>
      </p:pic>
      <p:sp>
        <p:nvSpPr>
          <p:cNvPr id="263" name="Google Shape;263;p31"/>
          <p:cNvSpPr txBox="1"/>
          <p:nvPr/>
        </p:nvSpPr>
        <p:spPr>
          <a:xfrm>
            <a:off x="7225877" y="18893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Working for himself is much better despite any hardships</a:t>
            </a:r>
            <a:endParaRPr b="1" sz="500">
              <a:latin typeface="Bellota Text"/>
              <a:ea typeface="Bellota Text"/>
              <a:cs typeface="Bellota Text"/>
              <a:sym typeface="Bellota Text"/>
            </a:endParaRPr>
          </a:p>
        </p:txBody>
      </p:sp>
      <p:pic>
        <p:nvPicPr>
          <p:cNvPr id="264" name="Google Shape;264;p31"/>
          <p:cNvPicPr preferRelativeResize="0"/>
          <p:nvPr/>
        </p:nvPicPr>
        <p:blipFill>
          <a:blip r:embed="rId7">
            <a:alphaModFix/>
          </a:blip>
          <a:stretch>
            <a:fillRect/>
          </a:stretch>
        </p:blipFill>
        <p:spPr>
          <a:xfrm>
            <a:off x="2985475" y="4429700"/>
            <a:ext cx="640875" cy="655848"/>
          </a:xfrm>
          <a:prstGeom prst="rect">
            <a:avLst/>
          </a:prstGeom>
          <a:noFill/>
          <a:ln>
            <a:noFill/>
          </a:ln>
        </p:spPr>
      </p:pic>
      <p:sp>
        <p:nvSpPr>
          <p:cNvPr id="265" name="Google Shape;265;p31"/>
          <p:cNvSpPr txBox="1"/>
          <p:nvPr/>
        </p:nvSpPr>
        <p:spPr>
          <a:xfrm>
            <a:off x="3077315" y="45083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Changed business strategy after losing co0k</a:t>
            </a:r>
            <a:endParaRPr b="1" sz="500">
              <a:latin typeface="Bellota Text"/>
              <a:ea typeface="Bellota Text"/>
              <a:cs typeface="Bellota Text"/>
              <a:sym typeface="Bellota Text"/>
            </a:endParaRPr>
          </a:p>
        </p:txBody>
      </p:sp>
      <p:pic>
        <p:nvPicPr>
          <p:cNvPr id="266" name="Google Shape;266;p31"/>
          <p:cNvPicPr preferRelativeResize="0"/>
          <p:nvPr/>
        </p:nvPicPr>
        <p:blipFill>
          <a:blip r:embed="rId4">
            <a:alphaModFix/>
          </a:blip>
          <a:stretch>
            <a:fillRect/>
          </a:stretch>
        </p:blipFill>
        <p:spPr>
          <a:xfrm>
            <a:off x="2210413" y="4427425"/>
            <a:ext cx="640875" cy="655848"/>
          </a:xfrm>
          <a:prstGeom prst="rect">
            <a:avLst/>
          </a:prstGeom>
          <a:noFill/>
          <a:ln>
            <a:noFill/>
          </a:ln>
        </p:spPr>
      </p:pic>
      <p:sp>
        <p:nvSpPr>
          <p:cNvPr id="267" name="Google Shape;267;p31"/>
          <p:cNvSpPr txBox="1"/>
          <p:nvPr/>
        </p:nvSpPr>
        <p:spPr>
          <a:xfrm>
            <a:off x="2302252" y="4506058"/>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Brings what he does at home to work</a:t>
            </a:r>
            <a:endParaRPr b="1" sz="600">
              <a:latin typeface="Bellota Text"/>
              <a:ea typeface="Bellota Text"/>
              <a:cs typeface="Bellota Text"/>
              <a:sym typeface="Bellota Text"/>
            </a:endParaRPr>
          </a:p>
        </p:txBody>
      </p:sp>
      <p:pic>
        <p:nvPicPr>
          <p:cNvPr id="268" name="Google Shape;268;p31"/>
          <p:cNvPicPr preferRelativeResize="0"/>
          <p:nvPr/>
        </p:nvPicPr>
        <p:blipFill>
          <a:blip r:embed="rId7">
            <a:alphaModFix/>
          </a:blip>
          <a:stretch>
            <a:fillRect/>
          </a:stretch>
        </p:blipFill>
        <p:spPr>
          <a:xfrm>
            <a:off x="5349125" y="4102425"/>
            <a:ext cx="640875" cy="655848"/>
          </a:xfrm>
          <a:prstGeom prst="rect">
            <a:avLst/>
          </a:prstGeom>
          <a:noFill/>
          <a:ln>
            <a:noFill/>
          </a:ln>
        </p:spPr>
      </p:pic>
      <p:sp>
        <p:nvSpPr>
          <p:cNvPr id="269" name="Google Shape;269;p31"/>
          <p:cNvSpPr txBox="1"/>
          <p:nvPr/>
        </p:nvSpPr>
        <p:spPr>
          <a:xfrm>
            <a:off x="5399200" y="4180693"/>
            <a:ext cx="5490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Weight of responsibility to provide for his family</a:t>
            </a:r>
            <a:endParaRPr b="1" sz="700">
              <a:latin typeface="Bellota Text"/>
              <a:ea typeface="Bellota Text"/>
              <a:cs typeface="Bellota Text"/>
              <a:sym typeface="Bellota Text"/>
            </a:endParaRPr>
          </a:p>
        </p:txBody>
      </p:sp>
      <p:pic>
        <p:nvPicPr>
          <p:cNvPr id="270" name="Google Shape;270;p31"/>
          <p:cNvPicPr preferRelativeResize="0"/>
          <p:nvPr/>
        </p:nvPicPr>
        <p:blipFill>
          <a:blip r:embed="rId4">
            <a:alphaModFix/>
          </a:blip>
          <a:stretch>
            <a:fillRect/>
          </a:stretch>
        </p:blipFill>
        <p:spPr>
          <a:xfrm>
            <a:off x="6350600" y="2726000"/>
            <a:ext cx="640875" cy="655848"/>
          </a:xfrm>
          <a:prstGeom prst="rect">
            <a:avLst/>
          </a:prstGeom>
          <a:noFill/>
          <a:ln>
            <a:noFill/>
          </a:ln>
        </p:spPr>
      </p:pic>
      <p:sp>
        <p:nvSpPr>
          <p:cNvPr id="271" name="Google Shape;271;p31"/>
          <p:cNvSpPr txBox="1"/>
          <p:nvPr/>
        </p:nvSpPr>
        <p:spPr>
          <a:xfrm>
            <a:off x="6376450" y="2852500"/>
            <a:ext cx="589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Satisfaction from helping people</a:t>
            </a:r>
            <a:endParaRPr b="1" sz="700">
              <a:latin typeface="Bellota Text"/>
              <a:ea typeface="Bellota Text"/>
              <a:cs typeface="Bellota Text"/>
              <a:sym typeface="Bellota Text"/>
            </a:endParaRPr>
          </a:p>
        </p:txBody>
      </p:sp>
      <p:pic>
        <p:nvPicPr>
          <p:cNvPr id="272" name="Google Shape;272;p31"/>
          <p:cNvPicPr preferRelativeResize="0"/>
          <p:nvPr/>
        </p:nvPicPr>
        <p:blipFill>
          <a:blip r:embed="rId7">
            <a:alphaModFix/>
          </a:blip>
          <a:stretch>
            <a:fillRect/>
          </a:stretch>
        </p:blipFill>
        <p:spPr>
          <a:xfrm>
            <a:off x="987488" y="2679450"/>
            <a:ext cx="640875" cy="655848"/>
          </a:xfrm>
          <a:prstGeom prst="rect">
            <a:avLst/>
          </a:prstGeom>
          <a:noFill/>
          <a:ln>
            <a:noFill/>
          </a:ln>
        </p:spPr>
      </p:pic>
      <p:sp>
        <p:nvSpPr>
          <p:cNvPr id="273" name="Google Shape;273;p31"/>
          <p:cNvSpPr txBox="1"/>
          <p:nvPr/>
        </p:nvSpPr>
        <p:spPr>
          <a:xfrm>
            <a:off x="1079327" y="2719533"/>
            <a:ext cx="457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Takes time to think and gestures to emphasize when he talks about customers</a:t>
            </a:r>
            <a:endParaRPr b="1" sz="500">
              <a:latin typeface="Bellota Text"/>
              <a:ea typeface="Bellota Text"/>
              <a:cs typeface="Bellota Text"/>
              <a:sym typeface="Bellota Text"/>
            </a:endParaRPr>
          </a:p>
        </p:txBody>
      </p:sp>
      <p:pic>
        <p:nvPicPr>
          <p:cNvPr id="274" name="Google Shape;274;p31"/>
          <p:cNvPicPr preferRelativeResize="0"/>
          <p:nvPr/>
        </p:nvPicPr>
        <p:blipFill>
          <a:blip r:embed="rId7">
            <a:alphaModFix/>
          </a:blip>
          <a:stretch>
            <a:fillRect/>
          </a:stretch>
        </p:blipFill>
        <p:spPr>
          <a:xfrm>
            <a:off x="8098825" y="2827225"/>
            <a:ext cx="640875" cy="655848"/>
          </a:xfrm>
          <a:prstGeom prst="rect">
            <a:avLst/>
          </a:prstGeom>
          <a:noFill/>
          <a:ln>
            <a:noFill/>
          </a:ln>
        </p:spPr>
      </p:pic>
      <p:sp>
        <p:nvSpPr>
          <p:cNvPr id="275" name="Google Shape;275;p31"/>
          <p:cNvSpPr txBox="1"/>
          <p:nvPr/>
        </p:nvSpPr>
        <p:spPr>
          <a:xfrm>
            <a:off x="8183784" y="2908520"/>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Pride in forging his own path</a:t>
            </a:r>
            <a:endParaRPr b="1" sz="700">
              <a:latin typeface="Bellota Text"/>
              <a:ea typeface="Bellota Text"/>
              <a:cs typeface="Bellota Text"/>
              <a:sym typeface="Bellota Text"/>
            </a:endParaRPr>
          </a:p>
        </p:txBody>
      </p:sp>
      <p:pic>
        <p:nvPicPr>
          <p:cNvPr id="276" name="Google Shape;276;p31"/>
          <p:cNvPicPr preferRelativeResize="0"/>
          <p:nvPr/>
        </p:nvPicPr>
        <p:blipFill>
          <a:blip r:embed="rId6">
            <a:alphaModFix/>
          </a:blip>
          <a:stretch>
            <a:fillRect/>
          </a:stretch>
        </p:blipFill>
        <p:spPr>
          <a:xfrm>
            <a:off x="8376400" y="3682600"/>
            <a:ext cx="640875" cy="655848"/>
          </a:xfrm>
          <a:prstGeom prst="rect">
            <a:avLst/>
          </a:prstGeom>
          <a:noFill/>
          <a:ln>
            <a:noFill/>
          </a:ln>
        </p:spPr>
      </p:pic>
      <p:sp>
        <p:nvSpPr>
          <p:cNvPr id="277" name="Google Shape;277;p31"/>
          <p:cNvSpPr txBox="1"/>
          <p:nvPr/>
        </p:nvSpPr>
        <p:spPr>
          <a:xfrm>
            <a:off x="8461021" y="3716345"/>
            <a:ext cx="457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Despair? Worry? About current business</a:t>
            </a:r>
            <a:endParaRPr b="1" sz="700">
              <a:latin typeface="Bellota Text"/>
              <a:ea typeface="Bellota Text"/>
              <a:cs typeface="Bellota Text"/>
              <a:sym typeface="Bellota Text"/>
            </a:endParaRPr>
          </a:p>
        </p:txBody>
      </p:sp>
      <p:pic>
        <p:nvPicPr>
          <p:cNvPr id="278" name="Google Shape;278;p31"/>
          <p:cNvPicPr preferRelativeResize="0"/>
          <p:nvPr/>
        </p:nvPicPr>
        <p:blipFill>
          <a:blip r:embed="rId7">
            <a:alphaModFix/>
          </a:blip>
          <a:stretch>
            <a:fillRect/>
          </a:stretch>
        </p:blipFill>
        <p:spPr>
          <a:xfrm>
            <a:off x="3535275" y="486625"/>
            <a:ext cx="640875" cy="655848"/>
          </a:xfrm>
          <a:prstGeom prst="rect">
            <a:avLst/>
          </a:prstGeom>
          <a:noFill/>
          <a:ln>
            <a:noFill/>
          </a:ln>
        </p:spPr>
      </p:pic>
      <p:sp>
        <p:nvSpPr>
          <p:cNvPr id="279" name="Google Shape;279;p31"/>
          <p:cNvSpPr txBox="1"/>
          <p:nvPr/>
        </p:nvSpPr>
        <p:spPr>
          <a:xfrm>
            <a:off x="3627115" y="5652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most difficult part is not having “enough business some days.”</a:t>
            </a:r>
            <a:endParaRPr b="1" sz="500">
              <a:latin typeface="Bellota Text"/>
              <a:ea typeface="Bellota Text"/>
              <a:cs typeface="Bellota Text"/>
              <a:sym typeface="Bellota Text"/>
            </a:endParaRPr>
          </a:p>
        </p:txBody>
      </p:sp>
      <p:pic>
        <p:nvPicPr>
          <p:cNvPr id="280" name="Google Shape;280;p31"/>
          <p:cNvPicPr preferRelativeResize="0"/>
          <p:nvPr/>
        </p:nvPicPr>
        <p:blipFill>
          <a:blip r:embed="rId7">
            <a:alphaModFix/>
          </a:blip>
          <a:stretch>
            <a:fillRect/>
          </a:stretch>
        </p:blipFill>
        <p:spPr>
          <a:xfrm>
            <a:off x="2580313" y="1269525"/>
            <a:ext cx="640875" cy="655848"/>
          </a:xfrm>
          <a:prstGeom prst="rect">
            <a:avLst/>
          </a:prstGeom>
          <a:noFill/>
          <a:ln>
            <a:noFill/>
          </a:ln>
        </p:spPr>
      </p:pic>
      <p:sp>
        <p:nvSpPr>
          <p:cNvPr id="281" name="Google Shape;281;p31"/>
          <p:cNvSpPr txBox="1"/>
          <p:nvPr/>
        </p:nvSpPr>
        <p:spPr>
          <a:xfrm>
            <a:off x="2672152" y="13481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Cooking for business “is very similar” to at home “just a much larger scale</a:t>
            </a:r>
            <a:endParaRPr b="1" sz="500">
              <a:latin typeface="Bellota Text"/>
              <a:ea typeface="Bellota Text"/>
              <a:cs typeface="Bellota Text"/>
              <a:sym typeface="Bellota Text"/>
            </a:endParaRPr>
          </a:p>
        </p:txBody>
      </p:sp>
      <p:pic>
        <p:nvPicPr>
          <p:cNvPr id="282" name="Google Shape;282;p31"/>
          <p:cNvPicPr preferRelativeResize="0"/>
          <p:nvPr/>
        </p:nvPicPr>
        <p:blipFill>
          <a:blip r:embed="rId4">
            <a:alphaModFix/>
          </a:blip>
          <a:stretch>
            <a:fillRect/>
          </a:stretch>
        </p:blipFill>
        <p:spPr>
          <a:xfrm>
            <a:off x="4639763" y="3962600"/>
            <a:ext cx="640875" cy="655848"/>
          </a:xfrm>
          <a:prstGeom prst="rect">
            <a:avLst/>
          </a:prstGeom>
          <a:noFill/>
          <a:ln>
            <a:noFill/>
          </a:ln>
        </p:spPr>
      </p:pic>
      <p:sp>
        <p:nvSpPr>
          <p:cNvPr id="283" name="Google Shape;283;p31"/>
          <p:cNvSpPr txBox="1"/>
          <p:nvPr/>
        </p:nvSpPr>
        <p:spPr>
          <a:xfrm>
            <a:off x="4731602" y="4053871"/>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The duty to be kind, patient, and polite</a:t>
            </a:r>
            <a:endParaRPr b="1" sz="600">
              <a:latin typeface="Bellota Text"/>
              <a:ea typeface="Bellota Text"/>
              <a:cs typeface="Bellota Text"/>
              <a:sym typeface="Bellota Text"/>
            </a:endParaRPr>
          </a:p>
        </p:txBody>
      </p:sp>
      <p:pic>
        <p:nvPicPr>
          <p:cNvPr id="284" name="Google Shape;284;p31"/>
          <p:cNvPicPr preferRelativeResize="0"/>
          <p:nvPr/>
        </p:nvPicPr>
        <p:blipFill>
          <a:blip r:embed="rId5">
            <a:alphaModFix/>
          </a:blip>
          <a:stretch>
            <a:fillRect/>
          </a:stretch>
        </p:blipFill>
        <p:spPr>
          <a:xfrm>
            <a:off x="6475438" y="982500"/>
            <a:ext cx="640875" cy="655848"/>
          </a:xfrm>
          <a:prstGeom prst="rect">
            <a:avLst/>
          </a:prstGeom>
          <a:noFill/>
          <a:ln>
            <a:noFill/>
          </a:ln>
        </p:spPr>
      </p:pic>
      <p:sp>
        <p:nvSpPr>
          <p:cNvPr id="285" name="Google Shape;285;p31"/>
          <p:cNvSpPr txBox="1"/>
          <p:nvPr/>
        </p:nvSpPr>
        <p:spPr>
          <a:xfrm>
            <a:off x="6567277" y="1054602"/>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Foods can “belong” to certain people</a:t>
            </a:r>
            <a:endParaRPr b="1" sz="700">
              <a:latin typeface="Bellota Text"/>
              <a:ea typeface="Bellota Text"/>
              <a:cs typeface="Bellota Text"/>
              <a:sym typeface="Bellota Text"/>
            </a:endParaRPr>
          </a:p>
        </p:txBody>
      </p:sp>
      <p:pic>
        <p:nvPicPr>
          <p:cNvPr id="286" name="Google Shape;286;p31"/>
          <p:cNvPicPr preferRelativeResize="0"/>
          <p:nvPr/>
        </p:nvPicPr>
        <p:blipFill>
          <a:blip r:embed="rId7">
            <a:alphaModFix/>
          </a:blip>
          <a:stretch>
            <a:fillRect/>
          </a:stretch>
        </p:blipFill>
        <p:spPr>
          <a:xfrm>
            <a:off x="217100" y="1874250"/>
            <a:ext cx="640875" cy="655848"/>
          </a:xfrm>
          <a:prstGeom prst="rect">
            <a:avLst/>
          </a:prstGeom>
          <a:noFill/>
          <a:ln>
            <a:noFill/>
          </a:ln>
        </p:spPr>
      </p:pic>
      <p:sp>
        <p:nvSpPr>
          <p:cNvPr id="287" name="Google Shape;287;p31"/>
          <p:cNvSpPr txBox="1"/>
          <p:nvPr/>
        </p:nvSpPr>
        <p:spPr>
          <a:xfrm>
            <a:off x="308940" y="1952883"/>
            <a:ext cx="457200" cy="3141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“QUALITY” of work and product</a:t>
            </a:r>
            <a:endParaRPr b="1" sz="600">
              <a:latin typeface="Bellota Text"/>
              <a:ea typeface="Bellota Text"/>
              <a:cs typeface="Bellota Text"/>
              <a:sym typeface="Bellota Text"/>
            </a:endParaRPr>
          </a:p>
        </p:txBody>
      </p:sp>
      <p:pic>
        <p:nvPicPr>
          <p:cNvPr id="288" name="Google Shape;288;p31"/>
          <p:cNvPicPr preferRelativeResize="0"/>
          <p:nvPr/>
        </p:nvPicPr>
        <p:blipFill>
          <a:blip r:embed="rId6">
            <a:alphaModFix/>
          </a:blip>
          <a:stretch>
            <a:fillRect/>
          </a:stretch>
        </p:blipFill>
        <p:spPr>
          <a:xfrm>
            <a:off x="7360650" y="926163"/>
            <a:ext cx="640875" cy="655848"/>
          </a:xfrm>
          <a:prstGeom prst="rect">
            <a:avLst/>
          </a:prstGeom>
          <a:noFill/>
          <a:ln>
            <a:noFill/>
          </a:ln>
        </p:spPr>
      </p:pic>
      <p:sp>
        <p:nvSpPr>
          <p:cNvPr id="289" name="Google Shape;289;p31"/>
          <p:cNvSpPr txBox="1"/>
          <p:nvPr/>
        </p:nvSpPr>
        <p:spPr>
          <a:xfrm>
            <a:off x="7452490" y="1004796"/>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Serving quality food is more important than making the </a:t>
            </a:r>
            <a:r>
              <a:rPr b="1" lang="en" sz="500">
                <a:latin typeface="Bellota Text"/>
                <a:ea typeface="Bellota Text"/>
                <a:cs typeface="Bellota Text"/>
                <a:sym typeface="Bellota Text"/>
              </a:rPr>
              <a:t>most</a:t>
            </a:r>
            <a:r>
              <a:rPr b="1" lang="en" sz="500">
                <a:latin typeface="Bellota Text"/>
                <a:ea typeface="Bellota Text"/>
                <a:cs typeface="Bellota Text"/>
                <a:sym typeface="Bellota Text"/>
              </a:rPr>
              <a:t> money</a:t>
            </a:r>
            <a:endParaRPr b="1" sz="500">
              <a:latin typeface="Bellota Text"/>
              <a:ea typeface="Bellota Text"/>
              <a:cs typeface="Bellota Text"/>
              <a:sym typeface="Bellota Text"/>
            </a:endParaRPr>
          </a:p>
        </p:txBody>
      </p:sp>
      <p:pic>
        <p:nvPicPr>
          <p:cNvPr id="290" name="Google Shape;290;p31"/>
          <p:cNvPicPr preferRelativeResize="0"/>
          <p:nvPr/>
        </p:nvPicPr>
        <p:blipFill>
          <a:blip r:embed="rId4">
            <a:alphaModFix/>
          </a:blip>
          <a:stretch>
            <a:fillRect/>
          </a:stretch>
        </p:blipFill>
        <p:spPr>
          <a:xfrm>
            <a:off x="8172138" y="1341925"/>
            <a:ext cx="640875" cy="655848"/>
          </a:xfrm>
          <a:prstGeom prst="rect">
            <a:avLst/>
          </a:prstGeom>
          <a:noFill/>
          <a:ln>
            <a:noFill/>
          </a:ln>
        </p:spPr>
      </p:pic>
      <p:sp>
        <p:nvSpPr>
          <p:cNvPr id="291" name="Google Shape;291;p31"/>
          <p:cNvSpPr txBox="1"/>
          <p:nvPr/>
        </p:nvSpPr>
        <p:spPr>
          <a:xfrm>
            <a:off x="8259302" y="1446320"/>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satisfaction of running a business is </a:t>
            </a:r>
            <a:r>
              <a:rPr b="1" i="1" lang="en" sz="500">
                <a:latin typeface="Bellota Text"/>
                <a:ea typeface="Bellota Text"/>
                <a:cs typeface="Bellota Text"/>
                <a:sym typeface="Bellota Text"/>
              </a:rPr>
              <a:t>not</a:t>
            </a:r>
            <a:r>
              <a:rPr b="1" lang="en" sz="500">
                <a:latin typeface="Bellota Text"/>
                <a:ea typeface="Bellota Text"/>
                <a:cs typeface="Bellota Text"/>
                <a:sym typeface="Bellota Text"/>
              </a:rPr>
              <a:t> the money.</a:t>
            </a:r>
            <a:endParaRPr b="1" sz="500">
              <a:latin typeface="Bellota Text"/>
              <a:ea typeface="Bellota Text"/>
              <a:cs typeface="Bellota Text"/>
              <a:sym typeface="Bellota Text"/>
            </a:endParaRPr>
          </a:p>
        </p:txBody>
      </p:sp>
      <p:pic>
        <p:nvPicPr>
          <p:cNvPr id="292" name="Google Shape;292;p31"/>
          <p:cNvPicPr preferRelativeResize="0"/>
          <p:nvPr/>
        </p:nvPicPr>
        <p:blipFill>
          <a:blip r:embed="rId4">
            <a:alphaModFix/>
          </a:blip>
          <a:stretch>
            <a:fillRect/>
          </a:stretch>
        </p:blipFill>
        <p:spPr>
          <a:xfrm>
            <a:off x="3575788" y="1316425"/>
            <a:ext cx="640875" cy="655848"/>
          </a:xfrm>
          <a:prstGeom prst="rect">
            <a:avLst/>
          </a:prstGeom>
          <a:noFill/>
          <a:ln>
            <a:noFill/>
          </a:ln>
        </p:spPr>
      </p:pic>
      <p:sp>
        <p:nvSpPr>
          <p:cNvPr id="293" name="Google Shape;293;p31"/>
          <p:cNvSpPr txBox="1"/>
          <p:nvPr/>
        </p:nvSpPr>
        <p:spPr>
          <a:xfrm>
            <a:off x="3667627" y="1395058"/>
            <a:ext cx="457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“Students are not back yet”</a:t>
            </a:r>
            <a:endParaRPr b="1" sz="700">
              <a:latin typeface="Bellota Text"/>
              <a:ea typeface="Bellota Text"/>
              <a:cs typeface="Bellota Text"/>
              <a:sym typeface="Bellota Text"/>
            </a:endParaRPr>
          </a:p>
        </p:txBody>
      </p:sp>
      <p:pic>
        <p:nvPicPr>
          <p:cNvPr id="294" name="Google Shape;294;p31"/>
          <p:cNvPicPr preferRelativeResize="0"/>
          <p:nvPr/>
        </p:nvPicPr>
        <p:blipFill>
          <a:blip r:embed="rId6">
            <a:alphaModFix/>
          </a:blip>
          <a:stretch>
            <a:fillRect/>
          </a:stretch>
        </p:blipFill>
        <p:spPr>
          <a:xfrm>
            <a:off x="1460025" y="4427425"/>
            <a:ext cx="640875" cy="655848"/>
          </a:xfrm>
          <a:prstGeom prst="rect">
            <a:avLst/>
          </a:prstGeom>
          <a:noFill/>
          <a:ln>
            <a:noFill/>
          </a:ln>
        </p:spPr>
      </p:pic>
      <p:sp>
        <p:nvSpPr>
          <p:cNvPr id="295" name="Google Shape;295;p31"/>
          <p:cNvSpPr txBox="1"/>
          <p:nvPr/>
        </p:nvSpPr>
        <p:spPr>
          <a:xfrm>
            <a:off x="1551865" y="45060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Laughs uncomfortably after asked how business can be hard</a:t>
            </a:r>
            <a:endParaRPr b="1" sz="500">
              <a:latin typeface="Bellota Text"/>
              <a:ea typeface="Bellota Text"/>
              <a:cs typeface="Bellota Text"/>
              <a:sym typeface="Bellota Text"/>
            </a:endParaRPr>
          </a:p>
        </p:txBody>
      </p:sp>
      <p:pic>
        <p:nvPicPr>
          <p:cNvPr id="296" name="Google Shape;296;p31"/>
          <p:cNvPicPr preferRelativeResize="0"/>
          <p:nvPr/>
        </p:nvPicPr>
        <p:blipFill>
          <a:blip r:embed="rId7">
            <a:alphaModFix/>
          </a:blip>
          <a:stretch>
            <a:fillRect/>
          </a:stretch>
        </p:blipFill>
        <p:spPr>
          <a:xfrm>
            <a:off x="2855000" y="1909300"/>
            <a:ext cx="640875" cy="655848"/>
          </a:xfrm>
          <a:prstGeom prst="rect">
            <a:avLst/>
          </a:prstGeom>
          <a:noFill/>
          <a:ln>
            <a:noFill/>
          </a:ln>
        </p:spPr>
      </p:pic>
      <p:sp>
        <p:nvSpPr>
          <p:cNvPr id="297" name="Google Shape;297;p31"/>
          <p:cNvSpPr txBox="1"/>
          <p:nvPr/>
        </p:nvSpPr>
        <p:spPr>
          <a:xfrm>
            <a:off x="2946840" y="198793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“The pandemic is starting to rise up again”</a:t>
            </a:r>
            <a:endParaRPr b="1" sz="600">
              <a:latin typeface="Bellota Text"/>
              <a:ea typeface="Bellota Text"/>
              <a:cs typeface="Bellota Text"/>
              <a:sym typeface="Bellota Text"/>
            </a:endParaRPr>
          </a:p>
        </p:txBody>
      </p:sp>
      <p:pic>
        <p:nvPicPr>
          <p:cNvPr id="298" name="Google Shape;298;p31"/>
          <p:cNvPicPr preferRelativeResize="0"/>
          <p:nvPr/>
        </p:nvPicPr>
        <p:blipFill>
          <a:blip r:embed="rId4">
            <a:alphaModFix/>
          </a:blip>
          <a:stretch>
            <a:fillRect/>
          </a:stretch>
        </p:blipFill>
        <p:spPr>
          <a:xfrm>
            <a:off x="1944113" y="1837525"/>
            <a:ext cx="640875" cy="655848"/>
          </a:xfrm>
          <a:prstGeom prst="rect">
            <a:avLst/>
          </a:prstGeom>
          <a:noFill/>
          <a:ln>
            <a:noFill/>
          </a:ln>
        </p:spPr>
      </p:pic>
      <p:sp>
        <p:nvSpPr>
          <p:cNvPr id="299" name="Google Shape;299;p31"/>
          <p:cNvSpPr txBox="1"/>
          <p:nvPr/>
        </p:nvSpPr>
        <p:spPr>
          <a:xfrm>
            <a:off x="2035952" y="19161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Sometimes “Has a lot of food left over”</a:t>
            </a:r>
            <a:endParaRPr b="1" sz="500">
              <a:latin typeface="Bellota Text"/>
              <a:ea typeface="Bellota Text"/>
              <a:cs typeface="Bellota Text"/>
              <a:sym typeface="Bellota Text"/>
            </a:endParaRPr>
          </a:p>
        </p:txBody>
      </p:sp>
    </p:spTree>
  </p:cSld>
  <p:clrMapOvr>
    <a:masterClrMapping/>
  </p:clrMapOvr>
</p:sld>
</file>

<file path=ppt/slides/slide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303" name="Shape 303"/>
        <p:cNvGrpSpPr/>
        <p:nvPr/>
      </p:nvGrpSpPr>
      <p:grpSpPr>
        <a:xfrm>
          <a:off x="0" y="0"/>
          <a:ext cx="0" cy="0"/>
          <a:chOff x="0" y="0"/>
          <a:chExt cx="0" cy="0"/>
        </a:xfrm>
      </p:grpSpPr>
      <p:cxnSp>
        <p:nvCxnSpPr>
          <p:cNvPr id="304" name="Google Shape;304;p32"/>
          <p:cNvCxnSpPr/>
          <p:nvPr/>
        </p:nvCxnSpPr>
        <p:spPr>
          <a:xfrm>
            <a:off x="4571275" y="118400"/>
            <a:ext cx="0" cy="4946100"/>
          </a:xfrm>
          <a:prstGeom prst="straightConnector1">
            <a:avLst/>
          </a:prstGeom>
          <a:noFill/>
          <a:ln cap="flat" cmpd="sng" w="19050">
            <a:solidFill>
              <a:schemeClr val="dk2"/>
            </a:solidFill>
            <a:prstDash val="solid"/>
            <a:round/>
            <a:headEnd len="med" type="none" w="med"/>
            <a:tailEnd len="med" type="none" w="med"/>
          </a:ln>
        </p:spPr>
      </p:cxnSp>
      <p:cxnSp>
        <p:nvCxnSpPr>
          <p:cNvPr id="305" name="Google Shape;305;p32"/>
          <p:cNvCxnSpPr/>
          <p:nvPr/>
        </p:nvCxnSpPr>
        <p:spPr>
          <a:xfrm>
            <a:off x="177600" y="2627700"/>
            <a:ext cx="8840100" cy="0"/>
          </a:xfrm>
          <a:prstGeom prst="straightConnector1">
            <a:avLst/>
          </a:prstGeom>
          <a:noFill/>
          <a:ln cap="flat" cmpd="sng" w="19050">
            <a:solidFill>
              <a:schemeClr val="dk2"/>
            </a:solidFill>
            <a:prstDash val="solid"/>
            <a:round/>
            <a:headEnd len="med" type="none" w="med"/>
            <a:tailEnd len="med" type="none" w="med"/>
          </a:ln>
        </p:spPr>
      </p:cxnSp>
      <p:pic>
        <p:nvPicPr>
          <p:cNvPr id="306" name="Google Shape;306;p32"/>
          <p:cNvPicPr preferRelativeResize="0"/>
          <p:nvPr/>
        </p:nvPicPr>
        <p:blipFill rotWithShape="1">
          <a:blip r:embed="rId3">
            <a:alphaModFix/>
          </a:blip>
          <a:srcRect r="-2"/>
          <a:stretch/>
        </p:blipFill>
        <p:spPr>
          <a:xfrm>
            <a:off x="3966750" y="1966488"/>
            <a:ext cx="1210500" cy="1210500"/>
          </a:xfrm>
          <a:prstGeom prst="ellipse">
            <a:avLst/>
          </a:prstGeom>
          <a:noFill/>
          <a:ln>
            <a:noFill/>
          </a:ln>
          <a:effectLst>
            <a:outerShdw algn="bl" blurRad="57150" dir="5400000" dist="19050" rotWithShape="0">
              <a:srgbClr val="000000">
                <a:alpha val="50000"/>
              </a:srgbClr>
            </a:outerShdw>
          </a:effectLst>
        </p:spPr>
      </p:pic>
      <p:sp>
        <p:nvSpPr>
          <p:cNvPr id="307" name="Google Shape;307;p32"/>
          <p:cNvSpPr txBox="1"/>
          <p:nvPr/>
        </p:nvSpPr>
        <p:spPr>
          <a:xfrm>
            <a:off x="3768825"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Say</a:t>
            </a:r>
            <a:endParaRPr b="1">
              <a:latin typeface="Bellota Text"/>
              <a:ea typeface="Bellota Text"/>
              <a:cs typeface="Bellota Text"/>
              <a:sym typeface="Bellota Text"/>
            </a:endParaRPr>
          </a:p>
        </p:txBody>
      </p:sp>
      <p:sp>
        <p:nvSpPr>
          <p:cNvPr id="308" name="Google Shape;308;p32"/>
          <p:cNvSpPr txBox="1"/>
          <p:nvPr/>
        </p:nvSpPr>
        <p:spPr>
          <a:xfrm>
            <a:off x="4421100" y="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Think</a:t>
            </a:r>
            <a:endParaRPr b="1">
              <a:latin typeface="Bellota Text"/>
              <a:ea typeface="Bellota Text"/>
              <a:cs typeface="Bellota Text"/>
              <a:sym typeface="Bellota Text"/>
            </a:endParaRPr>
          </a:p>
        </p:txBody>
      </p:sp>
      <p:sp>
        <p:nvSpPr>
          <p:cNvPr id="309" name="Google Shape;309;p32"/>
          <p:cNvSpPr txBox="1"/>
          <p:nvPr/>
        </p:nvSpPr>
        <p:spPr>
          <a:xfrm>
            <a:off x="37558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Do</a:t>
            </a:r>
            <a:endParaRPr b="1">
              <a:latin typeface="Bellota Text"/>
              <a:ea typeface="Bellota Text"/>
              <a:cs typeface="Bellota Text"/>
              <a:sym typeface="Bellota Text"/>
            </a:endParaRPr>
          </a:p>
        </p:txBody>
      </p:sp>
      <p:sp>
        <p:nvSpPr>
          <p:cNvPr id="310" name="Google Shape;310;p32"/>
          <p:cNvSpPr txBox="1"/>
          <p:nvPr/>
        </p:nvSpPr>
        <p:spPr>
          <a:xfrm>
            <a:off x="4421088" y="4618450"/>
            <a:ext cx="10260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latin typeface="Bellota Text"/>
                <a:ea typeface="Bellota Text"/>
                <a:cs typeface="Bellota Text"/>
                <a:sym typeface="Bellota Text"/>
              </a:rPr>
              <a:t>Feel</a:t>
            </a:r>
            <a:endParaRPr b="1">
              <a:latin typeface="Bellota Text"/>
              <a:ea typeface="Bellota Text"/>
              <a:cs typeface="Bellota Text"/>
              <a:sym typeface="Bellota Text"/>
            </a:endParaRPr>
          </a:p>
        </p:txBody>
      </p:sp>
      <p:pic>
        <p:nvPicPr>
          <p:cNvPr id="311" name="Google Shape;311;p32"/>
          <p:cNvPicPr preferRelativeResize="0"/>
          <p:nvPr/>
        </p:nvPicPr>
        <p:blipFill>
          <a:blip r:embed="rId4">
            <a:alphaModFix/>
          </a:blip>
          <a:stretch>
            <a:fillRect/>
          </a:stretch>
        </p:blipFill>
        <p:spPr>
          <a:xfrm>
            <a:off x="308925" y="2809875"/>
            <a:ext cx="640875" cy="655848"/>
          </a:xfrm>
          <a:prstGeom prst="rect">
            <a:avLst/>
          </a:prstGeom>
          <a:noFill/>
          <a:ln>
            <a:noFill/>
          </a:ln>
        </p:spPr>
      </p:pic>
      <p:sp>
        <p:nvSpPr>
          <p:cNvPr id="312" name="Google Shape;312;p32"/>
          <p:cNvSpPr txBox="1"/>
          <p:nvPr/>
        </p:nvSpPr>
        <p:spPr>
          <a:xfrm>
            <a:off x="400765" y="288850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Comes to farmer market to make a living</a:t>
            </a:r>
            <a:endParaRPr b="1" sz="500">
              <a:latin typeface="Bellota Text"/>
              <a:ea typeface="Bellota Text"/>
              <a:cs typeface="Bellota Text"/>
              <a:sym typeface="Bellota Text"/>
            </a:endParaRPr>
          </a:p>
        </p:txBody>
      </p:sp>
      <p:pic>
        <p:nvPicPr>
          <p:cNvPr id="313" name="Google Shape;313;p32"/>
          <p:cNvPicPr preferRelativeResize="0"/>
          <p:nvPr/>
        </p:nvPicPr>
        <p:blipFill>
          <a:blip r:embed="rId5">
            <a:alphaModFix/>
          </a:blip>
          <a:stretch>
            <a:fillRect/>
          </a:stretch>
        </p:blipFill>
        <p:spPr>
          <a:xfrm>
            <a:off x="6557213" y="3962600"/>
            <a:ext cx="640875" cy="655848"/>
          </a:xfrm>
          <a:prstGeom prst="rect">
            <a:avLst/>
          </a:prstGeom>
          <a:noFill/>
          <a:ln>
            <a:noFill/>
          </a:ln>
        </p:spPr>
      </p:pic>
      <p:sp>
        <p:nvSpPr>
          <p:cNvPr id="314" name="Google Shape;314;p32"/>
          <p:cNvSpPr txBox="1"/>
          <p:nvPr/>
        </p:nvSpPr>
        <p:spPr>
          <a:xfrm>
            <a:off x="6649052" y="4102433"/>
            <a:ext cx="457200" cy="283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800">
                <a:latin typeface="Bellota Text"/>
                <a:ea typeface="Bellota Text"/>
                <a:cs typeface="Bellota Text"/>
                <a:sym typeface="Bellota Text"/>
              </a:rPr>
              <a:t>Loves to cook</a:t>
            </a:r>
            <a:endParaRPr b="1" sz="800">
              <a:latin typeface="Bellota Text"/>
              <a:ea typeface="Bellota Text"/>
              <a:cs typeface="Bellota Text"/>
              <a:sym typeface="Bellota Text"/>
            </a:endParaRPr>
          </a:p>
        </p:txBody>
      </p:sp>
      <p:pic>
        <p:nvPicPr>
          <p:cNvPr id="315" name="Google Shape;315;p32"/>
          <p:cNvPicPr preferRelativeResize="0"/>
          <p:nvPr/>
        </p:nvPicPr>
        <p:blipFill>
          <a:blip r:embed="rId6">
            <a:alphaModFix/>
          </a:blip>
          <a:stretch>
            <a:fillRect/>
          </a:stretch>
        </p:blipFill>
        <p:spPr>
          <a:xfrm>
            <a:off x="5527450" y="189900"/>
            <a:ext cx="640875" cy="655848"/>
          </a:xfrm>
          <a:prstGeom prst="rect">
            <a:avLst/>
          </a:prstGeom>
          <a:noFill/>
          <a:ln>
            <a:noFill/>
          </a:ln>
        </p:spPr>
      </p:pic>
      <p:sp>
        <p:nvSpPr>
          <p:cNvPr id="316" name="Google Shape;316;p32"/>
          <p:cNvSpPr txBox="1"/>
          <p:nvPr/>
        </p:nvSpPr>
        <p:spPr>
          <a:xfrm>
            <a:off x="5619290" y="2685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Food is one of the bes things to bring people together</a:t>
            </a:r>
            <a:endParaRPr b="1" sz="500">
              <a:latin typeface="Bellota Text"/>
              <a:ea typeface="Bellota Text"/>
              <a:cs typeface="Bellota Text"/>
              <a:sym typeface="Bellota Text"/>
            </a:endParaRPr>
          </a:p>
        </p:txBody>
      </p:sp>
      <p:pic>
        <p:nvPicPr>
          <p:cNvPr id="317" name="Google Shape;317;p32"/>
          <p:cNvPicPr preferRelativeResize="0"/>
          <p:nvPr/>
        </p:nvPicPr>
        <p:blipFill>
          <a:blip r:embed="rId5">
            <a:alphaModFix/>
          </a:blip>
          <a:stretch>
            <a:fillRect/>
          </a:stretch>
        </p:blipFill>
        <p:spPr>
          <a:xfrm>
            <a:off x="3115025" y="2888500"/>
            <a:ext cx="640875" cy="655848"/>
          </a:xfrm>
          <a:prstGeom prst="rect">
            <a:avLst/>
          </a:prstGeom>
          <a:noFill/>
          <a:ln>
            <a:noFill/>
          </a:ln>
        </p:spPr>
      </p:pic>
      <p:sp>
        <p:nvSpPr>
          <p:cNvPr id="318" name="Google Shape;318;p32"/>
          <p:cNvSpPr txBox="1"/>
          <p:nvPr/>
        </p:nvSpPr>
        <p:spPr>
          <a:xfrm>
            <a:off x="3206865" y="296713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Started working at 3:00AM in order to prep</a:t>
            </a:r>
            <a:endParaRPr b="1" sz="500">
              <a:latin typeface="Bellota Text"/>
              <a:ea typeface="Bellota Text"/>
              <a:cs typeface="Bellota Text"/>
              <a:sym typeface="Bellota Text"/>
            </a:endParaRPr>
          </a:p>
        </p:txBody>
      </p:sp>
      <p:pic>
        <p:nvPicPr>
          <p:cNvPr id="319" name="Google Shape;319;p32"/>
          <p:cNvPicPr preferRelativeResize="0"/>
          <p:nvPr/>
        </p:nvPicPr>
        <p:blipFill>
          <a:blip r:embed="rId4">
            <a:alphaModFix/>
          </a:blip>
          <a:stretch>
            <a:fillRect/>
          </a:stretch>
        </p:blipFill>
        <p:spPr>
          <a:xfrm>
            <a:off x="3471025" y="3805150"/>
            <a:ext cx="640875" cy="655848"/>
          </a:xfrm>
          <a:prstGeom prst="rect">
            <a:avLst/>
          </a:prstGeom>
          <a:noFill/>
          <a:ln>
            <a:noFill/>
          </a:ln>
        </p:spPr>
      </p:pic>
      <p:sp>
        <p:nvSpPr>
          <p:cNvPr id="320" name="Google Shape;320;p32"/>
          <p:cNvSpPr txBox="1"/>
          <p:nvPr/>
        </p:nvSpPr>
        <p:spPr>
          <a:xfrm>
            <a:off x="3562865" y="38837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Prep food in commercial kitchen for 4-5 hours</a:t>
            </a:r>
            <a:endParaRPr b="1" sz="500">
              <a:latin typeface="Bellota Text"/>
              <a:ea typeface="Bellota Text"/>
              <a:cs typeface="Bellota Text"/>
              <a:sym typeface="Bellota Text"/>
            </a:endParaRPr>
          </a:p>
        </p:txBody>
      </p:sp>
      <p:pic>
        <p:nvPicPr>
          <p:cNvPr id="321" name="Google Shape;321;p32"/>
          <p:cNvPicPr preferRelativeResize="0"/>
          <p:nvPr/>
        </p:nvPicPr>
        <p:blipFill>
          <a:blip r:embed="rId7">
            <a:alphaModFix/>
          </a:blip>
          <a:stretch>
            <a:fillRect/>
          </a:stretch>
        </p:blipFill>
        <p:spPr>
          <a:xfrm>
            <a:off x="7106250" y="3062950"/>
            <a:ext cx="640875" cy="655848"/>
          </a:xfrm>
          <a:prstGeom prst="rect">
            <a:avLst/>
          </a:prstGeom>
          <a:noFill/>
          <a:ln>
            <a:noFill/>
          </a:ln>
        </p:spPr>
      </p:pic>
      <p:sp>
        <p:nvSpPr>
          <p:cNvPr id="322" name="Google Shape;322;p32"/>
          <p:cNvSpPr txBox="1"/>
          <p:nvPr/>
        </p:nvSpPr>
        <p:spPr>
          <a:xfrm>
            <a:off x="7198090" y="314158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Cooking and working long hours gets exhausting</a:t>
            </a:r>
            <a:endParaRPr b="1" sz="500">
              <a:latin typeface="Bellota Text"/>
              <a:ea typeface="Bellota Text"/>
              <a:cs typeface="Bellota Text"/>
              <a:sym typeface="Bellota Text"/>
            </a:endParaRPr>
          </a:p>
        </p:txBody>
      </p:sp>
      <p:pic>
        <p:nvPicPr>
          <p:cNvPr id="323" name="Google Shape;323;p32"/>
          <p:cNvPicPr preferRelativeResize="0"/>
          <p:nvPr/>
        </p:nvPicPr>
        <p:blipFill>
          <a:blip r:embed="rId5">
            <a:alphaModFix/>
          </a:blip>
          <a:stretch>
            <a:fillRect/>
          </a:stretch>
        </p:blipFill>
        <p:spPr>
          <a:xfrm>
            <a:off x="18400" y="4291000"/>
            <a:ext cx="640875" cy="655848"/>
          </a:xfrm>
          <a:prstGeom prst="rect">
            <a:avLst/>
          </a:prstGeom>
          <a:noFill/>
          <a:ln>
            <a:noFill/>
          </a:ln>
        </p:spPr>
      </p:pic>
      <p:sp>
        <p:nvSpPr>
          <p:cNvPr id="324" name="Google Shape;324;p32"/>
          <p:cNvSpPr txBox="1"/>
          <p:nvPr/>
        </p:nvSpPr>
        <p:spPr>
          <a:xfrm>
            <a:off x="99283" y="4395395"/>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Used to work for another company, now owns his own business</a:t>
            </a:r>
            <a:endParaRPr b="1" sz="500">
              <a:latin typeface="Bellota Text"/>
              <a:ea typeface="Bellota Text"/>
              <a:cs typeface="Bellota Text"/>
              <a:sym typeface="Bellota Text"/>
            </a:endParaRPr>
          </a:p>
        </p:txBody>
      </p:sp>
      <p:pic>
        <p:nvPicPr>
          <p:cNvPr id="325" name="Google Shape;325;p32"/>
          <p:cNvPicPr preferRelativeResize="0"/>
          <p:nvPr/>
        </p:nvPicPr>
        <p:blipFill>
          <a:blip r:embed="rId7">
            <a:alphaModFix/>
          </a:blip>
          <a:stretch>
            <a:fillRect/>
          </a:stretch>
        </p:blipFill>
        <p:spPr>
          <a:xfrm>
            <a:off x="1744825" y="172125"/>
            <a:ext cx="640875" cy="655848"/>
          </a:xfrm>
          <a:prstGeom prst="rect">
            <a:avLst/>
          </a:prstGeom>
          <a:noFill/>
          <a:ln>
            <a:noFill/>
          </a:ln>
        </p:spPr>
      </p:pic>
      <p:sp>
        <p:nvSpPr>
          <p:cNvPr id="326" name="Google Shape;326;p32"/>
          <p:cNvSpPr txBox="1"/>
          <p:nvPr/>
        </p:nvSpPr>
        <p:spPr>
          <a:xfrm>
            <a:off x="1836652" y="2881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On working at his own business, “It makes a huge difference”</a:t>
            </a:r>
            <a:endParaRPr b="1" sz="500">
              <a:latin typeface="Bellota Text"/>
              <a:ea typeface="Bellota Text"/>
              <a:cs typeface="Bellota Text"/>
              <a:sym typeface="Bellota Text"/>
            </a:endParaRPr>
          </a:p>
        </p:txBody>
      </p:sp>
      <p:pic>
        <p:nvPicPr>
          <p:cNvPr id="327" name="Google Shape;327;p32"/>
          <p:cNvPicPr preferRelativeResize="0"/>
          <p:nvPr/>
        </p:nvPicPr>
        <p:blipFill>
          <a:blip r:embed="rId6">
            <a:alphaModFix/>
          </a:blip>
          <a:stretch>
            <a:fillRect/>
          </a:stretch>
        </p:blipFill>
        <p:spPr>
          <a:xfrm>
            <a:off x="7542900" y="4154050"/>
            <a:ext cx="640875" cy="655848"/>
          </a:xfrm>
          <a:prstGeom prst="rect">
            <a:avLst/>
          </a:prstGeom>
          <a:noFill/>
          <a:ln>
            <a:noFill/>
          </a:ln>
        </p:spPr>
      </p:pic>
      <p:sp>
        <p:nvSpPr>
          <p:cNvPr id="328" name="Google Shape;328;p32"/>
          <p:cNvSpPr txBox="1"/>
          <p:nvPr/>
        </p:nvSpPr>
        <p:spPr>
          <a:xfrm>
            <a:off x="7632846" y="4277552"/>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Enjoys and is very satisfied to work at his own business</a:t>
            </a:r>
            <a:endParaRPr b="1" sz="500">
              <a:latin typeface="Bellota Text"/>
              <a:ea typeface="Bellota Text"/>
              <a:cs typeface="Bellota Text"/>
              <a:sym typeface="Bellota Text"/>
            </a:endParaRPr>
          </a:p>
        </p:txBody>
      </p:sp>
      <p:pic>
        <p:nvPicPr>
          <p:cNvPr id="329" name="Google Shape;329;p32"/>
          <p:cNvPicPr preferRelativeResize="0"/>
          <p:nvPr/>
        </p:nvPicPr>
        <p:blipFill>
          <a:blip r:embed="rId6">
            <a:alphaModFix/>
          </a:blip>
          <a:stretch>
            <a:fillRect/>
          </a:stretch>
        </p:blipFill>
        <p:spPr>
          <a:xfrm>
            <a:off x="123175" y="1049100"/>
            <a:ext cx="640875" cy="655848"/>
          </a:xfrm>
          <a:prstGeom prst="rect">
            <a:avLst/>
          </a:prstGeom>
          <a:noFill/>
          <a:ln>
            <a:noFill/>
          </a:ln>
        </p:spPr>
      </p:pic>
      <p:sp>
        <p:nvSpPr>
          <p:cNvPr id="330" name="Google Shape;330;p32"/>
          <p:cNvSpPr txBox="1"/>
          <p:nvPr/>
        </p:nvSpPr>
        <p:spPr>
          <a:xfrm>
            <a:off x="215015" y="11711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“You can be creative with your own business”</a:t>
            </a:r>
            <a:endParaRPr b="1" sz="500">
              <a:latin typeface="Bellota Text"/>
              <a:ea typeface="Bellota Text"/>
              <a:cs typeface="Bellota Text"/>
              <a:sym typeface="Bellota Text"/>
            </a:endParaRPr>
          </a:p>
        </p:txBody>
      </p:sp>
      <p:pic>
        <p:nvPicPr>
          <p:cNvPr id="331" name="Google Shape;331;p32"/>
          <p:cNvPicPr preferRelativeResize="0"/>
          <p:nvPr/>
        </p:nvPicPr>
        <p:blipFill>
          <a:blip r:embed="rId4">
            <a:alphaModFix/>
          </a:blip>
          <a:stretch>
            <a:fillRect/>
          </a:stretch>
        </p:blipFill>
        <p:spPr>
          <a:xfrm>
            <a:off x="1033238" y="1412250"/>
            <a:ext cx="640875" cy="655848"/>
          </a:xfrm>
          <a:prstGeom prst="rect">
            <a:avLst/>
          </a:prstGeom>
          <a:noFill/>
          <a:ln>
            <a:noFill/>
          </a:ln>
        </p:spPr>
      </p:pic>
      <p:sp>
        <p:nvSpPr>
          <p:cNvPr id="332" name="Google Shape;332;p32"/>
          <p:cNvSpPr txBox="1"/>
          <p:nvPr/>
        </p:nvSpPr>
        <p:spPr>
          <a:xfrm>
            <a:off x="1125077" y="14908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On working at his own business, “You don’t have to listen to anyone.”</a:t>
            </a:r>
            <a:endParaRPr b="1" sz="500">
              <a:latin typeface="Bellota Text"/>
              <a:ea typeface="Bellota Text"/>
              <a:cs typeface="Bellota Text"/>
              <a:sym typeface="Bellota Text"/>
            </a:endParaRPr>
          </a:p>
        </p:txBody>
      </p:sp>
      <p:pic>
        <p:nvPicPr>
          <p:cNvPr id="333" name="Google Shape;333;p32"/>
          <p:cNvPicPr preferRelativeResize="0"/>
          <p:nvPr/>
        </p:nvPicPr>
        <p:blipFill>
          <a:blip r:embed="rId5">
            <a:alphaModFix/>
          </a:blip>
          <a:stretch>
            <a:fillRect/>
          </a:stretch>
        </p:blipFill>
        <p:spPr>
          <a:xfrm>
            <a:off x="979913" y="439575"/>
            <a:ext cx="640875" cy="655848"/>
          </a:xfrm>
          <a:prstGeom prst="rect">
            <a:avLst/>
          </a:prstGeom>
          <a:noFill/>
          <a:ln>
            <a:noFill/>
          </a:ln>
        </p:spPr>
      </p:pic>
      <p:sp>
        <p:nvSpPr>
          <p:cNvPr id="334" name="Google Shape;334;p32"/>
          <p:cNvSpPr txBox="1"/>
          <p:nvPr/>
        </p:nvSpPr>
        <p:spPr>
          <a:xfrm>
            <a:off x="1071752" y="51820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“I will not serve to my customers anything that I wouldn’t serve to my kids.”</a:t>
            </a:r>
            <a:endParaRPr b="1" sz="500">
              <a:latin typeface="Bellota Text"/>
              <a:ea typeface="Bellota Text"/>
              <a:cs typeface="Bellota Text"/>
              <a:sym typeface="Bellota Text"/>
            </a:endParaRPr>
          </a:p>
        </p:txBody>
      </p:sp>
      <p:pic>
        <p:nvPicPr>
          <p:cNvPr id="335" name="Google Shape;335;p32"/>
          <p:cNvPicPr preferRelativeResize="0"/>
          <p:nvPr/>
        </p:nvPicPr>
        <p:blipFill>
          <a:blip r:embed="rId7">
            <a:alphaModFix/>
          </a:blip>
          <a:stretch>
            <a:fillRect/>
          </a:stretch>
        </p:blipFill>
        <p:spPr>
          <a:xfrm>
            <a:off x="709613" y="4391300"/>
            <a:ext cx="640875" cy="655848"/>
          </a:xfrm>
          <a:prstGeom prst="rect">
            <a:avLst/>
          </a:prstGeom>
          <a:noFill/>
          <a:ln>
            <a:noFill/>
          </a:ln>
        </p:spPr>
      </p:pic>
      <p:sp>
        <p:nvSpPr>
          <p:cNvPr id="336" name="Google Shape;336;p32"/>
          <p:cNvSpPr txBox="1"/>
          <p:nvPr/>
        </p:nvSpPr>
        <p:spPr>
          <a:xfrm>
            <a:off x="801452" y="44699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Tries to bring practices from cooking at home to his business</a:t>
            </a:r>
            <a:endParaRPr b="1" sz="500">
              <a:latin typeface="Bellota Text"/>
              <a:ea typeface="Bellota Text"/>
              <a:cs typeface="Bellota Text"/>
              <a:sym typeface="Bellota Text"/>
            </a:endParaRPr>
          </a:p>
        </p:txBody>
      </p:sp>
      <p:pic>
        <p:nvPicPr>
          <p:cNvPr id="337" name="Google Shape;337;p32"/>
          <p:cNvPicPr preferRelativeResize="0"/>
          <p:nvPr/>
        </p:nvPicPr>
        <p:blipFill>
          <a:blip r:embed="rId4">
            <a:alphaModFix/>
          </a:blip>
          <a:stretch>
            <a:fillRect/>
          </a:stretch>
        </p:blipFill>
        <p:spPr>
          <a:xfrm>
            <a:off x="5669450" y="3381850"/>
            <a:ext cx="640875" cy="655848"/>
          </a:xfrm>
          <a:prstGeom prst="rect">
            <a:avLst/>
          </a:prstGeom>
          <a:noFill/>
          <a:ln>
            <a:noFill/>
          </a:ln>
        </p:spPr>
      </p:pic>
      <p:sp>
        <p:nvSpPr>
          <p:cNvPr id="338" name="Google Shape;338;p32"/>
          <p:cNvSpPr txBox="1"/>
          <p:nvPr/>
        </p:nvSpPr>
        <p:spPr>
          <a:xfrm>
            <a:off x="5761290" y="347312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Has to feel happy about what he gives to his customers</a:t>
            </a:r>
            <a:endParaRPr b="1" sz="500">
              <a:latin typeface="Bellota Text"/>
              <a:ea typeface="Bellota Text"/>
              <a:cs typeface="Bellota Text"/>
              <a:sym typeface="Bellota Text"/>
            </a:endParaRPr>
          </a:p>
        </p:txBody>
      </p:sp>
      <p:pic>
        <p:nvPicPr>
          <p:cNvPr id="339" name="Google Shape;339;p32"/>
          <p:cNvPicPr preferRelativeResize="0"/>
          <p:nvPr/>
        </p:nvPicPr>
        <p:blipFill>
          <a:blip r:embed="rId6">
            <a:alphaModFix/>
          </a:blip>
          <a:stretch>
            <a:fillRect/>
          </a:stretch>
        </p:blipFill>
        <p:spPr>
          <a:xfrm>
            <a:off x="8141375" y="172113"/>
            <a:ext cx="739446" cy="756725"/>
          </a:xfrm>
          <a:prstGeom prst="rect">
            <a:avLst/>
          </a:prstGeom>
          <a:noFill/>
          <a:ln>
            <a:noFill/>
          </a:ln>
        </p:spPr>
      </p:pic>
      <p:sp>
        <p:nvSpPr>
          <p:cNvPr id="340" name="Google Shape;340;p32"/>
          <p:cNvSpPr txBox="1"/>
          <p:nvPr/>
        </p:nvSpPr>
        <p:spPr>
          <a:xfrm>
            <a:off x="8195481" y="290188"/>
            <a:ext cx="589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Cooking for business “is very similar [to cooking at home] but at a much larger scale.”</a:t>
            </a:r>
            <a:endParaRPr b="1" sz="500">
              <a:latin typeface="Bellota Text"/>
              <a:ea typeface="Bellota Text"/>
              <a:cs typeface="Bellota Text"/>
              <a:sym typeface="Bellota Text"/>
            </a:endParaRPr>
          </a:p>
        </p:txBody>
      </p:sp>
      <p:pic>
        <p:nvPicPr>
          <p:cNvPr id="341" name="Google Shape;341;p32"/>
          <p:cNvPicPr preferRelativeResize="0"/>
          <p:nvPr/>
        </p:nvPicPr>
        <p:blipFill>
          <a:blip r:embed="rId6">
            <a:alphaModFix/>
          </a:blip>
          <a:stretch>
            <a:fillRect/>
          </a:stretch>
        </p:blipFill>
        <p:spPr>
          <a:xfrm>
            <a:off x="2640450" y="3773850"/>
            <a:ext cx="640875" cy="655848"/>
          </a:xfrm>
          <a:prstGeom prst="rect">
            <a:avLst/>
          </a:prstGeom>
          <a:noFill/>
          <a:ln>
            <a:noFill/>
          </a:ln>
        </p:spPr>
      </p:pic>
      <p:sp>
        <p:nvSpPr>
          <p:cNvPr id="342" name="Google Shape;342;p32"/>
          <p:cNvSpPr txBox="1"/>
          <p:nvPr/>
        </p:nvSpPr>
        <p:spPr>
          <a:xfrm>
            <a:off x="2732290" y="385248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Continues with interview despite customers waiting for food</a:t>
            </a:r>
            <a:endParaRPr b="1" sz="500">
              <a:latin typeface="Bellota Text"/>
              <a:ea typeface="Bellota Text"/>
              <a:cs typeface="Bellota Text"/>
              <a:sym typeface="Bellota Text"/>
            </a:endParaRPr>
          </a:p>
        </p:txBody>
      </p:sp>
      <p:pic>
        <p:nvPicPr>
          <p:cNvPr id="343" name="Google Shape;343;p32"/>
          <p:cNvPicPr preferRelativeResize="0"/>
          <p:nvPr/>
        </p:nvPicPr>
        <p:blipFill>
          <a:blip r:embed="rId5">
            <a:alphaModFix/>
          </a:blip>
          <a:stretch>
            <a:fillRect/>
          </a:stretch>
        </p:blipFill>
        <p:spPr>
          <a:xfrm>
            <a:off x="4657900" y="367800"/>
            <a:ext cx="640875" cy="655848"/>
          </a:xfrm>
          <a:prstGeom prst="rect">
            <a:avLst/>
          </a:prstGeom>
          <a:noFill/>
          <a:ln>
            <a:noFill/>
          </a:ln>
        </p:spPr>
      </p:pic>
      <p:sp>
        <p:nvSpPr>
          <p:cNvPr id="344" name="Google Shape;344;p32"/>
          <p:cNvSpPr txBox="1"/>
          <p:nvPr/>
        </p:nvSpPr>
        <p:spPr>
          <a:xfrm>
            <a:off x="4749740" y="370233"/>
            <a:ext cx="457200" cy="591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600">
              <a:latin typeface="Bellota Text"/>
              <a:ea typeface="Bellota Text"/>
              <a:cs typeface="Bellota Text"/>
              <a:sym typeface="Bellota Text"/>
            </a:endParaRPr>
          </a:p>
          <a:p>
            <a:pPr algn="ctr" indent="0" lvl="0" marL="0" rtl="0">
              <a:spcBef>
                <a:spcPts val="0"/>
              </a:spcBef>
              <a:spcAft>
                <a:spcPts val="0"/>
              </a:spcAft>
              <a:buNone/>
            </a:pPr>
            <a:r>
              <a:rPr b="1" lang="en" sz="600">
                <a:latin typeface="Bellota Text"/>
                <a:ea typeface="Bellota Text"/>
                <a:cs typeface="Bellota Text"/>
                <a:sym typeface="Bellota Text"/>
              </a:rPr>
              <a:t>Quality is very important to making food</a:t>
            </a:r>
            <a:endParaRPr b="1" sz="600">
              <a:latin typeface="Bellota Text"/>
              <a:ea typeface="Bellota Text"/>
              <a:cs typeface="Bellota Text"/>
              <a:sym typeface="Bellota Text"/>
            </a:endParaRPr>
          </a:p>
        </p:txBody>
      </p:sp>
      <p:pic>
        <p:nvPicPr>
          <p:cNvPr id="345" name="Google Shape;345;p32"/>
          <p:cNvPicPr preferRelativeResize="0"/>
          <p:nvPr/>
        </p:nvPicPr>
        <p:blipFill>
          <a:blip r:embed="rId6">
            <a:alphaModFix/>
          </a:blip>
          <a:stretch>
            <a:fillRect/>
          </a:stretch>
        </p:blipFill>
        <p:spPr>
          <a:xfrm>
            <a:off x="1757900" y="2813013"/>
            <a:ext cx="640875" cy="655848"/>
          </a:xfrm>
          <a:prstGeom prst="rect">
            <a:avLst/>
          </a:prstGeom>
          <a:noFill/>
          <a:ln>
            <a:noFill/>
          </a:ln>
        </p:spPr>
      </p:pic>
      <p:sp>
        <p:nvSpPr>
          <p:cNvPr id="346" name="Google Shape;346;p32"/>
          <p:cNvSpPr txBox="1"/>
          <p:nvPr/>
        </p:nvSpPr>
        <p:spPr>
          <a:xfrm>
            <a:off x="1849715" y="2908746"/>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Gives away food at the end of the day if there is extra food</a:t>
            </a:r>
            <a:endParaRPr b="1" sz="500">
              <a:latin typeface="Bellota Text"/>
              <a:ea typeface="Bellota Text"/>
              <a:cs typeface="Bellota Text"/>
              <a:sym typeface="Bellota Text"/>
            </a:endParaRPr>
          </a:p>
        </p:txBody>
      </p:sp>
      <p:pic>
        <p:nvPicPr>
          <p:cNvPr id="347" name="Google Shape;347;p32"/>
          <p:cNvPicPr preferRelativeResize="0"/>
          <p:nvPr/>
        </p:nvPicPr>
        <p:blipFill>
          <a:blip r:embed="rId5">
            <a:alphaModFix/>
          </a:blip>
          <a:stretch>
            <a:fillRect/>
          </a:stretch>
        </p:blipFill>
        <p:spPr>
          <a:xfrm>
            <a:off x="5627088" y="905600"/>
            <a:ext cx="640875" cy="655848"/>
          </a:xfrm>
          <a:prstGeom prst="rect">
            <a:avLst/>
          </a:prstGeom>
          <a:noFill/>
          <a:ln>
            <a:noFill/>
          </a:ln>
        </p:spPr>
      </p:pic>
      <p:sp>
        <p:nvSpPr>
          <p:cNvPr id="348" name="Google Shape;348;p32"/>
          <p:cNvSpPr txBox="1"/>
          <p:nvPr/>
        </p:nvSpPr>
        <p:spPr>
          <a:xfrm>
            <a:off x="5718927" y="984233"/>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600">
              <a:latin typeface="Bellota Text"/>
              <a:ea typeface="Bellota Text"/>
              <a:cs typeface="Bellota Text"/>
              <a:sym typeface="Bellota Text"/>
            </a:endParaRPr>
          </a:p>
          <a:p>
            <a:pPr algn="ctr" indent="0" lvl="0" marL="0" rtl="0">
              <a:spcBef>
                <a:spcPts val="0"/>
              </a:spcBef>
              <a:spcAft>
                <a:spcPts val="0"/>
              </a:spcAft>
              <a:buNone/>
            </a:pPr>
            <a:r>
              <a:rPr b="1" lang="en" sz="600">
                <a:latin typeface="Bellota Text"/>
                <a:ea typeface="Bellota Text"/>
                <a:cs typeface="Bellota Text"/>
                <a:sym typeface="Bellota Text"/>
              </a:rPr>
              <a:t>Difficult to find a good place to eat</a:t>
            </a:r>
            <a:endParaRPr b="1" sz="600">
              <a:latin typeface="Bellota Text"/>
              <a:ea typeface="Bellota Text"/>
              <a:cs typeface="Bellota Text"/>
              <a:sym typeface="Bellota Text"/>
            </a:endParaRPr>
          </a:p>
        </p:txBody>
      </p:sp>
      <p:pic>
        <p:nvPicPr>
          <p:cNvPr id="349" name="Google Shape;349;p32"/>
          <p:cNvPicPr preferRelativeResize="0"/>
          <p:nvPr/>
        </p:nvPicPr>
        <p:blipFill>
          <a:blip r:embed="rId5">
            <a:alphaModFix/>
          </a:blip>
          <a:stretch>
            <a:fillRect/>
          </a:stretch>
        </p:blipFill>
        <p:spPr>
          <a:xfrm>
            <a:off x="1059413" y="3682600"/>
            <a:ext cx="640875" cy="655848"/>
          </a:xfrm>
          <a:prstGeom prst="rect">
            <a:avLst/>
          </a:prstGeom>
          <a:noFill/>
          <a:ln>
            <a:noFill/>
          </a:ln>
        </p:spPr>
      </p:pic>
      <p:sp>
        <p:nvSpPr>
          <p:cNvPr id="350" name="Google Shape;350;p32"/>
          <p:cNvSpPr txBox="1"/>
          <p:nvPr/>
        </p:nvSpPr>
        <p:spPr>
          <a:xfrm>
            <a:off x="1151252" y="37612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Goes to very few places when eating out </a:t>
            </a:r>
            <a:endParaRPr b="1" sz="500">
              <a:latin typeface="Bellota Text"/>
              <a:ea typeface="Bellota Text"/>
              <a:cs typeface="Bellota Text"/>
              <a:sym typeface="Bellota Text"/>
            </a:endParaRPr>
          </a:p>
        </p:txBody>
      </p:sp>
      <p:pic>
        <p:nvPicPr>
          <p:cNvPr id="351" name="Google Shape;351;p32"/>
          <p:cNvPicPr preferRelativeResize="0"/>
          <p:nvPr/>
        </p:nvPicPr>
        <p:blipFill>
          <a:blip r:embed="rId7">
            <a:alphaModFix/>
          </a:blip>
          <a:stretch>
            <a:fillRect/>
          </a:stretch>
        </p:blipFill>
        <p:spPr>
          <a:xfrm>
            <a:off x="4778750" y="1167150"/>
            <a:ext cx="640875" cy="655848"/>
          </a:xfrm>
          <a:prstGeom prst="rect">
            <a:avLst/>
          </a:prstGeom>
          <a:noFill/>
          <a:ln>
            <a:noFill/>
          </a:ln>
        </p:spPr>
      </p:pic>
      <p:sp>
        <p:nvSpPr>
          <p:cNvPr id="352" name="Google Shape;352;p32"/>
          <p:cNvSpPr txBox="1"/>
          <p:nvPr/>
        </p:nvSpPr>
        <p:spPr>
          <a:xfrm>
            <a:off x="4870590" y="12457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People try to appropriate other foods</a:t>
            </a:r>
            <a:endParaRPr b="1" sz="500">
              <a:latin typeface="Bellota Text"/>
              <a:ea typeface="Bellota Text"/>
              <a:cs typeface="Bellota Text"/>
              <a:sym typeface="Bellota Text"/>
            </a:endParaRPr>
          </a:p>
        </p:txBody>
      </p:sp>
      <p:pic>
        <p:nvPicPr>
          <p:cNvPr id="353" name="Google Shape;353;p32"/>
          <p:cNvPicPr preferRelativeResize="0"/>
          <p:nvPr/>
        </p:nvPicPr>
        <p:blipFill>
          <a:blip r:embed="rId4">
            <a:alphaModFix/>
          </a:blip>
          <a:stretch>
            <a:fillRect/>
          </a:stretch>
        </p:blipFill>
        <p:spPr>
          <a:xfrm>
            <a:off x="6544363" y="212200"/>
            <a:ext cx="640875" cy="655848"/>
          </a:xfrm>
          <a:prstGeom prst="rect">
            <a:avLst/>
          </a:prstGeom>
          <a:noFill/>
          <a:ln>
            <a:noFill/>
          </a:ln>
        </p:spPr>
      </p:pic>
      <p:sp>
        <p:nvSpPr>
          <p:cNvPr id="354" name="Google Shape;354;p32"/>
          <p:cNvSpPr txBox="1"/>
          <p:nvPr/>
        </p:nvSpPr>
        <p:spPr>
          <a:xfrm>
            <a:off x="6636202" y="367158"/>
            <a:ext cx="457200" cy="2679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Fusion food is not appropriation</a:t>
            </a:r>
            <a:endParaRPr b="1" sz="500">
              <a:latin typeface="Bellota Text"/>
              <a:ea typeface="Bellota Text"/>
              <a:cs typeface="Bellota Text"/>
              <a:sym typeface="Bellota Text"/>
            </a:endParaRPr>
          </a:p>
        </p:txBody>
      </p:sp>
      <p:pic>
        <p:nvPicPr>
          <p:cNvPr id="355" name="Google Shape;355;p32"/>
          <p:cNvPicPr preferRelativeResize="0"/>
          <p:nvPr/>
        </p:nvPicPr>
        <p:blipFill>
          <a:blip r:embed="rId4">
            <a:alphaModFix/>
          </a:blip>
          <a:stretch>
            <a:fillRect/>
          </a:stretch>
        </p:blipFill>
        <p:spPr>
          <a:xfrm>
            <a:off x="5584713" y="1810725"/>
            <a:ext cx="640875" cy="655848"/>
          </a:xfrm>
          <a:prstGeom prst="rect">
            <a:avLst/>
          </a:prstGeom>
          <a:noFill/>
          <a:ln>
            <a:noFill/>
          </a:ln>
        </p:spPr>
      </p:pic>
      <p:sp>
        <p:nvSpPr>
          <p:cNvPr id="356" name="Google Shape;356;p32"/>
          <p:cNvSpPr txBox="1"/>
          <p:nvPr/>
        </p:nvSpPr>
        <p:spPr>
          <a:xfrm>
            <a:off x="5676552" y="18893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Restaurants should be clean and prepare food well</a:t>
            </a:r>
            <a:endParaRPr b="1" sz="500">
              <a:latin typeface="Bellota Text"/>
              <a:ea typeface="Bellota Text"/>
              <a:cs typeface="Bellota Text"/>
              <a:sym typeface="Bellota Text"/>
            </a:endParaRPr>
          </a:p>
        </p:txBody>
      </p:sp>
      <p:pic>
        <p:nvPicPr>
          <p:cNvPr id="357" name="Google Shape;357;p32"/>
          <p:cNvPicPr preferRelativeResize="0"/>
          <p:nvPr/>
        </p:nvPicPr>
        <p:blipFill>
          <a:blip r:embed="rId4">
            <a:alphaModFix/>
          </a:blip>
          <a:stretch>
            <a:fillRect/>
          </a:stretch>
        </p:blipFill>
        <p:spPr>
          <a:xfrm>
            <a:off x="90850" y="147200"/>
            <a:ext cx="640875" cy="655848"/>
          </a:xfrm>
          <a:prstGeom prst="rect">
            <a:avLst/>
          </a:prstGeom>
          <a:noFill/>
          <a:ln>
            <a:noFill/>
          </a:ln>
        </p:spPr>
      </p:pic>
      <p:sp>
        <p:nvSpPr>
          <p:cNvPr id="358" name="Google Shape;358;p32"/>
          <p:cNvSpPr txBox="1"/>
          <p:nvPr/>
        </p:nvSpPr>
        <p:spPr>
          <a:xfrm>
            <a:off x="182690" y="272033"/>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“You have to hope you have a good day in sales”</a:t>
            </a:r>
            <a:endParaRPr b="1" sz="600">
              <a:latin typeface="Bellota Text"/>
              <a:ea typeface="Bellota Text"/>
              <a:cs typeface="Bellota Text"/>
              <a:sym typeface="Bellota Text"/>
            </a:endParaRPr>
          </a:p>
        </p:txBody>
      </p:sp>
      <p:pic>
        <p:nvPicPr>
          <p:cNvPr id="359" name="Google Shape;359;p32"/>
          <p:cNvPicPr preferRelativeResize="0"/>
          <p:nvPr/>
        </p:nvPicPr>
        <p:blipFill>
          <a:blip r:embed="rId7">
            <a:alphaModFix/>
          </a:blip>
          <a:stretch>
            <a:fillRect/>
          </a:stretch>
        </p:blipFill>
        <p:spPr>
          <a:xfrm>
            <a:off x="217100" y="3550438"/>
            <a:ext cx="640875" cy="655848"/>
          </a:xfrm>
          <a:prstGeom prst="rect">
            <a:avLst/>
          </a:prstGeom>
          <a:noFill/>
          <a:ln>
            <a:noFill/>
          </a:ln>
        </p:spPr>
      </p:pic>
      <p:sp>
        <p:nvSpPr>
          <p:cNvPr id="360" name="Google Shape;360;p32"/>
          <p:cNvSpPr txBox="1"/>
          <p:nvPr/>
        </p:nvSpPr>
        <p:spPr>
          <a:xfrm>
            <a:off x="308940" y="3629071"/>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Has to set up tent and mobile kitchen at farmer’s market</a:t>
            </a:r>
            <a:endParaRPr b="1" sz="500">
              <a:latin typeface="Bellota Text"/>
              <a:ea typeface="Bellota Text"/>
              <a:cs typeface="Bellota Text"/>
              <a:sym typeface="Bellota Text"/>
            </a:endParaRPr>
          </a:p>
        </p:txBody>
      </p:sp>
      <p:pic>
        <p:nvPicPr>
          <p:cNvPr id="361" name="Google Shape;361;p32"/>
          <p:cNvPicPr preferRelativeResize="0"/>
          <p:nvPr/>
        </p:nvPicPr>
        <p:blipFill>
          <a:blip r:embed="rId6">
            <a:alphaModFix/>
          </a:blip>
          <a:stretch>
            <a:fillRect/>
          </a:stretch>
        </p:blipFill>
        <p:spPr>
          <a:xfrm>
            <a:off x="2436463" y="3024550"/>
            <a:ext cx="640875" cy="655848"/>
          </a:xfrm>
          <a:prstGeom prst="rect">
            <a:avLst/>
          </a:prstGeom>
          <a:noFill/>
          <a:ln>
            <a:noFill/>
          </a:ln>
        </p:spPr>
      </p:pic>
      <p:sp>
        <p:nvSpPr>
          <p:cNvPr id="362" name="Google Shape;362;p32"/>
          <p:cNvSpPr txBox="1"/>
          <p:nvPr/>
        </p:nvSpPr>
        <p:spPr>
          <a:xfrm>
            <a:off x="2528277" y="3120283"/>
            <a:ext cx="457200" cy="190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Finishes the day at 5:00PM</a:t>
            </a:r>
            <a:endParaRPr b="1" sz="500">
              <a:latin typeface="Bellota Text"/>
              <a:ea typeface="Bellota Text"/>
              <a:cs typeface="Bellota Text"/>
              <a:sym typeface="Bellota Text"/>
            </a:endParaRPr>
          </a:p>
        </p:txBody>
      </p:sp>
      <p:pic>
        <p:nvPicPr>
          <p:cNvPr id="363" name="Google Shape;363;p32"/>
          <p:cNvPicPr preferRelativeResize="0"/>
          <p:nvPr/>
        </p:nvPicPr>
        <p:blipFill>
          <a:blip r:embed="rId7">
            <a:alphaModFix/>
          </a:blip>
          <a:stretch>
            <a:fillRect/>
          </a:stretch>
        </p:blipFill>
        <p:spPr>
          <a:xfrm>
            <a:off x="4686900" y="3295150"/>
            <a:ext cx="640875" cy="655848"/>
          </a:xfrm>
          <a:prstGeom prst="rect">
            <a:avLst/>
          </a:prstGeom>
          <a:noFill/>
          <a:ln>
            <a:noFill/>
          </a:ln>
        </p:spPr>
      </p:pic>
      <p:sp>
        <p:nvSpPr>
          <p:cNvPr id="364" name="Google Shape;364;p32"/>
          <p:cNvSpPr txBox="1"/>
          <p:nvPr/>
        </p:nvSpPr>
        <p:spPr>
          <a:xfrm>
            <a:off x="4778727" y="3442933"/>
            <a:ext cx="457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Gets tired from the work</a:t>
            </a:r>
            <a:endParaRPr b="1" sz="700">
              <a:latin typeface="Bellota Text"/>
              <a:ea typeface="Bellota Text"/>
              <a:cs typeface="Bellota Text"/>
              <a:sym typeface="Bellota Text"/>
            </a:endParaRPr>
          </a:p>
        </p:txBody>
      </p:sp>
      <p:pic>
        <p:nvPicPr>
          <p:cNvPr id="365" name="Google Shape;365;p32"/>
          <p:cNvPicPr preferRelativeResize="0"/>
          <p:nvPr/>
        </p:nvPicPr>
        <p:blipFill>
          <a:blip r:embed="rId7">
            <a:alphaModFix/>
          </a:blip>
          <a:stretch>
            <a:fillRect/>
          </a:stretch>
        </p:blipFill>
        <p:spPr>
          <a:xfrm>
            <a:off x="7225888" y="118400"/>
            <a:ext cx="640875" cy="655848"/>
          </a:xfrm>
          <a:prstGeom prst="rect">
            <a:avLst/>
          </a:prstGeom>
          <a:noFill/>
          <a:ln>
            <a:noFill/>
          </a:ln>
        </p:spPr>
      </p:pic>
      <p:sp>
        <p:nvSpPr>
          <p:cNvPr id="366" name="Google Shape;366;p32"/>
          <p:cNvSpPr txBox="1"/>
          <p:nvPr/>
        </p:nvSpPr>
        <p:spPr>
          <a:xfrm>
            <a:off x="7317727" y="1970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He’s providing something that people likes</a:t>
            </a:r>
            <a:endParaRPr b="1" sz="500">
              <a:latin typeface="Bellota Text"/>
              <a:ea typeface="Bellota Text"/>
              <a:cs typeface="Bellota Text"/>
              <a:sym typeface="Bellota Text"/>
            </a:endParaRPr>
          </a:p>
        </p:txBody>
      </p:sp>
      <p:pic>
        <p:nvPicPr>
          <p:cNvPr id="367" name="Google Shape;367;p32"/>
          <p:cNvPicPr preferRelativeResize="0"/>
          <p:nvPr/>
        </p:nvPicPr>
        <p:blipFill>
          <a:blip r:embed="rId4">
            <a:alphaModFix/>
          </a:blip>
          <a:stretch>
            <a:fillRect/>
          </a:stretch>
        </p:blipFill>
        <p:spPr>
          <a:xfrm>
            <a:off x="1809900" y="3695225"/>
            <a:ext cx="640875" cy="655848"/>
          </a:xfrm>
          <a:prstGeom prst="rect">
            <a:avLst/>
          </a:prstGeom>
          <a:noFill/>
          <a:ln>
            <a:noFill/>
          </a:ln>
        </p:spPr>
      </p:pic>
      <p:sp>
        <p:nvSpPr>
          <p:cNvPr id="368" name="Google Shape;368;p32"/>
          <p:cNvSpPr txBox="1"/>
          <p:nvPr/>
        </p:nvSpPr>
        <p:spPr>
          <a:xfrm>
            <a:off x="1901740" y="37738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Gestures unconfidently when he says “somewhat set your own hours”</a:t>
            </a:r>
            <a:endParaRPr b="1" sz="500">
              <a:latin typeface="Bellota Text"/>
              <a:ea typeface="Bellota Text"/>
              <a:cs typeface="Bellota Text"/>
              <a:sym typeface="Bellota Text"/>
            </a:endParaRPr>
          </a:p>
        </p:txBody>
      </p:sp>
      <p:pic>
        <p:nvPicPr>
          <p:cNvPr id="369" name="Google Shape;369;p32"/>
          <p:cNvPicPr preferRelativeResize="0"/>
          <p:nvPr/>
        </p:nvPicPr>
        <p:blipFill>
          <a:blip r:embed="rId4">
            <a:alphaModFix/>
          </a:blip>
          <a:stretch>
            <a:fillRect/>
          </a:stretch>
        </p:blipFill>
        <p:spPr>
          <a:xfrm>
            <a:off x="2591125" y="332750"/>
            <a:ext cx="640875" cy="655848"/>
          </a:xfrm>
          <a:prstGeom prst="rect">
            <a:avLst/>
          </a:prstGeom>
          <a:noFill/>
          <a:ln>
            <a:noFill/>
          </a:ln>
        </p:spPr>
      </p:pic>
      <p:sp>
        <p:nvSpPr>
          <p:cNvPr id="370" name="Google Shape;370;p32"/>
          <p:cNvSpPr txBox="1"/>
          <p:nvPr/>
        </p:nvSpPr>
        <p:spPr>
          <a:xfrm>
            <a:off x="2682965" y="411383"/>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a:t>
            </a:r>
            <a:r>
              <a:rPr lang="en" sz="500" u="sng">
                <a:latin typeface="Bellota Text Light"/>
                <a:ea typeface="Bellota Text Light"/>
                <a:cs typeface="Bellota Text Light"/>
                <a:sym typeface="Bellota Text Light"/>
              </a:rPr>
              <a:t>Somewhat</a:t>
            </a:r>
            <a:r>
              <a:rPr b="1" lang="en" sz="500">
                <a:latin typeface="Bellota Text"/>
                <a:ea typeface="Bellota Text"/>
                <a:cs typeface="Bellota Text"/>
                <a:sym typeface="Bellota Text"/>
              </a:rPr>
              <a:t> set your own hours”</a:t>
            </a:r>
            <a:endParaRPr b="1" sz="500">
              <a:latin typeface="Bellota Text"/>
              <a:ea typeface="Bellota Text"/>
              <a:cs typeface="Bellota Text"/>
              <a:sym typeface="Bellota Text"/>
            </a:endParaRPr>
          </a:p>
        </p:txBody>
      </p:sp>
      <p:pic>
        <p:nvPicPr>
          <p:cNvPr id="371" name="Google Shape;371;p32"/>
          <p:cNvPicPr preferRelativeResize="0"/>
          <p:nvPr/>
        </p:nvPicPr>
        <p:blipFill>
          <a:blip r:embed="rId6">
            <a:alphaModFix/>
          </a:blip>
          <a:stretch>
            <a:fillRect/>
          </a:stretch>
        </p:blipFill>
        <p:spPr>
          <a:xfrm>
            <a:off x="1806775" y="1156038"/>
            <a:ext cx="640875" cy="655848"/>
          </a:xfrm>
          <a:prstGeom prst="rect">
            <a:avLst/>
          </a:prstGeom>
          <a:noFill/>
          <a:ln>
            <a:noFill/>
          </a:ln>
        </p:spPr>
      </p:pic>
      <p:sp>
        <p:nvSpPr>
          <p:cNvPr id="372" name="Google Shape;372;p32"/>
          <p:cNvSpPr txBox="1"/>
          <p:nvPr/>
        </p:nvSpPr>
        <p:spPr>
          <a:xfrm>
            <a:off x="1898615" y="1234671"/>
            <a:ext cx="457200" cy="283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400">
              <a:latin typeface="Bellota Text"/>
              <a:ea typeface="Bellota Text"/>
              <a:cs typeface="Bellota Text"/>
              <a:sym typeface="Bellota Text"/>
            </a:endParaRPr>
          </a:p>
          <a:p>
            <a:pPr algn="ctr" indent="0" lvl="0" marL="0" rtl="0">
              <a:spcBef>
                <a:spcPts val="0"/>
              </a:spcBef>
              <a:spcAft>
                <a:spcPts val="0"/>
              </a:spcAft>
              <a:buNone/>
            </a:pPr>
            <a:r>
              <a:t/>
            </a:r>
            <a:endParaRPr b="1" sz="400">
              <a:latin typeface="Bellota Text"/>
              <a:ea typeface="Bellota Text"/>
              <a:cs typeface="Bellota Text"/>
              <a:sym typeface="Bellota Text"/>
            </a:endParaRPr>
          </a:p>
          <a:p>
            <a:pPr algn="ctr" indent="0" lvl="0" marL="0" rtl="0">
              <a:spcBef>
                <a:spcPts val="0"/>
              </a:spcBef>
              <a:spcAft>
                <a:spcPts val="0"/>
              </a:spcAft>
              <a:buNone/>
            </a:pPr>
            <a:r>
              <a:rPr b="1" lang="en" sz="400">
                <a:latin typeface="Bellota Text"/>
                <a:ea typeface="Bellota Text"/>
                <a:cs typeface="Bellota Text"/>
                <a:sym typeface="Bellota Text"/>
              </a:rPr>
              <a:t>“SATISFACTORY”</a:t>
            </a:r>
            <a:endParaRPr b="1" sz="400">
              <a:latin typeface="Bellota Text"/>
              <a:ea typeface="Bellota Text"/>
              <a:cs typeface="Bellota Text"/>
              <a:sym typeface="Bellota Text"/>
            </a:endParaRPr>
          </a:p>
          <a:p>
            <a:pPr algn="ctr" indent="0" lvl="0" marL="0" rtl="0">
              <a:spcBef>
                <a:spcPts val="0"/>
              </a:spcBef>
              <a:spcAft>
                <a:spcPts val="0"/>
              </a:spcAft>
              <a:buNone/>
            </a:pPr>
            <a:r>
              <a:rPr b="1" lang="en" sz="400">
                <a:latin typeface="Bellota Text"/>
                <a:ea typeface="Bellota Text"/>
                <a:cs typeface="Bellota Text"/>
                <a:sym typeface="Bellota Text"/>
              </a:rPr>
              <a:t>2x</a:t>
            </a:r>
            <a:endParaRPr b="1" sz="400">
              <a:latin typeface="Bellota Text"/>
              <a:ea typeface="Bellota Text"/>
              <a:cs typeface="Bellota Text"/>
              <a:sym typeface="Bellota Text"/>
            </a:endParaRPr>
          </a:p>
        </p:txBody>
      </p:sp>
      <p:pic>
        <p:nvPicPr>
          <p:cNvPr id="373" name="Google Shape;373;p32"/>
          <p:cNvPicPr preferRelativeResize="0"/>
          <p:nvPr/>
        </p:nvPicPr>
        <p:blipFill>
          <a:blip r:embed="rId5">
            <a:alphaModFix/>
          </a:blip>
          <a:stretch>
            <a:fillRect/>
          </a:stretch>
        </p:blipFill>
        <p:spPr>
          <a:xfrm>
            <a:off x="6390700" y="1772325"/>
            <a:ext cx="640875" cy="655848"/>
          </a:xfrm>
          <a:prstGeom prst="rect">
            <a:avLst/>
          </a:prstGeom>
          <a:noFill/>
          <a:ln>
            <a:noFill/>
          </a:ln>
        </p:spPr>
      </p:pic>
      <p:sp>
        <p:nvSpPr>
          <p:cNvPr id="374" name="Google Shape;374;p32"/>
          <p:cNvSpPr txBox="1"/>
          <p:nvPr/>
        </p:nvSpPr>
        <p:spPr>
          <a:xfrm>
            <a:off x="6482540" y="1774758"/>
            <a:ext cx="457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Running your own business is doing something that comes from you</a:t>
            </a:r>
            <a:endParaRPr b="1" sz="500">
              <a:latin typeface="Bellota Text"/>
              <a:ea typeface="Bellota Text"/>
              <a:cs typeface="Bellota Text"/>
              <a:sym typeface="Bellota Text"/>
            </a:endParaRPr>
          </a:p>
        </p:txBody>
      </p:sp>
      <p:pic>
        <p:nvPicPr>
          <p:cNvPr id="375" name="Google Shape;375;p32"/>
          <p:cNvPicPr preferRelativeResize="0"/>
          <p:nvPr/>
        </p:nvPicPr>
        <p:blipFill>
          <a:blip r:embed="rId4">
            <a:alphaModFix/>
          </a:blip>
          <a:stretch>
            <a:fillRect/>
          </a:stretch>
        </p:blipFill>
        <p:spPr>
          <a:xfrm>
            <a:off x="7134038" y="1810725"/>
            <a:ext cx="640875" cy="655848"/>
          </a:xfrm>
          <a:prstGeom prst="rect">
            <a:avLst/>
          </a:prstGeom>
          <a:noFill/>
          <a:ln>
            <a:noFill/>
          </a:ln>
        </p:spPr>
      </p:pic>
      <p:sp>
        <p:nvSpPr>
          <p:cNvPr id="376" name="Google Shape;376;p32"/>
          <p:cNvSpPr txBox="1"/>
          <p:nvPr/>
        </p:nvSpPr>
        <p:spPr>
          <a:xfrm>
            <a:off x="7225877" y="18893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Working for himself is much better despite any hardships</a:t>
            </a:r>
            <a:endParaRPr b="1" sz="500">
              <a:latin typeface="Bellota Text"/>
              <a:ea typeface="Bellota Text"/>
              <a:cs typeface="Bellota Text"/>
              <a:sym typeface="Bellota Text"/>
            </a:endParaRPr>
          </a:p>
        </p:txBody>
      </p:sp>
      <p:pic>
        <p:nvPicPr>
          <p:cNvPr id="377" name="Google Shape;377;p32"/>
          <p:cNvPicPr preferRelativeResize="0"/>
          <p:nvPr/>
        </p:nvPicPr>
        <p:blipFill>
          <a:blip r:embed="rId7">
            <a:alphaModFix/>
          </a:blip>
          <a:stretch>
            <a:fillRect/>
          </a:stretch>
        </p:blipFill>
        <p:spPr>
          <a:xfrm>
            <a:off x="2985475" y="4429700"/>
            <a:ext cx="640875" cy="655848"/>
          </a:xfrm>
          <a:prstGeom prst="rect">
            <a:avLst/>
          </a:prstGeom>
          <a:noFill/>
          <a:ln>
            <a:noFill/>
          </a:ln>
        </p:spPr>
      </p:pic>
      <p:sp>
        <p:nvSpPr>
          <p:cNvPr id="378" name="Google Shape;378;p32"/>
          <p:cNvSpPr txBox="1"/>
          <p:nvPr/>
        </p:nvSpPr>
        <p:spPr>
          <a:xfrm>
            <a:off x="3077315" y="4508333"/>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Changed business strategy after losing co0k</a:t>
            </a:r>
            <a:endParaRPr b="1" sz="500">
              <a:latin typeface="Bellota Text"/>
              <a:ea typeface="Bellota Text"/>
              <a:cs typeface="Bellota Text"/>
              <a:sym typeface="Bellota Text"/>
            </a:endParaRPr>
          </a:p>
        </p:txBody>
      </p:sp>
      <p:pic>
        <p:nvPicPr>
          <p:cNvPr id="379" name="Google Shape;379;p32"/>
          <p:cNvPicPr preferRelativeResize="0"/>
          <p:nvPr/>
        </p:nvPicPr>
        <p:blipFill>
          <a:blip r:embed="rId4">
            <a:alphaModFix/>
          </a:blip>
          <a:stretch>
            <a:fillRect/>
          </a:stretch>
        </p:blipFill>
        <p:spPr>
          <a:xfrm>
            <a:off x="2210413" y="4427425"/>
            <a:ext cx="640875" cy="655848"/>
          </a:xfrm>
          <a:prstGeom prst="rect">
            <a:avLst/>
          </a:prstGeom>
          <a:noFill/>
          <a:ln>
            <a:noFill/>
          </a:ln>
        </p:spPr>
      </p:pic>
      <p:sp>
        <p:nvSpPr>
          <p:cNvPr id="380" name="Google Shape;380;p32"/>
          <p:cNvSpPr txBox="1"/>
          <p:nvPr/>
        </p:nvSpPr>
        <p:spPr>
          <a:xfrm>
            <a:off x="2302252" y="4506058"/>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Brings what he does at home to work</a:t>
            </a:r>
            <a:endParaRPr b="1" sz="600">
              <a:latin typeface="Bellota Text"/>
              <a:ea typeface="Bellota Text"/>
              <a:cs typeface="Bellota Text"/>
              <a:sym typeface="Bellota Text"/>
            </a:endParaRPr>
          </a:p>
        </p:txBody>
      </p:sp>
      <p:pic>
        <p:nvPicPr>
          <p:cNvPr id="381" name="Google Shape;381;p32"/>
          <p:cNvPicPr preferRelativeResize="0"/>
          <p:nvPr/>
        </p:nvPicPr>
        <p:blipFill>
          <a:blip r:embed="rId7">
            <a:alphaModFix/>
          </a:blip>
          <a:stretch>
            <a:fillRect/>
          </a:stretch>
        </p:blipFill>
        <p:spPr>
          <a:xfrm>
            <a:off x="5349125" y="4102425"/>
            <a:ext cx="640875" cy="655848"/>
          </a:xfrm>
          <a:prstGeom prst="rect">
            <a:avLst/>
          </a:prstGeom>
          <a:noFill/>
          <a:ln>
            <a:noFill/>
          </a:ln>
        </p:spPr>
      </p:pic>
      <p:sp>
        <p:nvSpPr>
          <p:cNvPr id="382" name="Google Shape;382;p32"/>
          <p:cNvSpPr txBox="1"/>
          <p:nvPr/>
        </p:nvSpPr>
        <p:spPr>
          <a:xfrm>
            <a:off x="5399200" y="4180693"/>
            <a:ext cx="5490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Weight of responsibility to provide for his family</a:t>
            </a:r>
            <a:endParaRPr b="1" sz="700">
              <a:latin typeface="Bellota Text"/>
              <a:ea typeface="Bellota Text"/>
              <a:cs typeface="Bellota Text"/>
              <a:sym typeface="Bellota Text"/>
            </a:endParaRPr>
          </a:p>
        </p:txBody>
      </p:sp>
      <p:pic>
        <p:nvPicPr>
          <p:cNvPr id="383" name="Google Shape;383;p32"/>
          <p:cNvPicPr preferRelativeResize="0"/>
          <p:nvPr/>
        </p:nvPicPr>
        <p:blipFill>
          <a:blip r:embed="rId7">
            <a:alphaModFix/>
          </a:blip>
          <a:stretch>
            <a:fillRect/>
          </a:stretch>
        </p:blipFill>
        <p:spPr>
          <a:xfrm>
            <a:off x="987488" y="2679450"/>
            <a:ext cx="640875" cy="655848"/>
          </a:xfrm>
          <a:prstGeom prst="rect">
            <a:avLst/>
          </a:prstGeom>
          <a:noFill/>
          <a:ln>
            <a:noFill/>
          </a:ln>
        </p:spPr>
      </p:pic>
      <p:sp>
        <p:nvSpPr>
          <p:cNvPr id="384" name="Google Shape;384;p32"/>
          <p:cNvSpPr txBox="1"/>
          <p:nvPr/>
        </p:nvSpPr>
        <p:spPr>
          <a:xfrm>
            <a:off x="1079327" y="2719533"/>
            <a:ext cx="457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Takes time to think and gestures to emphasize when he talks about customers</a:t>
            </a:r>
            <a:endParaRPr b="1" sz="500">
              <a:latin typeface="Bellota Text"/>
              <a:ea typeface="Bellota Text"/>
              <a:cs typeface="Bellota Text"/>
              <a:sym typeface="Bellota Text"/>
            </a:endParaRPr>
          </a:p>
        </p:txBody>
      </p:sp>
      <p:pic>
        <p:nvPicPr>
          <p:cNvPr id="385" name="Google Shape;385;p32"/>
          <p:cNvPicPr preferRelativeResize="0"/>
          <p:nvPr/>
        </p:nvPicPr>
        <p:blipFill>
          <a:blip r:embed="rId4">
            <a:alphaModFix/>
          </a:blip>
          <a:stretch>
            <a:fillRect/>
          </a:stretch>
        </p:blipFill>
        <p:spPr>
          <a:xfrm>
            <a:off x="6350600" y="2726000"/>
            <a:ext cx="640875" cy="655848"/>
          </a:xfrm>
          <a:prstGeom prst="rect">
            <a:avLst/>
          </a:prstGeom>
          <a:noFill/>
          <a:ln>
            <a:noFill/>
          </a:ln>
        </p:spPr>
      </p:pic>
      <p:sp>
        <p:nvSpPr>
          <p:cNvPr id="386" name="Google Shape;386;p32"/>
          <p:cNvSpPr txBox="1"/>
          <p:nvPr/>
        </p:nvSpPr>
        <p:spPr>
          <a:xfrm>
            <a:off x="6376450" y="2852500"/>
            <a:ext cx="589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Satisfaction from helping people</a:t>
            </a:r>
            <a:endParaRPr b="1" sz="700">
              <a:latin typeface="Bellota Text"/>
              <a:ea typeface="Bellota Text"/>
              <a:cs typeface="Bellota Text"/>
              <a:sym typeface="Bellota Text"/>
            </a:endParaRPr>
          </a:p>
        </p:txBody>
      </p:sp>
      <p:pic>
        <p:nvPicPr>
          <p:cNvPr id="387" name="Google Shape;387;p32"/>
          <p:cNvPicPr preferRelativeResize="0"/>
          <p:nvPr/>
        </p:nvPicPr>
        <p:blipFill>
          <a:blip r:embed="rId7">
            <a:alphaModFix/>
          </a:blip>
          <a:stretch>
            <a:fillRect/>
          </a:stretch>
        </p:blipFill>
        <p:spPr>
          <a:xfrm>
            <a:off x="8098825" y="2827225"/>
            <a:ext cx="640875" cy="655848"/>
          </a:xfrm>
          <a:prstGeom prst="rect">
            <a:avLst/>
          </a:prstGeom>
          <a:noFill/>
          <a:ln>
            <a:noFill/>
          </a:ln>
        </p:spPr>
      </p:pic>
      <p:sp>
        <p:nvSpPr>
          <p:cNvPr id="388" name="Google Shape;388;p32"/>
          <p:cNvSpPr txBox="1"/>
          <p:nvPr/>
        </p:nvSpPr>
        <p:spPr>
          <a:xfrm>
            <a:off x="8183784" y="2908520"/>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Pride in forging his own path</a:t>
            </a:r>
            <a:endParaRPr b="1" sz="700">
              <a:latin typeface="Bellota Text"/>
              <a:ea typeface="Bellota Text"/>
              <a:cs typeface="Bellota Text"/>
              <a:sym typeface="Bellota Text"/>
            </a:endParaRPr>
          </a:p>
        </p:txBody>
      </p:sp>
      <p:pic>
        <p:nvPicPr>
          <p:cNvPr id="389" name="Google Shape;389;p32"/>
          <p:cNvPicPr preferRelativeResize="0"/>
          <p:nvPr/>
        </p:nvPicPr>
        <p:blipFill>
          <a:blip r:embed="rId6">
            <a:alphaModFix/>
          </a:blip>
          <a:stretch>
            <a:fillRect/>
          </a:stretch>
        </p:blipFill>
        <p:spPr>
          <a:xfrm>
            <a:off x="8376400" y="3682600"/>
            <a:ext cx="640875" cy="655848"/>
          </a:xfrm>
          <a:prstGeom prst="rect">
            <a:avLst/>
          </a:prstGeom>
          <a:noFill/>
          <a:ln>
            <a:noFill/>
          </a:ln>
        </p:spPr>
      </p:pic>
      <p:sp>
        <p:nvSpPr>
          <p:cNvPr id="390" name="Google Shape;390;p32"/>
          <p:cNvSpPr txBox="1"/>
          <p:nvPr/>
        </p:nvSpPr>
        <p:spPr>
          <a:xfrm>
            <a:off x="8461021" y="3716345"/>
            <a:ext cx="457200" cy="575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Despair? Worry? About current business</a:t>
            </a:r>
            <a:endParaRPr b="1" sz="700">
              <a:latin typeface="Bellota Text"/>
              <a:ea typeface="Bellota Text"/>
              <a:cs typeface="Bellota Text"/>
              <a:sym typeface="Bellota Text"/>
            </a:endParaRPr>
          </a:p>
        </p:txBody>
      </p:sp>
      <p:pic>
        <p:nvPicPr>
          <p:cNvPr id="391" name="Google Shape;391;p32"/>
          <p:cNvPicPr preferRelativeResize="0"/>
          <p:nvPr/>
        </p:nvPicPr>
        <p:blipFill>
          <a:blip r:embed="rId7">
            <a:alphaModFix/>
          </a:blip>
          <a:stretch>
            <a:fillRect/>
          </a:stretch>
        </p:blipFill>
        <p:spPr>
          <a:xfrm>
            <a:off x="3535275" y="486625"/>
            <a:ext cx="640875" cy="655848"/>
          </a:xfrm>
          <a:prstGeom prst="rect">
            <a:avLst/>
          </a:prstGeom>
          <a:noFill/>
          <a:ln>
            <a:noFill/>
          </a:ln>
        </p:spPr>
      </p:pic>
      <p:sp>
        <p:nvSpPr>
          <p:cNvPr id="392" name="Google Shape;392;p32"/>
          <p:cNvSpPr txBox="1"/>
          <p:nvPr/>
        </p:nvSpPr>
        <p:spPr>
          <a:xfrm>
            <a:off x="3627115" y="5652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most difficult part is not having “enough business some days.”</a:t>
            </a:r>
            <a:endParaRPr b="1" sz="500">
              <a:latin typeface="Bellota Text"/>
              <a:ea typeface="Bellota Text"/>
              <a:cs typeface="Bellota Text"/>
              <a:sym typeface="Bellota Text"/>
            </a:endParaRPr>
          </a:p>
        </p:txBody>
      </p:sp>
      <p:pic>
        <p:nvPicPr>
          <p:cNvPr id="393" name="Google Shape;393;p32"/>
          <p:cNvPicPr preferRelativeResize="0"/>
          <p:nvPr/>
        </p:nvPicPr>
        <p:blipFill>
          <a:blip r:embed="rId7">
            <a:alphaModFix/>
          </a:blip>
          <a:stretch>
            <a:fillRect/>
          </a:stretch>
        </p:blipFill>
        <p:spPr>
          <a:xfrm>
            <a:off x="2580313" y="1269525"/>
            <a:ext cx="640875" cy="655848"/>
          </a:xfrm>
          <a:prstGeom prst="rect">
            <a:avLst/>
          </a:prstGeom>
          <a:noFill/>
          <a:ln>
            <a:noFill/>
          </a:ln>
        </p:spPr>
      </p:pic>
      <p:sp>
        <p:nvSpPr>
          <p:cNvPr id="394" name="Google Shape;394;p32"/>
          <p:cNvSpPr txBox="1"/>
          <p:nvPr/>
        </p:nvSpPr>
        <p:spPr>
          <a:xfrm>
            <a:off x="2672152" y="1348158"/>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Cooking for business “is very similar” to at home “just a much larger scale</a:t>
            </a:r>
            <a:endParaRPr b="1" sz="500">
              <a:latin typeface="Bellota Text"/>
              <a:ea typeface="Bellota Text"/>
              <a:cs typeface="Bellota Text"/>
              <a:sym typeface="Bellota Text"/>
            </a:endParaRPr>
          </a:p>
        </p:txBody>
      </p:sp>
      <p:pic>
        <p:nvPicPr>
          <p:cNvPr id="395" name="Google Shape;395;p32"/>
          <p:cNvPicPr preferRelativeResize="0"/>
          <p:nvPr/>
        </p:nvPicPr>
        <p:blipFill>
          <a:blip r:embed="rId4">
            <a:alphaModFix/>
          </a:blip>
          <a:stretch>
            <a:fillRect/>
          </a:stretch>
        </p:blipFill>
        <p:spPr>
          <a:xfrm>
            <a:off x="4639763" y="3962600"/>
            <a:ext cx="640875" cy="655848"/>
          </a:xfrm>
          <a:prstGeom prst="rect">
            <a:avLst/>
          </a:prstGeom>
          <a:noFill/>
          <a:ln>
            <a:noFill/>
          </a:ln>
        </p:spPr>
      </p:pic>
      <p:sp>
        <p:nvSpPr>
          <p:cNvPr id="396" name="Google Shape;396;p32"/>
          <p:cNvSpPr txBox="1"/>
          <p:nvPr/>
        </p:nvSpPr>
        <p:spPr>
          <a:xfrm>
            <a:off x="4731602" y="4053871"/>
            <a:ext cx="457200" cy="4062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The duty to be kind, patient, and polite</a:t>
            </a:r>
            <a:endParaRPr b="1" sz="600">
              <a:latin typeface="Bellota Text"/>
              <a:ea typeface="Bellota Text"/>
              <a:cs typeface="Bellota Text"/>
              <a:sym typeface="Bellota Text"/>
            </a:endParaRPr>
          </a:p>
        </p:txBody>
      </p:sp>
      <p:pic>
        <p:nvPicPr>
          <p:cNvPr id="397" name="Google Shape;397;p32"/>
          <p:cNvPicPr preferRelativeResize="0"/>
          <p:nvPr/>
        </p:nvPicPr>
        <p:blipFill>
          <a:blip r:embed="rId5">
            <a:alphaModFix/>
          </a:blip>
          <a:stretch>
            <a:fillRect/>
          </a:stretch>
        </p:blipFill>
        <p:spPr>
          <a:xfrm>
            <a:off x="6475438" y="982500"/>
            <a:ext cx="640875" cy="655848"/>
          </a:xfrm>
          <a:prstGeom prst="rect">
            <a:avLst/>
          </a:prstGeom>
          <a:noFill/>
          <a:ln>
            <a:noFill/>
          </a:ln>
        </p:spPr>
      </p:pic>
      <p:sp>
        <p:nvSpPr>
          <p:cNvPr id="398" name="Google Shape;398;p32"/>
          <p:cNvSpPr txBox="1"/>
          <p:nvPr/>
        </p:nvSpPr>
        <p:spPr>
          <a:xfrm>
            <a:off x="6567277" y="1054602"/>
            <a:ext cx="457200" cy="4680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Foods can “belong” to certain people</a:t>
            </a:r>
            <a:endParaRPr b="1" sz="700">
              <a:latin typeface="Bellota Text"/>
              <a:ea typeface="Bellota Text"/>
              <a:cs typeface="Bellota Text"/>
              <a:sym typeface="Bellota Text"/>
            </a:endParaRPr>
          </a:p>
        </p:txBody>
      </p:sp>
      <p:pic>
        <p:nvPicPr>
          <p:cNvPr id="399" name="Google Shape;399;p32"/>
          <p:cNvPicPr preferRelativeResize="0"/>
          <p:nvPr/>
        </p:nvPicPr>
        <p:blipFill>
          <a:blip r:embed="rId7">
            <a:alphaModFix/>
          </a:blip>
          <a:stretch>
            <a:fillRect/>
          </a:stretch>
        </p:blipFill>
        <p:spPr>
          <a:xfrm>
            <a:off x="217100" y="1874250"/>
            <a:ext cx="640875" cy="655848"/>
          </a:xfrm>
          <a:prstGeom prst="rect">
            <a:avLst/>
          </a:prstGeom>
          <a:noFill/>
          <a:ln>
            <a:noFill/>
          </a:ln>
        </p:spPr>
      </p:pic>
      <p:sp>
        <p:nvSpPr>
          <p:cNvPr id="400" name="Google Shape;400;p32"/>
          <p:cNvSpPr txBox="1"/>
          <p:nvPr/>
        </p:nvSpPr>
        <p:spPr>
          <a:xfrm>
            <a:off x="308940" y="1952883"/>
            <a:ext cx="457200" cy="3141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“QUALITY” of work and product</a:t>
            </a:r>
            <a:endParaRPr b="1" sz="600">
              <a:latin typeface="Bellota Text"/>
              <a:ea typeface="Bellota Text"/>
              <a:cs typeface="Bellota Text"/>
              <a:sym typeface="Bellota Text"/>
            </a:endParaRPr>
          </a:p>
        </p:txBody>
      </p:sp>
      <p:pic>
        <p:nvPicPr>
          <p:cNvPr id="401" name="Google Shape;401;p32"/>
          <p:cNvPicPr preferRelativeResize="0"/>
          <p:nvPr/>
        </p:nvPicPr>
        <p:blipFill>
          <a:blip r:embed="rId6">
            <a:alphaModFix/>
          </a:blip>
          <a:stretch>
            <a:fillRect/>
          </a:stretch>
        </p:blipFill>
        <p:spPr>
          <a:xfrm>
            <a:off x="7360650" y="926163"/>
            <a:ext cx="640875" cy="655848"/>
          </a:xfrm>
          <a:prstGeom prst="rect">
            <a:avLst/>
          </a:prstGeom>
          <a:noFill/>
          <a:ln>
            <a:noFill/>
          </a:ln>
        </p:spPr>
      </p:pic>
      <p:sp>
        <p:nvSpPr>
          <p:cNvPr id="402" name="Google Shape;402;p32"/>
          <p:cNvSpPr txBox="1"/>
          <p:nvPr/>
        </p:nvSpPr>
        <p:spPr>
          <a:xfrm>
            <a:off x="7452490" y="1004796"/>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Serving quality food is more important than making the most money</a:t>
            </a:r>
            <a:endParaRPr b="1" sz="500">
              <a:latin typeface="Bellota Text"/>
              <a:ea typeface="Bellota Text"/>
              <a:cs typeface="Bellota Text"/>
              <a:sym typeface="Bellota Text"/>
            </a:endParaRPr>
          </a:p>
        </p:txBody>
      </p:sp>
      <p:pic>
        <p:nvPicPr>
          <p:cNvPr id="403" name="Google Shape;403;p32"/>
          <p:cNvPicPr preferRelativeResize="0"/>
          <p:nvPr/>
        </p:nvPicPr>
        <p:blipFill>
          <a:blip r:embed="rId4">
            <a:alphaModFix/>
          </a:blip>
          <a:stretch>
            <a:fillRect/>
          </a:stretch>
        </p:blipFill>
        <p:spPr>
          <a:xfrm>
            <a:off x="8172138" y="1341925"/>
            <a:ext cx="640875" cy="655848"/>
          </a:xfrm>
          <a:prstGeom prst="rect">
            <a:avLst/>
          </a:prstGeom>
          <a:noFill/>
          <a:ln>
            <a:noFill/>
          </a:ln>
        </p:spPr>
      </p:pic>
      <p:sp>
        <p:nvSpPr>
          <p:cNvPr id="404" name="Google Shape;404;p32"/>
          <p:cNvSpPr txBox="1"/>
          <p:nvPr/>
        </p:nvSpPr>
        <p:spPr>
          <a:xfrm>
            <a:off x="8259302" y="1446320"/>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The satisfaction of running a business is </a:t>
            </a:r>
            <a:r>
              <a:rPr b="1" i="1" lang="en" sz="500">
                <a:latin typeface="Bellota Text"/>
                <a:ea typeface="Bellota Text"/>
                <a:cs typeface="Bellota Text"/>
                <a:sym typeface="Bellota Text"/>
              </a:rPr>
              <a:t>not</a:t>
            </a:r>
            <a:r>
              <a:rPr b="1" lang="en" sz="500">
                <a:latin typeface="Bellota Text"/>
                <a:ea typeface="Bellota Text"/>
                <a:cs typeface="Bellota Text"/>
                <a:sym typeface="Bellota Text"/>
              </a:rPr>
              <a:t> the money.</a:t>
            </a:r>
            <a:endParaRPr b="1" sz="500">
              <a:latin typeface="Bellota Text"/>
              <a:ea typeface="Bellota Text"/>
              <a:cs typeface="Bellota Text"/>
              <a:sym typeface="Bellota Text"/>
            </a:endParaRPr>
          </a:p>
        </p:txBody>
      </p:sp>
      <p:pic>
        <p:nvPicPr>
          <p:cNvPr id="405" name="Google Shape;405;p32"/>
          <p:cNvPicPr preferRelativeResize="0"/>
          <p:nvPr/>
        </p:nvPicPr>
        <p:blipFill>
          <a:blip r:embed="rId4">
            <a:alphaModFix/>
          </a:blip>
          <a:stretch>
            <a:fillRect/>
          </a:stretch>
        </p:blipFill>
        <p:spPr>
          <a:xfrm>
            <a:off x="3575788" y="1316425"/>
            <a:ext cx="640875" cy="655848"/>
          </a:xfrm>
          <a:prstGeom prst="rect">
            <a:avLst/>
          </a:prstGeom>
          <a:noFill/>
          <a:ln>
            <a:noFill/>
          </a:ln>
        </p:spPr>
      </p:pic>
      <p:sp>
        <p:nvSpPr>
          <p:cNvPr id="406" name="Google Shape;406;p32"/>
          <p:cNvSpPr txBox="1"/>
          <p:nvPr/>
        </p:nvSpPr>
        <p:spPr>
          <a:xfrm>
            <a:off x="3667627" y="1395058"/>
            <a:ext cx="457200" cy="3603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700">
                <a:latin typeface="Bellota Text"/>
                <a:ea typeface="Bellota Text"/>
                <a:cs typeface="Bellota Text"/>
                <a:sym typeface="Bellota Text"/>
              </a:rPr>
              <a:t>“Students are not back yet”</a:t>
            </a:r>
            <a:endParaRPr b="1" sz="700">
              <a:latin typeface="Bellota Text"/>
              <a:ea typeface="Bellota Text"/>
              <a:cs typeface="Bellota Text"/>
              <a:sym typeface="Bellota Text"/>
            </a:endParaRPr>
          </a:p>
        </p:txBody>
      </p:sp>
      <p:pic>
        <p:nvPicPr>
          <p:cNvPr id="407" name="Google Shape;407;p32"/>
          <p:cNvPicPr preferRelativeResize="0"/>
          <p:nvPr/>
        </p:nvPicPr>
        <p:blipFill>
          <a:blip r:embed="rId6">
            <a:alphaModFix/>
          </a:blip>
          <a:stretch>
            <a:fillRect/>
          </a:stretch>
        </p:blipFill>
        <p:spPr>
          <a:xfrm>
            <a:off x="1460025" y="4427425"/>
            <a:ext cx="640875" cy="655848"/>
          </a:xfrm>
          <a:prstGeom prst="rect">
            <a:avLst/>
          </a:prstGeom>
          <a:noFill/>
          <a:ln>
            <a:noFill/>
          </a:ln>
        </p:spPr>
      </p:pic>
      <p:sp>
        <p:nvSpPr>
          <p:cNvPr id="408" name="Google Shape;408;p32"/>
          <p:cNvSpPr txBox="1"/>
          <p:nvPr/>
        </p:nvSpPr>
        <p:spPr>
          <a:xfrm>
            <a:off x="1551865" y="4506058"/>
            <a:ext cx="457200" cy="4218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500">
                <a:latin typeface="Bellota Text"/>
                <a:ea typeface="Bellota Text"/>
                <a:cs typeface="Bellota Text"/>
                <a:sym typeface="Bellota Text"/>
              </a:rPr>
              <a:t>Laughs uncomfortably after asked how business can be hard</a:t>
            </a:r>
            <a:endParaRPr b="1" sz="500">
              <a:latin typeface="Bellota Text"/>
              <a:ea typeface="Bellota Text"/>
              <a:cs typeface="Bellota Text"/>
              <a:sym typeface="Bellota Text"/>
            </a:endParaRPr>
          </a:p>
        </p:txBody>
      </p:sp>
      <p:pic>
        <p:nvPicPr>
          <p:cNvPr id="409" name="Google Shape;409;p32"/>
          <p:cNvPicPr preferRelativeResize="0"/>
          <p:nvPr/>
        </p:nvPicPr>
        <p:blipFill>
          <a:blip r:embed="rId7">
            <a:alphaModFix/>
          </a:blip>
          <a:stretch>
            <a:fillRect/>
          </a:stretch>
        </p:blipFill>
        <p:spPr>
          <a:xfrm>
            <a:off x="2855000" y="1909300"/>
            <a:ext cx="640875" cy="655848"/>
          </a:xfrm>
          <a:prstGeom prst="rect">
            <a:avLst/>
          </a:prstGeom>
          <a:noFill/>
          <a:ln>
            <a:noFill/>
          </a:ln>
        </p:spPr>
      </p:pic>
      <p:sp>
        <p:nvSpPr>
          <p:cNvPr id="410" name="Google Shape;410;p32"/>
          <p:cNvSpPr txBox="1"/>
          <p:nvPr/>
        </p:nvSpPr>
        <p:spPr>
          <a:xfrm>
            <a:off x="2946840" y="1987933"/>
            <a:ext cx="457200" cy="4986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rPr b="1" lang="en" sz="600">
                <a:latin typeface="Bellota Text"/>
                <a:ea typeface="Bellota Text"/>
                <a:cs typeface="Bellota Text"/>
                <a:sym typeface="Bellota Text"/>
              </a:rPr>
              <a:t>“The pandemic is starting to rise up again”</a:t>
            </a:r>
            <a:endParaRPr b="1" sz="600">
              <a:latin typeface="Bellota Text"/>
              <a:ea typeface="Bellota Text"/>
              <a:cs typeface="Bellota Text"/>
              <a:sym typeface="Bellota Text"/>
            </a:endParaRPr>
          </a:p>
        </p:txBody>
      </p:sp>
      <p:pic>
        <p:nvPicPr>
          <p:cNvPr id="411" name="Google Shape;411;p32"/>
          <p:cNvPicPr preferRelativeResize="0"/>
          <p:nvPr/>
        </p:nvPicPr>
        <p:blipFill>
          <a:blip r:embed="rId4">
            <a:alphaModFix/>
          </a:blip>
          <a:stretch>
            <a:fillRect/>
          </a:stretch>
        </p:blipFill>
        <p:spPr>
          <a:xfrm>
            <a:off x="1944113" y="1837525"/>
            <a:ext cx="640875" cy="655848"/>
          </a:xfrm>
          <a:prstGeom prst="rect">
            <a:avLst/>
          </a:prstGeom>
          <a:noFill/>
          <a:ln>
            <a:noFill/>
          </a:ln>
        </p:spPr>
      </p:pic>
      <p:sp>
        <p:nvSpPr>
          <p:cNvPr id="412" name="Google Shape;412;p32"/>
          <p:cNvSpPr txBox="1"/>
          <p:nvPr/>
        </p:nvSpPr>
        <p:spPr>
          <a:xfrm>
            <a:off x="2035952" y="1916158"/>
            <a:ext cx="457200" cy="344700"/>
          </a:xfrm>
          <a:prstGeom prst="rect">
            <a:avLst/>
          </a:prstGeom>
          <a:noFill/>
          <a:ln>
            <a:noFill/>
          </a:ln>
        </p:spPr>
        <p:txBody>
          <a:bodyPr anchor="t" anchorCtr="0" bIns="18275" lIns="18275" rIns="18275" spcFirstLastPara="1" tIns="18275" wrap="square">
            <a:spAutoFit/>
          </a:bodyPr>
          <a:lstStyle/>
          <a:p>
            <a:pPr algn="ctr" indent="0" lvl="0" marL="0" rtl="0">
              <a:spcBef>
                <a:spcPts val="0"/>
              </a:spcBef>
              <a:spcAft>
                <a:spcPts val="0"/>
              </a:spcAft>
              <a:buNone/>
            </a:pPr>
            <a:r>
              <a:t/>
            </a:r>
            <a:endParaRPr b="1" sz="500">
              <a:latin typeface="Bellota Text"/>
              <a:ea typeface="Bellota Text"/>
              <a:cs typeface="Bellota Text"/>
              <a:sym typeface="Bellota Text"/>
            </a:endParaRPr>
          </a:p>
          <a:p>
            <a:pPr algn="ctr" indent="0" lvl="0" marL="0" rtl="0">
              <a:spcBef>
                <a:spcPts val="0"/>
              </a:spcBef>
              <a:spcAft>
                <a:spcPts val="0"/>
              </a:spcAft>
              <a:buNone/>
            </a:pPr>
            <a:r>
              <a:rPr b="1" lang="en" sz="500">
                <a:latin typeface="Bellota Text"/>
                <a:ea typeface="Bellota Text"/>
                <a:cs typeface="Bellota Text"/>
                <a:sym typeface="Bellota Text"/>
              </a:rPr>
              <a:t>Sometimes “Has a lot of food left over”</a:t>
            </a:r>
            <a:endParaRPr b="1" sz="500">
              <a:latin typeface="Bellota Text"/>
              <a:ea typeface="Bellota Text"/>
              <a:cs typeface="Bellota Text"/>
              <a:sym typeface="Bellota Text"/>
            </a:endParaRPr>
          </a:p>
        </p:txBody>
      </p:sp>
    </p:spTree>
  </p:cSld>
  <p:clrMapOvr>
    <a:masterClrMapping/>
  </p:clrMapOvr>
</p:sld>
</file>

<file path=ppt/theme/theme1.xml><?xml version="1.0" encoding="utf-8"?>
<a:theme xmlns:a="http://schemas.openxmlformats.org/drawingml/2006/main" xmlns:r="http://schemas.openxmlformats.org/officeDocument/2006/relationships" name="Lafew template">
  <a:themeElements>
    <a:clrScheme name="Custom 347">
      <a:dk1>
        <a:srgbClr val="423C41"/>
      </a:dk1>
      <a:lt1>
        <a:srgbClr val="FFFFFF"/>
      </a:lt1>
      <a:dk2>
        <a:srgbClr val="7A717C"/>
      </a:dk2>
      <a:lt2>
        <a:srgbClr val="F0E9E3"/>
      </a:lt2>
      <a:accent1>
        <a:srgbClr val="FFBF3A"/>
      </a:accent1>
      <a:accent2>
        <a:srgbClr val="E94032"/>
      </a:accent2>
      <a:accent3>
        <a:srgbClr val="A78BAF"/>
      </a:accent3>
      <a:accent4>
        <a:srgbClr val="ADC853"/>
      </a:accent4>
      <a:accent5>
        <a:srgbClr val="6FAC6A"/>
      </a:accent5>
      <a:accent6>
        <a:srgbClr val="9C6E59"/>
      </a:accent6>
      <a:hlink>
        <a:srgbClr val="884E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5453974</vt:lpwstr>
  </property>
  <property fmtid="{D5CDD505-2E9C-101B-9397-08002B2CF9AE}" name="NXPowerLiteSettings" pid="3">
    <vt:lpwstr>F7000400038000</vt:lpwstr>
  </property>
  <property fmtid="{D5CDD505-2E9C-101B-9397-08002B2CF9AE}" name="NXPowerLiteVersion" pid="4">
    <vt:lpwstr>S9.1.2</vt:lpwstr>
  </property>
</Properties>
</file>