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Montserrat"/>
      <p:regular r:id="rId37"/>
      <p:bold r:id="rId38"/>
      <p:italic r:id="rId39"/>
      <p:boldItalic r:id="rId40"/>
    </p:embeddedFont>
    <p:embeddedFont>
      <p:font typeface="Montserrat ExtraBold"/>
      <p:bold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boldItalic.fntdata"/><Relationship Id="rId20" Type="http://schemas.openxmlformats.org/officeDocument/2006/relationships/slide" Target="slides/slide15.xml"/><Relationship Id="rId42" Type="http://schemas.openxmlformats.org/officeDocument/2006/relationships/font" Target="fonts/MontserratExtraBold-boldItalic.fntdata"/><Relationship Id="rId41" Type="http://schemas.openxmlformats.org/officeDocument/2006/relationships/font" Target="fonts/MontserratExtraBold-bold.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Montserrat-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Montserrat-italic.fntdata"/><Relationship Id="rId16" Type="http://schemas.openxmlformats.org/officeDocument/2006/relationships/slide" Target="slides/slide11.xml"/><Relationship Id="rId38" Type="http://schemas.openxmlformats.org/officeDocument/2006/relationships/font" Target="fonts/Montserra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150465fbbf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150465fbbf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150465fbbf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150465fbbf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1232930c8a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1232930c8a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50465fbbf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150465fbbf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150465fbbf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150465fbbf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150465fbbf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150465fbbf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1515d23eab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1515d23eab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1232930c1d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1232930c1d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1232930c1d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1232930c1d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1232930c1d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1232930c1d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that the moderate task flow also includes the recipe select (from the simple task flow). In this diagram, the user has just finished selecting a recipe. From here, they cook the recipe step-by-step, making a modification to Step 2.</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150465fbb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150465fbb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1515d23eab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1515d23eab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1232930c1d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11232930c1d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1515d23eab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11515d23eab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1232930c1d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11232930c1d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1232930c1d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11232930c1d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595959"/>
                </a:solidFill>
                <a:latin typeface="Montserrat"/>
                <a:ea typeface="Montserrat"/>
                <a:cs typeface="Montserrat"/>
                <a:sym typeface="Montserrat"/>
              </a:rPr>
              <a:t>Worked:</a:t>
            </a:r>
            <a:endParaRPr sz="1800">
              <a:solidFill>
                <a:srgbClr val="595959"/>
              </a:solidFill>
              <a:latin typeface="Montserrat"/>
              <a:ea typeface="Montserrat"/>
              <a:cs typeface="Montserrat"/>
              <a:sym typeface="Montserrat"/>
            </a:endParaRPr>
          </a:p>
          <a:p>
            <a:pPr indent="-342900" lvl="0" marL="457200" rtl="0" algn="l">
              <a:lnSpc>
                <a:spcPct val="115000"/>
              </a:lnSpc>
              <a:spcBef>
                <a:spcPts val="1200"/>
              </a:spcBef>
              <a:spcAft>
                <a:spcPts val="0"/>
              </a:spcAft>
              <a:buClr>
                <a:srgbClr val="595959"/>
              </a:buClr>
              <a:buSzPts val="1800"/>
              <a:buFont typeface="Montserrat"/>
              <a:buChar char="●"/>
            </a:pPr>
            <a:r>
              <a:rPr lang="en" sz="1800">
                <a:solidFill>
                  <a:srgbClr val="595959"/>
                </a:solidFill>
                <a:latin typeface="Montserrat"/>
                <a:ea typeface="Montserrat"/>
                <a:cs typeface="Montserrat"/>
                <a:sym typeface="Montserrat"/>
              </a:rPr>
              <a:t>Figma: wireframing, graphic design</a:t>
            </a:r>
            <a:endParaRPr sz="1800">
              <a:solidFill>
                <a:srgbClr val="595959"/>
              </a:solidFill>
              <a:latin typeface="Montserrat"/>
              <a:ea typeface="Montserrat"/>
              <a:cs typeface="Montserrat"/>
              <a:sym typeface="Montserrat"/>
            </a:endParaRPr>
          </a:p>
          <a:p>
            <a:pPr indent="-342900" lvl="0" marL="457200" rtl="0" algn="l">
              <a:lnSpc>
                <a:spcPct val="115000"/>
              </a:lnSpc>
              <a:spcBef>
                <a:spcPts val="0"/>
              </a:spcBef>
              <a:spcAft>
                <a:spcPts val="0"/>
              </a:spcAft>
              <a:buClr>
                <a:srgbClr val="595959"/>
              </a:buClr>
              <a:buSzPts val="1800"/>
              <a:buFont typeface="Montserrat"/>
              <a:buChar char="●"/>
            </a:pPr>
            <a:r>
              <a:rPr lang="en" sz="1800">
                <a:solidFill>
                  <a:srgbClr val="595959"/>
                </a:solidFill>
                <a:latin typeface="Montserrat"/>
                <a:ea typeface="Montserrat"/>
                <a:cs typeface="Montserrat"/>
                <a:sym typeface="Montserrat"/>
              </a:rPr>
              <a:t>Figma community: icons, inspiration, UI kits</a:t>
            </a:r>
            <a:endParaRPr sz="1800">
              <a:solidFill>
                <a:srgbClr val="595959"/>
              </a:solidFill>
              <a:latin typeface="Montserrat"/>
              <a:ea typeface="Montserrat"/>
              <a:cs typeface="Montserrat"/>
              <a:sym typeface="Montserrat"/>
            </a:endParaRPr>
          </a:p>
          <a:p>
            <a:pPr indent="-342900" lvl="0" marL="457200" rtl="0" algn="l">
              <a:lnSpc>
                <a:spcPct val="115000"/>
              </a:lnSpc>
              <a:spcBef>
                <a:spcPts val="0"/>
              </a:spcBef>
              <a:spcAft>
                <a:spcPts val="0"/>
              </a:spcAft>
              <a:buClr>
                <a:srgbClr val="595959"/>
              </a:buClr>
              <a:buSzPts val="1800"/>
              <a:buFont typeface="Montserrat"/>
              <a:buChar char="●"/>
            </a:pPr>
            <a:r>
              <a:rPr lang="en" sz="1800">
                <a:solidFill>
                  <a:srgbClr val="595959"/>
                </a:solidFill>
                <a:latin typeface="Montserrat"/>
                <a:ea typeface="Montserrat"/>
                <a:cs typeface="Montserrat"/>
                <a:sym typeface="Montserrat"/>
              </a:rPr>
              <a:t>PowerPoint: graphic design</a:t>
            </a:r>
            <a:endParaRPr sz="1800">
              <a:solidFill>
                <a:srgbClr val="595959"/>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latin typeface="Montserrat"/>
                <a:ea typeface="Montserrat"/>
                <a:cs typeface="Montserrat"/>
                <a:sym typeface="Montserrat"/>
              </a:rPr>
              <a:t>Didn’t work:</a:t>
            </a:r>
            <a:endParaRPr sz="1800">
              <a:solidFill>
                <a:srgbClr val="595959"/>
              </a:solidFill>
              <a:latin typeface="Montserrat"/>
              <a:ea typeface="Montserrat"/>
              <a:cs typeface="Montserrat"/>
              <a:sym typeface="Montserrat"/>
            </a:endParaRPr>
          </a:p>
          <a:p>
            <a:pPr indent="-342900" lvl="0" marL="457200" rtl="0" algn="l">
              <a:lnSpc>
                <a:spcPct val="115000"/>
              </a:lnSpc>
              <a:spcBef>
                <a:spcPts val="1200"/>
              </a:spcBef>
              <a:spcAft>
                <a:spcPts val="0"/>
              </a:spcAft>
              <a:buClr>
                <a:srgbClr val="595959"/>
              </a:buClr>
              <a:buSzPts val="1800"/>
              <a:buFont typeface="Montserrat"/>
              <a:buChar char="●"/>
            </a:pPr>
            <a:r>
              <a:rPr lang="en" sz="1800">
                <a:solidFill>
                  <a:srgbClr val="595959"/>
                </a:solidFill>
                <a:latin typeface="Montserrat"/>
                <a:ea typeface="Montserrat"/>
                <a:cs typeface="Montserrat"/>
                <a:sym typeface="Montserrat"/>
              </a:rPr>
              <a:t>Adobe Color: color picking tools were less useful</a:t>
            </a:r>
            <a:endParaRPr sz="1800">
              <a:solidFill>
                <a:srgbClr val="595959"/>
              </a:solidFill>
              <a:latin typeface="Montserrat"/>
              <a:ea typeface="Montserrat"/>
              <a:cs typeface="Montserrat"/>
              <a:sym typeface="Montserrat"/>
            </a:endParaRPr>
          </a:p>
          <a:p>
            <a:pPr indent="-342900" lvl="0" marL="457200" rtl="0" algn="l">
              <a:lnSpc>
                <a:spcPct val="115000"/>
              </a:lnSpc>
              <a:spcBef>
                <a:spcPts val="0"/>
              </a:spcBef>
              <a:spcAft>
                <a:spcPts val="0"/>
              </a:spcAft>
              <a:buClr>
                <a:srgbClr val="595959"/>
              </a:buClr>
              <a:buSzPts val="1800"/>
              <a:buFont typeface="Montserrat"/>
              <a:buChar char="●"/>
            </a:pPr>
            <a:r>
              <a:rPr lang="en" sz="1800">
                <a:solidFill>
                  <a:srgbClr val="595959"/>
                </a:solidFill>
                <a:latin typeface="Montserrat"/>
                <a:ea typeface="Montserrat"/>
                <a:cs typeface="Montserrat"/>
                <a:sym typeface="Montserrat"/>
              </a:rPr>
              <a:t>Photoshop: learning curve vs. payoff wasn’t worth it</a:t>
            </a:r>
            <a:endParaRPr sz="1800">
              <a:solidFill>
                <a:srgbClr val="595959"/>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t/>
            </a:r>
            <a:endParaRPr sz="1800">
              <a:solidFill>
                <a:srgbClr val="595959"/>
              </a:solidFill>
              <a:latin typeface="Montserrat"/>
              <a:ea typeface="Montserrat"/>
              <a:cs typeface="Montserrat"/>
              <a:sym typeface="Montserrat"/>
            </a:endParaRPr>
          </a:p>
          <a:p>
            <a:pPr indent="0" lvl="0" marL="0" rtl="0" algn="l">
              <a:spcBef>
                <a:spcPts val="120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1515d23ea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11515d23ea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595959"/>
                </a:solidFill>
                <a:latin typeface="Montserrat"/>
                <a:ea typeface="Montserrat"/>
                <a:cs typeface="Montserrat"/>
                <a:sym typeface="Montserrat"/>
              </a:rPr>
              <a:t>Worked:</a:t>
            </a:r>
            <a:endParaRPr sz="1800">
              <a:solidFill>
                <a:srgbClr val="595959"/>
              </a:solidFill>
              <a:latin typeface="Montserrat"/>
              <a:ea typeface="Montserrat"/>
              <a:cs typeface="Montserrat"/>
              <a:sym typeface="Montserrat"/>
            </a:endParaRPr>
          </a:p>
          <a:p>
            <a:pPr indent="-342900" lvl="0" marL="457200" rtl="0" algn="l">
              <a:lnSpc>
                <a:spcPct val="115000"/>
              </a:lnSpc>
              <a:spcBef>
                <a:spcPts val="1200"/>
              </a:spcBef>
              <a:spcAft>
                <a:spcPts val="0"/>
              </a:spcAft>
              <a:buClr>
                <a:srgbClr val="595959"/>
              </a:buClr>
              <a:buSzPts val="1800"/>
              <a:buFont typeface="Montserrat"/>
              <a:buChar char="●"/>
            </a:pPr>
            <a:r>
              <a:rPr lang="en" sz="1800">
                <a:solidFill>
                  <a:srgbClr val="595959"/>
                </a:solidFill>
                <a:latin typeface="Montserrat"/>
                <a:ea typeface="Montserrat"/>
                <a:cs typeface="Montserrat"/>
                <a:sym typeface="Montserrat"/>
              </a:rPr>
              <a:t>Figma: wireframing, graphic design</a:t>
            </a:r>
            <a:endParaRPr sz="1800">
              <a:solidFill>
                <a:srgbClr val="595959"/>
              </a:solidFill>
              <a:latin typeface="Montserrat"/>
              <a:ea typeface="Montserrat"/>
              <a:cs typeface="Montserrat"/>
              <a:sym typeface="Montserrat"/>
            </a:endParaRPr>
          </a:p>
          <a:p>
            <a:pPr indent="-342900" lvl="0" marL="457200" rtl="0" algn="l">
              <a:lnSpc>
                <a:spcPct val="115000"/>
              </a:lnSpc>
              <a:spcBef>
                <a:spcPts val="0"/>
              </a:spcBef>
              <a:spcAft>
                <a:spcPts val="0"/>
              </a:spcAft>
              <a:buClr>
                <a:srgbClr val="595959"/>
              </a:buClr>
              <a:buSzPts val="1800"/>
              <a:buFont typeface="Montserrat"/>
              <a:buChar char="●"/>
            </a:pPr>
            <a:r>
              <a:rPr lang="en" sz="1800">
                <a:solidFill>
                  <a:srgbClr val="595959"/>
                </a:solidFill>
                <a:latin typeface="Montserrat"/>
                <a:ea typeface="Montserrat"/>
                <a:cs typeface="Montserrat"/>
                <a:sym typeface="Montserrat"/>
              </a:rPr>
              <a:t>Figma community: icons, inspiration, UI kits</a:t>
            </a:r>
            <a:endParaRPr sz="1800">
              <a:solidFill>
                <a:srgbClr val="595959"/>
              </a:solidFill>
              <a:latin typeface="Montserrat"/>
              <a:ea typeface="Montserrat"/>
              <a:cs typeface="Montserrat"/>
              <a:sym typeface="Montserrat"/>
            </a:endParaRPr>
          </a:p>
          <a:p>
            <a:pPr indent="-342900" lvl="0" marL="457200" rtl="0" algn="l">
              <a:lnSpc>
                <a:spcPct val="115000"/>
              </a:lnSpc>
              <a:spcBef>
                <a:spcPts val="0"/>
              </a:spcBef>
              <a:spcAft>
                <a:spcPts val="0"/>
              </a:spcAft>
              <a:buClr>
                <a:srgbClr val="595959"/>
              </a:buClr>
              <a:buSzPts val="1800"/>
              <a:buFont typeface="Montserrat"/>
              <a:buChar char="●"/>
            </a:pPr>
            <a:r>
              <a:rPr lang="en" sz="1800">
                <a:solidFill>
                  <a:srgbClr val="595959"/>
                </a:solidFill>
                <a:latin typeface="Montserrat"/>
                <a:ea typeface="Montserrat"/>
                <a:cs typeface="Montserrat"/>
                <a:sym typeface="Montserrat"/>
              </a:rPr>
              <a:t>PowerPoint: graphic design</a:t>
            </a:r>
            <a:endParaRPr sz="1800">
              <a:solidFill>
                <a:srgbClr val="595959"/>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800">
                <a:solidFill>
                  <a:srgbClr val="595959"/>
                </a:solidFill>
                <a:latin typeface="Montserrat"/>
                <a:ea typeface="Montserrat"/>
                <a:cs typeface="Montserrat"/>
                <a:sym typeface="Montserrat"/>
              </a:rPr>
              <a:t>Didn’t work:</a:t>
            </a:r>
            <a:endParaRPr sz="1800">
              <a:solidFill>
                <a:srgbClr val="595959"/>
              </a:solidFill>
              <a:latin typeface="Montserrat"/>
              <a:ea typeface="Montserrat"/>
              <a:cs typeface="Montserrat"/>
              <a:sym typeface="Montserrat"/>
            </a:endParaRPr>
          </a:p>
          <a:p>
            <a:pPr indent="-342900" lvl="0" marL="457200" rtl="0" algn="l">
              <a:lnSpc>
                <a:spcPct val="115000"/>
              </a:lnSpc>
              <a:spcBef>
                <a:spcPts val="1200"/>
              </a:spcBef>
              <a:spcAft>
                <a:spcPts val="0"/>
              </a:spcAft>
              <a:buClr>
                <a:srgbClr val="595959"/>
              </a:buClr>
              <a:buSzPts val="1800"/>
              <a:buFont typeface="Montserrat"/>
              <a:buChar char="●"/>
            </a:pPr>
            <a:r>
              <a:rPr lang="en" sz="1800">
                <a:solidFill>
                  <a:srgbClr val="595959"/>
                </a:solidFill>
                <a:latin typeface="Montserrat"/>
                <a:ea typeface="Montserrat"/>
                <a:cs typeface="Montserrat"/>
                <a:sym typeface="Montserrat"/>
              </a:rPr>
              <a:t>Adobe Color: color picking tools were less useful</a:t>
            </a:r>
            <a:endParaRPr sz="1800">
              <a:solidFill>
                <a:srgbClr val="595959"/>
              </a:solidFill>
              <a:latin typeface="Montserrat"/>
              <a:ea typeface="Montserrat"/>
              <a:cs typeface="Montserrat"/>
              <a:sym typeface="Montserrat"/>
            </a:endParaRPr>
          </a:p>
          <a:p>
            <a:pPr indent="-342900" lvl="0" marL="457200" rtl="0" algn="l">
              <a:lnSpc>
                <a:spcPct val="115000"/>
              </a:lnSpc>
              <a:spcBef>
                <a:spcPts val="0"/>
              </a:spcBef>
              <a:spcAft>
                <a:spcPts val="0"/>
              </a:spcAft>
              <a:buClr>
                <a:srgbClr val="595959"/>
              </a:buClr>
              <a:buSzPts val="1800"/>
              <a:buFont typeface="Montserrat"/>
              <a:buChar char="●"/>
            </a:pPr>
            <a:r>
              <a:rPr lang="en" sz="1800">
                <a:solidFill>
                  <a:srgbClr val="595959"/>
                </a:solidFill>
                <a:latin typeface="Montserrat"/>
                <a:ea typeface="Montserrat"/>
                <a:cs typeface="Montserrat"/>
                <a:sym typeface="Montserrat"/>
              </a:rPr>
              <a:t>Photoshop: learning curve vs. payoff wasn’t worth it</a:t>
            </a:r>
            <a:endParaRPr sz="1800">
              <a:solidFill>
                <a:srgbClr val="595959"/>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800">
              <a:solidFill>
                <a:srgbClr val="595959"/>
              </a:solidFill>
              <a:latin typeface="Montserrat"/>
              <a:ea typeface="Montserrat"/>
              <a:cs typeface="Montserrat"/>
              <a:sym typeface="Montserrat"/>
            </a:endParaRPr>
          </a:p>
          <a:p>
            <a:pPr indent="0" lvl="0" marL="0" rtl="0" algn="l">
              <a:spcBef>
                <a:spcPts val="120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1232930c1d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11232930c1d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1515d23eab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11515d23eab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1515d23eab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11515d23ea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1515d23eab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11515d23eab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150465fbb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150465fbb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1515d23eab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11515d23eab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1515d23eab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11515d23eab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150465fbb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150465fbb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150465fbbf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150465fbbf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150465fbbf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150465fbbf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150465fbbf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150465fbbf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1232930c1d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1232930c1d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1232930c1d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1232930c1d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E85927"/>
              </a:buClr>
              <a:buSzPts val="2800"/>
              <a:buFont typeface="Montserrat"/>
              <a:buNone/>
              <a:defRPr b="1">
                <a:solidFill>
                  <a:srgbClr val="E85927"/>
                </a:solidFill>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Font typeface="Montserrat"/>
              <a:buChar char="●"/>
              <a:defRPr>
                <a:latin typeface="Montserrat"/>
                <a:ea typeface="Montserrat"/>
                <a:cs typeface="Montserrat"/>
                <a:sym typeface="Montserrat"/>
              </a:defRPr>
            </a:lvl1pPr>
            <a:lvl2pPr indent="-317500" lvl="1" marL="914400">
              <a:spcBef>
                <a:spcPts val="0"/>
              </a:spcBef>
              <a:spcAft>
                <a:spcPts val="0"/>
              </a:spcAft>
              <a:buSzPts val="1400"/>
              <a:buFont typeface="Montserrat"/>
              <a:buChar char="○"/>
              <a:defRPr>
                <a:latin typeface="Montserrat"/>
                <a:ea typeface="Montserrat"/>
                <a:cs typeface="Montserrat"/>
                <a:sym typeface="Montserrat"/>
              </a:defRPr>
            </a:lvl2pPr>
            <a:lvl3pPr indent="-317500" lvl="2" marL="1371600">
              <a:spcBef>
                <a:spcPts val="0"/>
              </a:spcBef>
              <a:spcAft>
                <a:spcPts val="0"/>
              </a:spcAft>
              <a:buSzPts val="1400"/>
              <a:buFont typeface="Montserrat"/>
              <a:buChar char="■"/>
              <a:defRPr>
                <a:latin typeface="Montserrat"/>
                <a:ea typeface="Montserrat"/>
                <a:cs typeface="Montserrat"/>
                <a:sym typeface="Montserrat"/>
              </a:defRPr>
            </a:lvl3pPr>
            <a:lvl4pPr indent="-317500" lvl="3" marL="1828800">
              <a:spcBef>
                <a:spcPts val="0"/>
              </a:spcBef>
              <a:spcAft>
                <a:spcPts val="0"/>
              </a:spcAft>
              <a:buSzPts val="1400"/>
              <a:buFont typeface="Montserrat"/>
              <a:buChar char="●"/>
              <a:defRPr>
                <a:latin typeface="Montserrat"/>
                <a:ea typeface="Montserrat"/>
                <a:cs typeface="Montserrat"/>
                <a:sym typeface="Montserrat"/>
              </a:defRPr>
            </a:lvl4pPr>
            <a:lvl5pPr indent="-317500" lvl="4" marL="2286000">
              <a:spcBef>
                <a:spcPts val="0"/>
              </a:spcBef>
              <a:spcAft>
                <a:spcPts val="0"/>
              </a:spcAft>
              <a:buSzPts val="1400"/>
              <a:buFont typeface="Montserrat"/>
              <a:buChar char="○"/>
              <a:defRPr>
                <a:latin typeface="Montserrat"/>
                <a:ea typeface="Montserrat"/>
                <a:cs typeface="Montserrat"/>
                <a:sym typeface="Montserrat"/>
              </a:defRPr>
            </a:lvl5pPr>
            <a:lvl6pPr indent="-317500" lvl="5" marL="2743200">
              <a:spcBef>
                <a:spcPts val="0"/>
              </a:spcBef>
              <a:spcAft>
                <a:spcPts val="0"/>
              </a:spcAft>
              <a:buSzPts val="1400"/>
              <a:buFont typeface="Montserrat"/>
              <a:buChar char="■"/>
              <a:defRPr>
                <a:latin typeface="Montserrat"/>
                <a:ea typeface="Montserrat"/>
                <a:cs typeface="Montserrat"/>
                <a:sym typeface="Montserrat"/>
              </a:defRPr>
            </a:lvl6pPr>
            <a:lvl7pPr indent="-317500" lvl="6" marL="3200400">
              <a:spcBef>
                <a:spcPts val="0"/>
              </a:spcBef>
              <a:spcAft>
                <a:spcPts val="0"/>
              </a:spcAft>
              <a:buSzPts val="1400"/>
              <a:buFont typeface="Montserrat"/>
              <a:buChar char="●"/>
              <a:defRPr>
                <a:latin typeface="Montserrat"/>
                <a:ea typeface="Montserrat"/>
                <a:cs typeface="Montserrat"/>
                <a:sym typeface="Montserrat"/>
              </a:defRPr>
            </a:lvl7pPr>
            <a:lvl8pPr indent="-317500" lvl="7" marL="3657600">
              <a:spcBef>
                <a:spcPts val="0"/>
              </a:spcBef>
              <a:spcAft>
                <a:spcPts val="0"/>
              </a:spcAft>
              <a:buSzPts val="1400"/>
              <a:buFont typeface="Montserrat"/>
              <a:buChar char="○"/>
              <a:defRPr>
                <a:latin typeface="Montserrat"/>
                <a:ea typeface="Montserrat"/>
                <a:cs typeface="Montserrat"/>
                <a:sym typeface="Montserrat"/>
              </a:defRPr>
            </a:lvl8pPr>
            <a:lvl9pPr indent="-317500" lvl="8" marL="4114800">
              <a:spcBef>
                <a:spcPts val="0"/>
              </a:spcBef>
              <a:spcAft>
                <a:spcPts val="0"/>
              </a:spcAft>
              <a:buSzPts val="1400"/>
              <a:buFont typeface="Montserrat"/>
              <a:buChar char="■"/>
              <a:defRPr>
                <a:latin typeface="Montserrat"/>
                <a:ea typeface="Montserrat"/>
                <a:cs typeface="Montserrat"/>
                <a:sym typeface="Montserrat"/>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3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4.jp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2.jp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10.png"/><Relationship Id="rId7"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16.png"/><Relationship Id="rId7"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17.png"/><Relationship Id="rId6" Type="http://schemas.openxmlformats.org/officeDocument/2006/relationships/image" Target="../media/image22.png"/><Relationship Id="rId7"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25.png"/><Relationship Id="rId4" Type="http://schemas.openxmlformats.org/officeDocument/2006/relationships/image" Target="../media/image23.png"/><Relationship Id="rId5" Type="http://schemas.openxmlformats.org/officeDocument/2006/relationships/image" Target="../media/image21.png"/><Relationship Id="rId6"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22.png"/><Relationship Id="rId5"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9.png"/><Relationship Id="rId4" Type="http://schemas.openxmlformats.org/officeDocument/2006/relationships/image" Target="../media/image28.png"/><Relationship Id="rId5"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1.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www.figma.com/file/DRSa5FZVmUCWRZcwSW9Sdh/Recipa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482258" y="130110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E85927"/>
                </a:solidFill>
                <a:latin typeface="Montserrat ExtraBold"/>
                <a:ea typeface="Montserrat ExtraBold"/>
                <a:cs typeface="Montserrat ExtraBold"/>
                <a:sym typeface="Montserrat ExtraBold"/>
              </a:rPr>
              <a:t>Recipal</a:t>
            </a:r>
            <a:endParaRPr>
              <a:solidFill>
                <a:srgbClr val="E85927"/>
              </a:solidFill>
              <a:latin typeface="Montserrat ExtraBold"/>
              <a:ea typeface="Montserrat ExtraBold"/>
              <a:cs typeface="Montserrat ExtraBold"/>
              <a:sym typeface="Montserrat ExtraBold"/>
            </a:endParaRPr>
          </a:p>
        </p:txBody>
      </p:sp>
      <p:sp>
        <p:nvSpPr>
          <p:cNvPr id="55" name="Google Shape;55;p13"/>
          <p:cNvSpPr txBox="1"/>
          <p:nvPr>
            <p:ph idx="1" type="subTitle"/>
          </p:nvPr>
        </p:nvSpPr>
        <p:spPr>
          <a:xfrm>
            <a:off x="186025" y="310340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i="1" lang="en">
                <a:solidFill>
                  <a:srgbClr val="E85927"/>
                </a:solidFill>
                <a:latin typeface="Montserrat"/>
                <a:ea typeface="Montserrat"/>
                <a:cs typeface="Montserrat"/>
                <a:sym typeface="Montserrat"/>
              </a:rPr>
              <a:t>Assignment 6: Med-fi Prototype</a:t>
            </a:r>
            <a:endParaRPr i="1">
              <a:solidFill>
                <a:srgbClr val="E85927"/>
              </a:solidFill>
              <a:latin typeface="Montserrat"/>
              <a:ea typeface="Montserrat"/>
              <a:cs typeface="Montserrat"/>
              <a:sym typeface="Montserrat"/>
            </a:endParaRPr>
          </a:p>
        </p:txBody>
      </p:sp>
      <p:pic>
        <p:nvPicPr>
          <p:cNvPr id="56" name="Google Shape;56;p13"/>
          <p:cNvPicPr preferRelativeResize="0"/>
          <p:nvPr/>
        </p:nvPicPr>
        <p:blipFill>
          <a:blip r:embed="rId3">
            <a:alphaModFix/>
          </a:blip>
          <a:stretch>
            <a:fillRect/>
          </a:stretch>
        </p:blipFill>
        <p:spPr>
          <a:xfrm>
            <a:off x="1301600" y="296900"/>
            <a:ext cx="2128974" cy="2878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5927"/>
        </a:solidFill>
      </p:bgPr>
    </p:bg>
    <p:spTree>
      <p:nvGrpSpPr>
        <p:cNvPr id="132" name="Shape 132"/>
        <p:cNvGrpSpPr/>
        <p:nvPr/>
      </p:nvGrpSpPr>
      <p:grpSpPr>
        <a:xfrm>
          <a:off x="0" y="0"/>
          <a:ext cx="0" cy="0"/>
          <a:chOff x="0" y="0"/>
          <a:chExt cx="0" cy="0"/>
        </a:xfrm>
      </p:grpSpPr>
      <p:sp>
        <p:nvSpPr>
          <p:cNvPr id="133" name="Google Shape;133;p22"/>
          <p:cNvSpPr/>
          <p:nvPr/>
        </p:nvSpPr>
        <p:spPr>
          <a:xfrm>
            <a:off x="222900" y="1204632"/>
            <a:ext cx="8698200" cy="1145400"/>
          </a:xfrm>
          <a:prstGeom prst="roundRect">
            <a:avLst>
              <a:gd fmla="val 50000" name="adj"/>
            </a:avLst>
          </a:prstGeom>
          <a:solidFill>
            <a:schemeClr val="lt1"/>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2"/>
          <p:cNvSpPr/>
          <p:nvPr/>
        </p:nvSpPr>
        <p:spPr>
          <a:xfrm>
            <a:off x="222900" y="2508800"/>
            <a:ext cx="8698200" cy="1145400"/>
          </a:xfrm>
          <a:prstGeom prst="roundRect">
            <a:avLst>
              <a:gd fmla="val 50000" name="adj"/>
            </a:avLst>
          </a:prstGeom>
          <a:solidFill>
            <a:schemeClr val="lt1"/>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2"/>
          <p:cNvSpPr/>
          <p:nvPr/>
        </p:nvSpPr>
        <p:spPr>
          <a:xfrm>
            <a:off x="222900" y="3800676"/>
            <a:ext cx="8698200" cy="1145400"/>
          </a:xfrm>
          <a:prstGeom prst="roundRect">
            <a:avLst>
              <a:gd fmla="val 50000" name="adj"/>
            </a:avLst>
          </a:prstGeom>
          <a:solidFill>
            <a:schemeClr val="lt1"/>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2"/>
          <p:cNvSpPr/>
          <p:nvPr/>
        </p:nvSpPr>
        <p:spPr>
          <a:xfrm>
            <a:off x="222900" y="368825"/>
            <a:ext cx="8698200" cy="572700"/>
          </a:xfrm>
          <a:prstGeom prst="roundRect">
            <a:avLst>
              <a:gd fmla="val 50000" name="adj"/>
            </a:avLst>
          </a:prstGeom>
          <a:solidFill>
            <a:schemeClr val="lt1"/>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2"/>
          <p:cNvSpPr txBox="1"/>
          <p:nvPr>
            <p:ph type="title"/>
          </p:nvPr>
        </p:nvSpPr>
        <p:spPr>
          <a:xfrm>
            <a:off x="311700" y="3688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Representative Tasks</a:t>
            </a:r>
            <a:endParaRPr/>
          </a:p>
        </p:txBody>
      </p:sp>
      <p:sp>
        <p:nvSpPr>
          <p:cNvPr id="138" name="Google Shape;138;p22"/>
          <p:cNvSpPr txBox="1"/>
          <p:nvPr>
            <p:ph idx="1" type="body"/>
          </p:nvPr>
        </p:nvSpPr>
        <p:spPr>
          <a:xfrm>
            <a:off x="389050" y="1425068"/>
            <a:ext cx="8520600" cy="76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50">
                <a:solidFill>
                  <a:srgbClr val="E85927"/>
                </a:solidFill>
              </a:rPr>
              <a:t>Simple</a:t>
            </a:r>
            <a:endParaRPr b="1" sz="1650">
              <a:solidFill>
                <a:srgbClr val="E85927"/>
              </a:solidFill>
            </a:endParaRPr>
          </a:p>
          <a:p>
            <a:pPr indent="0" lvl="0" marL="0" rtl="0" algn="l">
              <a:spcBef>
                <a:spcPts val="0"/>
              </a:spcBef>
              <a:spcAft>
                <a:spcPts val="1200"/>
              </a:spcAft>
              <a:buNone/>
            </a:pPr>
            <a:r>
              <a:rPr lang="en" sz="1300">
                <a:solidFill>
                  <a:srgbClr val="E85927"/>
                </a:solidFill>
              </a:rPr>
              <a:t>Browse a database of recipes and select one.</a:t>
            </a:r>
            <a:endParaRPr sz="1300">
              <a:solidFill>
                <a:srgbClr val="E85927"/>
              </a:solidFill>
            </a:endParaRPr>
          </a:p>
        </p:txBody>
      </p:sp>
      <p:sp>
        <p:nvSpPr>
          <p:cNvPr id="139" name="Google Shape;139;p22"/>
          <p:cNvSpPr txBox="1"/>
          <p:nvPr>
            <p:ph idx="1" type="body"/>
          </p:nvPr>
        </p:nvSpPr>
        <p:spPr>
          <a:xfrm>
            <a:off x="400500" y="2717758"/>
            <a:ext cx="8068200" cy="71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50">
                <a:solidFill>
                  <a:srgbClr val="E85927"/>
                </a:solidFill>
              </a:rPr>
              <a:t>Moderate</a:t>
            </a:r>
            <a:endParaRPr b="1" sz="1650">
              <a:solidFill>
                <a:srgbClr val="E85927"/>
              </a:solidFill>
            </a:endParaRPr>
          </a:p>
          <a:p>
            <a:pPr indent="0" lvl="0" marL="0" rtl="0" algn="l">
              <a:spcBef>
                <a:spcPts val="0"/>
              </a:spcBef>
              <a:spcAft>
                <a:spcPts val="1200"/>
              </a:spcAft>
              <a:buNone/>
            </a:pPr>
            <a:r>
              <a:rPr lang="en" sz="1300">
                <a:solidFill>
                  <a:srgbClr val="E85927"/>
                </a:solidFill>
              </a:rPr>
              <a:t>Navigate through the steps of a recipe to completion, performing a basic modification.</a:t>
            </a:r>
            <a:endParaRPr b="1" sz="1300">
              <a:solidFill>
                <a:srgbClr val="E85927"/>
              </a:solidFill>
            </a:endParaRPr>
          </a:p>
        </p:txBody>
      </p:sp>
      <p:sp>
        <p:nvSpPr>
          <p:cNvPr id="140" name="Google Shape;140;p22"/>
          <p:cNvSpPr txBox="1"/>
          <p:nvPr>
            <p:ph idx="1" type="body"/>
          </p:nvPr>
        </p:nvSpPr>
        <p:spPr>
          <a:xfrm>
            <a:off x="466300" y="3904851"/>
            <a:ext cx="8366100" cy="1041300"/>
          </a:xfrm>
          <a:prstGeom prst="rect">
            <a:avLst/>
          </a:prstGeom>
        </p:spPr>
        <p:txBody>
          <a:bodyPr anchorCtr="0" anchor="t" bIns="91425" lIns="91425" spcFirstLastPara="1" rIns="91425" wrap="square" tIns="91425">
            <a:normAutofit fontScale="62500"/>
          </a:bodyPr>
          <a:lstStyle/>
          <a:p>
            <a:pPr indent="0" lvl="0" marL="0" rtl="0" algn="l">
              <a:spcBef>
                <a:spcPts val="0"/>
              </a:spcBef>
              <a:spcAft>
                <a:spcPts val="0"/>
              </a:spcAft>
              <a:buNone/>
            </a:pPr>
            <a:r>
              <a:rPr b="1" lang="en" sz="2700">
                <a:solidFill>
                  <a:srgbClr val="E85927"/>
                </a:solidFill>
              </a:rPr>
              <a:t>Complex</a:t>
            </a:r>
            <a:endParaRPr b="1" sz="2700">
              <a:solidFill>
                <a:srgbClr val="E85927"/>
              </a:solidFill>
            </a:endParaRPr>
          </a:p>
          <a:p>
            <a:pPr indent="0" lvl="0" marL="0" rtl="0" algn="l">
              <a:spcBef>
                <a:spcPts val="0"/>
              </a:spcBef>
              <a:spcAft>
                <a:spcPts val="1200"/>
              </a:spcAft>
              <a:buNone/>
            </a:pPr>
            <a:r>
              <a:rPr lang="en" sz="2100">
                <a:solidFill>
                  <a:srgbClr val="E85927"/>
                </a:solidFill>
              </a:rPr>
              <a:t>Input nutritional limits and navigate through the steps of a specified recipe, performing modifications that are accepted/rejected intelligently based on the user’s nutritional limits.</a:t>
            </a:r>
            <a:endParaRPr b="1" sz="2100">
              <a:solidFill>
                <a:srgbClr val="E85927"/>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5927"/>
        </a:solidFill>
      </p:bgPr>
    </p:bg>
    <p:spTree>
      <p:nvGrpSpPr>
        <p:cNvPr id="144" name="Shape 144"/>
        <p:cNvGrpSpPr/>
        <p:nvPr/>
      </p:nvGrpSpPr>
      <p:grpSpPr>
        <a:xfrm>
          <a:off x="0" y="0"/>
          <a:ext cx="0" cy="0"/>
          <a:chOff x="0" y="0"/>
          <a:chExt cx="0" cy="0"/>
        </a:xfrm>
      </p:grpSpPr>
      <p:sp>
        <p:nvSpPr>
          <p:cNvPr id="145" name="Google Shape;145;p23"/>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We changed one!</a:t>
            </a:r>
            <a:endParaRPr>
              <a:solidFill>
                <a:schemeClr val="lt1"/>
              </a:solidFill>
            </a:endParaRPr>
          </a:p>
        </p:txBody>
      </p:sp>
      <p:sp>
        <p:nvSpPr>
          <p:cNvPr id="146" name="Google Shape;146;p23"/>
          <p:cNvSpPr/>
          <p:nvPr/>
        </p:nvSpPr>
        <p:spPr>
          <a:xfrm>
            <a:off x="311700" y="1812625"/>
            <a:ext cx="4690500" cy="1145400"/>
          </a:xfrm>
          <a:prstGeom prst="roundRect">
            <a:avLst>
              <a:gd fmla="val 50000" name="adj"/>
            </a:avLst>
          </a:prstGeom>
          <a:solidFill>
            <a:schemeClr val="lt1"/>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3"/>
          <p:cNvSpPr txBox="1"/>
          <p:nvPr>
            <p:ph idx="1" type="body"/>
          </p:nvPr>
        </p:nvSpPr>
        <p:spPr>
          <a:xfrm>
            <a:off x="531477" y="1993115"/>
            <a:ext cx="4524300" cy="90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E85927"/>
                </a:solidFill>
              </a:rPr>
              <a:t>Simple (Old)</a:t>
            </a:r>
            <a:endParaRPr b="1" sz="1600">
              <a:solidFill>
                <a:srgbClr val="E85927"/>
              </a:solidFill>
            </a:endParaRPr>
          </a:p>
          <a:p>
            <a:pPr indent="0" lvl="0" marL="0" rtl="0" algn="l">
              <a:spcBef>
                <a:spcPts val="0"/>
              </a:spcBef>
              <a:spcAft>
                <a:spcPts val="1200"/>
              </a:spcAft>
              <a:buNone/>
            </a:pPr>
            <a:r>
              <a:rPr lang="en" sz="1000">
                <a:solidFill>
                  <a:srgbClr val="E85927"/>
                </a:solidFill>
              </a:rPr>
              <a:t>Select a specified recipe from the database and navigate through the steps to recipe completion (with no modifications)</a:t>
            </a:r>
            <a:endParaRPr sz="1000">
              <a:solidFill>
                <a:srgbClr val="E85927"/>
              </a:solidFill>
            </a:endParaRPr>
          </a:p>
        </p:txBody>
      </p:sp>
      <p:sp>
        <p:nvSpPr>
          <p:cNvPr id="148" name="Google Shape;148;p23"/>
          <p:cNvSpPr/>
          <p:nvPr/>
        </p:nvSpPr>
        <p:spPr>
          <a:xfrm>
            <a:off x="4141800" y="3265325"/>
            <a:ext cx="4690500" cy="1145400"/>
          </a:xfrm>
          <a:prstGeom prst="roundRect">
            <a:avLst>
              <a:gd fmla="val 50000" name="adj"/>
            </a:avLst>
          </a:prstGeom>
          <a:solidFill>
            <a:schemeClr val="lt1"/>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3"/>
          <p:cNvSpPr txBox="1"/>
          <p:nvPr>
            <p:ph idx="1" type="body"/>
          </p:nvPr>
        </p:nvSpPr>
        <p:spPr>
          <a:xfrm>
            <a:off x="4307950" y="3485775"/>
            <a:ext cx="4096500" cy="76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50">
                <a:solidFill>
                  <a:srgbClr val="E85927"/>
                </a:solidFill>
              </a:rPr>
              <a:t>Simple (New!)</a:t>
            </a:r>
            <a:endParaRPr b="1" sz="1650">
              <a:solidFill>
                <a:srgbClr val="E85927"/>
              </a:solidFill>
            </a:endParaRPr>
          </a:p>
          <a:p>
            <a:pPr indent="0" lvl="0" marL="0" rtl="0" algn="l">
              <a:spcBef>
                <a:spcPts val="0"/>
              </a:spcBef>
              <a:spcAft>
                <a:spcPts val="1200"/>
              </a:spcAft>
              <a:buNone/>
            </a:pPr>
            <a:r>
              <a:rPr lang="en" sz="1300">
                <a:solidFill>
                  <a:srgbClr val="E85927"/>
                </a:solidFill>
              </a:rPr>
              <a:t>Browse a database of recipes and select one.</a:t>
            </a:r>
            <a:endParaRPr sz="1300">
              <a:solidFill>
                <a:srgbClr val="E85927"/>
              </a:solidFill>
            </a:endParaRPr>
          </a:p>
        </p:txBody>
      </p:sp>
      <p:sp>
        <p:nvSpPr>
          <p:cNvPr id="150" name="Google Shape;150;p23"/>
          <p:cNvSpPr txBox="1"/>
          <p:nvPr/>
        </p:nvSpPr>
        <p:spPr>
          <a:xfrm>
            <a:off x="372875" y="1052825"/>
            <a:ext cx="852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Montserrat"/>
                <a:ea typeface="Montserrat"/>
                <a:cs typeface="Montserrat"/>
                <a:sym typeface="Montserrat"/>
              </a:rPr>
              <a:t>Based on studio feedback, we decided to simplify our most basic task.</a:t>
            </a:r>
            <a:endParaRPr>
              <a:solidFill>
                <a:schemeClr val="lt1"/>
              </a:solidFill>
              <a:latin typeface="Montserrat"/>
              <a:ea typeface="Montserrat"/>
              <a:cs typeface="Montserrat"/>
              <a:sym typeface="Montserrat"/>
            </a:endParaRPr>
          </a:p>
        </p:txBody>
      </p:sp>
      <p:sp>
        <p:nvSpPr>
          <p:cNvPr id="151" name="Google Shape;151;p23"/>
          <p:cNvSpPr/>
          <p:nvPr/>
        </p:nvSpPr>
        <p:spPr>
          <a:xfrm>
            <a:off x="5055775" y="1957264"/>
            <a:ext cx="1624125" cy="1168300"/>
          </a:xfrm>
          <a:custGeom>
            <a:rect b="b" l="l" r="r" t="t"/>
            <a:pathLst>
              <a:path extrusionOk="0" h="46732" w="64965">
                <a:moveTo>
                  <a:pt x="0" y="2426"/>
                </a:moveTo>
                <a:cubicBezTo>
                  <a:pt x="10382" y="2645"/>
                  <a:pt x="53445" y="-3642"/>
                  <a:pt x="62292" y="3742"/>
                </a:cubicBezTo>
                <a:cubicBezTo>
                  <a:pt x="71139" y="11126"/>
                  <a:pt x="54615" y="39567"/>
                  <a:pt x="53080" y="46732"/>
                </a:cubicBezTo>
              </a:path>
            </a:pathLst>
          </a:custGeom>
          <a:noFill/>
          <a:ln cap="flat" cmpd="sng" w="38100">
            <a:solidFill>
              <a:schemeClr val="lt1"/>
            </a:solidFill>
            <a:prstDash val="dash"/>
            <a:round/>
            <a:headEnd len="med" w="med" type="none"/>
            <a:tailEnd len="med" w="med" type="triangle"/>
          </a:ln>
          <a:effectLst>
            <a:outerShdw blurRad="57150" rotWithShape="0" algn="bl" dir="5400000" dist="28575">
              <a:srgbClr val="000000">
                <a:alpha val="50000"/>
              </a:srgbClr>
            </a:outerShdw>
          </a:effectLst>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311700" y="3036625"/>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a:solidFill>
                  <a:srgbClr val="E85927"/>
                </a:solidFill>
                <a:latin typeface="Montserrat"/>
                <a:ea typeface="Montserrat"/>
                <a:cs typeface="Montserrat"/>
                <a:sym typeface="Montserrat"/>
              </a:rPr>
              <a:t>UI Changes</a:t>
            </a:r>
            <a:endParaRPr b="1">
              <a:solidFill>
                <a:srgbClr val="E85927"/>
              </a:solidFill>
              <a:latin typeface="Montserrat"/>
              <a:ea typeface="Montserrat"/>
              <a:cs typeface="Montserrat"/>
              <a:sym typeface="Montserrat"/>
            </a:endParaRPr>
          </a:p>
        </p:txBody>
      </p:sp>
      <p:grpSp>
        <p:nvGrpSpPr>
          <p:cNvPr id="157" name="Google Shape;157;p24"/>
          <p:cNvGrpSpPr/>
          <p:nvPr/>
        </p:nvGrpSpPr>
        <p:grpSpPr>
          <a:xfrm>
            <a:off x="2497797" y="575490"/>
            <a:ext cx="4149121" cy="2019817"/>
            <a:chOff x="5571151" y="3253903"/>
            <a:chExt cx="3059824" cy="1489540"/>
          </a:xfrm>
        </p:grpSpPr>
        <p:pic>
          <p:nvPicPr>
            <p:cNvPr id="158" name="Google Shape;158;p24"/>
            <p:cNvPicPr preferRelativeResize="0"/>
            <p:nvPr/>
          </p:nvPicPr>
          <p:blipFill>
            <a:blip r:embed="rId3">
              <a:alphaModFix/>
            </a:blip>
            <a:stretch>
              <a:fillRect/>
            </a:stretch>
          </p:blipFill>
          <p:spPr>
            <a:xfrm>
              <a:off x="7721722" y="3455275"/>
              <a:ext cx="909252" cy="1229308"/>
            </a:xfrm>
            <a:prstGeom prst="rect">
              <a:avLst/>
            </a:prstGeom>
            <a:noFill/>
            <a:ln>
              <a:noFill/>
            </a:ln>
          </p:spPr>
        </p:pic>
        <p:grpSp>
          <p:nvGrpSpPr>
            <p:cNvPr id="159" name="Google Shape;159;p24"/>
            <p:cNvGrpSpPr/>
            <p:nvPr/>
          </p:nvGrpSpPr>
          <p:grpSpPr>
            <a:xfrm>
              <a:off x="5571151" y="3253903"/>
              <a:ext cx="1270685" cy="1489540"/>
              <a:chOff x="5329950" y="3268150"/>
              <a:chExt cx="1370898" cy="1607013"/>
            </a:xfrm>
          </p:grpSpPr>
          <p:pic>
            <p:nvPicPr>
              <p:cNvPr id="160" name="Google Shape;160;p24"/>
              <p:cNvPicPr preferRelativeResize="0"/>
              <p:nvPr/>
            </p:nvPicPr>
            <p:blipFill>
              <a:blip r:embed="rId4">
                <a:alphaModFix/>
              </a:blip>
              <a:stretch>
                <a:fillRect/>
              </a:stretch>
            </p:blipFill>
            <p:spPr>
              <a:xfrm>
                <a:off x="5414850" y="3357563"/>
                <a:ext cx="1285998" cy="1517600"/>
              </a:xfrm>
              <a:prstGeom prst="rect">
                <a:avLst/>
              </a:prstGeom>
              <a:noFill/>
              <a:ln>
                <a:noFill/>
              </a:ln>
            </p:spPr>
          </p:pic>
          <p:sp>
            <p:nvSpPr>
              <p:cNvPr id="161" name="Google Shape;161;p24"/>
              <p:cNvSpPr/>
              <p:nvPr/>
            </p:nvSpPr>
            <p:spPr>
              <a:xfrm>
                <a:off x="5329950" y="3268150"/>
                <a:ext cx="230400" cy="185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 name="Google Shape;162;p24"/>
            <p:cNvSpPr/>
            <p:nvPr/>
          </p:nvSpPr>
          <p:spPr>
            <a:xfrm>
              <a:off x="6801209" y="3802073"/>
              <a:ext cx="864056" cy="194000"/>
            </a:xfrm>
            <a:custGeom>
              <a:rect b="b" l="l" r="r" t="t"/>
              <a:pathLst>
                <a:path extrusionOk="0" h="8372" w="37288">
                  <a:moveTo>
                    <a:pt x="0" y="8372"/>
                  </a:moveTo>
                  <a:cubicBezTo>
                    <a:pt x="1389" y="7275"/>
                    <a:pt x="5191" y="3181"/>
                    <a:pt x="8335" y="1792"/>
                  </a:cubicBezTo>
                  <a:cubicBezTo>
                    <a:pt x="11479" y="403"/>
                    <a:pt x="15207" y="110"/>
                    <a:pt x="18863" y="37"/>
                  </a:cubicBezTo>
                  <a:cubicBezTo>
                    <a:pt x="22519" y="-36"/>
                    <a:pt x="27198" y="329"/>
                    <a:pt x="30269" y="1353"/>
                  </a:cubicBezTo>
                  <a:cubicBezTo>
                    <a:pt x="33340" y="2377"/>
                    <a:pt x="36118" y="5375"/>
                    <a:pt x="37288" y="6179"/>
                  </a:cubicBezTo>
                </a:path>
              </a:pathLst>
            </a:custGeom>
            <a:noFill/>
            <a:ln cap="flat" cmpd="sng" w="28575">
              <a:solidFill>
                <a:srgbClr val="E85927"/>
              </a:solidFill>
              <a:prstDash val="dash"/>
              <a:round/>
              <a:headEnd len="med" w="med" type="none"/>
              <a:tailEnd len="med" w="med" type="triangle"/>
            </a:ln>
            <a:effectLst>
              <a:outerShdw blurRad="42863" rotWithShape="0" algn="bl" dir="5400000" dist="19050">
                <a:srgbClr val="000000">
                  <a:alpha val="50000"/>
                </a:srgbClr>
              </a:outerShdw>
            </a:effectLst>
          </p:spPr>
        </p:sp>
      </p:grpSp>
      <p:sp>
        <p:nvSpPr>
          <p:cNvPr id="163" name="Google Shape;163;p24"/>
          <p:cNvSpPr txBox="1"/>
          <p:nvPr/>
        </p:nvSpPr>
        <p:spPr>
          <a:xfrm>
            <a:off x="1795806" y="2595086"/>
            <a:ext cx="5552400" cy="261600"/>
          </a:xfrm>
          <a:prstGeom prst="rect">
            <a:avLst/>
          </a:prstGeom>
          <a:noFill/>
          <a:ln>
            <a:noFill/>
          </a:ln>
        </p:spPr>
        <p:txBody>
          <a:bodyPr anchorCtr="0" anchor="t" bIns="45700" lIns="45700" spcFirstLastPara="1" rIns="45700" wrap="square" tIns="45700">
            <a:spAutoFit/>
          </a:bodyPr>
          <a:lstStyle/>
          <a:p>
            <a:pPr indent="0" lvl="0" marL="0" rtl="0" algn="ctr">
              <a:spcBef>
                <a:spcPts val="0"/>
              </a:spcBef>
              <a:spcAft>
                <a:spcPts val="0"/>
              </a:spcAft>
              <a:buNone/>
            </a:pPr>
            <a:r>
              <a:rPr lang="en" sz="1100">
                <a:latin typeface="Montserrat"/>
                <a:ea typeface="Montserrat"/>
                <a:cs typeface="Montserrat"/>
                <a:sym typeface="Montserrat"/>
              </a:rPr>
              <a:t>We’ve changed our mascot based on studio feedback!</a:t>
            </a:r>
            <a:endParaRPr sz="110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5"/>
          <p:cNvSpPr txBox="1"/>
          <p:nvPr>
            <p:ph type="title"/>
          </p:nvPr>
        </p:nvSpPr>
        <p:spPr>
          <a:xfrm>
            <a:off x="311700" y="1139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1. Refining Personalization</a:t>
            </a:r>
            <a:endParaRPr/>
          </a:p>
        </p:txBody>
      </p:sp>
      <p:pic>
        <p:nvPicPr>
          <p:cNvPr id="169" name="Google Shape;169;p25"/>
          <p:cNvPicPr preferRelativeResize="0"/>
          <p:nvPr/>
        </p:nvPicPr>
        <p:blipFill rotWithShape="1">
          <a:blip r:embed="rId3">
            <a:alphaModFix/>
          </a:blip>
          <a:srcRect b="893" l="0" r="0" t="883"/>
          <a:stretch/>
        </p:blipFill>
        <p:spPr>
          <a:xfrm>
            <a:off x="2569885" y="1271409"/>
            <a:ext cx="1357040" cy="2901089"/>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170" name="Google Shape;170;p25"/>
          <p:cNvSpPr txBox="1"/>
          <p:nvPr/>
        </p:nvSpPr>
        <p:spPr>
          <a:xfrm>
            <a:off x="124100" y="2441275"/>
            <a:ext cx="873900" cy="1446900"/>
          </a:xfrm>
          <a:prstGeom prst="rect">
            <a:avLst/>
          </a:prstGeom>
          <a:noFill/>
          <a:ln cap="flat" cmpd="sng" w="9525">
            <a:solidFill>
              <a:srgbClr val="E85927"/>
            </a:solidFill>
            <a:prstDash val="solid"/>
            <a:round/>
            <a:headEnd len="sm" w="sm" type="none"/>
            <a:tailEnd len="sm" w="sm" type="none"/>
          </a:ln>
        </p:spPr>
        <p:txBody>
          <a:bodyPr anchorCtr="0" anchor="t" bIns="45700" lIns="45700" spcFirstLastPara="1" rIns="45700" wrap="square" tIns="45700">
            <a:spAutoFit/>
          </a:bodyPr>
          <a:lstStyle/>
          <a:p>
            <a:pPr indent="0" lvl="0" marL="0" rtl="0" algn="ctr">
              <a:spcBef>
                <a:spcPts val="0"/>
              </a:spcBef>
              <a:spcAft>
                <a:spcPts val="0"/>
              </a:spcAft>
              <a:buNone/>
            </a:pPr>
            <a:r>
              <a:rPr lang="en" sz="1100">
                <a:latin typeface="Montserrat"/>
                <a:ea typeface="Montserrat"/>
                <a:cs typeface="Montserrat"/>
                <a:sym typeface="Montserrat"/>
              </a:rPr>
              <a:t>But users didn’t know there was a second page behind the first!</a:t>
            </a:r>
            <a:endParaRPr sz="1100">
              <a:latin typeface="Montserrat"/>
              <a:ea typeface="Montserrat"/>
              <a:cs typeface="Montserrat"/>
              <a:sym typeface="Montserrat"/>
            </a:endParaRPr>
          </a:p>
        </p:txBody>
      </p:sp>
      <p:pic>
        <p:nvPicPr>
          <p:cNvPr id="171" name="Google Shape;171;p25"/>
          <p:cNvPicPr preferRelativeResize="0"/>
          <p:nvPr/>
        </p:nvPicPr>
        <p:blipFill rotWithShape="1">
          <a:blip r:embed="rId4">
            <a:alphaModFix/>
          </a:blip>
          <a:srcRect b="573" l="0" r="0" t="573"/>
          <a:stretch/>
        </p:blipFill>
        <p:spPr>
          <a:xfrm>
            <a:off x="1130925" y="1271401"/>
            <a:ext cx="1357039" cy="2901089"/>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172" name="Google Shape;172;p25"/>
          <p:cNvPicPr preferRelativeResize="0"/>
          <p:nvPr/>
        </p:nvPicPr>
        <p:blipFill rotWithShape="1">
          <a:blip r:embed="rId5">
            <a:alphaModFix/>
          </a:blip>
          <a:srcRect b="0" l="767" r="777" t="0"/>
          <a:stretch/>
        </p:blipFill>
        <p:spPr>
          <a:xfrm>
            <a:off x="5740788" y="1012313"/>
            <a:ext cx="1671575" cy="3573499"/>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173" name="Google Shape;173;p25"/>
          <p:cNvSpPr txBox="1"/>
          <p:nvPr/>
        </p:nvSpPr>
        <p:spPr>
          <a:xfrm>
            <a:off x="2040388" y="4656618"/>
            <a:ext cx="117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E85927"/>
                </a:solidFill>
                <a:latin typeface="Montserrat"/>
                <a:ea typeface="Montserrat"/>
                <a:cs typeface="Montserrat"/>
                <a:sym typeface="Montserrat"/>
              </a:rPr>
              <a:t>Lo-Fi</a:t>
            </a:r>
            <a:endParaRPr>
              <a:solidFill>
                <a:srgbClr val="E85927"/>
              </a:solidFill>
              <a:latin typeface="Montserrat"/>
              <a:ea typeface="Montserrat"/>
              <a:cs typeface="Montserrat"/>
              <a:sym typeface="Montserrat"/>
            </a:endParaRPr>
          </a:p>
        </p:txBody>
      </p:sp>
      <p:sp>
        <p:nvSpPr>
          <p:cNvPr id="174" name="Google Shape;174;p25"/>
          <p:cNvSpPr txBox="1"/>
          <p:nvPr/>
        </p:nvSpPr>
        <p:spPr>
          <a:xfrm>
            <a:off x="5989788" y="4656593"/>
            <a:ext cx="117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E85927"/>
                </a:solidFill>
                <a:latin typeface="Montserrat"/>
                <a:ea typeface="Montserrat"/>
                <a:cs typeface="Montserrat"/>
                <a:sym typeface="Montserrat"/>
              </a:rPr>
              <a:t>Revised</a:t>
            </a:r>
            <a:endParaRPr>
              <a:solidFill>
                <a:srgbClr val="E85927"/>
              </a:solidFill>
              <a:latin typeface="Montserrat"/>
              <a:ea typeface="Montserrat"/>
              <a:cs typeface="Montserrat"/>
              <a:sym typeface="Montserrat"/>
            </a:endParaRPr>
          </a:p>
        </p:txBody>
      </p:sp>
      <p:sp>
        <p:nvSpPr>
          <p:cNvPr id="175" name="Google Shape;175;p25"/>
          <p:cNvSpPr/>
          <p:nvPr/>
        </p:nvSpPr>
        <p:spPr>
          <a:xfrm>
            <a:off x="4020112" y="2441275"/>
            <a:ext cx="1627515" cy="561350"/>
          </a:xfrm>
          <a:custGeom>
            <a:rect b="b" l="l" r="r" t="t"/>
            <a:pathLst>
              <a:path extrusionOk="0" h="22454" w="77335">
                <a:moveTo>
                  <a:pt x="0" y="22454"/>
                </a:moveTo>
                <a:cubicBezTo>
                  <a:pt x="2756" y="19617"/>
                  <a:pt x="10214" y="9160"/>
                  <a:pt x="16537" y="5431"/>
                </a:cubicBezTo>
                <a:cubicBezTo>
                  <a:pt x="22860" y="1702"/>
                  <a:pt x="30967" y="243"/>
                  <a:pt x="37938" y="81"/>
                </a:cubicBezTo>
                <a:cubicBezTo>
                  <a:pt x="44910" y="-81"/>
                  <a:pt x="51800" y="1135"/>
                  <a:pt x="58366" y="4458"/>
                </a:cubicBezTo>
                <a:cubicBezTo>
                  <a:pt x="64932" y="7782"/>
                  <a:pt x="74174" y="17428"/>
                  <a:pt x="77335" y="20022"/>
                </a:cubicBezTo>
              </a:path>
            </a:pathLst>
          </a:custGeom>
          <a:noFill/>
          <a:ln cap="flat" cmpd="sng" w="38100">
            <a:solidFill>
              <a:srgbClr val="E85927"/>
            </a:solidFill>
            <a:prstDash val="lgDash"/>
            <a:round/>
            <a:headEnd len="med" w="med" type="none"/>
            <a:tailEnd len="med" w="med" type="triangle"/>
          </a:ln>
          <a:effectLst>
            <a:outerShdw blurRad="57150" rotWithShape="0" algn="bl" dir="5400000" dist="19050">
              <a:srgbClr val="000000">
                <a:alpha val="50000"/>
              </a:srgbClr>
            </a:outerShdw>
          </a:effectLst>
        </p:spPr>
      </p:sp>
      <p:sp>
        <p:nvSpPr>
          <p:cNvPr id="176" name="Google Shape;176;p25"/>
          <p:cNvSpPr txBox="1"/>
          <p:nvPr/>
        </p:nvSpPr>
        <p:spPr>
          <a:xfrm>
            <a:off x="7630500" y="2252450"/>
            <a:ext cx="1349700" cy="939000"/>
          </a:xfrm>
          <a:prstGeom prst="rect">
            <a:avLst/>
          </a:prstGeom>
          <a:noFill/>
          <a:ln cap="flat" cmpd="sng" w="9525">
            <a:solidFill>
              <a:srgbClr val="E85927"/>
            </a:solidFill>
            <a:prstDash val="solid"/>
            <a:round/>
            <a:headEnd len="sm" w="sm" type="none"/>
            <a:tailEnd len="sm" w="sm" type="none"/>
          </a:ln>
        </p:spPr>
        <p:txBody>
          <a:bodyPr anchorCtr="0" anchor="t" bIns="45700" lIns="45700" spcFirstLastPara="1" rIns="45700" wrap="square" tIns="45700">
            <a:spAutoFit/>
          </a:bodyPr>
          <a:lstStyle/>
          <a:p>
            <a:pPr indent="0" lvl="0" marL="0" rtl="0" algn="ctr">
              <a:spcBef>
                <a:spcPts val="0"/>
              </a:spcBef>
              <a:spcAft>
                <a:spcPts val="0"/>
              </a:spcAft>
              <a:buNone/>
            </a:pPr>
            <a:r>
              <a:rPr lang="en" sz="1100">
                <a:latin typeface="Montserrat"/>
                <a:ea typeface="Montserrat"/>
                <a:cs typeface="Montserrat"/>
                <a:sym typeface="Montserrat"/>
              </a:rPr>
              <a:t>With a new recipe history, we’re striving towards our </a:t>
            </a:r>
            <a:r>
              <a:rPr i="1" lang="en" sz="1100">
                <a:latin typeface="Montserrat"/>
                <a:ea typeface="Montserrat"/>
                <a:cs typeface="Montserrat"/>
                <a:sym typeface="Montserrat"/>
              </a:rPr>
              <a:t>learnability</a:t>
            </a:r>
            <a:r>
              <a:rPr lang="en" sz="1100">
                <a:latin typeface="Montserrat"/>
                <a:ea typeface="Montserrat"/>
                <a:cs typeface="Montserrat"/>
                <a:sym typeface="Montserrat"/>
              </a:rPr>
              <a:t> goal.</a:t>
            </a:r>
            <a:endParaRPr sz="1100">
              <a:latin typeface="Montserrat"/>
              <a:ea typeface="Montserrat"/>
              <a:cs typeface="Montserrat"/>
              <a:sym typeface="Montserrat"/>
            </a:endParaRPr>
          </a:p>
        </p:txBody>
      </p:sp>
      <p:sp>
        <p:nvSpPr>
          <p:cNvPr id="177" name="Google Shape;177;p25"/>
          <p:cNvSpPr txBox="1"/>
          <p:nvPr/>
        </p:nvSpPr>
        <p:spPr>
          <a:xfrm>
            <a:off x="4253050" y="1232675"/>
            <a:ext cx="1349700" cy="600300"/>
          </a:xfrm>
          <a:prstGeom prst="rect">
            <a:avLst/>
          </a:prstGeom>
          <a:noFill/>
          <a:ln cap="flat" cmpd="sng" w="9525">
            <a:solidFill>
              <a:srgbClr val="E85927"/>
            </a:solidFill>
            <a:prstDash val="solid"/>
            <a:round/>
            <a:headEnd len="sm" w="sm" type="none"/>
            <a:tailEnd len="sm" w="sm" type="none"/>
          </a:ln>
        </p:spPr>
        <p:txBody>
          <a:bodyPr anchorCtr="0" anchor="t" bIns="45700" lIns="45700" spcFirstLastPara="1" rIns="45700" wrap="square" tIns="45700">
            <a:spAutoFit/>
          </a:bodyPr>
          <a:lstStyle/>
          <a:p>
            <a:pPr indent="0" lvl="0" marL="0" rtl="0" algn="ctr">
              <a:spcBef>
                <a:spcPts val="0"/>
              </a:spcBef>
              <a:spcAft>
                <a:spcPts val="0"/>
              </a:spcAft>
              <a:buNone/>
            </a:pPr>
            <a:r>
              <a:rPr lang="en" sz="1100">
                <a:latin typeface="Montserrat"/>
                <a:ea typeface="Montserrat"/>
                <a:cs typeface="Montserrat"/>
                <a:sym typeface="Montserrat"/>
              </a:rPr>
              <a:t>This Hub page helps not hide the second page!</a:t>
            </a:r>
            <a:endParaRPr sz="1100">
              <a:latin typeface="Montserrat"/>
              <a:ea typeface="Montserrat"/>
              <a:cs typeface="Montserrat"/>
              <a:sym typeface="Montserrat"/>
            </a:endParaRPr>
          </a:p>
        </p:txBody>
      </p:sp>
      <p:sp>
        <p:nvSpPr>
          <p:cNvPr id="178" name="Google Shape;178;p25"/>
          <p:cNvSpPr txBox="1"/>
          <p:nvPr/>
        </p:nvSpPr>
        <p:spPr>
          <a:xfrm>
            <a:off x="4192400" y="4081050"/>
            <a:ext cx="1357200" cy="769500"/>
          </a:xfrm>
          <a:prstGeom prst="rect">
            <a:avLst/>
          </a:prstGeom>
          <a:noFill/>
          <a:ln cap="flat" cmpd="sng" w="9525">
            <a:solidFill>
              <a:srgbClr val="E85927"/>
            </a:solidFill>
            <a:prstDash val="solid"/>
            <a:round/>
            <a:headEnd len="sm" w="sm" type="none"/>
            <a:tailEnd len="sm" w="sm" type="none"/>
          </a:ln>
        </p:spPr>
        <p:txBody>
          <a:bodyPr anchorCtr="0" anchor="t" bIns="45700" lIns="45700" spcFirstLastPara="1" rIns="45700" wrap="square" tIns="45700">
            <a:spAutoFit/>
          </a:bodyPr>
          <a:lstStyle/>
          <a:p>
            <a:pPr indent="0" lvl="0" marL="0" rtl="0" algn="ctr">
              <a:spcBef>
                <a:spcPts val="0"/>
              </a:spcBef>
              <a:spcAft>
                <a:spcPts val="0"/>
              </a:spcAft>
              <a:buNone/>
            </a:pPr>
            <a:r>
              <a:rPr lang="en" sz="1100">
                <a:latin typeface="Montserrat"/>
                <a:ea typeface="Montserrat"/>
                <a:cs typeface="Montserrat"/>
                <a:sym typeface="Montserrat"/>
              </a:rPr>
              <a:t>We’ve also moved the profile page to a tab in a toolbar.</a:t>
            </a:r>
            <a:endParaRPr sz="1100">
              <a:latin typeface="Montserrat"/>
              <a:ea typeface="Montserrat"/>
              <a:cs typeface="Montserrat"/>
              <a:sym typeface="Montserrat"/>
            </a:endParaRPr>
          </a:p>
        </p:txBody>
      </p:sp>
      <p:sp>
        <p:nvSpPr>
          <p:cNvPr id="179" name="Google Shape;179;p25"/>
          <p:cNvSpPr txBox="1"/>
          <p:nvPr/>
        </p:nvSpPr>
        <p:spPr>
          <a:xfrm>
            <a:off x="124100" y="1271400"/>
            <a:ext cx="873900" cy="1108200"/>
          </a:xfrm>
          <a:prstGeom prst="rect">
            <a:avLst/>
          </a:prstGeom>
          <a:noFill/>
          <a:ln cap="flat" cmpd="sng" w="9525">
            <a:solidFill>
              <a:srgbClr val="E85927"/>
            </a:solidFill>
            <a:prstDash val="solid"/>
            <a:round/>
            <a:headEnd len="sm" w="sm" type="none"/>
            <a:tailEnd len="sm" w="sm" type="none"/>
          </a:ln>
        </p:spPr>
        <p:txBody>
          <a:bodyPr anchorCtr="0" anchor="t" bIns="45700" lIns="45700" spcFirstLastPara="1" rIns="45700" wrap="square" tIns="45700">
            <a:spAutoFit/>
          </a:bodyPr>
          <a:lstStyle/>
          <a:p>
            <a:pPr indent="0" lvl="0" marL="0" rtl="0" algn="ctr">
              <a:spcBef>
                <a:spcPts val="0"/>
              </a:spcBef>
              <a:spcAft>
                <a:spcPts val="0"/>
              </a:spcAft>
              <a:buNone/>
            </a:pPr>
            <a:r>
              <a:rPr lang="en" sz="1100">
                <a:latin typeface="Montserrat"/>
                <a:ea typeface="Montserrat"/>
                <a:cs typeface="Montserrat"/>
                <a:sym typeface="Montserrat"/>
              </a:rPr>
              <a:t>Adding diet needs happened in two stages in our lo-fi.</a:t>
            </a:r>
            <a:endParaRPr sz="1100">
              <a:latin typeface="Montserrat"/>
              <a:ea typeface="Montserrat"/>
              <a:cs typeface="Montserrat"/>
              <a:sym typeface="Montserrat"/>
            </a:endParaRPr>
          </a:p>
        </p:txBody>
      </p:sp>
      <p:sp>
        <p:nvSpPr>
          <p:cNvPr id="180" name="Google Shape;180;p25"/>
          <p:cNvSpPr/>
          <p:nvPr/>
        </p:nvSpPr>
        <p:spPr>
          <a:xfrm>
            <a:off x="4255678" y="1868092"/>
            <a:ext cx="90300" cy="900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5"/>
          <p:cNvSpPr/>
          <p:nvPr/>
        </p:nvSpPr>
        <p:spPr>
          <a:xfrm>
            <a:off x="4192843" y="4889163"/>
            <a:ext cx="90300" cy="900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p:nvPr/>
        </p:nvSpPr>
        <p:spPr>
          <a:xfrm>
            <a:off x="7636513" y="3226128"/>
            <a:ext cx="90300" cy="90000"/>
          </a:xfrm>
          <a:prstGeom prst="rect">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5"/>
          <p:cNvSpPr/>
          <p:nvPr/>
        </p:nvSpPr>
        <p:spPr>
          <a:xfrm>
            <a:off x="124102" y="3922921"/>
            <a:ext cx="90300" cy="900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 name="Google Shape;184;p25"/>
          <p:cNvGrpSpPr/>
          <p:nvPr/>
        </p:nvGrpSpPr>
        <p:grpSpPr>
          <a:xfrm>
            <a:off x="67199" y="32500"/>
            <a:ext cx="1541774" cy="882725"/>
            <a:chOff x="67199" y="32500"/>
            <a:chExt cx="1541774" cy="882725"/>
          </a:xfrm>
        </p:grpSpPr>
        <p:sp>
          <p:nvSpPr>
            <p:cNvPr id="185" name="Google Shape;185;p25"/>
            <p:cNvSpPr/>
            <p:nvPr/>
          </p:nvSpPr>
          <p:spPr>
            <a:xfrm>
              <a:off x="67202" y="351617"/>
              <a:ext cx="244500" cy="244500"/>
            </a:xfrm>
            <a:prstGeom prst="rect">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5"/>
            <p:cNvSpPr/>
            <p:nvPr/>
          </p:nvSpPr>
          <p:spPr>
            <a:xfrm>
              <a:off x="67204" y="71800"/>
              <a:ext cx="244500" cy="2445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5"/>
            <p:cNvSpPr/>
            <p:nvPr/>
          </p:nvSpPr>
          <p:spPr>
            <a:xfrm>
              <a:off x="67199" y="631433"/>
              <a:ext cx="244500" cy="244500"/>
            </a:xfrm>
            <a:prstGeom prst="rect">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5"/>
            <p:cNvSpPr txBox="1"/>
            <p:nvPr/>
          </p:nvSpPr>
          <p:spPr>
            <a:xfrm>
              <a:off x="259282" y="32500"/>
              <a:ext cx="1131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Montserrat"/>
                  <a:ea typeface="Montserrat"/>
                  <a:cs typeface="Montserrat"/>
                  <a:sym typeface="Montserrat"/>
                </a:rPr>
                <a:t>User Feedback</a:t>
              </a:r>
              <a:endParaRPr sz="900">
                <a:latin typeface="Montserrat"/>
                <a:ea typeface="Montserrat"/>
                <a:cs typeface="Montserrat"/>
                <a:sym typeface="Montserrat"/>
              </a:endParaRPr>
            </a:p>
          </p:txBody>
        </p:sp>
        <p:sp>
          <p:nvSpPr>
            <p:cNvPr id="189" name="Google Shape;189;p25"/>
            <p:cNvSpPr txBox="1"/>
            <p:nvPr/>
          </p:nvSpPr>
          <p:spPr>
            <a:xfrm>
              <a:off x="259274" y="312325"/>
              <a:ext cx="1257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Montserrat"/>
                  <a:ea typeface="Montserrat"/>
                  <a:cs typeface="Montserrat"/>
                  <a:sym typeface="Montserrat"/>
                </a:rPr>
                <a:t>Studio</a:t>
              </a:r>
              <a:r>
                <a:rPr lang="en" sz="900">
                  <a:latin typeface="Montserrat"/>
                  <a:ea typeface="Montserrat"/>
                  <a:cs typeface="Montserrat"/>
                  <a:sym typeface="Montserrat"/>
                </a:rPr>
                <a:t> Feedback</a:t>
              </a:r>
              <a:endParaRPr sz="900">
                <a:latin typeface="Montserrat"/>
                <a:ea typeface="Montserrat"/>
                <a:cs typeface="Montserrat"/>
                <a:sym typeface="Montserrat"/>
              </a:endParaRPr>
            </a:p>
          </p:txBody>
        </p:sp>
        <p:sp>
          <p:nvSpPr>
            <p:cNvPr id="190" name="Google Shape;190;p25"/>
            <p:cNvSpPr txBox="1"/>
            <p:nvPr/>
          </p:nvSpPr>
          <p:spPr>
            <a:xfrm>
              <a:off x="259274" y="592125"/>
              <a:ext cx="1349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Montserrat"/>
                  <a:ea typeface="Montserrat"/>
                  <a:cs typeface="Montserrat"/>
                  <a:sym typeface="Montserrat"/>
                </a:rPr>
                <a:t>Learnability Goals</a:t>
              </a:r>
              <a:endParaRPr sz="900">
                <a:latin typeface="Montserrat"/>
                <a:ea typeface="Montserrat"/>
                <a:cs typeface="Montserrat"/>
                <a:sym typeface="Montserrat"/>
              </a:endParaRPr>
            </a:p>
          </p:txBody>
        </p:sp>
      </p:grpSp>
      <p:sp>
        <p:nvSpPr>
          <p:cNvPr id="191" name="Google Shape;191;p25"/>
          <p:cNvSpPr txBox="1"/>
          <p:nvPr/>
        </p:nvSpPr>
        <p:spPr>
          <a:xfrm>
            <a:off x="1848875" y="496338"/>
            <a:ext cx="556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chemeClr val="dk1"/>
                </a:solidFill>
                <a:latin typeface="Montserrat"/>
                <a:ea typeface="Montserrat"/>
                <a:cs typeface="Montserrat"/>
                <a:sym typeface="Montserrat"/>
              </a:rPr>
              <a:t>We’ve added a Hub page to make personzalitions easier.</a:t>
            </a:r>
            <a:endParaRPr i="1">
              <a:solidFill>
                <a:schemeClr val="dk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26"/>
          <p:cNvPicPr preferRelativeResize="0"/>
          <p:nvPr/>
        </p:nvPicPr>
        <p:blipFill rotWithShape="1">
          <a:blip r:embed="rId3">
            <a:alphaModFix/>
          </a:blip>
          <a:srcRect b="0" l="0" r="0" t="0"/>
          <a:stretch/>
        </p:blipFill>
        <p:spPr>
          <a:xfrm>
            <a:off x="5654175" y="1039225"/>
            <a:ext cx="1671576" cy="3573499"/>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197" name="Google Shape;197;p26"/>
          <p:cNvPicPr preferRelativeResize="0"/>
          <p:nvPr/>
        </p:nvPicPr>
        <p:blipFill rotWithShape="1">
          <a:blip r:embed="rId4">
            <a:alphaModFix/>
          </a:blip>
          <a:srcRect b="932" l="0" r="0" t="942"/>
          <a:stretch/>
        </p:blipFill>
        <p:spPr>
          <a:xfrm>
            <a:off x="1818225" y="1039225"/>
            <a:ext cx="1671576" cy="3573499"/>
          </a:xfrm>
          <a:prstGeom prst="rect">
            <a:avLst/>
          </a:prstGeom>
          <a:noFill/>
          <a:ln cap="flat" cmpd="sng" w="9525">
            <a:solidFill>
              <a:schemeClr val="dk2"/>
            </a:solidFill>
            <a:prstDash val="dash"/>
            <a:round/>
            <a:headEnd len="sm" w="sm" type="none"/>
            <a:tailEnd len="sm" w="sm" type="none"/>
          </a:ln>
          <a:effectLst>
            <a:outerShdw blurRad="57150" rotWithShape="0" algn="bl" dir="5400000" dist="19050">
              <a:srgbClr val="000000">
                <a:alpha val="50000"/>
              </a:srgbClr>
            </a:outerShdw>
          </a:effectLst>
        </p:spPr>
      </p:pic>
      <p:sp>
        <p:nvSpPr>
          <p:cNvPr id="198" name="Google Shape;198;p26"/>
          <p:cNvSpPr/>
          <p:nvPr/>
        </p:nvSpPr>
        <p:spPr>
          <a:xfrm>
            <a:off x="3605300" y="2419348"/>
            <a:ext cx="1933375" cy="561350"/>
          </a:xfrm>
          <a:custGeom>
            <a:rect b="b" l="l" r="r" t="t"/>
            <a:pathLst>
              <a:path extrusionOk="0" h="22454" w="77335">
                <a:moveTo>
                  <a:pt x="0" y="22454"/>
                </a:moveTo>
                <a:cubicBezTo>
                  <a:pt x="2756" y="19617"/>
                  <a:pt x="10214" y="9160"/>
                  <a:pt x="16537" y="5431"/>
                </a:cubicBezTo>
                <a:cubicBezTo>
                  <a:pt x="22860" y="1702"/>
                  <a:pt x="30967" y="243"/>
                  <a:pt x="37938" y="81"/>
                </a:cubicBezTo>
                <a:cubicBezTo>
                  <a:pt x="44910" y="-81"/>
                  <a:pt x="51800" y="1135"/>
                  <a:pt x="58366" y="4458"/>
                </a:cubicBezTo>
                <a:cubicBezTo>
                  <a:pt x="64932" y="7782"/>
                  <a:pt x="74174" y="17428"/>
                  <a:pt x="77335" y="20022"/>
                </a:cubicBezTo>
              </a:path>
            </a:pathLst>
          </a:custGeom>
          <a:noFill/>
          <a:ln cap="flat" cmpd="sng" w="38100">
            <a:solidFill>
              <a:srgbClr val="E85927"/>
            </a:solidFill>
            <a:prstDash val="lgDash"/>
            <a:round/>
            <a:headEnd len="med" w="med" type="none"/>
            <a:tailEnd len="med" w="med" type="triangle"/>
          </a:ln>
          <a:effectLst>
            <a:outerShdw blurRad="57150" rotWithShape="0" algn="bl" dir="5400000" dist="19050">
              <a:srgbClr val="000000">
                <a:alpha val="50000"/>
              </a:srgbClr>
            </a:outerShdw>
          </a:effectLst>
        </p:spPr>
      </p:sp>
      <p:sp>
        <p:nvSpPr>
          <p:cNvPr id="199" name="Google Shape;199;p26"/>
          <p:cNvSpPr txBox="1"/>
          <p:nvPr/>
        </p:nvSpPr>
        <p:spPr>
          <a:xfrm>
            <a:off x="255350" y="1627725"/>
            <a:ext cx="1349700" cy="600300"/>
          </a:xfrm>
          <a:prstGeom prst="rect">
            <a:avLst/>
          </a:prstGeom>
          <a:noFill/>
          <a:ln cap="flat" cmpd="sng" w="9525">
            <a:solidFill>
              <a:srgbClr val="E85927"/>
            </a:solidFill>
            <a:prstDash val="solid"/>
            <a:round/>
            <a:headEnd len="sm" w="sm" type="none"/>
            <a:tailEnd len="sm" w="sm" type="none"/>
          </a:ln>
        </p:spPr>
        <p:txBody>
          <a:bodyPr anchorCtr="0" anchor="t" bIns="45700" lIns="45700" spcFirstLastPara="1" rIns="45700" wrap="square" tIns="45700">
            <a:spAutoFit/>
          </a:bodyPr>
          <a:lstStyle/>
          <a:p>
            <a:pPr indent="0" lvl="0" marL="0" rtl="0" algn="ctr">
              <a:spcBef>
                <a:spcPts val="0"/>
              </a:spcBef>
              <a:spcAft>
                <a:spcPts val="0"/>
              </a:spcAft>
              <a:buNone/>
            </a:pPr>
            <a:r>
              <a:rPr lang="en" sz="1100">
                <a:latin typeface="Montserrat"/>
                <a:ea typeface="Montserrat"/>
                <a:cs typeface="Montserrat"/>
                <a:sym typeface="Montserrat"/>
              </a:rPr>
              <a:t>We didn’t </a:t>
            </a:r>
            <a:r>
              <a:rPr lang="en" sz="1100">
                <a:latin typeface="Montserrat"/>
                <a:ea typeface="Montserrat"/>
                <a:cs typeface="Montserrat"/>
                <a:sym typeface="Montserrat"/>
              </a:rPr>
              <a:t>have</a:t>
            </a:r>
            <a:r>
              <a:rPr lang="en" sz="1100">
                <a:latin typeface="Montserrat"/>
                <a:ea typeface="Montserrat"/>
                <a:cs typeface="Montserrat"/>
                <a:sym typeface="Montserrat"/>
              </a:rPr>
              <a:t> an ingredients page before!</a:t>
            </a:r>
            <a:endParaRPr sz="1100">
              <a:latin typeface="Montserrat"/>
              <a:ea typeface="Montserrat"/>
              <a:cs typeface="Montserrat"/>
              <a:sym typeface="Montserrat"/>
            </a:endParaRPr>
          </a:p>
        </p:txBody>
      </p:sp>
      <p:sp>
        <p:nvSpPr>
          <p:cNvPr id="200" name="Google Shape;200;p26"/>
          <p:cNvSpPr txBox="1"/>
          <p:nvPr/>
        </p:nvSpPr>
        <p:spPr>
          <a:xfrm>
            <a:off x="7554950" y="3718425"/>
            <a:ext cx="1465200" cy="939000"/>
          </a:xfrm>
          <a:prstGeom prst="rect">
            <a:avLst/>
          </a:prstGeom>
          <a:noFill/>
          <a:ln cap="flat" cmpd="sng" w="9525">
            <a:solidFill>
              <a:srgbClr val="E85927"/>
            </a:solidFill>
            <a:prstDash val="solid"/>
            <a:round/>
            <a:headEnd len="sm" w="sm" type="none"/>
            <a:tailEnd len="sm" w="sm" type="none"/>
          </a:ln>
        </p:spPr>
        <p:txBody>
          <a:bodyPr anchorCtr="0" anchor="t" bIns="45700" lIns="45700" spcFirstLastPara="1" rIns="45700" wrap="square" tIns="45700">
            <a:spAutoFit/>
          </a:bodyPr>
          <a:lstStyle/>
          <a:p>
            <a:pPr indent="0" lvl="0" marL="0" rtl="0" algn="ctr">
              <a:spcBef>
                <a:spcPts val="0"/>
              </a:spcBef>
              <a:spcAft>
                <a:spcPts val="0"/>
              </a:spcAft>
              <a:buNone/>
            </a:pPr>
            <a:r>
              <a:rPr lang="en" sz="1100">
                <a:latin typeface="Montserrat"/>
                <a:ea typeface="Montserrat"/>
                <a:cs typeface="Montserrat"/>
                <a:sym typeface="Montserrat"/>
              </a:rPr>
              <a:t>They can also make modifications at this stage, with respect to our </a:t>
            </a:r>
            <a:r>
              <a:rPr i="1" lang="en" sz="1100">
                <a:latin typeface="Montserrat"/>
                <a:ea typeface="Montserrat"/>
                <a:cs typeface="Montserrat"/>
                <a:sym typeface="Montserrat"/>
              </a:rPr>
              <a:t>flexibility</a:t>
            </a:r>
            <a:r>
              <a:rPr lang="en" sz="1100">
                <a:latin typeface="Montserrat"/>
                <a:ea typeface="Montserrat"/>
                <a:cs typeface="Montserrat"/>
                <a:sym typeface="Montserrat"/>
              </a:rPr>
              <a:t> goal.</a:t>
            </a:r>
            <a:endParaRPr sz="1100">
              <a:latin typeface="Montserrat"/>
              <a:ea typeface="Montserrat"/>
              <a:cs typeface="Montserrat"/>
              <a:sym typeface="Montserrat"/>
            </a:endParaRPr>
          </a:p>
        </p:txBody>
      </p:sp>
      <p:sp>
        <p:nvSpPr>
          <p:cNvPr id="201" name="Google Shape;201;p26"/>
          <p:cNvSpPr txBox="1"/>
          <p:nvPr/>
        </p:nvSpPr>
        <p:spPr>
          <a:xfrm>
            <a:off x="4092325" y="1097800"/>
            <a:ext cx="1349700" cy="769500"/>
          </a:xfrm>
          <a:prstGeom prst="rect">
            <a:avLst/>
          </a:prstGeom>
          <a:noFill/>
          <a:ln cap="flat" cmpd="sng" w="9525">
            <a:solidFill>
              <a:srgbClr val="E85927"/>
            </a:solidFill>
            <a:prstDash val="solid"/>
            <a:round/>
            <a:headEnd len="sm" w="sm" type="none"/>
            <a:tailEnd len="sm" w="sm" type="none"/>
          </a:ln>
        </p:spPr>
        <p:txBody>
          <a:bodyPr anchorCtr="0" anchor="t" bIns="45700" lIns="45700" spcFirstLastPara="1" rIns="45700" wrap="square" tIns="45700">
            <a:spAutoFit/>
          </a:bodyPr>
          <a:lstStyle/>
          <a:p>
            <a:pPr indent="0" lvl="0" marL="0" rtl="0" algn="ctr">
              <a:spcBef>
                <a:spcPts val="0"/>
              </a:spcBef>
              <a:spcAft>
                <a:spcPts val="0"/>
              </a:spcAft>
              <a:buNone/>
            </a:pPr>
            <a:r>
              <a:rPr lang="en" sz="1100">
                <a:latin typeface="Montserrat"/>
                <a:ea typeface="Montserrat"/>
                <a:cs typeface="Montserrat"/>
                <a:sym typeface="Montserrat"/>
              </a:rPr>
              <a:t>This page lets users view ingredients before starting.</a:t>
            </a:r>
            <a:endParaRPr sz="1100">
              <a:latin typeface="Montserrat"/>
              <a:ea typeface="Montserrat"/>
              <a:cs typeface="Montserrat"/>
              <a:sym typeface="Montserrat"/>
            </a:endParaRPr>
          </a:p>
        </p:txBody>
      </p:sp>
      <p:sp>
        <p:nvSpPr>
          <p:cNvPr id="202" name="Google Shape;202;p26"/>
          <p:cNvSpPr txBox="1"/>
          <p:nvPr/>
        </p:nvSpPr>
        <p:spPr>
          <a:xfrm>
            <a:off x="2067213" y="4656593"/>
            <a:ext cx="117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E85927"/>
                </a:solidFill>
                <a:latin typeface="Montserrat"/>
                <a:ea typeface="Montserrat"/>
                <a:cs typeface="Montserrat"/>
                <a:sym typeface="Montserrat"/>
              </a:rPr>
              <a:t>Lo-Fi</a:t>
            </a:r>
            <a:endParaRPr>
              <a:solidFill>
                <a:srgbClr val="E85927"/>
              </a:solidFill>
              <a:latin typeface="Montserrat"/>
              <a:ea typeface="Montserrat"/>
              <a:cs typeface="Montserrat"/>
              <a:sym typeface="Montserrat"/>
            </a:endParaRPr>
          </a:p>
        </p:txBody>
      </p:sp>
      <p:sp>
        <p:nvSpPr>
          <p:cNvPr id="203" name="Google Shape;203;p26"/>
          <p:cNvSpPr txBox="1"/>
          <p:nvPr/>
        </p:nvSpPr>
        <p:spPr>
          <a:xfrm>
            <a:off x="5903150" y="4656593"/>
            <a:ext cx="117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E85927"/>
                </a:solidFill>
                <a:latin typeface="Montserrat"/>
                <a:ea typeface="Montserrat"/>
                <a:cs typeface="Montserrat"/>
                <a:sym typeface="Montserrat"/>
              </a:rPr>
              <a:t>Revised</a:t>
            </a:r>
            <a:endParaRPr>
              <a:solidFill>
                <a:srgbClr val="E85927"/>
              </a:solidFill>
              <a:latin typeface="Montserrat"/>
              <a:ea typeface="Montserrat"/>
              <a:cs typeface="Montserrat"/>
              <a:sym typeface="Montserrat"/>
            </a:endParaRPr>
          </a:p>
        </p:txBody>
      </p:sp>
      <p:sp>
        <p:nvSpPr>
          <p:cNvPr id="204" name="Google Shape;204;p26"/>
          <p:cNvSpPr txBox="1"/>
          <p:nvPr/>
        </p:nvSpPr>
        <p:spPr>
          <a:xfrm>
            <a:off x="1979175" y="2464050"/>
            <a:ext cx="1349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666666"/>
                </a:solidFill>
                <a:latin typeface="Montserrat"/>
                <a:ea typeface="Montserrat"/>
                <a:cs typeface="Montserrat"/>
                <a:sym typeface="Montserrat"/>
              </a:rPr>
              <a:t>This page didn’t exist.</a:t>
            </a:r>
            <a:endParaRPr sz="1200">
              <a:solidFill>
                <a:srgbClr val="666666"/>
              </a:solidFill>
              <a:latin typeface="Montserrat"/>
              <a:ea typeface="Montserrat"/>
              <a:cs typeface="Montserrat"/>
              <a:sym typeface="Montserrat"/>
            </a:endParaRPr>
          </a:p>
        </p:txBody>
      </p:sp>
      <p:sp>
        <p:nvSpPr>
          <p:cNvPr id="205" name="Google Shape;205;p26"/>
          <p:cNvSpPr txBox="1"/>
          <p:nvPr/>
        </p:nvSpPr>
        <p:spPr>
          <a:xfrm>
            <a:off x="255350" y="2271600"/>
            <a:ext cx="1349700" cy="939000"/>
          </a:xfrm>
          <a:prstGeom prst="rect">
            <a:avLst/>
          </a:prstGeom>
          <a:noFill/>
          <a:ln cap="flat" cmpd="sng" w="9525">
            <a:solidFill>
              <a:srgbClr val="E85927"/>
            </a:solidFill>
            <a:prstDash val="solid"/>
            <a:round/>
            <a:headEnd len="sm" w="sm" type="none"/>
            <a:tailEnd len="sm" w="sm" type="none"/>
          </a:ln>
        </p:spPr>
        <p:txBody>
          <a:bodyPr anchorCtr="0" anchor="t" bIns="45700" lIns="45700" spcFirstLastPara="1" rIns="45700" wrap="square" tIns="45700">
            <a:spAutoFit/>
          </a:bodyPr>
          <a:lstStyle/>
          <a:p>
            <a:pPr indent="0" lvl="0" marL="0" rtl="0" algn="ctr">
              <a:spcBef>
                <a:spcPts val="0"/>
              </a:spcBef>
              <a:spcAft>
                <a:spcPts val="0"/>
              </a:spcAft>
              <a:buNone/>
            </a:pPr>
            <a:r>
              <a:rPr lang="en" sz="1100">
                <a:latin typeface="Montserrat"/>
                <a:ea typeface="Montserrat"/>
                <a:cs typeface="Montserrat"/>
                <a:sym typeface="Montserrat"/>
              </a:rPr>
              <a:t>Several users requested to see the ingredients before they started a recipe.</a:t>
            </a:r>
            <a:endParaRPr sz="1100">
              <a:latin typeface="Montserrat"/>
              <a:ea typeface="Montserrat"/>
              <a:cs typeface="Montserrat"/>
              <a:sym typeface="Montserrat"/>
            </a:endParaRPr>
          </a:p>
        </p:txBody>
      </p:sp>
      <p:sp>
        <p:nvSpPr>
          <p:cNvPr id="206" name="Google Shape;206;p26"/>
          <p:cNvSpPr txBox="1"/>
          <p:nvPr/>
        </p:nvSpPr>
        <p:spPr>
          <a:xfrm>
            <a:off x="4092325" y="3586175"/>
            <a:ext cx="1349700" cy="600300"/>
          </a:xfrm>
          <a:prstGeom prst="rect">
            <a:avLst/>
          </a:prstGeom>
          <a:noFill/>
          <a:ln cap="flat" cmpd="sng" w="9525">
            <a:solidFill>
              <a:srgbClr val="E85927"/>
            </a:solidFill>
            <a:prstDash val="solid"/>
            <a:round/>
            <a:headEnd len="sm" w="sm" type="none"/>
            <a:tailEnd len="sm" w="sm" type="none"/>
          </a:ln>
        </p:spPr>
        <p:txBody>
          <a:bodyPr anchorCtr="0" anchor="t" bIns="45700" lIns="45700" spcFirstLastPara="1" rIns="45700" wrap="square" tIns="45700">
            <a:spAutoFit/>
          </a:bodyPr>
          <a:lstStyle/>
          <a:p>
            <a:pPr indent="0" lvl="0" marL="0" rtl="0" algn="ctr">
              <a:spcBef>
                <a:spcPts val="0"/>
              </a:spcBef>
              <a:spcAft>
                <a:spcPts val="0"/>
              </a:spcAft>
              <a:buNone/>
            </a:pPr>
            <a:r>
              <a:rPr lang="en" sz="1100">
                <a:latin typeface="Montserrat"/>
                <a:ea typeface="Montserrat"/>
                <a:cs typeface="Montserrat"/>
                <a:sym typeface="Montserrat"/>
              </a:rPr>
              <a:t>Photos of ingredients add some life.</a:t>
            </a:r>
            <a:endParaRPr sz="1100">
              <a:latin typeface="Montserrat"/>
              <a:ea typeface="Montserrat"/>
              <a:cs typeface="Montserrat"/>
              <a:sym typeface="Montserrat"/>
            </a:endParaRPr>
          </a:p>
        </p:txBody>
      </p:sp>
      <p:sp>
        <p:nvSpPr>
          <p:cNvPr id="207" name="Google Shape;207;p26"/>
          <p:cNvSpPr/>
          <p:nvPr/>
        </p:nvSpPr>
        <p:spPr>
          <a:xfrm>
            <a:off x="4089503" y="1900522"/>
            <a:ext cx="90300" cy="900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6"/>
          <p:cNvSpPr/>
          <p:nvPr/>
        </p:nvSpPr>
        <p:spPr>
          <a:xfrm>
            <a:off x="7555514" y="4692993"/>
            <a:ext cx="90300" cy="90000"/>
          </a:xfrm>
          <a:prstGeom prst="rect">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6"/>
          <p:cNvSpPr/>
          <p:nvPr/>
        </p:nvSpPr>
        <p:spPr>
          <a:xfrm>
            <a:off x="4208744" y="1900323"/>
            <a:ext cx="90300" cy="90000"/>
          </a:xfrm>
          <a:prstGeom prst="rect">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6"/>
          <p:cNvSpPr/>
          <p:nvPr/>
        </p:nvSpPr>
        <p:spPr>
          <a:xfrm>
            <a:off x="385379" y="3254169"/>
            <a:ext cx="90300" cy="90000"/>
          </a:xfrm>
          <a:prstGeom prst="rect">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6"/>
          <p:cNvSpPr/>
          <p:nvPr/>
        </p:nvSpPr>
        <p:spPr>
          <a:xfrm>
            <a:off x="261550" y="3254169"/>
            <a:ext cx="90300" cy="900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2" name="Google Shape;212;p26"/>
          <p:cNvGrpSpPr/>
          <p:nvPr/>
        </p:nvGrpSpPr>
        <p:grpSpPr>
          <a:xfrm>
            <a:off x="67199" y="32500"/>
            <a:ext cx="1541774" cy="882725"/>
            <a:chOff x="67199" y="32500"/>
            <a:chExt cx="1541774" cy="882725"/>
          </a:xfrm>
        </p:grpSpPr>
        <p:sp>
          <p:nvSpPr>
            <p:cNvPr id="213" name="Google Shape;213;p26"/>
            <p:cNvSpPr/>
            <p:nvPr/>
          </p:nvSpPr>
          <p:spPr>
            <a:xfrm>
              <a:off x="67202" y="351617"/>
              <a:ext cx="244500" cy="244500"/>
            </a:xfrm>
            <a:prstGeom prst="rect">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6"/>
            <p:cNvSpPr/>
            <p:nvPr/>
          </p:nvSpPr>
          <p:spPr>
            <a:xfrm>
              <a:off x="67204" y="71800"/>
              <a:ext cx="244500" cy="2445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6"/>
            <p:cNvSpPr/>
            <p:nvPr/>
          </p:nvSpPr>
          <p:spPr>
            <a:xfrm>
              <a:off x="67199" y="631433"/>
              <a:ext cx="244500" cy="244500"/>
            </a:xfrm>
            <a:prstGeom prst="rect">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6"/>
            <p:cNvSpPr txBox="1"/>
            <p:nvPr/>
          </p:nvSpPr>
          <p:spPr>
            <a:xfrm>
              <a:off x="259282" y="32500"/>
              <a:ext cx="1131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Montserrat"/>
                  <a:ea typeface="Montserrat"/>
                  <a:cs typeface="Montserrat"/>
                  <a:sym typeface="Montserrat"/>
                </a:rPr>
                <a:t>User Feedback</a:t>
              </a:r>
              <a:endParaRPr sz="900">
                <a:latin typeface="Montserrat"/>
                <a:ea typeface="Montserrat"/>
                <a:cs typeface="Montserrat"/>
                <a:sym typeface="Montserrat"/>
              </a:endParaRPr>
            </a:p>
          </p:txBody>
        </p:sp>
        <p:sp>
          <p:nvSpPr>
            <p:cNvPr id="217" name="Google Shape;217;p26"/>
            <p:cNvSpPr txBox="1"/>
            <p:nvPr/>
          </p:nvSpPr>
          <p:spPr>
            <a:xfrm>
              <a:off x="259274" y="312325"/>
              <a:ext cx="1257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Montserrat"/>
                  <a:ea typeface="Montserrat"/>
                  <a:cs typeface="Montserrat"/>
                  <a:sym typeface="Montserrat"/>
                </a:rPr>
                <a:t>Studio Feedback</a:t>
              </a:r>
              <a:endParaRPr sz="900">
                <a:latin typeface="Montserrat"/>
                <a:ea typeface="Montserrat"/>
                <a:cs typeface="Montserrat"/>
                <a:sym typeface="Montserrat"/>
              </a:endParaRPr>
            </a:p>
          </p:txBody>
        </p:sp>
        <p:sp>
          <p:nvSpPr>
            <p:cNvPr id="218" name="Google Shape;218;p26"/>
            <p:cNvSpPr txBox="1"/>
            <p:nvPr/>
          </p:nvSpPr>
          <p:spPr>
            <a:xfrm>
              <a:off x="259274" y="592125"/>
              <a:ext cx="1349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Montserrat"/>
                  <a:ea typeface="Montserrat"/>
                  <a:cs typeface="Montserrat"/>
                  <a:sym typeface="Montserrat"/>
                </a:rPr>
                <a:t>Learnability Goals</a:t>
              </a:r>
              <a:endParaRPr sz="900">
                <a:latin typeface="Montserrat"/>
                <a:ea typeface="Montserrat"/>
                <a:cs typeface="Montserrat"/>
                <a:sym typeface="Montserrat"/>
              </a:endParaRPr>
            </a:p>
          </p:txBody>
        </p:sp>
      </p:grpSp>
      <p:sp>
        <p:nvSpPr>
          <p:cNvPr id="219" name="Google Shape;219;p26"/>
          <p:cNvSpPr/>
          <p:nvPr/>
        </p:nvSpPr>
        <p:spPr>
          <a:xfrm>
            <a:off x="4087768" y="4214778"/>
            <a:ext cx="90300" cy="90000"/>
          </a:xfrm>
          <a:prstGeom prst="rect">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6"/>
          <p:cNvSpPr txBox="1"/>
          <p:nvPr>
            <p:ph type="title"/>
          </p:nvPr>
        </p:nvSpPr>
        <p:spPr>
          <a:xfrm>
            <a:off x="311700" y="1139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2. Adding an Ingredients Page</a:t>
            </a:r>
            <a:endParaRPr/>
          </a:p>
        </p:txBody>
      </p:sp>
      <p:sp>
        <p:nvSpPr>
          <p:cNvPr id="221" name="Google Shape;221;p26"/>
          <p:cNvSpPr txBox="1"/>
          <p:nvPr/>
        </p:nvSpPr>
        <p:spPr>
          <a:xfrm>
            <a:off x="1848875" y="496338"/>
            <a:ext cx="556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chemeClr val="dk1"/>
                </a:solidFill>
                <a:latin typeface="Montserrat"/>
                <a:ea typeface="Montserrat"/>
                <a:cs typeface="Montserrat"/>
                <a:sym typeface="Montserrat"/>
              </a:rPr>
              <a:t>We’ve added a new page based on user/studio feedback.</a:t>
            </a:r>
            <a:endParaRPr i="1">
              <a:solidFill>
                <a:schemeClr val="dk1"/>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27"/>
          <p:cNvPicPr preferRelativeResize="0"/>
          <p:nvPr/>
        </p:nvPicPr>
        <p:blipFill rotWithShape="1">
          <a:blip r:embed="rId3">
            <a:alphaModFix/>
          </a:blip>
          <a:srcRect b="932" l="0" r="0" t="942"/>
          <a:stretch/>
        </p:blipFill>
        <p:spPr>
          <a:xfrm>
            <a:off x="5654175" y="1039225"/>
            <a:ext cx="1671576" cy="3573499"/>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227" name="Google Shape;227;p27"/>
          <p:cNvPicPr preferRelativeResize="0"/>
          <p:nvPr/>
        </p:nvPicPr>
        <p:blipFill rotWithShape="1">
          <a:blip r:embed="rId4">
            <a:alphaModFix/>
          </a:blip>
          <a:srcRect b="1047" l="0" r="0" t="1047"/>
          <a:stretch/>
        </p:blipFill>
        <p:spPr>
          <a:xfrm>
            <a:off x="1818225" y="1039225"/>
            <a:ext cx="1671576" cy="3573498"/>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228" name="Google Shape;228;p27"/>
          <p:cNvSpPr/>
          <p:nvPr/>
        </p:nvSpPr>
        <p:spPr>
          <a:xfrm>
            <a:off x="3605300" y="2419348"/>
            <a:ext cx="1933375" cy="561350"/>
          </a:xfrm>
          <a:custGeom>
            <a:rect b="b" l="l" r="r" t="t"/>
            <a:pathLst>
              <a:path extrusionOk="0" h="22454" w="77335">
                <a:moveTo>
                  <a:pt x="0" y="22454"/>
                </a:moveTo>
                <a:cubicBezTo>
                  <a:pt x="2756" y="19617"/>
                  <a:pt x="10214" y="9160"/>
                  <a:pt x="16537" y="5431"/>
                </a:cubicBezTo>
                <a:cubicBezTo>
                  <a:pt x="22860" y="1702"/>
                  <a:pt x="30967" y="243"/>
                  <a:pt x="37938" y="81"/>
                </a:cubicBezTo>
                <a:cubicBezTo>
                  <a:pt x="44910" y="-81"/>
                  <a:pt x="51800" y="1135"/>
                  <a:pt x="58366" y="4458"/>
                </a:cubicBezTo>
                <a:cubicBezTo>
                  <a:pt x="64932" y="7782"/>
                  <a:pt x="74174" y="17428"/>
                  <a:pt x="77335" y="20022"/>
                </a:cubicBezTo>
              </a:path>
            </a:pathLst>
          </a:custGeom>
          <a:noFill/>
          <a:ln cap="flat" cmpd="sng" w="38100">
            <a:solidFill>
              <a:srgbClr val="E85927"/>
            </a:solidFill>
            <a:prstDash val="lgDash"/>
            <a:round/>
            <a:headEnd len="med" w="med" type="none"/>
            <a:tailEnd len="med" w="med" type="triangle"/>
          </a:ln>
          <a:effectLst>
            <a:outerShdw blurRad="57150" rotWithShape="0" algn="bl" dir="5400000" dist="19050">
              <a:srgbClr val="000000">
                <a:alpha val="50000"/>
              </a:srgbClr>
            </a:outerShdw>
          </a:effectLst>
        </p:spPr>
      </p:sp>
      <p:sp>
        <p:nvSpPr>
          <p:cNvPr id="229" name="Google Shape;229;p27"/>
          <p:cNvSpPr txBox="1"/>
          <p:nvPr/>
        </p:nvSpPr>
        <p:spPr>
          <a:xfrm>
            <a:off x="255350" y="1422675"/>
            <a:ext cx="1349700" cy="939000"/>
          </a:xfrm>
          <a:prstGeom prst="rect">
            <a:avLst/>
          </a:prstGeom>
          <a:noFill/>
          <a:ln cap="flat" cmpd="sng" w="9525">
            <a:solidFill>
              <a:srgbClr val="E85927"/>
            </a:solidFill>
            <a:prstDash val="solid"/>
            <a:round/>
            <a:headEnd len="sm" w="sm" type="none"/>
            <a:tailEnd len="sm" w="sm" type="none"/>
          </a:ln>
        </p:spPr>
        <p:txBody>
          <a:bodyPr anchorCtr="0" anchor="t" bIns="45700" lIns="45700" spcFirstLastPara="1" rIns="45700" wrap="square" tIns="45700">
            <a:spAutoFit/>
          </a:bodyPr>
          <a:lstStyle/>
          <a:p>
            <a:pPr indent="0" lvl="0" marL="0" rtl="0" algn="ctr">
              <a:spcBef>
                <a:spcPts val="0"/>
              </a:spcBef>
              <a:spcAft>
                <a:spcPts val="0"/>
              </a:spcAft>
              <a:buNone/>
            </a:pPr>
            <a:r>
              <a:rPr lang="en" sz="1100">
                <a:latin typeface="Montserrat"/>
                <a:ea typeface="Montserrat"/>
                <a:cs typeface="Montserrat"/>
                <a:sym typeface="Montserrat"/>
              </a:rPr>
              <a:t>Users who were less familiar with technology found the modifications page confusing.</a:t>
            </a:r>
            <a:endParaRPr sz="1100">
              <a:latin typeface="Montserrat"/>
              <a:ea typeface="Montserrat"/>
              <a:cs typeface="Montserrat"/>
              <a:sym typeface="Montserrat"/>
            </a:endParaRPr>
          </a:p>
        </p:txBody>
      </p:sp>
      <p:sp>
        <p:nvSpPr>
          <p:cNvPr id="230" name="Google Shape;230;p27"/>
          <p:cNvSpPr txBox="1"/>
          <p:nvPr/>
        </p:nvSpPr>
        <p:spPr>
          <a:xfrm>
            <a:off x="3839388" y="3379200"/>
            <a:ext cx="1465200" cy="1277400"/>
          </a:xfrm>
          <a:prstGeom prst="rect">
            <a:avLst/>
          </a:prstGeom>
          <a:noFill/>
          <a:ln cap="flat" cmpd="sng" w="9525">
            <a:solidFill>
              <a:srgbClr val="E85927"/>
            </a:solidFill>
            <a:prstDash val="solid"/>
            <a:round/>
            <a:headEnd len="sm" w="sm" type="none"/>
            <a:tailEnd len="sm" w="sm" type="none"/>
          </a:ln>
        </p:spPr>
        <p:txBody>
          <a:bodyPr anchorCtr="0" anchor="t" bIns="45700" lIns="45700" spcFirstLastPara="1" rIns="45700" wrap="square" tIns="45700">
            <a:spAutoFit/>
          </a:bodyPr>
          <a:lstStyle/>
          <a:p>
            <a:pPr indent="0" lvl="0" marL="0" rtl="0" algn="ctr">
              <a:spcBef>
                <a:spcPts val="0"/>
              </a:spcBef>
              <a:spcAft>
                <a:spcPts val="0"/>
              </a:spcAft>
              <a:buNone/>
            </a:pPr>
            <a:r>
              <a:rPr lang="en" sz="1100">
                <a:latin typeface="Montserrat"/>
                <a:ea typeface="Montserrat"/>
                <a:cs typeface="Montserrat"/>
                <a:sym typeface="Montserrat"/>
              </a:rPr>
              <a:t>With extra structure, we hope to aid the somewhat confusing task of making a modification.</a:t>
            </a:r>
            <a:endParaRPr sz="1100">
              <a:latin typeface="Montserrat"/>
              <a:ea typeface="Montserrat"/>
              <a:cs typeface="Montserrat"/>
              <a:sym typeface="Montserrat"/>
            </a:endParaRPr>
          </a:p>
        </p:txBody>
      </p:sp>
      <p:sp>
        <p:nvSpPr>
          <p:cNvPr id="231" name="Google Shape;231;p27"/>
          <p:cNvSpPr txBox="1"/>
          <p:nvPr/>
        </p:nvSpPr>
        <p:spPr>
          <a:xfrm>
            <a:off x="7612700" y="1275275"/>
            <a:ext cx="1349700" cy="939000"/>
          </a:xfrm>
          <a:prstGeom prst="rect">
            <a:avLst/>
          </a:prstGeom>
          <a:noFill/>
          <a:ln cap="flat" cmpd="sng" w="9525">
            <a:solidFill>
              <a:srgbClr val="E85927"/>
            </a:solidFill>
            <a:prstDash val="solid"/>
            <a:round/>
            <a:headEnd len="sm" w="sm" type="none"/>
            <a:tailEnd len="sm" w="sm" type="none"/>
          </a:ln>
        </p:spPr>
        <p:txBody>
          <a:bodyPr anchorCtr="0" anchor="t" bIns="45700" lIns="45700" spcFirstLastPara="1" rIns="45700" wrap="square" tIns="45700">
            <a:spAutoFit/>
          </a:bodyPr>
          <a:lstStyle/>
          <a:p>
            <a:pPr indent="0" lvl="0" marL="0" rtl="0" algn="ctr">
              <a:spcBef>
                <a:spcPts val="0"/>
              </a:spcBef>
              <a:spcAft>
                <a:spcPts val="0"/>
              </a:spcAft>
              <a:buNone/>
            </a:pPr>
            <a:r>
              <a:rPr lang="en" sz="1100">
                <a:latin typeface="Montserrat"/>
                <a:ea typeface="Montserrat"/>
                <a:cs typeface="Montserrat"/>
                <a:sym typeface="Montserrat"/>
              </a:rPr>
              <a:t>The mascot is also much smaller, based on user and studio feedback.</a:t>
            </a:r>
            <a:endParaRPr sz="1100">
              <a:latin typeface="Montserrat"/>
              <a:ea typeface="Montserrat"/>
              <a:cs typeface="Montserrat"/>
              <a:sym typeface="Montserrat"/>
            </a:endParaRPr>
          </a:p>
        </p:txBody>
      </p:sp>
      <p:sp>
        <p:nvSpPr>
          <p:cNvPr id="232" name="Google Shape;232;p27"/>
          <p:cNvSpPr txBox="1"/>
          <p:nvPr/>
        </p:nvSpPr>
        <p:spPr>
          <a:xfrm>
            <a:off x="2067213" y="4656593"/>
            <a:ext cx="117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E85927"/>
                </a:solidFill>
                <a:latin typeface="Montserrat"/>
                <a:ea typeface="Montserrat"/>
                <a:cs typeface="Montserrat"/>
                <a:sym typeface="Montserrat"/>
              </a:rPr>
              <a:t>Lo-Fi</a:t>
            </a:r>
            <a:endParaRPr>
              <a:solidFill>
                <a:srgbClr val="E85927"/>
              </a:solidFill>
              <a:latin typeface="Montserrat"/>
              <a:ea typeface="Montserrat"/>
              <a:cs typeface="Montserrat"/>
              <a:sym typeface="Montserrat"/>
            </a:endParaRPr>
          </a:p>
        </p:txBody>
      </p:sp>
      <p:sp>
        <p:nvSpPr>
          <p:cNvPr id="233" name="Google Shape;233;p27"/>
          <p:cNvSpPr txBox="1"/>
          <p:nvPr/>
        </p:nvSpPr>
        <p:spPr>
          <a:xfrm>
            <a:off x="5903150" y="4656593"/>
            <a:ext cx="117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E85927"/>
                </a:solidFill>
                <a:latin typeface="Montserrat"/>
                <a:ea typeface="Montserrat"/>
                <a:cs typeface="Montserrat"/>
                <a:sym typeface="Montserrat"/>
              </a:rPr>
              <a:t>Revised</a:t>
            </a:r>
            <a:endParaRPr>
              <a:solidFill>
                <a:srgbClr val="E85927"/>
              </a:solidFill>
              <a:latin typeface="Montserrat"/>
              <a:ea typeface="Montserrat"/>
              <a:cs typeface="Montserrat"/>
              <a:sym typeface="Montserrat"/>
            </a:endParaRPr>
          </a:p>
        </p:txBody>
      </p:sp>
      <p:sp>
        <p:nvSpPr>
          <p:cNvPr id="234" name="Google Shape;234;p27"/>
          <p:cNvSpPr txBox="1"/>
          <p:nvPr/>
        </p:nvSpPr>
        <p:spPr>
          <a:xfrm>
            <a:off x="7612688" y="630029"/>
            <a:ext cx="1349700" cy="600300"/>
          </a:xfrm>
          <a:prstGeom prst="rect">
            <a:avLst/>
          </a:prstGeom>
          <a:noFill/>
          <a:ln cap="flat" cmpd="sng" w="9525">
            <a:solidFill>
              <a:srgbClr val="E85927"/>
            </a:solidFill>
            <a:prstDash val="solid"/>
            <a:round/>
            <a:headEnd len="sm" w="sm" type="none"/>
            <a:tailEnd len="sm" w="sm" type="none"/>
          </a:ln>
        </p:spPr>
        <p:txBody>
          <a:bodyPr anchorCtr="0" anchor="t" bIns="45700" lIns="45700" spcFirstLastPara="1" rIns="45700" wrap="square" tIns="45700">
            <a:spAutoFit/>
          </a:bodyPr>
          <a:lstStyle/>
          <a:p>
            <a:pPr indent="0" lvl="0" marL="0" rtl="0" algn="ctr">
              <a:spcBef>
                <a:spcPts val="0"/>
              </a:spcBef>
              <a:spcAft>
                <a:spcPts val="0"/>
              </a:spcAft>
              <a:buNone/>
            </a:pPr>
            <a:r>
              <a:rPr lang="en" sz="1100">
                <a:latin typeface="Montserrat"/>
                <a:ea typeface="Montserrat"/>
                <a:cs typeface="Montserrat"/>
                <a:sym typeface="Montserrat"/>
              </a:rPr>
              <a:t>We’re debuting our new spoon mascot!</a:t>
            </a:r>
            <a:endParaRPr sz="1100">
              <a:latin typeface="Montserrat"/>
              <a:ea typeface="Montserrat"/>
              <a:cs typeface="Montserrat"/>
              <a:sym typeface="Montserrat"/>
            </a:endParaRPr>
          </a:p>
        </p:txBody>
      </p:sp>
      <p:sp>
        <p:nvSpPr>
          <p:cNvPr id="235" name="Google Shape;235;p27"/>
          <p:cNvSpPr txBox="1"/>
          <p:nvPr/>
        </p:nvSpPr>
        <p:spPr>
          <a:xfrm>
            <a:off x="255350" y="3252300"/>
            <a:ext cx="1349700" cy="1108200"/>
          </a:xfrm>
          <a:prstGeom prst="rect">
            <a:avLst/>
          </a:prstGeom>
          <a:noFill/>
          <a:ln cap="flat" cmpd="sng" w="9525">
            <a:solidFill>
              <a:srgbClr val="E85927"/>
            </a:solidFill>
            <a:prstDash val="solid"/>
            <a:round/>
            <a:headEnd len="sm" w="sm" type="none"/>
            <a:tailEnd len="sm" w="sm" type="none"/>
          </a:ln>
        </p:spPr>
        <p:txBody>
          <a:bodyPr anchorCtr="0" anchor="t" bIns="45700" lIns="45700" spcFirstLastPara="1" rIns="45700" wrap="square" tIns="45700">
            <a:spAutoFit/>
          </a:bodyPr>
          <a:lstStyle/>
          <a:p>
            <a:pPr indent="0" lvl="0" marL="0" rtl="0" algn="ctr">
              <a:spcBef>
                <a:spcPts val="0"/>
              </a:spcBef>
              <a:spcAft>
                <a:spcPts val="0"/>
              </a:spcAft>
              <a:buNone/>
            </a:pPr>
            <a:r>
              <a:rPr lang="en" sz="1100">
                <a:latin typeface="Montserrat"/>
                <a:ea typeface="Montserrat"/>
                <a:cs typeface="Montserrat"/>
                <a:sym typeface="Montserrat"/>
              </a:rPr>
              <a:t>Users found that there was too little structure, and didn’t know what changes to make.</a:t>
            </a:r>
            <a:endParaRPr sz="1100">
              <a:latin typeface="Montserrat"/>
              <a:ea typeface="Montserrat"/>
              <a:cs typeface="Montserrat"/>
              <a:sym typeface="Montserrat"/>
            </a:endParaRPr>
          </a:p>
        </p:txBody>
      </p:sp>
      <p:sp>
        <p:nvSpPr>
          <p:cNvPr id="236" name="Google Shape;236;p27"/>
          <p:cNvSpPr txBox="1"/>
          <p:nvPr/>
        </p:nvSpPr>
        <p:spPr>
          <a:xfrm>
            <a:off x="7614121" y="3981859"/>
            <a:ext cx="1349700" cy="769500"/>
          </a:xfrm>
          <a:prstGeom prst="rect">
            <a:avLst/>
          </a:prstGeom>
          <a:noFill/>
          <a:ln cap="flat" cmpd="sng" w="9525">
            <a:solidFill>
              <a:srgbClr val="E85927"/>
            </a:solidFill>
            <a:prstDash val="solid"/>
            <a:round/>
            <a:headEnd len="sm" w="sm" type="none"/>
            <a:tailEnd len="sm" w="sm" type="none"/>
          </a:ln>
        </p:spPr>
        <p:txBody>
          <a:bodyPr anchorCtr="0" anchor="t" bIns="45700" lIns="45700" spcFirstLastPara="1" rIns="45700" wrap="square" tIns="45700">
            <a:spAutoFit/>
          </a:bodyPr>
          <a:lstStyle/>
          <a:p>
            <a:pPr indent="0" lvl="0" marL="0" rtl="0" algn="ctr">
              <a:spcBef>
                <a:spcPts val="0"/>
              </a:spcBef>
              <a:spcAft>
                <a:spcPts val="0"/>
              </a:spcAft>
              <a:buNone/>
            </a:pPr>
            <a:r>
              <a:rPr lang="en" sz="1100">
                <a:latin typeface="Montserrat"/>
                <a:ea typeface="Montserrat"/>
                <a:cs typeface="Montserrat"/>
                <a:sym typeface="Montserrat"/>
              </a:rPr>
              <a:t>We sacrifice some </a:t>
            </a:r>
            <a:r>
              <a:rPr i="1" lang="en" sz="1100">
                <a:latin typeface="Montserrat"/>
                <a:ea typeface="Montserrat"/>
                <a:cs typeface="Montserrat"/>
                <a:sym typeface="Montserrat"/>
              </a:rPr>
              <a:t>flexibility </a:t>
            </a:r>
            <a:r>
              <a:rPr lang="en" sz="1100">
                <a:latin typeface="Montserrat"/>
                <a:ea typeface="Montserrat"/>
                <a:cs typeface="Montserrat"/>
                <a:sym typeface="Montserrat"/>
              </a:rPr>
              <a:t>for </a:t>
            </a:r>
            <a:r>
              <a:rPr i="1" lang="en" sz="1100">
                <a:latin typeface="Montserrat"/>
                <a:ea typeface="Montserrat"/>
                <a:cs typeface="Montserrat"/>
                <a:sym typeface="Montserrat"/>
              </a:rPr>
              <a:t>learnability</a:t>
            </a:r>
            <a:r>
              <a:rPr lang="en" sz="1100">
                <a:latin typeface="Montserrat"/>
                <a:ea typeface="Montserrat"/>
                <a:cs typeface="Montserrat"/>
                <a:sym typeface="Montserrat"/>
              </a:rPr>
              <a:t> here.</a:t>
            </a:r>
            <a:endParaRPr sz="1100">
              <a:latin typeface="Montserrat"/>
              <a:ea typeface="Montserrat"/>
              <a:cs typeface="Montserrat"/>
              <a:sym typeface="Montserrat"/>
            </a:endParaRPr>
          </a:p>
        </p:txBody>
      </p:sp>
      <p:sp>
        <p:nvSpPr>
          <p:cNvPr id="237" name="Google Shape;237;p27"/>
          <p:cNvSpPr/>
          <p:nvPr/>
        </p:nvSpPr>
        <p:spPr>
          <a:xfrm>
            <a:off x="7609367" y="4781362"/>
            <a:ext cx="90300" cy="90000"/>
          </a:xfrm>
          <a:prstGeom prst="rect">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7"/>
          <p:cNvSpPr/>
          <p:nvPr/>
        </p:nvSpPr>
        <p:spPr>
          <a:xfrm>
            <a:off x="3847533" y="4691597"/>
            <a:ext cx="90300" cy="900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7"/>
          <p:cNvSpPr/>
          <p:nvPr/>
        </p:nvSpPr>
        <p:spPr>
          <a:xfrm>
            <a:off x="3969520" y="4691597"/>
            <a:ext cx="90300" cy="90000"/>
          </a:xfrm>
          <a:prstGeom prst="rect">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7"/>
          <p:cNvSpPr/>
          <p:nvPr/>
        </p:nvSpPr>
        <p:spPr>
          <a:xfrm>
            <a:off x="7730250" y="2244221"/>
            <a:ext cx="90300" cy="90000"/>
          </a:xfrm>
          <a:prstGeom prst="rect">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7"/>
          <p:cNvSpPr/>
          <p:nvPr/>
        </p:nvSpPr>
        <p:spPr>
          <a:xfrm>
            <a:off x="257156" y="4391186"/>
            <a:ext cx="90300" cy="900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7"/>
          <p:cNvSpPr/>
          <p:nvPr/>
        </p:nvSpPr>
        <p:spPr>
          <a:xfrm>
            <a:off x="256957" y="2392033"/>
            <a:ext cx="90300" cy="900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7"/>
          <p:cNvSpPr/>
          <p:nvPr/>
        </p:nvSpPr>
        <p:spPr>
          <a:xfrm>
            <a:off x="7612650" y="2244221"/>
            <a:ext cx="90300" cy="900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4" name="Google Shape;244;p27"/>
          <p:cNvGrpSpPr/>
          <p:nvPr/>
        </p:nvGrpSpPr>
        <p:grpSpPr>
          <a:xfrm>
            <a:off x="67199" y="32500"/>
            <a:ext cx="1541774" cy="882725"/>
            <a:chOff x="67199" y="32500"/>
            <a:chExt cx="1541774" cy="882725"/>
          </a:xfrm>
        </p:grpSpPr>
        <p:sp>
          <p:nvSpPr>
            <p:cNvPr id="245" name="Google Shape;245;p27"/>
            <p:cNvSpPr/>
            <p:nvPr/>
          </p:nvSpPr>
          <p:spPr>
            <a:xfrm>
              <a:off x="67202" y="351617"/>
              <a:ext cx="244500" cy="244500"/>
            </a:xfrm>
            <a:prstGeom prst="rect">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7"/>
            <p:cNvSpPr/>
            <p:nvPr/>
          </p:nvSpPr>
          <p:spPr>
            <a:xfrm>
              <a:off x="67204" y="71800"/>
              <a:ext cx="244500" cy="2445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7"/>
            <p:cNvSpPr/>
            <p:nvPr/>
          </p:nvSpPr>
          <p:spPr>
            <a:xfrm>
              <a:off x="67199" y="631433"/>
              <a:ext cx="244500" cy="244500"/>
            </a:xfrm>
            <a:prstGeom prst="rect">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7"/>
            <p:cNvSpPr txBox="1"/>
            <p:nvPr/>
          </p:nvSpPr>
          <p:spPr>
            <a:xfrm>
              <a:off x="259282" y="32500"/>
              <a:ext cx="1131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Montserrat"/>
                  <a:ea typeface="Montserrat"/>
                  <a:cs typeface="Montserrat"/>
                  <a:sym typeface="Montserrat"/>
                </a:rPr>
                <a:t>User Feedback</a:t>
              </a:r>
              <a:endParaRPr sz="900">
                <a:latin typeface="Montserrat"/>
                <a:ea typeface="Montserrat"/>
                <a:cs typeface="Montserrat"/>
                <a:sym typeface="Montserrat"/>
              </a:endParaRPr>
            </a:p>
          </p:txBody>
        </p:sp>
        <p:sp>
          <p:nvSpPr>
            <p:cNvPr id="249" name="Google Shape;249;p27"/>
            <p:cNvSpPr txBox="1"/>
            <p:nvPr/>
          </p:nvSpPr>
          <p:spPr>
            <a:xfrm>
              <a:off x="259274" y="312325"/>
              <a:ext cx="1257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Montserrat"/>
                  <a:ea typeface="Montserrat"/>
                  <a:cs typeface="Montserrat"/>
                  <a:sym typeface="Montserrat"/>
                </a:rPr>
                <a:t>Studio Feedback</a:t>
              </a:r>
              <a:endParaRPr sz="900">
                <a:latin typeface="Montserrat"/>
                <a:ea typeface="Montserrat"/>
                <a:cs typeface="Montserrat"/>
                <a:sym typeface="Montserrat"/>
              </a:endParaRPr>
            </a:p>
          </p:txBody>
        </p:sp>
        <p:sp>
          <p:nvSpPr>
            <p:cNvPr id="250" name="Google Shape;250;p27"/>
            <p:cNvSpPr txBox="1"/>
            <p:nvPr/>
          </p:nvSpPr>
          <p:spPr>
            <a:xfrm>
              <a:off x="259274" y="592125"/>
              <a:ext cx="1349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Montserrat"/>
                  <a:ea typeface="Montserrat"/>
                  <a:cs typeface="Montserrat"/>
                  <a:sym typeface="Montserrat"/>
                </a:rPr>
                <a:t>Learnability Goals</a:t>
              </a:r>
              <a:endParaRPr sz="900">
                <a:latin typeface="Montserrat"/>
                <a:ea typeface="Montserrat"/>
                <a:cs typeface="Montserrat"/>
                <a:sym typeface="Montserrat"/>
              </a:endParaRPr>
            </a:p>
          </p:txBody>
        </p:sp>
      </p:grpSp>
      <p:sp>
        <p:nvSpPr>
          <p:cNvPr id="251" name="Google Shape;251;p27"/>
          <p:cNvSpPr txBox="1"/>
          <p:nvPr>
            <p:ph type="title"/>
          </p:nvPr>
        </p:nvSpPr>
        <p:spPr>
          <a:xfrm>
            <a:off x="311700" y="1139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3. Restructuring Modifications</a:t>
            </a:r>
            <a:endParaRPr/>
          </a:p>
        </p:txBody>
      </p:sp>
      <p:sp>
        <p:nvSpPr>
          <p:cNvPr id="252" name="Google Shape;252;p27"/>
          <p:cNvSpPr txBox="1"/>
          <p:nvPr/>
        </p:nvSpPr>
        <p:spPr>
          <a:xfrm>
            <a:off x="1563150" y="515025"/>
            <a:ext cx="6017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chemeClr val="dk1"/>
                </a:solidFill>
                <a:latin typeface="Montserrat"/>
                <a:ea typeface="Montserrat"/>
                <a:cs typeface="Montserrat"/>
                <a:sym typeface="Montserrat"/>
              </a:rPr>
              <a:t>Modifications are the core of Recipal, so we want to get it right.</a:t>
            </a:r>
            <a:endParaRPr i="1">
              <a:solidFill>
                <a:schemeClr val="dk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8"/>
          <p:cNvSpPr/>
          <p:nvPr/>
        </p:nvSpPr>
        <p:spPr>
          <a:xfrm>
            <a:off x="4572000" y="50"/>
            <a:ext cx="4572000" cy="5143500"/>
          </a:xfrm>
          <a:prstGeom prst="rect">
            <a:avLst/>
          </a:prstGeom>
          <a:solidFill>
            <a:srgbClr val="E85927"/>
          </a:solidFill>
          <a:ln cap="flat" cmpd="sng" w="9525">
            <a:solidFill>
              <a:srgbClr val="E859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8"/>
          <p:cNvSpPr txBox="1"/>
          <p:nvPr/>
        </p:nvSpPr>
        <p:spPr>
          <a:xfrm>
            <a:off x="1026400" y="1490050"/>
            <a:ext cx="3509700" cy="569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sz="2500">
                <a:solidFill>
                  <a:srgbClr val="E85927"/>
                </a:solidFill>
                <a:latin typeface="Montserrat ExtraBold"/>
                <a:ea typeface="Montserrat ExtraBold"/>
                <a:cs typeface="Montserrat ExtraBold"/>
                <a:sym typeface="Montserrat ExtraBold"/>
              </a:rPr>
              <a:t>Learnability</a:t>
            </a:r>
            <a:endParaRPr i="1" sz="2500">
              <a:solidFill>
                <a:srgbClr val="E85927"/>
              </a:solidFill>
              <a:latin typeface="Montserrat ExtraBold"/>
              <a:ea typeface="Montserrat ExtraBold"/>
              <a:cs typeface="Montserrat ExtraBold"/>
              <a:sym typeface="Montserrat ExtraBold"/>
            </a:endParaRPr>
          </a:p>
        </p:txBody>
      </p:sp>
      <p:sp>
        <p:nvSpPr>
          <p:cNvPr id="259" name="Google Shape;259;p28"/>
          <p:cNvSpPr txBox="1"/>
          <p:nvPr/>
        </p:nvSpPr>
        <p:spPr>
          <a:xfrm>
            <a:off x="1140030" y="58250"/>
            <a:ext cx="3423000" cy="569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2500">
                <a:solidFill>
                  <a:srgbClr val="E85927"/>
                </a:solidFill>
                <a:latin typeface="Montserrat ExtraBold"/>
                <a:ea typeface="Montserrat ExtraBold"/>
                <a:cs typeface="Montserrat ExtraBold"/>
                <a:sym typeface="Montserrat ExtraBold"/>
              </a:rPr>
              <a:t>Usability Goal</a:t>
            </a:r>
            <a:endParaRPr sz="2500">
              <a:solidFill>
                <a:srgbClr val="E85927"/>
              </a:solidFill>
              <a:latin typeface="Montserrat ExtraBold"/>
              <a:ea typeface="Montserrat ExtraBold"/>
              <a:cs typeface="Montserrat ExtraBold"/>
              <a:sym typeface="Montserrat ExtraBold"/>
            </a:endParaRPr>
          </a:p>
        </p:txBody>
      </p:sp>
      <p:sp>
        <p:nvSpPr>
          <p:cNvPr id="260" name="Google Shape;260;p28"/>
          <p:cNvSpPr txBox="1"/>
          <p:nvPr/>
        </p:nvSpPr>
        <p:spPr>
          <a:xfrm>
            <a:off x="4571994" y="58250"/>
            <a:ext cx="3000000" cy="56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lt1"/>
                </a:solidFill>
                <a:latin typeface="Montserrat ExtraBold"/>
                <a:ea typeface="Montserrat ExtraBold"/>
                <a:cs typeface="Montserrat ExtraBold"/>
                <a:sym typeface="Montserrat ExtraBold"/>
              </a:rPr>
              <a:t>Grade</a:t>
            </a:r>
            <a:endParaRPr sz="2500">
              <a:solidFill>
                <a:schemeClr val="lt1"/>
              </a:solidFill>
              <a:latin typeface="Montserrat ExtraBold"/>
              <a:ea typeface="Montserrat ExtraBold"/>
              <a:cs typeface="Montserrat ExtraBold"/>
              <a:sym typeface="Montserrat ExtraBold"/>
            </a:endParaRPr>
          </a:p>
        </p:txBody>
      </p:sp>
      <p:sp>
        <p:nvSpPr>
          <p:cNvPr id="261" name="Google Shape;261;p28"/>
          <p:cNvSpPr txBox="1"/>
          <p:nvPr/>
        </p:nvSpPr>
        <p:spPr>
          <a:xfrm>
            <a:off x="1026400" y="3383875"/>
            <a:ext cx="3509700" cy="569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sz="2500">
                <a:solidFill>
                  <a:srgbClr val="E85927"/>
                </a:solidFill>
                <a:latin typeface="Montserrat ExtraBold"/>
                <a:ea typeface="Montserrat ExtraBold"/>
                <a:cs typeface="Montserrat ExtraBold"/>
                <a:sym typeface="Montserrat ExtraBold"/>
              </a:rPr>
              <a:t>Flexibility</a:t>
            </a:r>
            <a:endParaRPr i="1" sz="2500">
              <a:solidFill>
                <a:srgbClr val="E85927"/>
              </a:solidFill>
              <a:latin typeface="Montserrat ExtraBold"/>
              <a:ea typeface="Montserrat ExtraBold"/>
              <a:cs typeface="Montserrat ExtraBold"/>
              <a:sym typeface="Montserrat ExtraBold"/>
            </a:endParaRPr>
          </a:p>
        </p:txBody>
      </p:sp>
      <p:sp>
        <p:nvSpPr>
          <p:cNvPr id="262" name="Google Shape;262;p28"/>
          <p:cNvSpPr/>
          <p:nvPr/>
        </p:nvSpPr>
        <p:spPr>
          <a:xfrm>
            <a:off x="4677422" y="2121750"/>
            <a:ext cx="624600" cy="135000"/>
          </a:xfrm>
          <a:prstGeom prst="rect">
            <a:avLst/>
          </a:prstGeom>
          <a:solidFill>
            <a:schemeClr val="lt1"/>
          </a:solidFill>
          <a:ln cap="flat" cmpd="sng" w="1905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8"/>
          <p:cNvSpPr/>
          <p:nvPr/>
        </p:nvSpPr>
        <p:spPr>
          <a:xfrm>
            <a:off x="5363222" y="2121750"/>
            <a:ext cx="624600" cy="135000"/>
          </a:xfrm>
          <a:prstGeom prst="rect">
            <a:avLst/>
          </a:prstGeom>
          <a:solidFill>
            <a:schemeClr val="lt1"/>
          </a:solidFill>
          <a:ln cap="flat" cmpd="sng" w="1905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8"/>
          <p:cNvSpPr/>
          <p:nvPr/>
        </p:nvSpPr>
        <p:spPr>
          <a:xfrm>
            <a:off x="6049022" y="2121750"/>
            <a:ext cx="624600" cy="135000"/>
          </a:xfrm>
          <a:prstGeom prst="rect">
            <a:avLst/>
          </a:prstGeom>
          <a:solidFill>
            <a:schemeClr val="lt1"/>
          </a:solidFill>
          <a:ln cap="flat" cmpd="sng" w="1905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8"/>
          <p:cNvSpPr/>
          <p:nvPr/>
        </p:nvSpPr>
        <p:spPr>
          <a:xfrm>
            <a:off x="6734822" y="2121750"/>
            <a:ext cx="624600" cy="135000"/>
          </a:xfrm>
          <a:prstGeom prst="rect">
            <a:avLst/>
          </a:prstGeom>
          <a:solidFill>
            <a:schemeClr val="lt1"/>
          </a:solidFill>
          <a:ln cap="flat" cmpd="sng" w="1905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8"/>
          <p:cNvSpPr/>
          <p:nvPr/>
        </p:nvSpPr>
        <p:spPr>
          <a:xfrm>
            <a:off x="7420622" y="2121750"/>
            <a:ext cx="624600" cy="135000"/>
          </a:xfrm>
          <a:prstGeom prst="rect">
            <a:avLst/>
          </a:prstGeom>
          <a:solidFill>
            <a:schemeClr val="lt1"/>
          </a:solidFill>
          <a:ln cap="flat" cmpd="sng" w="1905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8"/>
          <p:cNvSpPr/>
          <p:nvPr/>
        </p:nvSpPr>
        <p:spPr>
          <a:xfrm>
            <a:off x="8106422" y="2121750"/>
            <a:ext cx="624600" cy="135000"/>
          </a:xfrm>
          <a:prstGeom prst="rect">
            <a:avLst/>
          </a:prstGeom>
          <a:noFill/>
          <a:ln cap="flat" cmpd="sng" w="1905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8"/>
          <p:cNvSpPr/>
          <p:nvPr/>
        </p:nvSpPr>
        <p:spPr>
          <a:xfrm>
            <a:off x="4677422" y="1603675"/>
            <a:ext cx="624600" cy="135000"/>
          </a:xfrm>
          <a:prstGeom prst="rect">
            <a:avLst/>
          </a:prstGeom>
          <a:solidFill>
            <a:schemeClr val="lt1"/>
          </a:solidFill>
          <a:ln cap="flat" cmpd="sng" w="1905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8"/>
          <p:cNvSpPr/>
          <p:nvPr/>
        </p:nvSpPr>
        <p:spPr>
          <a:xfrm>
            <a:off x="5363222" y="1603675"/>
            <a:ext cx="624600" cy="135000"/>
          </a:xfrm>
          <a:prstGeom prst="rect">
            <a:avLst/>
          </a:prstGeom>
          <a:solidFill>
            <a:schemeClr val="lt1"/>
          </a:solidFill>
          <a:ln cap="flat" cmpd="sng" w="1905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8"/>
          <p:cNvSpPr/>
          <p:nvPr/>
        </p:nvSpPr>
        <p:spPr>
          <a:xfrm>
            <a:off x="6049022" y="1603675"/>
            <a:ext cx="624600" cy="135000"/>
          </a:xfrm>
          <a:prstGeom prst="rect">
            <a:avLst/>
          </a:prstGeom>
          <a:solidFill>
            <a:schemeClr val="lt1"/>
          </a:solidFill>
          <a:ln cap="flat" cmpd="sng" w="1905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8"/>
          <p:cNvSpPr/>
          <p:nvPr/>
        </p:nvSpPr>
        <p:spPr>
          <a:xfrm>
            <a:off x="6734822" y="1603675"/>
            <a:ext cx="624600" cy="135000"/>
          </a:xfrm>
          <a:prstGeom prst="rect">
            <a:avLst/>
          </a:prstGeom>
          <a:noFill/>
          <a:ln cap="flat" cmpd="sng" w="1905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8"/>
          <p:cNvSpPr/>
          <p:nvPr/>
        </p:nvSpPr>
        <p:spPr>
          <a:xfrm>
            <a:off x="7420622" y="1603675"/>
            <a:ext cx="624600" cy="135000"/>
          </a:xfrm>
          <a:prstGeom prst="rect">
            <a:avLst/>
          </a:prstGeom>
          <a:noFill/>
          <a:ln cap="flat" cmpd="sng" w="1905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8"/>
          <p:cNvSpPr/>
          <p:nvPr/>
        </p:nvSpPr>
        <p:spPr>
          <a:xfrm>
            <a:off x="8106422" y="1603675"/>
            <a:ext cx="624600" cy="135000"/>
          </a:xfrm>
          <a:prstGeom prst="rect">
            <a:avLst/>
          </a:prstGeom>
          <a:noFill/>
          <a:ln cap="flat" cmpd="sng" w="1905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8"/>
          <p:cNvSpPr txBox="1"/>
          <p:nvPr/>
        </p:nvSpPr>
        <p:spPr>
          <a:xfrm>
            <a:off x="4594686" y="1279675"/>
            <a:ext cx="11946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Montserrat"/>
                <a:ea typeface="Montserrat"/>
                <a:cs typeface="Montserrat"/>
                <a:sym typeface="Montserrat"/>
              </a:rPr>
              <a:t>Lo-Fi</a:t>
            </a:r>
            <a:endParaRPr>
              <a:solidFill>
                <a:schemeClr val="lt1"/>
              </a:solidFill>
              <a:latin typeface="Montserrat"/>
              <a:ea typeface="Montserrat"/>
              <a:cs typeface="Montserrat"/>
              <a:sym typeface="Montserrat"/>
            </a:endParaRPr>
          </a:p>
        </p:txBody>
      </p:sp>
      <p:sp>
        <p:nvSpPr>
          <p:cNvPr id="275" name="Google Shape;275;p28"/>
          <p:cNvSpPr txBox="1"/>
          <p:nvPr/>
        </p:nvSpPr>
        <p:spPr>
          <a:xfrm>
            <a:off x="4594698" y="1802687"/>
            <a:ext cx="11946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Montserrat"/>
                <a:ea typeface="Montserrat"/>
                <a:cs typeface="Montserrat"/>
                <a:sym typeface="Montserrat"/>
              </a:rPr>
              <a:t>Med-Fi</a:t>
            </a:r>
            <a:endParaRPr>
              <a:solidFill>
                <a:schemeClr val="lt1"/>
              </a:solidFill>
              <a:latin typeface="Montserrat"/>
              <a:ea typeface="Montserrat"/>
              <a:cs typeface="Montserrat"/>
              <a:sym typeface="Montserrat"/>
            </a:endParaRPr>
          </a:p>
        </p:txBody>
      </p:sp>
      <p:sp>
        <p:nvSpPr>
          <p:cNvPr id="276" name="Google Shape;276;p28"/>
          <p:cNvSpPr/>
          <p:nvPr/>
        </p:nvSpPr>
        <p:spPr>
          <a:xfrm>
            <a:off x="4677422" y="4022113"/>
            <a:ext cx="624600" cy="135000"/>
          </a:xfrm>
          <a:prstGeom prst="rect">
            <a:avLst/>
          </a:prstGeom>
          <a:solidFill>
            <a:schemeClr val="lt1"/>
          </a:solidFill>
          <a:ln cap="flat" cmpd="sng" w="1905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8"/>
          <p:cNvSpPr/>
          <p:nvPr/>
        </p:nvSpPr>
        <p:spPr>
          <a:xfrm>
            <a:off x="5363222" y="4022113"/>
            <a:ext cx="624600" cy="135000"/>
          </a:xfrm>
          <a:prstGeom prst="rect">
            <a:avLst/>
          </a:prstGeom>
          <a:solidFill>
            <a:schemeClr val="lt1"/>
          </a:solidFill>
          <a:ln cap="flat" cmpd="sng" w="1905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8"/>
          <p:cNvSpPr/>
          <p:nvPr/>
        </p:nvSpPr>
        <p:spPr>
          <a:xfrm>
            <a:off x="6049022" y="4022113"/>
            <a:ext cx="624600" cy="135000"/>
          </a:xfrm>
          <a:prstGeom prst="rect">
            <a:avLst/>
          </a:prstGeom>
          <a:solidFill>
            <a:schemeClr val="lt1"/>
          </a:solidFill>
          <a:ln cap="flat" cmpd="sng" w="1905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8"/>
          <p:cNvSpPr/>
          <p:nvPr/>
        </p:nvSpPr>
        <p:spPr>
          <a:xfrm>
            <a:off x="6734822" y="4022113"/>
            <a:ext cx="624600" cy="135000"/>
          </a:xfrm>
          <a:prstGeom prst="rect">
            <a:avLst/>
          </a:prstGeom>
          <a:solidFill>
            <a:schemeClr val="lt1"/>
          </a:solidFill>
          <a:ln cap="flat" cmpd="sng" w="1905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8"/>
          <p:cNvSpPr/>
          <p:nvPr/>
        </p:nvSpPr>
        <p:spPr>
          <a:xfrm>
            <a:off x="7420622" y="4022113"/>
            <a:ext cx="624600" cy="135000"/>
          </a:xfrm>
          <a:prstGeom prst="rect">
            <a:avLst/>
          </a:prstGeom>
          <a:noFill/>
          <a:ln cap="flat" cmpd="sng" w="1905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8"/>
          <p:cNvSpPr/>
          <p:nvPr/>
        </p:nvSpPr>
        <p:spPr>
          <a:xfrm>
            <a:off x="8106422" y="4022113"/>
            <a:ext cx="624600" cy="135000"/>
          </a:xfrm>
          <a:prstGeom prst="rect">
            <a:avLst/>
          </a:prstGeom>
          <a:noFill/>
          <a:ln cap="flat" cmpd="sng" w="1905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8"/>
          <p:cNvSpPr/>
          <p:nvPr/>
        </p:nvSpPr>
        <p:spPr>
          <a:xfrm>
            <a:off x="4677422" y="3504038"/>
            <a:ext cx="624600" cy="135000"/>
          </a:xfrm>
          <a:prstGeom prst="rect">
            <a:avLst/>
          </a:prstGeom>
          <a:solidFill>
            <a:schemeClr val="lt1"/>
          </a:solidFill>
          <a:ln cap="flat" cmpd="sng" w="1905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8"/>
          <p:cNvSpPr/>
          <p:nvPr/>
        </p:nvSpPr>
        <p:spPr>
          <a:xfrm>
            <a:off x="5363222" y="3504038"/>
            <a:ext cx="624600" cy="135000"/>
          </a:xfrm>
          <a:prstGeom prst="rect">
            <a:avLst/>
          </a:prstGeom>
          <a:solidFill>
            <a:schemeClr val="lt1"/>
          </a:solidFill>
          <a:ln cap="flat" cmpd="sng" w="1905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8"/>
          <p:cNvSpPr/>
          <p:nvPr/>
        </p:nvSpPr>
        <p:spPr>
          <a:xfrm>
            <a:off x="6049022" y="3504038"/>
            <a:ext cx="624600" cy="135000"/>
          </a:xfrm>
          <a:prstGeom prst="rect">
            <a:avLst/>
          </a:prstGeom>
          <a:noFill/>
          <a:ln cap="flat" cmpd="sng" w="1905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8"/>
          <p:cNvSpPr/>
          <p:nvPr/>
        </p:nvSpPr>
        <p:spPr>
          <a:xfrm>
            <a:off x="6734822" y="3504038"/>
            <a:ext cx="624600" cy="135000"/>
          </a:xfrm>
          <a:prstGeom prst="rect">
            <a:avLst/>
          </a:prstGeom>
          <a:noFill/>
          <a:ln cap="flat" cmpd="sng" w="1905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8"/>
          <p:cNvSpPr/>
          <p:nvPr/>
        </p:nvSpPr>
        <p:spPr>
          <a:xfrm>
            <a:off x="7420622" y="3504038"/>
            <a:ext cx="624600" cy="135000"/>
          </a:xfrm>
          <a:prstGeom prst="rect">
            <a:avLst/>
          </a:prstGeom>
          <a:noFill/>
          <a:ln cap="flat" cmpd="sng" w="1905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8"/>
          <p:cNvSpPr/>
          <p:nvPr/>
        </p:nvSpPr>
        <p:spPr>
          <a:xfrm>
            <a:off x="8106422" y="3504038"/>
            <a:ext cx="624600" cy="135000"/>
          </a:xfrm>
          <a:prstGeom prst="rect">
            <a:avLst/>
          </a:prstGeom>
          <a:noFill/>
          <a:ln cap="flat" cmpd="sng" w="1905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8"/>
          <p:cNvSpPr txBox="1"/>
          <p:nvPr/>
        </p:nvSpPr>
        <p:spPr>
          <a:xfrm>
            <a:off x="4594686" y="3180038"/>
            <a:ext cx="11946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Montserrat"/>
                <a:ea typeface="Montserrat"/>
                <a:cs typeface="Montserrat"/>
                <a:sym typeface="Montserrat"/>
              </a:rPr>
              <a:t>Lo-Fi</a:t>
            </a:r>
            <a:endParaRPr>
              <a:solidFill>
                <a:schemeClr val="lt1"/>
              </a:solidFill>
              <a:latin typeface="Montserrat"/>
              <a:ea typeface="Montserrat"/>
              <a:cs typeface="Montserrat"/>
              <a:sym typeface="Montserrat"/>
            </a:endParaRPr>
          </a:p>
        </p:txBody>
      </p:sp>
      <p:sp>
        <p:nvSpPr>
          <p:cNvPr id="289" name="Google Shape;289;p28"/>
          <p:cNvSpPr txBox="1"/>
          <p:nvPr/>
        </p:nvSpPr>
        <p:spPr>
          <a:xfrm>
            <a:off x="4594698" y="3703049"/>
            <a:ext cx="11946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Montserrat"/>
                <a:ea typeface="Montserrat"/>
                <a:cs typeface="Montserrat"/>
                <a:sym typeface="Montserrat"/>
              </a:rPr>
              <a:t>Med-Fi</a:t>
            </a:r>
            <a:endParaRPr>
              <a:solidFill>
                <a:schemeClr val="lt1"/>
              </a:solidFill>
              <a:latin typeface="Montserrat"/>
              <a:ea typeface="Montserrat"/>
              <a:cs typeface="Montserrat"/>
              <a:sym typeface="Montserrat"/>
            </a:endParaRPr>
          </a:p>
        </p:txBody>
      </p:sp>
      <p:sp>
        <p:nvSpPr>
          <p:cNvPr id="290" name="Google Shape;290;p28"/>
          <p:cNvSpPr txBox="1"/>
          <p:nvPr/>
        </p:nvSpPr>
        <p:spPr>
          <a:xfrm>
            <a:off x="4604295" y="2272459"/>
            <a:ext cx="4205100" cy="600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lt1"/>
                </a:solidFill>
                <a:latin typeface="Montserrat"/>
                <a:ea typeface="Montserrat"/>
                <a:cs typeface="Montserrat"/>
                <a:sym typeface="Montserrat"/>
              </a:rPr>
              <a:t>With the addition of info bubbles and more structure on the modifications page, we’ve made Recipal a lot easier to learn since the lo-fi.</a:t>
            </a:r>
            <a:endParaRPr sz="900">
              <a:solidFill>
                <a:schemeClr val="lt1"/>
              </a:solidFill>
              <a:latin typeface="Montserrat"/>
              <a:ea typeface="Montserrat"/>
              <a:cs typeface="Montserrat"/>
              <a:sym typeface="Montserrat"/>
            </a:endParaRPr>
          </a:p>
        </p:txBody>
      </p:sp>
      <p:sp>
        <p:nvSpPr>
          <p:cNvPr id="291" name="Google Shape;291;p28"/>
          <p:cNvSpPr txBox="1"/>
          <p:nvPr/>
        </p:nvSpPr>
        <p:spPr>
          <a:xfrm>
            <a:off x="4604295" y="4167259"/>
            <a:ext cx="4205100" cy="600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lt1"/>
                </a:solidFill>
                <a:latin typeface="Montserrat"/>
                <a:ea typeface="Montserrat"/>
                <a:cs typeface="Montserrat"/>
                <a:sym typeface="Montserrat"/>
              </a:rPr>
              <a:t>We’ve digitized, which means we can enumerate a lot more modifications than we could on paper. It’s still not code-level, but Recipal is a lot better at making </a:t>
            </a:r>
            <a:r>
              <a:rPr lang="en" sz="900">
                <a:solidFill>
                  <a:schemeClr val="lt1"/>
                </a:solidFill>
                <a:latin typeface="Montserrat"/>
                <a:ea typeface="Montserrat"/>
                <a:cs typeface="Montserrat"/>
                <a:sym typeface="Montserrat"/>
              </a:rPr>
              <a:t>modifications</a:t>
            </a:r>
            <a:r>
              <a:rPr lang="en" sz="900">
                <a:solidFill>
                  <a:schemeClr val="lt1"/>
                </a:solidFill>
                <a:latin typeface="Montserrat"/>
                <a:ea typeface="Montserrat"/>
                <a:cs typeface="Montserrat"/>
                <a:sym typeface="Montserrat"/>
              </a:rPr>
              <a:t> a user wants now.</a:t>
            </a:r>
            <a:endParaRPr sz="900">
              <a:solidFill>
                <a:schemeClr val="lt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a:solidFill>
                  <a:srgbClr val="E85927"/>
                </a:solidFill>
                <a:latin typeface="Montserrat"/>
                <a:ea typeface="Montserrat"/>
                <a:cs typeface="Montserrat"/>
                <a:sym typeface="Montserrat"/>
              </a:rPr>
              <a:t>Task Flows</a:t>
            </a:r>
            <a:endParaRPr b="1">
              <a:solidFill>
                <a:srgbClr val="E85927"/>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0"/>
          <p:cNvSpPr/>
          <p:nvPr/>
        </p:nvSpPr>
        <p:spPr>
          <a:xfrm>
            <a:off x="222900" y="154375"/>
            <a:ext cx="8698200" cy="797100"/>
          </a:xfrm>
          <a:prstGeom prst="roundRect">
            <a:avLst>
              <a:gd fmla="val 50000" name="adj"/>
            </a:avLst>
          </a:prstGeom>
          <a:solidFill>
            <a:schemeClr val="lt1"/>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0"/>
          <p:cNvSpPr txBox="1"/>
          <p:nvPr>
            <p:ph idx="4294967295" type="body"/>
          </p:nvPr>
        </p:nvSpPr>
        <p:spPr>
          <a:xfrm>
            <a:off x="389050" y="307830"/>
            <a:ext cx="8520600" cy="5325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sz="1650">
                <a:solidFill>
                  <a:srgbClr val="E85927"/>
                </a:solidFill>
                <a:latin typeface="Montserrat"/>
                <a:ea typeface="Montserrat"/>
                <a:cs typeface="Montserrat"/>
                <a:sym typeface="Montserrat"/>
              </a:rPr>
              <a:t>Simple</a:t>
            </a:r>
            <a:endParaRPr b="1" sz="1650">
              <a:solidFill>
                <a:srgbClr val="E85927"/>
              </a:solidFill>
              <a:latin typeface="Montserrat"/>
              <a:ea typeface="Montserrat"/>
              <a:cs typeface="Montserrat"/>
              <a:sym typeface="Montserrat"/>
            </a:endParaRPr>
          </a:p>
          <a:p>
            <a:pPr indent="0" lvl="0" marL="0" rtl="0" algn="l">
              <a:spcBef>
                <a:spcPts val="0"/>
              </a:spcBef>
              <a:spcAft>
                <a:spcPts val="1200"/>
              </a:spcAft>
              <a:buNone/>
            </a:pPr>
            <a:r>
              <a:rPr lang="en" sz="1300">
                <a:solidFill>
                  <a:srgbClr val="E85927"/>
                </a:solidFill>
                <a:latin typeface="Montserrat"/>
                <a:ea typeface="Montserrat"/>
                <a:cs typeface="Montserrat"/>
                <a:sym typeface="Montserrat"/>
              </a:rPr>
              <a:t>Browse a database of recipes and select one.</a:t>
            </a:r>
            <a:endParaRPr b="1" sz="2700">
              <a:solidFill>
                <a:srgbClr val="E85927"/>
              </a:solidFill>
              <a:latin typeface="Montserrat"/>
              <a:ea typeface="Montserrat"/>
              <a:cs typeface="Montserrat"/>
              <a:sym typeface="Montserrat"/>
            </a:endParaRPr>
          </a:p>
        </p:txBody>
      </p:sp>
      <p:pic>
        <p:nvPicPr>
          <p:cNvPr id="303" name="Google Shape;303;p30"/>
          <p:cNvPicPr preferRelativeResize="0"/>
          <p:nvPr/>
        </p:nvPicPr>
        <p:blipFill>
          <a:blip r:embed="rId3">
            <a:alphaModFix/>
          </a:blip>
          <a:stretch>
            <a:fillRect/>
          </a:stretch>
        </p:blipFill>
        <p:spPr>
          <a:xfrm>
            <a:off x="257975" y="1262597"/>
            <a:ext cx="1590265" cy="3369394"/>
          </a:xfrm>
          <a:prstGeom prst="rect">
            <a:avLst/>
          </a:prstGeom>
          <a:noFill/>
          <a:ln cap="flat" cmpd="sng" w="9525">
            <a:solidFill>
              <a:srgbClr val="595959"/>
            </a:solidFill>
            <a:prstDash val="solid"/>
            <a:round/>
            <a:headEnd len="sm" w="sm" type="none"/>
            <a:tailEnd len="sm" w="sm" type="none"/>
          </a:ln>
        </p:spPr>
      </p:pic>
      <p:pic>
        <p:nvPicPr>
          <p:cNvPr id="304" name="Google Shape;304;p30"/>
          <p:cNvPicPr preferRelativeResize="0"/>
          <p:nvPr/>
        </p:nvPicPr>
        <p:blipFill rotWithShape="1">
          <a:blip r:embed="rId4">
            <a:alphaModFix/>
          </a:blip>
          <a:srcRect b="38199" l="0" r="0" t="0"/>
          <a:stretch/>
        </p:blipFill>
        <p:spPr>
          <a:xfrm>
            <a:off x="7295750" y="1242588"/>
            <a:ext cx="1590275" cy="3409423"/>
          </a:xfrm>
          <a:prstGeom prst="rect">
            <a:avLst/>
          </a:prstGeom>
          <a:noFill/>
          <a:ln cap="flat" cmpd="sng" w="9525">
            <a:solidFill>
              <a:srgbClr val="595959"/>
            </a:solidFill>
            <a:prstDash val="solid"/>
            <a:round/>
            <a:headEnd len="sm" w="sm" type="none"/>
            <a:tailEnd len="sm" w="sm" type="none"/>
          </a:ln>
        </p:spPr>
      </p:pic>
      <p:pic>
        <p:nvPicPr>
          <p:cNvPr id="305" name="Google Shape;305;p30"/>
          <p:cNvPicPr preferRelativeResize="0"/>
          <p:nvPr/>
        </p:nvPicPr>
        <p:blipFill rotWithShape="1">
          <a:blip r:embed="rId5">
            <a:alphaModFix/>
          </a:blip>
          <a:srcRect b="44429" l="0" r="0" t="0"/>
          <a:stretch/>
        </p:blipFill>
        <p:spPr>
          <a:xfrm>
            <a:off x="5536337" y="1263250"/>
            <a:ext cx="1590200" cy="3368100"/>
          </a:xfrm>
          <a:prstGeom prst="rect">
            <a:avLst/>
          </a:prstGeom>
          <a:noFill/>
          <a:ln cap="flat" cmpd="sng" w="9525">
            <a:solidFill>
              <a:srgbClr val="595959"/>
            </a:solidFill>
            <a:prstDash val="solid"/>
            <a:round/>
            <a:headEnd len="sm" w="sm" type="none"/>
            <a:tailEnd len="sm" w="sm" type="none"/>
          </a:ln>
        </p:spPr>
      </p:pic>
      <p:pic>
        <p:nvPicPr>
          <p:cNvPr id="306" name="Google Shape;306;p30"/>
          <p:cNvPicPr preferRelativeResize="0"/>
          <p:nvPr/>
        </p:nvPicPr>
        <p:blipFill rotWithShape="1">
          <a:blip r:embed="rId6">
            <a:alphaModFix/>
          </a:blip>
          <a:srcRect b="46788" l="0" r="0" t="0"/>
          <a:stretch/>
        </p:blipFill>
        <p:spPr>
          <a:xfrm>
            <a:off x="2017438" y="1263250"/>
            <a:ext cx="1590250" cy="3368099"/>
          </a:xfrm>
          <a:prstGeom prst="rect">
            <a:avLst/>
          </a:prstGeom>
          <a:noFill/>
          <a:ln cap="flat" cmpd="sng" w="9525">
            <a:solidFill>
              <a:srgbClr val="595959"/>
            </a:solidFill>
            <a:prstDash val="solid"/>
            <a:round/>
            <a:headEnd len="sm" w="sm" type="none"/>
            <a:tailEnd len="sm" w="sm" type="none"/>
          </a:ln>
        </p:spPr>
      </p:pic>
      <p:grpSp>
        <p:nvGrpSpPr>
          <p:cNvPr id="307" name="Google Shape;307;p30"/>
          <p:cNvGrpSpPr/>
          <p:nvPr/>
        </p:nvGrpSpPr>
        <p:grpSpPr>
          <a:xfrm>
            <a:off x="3776902" y="1262600"/>
            <a:ext cx="1590201" cy="3369400"/>
            <a:chOff x="3754768" y="1401790"/>
            <a:chExt cx="1507156" cy="3055036"/>
          </a:xfrm>
        </p:grpSpPr>
        <p:pic>
          <p:nvPicPr>
            <p:cNvPr id="308" name="Google Shape;308;p30"/>
            <p:cNvPicPr preferRelativeResize="0"/>
            <p:nvPr/>
          </p:nvPicPr>
          <p:blipFill rotWithShape="1">
            <a:blip r:embed="rId7">
              <a:alphaModFix/>
            </a:blip>
            <a:srcRect b="8827" l="0" r="0" t="40962"/>
            <a:stretch/>
          </p:blipFill>
          <p:spPr>
            <a:xfrm>
              <a:off x="3754768" y="1401790"/>
              <a:ext cx="1507156" cy="3055036"/>
            </a:xfrm>
            <a:prstGeom prst="rect">
              <a:avLst/>
            </a:prstGeom>
            <a:noFill/>
            <a:ln cap="flat" cmpd="sng" w="9525">
              <a:solidFill>
                <a:srgbClr val="595959"/>
              </a:solidFill>
              <a:prstDash val="solid"/>
              <a:round/>
              <a:headEnd len="sm" w="sm" type="none"/>
              <a:tailEnd len="sm" w="sm" type="none"/>
            </a:ln>
          </p:spPr>
        </p:pic>
        <p:pic>
          <p:nvPicPr>
            <p:cNvPr id="309" name="Google Shape;309;p30"/>
            <p:cNvPicPr preferRelativeResize="0"/>
            <p:nvPr/>
          </p:nvPicPr>
          <p:blipFill rotWithShape="1">
            <a:blip r:embed="rId6">
              <a:alphaModFix/>
            </a:blip>
            <a:srcRect b="46788" l="0" r="0" t="47475"/>
            <a:stretch/>
          </p:blipFill>
          <p:spPr>
            <a:xfrm>
              <a:off x="3754775" y="4114174"/>
              <a:ext cx="1507149" cy="342652"/>
            </a:xfrm>
            <a:prstGeom prst="rect">
              <a:avLst/>
            </a:prstGeom>
            <a:noFill/>
            <a:ln cap="flat" cmpd="sng" w="9525">
              <a:solidFill>
                <a:srgbClr val="595959"/>
              </a:solidFill>
              <a:prstDash val="solid"/>
              <a:round/>
              <a:headEnd len="sm" w="sm" type="none"/>
              <a:tailEnd len="sm" w="sm" type="none"/>
            </a:ln>
          </p:spPr>
        </p:pic>
      </p:grpSp>
      <p:cxnSp>
        <p:nvCxnSpPr>
          <p:cNvPr id="310" name="Google Shape;310;p30"/>
          <p:cNvCxnSpPr/>
          <p:nvPr/>
        </p:nvCxnSpPr>
        <p:spPr>
          <a:xfrm flipH="1" rot="10800000">
            <a:off x="1642850" y="3807850"/>
            <a:ext cx="476100" cy="122700"/>
          </a:xfrm>
          <a:prstGeom prst="straightConnector1">
            <a:avLst/>
          </a:prstGeom>
          <a:noFill/>
          <a:ln cap="flat" cmpd="sng" w="38100">
            <a:solidFill>
              <a:srgbClr val="E85927"/>
            </a:solidFill>
            <a:prstDash val="solid"/>
            <a:round/>
            <a:headEnd len="med" w="med" type="none"/>
            <a:tailEnd len="med" w="med" type="stealth"/>
          </a:ln>
        </p:spPr>
      </p:cxnSp>
      <p:cxnSp>
        <p:nvCxnSpPr>
          <p:cNvPr id="311" name="Google Shape;311;p30"/>
          <p:cNvCxnSpPr/>
          <p:nvPr/>
        </p:nvCxnSpPr>
        <p:spPr>
          <a:xfrm flipH="1" rot="10800000">
            <a:off x="3408525" y="2287750"/>
            <a:ext cx="445200" cy="1381800"/>
          </a:xfrm>
          <a:prstGeom prst="straightConnector1">
            <a:avLst/>
          </a:prstGeom>
          <a:noFill/>
          <a:ln cap="flat" cmpd="sng" w="38100">
            <a:solidFill>
              <a:srgbClr val="E85927"/>
            </a:solidFill>
            <a:prstDash val="solid"/>
            <a:round/>
            <a:headEnd len="med" w="med" type="none"/>
            <a:tailEnd len="med" w="med" type="stealth"/>
          </a:ln>
        </p:spPr>
      </p:cxnSp>
      <p:cxnSp>
        <p:nvCxnSpPr>
          <p:cNvPr id="312" name="Google Shape;312;p30"/>
          <p:cNvCxnSpPr/>
          <p:nvPr/>
        </p:nvCxnSpPr>
        <p:spPr>
          <a:xfrm flipH="1" rot="10800000">
            <a:off x="5020675" y="1903825"/>
            <a:ext cx="690900" cy="675600"/>
          </a:xfrm>
          <a:prstGeom prst="straightConnector1">
            <a:avLst/>
          </a:prstGeom>
          <a:noFill/>
          <a:ln cap="flat" cmpd="sng" w="38100">
            <a:solidFill>
              <a:srgbClr val="E85927"/>
            </a:solidFill>
            <a:prstDash val="solid"/>
            <a:round/>
            <a:headEnd len="med" w="med" type="none"/>
            <a:tailEnd len="med" w="med" type="stealth"/>
          </a:ln>
        </p:spPr>
      </p:cxnSp>
      <p:cxnSp>
        <p:nvCxnSpPr>
          <p:cNvPr id="313" name="Google Shape;313;p30"/>
          <p:cNvCxnSpPr/>
          <p:nvPr/>
        </p:nvCxnSpPr>
        <p:spPr>
          <a:xfrm flipH="1" rot="10800000">
            <a:off x="6847775" y="1796400"/>
            <a:ext cx="552600" cy="1289700"/>
          </a:xfrm>
          <a:prstGeom prst="straightConnector1">
            <a:avLst/>
          </a:prstGeom>
          <a:noFill/>
          <a:ln cap="flat" cmpd="sng" w="38100">
            <a:solidFill>
              <a:srgbClr val="E85927"/>
            </a:solidFill>
            <a:prstDash val="solid"/>
            <a:round/>
            <a:headEnd len="med" w="med" type="none"/>
            <a:tailEnd len="med" w="med" type="stealth"/>
          </a:ln>
        </p:spPr>
      </p:cxnSp>
      <p:cxnSp>
        <p:nvCxnSpPr>
          <p:cNvPr id="314" name="Google Shape;314;p30"/>
          <p:cNvCxnSpPr/>
          <p:nvPr/>
        </p:nvCxnSpPr>
        <p:spPr>
          <a:xfrm>
            <a:off x="8720921" y="4114793"/>
            <a:ext cx="368400" cy="0"/>
          </a:xfrm>
          <a:prstGeom prst="straightConnector1">
            <a:avLst/>
          </a:prstGeom>
          <a:noFill/>
          <a:ln cap="flat" cmpd="sng" w="38100">
            <a:solidFill>
              <a:srgbClr val="E85927"/>
            </a:solidFill>
            <a:prstDash val="solid"/>
            <a:round/>
            <a:headEnd len="med" w="med" type="none"/>
            <a:tailEnd len="med" w="med" type="stealth"/>
          </a:ln>
        </p:spPr>
      </p:cxnSp>
      <p:sp>
        <p:nvSpPr>
          <p:cNvPr id="315" name="Google Shape;315;p30"/>
          <p:cNvSpPr txBox="1"/>
          <p:nvPr/>
        </p:nvSpPr>
        <p:spPr>
          <a:xfrm>
            <a:off x="1455625" y="3377331"/>
            <a:ext cx="4761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tap</a:t>
            </a:r>
            <a:endParaRPr>
              <a:solidFill>
                <a:schemeClr val="dk1"/>
              </a:solidFill>
              <a:latin typeface="Montserrat"/>
              <a:ea typeface="Montserrat"/>
              <a:cs typeface="Montserrat"/>
              <a:sym typeface="Montserrat"/>
            </a:endParaRPr>
          </a:p>
        </p:txBody>
      </p:sp>
      <p:sp>
        <p:nvSpPr>
          <p:cNvPr id="316" name="Google Shape;316;p30"/>
          <p:cNvSpPr txBox="1"/>
          <p:nvPr/>
        </p:nvSpPr>
        <p:spPr>
          <a:xfrm>
            <a:off x="3021663" y="1903825"/>
            <a:ext cx="8256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77500" lnSpcReduction="10000"/>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swipe up</a:t>
            </a:r>
            <a:endParaRPr>
              <a:solidFill>
                <a:schemeClr val="dk1"/>
              </a:solidFill>
              <a:latin typeface="Montserrat"/>
              <a:ea typeface="Montserrat"/>
              <a:cs typeface="Montserrat"/>
              <a:sym typeface="Montserrat"/>
            </a:endParaRPr>
          </a:p>
        </p:txBody>
      </p:sp>
      <p:sp>
        <p:nvSpPr>
          <p:cNvPr id="317" name="Google Shape;317;p30"/>
          <p:cNvSpPr txBox="1"/>
          <p:nvPr/>
        </p:nvSpPr>
        <p:spPr>
          <a:xfrm>
            <a:off x="5112700" y="2648006"/>
            <a:ext cx="4761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tap</a:t>
            </a:r>
            <a:endParaRPr>
              <a:solidFill>
                <a:schemeClr val="dk1"/>
              </a:solidFill>
              <a:latin typeface="Montserrat"/>
              <a:ea typeface="Montserrat"/>
              <a:cs typeface="Montserrat"/>
              <a:sym typeface="Montserrat"/>
            </a:endParaRPr>
          </a:p>
        </p:txBody>
      </p:sp>
      <p:sp>
        <p:nvSpPr>
          <p:cNvPr id="318" name="Google Shape;318;p30"/>
          <p:cNvSpPr txBox="1"/>
          <p:nvPr/>
        </p:nvSpPr>
        <p:spPr>
          <a:xfrm>
            <a:off x="6819650" y="3167781"/>
            <a:ext cx="4761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tap</a:t>
            </a:r>
            <a:endParaRPr>
              <a:solidFill>
                <a:schemeClr val="dk1"/>
              </a:solidFill>
              <a:latin typeface="Montserrat"/>
              <a:ea typeface="Montserrat"/>
              <a:cs typeface="Montserrat"/>
              <a:sym typeface="Montserrat"/>
            </a:endParaRPr>
          </a:p>
        </p:txBody>
      </p:sp>
      <p:sp>
        <p:nvSpPr>
          <p:cNvPr id="319" name="Google Shape;319;p30"/>
          <p:cNvSpPr txBox="1"/>
          <p:nvPr/>
        </p:nvSpPr>
        <p:spPr>
          <a:xfrm>
            <a:off x="8613225" y="4286656"/>
            <a:ext cx="4761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tap</a:t>
            </a:r>
            <a:endParaRPr>
              <a:solidFill>
                <a:schemeClr val="dk1"/>
              </a:solidFill>
              <a:latin typeface="Montserrat"/>
              <a:ea typeface="Montserrat"/>
              <a:cs typeface="Montserrat"/>
              <a:sym typeface="Montserrat"/>
            </a:endParaRPr>
          </a:p>
        </p:txBody>
      </p:sp>
      <p:sp>
        <p:nvSpPr>
          <p:cNvPr id="320" name="Google Shape;320;p30"/>
          <p:cNvSpPr txBox="1"/>
          <p:nvPr/>
        </p:nvSpPr>
        <p:spPr>
          <a:xfrm>
            <a:off x="379600" y="4649720"/>
            <a:ext cx="134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Home</a:t>
            </a:r>
            <a:endParaRPr b="1">
              <a:latin typeface="Montserrat"/>
              <a:ea typeface="Montserrat"/>
              <a:cs typeface="Montserrat"/>
              <a:sym typeface="Montserrat"/>
            </a:endParaRPr>
          </a:p>
        </p:txBody>
      </p:sp>
      <p:sp>
        <p:nvSpPr>
          <p:cNvPr id="321" name="Google Shape;321;p30"/>
          <p:cNvSpPr txBox="1"/>
          <p:nvPr/>
        </p:nvSpPr>
        <p:spPr>
          <a:xfrm>
            <a:off x="3764627" y="4649720"/>
            <a:ext cx="1674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Category Select</a:t>
            </a:r>
            <a:endParaRPr b="1">
              <a:latin typeface="Montserrat"/>
              <a:ea typeface="Montserrat"/>
              <a:cs typeface="Montserrat"/>
              <a:sym typeface="Montserrat"/>
            </a:endParaRPr>
          </a:p>
        </p:txBody>
      </p:sp>
      <p:sp>
        <p:nvSpPr>
          <p:cNvPr id="322" name="Google Shape;322;p30"/>
          <p:cNvSpPr txBox="1"/>
          <p:nvPr/>
        </p:nvSpPr>
        <p:spPr>
          <a:xfrm>
            <a:off x="5597025" y="4649720"/>
            <a:ext cx="1468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Recipe Select</a:t>
            </a:r>
            <a:endParaRPr b="1">
              <a:latin typeface="Montserrat"/>
              <a:ea typeface="Montserrat"/>
              <a:cs typeface="Montserrat"/>
              <a:sym typeface="Montserrat"/>
            </a:endParaRPr>
          </a:p>
        </p:txBody>
      </p:sp>
      <p:sp>
        <p:nvSpPr>
          <p:cNvPr id="323" name="Google Shape;323;p30"/>
          <p:cNvSpPr txBox="1"/>
          <p:nvPr/>
        </p:nvSpPr>
        <p:spPr>
          <a:xfrm>
            <a:off x="7417325" y="4649720"/>
            <a:ext cx="134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Ingredients</a:t>
            </a:r>
            <a:endParaRPr b="1">
              <a:latin typeface="Montserrat"/>
              <a:ea typeface="Montserrat"/>
              <a:cs typeface="Montserrat"/>
              <a:sym typeface="Montserrat"/>
            </a:endParaRPr>
          </a:p>
        </p:txBody>
      </p:sp>
      <p:sp>
        <p:nvSpPr>
          <p:cNvPr id="324" name="Google Shape;324;p30"/>
          <p:cNvSpPr txBox="1"/>
          <p:nvPr/>
        </p:nvSpPr>
        <p:spPr>
          <a:xfrm>
            <a:off x="1993482" y="4649720"/>
            <a:ext cx="1674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Category Select</a:t>
            </a:r>
            <a:endParaRPr b="1">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1"/>
          <p:cNvSpPr/>
          <p:nvPr/>
        </p:nvSpPr>
        <p:spPr>
          <a:xfrm>
            <a:off x="222900" y="154375"/>
            <a:ext cx="8698200" cy="797100"/>
          </a:xfrm>
          <a:prstGeom prst="roundRect">
            <a:avLst>
              <a:gd fmla="val 50000" name="adj"/>
            </a:avLst>
          </a:prstGeom>
          <a:solidFill>
            <a:schemeClr val="lt1"/>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1"/>
          <p:cNvSpPr txBox="1"/>
          <p:nvPr>
            <p:ph idx="4294967295" type="body"/>
          </p:nvPr>
        </p:nvSpPr>
        <p:spPr>
          <a:xfrm>
            <a:off x="389050" y="307830"/>
            <a:ext cx="8520600" cy="5325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sz="1650">
                <a:solidFill>
                  <a:srgbClr val="E85927"/>
                </a:solidFill>
                <a:latin typeface="Montserrat"/>
                <a:ea typeface="Montserrat"/>
                <a:cs typeface="Montserrat"/>
                <a:sym typeface="Montserrat"/>
              </a:rPr>
              <a:t>Moderate</a:t>
            </a:r>
            <a:endParaRPr b="1" sz="1650">
              <a:solidFill>
                <a:srgbClr val="E85927"/>
              </a:solidFill>
              <a:latin typeface="Montserrat"/>
              <a:ea typeface="Montserrat"/>
              <a:cs typeface="Montserrat"/>
              <a:sym typeface="Montserrat"/>
            </a:endParaRPr>
          </a:p>
          <a:p>
            <a:pPr indent="0" lvl="0" marL="0" rtl="0" algn="l">
              <a:spcBef>
                <a:spcPts val="0"/>
              </a:spcBef>
              <a:spcAft>
                <a:spcPts val="1200"/>
              </a:spcAft>
              <a:buNone/>
            </a:pPr>
            <a:r>
              <a:rPr lang="en" sz="1300">
                <a:solidFill>
                  <a:srgbClr val="E85927"/>
                </a:solidFill>
                <a:latin typeface="Montserrat"/>
                <a:ea typeface="Montserrat"/>
                <a:cs typeface="Montserrat"/>
                <a:sym typeface="Montserrat"/>
              </a:rPr>
              <a:t>Navigate through the steps of a recipe to completion, performing a basic modification.</a:t>
            </a:r>
            <a:endParaRPr b="1" sz="1650">
              <a:solidFill>
                <a:srgbClr val="E85927"/>
              </a:solidFill>
              <a:latin typeface="Montserrat"/>
              <a:ea typeface="Montserrat"/>
              <a:cs typeface="Montserrat"/>
              <a:sym typeface="Montserrat"/>
            </a:endParaRPr>
          </a:p>
        </p:txBody>
      </p:sp>
      <p:pic>
        <p:nvPicPr>
          <p:cNvPr id="331" name="Google Shape;331;p31"/>
          <p:cNvPicPr preferRelativeResize="0"/>
          <p:nvPr/>
        </p:nvPicPr>
        <p:blipFill rotWithShape="1">
          <a:blip r:embed="rId3">
            <a:alphaModFix/>
          </a:blip>
          <a:srcRect b="38199" l="0" r="0" t="0"/>
          <a:stretch/>
        </p:blipFill>
        <p:spPr>
          <a:xfrm>
            <a:off x="382475" y="1108188"/>
            <a:ext cx="1590275" cy="3409423"/>
          </a:xfrm>
          <a:prstGeom prst="rect">
            <a:avLst/>
          </a:prstGeom>
          <a:noFill/>
          <a:ln cap="flat" cmpd="sng" w="9525">
            <a:solidFill>
              <a:srgbClr val="666666"/>
            </a:solidFill>
            <a:prstDash val="solid"/>
            <a:round/>
            <a:headEnd len="sm" w="sm" type="none"/>
            <a:tailEnd len="sm" w="sm" type="none"/>
          </a:ln>
        </p:spPr>
      </p:pic>
      <p:sp>
        <p:nvSpPr>
          <p:cNvPr id="332" name="Google Shape;332;p31"/>
          <p:cNvSpPr txBox="1"/>
          <p:nvPr/>
        </p:nvSpPr>
        <p:spPr>
          <a:xfrm>
            <a:off x="504050" y="4515320"/>
            <a:ext cx="134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Ingredients</a:t>
            </a:r>
            <a:endParaRPr b="1">
              <a:latin typeface="Montserrat"/>
              <a:ea typeface="Montserrat"/>
              <a:cs typeface="Montserrat"/>
              <a:sym typeface="Montserrat"/>
            </a:endParaRPr>
          </a:p>
        </p:txBody>
      </p:sp>
      <p:pic>
        <p:nvPicPr>
          <p:cNvPr id="333" name="Google Shape;333;p31"/>
          <p:cNvPicPr preferRelativeResize="0"/>
          <p:nvPr/>
        </p:nvPicPr>
        <p:blipFill rotWithShape="1">
          <a:blip r:embed="rId4">
            <a:alphaModFix/>
          </a:blip>
          <a:srcRect b="12288" l="3910" r="0" t="0"/>
          <a:stretch/>
        </p:blipFill>
        <p:spPr>
          <a:xfrm>
            <a:off x="2089638" y="1108200"/>
            <a:ext cx="1628548" cy="3409401"/>
          </a:xfrm>
          <a:prstGeom prst="rect">
            <a:avLst/>
          </a:prstGeom>
          <a:noFill/>
          <a:ln>
            <a:noFill/>
          </a:ln>
        </p:spPr>
      </p:pic>
      <p:pic>
        <p:nvPicPr>
          <p:cNvPr id="334" name="Google Shape;334;p31"/>
          <p:cNvPicPr preferRelativeResize="0"/>
          <p:nvPr/>
        </p:nvPicPr>
        <p:blipFill rotWithShape="1">
          <a:blip r:embed="rId5">
            <a:alphaModFix/>
          </a:blip>
          <a:srcRect b="12510" l="0" r="0" t="0"/>
          <a:stretch/>
        </p:blipFill>
        <p:spPr>
          <a:xfrm>
            <a:off x="3835063" y="1108450"/>
            <a:ext cx="1628550" cy="3400880"/>
          </a:xfrm>
          <a:prstGeom prst="rect">
            <a:avLst/>
          </a:prstGeom>
          <a:noFill/>
          <a:ln>
            <a:noFill/>
          </a:ln>
        </p:spPr>
      </p:pic>
      <p:pic>
        <p:nvPicPr>
          <p:cNvPr id="335" name="Google Shape;335;p31"/>
          <p:cNvPicPr preferRelativeResize="0"/>
          <p:nvPr/>
        </p:nvPicPr>
        <p:blipFill rotWithShape="1">
          <a:blip r:embed="rId6">
            <a:alphaModFix/>
          </a:blip>
          <a:srcRect b="12510" l="0" r="31389" t="0"/>
          <a:stretch/>
        </p:blipFill>
        <p:spPr>
          <a:xfrm>
            <a:off x="5580513" y="1108200"/>
            <a:ext cx="1590276" cy="3401373"/>
          </a:xfrm>
          <a:prstGeom prst="rect">
            <a:avLst/>
          </a:prstGeom>
          <a:noFill/>
          <a:ln>
            <a:noFill/>
          </a:ln>
        </p:spPr>
      </p:pic>
      <p:cxnSp>
        <p:nvCxnSpPr>
          <p:cNvPr id="336" name="Google Shape;336;p31"/>
          <p:cNvCxnSpPr/>
          <p:nvPr/>
        </p:nvCxnSpPr>
        <p:spPr>
          <a:xfrm>
            <a:off x="1807646" y="3980393"/>
            <a:ext cx="368400" cy="0"/>
          </a:xfrm>
          <a:prstGeom prst="straightConnector1">
            <a:avLst/>
          </a:prstGeom>
          <a:noFill/>
          <a:ln cap="flat" cmpd="sng" w="38100">
            <a:solidFill>
              <a:srgbClr val="E85927"/>
            </a:solidFill>
            <a:prstDash val="solid"/>
            <a:round/>
            <a:headEnd len="med" w="med" type="none"/>
            <a:tailEnd len="med" w="med" type="stealth"/>
          </a:ln>
        </p:spPr>
      </p:cxnSp>
      <p:sp>
        <p:nvSpPr>
          <p:cNvPr id="337" name="Google Shape;337;p31"/>
          <p:cNvSpPr txBox="1"/>
          <p:nvPr/>
        </p:nvSpPr>
        <p:spPr>
          <a:xfrm>
            <a:off x="1699950" y="4152256"/>
            <a:ext cx="4761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tap</a:t>
            </a:r>
            <a:endParaRPr>
              <a:solidFill>
                <a:schemeClr val="dk1"/>
              </a:solidFill>
              <a:latin typeface="Montserrat"/>
              <a:ea typeface="Montserrat"/>
              <a:cs typeface="Montserrat"/>
              <a:sym typeface="Montserrat"/>
            </a:endParaRPr>
          </a:p>
        </p:txBody>
      </p:sp>
      <p:pic>
        <p:nvPicPr>
          <p:cNvPr id="338" name="Google Shape;338;p31"/>
          <p:cNvPicPr preferRelativeResize="0"/>
          <p:nvPr/>
        </p:nvPicPr>
        <p:blipFill rotWithShape="1">
          <a:blip r:embed="rId7">
            <a:alphaModFix/>
          </a:blip>
          <a:srcRect b="26627" l="4536" r="20354" t="0"/>
          <a:stretch/>
        </p:blipFill>
        <p:spPr>
          <a:xfrm>
            <a:off x="7287700" y="1132100"/>
            <a:ext cx="1628524" cy="3400874"/>
          </a:xfrm>
          <a:prstGeom prst="rect">
            <a:avLst/>
          </a:prstGeom>
          <a:noFill/>
          <a:ln>
            <a:noFill/>
          </a:ln>
        </p:spPr>
      </p:pic>
      <p:cxnSp>
        <p:nvCxnSpPr>
          <p:cNvPr id="339" name="Google Shape;339;p31"/>
          <p:cNvCxnSpPr/>
          <p:nvPr/>
        </p:nvCxnSpPr>
        <p:spPr>
          <a:xfrm flipH="1" rot="10800000">
            <a:off x="3611638" y="3616175"/>
            <a:ext cx="330000" cy="244500"/>
          </a:xfrm>
          <a:prstGeom prst="straightConnector1">
            <a:avLst/>
          </a:prstGeom>
          <a:noFill/>
          <a:ln cap="flat" cmpd="sng" w="38100">
            <a:solidFill>
              <a:srgbClr val="E85927"/>
            </a:solidFill>
            <a:prstDash val="solid"/>
            <a:round/>
            <a:headEnd len="med" w="med" type="none"/>
            <a:tailEnd len="med" w="med" type="stealth"/>
          </a:ln>
        </p:spPr>
      </p:cxnSp>
      <p:cxnSp>
        <p:nvCxnSpPr>
          <p:cNvPr id="340" name="Google Shape;340;p31"/>
          <p:cNvCxnSpPr/>
          <p:nvPr/>
        </p:nvCxnSpPr>
        <p:spPr>
          <a:xfrm>
            <a:off x="8772050" y="3933975"/>
            <a:ext cx="342000" cy="0"/>
          </a:xfrm>
          <a:prstGeom prst="straightConnector1">
            <a:avLst/>
          </a:prstGeom>
          <a:noFill/>
          <a:ln cap="flat" cmpd="sng" w="28575">
            <a:solidFill>
              <a:srgbClr val="E85927"/>
            </a:solidFill>
            <a:prstDash val="solid"/>
            <a:round/>
            <a:headEnd len="med" w="med" type="none"/>
            <a:tailEnd len="med" w="med" type="triangle"/>
          </a:ln>
        </p:spPr>
      </p:cxnSp>
      <p:cxnSp>
        <p:nvCxnSpPr>
          <p:cNvPr id="341" name="Google Shape;341;p31"/>
          <p:cNvCxnSpPr/>
          <p:nvPr/>
        </p:nvCxnSpPr>
        <p:spPr>
          <a:xfrm flipH="1" rot="10800000">
            <a:off x="5337925" y="3616175"/>
            <a:ext cx="330000" cy="244500"/>
          </a:xfrm>
          <a:prstGeom prst="straightConnector1">
            <a:avLst/>
          </a:prstGeom>
          <a:noFill/>
          <a:ln cap="flat" cmpd="sng" w="38100">
            <a:solidFill>
              <a:srgbClr val="E85927"/>
            </a:solidFill>
            <a:prstDash val="solid"/>
            <a:round/>
            <a:headEnd len="med" w="med" type="none"/>
            <a:tailEnd len="med" w="med" type="stealth"/>
          </a:ln>
        </p:spPr>
      </p:cxnSp>
      <p:cxnSp>
        <p:nvCxnSpPr>
          <p:cNvPr id="342" name="Google Shape;342;p31"/>
          <p:cNvCxnSpPr/>
          <p:nvPr/>
        </p:nvCxnSpPr>
        <p:spPr>
          <a:xfrm flipH="1" rot="10800000">
            <a:off x="7064188" y="3616175"/>
            <a:ext cx="330000" cy="244500"/>
          </a:xfrm>
          <a:prstGeom prst="straightConnector1">
            <a:avLst/>
          </a:prstGeom>
          <a:noFill/>
          <a:ln cap="flat" cmpd="sng" w="38100">
            <a:solidFill>
              <a:srgbClr val="E85927"/>
            </a:solidFill>
            <a:prstDash val="solid"/>
            <a:round/>
            <a:headEnd len="med" w="med" type="none"/>
            <a:tailEnd len="med" w="med" type="stealth"/>
          </a:ln>
        </p:spPr>
      </p:cxnSp>
      <p:cxnSp>
        <p:nvCxnSpPr>
          <p:cNvPr id="343" name="Google Shape;343;p31"/>
          <p:cNvCxnSpPr/>
          <p:nvPr/>
        </p:nvCxnSpPr>
        <p:spPr>
          <a:xfrm>
            <a:off x="4649338" y="4152250"/>
            <a:ext cx="0" cy="723300"/>
          </a:xfrm>
          <a:prstGeom prst="straightConnector1">
            <a:avLst/>
          </a:prstGeom>
          <a:noFill/>
          <a:ln cap="flat" cmpd="sng" w="38100">
            <a:solidFill>
              <a:srgbClr val="6AA84F"/>
            </a:solidFill>
            <a:prstDash val="solid"/>
            <a:round/>
            <a:headEnd len="med" w="med" type="none"/>
            <a:tailEnd len="med" w="med" type="stealth"/>
          </a:ln>
        </p:spPr>
      </p:cxnSp>
      <p:sp>
        <p:nvSpPr>
          <p:cNvPr id="344" name="Google Shape;344;p31"/>
          <p:cNvSpPr txBox="1"/>
          <p:nvPr/>
        </p:nvSpPr>
        <p:spPr>
          <a:xfrm>
            <a:off x="3242075" y="3271481"/>
            <a:ext cx="4761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tap</a:t>
            </a:r>
            <a:endParaRPr>
              <a:solidFill>
                <a:schemeClr val="dk1"/>
              </a:solidFill>
              <a:latin typeface="Montserrat"/>
              <a:ea typeface="Montserrat"/>
              <a:cs typeface="Montserrat"/>
              <a:sym typeface="Montserrat"/>
            </a:endParaRPr>
          </a:p>
        </p:txBody>
      </p:sp>
      <p:sp>
        <p:nvSpPr>
          <p:cNvPr id="345" name="Google Shape;345;p31"/>
          <p:cNvSpPr txBox="1"/>
          <p:nvPr/>
        </p:nvSpPr>
        <p:spPr>
          <a:xfrm>
            <a:off x="5024550" y="3271481"/>
            <a:ext cx="4761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tap</a:t>
            </a:r>
            <a:endParaRPr>
              <a:solidFill>
                <a:schemeClr val="dk1"/>
              </a:solidFill>
              <a:latin typeface="Montserrat"/>
              <a:ea typeface="Montserrat"/>
              <a:cs typeface="Montserrat"/>
              <a:sym typeface="Montserrat"/>
            </a:endParaRPr>
          </a:p>
        </p:txBody>
      </p:sp>
      <p:sp>
        <p:nvSpPr>
          <p:cNvPr id="346" name="Google Shape;346;p31"/>
          <p:cNvSpPr txBox="1"/>
          <p:nvPr/>
        </p:nvSpPr>
        <p:spPr>
          <a:xfrm>
            <a:off x="6694700" y="3271481"/>
            <a:ext cx="4761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tap</a:t>
            </a:r>
            <a:endParaRPr>
              <a:solidFill>
                <a:schemeClr val="dk1"/>
              </a:solidFill>
              <a:latin typeface="Montserrat"/>
              <a:ea typeface="Montserrat"/>
              <a:cs typeface="Montserrat"/>
              <a:sym typeface="Montserrat"/>
            </a:endParaRPr>
          </a:p>
        </p:txBody>
      </p:sp>
      <p:sp>
        <p:nvSpPr>
          <p:cNvPr id="347" name="Google Shape;347;p31"/>
          <p:cNvSpPr txBox="1"/>
          <p:nvPr/>
        </p:nvSpPr>
        <p:spPr>
          <a:xfrm>
            <a:off x="8552450" y="3381306"/>
            <a:ext cx="4761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tap</a:t>
            </a:r>
            <a:endParaRPr>
              <a:solidFill>
                <a:schemeClr val="dk1"/>
              </a:solidFill>
              <a:latin typeface="Montserrat"/>
              <a:ea typeface="Montserrat"/>
              <a:cs typeface="Montserrat"/>
              <a:sym typeface="Montserrat"/>
            </a:endParaRPr>
          </a:p>
        </p:txBody>
      </p:sp>
      <p:sp>
        <p:nvSpPr>
          <p:cNvPr id="348" name="Google Shape;348;p31"/>
          <p:cNvSpPr txBox="1"/>
          <p:nvPr/>
        </p:nvSpPr>
        <p:spPr>
          <a:xfrm>
            <a:off x="4757725" y="4341550"/>
            <a:ext cx="14904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50">
                <a:solidFill>
                  <a:schemeClr val="dk1"/>
                </a:solidFill>
                <a:latin typeface="Montserrat"/>
                <a:ea typeface="Montserrat"/>
                <a:cs typeface="Montserrat"/>
                <a:sym typeface="Montserrat"/>
              </a:rPr>
              <a:t>t</a:t>
            </a:r>
            <a:r>
              <a:rPr lang="en" sz="1250">
                <a:solidFill>
                  <a:schemeClr val="dk1"/>
                </a:solidFill>
                <a:latin typeface="Montserrat"/>
                <a:ea typeface="Montserrat"/>
                <a:cs typeface="Montserrat"/>
                <a:sym typeface="Montserrat"/>
              </a:rPr>
              <a:t>ap (to subtask)</a:t>
            </a:r>
            <a:endParaRPr sz="1250">
              <a:solidFill>
                <a:schemeClr val="dk1"/>
              </a:solidFill>
              <a:latin typeface="Montserrat"/>
              <a:ea typeface="Montserrat"/>
              <a:cs typeface="Montserrat"/>
              <a:sym typeface="Montserrat"/>
            </a:endParaRPr>
          </a:p>
        </p:txBody>
      </p:sp>
      <p:sp>
        <p:nvSpPr>
          <p:cNvPr id="349" name="Google Shape;349;p31"/>
          <p:cNvSpPr txBox="1"/>
          <p:nvPr/>
        </p:nvSpPr>
        <p:spPr>
          <a:xfrm>
            <a:off x="2089653" y="4515325"/>
            <a:ext cx="1628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Recipe Steps</a:t>
            </a:r>
            <a:endParaRPr b="1">
              <a:latin typeface="Montserrat"/>
              <a:ea typeface="Montserrat"/>
              <a:cs typeface="Montserrat"/>
              <a:sym typeface="Montserrat"/>
            </a:endParaRPr>
          </a:p>
        </p:txBody>
      </p:sp>
      <p:sp>
        <p:nvSpPr>
          <p:cNvPr id="350" name="Google Shape;350;p31"/>
          <p:cNvSpPr txBox="1"/>
          <p:nvPr/>
        </p:nvSpPr>
        <p:spPr>
          <a:xfrm>
            <a:off x="7287503" y="4515325"/>
            <a:ext cx="1628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Success!</a:t>
            </a:r>
            <a:endParaRPr b="1">
              <a:latin typeface="Montserrat"/>
              <a:ea typeface="Montserrat"/>
              <a:cs typeface="Montserrat"/>
              <a:sym typeface="Montserrat"/>
            </a:endParaRPr>
          </a:p>
        </p:txBody>
      </p:sp>
      <p:sp>
        <p:nvSpPr>
          <p:cNvPr id="351" name="Google Shape;351;p31"/>
          <p:cNvSpPr txBox="1"/>
          <p:nvPr/>
        </p:nvSpPr>
        <p:spPr>
          <a:xfrm>
            <a:off x="4733290" y="4631739"/>
            <a:ext cx="252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Montserrat"/>
                <a:ea typeface="Montserrat"/>
                <a:cs typeface="Montserrat"/>
                <a:sym typeface="Montserrat"/>
              </a:rPr>
              <a:t>To make a modification to the recipe, users can tap the edit icon on any step. Here, we modify step 2.</a:t>
            </a:r>
            <a:endParaRPr sz="7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2869650" y="606600"/>
            <a:ext cx="34047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Value Proposition</a:t>
            </a:r>
            <a:endParaRPr/>
          </a:p>
        </p:txBody>
      </p:sp>
      <p:sp>
        <p:nvSpPr>
          <p:cNvPr id="62" name="Google Shape;62;p14"/>
          <p:cNvSpPr txBox="1"/>
          <p:nvPr/>
        </p:nvSpPr>
        <p:spPr>
          <a:xfrm>
            <a:off x="483150" y="1005350"/>
            <a:ext cx="8177700" cy="4617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1100"/>
              <a:buFont typeface="Arial"/>
              <a:buNone/>
            </a:pPr>
            <a:r>
              <a:rPr lang="en" sz="2000">
                <a:solidFill>
                  <a:schemeClr val="dk2"/>
                </a:solidFill>
                <a:latin typeface="Montserrat"/>
                <a:ea typeface="Montserrat"/>
                <a:cs typeface="Montserrat"/>
                <a:sym typeface="Montserrat"/>
              </a:rPr>
              <a:t>Helping you cook recipes </a:t>
            </a:r>
            <a:r>
              <a:rPr i="1" lang="en" sz="2000">
                <a:solidFill>
                  <a:schemeClr val="dk2"/>
                </a:solidFill>
                <a:latin typeface="Montserrat"/>
                <a:ea typeface="Montserrat"/>
                <a:cs typeface="Montserrat"/>
                <a:sym typeface="Montserrat"/>
              </a:rPr>
              <a:t>your </a:t>
            </a:r>
            <a:r>
              <a:rPr lang="en" sz="2000">
                <a:solidFill>
                  <a:schemeClr val="dk2"/>
                </a:solidFill>
                <a:latin typeface="Montserrat"/>
                <a:ea typeface="Montserrat"/>
                <a:cs typeface="Montserrat"/>
                <a:sym typeface="Montserrat"/>
              </a:rPr>
              <a:t>way</a:t>
            </a:r>
            <a:endParaRPr sz="2000">
              <a:solidFill>
                <a:schemeClr val="dk2"/>
              </a:solidFill>
              <a:latin typeface="Montserrat"/>
              <a:ea typeface="Montserrat"/>
              <a:cs typeface="Montserrat"/>
              <a:sym typeface="Montserrat"/>
            </a:endParaRPr>
          </a:p>
        </p:txBody>
      </p:sp>
      <p:sp>
        <p:nvSpPr>
          <p:cNvPr id="63" name="Google Shape;63;p14"/>
          <p:cNvSpPr txBox="1"/>
          <p:nvPr>
            <p:ph type="title"/>
          </p:nvPr>
        </p:nvSpPr>
        <p:spPr>
          <a:xfrm>
            <a:off x="2000250" y="2419625"/>
            <a:ext cx="51435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Problem/Solution Overview</a:t>
            </a:r>
            <a:endParaRPr/>
          </a:p>
        </p:txBody>
      </p:sp>
      <p:sp>
        <p:nvSpPr>
          <p:cNvPr id="64" name="Google Shape;64;p14"/>
          <p:cNvSpPr txBox="1"/>
          <p:nvPr/>
        </p:nvSpPr>
        <p:spPr>
          <a:xfrm>
            <a:off x="685950" y="2944250"/>
            <a:ext cx="7772100" cy="1847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sz="2000">
                <a:solidFill>
                  <a:schemeClr val="dk2"/>
                </a:solidFill>
                <a:latin typeface="Montserrat"/>
                <a:ea typeface="Montserrat"/>
                <a:cs typeface="Montserrat"/>
                <a:sym typeface="Montserrat"/>
              </a:rPr>
              <a:t>Recipal aims to help users </a:t>
            </a:r>
            <a:r>
              <a:rPr b="1" lang="en" sz="2000">
                <a:solidFill>
                  <a:schemeClr val="dk2"/>
                </a:solidFill>
                <a:latin typeface="Montserrat"/>
                <a:ea typeface="Montserrat"/>
                <a:cs typeface="Montserrat"/>
                <a:sym typeface="Montserrat"/>
              </a:rPr>
              <a:t>overcome uncertainty</a:t>
            </a:r>
            <a:r>
              <a:rPr lang="en" sz="2000">
                <a:solidFill>
                  <a:schemeClr val="dk2"/>
                </a:solidFill>
                <a:latin typeface="Montserrat"/>
                <a:ea typeface="Montserrat"/>
                <a:cs typeface="Montserrat"/>
                <a:sym typeface="Montserrat"/>
              </a:rPr>
              <a:t> about the recipes they are making by helping them </a:t>
            </a:r>
            <a:r>
              <a:rPr b="1" lang="en" sz="2000">
                <a:solidFill>
                  <a:schemeClr val="dk2"/>
                </a:solidFill>
                <a:latin typeface="Montserrat"/>
                <a:ea typeface="Montserrat"/>
                <a:cs typeface="Montserrat"/>
                <a:sym typeface="Montserrat"/>
              </a:rPr>
              <a:t>understand</a:t>
            </a:r>
            <a:r>
              <a:rPr lang="en" sz="2000">
                <a:solidFill>
                  <a:schemeClr val="dk2"/>
                </a:solidFill>
                <a:latin typeface="Montserrat"/>
                <a:ea typeface="Montserrat"/>
                <a:cs typeface="Montserrat"/>
                <a:sym typeface="Montserrat"/>
              </a:rPr>
              <a:t> </a:t>
            </a:r>
            <a:r>
              <a:rPr b="1" lang="en" sz="2000">
                <a:solidFill>
                  <a:schemeClr val="dk2"/>
                </a:solidFill>
                <a:latin typeface="Montserrat"/>
                <a:ea typeface="Montserrat"/>
                <a:cs typeface="Montserrat"/>
                <a:sym typeface="Montserrat"/>
              </a:rPr>
              <a:t>nutritional value, make modifications, and learn cooking techniques.</a:t>
            </a:r>
            <a:r>
              <a:rPr lang="en" sz="2000">
                <a:solidFill>
                  <a:schemeClr val="dk2"/>
                </a:solidFill>
                <a:latin typeface="Montserrat"/>
                <a:ea typeface="Montserrat"/>
                <a:cs typeface="Montserrat"/>
                <a:sym typeface="Montserrat"/>
              </a:rPr>
              <a:t> By making cooking fun and informed, Recipal creates a more welcoming and approachable cooking environment.</a:t>
            </a:r>
            <a:endParaRPr>
              <a:solidFill>
                <a:schemeClr val="dk2"/>
              </a:solidFill>
              <a:latin typeface="Montserrat"/>
              <a:ea typeface="Montserrat"/>
              <a:cs typeface="Montserrat"/>
              <a:sym typeface="Montserrat"/>
            </a:endParaRPr>
          </a:p>
        </p:txBody>
      </p:sp>
      <p:pic>
        <p:nvPicPr>
          <p:cNvPr id="65" name="Google Shape;65;p14"/>
          <p:cNvPicPr preferRelativeResize="0"/>
          <p:nvPr/>
        </p:nvPicPr>
        <p:blipFill>
          <a:blip r:embed="rId3">
            <a:alphaModFix/>
          </a:blip>
          <a:stretch>
            <a:fillRect/>
          </a:stretch>
        </p:blipFill>
        <p:spPr>
          <a:xfrm>
            <a:off x="8787496" y="15005"/>
            <a:ext cx="341500" cy="4616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32"/>
          <p:cNvPicPr preferRelativeResize="0"/>
          <p:nvPr/>
        </p:nvPicPr>
        <p:blipFill>
          <a:blip r:embed="rId3">
            <a:alphaModFix/>
          </a:blip>
          <a:stretch>
            <a:fillRect/>
          </a:stretch>
        </p:blipFill>
        <p:spPr>
          <a:xfrm>
            <a:off x="5428663" y="1049525"/>
            <a:ext cx="1628550" cy="3445441"/>
          </a:xfrm>
          <a:prstGeom prst="rect">
            <a:avLst/>
          </a:prstGeom>
          <a:noFill/>
          <a:ln cap="flat" cmpd="sng" w="9525">
            <a:solidFill>
              <a:srgbClr val="B7B7B7"/>
            </a:solidFill>
            <a:prstDash val="solid"/>
            <a:round/>
            <a:headEnd len="sm" w="sm" type="none"/>
            <a:tailEnd len="sm" w="sm" type="none"/>
          </a:ln>
        </p:spPr>
      </p:pic>
      <p:pic>
        <p:nvPicPr>
          <p:cNvPr id="357" name="Google Shape;357;p32"/>
          <p:cNvPicPr preferRelativeResize="0"/>
          <p:nvPr/>
        </p:nvPicPr>
        <p:blipFill rotWithShape="1">
          <a:blip r:embed="rId4">
            <a:alphaModFix/>
          </a:blip>
          <a:srcRect b="9412" l="0" r="0" t="0"/>
          <a:stretch/>
        </p:blipFill>
        <p:spPr>
          <a:xfrm>
            <a:off x="7131925" y="1037688"/>
            <a:ext cx="1628550" cy="3495768"/>
          </a:xfrm>
          <a:prstGeom prst="rect">
            <a:avLst/>
          </a:prstGeom>
          <a:noFill/>
          <a:ln cap="flat" cmpd="sng" w="9525">
            <a:solidFill>
              <a:srgbClr val="B7B7B7"/>
            </a:solidFill>
            <a:prstDash val="solid"/>
            <a:round/>
            <a:headEnd len="sm" w="sm" type="none"/>
            <a:tailEnd len="sm" w="sm" type="none"/>
          </a:ln>
        </p:spPr>
      </p:pic>
      <p:pic>
        <p:nvPicPr>
          <p:cNvPr id="358" name="Google Shape;358;p32"/>
          <p:cNvPicPr preferRelativeResize="0"/>
          <p:nvPr/>
        </p:nvPicPr>
        <p:blipFill rotWithShape="1">
          <a:blip r:embed="rId5">
            <a:alphaModFix/>
          </a:blip>
          <a:srcRect b="12510" l="0" r="0" t="0"/>
          <a:stretch/>
        </p:blipFill>
        <p:spPr>
          <a:xfrm>
            <a:off x="318913" y="1071813"/>
            <a:ext cx="1628550" cy="3400880"/>
          </a:xfrm>
          <a:prstGeom prst="rect">
            <a:avLst/>
          </a:prstGeom>
          <a:noFill/>
          <a:ln>
            <a:noFill/>
          </a:ln>
        </p:spPr>
      </p:pic>
      <p:sp>
        <p:nvSpPr>
          <p:cNvPr id="359" name="Google Shape;359;p32"/>
          <p:cNvSpPr txBox="1"/>
          <p:nvPr/>
        </p:nvSpPr>
        <p:spPr>
          <a:xfrm>
            <a:off x="249250" y="143600"/>
            <a:ext cx="47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E85927"/>
                </a:solidFill>
                <a:latin typeface="Montserrat"/>
                <a:ea typeface="Montserrat"/>
                <a:cs typeface="Montserrat"/>
                <a:sym typeface="Montserrat"/>
              </a:rPr>
              <a:t>Subtask: making a modification</a:t>
            </a:r>
            <a:endParaRPr b="1" sz="1600">
              <a:solidFill>
                <a:srgbClr val="E85927"/>
              </a:solidFill>
              <a:latin typeface="Montserrat"/>
              <a:ea typeface="Montserrat"/>
              <a:cs typeface="Montserrat"/>
              <a:sym typeface="Montserrat"/>
            </a:endParaRPr>
          </a:p>
        </p:txBody>
      </p:sp>
      <p:pic>
        <p:nvPicPr>
          <p:cNvPr id="360" name="Google Shape;360;p32"/>
          <p:cNvPicPr preferRelativeResize="0"/>
          <p:nvPr/>
        </p:nvPicPr>
        <p:blipFill rotWithShape="1">
          <a:blip r:embed="rId6">
            <a:alphaModFix/>
          </a:blip>
          <a:srcRect b="11032" l="0" r="0" t="0"/>
          <a:stretch/>
        </p:blipFill>
        <p:spPr>
          <a:xfrm>
            <a:off x="2022175" y="1035950"/>
            <a:ext cx="1628550" cy="3472606"/>
          </a:xfrm>
          <a:prstGeom prst="rect">
            <a:avLst/>
          </a:prstGeom>
          <a:noFill/>
          <a:ln cap="flat" cmpd="sng" w="9525">
            <a:solidFill>
              <a:srgbClr val="B7B7B7"/>
            </a:solidFill>
            <a:prstDash val="solid"/>
            <a:round/>
            <a:headEnd len="sm" w="sm" type="none"/>
            <a:tailEnd len="sm" w="sm" type="none"/>
          </a:ln>
        </p:spPr>
      </p:pic>
      <p:pic>
        <p:nvPicPr>
          <p:cNvPr id="361" name="Google Shape;361;p32"/>
          <p:cNvPicPr preferRelativeResize="0"/>
          <p:nvPr/>
        </p:nvPicPr>
        <p:blipFill>
          <a:blip r:embed="rId3">
            <a:alphaModFix/>
          </a:blip>
          <a:stretch>
            <a:fillRect/>
          </a:stretch>
        </p:blipFill>
        <p:spPr>
          <a:xfrm>
            <a:off x="3725413" y="1049513"/>
            <a:ext cx="1628550" cy="3445441"/>
          </a:xfrm>
          <a:prstGeom prst="rect">
            <a:avLst/>
          </a:prstGeom>
          <a:noFill/>
          <a:ln cap="flat" cmpd="sng" w="9525">
            <a:solidFill>
              <a:srgbClr val="B7B7B7"/>
            </a:solidFill>
            <a:prstDash val="solid"/>
            <a:round/>
            <a:headEnd len="sm" w="sm" type="none"/>
            <a:tailEnd len="sm" w="sm" type="none"/>
          </a:ln>
        </p:spPr>
      </p:pic>
      <p:pic>
        <p:nvPicPr>
          <p:cNvPr id="362" name="Google Shape;362;p32"/>
          <p:cNvPicPr preferRelativeResize="0"/>
          <p:nvPr/>
        </p:nvPicPr>
        <p:blipFill>
          <a:blip r:embed="rId7">
            <a:alphaModFix/>
          </a:blip>
          <a:stretch>
            <a:fillRect/>
          </a:stretch>
        </p:blipFill>
        <p:spPr>
          <a:xfrm>
            <a:off x="5500100" y="1814125"/>
            <a:ext cx="1485700" cy="1916225"/>
          </a:xfrm>
          <a:prstGeom prst="rect">
            <a:avLst/>
          </a:prstGeom>
          <a:noFill/>
          <a:ln>
            <a:noFill/>
          </a:ln>
        </p:spPr>
      </p:pic>
      <p:cxnSp>
        <p:nvCxnSpPr>
          <p:cNvPr id="363" name="Google Shape;363;p32"/>
          <p:cNvCxnSpPr/>
          <p:nvPr/>
        </p:nvCxnSpPr>
        <p:spPr>
          <a:xfrm flipH="1" rot="10800000">
            <a:off x="1368350" y="1612725"/>
            <a:ext cx="684300" cy="2211300"/>
          </a:xfrm>
          <a:prstGeom prst="straightConnector1">
            <a:avLst/>
          </a:prstGeom>
          <a:noFill/>
          <a:ln cap="flat" cmpd="sng" w="38100">
            <a:solidFill>
              <a:srgbClr val="6AA84F"/>
            </a:solidFill>
            <a:prstDash val="solid"/>
            <a:round/>
            <a:headEnd len="med" w="med" type="none"/>
            <a:tailEnd len="med" w="med" type="stealth"/>
          </a:ln>
        </p:spPr>
      </p:cxnSp>
      <p:cxnSp>
        <p:nvCxnSpPr>
          <p:cNvPr id="364" name="Google Shape;364;p32"/>
          <p:cNvCxnSpPr/>
          <p:nvPr/>
        </p:nvCxnSpPr>
        <p:spPr>
          <a:xfrm flipH="1" rot="10800000">
            <a:off x="3570858" y="2186770"/>
            <a:ext cx="228600" cy="696000"/>
          </a:xfrm>
          <a:prstGeom prst="straightConnector1">
            <a:avLst/>
          </a:prstGeom>
          <a:noFill/>
          <a:ln cap="flat" cmpd="sng" w="38100">
            <a:solidFill>
              <a:srgbClr val="E85927"/>
            </a:solidFill>
            <a:prstDash val="solid"/>
            <a:round/>
            <a:headEnd len="med" w="med" type="none"/>
            <a:tailEnd len="med" w="med" type="stealth"/>
          </a:ln>
        </p:spPr>
      </p:cxnSp>
      <p:cxnSp>
        <p:nvCxnSpPr>
          <p:cNvPr id="365" name="Google Shape;365;p32"/>
          <p:cNvCxnSpPr/>
          <p:nvPr/>
        </p:nvCxnSpPr>
        <p:spPr>
          <a:xfrm>
            <a:off x="5253500" y="2406838"/>
            <a:ext cx="493500" cy="199200"/>
          </a:xfrm>
          <a:prstGeom prst="straightConnector1">
            <a:avLst/>
          </a:prstGeom>
          <a:noFill/>
          <a:ln cap="flat" cmpd="sng" w="38100">
            <a:solidFill>
              <a:srgbClr val="E85927"/>
            </a:solidFill>
            <a:prstDash val="solid"/>
            <a:round/>
            <a:headEnd len="med" w="med" type="none"/>
            <a:tailEnd len="med" w="med" type="stealth"/>
          </a:ln>
        </p:spPr>
      </p:cxnSp>
      <p:cxnSp>
        <p:nvCxnSpPr>
          <p:cNvPr id="366" name="Google Shape;366;p32"/>
          <p:cNvCxnSpPr/>
          <p:nvPr/>
        </p:nvCxnSpPr>
        <p:spPr>
          <a:xfrm flipH="1" rot="10800000">
            <a:off x="6195500" y="3044925"/>
            <a:ext cx="1581600" cy="546000"/>
          </a:xfrm>
          <a:prstGeom prst="straightConnector1">
            <a:avLst/>
          </a:prstGeom>
          <a:noFill/>
          <a:ln cap="flat" cmpd="sng" w="38100">
            <a:solidFill>
              <a:srgbClr val="E85927"/>
            </a:solidFill>
            <a:prstDash val="solid"/>
            <a:round/>
            <a:headEnd len="med" w="med" type="none"/>
            <a:tailEnd len="med" w="med" type="stealth"/>
          </a:ln>
        </p:spPr>
      </p:cxnSp>
      <p:cxnSp>
        <p:nvCxnSpPr>
          <p:cNvPr id="367" name="Google Shape;367;p32"/>
          <p:cNvCxnSpPr/>
          <p:nvPr/>
        </p:nvCxnSpPr>
        <p:spPr>
          <a:xfrm rot="10800000">
            <a:off x="7406650" y="370375"/>
            <a:ext cx="0" cy="726900"/>
          </a:xfrm>
          <a:prstGeom prst="straightConnector1">
            <a:avLst/>
          </a:prstGeom>
          <a:noFill/>
          <a:ln cap="flat" cmpd="sng" w="38100">
            <a:solidFill>
              <a:srgbClr val="E85927"/>
            </a:solidFill>
            <a:prstDash val="solid"/>
            <a:round/>
            <a:headEnd len="med" w="med" type="none"/>
            <a:tailEnd len="med" w="med" type="stealth"/>
          </a:ln>
        </p:spPr>
      </p:cxnSp>
      <p:sp>
        <p:nvSpPr>
          <p:cNvPr id="368" name="Google Shape;368;p32"/>
          <p:cNvSpPr txBox="1"/>
          <p:nvPr/>
        </p:nvSpPr>
        <p:spPr>
          <a:xfrm>
            <a:off x="318853" y="4508550"/>
            <a:ext cx="1628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Step 2</a:t>
            </a:r>
            <a:endParaRPr b="1">
              <a:latin typeface="Montserrat"/>
              <a:ea typeface="Montserrat"/>
              <a:cs typeface="Montserrat"/>
              <a:sym typeface="Montserrat"/>
            </a:endParaRPr>
          </a:p>
        </p:txBody>
      </p:sp>
      <p:sp>
        <p:nvSpPr>
          <p:cNvPr id="369" name="Google Shape;369;p32"/>
          <p:cNvSpPr txBox="1"/>
          <p:nvPr/>
        </p:nvSpPr>
        <p:spPr>
          <a:xfrm>
            <a:off x="2022141" y="4508550"/>
            <a:ext cx="1628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Step 2 Details</a:t>
            </a:r>
            <a:endParaRPr b="1">
              <a:latin typeface="Montserrat"/>
              <a:ea typeface="Montserrat"/>
              <a:cs typeface="Montserrat"/>
              <a:sym typeface="Montserrat"/>
            </a:endParaRPr>
          </a:p>
        </p:txBody>
      </p:sp>
      <p:sp>
        <p:nvSpPr>
          <p:cNvPr id="370" name="Google Shape;370;p32"/>
          <p:cNvSpPr txBox="1"/>
          <p:nvPr/>
        </p:nvSpPr>
        <p:spPr>
          <a:xfrm>
            <a:off x="3360212" y="4508550"/>
            <a:ext cx="235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Select Modif.</a:t>
            </a:r>
            <a:endParaRPr b="1">
              <a:latin typeface="Montserrat"/>
              <a:ea typeface="Montserrat"/>
              <a:cs typeface="Montserrat"/>
              <a:sym typeface="Montserrat"/>
            </a:endParaRPr>
          </a:p>
        </p:txBody>
      </p:sp>
      <p:sp>
        <p:nvSpPr>
          <p:cNvPr id="371" name="Google Shape;371;p32"/>
          <p:cNvSpPr txBox="1"/>
          <p:nvPr/>
        </p:nvSpPr>
        <p:spPr>
          <a:xfrm>
            <a:off x="5428703" y="4508550"/>
            <a:ext cx="1628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Confirm</a:t>
            </a:r>
            <a:endParaRPr b="1">
              <a:latin typeface="Montserrat"/>
              <a:ea typeface="Montserrat"/>
              <a:cs typeface="Montserrat"/>
              <a:sym typeface="Montserrat"/>
            </a:endParaRPr>
          </a:p>
        </p:txBody>
      </p:sp>
      <p:sp>
        <p:nvSpPr>
          <p:cNvPr id="372" name="Google Shape;372;p32"/>
          <p:cNvSpPr txBox="1"/>
          <p:nvPr/>
        </p:nvSpPr>
        <p:spPr>
          <a:xfrm>
            <a:off x="7131978" y="4508550"/>
            <a:ext cx="1628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Step 2 Details</a:t>
            </a:r>
            <a:endParaRPr b="1">
              <a:latin typeface="Montserrat"/>
              <a:ea typeface="Montserrat"/>
              <a:cs typeface="Montserrat"/>
              <a:sym typeface="Montserrat"/>
            </a:endParaRPr>
          </a:p>
        </p:txBody>
      </p:sp>
      <p:sp>
        <p:nvSpPr>
          <p:cNvPr id="373" name="Google Shape;373;p32"/>
          <p:cNvSpPr txBox="1"/>
          <p:nvPr/>
        </p:nvSpPr>
        <p:spPr>
          <a:xfrm>
            <a:off x="1308100" y="3888706"/>
            <a:ext cx="4761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tap</a:t>
            </a:r>
            <a:endParaRPr>
              <a:solidFill>
                <a:schemeClr val="dk1"/>
              </a:solidFill>
              <a:latin typeface="Montserrat"/>
              <a:ea typeface="Montserrat"/>
              <a:cs typeface="Montserrat"/>
              <a:sym typeface="Montserrat"/>
            </a:endParaRPr>
          </a:p>
        </p:txBody>
      </p:sp>
      <p:sp>
        <p:nvSpPr>
          <p:cNvPr id="374" name="Google Shape;374;p32"/>
          <p:cNvSpPr txBox="1"/>
          <p:nvPr/>
        </p:nvSpPr>
        <p:spPr>
          <a:xfrm>
            <a:off x="3174625" y="3029856"/>
            <a:ext cx="4761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tap</a:t>
            </a:r>
            <a:endParaRPr>
              <a:solidFill>
                <a:schemeClr val="dk1"/>
              </a:solidFill>
              <a:latin typeface="Montserrat"/>
              <a:ea typeface="Montserrat"/>
              <a:cs typeface="Montserrat"/>
              <a:sym typeface="Montserrat"/>
            </a:endParaRPr>
          </a:p>
        </p:txBody>
      </p:sp>
      <p:sp>
        <p:nvSpPr>
          <p:cNvPr id="375" name="Google Shape;375;p32"/>
          <p:cNvSpPr txBox="1"/>
          <p:nvPr/>
        </p:nvSpPr>
        <p:spPr>
          <a:xfrm>
            <a:off x="4877875" y="2546031"/>
            <a:ext cx="4761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tap</a:t>
            </a:r>
            <a:endParaRPr>
              <a:solidFill>
                <a:schemeClr val="dk1"/>
              </a:solidFill>
              <a:latin typeface="Montserrat"/>
              <a:ea typeface="Montserrat"/>
              <a:cs typeface="Montserrat"/>
              <a:sym typeface="Montserrat"/>
            </a:endParaRPr>
          </a:p>
        </p:txBody>
      </p:sp>
      <p:sp>
        <p:nvSpPr>
          <p:cNvPr id="376" name="Google Shape;376;p32"/>
          <p:cNvSpPr txBox="1"/>
          <p:nvPr/>
        </p:nvSpPr>
        <p:spPr>
          <a:xfrm>
            <a:off x="5719400" y="3664094"/>
            <a:ext cx="4761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tap</a:t>
            </a:r>
            <a:endParaRPr>
              <a:solidFill>
                <a:schemeClr val="dk1"/>
              </a:solidFill>
              <a:latin typeface="Montserrat"/>
              <a:ea typeface="Montserrat"/>
              <a:cs typeface="Montserrat"/>
              <a:sym typeface="Montserrat"/>
            </a:endParaRPr>
          </a:p>
        </p:txBody>
      </p:sp>
      <p:sp>
        <p:nvSpPr>
          <p:cNvPr id="377" name="Google Shape;377;p32"/>
          <p:cNvSpPr txBox="1"/>
          <p:nvPr/>
        </p:nvSpPr>
        <p:spPr>
          <a:xfrm>
            <a:off x="7406650" y="1171300"/>
            <a:ext cx="17031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Tap </a:t>
            </a:r>
            <a:r>
              <a:rPr lang="en">
                <a:solidFill>
                  <a:schemeClr val="dk1"/>
                </a:solidFill>
                <a:latin typeface="Montserrat"/>
                <a:ea typeface="Montserrat"/>
                <a:cs typeface="Montserrat"/>
                <a:sym typeface="Montserrat"/>
              </a:rPr>
              <a:t>(exit subtask)</a:t>
            </a:r>
            <a:endParaRPr>
              <a:solidFill>
                <a:schemeClr val="dk1"/>
              </a:solidFill>
              <a:latin typeface="Montserrat"/>
              <a:ea typeface="Montserrat"/>
              <a:cs typeface="Montserrat"/>
              <a:sym typeface="Montserrat"/>
            </a:endParaRPr>
          </a:p>
        </p:txBody>
      </p:sp>
      <p:sp>
        <p:nvSpPr>
          <p:cNvPr id="378" name="Google Shape;378;p32"/>
          <p:cNvSpPr txBox="1"/>
          <p:nvPr/>
        </p:nvSpPr>
        <p:spPr>
          <a:xfrm>
            <a:off x="249250" y="420359"/>
            <a:ext cx="6871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This is part of the moderate task flow. Here, users modify the second step of the recipe.</a:t>
            </a:r>
            <a:endParaRPr>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id="383" name="Google Shape;383;p33"/>
          <p:cNvPicPr preferRelativeResize="0"/>
          <p:nvPr/>
        </p:nvPicPr>
        <p:blipFill>
          <a:blip r:embed="rId3">
            <a:alphaModFix/>
          </a:blip>
          <a:stretch>
            <a:fillRect/>
          </a:stretch>
        </p:blipFill>
        <p:spPr>
          <a:xfrm>
            <a:off x="222912" y="1277974"/>
            <a:ext cx="1620761" cy="3349825"/>
          </a:xfrm>
          <a:prstGeom prst="rect">
            <a:avLst/>
          </a:prstGeom>
          <a:noFill/>
          <a:ln cap="flat" cmpd="sng" w="9525">
            <a:solidFill>
              <a:srgbClr val="B7B7B7"/>
            </a:solidFill>
            <a:prstDash val="solid"/>
            <a:round/>
            <a:headEnd len="sm" w="sm" type="none"/>
            <a:tailEnd len="sm" w="sm" type="none"/>
          </a:ln>
        </p:spPr>
      </p:pic>
      <p:pic>
        <p:nvPicPr>
          <p:cNvPr id="384" name="Google Shape;384;p33"/>
          <p:cNvPicPr preferRelativeResize="0"/>
          <p:nvPr/>
        </p:nvPicPr>
        <p:blipFill rotWithShape="1">
          <a:blip r:embed="rId4">
            <a:alphaModFix/>
          </a:blip>
          <a:srcRect b="16001" l="0" r="0" t="0"/>
          <a:stretch/>
        </p:blipFill>
        <p:spPr>
          <a:xfrm>
            <a:off x="5514755" y="1253412"/>
            <a:ext cx="1620761" cy="3398922"/>
          </a:xfrm>
          <a:prstGeom prst="rect">
            <a:avLst/>
          </a:prstGeom>
          <a:noFill/>
          <a:ln cap="flat" cmpd="sng" w="9525">
            <a:solidFill>
              <a:srgbClr val="B7B7B7"/>
            </a:solidFill>
            <a:prstDash val="solid"/>
            <a:round/>
            <a:headEnd len="sm" w="sm" type="none"/>
            <a:tailEnd len="sm" w="sm" type="none"/>
          </a:ln>
        </p:spPr>
      </p:pic>
      <p:pic>
        <p:nvPicPr>
          <p:cNvPr id="385" name="Google Shape;385;p33"/>
          <p:cNvPicPr preferRelativeResize="0"/>
          <p:nvPr/>
        </p:nvPicPr>
        <p:blipFill rotWithShape="1">
          <a:blip r:embed="rId5">
            <a:alphaModFix/>
          </a:blip>
          <a:srcRect b="54283" l="0" r="0" t="0"/>
          <a:stretch/>
        </p:blipFill>
        <p:spPr>
          <a:xfrm>
            <a:off x="3750807" y="1253412"/>
            <a:ext cx="1620761" cy="3398923"/>
          </a:xfrm>
          <a:prstGeom prst="rect">
            <a:avLst/>
          </a:prstGeom>
          <a:noFill/>
          <a:ln cap="flat" cmpd="sng" w="9525">
            <a:solidFill>
              <a:srgbClr val="B7B7B7"/>
            </a:solidFill>
            <a:prstDash val="solid"/>
            <a:round/>
            <a:headEnd len="sm" w="sm" type="none"/>
            <a:tailEnd len="sm" w="sm" type="none"/>
          </a:ln>
        </p:spPr>
      </p:pic>
      <p:pic>
        <p:nvPicPr>
          <p:cNvPr id="386" name="Google Shape;386;p33"/>
          <p:cNvPicPr preferRelativeResize="0"/>
          <p:nvPr/>
        </p:nvPicPr>
        <p:blipFill>
          <a:blip r:embed="rId6">
            <a:alphaModFix/>
          </a:blip>
          <a:stretch>
            <a:fillRect/>
          </a:stretch>
        </p:blipFill>
        <p:spPr>
          <a:xfrm>
            <a:off x="1986860" y="1251263"/>
            <a:ext cx="1620761" cy="3403249"/>
          </a:xfrm>
          <a:prstGeom prst="rect">
            <a:avLst/>
          </a:prstGeom>
          <a:noFill/>
          <a:ln cap="flat" cmpd="sng" w="9525">
            <a:solidFill>
              <a:srgbClr val="B7B7B7"/>
            </a:solidFill>
            <a:prstDash val="solid"/>
            <a:round/>
            <a:headEnd len="sm" w="sm" type="none"/>
            <a:tailEnd len="sm" w="sm" type="none"/>
          </a:ln>
        </p:spPr>
      </p:pic>
      <p:sp>
        <p:nvSpPr>
          <p:cNvPr id="387" name="Google Shape;387;p33"/>
          <p:cNvSpPr/>
          <p:nvPr/>
        </p:nvSpPr>
        <p:spPr>
          <a:xfrm>
            <a:off x="222900" y="154375"/>
            <a:ext cx="8698200" cy="797100"/>
          </a:xfrm>
          <a:prstGeom prst="roundRect">
            <a:avLst>
              <a:gd fmla="val 50000" name="adj"/>
            </a:avLst>
          </a:prstGeom>
          <a:solidFill>
            <a:schemeClr val="lt1"/>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3"/>
          <p:cNvSpPr txBox="1"/>
          <p:nvPr>
            <p:ph idx="4294967295" type="body"/>
          </p:nvPr>
        </p:nvSpPr>
        <p:spPr>
          <a:xfrm>
            <a:off x="400500" y="248977"/>
            <a:ext cx="8520600" cy="643800"/>
          </a:xfrm>
          <a:prstGeom prst="rect">
            <a:avLst/>
          </a:prstGeom>
        </p:spPr>
        <p:txBody>
          <a:bodyPr anchorCtr="0" anchor="t" bIns="91425" lIns="91425" spcFirstLastPara="1" rIns="91425" wrap="square" tIns="91425">
            <a:normAutofit fontScale="40000" lnSpcReduction="20000"/>
          </a:bodyPr>
          <a:lstStyle/>
          <a:p>
            <a:pPr indent="0" lvl="0" marL="0" rtl="0" algn="l">
              <a:spcBef>
                <a:spcPts val="0"/>
              </a:spcBef>
              <a:spcAft>
                <a:spcPts val="0"/>
              </a:spcAft>
              <a:buNone/>
            </a:pPr>
            <a:r>
              <a:rPr b="1" lang="en" sz="2700">
                <a:solidFill>
                  <a:srgbClr val="E85927"/>
                </a:solidFill>
                <a:latin typeface="Montserrat"/>
                <a:ea typeface="Montserrat"/>
                <a:cs typeface="Montserrat"/>
                <a:sym typeface="Montserrat"/>
              </a:rPr>
              <a:t>Complex</a:t>
            </a:r>
            <a:endParaRPr b="1" sz="2700">
              <a:solidFill>
                <a:srgbClr val="E85927"/>
              </a:solidFill>
              <a:latin typeface="Montserrat"/>
              <a:ea typeface="Montserrat"/>
              <a:cs typeface="Montserrat"/>
              <a:sym typeface="Montserrat"/>
            </a:endParaRPr>
          </a:p>
          <a:p>
            <a:pPr indent="0" lvl="0" marL="0" rtl="0" algn="l">
              <a:spcBef>
                <a:spcPts val="0"/>
              </a:spcBef>
              <a:spcAft>
                <a:spcPts val="1200"/>
              </a:spcAft>
              <a:buNone/>
            </a:pPr>
            <a:r>
              <a:rPr lang="en" sz="2600">
                <a:solidFill>
                  <a:srgbClr val="E85927"/>
                </a:solidFill>
                <a:latin typeface="Montserrat"/>
                <a:ea typeface="Montserrat"/>
                <a:cs typeface="Montserrat"/>
                <a:sym typeface="Montserrat"/>
              </a:rPr>
              <a:t>Input nutritional limits and navigate through the steps of a specified recipe, performing modifications that are accepted/rejected intelligently based on the user’s nutritional limits.</a:t>
            </a:r>
            <a:endParaRPr b="1" sz="2150">
              <a:solidFill>
                <a:srgbClr val="E85927"/>
              </a:solidFill>
              <a:latin typeface="Montserrat"/>
              <a:ea typeface="Montserrat"/>
              <a:cs typeface="Montserrat"/>
              <a:sym typeface="Montserrat"/>
            </a:endParaRPr>
          </a:p>
        </p:txBody>
      </p:sp>
      <p:pic>
        <p:nvPicPr>
          <p:cNvPr id="389" name="Google Shape;389;p33"/>
          <p:cNvPicPr preferRelativeResize="0"/>
          <p:nvPr/>
        </p:nvPicPr>
        <p:blipFill>
          <a:blip r:embed="rId3">
            <a:alphaModFix/>
          </a:blip>
          <a:stretch>
            <a:fillRect/>
          </a:stretch>
        </p:blipFill>
        <p:spPr>
          <a:xfrm>
            <a:off x="7278703" y="1251238"/>
            <a:ext cx="1620761" cy="3403247"/>
          </a:xfrm>
          <a:prstGeom prst="rect">
            <a:avLst/>
          </a:prstGeom>
          <a:noFill/>
          <a:ln cap="flat" cmpd="sng" w="9525">
            <a:solidFill>
              <a:srgbClr val="B7B7B7"/>
            </a:solidFill>
            <a:prstDash val="solid"/>
            <a:round/>
            <a:headEnd len="sm" w="sm" type="none"/>
            <a:tailEnd len="sm" w="sm" type="none"/>
          </a:ln>
        </p:spPr>
      </p:pic>
      <p:sp>
        <p:nvSpPr>
          <p:cNvPr id="390" name="Google Shape;390;p33"/>
          <p:cNvSpPr txBox="1"/>
          <p:nvPr/>
        </p:nvSpPr>
        <p:spPr>
          <a:xfrm>
            <a:off x="5347609" y="4654500"/>
            <a:ext cx="3878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1"/>
                </a:solidFill>
                <a:latin typeface="Montserrat"/>
                <a:ea typeface="Montserrat"/>
                <a:cs typeface="Montserrat"/>
                <a:sym typeface="Montserrat"/>
              </a:rPr>
              <a:t>Recipe select and navigating through the recipe are included in the complex task, but we’ve omitted them for brevity.</a:t>
            </a:r>
            <a:endParaRPr sz="900">
              <a:solidFill>
                <a:schemeClr val="dk1"/>
              </a:solidFill>
              <a:latin typeface="Montserrat"/>
              <a:ea typeface="Montserrat"/>
              <a:cs typeface="Montserrat"/>
              <a:sym typeface="Montserrat"/>
            </a:endParaRPr>
          </a:p>
        </p:txBody>
      </p:sp>
      <p:cxnSp>
        <p:nvCxnSpPr>
          <p:cNvPr id="391" name="Google Shape;391;p33"/>
          <p:cNvCxnSpPr/>
          <p:nvPr/>
        </p:nvCxnSpPr>
        <p:spPr>
          <a:xfrm flipH="1" rot="10800000">
            <a:off x="1564825" y="2081925"/>
            <a:ext cx="503400" cy="2136300"/>
          </a:xfrm>
          <a:prstGeom prst="straightConnector1">
            <a:avLst/>
          </a:prstGeom>
          <a:noFill/>
          <a:ln cap="flat" cmpd="sng" w="38100">
            <a:solidFill>
              <a:srgbClr val="E85927"/>
            </a:solidFill>
            <a:prstDash val="solid"/>
            <a:round/>
            <a:headEnd len="med" w="med" type="none"/>
            <a:tailEnd len="med" w="med" type="stealth"/>
          </a:ln>
        </p:spPr>
      </p:cxnSp>
      <p:cxnSp>
        <p:nvCxnSpPr>
          <p:cNvPr id="392" name="Google Shape;392;p33"/>
          <p:cNvCxnSpPr/>
          <p:nvPr/>
        </p:nvCxnSpPr>
        <p:spPr>
          <a:xfrm flipH="1" rot="10800000">
            <a:off x="3320150" y="2136350"/>
            <a:ext cx="2381400" cy="421800"/>
          </a:xfrm>
          <a:prstGeom prst="straightConnector1">
            <a:avLst/>
          </a:prstGeom>
          <a:noFill/>
          <a:ln cap="flat" cmpd="sng" w="38100">
            <a:solidFill>
              <a:srgbClr val="E85927"/>
            </a:solidFill>
            <a:prstDash val="solid"/>
            <a:round/>
            <a:headEnd len="med" w="med" type="none"/>
            <a:tailEnd len="med" w="med" type="stealth"/>
          </a:ln>
        </p:spPr>
      </p:cxnSp>
      <p:cxnSp>
        <p:nvCxnSpPr>
          <p:cNvPr id="393" name="Google Shape;393;p33"/>
          <p:cNvCxnSpPr/>
          <p:nvPr/>
        </p:nvCxnSpPr>
        <p:spPr>
          <a:xfrm flipH="1" rot="10800000">
            <a:off x="3347350" y="2639875"/>
            <a:ext cx="489900" cy="163200"/>
          </a:xfrm>
          <a:prstGeom prst="straightConnector1">
            <a:avLst/>
          </a:prstGeom>
          <a:noFill/>
          <a:ln cap="flat" cmpd="sng" w="38100">
            <a:solidFill>
              <a:srgbClr val="E85927"/>
            </a:solidFill>
            <a:prstDash val="solid"/>
            <a:round/>
            <a:headEnd len="med" w="med" type="none"/>
            <a:tailEnd len="med" w="med" type="stealth"/>
          </a:ln>
        </p:spPr>
      </p:cxnSp>
      <p:cxnSp>
        <p:nvCxnSpPr>
          <p:cNvPr id="394" name="Google Shape;394;p33"/>
          <p:cNvCxnSpPr/>
          <p:nvPr/>
        </p:nvCxnSpPr>
        <p:spPr>
          <a:xfrm flipH="1" rot="10800000">
            <a:off x="6041575" y="3617725"/>
            <a:ext cx="1425900" cy="614100"/>
          </a:xfrm>
          <a:prstGeom prst="straightConnector1">
            <a:avLst/>
          </a:prstGeom>
          <a:noFill/>
          <a:ln cap="flat" cmpd="sng" w="38100">
            <a:solidFill>
              <a:srgbClr val="E85927"/>
            </a:solidFill>
            <a:prstDash val="solid"/>
            <a:round/>
            <a:headEnd len="med" w="med" type="none"/>
            <a:tailEnd len="med" w="med" type="stealth"/>
          </a:ln>
        </p:spPr>
      </p:cxnSp>
      <p:cxnSp>
        <p:nvCxnSpPr>
          <p:cNvPr id="395" name="Google Shape;395;p33"/>
          <p:cNvCxnSpPr/>
          <p:nvPr/>
        </p:nvCxnSpPr>
        <p:spPr>
          <a:xfrm>
            <a:off x="8671076" y="3962608"/>
            <a:ext cx="336900" cy="0"/>
          </a:xfrm>
          <a:prstGeom prst="straightConnector1">
            <a:avLst/>
          </a:prstGeom>
          <a:noFill/>
          <a:ln cap="flat" cmpd="sng" w="38100">
            <a:solidFill>
              <a:srgbClr val="E85927"/>
            </a:solidFill>
            <a:prstDash val="solid"/>
            <a:round/>
            <a:headEnd len="med" w="med" type="none"/>
            <a:tailEnd len="med" w="med" type="stealth"/>
          </a:ln>
        </p:spPr>
      </p:cxnSp>
      <p:sp>
        <p:nvSpPr>
          <p:cNvPr id="396" name="Google Shape;396;p33"/>
          <p:cNvSpPr txBox="1"/>
          <p:nvPr/>
        </p:nvSpPr>
        <p:spPr>
          <a:xfrm>
            <a:off x="1027400" y="3873531"/>
            <a:ext cx="4761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tap</a:t>
            </a:r>
            <a:endParaRPr>
              <a:solidFill>
                <a:schemeClr val="dk1"/>
              </a:solidFill>
              <a:latin typeface="Montserrat"/>
              <a:ea typeface="Montserrat"/>
              <a:cs typeface="Montserrat"/>
              <a:sym typeface="Montserrat"/>
            </a:endParaRPr>
          </a:p>
        </p:txBody>
      </p:sp>
      <p:sp>
        <p:nvSpPr>
          <p:cNvPr id="397" name="Google Shape;397;p33"/>
          <p:cNvSpPr txBox="1"/>
          <p:nvPr/>
        </p:nvSpPr>
        <p:spPr>
          <a:xfrm>
            <a:off x="3131525" y="2977731"/>
            <a:ext cx="4761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tap</a:t>
            </a:r>
            <a:endParaRPr>
              <a:solidFill>
                <a:schemeClr val="dk1"/>
              </a:solidFill>
              <a:latin typeface="Montserrat"/>
              <a:ea typeface="Montserrat"/>
              <a:cs typeface="Montserrat"/>
              <a:sym typeface="Montserrat"/>
            </a:endParaRPr>
          </a:p>
        </p:txBody>
      </p:sp>
      <p:sp>
        <p:nvSpPr>
          <p:cNvPr id="398" name="Google Shape;398;p33"/>
          <p:cNvSpPr txBox="1"/>
          <p:nvPr/>
        </p:nvSpPr>
        <p:spPr>
          <a:xfrm>
            <a:off x="3073900" y="2081931"/>
            <a:ext cx="4761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tap</a:t>
            </a:r>
            <a:endParaRPr>
              <a:solidFill>
                <a:schemeClr val="dk1"/>
              </a:solidFill>
              <a:latin typeface="Montserrat"/>
              <a:ea typeface="Montserrat"/>
              <a:cs typeface="Montserrat"/>
              <a:sym typeface="Montserrat"/>
            </a:endParaRPr>
          </a:p>
        </p:txBody>
      </p:sp>
      <p:sp>
        <p:nvSpPr>
          <p:cNvPr id="399" name="Google Shape;399;p33"/>
          <p:cNvSpPr txBox="1"/>
          <p:nvPr/>
        </p:nvSpPr>
        <p:spPr>
          <a:xfrm>
            <a:off x="5647063" y="3801731"/>
            <a:ext cx="4761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tap</a:t>
            </a:r>
            <a:endParaRPr>
              <a:solidFill>
                <a:schemeClr val="dk1"/>
              </a:solidFill>
              <a:latin typeface="Montserrat"/>
              <a:ea typeface="Montserrat"/>
              <a:cs typeface="Montserrat"/>
              <a:sym typeface="Montserrat"/>
            </a:endParaRPr>
          </a:p>
        </p:txBody>
      </p:sp>
      <p:sp>
        <p:nvSpPr>
          <p:cNvPr id="400" name="Google Shape;400;p33"/>
          <p:cNvSpPr txBox="1"/>
          <p:nvPr/>
        </p:nvSpPr>
        <p:spPr>
          <a:xfrm>
            <a:off x="4163900" y="3440800"/>
            <a:ext cx="6939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50">
                <a:solidFill>
                  <a:schemeClr val="dk1"/>
                </a:solidFill>
                <a:latin typeface="Montserrat"/>
                <a:ea typeface="Montserrat"/>
                <a:cs typeface="Montserrat"/>
                <a:sym typeface="Montserrat"/>
              </a:rPr>
              <a:t>input</a:t>
            </a:r>
            <a:endParaRPr sz="1250">
              <a:solidFill>
                <a:schemeClr val="dk1"/>
              </a:solidFill>
              <a:latin typeface="Montserrat"/>
              <a:ea typeface="Montserrat"/>
              <a:cs typeface="Montserrat"/>
              <a:sym typeface="Montserrat"/>
            </a:endParaRPr>
          </a:p>
        </p:txBody>
      </p:sp>
      <p:sp>
        <p:nvSpPr>
          <p:cNvPr id="401" name="Google Shape;401;p33"/>
          <p:cNvSpPr txBox="1"/>
          <p:nvPr/>
        </p:nvSpPr>
        <p:spPr>
          <a:xfrm>
            <a:off x="6448425" y="1885500"/>
            <a:ext cx="6939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select</a:t>
            </a:r>
            <a:endParaRPr>
              <a:solidFill>
                <a:schemeClr val="dk1"/>
              </a:solidFill>
              <a:latin typeface="Montserrat"/>
              <a:ea typeface="Montserrat"/>
              <a:cs typeface="Montserrat"/>
              <a:sym typeface="Montserrat"/>
            </a:endParaRPr>
          </a:p>
        </p:txBody>
      </p:sp>
      <p:sp>
        <p:nvSpPr>
          <p:cNvPr id="402" name="Google Shape;402;p33"/>
          <p:cNvSpPr/>
          <p:nvPr/>
        </p:nvSpPr>
        <p:spPr>
          <a:xfrm>
            <a:off x="4653654" y="3197679"/>
            <a:ext cx="336900" cy="336900"/>
          </a:xfrm>
          <a:prstGeom prst="ellipse">
            <a:avLst/>
          </a:prstGeom>
          <a:noFill/>
          <a:ln cap="flat" cmpd="sng" w="28575">
            <a:solidFill>
              <a:srgbClr val="E859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3"/>
          <p:cNvSpPr/>
          <p:nvPr/>
        </p:nvSpPr>
        <p:spPr>
          <a:xfrm>
            <a:off x="6408416" y="2230200"/>
            <a:ext cx="336900" cy="336900"/>
          </a:xfrm>
          <a:prstGeom prst="ellipse">
            <a:avLst/>
          </a:prstGeom>
          <a:noFill/>
          <a:ln cap="flat" cmpd="sng" w="28575">
            <a:solidFill>
              <a:srgbClr val="E859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3"/>
          <p:cNvSpPr txBox="1"/>
          <p:nvPr/>
        </p:nvSpPr>
        <p:spPr>
          <a:xfrm>
            <a:off x="7659725" y="3197675"/>
            <a:ext cx="1323600" cy="542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SzPts val="440"/>
              <a:buNone/>
            </a:pPr>
            <a:r>
              <a:rPr lang="en" sz="1260">
                <a:solidFill>
                  <a:schemeClr val="dk1"/>
                </a:solidFill>
                <a:latin typeface="Montserrat"/>
                <a:ea typeface="Montserrat"/>
                <a:cs typeface="Montserrat"/>
                <a:sym typeface="Montserrat"/>
              </a:rPr>
              <a:t>t</a:t>
            </a:r>
            <a:r>
              <a:rPr lang="en" sz="1260">
                <a:solidFill>
                  <a:schemeClr val="dk1"/>
                </a:solidFill>
                <a:latin typeface="Montserrat"/>
                <a:ea typeface="Montserrat"/>
                <a:cs typeface="Montserrat"/>
                <a:sym typeface="Montserrat"/>
              </a:rPr>
              <a:t>ap (to recipe select)</a:t>
            </a:r>
            <a:endParaRPr sz="1260">
              <a:solidFill>
                <a:schemeClr val="dk1"/>
              </a:solidFill>
              <a:latin typeface="Montserrat"/>
              <a:ea typeface="Montserrat"/>
              <a:cs typeface="Montserrat"/>
              <a:sym typeface="Montserrat"/>
            </a:endParaRPr>
          </a:p>
        </p:txBody>
      </p:sp>
      <p:sp>
        <p:nvSpPr>
          <p:cNvPr id="405" name="Google Shape;405;p33"/>
          <p:cNvSpPr txBox="1"/>
          <p:nvPr/>
        </p:nvSpPr>
        <p:spPr>
          <a:xfrm>
            <a:off x="214978" y="4627800"/>
            <a:ext cx="1628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Home</a:t>
            </a:r>
            <a:endParaRPr b="1">
              <a:latin typeface="Montserrat"/>
              <a:ea typeface="Montserrat"/>
              <a:cs typeface="Montserrat"/>
              <a:sym typeface="Montserrat"/>
            </a:endParaRPr>
          </a:p>
        </p:txBody>
      </p:sp>
      <p:sp>
        <p:nvSpPr>
          <p:cNvPr id="406" name="Google Shape;406;p33"/>
          <p:cNvSpPr txBox="1"/>
          <p:nvPr/>
        </p:nvSpPr>
        <p:spPr>
          <a:xfrm>
            <a:off x="1982891" y="4627800"/>
            <a:ext cx="1628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Profile</a:t>
            </a:r>
            <a:r>
              <a:rPr b="1" lang="en">
                <a:latin typeface="Montserrat"/>
                <a:ea typeface="Montserrat"/>
                <a:cs typeface="Montserrat"/>
                <a:sym typeface="Montserrat"/>
              </a:rPr>
              <a:t> Page</a:t>
            </a:r>
            <a:endParaRPr b="1">
              <a:latin typeface="Montserrat"/>
              <a:ea typeface="Montserrat"/>
              <a:cs typeface="Montserrat"/>
              <a:sym typeface="Montserrat"/>
            </a:endParaRPr>
          </a:p>
        </p:txBody>
      </p:sp>
      <p:sp>
        <p:nvSpPr>
          <p:cNvPr id="407" name="Google Shape;407;p33"/>
          <p:cNvSpPr txBox="1"/>
          <p:nvPr/>
        </p:nvSpPr>
        <p:spPr>
          <a:xfrm>
            <a:off x="3611601" y="4626375"/>
            <a:ext cx="1903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Nutrition Limits</a:t>
            </a:r>
            <a:endParaRPr b="1">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id="412" name="Google Shape;412;p34"/>
          <p:cNvPicPr preferRelativeResize="0"/>
          <p:nvPr/>
        </p:nvPicPr>
        <p:blipFill rotWithShape="1">
          <a:blip r:embed="rId3">
            <a:alphaModFix/>
          </a:blip>
          <a:srcRect b="12510" l="0" r="0" t="0"/>
          <a:stretch/>
        </p:blipFill>
        <p:spPr>
          <a:xfrm>
            <a:off x="1170963" y="1071813"/>
            <a:ext cx="1628550" cy="3400880"/>
          </a:xfrm>
          <a:prstGeom prst="rect">
            <a:avLst/>
          </a:prstGeom>
          <a:noFill/>
          <a:ln>
            <a:noFill/>
          </a:ln>
        </p:spPr>
      </p:pic>
      <p:sp>
        <p:nvSpPr>
          <p:cNvPr id="413" name="Google Shape;413;p34"/>
          <p:cNvSpPr txBox="1"/>
          <p:nvPr/>
        </p:nvSpPr>
        <p:spPr>
          <a:xfrm>
            <a:off x="249250" y="143600"/>
            <a:ext cx="8404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E85927"/>
                </a:solidFill>
                <a:latin typeface="Montserrat"/>
                <a:ea typeface="Montserrat"/>
                <a:cs typeface="Montserrat"/>
                <a:sym typeface="Montserrat"/>
              </a:rPr>
              <a:t>Later: users’ modifications are evaluated against their </a:t>
            </a:r>
            <a:r>
              <a:rPr b="1" lang="en" sz="1600">
                <a:solidFill>
                  <a:srgbClr val="E85927"/>
                </a:solidFill>
                <a:latin typeface="Montserrat"/>
                <a:ea typeface="Montserrat"/>
                <a:cs typeface="Montserrat"/>
                <a:sym typeface="Montserrat"/>
              </a:rPr>
              <a:t>specified</a:t>
            </a:r>
            <a:r>
              <a:rPr b="1" lang="en" sz="1600">
                <a:solidFill>
                  <a:srgbClr val="E85927"/>
                </a:solidFill>
                <a:latin typeface="Montserrat"/>
                <a:ea typeface="Montserrat"/>
                <a:cs typeface="Montserrat"/>
                <a:sym typeface="Montserrat"/>
              </a:rPr>
              <a:t> goals.</a:t>
            </a:r>
            <a:endParaRPr b="1" sz="1600">
              <a:solidFill>
                <a:srgbClr val="E85927"/>
              </a:solidFill>
              <a:latin typeface="Montserrat"/>
              <a:ea typeface="Montserrat"/>
              <a:cs typeface="Montserrat"/>
              <a:sym typeface="Montserrat"/>
            </a:endParaRPr>
          </a:p>
        </p:txBody>
      </p:sp>
      <p:pic>
        <p:nvPicPr>
          <p:cNvPr id="414" name="Google Shape;414;p34"/>
          <p:cNvPicPr preferRelativeResize="0"/>
          <p:nvPr/>
        </p:nvPicPr>
        <p:blipFill rotWithShape="1">
          <a:blip r:embed="rId4">
            <a:alphaModFix/>
          </a:blip>
          <a:srcRect b="11032" l="0" r="0" t="0"/>
          <a:stretch/>
        </p:blipFill>
        <p:spPr>
          <a:xfrm>
            <a:off x="2874225" y="1035950"/>
            <a:ext cx="1628550" cy="3472606"/>
          </a:xfrm>
          <a:prstGeom prst="rect">
            <a:avLst/>
          </a:prstGeom>
          <a:noFill/>
          <a:ln>
            <a:noFill/>
          </a:ln>
        </p:spPr>
      </p:pic>
      <p:cxnSp>
        <p:nvCxnSpPr>
          <p:cNvPr id="415" name="Google Shape;415;p34"/>
          <p:cNvCxnSpPr/>
          <p:nvPr/>
        </p:nvCxnSpPr>
        <p:spPr>
          <a:xfrm flipH="1" rot="10800000">
            <a:off x="2220400" y="1612725"/>
            <a:ext cx="684300" cy="2211300"/>
          </a:xfrm>
          <a:prstGeom prst="straightConnector1">
            <a:avLst/>
          </a:prstGeom>
          <a:noFill/>
          <a:ln cap="flat" cmpd="sng" w="38100">
            <a:solidFill>
              <a:srgbClr val="E85927"/>
            </a:solidFill>
            <a:prstDash val="solid"/>
            <a:round/>
            <a:headEnd len="med" w="med" type="none"/>
            <a:tailEnd len="med" w="med" type="stealth"/>
          </a:ln>
        </p:spPr>
      </p:cxnSp>
      <p:sp>
        <p:nvSpPr>
          <p:cNvPr id="416" name="Google Shape;416;p34"/>
          <p:cNvSpPr txBox="1"/>
          <p:nvPr/>
        </p:nvSpPr>
        <p:spPr>
          <a:xfrm>
            <a:off x="1170903" y="4508550"/>
            <a:ext cx="1628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Step 2</a:t>
            </a:r>
            <a:endParaRPr b="1">
              <a:latin typeface="Montserrat"/>
              <a:ea typeface="Montserrat"/>
              <a:cs typeface="Montserrat"/>
              <a:sym typeface="Montserrat"/>
            </a:endParaRPr>
          </a:p>
        </p:txBody>
      </p:sp>
      <p:sp>
        <p:nvSpPr>
          <p:cNvPr id="417" name="Google Shape;417;p34"/>
          <p:cNvSpPr txBox="1"/>
          <p:nvPr/>
        </p:nvSpPr>
        <p:spPr>
          <a:xfrm>
            <a:off x="2874191" y="4508550"/>
            <a:ext cx="1628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Step 2 Details</a:t>
            </a:r>
            <a:endParaRPr b="1">
              <a:latin typeface="Montserrat"/>
              <a:ea typeface="Montserrat"/>
              <a:cs typeface="Montserrat"/>
              <a:sym typeface="Montserrat"/>
            </a:endParaRPr>
          </a:p>
        </p:txBody>
      </p:sp>
      <p:sp>
        <p:nvSpPr>
          <p:cNvPr id="418" name="Google Shape;418;p34"/>
          <p:cNvSpPr txBox="1"/>
          <p:nvPr/>
        </p:nvSpPr>
        <p:spPr>
          <a:xfrm>
            <a:off x="4212262" y="4508550"/>
            <a:ext cx="235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Rejected!</a:t>
            </a:r>
            <a:endParaRPr b="1">
              <a:latin typeface="Montserrat"/>
              <a:ea typeface="Montserrat"/>
              <a:cs typeface="Montserrat"/>
              <a:sym typeface="Montserrat"/>
            </a:endParaRPr>
          </a:p>
        </p:txBody>
      </p:sp>
      <p:sp>
        <p:nvSpPr>
          <p:cNvPr id="419" name="Google Shape;419;p34"/>
          <p:cNvSpPr txBox="1"/>
          <p:nvPr/>
        </p:nvSpPr>
        <p:spPr>
          <a:xfrm>
            <a:off x="2160150" y="3888706"/>
            <a:ext cx="4761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tap</a:t>
            </a:r>
            <a:endParaRPr>
              <a:solidFill>
                <a:schemeClr val="dk1"/>
              </a:solidFill>
              <a:latin typeface="Montserrat"/>
              <a:ea typeface="Montserrat"/>
              <a:cs typeface="Montserrat"/>
              <a:sym typeface="Montserrat"/>
            </a:endParaRPr>
          </a:p>
        </p:txBody>
      </p:sp>
      <p:sp>
        <p:nvSpPr>
          <p:cNvPr id="420" name="Google Shape;420;p34"/>
          <p:cNvSpPr txBox="1"/>
          <p:nvPr/>
        </p:nvSpPr>
        <p:spPr>
          <a:xfrm>
            <a:off x="4026675" y="3029856"/>
            <a:ext cx="4761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tap</a:t>
            </a:r>
            <a:endParaRPr>
              <a:solidFill>
                <a:schemeClr val="dk1"/>
              </a:solidFill>
              <a:latin typeface="Montserrat"/>
              <a:ea typeface="Montserrat"/>
              <a:cs typeface="Montserrat"/>
              <a:sym typeface="Montserrat"/>
            </a:endParaRPr>
          </a:p>
        </p:txBody>
      </p:sp>
      <p:sp>
        <p:nvSpPr>
          <p:cNvPr id="421" name="Google Shape;421;p34"/>
          <p:cNvSpPr txBox="1"/>
          <p:nvPr/>
        </p:nvSpPr>
        <p:spPr>
          <a:xfrm>
            <a:off x="249250" y="420350"/>
            <a:ext cx="826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Here, a user tries to add too much salt, which exceeds their sodium limit.</a:t>
            </a:r>
            <a:endParaRPr>
              <a:latin typeface="Montserrat"/>
              <a:ea typeface="Montserrat"/>
              <a:cs typeface="Montserrat"/>
              <a:sym typeface="Montserrat"/>
            </a:endParaRPr>
          </a:p>
        </p:txBody>
      </p:sp>
      <p:pic>
        <p:nvPicPr>
          <p:cNvPr id="422" name="Google Shape;422;p34"/>
          <p:cNvPicPr preferRelativeResize="0"/>
          <p:nvPr/>
        </p:nvPicPr>
        <p:blipFill rotWithShape="1">
          <a:blip r:embed="rId4">
            <a:alphaModFix/>
          </a:blip>
          <a:srcRect b="11032" l="0" r="0" t="0"/>
          <a:stretch/>
        </p:blipFill>
        <p:spPr>
          <a:xfrm>
            <a:off x="4577475" y="1035950"/>
            <a:ext cx="1628550" cy="3472606"/>
          </a:xfrm>
          <a:prstGeom prst="rect">
            <a:avLst/>
          </a:prstGeom>
          <a:noFill/>
          <a:ln>
            <a:noFill/>
          </a:ln>
        </p:spPr>
      </p:pic>
      <p:pic>
        <p:nvPicPr>
          <p:cNvPr id="423" name="Google Shape;423;p34"/>
          <p:cNvPicPr preferRelativeResize="0"/>
          <p:nvPr/>
        </p:nvPicPr>
        <p:blipFill rotWithShape="1">
          <a:blip r:embed="rId5">
            <a:alphaModFix/>
          </a:blip>
          <a:srcRect b="6375" l="0" r="0" t="0"/>
          <a:stretch/>
        </p:blipFill>
        <p:spPr>
          <a:xfrm>
            <a:off x="4618613" y="1838656"/>
            <a:ext cx="1546275" cy="1867182"/>
          </a:xfrm>
          <a:prstGeom prst="rect">
            <a:avLst/>
          </a:prstGeom>
          <a:noFill/>
          <a:ln>
            <a:noFill/>
          </a:ln>
          <a:effectLst>
            <a:outerShdw blurRad="57150" rotWithShape="0" algn="bl" dir="5400000" dist="19050">
              <a:srgbClr val="000000">
                <a:alpha val="50000"/>
              </a:srgbClr>
            </a:outerShdw>
          </a:effectLst>
        </p:spPr>
      </p:pic>
      <p:pic>
        <p:nvPicPr>
          <p:cNvPr id="424" name="Google Shape;424;p34"/>
          <p:cNvPicPr preferRelativeResize="0"/>
          <p:nvPr/>
        </p:nvPicPr>
        <p:blipFill rotWithShape="1">
          <a:blip r:embed="rId4">
            <a:alphaModFix/>
          </a:blip>
          <a:srcRect b="11032" l="0" r="0" t="0"/>
          <a:stretch/>
        </p:blipFill>
        <p:spPr>
          <a:xfrm>
            <a:off x="6344550" y="1035963"/>
            <a:ext cx="1628550" cy="3472606"/>
          </a:xfrm>
          <a:prstGeom prst="rect">
            <a:avLst/>
          </a:prstGeom>
          <a:noFill/>
          <a:ln>
            <a:noFill/>
          </a:ln>
        </p:spPr>
      </p:pic>
      <p:sp>
        <p:nvSpPr>
          <p:cNvPr id="425" name="Google Shape;425;p34"/>
          <p:cNvSpPr txBox="1"/>
          <p:nvPr/>
        </p:nvSpPr>
        <p:spPr>
          <a:xfrm>
            <a:off x="6344466" y="4508550"/>
            <a:ext cx="1628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Step 2 Details</a:t>
            </a:r>
            <a:endParaRPr b="1">
              <a:latin typeface="Montserrat"/>
              <a:ea typeface="Montserrat"/>
              <a:cs typeface="Montserrat"/>
              <a:sym typeface="Montserrat"/>
            </a:endParaRPr>
          </a:p>
        </p:txBody>
      </p:sp>
      <p:cxnSp>
        <p:nvCxnSpPr>
          <p:cNvPr id="426" name="Google Shape;426;p34"/>
          <p:cNvCxnSpPr/>
          <p:nvPr/>
        </p:nvCxnSpPr>
        <p:spPr>
          <a:xfrm flipH="1" rot="10800000">
            <a:off x="4386425" y="2677025"/>
            <a:ext cx="476400" cy="190500"/>
          </a:xfrm>
          <a:prstGeom prst="straightConnector1">
            <a:avLst/>
          </a:prstGeom>
          <a:noFill/>
          <a:ln cap="flat" cmpd="sng" w="38100">
            <a:solidFill>
              <a:srgbClr val="E85927"/>
            </a:solidFill>
            <a:prstDash val="solid"/>
            <a:round/>
            <a:headEnd len="med" w="med" type="none"/>
            <a:tailEnd len="med" w="med" type="stealth"/>
          </a:ln>
        </p:spPr>
      </p:cxnSp>
      <p:cxnSp>
        <p:nvCxnSpPr>
          <p:cNvPr id="427" name="Google Shape;427;p34"/>
          <p:cNvCxnSpPr/>
          <p:nvPr/>
        </p:nvCxnSpPr>
        <p:spPr>
          <a:xfrm>
            <a:off x="5293175" y="3442600"/>
            <a:ext cx="1183800" cy="40800"/>
          </a:xfrm>
          <a:prstGeom prst="straightConnector1">
            <a:avLst/>
          </a:prstGeom>
          <a:noFill/>
          <a:ln cap="flat" cmpd="sng" w="38100">
            <a:solidFill>
              <a:srgbClr val="E85927"/>
            </a:solidFill>
            <a:prstDash val="solid"/>
            <a:round/>
            <a:headEnd len="med" w="med" type="none"/>
            <a:tailEnd len="med" w="med" type="stealth"/>
          </a:ln>
        </p:spPr>
      </p:cxnSp>
      <p:cxnSp>
        <p:nvCxnSpPr>
          <p:cNvPr id="428" name="Google Shape;428;p34"/>
          <p:cNvCxnSpPr/>
          <p:nvPr/>
        </p:nvCxnSpPr>
        <p:spPr>
          <a:xfrm flipH="1" rot="10800000">
            <a:off x="6735525" y="707575"/>
            <a:ext cx="503400" cy="381000"/>
          </a:xfrm>
          <a:prstGeom prst="straightConnector1">
            <a:avLst/>
          </a:prstGeom>
          <a:noFill/>
          <a:ln cap="flat" cmpd="sng" w="38100">
            <a:solidFill>
              <a:srgbClr val="E85927"/>
            </a:solidFill>
            <a:prstDash val="solid"/>
            <a:round/>
            <a:headEnd len="med" w="med" type="none"/>
            <a:tailEnd len="med" w="med" type="stealth"/>
          </a:ln>
        </p:spPr>
      </p:cxnSp>
      <p:sp>
        <p:nvSpPr>
          <p:cNvPr id="429" name="Google Shape;429;p34"/>
          <p:cNvSpPr txBox="1"/>
          <p:nvPr/>
        </p:nvSpPr>
        <p:spPr>
          <a:xfrm>
            <a:off x="6950950" y="1116875"/>
            <a:ext cx="17985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sz="1517">
                <a:solidFill>
                  <a:schemeClr val="dk1"/>
                </a:solidFill>
                <a:latin typeface="Montserrat"/>
                <a:ea typeface="Montserrat"/>
                <a:cs typeface="Montserrat"/>
                <a:sym typeface="Montserrat"/>
              </a:rPr>
              <a:t>t</a:t>
            </a:r>
            <a:r>
              <a:rPr lang="en" sz="1517">
                <a:solidFill>
                  <a:schemeClr val="dk1"/>
                </a:solidFill>
                <a:latin typeface="Montserrat"/>
                <a:ea typeface="Montserrat"/>
                <a:cs typeface="Montserrat"/>
                <a:sym typeface="Montserrat"/>
              </a:rPr>
              <a:t>ap (back to recipe)</a:t>
            </a:r>
            <a:endParaRPr sz="1517">
              <a:solidFill>
                <a:schemeClr val="dk1"/>
              </a:solidFill>
              <a:latin typeface="Montserrat"/>
              <a:ea typeface="Montserrat"/>
              <a:cs typeface="Montserrat"/>
              <a:sym typeface="Montserrat"/>
            </a:endParaRPr>
          </a:p>
        </p:txBody>
      </p:sp>
      <p:sp>
        <p:nvSpPr>
          <p:cNvPr id="430" name="Google Shape;430;p34"/>
          <p:cNvSpPr txBox="1"/>
          <p:nvPr/>
        </p:nvSpPr>
        <p:spPr>
          <a:xfrm>
            <a:off x="5293175" y="3544006"/>
            <a:ext cx="476100" cy="344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tap</a:t>
            </a:r>
            <a:endParaRPr>
              <a:solidFill>
                <a:schemeClr val="dk1"/>
              </a:solidFill>
              <a:latin typeface="Montserrat"/>
              <a:ea typeface="Montserrat"/>
              <a:cs typeface="Montserrat"/>
              <a:sym typeface="Montserrat"/>
            </a:endParaRPr>
          </a:p>
        </p:txBody>
      </p:sp>
      <p:cxnSp>
        <p:nvCxnSpPr>
          <p:cNvPr id="431" name="Google Shape;431;p34"/>
          <p:cNvCxnSpPr/>
          <p:nvPr/>
        </p:nvCxnSpPr>
        <p:spPr>
          <a:xfrm>
            <a:off x="68025" y="1809750"/>
            <a:ext cx="1265400" cy="0"/>
          </a:xfrm>
          <a:prstGeom prst="straightConnector1">
            <a:avLst/>
          </a:prstGeom>
          <a:noFill/>
          <a:ln cap="flat" cmpd="sng" w="38100">
            <a:solidFill>
              <a:srgbClr val="E85927"/>
            </a:solidFill>
            <a:prstDash val="solid"/>
            <a:round/>
            <a:headEnd len="med" w="med" type="none"/>
            <a:tailEnd len="med" w="med" type="stealth"/>
          </a:ln>
        </p:spPr>
      </p:cxnSp>
      <p:sp>
        <p:nvSpPr>
          <p:cNvPr id="432" name="Google Shape;432;p34"/>
          <p:cNvSpPr txBox="1"/>
          <p:nvPr/>
        </p:nvSpPr>
        <p:spPr>
          <a:xfrm>
            <a:off x="-6825" y="1877786"/>
            <a:ext cx="11838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Montserrat"/>
                <a:ea typeface="Montserrat"/>
                <a:cs typeface="Montserrat"/>
                <a:sym typeface="Montserrat"/>
              </a:rPr>
              <a:t>Recipe select (simple) and recipe steps (moderate) omitted for brevity.</a:t>
            </a:r>
            <a:endParaRPr sz="1200">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3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a:solidFill>
                  <a:srgbClr val="E85927"/>
                </a:solidFill>
                <a:latin typeface="Montserrat"/>
                <a:ea typeface="Montserrat"/>
                <a:cs typeface="Montserrat"/>
                <a:sym typeface="Montserrat"/>
              </a:rPr>
              <a:t>Tools &amp; Tradeoffs</a:t>
            </a:r>
            <a:endParaRPr b="1">
              <a:solidFill>
                <a:srgbClr val="E85927"/>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36"/>
          <p:cNvSpPr txBox="1"/>
          <p:nvPr>
            <p:ph type="title"/>
          </p:nvPr>
        </p:nvSpPr>
        <p:spPr>
          <a:xfrm>
            <a:off x="311700" y="3188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Tools – What Worked</a:t>
            </a:r>
            <a:endParaRPr/>
          </a:p>
        </p:txBody>
      </p:sp>
      <p:pic>
        <p:nvPicPr>
          <p:cNvPr id="443" name="Google Shape;443;p36"/>
          <p:cNvPicPr preferRelativeResize="0"/>
          <p:nvPr/>
        </p:nvPicPr>
        <p:blipFill>
          <a:blip r:embed="rId3">
            <a:alphaModFix/>
          </a:blip>
          <a:stretch>
            <a:fillRect/>
          </a:stretch>
        </p:blipFill>
        <p:spPr>
          <a:xfrm>
            <a:off x="818737" y="1430577"/>
            <a:ext cx="1533700" cy="1533700"/>
          </a:xfrm>
          <a:prstGeom prst="rect">
            <a:avLst/>
          </a:prstGeom>
          <a:noFill/>
          <a:ln>
            <a:noFill/>
          </a:ln>
        </p:spPr>
      </p:pic>
      <p:pic>
        <p:nvPicPr>
          <p:cNvPr id="444" name="Google Shape;444;p36"/>
          <p:cNvPicPr preferRelativeResize="0"/>
          <p:nvPr/>
        </p:nvPicPr>
        <p:blipFill rotWithShape="1">
          <a:blip r:embed="rId4">
            <a:alphaModFix/>
          </a:blip>
          <a:srcRect b="15819" l="25063" r="23837" t="13712"/>
          <a:stretch/>
        </p:blipFill>
        <p:spPr>
          <a:xfrm>
            <a:off x="3847838" y="1492537"/>
            <a:ext cx="1533701" cy="1409775"/>
          </a:xfrm>
          <a:prstGeom prst="rect">
            <a:avLst/>
          </a:prstGeom>
          <a:noFill/>
          <a:ln>
            <a:noFill/>
          </a:ln>
        </p:spPr>
      </p:pic>
      <p:pic>
        <p:nvPicPr>
          <p:cNvPr id="445" name="Google Shape;445;p36"/>
          <p:cNvPicPr preferRelativeResize="0"/>
          <p:nvPr/>
        </p:nvPicPr>
        <p:blipFill>
          <a:blip r:embed="rId5">
            <a:alphaModFix/>
          </a:blip>
          <a:stretch>
            <a:fillRect/>
          </a:stretch>
        </p:blipFill>
        <p:spPr>
          <a:xfrm>
            <a:off x="6719713" y="1309110"/>
            <a:ext cx="1533700" cy="1533700"/>
          </a:xfrm>
          <a:prstGeom prst="rect">
            <a:avLst/>
          </a:prstGeom>
          <a:noFill/>
          <a:ln>
            <a:noFill/>
          </a:ln>
        </p:spPr>
      </p:pic>
      <p:sp>
        <p:nvSpPr>
          <p:cNvPr id="446" name="Google Shape;446;p36"/>
          <p:cNvSpPr txBox="1"/>
          <p:nvPr/>
        </p:nvSpPr>
        <p:spPr>
          <a:xfrm>
            <a:off x="558538" y="2825642"/>
            <a:ext cx="2054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E85927"/>
                </a:solidFill>
                <a:latin typeface="Montserrat"/>
                <a:ea typeface="Montserrat"/>
                <a:cs typeface="Montserrat"/>
                <a:sym typeface="Montserrat"/>
              </a:rPr>
              <a:t>Figma</a:t>
            </a:r>
            <a:endParaRPr b="1">
              <a:solidFill>
                <a:srgbClr val="E85927"/>
              </a:solidFill>
              <a:latin typeface="Montserrat"/>
              <a:ea typeface="Montserrat"/>
              <a:cs typeface="Montserrat"/>
              <a:sym typeface="Montserrat"/>
            </a:endParaRPr>
          </a:p>
        </p:txBody>
      </p:sp>
      <p:sp>
        <p:nvSpPr>
          <p:cNvPr id="447" name="Google Shape;447;p36"/>
          <p:cNvSpPr txBox="1"/>
          <p:nvPr/>
        </p:nvSpPr>
        <p:spPr>
          <a:xfrm>
            <a:off x="646300" y="3059050"/>
            <a:ext cx="1878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Montserrat"/>
                <a:ea typeface="Montserrat"/>
                <a:cs typeface="Montserrat"/>
                <a:sym typeface="Montserrat"/>
              </a:rPr>
              <a:t>wireframing, graphic design</a:t>
            </a:r>
            <a:endParaRPr>
              <a:latin typeface="Montserrat"/>
              <a:ea typeface="Montserrat"/>
              <a:cs typeface="Montserrat"/>
              <a:sym typeface="Montserrat"/>
            </a:endParaRPr>
          </a:p>
        </p:txBody>
      </p:sp>
      <p:sp>
        <p:nvSpPr>
          <p:cNvPr id="448" name="Google Shape;448;p36"/>
          <p:cNvSpPr txBox="1"/>
          <p:nvPr/>
        </p:nvSpPr>
        <p:spPr>
          <a:xfrm>
            <a:off x="3587638" y="2845755"/>
            <a:ext cx="2054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E85927"/>
                </a:solidFill>
                <a:latin typeface="Montserrat"/>
                <a:ea typeface="Montserrat"/>
                <a:cs typeface="Montserrat"/>
                <a:sym typeface="Montserrat"/>
              </a:rPr>
              <a:t>PowerPoint</a:t>
            </a:r>
            <a:endParaRPr b="1">
              <a:solidFill>
                <a:srgbClr val="E85927"/>
              </a:solidFill>
              <a:latin typeface="Montserrat"/>
              <a:ea typeface="Montserrat"/>
              <a:cs typeface="Montserrat"/>
              <a:sym typeface="Montserrat"/>
            </a:endParaRPr>
          </a:p>
        </p:txBody>
      </p:sp>
      <p:sp>
        <p:nvSpPr>
          <p:cNvPr id="449" name="Google Shape;449;p36"/>
          <p:cNvSpPr txBox="1"/>
          <p:nvPr/>
        </p:nvSpPr>
        <p:spPr>
          <a:xfrm>
            <a:off x="3675400" y="3079163"/>
            <a:ext cx="1878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Montserrat"/>
                <a:ea typeface="Montserrat"/>
                <a:cs typeface="Montserrat"/>
                <a:sym typeface="Montserrat"/>
              </a:rPr>
              <a:t>graphic design</a:t>
            </a:r>
            <a:endParaRPr>
              <a:latin typeface="Montserrat"/>
              <a:ea typeface="Montserrat"/>
              <a:cs typeface="Montserrat"/>
              <a:sym typeface="Montserrat"/>
            </a:endParaRPr>
          </a:p>
        </p:txBody>
      </p:sp>
      <p:sp>
        <p:nvSpPr>
          <p:cNvPr id="450" name="Google Shape;450;p36"/>
          <p:cNvSpPr txBox="1"/>
          <p:nvPr/>
        </p:nvSpPr>
        <p:spPr>
          <a:xfrm>
            <a:off x="6459513" y="2825642"/>
            <a:ext cx="2054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E85927"/>
                </a:solidFill>
                <a:latin typeface="Montserrat"/>
                <a:ea typeface="Montserrat"/>
                <a:cs typeface="Montserrat"/>
                <a:sym typeface="Montserrat"/>
              </a:rPr>
              <a:t>Figma Community</a:t>
            </a:r>
            <a:endParaRPr b="1">
              <a:solidFill>
                <a:srgbClr val="E85927"/>
              </a:solidFill>
              <a:latin typeface="Montserrat"/>
              <a:ea typeface="Montserrat"/>
              <a:cs typeface="Montserrat"/>
              <a:sym typeface="Montserrat"/>
            </a:endParaRPr>
          </a:p>
        </p:txBody>
      </p:sp>
      <p:sp>
        <p:nvSpPr>
          <p:cNvPr id="451" name="Google Shape;451;p36"/>
          <p:cNvSpPr txBox="1"/>
          <p:nvPr/>
        </p:nvSpPr>
        <p:spPr>
          <a:xfrm>
            <a:off x="6547275" y="3059050"/>
            <a:ext cx="1878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Montserrat"/>
                <a:ea typeface="Montserrat"/>
                <a:cs typeface="Montserrat"/>
                <a:sym typeface="Montserrat"/>
              </a:rPr>
              <a:t>icons, UI kits, inspiration</a:t>
            </a:r>
            <a:endParaRPr>
              <a:latin typeface="Montserrat"/>
              <a:ea typeface="Montserrat"/>
              <a:cs typeface="Montserrat"/>
              <a:sym typeface="Montserrat"/>
            </a:endParaRPr>
          </a:p>
        </p:txBody>
      </p:sp>
      <p:sp>
        <p:nvSpPr>
          <p:cNvPr id="452" name="Google Shape;452;p36"/>
          <p:cNvSpPr txBox="1"/>
          <p:nvPr/>
        </p:nvSpPr>
        <p:spPr>
          <a:xfrm>
            <a:off x="410013" y="3769425"/>
            <a:ext cx="2494800" cy="769500"/>
          </a:xfrm>
          <a:prstGeom prst="rect">
            <a:avLst/>
          </a:prstGeom>
          <a:noFill/>
          <a:ln cap="flat" cmpd="sng" w="9525">
            <a:solidFill>
              <a:srgbClr val="E85927"/>
            </a:solidFill>
            <a:prstDash val="solid"/>
            <a:round/>
            <a:headEnd len="sm" w="sm" type="none"/>
            <a:tailEnd len="sm" w="sm" type="none"/>
          </a:ln>
        </p:spPr>
        <p:txBody>
          <a:bodyPr anchorCtr="0" anchor="t" bIns="45700" lIns="45700" spcFirstLastPara="1" rIns="45700" wrap="square" tIns="45700">
            <a:noAutofit/>
          </a:bodyPr>
          <a:lstStyle/>
          <a:p>
            <a:pPr indent="0" lvl="0" marL="0" rtl="0" algn="ctr">
              <a:spcBef>
                <a:spcPts val="0"/>
              </a:spcBef>
              <a:spcAft>
                <a:spcPts val="0"/>
              </a:spcAft>
              <a:buNone/>
            </a:pPr>
            <a:r>
              <a:rPr lang="en" sz="1100">
                <a:latin typeface="Montserrat"/>
                <a:ea typeface="Montserrat"/>
                <a:cs typeface="Montserrat"/>
                <a:sym typeface="Montserrat"/>
              </a:rPr>
              <a:t>We used Figma for 80% of our med-fi graphic design, and only had to design a few elements outside of the app.</a:t>
            </a:r>
            <a:endParaRPr sz="1100">
              <a:latin typeface="Montserrat"/>
              <a:ea typeface="Montserrat"/>
              <a:cs typeface="Montserrat"/>
              <a:sym typeface="Montserrat"/>
            </a:endParaRPr>
          </a:p>
        </p:txBody>
      </p:sp>
      <p:sp>
        <p:nvSpPr>
          <p:cNvPr id="453" name="Google Shape;453;p36"/>
          <p:cNvSpPr txBox="1"/>
          <p:nvPr/>
        </p:nvSpPr>
        <p:spPr>
          <a:xfrm>
            <a:off x="3422913" y="3769425"/>
            <a:ext cx="2494800" cy="769500"/>
          </a:xfrm>
          <a:prstGeom prst="rect">
            <a:avLst/>
          </a:prstGeom>
          <a:noFill/>
          <a:ln cap="flat" cmpd="sng" w="9525">
            <a:solidFill>
              <a:srgbClr val="E85927"/>
            </a:solidFill>
            <a:prstDash val="solid"/>
            <a:round/>
            <a:headEnd len="sm" w="sm" type="none"/>
            <a:tailEnd len="sm" w="sm" type="none"/>
          </a:ln>
        </p:spPr>
        <p:txBody>
          <a:bodyPr anchorCtr="0" anchor="t" bIns="45700" lIns="45700" spcFirstLastPara="1" rIns="45700" wrap="square" tIns="45700">
            <a:noAutofit/>
          </a:bodyPr>
          <a:lstStyle/>
          <a:p>
            <a:pPr indent="0" lvl="0" marL="0" rtl="0" algn="ctr">
              <a:spcBef>
                <a:spcPts val="0"/>
              </a:spcBef>
              <a:spcAft>
                <a:spcPts val="0"/>
              </a:spcAft>
              <a:buNone/>
            </a:pPr>
            <a:r>
              <a:rPr lang="en" sz="1100">
                <a:latin typeface="Montserrat"/>
                <a:ea typeface="Montserrat"/>
                <a:cs typeface="Montserrat"/>
                <a:sym typeface="Montserrat"/>
              </a:rPr>
              <a:t>PowerPoint was a </a:t>
            </a:r>
            <a:r>
              <a:rPr lang="en" sz="1100">
                <a:latin typeface="Montserrat"/>
                <a:ea typeface="Montserrat"/>
                <a:cs typeface="Montserrat"/>
                <a:sym typeface="Montserrat"/>
              </a:rPr>
              <a:t>surprisingly</a:t>
            </a:r>
            <a:r>
              <a:rPr lang="en" sz="1100">
                <a:latin typeface="Montserrat"/>
                <a:ea typeface="Montserrat"/>
                <a:cs typeface="Montserrat"/>
                <a:sym typeface="Montserrat"/>
              </a:rPr>
              <a:t> strong graphic design tool. We made our spoon mascot with it!</a:t>
            </a:r>
            <a:endParaRPr sz="1100">
              <a:latin typeface="Montserrat"/>
              <a:ea typeface="Montserrat"/>
              <a:cs typeface="Montserrat"/>
              <a:sym typeface="Montserrat"/>
            </a:endParaRPr>
          </a:p>
        </p:txBody>
      </p:sp>
      <p:sp>
        <p:nvSpPr>
          <p:cNvPr id="454" name="Google Shape;454;p36"/>
          <p:cNvSpPr txBox="1"/>
          <p:nvPr/>
        </p:nvSpPr>
        <p:spPr>
          <a:xfrm>
            <a:off x="6239188" y="3769425"/>
            <a:ext cx="2494800" cy="769500"/>
          </a:xfrm>
          <a:prstGeom prst="rect">
            <a:avLst/>
          </a:prstGeom>
          <a:noFill/>
          <a:ln cap="flat" cmpd="sng" w="9525">
            <a:solidFill>
              <a:srgbClr val="E85927"/>
            </a:solidFill>
            <a:prstDash val="solid"/>
            <a:round/>
            <a:headEnd len="sm" w="sm" type="none"/>
            <a:tailEnd len="sm" w="sm" type="none"/>
          </a:ln>
        </p:spPr>
        <p:txBody>
          <a:bodyPr anchorCtr="0" anchor="t" bIns="45700" lIns="45700" spcFirstLastPara="1" rIns="45700" wrap="square" tIns="45700">
            <a:noAutofit/>
          </a:bodyPr>
          <a:lstStyle/>
          <a:p>
            <a:pPr indent="0" lvl="0" marL="0" rtl="0" algn="ctr">
              <a:spcBef>
                <a:spcPts val="0"/>
              </a:spcBef>
              <a:spcAft>
                <a:spcPts val="0"/>
              </a:spcAft>
              <a:buNone/>
            </a:pPr>
            <a:r>
              <a:rPr lang="en" sz="1100">
                <a:latin typeface="Montserrat"/>
                <a:ea typeface="Montserrat"/>
                <a:cs typeface="Montserrat"/>
                <a:sym typeface="Montserrat"/>
              </a:rPr>
              <a:t>We used community UI kits to standardize classic components like pop-ups and search bars.</a:t>
            </a:r>
            <a:endParaRPr sz="1100">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7"/>
          <p:cNvSpPr txBox="1"/>
          <p:nvPr>
            <p:ph type="title"/>
          </p:nvPr>
        </p:nvSpPr>
        <p:spPr>
          <a:xfrm>
            <a:off x="311700" y="3188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Tools – What Didn’t Work</a:t>
            </a:r>
            <a:endParaRPr/>
          </a:p>
        </p:txBody>
      </p:sp>
      <p:pic>
        <p:nvPicPr>
          <p:cNvPr id="460" name="Google Shape;460;p37"/>
          <p:cNvPicPr preferRelativeResize="0"/>
          <p:nvPr/>
        </p:nvPicPr>
        <p:blipFill>
          <a:blip r:embed="rId3">
            <a:alphaModFix/>
          </a:blip>
          <a:stretch>
            <a:fillRect/>
          </a:stretch>
        </p:blipFill>
        <p:spPr>
          <a:xfrm>
            <a:off x="5957600" y="1366213"/>
            <a:ext cx="1533700" cy="1533700"/>
          </a:xfrm>
          <a:prstGeom prst="rect">
            <a:avLst/>
          </a:prstGeom>
          <a:noFill/>
          <a:ln>
            <a:noFill/>
          </a:ln>
        </p:spPr>
      </p:pic>
      <p:pic>
        <p:nvPicPr>
          <p:cNvPr id="461" name="Google Shape;461;p37"/>
          <p:cNvPicPr preferRelativeResize="0"/>
          <p:nvPr/>
        </p:nvPicPr>
        <p:blipFill rotWithShape="1">
          <a:blip r:embed="rId4">
            <a:alphaModFix/>
          </a:blip>
          <a:srcRect b="0" l="21167" r="20649" t="0"/>
          <a:stretch/>
        </p:blipFill>
        <p:spPr>
          <a:xfrm>
            <a:off x="1652700" y="1366225"/>
            <a:ext cx="1533701" cy="1482690"/>
          </a:xfrm>
          <a:prstGeom prst="rect">
            <a:avLst/>
          </a:prstGeom>
          <a:noFill/>
          <a:ln>
            <a:noFill/>
          </a:ln>
        </p:spPr>
      </p:pic>
      <p:sp>
        <p:nvSpPr>
          <p:cNvPr id="462" name="Google Shape;462;p37"/>
          <p:cNvSpPr txBox="1"/>
          <p:nvPr/>
        </p:nvSpPr>
        <p:spPr>
          <a:xfrm>
            <a:off x="1392500" y="2784242"/>
            <a:ext cx="2054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E85927"/>
                </a:solidFill>
                <a:latin typeface="Montserrat"/>
                <a:ea typeface="Montserrat"/>
                <a:cs typeface="Montserrat"/>
                <a:sym typeface="Montserrat"/>
              </a:rPr>
              <a:t>Photoshop</a:t>
            </a:r>
            <a:endParaRPr b="1">
              <a:solidFill>
                <a:srgbClr val="E85927"/>
              </a:solidFill>
              <a:latin typeface="Montserrat"/>
              <a:ea typeface="Montserrat"/>
              <a:cs typeface="Montserrat"/>
              <a:sym typeface="Montserrat"/>
            </a:endParaRPr>
          </a:p>
        </p:txBody>
      </p:sp>
      <p:sp>
        <p:nvSpPr>
          <p:cNvPr id="463" name="Google Shape;463;p37"/>
          <p:cNvSpPr txBox="1"/>
          <p:nvPr/>
        </p:nvSpPr>
        <p:spPr>
          <a:xfrm>
            <a:off x="1480263" y="3017650"/>
            <a:ext cx="1878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Montserrat"/>
                <a:ea typeface="Montserrat"/>
                <a:cs typeface="Montserrat"/>
                <a:sym typeface="Montserrat"/>
              </a:rPr>
              <a:t>learning curve vs. payoff wasn’t worth it</a:t>
            </a:r>
            <a:endParaRPr>
              <a:latin typeface="Montserrat"/>
              <a:ea typeface="Montserrat"/>
              <a:cs typeface="Montserrat"/>
              <a:sym typeface="Montserrat"/>
            </a:endParaRPr>
          </a:p>
        </p:txBody>
      </p:sp>
      <p:sp>
        <p:nvSpPr>
          <p:cNvPr id="464" name="Google Shape;464;p37"/>
          <p:cNvSpPr txBox="1"/>
          <p:nvPr/>
        </p:nvSpPr>
        <p:spPr>
          <a:xfrm>
            <a:off x="5697400" y="2899905"/>
            <a:ext cx="2054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E85927"/>
                </a:solidFill>
                <a:latin typeface="Montserrat"/>
                <a:ea typeface="Montserrat"/>
                <a:cs typeface="Montserrat"/>
                <a:sym typeface="Montserrat"/>
              </a:rPr>
              <a:t>Adobe Color</a:t>
            </a:r>
            <a:endParaRPr b="1">
              <a:solidFill>
                <a:srgbClr val="E85927"/>
              </a:solidFill>
              <a:latin typeface="Montserrat"/>
              <a:ea typeface="Montserrat"/>
              <a:cs typeface="Montserrat"/>
              <a:sym typeface="Montserrat"/>
            </a:endParaRPr>
          </a:p>
        </p:txBody>
      </p:sp>
      <p:sp>
        <p:nvSpPr>
          <p:cNvPr id="465" name="Google Shape;465;p37"/>
          <p:cNvSpPr txBox="1"/>
          <p:nvPr/>
        </p:nvSpPr>
        <p:spPr>
          <a:xfrm>
            <a:off x="5785163" y="3133313"/>
            <a:ext cx="1878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Montserrat"/>
                <a:ea typeface="Montserrat"/>
                <a:cs typeface="Montserrat"/>
                <a:sym typeface="Montserrat"/>
              </a:rPr>
              <a:t>color picking tools were less useful</a:t>
            </a:r>
            <a:endParaRPr>
              <a:latin typeface="Montserrat"/>
              <a:ea typeface="Montserrat"/>
              <a:cs typeface="Montserrat"/>
              <a:sym typeface="Montserrat"/>
            </a:endParaRPr>
          </a:p>
        </p:txBody>
      </p:sp>
      <p:sp>
        <p:nvSpPr>
          <p:cNvPr id="466" name="Google Shape;466;p37"/>
          <p:cNvSpPr txBox="1"/>
          <p:nvPr/>
        </p:nvSpPr>
        <p:spPr>
          <a:xfrm>
            <a:off x="1172150" y="3848950"/>
            <a:ext cx="2494800" cy="769500"/>
          </a:xfrm>
          <a:prstGeom prst="rect">
            <a:avLst/>
          </a:prstGeom>
          <a:noFill/>
          <a:ln cap="flat" cmpd="sng" w="9525">
            <a:solidFill>
              <a:srgbClr val="E85927"/>
            </a:solidFill>
            <a:prstDash val="solid"/>
            <a:round/>
            <a:headEnd len="sm" w="sm" type="none"/>
            <a:tailEnd len="sm" w="sm" type="none"/>
          </a:ln>
        </p:spPr>
        <p:txBody>
          <a:bodyPr anchorCtr="0" anchor="t" bIns="45700" lIns="45700" spcFirstLastPara="1" rIns="45700" wrap="square" tIns="45700">
            <a:noAutofit/>
          </a:bodyPr>
          <a:lstStyle/>
          <a:p>
            <a:pPr indent="0" lvl="0" marL="0" rtl="0" algn="ctr">
              <a:spcBef>
                <a:spcPts val="0"/>
              </a:spcBef>
              <a:spcAft>
                <a:spcPts val="0"/>
              </a:spcAft>
              <a:buNone/>
            </a:pPr>
            <a:r>
              <a:rPr lang="en" sz="1100">
                <a:latin typeface="Montserrat"/>
                <a:ea typeface="Montserrat"/>
                <a:cs typeface="Montserrat"/>
                <a:sym typeface="Montserrat"/>
              </a:rPr>
              <a:t>Ultimately, PowerPoint and Figma had enough power for our med-fi, so we forwent Photoshop altogether.</a:t>
            </a:r>
            <a:endParaRPr sz="1100">
              <a:latin typeface="Montserrat"/>
              <a:ea typeface="Montserrat"/>
              <a:cs typeface="Montserrat"/>
              <a:sym typeface="Montserrat"/>
            </a:endParaRPr>
          </a:p>
        </p:txBody>
      </p:sp>
      <p:sp>
        <p:nvSpPr>
          <p:cNvPr id="467" name="Google Shape;467;p37"/>
          <p:cNvSpPr txBox="1"/>
          <p:nvPr/>
        </p:nvSpPr>
        <p:spPr>
          <a:xfrm>
            <a:off x="5477050" y="3848950"/>
            <a:ext cx="2494800" cy="769500"/>
          </a:xfrm>
          <a:prstGeom prst="rect">
            <a:avLst/>
          </a:prstGeom>
          <a:noFill/>
          <a:ln cap="flat" cmpd="sng" w="9525">
            <a:solidFill>
              <a:srgbClr val="E85927"/>
            </a:solidFill>
            <a:prstDash val="solid"/>
            <a:round/>
            <a:headEnd len="sm" w="sm" type="none"/>
            <a:tailEnd len="sm" w="sm" type="none"/>
          </a:ln>
        </p:spPr>
        <p:txBody>
          <a:bodyPr anchorCtr="0" anchor="t" bIns="45700" lIns="45700" spcFirstLastPara="1" rIns="45700" wrap="square" tIns="45700">
            <a:noAutofit/>
          </a:bodyPr>
          <a:lstStyle/>
          <a:p>
            <a:pPr indent="0" lvl="0" marL="0" rtl="0" algn="ctr">
              <a:spcBef>
                <a:spcPts val="0"/>
              </a:spcBef>
              <a:spcAft>
                <a:spcPts val="0"/>
              </a:spcAft>
              <a:buNone/>
            </a:pPr>
            <a:r>
              <a:rPr lang="en" sz="1100">
                <a:latin typeface="Montserrat"/>
                <a:ea typeface="Montserrat"/>
                <a:cs typeface="Montserrat"/>
                <a:sym typeface="Montserrat"/>
              </a:rPr>
              <a:t>We found the color theory tools to be less effective in practice, so we picked colors that worked for our cooking theme.</a:t>
            </a:r>
            <a:endParaRPr sz="1100">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was left out of this prototype?</a:t>
            </a:r>
            <a:endParaRPr/>
          </a:p>
        </p:txBody>
      </p:sp>
      <p:sp>
        <p:nvSpPr>
          <p:cNvPr id="473" name="Google Shape;473;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Hardcoded/Wizard of Oz techniques </a:t>
            </a:r>
            <a:r>
              <a:rPr lang="en" sz="3000"/>
              <a:t>🧙‍♂️</a:t>
            </a:r>
            <a:r>
              <a:rPr lang="en" sz="3000"/>
              <a:t>🪄</a:t>
            </a:r>
            <a:endParaRPr sz="3000"/>
          </a:p>
          <a:p>
            <a:pPr indent="-342900" lvl="0" marL="457200" rtl="0" algn="l">
              <a:spcBef>
                <a:spcPts val="1200"/>
              </a:spcBef>
              <a:spcAft>
                <a:spcPts val="0"/>
              </a:spcAft>
              <a:buSzPts val="1800"/>
              <a:buChar char="●"/>
            </a:pPr>
            <a:r>
              <a:rPr lang="en"/>
              <a:t>Rejecting modifications based on </a:t>
            </a:r>
            <a:r>
              <a:rPr lang="en"/>
              <a:t>nutritional</a:t>
            </a:r>
            <a:r>
              <a:rPr lang="en"/>
              <a:t> goals isn’t “smart” yet</a:t>
            </a:r>
            <a:endParaRPr/>
          </a:p>
          <a:p>
            <a:pPr indent="-317500" lvl="1" marL="914400" rtl="0" algn="l">
              <a:spcBef>
                <a:spcPts val="0"/>
              </a:spcBef>
              <a:spcAft>
                <a:spcPts val="0"/>
              </a:spcAft>
              <a:buSzPts val="1400"/>
              <a:buChar char="○"/>
            </a:pPr>
            <a:r>
              <a:rPr lang="en"/>
              <a:t>We simply reject when the user inputs too much sodium. This was a </a:t>
            </a:r>
            <a:r>
              <a:rPr lang="en"/>
              <a:t>necessary</a:t>
            </a:r>
            <a:r>
              <a:rPr lang="en"/>
              <a:t> choice, since intelligent rejection would require managing the state of wireframe.</a:t>
            </a:r>
            <a:endParaRPr/>
          </a:p>
          <a:p>
            <a:pPr indent="-342900" lvl="0" marL="457200" rtl="0" algn="l">
              <a:spcBef>
                <a:spcPts val="0"/>
              </a:spcBef>
              <a:spcAft>
                <a:spcPts val="0"/>
              </a:spcAft>
              <a:buSzPts val="1800"/>
              <a:buChar char="●"/>
            </a:pPr>
            <a:r>
              <a:rPr lang="en"/>
              <a:t>Recipe history is hardcoded</a:t>
            </a:r>
            <a:endParaRPr/>
          </a:p>
          <a:p>
            <a:pPr indent="-317500" lvl="1" marL="914400" rtl="0" algn="l">
              <a:spcBef>
                <a:spcPts val="0"/>
              </a:spcBef>
              <a:spcAft>
                <a:spcPts val="0"/>
              </a:spcAft>
              <a:buSzPts val="1400"/>
              <a:buChar char="○"/>
            </a:pPr>
            <a:r>
              <a:rPr lang="en"/>
              <a:t>Our recipe history doesn’t work yet, since it would require a data store, which wireframing doesn’t support!</a:t>
            </a:r>
            <a:endParaRPr/>
          </a:p>
          <a:p>
            <a:pPr indent="-342900" lvl="0" marL="457200" rtl="0" algn="l">
              <a:spcBef>
                <a:spcPts val="0"/>
              </a:spcBef>
              <a:spcAft>
                <a:spcPts val="0"/>
              </a:spcAft>
              <a:buSzPts val="1800"/>
              <a:buChar char="●"/>
            </a:pPr>
            <a:r>
              <a:rPr lang="en"/>
              <a:t>Search is hardcoded</a:t>
            </a:r>
            <a:endParaRPr/>
          </a:p>
          <a:p>
            <a:pPr indent="-317500" lvl="1" marL="914400" rtl="0" algn="l">
              <a:spcBef>
                <a:spcPts val="0"/>
              </a:spcBef>
              <a:spcAft>
                <a:spcPts val="0"/>
              </a:spcAft>
              <a:buSzPts val="1400"/>
              <a:buChar char="○"/>
            </a:pPr>
            <a:r>
              <a:rPr lang="en"/>
              <a:t>Ingredient search doesn’t allow user input, since this would require a whole database of ingredients, which wireframing doesn’t support!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was left out of this prototype?</a:t>
            </a:r>
            <a:endParaRPr/>
          </a:p>
        </p:txBody>
      </p:sp>
      <p:sp>
        <p:nvSpPr>
          <p:cNvPr id="479" name="Google Shape;479;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Limitations </a:t>
            </a:r>
            <a:r>
              <a:rPr lang="en" sz="3000"/>
              <a:t>😶</a:t>
            </a:r>
            <a:endParaRPr sz="3000"/>
          </a:p>
          <a:p>
            <a:pPr indent="-342900" lvl="0" marL="457200" rtl="0" algn="l">
              <a:spcBef>
                <a:spcPts val="1200"/>
              </a:spcBef>
              <a:spcAft>
                <a:spcPts val="0"/>
              </a:spcAft>
              <a:buSzPts val="1800"/>
              <a:buChar char="●"/>
            </a:pPr>
            <a:r>
              <a:rPr lang="en"/>
              <a:t>Only 1 recipe is shown end-to-end</a:t>
            </a:r>
            <a:endParaRPr/>
          </a:p>
          <a:p>
            <a:pPr indent="-317500" lvl="1" marL="914400" rtl="0" algn="l">
              <a:spcBef>
                <a:spcPts val="0"/>
              </a:spcBef>
              <a:spcAft>
                <a:spcPts val="0"/>
              </a:spcAft>
              <a:buSzPts val="1400"/>
              <a:buChar char="○"/>
            </a:pPr>
            <a:r>
              <a:rPr lang="en"/>
              <a:t>Ultimately, all recipes follow the same structure, so we only show one recipe from start to finish. Other recipes are on the UI, just aren’t clickable!</a:t>
            </a:r>
            <a:endParaRPr/>
          </a:p>
          <a:p>
            <a:pPr indent="-342900" lvl="0" marL="457200" rtl="0" algn="l">
              <a:spcBef>
                <a:spcPts val="0"/>
              </a:spcBef>
              <a:spcAft>
                <a:spcPts val="0"/>
              </a:spcAft>
              <a:buSzPts val="1800"/>
              <a:buChar char="●"/>
            </a:pPr>
            <a:r>
              <a:rPr lang="en"/>
              <a:t>Only showed 3 steps of recipe</a:t>
            </a:r>
            <a:endParaRPr/>
          </a:p>
          <a:p>
            <a:pPr indent="-317500" lvl="1" marL="914400" rtl="0" algn="l">
              <a:spcBef>
                <a:spcPts val="0"/>
              </a:spcBef>
              <a:spcAft>
                <a:spcPts val="0"/>
              </a:spcAft>
              <a:buSzPts val="1400"/>
              <a:buChar char="○"/>
            </a:pPr>
            <a:r>
              <a:rPr lang="en"/>
              <a:t>We’re focusing on the </a:t>
            </a:r>
            <a:r>
              <a:rPr lang="en"/>
              <a:t>core modifications interaction</a:t>
            </a:r>
            <a:r>
              <a:rPr lang="en"/>
              <a:t>, so we decided to only show 3 steps out of the recipe.</a:t>
            </a:r>
            <a:endParaRPr/>
          </a:p>
          <a:p>
            <a:pPr indent="-342900" lvl="0" marL="457200" rtl="0" algn="l">
              <a:spcBef>
                <a:spcPts val="0"/>
              </a:spcBef>
              <a:spcAft>
                <a:spcPts val="0"/>
              </a:spcAft>
              <a:buSzPts val="1800"/>
              <a:buChar char="●"/>
            </a:pPr>
            <a:r>
              <a:rPr lang="en"/>
              <a:t>Not all modifications can be made yet</a:t>
            </a:r>
            <a:endParaRPr/>
          </a:p>
          <a:p>
            <a:pPr indent="-317500" lvl="1" marL="914400" rtl="0" algn="l">
              <a:spcBef>
                <a:spcPts val="0"/>
              </a:spcBef>
              <a:spcAft>
                <a:spcPts val="0"/>
              </a:spcAft>
              <a:buSzPts val="1400"/>
              <a:buChar char="○"/>
            </a:pPr>
            <a:r>
              <a:rPr lang="en"/>
              <a:t>We only allow the user to modify the milk type and salt amount of a step. Combining different modifications would require a </a:t>
            </a:r>
            <a:r>
              <a:rPr i="1" lang="en"/>
              <a:t>lot</a:t>
            </a:r>
            <a:r>
              <a:rPr lang="en"/>
              <a:t> of different wireframes, one for each permutation, so it wasn’t feasible.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40"/>
          <p:cNvSpPr txBox="1"/>
          <p:nvPr>
            <p:ph type="ctrTitle"/>
          </p:nvPr>
        </p:nvSpPr>
        <p:spPr>
          <a:xfrm>
            <a:off x="717908" y="167910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E85927"/>
                </a:solidFill>
                <a:latin typeface="Montserrat ExtraBold"/>
                <a:ea typeface="Montserrat ExtraBold"/>
                <a:cs typeface="Montserrat ExtraBold"/>
                <a:sym typeface="Montserrat ExtraBold"/>
              </a:rPr>
              <a:t>Thanks!</a:t>
            </a:r>
            <a:endParaRPr>
              <a:solidFill>
                <a:srgbClr val="E85927"/>
              </a:solidFill>
              <a:latin typeface="Montserrat ExtraBold"/>
              <a:ea typeface="Montserrat ExtraBold"/>
              <a:cs typeface="Montserrat ExtraBold"/>
              <a:sym typeface="Montserrat ExtraBold"/>
            </a:endParaRPr>
          </a:p>
        </p:txBody>
      </p:sp>
      <p:pic>
        <p:nvPicPr>
          <p:cNvPr id="485" name="Google Shape;485;p40"/>
          <p:cNvPicPr preferRelativeResize="0"/>
          <p:nvPr/>
        </p:nvPicPr>
        <p:blipFill>
          <a:blip r:embed="rId3">
            <a:alphaModFix/>
          </a:blip>
          <a:stretch>
            <a:fillRect/>
          </a:stretch>
        </p:blipFill>
        <p:spPr>
          <a:xfrm>
            <a:off x="1442750" y="688400"/>
            <a:ext cx="2128974" cy="28783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Appendix</a:t>
            </a:r>
            <a:endParaRPr sz="2420"/>
          </a:p>
        </p:txBody>
      </p:sp>
      <p:sp>
        <p:nvSpPr>
          <p:cNvPr id="491" name="Google Shape;491;p41"/>
          <p:cNvSpPr txBox="1"/>
          <p:nvPr/>
        </p:nvSpPr>
        <p:spPr>
          <a:xfrm>
            <a:off x="1870950" y="2110050"/>
            <a:ext cx="54021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Montserrat"/>
                <a:ea typeface="Montserrat"/>
                <a:cs typeface="Montserrat"/>
                <a:sym typeface="Montserrat"/>
              </a:rPr>
              <a:t>Test the prototype or view the full storyboard </a:t>
            </a:r>
            <a:r>
              <a:rPr lang="en" sz="2400" u="sng">
                <a:solidFill>
                  <a:srgbClr val="E85927"/>
                </a:solidFill>
                <a:latin typeface="Montserrat"/>
                <a:ea typeface="Montserrat"/>
                <a:cs typeface="Montserrat"/>
                <a:sym typeface="Montserrat"/>
                <a:hlinkClick r:id="rId3">
                  <a:extLst>
                    <a:ext uri="{A12FA001-AC4F-418D-AE19-62706E023703}">
                      <ahyp:hlinkClr val="tx"/>
                    </a:ext>
                  </a:extLst>
                </a:hlinkClick>
              </a:rPr>
              <a:t>on Figma</a:t>
            </a:r>
            <a:r>
              <a:rPr lang="en" sz="2400">
                <a:latin typeface="Montserrat"/>
                <a:ea typeface="Montserrat"/>
                <a:cs typeface="Montserrat"/>
                <a:sym typeface="Montserrat"/>
              </a:rPr>
              <a:t>.</a:t>
            </a:r>
            <a:endParaRPr sz="24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Values Encoded</a:t>
            </a:r>
            <a:endParaRPr/>
          </a:p>
        </p:txBody>
      </p:sp>
      <p:sp>
        <p:nvSpPr>
          <p:cNvPr id="71" name="Google Shape;71;p15"/>
          <p:cNvSpPr txBox="1"/>
          <p:nvPr>
            <p:ph idx="1" type="body"/>
          </p:nvPr>
        </p:nvSpPr>
        <p:spPr>
          <a:xfrm>
            <a:off x="311700" y="1152475"/>
            <a:ext cx="8520600" cy="49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600">
                <a:solidFill>
                  <a:schemeClr val="dk1"/>
                </a:solidFill>
              </a:rPr>
              <a:t>We are designing Recipal with the guiding values of </a:t>
            </a:r>
            <a:r>
              <a:rPr b="1" lang="en" sz="1600">
                <a:solidFill>
                  <a:srgbClr val="E85927"/>
                </a:solidFill>
              </a:rPr>
              <a:t>health</a:t>
            </a:r>
            <a:r>
              <a:rPr lang="en" sz="1600">
                <a:solidFill>
                  <a:schemeClr val="dk1"/>
                </a:solidFill>
              </a:rPr>
              <a:t>, </a:t>
            </a:r>
            <a:r>
              <a:rPr b="1" lang="en" sz="1600">
                <a:solidFill>
                  <a:srgbClr val="E85927"/>
                </a:solidFill>
              </a:rPr>
              <a:t>inclusion</a:t>
            </a:r>
            <a:r>
              <a:rPr lang="en" sz="1600">
                <a:solidFill>
                  <a:schemeClr val="dk1"/>
                </a:solidFill>
              </a:rPr>
              <a:t>, </a:t>
            </a:r>
            <a:r>
              <a:rPr b="1" lang="en" sz="1600">
                <a:solidFill>
                  <a:srgbClr val="E85927"/>
                </a:solidFill>
              </a:rPr>
              <a:t>wellness</a:t>
            </a:r>
            <a:r>
              <a:rPr lang="en" sz="1600">
                <a:solidFill>
                  <a:schemeClr val="dk1"/>
                </a:solidFill>
              </a:rPr>
              <a:t>.</a:t>
            </a:r>
            <a:endParaRPr/>
          </a:p>
        </p:txBody>
      </p:sp>
      <p:sp>
        <p:nvSpPr>
          <p:cNvPr id="72" name="Google Shape;72;p15"/>
          <p:cNvSpPr/>
          <p:nvPr/>
        </p:nvSpPr>
        <p:spPr>
          <a:xfrm>
            <a:off x="410425" y="2100475"/>
            <a:ext cx="2776200" cy="2248500"/>
          </a:xfrm>
          <a:prstGeom prst="roundRect">
            <a:avLst>
              <a:gd fmla="val 16667" name="adj"/>
            </a:avLst>
          </a:prstGeom>
          <a:noFill/>
          <a:ln cap="flat" cmpd="sng" w="28575">
            <a:solidFill>
              <a:srgbClr val="E859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Montserrat"/>
                <a:ea typeface="Montserrat"/>
                <a:cs typeface="Montserrat"/>
                <a:sym typeface="Montserrat"/>
              </a:rPr>
              <a:t>Recipal promotes </a:t>
            </a:r>
            <a:r>
              <a:rPr b="1" lang="en" sz="1600">
                <a:solidFill>
                  <a:srgbClr val="E85927"/>
                </a:solidFill>
                <a:latin typeface="Montserrat"/>
                <a:ea typeface="Montserrat"/>
                <a:cs typeface="Montserrat"/>
                <a:sym typeface="Montserrat"/>
              </a:rPr>
              <a:t>health</a:t>
            </a:r>
            <a:r>
              <a:rPr b="1" lang="en" sz="1600">
                <a:solidFill>
                  <a:schemeClr val="dk1"/>
                </a:solidFill>
                <a:latin typeface="Montserrat"/>
                <a:ea typeface="Montserrat"/>
                <a:cs typeface="Montserrat"/>
                <a:sym typeface="Montserrat"/>
              </a:rPr>
              <a:t> </a:t>
            </a:r>
            <a:r>
              <a:rPr lang="en" sz="1600">
                <a:solidFill>
                  <a:schemeClr val="dk1"/>
                </a:solidFill>
                <a:latin typeface="Montserrat"/>
                <a:ea typeface="Montserrat"/>
                <a:cs typeface="Montserrat"/>
                <a:sym typeface="Montserrat"/>
              </a:rPr>
              <a:t>by helping people cook meals that meet their individual nutrition goals.</a:t>
            </a:r>
            <a:endParaRPr/>
          </a:p>
        </p:txBody>
      </p:sp>
      <p:pic>
        <p:nvPicPr>
          <p:cNvPr id="73" name="Google Shape;73;p15"/>
          <p:cNvPicPr preferRelativeResize="0"/>
          <p:nvPr/>
        </p:nvPicPr>
        <p:blipFill rotWithShape="1">
          <a:blip r:embed="rId3">
            <a:alphaModFix/>
          </a:blip>
          <a:srcRect b="12395" l="0" r="0" t="0"/>
          <a:stretch/>
        </p:blipFill>
        <p:spPr>
          <a:xfrm>
            <a:off x="3979839" y="1777413"/>
            <a:ext cx="1287150" cy="2702699"/>
          </a:xfrm>
          <a:prstGeom prst="rect">
            <a:avLst/>
          </a:prstGeom>
          <a:noFill/>
          <a:ln>
            <a:noFill/>
          </a:ln>
          <a:effectLst>
            <a:outerShdw blurRad="57150" rotWithShape="0" algn="bl" dir="5400000" dist="19050">
              <a:srgbClr val="000000">
                <a:alpha val="50000"/>
              </a:srgbClr>
            </a:outerShdw>
          </a:effectLst>
        </p:spPr>
      </p:pic>
      <p:pic>
        <p:nvPicPr>
          <p:cNvPr id="74" name="Google Shape;74;p15"/>
          <p:cNvPicPr preferRelativeResize="0"/>
          <p:nvPr/>
        </p:nvPicPr>
        <p:blipFill rotWithShape="1">
          <a:blip r:embed="rId4">
            <a:alphaModFix/>
          </a:blip>
          <a:srcRect b="6375" l="0" r="0" t="0"/>
          <a:stretch/>
        </p:blipFill>
        <p:spPr>
          <a:xfrm>
            <a:off x="5405118" y="2210132"/>
            <a:ext cx="1680450" cy="2029175"/>
          </a:xfrm>
          <a:prstGeom prst="rect">
            <a:avLst/>
          </a:prstGeom>
          <a:noFill/>
          <a:ln>
            <a:noFill/>
          </a:ln>
          <a:effectLst>
            <a:outerShdw blurRad="57150" rotWithShape="0" algn="bl" dir="5400000" dist="19050">
              <a:srgbClr val="000000">
                <a:alpha val="50000"/>
              </a:srgbClr>
            </a:outerShdw>
          </a:effectLst>
        </p:spPr>
      </p:pic>
      <p:sp>
        <p:nvSpPr>
          <p:cNvPr id="75" name="Google Shape;75;p15"/>
          <p:cNvSpPr txBox="1"/>
          <p:nvPr/>
        </p:nvSpPr>
        <p:spPr>
          <a:xfrm>
            <a:off x="3903700" y="4452846"/>
            <a:ext cx="4775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Montserrat"/>
                <a:ea typeface="Montserrat"/>
                <a:cs typeface="Montserrat"/>
                <a:sym typeface="Montserrat"/>
              </a:rPr>
              <a:t>Users are alerted when making a recipe modification that </a:t>
            </a:r>
            <a:r>
              <a:rPr lang="en" sz="1300">
                <a:solidFill>
                  <a:schemeClr val="dk2"/>
                </a:solidFill>
                <a:latin typeface="Montserrat"/>
                <a:ea typeface="Montserrat"/>
                <a:cs typeface="Montserrat"/>
                <a:sym typeface="Montserrat"/>
              </a:rPr>
              <a:t>conflicts</a:t>
            </a:r>
            <a:r>
              <a:rPr lang="en" sz="1300">
                <a:solidFill>
                  <a:schemeClr val="dk2"/>
                </a:solidFill>
                <a:latin typeface="Montserrat"/>
                <a:ea typeface="Montserrat"/>
                <a:cs typeface="Montserrat"/>
                <a:sym typeface="Montserrat"/>
              </a:rPr>
              <a:t> with their defined goals.</a:t>
            </a:r>
            <a:endParaRPr sz="1300">
              <a:solidFill>
                <a:schemeClr val="dk2"/>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4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Appendix: All Major Changes from Lo-Fi Feedback</a:t>
            </a:r>
            <a:endParaRPr sz="2420"/>
          </a:p>
        </p:txBody>
      </p:sp>
      <p:sp>
        <p:nvSpPr>
          <p:cNvPr id="497" name="Google Shape;497;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Major Changes</a:t>
            </a:r>
            <a:endParaRPr sz="1500">
              <a:solidFill>
                <a:schemeClr val="dk1"/>
              </a:solidFill>
            </a:endParaRPr>
          </a:p>
          <a:p>
            <a:pPr indent="-323850" lvl="0" marL="457200" rtl="0" algn="l">
              <a:spcBef>
                <a:spcPts val="0"/>
              </a:spcBef>
              <a:spcAft>
                <a:spcPts val="0"/>
              </a:spcAft>
              <a:buClr>
                <a:schemeClr val="dk1"/>
              </a:buClr>
              <a:buSzPts val="1500"/>
              <a:buChar char="●"/>
            </a:pPr>
            <a:r>
              <a:rPr b="1" lang="en" sz="1500">
                <a:solidFill>
                  <a:schemeClr val="dk1"/>
                </a:solidFill>
              </a:rPr>
              <a:t>Hierarchy of scale</a:t>
            </a:r>
            <a:endParaRPr b="1" sz="1500">
              <a:solidFill>
                <a:schemeClr val="dk1"/>
              </a:solidFill>
            </a:endParaRPr>
          </a:p>
          <a:p>
            <a:pPr indent="-323850" lvl="1" marL="914400" rtl="0" algn="l">
              <a:spcBef>
                <a:spcPts val="0"/>
              </a:spcBef>
              <a:spcAft>
                <a:spcPts val="0"/>
              </a:spcAft>
              <a:buClr>
                <a:schemeClr val="dk1"/>
              </a:buClr>
              <a:buSzPts val="1500"/>
              <a:buChar char="○"/>
            </a:pPr>
            <a:r>
              <a:rPr lang="en" sz="1500">
                <a:solidFill>
                  <a:schemeClr val="dk1"/>
                </a:solidFill>
              </a:rPr>
              <a:t>Smaller sheep, bigger buttons, bigger menu etc.</a:t>
            </a:r>
            <a:endParaRPr sz="1500">
              <a:solidFill>
                <a:schemeClr val="dk1"/>
              </a:solidFill>
            </a:endParaRPr>
          </a:p>
          <a:p>
            <a:pPr indent="-323850" lvl="2" marL="1371600" rtl="0" algn="l">
              <a:spcBef>
                <a:spcPts val="0"/>
              </a:spcBef>
              <a:spcAft>
                <a:spcPts val="0"/>
              </a:spcAft>
              <a:buClr>
                <a:schemeClr val="dk1"/>
              </a:buClr>
              <a:buSzPts val="1500"/>
              <a:buChar char="■"/>
            </a:pPr>
            <a:r>
              <a:rPr lang="en" sz="1500">
                <a:solidFill>
                  <a:schemeClr val="dk1"/>
                </a:solidFill>
              </a:rPr>
              <a:t>Maybe half a page of a book instead of the whole book(?)</a:t>
            </a:r>
            <a:endParaRPr sz="1500">
              <a:solidFill>
                <a:schemeClr val="dk1"/>
              </a:solidFill>
            </a:endParaRPr>
          </a:p>
          <a:p>
            <a:pPr indent="-323850" lvl="1" marL="914400" rtl="0" algn="l">
              <a:spcBef>
                <a:spcPts val="0"/>
              </a:spcBef>
              <a:spcAft>
                <a:spcPts val="0"/>
              </a:spcAft>
              <a:buClr>
                <a:schemeClr val="dk1"/>
              </a:buClr>
              <a:buSzPts val="1500"/>
              <a:buChar char="○"/>
            </a:pPr>
            <a:r>
              <a:rPr lang="en" sz="1500">
                <a:solidFill>
                  <a:schemeClr val="dk1"/>
                </a:solidFill>
              </a:rPr>
              <a:t>Add search bar to search for keywords in menus</a:t>
            </a:r>
            <a:endParaRPr sz="1500">
              <a:solidFill>
                <a:schemeClr val="dk1"/>
              </a:solidFill>
            </a:endParaRPr>
          </a:p>
          <a:p>
            <a:pPr indent="-323850" lvl="0" marL="457200" rtl="0" algn="l">
              <a:spcBef>
                <a:spcPts val="0"/>
              </a:spcBef>
              <a:spcAft>
                <a:spcPts val="0"/>
              </a:spcAft>
              <a:buClr>
                <a:schemeClr val="dk1"/>
              </a:buClr>
              <a:buSzPts val="1500"/>
              <a:buChar char="●"/>
            </a:pPr>
            <a:r>
              <a:rPr b="1" lang="en" sz="1500">
                <a:solidFill>
                  <a:schemeClr val="dk1"/>
                </a:solidFill>
              </a:rPr>
              <a:t>Enhanced substitutions</a:t>
            </a:r>
            <a:endParaRPr b="1" sz="1500">
              <a:solidFill>
                <a:schemeClr val="dk1"/>
              </a:solidFill>
            </a:endParaRPr>
          </a:p>
          <a:p>
            <a:pPr indent="-323850" lvl="1" marL="914400" rtl="0" algn="l">
              <a:spcBef>
                <a:spcPts val="0"/>
              </a:spcBef>
              <a:spcAft>
                <a:spcPts val="0"/>
              </a:spcAft>
              <a:buClr>
                <a:schemeClr val="dk1"/>
              </a:buClr>
              <a:buSzPts val="1500"/>
              <a:buChar char="○"/>
            </a:pPr>
            <a:r>
              <a:rPr lang="en" sz="1500">
                <a:solidFill>
                  <a:schemeClr val="dk1"/>
                </a:solidFill>
              </a:rPr>
              <a:t>Which ingredients to substitute/redesign page to give it more structure</a:t>
            </a:r>
            <a:endParaRPr sz="1500">
              <a:solidFill>
                <a:schemeClr val="dk1"/>
              </a:solidFill>
            </a:endParaRPr>
          </a:p>
          <a:p>
            <a:pPr indent="-323850" lvl="1" marL="914400" rtl="0" algn="l">
              <a:spcBef>
                <a:spcPts val="0"/>
              </a:spcBef>
              <a:spcAft>
                <a:spcPts val="0"/>
              </a:spcAft>
              <a:buClr>
                <a:schemeClr val="dk1"/>
              </a:buClr>
              <a:buSzPts val="1500"/>
              <a:buChar char="○"/>
            </a:pPr>
            <a:r>
              <a:rPr lang="en" sz="1500">
                <a:solidFill>
                  <a:schemeClr val="dk1"/>
                </a:solidFill>
              </a:rPr>
              <a:t>More feedback/confirmation</a:t>
            </a:r>
            <a:endParaRPr sz="1500">
              <a:solidFill>
                <a:schemeClr val="dk1"/>
              </a:solidFill>
            </a:endParaRPr>
          </a:p>
          <a:p>
            <a:pPr indent="-323850" lvl="2" marL="1371600" rtl="0" algn="l">
              <a:spcBef>
                <a:spcPts val="0"/>
              </a:spcBef>
              <a:spcAft>
                <a:spcPts val="0"/>
              </a:spcAft>
              <a:buClr>
                <a:schemeClr val="dk1"/>
              </a:buClr>
              <a:buSzPts val="1500"/>
              <a:buChar char="■"/>
            </a:pPr>
            <a:r>
              <a:rPr lang="en" sz="1500">
                <a:solidFill>
                  <a:schemeClr val="dk1"/>
                </a:solidFill>
              </a:rPr>
              <a:t>Updating modifications</a:t>
            </a:r>
            <a:endParaRPr sz="1500">
              <a:solidFill>
                <a:schemeClr val="dk1"/>
              </a:solidFill>
            </a:endParaRPr>
          </a:p>
          <a:p>
            <a:pPr indent="-323850" lvl="2" marL="1371600" rtl="0" algn="l">
              <a:spcBef>
                <a:spcPts val="0"/>
              </a:spcBef>
              <a:spcAft>
                <a:spcPts val="0"/>
              </a:spcAft>
              <a:buClr>
                <a:schemeClr val="dk1"/>
              </a:buClr>
              <a:buSzPts val="1500"/>
              <a:buChar char="■"/>
            </a:pPr>
            <a:r>
              <a:rPr lang="en" sz="1500">
                <a:solidFill>
                  <a:schemeClr val="dk1"/>
                </a:solidFill>
              </a:rPr>
              <a:t>Updating diet preferences</a:t>
            </a:r>
            <a:endParaRPr sz="1500">
              <a:solidFill>
                <a:schemeClr val="dk1"/>
              </a:solidFill>
            </a:endParaRPr>
          </a:p>
          <a:p>
            <a:pPr indent="-323850" lvl="1" marL="914400" rtl="0" algn="l">
              <a:spcBef>
                <a:spcPts val="0"/>
              </a:spcBef>
              <a:spcAft>
                <a:spcPts val="0"/>
              </a:spcAft>
              <a:buClr>
                <a:schemeClr val="dk1"/>
              </a:buClr>
              <a:buSzPts val="1500"/>
              <a:buChar char="○"/>
            </a:pPr>
            <a:r>
              <a:rPr lang="en" sz="1500">
                <a:solidFill>
                  <a:schemeClr val="dk1"/>
                </a:solidFill>
              </a:rPr>
              <a:t>Effects of substitution?</a:t>
            </a:r>
            <a:endParaRPr sz="1500">
              <a:solidFill>
                <a:schemeClr val="dk1"/>
              </a:solidFill>
            </a:endParaRPr>
          </a:p>
          <a:p>
            <a:pPr indent="-323850" lvl="0" marL="457200" rtl="0" algn="l">
              <a:spcBef>
                <a:spcPts val="0"/>
              </a:spcBef>
              <a:spcAft>
                <a:spcPts val="0"/>
              </a:spcAft>
              <a:buClr>
                <a:schemeClr val="dk1"/>
              </a:buClr>
              <a:buSzPts val="1500"/>
              <a:buChar char="●"/>
            </a:pPr>
            <a:r>
              <a:rPr b="1" lang="en" sz="1500">
                <a:solidFill>
                  <a:schemeClr val="dk1"/>
                </a:solidFill>
              </a:rPr>
              <a:t>Ingredients list</a:t>
            </a:r>
            <a:endParaRPr b="1" sz="1500">
              <a:solidFill>
                <a:schemeClr val="dk1"/>
              </a:solidFill>
            </a:endParaRPr>
          </a:p>
          <a:p>
            <a:pPr indent="-323850" lvl="0" marL="457200" rtl="0" algn="l">
              <a:spcBef>
                <a:spcPts val="0"/>
              </a:spcBef>
              <a:spcAft>
                <a:spcPts val="0"/>
              </a:spcAft>
              <a:buClr>
                <a:schemeClr val="dk1"/>
              </a:buClr>
              <a:buSzPts val="1500"/>
              <a:buChar char="●"/>
            </a:pPr>
            <a:r>
              <a:rPr b="1" lang="en" sz="1500">
                <a:solidFill>
                  <a:schemeClr val="dk1"/>
                </a:solidFill>
              </a:rPr>
              <a:t>Change sheep mascot (to inanimate object?)</a:t>
            </a:r>
            <a:endParaRPr b="1" sz="22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4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Appendix: All Minor Changes from Lo-Fi Feedback</a:t>
            </a:r>
            <a:endParaRPr sz="2420"/>
          </a:p>
        </p:txBody>
      </p:sp>
      <p:sp>
        <p:nvSpPr>
          <p:cNvPr id="503" name="Google Shape;503;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Minor </a:t>
            </a:r>
            <a:r>
              <a:rPr lang="en" sz="1500">
                <a:solidFill>
                  <a:schemeClr val="dk1"/>
                </a:solidFill>
              </a:rPr>
              <a:t>Changes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Change wording of “edit diet”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Show graphics of step</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More clarity with/revisions to edit diet section</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Information about different diets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Automatically filter recipes that exceed nutrition limits/don’t align with diet(?)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And automatically modify recipes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Min AND max amount instead of just max</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Recipe history (of recipes you’ve made)</a:t>
            </a:r>
            <a:endParaRPr sz="15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nvSpPr>
        <p:spPr>
          <a:xfrm>
            <a:off x="0" y="0"/>
            <a:ext cx="3000000" cy="1179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1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a:p>
        </p:txBody>
      </p:sp>
      <p:pic>
        <p:nvPicPr>
          <p:cNvPr id="81" name="Google Shape;81;p16"/>
          <p:cNvPicPr preferRelativeResize="0"/>
          <p:nvPr/>
        </p:nvPicPr>
        <p:blipFill>
          <a:blip r:embed="rId3">
            <a:alphaModFix/>
          </a:blip>
          <a:stretch>
            <a:fillRect/>
          </a:stretch>
        </p:blipFill>
        <p:spPr>
          <a:xfrm>
            <a:off x="4040500" y="980475"/>
            <a:ext cx="1530276" cy="3213225"/>
          </a:xfrm>
          <a:prstGeom prst="rect">
            <a:avLst/>
          </a:prstGeom>
          <a:noFill/>
          <a:ln>
            <a:noFill/>
          </a:ln>
          <a:effectLst>
            <a:outerShdw blurRad="57150" rotWithShape="0" algn="bl" dir="5400000" dist="19050">
              <a:srgbClr val="000000">
                <a:alpha val="50000"/>
              </a:srgbClr>
            </a:outerShdw>
          </a:effectLst>
        </p:spPr>
      </p:pic>
      <p:sp>
        <p:nvSpPr>
          <p:cNvPr id="82" name="Google Shape;82;p16"/>
          <p:cNvSpPr/>
          <p:nvPr/>
        </p:nvSpPr>
        <p:spPr>
          <a:xfrm>
            <a:off x="331525" y="1447500"/>
            <a:ext cx="3106500" cy="2248500"/>
          </a:xfrm>
          <a:prstGeom prst="roundRect">
            <a:avLst>
              <a:gd fmla="val 16667" name="adj"/>
            </a:avLst>
          </a:prstGeom>
          <a:noFill/>
          <a:ln cap="flat" cmpd="sng" w="28575">
            <a:solidFill>
              <a:srgbClr val="E859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Montserrat"/>
                <a:ea typeface="Montserrat"/>
                <a:cs typeface="Montserrat"/>
                <a:sym typeface="Montserrat"/>
              </a:rPr>
              <a:t>We promote </a:t>
            </a:r>
            <a:r>
              <a:rPr b="1" lang="en" sz="1600">
                <a:solidFill>
                  <a:srgbClr val="E85927"/>
                </a:solidFill>
                <a:latin typeface="Montserrat"/>
                <a:ea typeface="Montserrat"/>
                <a:cs typeface="Montserrat"/>
                <a:sym typeface="Montserrat"/>
              </a:rPr>
              <a:t>inclusion</a:t>
            </a:r>
            <a:r>
              <a:rPr b="1" lang="en" sz="1600">
                <a:solidFill>
                  <a:schemeClr val="dk1"/>
                </a:solidFill>
                <a:latin typeface="Montserrat"/>
                <a:ea typeface="Montserrat"/>
                <a:cs typeface="Montserrat"/>
                <a:sym typeface="Montserrat"/>
              </a:rPr>
              <a:t> </a:t>
            </a:r>
            <a:r>
              <a:rPr lang="en" sz="1600">
                <a:solidFill>
                  <a:schemeClr val="dk1"/>
                </a:solidFill>
                <a:latin typeface="Montserrat"/>
                <a:ea typeface="Montserrat"/>
                <a:cs typeface="Montserrat"/>
                <a:sym typeface="Montserrat"/>
              </a:rPr>
              <a:t>by recognizing that everyone eats uniquely and therefore can customize Recipal to their diet.</a:t>
            </a:r>
            <a:endParaRPr sz="1600">
              <a:solidFill>
                <a:schemeClr val="dk1"/>
              </a:solidFill>
              <a:latin typeface="Montserrat"/>
              <a:ea typeface="Montserrat"/>
              <a:cs typeface="Montserrat"/>
              <a:sym typeface="Montserrat"/>
            </a:endParaRPr>
          </a:p>
        </p:txBody>
      </p:sp>
      <p:pic>
        <p:nvPicPr>
          <p:cNvPr id="83" name="Google Shape;83;p16"/>
          <p:cNvPicPr preferRelativeResize="0"/>
          <p:nvPr/>
        </p:nvPicPr>
        <p:blipFill rotWithShape="1">
          <a:blip r:embed="rId4">
            <a:alphaModFix/>
          </a:blip>
          <a:srcRect b="15895" l="0" r="0" t="0"/>
          <a:stretch/>
        </p:blipFill>
        <p:spPr>
          <a:xfrm>
            <a:off x="5647550" y="980476"/>
            <a:ext cx="1530276" cy="3213219"/>
          </a:xfrm>
          <a:prstGeom prst="rect">
            <a:avLst/>
          </a:prstGeom>
          <a:noFill/>
          <a:ln>
            <a:noFill/>
          </a:ln>
          <a:effectLst>
            <a:outerShdw blurRad="57150" rotWithShape="0" algn="bl" dir="5400000" dist="19050">
              <a:srgbClr val="000000">
                <a:alpha val="50000"/>
              </a:srgbClr>
            </a:outerShdw>
          </a:effectLst>
        </p:spPr>
      </p:pic>
      <p:sp>
        <p:nvSpPr>
          <p:cNvPr id="84" name="Google Shape;84;p16"/>
          <p:cNvSpPr txBox="1"/>
          <p:nvPr/>
        </p:nvSpPr>
        <p:spPr>
          <a:xfrm>
            <a:off x="3981680" y="4193696"/>
            <a:ext cx="4775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Montserrat"/>
                <a:ea typeface="Montserrat"/>
                <a:cs typeface="Montserrat"/>
                <a:sym typeface="Montserrat"/>
              </a:rPr>
              <a:t>On our Profile Hub, each user can input their specific dietary restrictions and nutritional preferences.</a:t>
            </a:r>
            <a:endParaRPr sz="1300">
              <a:solidFill>
                <a:schemeClr val="dk2"/>
              </a:solidFill>
              <a:latin typeface="Montserrat"/>
              <a:ea typeface="Montserrat"/>
              <a:cs typeface="Montserrat"/>
              <a:sym typeface="Montserrat"/>
            </a:endParaRPr>
          </a:p>
        </p:txBody>
      </p:sp>
      <p:pic>
        <p:nvPicPr>
          <p:cNvPr id="85" name="Google Shape;85;p16"/>
          <p:cNvPicPr preferRelativeResize="0"/>
          <p:nvPr/>
        </p:nvPicPr>
        <p:blipFill rotWithShape="1">
          <a:blip r:embed="rId5">
            <a:alphaModFix/>
          </a:blip>
          <a:srcRect b="54227" l="0" r="0" t="0"/>
          <a:stretch/>
        </p:blipFill>
        <p:spPr>
          <a:xfrm>
            <a:off x="7254600" y="980488"/>
            <a:ext cx="1530276" cy="3213217"/>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nvSpPr>
        <p:spPr>
          <a:xfrm>
            <a:off x="0" y="0"/>
            <a:ext cx="3000000" cy="1179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1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a:p>
        </p:txBody>
      </p:sp>
      <p:sp>
        <p:nvSpPr>
          <p:cNvPr id="91" name="Google Shape;91;p17"/>
          <p:cNvSpPr/>
          <p:nvPr/>
        </p:nvSpPr>
        <p:spPr>
          <a:xfrm>
            <a:off x="331525" y="1447500"/>
            <a:ext cx="3106500" cy="2248500"/>
          </a:xfrm>
          <a:prstGeom prst="roundRect">
            <a:avLst>
              <a:gd fmla="val 16667" name="adj"/>
            </a:avLst>
          </a:prstGeom>
          <a:noFill/>
          <a:ln cap="flat" cmpd="sng" w="28575">
            <a:solidFill>
              <a:srgbClr val="E859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Montserrat"/>
                <a:ea typeface="Montserrat"/>
                <a:cs typeface="Montserrat"/>
                <a:sym typeface="Montserrat"/>
              </a:rPr>
              <a:t>We also recognize that wellbeing is holistic and extends beyond nutrition.  Therefore, we promote </a:t>
            </a:r>
            <a:r>
              <a:rPr b="1" lang="en" sz="1600">
                <a:solidFill>
                  <a:srgbClr val="E85927"/>
                </a:solidFill>
                <a:latin typeface="Montserrat"/>
                <a:ea typeface="Montserrat"/>
                <a:cs typeface="Montserrat"/>
                <a:sym typeface="Montserrat"/>
              </a:rPr>
              <a:t>wellness</a:t>
            </a:r>
            <a:r>
              <a:rPr b="1" lang="en" sz="1600">
                <a:solidFill>
                  <a:schemeClr val="dk1"/>
                </a:solidFill>
                <a:latin typeface="Montserrat"/>
                <a:ea typeface="Montserrat"/>
                <a:cs typeface="Montserrat"/>
                <a:sym typeface="Montserrat"/>
              </a:rPr>
              <a:t> </a:t>
            </a:r>
            <a:r>
              <a:rPr lang="en" sz="1600">
                <a:solidFill>
                  <a:schemeClr val="dk1"/>
                </a:solidFill>
                <a:latin typeface="Montserrat"/>
                <a:ea typeface="Montserrat"/>
                <a:cs typeface="Montserrat"/>
                <a:sym typeface="Montserrat"/>
              </a:rPr>
              <a:t>via the social companionship that Recipal offers.</a:t>
            </a:r>
            <a:endParaRPr sz="1600">
              <a:solidFill>
                <a:schemeClr val="dk1"/>
              </a:solidFill>
              <a:latin typeface="Montserrat"/>
              <a:ea typeface="Montserrat"/>
              <a:cs typeface="Montserrat"/>
              <a:sym typeface="Montserrat"/>
            </a:endParaRPr>
          </a:p>
        </p:txBody>
      </p:sp>
      <p:pic>
        <p:nvPicPr>
          <p:cNvPr id="92" name="Google Shape;92;p17"/>
          <p:cNvPicPr preferRelativeResize="0"/>
          <p:nvPr/>
        </p:nvPicPr>
        <p:blipFill rotWithShape="1">
          <a:blip r:embed="rId3">
            <a:alphaModFix/>
          </a:blip>
          <a:srcRect b="0" l="787" r="777" t="0"/>
          <a:stretch/>
        </p:blipFill>
        <p:spPr>
          <a:xfrm>
            <a:off x="4040500" y="980475"/>
            <a:ext cx="1530275" cy="3213226"/>
          </a:xfrm>
          <a:prstGeom prst="rect">
            <a:avLst/>
          </a:prstGeom>
          <a:noFill/>
          <a:ln>
            <a:noFill/>
          </a:ln>
          <a:effectLst>
            <a:outerShdw blurRad="57150" rotWithShape="0" algn="bl" dir="5400000" dist="19050">
              <a:srgbClr val="000000">
                <a:alpha val="50000"/>
              </a:srgbClr>
            </a:outerShdw>
          </a:effectLst>
        </p:spPr>
      </p:pic>
      <p:pic>
        <p:nvPicPr>
          <p:cNvPr id="93" name="Google Shape;93;p17"/>
          <p:cNvPicPr preferRelativeResize="0"/>
          <p:nvPr/>
        </p:nvPicPr>
        <p:blipFill rotWithShape="1">
          <a:blip r:embed="rId4">
            <a:alphaModFix/>
          </a:blip>
          <a:srcRect b="26013" l="1605" r="18124" t="0"/>
          <a:stretch/>
        </p:blipFill>
        <p:spPr>
          <a:xfrm>
            <a:off x="5647550" y="980475"/>
            <a:ext cx="1608188" cy="3213224"/>
          </a:xfrm>
          <a:prstGeom prst="rect">
            <a:avLst/>
          </a:prstGeom>
          <a:noFill/>
          <a:ln>
            <a:noFill/>
          </a:ln>
          <a:effectLst>
            <a:outerShdw blurRad="57150" rotWithShape="0" algn="bl" dir="5400000" dist="19050">
              <a:srgbClr val="000000">
                <a:alpha val="50000"/>
              </a:srgbClr>
            </a:outerShdw>
          </a:effectLst>
        </p:spPr>
      </p:pic>
      <p:sp>
        <p:nvSpPr>
          <p:cNvPr id="94" name="Google Shape;94;p17"/>
          <p:cNvSpPr txBox="1"/>
          <p:nvPr/>
        </p:nvSpPr>
        <p:spPr>
          <a:xfrm>
            <a:off x="3981680" y="4193696"/>
            <a:ext cx="4775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Montserrat"/>
                <a:ea typeface="Montserrat"/>
                <a:cs typeface="Montserrat"/>
                <a:sym typeface="Montserrat"/>
              </a:rPr>
              <a:t>Spoonie, our friendly mascot, remembers your name and how many times you’ve cooked together.</a:t>
            </a:r>
            <a:endParaRPr sz="1300">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Values Conflicts</a:t>
            </a:r>
            <a:endParaRPr/>
          </a:p>
        </p:txBody>
      </p:sp>
      <p:sp>
        <p:nvSpPr>
          <p:cNvPr id="100" name="Google Shape;100;p18"/>
          <p:cNvSpPr txBox="1"/>
          <p:nvPr>
            <p:ph idx="1" type="body"/>
          </p:nvPr>
        </p:nvSpPr>
        <p:spPr>
          <a:xfrm>
            <a:off x="311700" y="1152475"/>
            <a:ext cx="8520600" cy="99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E85927"/>
                </a:solidFill>
              </a:rPr>
              <a:t>Health </a:t>
            </a:r>
            <a:r>
              <a:rPr lang="en" sz="1300">
                <a:solidFill>
                  <a:schemeClr val="dk1"/>
                </a:solidFill>
              </a:rPr>
              <a:t>might conflict with </a:t>
            </a:r>
            <a:r>
              <a:rPr b="1" lang="en" sz="1300">
                <a:solidFill>
                  <a:srgbClr val="E85927"/>
                </a:solidFill>
              </a:rPr>
              <a:t>inclusion</a:t>
            </a:r>
            <a:r>
              <a:rPr lang="en" sz="1300">
                <a:solidFill>
                  <a:schemeClr val="dk1"/>
                </a:solidFill>
              </a:rPr>
              <a:t>. It is difficult for a truly inclusive cooking app to adopt universal standards for what is “healthy” for all people. Health needs vary, and if we want to include all users, we have to take special care to consider what we promote as “healthy” or “unhealthy” to our users.</a:t>
            </a:r>
            <a:endParaRPr sz="2000"/>
          </a:p>
        </p:txBody>
      </p:sp>
      <p:sp>
        <p:nvSpPr>
          <p:cNvPr id="101" name="Google Shape;101;p18"/>
          <p:cNvSpPr txBox="1"/>
          <p:nvPr/>
        </p:nvSpPr>
        <p:spPr>
          <a:xfrm>
            <a:off x="3913725" y="2935300"/>
            <a:ext cx="31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02" name="Google Shape;102;p18"/>
          <p:cNvSpPr txBox="1"/>
          <p:nvPr/>
        </p:nvSpPr>
        <p:spPr>
          <a:xfrm>
            <a:off x="3913725" y="2993199"/>
            <a:ext cx="31419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Even with this many diet categories, it’s difficult to capture everyone’s diet needs. What if someone is allergic to only red apples?</a:t>
            </a:r>
            <a:endParaRPr>
              <a:latin typeface="Montserrat"/>
              <a:ea typeface="Montserrat"/>
              <a:cs typeface="Montserrat"/>
              <a:sym typeface="Montserrat"/>
            </a:endParaRPr>
          </a:p>
        </p:txBody>
      </p:sp>
      <p:pic>
        <p:nvPicPr>
          <p:cNvPr id="103" name="Google Shape;103;p18"/>
          <p:cNvPicPr preferRelativeResize="0"/>
          <p:nvPr/>
        </p:nvPicPr>
        <p:blipFill rotWithShape="1">
          <a:blip r:embed="rId3">
            <a:alphaModFix/>
          </a:blip>
          <a:srcRect b="15895" l="0" r="0" t="0"/>
          <a:stretch/>
        </p:blipFill>
        <p:spPr>
          <a:xfrm>
            <a:off x="2595625" y="2152075"/>
            <a:ext cx="1318100" cy="276772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Values Conflicts</a:t>
            </a:r>
            <a:endParaRPr/>
          </a:p>
        </p:txBody>
      </p:sp>
      <p:sp>
        <p:nvSpPr>
          <p:cNvPr id="109" name="Google Shape;109;p19"/>
          <p:cNvSpPr txBox="1"/>
          <p:nvPr>
            <p:ph idx="1" type="body"/>
          </p:nvPr>
        </p:nvSpPr>
        <p:spPr>
          <a:xfrm>
            <a:off x="311700" y="1152475"/>
            <a:ext cx="8520600" cy="111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E85927"/>
                </a:solidFill>
              </a:rPr>
              <a:t>Health </a:t>
            </a:r>
            <a:r>
              <a:rPr lang="en" sz="1300">
                <a:solidFill>
                  <a:schemeClr val="dk1"/>
                </a:solidFill>
              </a:rPr>
              <a:t>may also conflict with </a:t>
            </a:r>
            <a:r>
              <a:rPr b="1" lang="en" sz="1300">
                <a:solidFill>
                  <a:srgbClr val="E85927"/>
                </a:solidFill>
              </a:rPr>
              <a:t>wellness</a:t>
            </a:r>
            <a:r>
              <a:rPr lang="en" sz="1300">
                <a:solidFill>
                  <a:schemeClr val="dk1"/>
                </a:solidFill>
              </a:rPr>
              <a:t>.</a:t>
            </a:r>
            <a:r>
              <a:rPr b="1" lang="en" sz="1300">
                <a:solidFill>
                  <a:srgbClr val="E85927"/>
                </a:solidFill>
              </a:rPr>
              <a:t> </a:t>
            </a:r>
            <a:r>
              <a:rPr lang="en" sz="1300">
                <a:solidFill>
                  <a:schemeClr val="dk1"/>
                </a:solidFill>
              </a:rPr>
              <a:t>It might be appropriate for a person to occasionally cook meals that would be considered unhealthy if it contributes to their wellbeing. What if, for example, a person wants to make a meal that impresses their friends and family (wellness) but in the process might sacrifice taste for nutrition (health)?</a:t>
            </a:r>
            <a:endParaRPr sz="1300"/>
          </a:p>
        </p:txBody>
      </p:sp>
      <p:sp>
        <p:nvSpPr>
          <p:cNvPr id="110" name="Google Shape;110;p19"/>
          <p:cNvSpPr txBox="1"/>
          <p:nvPr/>
        </p:nvSpPr>
        <p:spPr>
          <a:xfrm>
            <a:off x="3913725" y="2935300"/>
            <a:ext cx="31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1" name="Google Shape;111;p19"/>
          <p:cNvSpPr txBox="1"/>
          <p:nvPr/>
        </p:nvSpPr>
        <p:spPr>
          <a:xfrm>
            <a:off x="3913725" y="2993188"/>
            <a:ext cx="3141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It’s difficult to make diet suggestions without knowing the context of users’ decisions.</a:t>
            </a:r>
            <a:endParaRPr>
              <a:latin typeface="Montserrat"/>
              <a:ea typeface="Montserrat"/>
              <a:cs typeface="Montserrat"/>
              <a:sym typeface="Montserrat"/>
            </a:endParaRPr>
          </a:p>
        </p:txBody>
      </p:sp>
      <p:pic>
        <p:nvPicPr>
          <p:cNvPr id="112" name="Google Shape;112;p19"/>
          <p:cNvPicPr preferRelativeResize="0"/>
          <p:nvPr/>
        </p:nvPicPr>
        <p:blipFill rotWithShape="1">
          <a:blip r:embed="rId3">
            <a:alphaModFix/>
          </a:blip>
          <a:srcRect b="6375" l="0" r="0" t="0"/>
          <a:stretch/>
        </p:blipFill>
        <p:spPr>
          <a:xfrm>
            <a:off x="2233268" y="2405932"/>
            <a:ext cx="1680450" cy="20291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a:solidFill>
                  <a:srgbClr val="E85927"/>
                </a:solidFill>
                <a:latin typeface="Montserrat"/>
                <a:ea typeface="Montserrat"/>
                <a:cs typeface="Montserrat"/>
                <a:sym typeface="Montserrat"/>
              </a:rPr>
              <a:t>Usability Goals &amp; Key Measurements</a:t>
            </a:r>
            <a:endParaRPr b="1">
              <a:solidFill>
                <a:srgbClr val="E85927"/>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p:nvPr/>
        </p:nvSpPr>
        <p:spPr>
          <a:xfrm>
            <a:off x="4572000" y="50"/>
            <a:ext cx="4572000" cy="5143500"/>
          </a:xfrm>
          <a:prstGeom prst="rect">
            <a:avLst/>
          </a:prstGeom>
          <a:solidFill>
            <a:srgbClr val="E85927"/>
          </a:solidFill>
          <a:ln cap="flat" cmpd="sng" w="9525">
            <a:solidFill>
              <a:srgbClr val="E859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1"/>
          <p:cNvSpPr txBox="1"/>
          <p:nvPr/>
        </p:nvSpPr>
        <p:spPr>
          <a:xfrm>
            <a:off x="1026400" y="1490050"/>
            <a:ext cx="3509700" cy="569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sz="2500">
                <a:solidFill>
                  <a:srgbClr val="E85927"/>
                </a:solidFill>
                <a:latin typeface="Montserrat ExtraBold"/>
                <a:ea typeface="Montserrat ExtraBold"/>
                <a:cs typeface="Montserrat ExtraBold"/>
                <a:sym typeface="Montserrat ExtraBold"/>
              </a:rPr>
              <a:t>Learnability</a:t>
            </a:r>
            <a:endParaRPr i="1" sz="2500">
              <a:solidFill>
                <a:srgbClr val="E85927"/>
              </a:solidFill>
              <a:latin typeface="Montserrat ExtraBold"/>
              <a:ea typeface="Montserrat ExtraBold"/>
              <a:cs typeface="Montserrat ExtraBold"/>
              <a:sym typeface="Montserrat ExtraBold"/>
            </a:endParaRPr>
          </a:p>
        </p:txBody>
      </p:sp>
      <p:sp>
        <p:nvSpPr>
          <p:cNvPr id="124" name="Google Shape;124;p21"/>
          <p:cNvSpPr txBox="1"/>
          <p:nvPr/>
        </p:nvSpPr>
        <p:spPr>
          <a:xfrm>
            <a:off x="1140030" y="58250"/>
            <a:ext cx="3423000" cy="569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2500">
                <a:solidFill>
                  <a:srgbClr val="E85927"/>
                </a:solidFill>
                <a:latin typeface="Montserrat ExtraBold"/>
                <a:ea typeface="Montserrat ExtraBold"/>
                <a:cs typeface="Montserrat ExtraBold"/>
                <a:sym typeface="Montserrat ExtraBold"/>
              </a:rPr>
              <a:t>Usability Goal</a:t>
            </a:r>
            <a:endParaRPr sz="2500">
              <a:solidFill>
                <a:srgbClr val="E85927"/>
              </a:solidFill>
              <a:latin typeface="Montserrat ExtraBold"/>
              <a:ea typeface="Montserrat ExtraBold"/>
              <a:cs typeface="Montserrat ExtraBold"/>
              <a:sym typeface="Montserrat ExtraBold"/>
            </a:endParaRPr>
          </a:p>
        </p:txBody>
      </p:sp>
      <p:sp>
        <p:nvSpPr>
          <p:cNvPr id="125" name="Google Shape;125;p21"/>
          <p:cNvSpPr txBox="1"/>
          <p:nvPr/>
        </p:nvSpPr>
        <p:spPr>
          <a:xfrm>
            <a:off x="4571994" y="58250"/>
            <a:ext cx="3000000" cy="56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lt1"/>
                </a:solidFill>
                <a:latin typeface="Montserrat ExtraBold"/>
                <a:ea typeface="Montserrat ExtraBold"/>
                <a:cs typeface="Montserrat ExtraBold"/>
                <a:sym typeface="Montserrat ExtraBold"/>
              </a:rPr>
              <a:t>Key Metric</a:t>
            </a:r>
            <a:endParaRPr sz="2500">
              <a:solidFill>
                <a:schemeClr val="lt1"/>
              </a:solidFill>
              <a:latin typeface="Montserrat ExtraBold"/>
              <a:ea typeface="Montserrat ExtraBold"/>
              <a:cs typeface="Montserrat ExtraBold"/>
              <a:sym typeface="Montserrat ExtraBold"/>
            </a:endParaRPr>
          </a:p>
        </p:txBody>
      </p:sp>
      <p:sp>
        <p:nvSpPr>
          <p:cNvPr id="126" name="Google Shape;126;p21"/>
          <p:cNvSpPr txBox="1"/>
          <p:nvPr/>
        </p:nvSpPr>
        <p:spPr>
          <a:xfrm>
            <a:off x="1026400" y="3383875"/>
            <a:ext cx="3509700" cy="569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sz="2500">
                <a:solidFill>
                  <a:srgbClr val="E85927"/>
                </a:solidFill>
                <a:latin typeface="Montserrat ExtraBold"/>
                <a:ea typeface="Montserrat ExtraBold"/>
                <a:cs typeface="Montserrat ExtraBold"/>
                <a:sym typeface="Montserrat ExtraBold"/>
              </a:rPr>
              <a:t>Flexibility</a:t>
            </a:r>
            <a:endParaRPr i="1" sz="2500">
              <a:solidFill>
                <a:srgbClr val="E85927"/>
              </a:solidFill>
              <a:latin typeface="Montserrat ExtraBold"/>
              <a:ea typeface="Montserrat ExtraBold"/>
              <a:cs typeface="Montserrat ExtraBold"/>
              <a:sym typeface="Montserrat ExtraBold"/>
            </a:endParaRPr>
          </a:p>
        </p:txBody>
      </p:sp>
      <p:sp>
        <p:nvSpPr>
          <p:cNvPr id="127" name="Google Shape;127;p21"/>
          <p:cNvSpPr txBox="1"/>
          <p:nvPr/>
        </p:nvSpPr>
        <p:spPr>
          <a:xfrm>
            <a:off x="4676725" y="1143700"/>
            <a:ext cx="4245900" cy="1262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Is it faster to make a modification to a recipe the 2nd time?</a:t>
            </a:r>
            <a:endParaRPr>
              <a:solidFill>
                <a:schemeClr val="lt1"/>
              </a:solidFill>
              <a:latin typeface="Montserrat"/>
              <a:ea typeface="Montserrat"/>
              <a:cs typeface="Montserrat"/>
              <a:sym typeface="Montserrat"/>
            </a:endParaRPr>
          </a:p>
          <a:p>
            <a:pPr indent="-317500" lvl="0" marL="457200" rtl="0" algn="l">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Do users </a:t>
            </a:r>
            <a:r>
              <a:rPr lang="en">
                <a:solidFill>
                  <a:schemeClr val="lt1"/>
                </a:solidFill>
                <a:latin typeface="Montserrat"/>
                <a:ea typeface="Montserrat"/>
                <a:cs typeface="Montserrat"/>
                <a:sym typeface="Montserrat"/>
              </a:rPr>
              <a:t>learn from the nutritional advice Recipal gives (i.e. don’t make the same mistake twice?)</a:t>
            </a:r>
            <a:endParaRPr>
              <a:solidFill>
                <a:schemeClr val="lt1"/>
              </a:solidFill>
              <a:latin typeface="Montserrat"/>
              <a:ea typeface="Montserrat"/>
              <a:cs typeface="Montserrat"/>
              <a:sym typeface="Montserrat"/>
            </a:endParaRPr>
          </a:p>
        </p:txBody>
      </p:sp>
      <p:sp>
        <p:nvSpPr>
          <p:cNvPr id="128" name="Google Shape;128;p21"/>
          <p:cNvSpPr txBox="1"/>
          <p:nvPr/>
        </p:nvSpPr>
        <p:spPr>
          <a:xfrm>
            <a:off x="4676725" y="3037525"/>
            <a:ext cx="4245900" cy="1262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When a user goes to enter a diet preference, is it there?</a:t>
            </a:r>
            <a:endParaRPr>
              <a:solidFill>
                <a:schemeClr val="lt1"/>
              </a:solidFill>
              <a:latin typeface="Montserrat"/>
              <a:ea typeface="Montserrat"/>
              <a:cs typeface="Montserrat"/>
              <a:sym typeface="Montserrat"/>
            </a:endParaRPr>
          </a:p>
          <a:p>
            <a:pPr indent="-317500" lvl="0" marL="457200" rtl="0" algn="l">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When the user wants to make a modification to a recipe, are they able to?</a:t>
            </a:r>
            <a:endParaRPr>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