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Bellota Text"/>
      <p:regular r:id="rId42"/>
      <p:bold r:id="rId43"/>
      <p:italic r:id="rId44"/>
      <p:boldItalic r:id="rId45"/>
    </p:embeddedFont>
    <p:embeddedFont>
      <p:font typeface="Nunito"/>
      <p:regular r:id="rId46"/>
      <p:bold r:id="rId47"/>
      <p:italic r:id="rId48"/>
      <p:boldItalic r:id="rId49"/>
    </p:embeddedFont>
    <p:embeddedFont>
      <p:font typeface="Bellota Text Light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Lora"/>
      <p:regular r:id="rId58"/>
      <p:bold r:id="rId59"/>
      <p:italic r:id="rId60"/>
      <p:boldItalic r:id="rId61"/>
    </p:embeddedFont>
    <p:embeddedFont>
      <p:font typeface="Libre Baskerville"/>
      <p:regular r:id="rId62"/>
      <p:bold r:id="rId63"/>
      <p:italic r:id="rId64"/>
    </p:embeddedFont>
    <p:embeddedFont>
      <p:font typeface="Satisfy"/>
      <p:regular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BellotaText-regular.fntdata"/><Relationship Id="rId41" Type="http://schemas.openxmlformats.org/officeDocument/2006/relationships/slide" Target="slides/slide35.xml"/><Relationship Id="rId44" Type="http://schemas.openxmlformats.org/officeDocument/2006/relationships/font" Target="fonts/BellotaText-italic.fntdata"/><Relationship Id="rId43" Type="http://schemas.openxmlformats.org/officeDocument/2006/relationships/font" Target="fonts/BellotaText-bold.fntdata"/><Relationship Id="rId46" Type="http://schemas.openxmlformats.org/officeDocument/2006/relationships/font" Target="fonts/Nunito-regular.fntdata"/><Relationship Id="rId45" Type="http://schemas.openxmlformats.org/officeDocument/2006/relationships/font" Target="fonts/BellotaTex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Nunito-italic.fntdata"/><Relationship Id="rId47" Type="http://schemas.openxmlformats.org/officeDocument/2006/relationships/font" Target="fonts/Nunito-bold.fntdata"/><Relationship Id="rId49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ibreBaskerville-regular.fntdata"/><Relationship Id="rId61" Type="http://schemas.openxmlformats.org/officeDocument/2006/relationships/font" Target="fonts/Lora-boldItalic.fntdata"/><Relationship Id="rId20" Type="http://schemas.openxmlformats.org/officeDocument/2006/relationships/slide" Target="slides/slide14.xml"/><Relationship Id="rId64" Type="http://schemas.openxmlformats.org/officeDocument/2006/relationships/font" Target="fonts/LibreBaskerville-italic.fntdata"/><Relationship Id="rId63" Type="http://schemas.openxmlformats.org/officeDocument/2006/relationships/font" Target="fonts/LibreBaskerville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Satisfy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Lora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BellotaTextLight-bold.fntdata"/><Relationship Id="rId50" Type="http://schemas.openxmlformats.org/officeDocument/2006/relationships/font" Target="fonts/BellotaTextLight-regular.fntdata"/><Relationship Id="rId53" Type="http://schemas.openxmlformats.org/officeDocument/2006/relationships/font" Target="fonts/BellotaTextLight-boldItalic.fntdata"/><Relationship Id="rId52" Type="http://schemas.openxmlformats.org/officeDocument/2006/relationships/font" Target="fonts/BellotaTextLight-italic.fntdata"/><Relationship Id="rId11" Type="http://schemas.openxmlformats.org/officeDocument/2006/relationships/slide" Target="slides/slide5.xml"/><Relationship Id="rId55" Type="http://schemas.openxmlformats.org/officeDocument/2006/relationships/font" Target="fonts/Lato-bold.fntdata"/><Relationship Id="rId10" Type="http://schemas.openxmlformats.org/officeDocument/2006/relationships/slide" Target="slides/slide4.xml"/><Relationship Id="rId54" Type="http://schemas.openxmlformats.org/officeDocument/2006/relationships/font" Target="fonts/Lato-regular.fntdata"/><Relationship Id="rId13" Type="http://schemas.openxmlformats.org/officeDocument/2006/relationships/slide" Target="slides/slide7.xml"/><Relationship Id="rId57" Type="http://schemas.openxmlformats.org/officeDocument/2006/relationships/font" Target="fonts/Lato-boldItalic.fntdata"/><Relationship Id="rId12" Type="http://schemas.openxmlformats.org/officeDocument/2006/relationships/slide" Target="slides/slide6.xml"/><Relationship Id="rId56" Type="http://schemas.openxmlformats.org/officeDocument/2006/relationships/font" Target="fonts/Lato-italic.fntdata"/><Relationship Id="rId15" Type="http://schemas.openxmlformats.org/officeDocument/2006/relationships/slide" Target="slides/slide9.xml"/><Relationship Id="rId59" Type="http://schemas.openxmlformats.org/officeDocument/2006/relationships/font" Target="fonts/Lora-bold.fntdata"/><Relationship Id="rId14" Type="http://schemas.openxmlformats.org/officeDocument/2006/relationships/slide" Target="slides/slide8.xml"/><Relationship Id="rId58" Type="http://schemas.openxmlformats.org/officeDocument/2006/relationships/font" Target="fonts/Lor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f3911b090_1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f3911b090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255e378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255e378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efef32250_0_4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efef32250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[Andy] Selected Interface + Rationale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28ff6a453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28ff6a453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28ff6a453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28ff6a453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efef32250_0_4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efef32250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[Andy]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28ff6a453_1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28ff6a453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efef32250_0_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efef32250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flows shown carrying out each task [star]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28ff6a453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28ff6a453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2884267e8_1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2884267e8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28ff6a453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28ff6a453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efef32250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efef322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[kyle + dax]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28ff6a453_1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28ff6a453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28ff6a453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128ff6a453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24174a0e0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124174a0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[star]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27d6971c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27d6971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Baskerville"/>
              <a:buAutoNum type="arabicPeriod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Female, college freshman from Bowdin University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Baskerville"/>
              <a:buAutoNum type="arabicPeriod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Male, highschool sophomore from Sacramento, CA  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Baskerville"/>
              <a:buAutoNum type="arabicPeriod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Female, college senior from California Institute of the Arts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Baskerville"/>
              <a:buAutoNum type="arabicPeriod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Female, 51-year-old elementary school teacher from Tampa, FL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Baskerville"/>
              <a:buAutoNum type="arabicPeriod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Female, college junior from University of Southern California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virtually via Zoom and asked each participant to share their screen with our digitized prototype on Marvel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2884267e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12884267e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24174a0e0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24174a0e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[dax]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1255e378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1255e378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“Let’s cook!” and the characterization of sheep, our UI was intuitive,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255e378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1255e378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Hierarchy of scale,</a:t>
            </a:r>
            <a:r>
              <a:rPr lang="en">
                <a:solidFill>
                  <a:schemeClr val="dk1"/>
                </a:solidFill>
              </a:rPr>
              <a:t> menu organization/size (organize/filter by meal type, food type, difficulty, pricing, number of ingredients needed)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255e378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1255e378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irst page of Edit Diet options, there are multiple pages for preferences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indication that substitution was successful, confirmation pages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information about substitutions and also dietary restrictions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255e3781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255e378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substitution effects on my recipe - how does it make the meal different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about substitutions and also dietary restrictions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to substitute at beginning of recipe, </a:t>
            </a:r>
            <a:r>
              <a:rPr lang="en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mages of steps/ingredients,</a:t>
            </a:r>
            <a:r>
              <a:rPr lang="en"/>
              <a:t> list of ingredients,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calorie counts, notepad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f98474e3_2_3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af98474e3_2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24174a0e0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24174a0e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[Kyle]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12703460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12703460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Modifications could provide more feedback, you can substitute multiple ingredients in each step, confirmation of substitutions page,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ingredients you would use the plus button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12703460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12703460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have ingredients before the recipe starts, you can modify the ingredients before you start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124174a0e0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124174a0e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12884267e8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12884267e8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f3911b090_1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f3911b090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27d6971cc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27d6971c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2884267e8_1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2884267e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f3911b090_1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f3911b090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Based on our studio feedback, we are no longer Chef Shepherd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24174a0e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24174a0e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hello to our new friend Recipal!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2884267e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2884267e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efef32250_0_4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efef32250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[Dax] Value Prop - 1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</a:t>
            </a:r>
            <a:r>
              <a:rPr lang="en"/>
              <a:t>statement</a:t>
            </a:r>
            <a:r>
              <a:rPr lang="en"/>
              <a:t> - 3 line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4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274E13">
                <a:alpha val="40000"/>
              </a:srgbClr>
            </a:outerShdw>
          </a:effectLst>
        </p:spPr>
      </p:pic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type="ctrTitle"/>
          </p:nvPr>
        </p:nvSpPr>
        <p:spPr>
          <a:xfrm>
            <a:off x="1871125" y="1126150"/>
            <a:ext cx="5401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871125" y="2306651"/>
            <a:ext cx="54018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875" y="271169"/>
            <a:ext cx="4532251" cy="454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743200" y="2161800"/>
            <a:ext cx="3657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⬩"/>
              <a:defRPr i="1" sz="2500">
                <a:solidFill>
                  <a:schemeClr val="lt1"/>
                </a:solidFill>
              </a:defRPr>
            </a:lvl1pPr>
            <a:lvl2pPr indent="-3873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◇"/>
              <a:defRPr i="1" sz="2500">
                <a:solidFill>
                  <a:schemeClr val="lt1"/>
                </a:solidFill>
              </a:defRPr>
            </a:lvl2pPr>
            <a:lvl3pPr indent="-3873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3pPr>
            <a:lvl4pPr indent="-3873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i="1" sz="2500">
                <a:solidFill>
                  <a:schemeClr val="lt1"/>
                </a:solidFill>
              </a:defRPr>
            </a:lvl4pPr>
            <a:lvl5pPr indent="-3873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i="1" sz="2500">
                <a:solidFill>
                  <a:schemeClr val="lt1"/>
                </a:solidFill>
              </a:defRPr>
            </a:lvl5pPr>
            <a:lvl6pPr indent="-3873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6pPr>
            <a:lvl7pPr indent="-3873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i="1" sz="2500">
                <a:solidFill>
                  <a:schemeClr val="lt1"/>
                </a:solidFill>
              </a:defRPr>
            </a:lvl7pPr>
            <a:lvl8pPr indent="-3873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i="1" sz="2500">
                <a:solidFill>
                  <a:schemeClr val="lt1"/>
                </a:solidFill>
              </a:defRPr>
            </a:lvl8pPr>
            <a:lvl9pPr indent="-3873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500"/>
              <a:buChar char="■"/>
              <a:defRPr i="1"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/>
        </p:nvSpPr>
        <p:spPr>
          <a:xfrm>
            <a:off x="3593400" y="271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9600">
              <a:solidFill>
                <a:schemeClr val="lt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297650" y="4218625"/>
            <a:ext cx="548700" cy="92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8553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3414200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5973099" y="1201550"/>
            <a:ext cx="2315700" cy="30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3850763" y="978150"/>
            <a:ext cx="1442481" cy="7539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855300" y="3826525"/>
            <a:ext cx="7433400" cy="3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BLANK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Relationship Id="rId5" Type="http://schemas.openxmlformats.org/officeDocument/2006/relationships/image" Target="../media/image42.jpg"/><Relationship Id="rId6" Type="http://schemas.openxmlformats.org/officeDocument/2006/relationships/image" Target="../media/image41.jpg"/><Relationship Id="rId7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jpg"/><Relationship Id="rId4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11" Target="../media/image18.jpeg" Type="http://schemas.openxmlformats.org/officeDocument/2006/relationships/image"/><Relationship Id="rId10" Target="../media/image22.jpeg" Type="http://schemas.openxmlformats.org/officeDocument/2006/relationships/image"/><Relationship Id="rId9" Target="../media/image19.jpeg" Type="http://schemas.openxmlformats.org/officeDocument/2006/relationships/image"/><Relationship Id="rId5" Target="../media/image14.jpeg" Type="http://schemas.openxmlformats.org/officeDocument/2006/relationships/image"/><Relationship Id="rId6" Target="../media/image17.jpeg" Type="http://schemas.openxmlformats.org/officeDocument/2006/relationships/image"/><Relationship Id="rId7" Target="../media/image16.jpe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0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4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0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49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Relationship Id="rId4" Target="../media/image14.jpeg" Type="http://schemas.openxmlformats.org/officeDocument/2006/relationships/image"/><Relationship Id="rId5" Target="../media/image17.jpeg" Type="http://schemas.openxmlformats.org/officeDocument/2006/relationships/image"/><Relationship Id="rId6" Target="../media/image16.jpeg" Type="http://schemas.openxmlformats.org/officeDocument/2006/relationships/image"/><Relationship Id="rId7" Target="../media/image31.jpeg" Type="http://schemas.openxmlformats.org/officeDocument/2006/relationships/image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9" Target="../media/image33.jpeg" Type="http://schemas.openxmlformats.org/officeDocument/2006/relationships/image"/><Relationship Id="rId5" Target="../media/image20.jpeg" Type="http://schemas.openxmlformats.org/officeDocument/2006/relationships/image"/><Relationship Id="rId6" Target="../media/image32.jpeg" Type="http://schemas.openxmlformats.org/officeDocument/2006/relationships/image"/><Relationship Id="rId7" Target="../media/image30.jpeg" Type="http://schemas.openxmlformats.org/officeDocument/2006/relationships/image"/><Relationship Id="rId8" Target="../media/image29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8.jpeg" Type="http://schemas.openxmlformats.org/officeDocument/2006/relationships/image"/><Relationship Id="rId4" Target="../media/image21.jpeg" Type="http://schemas.openxmlformats.org/officeDocument/2006/relationships/image"/><Relationship Id="rId5" Target="../media/image19.jpeg" Type="http://schemas.openxmlformats.org/officeDocument/2006/relationships/image"/><Relationship Id="rId6" Target="../media/image22.jpeg" Type="http://schemas.openxmlformats.org/officeDocument/2006/relationships/image"/><Relationship Id="rId7" Target="../media/image31.jpeg" Type="http://schemas.openxmlformats.org/officeDocument/2006/relationships/image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45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7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5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.xml.rels><?xml version="1.0" encoding="UTF-8" standalone="yes" 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jpeg" Type="http://schemas.openxmlformats.org/officeDocument/2006/relationships/image"/><Relationship Id="rId4" Target="../media/image9.jpeg" Type="http://schemas.openxmlformats.org/officeDocument/2006/relationships/image"/><Relationship Id="rId5" Target="../media/image3.jpg" Type="http://schemas.openxmlformats.org/officeDocument/2006/relationships/image"/><Relationship Id="rId6" Target="../media/image2.jpg" Type="http://schemas.openxmlformats.org/officeDocument/2006/relationships/image"/><Relationship Id="rId7" Target="../media/image59.jpeg" Type="http://schemas.openxmlformats.org/officeDocument/2006/relationships/image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/Relationships>
</file>

<file path=ppt/slides/_rels/slide35.xml.rels><?xml version="1.0" encoding="UTF-8" standalone="yes" 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52.jpeg" Type="http://schemas.openxmlformats.org/officeDocument/2006/relationships/image"/><Relationship Id="rId4" Target="../media/image58.jpg" Type="http://schemas.openxmlformats.org/officeDocument/2006/relationships/image"/><Relationship Id="rId5" Target="../media/image2.jpg" Type="http://schemas.openxmlformats.org/officeDocument/2006/relationships/image"/><Relationship Id="rId6" Target="../media/image10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jpeg" Type="http://schemas.openxmlformats.org/officeDocument/2006/relationships/image"/><Relationship Id="rId4" Target="../media/image4.png" Type="http://schemas.openxmlformats.org/officeDocument/2006/relationships/image"/><Relationship Id="rId9" Target="../media/image59.jpeg" Type="http://schemas.openxmlformats.org/officeDocument/2006/relationships/image"/><Relationship Id="rId5" Target="../media/image5.png" Type="http://schemas.openxmlformats.org/officeDocument/2006/relationships/image"/><Relationship Id="rId6" Target="../media/image10.jpeg" Type="http://schemas.openxmlformats.org/officeDocument/2006/relationships/image"/><Relationship Id="rId7" Target="../media/image9.jpeg" Type="http://schemas.openxmlformats.org/officeDocument/2006/relationships/image"/><Relationship Id="rId8" Target="../media/image2.jpg" Type="http://schemas.openxmlformats.org/officeDocument/2006/relationships/image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4294967295" type="ctrTitle"/>
          </p:nvPr>
        </p:nvSpPr>
        <p:spPr>
          <a:xfrm>
            <a:off x="360200" y="1318200"/>
            <a:ext cx="6889800" cy="1754100"/>
          </a:xfrm>
          <a:prstGeom prst="rect">
            <a:avLst/>
          </a:prstGeom>
          <a:effectLst>
            <a:outerShdw blurRad="285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Lora"/>
                <a:ea typeface="Lora"/>
                <a:cs typeface="Lora"/>
                <a:sym typeface="Lora"/>
              </a:rPr>
              <a:t>Lo-Fig Prototyping </a:t>
            </a:r>
            <a:endParaRPr sz="5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Libre Baskerville"/>
                <a:ea typeface="Libre Baskerville"/>
                <a:cs typeface="Libre Baskerville"/>
                <a:sym typeface="Libre Baskerville"/>
              </a:rPr>
              <a:t>&amp; Usability Testing</a:t>
            </a:r>
            <a:endParaRPr sz="43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The Health Benefits of Figs – Mutiara Figs"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850" y="-173525"/>
            <a:ext cx="2890375" cy="22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idx="4294967295" type="title"/>
          </p:nvPr>
        </p:nvSpPr>
        <p:spPr>
          <a:xfrm>
            <a:off x="404950" y="375016"/>
            <a:ext cx="8124600" cy="17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ellota Text"/>
                <a:ea typeface="Bellota Text"/>
                <a:cs typeface="Bellota Text"/>
                <a:sym typeface="Bellota Text"/>
              </a:rPr>
              <a:t>Value Proposition</a:t>
            </a:r>
            <a:br>
              <a:rPr b="1" lang="en" sz="3600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500"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br>
              <a:rPr lang="en" sz="3600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3500">
                <a:latin typeface="Bellota Text"/>
                <a:ea typeface="Bellota Text"/>
                <a:cs typeface="Bellota Text"/>
                <a:sym typeface="Bellota Text"/>
              </a:rPr>
              <a:t>Helping you cook recipes </a:t>
            </a:r>
            <a:r>
              <a:rPr i="1" lang="en" sz="3500">
                <a:latin typeface="Bellota Text"/>
                <a:ea typeface="Bellota Text"/>
                <a:cs typeface="Bellota Text"/>
                <a:sym typeface="Bellota Text"/>
              </a:rPr>
              <a:t>your </a:t>
            </a:r>
            <a:r>
              <a:rPr lang="en" sz="3500">
                <a:latin typeface="Bellota Text"/>
                <a:ea typeface="Bellota Text"/>
                <a:cs typeface="Bellota Text"/>
                <a:sym typeface="Bellota Text"/>
              </a:rPr>
              <a:t>way</a:t>
            </a:r>
            <a:endParaRPr sz="3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30" name="Google Shape;230;p33"/>
          <p:cNvSpPr txBox="1"/>
          <p:nvPr>
            <p:ph idx="4294967295" type="title"/>
          </p:nvPr>
        </p:nvSpPr>
        <p:spPr>
          <a:xfrm>
            <a:off x="404950" y="1743050"/>
            <a:ext cx="8264100" cy="17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ellota Text"/>
                <a:ea typeface="Bellota Text"/>
                <a:cs typeface="Bellota Text"/>
                <a:sym typeface="Bellota Text"/>
              </a:rPr>
              <a:t>Mission Statement</a:t>
            </a:r>
            <a:br>
              <a:rPr b="1" lang="en" sz="3600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500"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br>
              <a:rPr lang="en" sz="3600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2000">
                <a:latin typeface="Bellota Text"/>
                <a:ea typeface="Bellota Text"/>
                <a:cs typeface="Bellota Text"/>
                <a:sym typeface="Bellota Text"/>
              </a:rPr>
              <a:t>Recipal aims to help users </a:t>
            </a:r>
            <a:r>
              <a:rPr b="1" lang="en" sz="2000">
                <a:latin typeface="Bellota Text"/>
                <a:ea typeface="Bellota Text"/>
                <a:cs typeface="Bellota Text"/>
                <a:sym typeface="Bellota Text"/>
              </a:rPr>
              <a:t>overcome uncertainty</a:t>
            </a:r>
            <a:r>
              <a:rPr lang="en" sz="2000">
                <a:latin typeface="Bellota Text"/>
                <a:ea typeface="Bellota Text"/>
                <a:cs typeface="Bellota Text"/>
                <a:sym typeface="Bellota Text"/>
              </a:rPr>
              <a:t> about the recipes they are making by helping them </a:t>
            </a:r>
            <a:r>
              <a:rPr b="1" lang="en" sz="2000">
                <a:latin typeface="Bellota Text"/>
                <a:ea typeface="Bellota Text"/>
                <a:cs typeface="Bellota Text"/>
                <a:sym typeface="Bellota Text"/>
              </a:rPr>
              <a:t>understand</a:t>
            </a:r>
            <a:r>
              <a:rPr lang="en" sz="2000"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b="1" lang="en" sz="2000">
                <a:latin typeface="Bellota Text"/>
                <a:ea typeface="Bellota Text"/>
                <a:cs typeface="Bellota Text"/>
                <a:sym typeface="Bellota Text"/>
              </a:rPr>
              <a:t>nutritional value, make modifications, and learn cooking techniques.</a:t>
            </a:r>
            <a:r>
              <a:rPr lang="en" sz="2000">
                <a:latin typeface="Bellota Text"/>
                <a:ea typeface="Bellota Text"/>
                <a:cs typeface="Bellota Text"/>
                <a:sym typeface="Bellota Text"/>
              </a:rPr>
              <a:t> By making cooking fun and informed, Recipal creates a more welcoming and approachable cooking environment.</a:t>
            </a:r>
            <a:endParaRPr sz="20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7565750" y="375025"/>
            <a:ext cx="909798" cy="869332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426" y="607311"/>
            <a:ext cx="1817648" cy="237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728" y="2515273"/>
            <a:ext cx="2618696" cy="20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5">
            <a:alphaModFix/>
          </a:blip>
          <a:srcRect b="-1"/>
          <a:stretch/>
        </p:blipFill>
        <p:spPr>
          <a:xfrm>
            <a:off x="5723367" y="433475"/>
            <a:ext cx="1918616" cy="19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173" y="572819"/>
            <a:ext cx="2556600" cy="178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9426" y="3114219"/>
            <a:ext cx="3514476" cy="13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 rot="-5400000">
            <a:off x="-49525" y="1674194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ellota Text"/>
                <a:ea typeface="Bellota Text"/>
                <a:cs typeface="Bellota Text"/>
                <a:sym typeface="Bellota Text"/>
              </a:rPr>
              <a:t>companion-based</a:t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2510923" y="4489675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ellota Text"/>
                <a:ea typeface="Bellota Text"/>
                <a:cs typeface="Bellota Text"/>
                <a:sym typeface="Bellota Text"/>
              </a:rPr>
              <a:t>hands-free</a:t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5912903" y="4557425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ellota Text"/>
                <a:ea typeface="Bellota Text"/>
                <a:cs typeface="Bellota Text"/>
                <a:sym typeface="Bellota Text"/>
              </a:rPr>
              <a:t>context-based</a:t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 rot="5400000">
            <a:off x="6951923" y="1279800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ellota Text"/>
                <a:ea typeface="Bellota Text"/>
                <a:cs typeface="Bellota Text"/>
                <a:sym typeface="Bellota Text"/>
              </a:rPr>
              <a:t>wearable</a:t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2998323" y="157000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ellota Text"/>
                <a:ea typeface="Bellota Text"/>
                <a:cs typeface="Bellota Text"/>
                <a:sym typeface="Bellota Text"/>
              </a:rPr>
              <a:t>augmented reality</a:t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2912525" y="2370675"/>
            <a:ext cx="2154000" cy="745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ellota Text"/>
                <a:ea typeface="Bellota Text"/>
                <a:cs typeface="Bellota Text"/>
                <a:sym typeface="Bellota Text"/>
              </a:rPr>
              <a:t>5 Interfaces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00" y="1252743"/>
            <a:ext cx="3862267" cy="339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049" y="1258175"/>
            <a:ext cx="4664550" cy="260786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677168" y="408210"/>
            <a:ext cx="3371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ellota Text"/>
                <a:ea typeface="Bellota Text"/>
                <a:cs typeface="Bellota Text"/>
                <a:sym typeface="Bellota Text"/>
              </a:rPr>
              <a:t>SELECTED INTERFACE</a:t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ellota Text Light"/>
                <a:ea typeface="Bellota Text Light"/>
                <a:cs typeface="Bellota Text Light"/>
                <a:sym typeface="Bellota Text Light"/>
              </a:rPr>
              <a:t>Companion-based, AR</a:t>
            </a:r>
            <a:endParaRPr sz="19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Lo-Fi 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250" y="472486"/>
            <a:ext cx="1028753" cy="165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212" y="465250"/>
            <a:ext cx="1028762" cy="16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/>
          <p:nvPr/>
        </p:nvSpPr>
        <p:spPr>
          <a:xfrm>
            <a:off x="3353263" y="159050"/>
            <a:ext cx="675000" cy="230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START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31" y="2656597"/>
            <a:ext cx="1068425" cy="195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5834" y="2656597"/>
            <a:ext cx="1089500" cy="195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4803" y="2656597"/>
            <a:ext cx="1089507" cy="19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1051609" y="3669269"/>
            <a:ext cx="130200" cy="2040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2109220" y="4248476"/>
            <a:ext cx="127500" cy="2040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1119045" y="3875064"/>
            <a:ext cx="1098324" cy="77032"/>
          </a:xfrm>
          <a:custGeom>
            <a:rect b="b" l="l" r="r" t="t"/>
            <a:pathLst>
              <a:path extrusionOk="0" h="6502" w="61773">
                <a:moveTo>
                  <a:pt x="0" y="0"/>
                </a:moveTo>
                <a:lnTo>
                  <a:pt x="0" y="6502"/>
                </a:lnTo>
                <a:lnTo>
                  <a:pt x="61773" y="6502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278" name="Google Shape;27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6406" y="2612275"/>
            <a:ext cx="1025019" cy="20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3445" y="2637276"/>
            <a:ext cx="1055538" cy="19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10278" y="2612277"/>
            <a:ext cx="1055515" cy="203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8"/>
          <p:cNvSpPr/>
          <p:nvPr/>
        </p:nvSpPr>
        <p:spPr>
          <a:xfrm>
            <a:off x="5734000" y="3726833"/>
            <a:ext cx="226200" cy="2094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6626662" y="3855843"/>
            <a:ext cx="191700" cy="7314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5842375" y="3938168"/>
            <a:ext cx="624679" cy="79097"/>
          </a:xfrm>
          <a:custGeom>
            <a:rect b="b" l="l" r="r" t="t"/>
            <a:pathLst>
              <a:path extrusionOk="0" h="6502" w="61773">
                <a:moveTo>
                  <a:pt x="0" y="0"/>
                </a:moveTo>
                <a:lnTo>
                  <a:pt x="0" y="6502"/>
                </a:lnTo>
                <a:lnTo>
                  <a:pt x="61773" y="6502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4" name="Google Shape;284;p38"/>
          <p:cNvSpPr txBox="1"/>
          <p:nvPr/>
        </p:nvSpPr>
        <p:spPr>
          <a:xfrm>
            <a:off x="842850" y="2102475"/>
            <a:ext cx="128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SELECT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DIETARY NEEDS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1726237" y="2102475"/>
            <a:ext cx="174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NUTRITIONAL LIMITS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 rot="-5400000">
            <a:off x="-445487" y="3479013"/>
            <a:ext cx="22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MAKE MODIFICATION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855650" y="4662488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DELETE</a:t>
            </a:r>
            <a:b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1964863" y="4651788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ADD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3074100" y="4639563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BACK TO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RECIPE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5781888" y="126088"/>
            <a:ext cx="22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CHOOSE/MAKE RECIPE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 rot="-5400000">
            <a:off x="104713" y="1054400"/>
            <a:ext cx="14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EDIT DIET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 rot="-5400000">
            <a:off x="3552725" y="3367038"/>
            <a:ext cx="225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MAKE MODIFICATION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W/ CUSTOM DIET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1489425" y="278500"/>
            <a:ext cx="1816050" cy="323892"/>
          </a:xfrm>
          <a:custGeom>
            <a:rect b="b" l="l" r="r" t="t"/>
            <a:pathLst>
              <a:path extrusionOk="0" h="16088" w="72642">
                <a:moveTo>
                  <a:pt x="72642" y="0"/>
                </a:moveTo>
                <a:lnTo>
                  <a:pt x="0" y="0"/>
                </a:lnTo>
                <a:lnTo>
                  <a:pt x="0" y="16088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294" name="Google Shape;294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0675" y="523425"/>
            <a:ext cx="4585437" cy="1989525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38"/>
          <p:cNvSpPr/>
          <p:nvPr/>
        </p:nvSpPr>
        <p:spPr>
          <a:xfrm>
            <a:off x="1916000" y="1982750"/>
            <a:ext cx="402225" cy="12175"/>
          </a:xfrm>
          <a:custGeom>
            <a:rect b="b" l="l" r="r" t="t"/>
            <a:pathLst>
              <a:path extrusionOk="0" h="487" w="16089">
                <a:moveTo>
                  <a:pt x="0" y="487"/>
                </a:moveTo>
                <a:lnTo>
                  <a:pt x="16089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6" name="Google Shape;296;p38"/>
          <p:cNvSpPr/>
          <p:nvPr/>
        </p:nvSpPr>
        <p:spPr>
          <a:xfrm>
            <a:off x="3059000" y="1982750"/>
            <a:ext cx="402225" cy="12175"/>
          </a:xfrm>
          <a:custGeom>
            <a:rect b="b" l="l" r="r" t="t"/>
            <a:pathLst>
              <a:path extrusionOk="0" h="487" w="16089">
                <a:moveTo>
                  <a:pt x="0" y="487"/>
                </a:moveTo>
                <a:lnTo>
                  <a:pt x="16089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7" name="Google Shape;297;p38"/>
          <p:cNvSpPr/>
          <p:nvPr/>
        </p:nvSpPr>
        <p:spPr>
          <a:xfrm>
            <a:off x="6939650" y="3874168"/>
            <a:ext cx="127495" cy="592584"/>
          </a:xfrm>
          <a:custGeom>
            <a:rect b="b" l="l" r="r" t="t"/>
            <a:pathLst>
              <a:path extrusionOk="0" h="27906" w="6004">
                <a:moveTo>
                  <a:pt x="0" y="0"/>
                </a:moveTo>
                <a:cubicBezTo>
                  <a:pt x="897" y="1553"/>
                  <a:pt x="4483" y="5886"/>
                  <a:pt x="5380" y="9318"/>
                </a:cubicBezTo>
                <a:cubicBezTo>
                  <a:pt x="6277" y="12750"/>
                  <a:pt x="6084" y="17493"/>
                  <a:pt x="5380" y="20591"/>
                </a:cubicBezTo>
                <a:cubicBezTo>
                  <a:pt x="4676" y="23689"/>
                  <a:pt x="1860" y="26687"/>
                  <a:pt x="1156" y="27906"/>
                </a:cubicBez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8" name="Google Shape;298;p38"/>
          <p:cNvSpPr/>
          <p:nvPr/>
        </p:nvSpPr>
        <p:spPr>
          <a:xfrm>
            <a:off x="2171225" y="4126400"/>
            <a:ext cx="1259870" cy="121932"/>
          </a:xfrm>
          <a:custGeom>
            <a:rect b="b" l="l" r="r" t="t"/>
            <a:pathLst>
              <a:path extrusionOk="0" h="7044" w="47142">
                <a:moveTo>
                  <a:pt x="0" y="7044"/>
                </a:moveTo>
                <a:lnTo>
                  <a:pt x="0" y="0"/>
                </a:lnTo>
                <a:lnTo>
                  <a:pt x="47142" y="0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299" name="Google Shape;299;p38"/>
          <p:cNvCxnSpPr/>
          <p:nvPr/>
        </p:nvCxnSpPr>
        <p:spPr>
          <a:xfrm>
            <a:off x="6966750" y="3156125"/>
            <a:ext cx="677400" cy="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38"/>
          <p:cNvSpPr txBox="1"/>
          <p:nvPr/>
        </p:nvSpPr>
        <p:spPr>
          <a:xfrm>
            <a:off x="5106063" y="4651025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CHOOSE</a:t>
            </a:r>
            <a:b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6215275" y="4640325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CHAGE</a:t>
            </a:r>
            <a:b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MEASUREMENT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7324513" y="4628100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 DIET</a:t>
            </a:r>
            <a:b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NOTIFICATION</a:t>
            </a:r>
            <a:endParaRPr b="1" sz="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38" y="1446175"/>
            <a:ext cx="1382796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126" y="1446175"/>
            <a:ext cx="1382795" cy="271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8132" y="1680823"/>
            <a:ext cx="1149342" cy="217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2458" y="1680823"/>
            <a:ext cx="1097509" cy="217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63" y="1680823"/>
            <a:ext cx="1149321" cy="217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0490" y="1446175"/>
            <a:ext cx="1380744" cy="274319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 txBox="1"/>
          <p:nvPr/>
        </p:nvSpPr>
        <p:spPr>
          <a:xfrm>
            <a:off x="227425" y="282200"/>
            <a:ext cx="8829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Task #1</a:t>
            </a:r>
            <a:endParaRPr b="1" sz="28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Simple: 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Select a specified recipe from the database and navigate through the steps to recipe completion (with no modifications)</a:t>
            </a:r>
            <a:endParaRPr sz="16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1277017" y="3883332"/>
            <a:ext cx="5844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 rot="779221">
            <a:off x="2229731" y="3041913"/>
            <a:ext cx="508610" cy="158211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0"/>
          <p:cNvSpPr/>
          <p:nvPr/>
        </p:nvSpPr>
        <p:spPr>
          <a:xfrm>
            <a:off x="4307288" y="3354243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/>
          <p:nvPr/>
        </p:nvSpPr>
        <p:spPr>
          <a:xfrm>
            <a:off x="5544921" y="3314817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"/>
          <p:cNvSpPr/>
          <p:nvPr/>
        </p:nvSpPr>
        <p:spPr>
          <a:xfrm>
            <a:off x="6757554" y="3327292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0"/>
          <p:cNvSpPr/>
          <p:nvPr/>
        </p:nvSpPr>
        <p:spPr>
          <a:xfrm>
            <a:off x="8314446" y="3931056"/>
            <a:ext cx="199800" cy="1335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"/>
          <p:cNvSpPr txBox="1"/>
          <p:nvPr/>
        </p:nvSpPr>
        <p:spPr>
          <a:xfrm>
            <a:off x="840986" y="4513668"/>
            <a:ext cx="7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HOME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2056678" y="4405968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CHOOSE RECIPE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4375816" y="4513668"/>
            <a:ext cx="19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LIVE STEP-BY-STEP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7191313" y="4405968"/>
            <a:ext cx="156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COMPLETION &amp;</a:t>
            </a:r>
            <a:b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PROGRESS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3653683" y="3978403"/>
            <a:ext cx="3536400" cy="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878938" y="1141425"/>
            <a:ext cx="675000" cy="230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START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32" name="Google Shape;332;p40"/>
          <p:cNvSpPr/>
          <p:nvPr/>
        </p:nvSpPr>
        <p:spPr>
          <a:xfrm>
            <a:off x="7637850" y="1141438"/>
            <a:ext cx="675000" cy="2307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FINISH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1165025" y="3996275"/>
            <a:ext cx="7247775" cy="352211"/>
          </a:xfrm>
          <a:custGeom>
            <a:rect b="b" l="l" r="r" t="t"/>
            <a:pathLst>
              <a:path extrusionOk="0" h="17881" w="289911">
                <a:moveTo>
                  <a:pt x="289898" y="2709"/>
                </a:moveTo>
                <a:lnTo>
                  <a:pt x="289911" y="17881"/>
                </a:lnTo>
                <a:lnTo>
                  <a:pt x="0" y="17881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34" name="Google Shape;334;p40"/>
          <p:cNvCxnSpPr>
            <a:stCxn id="320" idx="3"/>
          </p:cNvCxnSpPr>
          <p:nvPr/>
        </p:nvCxnSpPr>
        <p:spPr>
          <a:xfrm>
            <a:off x="1861417" y="3998682"/>
            <a:ext cx="4143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40"/>
          <p:cNvCxnSpPr>
            <a:stCxn id="321" idx="3"/>
          </p:cNvCxnSpPr>
          <p:nvPr/>
        </p:nvCxnSpPr>
        <p:spPr>
          <a:xfrm>
            <a:off x="2731836" y="3178168"/>
            <a:ext cx="10071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40"/>
          <p:cNvCxnSpPr>
            <a:stCxn id="322" idx="3"/>
          </p:cNvCxnSpPr>
          <p:nvPr/>
        </p:nvCxnSpPr>
        <p:spPr>
          <a:xfrm>
            <a:off x="4599788" y="3469593"/>
            <a:ext cx="5886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p40"/>
          <p:cNvCxnSpPr>
            <a:stCxn id="323" idx="3"/>
          </p:cNvCxnSpPr>
          <p:nvPr/>
        </p:nvCxnSpPr>
        <p:spPr>
          <a:xfrm>
            <a:off x="5837421" y="3430167"/>
            <a:ext cx="5565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40"/>
          <p:cNvCxnSpPr>
            <a:stCxn id="324" idx="3"/>
          </p:cNvCxnSpPr>
          <p:nvPr/>
        </p:nvCxnSpPr>
        <p:spPr>
          <a:xfrm>
            <a:off x="7050054" y="3442642"/>
            <a:ext cx="5631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38" y="1446175"/>
            <a:ext cx="1382796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126" y="1446175"/>
            <a:ext cx="1382795" cy="271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8132" y="1680823"/>
            <a:ext cx="1149342" cy="217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2458" y="1680823"/>
            <a:ext cx="1097509" cy="217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63" y="1680823"/>
            <a:ext cx="1149321" cy="217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0490" y="1446175"/>
            <a:ext cx="1380744" cy="274319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 txBox="1"/>
          <p:nvPr/>
        </p:nvSpPr>
        <p:spPr>
          <a:xfrm>
            <a:off x="227425" y="282200"/>
            <a:ext cx="8829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(Modified) </a:t>
            </a: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Task #1</a:t>
            </a:r>
            <a:endParaRPr b="1" sz="28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Simple: 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Browse database of recipes and select one</a:t>
            </a:r>
            <a:endParaRPr sz="16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1277017" y="3883332"/>
            <a:ext cx="5844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/>
          <p:nvPr/>
        </p:nvSpPr>
        <p:spPr>
          <a:xfrm rot="779221">
            <a:off x="2229731" y="3041913"/>
            <a:ext cx="508610" cy="158211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/>
          <p:nvPr/>
        </p:nvSpPr>
        <p:spPr>
          <a:xfrm>
            <a:off x="4307288" y="3354243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1"/>
          <p:cNvSpPr/>
          <p:nvPr/>
        </p:nvSpPr>
        <p:spPr>
          <a:xfrm>
            <a:off x="5544921" y="3314817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6757554" y="3327292"/>
            <a:ext cx="292500" cy="2307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1"/>
          <p:cNvSpPr/>
          <p:nvPr/>
        </p:nvSpPr>
        <p:spPr>
          <a:xfrm>
            <a:off x="8314446" y="3931056"/>
            <a:ext cx="199800" cy="1335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1"/>
          <p:cNvSpPr txBox="1"/>
          <p:nvPr/>
        </p:nvSpPr>
        <p:spPr>
          <a:xfrm>
            <a:off x="840986" y="4513668"/>
            <a:ext cx="7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HOME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2056678" y="4405968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CHOOSE RECIPE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9" name="Google Shape;359;p41"/>
          <p:cNvSpPr txBox="1"/>
          <p:nvPr/>
        </p:nvSpPr>
        <p:spPr>
          <a:xfrm>
            <a:off x="4375816" y="4513668"/>
            <a:ext cx="19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LIVE STEP-BY-STEP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60" name="Google Shape;360;p41"/>
          <p:cNvSpPr txBox="1"/>
          <p:nvPr/>
        </p:nvSpPr>
        <p:spPr>
          <a:xfrm>
            <a:off x="7191313" y="4405968"/>
            <a:ext cx="156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COMPLETION &amp;</a:t>
            </a:r>
            <a:b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PROGRESS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61" name="Google Shape;361;p41"/>
          <p:cNvSpPr/>
          <p:nvPr/>
        </p:nvSpPr>
        <p:spPr>
          <a:xfrm>
            <a:off x="3653683" y="3978403"/>
            <a:ext cx="3536400" cy="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878938" y="1141425"/>
            <a:ext cx="675000" cy="230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START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7637850" y="1141438"/>
            <a:ext cx="675000" cy="2307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FINISH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1165025" y="3996275"/>
            <a:ext cx="7247775" cy="352211"/>
          </a:xfrm>
          <a:custGeom>
            <a:rect b="b" l="l" r="r" t="t"/>
            <a:pathLst>
              <a:path extrusionOk="0" h="17881" w="289911">
                <a:moveTo>
                  <a:pt x="289898" y="2709"/>
                </a:moveTo>
                <a:lnTo>
                  <a:pt x="289911" y="17881"/>
                </a:lnTo>
                <a:lnTo>
                  <a:pt x="0" y="17881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65" name="Google Shape;365;p41"/>
          <p:cNvCxnSpPr>
            <a:stCxn id="351" idx="3"/>
          </p:cNvCxnSpPr>
          <p:nvPr/>
        </p:nvCxnSpPr>
        <p:spPr>
          <a:xfrm>
            <a:off x="1861417" y="3998682"/>
            <a:ext cx="4143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41"/>
          <p:cNvCxnSpPr>
            <a:stCxn id="352" idx="3"/>
          </p:cNvCxnSpPr>
          <p:nvPr/>
        </p:nvCxnSpPr>
        <p:spPr>
          <a:xfrm>
            <a:off x="2731836" y="3178168"/>
            <a:ext cx="10071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41"/>
          <p:cNvCxnSpPr>
            <a:stCxn id="353" idx="3"/>
          </p:cNvCxnSpPr>
          <p:nvPr/>
        </p:nvCxnSpPr>
        <p:spPr>
          <a:xfrm>
            <a:off x="4599788" y="3469593"/>
            <a:ext cx="5886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41"/>
          <p:cNvCxnSpPr>
            <a:stCxn id="354" idx="3"/>
          </p:cNvCxnSpPr>
          <p:nvPr/>
        </p:nvCxnSpPr>
        <p:spPr>
          <a:xfrm>
            <a:off x="5837421" y="3430167"/>
            <a:ext cx="5565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41"/>
          <p:cNvCxnSpPr>
            <a:stCxn id="355" idx="3"/>
          </p:cNvCxnSpPr>
          <p:nvPr/>
        </p:nvCxnSpPr>
        <p:spPr>
          <a:xfrm>
            <a:off x="7050054" y="3442642"/>
            <a:ext cx="5631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88" y="1530775"/>
            <a:ext cx="3941063" cy="1709928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6" name="Google Shape;376;p42"/>
          <p:cNvSpPr/>
          <p:nvPr/>
        </p:nvSpPr>
        <p:spPr>
          <a:xfrm>
            <a:off x="4397763" y="4566763"/>
            <a:ext cx="4434900" cy="6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227425" y="53600"/>
            <a:ext cx="8829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Task #2</a:t>
            </a:r>
            <a:endParaRPr b="1" sz="28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Moderate: 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Navigate through the steps of a recipe to completion, performing a basic modification</a:t>
            </a:r>
            <a:endParaRPr sz="16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378" name="Google Shape;37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538" y="1253419"/>
            <a:ext cx="150235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9220" y="1253418"/>
            <a:ext cx="153199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4525" y="1253419"/>
            <a:ext cx="15320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2"/>
          <p:cNvSpPr/>
          <p:nvPr/>
        </p:nvSpPr>
        <p:spPr>
          <a:xfrm>
            <a:off x="2342600" y="2511200"/>
            <a:ext cx="439500" cy="1716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4605875" y="2677375"/>
            <a:ext cx="183300" cy="2868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2"/>
          <p:cNvSpPr/>
          <p:nvPr/>
        </p:nvSpPr>
        <p:spPr>
          <a:xfrm>
            <a:off x="6093025" y="3480025"/>
            <a:ext cx="179100" cy="2868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2"/>
          <p:cNvSpPr/>
          <p:nvPr/>
        </p:nvSpPr>
        <p:spPr>
          <a:xfrm>
            <a:off x="7572600" y="1354050"/>
            <a:ext cx="262800" cy="2286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9888" y="3413296"/>
            <a:ext cx="1764925" cy="394167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86" name="Google Shape;386;p42"/>
          <p:cNvCxnSpPr>
            <a:stCxn id="384" idx="0"/>
            <a:endCxn id="384" idx="0"/>
          </p:cNvCxnSpPr>
          <p:nvPr/>
        </p:nvCxnSpPr>
        <p:spPr>
          <a:xfrm>
            <a:off x="7704000" y="13540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42"/>
          <p:cNvSpPr txBox="1"/>
          <p:nvPr/>
        </p:nvSpPr>
        <p:spPr>
          <a:xfrm>
            <a:off x="5485863" y="4631350"/>
            <a:ext cx="22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MAKE MODIFICATION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4618500" y="4020088"/>
            <a:ext cx="103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DELETE</a:t>
            </a:r>
            <a:b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6099513" y="4020088"/>
            <a:ext cx="103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ADD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0" name="Google Shape;390;p42"/>
          <p:cNvSpPr txBox="1"/>
          <p:nvPr/>
        </p:nvSpPr>
        <p:spPr>
          <a:xfrm>
            <a:off x="7644825" y="4020088"/>
            <a:ext cx="103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BACK TO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RECIPE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4747216" y="886063"/>
            <a:ext cx="675000" cy="230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START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2" name="Google Shape;392;p42"/>
          <p:cNvSpPr/>
          <p:nvPr/>
        </p:nvSpPr>
        <p:spPr>
          <a:xfrm>
            <a:off x="7823025" y="886063"/>
            <a:ext cx="675000" cy="2307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FINISH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93" name="Google Shape;393;p42"/>
          <p:cNvCxnSpPr/>
          <p:nvPr/>
        </p:nvCxnSpPr>
        <p:spPr>
          <a:xfrm flipH="1" rot="10800000">
            <a:off x="1670000" y="2667500"/>
            <a:ext cx="685800" cy="7224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42"/>
          <p:cNvCxnSpPr/>
          <p:nvPr/>
        </p:nvCxnSpPr>
        <p:spPr>
          <a:xfrm rot="10800000">
            <a:off x="2784200" y="2670875"/>
            <a:ext cx="685800" cy="7224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42"/>
          <p:cNvSpPr/>
          <p:nvPr/>
        </p:nvSpPr>
        <p:spPr>
          <a:xfrm>
            <a:off x="4700700" y="2966750"/>
            <a:ext cx="1544325" cy="108307"/>
          </a:xfrm>
          <a:custGeom>
            <a:rect b="b" l="l" r="r" t="t"/>
            <a:pathLst>
              <a:path extrusionOk="0" h="6502" w="61773">
                <a:moveTo>
                  <a:pt x="0" y="0"/>
                </a:moveTo>
                <a:lnTo>
                  <a:pt x="0" y="6502"/>
                </a:lnTo>
                <a:lnTo>
                  <a:pt x="61773" y="6502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6" name="Google Shape;396;p42"/>
          <p:cNvSpPr/>
          <p:nvPr/>
        </p:nvSpPr>
        <p:spPr>
          <a:xfrm>
            <a:off x="6166450" y="3276825"/>
            <a:ext cx="1639125" cy="203200"/>
          </a:xfrm>
          <a:custGeom>
            <a:rect b="b" l="l" r="r" t="t"/>
            <a:pathLst>
              <a:path extrusionOk="0" h="8128" w="65565">
                <a:moveTo>
                  <a:pt x="0" y="8128"/>
                </a:moveTo>
                <a:lnTo>
                  <a:pt x="0" y="0"/>
                </a:lnTo>
                <a:lnTo>
                  <a:pt x="65565" y="0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7" name="Google Shape;397;p42"/>
          <p:cNvSpPr/>
          <p:nvPr/>
        </p:nvSpPr>
        <p:spPr>
          <a:xfrm>
            <a:off x="2560325" y="1192150"/>
            <a:ext cx="5147750" cy="419907"/>
          </a:xfrm>
          <a:custGeom>
            <a:rect b="b" l="l" r="r" t="t"/>
            <a:pathLst>
              <a:path extrusionOk="0" h="17339" w="205910">
                <a:moveTo>
                  <a:pt x="205910" y="7044"/>
                </a:moveTo>
                <a:lnTo>
                  <a:pt x="205910" y="0"/>
                </a:lnTo>
                <a:lnTo>
                  <a:pt x="0" y="0"/>
                </a:lnTo>
                <a:lnTo>
                  <a:pt x="0" y="17339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98" name="Google Shape;398;p42"/>
          <p:cNvCxnSpPr>
            <a:stCxn id="385" idx="3"/>
          </p:cNvCxnSpPr>
          <p:nvPr/>
        </p:nvCxnSpPr>
        <p:spPr>
          <a:xfrm>
            <a:off x="3444812" y="3610379"/>
            <a:ext cx="1377900" cy="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256" y="1337513"/>
            <a:ext cx="1652913" cy="308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833" y="1337513"/>
            <a:ext cx="1652931" cy="310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638" y="1489913"/>
            <a:ext cx="1098438" cy="219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362" y="3545424"/>
            <a:ext cx="3310725" cy="1242600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8" name="Google Shape;408;p43"/>
          <p:cNvSpPr txBox="1"/>
          <p:nvPr/>
        </p:nvSpPr>
        <p:spPr>
          <a:xfrm>
            <a:off x="227425" y="53600"/>
            <a:ext cx="88296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Task #3</a:t>
            </a: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 (pt. 1)</a:t>
            </a:r>
            <a:endParaRPr b="1" sz="28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Complex: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Input nutritional limits and navigate through the steps of a specified recipe, performing modifications that are accepted/rejected intelligently based on their dietary restrictions.</a:t>
            </a:r>
            <a:endParaRPr sz="16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9" name="Google Shape;409;p43"/>
          <p:cNvSpPr/>
          <p:nvPr/>
        </p:nvSpPr>
        <p:spPr>
          <a:xfrm>
            <a:off x="536226" y="3444250"/>
            <a:ext cx="406800" cy="171300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3"/>
          <p:cNvSpPr txBox="1"/>
          <p:nvPr/>
        </p:nvSpPr>
        <p:spPr>
          <a:xfrm>
            <a:off x="1952212" y="4423075"/>
            <a:ext cx="128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SELECT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DIETARY NEEDS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3521399" y="4423075"/>
            <a:ext cx="174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NUTRITIONAL LIMITS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2907412" y="4108025"/>
            <a:ext cx="257400" cy="171300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3"/>
          <p:cNvSpPr/>
          <p:nvPr/>
        </p:nvSpPr>
        <p:spPr>
          <a:xfrm>
            <a:off x="3178338" y="2993825"/>
            <a:ext cx="650250" cy="1192100"/>
          </a:xfrm>
          <a:custGeom>
            <a:rect b="b" l="l" r="r" t="t"/>
            <a:pathLst>
              <a:path extrusionOk="0" h="47684" w="26010">
                <a:moveTo>
                  <a:pt x="0" y="47684"/>
                </a:moveTo>
                <a:lnTo>
                  <a:pt x="13005" y="47684"/>
                </a:lnTo>
                <a:lnTo>
                  <a:pt x="13005" y="0"/>
                </a:lnTo>
                <a:lnTo>
                  <a:pt x="26010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14" name="Google Shape;414;p43"/>
          <p:cNvSpPr/>
          <p:nvPr/>
        </p:nvSpPr>
        <p:spPr>
          <a:xfrm>
            <a:off x="3791362" y="3230850"/>
            <a:ext cx="1242900" cy="277800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3"/>
          <p:cNvSpPr/>
          <p:nvPr/>
        </p:nvSpPr>
        <p:spPr>
          <a:xfrm>
            <a:off x="3787938" y="1327575"/>
            <a:ext cx="1869450" cy="1923625"/>
          </a:xfrm>
          <a:custGeom>
            <a:rect b="b" l="l" r="r" t="t"/>
            <a:pathLst>
              <a:path extrusionOk="0" h="76945" w="74778">
                <a:moveTo>
                  <a:pt x="0" y="76945"/>
                </a:moveTo>
                <a:lnTo>
                  <a:pt x="74778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416" name="Google Shape;41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3438" y="1337513"/>
            <a:ext cx="3034622" cy="785436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7" name="Google Shape;417;p43"/>
          <p:cNvSpPr/>
          <p:nvPr/>
        </p:nvSpPr>
        <p:spPr>
          <a:xfrm>
            <a:off x="5034238" y="2140375"/>
            <a:ext cx="3698250" cy="1368200"/>
          </a:xfrm>
          <a:custGeom>
            <a:rect b="b" l="l" r="r" t="t"/>
            <a:pathLst>
              <a:path extrusionOk="0" h="54728" w="147930">
                <a:moveTo>
                  <a:pt x="0" y="54728"/>
                </a:moveTo>
                <a:lnTo>
                  <a:pt x="147930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418" name="Google Shape;41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437" y="2478269"/>
            <a:ext cx="3034625" cy="711836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43"/>
          <p:cNvSpPr/>
          <p:nvPr/>
        </p:nvSpPr>
        <p:spPr>
          <a:xfrm>
            <a:off x="8067663" y="1513479"/>
            <a:ext cx="650400" cy="4335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/>
          <p:nvPr/>
        </p:nvSpPr>
        <p:spPr>
          <a:xfrm>
            <a:off x="8067663" y="2617442"/>
            <a:ext cx="650400" cy="433500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1" name="Google Shape;421;p43"/>
          <p:cNvCxnSpPr>
            <a:stCxn id="419" idx="2"/>
            <a:endCxn id="420" idx="0"/>
          </p:cNvCxnSpPr>
          <p:nvPr/>
        </p:nvCxnSpPr>
        <p:spPr>
          <a:xfrm>
            <a:off x="8392863" y="1946979"/>
            <a:ext cx="0" cy="67050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43"/>
          <p:cNvCxnSpPr>
            <a:stCxn id="418" idx="2"/>
            <a:endCxn id="407" idx="0"/>
          </p:cNvCxnSpPr>
          <p:nvPr/>
        </p:nvCxnSpPr>
        <p:spPr>
          <a:xfrm>
            <a:off x="7200749" y="3190105"/>
            <a:ext cx="0" cy="355200"/>
          </a:xfrm>
          <a:prstGeom prst="straightConnector1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43"/>
          <p:cNvSpPr/>
          <p:nvPr/>
        </p:nvSpPr>
        <p:spPr>
          <a:xfrm>
            <a:off x="637453" y="1190863"/>
            <a:ext cx="675000" cy="230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START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24" name="Google Shape;424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162" y="3850380"/>
            <a:ext cx="1242900" cy="487071"/>
          </a:xfrm>
          <a:prstGeom prst="rect">
            <a:avLst/>
          </a:prstGeom>
          <a:noFill/>
          <a:ln cap="flat" cmpd="sng" w="38100">
            <a:solidFill>
              <a:srgbClr val="6FAC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5" name="Google Shape;425;p43"/>
          <p:cNvSpPr/>
          <p:nvPr/>
        </p:nvSpPr>
        <p:spPr>
          <a:xfrm>
            <a:off x="428363" y="3609850"/>
            <a:ext cx="107800" cy="223850"/>
          </a:xfrm>
          <a:custGeom>
            <a:rect b="b" l="l" r="r" t="t"/>
            <a:pathLst>
              <a:path extrusionOk="0" h="8954" w="4312">
                <a:moveTo>
                  <a:pt x="0" y="8954"/>
                </a:moveTo>
                <a:lnTo>
                  <a:pt x="4312" y="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6" name="Google Shape;426;p43"/>
          <p:cNvSpPr/>
          <p:nvPr/>
        </p:nvSpPr>
        <p:spPr>
          <a:xfrm>
            <a:off x="956688" y="3616950"/>
            <a:ext cx="758625" cy="216750"/>
          </a:xfrm>
          <a:custGeom>
            <a:rect b="b" l="l" r="r" t="t"/>
            <a:pathLst>
              <a:path extrusionOk="0" h="8670" w="30345">
                <a:moveTo>
                  <a:pt x="0" y="0"/>
                </a:moveTo>
                <a:lnTo>
                  <a:pt x="30345" y="8670"/>
                </a:lnTo>
              </a:path>
            </a:pathLst>
          </a:custGeom>
          <a:noFill/>
          <a:ln cap="flat" cmpd="sng" w="38100">
            <a:solidFill>
              <a:srgbClr val="6FAC6A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"/>
          <p:cNvSpPr/>
          <p:nvPr/>
        </p:nvSpPr>
        <p:spPr>
          <a:xfrm>
            <a:off x="129300" y="119100"/>
            <a:ext cx="8885400" cy="49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38" y="1530775"/>
            <a:ext cx="3941063" cy="1709928"/>
          </a:xfrm>
          <a:prstGeom prst="rect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3" name="Google Shape;433;p44"/>
          <p:cNvSpPr txBox="1"/>
          <p:nvPr/>
        </p:nvSpPr>
        <p:spPr>
          <a:xfrm>
            <a:off x="227425" y="285200"/>
            <a:ext cx="8591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Task #3 (pt. 2)</a:t>
            </a:r>
            <a:endParaRPr b="1" sz="28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Complex: </a:t>
            </a:r>
            <a:r>
              <a:rPr lang="en" sz="16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Input nutritional limits and navigate through the steps of a specified recipe, performing modifications that are accepted/rejected intelligently based on their dietary restrictions.</a:t>
            </a:r>
            <a:endParaRPr sz="16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434" name="Google Shape;43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638" y="1213924"/>
            <a:ext cx="1403528" cy="27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800" y="1261683"/>
            <a:ext cx="1445317" cy="272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3508" y="1227452"/>
            <a:ext cx="1445284" cy="279264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4"/>
          <p:cNvSpPr/>
          <p:nvPr/>
        </p:nvSpPr>
        <p:spPr>
          <a:xfrm>
            <a:off x="2876000" y="2511200"/>
            <a:ext cx="439500" cy="1716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4"/>
          <p:cNvSpPr/>
          <p:nvPr/>
        </p:nvSpPr>
        <p:spPr>
          <a:xfrm>
            <a:off x="5310300" y="2753575"/>
            <a:ext cx="240900" cy="2268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4"/>
          <p:cNvSpPr/>
          <p:nvPr/>
        </p:nvSpPr>
        <p:spPr>
          <a:xfrm>
            <a:off x="6463650" y="2930225"/>
            <a:ext cx="262800" cy="10017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4"/>
          <p:cNvSpPr/>
          <p:nvPr/>
        </p:nvSpPr>
        <p:spPr>
          <a:xfrm>
            <a:off x="7572600" y="1326950"/>
            <a:ext cx="262800" cy="228600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9888" y="3413296"/>
            <a:ext cx="1764925" cy="394167"/>
          </a:xfrm>
          <a:prstGeom prst="rect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2" name="Google Shape;442;p44"/>
          <p:cNvSpPr txBox="1"/>
          <p:nvPr/>
        </p:nvSpPr>
        <p:spPr>
          <a:xfrm>
            <a:off x="4770550" y="4627125"/>
            <a:ext cx="3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MAKE MODIFICATION W/ CUSTOM DIET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3" name="Google Shape;443;p44"/>
          <p:cNvSpPr txBox="1"/>
          <p:nvPr/>
        </p:nvSpPr>
        <p:spPr>
          <a:xfrm>
            <a:off x="4502763" y="4003919"/>
            <a:ext cx="103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SELECT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4" name="Google Shape;444;p44"/>
          <p:cNvSpPr txBox="1"/>
          <p:nvPr/>
        </p:nvSpPr>
        <p:spPr>
          <a:xfrm>
            <a:off x="5994250" y="4003919"/>
            <a:ext cx="124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CHANGE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MEASUREMENT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7616413" y="4003919"/>
            <a:ext cx="120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 DIET NOTIFICATION</a:t>
            </a:r>
            <a:endParaRPr b="1" sz="11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46" name="Google Shape;446;p44"/>
          <p:cNvCxnSpPr/>
          <p:nvPr/>
        </p:nvCxnSpPr>
        <p:spPr>
          <a:xfrm flipH="1" rot="10800000">
            <a:off x="1670000" y="2676800"/>
            <a:ext cx="1206000" cy="7131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44"/>
          <p:cNvSpPr/>
          <p:nvPr/>
        </p:nvSpPr>
        <p:spPr>
          <a:xfrm>
            <a:off x="5418675" y="2980275"/>
            <a:ext cx="826368" cy="170986"/>
          </a:xfrm>
          <a:custGeom>
            <a:rect b="b" l="l" r="r" t="t"/>
            <a:pathLst>
              <a:path extrusionOk="0" h="6502" w="61773">
                <a:moveTo>
                  <a:pt x="0" y="0"/>
                </a:moveTo>
                <a:lnTo>
                  <a:pt x="0" y="6502"/>
                </a:lnTo>
                <a:lnTo>
                  <a:pt x="61773" y="6502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48" name="Google Shape;448;p44"/>
          <p:cNvSpPr/>
          <p:nvPr/>
        </p:nvSpPr>
        <p:spPr>
          <a:xfrm>
            <a:off x="3083650" y="1192150"/>
            <a:ext cx="4637922" cy="419900"/>
          </a:xfrm>
          <a:custGeom>
            <a:rect b="b" l="l" r="r" t="t"/>
            <a:pathLst>
              <a:path extrusionOk="0" h="16796" w="206451">
                <a:moveTo>
                  <a:pt x="206451" y="5959"/>
                </a:moveTo>
                <a:lnTo>
                  <a:pt x="205910" y="0"/>
                </a:lnTo>
                <a:lnTo>
                  <a:pt x="0" y="0"/>
                </a:lnTo>
                <a:lnTo>
                  <a:pt x="0" y="16796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449" name="Google Shape;449;p44"/>
          <p:cNvCxnSpPr>
            <a:stCxn id="441" idx="3"/>
          </p:cNvCxnSpPr>
          <p:nvPr/>
        </p:nvCxnSpPr>
        <p:spPr>
          <a:xfrm>
            <a:off x="3444812" y="3610379"/>
            <a:ext cx="1147500" cy="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0" name="Google Shape;450;p44"/>
          <p:cNvSpPr/>
          <p:nvPr/>
        </p:nvSpPr>
        <p:spPr>
          <a:xfrm>
            <a:off x="3318925" y="2668700"/>
            <a:ext cx="149025" cy="745050"/>
          </a:xfrm>
          <a:custGeom>
            <a:rect b="b" l="l" r="r" t="t"/>
            <a:pathLst>
              <a:path extrusionOk="0" h="29802" w="5961">
                <a:moveTo>
                  <a:pt x="0" y="0"/>
                </a:moveTo>
                <a:lnTo>
                  <a:pt x="5961" y="29802"/>
                </a:ln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1" name="Google Shape;451;p44"/>
          <p:cNvSpPr/>
          <p:nvPr/>
        </p:nvSpPr>
        <p:spPr>
          <a:xfrm>
            <a:off x="6827525" y="3075100"/>
            <a:ext cx="150100" cy="697650"/>
          </a:xfrm>
          <a:custGeom>
            <a:rect b="b" l="l" r="r" t="t"/>
            <a:pathLst>
              <a:path extrusionOk="0" h="27906" w="6004">
                <a:moveTo>
                  <a:pt x="0" y="0"/>
                </a:moveTo>
                <a:cubicBezTo>
                  <a:pt x="897" y="1553"/>
                  <a:pt x="4483" y="5886"/>
                  <a:pt x="5380" y="9318"/>
                </a:cubicBezTo>
                <a:cubicBezTo>
                  <a:pt x="6277" y="12750"/>
                  <a:pt x="6084" y="17493"/>
                  <a:pt x="5380" y="20591"/>
                </a:cubicBezTo>
                <a:cubicBezTo>
                  <a:pt x="4676" y="23689"/>
                  <a:pt x="1860" y="26687"/>
                  <a:pt x="1156" y="27906"/>
                </a:cubicBezTo>
              </a:path>
            </a:pathLst>
          </a:cu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452" name="Google Shape;452;p44"/>
          <p:cNvCxnSpPr/>
          <p:nvPr/>
        </p:nvCxnSpPr>
        <p:spPr>
          <a:xfrm>
            <a:off x="7071350" y="2059100"/>
            <a:ext cx="717900" cy="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44"/>
          <p:cNvSpPr/>
          <p:nvPr/>
        </p:nvSpPr>
        <p:spPr>
          <a:xfrm>
            <a:off x="4365388" y="4545163"/>
            <a:ext cx="4501500" cy="6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4" name="Google Shape;454;p44"/>
          <p:cNvSpPr/>
          <p:nvPr/>
        </p:nvSpPr>
        <p:spPr>
          <a:xfrm>
            <a:off x="7881925" y="890188"/>
            <a:ext cx="675000" cy="2307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ellota Text"/>
                <a:ea typeface="Bellota Text"/>
                <a:cs typeface="Bellota Text"/>
                <a:sym typeface="Bellota Text"/>
              </a:rPr>
              <a:t>FINISH</a:t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/>
        </p:nvSpPr>
        <p:spPr>
          <a:xfrm>
            <a:off x="409900" y="317325"/>
            <a:ext cx="36096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ellota Text Light"/>
                <a:ea typeface="Bellota Text Light"/>
                <a:cs typeface="Bellota Text Light"/>
                <a:sym typeface="Bellota Text Light"/>
              </a:rPr>
              <a:t>5 new testing participants</a:t>
            </a:r>
            <a:endParaRPr sz="2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465" name="Google Shape;465;p46"/>
          <p:cNvSpPr txBox="1"/>
          <p:nvPr/>
        </p:nvSpPr>
        <p:spPr>
          <a:xfrm>
            <a:off x="951325" y="825225"/>
            <a:ext cx="47796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ellota Text Light"/>
                <a:ea typeface="Bellota Text Light"/>
                <a:cs typeface="Bellota Text Light"/>
                <a:sym typeface="Bellota Text Light"/>
              </a:rPr>
              <a:t>More female-identifying </a:t>
            </a:r>
            <a:r>
              <a:rPr lang="en" sz="2100">
                <a:latin typeface="Bellota Text Light"/>
                <a:ea typeface="Bellota Text Light"/>
                <a:cs typeface="Bellota Text Light"/>
                <a:sym typeface="Bellota Text Light"/>
              </a:rPr>
              <a:t>participants</a:t>
            </a:r>
            <a:endParaRPr sz="2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466" name="Google Shape;466;p46"/>
          <p:cNvSpPr txBox="1"/>
          <p:nvPr/>
        </p:nvSpPr>
        <p:spPr>
          <a:xfrm>
            <a:off x="2399575" y="1317225"/>
            <a:ext cx="47796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ellota Text Light"/>
                <a:ea typeface="Bellota Text Light"/>
                <a:cs typeface="Bellota Text Light"/>
                <a:sym typeface="Bellota Text Light"/>
              </a:rPr>
              <a:t>Diversifying the age-range</a:t>
            </a:r>
            <a:endParaRPr sz="2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467" name="Google Shape;467;p46"/>
          <p:cNvSpPr/>
          <p:nvPr/>
        </p:nvSpPr>
        <p:spPr>
          <a:xfrm>
            <a:off x="5330650" y="803700"/>
            <a:ext cx="183082" cy="507915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6"/>
          <p:cNvSpPr/>
          <p:nvPr/>
        </p:nvSpPr>
        <p:spPr>
          <a:xfrm>
            <a:off x="5730925" y="1317225"/>
            <a:ext cx="478691" cy="50788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6"/>
          <p:cNvSpPr/>
          <p:nvPr/>
        </p:nvSpPr>
        <p:spPr>
          <a:xfrm>
            <a:off x="3606999" y="416999"/>
            <a:ext cx="478685" cy="308552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0" name="Google Shape;4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743" y="2752451"/>
            <a:ext cx="1209000" cy="137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71" name="Google Shape;47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264" y="2719190"/>
            <a:ext cx="1251300" cy="137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72" name="Google Shape;47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675" y="2751300"/>
            <a:ext cx="1494600" cy="137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73" name="Google Shape;473;p46"/>
          <p:cNvPicPr preferRelativeResize="0"/>
          <p:nvPr/>
        </p:nvPicPr>
        <p:blipFill rotWithShape="1">
          <a:blip r:embed="rId6">
            <a:alphaModFix/>
          </a:blip>
          <a:srcRect b="13"/>
          <a:stretch/>
        </p:blipFill>
        <p:spPr>
          <a:xfrm>
            <a:off x="631725" y="2719200"/>
            <a:ext cx="1494600" cy="137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74" name="Google Shape;474;p46"/>
          <p:cNvPicPr preferRelativeResize="0"/>
          <p:nvPr/>
        </p:nvPicPr>
        <p:blipFill rotWithShape="1">
          <a:blip r:embed="rId7">
            <a:alphaModFix/>
          </a:blip>
          <a:srcRect r="17"/>
          <a:stretch/>
        </p:blipFill>
        <p:spPr>
          <a:xfrm>
            <a:off x="2334488" y="2752450"/>
            <a:ext cx="1494600" cy="137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75" name="Google Shape;475;p46"/>
          <p:cNvSpPr txBox="1"/>
          <p:nvPr/>
        </p:nvSpPr>
        <p:spPr>
          <a:xfrm>
            <a:off x="7525575" y="4140600"/>
            <a:ext cx="4788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Bellota Text"/>
                <a:ea typeface="Bellota Text"/>
                <a:cs typeface="Bellota Text"/>
                <a:sym typeface="Bellota Text"/>
              </a:rPr>
              <a:t>19</a:t>
            </a:r>
            <a:endParaRPr b="1" sz="2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6" name="Google Shape;476;p46"/>
          <p:cNvSpPr txBox="1"/>
          <p:nvPr/>
        </p:nvSpPr>
        <p:spPr>
          <a:xfrm>
            <a:off x="5949843" y="4140600"/>
            <a:ext cx="4788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Bellota Text"/>
                <a:ea typeface="Bellota Text"/>
                <a:cs typeface="Bellota Text"/>
                <a:sym typeface="Bellota Text"/>
              </a:rPr>
              <a:t>15</a:t>
            </a:r>
            <a:endParaRPr b="1" sz="2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7" name="Google Shape;477;p46"/>
          <p:cNvSpPr txBox="1"/>
          <p:nvPr/>
        </p:nvSpPr>
        <p:spPr>
          <a:xfrm>
            <a:off x="2842400" y="4140600"/>
            <a:ext cx="4788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Bellota Text"/>
                <a:ea typeface="Bellota Text"/>
                <a:cs typeface="Bellota Text"/>
                <a:sym typeface="Bellota Text"/>
              </a:rPr>
              <a:t>51</a:t>
            </a:r>
            <a:endParaRPr b="1" sz="2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8" name="Google Shape;478;p46"/>
          <p:cNvSpPr txBox="1"/>
          <p:nvPr/>
        </p:nvSpPr>
        <p:spPr>
          <a:xfrm>
            <a:off x="4423514" y="4140600"/>
            <a:ext cx="4788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Bellota Text"/>
                <a:ea typeface="Bellota Text"/>
                <a:cs typeface="Bellota Text"/>
                <a:sym typeface="Bellota Text"/>
              </a:rPr>
              <a:t>21</a:t>
            </a:r>
            <a:endParaRPr b="1" sz="2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9" name="Google Shape;479;p46"/>
          <p:cNvSpPr txBox="1"/>
          <p:nvPr/>
        </p:nvSpPr>
        <p:spPr>
          <a:xfrm>
            <a:off x="1139625" y="4140600"/>
            <a:ext cx="6006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Bellota Text"/>
                <a:ea typeface="Bellota Text"/>
                <a:cs typeface="Bellota Text"/>
                <a:sym typeface="Bellota Text"/>
              </a:rPr>
              <a:t>20</a:t>
            </a:r>
            <a:endParaRPr b="1" sz="25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0" name="Google Shape;480;p46"/>
          <p:cNvSpPr txBox="1"/>
          <p:nvPr/>
        </p:nvSpPr>
        <p:spPr>
          <a:xfrm>
            <a:off x="408633" y="2035800"/>
            <a:ext cx="4622100" cy="65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Testing Methodology</a:t>
            </a:r>
            <a:endParaRPr sz="12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7"/>
          <p:cNvSpPr txBox="1"/>
          <p:nvPr/>
        </p:nvSpPr>
        <p:spPr>
          <a:xfrm>
            <a:off x="355733" y="459875"/>
            <a:ext cx="46221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Measurement &amp; Goals</a:t>
            </a:r>
            <a:endParaRPr b="1" sz="36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86" name="Google Shape;486;p47"/>
          <p:cNvSpPr txBox="1"/>
          <p:nvPr/>
        </p:nvSpPr>
        <p:spPr>
          <a:xfrm>
            <a:off x="355725" y="834550"/>
            <a:ext cx="53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Bellota Text Light"/>
                <a:ea typeface="Bellota Text Light"/>
                <a:cs typeface="Bellota Text Light"/>
                <a:sym typeface="Bellota Text Light"/>
              </a:rPr>
              <a:t>We were all notetakers and facilitators at some point!</a:t>
            </a:r>
            <a:endParaRPr i="1" sz="18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487" name="Google Shape;487;p47"/>
          <p:cNvSpPr txBox="1"/>
          <p:nvPr/>
        </p:nvSpPr>
        <p:spPr>
          <a:xfrm>
            <a:off x="581775" y="1268650"/>
            <a:ext cx="526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47"/>
          <p:cNvSpPr txBox="1"/>
          <p:nvPr/>
        </p:nvSpPr>
        <p:spPr>
          <a:xfrm>
            <a:off x="1069883" y="1659750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Timing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7"/>
          <p:cNvSpPr txBox="1"/>
          <p:nvPr/>
        </p:nvSpPr>
        <p:spPr>
          <a:xfrm>
            <a:off x="5686558" y="2476425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Movement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47"/>
          <p:cNvSpPr txBox="1"/>
          <p:nvPr/>
        </p:nvSpPr>
        <p:spPr>
          <a:xfrm>
            <a:off x="825608" y="3466950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Companionship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47"/>
          <p:cNvSpPr txBox="1"/>
          <p:nvPr/>
        </p:nvSpPr>
        <p:spPr>
          <a:xfrm>
            <a:off x="2525008" y="2533238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Feedback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47"/>
          <p:cNvSpPr txBox="1"/>
          <p:nvPr/>
        </p:nvSpPr>
        <p:spPr>
          <a:xfrm>
            <a:off x="4284258" y="1657438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Aesthetics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3" name="Google Shape;493;p47"/>
          <p:cNvSpPr/>
          <p:nvPr/>
        </p:nvSpPr>
        <p:spPr>
          <a:xfrm>
            <a:off x="2420422" y="1688578"/>
            <a:ext cx="462039" cy="45356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7"/>
          <p:cNvSpPr/>
          <p:nvPr/>
        </p:nvSpPr>
        <p:spPr>
          <a:xfrm>
            <a:off x="6131225" y="1607252"/>
            <a:ext cx="462015" cy="558606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7"/>
          <p:cNvSpPr/>
          <p:nvPr/>
        </p:nvSpPr>
        <p:spPr>
          <a:xfrm>
            <a:off x="4284249" y="2476425"/>
            <a:ext cx="462017" cy="55860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7"/>
          <p:cNvSpPr/>
          <p:nvPr/>
        </p:nvSpPr>
        <p:spPr>
          <a:xfrm>
            <a:off x="7673755" y="2476418"/>
            <a:ext cx="462039" cy="558610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7"/>
          <p:cNvSpPr/>
          <p:nvPr/>
        </p:nvSpPr>
        <p:spPr>
          <a:xfrm>
            <a:off x="3584057" y="3546973"/>
            <a:ext cx="141561" cy="39856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7"/>
          <p:cNvSpPr/>
          <p:nvPr/>
        </p:nvSpPr>
        <p:spPr>
          <a:xfrm>
            <a:off x="3442482" y="3546973"/>
            <a:ext cx="141561" cy="39856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7"/>
          <p:cNvSpPr txBox="1"/>
          <p:nvPr/>
        </p:nvSpPr>
        <p:spPr>
          <a:xfrm>
            <a:off x="4619758" y="3467025"/>
            <a:ext cx="4622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Accessibility </a:t>
            </a: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47"/>
          <p:cNvSpPr/>
          <p:nvPr/>
        </p:nvSpPr>
        <p:spPr>
          <a:xfrm>
            <a:off x="6699764" y="3466940"/>
            <a:ext cx="462068" cy="5586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7"/>
          <p:cNvSpPr txBox="1"/>
          <p:nvPr/>
        </p:nvSpPr>
        <p:spPr>
          <a:xfrm>
            <a:off x="3132050" y="4623788"/>
            <a:ext cx="477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ellota Text Light"/>
                <a:ea typeface="Bellota Text Light"/>
                <a:cs typeface="Bellota Text Light"/>
                <a:sym typeface="Bellota Text Light"/>
              </a:rPr>
              <a:t>Learnability and Flexibility</a:t>
            </a:r>
            <a:endParaRPr sz="2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cxnSp>
        <p:nvCxnSpPr>
          <p:cNvPr id="502" name="Google Shape;502;p47"/>
          <p:cNvCxnSpPr/>
          <p:nvPr/>
        </p:nvCxnSpPr>
        <p:spPr>
          <a:xfrm>
            <a:off x="4644225" y="4196975"/>
            <a:ext cx="0" cy="36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3" name="Google Shape;503;p47"/>
          <p:cNvCxnSpPr>
            <a:endCxn id="501" idx="0"/>
          </p:cNvCxnSpPr>
          <p:nvPr/>
        </p:nvCxnSpPr>
        <p:spPr>
          <a:xfrm flipH="1">
            <a:off x="5521850" y="4361588"/>
            <a:ext cx="30750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4" name="Google Shape;504;p47"/>
          <p:cNvCxnSpPr/>
          <p:nvPr/>
        </p:nvCxnSpPr>
        <p:spPr>
          <a:xfrm>
            <a:off x="5047400" y="4248750"/>
            <a:ext cx="12300" cy="3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47"/>
          <p:cNvCxnSpPr/>
          <p:nvPr/>
        </p:nvCxnSpPr>
        <p:spPr>
          <a:xfrm>
            <a:off x="4167750" y="4209200"/>
            <a:ext cx="24300" cy="3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6" name="Google Shape;506;p47"/>
          <p:cNvCxnSpPr/>
          <p:nvPr/>
        </p:nvCxnSpPr>
        <p:spPr>
          <a:xfrm flipH="1">
            <a:off x="5915050" y="4462200"/>
            <a:ext cx="207600" cy="18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47"/>
          <p:cNvCxnSpPr/>
          <p:nvPr/>
        </p:nvCxnSpPr>
        <p:spPr>
          <a:xfrm flipH="1">
            <a:off x="6171475" y="4654800"/>
            <a:ext cx="3420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47"/>
          <p:cNvCxnSpPr/>
          <p:nvPr/>
        </p:nvCxnSpPr>
        <p:spPr>
          <a:xfrm>
            <a:off x="3386575" y="4361588"/>
            <a:ext cx="30750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47"/>
          <p:cNvCxnSpPr/>
          <p:nvPr/>
        </p:nvCxnSpPr>
        <p:spPr>
          <a:xfrm>
            <a:off x="3093275" y="4462200"/>
            <a:ext cx="207600" cy="18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2702450" y="4654800"/>
            <a:ext cx="3420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ellota Text"/>
                <a:ea typeface="Bellota Text"/>
                <a:cs typeface="Bellota Text"/>
                <a:sym typeface="Bellota Text"/>
              </a:rPr>
              <a:t>✅ </a:t>
            </a:r>
            <a:r>
              <a:rPr lang="en" sz="3600">
                <a:latin typeface="Bellota Text"/>
                <a:ea typeface="Bellota Text"/>
                <a:cs typeface="Bellota Text"/>
                <a:sym typeface="Bellota Text"/>
              </a:rPr>
              <a:t>Things That Worked</a:t>
            </a:r>
            <a:endParaRPr sz="36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21" name="Google Shape;5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00" y="1369150"/>
            <a:ext cx="2575300" cy="199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2" name="Google Shape;522;p49"/>
          <p:cNvSpPr txBox="1"/>
          <p:nvPr/>
        </p:nvSpPr>
        <p:spPr>
          <a:xfrm>
            <a:off x="2225450" y="1714050"/>
            <a:ext cx="28062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E</a:t>
            </a: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njoyed cooking w/sheep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“Friendly,” “fun,” “cute,” “positive,” “motivational”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523" name="Google Shape;523;p49"/>
          <p:cNvSpPr/>
          <p:nvPr/>
        </p:nvSpPr>
        <p:spPr>
          <a:xfrm rot="-699612">
            <a:off x="5370870" y="1789241"/>
            <a:ext cx="1262859" cy="137744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9"/>
          <p:cNvSpPr txBox="1"/>
          <p:nvPr/>
        </p:nvSpPr>
        <p:spPr>
          <a:xfrm>
            <a:off x="6640125" y="1675825"/>
            <a:ext cx="20037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Generally, users were able to make modifications </a:t>
            </a:r>
            <a:b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</a:b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to the recipe successfully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0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ellota Text"/>
                <a:ea typeface="Bellota Text"/>
                <a:cs typeface="Bellota Text"/>
                <a:sym typeface="Bellota Text"/>
              </a:rPr>
              <a:t>❌ </a:t>
            </a:r>
            <a:r>
              <a:rPr lang="en" sz="3600">
                <a:latin typeface="Bellota Text"/>
                <a:ea typeface="Bellota Text"/>
                <a:cs typeface="Bellota Text"/>
                <a:sym typeface="Bellota Text"/>
              </a:rPr>
              <a:t>Things That Didn’t Work</a:t>
            </a:r>
            <a:endParaRPr sz="36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30" name="Google Shape;5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600" y="1082940"/>
            <a:ext cx="1894474" cy="288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/>
        </p:nvPicPr>
        <p:blipFill rotWithShape="1">
          <a:blip r:embed="rId4">
            <a:alphaModFix/>
          </a:blip>
          <a:srcRect r="-141"/>
          <a:stretch/>
        </p:blipFill>
        <p:spPr>
          <a:xfrm>
            <a:off x="6559150" y="1098300"/>
            <a:ext cx="1711250" cy="15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0"/>
          <p:cNvSpPr txBox="1"/>
          <p:nvPr/>
        </p:nvSpPr>
        <p:spPr>
          <a:xfrm>
            <a:off x="3516100" y="1714050"/>
            <a:ext cx="2382300" cy="19293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Hierarchy of Scale</a:t>
            </a:r>
            <a:endParaRPr b="1" sz="20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algn="l" indent="-3556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Sheep too big, buttons too small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algn="l"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Sheep too big, menu too small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533" name="Google Shape;53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775" y="1086395"/>
            <a:ext cx="1894474" cy="2876268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0"/>
          <p:cNvSpPr txBox="1"/>
          <p:nvPr/>
        </p:nvSpPr>
        <p:spPr>
          <a:xfrm>
            <a:off x="6441275" y="2666350"/>
            <a:ext cx="2014800" cy="1180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0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Menu</a:t>
            </a:r>
            <a:br>
              <a:rPr b="1" lang="en" sz="20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Needs organization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ellota Text"/>
                <a:ea typeface="Bellota Text"/>
                <a:cs typeface="Bellota Text"/>
                <a:sym typeface="Bellota Text"/>
              </a:rPr>
              <a:t>❌ </a:t>
            </a:r>
            <a:r>
              <a:rPr lang="en" sz="3600">
                <a:latin typeface="Bellota Text"/>
                <a:ea typeface="Bellota Text"/>
                <a:cs typeface="Bellota Text"/>
                <a:sym typeface="Bellota Text"/>
              </a:rPr>
              <a:t>Things That Didn’t Work</a:t>
            </a:r>
            <a:endParaRPr sz="36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40" name="Google Shape;5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56" y="1134675"/>
            <a:ext cx="1788150" cy="27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156" y="1141850"/>
            <a:ext cx="1844199" cy="28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1"/>
          <p:cNvSpPr txBox="1"/>
          <p:nvPr/>
        </p:nvSpPr>
        <p:spPr>
          <a:xfrm>
            <a:off x="1819459" y="1485450"/>
            <a:ext cx="25086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Edit Limits Unclear</a:t>
            </a:r>
            <a:endParaRPr b="1" sz="20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Got lost on first page of Edit Diet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Nutritional Limits Options hidden on second page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543" name="Google Shape;543;p51"/>
          <p:cNvSpPr txBox="1"/>
          <p:nvPr/>
        </p:nvSpPr>
        <p:spPr>
          <a:xfrm>
            <a:off x="6106900" y="1409250"/>
            <a:ext cx="2808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Substitution Confusion</a:t>
            </a:r>
            <a:endParaRPr b="1" sz="20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Unsure if substitution </a:t>
            </a:r>
            <a:b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</a:b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went through 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Ingredient text didn’t change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C6A"/>
              </a:buClr>
              <a:buSzPts val="2000"/>
              <a:buFont typeface="Bellota Text Light"/>
              <a:buChar char="⬩"/>
            </a:pPr>
            <a:r>
              <a:rPr lang="en" sz="20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No msg/confirmation</a:t>
            </a:r>
            <a:endParaRPr sz="20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ellota Text"/>
                <a:ea typeface="Bellota Text"/>
                <a:cs typeface="Bellota Text"/>
                <a:sym typeface="Bellota Text"/>
              </a:rPr>
              <a:t>💡 </a:t>
            </a:r>
            <a:r>
              <a:rPr lang="en" sz="3600">
                <a:latin typeface="Bellota Text"/>
                <a:ea typeface="Bellota Text"/>
                <a:cs typeface="Bellota Text"/>
                <a:sym typeface="Bellota Text"/>
              </a:rPr>
              <a:t>Things That Participants Wanted</a:t>
            </a:r>
            <a:endParaRPr sz="36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49" name="Google Shape;549;p5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1080050" y="1285850"/>
            <a:ext cx="976925" cy="9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2"/>
          <p:cNvPicPr preferRelativeResize="0"/>
          <p:nvPr/>
        </p:nvPicPr>
        <p:blipFill rotWithShape="1">
          <a:blip r:embed="rId4">
            <a:alphaModFix/>
          </a:blip>
          <a:srcRect r="175"/>
          <a:stretch/>
        </p:blipFill>
        <p:spPr>
          <a:xfrm>
            <a:off x="4129063" y="1236874"/>
            <a:ext cx="885840" cy="9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2"/>
          <p:cNvSpPr/>
          <p:nvPr/>
        </p:nvSpPr>
        <p:spPr>
          <a:xfrm>
            <a:off x="7087000" y="1165575"/>
            <a:ext cx="885843" cy="1150347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423C4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2"/>
          <p:cNvSpPr txBox="1"/>
          <p:nvPr/>
        </p:nvSpPr>
        <p:spPr>
          <a:xfrm>
            <a:off x="432700" y="2772775"/>
            <a:ext cx="2271600" cy="97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Substitution effects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algn="ctr" indent="0" lvl="0" mar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Substitute at beginning of recipe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553" name="Google Shape;553;p52"/>
          <p:cNvSpPr txBox="1"/>
          <p:nvPr/>
        </p:nvSpPr>
        <p:spPr>
          <a:xfrm>
            <a:off x="759425" y="2370780"/>
            <a:ext cx="1618200" cy="342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7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Substitutions</a:t>
            </a:r>
            <a:endParaRPr b="1" sz="17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54" name="Google Shape;554;p52"/>
          <p:cNvSpPr txBox="1"/>
          <p:nvPr/>
        </p:nvSpPr>
        <p:spPr>
          <a:xfrm>
            <a:off x="3436188" y="2772775"/>
            <a:ext cx="2271600" cy="97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Ingredient information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algn="ctr" indent="0" lvl="0" mar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Images of ingredients/ steps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555" name="Google Shape;555;p52"/>
          <p:cNvSpPr txBox="1"/>
          <p:nvPr/>
        </p:nvSpPr>
        <p:spPr>
          <a:xfrm>
            <a:off x="3642888" y="2370775"/>
            <a:ext cx="1858200" cy="342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7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Ingredients + Steps</a:t>
            </a:r>
            <a:endParaRPr b="1" sz="17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56" name="Google Shape;556;p52"/>
          <p:cNvSpPr txBox="1"/>
          <p:nvPr/>
        </p:nvSpPr>
        <p:spPr>
          <a:xfrm>
            <a:off x="6439700" y="2772775"/>
            <a:ext cx="2271600" cy="97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Notepad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algn="ctr" indent="0" lvl="0" mar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>
                <a:solidFill>
                  <a:srgbClr val="423C4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Estimated calorie counts for ingredients/recipe</a:t>
            </a:r>
            <a:endParaRPr sz="1500">
              <a:solidFill>
                <a:srgbClr val="423C4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557" name="Google Shape;557;p52"/>
          <p:cNvSpPr txBox="1"/>
          <p:nvPr/>
        </p:nvSpPr>
        <p:spPr>
          <a:xfrm>
            <a:off x="6616400" y="2373050"/>
            <a:ext cx="1918200" cy="342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7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Additional Features</a:t>
            </a:r>
            <a:endParaRPr b="1" sz="17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llota Text"/>
                <a:ea typeface="Bellota Text"/>
                <a:cs typeface="Bellota Text"/>
                <a:sym typeface="Bellota Text"/>
              </a:rPr>
              <a:t> Team Foodies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300" y="1474525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6"/>
          <p:cNvSpPr txBox="1"/>
          <p:nvPr/>
        </p:nvSpPr>
        <p:spPr>
          <a:xfrm>
            <a:off x="860325" y="30935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Andy H.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’23</a:t>
            </a:r>
            <a:endParaRPr b="1"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474525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24" name="Google Shape;124;p26"/>
          <p:cNvSpPr txBox="1"/>
          <p:nvPr/>
        </p:nvSpPr>
        <p:spPr>
          <a:xfrm>
            <a:off x="2840050" y="30935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Dax D.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b="1"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’22</a:t>
            </a:r>
            <a:endParaRPr b="1"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5">
            <a:alphaModFix/>
          </a:blip>
          <a:srcRect b="133" r="134"/>
          <a:stretch/>
        </p:blipFill>
        <p:spPr>
          <a:xfrm>
            <a:off x="4814750" y="1474525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26" name="Google Shape;126;p26"/>
          <p:cNvSpPr txBox="1"/>
          <p:nvPr/>
        </p:nvSpPr>
        <p:spPr>
          <a:xfrm>
            <a:off x="6799500" y="30935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Kyle N.</a:t>
            </a:r>
            <a:endParaRPr sz="2000"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’</a:t>
            </a:r>
            <a:r>
              <a:rPr b="1"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23</a:t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6">
            <a:alphaModFix/>
          </a:blip>
          <a:srcRect b="-44" r="-40"/>
          <a:stretch/>
        </p:blipFill>
        <p:spPr>
          <a:xfrm>
            <a:off x="4814750" y="14745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4868200" y="30935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Star D.</a:t>
            </a:r>
            <a:endParaRPr sz="2000"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’23</a:t>
            </a:r>
            <a:endParaRPr b="1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7">
            <a:alphaModFix/>
          </a:blip>
          <a:srcRect b="15"/>
          <a:stretch/>
        </p:blipFill>
        <p:spPr>
          <a:xfrm>
            <a:off x="6794475" y="1474525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3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Ul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4"/>
          <p:cNvSpPr txBox="1"/>
          <p:nvPr>
            <p:ph idx="4294967295" type="title"/>
          </p:nvPr>
        </p:nvSpPr>
        <p:spPr>
          <a:xfrm>
            <a:off x="1080000" y="336925"/>
            <a:ext cx="6984000" cy="3963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llota Text"/>
                <a:ea typeface="Bellota Text"/>
                <a:cs typeface="Bellota Text"/>
                <a:sym typeface="Bellota Text"/>
              </a:rPr>
              <a:t>Improving </a:t>
            </a:r>
            <a:r>
              <a:rPr lang="en">
                <a:latin typeface="Bellota Text"/>
                <a:ea typeface="Bellota Text"/>
                <a:cs typeface="Bellota Text"/>
                <a:sym typeface="Bellota Text"/>
              </a:rPr>
              <a:t>Substitutions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68" name="Google Shape;568;p54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1570738" y="933800"/>
            <a:ext cx="6002400" cy="391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5"/>
          <p:cNvPicPr preferRelativeResize="0"/>
          <p:nvPr/>
        </p:nvPicPr>
        <p:blipFill rotWithShape="1">
          <a:blip r:embed="rId3">
            <a:alphaModFix/>
          </a:blip>
          <a:srcRect b="36"/>
          <a:stretch/>
        </p:blipFill>
        <p:spPr>
          <a:xfrm>
            <a:off x="1364800" y="949100"/>
            <a:ext cx="6414300" cy="3860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74" name="Google Shape;574;p55"/>
          <p:cNvSpPr txBox="1"/>
          <p:nvPr>
            <p:ph idx="4294967295" type="title"/>
          </p:nvPr>
        </p:nvSpPr>
        <p:spPr>
          <a:xfrm>
            <a:off x="1080000" y="306300"/>
            <a:ext cx="6984000" cy="3963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llota Text"/>
                <a:ea typeface="Bellota Text"/>
                <a:cs typeface="Bellota Text"/>
                <a:sym typeface="Bellota Text"/>
              </a:rPr>
              <a:t>Adding an Ingredients Screen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6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7"/>
          <p:cNvSpPr txBox="1"/>
          <p:nvPr>
            <p:ph idx="4294967295" type="title"/>
          </p:nvPr>
        </p:nvSpPr>
        <p:spPr>
          <a:xfrm>
            <a:off x="1080000" y="214325"/>
            <a:ext cx="6984000" cy="739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Key Takeaways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 learn more from people!</a:t>
            </a:r>
            <a:endParaRPr i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5" name="Google Shape;585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677737" y="2054150"/>
            <a:ext cx="2973175" cy="29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7"/>
          <p:cNvSpPr txBox="1"/>
          <p:nvPr/>
        </p:nvSpPr>
        <p:spPr>
          <a:xfrm>
            <a:off x="877613" y="2404275"/>
            <a:ext cx="24210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ellota Text Light"/>
                <a:ea typeface="Bellota Text Light"/>
                <a:cs typeface="Bellota Text Light"/>
                <a:sym typeface="Bellota Text Light"/>
              </a:rPr>
              <a:t>People enjoy</a:t>
            </a:r>
            <a:endParaRPr sz="15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Bellota Text"/>
                <a:ea typeface="Bellota Text"/>
                <a:cs typeface="Bellota Text"/>
                <a:sym typeface="Bellota Text"/>
              </a:rPr>
              <a:t>Cooking C</a:t>
            </a:r>
            <a:r>
              <a:rPr b="1" lang="en" sz="2800">
                <a:latin typeface="Bellota Text"/>
                <a:ea typeface="Bellota Text"/>
                <a:cs typeface="Bellota Text"/>
                <a:sym typeface="Bellota Text"/>
              </a:rPr>
              <a:t>ompanions</a:t>
            </a:r>
            <a:endParaRPr b="1" sz="28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ellota Text Light"/>
                <a:ea typeface="Bellota Text Light"/>
                <a:cs typeface="Bellota Text Light"/>
                <a:sym typeface="Bellota Text Light"/>
              </a:rPr>
              <a:t>and find it very </a:t>
            </a:r>
            <a:endParaRPr sz="15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ellota Text Light"/>
                <a:ea typeface="Bellota Text Light"/>
                <a:cs typeface="Bellota Text Light"/>
                <a:sym typeface="Bellota Text Light"/>
              </a:rPr>
              <a:t>entertaining</a:t>
            </a:r>
            <a:endParaRPr sz="15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587" name="Google Shape;587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5561260" y="1977950"/>
            <a:ext cx="2973175" cy="29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7"/>
          <p:cNvSpPr txBox="1"/>
          <p:nvPr/>
        </p:nvSpPr>
        <p:spPr>
          <a:xfrm>
            <a:off x="5788747" y="2503825"/>
            <a:ext cx="24210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People want more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Bellota Text"/>
                <a:ea typeface="Bellota Text"/>
                <a:cs typeface="Bellota Text"/>
                <a:sym typeface="Bellota Text"/>
              </a:rPr>
              <a:t>Confirmation</a:t>
            </a:r>
            <a:endParaRPr b="1" sz="29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from the UI after doing certain tasks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589" name="Google Shape;589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3920357" y="3685163"/>
            <a:ext cx="1275560" cy="128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57"/>
          <p:cNvSpPr txBox="1"/>
          <p:nvPr/>
        </p:nvSpPr>
        <p:spPr>
          <a:xfrm>
            <a:off x="3967118" y="4113294"/>
            <a:ext cx="118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“Easy to use”</a:t>
            </a:r>
            <a:endParaRPr i="1" sz="1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591" name="Google Shape;591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7265613" y="687643"/>
            <a:ext cx="1275560" cy="128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7"/>
          <p:cNvSpPr txBox="1"/>
          <p:nvPr/>
        </p:nvSpPr>
        <p:spPr>
          <a:xfrm>
            <a:off x="7312374" y="1039574"/>
            <a:ext cx="118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Hierarchy </a:t>
            </a:r>
            <a:endParaRPr b="1" i="1" sz="11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Of</a:t>
            </a:r>
            <a:endParaRPr b="1" i="1" sz="11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Scale</a:t>
            </a:r>
            <a:endParaRPr b="1" i="1" sz="11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93" name="Google Shape;593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447491" y="981210"/>
            <a:ext cx="1275560" cy="128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7"/>
          <p:cNvSpPr txBox="1"/>
          <p:nvPr/>
        </p:nvSpPr>
        <p:spPr>
          <a:xfrm>
            <a:off x="494252" y="1350560"/>
            <a:ext cx="118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“Fun &amp; </a:t>
            </a:r>
            <a:endParaRPr b="1" i="1" sz="11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Bellota Text"/>
                <a:ea typeface="Bellota Text"/>
                <a:cs typeface="Bellota Text"/>
                <a:sym typeface="Bellota Text"/>
              </a:rPr>
              <a:t>motivational!”</a:t>
            </a:r>
            <a:endParaRPr i="1" sz="11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595" name="Google Shape;595;p57"/>
          <p:cNvPicPr preferRelativeResize="0"/>
          <p:nvPr/>
        </p:nvPicPr>
        <p:blipFill rotWithShape="1">
          <a:blip r:embed="rId3">
            <a:alphaModFix/>
          </a:blip>
          <a:srcRect b="20113" l="15661" r="12198" t="21753"/>
          <a:stretch/>
        </p:blipFill>
        <p:spPr>
          <a:xfrm>
            <a:off x="3599779" y="1119700"/>
            <a:ext cx="1974200" cy="205667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7"/>
          <p:cNvSpPr txBox="1"/>
          <p:nvPr/>
        </p:nvSpPr>
        <p:spPr>
          <a:xfrm>
            <a:off x="3750832" y="1557624"/>
            <a:ext cx="1607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ellota Text Light"/>
                <a:ea typeface="Bellota Text Light"/>
                <a:cs typeface="Bellota Text Light"/>
                <a:sym typeface="Bellota Text Light"/>
              </a:rPr>
              <a:t>People want more </a:t>
            </a:r>
            <a:endParaRPr sz="8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Bellota Text"/>
                <a:ea typeface="Bellota Text"/>
                <a:cs typeface="Bellota Text"/>
                <a:sym typeface="Bellota Text"/>
              </a:rPr>
              <a:t>Information</a:t>
            </a:r>
            <a:endParaRPr b="1" sz="21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ellota Text Light"/>
                <a:ea typeface="Bellota Text Light"/>
                <a:cs typeface="Bellota Text Light"/>
                <a:sym typeface="Bellota Text Light"/>
              </a:rPr>
              <a:t>About ingredients, how to make substitutions, dietary preferences</a:t>
            </a:r>
            <a:endParaRPr sz="8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8"/>
          <p:cNvSpPr txBox="1"/>
          <p:nvPr>
            <p:ph idx="4294967295" type="title"/>
          </p:nvPr>
        </p:nvSpPr>
        <p:spPr>
          <a:xfrm>
            <a:off x="880350" y="2166738"/>
            <a:ext cx="7383300" cy="810000"/>
          </a:xfrm>
          <a:prstGeom prst="rect">
            <a:avLst/>
          </a:prstGeom>
        </p:spPr>
        <p:txBody>
          <a:bodyPr anchor="b" anchorCtr="0" bIns="0" lIns="0" rIns="0" spcFirstLastPara="1" tIns="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Bellota Text"/>
                <a:ea typeface="Bellota Text"/>
                <a:cs typeface="Bellota Text"/>
                <a:sym typeface="Bellota Text"/>
              </a:rPr>
              <a:t>Thanks!</a:t>
            </a:r>
            <a:endParaRPr sz="54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602" name="Google Shape;60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350" y="397075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603" name="Google Shape;60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7225" y="18271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604" name="Google Shape;604;p58"/>
          <p:cNvPicPr preferRelativeResize="0"/>
          <p:nvPr/>
        </p:nvPicPr>
        <p:blipFill rotWithShape="1">
          <a:blip r:embed="rId5">
            <a:alphaModFix/>
          </a:blip>
          <a:srcRect b="-44" r="-40"/>
          <a:stretch/>
        </p:blipFill>
        <p:spPr>
          <a:xfrm>
            <a:off x="5015975" y="3970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5" name="Google Shape;60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350" y="18271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descr="The Health Benefits of Figs – Mutiara Figs" id="606" name="Google Shape;606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4950" y="3423075"/>
            <a:ext cx="2168449" cy="17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7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786339" y="1398601"/>
            <a:ext cx="473400" cy="473400"/>
            <a:chOff x="1786339" y="1703401"/>
            <a:chExt cx="473400" cy="473400"/>
          </a:xfrm>
        </p:grpSpPr>
        <p:sp>
          <p:nvSpPr>
            <p:cNvPr id="138" name="Google Shape;138;p27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40" name="Google Shape;140;p27"/>
          <p:cNvGrpSpPr/>
          <p:nvPr/>
        </p:nvGrpSpPr>
        <p:grpSpPr>
          <a:xfrm>
            <a:off x="3814414" y="1398601"/>
            <a:ext cx="473400" cy="473400"/>
            <a:chOff x="3814414" y="1703401"/>
            <a:chExt cx="473400" cy="473400"/>
          </a:xfrm>
        </p:grpSpPr>
        <p:sp>
          <p:nvSpPr>
            <p:cNvPr id="141" name="Google Shape;141;p27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3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43" name="Google Shape;143;p27"/>
          <p:cNvGrpSpPr/>
          <p:nvPr/>
        </p:nvGrpSpPr>
        <p:grpSpPr>
          <a:xfrm>
            <a:off x="5842489" y="1398601"/>
            <a:ext cx="473400" cy="473400"/>
            <a:chOff x="5842489" y="1703401"/>
            <a:chExt cx="473400" cy="473400"/>
          </a:xfrm>
        </p:grpSpPr>
        <p:sp>
          <p:nvSpPr>
            <p:cNvPr id="144" name="Google Shape;144;p27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5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46" name="Google Shape;146;p27"/>
          <p:cNvGrpSpPr/>
          <p:nvPr/>
        </p:nvGrpSpPr>
        <p:grpSpPr>
          <a:xfrm>
            <a:off x="6880814" y="3271500"/>
            <a:ext cx="473400" cy="473400"/>
            <a:chOff x="6880814" y="3576300"/>
            <a:chExt cx="473400" cy="473400"/>
          </a:xfrm>
        </p:grpSpPr>
        <p:sp>
          <p:nvSpPr>
            <p:cNvPr id="147" name="Google Shape;147;p27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6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>
            <a:off x="4852739" y="3271500"/>
            <a:ext cx="473400" cy="473400"/>
            <a:chOff x="4852739" y="3576300"/>
            <a:chExt cx="473400" cy="473400"/>
          </a:xfrm>
        </p:grpSpPr>
        <p:sp>
          <p:nvSpPr>
            <p:cNvPr id="150" name="Google Shape;150;p27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4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52" name="Google Shape;152;p27"/>
          <p:cNvGrpSpPr/>
          <p:nvPr/>
        </p:nvGrpSpPr>
        <p:grpSpPr>
          <a:xfrm>
            <a:off x="2824664" y="3271500"/>
            <a:ext cx="473400" cy="473400"/>
            <a:chOff x="2824664" y="3576300"/>
            <a:chExt cx="473400" cy="473400"/>
          </a:xfrm>
        </p:grpSpPr>
        <p:sp>
          <p:nvSpPr>
            <p:cNvPr id="153" name="Google Shape;153;p27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2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155" name="Google Shape;155;p27"/>
          <p:cNvSpPr txBox="1"/>
          <p:nvPr/>
        </p:nvSpPr>
        <p:spPr>
          <a:xfrm>
            <a:off x="1151250" y="851300"/>
            <a:ext cx="1666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Needfinding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Agency, Ownership, &amp; Social Identity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922650" y="4127900"/>
            <a:ext cx="226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POV &amp; Experience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Managing uncertainty to having a companion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3056250" y="851300"/>
            <a:ext cx="201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Research &amp; Values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More personalizable and fostering inclusion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3513450" y="4127900"/>
            <a:ext cx="226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Concept Video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Visualizing our companion and tasks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5113650" y="851300"/>
            <a:ext cx="201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Sketching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Solidified mobile design interface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858700" y="4160625"/>
            <a:ext cx="248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Lo-Fi Prototype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Constructed &amp; digitized the best mobile UI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8"/>
          <p:cNvSpPr/>
          <p:nvPr/>
        </p:nvSpPr>
        <p:spPr>
          <a:xfrm flipH="1" rot="10800000"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/>
          <p:nvPr/>
        </p:nvSpPr>
        <p:spPr>
          <a:xfrm flipH="1" rot="10800000"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28"/>
          <p:cNvGrpSpPr/>
          <p:nvPr/>
        </p:nvGrpSpPr>
        <p:grpSpPr>
          <a:xfrm>
            <a:off x="2776939" y="1398601"/>
            <a:ext cx="473400" cy="473400"/>
            <a:chOff x="1786339" y="1703401"/>
            <a:chExt cx="473400" cy="473400"/>
          </a:xfrm>
        </p:grpSpPr>
        <p:sp>
          <p:nvSpPr>
            <p:cNvPr id="169" name="Google Shape;169;p2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8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71" name="Google Shape;171;p28"/>
          <p:cNvGrpSpPr/>
          <p:nvPr/>
        </p:nvGrpSpPr>
        <p:grpSpPr>
          <a:xfrm>
            <a:off x="4805014" y="1398601"/>
            <a:ext cx="473400" cy="473400"/>
            <a:chOff x="3814414" y="1703401"/>
            <a:chExt cx="473400" cy="473400"/>
          </a:xfrm>
        </p:grpSpPr>
        <p:sp>
          <p:nvSpPr>
            <p:cNvPr id="172" name="Google Shape;172;p2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10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6833089" y="1398601"/>
            <a:ext cx="473400" cy="473400"/>
            <a:chOff x="5842489" y="1703401"/>
            <a:chExt cx="473400" cy="473400"/>
          </a:xfrm>
        </p:grpSpPr>
        <p:sp>
          <p:nvSpPr>
            <p:cNvPr id="175" name="Google Shape;175;p2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12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77" name="Google Shape;177;p28"/>
          <p:cNvGrpSpPr/>
          <p:nvPr/>
        </p:nvGrpSpPr>
        <p:grpSpPr>
          <a:xfrm>
            <a:off x="5890214" y="3271500"/>
            <a:ext cx="473400" cy="473400"/>
            <a:chOff x="6880814" y="3576300"/>
            <a:chExt cx="473400" cy="473400"/>
          </a:xfrm>
        </p:grpSpPr>
        <p:sp>
          <p:nvSpPr>
            <p:cNvPr id="178" name="Google Shape;178;p2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11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80" name="Google Shape;180;p28"/>
          <p:cNvGrpSpPr/>
          <p:nvPr/>
        </p:nvGrpSpPr>
        <p:grpSpPr>
          <a:xfrm>
            <a:off x="3862139" y="3271500"/>
            <a:ext cx="473400" cy="473400"/>
            <a:chOff x="4852739" y="3576300"/>
            <a:chExt cx="473400" cy="473400"/>
          </a:xfrm>
        </p:grpSpPr>
        <p:sp>
          <p:nvSpPr>
            <p:cNvPr id="181" name="Google Shape;181;p2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9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183" name="Google Shape;183;p28"/>
          <p:cNvGrpSpPr/>
          <p:nvPr/>
        </p:nvGrpSpPr>
        <p:grpSpPr>
          <a:xfrm>
            <a:off x="1834064" y="3271500"/>
            <a:ext cx="473400" cy="473400"/>
            <a:chOff x="2824664" y="3576300"/>
            <a:chExt cx="473400" cy="473400"/>
          </a:xfrm>
        </p:grpSpPr>
        <p:sp>
          <p:nvSpPr>
            <p:cNvPr id="184" name="Google Shape;184;p2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7</a:t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186" name="Google Shape;186;p28"/>
          <p:cNvSpPr txBox="1"/>
          <p:nvPr/>
        </p:nvSpPr>
        <p:spPr>
          <a:xfrm>
            <a:off x="1837050" y="851300"/>
            <a:ext cx="226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Experimental Methods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More female representation!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843100" y="4356500"/>
            <a:ext cx="242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Tasks</a:t>
            </a:r>
            <a:endParaRPr b="1"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Imagined three cooking-related tasks for testing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5387100" y="4127900"/>
            <a:ext cx="201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Redesigning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Implementing</a:t>
            </a: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feedback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3208650" y="4127900"/>
            <a:ext cx="226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Testing Results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Captured insight from up to 5 new users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046850" y="851300"/>
            <a:ext cx="201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Suggested UI Changes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The Sheep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5974200" y="816450"/>
            <a:ext cx="248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NOW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Ready to design website and Med-Fi prototype</a:t>
            </a:r>
            <a:endParaRPr sz="18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22" r="20" t="1017"/>
          <a:stretch/>
        </p:blipFill>
        <p:spPr>
          <a:xfrm>
            <a:off x="181288" y="816262"/>
            <a:ext cx="8781425" cy="351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2679075" y="533400"/>
            <a:ext cx="3781500" cy="35109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r="4"/>
          <a:stretch/>
        </p:blipFill>
        <p:spPr>
          <a:xfrm>
            <a:off x="2743201" y="628725"/>
            <a:ext cx="3666300" cy="3886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400" y="230775"/>
            <a:ext cx="6242601" cy="46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5715725" y="328875"/>
            <a:ext cx="22167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Bellota Text"/>
                <a:ea typeface="Bellota Text"/>
                <a:cs typeface="Bellota Text"/>
                <a:sym typeface="Bellota Text"/>
              </a:rPr>
              <a:t>Chef Shepherd</a:t>
            </a:r>
            <a:endParaRPr b="1" sz="23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854300" y="1481025"/>
            <a:ext cx="1162800" cy="5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Recipal</a:t>
            </a:r>
            <a:endParaRPr b="1" sz="23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 b="36525" l="33208" r="34142" t="253"/>
          <a:stretch/>
        </p:blipFill>
        <p:spPr>
          <a:xfrm>
            <a:off x="1604901" y="3038750"/>
            <a:ext cx="2143749" cy="1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 b="36778" l="66765" r="585"/>
          <a:stretch/>
        </p:blipFill>
        <p:spPr>
          <a:xfrm>
            <a:off x="5616301" y="3072775"/>
            <a:ext cx="2143749" cy="16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/>
          <p:nvPr/>
        </p:nvSpPr>
        <p:spPr>
          <a:xfrm>
            <a:off x="1553400" y="3005850"/>
            <a:ext cx="2249400" cy="1676700"/>
          </a:xfrm>
          <a:prstGeom prst="flowChartSummingJuncti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5616288" y="3038725"/>
            <a:ext cx="2249400" cy="1676700"/>
          </a:xfrm>
          <a:prstGeom prst="flowChartSummingJunction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1604888" y="3005850"/>
            <a:ext cx="2249400" cy="1676700"/>
          </a:xfrm>
          <a:prstGeom prst="flowChartSummingJunction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5">
            <a:alphaModFix/>
          </a:blip>
          <a:srcRect r="4"/>
          <a:stretch/>
        </p:blipFill>
        <p:spPr>
          <a:xfrm>
            <a:off x="5461350" y="1380263"/>
            <a:ext cx="1113300" cy="1179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4275" y="1481025"/>
            <a:ext cx="822000" cy="8220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5350" y="930075"/>
            <a:ext cx="731400" cy="7314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8">
            <a:alphaModFix/>
          </a:blip>
          <a:srcRect b="-44" r="-40"/>
          <a:stretch/>
        </p:blipFill>
        <p:spPr>
          <a:xfrm>
            <a:off x="2736275" y="1629375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9">
            <a:alphaModFix/>
          </a:blip>
          <a:srcRect b="15"/>
          <a:stretch/>
        </p:blipFill>
        <p:spPr>
          <a:xfrm>
            <a:off x="3249275" y="962175"/>
            <a:ext cx="667200" cy="6672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ctrTitle"/>
          </p:nvPr>
        </p:nvSpPr>
        <p:spPr>
          <a:xfrm>
            <a:off x="1871100" y="1542869"/>
            <a:ext cx="5401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Mission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4785080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