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</p:sldIdLst>
  <p:sldSz cy="5143500" cx="9144000"/>
  <p:notesSz cx="6858000" cy="9144000"/>
  <p:embeddedFontLst>
    <p:embeddedFont>
      <p:font typeface="Roboto"/>
      <p:regular r:id="rId40"/>
      <p:bold r:id="rId41"/>
      <p:italic r:id="rId42"/>
      <p:boldItalic r:id="rId43"/>
    </p:embeddedFont>
    <p:embeddedFont>
      <p:font typeface="Bellota Text"/>
      <p:regular r:id="rId44"/>
      <p:bold r:id="rId45"/>
      <p:italic r:id="rId46"/>
      <p:boldItalic r:id="rId47"/>
    </p:embeddedFont>
    <p:embeddedFont>
      <p:font typeface="Montserrat"/>
      <p:regular r:id="rId48"/>
      <p:bold r:id="rId49"/>
      <p:italic r:id="rId50"/>
      <p:boldItalic r:id="rId51"/>
    </p:embeddedFont>
    <p:embeddedFont>
      <p:font typeface="Montserrat ExtraBold"/>
      <p:bold r:id="rId52"/>
      <p:boldItalic r:id="rId5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0CDCF80-2855-49C8-82D1-97761838685C}">
  <a:tblStyle styleId="{00CDCF80-2855-49C8-82D1-97761838685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-regular.fntdata"/><Relationship Id="rId42" Type="http://schemas.openxmlformats.org/officeDocument/2006/relationships/font" Target="fonts/Roboto-italic.fntdata"/><Relationship Id="rId41" Type="http://schemas.openxmlformats.org/officeDocument/2006/relationships/font" Target="fonts/Roboto-bold.fntdata"/><Relationship Id="rId44" Type="http://schemas.openxmlformats.org/officeDocument/2006/relationships/font" Target="fonts/BellotaText-regular.fntdata"/><Relationship Id="rId43" Type="http://schemas.openxmlformats.org/officeDocument/2006/relationships/font" Target="fonts/Roboto-boldItalic.fntdata"/><Relationship Id="rId46" Type="http://schemas.openxmlformats.org/officeDocument/2006/relationships/font" Target="fonts/BellotaText-italic.fntdata"/><Relationship Id="rId45" Type="http://schemas.openxmlformats.org/officeDocument/2006/relationships/font" Target="fonts/BellotaText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font" Target="fonts/Montserrat-regular.fntdata"/><Relationship Id="rId47" Type="http://schemas.openxmlformats.org/officeDocument/2006/relationships/font" Target="fonts/BellotaText-boldItalic.fntdata"/><Relationship Id="rId49" Type="http://schemas.openxmlformats.org/officeDocument/2006/relationships/font" Target="fonts/Montserrat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Montserrat-boldItalic.fntdata"/><Relationship Id="rId50" Type="http://schemas.openxmlformats.org/officeDocument/2006/relationships/font" Target="fonts/Montserrat-italic.fntdata"/><Relationship Id="rId53" Type="http://schemas.openxmlformats.org/officeDocument/2006/relationships/font" Target="fonts/MontserratExtraBold-boldItalic.fntdata"/><Relationship Id="rId52" Type="http://schemas.openxmlformats.org/officeDocument/2006/relationships/font" Target="fonts/MontserratExtraBold-bold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16b4ed170a_1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16b4ed170a_1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Complex navigation due to modifications, busy screens - white space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1680a9af97_1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11680a9af97_1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Focus on severity issues 3-4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Explain colors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navigation 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17f403e2b7_1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17f403e2b7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Focus on severity issues 3-4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Faster to use for regular users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1680a9af97_2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1680a9af97_2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section does not need to necessarily be segmented into “reasoning for changes” and “progress towards usability goals” by slide—each slide may be </a:t>
            </a:r>
            <a:r>
              <a:rPr lang="en"/>
              <a:t>dedicated</a:t>
            </a:r>
            <a:r>
              <a:rPr lang="en"/>
              <a:t> to specific/groups of changes in the revised design, touching on reasoning and progress towards usability goals on each slide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16b4ed170a_1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116b4ed170a_1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16b4ed170a_1_8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16b4ed170a_1_8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1515d23eab_1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1515d23eab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16b4ed170a_1_8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116b4ed170a_1_8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169ba0bdbb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1169ba0bdbb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16b4ed170a_1_8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116b4ed170a_1_8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150465fbbf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150465fbbf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Diverse backgrounds, making recipes, cooking is personal, 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169ba0bdbb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1169ba0bdbb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16b4ed170a_1_8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116b4ed170a_1_8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1680a9af97_2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11680a9af97_2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11680a9af97_2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11680a9af97_2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(e.g., React Native, Xcode, and particular design tool)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1680a9af97_2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11680a9af97_2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you have done so far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11680a9af97_2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11680a9af97_2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i. What has yet to be implemented ii. Plan to finish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116b4ed170a_1_2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116b4ed170a_1_2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i. What has yet to be implemented ii. Plan to finish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11680a9af97_2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11680a9af97_2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11680a9af97_2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11680a9af97_2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Any wizard of Oz techniques you plan to use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11680a9af97_2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11680a9af97_2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Maybe ask Andy to </a:t>
            </a:r>
            <a:r>
              <a:rPr lang="en"/>
              <a:t>see if he can airplay his phone while he presents it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16b4ed170a_1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16b4ed170a_1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Allergies, don’t have, add some more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116b4ed170a_1_2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116b4ed170a_1_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11680a9af97_1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11680a9af97_1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Hiding this slide because after I looked at example presentations, I realized that the “Overview of Talk” slide was just a road map slide without a lot of copy on it, just a list of the broad topics that would be covered. Maybe we can use this as a template for our summary slide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116b4ed170a_1_2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116b4ed170a_1_2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11515d23eab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11515d23eab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1680a9af97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1680a9af97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16b4ed170a_1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16b4ed170a_1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17cb18b9b6_0_7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17cb18b9b6_0_7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17cb18b9b6_0_7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17cb18b9b6_0_7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1680a9af97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1680a9af97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16b4ed170a_1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16b4ed170a_1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E85927"/>
              </a:buClr>
              <a:buSzPts val="2800"/>
              <a:buFont typeface="Montserrat"/>
              <a:buNone/>
              <a:defRPr b="1">
                <a:solidFill>
                  <a:srgbClr val="E8592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5.png"/><Relationship Id="rId6" Type="http://schemas.openxmlformats.org/officeDocument/2006/relationships/image" Target="../media/image3.jpg"/><Relationship Id="rId7" Type="http://schemas.openxmlformats.org/officeDocument/2006/relationships/image" Target="../media/image4.jpg"/><Relationship Id="rId8" Type="http://schemas.openxmlformats.org/officeDocument/2006/relationships/image" Target="../media/image1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5" Type="http://schemas.openxmlformats.org/officeDocument/2006/relationships/image" Target="../media/image8.png"/><Relationship Id="rId6" Type="http://schemas.openxmlformats.org/officeDocument/2006/relationships/image" Target="../media/image1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634658" y="160590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85927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Recipal</a:t>
            </a:r>
            <a:endParaRPr>
              <a:solidFill>
                <a:srgbClr val="E85927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4000" y="601700"/>
            <a:ext cx="2128974" cy="287832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970275" y="3560600"/>
            <a:ext cx="8177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Helping you cook recipes </a:t>
            </a:r>
            <a:r>
              <a:rPr i="1" lang="en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your </a:t>
            </a:r>
            <a:r>
              <a:rPr lang="en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way</a:t>
            </a:r>
            <a:endParaRPr sz="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/>
          <p:nvPr>
            <p:ph type="title"/>
          </p:nvPr>
        </p:nvSpPr>
        <p:spPr>
          <a:xfrm>
            <a:off x="1824375" y="2608050"/>
            <a:ext cx="63984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E85927"/>
                </a:solidFill>
                <a:latin typeface="Montserrat"/>
                <a:ea typeface="Montserrat"/>
                <a:cs typeface="Montserrat"/>
                <a:sym typeface="Montserrat"/>
              </a:rPr>
              <a:t>User Cont</a:t>
            </a:r>
            <a:r>
              <a:rPr b="1" lang="en">
                <a:solidFill>
                  <a:srgbClr val="E85927"/>
                </a:solidFill>
                <a:latin typeface="Montserrat"/>
                <a:ea typeface="Montserrat"/>
                <a:cs typeface="Montserrat"/>
                <a:sym typeface="Montserrat"/>
              </a:rPr>
              <a:t>rol</a:t>
            </a:r>
            <a:endParaRPr b="1">
              <a:solidFill>
                <a:srgbClr val="E8592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22">
                <a:solidFill>
                  <a:srgbClr val="E85927"/>
                </a:solidFill>
                <a:latin typeface="Montserrat"/>
                <a:ea typeface="Montserrat"/>
                <a:cs typeface="Montserrat"/>
                <a:sym typeface="Montserrat"/>
              </a:rPr>
              <a:t>(9/64)</a:t>
            </a:r>
            <a:endParaRPr sz="1822">
              <a:solidFill>
                <a:srgbClr val="E8592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E8592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E8592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E85927"/>
                </a:solidFill>
                <a:latin typeface="Montserrat"/>
                <a:ea typeface="Montserrat"/>
                <a:cs typeface="Montserrat"/>
                <a:sym typeface="Montserrat"/>
              </a:rPr>
              <a:t>Minimalist Design</a:t>
            </a:r>
            <a:endParaRPr b="1">
              <a:solidFill>
                <a:srgbClr val="E8592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0365"/>
              <a:buFont typeface="Arial"/>
              <a:buNone/>
            </a:pPr>
            <a:r>
              <a:rPr lang="en" sz="1822">
                <a:solidFill>
                  <a:srgbClr val="E85927"/>
                </a:solidFill>
                <a:latin typeface="Montserrat"/>
                <a:ea typeface="Montserrat"/>
                <a:cs typeface="Montserrat"/>
                <a:sym typeface="Montserrat"/>
              </a:rPr>
              <a:t>(13/64)</a:t>
            </a:r>
            <a:endParaRPr b="1">
              <a:solidFill>
                <a:srgbClr val="E8592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1" name="Google Shape;151;p22"/>
          <p:cNvSpPr txBox="1"/>
          <p:nvPr/>
        </p:nvSpPr>
        <p:spPr>
          <a:xfrm>
            <a:off x="758625" y="66275"/>
            <a:ext cx="5290500" cy="14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500">
                <a:solidFill>
                  <a:srgbClr val="F1C232"/>
                </a:solidFill>
              </a:rPr>
              <a:t>!</a:t>
            </a:r>
            <a:endParaRPr b="1" sz="8500">
              <a:solidFill>
                <a:srgbClr val="F1C232"/>
              </a:solidFill>
            </a:endParaRPr>
          </a:p>
        </p:txBody>
      </p:sp>
      <p:pic>
        <p:nvPicPr>
          <p:cNvPr id="152" name="Google Shape;15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87496" y="15005"/>
            <a:ext cx="341500" cy="461699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2"/>
          <p:cNvSpPr/>
          <p:nvPr/>
        </p:nvSpPr>
        <p:spPr>
          <a:xfrm>
            <a:off x="587825" y="1711775"/>
            <a:ext cx="1157400" cy="1102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Montserrat"/>
                <a:ea typeface="Montserrat"/>
                <a:cs typeface="Montserrat"/>
                <a:sym typeface="Montserrat"/>
              </a:rPr>
              <a:t>H3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4" name="Google Shape;154;p22"/>
          <p:cNvSpPr/>
          <p:nvPr/>
        </p:nvSpPr>
        <p:spPr>
          <a:xfrm>
            <a:off x="587825" y="3159575"/>
            <a:ext cx="1157400" cy="1102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Montserrat"/>
                <a:ea typeface="Montserrat"/>
                <a:cs typeface="Montserrat"/>
                <a:sym typeface="Montserrat"/>
              </a:rPr>
              <a:t>H8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5" name="Google Shape;155;p22"/>
          <p:cNvSpPr txBox="1"/>
          <p:nvPr>
            <p:ph type="title"/>
          </p:nvPr>
        </p:nvSpPr>
        <p:spPr>
          <a:xfrm>
            <a:off x="1284175" y="398250"/>
            <a:ext cx="72432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Most violated heuristics</a:t>
            </a:r>
            <a:endParaRPr sz="1900"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87496" y="15005"/>
            <a:ext cx="341500" cy="46169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1" name="Google Shape;161;p23"/>
          <p:cNvGraphicFramePr/>
          <p:nvPr/>
        </p:nvGraphicFramePr>
        <p:xfrm>
          <a:off x="178225" y="400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{00CDCF80-2855-49C8-82D1-97761838685C}</a:tableStyleId>
              </a:tblPr>
              <a:tblGrid>
                <a:gridCol w="2929175"/>
                <a:gridCol w="2929175"/>
                <a:gridCol w="2929175"/>
              </a:tblGrid>
              <a:tr h="6295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Type of Heuristic</a:t>
                      </a:r>
                      <a:endParaRPr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Description</a:t>
                      </a:r>
                      <a:endParaRPr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Action</a:t>
                      </a:r>
                      <a:endParaRPr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95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H1</a:t>
                      </a:r>
                      <a:r>
                        <a:rPr lang="en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Visibility of System Status</a:t>
                      </a:r>
                      <a:endParaRPr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3C00">
                        <a:alpha val="709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Unclear if recipe search is based on dietary restriction/</a:t>
                      </a:r>
                      <a:r>
                        <a:rPr lang="en" sz="11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nutritional</a:t>
                      </a:r>
                      <a:r>
                        <a:rPr lang="en" sz="11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preference filters</a:t>
                      </a:r>
                      <a:endParaRPr sz="11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3C00">
                        <a:alpha val="709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Fix: </a:t>
                      </a:r>
                      <a:r>
                        <a:rPr lang="en" sz="11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If the recipe violates one of the user’s diet, it will appear with an exclamation point</a:t>
                      </a:r>
                      <a:endParaRPr sz="11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3C00">
                        <a:alpha val="70950"/>
                      </a:srgbClr>
                    </a:solidFill>
                  </a:tcPr>
                </a:tc>
              </a:tr>
              <a:tr h="629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H2</a:t>
                      </a:r>
                      <a:r>
                        <a:rPr lang="en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Match between System and World</a:t>
                      </a:r>
                      <a:endParaRPr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BD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Cannot change the units into what I am familiar with.</a:t>
                      </a:r>
                      <a:endParaRPr sz="11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BD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Fix: </a:t>
                      </a:r>
                      <a:r>
                        <a:rPr lang="en" sz="11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Add a customary/metric toggle on the Me page</a:t>
                      </a:r>
                      <a:endParaRPr sz="11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BDA8"/>
                    </a:solidFill>
                  </a:tcPr>
                </a:tc>
              </a:tr>
              <a:tr h="629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H3</a:t>
                      </a:r>
                      <a:r>
                        <a:rPr lang="en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User Control and freedom</a:t>
                      </a:r>
                      <a:endParaRPr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7E5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Cannot navigate freely through recipe, skipping steps by tapping on progress dots</a:t>
                      </a:r>
                      <a:endParaRPr sz="11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7E5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Will not fix: </a:t>
                      </a:r>
                      <a:r>
                        <a:rPr lang="en" sz="11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 are following convention about dots not being functional</a:t>
                      </a:r>
                      <a:endParaRPr sz="11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7E58"/>
                    </a:solidFill>
                  </a:tcPr>
                </a:tc>
              </a:tr>
              <a:tr h="629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H3</a:t>
                      </a:r>
                      <a:r>
                        <a:rPr lang="en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User Control &amp; Freedom</a:t>
                      </a:r>
                      <a:endParaRPr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7E5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User may want to quit out of the recipe and save progress but can not.</a:t>
                      </a:r>
                      <a:endParaRPr sz="11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7E5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Fix: </a:t>
                      </a:r>
                      <a:r>
                        <a:rPr lang="en" sz="11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Add “save progress” button when prompting for exit</a:t>
                      </a:r>
                      <a:endParaRPr sz="11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7E58"/>
                    </a:solidFill>
                  </a:tcPr>
                </a:tc>
              </a:tr>
              <a:tr h="629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H3 </a:t>
                      </a:r>
                      <a:r>
                        <a:rPr lang="en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User Control and Freedom</a:t>
                      </a:r>
                      <a:endParaRPr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7E5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User not given visual prompt of how to change increments, can’t decrease quantity</a:t>
                      </a:r>
                      <a:endParaRPr sz="11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7E5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Fix: </a:t>
                      </a:r>
                      <a:r>
                        <a:rPr lang="en" sz="11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inclusion of either a scroll menu or increment/decrement arrows to modify quantity</a:t>
                      </a:r>
                      <a:endParaRPr sz="11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7E58"/>
                    </a:solidFill>
                  </a:tcPr>
                </a:tc>
              </a:tr>
              <a:tr h="629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H4</a:t>
                      </a:r>
                      <a:r>
                        <a:rPr lang="en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Consistency and Standards</a:t>
                      </a:r>
                      <a:endParaRPr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BD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Back button in “Recipe Steps” cancels whole recipe instead of going back to ingredients page</a:t>
                      </a:r>
                      <a:endParaRPr sz="11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BD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Fix: </a:t>
                      </a:r>
                      <a:r>
                        <a:rPr lang="en" sz="11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Change the back button to an exit button</a:t>
                      </a:r>
                      <a:endParaRPr sz="11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BDA8"/>
                    </a:solidFill>
                  </a:tcPr>
                </a:tc>
              </a:tr>
            </a:tbl>
          </a:graphicData>
        </a:graphic>
      </p:graphicFrame>
      <p:sp>
        <p:nvSpPr>
          <p:cNvPr id="162" name="Google Shape;162;p23"/>
          <p:cNvSpPr txBox="1"/>
          <p:nvPr>
            <p:ph type="title"/>
          </p:nvPr>
        </p:nvSpPr>
        <p:spPr>
          <a:xfrm>
            <a:off x="178225" y="117225"/>
            <a:ext cx="732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Severity 3 + 4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7" name="Google Shape;167;p24"/>
          <p:cNvGraphicFramePr/>
          <p:nvPr/>
        </p:nvGraphicFramePr>
        <p:xfrm>
          <a:off x="178225" y="945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{00CDCF80-2855-49C8-82D1-97761838685C}</a:tableStyleId>
              </a:tblPr>
              <a:tblGrid>
                <a:gridCol w="2647400"/>
                <a:gridCol w="2647400"/>
                <a:gridCol w="3480375"/>
              </a:tblGrid>
              <a:tr h="685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H7</a:t>
                      </a:r>
                      <a:r>
                        <a:rPr lang="en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Flexibility &amp; Efficiency of Use</a:t>
                      </a:r>
                      <a:endParaRPr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3C00">
                        <a:alpha val="709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Home page has no purpose other than fun fact</a:t>
                      </a:r>
                      <a:endParaRPr sz="11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3C00">
                        <a:alpha val="709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Fix: </a:t>
                      </a:r>
                      <a:r>
                        <a:rPr lang="en" sz="11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Combine home page and recipe category select into one page</a:t>
                      </a:r>
                      <a:endParaRPr sz="11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3C00">
                        <a:alpha val="70950"/>
                      </a:srgbClr>
                    </a:solidFill>
                  </a:tcPr>
                </a:tc>
              </a:tr>
              <a:tr h="6415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H7</a:t>
                      </a:r>
                      <a:r>
                        <a:rPr lang="en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Flexibility &amp; Efficiency of Use</a:t>
                      </a:r>
                      <a:endParaRPr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7E5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Users have to click on each recipe or each ingredient to learn more </a:t>
                      </a:r>
                      <a:endParaRPr sz="11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7E5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Fix: </a:t>
                      </a:r>
                      <a:r>
                        <a:rPr lang="en" sz="11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Include high-level nutritional facts and information about recipe on label</a:t>
                      </a:r>
                      <a:endParaRPr sz="11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7E58"/>
                    </a:solidFill>
                  </a:tcPr>
                </a:tc>
              </a:tr>
              <a:tr h="685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H7</a:t>
                      </a:r>
                      <a:r>
                        <a:rPr lang="en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Flexibility and efficiency of use</a:t>
                      </a:r>
                      <a:endParaRPr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7E5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Cannot save the modified recipe.</a:t>
                      </a:r>
                      <a:endParaRPr sz="11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7E5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Will not fix: </a:t>
                      </a:r>
                      <a:r>
                        <a:rPr lang="en" sz="11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Cannot implement in timeframe, requires accounts/cloud database</a:t>
                      </a:r>
                      <a:endParaRPr sz="11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7E58"/>
                    </a:solidFill>
                  </a:tcPr>
                </a:tc>
              </a:tr>
              <a:tr h="609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H8</a:t>
                      </a:r>
                      <a:r>
                        <a:rPr lang="en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Aesthetic and Minimalist Design</a:t>
                      </a:r>
                      <a:endParaRPr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BD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“Add” and other directives are in different font than other text</a:t>
                      </a:r>
                      <a:endParaRPr sz="11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BD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Fix: </a:t>
                      </a:r>
                      <a:r>
                        <a:rPr lang="en" sz="11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Rely on one or two default fonts</a:t>
                      </a:r>
                      <a:endParaRPr sz="11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BDA8"/>
                    </a:solidFill>
                  </a:tcPr>
                </a:tc>
              </a:tr>
              <a:tr h="822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H9</a:t>
                      </a:r>
                      <a:r>
                        <a:rPr lang="en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Help users recognize, diagnose, and recover from errors</a:t>
                      </a:r>
                      <a:endParaRPr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7E5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 error message alerting that ingredient is essential, user should add ingredient back. </a:t>
                      </a:r>
                      <a:endParaRPr sz="11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7E5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Fix:</a:t>
                      </a:r>
                      <a:r>
                        <a:rPr lang="en" sz="11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Add an error message that alerts the user to add the essential ingredient back</a:t>
                      </a:r>
                      <a:endParaRPr sz="11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7E58"/>
                    </a:solidFill>
                  </a:tcPr>
                </a:tc>
              </a:tr>
              <a:tr h="822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H9</a:t>
                      </a:r>
                      <a:r>
                        <a:rPr lang="en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Help Users Recognize, Diagnose, and Recover From Errors</a:t>
                      </a:r>
                      <a:endParaRPr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7E5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Modification warning message doesn’t state the exact nature of the violation</a:t>
                      </a:r>
                      <a:endParaRPr sz="11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7E5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Fix: </a:t>
                      </a:r>
                      <a:r>
                        <a:rPr lang="en" sz="11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Specify that limits will be per meal. Error message will include what the exceeded limit was/how this modification exceeds it</a:t>
                      </a:r>
                      <a:endParaRPr sz="11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7E58"/>
                    </a:solidFill>
                  </a:tcPr>
                </a:tc>
              </a:tr>
              <a:tr h="685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H11</a:t>
                      </a:r>
                      <a:r>
                        <a:rPr lang="en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Accessible</a:t>
                      </a:r>
                      <a:endParaRPr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BD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All pages purely visual and don’t offer text-based alternatives for users with low vision.</a:t>
                      </a:r>
                      <a:endParaRPr sz="11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BD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Will not fix:</a:t>
                      </a:r>
                      <a:r>
                        <a:rPr lang="en" sz="11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Text has screen readers. For the icons, we plan to provide alt-text.</a:t>
                      </a:r>
                      <a:endParaRPr sz="11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BDA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E85927"/>
                </a:solidFill>
                <a:latin typeface="Montserrat"/>
                <a:ea typeface="Montserrat"/>
                <a:cs typeface="Montserrat"/>
                <a:sym typeface="Montserrat"/>
              </a:rPr>
              <a:t>Overview of Revised Design</a:t>
            </a:r>
            <a:endParaRPr b="1">
              <a:solidFill>
                <a:srgbClr val="E8592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3" name="Google Shape;173;p25"/>
          <p:cNvSpPr/>
          <p:nvPr/>
        </p:nvSpPr>
        <p:spPr>
          <a:xfrm>
            <a:off x="129600" y="2329825"/>
            <a:ext cx="532800" cy="461700"/>
          </a:xfrm>
          <a:prstGeom prst="ellipse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4" name="Google Shape;174;p25"/>
          <p:cNvSpPr/>
          <p:nvPr/>
        </p:nvSpPr>
        <p:spPr>
          <a:xfrm>
            <a:off x="326225" y="3008200"/>
            <a:ext cx="151500" cy="1377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5"/>
          <p:cNvSpPr/>
          <p:nvPr/>
        </p:nvSpPr>
        <p:spPr>
          <a:xfrm>
            <a:off x="326225" y="3313000"/>
            <a:ext cx="151500" cy="1377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5"/>
          <p:cNvSpPr/>
          <p:nvPr/>
        </p:nvSpPr>
        <p:spPr>
          <a:xfrm>
            <a:off x="326225" y="3617800"/>
            <a:ext cx="151500" cy="1377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5"/>
          <p:cNvSpPr/>
          <p:nvPr/>
        </p:nvSpPr>
        <p:spPr>
          <a:xfrm>
            <a:off x="326225" y="2017600"/>
            <a:ext cx="151500" cy="1377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5"/>
          <p:cNvSpPr/>
          <p:nvPr/>
        </p:nvSpPr>
        <p:spPr>
          <a:xfrm>
            <a:off x="1102175" y="1276700"/>
            <a:ext cx="744000" cy="835800"/>
          </a:xfrm>
          <a:prstGeom prst="star4">
            <a:avLst>
              <a:gd fmla="val 12500" name="adj"/>
            </a:avLst>
          </a:pr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6"/>
          <p:cNvSpPr txBox="1"/>
          <p:nvPr>
            <p:ph type="title"/>
          </p:nvPr>
        </p:nvSpPr>
        <p:spPr>
          <a:xfrm>
            <a:off x="387900" y="28366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E85927"/>
              </a:buClr>
              <a:buSzPts val="2500"/>
              <a:buFont typeface="Montserrat"/>
              <a:buAutoNum type="arabicPeriod"/>
            </a:pPr>
            <a:r>
              <a:rPr lang="en" sz="2500">
                <a:solidFill>
                  <a:srgbClr val="E85927"/>
                </a:solidFill>
                <a:latin typeface="Montserrat"/>
                <a:ea typeface="Montserrat"/>
                <a:cs typeface="Montserrat"/>
                <a:sym typeface="Montserrat"/>
              </a:rPr>
              <a:t>Renovating the </a:t>
            </a:r>
            <a:r>
              <a:rPr b="1" lang="en" sz="2500" u="sng">
                <a:solidFill>
                  <a:srgbClr val="E85927"/>
                </a:solidFill>
                <a:latin typeface="Montserrat"/>
                <a:ea typeface="Montserrat"/>
                <a:cs typeface="Montserrat"/>
                <a:sym typeface="Montserrat"/>
              </a:rPr>
              <a:t>Home Page</a:t>
            </a:r>
            <a:endParaRPr b="1" sz="2500" u="sng">
              <a:solidFill>
                <a:srgbClr val="E8592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 u="sng">
              <a:solidFill>
                <a:srgbClr val="E8592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E85927"/>
              </a:buClr>
              <a:buSzPts val="2500"/>
              <a:buFont typeface="Montserrat"/>
              <a:buAutoNum type="arabicPeriod"/>
            </a:pPr>
            <a:r>
              <a:rPr lang="en" sz="2500">
                <a:solidFill>
                  <a:srgbClr val="E85927"/>
                </a:solidFill>
                <a:latin typeface="Montserrat"/>
                <a:ea typeface="Montserrat"/>
                <a:cs typeface="Montserrat"/>
                <a:sym typeface="Montserrat"/>
              </a:rPr>
              <a:t>Clearly informing how </a:t>
            </a:r>
            <a:r>
              <a:rPr b="1" lang="en" sz="2500" u="sng">
                <a:solidFill>
                  <a:srgbClr val="E85927"/>
                </a:solidFill>
                <a:latin typeface="Montserrat"/>
                <a:ea typeface="Montserrat"/>
                <a:cs typeface="Montserrat"/>
                <a:sym typeface="Montserrat"/>
              </a:rPr>
              <a:t>recipe search</a:t>
            </a:r>
            <a:r>
              <a:rPr lang="en" sz="2500">
                <a:solidFill>
                  <a:srgbClr val="E85927"/>
                </a:solidFill>
                <a:latin typeface="Montserrat"/>
                <a:ea typeface="Montserrat"/>
                <a:cs typeface="Montserrat"/>
                <a:sym typeface="Montserrat"/>
              </a:rPr>
              <a:t> uses</a:t>
            </a:r>
            <a:r>
              <a:rPr b="1" lang="en" sz="2500">
                <a:solidFill>
                  <a:srgbClr val="E85927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" sz="2500" u="sng">
                <a:solidFill>
                  <a:srgbClr val="E85927"/>
                </a:solidFill>
                <a:latin typeface="Montserrat"/>
                <a:ea typeface="Montserrat"/>
                <a:cs typeface="Montserrat"/>
                <a:sym typeface="Montserrat"/>
              </a:rPr>
              <a:t>user restrictions</a:t>
            </a:r>
            <a:endParaRPr b="1" sz="2500" u="sng">
              <a:solidFill>
                <a:srgbClr val="E8592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 u="sng">
              <a:solidFill>
                <a:srgbClr val="E8592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E85927"/>
              </a:buClr>
              <a:buSzPts val="2500"/>
              <a:buFont typeface="Montserrat"/>
              <a:buAutoNum type="arabicPeriod"/>
            </a:pPr>
            <a:r>
              <a:rPr lang="en" sz="2500">
                <a:solidFill>
                  <a:srgbClr val="E85927"/>
                </a:solidFill>
                <a:latin typeface="Montserrat"/>
                <a:ea typeface="Montserrat"/>
                <a:cs typeface="Montserrat"/>
                <a:sym typeface="Montserrat"/>
              </a:rPr>
              <a:t>Clearly indicating how </a:t>
            </a:r>
            <a:r>
              <a:rPr b="1" lang="en" sz="2500" u="sng">
                <a:solidFill>
                  <a:srgbClr val="E85927"/>
                </a:solidFill>
                <a:latin typeface="Montserrat"/>
                <a:ea typeface="Montserrat"/>
                <a:cs typeface="Montserrat"/>
                <a:sym typeface="Montserrat"/>
              </a:rPr>
              <a:t>modifications</a:t>
            </a:r>
            <a:r>
              <a:rPr lang="en" sz="2500">
                <a:solidFill>
                  <a:srgbClr val="E85927"/>
                </a:solidFill>
                <a:latin typeface="Montserrat"/>
                <a:ea typeface="Montserrat"/>
                <a:cs typeface="Montserrat"/>
                <a:sym typeface="Montserrat"/>
              </a:rPr>
              <a:t> violate</a:t>
            </a:r>
            <a:r>
              <a:rPr b="1" lang="en" sz="2500">
                <a:solidFill>
                  <a:srgbClr val="E85927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" sz="2500" u="sng">
                <a:solidFill>
                  <a:srgbClr val="E85927"/>
                </a:solidFill>
                <a:latin typeface="Montserrat"/>
                <a:ea typeface="Montserrat"/>
                <a:cs typeface="Montserrat"/>
                <a:sym typeface="Montserrat"/>
              </a:rPr>
              <a:t>user preferences </a:t>
            </a:r>
            <a:endParaRPr b="1" sz="2500" u="sng">
              <a:solidFill>
                <a:srgbClr val="E8592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 u="sng">
              <a:solidFill>
                <a:srgbClr val="E8592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 u="sng">
              <a:solidFill>
                <a:srgbClr val="E8592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4" name="Google Shape;184;p26"/>
          <p:cNvSpPr/>
          <p:nvPr/>
        </p:nvSpPr>
        <p:spPr>
          <a:xfrm>
            <a:off x="1102175" y="438500"/>
            <a:ext cx="744000" cy="835800"/>
          </a:xfrm>
          <a:prstGeom prst="star4">
            <a:avLst>
              <a:gd fmla="val 12500" name="adj"/>
            </a:avLst>
          </a:pr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7"/>
          <p:cNvSpPr txBox="1"/>
          <p:nvPr>
            <p:ph type="title"/>
          </p:nvPr>
        </p:nvSpPr>
        <p:spPr>
          <a:xfrm>
            <a:off x="387900" y="28366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500">
                <a:solidFill>
                  <a:srgbClr val="E85927"/>
                </a:solidFill>
                <a:latin typeface="Montserrat"/>
                <a:ea typeface="Montserrat"/>
                <a:cs typeface="Montserrat"/>
                <a:sym typeface="Montserrat"/>
              </a:rPr>
              <a:t>Usability Goals</a:t>
            </a:r>
            <a:endParaRPr b="1" i="1" sz="2500" u="sng">
              <a:solidFill>
                <a:srgbClr val="E8592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 u="sng">
              <a:solidFill>
                <a:srgbClr val="E8592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E85927"/>
              </a:buClr>
              <a:buSzPts val="2500"/>
              <a:buFont typeface="Montserrat"/>
              <a:buAutoNum type="arabicPeriod"/>
            </a:pPr>
            <a:r>
              <a:rPr b="1" lang="en" sz="2500">
                <a:solidFill>
                  <a:srgbClr val="E85927"/>
                </a:solidFill>
                <a:latin typeface="Montserrat"/>
                <a:ea typeface="Montserrat"/>
                <a:cs typeface="Montserrat"/>
                <a:sym typeface="Montserrat"/>
              </a:rPr>
              <a:t>Learnability</a:t>
            </a:r>
            <a:endParaRPr b="1" sz="2500">
              <a:solidFill>
                <a:srgbClr val="E8592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E85927"/>
                </a:solidFill>
                <a:latin typeface="Montserrat"/>
                <a:ea typeface="Montserrat"/>
                <a:cs typeface="Montserrat"/>
                <a:sym typeface="Montserrat"/>
              </a:rPr>
              <a:t>Learning to use app, Learning from the app </a:t>
            </a:r>
            <a:endParaRPr sz="1900">
              <a:solidFill>
                <a:srgbClr val="E8592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 u="sng">
              <a:solidFill>
                <a:srgbClr val="E8592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E85927"/>
              </a:buClr>
              <a:buSzPts val="2500"/>
              <a:buFont typeface="Montserrat"/>
              <a:buAutoNum type="arabicPeriod"/>
            </a:pPr>
            <a:r>
              <a:rPr b="1" lang="en" sz="2500">
                <a:solidFill>
                  <a:srgbClr val="E85927"/>
                </a:solidFill>
                <a:latin typeface="Montserrat"/>
                <a:ea typeface="Montserrat"/>
                <a:cs typeface="Montserrat"/>
                <a:sym typeface="Montserrat"/>
              </a:rPr>
              <a:t>Flexibility</a:t>
            </a:r>
            <a:endParaRPr b="1" sz="2500">
              <a:solidFill>
                <a:srgbClr val="E8592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E85927"/>
                </a:solidFill>
                <a:latin typeface="Montserrat"/>
                <a:ea typeface="Montserrat"/>
                <a:cs typeface="Montserrat"/>
                <a:sym typeface="Montserrat"/>
              </a:rPr>
              <a:t>Friendly to all users</a:t>
            </a:r>
            <a:endParaRPr b="1" sz="2500">
              <a:solidFill>
                <a:srgbClr val="E8592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 u="sng">
              <a:solidFill>
                <a:srgbClr val="E8592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 u="sng">
              <a:solidFill>
                <a:srgbClr val="E8592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0" name="Google Shape;190;p27"/>
          <p:cNvSpPr/>
          <p:nvPr/>
        </p:nvSpPr>
        <p:spPr>
          <a:xfrm>
            <a:off x="1102175" y="438500"/>
            <a:ext cx="744000" cy="835800"/>
          </a:xfrm>
          <a:prstGeom prst="star4">
            <a:avLst>
              <a:gd fmla="val 12500" name="adj"/>
            </a:avLst>
          </a:pr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8"/>
          <p:cNvSpPr txBox="1"/>
          <p:nvPr>
            <p:ph type="title"/>
          </p:nvPr>
        </p:nvSpPr>
        <p:spPr>
          <a:xfrm>
            <a:off x="311700" y="1696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E85927"/>
              </a:buClr>
              <a:buSzPts val="2500"/>
              <a:buFont typeface="Montserrat"/>
              <a:buAutoNum type="arabicPeriod"/>
            </a:pPr>
            <a:r>
              <a:rPr b="1" lang="en" sz="2500">
                <a:solidFill>
                  <a:srgbClr val="E85927"/>
                </a:solidFill>
                <a:latin typeface="Montserrat"/>
                <a:ea typeface="Montserrat"/>
                <a:cs typeface="Montserrat"/>
                <a:sym typeface="Montserrat"/>
              </a:rPr>
              <a:t>Renovating the </a:t>
            </a:r>
            <a:r>
              <a:rPr b="1" lang="en" sz="2500" u="sng">
                <a:solidFill>
                  <a:srgbClr val="E85927"/>
                </a:solidFill>
                <a:latin typeface="Montserrat"/>
                <a:ea typeface="Montserrat"/>
                <a:cs typeface="Montserrat"/>
                <a:sym typeface="Montserrat"/>
              </a:rPr>
              <a:t>Home Page</a:t>
            </a:r>
            <a:endParaRPr b="1" sz="2500" u="sng">
              <a:solidFill>
                <a:srgbClr val="E8592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6" name="Google Shape;196;p28"/>
          <p:cNvSpPr txBox="1"/>
          <p:nvPr/>
        </p:nvSpPr>
        <p:spPr>
          <a:xfrm>
            <a:off x="719125" y="4579925"/>
            <a:ext cx="1845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Med-Fi Prototype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7" name="Google Shape;197;p28"/>
          <p:cNvSpPr txBox="1"/>
          <p:nvPr/>
        </p:nvSpPr>
        <p:spPr>
          <a:xfrm>
            <a:off x="2913950" y="1234025"/>
            <a:ext cx="5973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28"/>
          <p:cNvSpPr txBox="1"/>
          <p:nvPr/>
        </p:nvSpPr>
        <p:spPr>
          <a:xfrm>
            <a:off x="2810300" y="1117975"/>
            <a:ext cx="5973000" cy="23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Montserrat"/>
                <a:ea typeface="Montserrat"/>
                <a:cs typeface="Montserrat"/>
                <a:sym typeface="Montserrat"/>
              </a:rPr>
              <a:t>H1 Visibility of System Status</a:t>
            </a:r>
            <a:endParaRPr i="1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latin typeface="Montserrat"/>
                <a:ea typeface="Montserrat"/>
                <a:cs typeface="Montserrat"/>
                <a:sym typeface="Montserrat"/>
              </a:rPr>
              <a:t>Violation: </a:t>
            </a:r>
            <a:r>
              <a:rPr lang="en" sz="2300">
                <a:latin typeface="Montserrat"/>
                <a:ea typeface="Montserrat"/>
                <a:cs typeface="Montserrat"/>
                <a:sym typeface="Montserrat"/>
              </a:rPr>
              <a:t>Home page has no purpose other than fun fact</a:t>
            </a:r>
            <a:endParaRPr sz="2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latin typeface="Montserrat"/>
                <a:ea typeface="Montserrat"/>
                <a:cs typeface="Montserrat"/>
                <a:sym typeface="Montserrat"/>
              </a:rPr>
              <a:t>Fix: </a:t>
            </a:r>
            <a:r>
              <a:rPr lang="en" sz="2300">
                <a:latin typeface="Montserrat"/>
                <a:ea typeface="Montserrat"/>
                <a:cs typeface="Montserrat"/>
                <a:sym typeface="Montserrat"/>
              </a:rPr>
              <a:t>Combine home page and recipe category select into one page</a:t>
            </a:r>
            <a:endParaRPr sz="23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9"/>
          <p:cNvSpPr/>
          <p:nvPr/>
        </p:nvSpPr>
        <p:spPr>
          <a:xfrm>
            <a:off x="2882625" y="1229975"/>
            <a:ext cx="5748300" cy="491700"/>
          </a:xfrm>
          <a:prstGeom prst="rect">
            <a:avLst/>
          </a:prstGeom>
          <a:solidFill>
            <a:srgbClr val="E85927"/>
          </a:solidFill>
          <a:ln cap="flat" cmpd="sng" w="9525">
            <a:solidFill>
              <a:srgbClr val="E8592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04" name="Google Shape;204;p29"/>
          <p:cNvSpPr txBox="1"/>
          <p:nvPr/>
        </p:nvSpPr>
        <p:spPr>
          <a:xfrm>
            <a:off x="2958825" y="1260075"/>
            <a:ext cx="3024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Learnability: </a:t>
            </a:r>
            <a:r>
              <a:rPr lang="en" sz="1800">
                <a:solidFill>
                  <a:srgbClr val="D9EAD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Improved</a:t>
            </a:r>
            <a:endParaRPr sz="1800">
              <a:solidFill>
                <a:srgbClr val="D9EAD3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B6D7A8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05" name="Google Shape;205;p29"/>
          <p:cNvSpPr txBox="1"/>
          <p:nvPr/>
        </p:nvSpPr>
        <p:spPr>
          <a:xfrm>
            <a:off x="5974432" y="1260082"/>
            <a:ext cx="2863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Flexibility</a:t>
            </a:r>
            <a:r>
              <a:rPr lang="en" sz="1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: </a:t>
            </a:r>
            <a:r>
              <a:rPr lang="en" sz="1800">
                <a:solidFill>
                  <a:srgbClr val="D9D9D9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Same</a:t>
            </a:r>
            <a:endParaRPr sz="1800">
              <a:solidFill>
                <a:srgbClr val="D9D9D9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06" name="Google Shape;206;p29"/>
          <p:cNvSpPr txBox="1"/>
          <p:nvPr>
            <p:ph type="title"/>
          </p:nvPr>
        </p:nvSpPr>
        <p:spPr>
          <a:xfrm>
            <a:off x="311700" y="1696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E85927"/>
              </a:buClr>
              <a:buSzPts val="2500"/>
              <a:buFont typeface="Montserrat"/>
              <a:buAutoNum type="arabicPeriod"/>
            </a:pPr>
            <a:r>
              <a:rPr b="1" lang="en" sz="2500">
                <a:solidFill>
                  <a:srgbClr val="E85927"/>
                </a:solidFill>
                <a:latin typeface="Montserrat"/>
                <a:ea typeface="Montserrat"/>
                <a:cs typeface="Montserrat"/>
                <a:sym typeface="Montserrat"/>
              </a:rPr>
              <a:t>Renovating the </a:t>
            </a:r>
            <a:r>
              <a:rPr b="1" lang="en" sz="2500" u="sng">
                <a:solidFill>
                  <a:srgbClr val="E85927"/>
                </a:solidFill>
                <a:latin typeface="Montserrat"/>
                <a:ea typeface="Montserrat"/>
                <a:cs typeface="Montserrat"/>
                <a:sym typeface="Montserrat"/>
              </a:rPr>
              <a:t>Home Page</a:t>
            </a:r>
            <a:endParaRPr b="1" sz="2500" u="sng">
              <a:solidFill>
                <a:srgbClr val="E8592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7" name="Google Shape;207;p29"/>
          <p:cNvSpPr txBox="1"/>
          <p:nvPr/>
        </p:nvSpPr>
        <p:spPr>
          <a:xfrm>
            <a:off x="719125" y="4579925"/>
            <a:ext cx="1845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Med-Fi Prototype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8" name="Google Shape;208;p29"/>
          <p:cNvSpPr txBox="1"/>
          <p:nvPr/>
        </p:nvSpPr>
        <p:spPr>
          <a:xfrm>
            <a:off x="2882625" y="2075175"/>
            <a:ext cx="59730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Montserrat"/>
                <a:ea typeface="Montserrat"/>
                <a:cs typeface="Montserrat"/>
                <a:sym typeface="Montserrat"/>
              </a:rPr>
              <a:t>Learnability: </a:t>
            </a: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Less navigation makes the app easier</a:t>
            </a: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 to learn to use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0"/>
          <p:cNvSpPr txBox="1"/>
          <p:nvPr>
            <p:ph type="title"/>
          </p:nvPr>
        </p:nvSpPr>
        <p:spPr>
          <a:xfrm>
            <a:off x="311700" y="3982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E85927"/>
                </a:solidFill>
                <a:latin typeface="Montserrat"/>
                <a:ea typeface="Montserrat"/>
                <a:cs typeface="Montserrat"/>
                <a:sym typeface="Montserrat"/>
              </a:rPr>
              <a:t>2. Clearly informing how </a:t>
            </a:r>
            <a:r>
              <a:rPr b="1" lang="en" sz="2800" u="sng">
                <a:solidFill>
                  <a:srgbClr val="E85927"/>
                </a:solidFill>
                <a:latin typeface="Montserrat"/>
                <a:ea typeface="Montserrat"/>
                <a:cs typeface="Montserrat"/>
                <a:sym typeface="Montserrat"/>
              </a:rPr>
              <a:t>recipe search</a:t>
            </a:r>
            <a:r>
              <a:rPr b="1" lang="en" sz="2800">
                <a:solidFill>
                  <a:srgbClr val="E85927"/>
                </a:solidFill>
                <a:latin typeface="Montserrat"/>
                <a:ea typeface="Montserrat"/>
                <a:cs typeface="Montserrat"/>
                <a:sym typeface="Montserrat"/>
              </a:rPr>
              <a:t> uses </a:t>
            </a:r>
            <a:r>
              <a:rPr b="1" lang="en" sz="2800" u="sng">
                <a:solidFill>
                  <a:srgbClr val="E85927"/>
                </a:solidFill>
                <a:latin typeface="Montserrat"/>
                <a:ea typeface="Montserrat"/>
                <a:cs typeface="Montserrat"/>
                <a:sym typeface="Montserrat"/>
              </a:rPr>
              <a:t>user restrictions</a:t>
            </a:r>
            <a:endParaRPr b="1" sz="2500" u="sng">
              <a:solidFill>
                <a:srgbClr val="E8592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4" name="Google Shape;214;p30"/>
          <p:cNvSpPr txBox="1"/>
          <p:nvPr/>
        </p:nvSpPr>
        <p:spPr>
          <a:xfrm>
            <a:off x="2913950" y="1234025"/>
            <a:ext cx="5973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30"/>
          <p:cNvSpPr txBox="1"/>
          <p:nvPr/>
        </p:nvSpPr>
        <p:spPr>
          <a:xfrm>
            <a:off x="2810300" y="1117975"/>
            <a:ext cx="5973000" cy="24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Montserrat"/>
                <a:ea typeface="Montserrat"/>
                <a:cs typeface="Montserrat"/>
                <a:sym typeface="Montserrat"/>
              </a:rPr>
              <a:t>H7 Flexibility &amp; Efficiency of Use</a:t>
            </a:r>
            <a:endParaRPr i="1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Montserrat"/>
                <a:ea typeface="Montserrat"/>
                <a:cs typeface="Montserrat"/>
                <a:sym typeface="Montserrat"/>
              </a:rPr>
              <a:t>Violation: </a:t>
            </a:r>
            <a:r>
              <a:rPr lang="en" sz="2000">
                <a:latin typeface="Montserrat"/>
                <a:ea typeface="Montserrat"/>
                <a:cs typeface="Montserrat"/>
                <a:sym typeface="Montserrat"/>
              </a:rPr>
              <a:t>Unclear if recipe search is based on dietary restriction/nutritional preference filters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Montserrat"/>
                <a:ea typeface="Montserrat"/>
                <a:cs typeface="Montserrat"/>
                <a:sym typeface="Montserrat"/>
              </a:rPr>
              <a:t>Fix:</a:t>
            </a:r>
            <a:r>
              <a:rPr lang="en" sz="2000">
                <a:latin typeface="Montserrat"/>
                <a:ea typeface="Montserrat"/>
                <a:cs typeface="Montserrat"/>
                <a:sym typeface="Montserrat"/>
              </a:rPr>
              <a:t> If the recipe violates one of the user’s diet, it will appear with an exclamation point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6" name="Google Shape;21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113" y="1758875"/>
            <a:ext cx="1947448" cy="84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7925" y="3119522"/>
            <a:ext cx="1987615" cy="7389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0"/>
          <p:cNvSpPr txBox="1"/>
          <p:nvPr/>
        </p:nvSpPr>
        <p:spPr>
          <a:xfrm>
            <a:off x="-365212" y="3242675"/>
            <a:ext cx="5290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0000"/>
                </a:solidFill>
              </a:rPr>
              <a:t>!</a:t>
            </a:r>
            <a:endParaRPr b="1" sz="20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1"/>
          <p:cNvSpPr txBox="1"/>
          <p:nvPr>
            <p:ph type="title"/>
          </p:nvPr>
        </p:nvSpPr>
        <p:spPr>
          <a:xfrm>
            <a:off x="311700" y="3982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E85927"/>
                </a:solidFill>
                <a:latin typeface="Montserrat"/>
                <a:ea typeface="Montserrat"/>
                <a:cs typeface="Montserrat"/>
                <a:sym typeface="Montserrat"/>
              </a:rPr>
              <a:t>2. Clearly informing how </a:t>
            </a:r>
            <a:r>
              <a:rPr b="1" lang="en" sz="2800" u="sng">
                <a:solidFill>
                  <a:srgbClr val="E85927"/>
                </a:solidFill>
                <a:latin typeface="Montserrat"/>
                <a:ea typeface="Montserrat"/>
                <a:cs typeface="Montserrat"/>
                <a:sym typeface="Montserrat"/>
              </a:rPr>
              <a:t>recipe search</a:t>
            </a:r>
            <a:r>
              <a:rPr b="1" lang="en" sz="2800">
                <a:solidFill>
                  <a:srgbClr val="E85927"/>
                </a:solidFill>
                <a:latin typeface="Montserrat"/>
                <a:ea typeface="Montserrat"/>
                <a:cs typeface="Montserrat"/>
                <a:sym typeface="Montserrat"/>
              </a:rPr>
              <a:t> uses </a:t>
            </a:r>
            <a:r>
              <a:rPr b="1" lang="en" sz="2800" u="sng">
                <a:solidFill>
                  <a:srgbClr val="E85927"/>
                </a:solidFill>
                <a:latin typeface="Montserrat"/>
                <a:ea typeface="Montserrat"/>
                <a:cs typeface="Montserrat"/>
                <a:sym typeface="Montserrat"/>
              </a:rPr>
              <a:t>user restrictions</a:t>
            </a:r>
            <a:endParaRPr b="1" sz="2500" u="sng">
              <a:solidFill>
                <a:srgbClr val="E8592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4" name="Google Shape;224;p31"/>
          <p:cNvSpPr/>
          <p:nvPr/>
        </p:nvSpPr>
        <p:spPr>
          <a:xfrm>
            <a:off x="2882625" y="1534775"/>
            <a:ext cx="5748300" cy="491700"/>
          </a:xfrm>
          <a:prstGeom prst="rect">
            <a:avLst/>
          </a:prstGeom>
          <a:solidFill>
            <a:srgbClr val="E85927"/>
          </a:solidFill>
          <a:ln cap="flat" cmpd="sng" w="9525">
            <a:solidFill>
              <a:srgbClr val="E8592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25" name="Google Shape;225;p31"/>
          <p:cNvSpPr txBox="1"/>
          <p:nvPr/>
        </p:nvSpPr>
        <p:spPr>
          <a:xfrm>
            <a:off x="2958825" y="1564875"/>
            <a:ext cx="3024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Learnability: </a:t>
            </a:r>
            <a:r>
              <a:rPr lang="en" sz="1800">
                <a:solidFill>
                  <a:srgbClr val="D9EAD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Improved</a:t>
            </a:r>
            <a:endParaRPr sz="1800">
              <a:solidFill>
                <a:srgbClr val="D9EAD3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B6D7A8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26" name="Google Shape;226;p31"/>
          <p:cNvSpPr txBox="1"/>
          <p:nvPr/>
        </p:nvSpPr>
        <p:spPr>
          <a:xfrm>
            <a:off x="5974432" y="1564882"/>
            <a:ext cx="2863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Flexibility</a:t>
            </a:r>
            <a:r>
              <a:rPr lang="en" sz="1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: </a:t>
            </a:r>
            <a:r>
              <a:rPr lang="en" sz="1800">
                <a:solidFill>
                  <a:srgbClr val="D9EAD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Improved</a:t>
            </a:r>
            <a:endParaRPr sz="1800">
              <a:solidFill>
                <a:srgbClr val="D9EAD3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227" name="Google Shape;22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113" y="1758875"/>
            <a:ext cx="1947448" cy="84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7925" y="3119522"/>
            <a:ext cx="1987615" cy="7389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1"/>
          <p:cNvSpPr txBox="1"/>
          <p:nvPr/>
        </p:nvSpPr>
        <p:spPr>
          <a:xfrm>
            <a:off x="-365212" y="3242675"/>
            <a:ext cx="5290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0000"/>
                </a:solidFill>
              </a:rPr>
              <a:t>!</a:t>
            </a:r>
            <a:endParaRPr b="1" sz="2000">
              <a:solidFill>
                <a:srgbClr val="FF0000"/>
              </a:solidFill>
            </a:endParaRPr>
          </a:p>
        </p:txBody>
      </p:sp>
      <p:sp>
        <p:nvSpPr>
          <p:cNvPr id="230" name="Google Shape;230;p31"/>
          <p:cNvSpPr txBox="1"/>
          <p:nvPr/>
        </p:nvSpPr>
        <p:spPr>
          <a:xfrm>
            <a:off x="2882625" y="2303775"/>
            <a:ext cx="59730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Montserrat"/>
                <a:ea typeface="Montserrat"/>
                <a:cs typeface="Montserrat"/>
                <a:sym typeface="Montserrat"/>
              </a:rPr>
              <a:t>Learnability</a:t>
            </a:r>
            <a:r>
              <a:rPr b="1" lang="en" sz="1600"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Better warning icons lets users learn what they can and cannot do and why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Montserrat"/>
                <a:ea typeface="Montserrat"/>
                <a:cs typeface="Montserrat"/>
                <a:sym typeface="Montserrat"/>
              </a:rPr>
              <a:t>Flexibility: </a:t>
            </a: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New warning icon</a:t>
            </a: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 makes choosing recipes more safe for all users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2000250" y="1048025"/>
            <a:ext cx="5143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Team</a:t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87496" y="15005"/>
            <a:ext cx="341500" cy="461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5300" y="1724550"/>
            <a:ext cx="1489200" cy="1489200"/>
          </a:xfrm>
          <a:prstGeom prst="ellipse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64" name="Google Shape;64;p14"/>
          <p:cNvSpPr txBox="1"/>
          <p:nvPr/>
        </p:nvSpPr>
        <p:spPr>
          <a:xfrm>
            <a:off x="860325" y="3343575"/>
            <a:ext cx="1489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23C41"/>
                </a:solidFill>
                <a:latin typeface="Bellota Text"/>
                <a:ea typeface="Bellota Text"/>
                <a:cs typeface="Bellota Text"/>
                <a:sym typeface="Bellota Text"/>
              </a:rPr>
              <a:t>Andy H</a:t>
            </a:r>
            <a:br>
              <a:rPr lang="en">
                <a:latin typeface="Bellota Text"/>
                <a:ea typeface="Bellota Text"/>
                <a:cs typeface="Bellota Text"/>
                <a:sym typeface="Bellota Text"/>
              </a:rPr>
            </a:br>
            <a:endParaRPr b="1" sz="1200">
              <a:solidFill>
                <a:srgbClr val="423C4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35025" y="1724550"/>
            <a:ext cx="1489200" cy="1489200"/>
          </a:xfrm>
          <a:prstGeom prst="ellipse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66" name="Google Shape;66;p14"/>
          <p:cNvSpPr txBox="1"/>
          <p:nvPr/>
        </p:nvSpPr>
        <p:spPr>
          <a:xfrm>
            <a:off x="2840050" y="3343575"/>
            <a:ext cx="1489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23C41"/>
                </a:solidFill>
                <a:latin typeface="Bellota Text"/>
                <a:ea typeface="Bellota Text"/>
                <a:cs typeface="Bellota Text"/>
                <a:sym typeface="Bellota Text"/>
              </a:rPr>
              <a:t>Dax D</a:t>
            </a:r>
            <a:endParaRPr>
              <a:latin typeface="Bellota Text"/>
              <a:ea typeface="Bellota Text"/>
              <a:cs typeface="Bellota Text"/>
              <a:sym typeface="Bellota Text"/>
            </a:endParaRPr>
          </a:p>
        </p:txBody>
      </p:sp>
      <p:pic>
        <p:nvPicPr>
          <p:cNvPr id="67" name="Google Shape;67;p14"/>
          <p:cNvPicPr preferRelativeResize="0"/>
          <p:nvPr/>
        </p:nvPicPr>
        <p:blipFill rotWithShape="1">
          <a:blip r:embed="rId6">
            <a:alphaModFix/>
          </a:blip>
          <a:srcRect b="24940" l="47271" r="0" t="22330"/>
          <a:stretch/>
        </p:blipFill>
        <p:spPr>
          <a:xfrm>
            <a:off x="4814750" y="1724550"/>
            <a:ext cx="1489200" cy="1489200"/>
          </a:xfrm>
          <a:prstGeom prst="ellipse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68" name="Google Shape;68;p14"/>
          <p:cNvSpPr txBox="1"/>
          <p:nvPr/>
        </p:nvSpPr>
        <p:spPr>
          <a:xfrm>
            <a:off x="6799500" y="3343575"/>
            <a:ext cx="1489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23C41"/>
                </a:solidFill>
                <a:latin typeface="Bellota Text"/>
                <a:ea typeface="Bellota Text"/>
                <a:cs typeface="Bellota Text"/>
                <a:sym typeface="Bellota Text"/>
              </a:rPr>
              <a:t>Kyle N</a:t>
            </a:r>
            <a:endParaRPr b="1" sz="1900">
              <a:latin typeface="Bellota Text"/>
              <a:ea typeface="Bellota Text"/>
              <a:cs typeface="Bellota Text"/>
              <a:sym typeface="Bellota Text"/>
            </a:endParaRPr>
          </a:p>
        </p:txBody>
      </p:sp>
      <p:pic>
        <p:nvPicPr>
          <p:cNvPr id="69" name="Google Shape;69;p14"/>
          <p:cNvPicPr preferRelativeResize="0"/>
          <p:nvPr/>
        </p:nvPicPr>
        <p:blipFill rotWithShape="1">
          <a:blip r:embed="rId7">
            <a:alphaModFix/>
          </a:blip>
          <a:srcRect b="26301" l="0" r="11527" t="26301"/>
          <a:stretch/>
        </p:blipFill>
        <p:spPr>
          <a:xfrm>
            <a:off x="4814750" y="1724550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0" name="Google Shape;70;p14"/>
          <p:cNvSpPr txBox="1"/>
          <p:nvPr/>
        </p:nvSpPr>
        <p:spPr>
          <a:xfrm>
            <a:off x="4868200" y="3343575"/>
            <a:ext cx="1489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23C41"/>
                </a:solidFill>
                <a:latin typeface="Bellota Text"/>
                <a:ea typeface="Bellota Text"/>
                <a:cs typeface="Bellota Text"/>
                <a:sym typeface="Bellota Text"/>
              </a:rPr>
              <a:t>Star D</a:t>
            </a:r>
            <a:endParaRPr b="1" sz="1900">
              <a:latin typeface="Bellota Text"/>
              <a:ea typeface="Bellota Text"/>
              <a:cs typeface="Bellota Text"/>
              <a:sym typeface="Bellota Text"/>
            </a:endParaRPr>
          </a:p>
        </p:txBody>
      </p:sp>
      <p:pic>
        <p:nvPicPr>
          <p:cNvPr id="71" name="Google Shape;71;p14"/>
          <p:cNvPicPr preferRelativeResize="0"/>
          <p:nvPr/>
        </p:nvPicPr>
        <p:blipFill rotWithShape="1">
          <a:blip r:embed="rId8">
            <a:alphaModFix/>
          </a:blip>
          <a:srcRect b="14447" l="0" r="0" t="12324"/>
          <a:stretch/>
        </p:blipFill>
        <p:spPr>
          <a:xfrm>
            <a:off x="6794475" y="1724550"/>
            <a:ext cx="1489200" cy="1489200"/>
          </a:xfrm>
          <a:prstGeom prst="ellipse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2"/>
          <p:cNvSpPr txBox="1"/>
          <p:nvPr>
            <p:ph type="title"/>
          </p:nvPr>
        </p:nvSpPr>
        <p:spPr>
          <a:xfrm>
            <a:off x="311700" y="3220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E85927"/>
                </a:solidFill>
                <a:latin typeface="Montserrat"/>
                <a:ea typeface="Montserrat"/>
                <a:cs typeface="Montserrat"/>
                <a:sym typeface="Montserrat"/>
              </a:rPr>
              <a:t>3. Clearly indicating how </a:t>
            </a:r>
            <a:r>
              <a:rPr b="1" lang="en" sz="2800" u="sng">
                <a:solidFill>
                  <a:srgbClr val="E85927"/>
                </a:solidFill>
                <a:latin typeface="Montserrat"/>
                <a:ea typeface="Montserrat"/>
                <a:cs typeface="Montserrat"/>
                <a:sym typeface="Montserrat"/>
              </a:rPr>
              <a:t>modifications</a:t>
            </a:r>
            <a:r>
              <a:rPr b="1" lang="en" sz="2800">
                <a:solidFill>
                  <a:srgbClr val="E85927"/>
                </a:solidFill>
                <a:latin typeface="Montserrat"/>
                <a:ea typeface="Montserrat"/>
                <a:cs typeface="Montserrat"/>
                <a:sym typeface="Montserrat"/>
              </a:rPr>
              <a:t> violate </a:t>
            </a:r>
            <a:r>
              <a:rPr b="1" lang="en" sz="2800" u="sng">
                <a:solidFill>
                  <a:srgbClr val="E85927"/>
                </a:solidFill>
                <a:latin typeface="Montserrat"/>
                <a:ea typeface="Montserrat"/>
                <a:cs typeface="Montserrat"/>
                <a:sym typeface="Montserrat"/>
              </a:rPr>
              <a:t>user preferences </a:t>
            </a:r>
            <a:endParaRPr b="1" sz="2500" u="sng">
              <a:solidFill>
                <a:srgbClr val="E8592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6" name="Google Shape;236;p32"/>
          <p:cNvSpPr txBox="1"/>
          <p:nvPr/>
        </p:nvSpPr>
        <p:spPr>
          <a:xfrm>
            <a:off x="2913950" y="1234025"/>
            <a:ext cx="5973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32"/>
          <p:cNvSpPr txBox="1"/>
          <p:nvPr/>
        </p:nvSpPr>
        <p:spPr>
          <a:xfrm>
            <a:off x="2810300" y="1331838"/>
            <a:ext cx="5973000" cy="25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Montserrat"/>
                <a:ea typeface="Montserrat"/>
                <a:cs typeface="Montserrat"/>
                <a:sym typeface="Montserrat"/>
              </a:rPr>
              <a:t>H9 Help Users Recognize, Diagnose, and Recover From Errors</a:t>
            </a:r>
            <a:endParaRPr i="1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latin typeface="Montserrat"/>
                <a:ea typeface="Montserrat"/>
                <a:cs typeface="Montserrat"/>
                <a:sym typeface="Montserrat"/>
              </a:rPr>
              <a:t>Violation: </a:t>
            </a:r>
            <a:r>
              <a:rPr lang="en" sz="1900">
                <a:latin typeface="Montserrat"/>
                <a:ea typeface="Montserrat"/>
                <a:cs typeface="Montserrat"/>
                <a:sym typeface="Montserrat"/>
              </a:rPr>
              <a:t>Modification warning message doesn’t state the exact nature of the violation</a:t>
            </a:r>
            <a:endParaRPr sz="1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latin typeface="Montserrat"/>
                <a:ea typeface="Montserrat"/>
                <a:cs typeface="Montserrat"/>
                <a:sym typeface="Montserrat"/>
              </a:rPr>
              <a:t>Fix: </a:t>
            </a:r>
            <a:r>
              <a:rPr lang="en" sz="1900">
                <a:latin typeface="Montserrat"/>
                <a:ea typeface="Montserrat"/>
                <a:cs typeface="Montserrat"/>
                <a:sym typeface="Montserrat"/>
              </a:rPr>
              <a:t>Specify that limits will be per meal. Error message will include what the exceeded limit was/how this modification exceeds it</a:t>
            </a:r>
            <a:endParaRPr sz="1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8" name="Google Shape;238;p32"/>
          <p:cNvSpPr txBox="1"/>
          <p:nvPr/>
        </p:nvSpPr>
        <p:spPr>
          <a:xfrm>
            <a:off x="719125" y="4579925"/>
            <a:ext cx="1845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Med-Fi Prototype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3"/>
          <p:cNvSpPr txBox="1"/>
          <p:nvPr>
            <p:ph type="title"/>
          </p:nvPr>
        </p:nvSpPr>
        <p:spPr>
          <a:xfrm>
            <a:off x="311700" y="3220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E85927"/>
                </a:solidFill>
                <a:latin typeface="Montserrat"/>
                <a:ea typeface="Montserrat"/>
                <a:cs typeface="Montserrat"/>
                <a:sym typeface="Montserrat"/>
              </a:rPr>
              <a:t>3. Clearly indicating how </a:t>
            </a:r>
            <a:r>
              <a:rPr b="1" lang="en" sz="2800" u="sng">
                <a:solidFill>
                  <a:srgbClr val="E85927"/>
                </a:solidFill>
                <a:latin typeface="Montserrat"/>
                <a:ea typeface="Montserrat"/>
                <a:cs typeface="Montserrat"/>
                <a:sym typeface="Montserrat"/>
              </a:rPr>
              <a:t>modifications</a:t>
            </a:r>
            <a:r>
              <a:rPr b="1" lang="en" sz="2800">
                <a:solidFill>
                  <a:srgbClr val="E85927"/>
                </a:solidFill>
                <a:latin typeface="Montserrat"/>
                <a:ea typeface="Montserrat"/>
                <a:cs typeface="Montserrat"/>
                <a:sym typeface="Montserrat"/>
              </a:rPr>
              <a:t> violate </a:t>
            </a:r>
            <a:r>
              <a:rPr b="1" lang="en" sz="2800" u="sng">
                <a:solidFill>
                  <a:srgbClr val="E85927"/>
                </a:solidFill>
                <a:latin typeface="Montserrat"/>
                <a:ea typeface="Montserrat"/>
                <a:cs typeface="Montserrat"/>
                <a:sym typeface="Montserrat"/>
              </a:rPr>
              <a:t>user preferences </a:t>
            </a:r>
            <a:endParaRPr b="1" sz="2500" u="sng">
              <a:solidFill>
                <a:srgbClr val="E8592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4" name="Google Shape;244;p33"/>
          <p:cNvSpPr/>
          <p:nvPr/>
        </p:nvSpPr>
        <p:spPr>
          <a:xfrm>
            <a:off x="2882625" y="1534775"/>
            <a:ext cx="5748300" cy="491700"/>
          </a:xfrm>
          <a:prstGeom prst="rect">
            <a:avLst/>
          </a:prstGeom>
          <a:solidFill>
            <a:srgbClr val="E85927"/>
          </a:solidFill>
          <a:ln cap="flat" cmpd="sng" w="9525">
            <a:solidFill>
              <a:srgbClr val="E8592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45" name="Google Shape;245;p33"/>
          <p:cNvSpPr txBox="1"/>
          <p:nvPr/>
        </p:nvSpPr>
        <p:spPr>
          <a:xfrm>
            <a:off x="2958825" y="1564875"/>
            <a:ext cx="3024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Learnability: </a:t>
            </a:r>
            <a:r>
              <a:rPr lang="en" sz="1800">
                <a:solidFill>
                  <a:srgbClr val="D9EAD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Improved</a:t>
            </a:r>
            <a:endParaRPr sz="1800">
              <a:solidFill>
                <a:srgbClr val="D9EAD3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B6D7A8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46" name="Google Shape;246;p33"/>
          <p:cNvSpPr txBox="1"/>
          <p:nvPr/>
        </p:nvSpPr>
        <p:spPr>
          <a:xfrm>
            <a:off x="5974432" y="1564882"/>
            <a:ext cx="2863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Flexibility</a:t>
            </a:r>
            <a:r>
              <a:rPr lang="en" sz="1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: </a:t>
            </a:r>
            <a:r>
              <a:rPr lang="en" sz="1800">
                <a:solidFill>
                  <a:srgbClr val="D9EAD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Improved</a:t>
            </a:r>
            <a:endParaRPr sz="1800">
              <a:solidFill>
                <a:srgbClr val="D9EAD3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47" name="Google Shape;247;p33"/>
          <p:cNvSpPr txBox="1"/>
          <p:nvPr/>
        </p:nvSpPr>
        <p:spPr>
          <a:xfrm>
            <a:off x="719125" y="4579925"/>
            <a:ext cx="1845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Med-Fi Prototype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8" name="Google Shape;248;p33"/>
          <p:cNvSpPr txBox="1"/>
          <p:nvPr/>
        </p:nvSpPr>
        <p:spPr>
          <a:xfrm>
            <a:off x="2882625" y="2303775"/>
            <a:ext cx="59730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Montserrat"/>
                <a:ea typeface="Montserrat"/>
                <a:cs typeface="Montserrat"/>
                <a:sym typeface="Montserrat"/>
              </a:rPr>
              <a:t>Learnability: </a:t>
            </a:r>
            <a:r>
              <a:rPr b="1"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Better explanation lets users learn what they can and cannot do and why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Montserrat"/>
                <a:ea typeface="Montserrat"/>
                <a:cs typeface="Montserrat"/>
                <a:sym typeface="Montserrat"/>
              </a:rPr>
              <a:t>Flexibility: </a:t>
            </a:r>
            <a:r>
              <a:rPr b="1"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Better explanation makes making modifications more safe for all users</a:t>
            </a:r>
            <a:endParaRPr b="1" sz="16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4"/>
          <p:cNvSpPr txBox="1"/>
          <p:nvPr>
            <p:ph type="title"/>
          </p:nvPr>
        </p:nvSpPr>
        <p:spPr>
          <a:xfrm>
            <a:off x="6165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E85927"/>
                </a:solidFill>
                <a:latin typeface="Montserrat"/>
                <a:ea typeface="Montserrat"/>
                <a:cs typeface="Montserrat"/>
                <a:sym typeface="Montserrat"/>
              </a:rPr>
              <a:t>Prototype </a:t>
            </a:r>
            <a:r>
              <a:rPr b="1" lang="en">
                <a:solidFill>
                  <a:srgbClr val="E85927"/>
                </a:solidFill>
                <a:latin typeface="Montserrat"/>
                <a:ea typeface="Montserrat"/>
                <a:cs typeface="Montserrat"/>
                <a:sym typeface="Montserrat"/>
              </a:rPr>
              <a:t>Implementation </a:t>
            </a:r>
            <a:r>
              <a:rPr b="1" lang="en">
                <a:solidFill>
                  <a:srgbClr val="E85927"/>
                </a:solidFill>
                <a:latin typeface="Montserrat"/>
                <a:ea typeface="Montserrat"/>
                <a:cs typeface="Montserrat"/>
                <a:sym typeface="Montserrat"/>
              </a:rPr>
              <a:t>Status</a:t>
            </a:r>
            <a:endParaRPr b="1">
              <a:solidFill>
                <a:srgbClr val="E8592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4" name="Google Shape;254;p34"/>
          <p:cNvSpPr/>
          <p:nvPr/>
        </p:nvSpPr>
        <p:spPr>
          <a:xfrm>
            <a:off x="129600" y="2329825"/>
            <a:ext cx="532800" cy="461700"/>
          </a:xfrm>
          <a:prstGeom prst="ellipse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5" name="Google Shape;255;p34"/>
          <p:cNvSpPr/>
          <p:nvPr/>
        </p:nvSpPr>
        <p:spPr>
          <a:xfrm>
            <a:off x="326225" y="3008200"/>
            <a:ext cx="151500" cy="1377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34"/>
          <p:cNvSpPr/>
          <p:nvPr/>
        </p:nvSpPr>
        <p:spPr>
          <a:xfrm>
            <a:off x="326225" y="3313000"/>
            <a:ext cx="151500" cy="1377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34"/>
          <p:cNvSpPr/>
          <p:nvPr/>
        </p:nvSpPr>
        <p:spPr>
          <a:xfrm>
            <a:off x="326225" y="1636600"/>
            <a:ext cx="151500" cy="1377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34"/>
          <p:cNvSpPr/>
          <p:nvPr/>
        </p:nvSpPr>
        <p:spPr>
          <a:xfrm>
            <a:off x="326225" y="2017600"/>
            <a:ext cx="151500" cy="1377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34"/>
          <p:cNvSpPr/>
          <p:nvPr/>
        </p:nvSpPr>
        <p:spPr>
          <a:xfrm>
            <a:off x="867000" y="1776875"/>
            <a:ext cx="864900" cy="378300"/>
          </a:xfrm>
          <a:prstGeom prst="chevron">
            <a:avLst>
              <a:gd fmla="val 50000" name="adj"/>
            </a:avLst>
          </a:pr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5"/>
          <p:cNvSpPr txBox="1"/>
          <p:nvPr>
            <p:ph type="title"/>
          </p:nvPr>
        </p:nvSpPr>
        <p:spPr>
          <a:xfrm>
            <a:off x="907200" y="225600"/>
            <a:ext cx="732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Framework/Tools Used</a:t>
            </a:r>
            <a:endParaRPr/>
          </a:p>
        </p:txBody>
      </p:sp>
      <p:pic>
        <p:nvPicPr>
          <p:cNvPr id="265" name="Google Shape;26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87496" y="15005"/>
            <a:ext cx="341500" cy="461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8832" y="1210452"/>
            <a:ext cx="157734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35"/>
          <p:cNvPicPr preferRelativeResize="0"/>
          <p:nvPr/>
        </p:nvPicPr>
        <p:blipFill rotWithShape="1">
          <a:blip r:embed="rId5">
            <a:alphaModFix/>
          </a:blip>
          <a:srcRect b="28391" l="25399" r="24153" t="27760"/>
          <a:stretch/>
        </p:blipFill>
        <p:spPr>
          <a:xfrm>
            <a:off x="3809948" y="1210450"/>
            <a:ext cx="1577340" cy="1371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42206" y="1179288"/>
            <a:ext cx="137160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35"/>
          <p:cNvSpPr txBox="1"/>
          <p:nvPr/>
        </p:nvSpPr>
        <p:spPr>
          <a:xfrm>
            <a:off x="285544" y="3506975"/>
            <a:ext cx="27639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2300"/>
              </a:spcAft>
              <a:buNone/>
            </a:pPr>
            <a:r>
              <a:rPr b="1" lang="en" sz="2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✔️ </a:t>
            </a:r>
            <a:r>
              <a:rPr lang="en" sz="15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Building UI/UX</a:t>
            </a:r>
            <a:br>
              <a:rPr b="1" lang="en" sz="2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❌ </a:t>
            </a:r>
            <a:r>
              <a:rPr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New language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0" name="Google Shape;270;p35"/>
          <p:cNvSpPr txBox="1"/>
          <p:nvPr/>
        </p:nvSpPr>
        <p:spPr>
          <a:xfrm>
            <a:off x="3216673" y="3506975"/>
            <a:ext cx="27639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2300"/>
              </a:spcAft>
              <a:buNone/>
            </a:pPr>
            <a:r>
              <a:rPr b="1" lang="en" sz="2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✔️ </a:t>
            </a:r>
            <a:r>
              <a:rPr lang="en" sz="15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Easy testing</a:t>
            </a:r>
            <a:br>
              <a:rPr b="1" lang="en" sz="2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❌ </a:t>
            </a:r>
            <a:r>
              <a:rPr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Needs wifi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1" name="Google Shape;271;p35"/>
          <p:cNvSpPr txBox="1"/>
          <p:nvPr/>
        </p:nvSpPr>
        <p:spPr>
          <a:xfrm>
            <a:off x="6146056" y="3507000"/>
            <a:ext cx="27639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2300"/>
              </a:spcAft>
              <a:buNone/>
            </a:pPr>
            <a:r>
              <a:rPr b="1" lang="en" sz="2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✔️ </a:t>
            </a:r>
            <a:r>
              <a:rPr lang="en" sz="15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Sharing workload</a:t>
            </a:r>
            <a:br>
              <a:rPr lang="en" sz="15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en" sz="2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✔️</a:t>
            </a:r>
            <a:r>
              <a:rPr b="1" lang="en" sz="15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5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Easy learning curve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2" name="Google Shape;272;p35"/>
          <p:cNvSpPr txBox="1"/>
          <p:nvPr/>
        </p:nvSpPr>
        <p:spPr>
          <a:xfrm>
            <a:off x="640438" y="2610717"/>
            <a:ext cx="2054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E85927"/>
                </a:solidFill>
                <a:latin typeface="Montserrat"/>
                <a:ea typeface="Montserrat"/>
                <a:cs typeface="Montserrat"/>
                <a:sym typeface="Montserrat"/>
              </a:rPr>
              <a:t>React Native</a:t>
            </a:r>
            <a:endParaRPr b="1">
              <a:solidFill>
                <a:srgbClr val="E8592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3" name="Google Shape;273;p35"/>
          <p:cNvSpPr txBox="1"/>
          <p:nvPr/>
        </p:nvSpPr>
        <p:spPr>
          <a:xfrm>
            <a:off x="728200" y="2844125"/>
            <a:ext cx="1878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Mobile Development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4" name="Google Shape;274;p35"/>
          <p:cNvSpPr txBox="1"/>
          <p:nvPr/>
        </p:nvSpPr>
        <p:spPr>
          <a:xfrm>
            <a:off x="3571563" y="2610730"/>
            <a:ext cx="2054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E85927"/>
                </a:solidFill>
                <a:latin typeface="Montserrat"/>
                <a:ea typeface="Montserrat"/>
                <a:cs typeface="Montserrat"/>
                <a:sym typeface="Montserrat"/>
              </a:rPr>
              <a:t>Expo</a:t>
            </a:r>
            <a:endParaRPr b="1">
              <a:solidFill>
                <a:srgbClr val="E8592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5" name="Google Shape;275;p35"/>
          <p:cNvSpPr txBox="1"/>
          <p:nvPr/>
        </p:nvSpPr>
        <p:spPr>
          <a:xfrm>
            <a:off x="3659325" y="2844138"/>
            <a:ext cx="1878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Mobile Development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6" name="Google Shape;276;p35"/>
          <p:cNvSpPr txBox="1"/>
          <p:nvPr/>
        </p:nvSpPr>
        <p:spPr>
          <a:xfrm>
            <a:off x="6526411" y="2602941"/>
            <a:ext cx="2054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E85927"/>
                </a:solidFill>
                <a:latin typeface="Montserrat"/>
                <a:ea typeface="Montserrat"/>
                <a:cs typeface="Montserrat"/>
                <a:sym typeface="Montserrat"/>
              </a:rPr>
              <a:t>Git</a:t>
            </a:r>
            <a:endParaRPr b="1">
              <a:solidFill>
                <a:srgbClr val="E8592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7" name="Google Shape;277;p35"/>
          <p:cNvSpPr txBox="1"/>
          <p:nvPr/>
        </p:nvSpPr>
        <p:spPr>
          <a:xfrm>
            <a:off x="6614173" y="2836348"/>
            <a:ext cx="1878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Version Control, Collaboration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6"/>
          <p:cNvSpPr txBox="1"/>
          <p:nvPr>
            <p:ph type="title"/>
          </p:nvPr>
        </p:nvSpPr>
        <p:spPr>
          <a:xfrm>
            <a:off x="907200" y="606600"/>
            <a:ext cx="732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Implemented Features</a:t>
            </a:r>
            <a:endParaRPr/>
          </a:p>
        </p:txBody>
      </p:sp>
      <p:pic>
        <p:nvPicPr>
          <p:cNvPr id="283" name="Google Shape;28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87496" y="15005"/>
            <a:ext cx="341500" cy="461699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6"/>
          <p:cNvSpPr txBox="1"/>
          <p:nvPr>
            <p:ph idx="1" type="body"/>
          </p:nvPr>
        </p:nvSpPr>
        <p:spPr>
          <a:xfrm>
            <a:off x="5195800" y="1152475"/>
            <a:ext cx="3865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Page layouts and navigation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User input data storage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Modifications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Nutritional limit warnings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5" name="Google Shape;285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9650" y="1481375"/>
            <a:ext cx="4662399" cy="2623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7"/>
          <p:cNvSpPr txBox="1"/>
          <p:nvPr>
            <p:ph type="title"/>
          </p:nvPr>
        </p:nvSpPr>
        <p:spPr>
          <a:xfrm>
            <a:off x="907200" y="606600"/>
            <a:ext cx="732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Unimplemented Features &amp; Plan</a:t>
            </a:r>
            <a:endParaRPr/>
          </a:p>
        </p:txBody>
      </p:sp>
      <p:pic>
        <p:nvPicPr>
          <p:cNvPr id="291" name="Google Shape;29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87496" y="15005"/>
            <a:ext cx="341500" cy="461699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37"/>
          <p:cNvSpPr txBox="1"/>
          <p:nvPr>
            <p:ph idx="1" type="body"/>
          </p:nvPr>
        </p:nvSpPr>
        <p:spPr>
          <a:xfrm>
            <a:off x="3617475" y="1706300"/>
            <a:ext cx="5158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</a:t>
            </a:r>
            <a:r>
              <a:rPr lang="en"/>
              <a:t>estrictions showing up as exclamation points on recipe select</a:t>
            </a:r>
            <a:endParaRPr/>
          </a:p>
          <a:p>
            <a:pPr indent="0" lvl="0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Recipe history</a:t>
            </a:r>
            <a:endParaRPr/>
          </a:p>
          <a:p>
            <a:pPr indent="0" lvl="0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Recipe and ingredient databases</a:t>
            </a:r>
            <a:endParaRPr/>
          </a:p>
        </p:txBody>
      </p:sp>
      <p:pic>
        <p:nvPicPr>
          <p:cNvPr id="293" name="Google Shape;293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78640" y="1311000"/>
            <a:ext cx="1794474" cy="775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41610" y="2208384"/>
            <a:ext cx="1831485" cy="680866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37"/>
          <p:cNvSpPr txBox="1"/>
          <p:nvPr/>
        </p:nvSpPr>
        <p:spPr>
          <a:xfrm>
            <a:off x="510774" y="2321864"/>
            <a:ext cx="4875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0000"/>
                </a:solidFill>
              </a:rPr>
              <a:t>!</a:t>
            </a:r>
            <a:endParaRPr b="1" sz="2000">
              <a:solidFill>
                <a:srgbClr val="FF0000"/>
              </a:solidFill>
            </a:endParaRPr>
          </a:p>
        </p:txBody>
      </p:sp>
      <p:pic>
        <p:nvPicPr>
          <p:cNvPr id="296" name="Google Shape;296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78662" y="3352450"/>
            <a:ext cx="1957800" cy="14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8"/>
          <p:cNvSpPr txBox="1"/>
          <p:nvPr>
            <p:ph type="title"/>
          </p:nvPr>
        </p:nvSpPr>
        <p:spPr>
          <a:xfrm>
            <a:off x="907200" y="606600"/>
            <a:ext cx="732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Remaining Timeline</a:t>
            </a:r>
            <a:endParaRPr/>
          </a:p>
        </p:txBody>
      </p:sp>
      <p:pic>
        <p:nvPicPr>
          <p:cNvPr id="302" name="Google Shape;30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87496" y="15005"/>
            <a:ext cx="341500" cy="461699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38"/>
          <p:cNvSpPr/>
          <p:nvPr/>
        </p:nvSpPr>
        <p:spPr>
          <a:xfrm>
            <a:off x="2164963" y="2248113"/>
            <a:ext cx="594300" cy="36900"/>
          </a:xfrm>
          <a:prstGeom prst="roundRect">
            <a:avLst>
              <a:gd fmla="val 50000" name="adj"/>
            </a:avLst>
          </a:prstGeom>
          <a:solidFill>
            <a:srgbClr val="E8592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04" name="Google Shape;304;p38"/>
          <p:cNvGrpSpPr/>
          <p:nvPr/>
        </p:nvGrpSpPr>
        <p:grpSpPr>
          <a:xfrm>
            <a:off x="1151886" y="1957150"/>
            <a:ext cx="594300" cy="594300"/>
            <a:chOff x="1151886" y="1957150"/>
            <a:chExt cx="594300" cy="594300"/>
          </a:xfrm>
        </p:grpSpPr>
        <p:sp>
          <p:nvSpPr>
            <p:cNvPr id="305" name="Google Shape;305;p38"/>
            <p:cNvSpPr/>
            <p:nvPr/>
          </p:nvSpPr>
          <p:spPr>
            <a:xfrm>
              <a:off x="1151886" y="1957150"/>
              <a:ext cx="594300" cy="594300"/>
            </a:xfrm>
            <a:prstGeom prst="ellipse">
              <a:avLst/>
            </a:prstGeom>
            <a:noFill/>
            <a:ln cap="flat" cmpd="sng" w="38100">
              <a:solidFill>
                <a:srgbClr val="E8592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38"/>
            <p:cNvSpPr txBox="1"/>
            <p:nvPr/>
          </p:nvSpPr>
          <p:spPr>
            <a:xfrm>
              <a:off x="1230636" y="2118324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1100">
                  <a:solidFill>
                    <a:srgbClr val="E85927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</a:t>
              </a:r>
              <a:endParaRPr b="1" sz="1100">
                <a:solidFill>
                  <a:srgbClr val="E85927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307" name="Google Shape;307;p38"/>
          <p:cNvSpPr/>
          <p:nvPr/>
        </p:nvSpPr>
        <p:spPr>
          <a:xfrm>
            <a:off x="3256823" y="1957150"/>
            <a:ext cx="594300" cy="594300"/>
          </a:xfrm>
          <a:prstGeom prst="ellipse">
            <a:avLst/>
          </a:prstGeom>
          <a:noFill/>
          <a:ln cap="flat" cmpd="sng" w="38100">
            <a:solidFill>
              <a:srgbClr val="E8592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38"/>
          <p:cNvSpPr txBox="1"/>
          <p:nvPr/>
        </p:nvSpPr>
        <p:spPr>
          <a:xfrm>
            <a:off x="602550" y="3209975"/>
            <a:ext cx="170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E85927"/>
                </a:solidFill>
                <a:latin typeface="Montserrat"/>
                <a:ea typeface="Montserrat"/>
                <a:cs typeface="Montserrat"/>
                <a:sym typeface="Montserrat"/>
              </a:rPr>
              <a:t>Restriction </a:t>
            </a:r>
            <a:r>
              <a:rPr b="1" lang="en" sz="1700">
                <a:solidFill>
                  <a:srgbClr val="E85927"/>
                </a:solidFill>
                <a:latin typeface="Montserrat"/>
                <a:ea typeface="Montserrat"/>
                <a:cs typeface="Montserrat"/>
                <a:sym typeface="Montserrat"/>
              </a:rPr>
              <a:t>Functionality</a:t>
            </a:r>
            <a:endParaRPr b="1" sz="1700">
              <a:solidFill>
                <a:srgbClr val="E8592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9" name="Google Shape;309;p38"/>
          <p:cNvSpPr txBox="1"/>
          <p:nvPr/>
        </p:nvSpPr>
        <p:spPr>
          <a:xfrm>
            <a:off x="602548" y="3666777"/>
            <a:ext cx="1709100" cy="7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E85927"/>
                </a:solidFill>
                <a:latin typeface="Montserrat"/>
                <a:ea typeface="Montserrat"/>
                <a:cs typeface="Montserrat"/>
                <a:sym typeface="Montserrat"/>
              </a:rPr>
              <a:t>By 3/6</a:t>
            </a:r>
            <a:endParaRPr sz="1500">
              <a:solidFill>
                <a:srgbClr val="E8592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500">
              <a:solidFill>
                <a:srgbClr val="E8592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0" name="Google Shape;310;p38"/>
          <p:cNvSpPr txBox="1"/>
          <p:nvPr/>
        </p:nvSpPr>
        <p:spPr>
          <a:xfrm>
            <a:off x="3335573" y="2118324"/>
            <a:ext cx="436800" cy="3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100">
                <a:solidFill>
                  <a:srgbClr val="E85927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b="1" sz="1100">
              <a:solidFill>
                <a:srgbClr val="E8592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11" name="Google Shape;311;p38"/>
          <p:cNvGrpSpPr/>
          <p:nvPr/>
        </p:nvGrpSpPr>
        <p:grpSpPr>
          <a:xfrm>
            <a:off x="5338808" y="1957150"/>
            <a:ext cx="594300" cy="594300"/>
            <a:chOff x="5338808" y="1957150"/>
            <a:chExt cx="594300" cy="594300"/>
          </a:xfrm>
        </p:grpSpPr>
        <p:sp>
          <p:nvSpPr>
            <p:cNvPr id="312" name="Google Shape;312;p38"/>
            <p:cNvSpPr/>
            <p:nvPr/>
          </p:nvSpPr>
          <p:spPr>
            <a:xfrm>
              <a:off x="5338808" y="1957150"/>
              <a:ext cx="594300" cy="594300"/>
            </a:xfrm>
            <a:prstGeom prst="ellipse">
              <a:avLst/>
            </a:prstGeom>
            <a:noFill/>
            <a:ln cap="flat" cmpd="sng" w="38100">
              <a:solidFill>
                <a:srgbClr val="E8592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38"/>
            <p:cNvSpPr txBox="1"/>
            <p:nvPr/>
          </p:nvSpPr>
          <p:spPr>
            <a:xfrm>
              <a:off x="5417558" y="2118324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1100">
                  <a:solidFill>
                    <a:srgbClr val="E85927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 b="1" sz="1100">
                <a:solidFill>
                  <a:srgbClr val="E85927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14" name="Google Shape;314;p38"/>
          <p:cNvSpPr/>
          <p:nvPr/>
        </p:nvSpPr>
        <p:spPr>
          <a:xfrm>
            <a:off x="4337175" y="2248113"/>
            <a:ext cx="594300" cy="36900"/>
          </a:xfrm>
          <a:prstGeom prst="roundRect">
            <a:avLst>
              <a:gd fmla="val 50000" name="adj"/>
            </a:avLst>
          </a:prstGeom>
          <a:solidFill>
            <a:srgbClr val="E8592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38"/>
          <p:cNvSpPr/>
          <p:nvPr/>
        </p:nvSpPr>
        <p:spPr>
          <a:xfrm>
            <a:off x="6419150" y="2248113"/>
            <a:ext cx="594300" cy="36900"/>
          </a:xfrm>
          <a:prstGeom prst="roundRect">
            <a:avLst>
              <a:gd fmla="val 50000" name="adj"/>
            </a:avLst>
          </a:prstGeom>
          <a:solidFill>
            <a:srgbClr val="E8592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16" name="Google Shape;316;p38"/>
          <p:cNvGrpSpPr/>
          <p:nvPr/>
        </p:nvGrpSpPr>
        <p:grpSpPr>
          <a:xfrm>
            <a:off x="7420786" y="1957150"/>
            <a:ext cx="594300" cy="594300"/>
            <a:chOff x="7420786" y="1957150"/>
            <a:chExt cx="594300" cy="594300"/>
          </a:xfrm>
        </p:grpSpPr>
        <p:sp>
          <p:nvSpPr>
            <p:cNvPr id="317" name="Google Shape;317;p38"/>
            <p:cNvSpPr/>
            <p:nvPr/>
          </p:nvSpPr>
          <p:spPr>
            <a:xfrm>
              <a:off x="7420786" y="1957150"/>
              <a:ext cx="594300" cy="594300"/>
            </a:xfrm>
            <a:prstGeom prst="ellipse">
              <a:avLst/>
            </a:prstGeom>
            <a:noFill/>
            <a:ln cap="flat" cmpd="sng" w="38100">
              <a:solidFill>
                <a:srgbClr val="E8592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38"/>
            <p:cNvSpPr txBox="1"/>
            <p:nvPr/>
          </p:nvSpPr>
          <p:spPr>
            <a:xfrm>
              <a:off x="7499536" y="2118324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1100">
                  <a:solidFill>
                    <a:srgbClr val="E85927"/>
                  </a:solidFill>
                  <a:latin typeface="Roboto"/>
                  <a:ea typeface="Roboto"/>
                  <a:cs typeface="Roboto"/>
                  <a:sym typeface="Roboto"/>
                </a:rPr>
                <a:t>4</a:t>
              </a:r>
              <a:endParaRPr b="1" sz="1100">
                <a:solidFill>
                  <a:srgbClr val="E85927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19" name="Google Shape;319;p38"/>
          <p:cNvSpPr txBox="1"/>
          <p:nvPr/>
        </p:nvSpPr>
        <p:spPr>
          <a:xfrm>
            <a:off x="2736150" y="3209975"/>
            <a:ext cx="170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E85927"/>
                </a:solidFill>
                <a:latin typeface="Montserrat"/>
                <a:ea typeface="Montserrat"/>
                <a:cs typeface="Montserrat"/>
                <a:sym typeface="Montserrat"/>
              </a:rPr>
              <a:t>Recipe</a:t>
            </a:r>
            <a:endParaRPr b="1" sz="1700">
              <a:solidFill>
                <a:srgbClr val="E8592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E85927"/>
                </a:solidFill>
                <a:latin typeface="Montserrat"/>
                <a:ea typeface="Montserrat"/>
                <a:cs typeface="Montserrat"/>
                <a:sym typeface="Montserrat"/>
              </a:rPr>
              <a:t>History</a:t>
            </a:r>
            <a:endParaRPr b="1" sz="1700">
              <a:solidFill>
                <a:srgbClr val="E8592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0" name="Google Shape;320;p38"/>
          <p:cNvSpPr txBox="1"/>
          <p:nvPr/>
        </p:nvSpPr>
        <p:spPr>
          <a:xfrm>
            <a:off x="2736148" y="3666777"/>
            <a:ext cx="1709100" cy="7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rgbClr val="E85927"/>
                </a:solidFill>
                <a:latin typeface="Montserrat"/>
                <a:ea typeface="Montserrat"/>
                <a:cs typeface="Montserrat"/>
                <a:sym typeface="Montserrat"/>
              </a:rPr>
              <a:t>By 3/6</a:t>
            </a:r>
            <a:endParaRPr sz="1500">
              <a:solidFill>
                <a:srgbClr val="E8592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500">
              <a:solidFill>
                <a:srgbClr val="E8592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1" name="Google Shape;321;p38"/>
          <p:cNvSpPr txBox="1"/>
          <p:nvPr/>
        </p:nvSpPr>
        <p:spPr>
          <a:xfrm>
            <a:off x="4793550" y="3209975"/>
            <a:ext cx="170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E85927"/>
                </a:solidFill>
                <a:latin typeface="Montserrat"/>
                <a:ea typeface="Montserrat"/>
                <a:cs typeface="Montserrat"/>
                <a:sym typeface="Montserrat"/>
              </a:rPr>
              <a:t>Polishing,</a:t>
            </a:r>
            <a:endParaRPr b="1" sz="1700">
              <a:solidFill>
                <a:srgbClr val="E8592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E85927"/>
                </a:solidFill>
                <a:latin typeface="Montserrat"/>
                <a:ea typeface="Montserrat"/>
                <a:cs typeface="Montserrat"/>
                <a:sym typeface="Montserrat"/>
              </a:rPr>
              <a:t>Small Details</a:t>
            </a:r>
            <a:endParaRPr b="1" sz="1700">
              <a:solidFill>
                <a:srgbClr val="E8592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2" name="Google Shape;322;p38"/>
          <p:cNvSpPr txBox="1"/>
          <p:nvPr/>
        </p:nvSpPr>
        <p:spPr>
          <a:xfrm>
            <a:off x="4793548" y="3666777"/>
            <a:ext cx="1709100" cy="7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E85927"/>
                </a:solidFill>
                <a:latin typeface="Montserrat"/>
                <a:ea typeface="Montserrat"/>
                <a:cs typeface="Montserrat"/>
                <a:sym typeface="Montserrat"/>
              </a:rPr>
              <a:t>By 3/9</a:t>
            </a:r>
            <a:endParaRPr sz="1500">
              <a:solidFill>
                <a:srgbClr val="E8592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500">
              <a:solidFill>
                <a:srgbClr val="E8592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3" name="Google Shape;323;p38"/>
          <p:cNvSpPr txBox="1"/>
          <p:nvPr/>
        </p:nvSpPr>
        <p:spPr>
          <a:xfrm>
            <a:off x="6850950" y="3209975"/>
            <a:ext cx="18195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E85927"/>
                </a:solidFill>
                <a:latin typeface="Montserrat"/>
                <a:ea typeface="Montserrat"/>
                <a:cs typeface="Montserrat"/>
                <a:sym typeface="Montserrat"/>
              </a:rPr>
              <a:t>More Recipes, </a:t>
            </a:r>
            <a:r>
              <a:rPr b="1" lang="en" sz="1700">
                <a:solidFill>
                  <a:srgbClr val="E85927"/>
                </a:solidFill>
                <a:latin typeface="Montserrat"/>
                <a:ea typeface="Montserrat"/>
                <a:cs typeface="Montserrat"/>
                <a:sym typeface="Montserrat"/>
              </a:rPr>
              <a:t>Ingredients</a:t>
            </a:r>
            <a:endParaRPr b="1" sz="1700">
              <a:solidFill>
                <a:srgbClr val="E8592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4" name="Google Shape;324;p38"/>
          <p:cNvSpPr txBox="1"/>
          <p:nvPr/>
        </p:nvSpPr>
        <p:spPr>
          <a:xfrm>
            <a:off x="6850948" y="3666777"/>
            <a:ext cx="1709100" cy="7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E85927"/>
                </a:solidFill>
                <a:latin typeface="Montserrat"/>
                <a:ea typeface="Montserrat"/>
                <a:cs typeface="Montserrat"/>
                <a:sym typeface="Montserrat"/>
              </a:rPr>
              <a:t>By 3/11</a:t>
            </a:r>
            <a:endParaRPr sz="1500">
              <a:solidFill>
                <a:srgbClr val="E8592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500">
              <a:solidFill>
                <a:srgbClr val="E8592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9"/>
          <p:cNvSpPr txBox="1"/>
          <p:nvPr>
            <p:ph type="title"/>
          </p:nvPr>
        </p:nvSpPr>
        <p:spPr>
          <a:xfrm>
            <a:off x="907200" y="606600"/>
            <a:ext cx="732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Hard-coded Data</a:t>
            </a:r>
            <a:endParaRPr/>
          </a:p>
        </p:txBody>
      </p:sp>
      <p:pic>
        <p:nvPicPr>
          <p:cNvPr id="330" name="Google Shape;33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87496" y="15005"/>
            <a:ext cx="341500" cy="461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39"/>
          <p:cNvPicPr preferRelativeResize="0"/>
          <p:nvPr/>
        </p:nvPicPr>
        <p:blipFill rotWithShape="1">
          <a:blip r:embed="rId4">
            <a:alphaModFix/>
          </a:blip>
          <a:srcRect b="0" l="0" r="0" t="57788"/>
          <a:stretch/>
        </p:blipFill>
        <p:spPr>
          <a:xfrm>
            <a:off x="4593175" y="3490525"/>
            <a:ext cx="2672975" cy="1348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39"/>
          <p:cNvPicPr preferRelativeResize="0"/>
          <p:nvPr/>
        </p:nvPicPr>
        <p:blipFill rotWithShape="1">
          <a:blip r:embed="rId4">
            <a:alphaModFix/>
          </a:blip>
          <a:srcRect b="44391" l="0" r="0" t="0"/>
          <a:stretch/>
        </p:blipFill>
        <p:spPr>
          <a:xfrm>
            <a:off x="387900" y="1255500"/>
            <a:ext cx="2494747" cy="165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93175" y="1255500"/>
            <a:ext cx="2672975" cy="208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7900" y="3028051"/>
            <a:ext cx="2494750" cy="1810699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39"/>
          <p:cNvSpPr txBox="1"/>
          <p:nvPr>
            <p:ph idx="1" type="body"/>
          </p:nvPr>
        </p:nvSpPr>
        <p:spPr>
          <a:xfrm>
            <a:off x="2989375" y="1797975"/>
            <a:ext cx="1908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Greeting</a:t>
            </a:r>
            <a:endParaRPr/>
          </a:p>
        </p:txBody>
      </p:sp>
      <p:sp>
        <p:nvSpPr>
          <p:cNvPr id="336" name="Google Shape;336;p39"/>
          <p:cNvSpPr txBox="1"/>
          <p:nvPr>
            <p:ph idx="1" type="body"/>
          </p:nvPr>
        </p:nvSpPr>
        <p:spPr>
          <a:xfrm>
            <a:off x="2989375" y="3304300"/>
            <a:ext cx="1908600" cy="125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Recipe </a:t>
            </a:r>
            <a:br>
              <a:rPr lang="en"/>
            </a:br>
            <a:r>
              <a:rPr lang="en"/>
              <a:t>History</a:t>
            </a:r>
            <a:endParaRPr/>
          </a:p>
        </p:txBody>
      </p:sp>
      <p:sp>
        <p:nvSpPr>
          <p:cNvPr id="337" name="Google Shape;337;p39"/>
          <p:cNvSpPr txBox="1"/>
          <p:nvPr>
            <p:ph idx="1" type="body"/>
          </p:nvPr>
        </p:nvSpPr>
        <p:spPr>
          <a:xfrm>
            <a:off x="7407300" y="1624200"/>
            <a:ext cx="1508100" cy="134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Personal</a:t>
            </a:r>
            <a:br>
              <a:rPr lang="en"/>
            </a:br>
            <a:r>
              <a:rPr lang="en"/>
              <a:t>Progress</a:t>
            </a:r>
            <a:br>
              <a:rPr lang="en"/>
            </a:br>
            <a:r>
              <a:rPr lang="en"/>
              <a:t>Counters</a:t>
            </a:r>
            <a:endParaRPr/>
          </a:p>
        </p:txBody>
      </p:sp>
      <p:sp>
        <p:nvSpPr>
          <p:cNvPr id="338" name="Google Shape;338;p39"/>
          <p:cNvSpPr txBox="1"/>
          <p:nvPr>
            <p:ph idx="1" type="body"/>
          </p:nvPr>
        </p:nvSpPr>
        <p:spPr>
          <a:xfrm>
            <a:off x="7407300" y="3684488"/>
            <a:ext cx="1508100" cy="96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Fun</a:t>
            </a:r>
            <a:br>
              <a:rPr lang="en"/>
            </a:br>
            <a:r>
              <a:rPr lang="en"/>
              <a:t>Fact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0"/>
          <p:cNvSpPr txBox="1"/>
          <p:nvPr>
            <p:ph type="title"/>
          </p:nvPr>
        </p:nvSpPr>
        <p:spPr>
          <a:xfrm>
            <a:off x="907200" y="606600"/>
            <a:ext cx="732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Wizard of Oz Techniques</a:t>
            </a:r>
            <a:endParaRPr/>
          </a:p>
        </p:txBody>
      </p:sp>
      <p:pic>
        <p:nvPicPr>
          <p:cNvPr id="344" name="Google Shape;34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87496" y="15005"/>
            <a:ext cx="341500" cy="461699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4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</a:t>
            </a:r>
            <a:r>
              <a:rPr lang="en"/>
              <a:t>utrition limits are not calculated faithfully and use crude estimates</a:t>
            </a:r>
            <a:endParaRPr/>
          </a:p>
          <a:p>
            <a:pPr indent="-317500" lvl="1" marL="914400" rtl="0" algn="l">
              <a:spcBef>
                <a:spcPts val="120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Each ingredient is pre-</a:t>
            </a:r>
            <a:r>
              <a:rPr lang="en"/>
              <a:t>labeled with a nutrient per unit ratio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e.g. fettuccine pasta: 7g carbohydrates / oz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40"/>
          <p:cNvSpPr txBox="1"/>
          <p:nvPr>
            <p:ph type="title"/>
          </p:nvPr>
        </p:nvSpPr>
        <p:spPr>
          <a:xfrm>
            <a:off x="907200" y="2587800"/>
            <a:ext cx="7329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Issues/Questions</a:t>
            </a:r>
            <a:endParaRPr/>
          </a:p>
        </p:txBody>
      </p:sp>
      <p:sp>
        <p:nvSpPr>
          <p:cNvPr id="347" name="Google Shape;347;p40"/>
          <p:cNvSpPr txBox="1"/>
          <p:nvPr>
            <p:ph idx="1" type="body"/>
          </p:nvPr>
        </p:nvSpPr>
        <p:spPr>
          <a:xfrm>
            <a:off x="311700" y="31724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Switching between customary and metric</a:t>
            </a:r>
            <a:endParaRPr/>
          </a:p>
          <a:p>
            <a:pPr indent="-317500" lvl="1" marL="914400" rtl="0" algn="l">
              <a:spcBef>
                <a:spcPts val="120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Varies by </a:t>
            </a:r>
            <a:r>
              <a:rPr lang="en"/>
              <a:t>ingredient (weight vs. volume)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e.g. a cup of feathers is heavier than a cup of marbles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1"/>
          <p:cNvSpPr txBox="1"/>
          <p:nvPr>
            <p:ph type="title"/>
          </p:nvPr>
        </p:nvSpPr>
        <p:spPr>
          <a:xfrm>
            <a:off x="69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E85927"/>
                </a:solidFill>
                <a:latin typeface="Montserrat"/>
                <a:ea typeface="Montserrat"/>
                <a:cs typeface="Montserrat"/>
                <a:sym typeface="Montserrat"/>
              </a:rPr>
              <a:t>Demonstration of Prototype</a:t>
            </a:r>
            <a:endParaRPr b="1">
              <a:solidFill>
                <a:srgbClr val="E8592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3" name="Google Shape;353;p41"/>
          <p:cNvSpPr/>
          <p:nvPr/>
        </p:nvSpPr>
        <p:spPr>
          <a:xfrm>
            <a:off x="129600" y="2329825"/>
            <a:ext cx="532800" cy="461700"/>
          </a:xfrm>
          <a:prstGeom prst="ellipse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4" name="Google Shape;354;p41"/>
          <p:cNvSpPr/>
          <p:nvPr/>
        </p:nvSpPr>
        <p:spPr>
          <a:xfrm>
            <a:off x="326225" y="3008200"/>
            <a:ext cx="151500" cy="1377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41"/>
          <p:cNvSpPr/>
          <p:nvPr/>
        </p:nvSpPr>
        <p:spPr>
          <a:xfrm>
            <a:off x="326225" y="1255600"/>
            <a:ext cx="151500" cy="1377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41"/>
          <p:cNvSpPr/>
          <p:nvPr/>
        </p:nvSpPr>
        <p:spPr>
          <a:xfrm>
            <a:off x="326225" y="1636600"/>
            <a:ext cx="151500" cy="1377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41"/>
          <p:cNvSpPr/>
          <p:nvPr/>
        </p:nvSpPr>
        <p:spPr>
          <a:xfrm>
            <a:off x="326225" y="2017600"/>
            <a:ext cx="151500" cy="1377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41"/>
          <p:cNvSpPr/>
          <p:nvPr/>
        </p:nvSpPr>
        <p:spPr>
          <a:xfrm>
            <a:off x="1040150" y="1799975"/>
            <a:ext cx="653700" cy="461700"/>
          </a:xfrm>
          <a:prstGeom prst="wave">
            <a:avLst>
              <a:gd fmla="val 12500" name="adj1"/>
              <a:gd fmla="val 0" name="adj2"/>
            </a:avLst>
          </a:pr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87496" y="15005"/>
            <a:ext cx="341500" cy="461699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/>
          <p:nvPr/>
        </p:nvSpPr>
        <p:spPr>
          <a:xfrm>
            <a:off x="800800" y="1537925"/>
            <a:ext cx="1561500" cy="1543200"/>
          </a:xfrm>
          <a:prstGeom prst="noSmoking">
            <a:avLst>
              <a:gd fmla="val 18750" name="adj"/>
            </a:avLst>
          </a:prstGeom>
          <a:solidFill>
            <a:srgbClr val="E8592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5"/>
          <p:cNvSpPr txBox="1"/>
          <p:nvPr/>
        </p:nvSpPr>
        <p:spPr>
          <a:xfrm>
            <a:off x="6493675" y="1217375"/>
            <a:ext cx="5290500" cy="23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200">
                <a:solidFill>
                  <a:srgbClr val="E85927"/>
                </a:solidFill>
              </a:rPr>
              <a:t>?</a:t>
            </a:r>
            <a:endParaRPr b="1" sz="14200">
              <a:solidFill>
                <a:srgbClr val="E85927"/>
              </a:solidFill>
            </a:endParaRPr>
          </a:p>
        </p:txBody>
      </p:sp>
      <p:sp>
        <p:nvSpPr>
          <p:cNvPr id="79" name="Google Shape;79;p15"/>
          <p:cNvSpPr txBox="1"/>
          <p:nvPr/>
        </p:nvSpPr>
        <p:spPr>
          <a:xfrm>
            <a:off x="632725" y="3296000"/>
            <a:ext cx="1929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85927"/>
                </a:solidFill>
                <a:latin typeface="Montserrat"/>
                <a:ea typeface="Montserrat"/>
                <a:cs typeface="Montserrat"/>
                <a:sym typeface="Montserrat"/>
              </a:rPr>
              <a:t>Health Limitations</a:t>
            </a:r>
            <a:endParaRPr>
              <a:solidFill>
                <a:srgbClr val="E8592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3607050" y="3254550"/>
            <a:ext cx="1929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85927"/>
                </a:solidFill>
                <a:latin typeface="Montserrat"/>
                <a:ea typeface="Montserrat"/>
                <a:cs typeface="Montserrat"/>
                <a:sym typeface="Montserrat"/>
              </a:rPr>
              <a:t>Uncertain Ingredient Swaps</a:t>
            </a:r>
            <a:endParaRPr>
              <a:solidFill>
                <a:srgbClr val="E8592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1" name="Google Shape;81;p15"/>
          <p:cNvSpPr txBox="1"/>
          <p:nvPr/>
        </p:nvSpPr>
        <p:spPr>
          <a:xfrm>
            <a:off x="6166875" y="3257250"/>
            <a:ext cx="1929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85927"/>
                </a:solidFill>
                <a:latin typeface="Montserrat"/>
                <a:ea typeface="Montserrat"/>
                <a:cs typeface="Montserrat"/>
                <a:sym typeface="Montserrat"/>
              </a:rPr>
              <a:t>Nutrition</a:t>
            </a:r>
            <a:endParaRPr>
              <a:solidFill>
                <a:srgbClr val="E8592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85927"/>
                </a:solidFill>
                <a:latin typeface="Montserrat"/>
                <a:ea typeface="Montserrat"/>
                <a:cs typeface="Montserrat"/>
                <a:sym typeface="Montserrat"/>
              </a:rPr>
              <a:t>Concerns</a:t>
            </a:r>
            <a:endParaRPr>
              <a:solidFill>
                <a:srgbClr val="E8592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2" name="Google Shape;82;p15"/>
          <p:cNvSpPr/>
          <p:nvPr/>
        </p:nvSpPr>
        <p:spPr>
          <a:xfrm>
            <a:off x="3603175" y="1537925"/>
            <a:ext cx="1824000" cy="1736400"/>
          </a:xfrm>
          <a:prstGeom prst="quadArrow">
            <a:avLst>
              <a:gd fmla="val 22500" name="adj1"/>
              <a:gd fmla="val 22500" name="adj2"/>
              <a:gd fmla="val 22500" name="adj3"/>
            </a:avLst>
          </a:prstGeom>
          <a:solidFill>
            <a:srgbClr val="E8592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highlight>
                <a:srgbClr val="E85927"/>
              </a:highlight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2"/>
          <p:cNvSpPr txBox="1"/>
          <p:nvPr>
            <p:ph type="title"/>
          </p:nvPr>
        </p:nvSpPr>
        <p:spPr>
          <a:xfrm>
            <a:off x="839975" y="2150850"/>
            <a:ext cx="76875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E85927"/>
                </a:solidFill>
                <a:latin typeface="Montserrat"/>
                <a:ea typeface="Montserrat"/>
                <a:cs typeface="Montserrat"/>
                <a:sym typeface="Montserrat"/>
              </a:rPr>
              <a:t>Summary &amp; Questions</a:t>
            </a:r>
            <a:endParaRPr b="1">
              <a:solidFill>
                <a:srgbClr val="E8592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4" name="Google Shape;364;p42"/>
          <p:cNvSpPr/>
          <p:nvPr/>
        </p:nvSpPr>
        <p:spPr>
          <a:xfrm>
            <a:off x="129600" y="2329825"/>
            <a:ext cx="532800" cy="461700"/>
          </a:xfrm>
          <a:prstGeom prst="ellipse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5" name="Google Shape;365;p42"/>
          <p:cNvSpPr/>
          <p:nvPr/>
        </p:nvSpPr>
        <p:spPr>
          <a:xfrm>
            <a:off x="326225" y="874600"/>
            <a:ext cx="151500" cy="1377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42"/>
          <p:cNvSpPr/>
          <p:nvPr/>
        </p:nvSpPr>
        <p:spPr>
          <a:xfrm>
            <a:off x="326225" y="1255600"/>
            <a:ext cx="151500" cy="1377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42"/>
          <p:cNvSpPr/>
          <p:nvPr/>
        </p:nvSpPr>
        <p:spPr>
          <a:xfrm>
            <a:off x="326225" y="1636600"/>
            <a:ext cx="151500" cy="1377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42"/>
          <p:cNvSpPr/>
          <p:nvPr/>
        </p:nvSpPr>
        <p:spPr>
          <a:xfrm>
            <a:off x="326225" y="2017600"/>
            <a:ext cx="151500" cy="1377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42"/>
          <p:cNvSpPr txBox="1"/>
          <p:nvPr/>
        </p:nvSpPr>
        <p:spPr>
          <a:xfrm>
            <a:off x="877375" y="1412675"/>
            <a:ext cx="52905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200">
                <a:solidFill>
                  <a:srgbClr val="F1C232"/>
                </a:solidFill>
              </a:rPr>
              <a:t>?</a:t>
            </a:r>
            <a:endParaRPr b="1" sz="5200">
              <a:solidFill>
                <a:srgbClr val="F1C232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3"/>
          <p:cNvSpPr txBox="1"/>
          <p:nvPr>
            <p:ph type="title"/>
          </p:nvPr>
        </p:nvSpPr>
        <p:spPr>
          <a:xfrm>
            <a:off x="2869650" y="452698"/>
            <a:ext cx="3404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  <p:pic>
        <p:nvPicPr>
          <p:cNvPr id="375" name="Google Shape;375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87496" y="15005"/>
            <a:ext cx="341500" cy="4616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6" name="Google Shape;376;p43"/>
          <p:cNvGrpSpPr/>
          <p:nvPr/>
        </p:nvGrpSpPr>
        <p:grpSpPr>
          <a:xfrm>
            <a:off x="0" y="1342389"/>
            <a:ext cx="2726700" cy="3482836"/>
            <a:chOff x="0" y="1189989"/>
            <a:chExt cx="2726700" cy="3482836"/>
          </a:xfrm>
        </p:grpSpPr>
        <p:sp>
          <p:nvSpPr>
            <p:cNvPr id="377" name="Google Shape;377;p43"/>
            <p:cNvSpPr/>
            <p:nvPr/>
          </p:nvSpPr>
          <p:spPr>
            <a:xfrm>
              <a:off x="0" y="1189989"/>
              <a:ext cx="2726700" cy="822900"/>
            </a:xfrm>
            <a:prstGeom prst="homePlate">
              <a:avLst>
                <a:gd fmla="val 50000" name="adj"/>
              </a:avLst>
            </a:prstGeom>
            <a:solidFill>
              <a:srgbClr val="C032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Heuristic Evaluation</a:t>
              </a:r>
              <a:endPara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Results</a:t>
              </a:r>
              <a:endPara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78" name="Google Shape;378;p43"/>
            <p:cNvSpPr txBox="1"/>
            <p:nvPr/>
          </p:nvSpPr>
          <p:spPr>
            <a:xfrm>
              <a:off x="258450" y="2057125"/>
              <a:ext cx="19050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04800" lvl="0" marL="3429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Font typeface="Montserrat"/>
                <a:buChar char="●"/>
              </a:pPr>
              <a:r>
                <a:rPr lang="en" sz="1200">
                  <a:latin typeface="Montserrat"/>
                  <a:ea typeface="Montserrat"/>
                  <a:cs typeface="Montserrat"/>
                  <a:sym typeface="Montserrat"/>
                </a:rPr>
                <a:t>15 total severity 3-4 issues found (one 4 and fourteen 3’s)</a:t>
              </a:r>
              <a:endParaRPr sz="12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304800" lvl="0" marL="3429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Font typeface="Montserrat"/>
                <a:buChar char="●"/>
              </a:pPr>
              <a:r>
                <a:rPr lang="en" sz="1200">
                  <a:latin typeface="Montserrat"/>
                  <a:ea typeface="Montserrat"/>
                  <a:cs typeface="Montserrat"/>
                  <a:sym typeface="Montserrat"/>
                </a:rPr>
                <a:t>Will address most of the issues</a:t>
              </a:r>
              <a:endParaRPr sz="12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379" name="Google Shape;379;p43"/>
          <p:cNvGrpSpPr/>
          <p:nvPr/>
        </p:nvGrpSpPr>
        <p:grpSpPr>
          <a:xfrm>
            <a:off x="2263425" y="1342175"/>
            <a:ext cx="2541300" cy="3483050"/>
            <a:chOff x="2263425" y="1189775"/>
            <a:chExt cx="2541300" cy="3483050"/>
          </a:xfrm>
        </p:grpSpPr>
        <p:sp>
          <p:nvSpPr>
            <p:cNvPr id="380" name="Google Shape;380;p43"/>
            <p:cNvSpPr/>
            <p:nvPr/>
          </p:nvSpPr>
          <p:spPr>
            <a:xfrm>
              <a:off x="2263425" y="1189775"/>
              <a:ext cx="2541300" cy="822900"/>
            </a:xfrm>
            <a:prstGeom prst="chevron">
              <a:avLst>
                <a:gd fmla="val 50000" name="adj"/>
              </a:avLst>
            </a:prstGeom>
            <a:solidFill>
              <a:srgbClr val="E73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Overview of</a:t>
              </a:r>
              <a:endPara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Revised Design</a:t>
              </a:r>
              <a:endPara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81" name="Google Shape;381;p43"/>
            <p:cNvSpPr txBox="1"/>
            <p:nvPr/>
          </p:nvSpPr>
          <p:spPr>
            <a:xfrm>
              <a:off x="2436002" y="2057125"/>
              <a:ext cx="19050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04800" lvl="0" marL="3429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Montserrat"/>
                <a:buChar char="●"/>
              </a:pPr>
              <a:r>
                <a:rPr lang="en" sz="12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Home page</a:t>
              </a:r>
              <a:endPara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304800" lvl="0" marL="3429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Montserrat"/>
                <a:buChar char="●"/>
              </a:pPr>
              <a:r>
                <a:rPr lang="en" sz="12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Clear indications of how user restrictions and preferences are used</a:t>
              </a:r>
              <a:endPara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382" name="Google Shape;382;p43"/>
          <p:cNvGrpSpPr/>
          <p:nvPr/>
        </p:nvGrpSpPr>
        <p:grpSpPr>
          <a:xfrm>
            <a:off x="4329974" y="1342175"/>
            <a:ext cx="2541300" cy="3483050"/>
            <a:chOff x="4329974" y="1189775"/>
            <a:chExt cx="2541300" cy="3483050"/>
          </a:xfrm>
        </p:grpSpPr>
        <p:sp>
          <p:nvSpPr>
            <p:cNvPr id="383" name="Google Shape;383;p43"/>
            <p:cNvSpPr/>
            <p:nvPr/>
          </p:nvSpPr>
          <p:spPr>
            <a:xfrm>
              <a:off x="4329974" y="1189775"/>
              <a:ext cx="2541300" cy="822900"/>
            </a:xfrm>
            <a:prstGeom prst="chevron">
              <a:avLst>
                <a:gd fmla="val 50000" name="adj"/>
              </a:avLst>
            </a:prstGeom>
            <a:solidFill>
              <a:srgbClr val="E859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Prototype Implementation Status</a:t>
              </a:r>
              <a:endPara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84" name="Google Shape;384;p43"/>
            <p:cNvSpPr txBox="1"/>
            <p:nvPr/>
          </p:nvSpPr>
          <p:spPr>
            <a:xfrm>
              <a:off x="4537353" y="2057125"/>
              <a:ext cx="19050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04800" lvl="0" marL="3429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Font typeface="Montserrat"/>
                <a:buChar char="●"/>
              </a:pPr>
              <a:r>
                <a:rPr lang="en" sz="12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Completed layout, modifications, and nutrition warnings</a:t>
              </a:r>
              <a:endPara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304800" lvl="0" marL="3429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Montserrat"/>
                <a:buChar char="●"/>
              </a:pPr>
              <a:r>
                <a:rPr lang="en" sz="12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Need restriction indications and more recipes </a:t>
              </a:r>
              <a:endPara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385" name="Google Shape;385;p43"/>
          <p:cNvGrpSpPr/>
          <p:nvPr/>
        </p:nvGrpSpPr>
        <p:grpSpPr>
          <a:xfrm>
            <a:off x="6396739" y="1342175"/>
            <a:ext cx="2541300" cy="3483050"/>
            <a:chOff x="6396739" y="1189775"/>
            <a:chExt cx="2541300" cy="3483050"/>
          </a:xfrm>
        </p:grpSpPr>
        <p:sp>
          <p:nvSpPr>
            <p:cNvPr id="386" name="Google Shape;386;p43"/>
            <p:cNvSpPr/>
            <p:nvPr/>
          </p:nvSpPr>
          <p:spPr>
            <a:xfrm>
              <a:off x="6396739" y="1189775"/>
              <a:ext cx="2541300" cy="822900"/>
            </a:xfrm>
            <a:prstGeom prst="chevron">
              <a:avLst>
                <a:gd fmla="val 50000" name="adj"/>
              </a:avLst>
            </a:prstGeom>
            <a:solidFill>
              <a:srgbClr val="EE7E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Demonstration of Prototype</a:t>
              </a:r>
              <a:endPara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87" name="Google Shape;387;p43"/>
            <p:cNvSpPr txBox="1"/>
            <p:nvPr/>
          </p:nvSpPr>
          <p:spPr>
            <a:xfrm>
              <a:off x="6638705" y="2057125"/>
              <a:ext cx="19050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04800" lvl="0" marL="3429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Montserrat"/>
                <a:buChar char="●"/>
              </a:pPr>
              <a:r>
                <a:rPr lang="en" sz="12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Making a recipe</a:t>
              </a:r>
              <a:endPara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304800" lvl="0" marL="3429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Montserrat"/>
                <a:buChar char="●"/>
              </a:pPr>
              <a:r>
                <a:rPr lang="en" sz="12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Making a modification</a:t>
              </a:r>
              <a:endPara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304800" lvl="0" marL="3429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Montserrat"/>
                <a:buChar char="●"/>
              </a:pPr>
              <a:r>
                <a:rPr lang="en" sz="12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Setting a personal diet</a:t>
              </a:r>
              <a:endPara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44"/>
          <p:cNvSpPr txBox="1"/>
          <p:nvPr>
            <p:ph type="ctrTitle"/>
          </p:nvPr>
        </p:nvSpPr>
        <p:spPr>
          <a:xfrm>
            <a:off x="1175108" y="167910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85927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Questions?</a:t>
            </a:r>
            <a:endParaRPr>
              <a:solidFill>
                <a:srgbClr val="E85927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393" name="Google Shape;393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2750" y="688400"/>
            <a:ext cx="2128974" cy="287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45"/>
          <p:cNvSpPr txBox="1"/>
          <p:nvPr>
            <p:ph type="ctrTitle"/>
          </p:nvPr>
        </p:nvSpPr>
        <p:spPr>
          <a:xfrm>
            <a:off x="717908" y="167910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85927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Thanks!</a:t>
            </a:r>
            <a:endParaRPr>
              <a:solidFill>
                <a:srgbClr val="E85927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399" name="Google Shape;399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2750" y="688400"/>
            <a:ext cx="2128974" cy="287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87496" y="15005"/>
            <a:ext cx="341500" cy="461699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6"/>
          <p:cNvSpPr txBox="1"/>
          <p:nvPr>
            <p:ph type="title"/>
          </p:nvPr>
        </p:nvSpPr>
        <p:spPr>
          <a:xfrm>
            <a:off x="2000250" y="1652575"/>
            <a:ext cx="5143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</a:t>
            </a:r>
            <a:endParaRPr/>
          </a:p>
        </p:txBody>
      </p:sp>
      <p:sp>
        <p:nvSpPr>
          <p:cNvPr id="89" name="Google Shape;89;p16"/>
          <p:cNvSpPr txBox="1"/>
          <p:nvPr/>
        </p:nvSpPr>
        <p:spPr>
          <a:xfrm>
            <a:off x="685950" y="2101000"/>
            <a:ext cx="77721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People who cook can have difficulty finding recipes that align with their </a:t>
            </a:r>
            <a:r>
              <a:rPr b="1" lang="en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dietary restrictions</a:t>
            </a:r>
            <a:r>
              <a:rPr lang="en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and</a:t>
            </a:r>
            <a:r>
              <a:rPr lang="en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preferences</a:t>
            </a:r>
            <a:r>
              <a:rPr lang="en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Making modifications to recipes to fit their needs complicates the process of figuring out what </a:t>
            </a:r>
            <a:r>
              <a:rPr b="1" lang="en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nutrients </a:t>
            </a:r>
            <a:r>
              <a:rPr lang="en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are in the food they make and eat.</a:t>
            </a:r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87496" y="15005"/>
            <a:ext cx="341500" cy="461699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7"/>
          <p:cNvSpPr/>
          <p:nvPr/>
        </p:nvSpPr>
        <p:spPr>
          <a:xfrm rot="10800000">
            <a:off x="4096686" y="1849575"/>
            <a:ext cx="1060800" cy="10773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rgbClr val="6AA8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7"/>
          <p:cNvSpPr/>
          <p:nvPr/>
        </p:nvSpPr>
        <p:spPr>
          <a:xfrm>
            <a:off x="3915300" y="1314900"/>
            <a:ext cx="1060800" cy="10773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rgbClr val="6AA8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7"/>
          <p:cNvSpPr txBox="1"/>
          <p:nvPr/>
        </p:nvSpPr>
        <p:spPr>
          <a:xfrm>
            <a:off x="6493675" y="1064975"/>
            <a:ext cx="5290500" cy="23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200">
              <a:solidFill>
                <a:srgbClr val="E85927"/>
              </a:solidFill>
            </a:endParaRPr>
          </a:p>
        </p:txBody>
      </p:sp>
      <p:sp>
        <p:nvSpPr>
          <p:cNvPr id="98" name="Google Shape;98;p17"/>
          <p:cNvSpPr txBox="1"/>
          <p:nvPr/>
        </p:nvSpPr>
        <p:spPr>
          <a:xfrm>
            <a:off x="632725" y="3067400"/>
            <a:ext cx="1929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rPr>
              <a:t>Clear Restrictions</a:t>
            </a:r>
            <a:endParaRPr>
              <a:solidFill>
                <a:srgbClr val="6AA84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" name="Google Shape;99;p17"/>
          <p:cNvSpPr txBox="1"/>
          <p:nvPr/>
        </p:nvSpPr>
        <p:spPr>
          <a:xfrm>
            <a:off x="3607050" y="3025950"/>
            <a:ext cx="1929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rPr>
              <a:t>Easy Recipe</a:t>
            </a:r>
            <a:endParaRPr>
              <a:solidFill>
                <a:srgbClr val="6AA84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rPr>
              <a:t>Modifications</a:t>
            </a:r>
            <a:endParaRPr>
              <a:solidFill>
                <a:srgbClr val="6AA84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0" name="Google Shape;100;p17"/>
          <p:cNvSpPr txBox="1"/>
          <p:nvPr/>
        </p:nvSpPr>
        <p:spPr>
          <a:xfrm>
            <a:off x="6166875" y="3028650"/>
            <a:ext cx="2090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rPr>
              <a:t>Informative Nutrition</a:t>
            </a:r>
            <a:endParaRPr>
              <a:solidFill>
                <a:srgbClr val="6AA84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rPr>
              <a:t>Warnings</a:t>
            </a:r>
            <a:endParaRPr>
              <a:solidFill>
                <a:srgbClr val="6AA84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17"/>
          <p:cNvSpPr/>
          <p:nvPr/>
        </p:nvSpPr>
        <p:spPr>
          <a:xfrm>
            <a:off x="6539600" y="1630825"/>
            <a:ext cx="1350300" cy="11388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rgbClr val="6AA8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7"/>
          <p:cNvSpPr/>
          <p:nvPr/>
        </p:nvSpPr>
        <p:spPr>
          <a:xfrm flipH="1">
            <a:off x="844891" y="2161827"/>
            <a:ext cx="612000" cy="826500"/>
          </a:xfrm>
          <a:prstGeom prst="diagStripe">
            <a:avLst>
              <a:gd fmla="val 37217" name="adj"/>
            </a:avLst>
          </a:prstGeom>
          <a:solidFill>
            <a:srgbClr val="6AA8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7"/>
          <p:cNvSpPr/>
          <p:nvPr/>
        </p:nvSpPr>
        <p:spPr>
          <a:xfrm flipH="1" rot="-5400000">
            <a:off x="1182988" y="1747600"/>
            <a:ext cx="1506000" cy="958200"/>
          </a:xfrm>
          <a:prstGeom prst="diagStripe">
            <a:avLst>
              <a:gd fmla="val 65912" name="adj"/>
            </a:avLst>
          </a:prstGeom>
          <a:solidFill>
            <a:srgbClr val="6AA8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87496" y="15005"/>
            <a:ext cx="341500" cy="46169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8"/>
          <p:cNvSpPr txBox="1"/>
          <p:nvPr>
            <p:ph type="title"/>
          </p:nvPr>
        </p:nvSpPr>
        <p:spPr>
          <a:xfrm>
            <a:off x="2000250" y="1514125"/>
            <a:ext cx="5143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AA84F"/>
                </a:solidFill>
              </a:rPr>
              <a:t>Solution</a:t>
            </a:r>
            <a:endParaRPr>
              <a:solidFill>
                <a:srgbClr val="6AA84F"/>
              </a:solidFill>
            </a:endParaRPr>
          </a:p>
        </p:txBody>
      </p:sp>
      <p:sp>
        <p:nvSpPr>
          <p:cNvPr id="110" name="Google Shape;110;p18"/>
          <p:cNvSpPr txBox="1"/>
          <p:nvPr/>
        </p:nvSpPr>
        <p:spPr>
          <a:xfrm>
            <a:off x="685950" y="1962550"/>
            <a:ext cx="7772100" cy="15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Recipal aims to help users </a:t>
            </a:r>
            <a:r>
              <a:rPr b="1" lang="en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overcome uncertainty</a:t>
            </a:r>
            <a:r>
              <a:rPr lang="en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about the recipes they are making by helping them </a:t>
            </a:r>
            <a:r>
              <a:rPr b="1" lang="en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understand</a:t>
            </a:r>
            <a:r>
              <a:rPr lang="en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nutritional value, make modifications, </a:t>
            </a:r>
            <a:r>
              <a:rPr lang="en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and </a:t>
            </a:r>
            <a:r>
              <a:rPr b="1" lang="en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learn cooking techniques</a:t>
            </a:r>
            <a:r>
              <a:rPr lang="en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r>
              <a:rPr b="1" lang="en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By making cooking fun and informed, Recipal creates a more welcoming and approachable cooking environment.</a:t>
            </a:r>
            <a:endParaRPr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/>
          <p:nvPr>
            <p:ph type="title"/>
          </p:nvPr>
        </p:nvSpPr>
        <p:spPr>
          <a:xfrm>
            <a:off x="42700" y="1441298"/>
            <a:ext cx="3404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 of Talk</a:t>
            </a:r>
            <a:endParaRPr/>
          </a:p>
        </p:txBody>
      </p:sp>
      <p:pic>
        <p:nvPicPr>
          <p:cNvPr id="116" name="Google Shape;11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87496" y="15005"/>
            <a:ext cx="341500" cy="461699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9"/>
          <p:cNvSpPr/>
          <p:nvPr/>
        </p:nvSpPr>
        <p:spPr>
          <a:xfrm>
            <a:off x="0" y="2942589"/>
            <a:ext cx="2103000" cy="822900"/>
          </a:xfrm>
          <a:prstGeom prst="homePlate">
            <a:avLst>
              <a:gd fmla="val 50000" name="adj"/>
            </a:avLst>
          </a:prstGeom>
          <a:solidFill>
            <a:srgbClr val="C032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Heuristic Evaluation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Results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8" name="Google Shape;118;p19"/>
          <p:cNvSpPr/>
          <p:nvPr/>
        </p:nvSpPr>
        <p:spPr>
          <a:xfrm>
            <a:off x="1644656" y="2942375"/>
            <a:ext cx="2103000" cy="822900"/>
          </a:xfrm>
          <a:prstGeom prst="chevron">
            <a:avLst>
              <a:gd fmla="val 50000" name="adj"/>
            </a:avLst>
          </a:prstGeom>
          <a:solidFill>
            <a:srgbClr val="E73C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Overview 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of Revised Design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9" name="Google Shape;119;p19"/>
          <p:cNvSpPr/>
          <p:nvPr/>
        </p:nvSpPr>
        <p:spPr>
          <a:xfrm>
            <a:off x="3330205" y="2942375"/>
            <a:ext cx="2286000" cy="822900"/>
          </a:xfrm>
          <a:prstGeom prst="chevron">
            <a:avLst>
              <a:gd fmla="val 50000" name="adj"/>
            </a:avLst>
          </a:prstGeom>
          <a:solidFill>
            <a:srgbClr val="E8592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Prototype Implementation Status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0" name="Google Shape;120;p19"/>
          <p:cNvSpPr/>
          <p:nvPr/>
        </p:nvSpPr>
        <p:spPr>
          <a:xfrm>
            <a:off x="5201885" y="2942375"/>
            <a:ext cx="2286000" cy="822900"/>
          </a:xfrm>
          <a:prstGeom prst="chevron">
            <a:avLst>
              <a:gd fmla="val 50000" name="adj"/>
            </a:avLst>
          </a:prstGeom>
          <a:solidFill>
            <a:srgbClr val="EE7E5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Demonstration of Prototype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" name="Google Shape;121;p19"/>
          <p:cNvSpPr/>
          <p:nvPr/>
        </p:nvSpPr>
        <p:spPr>
          <a:xfrm>
            <a:off x="7035175" y="2942600"/>
            <a:ext cx="2103000" cy="822900"/>
          </a:xfrm>
          <a:prstGeom prst="chevron">
            <a:avLst>
              <a:gd fmla="val 50000" name="adj"/>
            </a:avLst>
          </a:prstGeom>
          <a:solidFill>
            <a:srgbClr val="FC987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Summary and Questions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2" name="Google Shape;122;p19"/>
          <p:cNvSpPr/>
          <p:nvPr/>
        </p:nvSpPr>
        <p:spPr>
          <a:xfrm>
            <a:off x="129600" y="2329825"/>
            <a:ext cx="532800" cy="461700"/>
          </a:xfrm>
          <a:prstGeom prst="ellipse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" name="Google Shape;123;p19"/>
          <p:cNvSpPr/>
          <p:nvPr/>
        </p:nvSpPr>
        <p:spPr>
          <a:xfrm>
            <a:off x="1882200" y="2406025"/>
            <a:ext cx="532800" cy="461700"/>
          </a:xfrm>
          <a:prstGeom prst="ellipse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4" name="Google Shape;124;p19"/>
          <p:cNvSpPr/>
          <p:nvPr/>
        </p:nvSpPr>
        <p:spPr>
          <a:xfrm>
            <a:off x="3634800" y="2406025"/>
            <a:ext cx="532800" cy="461700"/>
          </a:xfrm>
          <a:prstGeom prst="ellipse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5" name="Google Shape;125;p19"/>
          <p:cNvSpPr/>
          <p:nvPr/>
        </p:nvSpPr>
        <p:spPr>
          <a:xfrm>
            <a:off x="5387400" y="2406025"/>
            <a:ext cx="532800" cy="461700"/>
          </a:xfrm>
          <a:prstGeom prst="ellipse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6" name="Google Shape;126;p19"/>
          <p:cNvSpPr/>
          <p:nvPr/>
        </p:nvSpPr>
        <p:spPr>
          <a:xfrm>
            <a:off x="7216200" y="2406025"/>
            <a:ext cx="532800" cy="461700"/>
          </a:xfrm>
          <a:prstGeom prst="ellipse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E85927"/>
                </a:solidFill>
                <a:latin typeface="Montserrat"/>
                <a:ea typeface="Montserrat"/>
                <a:cs typeface="Montserrat"/>
                <a:sym typeface="Montserrat"/>
              </a:rPr>
              <a:t>Heuristic Evaluation Results</a:t>
            </a:r>
            <a:endParaRPr b="1">
              <a:solidFill>
                <a:srgbClr val="E8592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2" name="Google Shape;132;p20"/>
          <p:cNvSpPr/>
          <p:nvPr/>
        </p:nvSpPr>
        <p:spPr>
          <a:xfrm>
            <a:off x="129600" y="2329825"/>
            <a:ext cx="532800" cy="461700"/>
          </a:xfrm>
          <a:prstGeom prst="ellipse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3" name="Google Shape;133;p20"/>
          <p:cNvSpPr/>
          <p:nvPr/>
        </p:nvSpPr>
        <p:spPr>
          <a:xfrm>
            <a:off x="326225" y="3008200"/>
            <a:ext cx="151500" cy="1377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0"/>
          <p:cNvSpPr/>
          <p:nvPr/>
        </p:nvSpPr>
        <p:spPr>
          <a:xfrm>
            <a:off x="326225" y="3313000"/>
            <a:ext cx="151500" cy="1377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20"/>
          <p:cNvSpPr/>
          <p:nvPr/>
        </p:nvSpPr>
        <p:spPr>
          <a:xfrm>
            <a:off x="326225" y="3617800"/>
            <a:ext cx="151500" cy="1377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0"/>
          <p:cNvSpPr/>
          <p:nvPr/>
        </p:nvSpPr>
        <p:spPr>
          <a:xfrm>
            <a:off x="326225" y="3922600"/>
            <a:ext cx="151500" cy="1377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0"/>
          <p:cNvSpPr txBox="1"/>
          <p:nvPr/>
        </p:nvSpPr>
        <p:spPr>
          <a:xfrm>
            <a:off x="1182175" y="1412675"/>
            <a:ext cx="52905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200">
                <a:solidFill>
                  <a:srgbClr val="F1C232"/>
                </a:solidFill>
              </a:rPr>
              <a:t>!</a:t>
            </a:r>
            <a:endParaRPr b="1" sz="5200">
              <a:solidFill>
                <a:srgbClr val="F1C23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/>
          <p:nvPr>
            <p:ph type="title"/>
          </p:nvPr>
        </p:nvSpPr>
        <p:spPr>
          <a:xfrm>
            <a:off x="311700" y="1769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E85927"/>
                </a:solidFill>
                <a:latin typeface="Montserrat"/>
                <a:ea typeface="Montserrat"/>
                <a:cs typeface="Montserrat"/>
                <a:sym typeface="Montserrat"/>
              </a:rPr>
              <a:t>64 total violations</a:t>
            </a:r>
            <a:endParaRPr b="1">
              <a:solidFill>
                <a:srgbClr val="E8592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3" name="Google Shape;143;p21"/>
          <p:cNvSpPr txBox="1"/>
          <p:nvPr/>
        </p:nvSpPr>
        <p:spPr>
          <a:xfrm>
            <a:off x="1926750" y="364250"/>
            <a:ext cx="5290500" cy="14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500">
                <a:solidFill>
                  <a:srgbClr val="F1C232"/>
                </a:solidFill>
              </a:rPr>
              <a:t>!</a:t>
            </a:r>
            <a:endParaRPr b="1" sz="8500">
              <a:solidFill>
                <a:srgbClr val="F1C232"/>
              </a:solidFill>
            </a:endParaRPr>
          </a:p>
        </p:txBody>
      </p:sp>
      <p:pic>
        <p:nvPicPr>
          <p:cNvPr id="144" name="Google Shape;14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87496" y="15005"/>
            <a:ext cx="341500" cy="461699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1"/>
          <p:cNvSpPr txBox="1"/>
          <p:nvPr>
            <p:ph type="title"/>
          </p:nvPr>
        </p:nvSpPr>
        <p:spPr>
          <a:xfrm>
            <a:off x="311700" y="2608050"/>
            <a:ext cx="8520600" cy="180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1 </a:t>
            </a:r>
            <a:r>
              <a:rPr lang="en" sz="14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 severity 0</a:t>
            </a:r>
            <a:endParaRPr sz="1400"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19</a:t>
            </a:r>
            <a:r>
              <a:rPr b="1" lang="en" sz="14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4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severity 1</a:t>
            </a:r>
            <a:endParaRPr sz="1400"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24</a:t>
            </a:r>
            <a:r>
              <a:rPr lang="en" sz="21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4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severity 2</a:t>
            </a:r>
            <a:endParaRPr sz="1400"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14 </a:t>
            </a:r>
            <a:r>
              <a:rPr lang="en" sz="14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severity 3</a:t>
            </a:r>
            <a:endParaRPr sz="1400"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1 </a:t>
            </a:r>
            <a:r>
              <a:rPr lang="en" sz="14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severity 4</a:t>
            </a:r>
            <a:endParaRPr sz="1400"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