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Bellota Text"/>
      <p:regular r:id="rId32"/>
      <p:bold r:id="rId33"/>
      <p:italic r:id="rId34"/>
      <p:boldItalic r:id="rId35"/>
    </p:embeddedFont>
    <p:embeddedFont>
      <p:font typeface="Bellota Text Light"/>
      <p:regular r:id="rId36"/>
      <p:bold r:id="rId37"/>
      <p:italic r:id="rId38"/>
      <p:boldItalic r:id="rId39"/>
    </p:embeddedFont>
    <p:embeddedFont>
      <p:font typeface="Lora"/>
      <p:regular r:id="rId40"/>
      <p:bold r:id="rId41"/>
      <p:italic r:id="rId42"/>
      <p:boldItalic r:id="rId43"/>
    </p:embeddedFont>
    <p:embeddedFont>
      <p:font typeface="Satisfy"/>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ora-regular.fntdata"/><Relationship Id="rId20" Type="http://schemas.openxmlformats.org/officeDocument/2006/relationships/slide" Target="slides/slide14.xml"/><Relationship Id="rId42" Type="http://schemas.openxmlformats.org/officeDocument/2006/relationships/font" Target="fonts/Lora-italic.fntdata"/><Relationship Id="rId41" Type="http://schemas.openxmlformats.org/officeDocument/2006/relationships/font" Target="fonts/Lora-bold.fntdata"/><Relationship Id="rId22" Type="http://schemas.openxmlformats.org/officeDocument/2006/relationships/slide" Target="slides/slide16.xml"/><Relationship Id="rId44" Type="http://schemas.openxmlformats.org/officeDocument/2006/relationships/font" Target="fonts/Satisfy-regular.fntdata"/><Relationship Id="rId21" Type="http://schemas.openxmlformats.org/officeDocument/2006/relationships/slide" Target="slides/slide15.xml"/><Relationship Id="rId43" Type="http://schemas.openxmlformats.org/officeDocument/2006/relationships/font" Target="fonts/Lora-bold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BellotaText-bold.fntdata"/><Relationship Id="rId10" Type="http://schemas.openxmlformats.org/officeDocument/2006/relationships/slide" Target="slides/slide4.xml"/><Relationship Id="rId32" Type="http://schemas.openxmlformats.org/officeDocument/2006/relationships/font" Target="fonts/BellotaText-regular.fntdata"/><Relationship Id="rId13" Type="http://schemas.openxmlformats.org/officeDocument/2006/relationships/slide" Target="slides/slide7.xml"/><Relationship Id="rId35" Type="http://schemas.openxmlformats.org/officeDocument/2006/relationships/font" Target="fonts/BellotaText-boldItalic.fntdata"/><Relationship Id="rId12" Type="http://schemas.openxmlformats.org/officeDocument/2006/relationships/slide" Target="slides/slide6.xml"/><Relationship Id="rId34" Type="http://schemas.openxmlformats.org/officeDocument/2006/relationships/font" Target="fonts/BellotaText-italic.fntdata"/><Relationship Id="rId15" Type="http://schemas.openxmlformats.org/officeDocument/2006/relationships/slide" Target="slides/slide9.xml"/><Relationship Id="rId37" Type="http://schemas.openxmlformats.org/officeDocument/2006/relationships/font" Target="fonts/BellotaTextLight-bold.fntdata"/><Relationship Id="rId14" Type="http://schemas.openxmlformats.org/officeDocument/2006/relationships/slide" Target="slides/slide8.xml"/><Relationship Id="rId36" Type="http://schemas.openxmlformats.org/officeDocument/2006/relationships/font" Target="fonts/BellotaTextLight-regular.fntdata"/><Relationship Id="rId17" Type="http://schemas.openxmlformats.org/officeDocument/2006/relationships/slide" Target="slides/slide11.xml"/><Relationship Id="rId39" Type="http://schemas.openxmlformats.org/officeDocument/2006/relationships/font" Target="fonts/BellotaTextLight-boldItalic.fntdata"/><Relationship Id="rId16" Type="http://schemas.openxmlformats.org/officeDocument/2006/relationships/slide" Target="slides/slide10.xml"/><Relationship Id="rId38" Type="http://schemas.openxmlformats.org/officeDocument/2006/relationships/font" Target="fonts/BellotaTextLigh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f3911b090_1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f3911b090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04c0cd39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104c0cd39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0ea695faf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0ea695fa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0efef32250_0_4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0efef32250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Together, they should capture the core value prop of your product and address the problem you’re tackling. Label them as simple, medium, and complex.</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04c0cd39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04c0cd39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0efef32250_0_4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0efef32250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104c0cd39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104c0cd39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a:t>
            </a:r>
            <a:r>
              <a:rPr lang="en"/>
              <a:t>nclude a statement about the values embedded in the project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104c0cd39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104c0cd39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you intend to encode these values.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04c0cd39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104c0cd39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Example 1: What if, for example, a person wants to make a meal that impresses their friends and family (wellness) but in the process might sacrifice taste for nutrition (health)? (In fact, this example comes directly from one of our needfinding interviews.)</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0ea695fa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10ea695fa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10ea695fa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10ea695fa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efef32250_0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efef3225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0efef32250_0_4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0efef32250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Storyboard up to three different scenes (corresponding to your 3-5 tasks above). Make sure to focus on how you would prepare and organize them for your filming (i.e., angles, zoom level, actors, dialog/narration/captions)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efef32250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0efef32250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Maybe making food a social activity would ease Julia’s embarrassment</a:t>
            </a:r>
            <a:endParaRPr/>
          </a:p>
          <a:p>
            <a:pPr indent="0" lvl="0" marL="0" rtl="0" algn="l">
              <a:lnSpc>
                <a:spcPct val="115000"/>
              </a:lnSpc>
              <a:spcBef>
                <a:spcPts val="0"/>
              </a:spcBef>
              <a:spcAft>
                <a:spcPts val="0"/>
              </a:spcAft>
              <a:buNone/>
            </a:pPr>
            <a:r>
              <a:rPr lang="en"/>
              <a:t>Daniel derived a lot of value from sharing his food and </a:t>
            </a:r>
            <a:r>
              <a:rPr lang="en"/>
              <a:t>culture</a:t>
            </a:r>
            <a:r>
              <a:rPr lang="en"/>
              <a:t> with others as well as learning about others’ cultures </a:t>
            </a:r>
            <a:r>
              <a:rPr lang="en"/>
              <a:t>through</a:t>
            </a:r>
            <a:r>
              <a:rPr lang="en"/>
              <a:t> their food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10a70750f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10a70750f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0efef32250_0_4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0efef32250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0efef32250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0efef32250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0f3911b090_1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0f3911b090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af98474e3_2_3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0af98474e3_2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f3911b090_1_1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f3911b090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value proposition should concisely convey what customers get out of your product in a short phrase (e.g., stripe.com “Payment infrastructure for the Internet”, evernote: “Remember everything!”).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0efef32250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0efef32250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We went from this problem and solution proposal to… (next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04c0cd395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04c0cd39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Your problem/solution overview should be a concise statement (1-3 sentences) of the problem you are tackling and a brief synopsis of your proposed solution.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efef32250_0_4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efef32250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0f3911b09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0f3911b09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Notes from our research: NYT Cooking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4.9 starts - editors’ choice - 12+</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View curated collections from our editors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Very niche dishes I’m sure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Database of 20000 recipes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Search recipes by meal type, diet, cuisine, and more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Vegetarian, vegan, healthy, Times Classics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For one, for two, main course, side dish</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weekday, quick, easy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Access thousands of</a:t>
            </a:r>
            <a:r>
              <a:rPr b="1" lang="en">
                <a:solidFill>
                  <a:schemeClr val="dk1"/>
                </a:solidFill>
              </a:rPr>
              <a:t> expert-tested </a:t>
            </a:r>
            <a:r>
              <a:rPr lang="en">
                <a:solidFill>
                  <a:schemeClr val="dk1"/>
                </a:solidFill>
              </a:rPr>
              <a:t>recipes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Limits to expert tested recipes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Cook easy-to-follow recipes, every time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Save and organize your favorite recipes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Create your own grocery list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Always-on app screen!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Techniques and tips for novices and experienced home cooks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Personalized recommendations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Get advice from home cooks on </a:t>
            </a:r>
            <a:r>
              <a:rPr b="1" lang="en">
                <a:solidFill>
                  <a:schemeClr val="dk1"/>
                </a:solidFill>
              </a:rPr>
              <a:t>ingredient swaps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Price: $4.99 monthly, $39.99 annually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Very credible because everyone knows the NYT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04c0cd39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04c0cd39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4"/>
        </a:solidFill>
      </p:bgPr>
    </p:bg>
    <p:spTree>
      <p:nvGrpSpPr>
        <p:cNvPr id="55" name="Shape 55"/>
        <p:cNvGrpSpPr/>
        <p:nvPr/>
      </p:nvGrpSpPr>
      <p:grpSpPr>
        <a:xfrm>
          <a:off x="0" y="0"/>
          <a:ext cx="0" cy="0"/>
          <a:chOff x="0" y="0"/>
          <a:chExt cx="0" cy="0"/>
        </a:xfrm>
      </p:grpSpPr>
      <p:pic>
        <p:nvPicPr>
          <p:cNvPr id="56" name="Google Shape;56;p14"/>
          <p:cNvPicPr preferRelativeResize="0"/>
          <p:nvPr/>
        </p:nvPicPr>
        <p:blipFill>
          <a:blip r:embed="rId2">
            <a:alphaModFix/>
          </a:blip>
          <a:stretch>
            <a:fillRect/>
          </a:stretch>
        </p:blipFill>
        <p:spPr>
          <a:xfrm>
            <a:off x="1753925" y="689125"/>
            <a:ext cx="5636136" cy="2822749"/>
          </a:xfrm>
          <a:prstGeom prst="rect">
            <a:avLst/>
          </a:prstGeom>
          <a:noFill/>
          <a:ln>
            <a:noFill/>
          </a:ln>
          <a:effectLst>
            <a:outerShdw blurRad="28575" rotWithShape="0" algn="bl" dir="5400000" dist="9525">
              <a:srgbClr val="274E13">
                <a:alpha val="40000"/>
              </a:srgbClr>
            </a:outerShdw>
          </a:effectLst>
        </p:spPr>
      </p:pic>
      <p:pic>
        <p:nvPicPr>
          <p:cNvPr id="57" name="Google Shape;57;p14"/>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58" name="Google Shape;58;p14"/>
          <p:cNvSpPr txBox="1"/>
          <p:nvPr>
            <p:ph type="ctrTitle"/>
          </p:nvPr>
        </p:nvSpPr>
        <p:spPr>
          <a:xfrm>
            <a:off x="1914900" y="1232450"/>
            <a:ext cx="5314200" cy="1736100"/>
          </a:xfrm>
          <a:prstGeom prst="rect">
            <a:avLst/>
          </a:prstGeom>
        </p:spPr>
        <p:txBody>
          <a:bodyPr anchorCtr="0" anchor="ctr" bIns="0" lIns="0" spcFirstLastPara="1" rIns="0" wrap="square" tIns="0">
            <a:noAutofit/>
          </a:bodyPr>
          <a:lstStyle>
            <a:lvl1pPr lvl="0" rtl="0">
              <a:spcBef>
                <a:spcPts val="0"/>
              </a:spcBef>
              <a:spcAft>
                <a:spcPts val="0"/>
              </a:spcAft>
              <a:buClr>
                <a:schemeClr val="lt2"/>
              </a:buClr>
              <a:buSzPts val="5000"/>
              <a:buNone/>
              <a:defRPr sz="5000">
                <a:solidFill>
                  <a:schemeClr val="lt2"/>
                </a:solidFill>
              </a:defRPr>
            </a:lvl1pPr>
            <a:lvl2pPr lvl="1" rtl="0">
              <a:spcBef>
                <a:spcPts val="0"/>
              </a:spcBef>
              <a:spcAft>
                <a:spcPts val="0"/>
              </a:spcAft>
              <a:buClr>
                <a:schemeClr val="lt2"/>
              </a:buClr>
              <a:buSzPts val="5000"/>
              <a:buNone/>
              <a:defRPr sz="5000">
                <a:solidFill>
                  <a:schemeClr val="lt2"/>
                </a:solidFill>
              </a:defRPr>
            </a:lvl2pPr>
            <a:lvl3pPr lvl="2" rtl="0">
              <a:spcBef>
                <a:spcPts val="0"/>
              </a:spcBef>
              <a:spcAft>
                <a:spcPts val="0"/>
              </a:spcAft>
              <a:buClr>
                <a:schemeClr val="lt2"/>
              </a:buClr>
              <a:buSzPts val="5000"/>
              <a:buNone/>
              <a:defRPr sz="5000">
                <a:solidFill>
                  <a:schemeClr val="lt2"/>
                </a:solidFill>
              </a:defRPr>
            </a:lvl3pPr>
            <a:lvl4pPr lvl="3" rtl="0">
              <a:spcBef>
                <a:spcPts val="0"/>
              </a:spcBef>
              <a:spcAft>
                <a:spcPts val="0"/>
              </a:spcAft>
              <a:buClr>
                <a:schemeClr val="lt2"/>
              </a:buClr>
              <a:buSzPts val="5000"/>
              <a:buNone/>
              <a:defRPr sz="5000">
                <a:solidFill>
                  <a:schemeClr val="lt2"/>
                </a:solidFill>
              </a:defRPr>
            </a:lvl4pPr>
            <a:lvl5pPr lvl="4" rtl="0">
              <a:spcBef>
                <a:spcPts val="0"/>
              </a:spcBef>
              <a:spcAft>
                <a:spcPts val="0"/>
              </a:spcAft>
              <a:buClr>
                <a:schemeClr val="lt2"/>
              </a:buClr>
              <a:buSzPts val="5000"/>
              <a:buNone/>
              <a:defRPr sz="5000">
                <a:solidFill>
                  <a:schemeClr val="lt2"/>
                </a:solidFill>
              </a:defRPr>
            </a:lvl5pPr>
            <a:lvl6pPr lvl="5" rtl="0">
              <a:spcBef>
                <a:spcPts val="0"/>
              </a:spcBef>
              <a:spcAft>
                <a:spcPts val="0"/>
              </a:spcAft>
              <a:buClr>
                <a:schemeClr val="lt2"/>
              </a:buClr>
              <a:buSzPts val="5000"/>
              <a:buNone/>
              <a:defRPr sz="5000">
                <a:solidFill>
                  <a:schemeClr val="lt2"/>
                </a:solidFill>
              </a:defRPr>
            </a:lvl6pPr>
            <a:lvl7pPr lvl="6" rtl="0">
              <a:spcBef>
                <a:spcPts val="0"/>
              </a:spcBef>
              <a:spcAft>
                <a:spcPts val="0"/>
              </a:spcAft>
              <a:buClr>
                <a:schemeClr val="lt2"/>
              </a:buClr>
              <a:buSzPts val="5000"/>
              <a:buNone/>
              <a:defRPr sz="5000">
                <a:solidFill>
                  <a:schemeClr val="lt2"/>
                </a:solidFill>
              </a:defRPr>
            </a:lvl7pPr>
            <a:lvl8pPr lvl="7" rtl="0">
              <a:spcBef>
                <a:spcPts val="0"/>
              </a:spcBef>
              <a:spcAft>
                <a:spcPts val="0"/>
              </a:spcAft>
              <a:buClr>
                <a:schemeClr val="lt2"/>
              </a:buClr>
              <a:buSzPts val="5000"/>
              <a:buNone/>
              <a:defRPr sz="5000">
                <a:solidFill>
                  <a:schemeClr val="lt2"/>
                </a:solidFill>
              </a:defRPr>
            </a:lvl8pPr>
            <a:lvl9pPr lvl="8" rtl="0">
              <a:spcBef>
                <a:spcPts val="0"/>
              </a:spcBef>
              <a:spcAft>
                <a:spcPts val="0"/>
              </a:spcAft>
              <a:buClr>
                <a:schemeClr val="lt2"/>
              </a:buClr>
              <a:buSzPts val="5000"/>
              <a:buNone/>
              <a:defRPr sz="5000">
                <a:solidFill>
                  <a:schemeClr val="lt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9" name="Shape 59"/>
        <p:cNvGrpSpPr/>
        <p:nvPr/>
      </p:nvGrpSpPr>
      <p:grpSpPr>
        <a:xfrm>
          <a:off x="0" y="0"/>
          <a:ext cx="0" cy="0"/>
          <a:chOff x="0" y="0"/>
          <a:chExt cx="0" cy="0"/>
        </a:xfrm>
      </p:grpSpPr>
      <p:pic>
        <p:nvPicPr>
          <p:cNvPr id="60" name="Google Shape;60;p15"/>
          <p:cNvPicPr preferRelativeResize="0"/>
          <p:nvPr/>
        </p:nvPicPr>
        <p:blipFill>
          <a:blip r:embed="rId2">
            <a:alphaModFix/>
          </a:blip>
          <a:stretch>
            <a:fillRect/>
          </a:stretch>
        </p:blipFill>
        <p:spPr>
          <a:xfrm>
            <a:off x="1753925" y="689125"/>
            <a:ext cx="5636136" cy="2822749"/>
          </a:xfrm>
          <a:prstGeom prst="rect">
            <a:avLst/>
          </a:prstGeom>
          <a:noFill/>
          <a:ln>
            <a:noFill/>
          </a:ln>
        </p:spPr>
      </p:pic>
      <p:pic>
        <p:nvPicPr>
          <p:cNvPr id="61" name="Google Shape;61;p15"/>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62" name="Google Shape;62;p15"/>
          <p:cNvSpPr txBox="1"/>
          <p:nvPr>
            <p:ph type="ctrTitle"/>
          </p:nvPr>
        </p:nvSpPr>
        <p:spPr>
          <a:xfrm>
            <a:off x="1871125" y="1126150"/>
            <a:ext cx="5401800" cy="1159800"/>
          </a:xfrm>
          <a:prstGeom prst="rect">
            <a:avLst/>
          </a:prstGeom>
        </p:spPr>
        <p:txBody>
          <a:bodyPr anchorCtr="0" anchor="b" bIns="0" lIns="0" spcFirstLastPara="1" rIns="0" wrap="square" tIns="0">
            <a:noAutofit/>
          </a:bodyPr>
          <a:lstStyle>
            <a:lvl1pPr lvl="0" rtl="0" algn="ctr">
              <a:spcBef>
                <a:spcPts val="0"/>
              </a:spcBef>
              <a:spcAft>
                <a:spcPts val="0"/>
              </a:spcAft>
              <a:buClr>
                <a:schemeClr val="lt2"/>
              </a:buClr>
              <a:buSzPts val="4600"/>
              <a:buNone/>
              <a:defRPr sz="4600">
                <a:solidFill>
                  <a:schemeClr val="lt2"/>
                </a:solidFill>
              </a:defRPr>
            </a:lvl1pPr>
            <a:lvl2pPr lvl="1" rtl="0" algn="ctr">
              <a:spcBef>
                <a:spcPts val="0"/>
              </a:spcBef>
              <a:spcAft>
                <a:spcPts val="0"/>
              </a:spcAft>
              <a:buClr>
                <a:schemeClr val="lt2"/>
              </a:buClr>
              <a:buSzPts val="4600"/>
              <a:buNone/>
              <a:defRPr sz="4600">
                <a:solidFill>
                  <a:schemeClr val="lt2"/>
                </a:solidFill>
              </a:defRPr>
            </a:lvl2pPr>
            <a:lvl3pPr lvl="2" rtl="0" algn="ctr">
              <a:spcBef>
                <a:spcPts val="0"/>
              </a:spcBef>
              <a:spcAft>
                <a:spcPts val="0"/>
              </a:spcAft>
              <a:buClr>
                <a:schemeClr val="lt2"/>
              </a:buClr>
              <a:buSzPts val="4600"/>
              <a:buNone/>
              <a:defRPr sz="4600">
                <a:solidFill>
                  <a:schemeClr val="lt2"/>
                </a:solidFill>
              </a:defRPr>
            </a:lvl3pPr>
            <a:lvl4pPr lvl="3" rtl="0" algn="ctr">
              <a:spcBef>
                <a:spcPts val="0"/>
              </a:spcBef>
              <a:spcAft>
                <a:spcPts val="0"/>
              </a:spcAft>
              <a:buClr>
                <a:schemeClr val="lt2"/>
              </a:buClr>
              <a:buSzPts val="4600"/>
              <a:buNone/>
              <a:defRPr sz="4600">
                <a:solidFill>
                  <a:schemeClr val="lt2"/>
                </a:solidFill>
              </a:defRPr>
            </a:lvl4pPr>
            <a:lvl5pPr lvl="4" rtl="0" algn="ctr">
              <a:spcBef>
                <a:spcPts val="0"/>
              </a:spcBef>
              <a:spcAft>
                <a:spcPts val="0"/>
              </a:spcAft>
              <a:buClr>
                <a:schemeClr val="lt2"/>
              </a:buClr>
              <a:buSzPts val="4600"/>
              <a:buNone/>
              <a:defRPr sz="4600">
                <a:solidFill>
                  <a:schemeClr val="lt2"/>
                </a:solidFill>
              </a:defRPr>
            </a:lvl5pPr>
            <a:lvl6pPr lvl="5" rtl="0" algn="ctr">
              <a:spcBef>
                <a:spcPts val="0"/>
              </a:spcBef>
              <a:spcAft>
                <a:spcPts val="0"/>
              </a:spcAft>
              <a:buClr>
                <a:schemeClr val="lt2"/>
              </a:buClr>
              <a:buSzPts val="4600"/>
              <a:buNone/>
              <a:defRPr sz="4600">
                <a:solidFill>
                  <a:schemeClr val="lt2"/>
                </a:solidFill>
              </a:defRPr>
            </a:lvl6pPr>
            <a:lvl7pPr lvl="6" rtl="0" algn="ctr">
              <a:spcBef>
                <a:spcPts val="0"/>
              </a:spcBef>
              <a:spcAft>
                <a:spcPts val="0"/>
              </a:spcAft>
              <a:buClr>
                <a:schemeClr val="lt2"/>
              </a:buClr>
              <a:buSzPts val="4600"/>
              <a:buNone/>
              <a:defRPr sz="4600">
                <a:solidFill>
                  <a:schemeClr val="lt2"/>
                </a:solidFill>
              </a:defRPr>
            </a:lvl7pPr>
            <a:lvl8pPr lvl="7" rtl="0" algn="ctr">
              <a:spcBef>
                <a:spcPts val="0"/>
              </a:spcBef>
              <a:spcAft>
                <a:spcPts val="0"/>
              </a:spcAft>
              <a:buClr>
                <a:schemeClr val="lt2"/>
              </a:buClr>
              <a:buSzPts val="4600"/>
              <a:buNone/>
              <a:defRPr sz="4600">
                <a:solidFill>
                  <a:schemeClr val="lt2"/>
                </a:solidFill>
              </a:defRPr>
            </a:lvl8pPr>
            <a:lvl9pPr lvl="8" rtl="0" algn="ctr">
              <a:spcBef>
                <a:spcPts val="0"/>
              </a:spcBef>
              <a:spcAft>
                <a:spcPts val="0"/>
              </a:spcAft>
              <a:buClr>
                <a:schemeClr val="lt2"/>
              </a:buClr>
              <a:buSzPts val="4600"/>
              <a:buNone/>
              <a:defRPr sz="4600">
                <a:solidFill>
                  <a:schemeClr val="lt2"/>
                </a:solidFill>
              </a:defRPr>
            </a:lvl9pPr>
          </a:lstStyle>
          <a:p/>
        </p:txBody>
      </p:sp>
      <p:sp>
        <p:nvSpPr>
          <p:cNvPr id="63" name="Google Shape;63;p15"/>
          <p:cNvSpPr txBox="1"/>
          <p:nvPr>
            <p:ph idx="1" type="subTitle"/>
          </p:nvPr>
        </p:nvSpPr>
        <p:spPr>
          <a:xfrm>
            <a:off x="1871125" y="2306651"/>
            <a:ext cx="5401800" cy="411300"/>
          </a:xfrm>
          <a:prstGeom prst="rect">
            <a:avLst/>
          </a:prstGeom>
        </p:spPr>
        <p:txBody>
          <a:bodyPr anchorCtr="0" anchor="t" bIns="0" lIns="0" spcFirstLastPara="1" rIns="0" wrap="square" tIns="0">
            <a:noAutofit/>
          </a:bodyPr>
          <a:lstStyle>
            <a:lvl1pPr lvl="0" rtl="0" algn="ctr">
              <a:spcBef>
                <a:spcPts val="0"/>
              </a:spcBef>
              <a:spcAft>
                <a:spcPts val="0"/>
              </a:spcAft>
              <a:buClr>
                <a:schemeClr val="accent1"/>
              </a:buClr>
              <a:buSzPts val="2400"/>
              <a:buNone/>
              <a:defRPr>
                <a:solidFill>
                  <a:schemeClr val="accent1"/>
                </a:solidFill>
              </a:defRPr>
            </a:lvl1pPr>
            <a:lvl2pPr lvl="1" rtl="0" algn="ctr">
              <a:spcBef>
                <a:spcPts val="800"/>
              </a:spcBef>
              <a:spcAft>
                <a:spcPts val="0"/>
              </a:spcAft>
              <a:buClr>
                <a:schemeClr val="accent1"/>
              </a:buClr>
              <a:buSzPts val="3000"/>
              <a:buNone/>
              <a:defRPr sz="3000">
                <a:solidFill>
                  <a:schemeClr val="accent1"/>
                </a:solidFill>
              </a:defRPr>
            </a:lvl2pPr>
            <a:lvl3pPr lvl="2" rtl="0" algn="ctr">
              <a:spcBef>
                <a:spcPts val="800"/>
              </a:spcBef>
              <a:spcAft>
                <a:spcPts val="0"/>
              </a:spcAft>
              <a:buClr>
                <a:schemeClr val="accent1"/>
              </a:buClr>
              <a:buSzPts val="3000"/>
              <a:buNone/>
              <a:defRPr sz="3000">
                <a:solidFill>
                  <a:schemeClr val="accent1"/>
                </a:solidFill>
              </a:defRPr>
            </a:lvl3pPr>
            <a:lvl4pPr lvl="3" rtl="0" algn="ctr">
              <a:spcBef>
                <a:spcPts val="800"/>
              </a:spcBef>
              <a:spcAft>
                <a:spcPts val="0"/>
              </a:spcAft>
              <a:buClr>
                <a:schemeClr val="accent1"/>
              </a:buClr>
              <a:buSzPts val="3000"/>
              <a:buNone/>
              <a:defRPr sz="3000">
                <a:solidFill>
                  <a:schemeClr val="accent1"/>
                </a:solidFill>
              </a:defRPr>
            </a:lvl4pPr>
            <a:lvl5pPr lvl="4" rtl="0" algn="ctr">
              <a:spcBef>
                <a:spcPts val="800"/>
              </a:spcBef>
              <a:spcAft>
                <a:spcPts val="0"/>
              </a:spcAft>
              <a:buClr>
                <a:schemeClr val="accent1"/>
              </a:buClr>
              <a:buSzPts val="3000"/>
              <a:buNone/>
              <a:defRPr sz="3000">
                <a:solidFill>
                  <a:schemeClr val="accent1"/>
                </a:solidFill>
              </a:defRPr>
            </a:lvl5pPr>
            <a:lvl6pPr lvl="5" rtl="0" algn="ctr">
              <a:spcBef>
                <a:spcPts val="800"/>
              </a:spcBef>
              <a:spcAft>
                <a:spcPts val="0"/>
              </a:spcAft>
              <a:buClr>
                <a:schemeClr val="accent1"/>
              </a:buClr>
              <a:buSzPts val="3000"/>
              <a:buNone/>
              <a:defRPr sz="3000">
                <a:solidFill>
                  <a:schemeClr val="accent1"/>
                </a:solidFill>
              </a:defRPr>
            </a:lvl6pPr>
            <a:lvl7pPr lvl="6" rtl="0" algn="ctr">
              <a:spcBef>
                <a:spcPts val="800"/>
              </a:spcBef>
              <a:spcAft>
                <a:spcPts val="0"/>
              </a:spcAft>
              <a:buClr>
                <a:schemeClr val="accent1"/>
              </a:buClr>
              <a:buSzPts val="3000"/>
              <a:buNone/>
              <a:defRPr sz="3000">
                <a:solidFill>
                  <a:schemeClr val="accent1"/>
                </a:solidFill>
              </a:defRPr>
            </a:lvl7pPr>
            <a:lvl8pPr lvl="7" rtl="0" algn="ctr">
              <a:spcBef>
                <a:spcPts val="800"/>
              </a:spcBef>
              <a:spcAft>
                <a:spcPts val="0"/>
              </a:spcAft>
              <a:buClr>
                <a:schemeClr val="accent1"/>
              </a:buClr>
              <a:buSzPts val="3000"/>
              <a:buNone/>
              <a:defRPr sz="3000">
                <a:solidFill>
                  <a:schemeClr val="accent1"/>
                </a:solidFill>
              </a:defRPr>
            </a:lvl8pPr>
            <a:lvl9pPr lvl="8" rtl="0" algn="ctr">
              <a:spcBef>
                <a:spcPts val="800"/>
              </a:spcBef>
              <a:spcAft>
                <a:spcPts val="800"/>
              </a:spcAft>
              <a:buClr>
                <a:schemeClr val="accent1"/>
              </a:buClr>
              <a:buSzPts val="3000"/>
              <a:buNone/>
              <a:defRPr sz="3000">
                <a:solidFill>
                  <a:schemeClr val="accen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3"/>
        </a:solidFill>
      </p:bgPr>
    </p:bg>
    <p:spTree>
      <p:nvGrpSpPr>
        <p:cNvPr id="64" name="Shape 64"/>
        <p:cNvGrpSpPr/>
        <p:nvPr/>
      </p:nvGrpSpPr>
      <p:grpSpPr>
        <a:xfrm>
          <a:off x="0" y="0"/>
          <a:ext cx="0" cy="0"/>
          <a:chOff x="0" y="0"/>
          <a:chExt cx="0" cy="0"/>
        </a:xfrm>
      </p:grpSpPr>
      <p:pic>
        <p:nvPicPr>
          <p:cNvPr id="65" name="Google Shape;65;p16"/>
          <p:cNvPicPr preferRelativeResize="0"/>
          <p:nvPr/>
        </p:nvPicPr>
        <p:blipFill>
          <a:blip r:embed="rId2">
            <a:alphaModFix/>
          </a:blip>
          <a:stretch>
            <a:fillRect/>
          </a:stretch>
        </p:blipFill>
        <p:spPr>
          <a:xfrm>
            <a:off x="2305875" y="271169"/>
            <a:ext cx="4532251" cy="4546531"/>
          </a:xfrm>
          <a:prstGeom prst="rect">
            <a:avLst/>
          </a:prstGeom>
          <a:noFill/>
          <a:ln>
            <a:noFill/>
          </a:ln>
        </p:spPr>
      </p:pic>
      <p:pic>
        <p:nvPicPr>
          <p:cNvPr id="66" name="Google Shape;66;p16"/>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67" name="Google Shape;67;p16"/>
          <p:cNvSpPr txBox="1"/>
          <p:nvPr>
            <p:ph idx="1" type="body"/>
          </p:nvPr>
        </p:nvSpPr>
        <p:spPr>
          <a:xfrm>
            <a:off x="2743200" y="2161800"/>
            <a:ext cx="3657600" cy="819900"/>
          </a:xfrm>
          <a:prstGeom prst="rect">
            <a:avLst/>
          </a:prstGeom>
        </p:spPr>
        <p:txBody>
          <a:bodyPr anchorCtr="0" anchor="ctr" bIns="0" lIns="0" spcFirstLastPara="1" rIns="0" wrap="square" tIns="0">
            <a:noAutofit/>
          </a:bodyPr>
          <a:lstStyle>
            <a:lvl1pPr indent="-387350" lvl="0" marL="457200" rtl="0" algn="ctr">
              <a:spcBef>
                <a:spcPts val="0"/>
              </a:spcBef>
              <a:spcAft>
                <a:spcPts val="0"/>
              </a:spcAft>
              <a:buClr>
                <a:schemeClr val="lt1"/>
              </a:buClr>
              <a:buSzPts val="2500"/>
              <a:buChar char="⬩"/>
              <a:defRPr i="1" sz="2500">
                <a:solidFill>
                  <a:schemeClr val="lt1"/>
                </a:solidFill>
              </a:defRPr>
            </a:lvl1pPr>
            <a:lvl2pPr indent="-387350" lvl="1" marL="914400" rtl="0" algn="ctr">
              <a:spcBef>
                <a:spcPts val="800"/>
              </a:spcBef>
              <a:spcAft>
                <a:spcPts val="0"/>
              </a:spcAft>
              <a:buClr>
                <a:schemeClr val="lt1"/>
              </a:buClr>
              <a:buSzPts val="2500"/>
              <a:buChar char="◇"/>
              <a:defRPr i="1" sz="2500">
                <a:solidFill>
                  <a:schemeClr val="lt1"/>
                </a:solidFill>
              </a:defRPr>
            </a:lvl2pPr>
            <a:lvl3pPr indent="-387350" lvl="2" marL="1371600" rtl="0" algn="ctr">
              <a:spcBef>
                <a:spcPts val="800"/>
              </a:spcBef>
              <a:spcAft>
                <a:spcPts val="0"/>
              </a:spcAft>
              <a:buClr>
                <a:schemeClr val="lt1"/>
              </a:buClr>
              <a:buSzPts val="2500"/>
              <a:buChar char="■"/>
              <a:defRPr i="1" sz="2500">
                <a:solidFill>
                  <a:schemeClr val="lt1"/>
                </a:solidFill>
              </a:defRPr>
            </a:lvl3pPr>
            <a:lvl4pPr indent="-387350" lvl="3" marL="1828800" rtl="0" algn="ctr">
              <a:spcBef>
                <a:spcPts val="800"/>
              </a:spcBef>
              <a:spcAft>
                <a:spcPts val="0"/>
              </a:spcAft>
              <a:buClr>
                <a:schemeClr val="lt1"/>
              </a:buClr>
              <a:buSzPts val="2500"/>
              <a:buChar char="●"/>
              <a:defRPr i="1" sz="2500">
                <a:solidFill>
                  <a:schemeClr val="lt1"/>
                </a:solidFill>
              </a:defRPr>
            </a:lvl4pPr>
            <a:lvl5pPr indent="-387350" lvl="4" marL="2286000" rtl="0" algn="ctr">
              <a:spcBef>
                <a:spcPts val="800"/>
              </a:spcBef>
              <a:spcAft>
                <a:spcPts val="0"/>
              </a:spcAft>
              <a:buClr>
                <a:schemeClr val="lt1"/>
              </a:buClr>
              <a:buSzPts val="2500"/>
              <a:buChar char="○"/>
              <a:defRPr i="1" sz="2500">
                <a:solidFill>
                  <a:schemeClr val="lt1"/>
                </a:solidFill>
              </a:defRPr>
            </a:lvl5pPr>
            <a:lvl6pPr indent="-387350" lvl="5" marL="2743200" rtl="0" algn="ctr">
              <a:spcBef>
                <a:spcPts val="800"/>
              </a:spcBef>
              <a:spcAft>
                <a:spcPts val="0"/>
              </a:spcAft>
              <a:buClr>
                <a:schemeClr val="lt1"/>
              </a:buClr>
              <a:buSzPts val="2500"/>
              <a:buChar char="■"/>
              <a:defRPr i="1" sz="2500">
                <a:solidFill>
                  <a:schemeClr val="lt1"/>
                </a:solidFill>
              </a:defRPr>
            </a:lvl6pPr>
            <a:lvl7pPr indent="-387350" lvl="6" marL="3200400" rtl="0" algn="ctr">
              <a:spcBef>
                <a:spcPts val="800"/>
              </a:spcBef>
              <a:spcAft>
                <a:spcPts val="0"/>
              </a:spcAft>
              <a:buClr>
                <a:schemeClr val="lt1"/>
              </a:buClr>
              <a:buSzPts val="2500"/>
              <a:buChar char="●"/>
              <a:defRPr i="1" sz="2500">
                <a:solidFill>
                  <a:schemeClr val="lt1"/>
                </a:solidFill>
              </a:defRPr>
            </a:lvl7pPr>
            <a:lvl8pPr indent="-387350" lvl="7" marL="3657600" rtl="0" algn="ctr">
              <a:spcBef>
                <a:spcPts val="800"/>
              </a:spcBef>
              <a:spcAft>
                <a:spcPts val="0"/>
              </a:spcAft>
              <a:buClr>
                <a:schemeClr val="lt1"/>
              </a:buClr>
              <a:buSzPts val="2500"/>
              <a:buChar char="○"/>
              <a:defRPr i="1" sz="2500">
                <a:solidFill>
                  <a:schemeClr val="lt1"/>
                </a:solidFill>
              </a:defRPr>
            </a:lvl8pPr>
            <a:lvl9pPr indent="-387350" lvl="8" marL="4114800" rtl="0" algn="ctr">
              <a:spcBef>
                <a:spcPts val="800"/>
              </a:spcBef>
              <a:spcAft>
                <a:spcPts val="800"/>
              </a:spcAft>
              <a:buClr>
                <a:schemeClr val="lt1"/>
              </a:buClr>
              <a:buSzPts val="2500"/>
              <a:buChar char="■"/>
              <a:defRPr i="1" sz="2500">
                <a:solidFill>
                  <a:schemeClr val="lt1"/>
                </a:solidFill>
              </a:defRPr>
            </a:lvl9pPr>
          </a:lstStyle>
          <a:p/>
        </p:txBody>
      </p:sp>
      <p:sp>
        <p:nvSpPr>
          <p:cNvPr id="68" name="Google Shape;68;p16"/>
          <p:cNvSpPr txBox="1"/>
          <p:nvPr/>
        </p:nvSpPr>
        <p:spPr>
          <a:xfrm>
            <a:off x="3593400" y="271169"/>
            <a:ext cx="19572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9600">
                <a:solidFill>
                  <a:schemeClr val="lt2"/>
                </a:solidFill>
                <a:latin typeface="Satisfy"/>
                <a:ea typeface="Satisfy"/>
                <a:cs typeface="Satisfy"/>
                <a:sym typeface="Satisfy"/>
              </a:rPr>
              <a:t>“</a:t>
            </a:r>
            <a:endParaRPr sz="9600">
              <a:solidFill>
                <a:schemeClr val="lt2"/>
              </a:solidFill>
              <a:latin typeface="Satisfy"/>
              <a:ea typeface="Satisfy"/>
              <a:cs typeface="Satisfy"/>
              <a:sym typeface="Satisfy"/>
            </a:endParaRPr>
          </a:p>
        </p:txBody>
      </p:sp>
      <p:sp>
        <p:nvSpPr>
          <p:cNvPr id="69" name="Google Shape;69;p16"/>
          <p:cNvSpPr txBox="1"/>
          <p:nvPr>
            <p:ph idx="12" type="sldNum"/>
          </p:nvPr>
        </p:nvSpPr>
        <p:spPr>
          <a:xfrm>
            <a:off x="4297650" y="4218625"/>
            <a:ext cx="548700" cy="9249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70" name="Shape 70"/>
        <p:cNvGrpSpPr/>
        <p:nvPr/>
      </p:nvGrpSpPr>
      <p:grpSpPr>
        <a:xfrm>
          <a:off x="0" y="0"/>
          <a:ext cx="0" cy="0"/>
          <a:chOff x="0" y="0"/>
          <a:chExt cx="0" cy="0"/>
        </a:xfrm>
      </p:grpSpPr>
      <p:pic>
        <p:nvPicPr>
          <p:cNvPr id="71" name="Google Shape;71;p17"/>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72" name="Google Shape;72;p17"/>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3" name="Google Shape;73;p17"/>
          <p:cNvSpPr txBox="1"/>
          <p:nvPr>
            <p:ph idx="1" type="body"/>
          </p:nvPr>
        </p:nvSpPr>
        <p:spPr>
          <a:xfrm>
            <a:off x="1080050" y="1201548"/>
            <a:ext cx="6984000" cy="30339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a:lvl1pPr>
            <a:lvl2pPr indent="-381000" lvl="1" marL="914400" rtl="0">
              <a:spcBef>
                <a:spcPts val="800"/>
              </a:spcBef>
              <a:spcAft>
                <a:spcPts val="0"/>
              </a:spcAft>
              <a:buSzPts val="2400"/>
              <a:buChar char="◇"/>
              <a:defRPr/>
            </a:lvl2pPr>
            <a:lvl3pPr indent="-381000" lvl="2" marL="1371600" rtl="0">
              <a:spcBef>
                <a:spcPts val="800"/>
              </a:spcBef>
              <a:spcAft>
                <a:spcPts val="0"/>
              </a:spcAft>
              <a:buSzPts val="2400"/>
              <a:buChar char="■"/>
              <a:defRPr/>
            </a:lvl3pPr>
            <a:lvl4pPr indent="-381000" lvl="3" marL="1828800" rtl="0">
              <a:spcBef>
                <a:spcPts val="800"/>
              </a:spcBef>
              <a:spcAft>
                <a:spcPts val="0"/>
              </a:spcAft>
              <a:buSzPts val="2400"/>
              <a:buChar char="●"/>
              <a:defRPr/>
            </a:lvl4pPr>
            <a:lvl5pPr indent="-381000" lvl="4" marL="2286000" rtl="0">
              <a:spcBef>
                <a:spcPts val="800"/>
              </a:spcBef>
              <a:spcAft>
                <a:spcPts val="0"/>
              </a:spcAft>
              <a:buSzPts val="2400"/>
              <a:buChar char="○"/>
              <a:defRPr/>
            </a:lvl5pPr>
            <a:lvl6pPr indent="-381000" lvl="5" marL="2743200" rtl="0">
              <a:spcBef>
                <a:spcPts val="800"/>
              </a:spcBef>
              <a:spcAft>
                <a:spcPts val="0"/>
              </a:spcAft>
              <a:buSzPts val="2400"/>
              <a:buChar char="■"/>
              <a:defRPr/>
            </a:lvl6pPr>
            <a:lvl7pPr indent="-381000" lvl="6" marL="3200400" rtl="0">
              <a:spcBef>
                <a:spcPts val="800"/>
              </a:spcBef>
              <a:spcAft>
                <a:spcPts val="0"/>
              </a:spcAft>
              <a:buSzPts val="2400"/>
              <a:buChar char="●"/>
              <a:defRPr/>
            </a:lvl7pPr>
            <a:lvl8pPr indent="-381000" lvl="7" marL="3657600" rtl="0">
              <a:spcBef>
                <a:spcPts val="800"/>
              </a:spcBef>
              <a:spcAft>
                <a:spcPts val="0"/>
              </a:spcAft>
              <a:buSzPts val="2400"/>
              <a:buChar char="○"/>
              <a:defRPr/>
            </a:lvl8pPr>
            <a:lvl9pPr indent="-381000" lvl="8" marL="4114800" rtl="0">
              <a:spcBef>
                <a:spcPts val="800"/>
              </a:spcBef>
              <a:spcAft>
                <a:spcPts val="800"/>
              </a:spcAft>
              <a:buSzPts val="2400"/>
              <a:buChar char="■"/>
              <a:defRPr/>
            </a:lvl9pPr>
          </a:lstStyle>
          <a:p/>
        </p:txBody>
      </p:sp>
      <p:sp>
        <p:nvSpPr>
          <p:cNvPr id="74" name="Google Shape;74;p17"/>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75" name="Google Shape;75;p17"/>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6" name="Shape 76"/>
        <p:cNvGrpSpPr/>
        <p:nvPr/>
      </p:nvGrpSpPr>
      <p:grpSpPr>
        <a:xfrm>
          <a:off x="0" y="0"/>
          <a:ext cx="0" cy="0"/>
          <a:chOff x="0" y="0"/>
          <a:chExt cx="0" cy="0"/>
        </a:xfrm>
      </p:grpSpPr>
      <p:pic>
        <p:nvPicPr>
          <p:cNvPr id="77" name="Google Shape;77;p18"/>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78" name="Google Shape;78;p18"/>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79" name="Google Shape;79;p18"/>
          <p:cNvSpPr txBox="1"/>
          <p:nvPr>
            <p:ph idx="1" type="body"/>
          </p:nvPr>
        </p:nvSpPr>
        <p:spPr>
          <a:xfrm>
            <a:off x="855275" y="1201550"/>
            <a:ext cx="3473100" cy="29994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80" name="Google Shape;80;p18"/>
          <p:cNvSpPr txBox="1"/>
          <p:nvPr>
            <p:ph idx="2" type="body"/>
          </p:nvPr>
        </p:nvSpPr>
        <p:spPr>
          <a:xfrm>
            <a:off x="4815599" y="1201550"/>
            <a:ext cx="3473100" cy="29994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sz="2000"/>
            </a:lvl1pPr>
            <a:lvl2pPr indent="-355600" lvl="1" marL="914400" rtl="0">
              <a:spcBef>
                <a:spcPts val="800"/>
              </a:spcBef>
              <a:spcAft>
                <a:spcPts val="0"/>
              </a:spcAft>
              <a:buSzPts val="2000"/>
              <a:buChar char="◇"/>
              <a:defRPr sz="2000"/>
            </a:lvl2pPr>
            <a:lvl3pPr indent="-355600" lvl="2" marL="1371600" rtl="0">
              <a:spcBef>
                <a:spcPts val="800"/>
              </a:spcBef>
              <a:spcAft>
                <a:spcPts val="0"/>
              </a:spcAft>
              <a:buSzPts val="2000"/>
              <a:buChar char="■"/>
              <a:defRPr sz="2000"/>
            </a:lvl3pPr>
            <a:lvl4pPr indent="-355600" lvl="3" marL="1828800" rtl="0">
              <a:spcBef>
                <a:spcPts val="800"/>
              </a:spcBef>
              <a:spcAft>
                <a:spcPts val="0"/>
              </a:spcAft>
              <a:buSzPts val="2000"/>
              <a:buChar char="●"/>
              <a:defRPr sz="2000"/>
            </a:lvl4pPr>
            <a:lvl5pPr indent="-355600" lvl="4" marL="2286000" rtl="0">
              <a:spcBef>
                <a:spcPts val="800"/>
              </a:spcBef>
              <a:spcAft>
                <a:spcPts val="0"/>
              </a:spcAft>
              <a:buSzPts val="2000"/>
              <a:buChar char="○"/>
              <a:defRPr sz="2000"/>
            </a:lvl5pPr>
            <a:lvl6pPr indent="-355600" lvl="5" marL="2743200" rtl="0">
              <a:spcBef>
                <a:spcPts val="800"/>
              </a:spcBef>
              <a:spcAft>
                <a:spcPts val="0"/>
              </a:spcAft>
              <a:buSzPts val="2000"/>
              <a:buChar char="■"/>
              <a:defRPr sz="2000"/>
            </a:lvl6pPr>
            <a:lvl7pPr indent="-355600" lvl="6" marL="3200400" rtl="0">
              <a:spcBef>
                <a:spcPts val="800"/>
              </a:spcBef>
              <a:spcAft>
                <a:spcPts val="0"/>
              </a:spcAft>
              <a:buSzPts val="2000"/>
              <a:buChar char="●"/>
              <a:defRPr sz="2000"/>
            </a:lvl7pPr>
            <a:lvl8pPr indent="-355600" lvl="7" marL="3657600" rtl="0">
              <a:spcBef>
                <a:spcPts val="800"/>
              </a:spcBef>
              <a:spcAft>
                <a:spcPts val="0"/>
              </a:spcAft>
              <a:buSzPts val="2000"/>
              <a:buChar char="○"/>
              <a:defRPr sz="2000"/>
            </a:lvl8pPr>
            <a:lvl9pPr indent="-355600" lvl="8" marL="4114800" rtl="0">
              <a:spcBef>
                <a:spcPts val="800"/>
              </a:spcBef>
              <a:spcAft>
                <a:spcPts val="800"/>
              </a:spcAft>
              <a:buSzPts val="2000"/>
              <a:buChar char="■"/>
              <a:defRPr sz="2000"/>
            </a:lvl9pPr>
          </a:lstStyle>
          <a:p/>
        </p:txBody>
      </p:sp>
      <p:sp>
        <p:nvSpPr>
          <p:cNvPr id="81" name="Google Shape;81;p18"/>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82" name="Google Shape;82;p18"/>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3" name="Shape 83"/>
        <p:cNvGrpSpPr/>
        <p:nvPr/>
      </p:nvGrpSpPr>
      <p:grpSpPr>
        <a:xfrm>
          <a:off x="0" y="0"/>
          <a:ext cx="0" cy="0"/>
          <a:chOff x="0" y="0"/>
          <a:chExt cx="0" cy="0"/>
        </a:xfrm>
      </p:grpSpPr>
      <p:pic>
        <p:nvPicPr>
          <p:cNvPr id="84" name="Google Shape;84;p19"/>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85" name="Google Shape;85;p19"/>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86" name="Google Shape;86;p19"/>
          <p:cNvSpPr txBox="1"/>
          <p:nvPr>
            <p:ph idx="1" type="body"/>
          </p:nvPr>
        </p:nvSpPr>
        <p:spPr>
          <a:xfrm>
            <a:off x="855300" y="1201550"/>
            <a:ext cx="2315700" cy="3045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87" name="Google Shape;87;p19"/>
          <p:cNvSpPr txBox="1"/>
          <p:nvPr>
            <p:ph idx="2" type="body"/>
          </p:nvPr>
        </p:nvSpPr>
        <p:spPr>
          <a:xfrm>
            <a:off x="3414200" y="1201550"/>
            <a:ext cx="2315700" cy="3045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88" name="Google Shape;88;p19"/>
          <p:cNvSpPr txBox="1"/>
          <p:nvPr>
            <p:ph idx="3" type="body"/>
          </p:nvPr>
        </p:nvSpPr>
        <p:spPr>
          <a:xfrm>
            <a:off x="5973099" y="1201550"/>
            <a:ext cx="2315700" cy="30459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89" name="Google Shape;89;p19"/>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90" name="Google Shape;90;p19"/>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pic>
        <p:nvPicPr>
          <p:cNvPr id="92" name="Google Shape;92;p20"/>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93" name="Google Shape;93;p20"/>
          <p:cNvSpPr txBox="1"/>
          <p:nvPr>
            <p:ph type="title"/>
          </p:nvPr>
        </p:nvSpPr>
        <p:spPr>
          <a:xfrm>
            <a:off x="1080050" y="531200"/>
            <a:ext cx="6984000" cy="3963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94" name="Google Shape;94;p20"/>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95" name="Google Shape;95;p20"/>
          <p:cNvSpPr/>
          <p:nvPr/>
        </p:nvSpPr>
        <p:spPr>
          <a:xfrm>
            <a:off x="3850763" y="978150"/>
            <a:ext cx="1442481" cy="75397"/>
          </a:xfrm>
          <a:custGeom>
            <a:rect b="b" l="l" r="r" t="t"/>
            <a:pathLst>
              <a:path extrusionOk="0" h="2831" w="27831">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pic>
        <p:nvPicPr>
          <p:cNvPr id="97" name="Google Shape;97;p21"/>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98" name="Google Shape;98;p21"/>
          <p:cNvSpPr txBox="1"/>
          <p:nvPr>
            <p:ph idx="1" type="body"/>
          </p:nvPr>
        </p:nvSpPr>
        <p:spPr>
          <a:xfrm>
            <a:off x="855300" y="3826525"/>
            <a:ext cx="7433400" cy="318000"/>
          </a:xfrm>
          <a:prstGeom prst="rect">
            <a:avLst/>
          </a:prstGeom>
        </p:spPr>
        <p:txBody>
          <a:bodyPr anchorCtr="0" anchor="t" bIns="0" lIns="0" spcFirstLastPara="1" rIns="0" wrap="square" tIns="0">
            <a:noAutofit/>
          </a:bodyPr>
          <a:lstStyle>
            <a:lvl1pPr indent="-228600" lvl="0" marL="457200" rtl="0" algn="ctr">
              <a:spcBef>
                <a:spcPts val="0"/>
              </a:spcBef>
              <a:spcAft>
                <a:spcPts val="800"/>
              </a:spcAft>
              <a:buSzPts val="1800"/>
              <a:buNone/>
              <a:defRPr sz="1800"/>
            </a:lvl1pPr>
          </a:lstStyle>
          <a:p/>
        </p:txBody>
      </p:sp>
      <p:sp>
        <p:nvSpPr>
          <p:cNvPr id="99" name="Google Shape;99;p21"/>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pic>
        <p:nvPicPr>
          <p:cNvPr id="101" name="Google Shape;101;p22"/>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102" name="Google Shape;102;p22"/>
          <p:cNvSpPr txBox="1"/>
          <p:nvPr>
            <p:ph idx="12" type="sldNum"/>
          </p:nvPr>
        </p:nvSpPr>
        <p:spPr>
          <a:xfrm>
            <a:off x="4297650" y="4465974"/>
            <a:ext cx="548700" cy="6774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p:cSld name="BLANK_1">
    <p:spTree>
      <p:nvGrpSpPr>
        <p:cNvPr id="103" name="Shape 103"/>
        <p:cNvGrpSpPr/>
        <p:nvPr/>
      </p:nvGrpSpPr>
      <p:grpSpPr>
        <a:xfrm>
          <a:off x="0" y="0"/>
          <a:ext cx="0" cy="0"/>
          <a:chOff x="0" y="0"/>
          <a:chExt cx="0" cy="0"/>
        </a:xfrm>
      </p:grpSpPr>
      <p:sp>
        <p:nvSpPr>
          <p:cNvPr id="104" name="Google Shape;104;p23"/>
          <p:cNvSpPr txBox="1"/>
          <p:nvPr>
            <p:ph idx="12" type="sldNum"/>
          </p:nvPr>
        </p:nvSpPr>
        <p:spPr>
          <a:xfrm>
            <a:off x="4297650" y="4465974"/>
            <a:ext cx="548700" cy="677400"/>
          </a:xfrm>
          <a:prstGeom prst="rect">
            <a:avLst/>
          </a:prstGeom>
          <a:effectLst>
            <a:outerShdw blurRad="57150" rotWithShape="0" algn="bl" dir="5400000" dist="19050">
              <a:schemeClr val="dk1">
                <a:alpha val="50000"/>
              </a:schemeClr>
            </a:outerShdw>
          </a:effectLst>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1.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a:blip r:embed="rId1">
            <a:alphaModFix/>
          </a:blip>
          <a:stretch>
            <a:fillRect/>
          </a:stretch>
        </p:blipFill>
        <p:spPr>
          <a:xfrm>
            <a:off x="50" y="0"/>
            <a:ext cx="9144000" cy="5143500"/>
          </a:xfrm>
          <a:prstGeom prst="rect">
            <a:avLst/>
          </a:prstGeom>
          <a:noFill/>
          <a:ln>
            <a:noFill/>
          </a:ln>
        </p:spPr>
      </p:pic>
      <p:sp>
        <p:nvSpPr>
          <p:cNvPr id="52" name="Google Shape;52;p13"/>
          <p:cNvSpPr txBox="1"/>
          <p:nvPr>
            <p:ph type="title"/>
          </p:nvPr>
        </p:nvSpPr>
        <p:spPr>
          <a:xfrm>
            <a:off x="1080050" y="531200"/>
            <a:ext cx="6984000" cy="3963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1pPr>
            <a:lvl2pPr lvl="1"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2pPr>
            <a:lvl3pPr lvl="2"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3pPr>
            <a:lvl4pPr lvl="3"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4pPr>
            <a:lvl5pPr lvl="4"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5pPr>
            <a:lvl6pPr lvl="5"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6pPr>
            <a:lvl7pPr lvl="6"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7pPr>
            <a:lvl8pPr lvl="7"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8pPr>
            <a:lvl9pPr lvl="8" rtl="0" algn="ctr">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9pPr>
          </a:lstStyle>
          <a:p/>
        </p:txBody>
      </p:sp>
      <p:sp>
        <p:nvSpPr>
          <p:cNvPr id="53" name="Google Shape;53;p13"/>
          <p:cNvSpPr txBox="1"/>
          <p:nvPr>
            <p:ph idx="1" type="body"/>
          </p:nvPr>
        </p:nvSpPr>
        <p:spPr>
          <a:xfrm>
            <a:off x="1080050" y="1201548"/>
            <a:ext cx="6984000" cy="3033900"/>
          </a:xfrm>
          <a:prstGeom prst="rect">
            <a:avLst/>
          </a:prstGeom>
          <a:noFill/>
          <a:ln>
            <a:noFill/>
          </a:ln>
        </p:spPr>
        <p:txBody>
          <a:bodyPr anchorCtr="0" anchor="t" bIns="0" lIns="0" spcFirstLastPara="1" rIns="0" wrap="square" tIns="0">
            <a:noAutofit/>
          </a:bodyPr>
          <a:lstStyle>
            <a:lvl1pPr indent="-381000" lvl="0" marL="457200" rtl="0">
              <a:lnSpc>
                <a:spcPct val="115000"/>
              </a:lnSpc>
              <a:spcBef>
                <a:spcPts val="0"/>
              </a:spcBef>
              <a:spcAft>
                <a:spcPts val="0"/>
              </a:spcAft>
              <a:buClr>
                <a:schemeClr val="accent4"/>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indent="-381000" lvl="1" marL="914400" rtl="0">
              <a:lnSpc>
                <a:spcPct val="115000"/>
              </a:lnSpc>
              <a:spcBef>
                <a:spcPts val="800"/>
              </a:spcBef>
              <a:spcAft>
                <a:spcPts val="0"/>
              </a:spcAft>
              <a:buClr>
                <a:schemeClr val="accent5"/>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indent="-381000" lvl="2" marL="1371600" rtl="0">
              <a:lnSpc>
                <a:spcPct val="115000"/>
              </a:lnSpc>
              <a:spcBef>
                <a:spcPts val="800"/>
              </a:spcBef>
              <a:spcAft>
                <a:spcPts val="0"/>
              </a:spcAft>
              <a:buClr>
                <a:schemeClr val="accent1"/>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indent="-381000" lvl="3" marL="18288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indent="-381000" lvl="4" marL="2286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indent="-381000" lvl="5" marL="27432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indent="-381000" lvl="6" marL="32004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indent="-381000" lvl="7" marL="36576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indent="-381000" lvl="8" marL="4114800" rtl="0">
              <a:lnSpc>
                <a:spcPct val="115000"/>
              </a:lnSpc>
              <a:spcBef>
                <a:spcPts val="800"/>
              </a:spcBef>
              <a:spcAft>
                <a:spcPts val="80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p:txBody>
      </p:sp>
      <p:sp>
        <p:nvSpPr>
          <p:cNvPr id="54" name="Google Shape;54;p13"/>
          <p:cNvSpPr txBox="1"/>
          <p:nvPr>
            <p:ph idx="12" type="sldNum"/>
          </p:nvPr>
        </p:nvSpPr>
        <p:spPr>
          <a:xfrm>
            <a:off x="4297650" y="4465974"/>
            <a:ext cx="548700" cy="677400"/>
          </a:xfrm>
          <a:prstGeom prst="rect">
            <a:avLst/>
          </a:prstGeom>
          <a:noFill/>
          <a:ln>
            <a:noFill/>
          </a:ln>
        </p:spPr>
        <p:txBody>
          <a:bodyPr anchorCtr="0" anchor="ctr" bIns="0" lIns="0" spcFirstLastPara="1" rIns="0" wrap="square" tIns="0">
            <a:noAutofit/>
          </a:bodyPr>
          <a:lstStyle>
            <a:lvl1pPr lvl="0" rtl="0" algn="ctr">
              <a:buNone/>
              <a:defRPr sz="1300">
                <a:solidFill>
                  <a:schemeClr val="lt1"/>
                </a:solidFill>
                <a:latin typeface="Satisfy"/>
                <a:ea typeface="Satisfy"/>
                <a:cs typeface="Satisfy"/>
                <a:sym typeface="Satisfy"/>
              </a:defRPr>
            </a:lvl1pPr>
            <a:lvl2pPr lvl="1" rtl="0" algn="ctr">
              <a:buNone/>
              <a:defRPr sz="1300">
                <a:solidFill>
                  <a:schemeClr val="lt1"/>
                </a:solidFill>
                <a:latin typeface="Satisfy"/>
                <a:ea typeface="Satisfy"/>
                <a:cs typeface="Satisfy"/>
                <a:sym typeface="Satisfy"/>
              </a:defRPr>
            </a:lvl2pPr>
            <a:lvl3pPr lvl="2" rtl="0" algn="ctr">
              <a:buNone/>
              <a:defRPr sz="1300">
                <a:solidFill>
                  <a:schemeClr val="lt1"/>
                </a:solidFill>
                <a:latin typeface="Satisfy"/>
                <a:ea typeface="Satisfy"/>
                <a:cs typeface="Satisfy"/>
                <a:sym typeface="Satisfy"/>
              </a:defRPr>
            </a:lvl3pPr>
            <a:lvl4pPr lvl="3" rtl="0" algn="ctr">
              <a:buNone/>
              <a:defRPr sz="1300">
                <a:solidFill>
                  <a:schemeClr val="lt1"/>
                </a:solidFill>
                <a:latin typeface="Satisfy"/>
                <a:ea typeface="Satisfy"/>
                <a:cs typeface="Satisfy"/>
                <a:sym typeface="Satisfy"/>
              </a:defRPr>
            </a:lvl4pPr>
            <a:lvl5pPr lvl="4" rtl="0" algn="ctr">
              <a:buNone/>
              <a:defRPr sz="1300">
                <a:solidFill>
                  <a:schemeClr val="lt1"/>
                </a:solidFill>
                <a:latin typeface="Satisfy"/>
                <a:ea typeface="Satisfy"/>
                <a:cs typeface="Satisfy"/>
                <a:sym typeface="Satisfy"/>
              </a:defRPr>
            </a:lvl5pPr>
            <a:lvl6pPr lvl="5" rtl="0" algn="ctr">
              <a:buNone/>
              <a:defRPr sz="1300">
                <a:solidFill>
                  <a:schemeClr val="lt1"/>
                </a:solidFill>
                <a:latin typeface="Satisfy"/>
                <a:ea typeface="Satisfy"/>
                <a:cs typeface="Satisfy"/>
                <a:sym typeface="Satisfy"/>
              </a:defRPr>
            </a:lvl6pPr>
            <a:lvl7pPr lvl="6" rtl="0" algn="ctr">
              <a:buNone/>
              <a:defRPr sz="1300">
                <a:solidFill>
                  <a:schemeClr val="lt1"/>
                </a:solidFill>
                <a:latin typeface="Satisfy"/>
                <a:ea typeface="Satisfy"/>
                <a:cs typeface="Satisfy"/>
                <a:sym typeface="Satisfy"/>
              </a:defRPr>
            </a:lvl7pPr>
            <a:lvl8pPr lvl="7" rtl="0" algn="ctr">
              <a:buNone/>
              <a:defRPr sz="1300">
                <a:solidFill>
                  <a:schemeClr val="lt1"/>
                </a:solidFill>
                <a:latin typeface="Satisfy"/>
                <a:ea typeface="Satisfy"/>
                <a:cs typeface="Satisfy"/>
                <a:sym typeface="Satisfy"/>
              </a:defRPr>
            </a:lvl8pPr>
            <a:lvl9pPr lvl="8" rtl="0" algn="ctr">
              <a:buNone/>
              <a:defRPr sz="1300">
                <a:solidFill>
                  <a:schemeClr val="lt1"/>
                </a:solidFill>
                <a:latin typeface="Satisfy"/>
                <a:ea typeface="Satisfy"/>
                <a:cs typeface="Satisfy"/>
                <a:sym typeface="Satisfy"/>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hyperlink" Target="http://www.youtube.com/watch?v=CEKk_ez5Mjc" TargetMode="Externa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8.jpg"/><Relationship Id="rId5" Type="http://schemas.openxmlformats.org/officeDocument/2006/relationships/image" Target="../media/image5.jpg"/><Relationship Id="rId6" Type="http://schemas.openxmlformats.org/officeDocument/2006/relationships/image" Target="../media/image2.png"/><Relationship Id="rId7"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4.jpg"/><Relationship Id="rId6" Type="http://schemas.openxmlformats.org/officeDocument/2006/relationships/image" Target="../media/image18.jpg"/><Relationship Id="rId7"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9.jpg"/><Relationship Id="rId4" Type="http://schemas.openxmlformats.org/officeDocument/2006/relationships/image" Target="../media/image17.jpg"/><Relationship Id="rId5" Type="http://schemas.openxmlformats.org/officeDocument/2006/relationships/image" Target="../media/image14.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8" name="Shape 108"/>
        <p:cNvGrpSpPr/>
        <p:nvPr/>
      </p:nvGrpSpPr>
      <p:grpSpPr>
        <a:xfrm>
          <a:off x="0" y="0"/>
          <a:ext cx="0" cy="0"/>
          <a:chOff x="0" y="0"/>
          <a:chExt cx="0" cy="0"/>
        </a:xfrm>
      </p:grpSpPr>
      <p:sp>
        <p:nvSpPr>
          <p:cNvPr id="109" name="Google Shape;109;p24"/>
          <p:cNvSpPr txBox="1"/>
          <p:nvPr>
            <p:ph idx="4294967295" type="ctrTitle"/>
          </p:nvPr>
        </p:nvSpPr>
        <p:spPr>
          <a:xfrm>
            <a:off x="1127100" y="1240125"/>
            <a:ext cx="6889800" cy="1754100"/>
          </a:xfrm>
          <a:prstGeom prst="rect">
            <a:avLst/>
          </a:prstGeom>
          <a:effectLst>
            <a:outerShdw blurRad="28575" rotWithShape="0" algn="bl" dir="5400000" dist="19050">
              <a:srgbClr val="000000">
                <a:alpha val="50000"/>
              </a:srgbClr>
            </a:outerShdw>
          </a:effectLst>
        </p:spPr>
        <p:txBody>
          <a:bodyPr anchorCtr="0" anchor="b" bIns="0" lIns="0" spcFirstLastPara="1" rIns="0" wrap="square" tIns="0">
            <a:noAutofit/>
          </a:bodyPr>
          <a:lstStyle/>
          <a:p>
            <a:pPr indent="0" lvl="0" marL="0" rtl="0" algn="ctr">
              <a:spcBef>
                <a:spcPts val="0"/>
              </a:spcBef>
              <a:spcAft>
                <a:spcPts val="0"/>
              </a:spcAft>
              <a:buNone/>
            </a:pPr>
            <a:r>
              <a:rPr lang="en" sz="6000">
                <a:latin typeface="Lora"/>
                <a:ea typeface="Lora"/>
                <a:cs typeface="Lora"/>
                <a:sym typeface="Lora"/>
              </a:rPr>
              <a:t>Research, Values &amp; Corn-cept Video</a:t>
            </a:r>
            <a:endParaRPr sz="6000">
              <a:latin typeface="Lora"/>
              <a:ea typeface="Lora"/>
              <a:cs typeface="Lora"/>
              <a:sym typeface="Lora"/>
            </a:endParaRPr>
          </a:p>
        </p:txBody>
      </p:sp>
      <p:pic>
        <p:nvPicPr>
          <p:cNvPr descr="Sweet Corn" id="110" name="Google Shape;110;p24"/>
          <p:cNvPicPr preferRelativeResize="0"/>
          <p:nvPr/>
        </p:nvPicPr>
        <p:blipFill>
          <a:blip r:embed="rId3">
            <a:alphaModFix/>
          </a:blip>
          <a:stretch>
            <a:fillRect/>
          </a:stretch>
        </p:blipFill>
        <p:spPr>
          <a:xfrm>
            <a:off x="3246825" y="3613275"/>
            <a:ext cx="2650350" cy="1417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p:nvPr/>
        </p:nvSpPr>
        <p:spPr>
          <a:xfrm>
            <a:off x="11225" y="-22450"/>
            <a:ext cx="2987400" cy="51435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3"/>
          <p:cNvSpPr/>
          <p:nvPr/>
        </p:nvSpPr>
        <p:spPr>
          <a:xfrm>
            <a:off x="6098075" y="0"/>
            <a:ext cx="3045900" cy="5143500"/>
          </a:xfrm>
          <a:prstGeom prst="rect">
            <a:avLst/>
          </a:prstGeom>
          <a:solidFill>
            <a:srgbClr val="D9EA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3"/>
          <p:cNvSpPr txBox="1"/>
          <p:nvPr/>
        </p:nvSpPr>
        <p:spPr>
          <a:xfrm>
            <a:off x="280750" y="235825"/>
            <a:ext cx="2515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Bellota Text"/>
                <a:ea typeface="Bellota Text"/>
                <a:cs typeface="Bellota Text"/>
                <a:sym typeface="Bellota Text"/>
              </a:rPr>
              <a:t>What didn’t work?</a:t>
            </a:r>
            <a:endParaRPr b="1">
              <a:latin typeface="Bellota Text"/>
              <a:ea typeface="Bellota Text"/>
              <a:cs typeface="Bellota Text"/>
              <a:sym typeface="Bellota Text"/>
            </a:endParaRPr>
          </a:p>
        </p:txBody>
      </p:sp>
      <p:sp>
        <p:nvSpPr>
          <p:cNvPr id="180" name="Google Shape;180;p33"/>
          <p:cNvSpPr txBox="1"/>
          <p:nvPr/>
        </p:nvSpPr>
        <p:spPr>
          <a:xfrm>
            <a:off x="356500" y="1271750"/>
            <a:ext cx="23640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ellota Text Light"/>
                <a:ea typeface="Bellota Text Light"/>
                <a:cs typeface="Bellota Text Light"/>
                <a:sym typeface="Bellota Text Light"/>
              </a:rPr>
              <a:t>Solutions </a:t>
            </a:r>
            <a:r>
              <a:rPr b="1" lang="en">
                <a:latin typeface="Bellota Text"/>
                <a:ea typeface="Bellota Text"/>
                <a:cs typeface="Bellota Text"/>
                <a:sym typeface="Bellota Text"/>
              </a:rPr>
              <a:t>focused on large diet categories </a:t>
            </a:r>
            <a:r>
              <a:rPr lang="en">
                <a:latin typeface="Bellota Text Light"/>
                <a:ea typeface="Bellota Text Light"/>
                <a:cs typeface="Bellota Text Light"/>
                <a:sym typeface="Bellota Text Light"/>
              </a:rPr>
              <a:t>rather than individual dietary needs (e.g. pescatarian, keto, vegan)</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rPr lang="en">
                <a:latin typeface="Bellota Text Light"/>
                <a:ea typeface="Bellota Text Light"/>
                <a:cs typeface="Bellota Text Light"/>
                <a:sym typeface="Bellota Text Light"/>
              </a:rPr>
              <a:t>Some solutions </a:t>
            </a:r>
            <a:r>
              <a:rPr b="1" lang="en">
                <a:latin typeface="Bellota Text"/>
                <a:ea typeface="Bellota Text"/>
                <a:cs typeface="Bellota Text"/>
                <a:sym typeface="Bellota Text"/>
              </a:rPr>
              <a:t>aren’t considerate of novices</a:t>
            </a:r>
            <a:r>
              <a:rPr lang="en">
                <a:latin typeface="Bellota Text Light"/>
                <a:ea typeface="Bellota Text Light"/>
                <a:cs typeface="Bellota Text Light"/>
                <a:sym typeface="Bellota Text Light"/>
              </a:rPr>
              <a:t> (e.g. NYT cooking recipes are complex)</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p:txBody>
      </p:sp>
      <p:sp>
        <p:nvSpPr>
          <p:cNvPr id="181" name="Google Shape;181;p33"/>
          <p:cNvSpPr txBox="1"/>
          <p:nvPr/>
        </p:nvSpPr>
        <p:spPr>
          <a:xfrm>
            <a:off x="6363275" y="235825"/>
            <a:ext cx="2515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Bellota Text"/>
                <a:ea typeface="Bellota Text"/>
                <a:cs typeface="Bellota Text"/>
                <a:sym typeface="Bellota Text"/>
              </a:rPr>
              <a:t>What did work?</a:t>
            </a:r>
            <a:endParaRPr b="1">
              <a:latin typeface="Bellota Text"/>
              <a:ea typeface="Bellota Text"/>
              <a:cs typeface="Bellota Text"/>
              <a:sym typeface="Bellota Text"/>
            </a:endParaRPr>
          </a:p>
        </p:txBody>
      </p:sp>
      <p:sp>
        <p:nvSpPr>
          <p:cNvPr id="182" name="Google Shape;182;p33"/>
          <p:cNvSpPr txBox="1"/>
          <p:nvPr/>
        </p:nvSpPr>
        <p:spPr>
          <a:xfrm>
            <a:off x="6363275" y="1222675"/>
            <a:ext cx="25155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ellota Text Light"/>
                <a:ea typeface="Bellota Text Light"/>
                <a:cs typeface="Bellota Text Light"/>
                <a:sym typeface="Bellota Text Light"/>
              </a:rPr>
              <a:t>User-friendly, </a:t>
            </a:r>
            <a:r>
              <a:rPr b="1" lang="en">
                <a:latin typeface="Bellota Text"/>
                <a:ea typeface="Bellota Text"/>
                <a:cs typeface="Bellota Text"/>
                <a:sym typeface="Bellota Text"/>
              </a:rPr>
              <a:t>sleek interfaces</a:t>
            </a:r>
            <a:r>
              <a:rPr lang="en">
                <a:latin typeface="Bellota Text Light"/>
                <a:ea typeface="Bellota Text Light"/>
                <a:cs typeface="Bellota Text Light"/>
                <a:sym typeface="Bellota Text Light"/>
              </a:rPr>
              <a:t> are attractive</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rPr lang="en">
                <a:latin typeface="Bellota Text Light"/>
                <a:ea typeface="Bellota Text Light"/>
                <a:cs typeface="Bellota Text Light"/>
                <a:sym typeface="Bellota Text Light"/>
              </a:rPr>
              <a:t>Data-driven / AI – MFP uses a </a:t>
            </a:r>
            <a:r>
              <a:rPr b="1" lang="en">
                <a:latin typeface="Bellota Text"/>
                <a:ea typeface="Bellota Text"/>
                <a:cs typeface="Bellota Text"/>
                <a:sym typeface="Bellota Text"/>
              </a:rPr>
              <a:t>large database</a:t>
            </a:r>
            <a:r>
              <a:rPr lang="en">
                <a:latin typeface="Bellota Text Light"/>
                <a:ea typeface="Bellota Text Light"/>
                <a:cs typeface="Bellota Text Light"/>
                <a:sym typeface="Bellota Text Light"/>
              </a:rPr>
              <a:t> of foods, NYT uses a large recipe base </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rPr b="1" lang="en">
                <a:latin typeface="Bellota Text"/>
                <a:ea typeface="Bellota Text"/>
                <a:cs typeface="Bellota Text"/>
                <a:sym typeface="Bellota Text"/>
              </a:rPr>
              <a:t>Personalizable</a:t>
            </a:r>
            <a:r>
              <a:rPr lang="en">
                <a:latin typeface="Bellota Text Light"/>
                <a:ea typeface="Bellota Text Light"/>
                <a:cs typeface="Bellota Text Light"/>
                <a:sym typeface="Bellota Text Light"/>
              </a:rPr>
              <a:t> with respect to individual nutrition goals and taste preferences, since everyone eats differently</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p:txBody>
      </p:sp>
      <p:sp>
        <p:nvSpPr>
          <p:cNvPr id="183" name="Google Shape;183;p33"/>
          <p:cNvSpPr txBox="1"/>
          <p:nvPr/>
        </p:nvSpPr>
        <p:spPr>
          <a:xfrm>
            <a:off x="3290588" y="235825"/>
            <a:ext cx="2515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Bellota Text"/>
                <a:ea typeface="Bellota Text"/>
                <a:cs typeface="Bellota Text"/>
                <a:sym typeface="Bellota Text"/>
              </a:rPr>
              <a:t>How existing solutions differ from our solution?</a:t>
            </a:r>
            <a:endParaRPr b="1">
              <a:latin typeface="Bellota Text"/>
              <a:ea typeface="Bellota Text"/>
              <a:cs typeface="Bellota Text"/>
              <a:sym typeface="Bellota Text"/>
            </a:endParaRPr>
          </a:p>
        </p:txBody>
      </p:sp>
      <p:sp>
        <p:nvSpPr>
          <p:cNvPr id="184" name="Google Shape;184;p33"/>
          <p:cNvSpPr txBox="1"/>
          <p:nvPr/>
        </p:nvSpPr>
        <p:spPr>
          <a:xfrm>
            <a:off x="3390000" y="1294200"/>
            <a:ext cx="23640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ellota Text Light"/>
                <a:ea typeface="Bellota Text Light"/>
                <a:cs typeface="Bellota Text Light"/>
                <a:sym typeface="Bellota Text Light"/>
              </a:rPr>
              <a:t>Many existing solutions use static </a:t>
            </a:r>
            <a:r>
              <a:rPr b="1" lang="en">
                <a:latin typeface="Bellota Text"/>
                <a:ea typeface="Bellota Text"/>
                <a:cs typeface="Bellota Text"/>
                <a:sym typeface="Bellota Text"/>
              </a:rPr>
              <a:t>recipes, unable to be adapted</a:t>
            </a:r>
            <a:r>
              <a:rPr lang="en">
                <a:latin typeface="Bellota Text Light"/>
                <a:ea typeface="Bellota Text Light"/>
                <a:cs typeface="Bellota Text Light"/>
                <a:sym typeface="Bellota Text Light"/>
              </a:rPr>
              <a:t> as you modify a recipe while cooking</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rPr lang="en">
                <a:latin typeface="Bellota Text Light"/>
                <a:ea typeface="Bellota Text Light"/>
                <a:cs typeface="Bellota Text Light"/>
                <a:sym typeface="Bellota Text Light"/>
              </a:rPr>
              <a:t>Not all solutions were concerned with nutrition, </a:t>
            </a:r>
            <a:r>
              <a:rPr b="1" lang="en">
                <a:latin typeface="Bellota Text"/>
                <a:ea typeface="Bellota Text"/>
                <a:cs typeface="Bellota Text"/>
                <a:sym typeface="Bellota Text"/>
              </a:rPr>
              <a:t>only completing the recipe</a:t>
            </a:r>
            <a:endParaRPr b="1">
              <a:latin typeface="Bellota Text"/>
              <a:ea typeface="Bellota Text"/>
              <a:cs typeface="Bellota Text"/>
              <a:sym typeface="Bellota Tex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rPr lang="en">
                <a:latin typeface="Bellota Text Light"/>
                <a:ea typeface="Bellota Text Light"/>
                <a:cs typeface="Bellota Text Light"/>
                <a:sym typeface="Bellota Text Light"/>
              </a:rPr>
              <a:t>Their solutions </a:t>
            </a:r>
            <a:r>
              <a:rPr b="1" lang="en">
                <a:latin typeface="Bellota Text"/>
                <a:ea typeface="Bellota Text"/>
                <a:cs typeface="Bellota Text"/>
                <a:sym typeface="Bellota Text"/>
              </a:rPr>
              <a:t>did not offer feedback</a:t>
            </a:r>
            <a:r>
              <a:rPr lang="en">
                <a:latin typeface="Bellota Text Light"/>
                <a:ea typeface="Bellota Text Light"/>
                <a:cs typeface="Bellota Text Light"/>
                <a:sym typeface="Bellota Text Light"/>
              </a:rPr>
              <a:t> on cooking</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a:p>
            <a:pPr indent="0" lvl="0" marL="0" rtl="0" algn="l">
              <a:spcBef>
                <a:spcPts val="0"/>
              </a:spcBef>
              <a:spcAft>
                <a:spcPts val="0"/>
              </a:spcAft>
              <a:buNone/>
            </a:pPr>
            <a:r>
              <a:t/>
            </a:r>
            <a:endParaRPr>
              <a:latin typeface="Bellota Text Light"/>
              <a:ea typeface="Bellota Text Light"/>
              <a:cs typeface="Bellota Text Light"/>
              <a:sym typeface="Bellota Text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4"/>
          <p:cNvSpPr txBox="1"/>
          <p:nvPr>
            <p:ph type="title"/>
          </p:nvPr>
        </p:nvSpPr>
        <p:spPr>
          <a:xfrm>
            <a:off x="1080050" y="531200"/>
            <a:ext cx="6984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latin typeface="Bellota Text"/>
                <a:ea typeface="Bellota Text"/>
                <a:cs typeface="Bellota Text"/>
                <a:sym typeface="Bellota Text"/>
              </a:rPr>
              <a:t>What makes our solution different?</a:t>
            </a:r>
            <a:endParaRPr>
              <a:latin typeface="Bellota Text"/>
              <a:ea typeface="Bellota Text"/>
              <a:cs typeface="Bellota Text"/>
              <a:sym typeface="Bellota Text"/>
            </a:endParaRPr>
          </a:p>
        </p:txBody>
      </p:sp>
      <p:sp>
        <p:nvSpPr>
          <p:cNvPr id="190" name="Google Shape;190;p34"/>
          <p:cNvSpPr txBox="1"/>
          <p:nvPr/>
        </p:nvSpPr>
        <p:spPr>
          <a:xfrm>
            <a:off x="5457975" y="1381325"/>
            <a:ext cx="3021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Bellota Text Light"/>
                <a:ea typeface="Bellota Text Light"/>
                <a:cs typeface="Bellota Text Light"/>
                <a:sym typeface="Bellota Text Light"/>
              </a:rPr>
              <a:t>Companionship/emotional support</a:t>
            </a:r>
            <a:endParaRPr sz="1700">
              <a:latin typeface="Bellota Text Light"/>
              <a:ea typeface="Bellota Text Light"/>
              <a:cs typeface="Bellota Text Light"/>
              <a:sym typeface="Bellota Text Light"/>
            </a:endParaRPr>
          </a:p>
        </p:txBody>
      </p:sp>
      <p:sp>
        <p:nvSpPr>
          <p:cNvPr id="191" name="Google Shape;191;p34"/>
          <p:cNvSpPr txBox="1"/>
          <p:nvPr/>
        </p:nvSpPr>
        <p:spPr>
          <a:xfrm>
            <a:off x="2937525" y="2044400"/>
            <a:ext cx="3021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Bellota Text Light"/>
                <a:ea typeface="Bellota Text Light"/>
                <a:cs typeface="Bellota Text Light"/>
                <a:sym typeface="Bellota Text Light"/>
              </a:rPr>
              <a:t>Parasocial relationship</a:t>
            </a:r>
            <a:endParaRPr sz="1700">
              <a:latin typeface="Bellota Text Light"/>
              <a:ea typeface="Bellota Text Light"/>
              <a:cs typeface="Bellota Text Light"/>
              <a:sym typeface="Bellota Text Light"/>
            </a:endParaRPr>
          </a:p>
        </p:txBody>
      </p:sp>
      <p:sp>
        <p:nvSpPr>
          <p:cNvPr id="192" name="Google Shape;192;p34"/>
          <p:cNvSpPr txBox="1"/>
          <p:nvPr/>
        </p:nvSpPr>
        <p:spPr>
          <a:xfrm>
            <a:off x="1338025" y="2731800"/>
            <a:ext cx="3021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Bellota Text Light"/>
                <a:ea typeface="Bellota Text Light"/>
                <a:cs typeface="Bellota Text Light"/>
                <a:sym typeface="Bellota Text Light"/>
              </a:rPr>
              <a:t>Live feedback as you cook</a:t>
            </a:r>
            <a:endParaRPr sz="1700">
              <a:latin typeface="Bellota Text Light"/>
              <a:ea typeface="Bellota Text Light"/>
              <a:cs typeface="Bellota Text Light"/>
              <a:sym typeface="Bellota Text Light"/>
            </a:endParaRPr>
          </a:p>
        </p:txBody>
      </p:sp>
      <p:sp>
        <p:nvSpPr>
          <p:cNvPr id="193" name="Google Shape;193;p34"/>
          <p:cNvSpPr txBox="1"/>
          <p:nvPr/>
        </p:nvSpPr>
        <p:spPr>
          <a:xfrm>
            <a:off x="452525" y="1381325"/>
            <a:ext cx="28491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Bellota Text Light"/>
                <a:ea typeface="Bellota Text Light"/>
                <a:cs typeface="Bellota Text Light"/>
                <a:sym typeface="Bellota Text Light"/>
              </a:rPr>
              <a:t>Freedom to deviate from the recipe as you cook</a:t>
            </a:r>
            <a:endParaRPr sz="1700">
              <a:latin typeface="Bellota Text Light"/>
              <a:ea typeface="Bellota Text Light"/>
              <a:cs typeface="Bellota Text Light"/>
              <a:sym typeface="Bellota Text Light"/>
            </a:endParaRPr>
          </a:p>
          <a:p>
            <a:pPr indent="0" lvl="0" marL="0" rtl="0" algn="ctr">
              <a:spcBef>
                <a:spcPts val="0"/>
              </a:spcBef>
              <a:spcAft>
                <a:spcPts val="0"/>
              </a:spcAft>
              <a:buNone/>
            </a:pPr>
            <a:r>
              <a:t/>
            </a:r>
            <a:endParaRPr sz="1700">
              <a:latin typeface="Bellota Text Light"/>
              <a:ea typeface="Bellota Text Light"/>
              <a:cs typeface="Bellota Text Light"/>
              <a:sym typeface="Bellota Text Light"/>
            </a:endParaRPr>
          </a:p>
          <a:p>
            <a:pPr indent="0" lvl="0" marL="0" rtl="0" algn="ctr">
              <a:spcBef>
                <a:spcPts val="0"/>
              </a:spcBef>
              <a:spcAft>
                <a:spcPts val="0"/>
              </a:spcAft>
              <a:buNone/>
            </a:pPr>
            <a:r>
              <a:t/>
            </a:r>
            <a:endParaRPr sz="1700">
              <a:latin typeface="Bellota Text Light"/>
              <a:ea typeface="Bellota Text Light"/>
              <a:cs typeface="Bellota Text Light"/>
              <a:sym typeface="Bellota Text Light"/>
            </a:endParaRPr>
          </a:p>
        </p:txBody>
      </p:sp>
      <p:sp>
        <p:nvSpPr>
          <p:cNvPr id="194" name="Google Shape;194;p34"/>
          <p:cNvSpPr txBox="1"/>
          <p:nvPr/>
        </p:nvSpPr>
        <p:spPr>
          <a:xfrm>
            <a:off x="5457975" y="2601000"/>
            <a:ext cx="2459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Bellota Text Light"/>
                <a:ea typeface="Bellota Text Light"/>
                <a:cs typeface="Bellota Text Light"/>
                <a:sym typeface="Bellota Text Light"/>
              </a:rPr>
              <a:t>Enhanced specificity with dietary restrictions</a:t>
            </a:r>
            <a:endParaRPr sz="1700">
              <a:latin typeface="Bellota Text Light"/>
              <a:ea typeface="Bellota Text Light"/>
              <a:cs typeface="Bellota Text Light"/>
              <a:sym typeface="Bellota Text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Tasks</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6"/>
          <p:cNvSpPr txBox="1"/>
          <p:nvPr/>
        </p:nvSpPr>
        <p:spPr>
          <a:xfrm>
            <a:off x="776100" y="325700"/>
            <a:ext cx="75918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ellota Text"/>
                <a:ea typeface="Bellota Text"/>
                <a:cs typeface="Bellota Text"/>
                <a:sym typeface="Bellota Text"/>
              </a:rPr>
              <a:t>Simple</a:t>
            </a:r>
            <a:endParaRPr b="1" sz="1600">
              <a:latin typeface="Bellota Text"/>
              <a:ea typeface="Bellota Text"/>
              <a:cs typeface="Bellota Text"/>
              <a:sym typeface="Bellota Text"/>
            </a:endParaRPr>
          </a:p>
          <a:p>
            <a:pPr indent="-330200" lvl="0" marL="457200" rtl="0" algn="l">
              <a:spcBef>
                <a:spcPts val="0"/>
              </a:spcBef>
              <a:spcAft>
                <a:spcPts val="0"/>
              </a:spcAft>
              <a:buSzPts val="1600"/>
              <a:buFont typeface="Bellota Text Light"/>
              <a:buChar char="●"/>
            </a:pPr>
            <a:r>
              <a:rPr lang="en" sz="1600">
                <a:latin typeface="Bellota Text Light"/>
                <a:ea typeface="Bellota Text Light"/>
                <a:cs typeface="Bellota Text Light"/>
                <a:sym typeface="Bellota Text Light"/>
              </a:rPr>
              <a:t>I want to cook a recipe with a social companion to keep me company.</a:t>
            </a:r>
            <a:endParaRPr sz="1600">
              <a:latin typeface="Bellota Text Light"/>
              <a:ea typeface="Bellota Text Light"/>
              <a:cs typeface="Bellota Text Light"/>
              <a:sym typeface="Bellota Text Light"/>
            </a:endParaRPr>
          </a:p>
          <a:p>
            <a:pPr indent="-330200" lvl="0" marL="457200" rtl="0" algn="l">
              <a:spcBef>
                <a:spcPts val="0"/>
              </a:spcBef>
              <a:spcAft>
                <a:spcPts val="0"/>
              </a:spcAft>
              <a:buSzPts val="1600"/>
              <a:buFont typeface="Bellota Text Light"/>
              <a:buChar char="●"/>
            </a:pPr>
            <a:r>
              <a:rPr lang="en" sz="1600">
                <a:latin typeface="Bellota Text Light"/>
                <a:ea typeface="Bellota Text Light"/>
                <a:cs typeface="Bellota Text Light"/>
                <a:sym typeface="Bellota Text Light"/>
              </a:rPr>
              <a:t>I want live feedback on how well I’m cooking while I make a recipe.</a:t>
            </a:r>
            <a:endParaRPr sz="1600">
              <a:latin typeface="Bellota Text Light"/>
              <a:ea typeface="Bellota Text Light"/>
              <a:cs typeface="Bellota Text Light"/>
              <a:sym typeface="Bellota Text Light"/>
            </a:endParaRPr>
          </a:p>
          <a:p>
            <a:pPr indent="0" lvl="0" marL="0" rtl="0" algn="l">
              <a:spcBef>
                <a:spcPts val="0"/>
              </a:spcBef>
              <a:spcAft>
                <a:spcPts val="0"/>
              </a:spcAft>
              <a:buNone/>
            </a:pPr>
            <a:r>
              <a:t/>
            </a:r>
            <a:endParaRPr sz="1600">
              <a:latin typeface="Bellota Text Light"/>
              <a:ea typeface="Bellota Text Light"/>
              <a:cs typeface="Bellota Text Light"/>
              <a:sym typeface="Bellota Text Light"/>
            </a:endParaRPr>
          </a:p>
          <a:p>
            <a:pPr indent="0" lvl="0" marL="0" rtl="0" algn="l">
              <a:spcBef>
                <a:spcPts val="0"/>
              </a:spcBef>
              <a:spcAft>
                <a:spcPts val="0"/>
              </a:spcAft>
              <a:buNone/>
            </a:pPr>
            <a:r>
              <a:rPr b="1" lang="en" sz="1600">
                <a:latin typeface="Bellota Text"/>
                <a:ea typeface="Bellota Text"/>
                <a:cs typeface="Bellota Text"/>
                <a:sym typeface="Bellota Text"/>
              </a:rPr>
              <a:t>Moderate</a:t>
            </a:r>
            <a:endParaRPr b="1" sz="1600">
              <a:latin typeface="Bellota Text"/>
              <a:ea typeface="Bellota Text"/>
              <a:cs typeface="Bellota Text"/>
              <a:sym typeface="Bellota Text"/>
            </a:endParaRPr>
          </a:p>
          <a:p>
            <a:pPr indent="-330200" lvl="0" marL="457200" rtl="0" algn="l">
              <a:spcBef>
                <a:spcPts val="0"/>
              </a:spcBef>
              <a:spcAft>
                <a:spcPts val="0"/>
              </a:spcAft>
              <a:buSzPts val="1600"/>
              <a:buFont typeface="Bellota Text Light"/>
              <a:buChar char="●"/>
            </a:pPr>
            <a:r>
              <a:rPr lang="en" sz="1600">
                <a:latin typeface="Bellota Text Light"/>
                <a:ea typeface="Bellota Text Light"/>
                <a:cs typeface="Bellota Text Light"/>
                <a:sym typeface="Bellota Text Light"/>
              </a:rPr>
              <a:t>I want to make personalizations while cooking a recipe while still being secure in meeting my nutrition goals and taste preferences.</a:t>
            </a:r>
            <a:endParaRPr sz="1600">
              <a:latin typeface="Bellota Text Light"/>
              <a:ea typeface="Bellota Text Light"/>
              <a:cs typeface="Bellota Text Light"/>
              <a:sym typeface="Bellota Text Light"/>
            </a:endParaRPr>
          </a:p>
          <a:p>
            <a:pPr indent="0" lvl="0" marL="0" rtl="0" algn="l">
              <a:spcBef>
                <a:spcPts val="0"/>
              </a:spcBef>
              <a:spcAft>
                <a:spcPts val="0"/>
              </a:spcAft>
              <a:buNone/>
            </a:pPr>
            <a:r>
              <a:t/>
            </a:r>
            <a:endParaRPr sz="1600">
              <a:latin typeface="Bellota Text Light"/>
              <a:ea typeface="Bellota Text Light"/>
              <a:cs typeface="Bellota Text Light"/>
              <a:sym typeface="Bellota Text Light"/>
            </a:endParaRPr>
          </a:p>
          <a:p>
            <a:pPr indent="0" lvl="0" marL="0" rtl="0" algn="l">
              <a:spcBef>
                <a:spcPts val="0"/>
              </a:spcBef>
              <a:spcAft>
                <a:spcPts val="0"/>
              </a:spcAft>
              <a:buNone/>
            </a:pPr>
            <a:r>
              <a:rPr b="1" lang="en" sz="1600">
                <a:latin typeface="Bellota Text"/>
                <a:ea typeface="Bellota Text"/>
                <a:cs typeface="Bellota Text"/>
                <a:sym typeface="Bellota Text"/>
              </a:rPr>
              <a:t>Complex</a:t>
            </a:r>
            <a:endParaRPr b="1" sz="1600">
              <a:latin typeface="Bellota Text"/>
              <a:ea typeface="Bellota Text"/>
              <a:cs typeface="Bellota Text"/>
              <a:sym typeface="Bellota Text"/>
            </a:endParaRPr>
          </a:p>
          <a:p>
            <a:pPr indent="-330200" lvl="0" marL="457200" rtl="0" algn="l">
              <a:spcBef>
                <a:spcPts val="0"/>
              </a:spcBef>
              <a:spcAft>
                <a:spcPts val="0"/>
              </a:spcAft>
              <a:buSzPts val="1600"/>
              <a:buFont typeface="Bellota Text Light"/>
              <a:buChar char="●"/>
            </a:pPr>
            <a:r>
              <a:rPr lang="en" sz="1600">
                <a:latin typeface="Bellota Text Light"/>
                <a:ea typeface="Bellota Text Light"/>
                <a:cs typeface="Bellota Text Light"/>
                <a:sym typeface="Bellota Text Light"/>
              </a:rPr>
              <a:t>I want to make a meal without a recipe (maybe with a general idea), while still being secure in meeting my nutrition goals and taste preferences.</a:t>
            </a:r>
            <a:endParaRPr sz="1600">
              <a:latin typeface="Bellota Text Light"/>
              <a:ea typeface="Bellota Text Light"/>
              <a:cs typeface="Bellota Text Light"/>
              <a:sym typeface="Bellota Text Light"/>
            </a:endParaRPr>
          </a:p>
          <a:p>
            <a:pPr indent="-330200" lvl="0" marL="457200" rtl="0" algn="l">
              <a:spcBef>
                <a:spcPts val="0"/>
              </a:spcBef>
              <a:spcAft>
                <a:spcPts val="0"/>
              </a:spcAft>
              <a:buSzPts val="1600"/>
              <a:buFont typeface="Bellota Text Light"/>
              <a:buChar char="●"/>
            </a:pPr>
            <a:r>
              <a:rPr lang="en" sz="1600">
                <a:latin typeface="Bellota Text Light"/>
                <a:ea typeface="Bellota Text Light"/>
                <a:cs typeface="Bellota Text Light"/>
                <a:sym typeface="Bellota Text Light"/>
              </a:rPr>
              <a:t>I want a long-term parasocial </a:t>
            </a:r>
            <a:r>
              <a:rPr lang="en" sz="1600">
                <a:latin typeface="Bellota Text Light"/>
                <a:ea typeface="Bellota Text Light"/>
                <a:cs typeface="Bellota Text Light"/>
                <a:sym typeface="Bellota Text Light"/>
              </a:rPr>
              <a:t>relationship with my cooking companion.</a:t>
            </a:r>
            <a:endParaRPr sz="1600">
              <a:latin typeface="Bellota Text Light"/>
              <a:ea typeface="Bellota Text Light"/>
              <a:cs typeface="Bellota Text Light"/>
              <a:sym typeface="Bellota Text Light"/>
            </a:endParaRPr>
          </a:p>
          <a:p>
            <a:pPr indent="0" lvl="0" marL="0" rtl="0" algn="l">
              <a:spcBef>
                <a:spcPts val="0"/>
              </a:spcBef>
              <a:spcAft>
                <a:spcPts val="0"/>
              </a:spcAft>
              <a:buNone/>
            </a:pPr>
            <a:r>
              <a:t/>
            </a:r>
            <a:endParaRPr sz="1600">
              <a:latin typeface="Bellota Text Light"/>
              <a:ea typeface="Bellota Text Light"/>
              <a:cs typeface="Bellota Text Light"/>
              <a:sym typeface="Bellota Text Light"/>
            </a:endParaRPr>
          </a:p>
          <a:p>
            <a:pPr indent="0" lvl="0" marL="0" rtl="0" algn="l">
              <a:spcBef>
                <a:spcPts val="0"/>
              </a:spcBef>
              <a:spcAft>
                <a:spcPts val="0"/>
              </a:spcAft>
              <a:buNone/>
            </a:pPr>
            <a:r>
              <a:t/>
            </a:r>
            <a:endParaRPr sz="1600">
              <a:latin typeface="Bellota Text Light"/>
              <a:ea typeface="Bellota Text Light"/>
              <a:cs typeface="Bellota Text Light"/>
              <a:sym typeface="Bellota Tex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7"/>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Values in Design</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idx="1" type="body"/>
          </p:nvPr>
        </p:nvSpPr>
        <p:spPr>
          <a:xfrm>
            <a:off x="2743200" y="2161800"/>
            <a:ext cx="3657600" cy="819900"/>
          </a:xfrm>
          <a:prstGeom prst="rect">
            <a:avLst/>
          </a:prstGeom>
        </p:spPr>
        <p:txBody>
          <a:bodyPr anchorCtr="0" anchor="ctr" bIns="0" lIns="0" spcFirstLastPara="1" rIns="0" wrap="square" tIns="0">
            <a:noAutofit/>
          </a:bodyPr>
          <a:lstStyle/>
          <a:p>
            <a:pPr indent="0" lvl="0" marL="0" rtl="0" algn="ctr">
              <a:spcBef>
                <a:spcPts val="0"/>
              </a:spcBef>
              <a:spcAft>
                <a:spcPts val="800"/>
              </a:spcAft>
              <a:buNone/>
            </a:pPr>
            <a:r>
              <a:rPr lang="en"/>
              <a:t>We are designing a Cooking Companion with the guiding values of health, inclusion, wellness.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9"/>
          <p:cNvSpPr txBox="1"/>
          <p:nvPr>
            <p:ph type="title"/>
          </p:nvPr>
        </p:nvSpPr>
        <p:spPr>
          <a:xfrm>
            <a:off x="1080050" y="531200"/>
            <a:ext cx="6984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latin typeface="Bellota Text"/>
                <a:ea typeface="Bellota Text"/>
                <a:cs typeface="Bellota Text"/>
                <a:sym typeface="Bellota Text"/>
              </a:rPr>
              <a:t>How do we encode these values?</a:t>
            </a:r>
            <a:endParaRPr>
              <a:latin typeface="Bellota Text"/>
              <a:ea typeface="Bellota Text"/>
              <a:cs typeface="Bellota Text"/>
              <a:sym typeface="Bellota Text"/>
            </a:endParaRPr>
          </a:p>
        </p:txBody>
      </p:sp>
      <p:sp>
        <p:nvSpPr>
          <p:cNvPr id="220" name="Google Shape;220;p39"/>
          <p:cNvSpPr txBox="1"/>
          <p:nvPr/>
        </p:nvSpPr>
        <p:spPr>
          <a:xfrm>
            <a:off x="651350" y="1156725"/>
            <a:ext cx="78051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Bellota Text Light"/>
                <a:ea typeface="Bellota Text Light"/>
                <a:cs typeface="Bellota Text Light"/>
                <a:sym typeface="Bellota Text Light"/>
              </a:rPr>
              <a:t>Chef Shepherd promotes </a:t>
            </a:r>
            <a:r>
              <a:rPr b="1" lang="en" sz="1800">
                <a:latin typeface="Bellota Text"/>
                <a:ea typeface="Bellota Text"/>
                <a:cs typeface="Bellota Text"/>
                <a:sym typeface="Bellota Text"/>
              </a:rPr>
              <a:t>health</a:t>
            </a:r>
            <a:r>
              <a:rPr lang="en" sz="1800">
                <a:latin typeface="Bellota Text Light"/>
                <a:ea typeface="Bellota Text Light"/>
                <a:cs typeface="Bellota Text Light"/>
                <a:sym typeface="Bellota Text Light"/>
              </a:rPr>
              <a:t> by helping people cook meals that meet their individual nutrition goals. We promote </a:t>
            </a:r>
            <a:r>
              <a:rPr b="1" lang="en" sz="1800">
                <a:latin typeface="Bellota Text"/>
                <a:ea typeface="Bellota Text"/>
                <a:cs typeface="Bellota Text"/>
                <a:sym typeface="Bellota Text"/>
              </a:rPr>
              <a:t>inclusion</a:t>
            </a:r>
            <a:r>
              <a:rPr lang="en" sz="1800">
                <a:latin typeface="Bellota Text Light"/>
                <a:ea typeface="Bellota Text Light"/>
                <a:cs typeface="Bellota Text Light"/>
                <a:sym typeface="Bellota Text Light"/>
              </a:rPr>
              <a:t> by recognizing that everyone eats uniquely and therefore can customize </a:t>
            </a:r>
            <a:r>
              <a:rPr lang="en" sz="1800">
                <a:latin typeface="Bellota Text Light"/>
                <a:ea typeface="Bellota Text Light"/>
                <a:cs typeface="Bellota Text Light"/>
                <a:sym typeface="Bellota Text Light"/>
              </a:rPr>
              <a:t>Chef Shepherd</a:t>
            </a:r>
            <a:r>
              <a:rPr lang="en" sz="1800">
                <a:latin typeface="Bellota Text Light"/>
                <a:ea typeface="Bellota Text Light"/>
                <a:cs typeface="Bellota Text Light"/>
                <a:sym typeface="Bellota Text Light"/>
              </a:rPr>
              <a:t> to their diet category (omnivore, vegan, pescatarian, etc.) and specific needs (sodium, sugar, etc.). We also recognize that </a:t>
            </a:r>
            <a:r>
              <a:rPr b="1" lang="en" sz="1800">
                <a:latin typeface="Bellota Text"/>
                <a:ea typeface="Bellota Text"/>
                <a:cs typeface="Bellota Text"/>
                <a:sym typeface="Bellota Text"/>
              </a:rPr>
              <a:t>wellbeing</a:t>
            </a:r>
            <a:r>
              <a:rPr lang="en" sz="1800">
                <a:latin typeface="Bellota Text Light"/>
                <a:ea typeface="Bellota Text Light"/>
                <a:cs typeface="Bellota Text Light"/>
                <a:sym typeface="Bellota Text Light"/>
              </a:rPr>
              <a:t> is holistic and extends beyond nutrition. Therefore, we promote wellness more generally, via nutrition but also via the social companionship that </a:t>
            </a:r>
            <a:r>
              <a:rPr lang="en" sz="1800">
                <a:latin typeface="Bellota Text Light"/>
                <a:ea typeface="Bellota Text Light"/>
                <a:cs typeface="Bellota Text Light"/>
                <a:sym typeface="Bellota Text Light"/>
              </a:rPr>
              <a:t>Chef Shepherd</a:t>
            </a:r>
            <a:r>
              <a:rPr lang="en" sz="1800">
                <a:latin typeface="Bellota Text Light"/>
                <a:ea typeface="Bellota Text Light"/>
                <a:cs typeface="Bellota Text Light"/>
                <a:sym typeface="Bellota Text Light"/>
              </a:rPr>
              <a:t> offers.</a:t>
            </a:r>
            <a:endParaRPr sz="1800">
              <a:latin typeface="Bellota Text Light"/>
              <a:ea typeface="Bellota Text Light"/>
              <a:cs typeface="Bellota Text Light"/>
              <a:sym typeface="Bellota Text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idx="1" type="body"/>
          </p:nvPr>
        </p:nvSpPr>
        <p:spPr>
          <a:xfrm>
            <a:off x="1293650" y="1212775"/>
            <a:ext cx="6556800" cy="299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500">
                <a:latin typeface="Bellota Text"/>
                <a:ea typeface="Bellota Text"/>
                <a:cs typeface="Bellota Text"/>
                <a:sym typeface="Bellota Text"/>
              </a:rPr>
              <a:t>Health may conflict with wellness</a:t>
            </a:r>
            <a:r>
              <a:rPr lang="en" sz="1500"/>
              <a:t> since we take health to mean nutritional health, while wellness is a more holistic term for a person’s overall well-being. It might be appropriate for a person to occasionally cook meals that would be considered unhealthy if it contributes to their wellbeing </a:t>
            </a:r>
            <a:r>
              <a:rPr b="1" lang="en" sz="1500">
                <a:latin typeface="Bellota Text"/>
                <a:ea typeface="Bellota Text"/>
                <a:cs typeface="Bellota Text"/>
                <a:sym typeface="Bellota Text"/>
              </a:rPr>
              <a:t>(Ex. 1)</a:t>
            </a:r>
            <a:r>
              <a:rPr lang="en" sz="1500"/>
              <a:t>.</a:t>
            </a:r>
            <a:endParaRPr sz="1500"/>
          </a:p>
          <a:p>
            <a:pPr indent="0" lvl="0" marL="0" rtl="0" algn="l">
              <a:spcBef>
                <a:spcPts val="800"/>
              </a:spcBef>
              <a:spcAft>
                <a:spcPts val="0"/>
              </a:spcAft>
              <a:buNone/>
            </a:pPr>
            <a:r>
              <a:t/>
            </a:r>
            <a:endParaRPr sz="1500"/>
          </a:p>
          <a:p>
            <a:pPr indent="0" lvl="0" marL="0" rtl="0" algn="l">
              <a:spcBef>
                <a:spcPts val="800"/>
              </a:spcBef>
              <a:spcAft>
                <a:spcPts val="800"/>
              </a:spcAft>
              <a:buNone/>
            </a:pPr>
            <a:r>
              <a:rPr b="1" lang="en" sz="1500">
                <a:latin typeface="Bellota Text"/>
                <a:ea typeface="Bellota Text"/>
                <a:cs typeface="Bellota Text"/>
                <a:sym typeface="Bellota Text"/>
              </a:rPr>
              <a:t>Health might also contradict inclusion.</a:t>
            </a:r>
            <a:r>
              <a:rPr lang="en" sz="1500"/>
              <a:t> It is difficult for a truly inclusive cooking app to adopt universal standards for what is “healthy” for all people. Health needs vary, and if we want to include all users, we have to take special care to consider what we promote as “healthy” or “unhealthy” to our users.</a:t>
            </a:r>
            <a:endParaRPr sz="1500"/>
          </a:p>
        </p:txBody>
      </p:sp>
      <p:sp>
        <p:nvSpPr>
          <p:cNvPr id="226" name="Google Shape;226;p40"/>
          <p:cNvSpPr txBox="1"/>
          <p:nvPr>
            <p:ph type="title"/>
          </p:nvPr>
        </p:nvSpPr>
        <p:spPr>
          <a:xfrm>
            <a:off x="1080050" y="531200"/>
            <a:ext cx="6984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latin typeface="Bellota Text"/>
                <a:ea typeface="Bellota Text"/>
                <a:cs typeface="Bellota Text"/>
                <a:sym typeface="Bellota Text"/>
              </a:rPr>
              <a:t>Conflicting Values</a:t>
            </a:r>
            <a:endParaRPr>
              <a:latin typeface="Bellota Text"/>
              <a:ea typeface="Bellota Text"/>
              <a:cs typeface="Bellota Text"/>
              <a:sym typeface="Bellota Tex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1"/>
          <p:cNvSpPr txBox="1"/>
          <p:nvPr>
            <p:ph idx="1" type="body"/>
          </p:nvPr>
        </p:nvSpPr>
        <p:spPr>
          <a:xfrm>
            <a:off x="1293650" y="1403700"/>
            <a:ext cx="6556800" cy="29994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700"/>
              <a:t>We will address the health-wellness conflict by </a:t>
            </a:r>
            <a:r>
              <a:rPr b="1" lang="en" sz="1700">
                <a:latin typeface="Bellota Text"/>
                <a:ea typeface="Bellota Text"/>
                <a:cs typeface="Bellota Text"/>
                <a:sym typeface="Bellota Text"/>
              </a:rPr>
              <a:t>committing to never prevent users from making an “unhealthy” decision</a:t>
            </a:r>
            <a:r>
              <a:rPr lang="en" sz="1700"/>
              <a:t> since we recognize that Chef Shepherd cannot know the context of a person’s food decisions in the context of their overall wellbeing. Instead, we will adopt language that </a:t>
            </a:r>
            <a:r>
              <a:rPr b="1" lang="en" sz="1700">
                <a:latin typeface="Bellota Text"/>
                <a:ea typeface="Bellota Text"/>
                <a:cs typeface="Bellota Text"/>
                <a:sym typeface="Bellota Text"/>
              </a:rPr>
              <a:t>suggests that foods may be unhealthier, and encourages users to reconsider rather than force users to change.</a:t>
            </a:r>
            <a:endParaRPr b="1" sz="1700">
              <a:latin typeface="Bellota Text"/>
              <a:ea typeface="Bellota Text"/>
              <a:cs typeface="Bellota Text"/>
              <a:sym typeface="Bellota Text"/>
            </a:endParaRPr>
          </a:p>
        </p:txBody>
      </p:sp>
      <p:sp>
        <p:nvSpPr>
          <p:cNvPr id="232" name="Google Shape;232;p41"/>
          <p:cNvSpPr txBox="1"/>
          <p:nvPr>
            <p:ph type="title"/>
          </p:nvPr>
        </p:nvSpPr>
        <p:spPr>
          <a:xfrm>
            <a:off x="1080050" y="531200"/>
            <a:ext cx="6984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latin typeface="Bellota Text"/>
                <a:ea typeface="Bellota Text"/>
                <a:cs typeface="Bellota Text"/>
                <a:sym typeface="Bellota Text"/>
              </a:rPr>
              <a:t>How do we address c</a:t>
            </a:r>
            <a:r>
              <a:rPr lang="en">
                <a:latin typeface="Bellota Text"/>
                <a:ea typeface="Bellota Text"/>
                <a:cs typeface="Bellota Text"/>
                <a:sym typeface="Bellota Text"/>
              </a:rPr>
              <a:t>onflicting values?</a:t>
            </a:r>
            <a:endParaRPr>
              <a:latin typeface="Bellota Text"/>
              <a:ea typeface="Bellota Text"/>
              <a:cs typeface="Bellota Text"/>
              <a:sym typeface="Bellota Tex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2"/>
          <p:cNvSpPr txBox="1"/>
          <p:nvPr>
            <p:ph idx="1" type="body"/>
          </p:nvPr>
        </p:nvSpPr>
        <p:spPr>
          <a:xfrm>
            <a:off x="1293600" y="1336300"/>
            <a:ext cx="6556800" cy="29994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1600"/>
              <a:t>We will address the health-inclusion conflict by committing to make fine-grained decisions about what we promote as healthy or unhealthy for a person. As much as possible, </a:t>
            </a:r>
            <a:r>
              <a:rPr b="1" lang="en" sz="1600">
                <a:latin typeface="Bellota Text"/>
                <a:ea typeface="Bellota Text"/>
                <a:cs typeface="Bellota Text"/>
                <a:sym typeface="Bellota Text"/>
              </a:rPr>
              <a:t>we will learn on user-provided data about what is considered healthy</a:t>
            </a:r>
            <a:r>
              <a:rPr lang="en" sz="1600"/>
              <a:t> in regards to their specific needs. This puts users in the driver’s seat when it comes to the health/inclusion contradiction. If possible, Chef Shepherd will work together with users to develop this data by </a:t>
            </a:r>
            <a:r>
              <a:rPr b="1" lang="en" sz="1600">
                <a:latin typeface="Bellota Text"/>
                <a:ea typeface="Bellota Text"/>
                <a:cs typeface="Bellota Text"/>
                <a:sym typeface="Bellota Text"/>
              </a:rPr>
              <a:t>providing educational tips while users input their health standards</a:t>
            </a:r>
            <a:r>
              <a:rPr lang="en" sz="1600"/>
              <a:t> so that users are making well-informed health decisions.</a:t>
            </a:r>
            <a:endParaRPr b="1" sz="1600">
              <a:latin typeface="Bellota Text"/>
              <a:ea typeface="Bellota Text"/>
              <a:cs typeface="Bellota Text"/>
              <a:sym typeface="Bellota Text"/>
            </a:endParaRPr>
          </a:p>
        </p:txBody>
      </p:sp>
      <p:sp>
        <p:nvSpPr>
          <p:cNvPr id="238" name="Google Shape;238;p42"/>
          <p:cNvSpPr txBox="1"/>
          <p:nvPr>
            <p:ph type="title"/>
          </p:nvPr>
        </p:nvSpPr>
        <p:spPr>
          <a:xfrm>
            <a:off x="1080050" y="531200"/>
            <a:ext cx="6984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latin typeface="Bellota Text"/>
                <a:ea typeface="Bellota Text"/>
                <a:cs typeface="Bellota Text"/>
                <a:sym typeface="Bellota Text"/>
              </a:rPr>
              <a:t>How do we address conflicting values?</a:t>
            </a:r>
            <a:endParaRPr>
              <a:latin typeface="Bellota Text"/>
              <a:ea typeface="Bellota Text"/>
              <a:cs typeface="Bellota Text"/>
              <a:sym typeface="Bellota Tex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5"/>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3"/>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Video Storyboard</a:t>
            </a:r>
            <a:endParaRPr/>
          </a:p>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44"/>
          <p:cNvPicPr preferRelativeResize="0"/>
          <p:nvPr/>
        </p:nvPicPr>
        <p:blipFill rotWithShape="1">
          <a:blip r:embed="rId3">
            <a:alphaModFix/>
          </a:blip>
          <a:srcRect b="50114" l="0" r="0" t="0"/>
          <a:stretch/>
        </p:blipFill>
        <p:spPr>
          <a:xfrm>
            <a:off x="861550" y="0"/>
            <a:ext cx="7420912"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45"/>
          <p:cNvPicPr preferRelativeResize="0"/>
          <p:nvPr/>
        </p:nvPicPr>
        <p:blipFill rotWithShape="1">
          <a:blip r:embed="rId3">
            <a:alphaModFix/>
          </a:blip>
          <a:srcRect b="0" l="0" r="0" t="49884"/>
          <a:stretch/>
        </p:blipFill>
        <p:spPr>
          <a:xfrm>
            <a:off x="910314" y="22125"/>
            <a:ext cx="7323359" cy="50992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6"/>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Video</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47" title="Chefherd">
            <a:hlinkClick r:id="rId3"/>
          </p:cNvPr>
          <p:cNvPicPr preferRelativeResize="0"/>
          <p:nvPr/>
        </p:nvPicPr>
        <p:blipFill>
          <a:blip r:embed="rId4">
            <a:alphaModFix/>
          </a:blip>
          <a:stretch>
            <a:fillRect/>
          </a:stretch>
        </p:blipFill>
        <p:spPr>
          <a:xfrm>
            <a:off x="1384077" y="180800"/>
            <a:ext cx="6375850" cy="4781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8"/>
          <p:cNvSpPr txBox="1"/>
          <p:nvPr>
            <p:ph type="title"/>
          </p:nvPr>
        </p:nvSpPr>
        <p:spPr>
          <a:xfrm>
            <a:off x="1023375" y="1773613"/>
            <a:ext cx="7383300" cy="810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5400">
                <a:latin typeface="Bellota Text"/>
                <a:ea typeface="Bellota Text"/>
                <a:cs typeface="Bellota Text"/>
                <a:sym typeface="Bellota Text"/>
              </a:rPr>
              <a:t>Thanks!</a:t>
            </a:r>
            <a:endParaRPr sz="5400">
              <a:latin typeface="Bellota Text"/>
              <a:ea typeface="Bellota Text"/>
              <a:cs typeface="Bellota Text"/>
              <a:sym typeface="Bellota Text"/>
            </a:endParaRPr>
          </a:p>
        </p:txBody>
      </p:sp>
      <p:pic>
        <p:nvPicPr>
          <p:cNvPr id="269" name="Google Shape;269;p48"/>
          <p:cNvPicPr preferRelativeResize="0"/>
          <p:nvPr/>
        </p:nvPicPr>
        <p:blipFill rotWithShape="1">
          <a:blip r:embed="rId3">
            <a:alphaModFix/>
          </a:blip>
          <a:srcRect b="0" l="0" r="0" t="0"/>
          <a:stretch/>
        </p:blipFill>
        <p:spPr>
          <a:xfrm>
            <a:off x="3761925" y="196875"/>
            <a:ext cx="1489200" cy="1489200"/>
          </a:xfrm>
          <a:prstGeom prst="ellipse">
            <a:avLst/>
          </a:prstGeom>
          <a:noFill/>
          <a:ln>
            <a:noFill/>
          </a:ln>
          <a:effectLst>
            <a:outerShdw blurRad="57150" rotWithShape="0" algn="bl" dir="5400000" dist="19050">
              <a:srgbClr val="000000">
                <a:alpha val="50000"/>
              </a:srgbClr>
            </a:outerShdw>
          </a:effectLst>
        </p:spPr>
      </p:pic>
      <p:pic>
        <p:nvPicPr>
          <p:cNvPr id="270" name="Google Shape;270;p48"/>
          <p:cNvPicPr preferRelativeResize="0"/>
          <p:nvPr/>
        </p:nvPicPr>
        <p:blipFill rotWithShape="1">
          <a:blip r:embed="rId4">
            <a:alphaModFix/>
          </a:blip>
          <a:srcRect b="0" l="0" r="0" t="0"/>
          <a:stretch/>
        </p:blipFill>
        <p:spPr>
          <a:xfrm>
            <a:off x="6601650" y="2138475"/>
            <a:ext cx="1489200" cy="1489200"/>
          </a:xfrm>
          <a:prstGeom prst="ellipse">
            <a:avLst/>
          </a:prstGeom>
          <a:noFill/>
          <a:ln>
            <a:noFill/>
          </a:ln>
          <a:effectLst>
            <a:outerShdw blurRad="57150" rotWithShape="0" algn="bl" dir="5400000" dist="19050">
              <a:srgbClr val="000000">
                <a:alpha val="50000"/>
              </a:srgbClr>
            </a:outerShdw>
          </a:effectLst>
        </p:spPr>
      </p:pic>
      <p:pic>
        <p:nvPicPr>
          <p:cNvPr id="271" name="Google Shape;271;p48"/>
          <p:cNvPicPr preferRelativeResize="0"/>
          <p:nvPr/>
        </p:nvPicPr>
        <p:blipFill rotWithShape="1">
          <a:blip r:embed="rId5">
            <a:alphaModFix/>
          </a:blip>
          <a:srcRect b="26301" l="0" r="11527" t="26301"/>
          <a:stretch/>
        </p:blipFill>
        <p:spPr>
          <a:xfrm>
            <a:off x="5958300" y="397075"/>
            <a:ext cx="1489200" cy="1489200"/>
          </a:xfrm>
          <a:prstGeom prst="ellipse">
            <a:avLst/>
          </a:prstGeom>
          <a:noFill/>
          <a:ln>
            <a:noFill/>
          </a:ln>
        </p:spPr>
      </p:pic>
      <p:pic>
        <p:nvPicPr>
          <p:cNvPr id="272" name="Google Shape;272;p48"/>
          <p:cNvPicPr preferRelativeResize="0"/>
          <p:nvPr/>
        </p:nvPicPr>
        <p:blipFill rotWithShape="1">
          <a:blip r:embed="rId6">
            <a:alphaModFix/>
          </a:blip>
          <a:srcRect b="0" l="0" r="0" t="0"/>
          <a:stretch/>
        </p:blipFill>
        <p:spPr>
          <a:xfrm>
            <a:off x="1618750" y="397075"/>
            <a:ext cx="1489200" cy="1489200"/>
          </a:xfrm>
          <a:prstGeom prst="ellipse">
            <a:avLst/>
          </a:prstGeom>
          <a:noFill/>
          <a:ln>
            <a:noFill/>
          </a:ln>
          <a:effectLst>
            <a:outerShdw blurRad="57150" rotWithShape="0" algn="bl" dir="5400000" dist="19050">
              <a:srgbClr val="000000">
                <a:alpha val="50000"/>
              </a:srgbClr>
            </a:outerShdw>
          </a:effectLst>
        </p:spPr>
      </p:pic>
      <p:pic>
        <p:nvPicPr>
          <p:cNvPr descr="Sweet Corn" id="273" name="Google Shape;273;p48"/>
          <p:cNvPicPr preferRelativeResize="0"/>
          <p:nvPr/>
        </p:nvPicPr>
        <p:blipFill>
          <a:blip r:embed="rId7">
            <a:alphaModFix/>
          </a:blip>
          <a:stretch>
            <a:fillRect/>
          </a:stretch>
        </p:blipFill>
        <p:spPr>
          <a:xfrm rot="25">
            <a:off x="1569677" y="2735162"/>
            <a:ext cx="3440801" cy="18408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6"/>
          <p:cNvSpPr txBox="1"/>
          <p:nvPr>
            <p:ph type="title"/>
          </p:nvPr>
        </p:nvSpPr>
        <p:spPr>
          <a:xfrm>
            <a:off x="1080050" y="531200"/>
            <a:ext cx="6984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latin typeface="Bellota Text"/>
                <a:ea typeface="Bellota Text"/>
                <a:cs typeface="Bellota Text"/>
                <a:sym typeface="Bellota Text"/>
              </a:rPr>
              <a:t>Meet the Team: Foodies!</a:t>
            </a:r>
            <a:endParaRPr>
              <a:latin typeface="Bellota Text"/>
              <a:ea typeface="Bellota Text"/>
              <a:cs typeface="Bellota Text"/>
              <a:sym typeface="Bellota Text"/>
            </a:endParaRPr>
          </a:p>
        </p:txBody>
      </p:sp>
      <p:pic>
        <p:nvPicPr>
          <p:cNvPr id="121" name="Google Shape;121;p26"/>
          <p:cNvPicPr preferRelativeResize="0"/>
          <p:nvPr/>
        </p:nvPicPr>
        <p:blipFill rotWithShape="1">
          <a:blip r:embed="rId3">
            <a:alphaModFix/>
          </a:blip>
          <a:srcRect b="0" l="0" r="0" t="0"/>
          <a:stretch/>
        </p:blipFill>
        <p:spPr>
          <a:xfrm>
            <a:off x="855300" y="1474525"/>
            <a:ext cx="1489200" cy="1489200"/>
          </a:xfrm>
          <a:prstGeom prst="ellipse">
            <a:avLst/>
          </a:prstGeom>
          <a:noFill/>
          <a:ln>
            <a:noFill/>
          </a:ln>
          <a:effectLst>
            <a:outerShdw blurRad="57150" rotWithShape="0" algn="bl" dir="5400000" dist="19050">
              <a:srgbClr val="000000">
                <a:alpha val="50000"/>
              </a:srgbClr>
            </a:outerShdw>
          </a:effectLst>
        </p:spPr>
      </p:pic>
      <p:sp>
        <p:nvSpPr>
          <p:cNvPr id="122" name="Google Shape;122;p26"/>
          <p:cNvSpPr txBox="1"/>
          <p:nvPr/>
        </p:nvSpPr>
        <p:spPr>
          <a:xfrm>
            <a:off x="860325" y="309355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chemeClr val="dk1"/>
                </a:solidFill>
                <a:latin typeface="Bellota Text"/>
                <a:ea typeface="Bellota Text"/>
                <a:cs typeface="Bellota Text"/>
                <a:sym typeface="Bellota Text"/>
              </a:rPr>
              <a:t>Andy H.</a:t>
            </a:r>
            <a:br>
              <a:rPr lang="en">
                <a:latin typeface="Bellota Text"/>
                <a:ea typeface="Bellota Text"/>
                <a:cs typeface="Bellota Text"/>
                <a:sym typeface="Bellota Text"/>
              </a:rPr>
            </a:br>
            <a:r>
              <a:rPr b="1" lang="en">
                <a:solidFill>
                  <a:schemeClr val="dk2"/>
                </a:solidFill>
                <a:latin typeface="Bellota Text"/>
                <a:ea typeface="Bellota Text"/>
                <a:cs typeface="Bellota Text"/>
                <a:sym typeface="Bellota Text"/>
              </a:rPr>
              <a:t>’23</a:t>
            </a:r>
            <a:endParaRPr b="1">
              <a:latin typeface="Bellota Text"/>
              <a:ea typeface="Bellota Text"/>
              <a:cs typeface="Bellota Text"/>
              <a:sym typeface="Bellota Text"/>
            </a:endParaRPr>
          </a:p>
          <a:p>
            <a:pPr indent="0" lvl="0" marL="0" rtl="0" algn="ctr">
              <a:spcBef>
                <a:spcPts val="0"/>
              </a:spcBef>
              <a:spcAft>
                <a:spcPts val="0"/>
              </a:spcAft>
              <a:buNone/>
            </a:pPr>
            <a:r>
              <a:t/>
            </a:r>
            <a:endParaRPr>
              <a:latin typeface="Bellota Text"/>
              <a:ea typeface="Bellota Text"/>
              <a:cs typeface="Bellota Text"/>
              <a:sym typeface="Bellota Text"/>
            </a:endParaRPr>
          </a:p>
          <a:p>
            <a:pPr indent="0" lvl="0" marL="0" rtl="0" algn="ctr">
              <a:spcBef>
                <a:spcPts val="400"/>
              </a:spcBef>
              <a:spcAft>
                <a:spcPts val="400"/>
              </a:spcAft>
              <a:buNone/>
            </a:pPr>
            <a:r>
              <a:t/>
            </a:r>
            <a:endParaRPr b="1" sz="1200">
              <a:solidFill>
                <a:schemeClr val="dk1"/>
              </a:solidFill>
              <a:latin typeface="Bellota Text"/>
              <a:ea typeface="Bellota Text"/>
              <a:cs typeface="Bellota Text"/>
              <a:sym typeface="Bellota Text"/>
            </a:endParaRPr>
          </a:p>
        </p:txBody>
      </p:sp>
      <p:pic>
        <p:nvPicPr>
          <p:cNvPr id="123" name="Google Shape;123;p26"/>
          <p:cNvPicPr preferRelativeResize="0"/>
          <p:nvPr/>
        </p:nvPicPr>
        <p:blipFill rotWithShape="1">
          <a:blip r:embed="rId4">
            <a:alphaModFix/>
          </a:blip>
          <a:srcRect b="0" l="0" r="0" t="0"/>
          <a:stretch/>
        </p:blipFill>
        <p:spPr>
          <a:xfrm>
            <a:off x="2835025" y="1474525"/>
            <a:ext cx="1489200" cy="1489200"/>
          </a:xfrm>
          <a:prstGeom prst="ellipse">
            <a:avLst/>
          </a:prstGeom>
          <a:noFill/>
          <a:ln>
            <a:noFill/>
          </a:ln>
          <a:effectLst>
            <a:outerShdw blurRad="57150" rotWithShape="0" algn="bl" dir="5400000" dist="19050">
              <a:srgbClr val="000000">
                <a:alpha val="50000"/>
              </a:srgbClr>
            </a:outerShdw>
          </a:effectLst>
        </p:spPr>
      </p:pic>
      <p:sp>
        <p:nvSpPr>
          <p:cNvPr id="124" name="Google Shape;124;p26"/>
          <p:cNvSpPr txBox="1"/>
          <p:nvPr/>
        </p:nvSpPr>
        <p:spPr>
          <a:xfrm>
            <a:off x="2840050" y="309355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chemeClr val="dk1"/>
                </a:solidFill>
                <a:latin typeface="Bellota Text"/>
                <a:ea typeface="Bellota Text"/>
                <a:cs typeface="Bellota Text"/>
                <a:sym typeface="Bellota Text"/>
              </a:rPr>
              <a:t>Dax D.</a:t>
            </a:r>
            <a:br>
              <a:rPr lang="en">
                <a:latin typeface="Bellota Text"/>
                <a:ea typeface="Bellota Text"/>
                <a:cs typeface="Bellota Text"/>
                <a:sym typeface="Bellota Text"/>
              </a:rPr>
            </a:br>
            <a:r>
              <a:rPr b="1" lang="en">
                <a:solidFill>
                  <a:schemeClr val="dk2"/>
                </a:solidFill>
                <a:latin typeface="Bellota Text"/>
                <a:ea typeface="Bellota Text"/>
                <a:cs typeface="Bellota Text"/>
                <a:sym typeface="Bellota Text"/>
              </a:rPr>
              <a:t>’22</a:t>
            </a:r>
            <a:endParaRPr b="1">
              <a:latin typeface="Bellota Text"/>
              <a:ea typeface="Bellota Text"/>
              <a:cs typeface="Bellota Text"/>
              <a:sym typeface="Bellota Text"/>
            </a:endParaRPr>
          </a:p>
          <a:p>
            <a:pPr indent="0" lvl="0" marL="0" rtl="0" algn="ctr">
              <a:spcBef>
                <a:spcPts val="0"/>
              </a:spcBef>
              <a:spcAft>
                <a:spcPts val="400"/>
              </a:spcAft>
              <a:buNone/>
            </a:pPr>
            <a:r>
              <a:t/>
            </a:r>
            <a:endParaRPr>
              <a:latin typeface="Bellota Text"/>
              <a:ea typeface="Bellota Text"/>
              <a:cs typeface="Bellota Text"/>
              <a:sym typeface="Bellota Text"/>
            </a:endParaRPr>
          </a:p>
        </p:txBody>
      </p:sp>
      <p:pic>
        <p:nvPicPr>
          <p:cNvPr id="125" name="Google Shape;125;p26"/>
          <p:cNvPicPr preferRelativeResize="0"/>
          <p:nvPr/>
        </p:nvPicPr>
        <p:blipFill rotWithShape="1">
          <a:blip r:embed="rId5">
            <a:alphaModFix/>
          </a:blip>
          <a:srcRect b="24940" l="47271" r="0" t="22330"/>
          <a:stretch/>
        </p:blipFill>
        <p:spPr>
          <a:xfrm>
            <a:off x="4814750" y="1474525"/>
            <a:ext cx="1489200" cy="1489200"/>
          </a:xfrm>
          <a:prstGeom prst="ellipse">
            <a:avLst/>
          </a:prstGeom>
          <a:noFill/>
          <a:ln>
            <a:noFill/>
          </a:ln>
          <a:effectLst>
            <a:outerShdw blurRad="57150" rotWithShape="0" algn="bl" dir="5400000" dist="19050">
              <a:srgbClr val="000000">
                <a:alpha val="50000"/>
              </a:srgbClr>
            </a:outerShdw>
          </a:effectLst>
        </p:spPr>
      </p:pic>
      <p:pic>
        <p:nvPicPr>
          <p:cNvPr id="126" name="Google Shape;126;p26"/>
          <p:cNvPicPr preferRelativeResize="0"/>
          <p:nvPr/>
        </p:nvPicPr>
        <p:blipFill rotWithShape="1">
          <a:blip r:embed="rId6">
            <a:alphaModFix/>
          </a:blip>
          <a:srcRect b="0" l="0" r="0" t="0"/>
          <a:stretch/>
        </p:blipFill>
        <p:spPr>
          <a:xfrm>
            <a:off x="6794475" y="1474525"/>
            <a:ext cx="1489200" cy="1489200"/>
          </a:xfrm>
          <a:prstGeom prst="ellipse">
            <a:avLst/>
          </a:prstGeom>
          <a:noFill/>
          <a:ln>
            <a:noFill/>
          </a:ln>
          <a:effectLst>
            <a:outerShdw blurRad="57150" rotWithShape="0" algn="bl" dir="5400000" dist="19050">
              <a:srgbClr val="000000">
                <a:alpha val="50000"/>
              </a:srgbClr>
            </a:outerShdw>
          </a:effectLst>
        </p:spPr>
      </p:pic>
      <p:sp>
        <p:nvSpPr>
          <p:cNvPr id="127" name="Google Shape;127;p26"/>
          <p:cNvSpPr txBox="1"/>
          <p:nvPr/>
        </p:nvSpPr>
        <p:spPr>
          <a:xfrm>
            <a:off x="6799500" y="309355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chemeClr val="dk1"/>
                </a:solidFill>
                <a:latin typeface="Bellota Text"/>
                <a:ea typeface="Bellota Text"/>
                <a:cs typeface="Bellota Text"/>
                <a:sym typeface="Bellota Text"/>
              </a:rPr>
              <a:t>Kyle N.</a:t>
            </a:r>
            <a:endParaRPr sz="2000">
              <a:latin typeface="Bellota Text"/>
              <a:ea typeface="Bellota Text"/>
              <a:cs typeface="Bellota Text"/>
              <a:sym typeface="Bellota Text"/>
            </a:endParaRPr>
          </a:p>
          <a:p>
            <a:pPr indent="0" lvl="0" marL="0" rtl="0" algn="ctr">
              <a:spcBef>
                <a:spcPts val="0"/>
              </a:spcBef>
              <a:spcAft>
                <a:spcPts val="0"/>
              </a:spcAft>
              <a:buNone/>
            </a:pPr>
            <a:r>
              <a:rPr b="1" lang="en">
                <a:solidFill>
                  <a:schemeClr val="dk2"/>
                </a:solidFill>
                <a:latin typeface="Bellota Text"/>
                <a:ea typeface="Bellota Text"/>
                <a:cs typeface="Bellota Text"/>
                <a:sym typeface="Bellota Text"/>
              </a:rPr>
              <a:t>’</a:t>
            </a:r>
            <a:r>
              <a:rPr b="1" lang="en">
                <a:solidFill>
                  <a:schemeClr val="dk2"/>
                </a:solidFill>
                <a:latin typeface="Bellota Text"/>
                <a:ea typeface="Bellota Text"/>
                <a:cs typeface="Bellota Text"/>
                <a:sym typeface="Bellota Text"/>
              </a:rPr>
              <a:t>23</a:t>
            </a:r>
            <a:endParaRPr b="1" sz="1900">
              <a:latin typeface="Bellota Text"/>
              <a:ea typeface="Bellota Text"/>
              <a:cs typeface="Bellota Text"/>
              <a:sym typeface="Bellota Text"/>
            </a:endParaRPr>
          </a:p>
        </p:txBody>
      </p:sp>
      <p:pic>
        <p:nvPicPr>
          <p:cNvPr id="128" name="Google Shape;128;p26"/>
          <p:cNvPicPr preferRelativeResize="0"/>
          <p:nvPr/>
        </p:nvPicPr>
        <p:blipFill rotWithShape="1">
          <a:blip r:embed="rId7">
            <a:alphaModFix/>
          </a:blip>
          <a:srcRect b="26301" l="0" r="11527" t="26301"/>
          <a:stretch/>
        </p:blipFill>
        <p:spPr>
          <a:xfrm>
            <a:off x="4814750" y="1474525"/>
            <a:ext cx="1489200" cy="1489200"/>
          </a:xfrm>
          <a:prstGeom prst="ellipse">
            <a:avLst/>
          </a:prstGeom>
          <a:noFill/>
          <a:ln>
            <a:noFill/>
          </a:ln>
        </p:spPr>
      </p:pic>
      <p:sp>
        <p:nvSpPr>
          <p:cNvPr id="129" name="Google Shape;129;p26"/>
          <p:cNvSpPr txBox="1"/>
          <p:nvPr/>
        </p:nvSpPr>
        <p:spPr>
          <a:xfrm>
            <a:off x="4868200" y="309355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chemeClr val="dk1"/>
                </a:solidFill>
                <a:latin typeface="Bellota Text"/>
                <a:ea typeface="Bellota Text"/>
                <a:cs typeface="Bellota Text"/>
                <a:sym typeface="Bellota Text"/>
              </a:rPr>
              <a:t>Star D.</a:t>
            </a:r>
            <a:endParaRPr sz="2000">
              <a:latin typeface="Bellota Text"/>
              <a:ea typeface="Bellota Text"/>
              <a:cs typeface="Bellota Text"/>
              <a:sym typeface="Bellota Text"/>
            </a:endParaRPr>
          </a:p>
          <a:p>
            <a:pPr indent="0" lvl="0" marL="0" rtl="0" algn="ctr">
              <a:spcBef>
                <a:spcPts val="0"/>
              </a:spcBef>
              <a:spcAft>
                <a:spcPts val="0"/>
              </a:spcAft>
              <a:buNone/>
            </a:pPr>
            <a:r>
              <a:rPr b="1" lang="en">
                <a:solidFill>
                  <a:schemeClr val="dk2"/>
                </a:solidFill>
                <a:latin typeface="Bellota Text"/>
                <a:ea typeface="Bellota Text"/>
                <a:cs typeface="Bellota Text"/>
                <a:sym typeface="Bellota Text"/>
              </a:rPr>
              <a:t>’23</a:t>
            </a:r>
            <a:endParaRPr b="1">
              <a:solidFill>
                <a:schemeClr val="dk2"/>
              </a:solidFill>
              <a:latin typeface="Bellota Text"/>
              <a:ea typeface="Bellota Text"/>
              <a:cs typeface="Bellota Text"/>
              <a:sym typeface="Bellota Text"/>
            </a:endParaRPr>
          </a:p>
          <a:p>
            <a:pPr indent="0" lvl="0" marL="0" rtl="0" algn="ctr">
              <a:spcBef>
                <a:spcPts val="0"/>
              </a:spcBef>
              <a:spcAft>
                <a:spcPts val="0"/>
              </a:spcAft>
              <a:buNone/>
            </a:pPr>
            <a:r>
              <a:t/>
            </a:r>
            <a:endParaRPr b="1" sz="1900">
              <a:latin typeface="Bellota Text"/>
              <a:ea typeface="Bellota Text"/>
              <a:cs typeface="Bellota Text"/>
              <a:sym typeface="Bellota Tex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7"/>
          <p:cNvPicPr preferRelativeResize="0"/>
          <p:nvPr/>
        </p:nvPicPr>
        <p:blipFill rotWithShape="1">
          <a:blip r:embed="rId3">
            <a:alphaModFix/>
          </a:blip>
          <a:srcRect b="0" l="655" r="0" t="14821"/>
          <a:stretch/>
        </p:blipFill>
        <p:spPr>
          <a:xfrm>
            <a:off x="210175" y="763225"/>
            <a:ext cx="8781425" cy="3510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p:nvPr/>
        </p:nvSpPr>
        <p:spPr>
          <a:xfrm>
            <a:off x="4306824" y="2295534"/>
            <a:ext cx="530355" cy="552441"/>
          </a:xfrm>
          <a:custGeom>
            <a:rect b="b" l="l" r="r" t="t"/>
            <a:pathLst>
              <a:path extrusionOk="0" h="9757" w="9565">
                <a:moveTo>
                  <a:pt x="9093" y="2931"/>
                </a:moveTo>
                <a:lnTo>
                  <a:pt x="9093" y="2931"/>
                </a:lnTo>
                <a:lnTo>
                  <a:pt x="8815" y="2375"/>
                </a:lnTo>
                <a:lnTo>
                  <a:pt x="8687" y="2097"/>
                </a:lnTo>
                <a:lnTo>
                  <a:pt x="8516" y="1840"/>
                </a:lnTo>
                <a:lnTo>
                  <a:pt x="8516" y="1840"/>
                </a:lnTo>
                <a:lnTo>
                  <a:pt x="8409" y="1669"/>
                </a:lnTo>
                <a:lnTo>
                  <a:pt x="8280" y="1519"/>
                </a:lnTo>
                <a:lnTo>
                  <a:pt x="8002" y="1220"/>
                </a:lnTo>
                <a:lnTo>
                  <a:pt x="7681" y="963"/>
                </a:lnTo>
                <a:lnTo>
                  <a:pt x="7360" y="728"/>
                </a:lnTo>
                <a:lnTo>
                  <a:pt x="7360" y="728"/>
                </a:lnTo>
                <a:lnTo>
                  <a:pt x="6718" y="385"/>
                </a:lnTo>
                <a:lnTo>
                  <a:pt x="6718" y="385"/>
                </a:lnTo>
                <a:lnTo>
                  <a:pt x="6590" y="300"/>
                </a:lnTo>
                <a:lnTo>
                  <a:pt x="6483" y="235"/>
                </a:lnTo>
                <a:lnTo>
                  <a:pt x="6483" y="235"/>
                </a:lnTo>
                <a:lnTo>
                  <a:pt x="6397" y="214"/>
                </a:lnTo>
                <a:lnTo>
                  <a:pt x="6312" y="193"/>
                </a:lnTo>
                <a:lnTo>
                  <a:pt x="6141" y="150"/>
                </a:lnTo>
                <a:lnTo>
                  <a:pt x="6141" y="150"/>
                </a:lnTo>
                <a:lnTo>
                  <a:pt x="5756" y="43"/>
                </a:lnTo>
                <a:lnTo>
                  <a:pt x="5563" y="0"/>
                </a:lnTo>
                <a:lnTo>
                  <a:pt x="5349" y="0"/>
                </a:lnTo>
                <a:lnTo>
                  <a:pt x="4536" y="0"/>
                </a:lnTo>
                <a:lnTo>
                  <a:pt x="4536" y="0"/>
                </a:lnTo>
                <a:lnTo>
                  <a:pt x="4493" y="21"/>
                </a:lnTo>
                <a:lnTo>
                  <a:pt x="4429" y="43"/>
                </a:lnTo>
                <a:lnTo>
                  <a:pt x="4194" y="64"/>
                </a:lnTo>
                <a:lnTo>
                  <a:pt x="3766" y="107"/>
                </a:lnTo>
                <a:lnTo>
                  <a:pt x="3766" y="107"/>
                </a:lnTo>
                <a:lnTo>
                  <a:pt x="3381" y="214"/>
                </a:lnTo>
                <a:lnTo>
                  <a:pt x="3017" y="342"/>
                </a:lnTo>
                <a:lnTo>
                  <a:pt x="3017" y="342"/>
                </a:lnTo>
                <a:lnTo>
                  <a:pt x="2824" y="407"/>
                </a:lnTo>
                <a:lnTo>
                  <a:pt x="2610" y="492"/>
                </a:lnTo>
                <a:lnTo>
                  <a:pt x="2610" y="492"/>
                </a:lnTo>
                <a:lnTo>
                  <a:pt x="2503" y="535"/>
                </a:lnTo>
                <a:lnTo>
                  <a:pt x="2396" y="599"/>
                </a:lnTo>
                <a:lnTo>
                  <a:pt x="2204" y="749"/>
                </a:lnTo>
                <a:lnTo>
                  <a:pt x="2204" y="749"/>
                </a:lnTo>
                <a:lnTo>
                  <a:pt x="1840" y="1006"/>
                </a:lnTo>
                <a:lnTo>
                  <a:pt x="1498" y="1262"/>
                </a:lnTo>
                <a:lnTo>
                  <a:pt x="1498" y="1262"/>
                </a:lnTo>
                <a:lnTo>
                  <a:pt x="1327" y="1412"/>
                </a:lnTo>
                <a:lnTo>
                  <a:pt x="1177" y="1583"/>
                </a:lnTo>
                <a:lnTo>
                  <a:pt x="1027" y="1755"/>
                </a:lnTo>
                <a:lnTo>
                  <a:pt x="899" y="1947"/>
                </a:lnTo>
                <a:lnTo>
                  <a:pt x="642" y="2332"/>
                </a:lnTo>
                <a:lnTo>
                  <a:pt x="428" y="2717"/>
                </a:lnTo>
                <a:lnTo>
                  <a:pt x="428" y="2717"/>
                </a:lnTo>
                <a:lnTo>
                  <a:pt x="342" y="2931"/>
                </a:lnTo>
                <a:lnTo>
                  <a:pt x="278" y="3145"/>
                </a:lnTo>
                <a:lnTo>
                  <a:pt x="214" y="3381"/>
                </a:lnTo>
                <a:lnTo>
                  <a:pt x="150" y="3616"/>
                </a:lnTo>
                <a:lnTo>
                  <a:pt x="86" y="4108"/>
                </a:lnTo>
                <a:lnTo>
                  <a:pt x="22" y="4579"/>
                </a:lnTo>
                <a:lnTo>
                  <a:pt x="22" y="4579"/>
                </a:lnTo>
                <a:lnTo>
                  <a:pt x="0" y="4771"/>
                </a:lnTo>
                <a:lnTo>
                  <a:pt x="0" y="4964"/>
                </a:lnTo>
                <a:lnTo>
                  <a:pt x="43" y="5370"/>
                </a:lnTo>
                <a:lnTo>
                  <a:pt x="107" y="5777"/>
                </a:lnTo>
                <a:lnTo>
                  <a:pt x="150" y="6162"/>
                </a:lnTo>
                <a:lnTo>
                  <a:pt x="150" y="6162"/>
                </a:lnTo>
                <a:lnTo>
                  <a:pt x="150" y="6312"/>
                </a:lnTo>
                <a:lnTo>
                  <a:pt x="193" y="6462"/>
                </a:lnTo>
                <a:lnTo>
                  <a:pt x="278" y="6740"/>
                </a:lnTo>
                <a:lnTo>
                  <a:pt x="428" y="7018"/>
                </a:lnTo>
                <a:lnTo>
                  <a:pt x="578" y="7275"/>
                </a:lnTo>
                <a:lnTo>
                  <a:pt x="578" y="7275"/>
                </a:lnTo>
                <a:lnTo>
                  <a:pt x="770" y="7574"/>
                </a:lnTo>
                <a:lnTo>
                  <a:pt x="1006" y="7852"/>
                </a:lnTo>
                <a:lnTo>
                  <a:pt x="1262" y="8130"/>
                </a:lnTo>
                <a:lnTo>
                  <a:pt x="1519" y="8409"/>
                </a:lnTo>
                <a:lnTo>
                  <a:pt x="1519" y="8409"/>
                </a:lnTo>
                <a:lnTo>
                  <a:pt x="1797" y="8644"/>
                </a:lnTo>
                <a:lnTo>
                  <a:pt x="2076" y="8858"/>
                </a:lnTo>
                <a:lnTo>
                  <a:pt x="2076" y="8858"/>
                </a:lnTo>
                <a:lnTo>
                  <a:pt x="2268" y="8965"/>
                </a:lnTo>
                <a:lnTo>
                  <a:pt x="2461" y="9050"/>
                </a:lnTo>
                <a:lnTo>
                  <a:pt x="2653" y="9115"/>
                </a:lnTo>
                <a:lnTo>
                  <a:pt x="2846" y="9179"/>
                </a:lnTo>
                <a:lnTo>
                  <a:pt x="2846" y="9179"/>
                </a:lnTo>
                <a:lnTo>
                  <a:pt x="3167" y="9350"/>
                </a:lnTo>
                <a:lnTo>
                  <a:pt x="3509" y="9500"/>
                </a:lnTo>
                <a:lnTo>
                  <a:pt x="3509" y="9500"/>
                </a:lnTo>
                <a:lnTo>
                  <a:pt x="3680" y="9564"/>
                </a:lnTo>
                <a:lnTo>
                  <a:pt x="3873" y="9628"/>
                </a:lnTo>
                <a:lnTo>
                  <a:pt x="4258" y="9692"/>
                </a:lnTo>
                <a:lnTo>
                  <a:pt x="4258" y="9692"/>
                </a:lnTo>
                <a:lnTo>
                  <a:pt x="4472" y="9735"/>
                </a:lnTo>
                <a:lnTo>
                  <a:pt x="4686" y="9757"/>
                </a:lnTo>
                <a:lnTo>
                  <a:pt x="5114" y="9757"/>
                </a:lnTo>
                <a:lnTo>
                  <a:pt x="5542" y="9757"/>
                </a:lnTo>
                <a:lnTo>
                  <a:pt x="5970" y="9735"/>
                </a:lnTo>
                <a:lnTo>
                  <a:pt x="5970" y="9735"/>
                </a:lnTo>
                <a:lnTo>
                  <a:pt x="6333" y="9692"/>
                </a:lnTo>
                <a:lnTo>
                  <a:pt x="6697" y="9607"/>
                </a:lnTo>
                <a:lnTo>
                  <a:pt x="6890" y="9543"/>
                </a:lnTo>
                <a:lnTo>
                  <a:pt x="7061" y="9457"/>
                </a:lnTo>
                <a:lnTo>
                  <a:pt x="7232" y="9393"/>
                </a:lnTo>
                <a:lnTo>
                  <a:pt x="7382" y="9286"/>
                </a:lnTo>
                <a:lnTo>
                  <a:pt x="7382" y="9286"/>
                </a:lnTo>
                <a:lnTo>
                  <a:pt x="7660" y="9072"/>
                </a:lnTo>
                <a:lnTo>
                  <a:pt x="7917" y="8858"/>
                </a:lnTo>
                <a:lnTo>
                  <a:pt x="8173" y="8601"/>
                </a:lnTo>
                <a:lnTo>
                  <a:pt x="8409" y="8366"/>
                </a:lnTo>
                <a:lnTo>
                  <a:pt x="8409" y="8366"/>
                </a:lnTo>
                <a:lnTo>
                  <a:pt x="8516" y="8237"/>
                </a:lnTo>
                <a:lnTo>
                  <a:pt x="8601" y="8109"/>
                </a:lnTo>
                <a:lnTo>
                  <a:pt x="8772" y="7810"/>
                </a:lnTo>
                <a:lnTo>
                  <a:pt x="9029" y="7210"/>
                </a:lnTo>
                <a:lnTo>
                  <a:pt x="9029" y="7210"/>
                </a:lnTo>
                <a:lnTo>
                  <a:pt x="9179" y="6847"/>
                </a:lnTo>
                <a:lnTo>
                  <a:pt x="9307" y="6504"/>
                </a:lnTo>
                <a:lnTo>
                  <a:pt x="9414" y="6141"/>
                </a:lnTo>
                <a:lnTo>
                  <a:pt x="9500" y="5777"/>
                </a:lnTo>
                <a:lnTo>
                  <a:pt x="9500" y="5777"/>
                </a:lnTo>
                <a:lnTo>
                  <a:pt x="9543" y="5435"/>
                </a:lnTo>
                <a:lnTo>
                  <a:pt x="9564" y="5071"/>
                </a:lnTo>
                <a:lnTo>
                  <a:pt x="9543" y="4686"/>
                </a:lnTo>
                <a:lnTo>
                  <a:pt x="9500" y="4322"/>
                </a:lnTo>
                <a:lnTo>
                  <a:pt x="9436" y="3937"/>
                </a:lnTo>
                <a:lnTo>
                  <a:pt x="9350" y="3595"/>
                </a:lnTo>
                <a:lnTo>
                  <a:pt x="9222" y="3252"/>
                </a:lnTo>
                <a:lnTo>
                  <a:pt x="9093" y="2931"/>
                </a:lnTo>
                <a:lnTo>
                  <a:pt x="9093" y="2931"/>
                </a:lnTo>
                <a:close/>
                <a:moveTo>
                  <a:pt x="8580" y="6890"/>
                </a:moveTo>
                <a:lnTo>
                  <a:pt x="8580" y="6890"/>
                </a:lnTo>
                <a:lnTo>
                  <a:pt x="8430" y="7253"/>
                </a:lnTo>
                <a:lnTo>
                  <a:pt x="8259" y="7638"/>
                </a:lnTo>
                <a:lnTo>
                  <a:pt x="8152" y="7810"/>
                </a:lnTo>
                <a:lnTo>
                  <a:pt x="8024" y="7981"/>
                </a:lnTo>
                <a:lnTo>
                  <a:pt x="7895" y="8130"/>
                </a:lnTo>
                <a:lnTo>
                  <a:pt x="7745" y="8259"/>
                </a:lnTo>
                <a:lnTo>
                  <a:pt x="7745" y="8259"/>
                </a:lnTo>
                <a:lnTo>
                  <a:pt x="7382" y="8537"/>
                </a:lnTo>
                <a:lnTo>
                  <a:pt x="6997" y="8794"/>
                </a:lnTo>
                <a:lnTo>
                  <a:pt x="6997" y="8794"/>
                </a:lnTo>
                <a:lnTo>
                  <a:pt x="6825" y="8901"/>
                </a:lnTo>
                <a:lnTo>
                  <a:pt x="6611" y="8986"/>
                </a:lnTo>
                <a:lnTo>
                  <a:pt x="6205" y="9136"/>
                </a:lnTo>
                <a:lnTo>
                  <a:pt x="5670" y="9136"/>
                </a:lnTo>
                <a:lnTo>
                  <a:pt x="5670" y="9136"/>
                </a:lnTo>
                <a:lnTo>
                  <a:pt x="5392" y="9157"/>
                </a:lnTo>
                <a:lnTo>
                  <a:pt x="5221" y="9157"/>
                </a:lnTo>
                <a:lnTo>
                  <a:pt x="5157" y="9157"/>
                </a:lnTo>
                <a:lnTo>
                  <a:pt x="5114" y="9136"/>
                </a:lnTo>
                <a:lnTo>
                  <a:pt x="5114" y="9136"/>
                </a:lnTo>
                <a:lnTo>
                  <a:pt x="5071" y="9093"/>
                </a:lnTo>
                <a:lnTo>
                  <a:pt x="5071" y="9093"/>
                </a:lnTo>
                <a:lnTo>
                  <a:pt x="5092" y="9093"/>
                </a:lnTo>
                <a:lnTo>
                  <a:pt x="5114" y="9072"/>
                </a:lnTo>
                <a:lnTo>
                  <a:pt x="5114" y="9029"/>
                </a:lnTo>
                <a:lnTo>
                  <a:pt x="5114" y="9029"/>
                </a:lnTo>
                <a:lnTo>
                  <a:pt x="5157" y="8944"/>
                </a:lnTo>
                <a:lnTo>
                  <a:pt x="5157" y="8879"/>
                </a:lnTo>
                <a:lnTo>
                  <a:pt x="5135" y="8815"/>
                </a:lnTo>
                <a:lnTo>
                  <a:pt x="5135" y="8815"/>
                </a:lnTo>
                <a:lnTo>
                  <a:pt x="5092" y="8772"/>
                </a:lnTo>
                <a:lnTo>
                  <a:pt x="5050" y="8751"/>
                </a:lnTo>
                <a:lnTo>
                  <a:pt x="4985" y="8751"/>
                </a:lnTo>
                <a:lnTo>
                  <a:pt x="4943" y="8751"/>
                </a:lnTo>
                <a:lnTo>
                  <a:pt x="4836" y="8794"/>
                </a:lnTo>
                <a:lnTo>
                  <a:pt x="4729" y="8901"/>
                </a:lnTo>
                <a:lnTo>
                  <a:pt x="4729" y="8901"/>
                </a:lnTo>
                <a:lnTo>
                  <a:pt x="4686" y="9029"/>
                </a:lnTo>
                <a:lnTo>
                  <a:pt x="4643" y="9093"/>
                </a:lnTo>
                <a:lnTo>
                  <a:pt x="4622" y="9136"/>
                </a:lnTo>
                <a:lnTo>
                  <a:pt x="4622" y="9136"/>
                </a:lnTo>
                <a:lnTo>
                  <a:pt x="4557" y="9136"/>
                </a:lnTo>
                <a:lnTo>
                  <a:pt x="4472" y="9115"/>
                </a:lnTo>
                <a:lnTo>
                  <a:pt x="4386" y="9093"/>
                </a:lnTo>
                <a:lnTo>
                  <a:pt x="4301" y="9093"/>
                </a:lnTo>
                <a:lnTo>
                  <a:pt x="4301" y="9093"/>
                </a:lnTo>
                <a:lnTo>
                  <a:pt x="4322" y="9008"/>
                </a:lnTo>
                <a:lnTo>
                  <a:pt x="4365" y="8901"/>
                </a:lnTo>
                <a:lnTo>
                  <a:pt x="4386" y="8858"/>
                </a:lnTo>
                <a:lnTo>
                  <a:pt x="4365" y="8815"/>
                </a:lnTo>
                <a:lnTo>
                  <a:pt x="4343" y="8772"/>
                </a:lnTo>
                <a:lnTo>
                  <a:pt x="4279" y="8751"/>
                </a:lnTo>
                <a:lnTo>
                  <a:pt x="4279" y="8751"/>
                </a:lnTo>
                <a:lnTo>
                  <a:pt x="4237" y="8751"/>
                </a:lnTo>
                <a:lnTo>
                  <a:pt x="4215" y="8772"/>
                </a:lnTo>
                <a:lnTo>
                  <a:pt x="4172" y="8837"/>
                </a:lnTo>
                <a:lnTo>
                  <a:pt x="4130" y="8901"/>
                </a:lnTo>
                <a:lnTo>
                  <a:pt x="4108" y="8965"/>
                </a:lnTo>
                <a:lnTo>
                  <a:pt x="4108" y="8965"/>
                </a:lnTo>
                <a:lnTo>
                  <a:pt x="4023" y="9008"/>
                </a:lnTo>
                <a:lnTo>
                  <a:pt x="3937" y="9029"/>
                </a:lnTo>
                <a:lnTo>
                  <a:pt x="3851" y="9029"/>
                </a:lnTo>
                <a:lnTo>
                  <a:pt x="3766" y="9008"/>
                </a:lnTo>
                <a:lnTo>
                  <a:pt x="3680" y="8944"/>
                </a:lnTo>
                <a:lnTo>
                  <a:pt x="3637" y="8879"/>
                </a:lnTo>
                <a:lnTo>
                  <a:pt x="3637" y="8815"/>
                </a:lnTo>
                <a:lnTo>
                  <a:pt x="3680" y="8730"/>
                </a:lnTo>
                <a:lnTo>
                  <a:pt x="3680" y="8730"/>
                </a:lnTo>
                <a:lnTo>
                  <a:pt x="3744" y="8644"/>
                </a:lnTo>
                <a:lnTo>
                  <a:pt x="3787" y="8601"/>
                </a:lnTo>
                <a:lnTo>
                  <a:pt x="3830" y="8537"/>
                </a:lnTo>
                <a:lnTo>
                  <a:pt x="3830" y="8430"/>
                </a:lnTo>
                <a:lnTo>
                  <a:pt x="3830" y="8430"/>
                </a:lnTo>
                <a:lnTo>
                  <a:pt x="3809" y="8366"/>
                </a:lnTo>
                <a:lnTo>
                  <a:pt x="3766" y="8323"/>
                </a:lnTo>
                <a:lnTo>
                  <a:pt x="3723" y="8302"/>
                </a:lnTo>
                <a:lnTo>
                  <a:pt x="3680" y="8280"/>
                </a:lnTo>
                <a:lnTo>
                  <a:pt x="3573" y="8280"/>
                </a:lnTo>
                <a:lnTo>
                  <a:pt x="3466" y="8323"/>
                </a:lnTo>
                <a:lnTo>
                  <a:pt x="3466" y="8323"/>
                </a:lnTo>
                <a:lnTo>
                  <a:pt x="3381" y="8387"/>
                </a:lnTo>
                <a:lnTo>
                  <a:pt x="3316" y="8451"/>
                </a:lnTo>
                <a:lnTo>
                  <a:pt x="3274" y="8537"/>
                </a:lnTo>
                <a:lnTo>
                  <a:pt x="3210" y="8623"/>
                </a:lnTo>
                <a:lnTo>
                  <a:pt x="3210" y="8623"/>
                </a:lnTo>
                <a:lnTo>
                  <a:pt x="3145" y="8665"/>
                </a:lnTo>
                <a:lnTo>
                  <a:pt x="3103" y="8687"/>
                </a:lnTo>
                <a:lnTo>
                  <a:pt x="3060" y="8687"/>
                </a:lnTo>
                <a:lnTo>
                  <a:pt x="3017" y="8687"/>
                </a:lnTo>
                <a:lnTo>
                  <a:pt x="2931" y="8644"/>
                </a:lnTo>
                <a:lnTo>
                  <a:pt x="2824" y="8580"/>
                </a:lnTo>
                <a:lnTo>
                  <a:pt x="2824" y="8580"/>
                </a:lnTo>
                <a:lnTo>
                  <a:pt x="2889" y="8473"/>
                </a:lnTo>
                <a:lnTo>
                  <a:pt x="2996" y="8344"/>
                </a:lnTo>
                <a:lnTo>
                  <a:pt x="3081" y="8216"/>
                </a:lnTo>
                <a:lnTo>
                  <a:pt x="3103" y="8152"/>
                </a:lnTo>
                <a:lnTo>
                  <a:pt x="3103" y="8088"/>
                </a:lnTo>
                <a:lnTo>
                  <a:pt x="3103" y="8088"/>
                </a:lnTo>
                <a:lnTo>
                  <a:pt x="3081" y="8023"/>
                </a:lnTo>
                <a:lnTo>
                  <a:pt x="3060" y="7981"/>
                </a:lnTo>
                <a:lnTo>
                  <a:pt x="3017" y="7959"/>
                </a:lnTo>
                <a:lnTo>
                  <a:pt x="2996" y="7938"/>
                </a:lnTo>
                <a:lnTo>
                  <a:pt x="2910" y="7938"/>
                </a:lnTo>
                <a:lnTo>
                  <a:pt x="2803" y="7981"/>
                </a:lnTo>
                <a:lnTo>
                  <a:pt x="2803" y="7981"/>
                </a:lnTo>
                <a:lnTo>
                  <a:pt x="2739" y="8066"/>
                </a:lnTo>
                <a:lnTo>
                  <a:pt x="2675" y="8152"/>
                </a:lnTo>
                <a:lnTo>
                  <a:pt x="2610" y="8237"/>
                </a:lnTo>
                <a:lnTo>
                  <a:pt x="2546" y="8302"/>
                </a:lnTo>
                <a:lnTo>
                  <a:pt x="2546" y="8302"/>
                </a:lnTo>
                <a:lnTo>
                  <a:pt x="2482" y="8366"/>
                </a:lnTo>
                <a:lnTo>
                  <a:pt x="2439" y="8366"/>
                </a:lnTo>
                <a:lnTo>
                  <a:pt x="2375" y="8323"/>
                </a:lnTo>
                <a:lnTo>
                  <a:pt x="2375" y="8323"/>
                </a:lnTo>
                <a:lnTo>
                  <a:pt x="2311" y="8302"/>
                </a:lnTo>
                <a:lnTo>
                  <a:pt x="2268" y="8259"/>
                </a:lnTo>
                <a:lnTo>
                  <a:pt x="2225" y="8216"/>
                </a:lnTo>
                <a:lnTo>
                  <a:pt x="2161" y="8195"/>
                </a:lnTo>
                <a:lnTo>
                  <a:pt x="2161" y="8195"/>
                </a:lnTo>
                <a:lnTo>
                  <a:pt x="2247" y="8045"/>
                </a:lnTo>
                <a:lnTo>
                  <a:pt x="2354" y="7917"/>
                </a:lnTo>
                <a:lnTo>
                  <a:pt x="2461" y="7767"/>
                </a:lnTo>
                <a:lnTo>
                  <a:pt x="2546" y="7617"/>
                </a:lnTo>
                <a:lnTo>
                  <a:pt x="2546" y="7617"/>
                </a:lnTo>
                <a:lnTo>
                  <a:pt x="2589" y="7531"/>
                </a:lnTo>
                <a:lnTo>
                  <a:pt x="2632" y="7446"/>
                </a:lnTo>
                <a:lnTo>
                  <a:pt x="2632" y="7403"/>
                </a:lnTo>
                <a:lnTo>
                  <a:pt x="2610" y="7382"/>
                </a:lnTo>
                <a:lnTo>
                  <a:pt x="2589" y="7339"/>
                </a:lnTo>
                <a:lnTo>
                  <a:pt x="2546" y="7317"/>
                </a:lnTo>
                <a:lnTo>
                  <a:pt x="2546" y="7317"/>
                </a:lnTo>
                <a:lnTo>
                  <a:pt x="2503" y="7317"/>
                </a:lnTo>
                <a:lnTo>
                  <a:pt x="2439" y="7317"/>
                </a:lnTo>
                <a:lnTo>
                  <a:pt x="2332" y="7360"/>
                </a:lnTo>
                <a:lnTo>
                  <a:pt x="2332" y="7360"/>
                </a:lnTo>
                <a:lnTo>
                  <a:pt x="2268" y="7403"/>
                </a:lnTo>
                <a:lnTo>
                  <a:pt x="2225" y="7446"/>
                </a:lnTo>
                <a:lnTo>
                  <a:pt x="2118" y="7574"/>
                </a:lnTo>
                <a:lnTo>
                  <a:pt x="2054" y="7681"/>
                </a:lnTo>
                <a:lnTo>
                  <a:pt x="1947" y="7788"/>
                </a:lnTo>
                <a:lnTo>
                  <a:pt x="1947" y="7788"/>
                </a:lnTo>
                <a:lnTo>
                  <a:pt x="1904" y="7831"/>
                </a:lnTo>
                <a:lnTo>
                  <a:pt x="1862" y="7874"/>
                </a:lnTo>
                <a:lnTo>
                  <a:pt x="1840" y="7874"/>
                </a:lnTo>
                <a:lnTo>
                  <a:pt x="1755" y="7852"/>
                </a:lnTo>
                <a:lnTo>
                  <a:pt x="1755" y="7852"/>
                </a:lnTo>
                <a:lnTo>
                  <a:pt x="1690" y="7810"/>
                </a:lnTo>
                <a:lnTo>
                  <a:pt x="1626" y="7724"/>
                </a:lnTo>
                <a:lnTo>
                  <a:pt x="1605" y="7638"/>
                </a:lnTo>
                <a:lnTo>
                  <a:pt x="1626" y="7574"/>
                </a:lnTo>
                <a:lnTo>
                  <a:pt x="1626" y="7574"/>
                </a:lnTo>
                <a:lnTo>
                  <a:pt x="1648" y="7510"/>
                </a:lnTo>
                <a:lnTo>
                  <a:pt x="1690" y="7446"/>
                </a:lnTo>
                <a:lnTo>
                  <a:pt x="1819" y="7339"/>
                </a:lnTo>
                <a:lnTo>
                  <a:pt x="1926" y="7232"/>
                </a:lnTo>
                <a:lnTo>
                  <a:pt x="2033" y="7125"/>
                </a:lnTo>
                <a:lnTo>
                  <a:pt x="2033" y="7125"/>
                </a:lnTo>
                <a:lnTo>
                  <a:pt x="2076" y="7061"/>
                </a:lnTo>
                <a:lnTo>
                  <a:pt x="2118" y="6997"/>
                </a:lnTo>
                <a:lnTo>
                  <a:pt x="2118" y="6932"/>
                </a:lnTo>
                <a:lnTo>
                  <a:pt x="2054" y="6868"/>
                </a:lnTo>
                <a:lnTo>
                  <a:pt x="2054" y="6868"/>
                </a:lnTo>
                <a:lnTo>
                  <a:pt x="1990" y="6825"/>
                </a:lnTo>
                <a:lnTo>
                  <a:pt x="1926" y="6804"/>
                </a:lnTo>
                <a:lnTo>
                  <a:pt x="1840" y="6825"/>
                </a:lnTo>
                <a:lnTo>
                  <a:pt x="1755" y="6847"/>
                </a:lnTo>
                <a:lnTo>
                  <a:pt x="1755" y="6847"/>
                </a:lnTo>
                <a:lnTo>
                  <a:pt x="1648" y="6911"/>
                </a:lnTo>
                <a:lnTo>
                  <a:pt x="1562" y="7018"/>
                </a:lnTo>
                <a:lnTo>
                  <a:pt x="1476" y="7103"/>
                </a:lnTo>
                <a:lnTo>
                  <a:pt x="1369" y="7189"/>
                </a:lnTo>
                <a:lnTo>
                  <a:pt x="1369" y="7189"/>
                </a:lnTo>
                <a:lnTo>
                  <a:pt x="1284" y="7232"/>
                </a:lnTo>
                <a:lnTo>
                  <a:pt x="1220" y="7232"/>
                </a:lnTo>
                <a:lnTo>
                  <a:pt x="1198" y="7232"/>
                </a:lnTo>
                <a:lnTo>
                  <a:pt x="1177" y="7189"/>
                </a:lnTo>
                <a:lnTo>
                  <a:pt x="1156" y="7082"/>
                </a:lnTo>
                <a:lnTo>
                  <a:pt x="1156" y="7082"/>
                </a:lnTo>
                <a:lnTo>
                  <a:pt x="1177" y="7018"/>
                </a:lnTo>
                <a:lnTo>
                  <a:pt x="1198" y="6954"/>
                </a:lnTo>
                <a:lnTo>
                  <a:pt x="1262" y="6825"/>
                </a:lnTo>
                <a:lnTo>
                  <a:pt x="1262" y="6825"/>
                </a:lnTo>
                <a:lnTo>
                  <a:pt x="1434" y="6611"/>
                </a:lnTo>
                <a:lnTo>
                  <a:pt x="1690" y="6290"/>
                </a:lnTo>
                <a:lnTo>
                  <a:pt x="1776" y="6119"/>
                </a:lnTo>
                <a:lnTo>
                  <a:pt x="1797" y="6055"/>
                </a:lnTo>
                <a:lnTo>
                  <a:pt x="1797" y="5991"/>
                </a:lnTo>
                <a:lnTo>
                  <a:pt x="1797" y="5948"/>
                </a:lnTo>
                <a:lnTo>
                  <a:pt x="1755" y="5927"/>
                </a:lnTo>
                <a:lnTo>
                  <a:pt x="1712" y="5905"/>
                </a:lnTo>
                <a:lnTo>
                  <a:pt x="1626" y="5927"/>
                </a:lnTo>
                <a:lnTo>
                  <a:pt x="1626" y="5927"/>
                </a:lnTo>
                <a:lnTo>
                  <a:pt x="1541" y="5948"/>
                </a:lnTo>
                <a:lnTo>
                  <a:pt x="1476" y="5970"/>
                </a:lnTo>
                <a:lnTo>
                  <a:pt x="1327" y="6076"/>
                </a:lnTo>
                <a:lnTo>
                  <a:pt x="1091" y="6312"/>
                </a:lnTo>
                <a:lnTo>
                  <a:pt x="1091" y="6312"/>
                </a:lnTo>
                <a:lnTo>
                  <a:pt x="963" y="6376"/>
                </a:lnTo>
                <a:lnTo>
                  <a:pt x="920" y="6397"/>
                </a:lnTo>
                <a:lnTo>
                  <a:pt x="877" y="6376"/>
                </a:lnTo>
                <a:lnTo>
                  <a:pt x="856" y="6333"/>
                </a:lnTo>
                <a:lnTo>
                  <a:pt x="835" y="6290"/>
                </a:lnTo>
                <a:lnTo>
                  <a:pt x="813" y="6141"/>
                </a:lnTo>
                <a:lnTo>
                  <a:pt x="813" y="6141"/>
                </a:lnTo>
                <a:lnTo>
                  <a:pt x="770" y="6098"/>
                </a:lnTo>
                <a:lnTo>
                  <a:pt x="770" y="6055"/>
                </a:lnTo>
                <a:lnTo>
                  <a:pt x="792" y="6012"/>
                </a:lnTo>
                <a:lnTo>
                  <a:pt x="856" y="5970"/>
                </a:lnTo>
                <a:lnTo>
                  <a:pt x="856" y="5970"/>
                </a:lnTo>
                <a:lnTo>
                  <a:pt x="1027" y="5820"/>
                </a:lnTo>
                <a:lnTo>
                  <a:pt x="1027" y="5820"/>
                </a:lnTo>
                <a:lnTo>
                  <a:pt x="1241" y="5606"/>
                </a:lnTo>
                <a:lnTo>
                  <a:pt x="1241" y="5606"/>
                </a:lnTo>
                <a:lnTo>
                  <a:pt x="1348" y="5499"/>
                </a:lnTo>
                <a:lnTo>
                  <a:pt x="1476" y="5349"/>
                </a:lnTo>
                <a:lnTo>
                  <a:pt x="1519" y="5285"/>
                </a:lnTo>
                <a:lnTo>
                  <a:pt x="1541" y="5221"/>
                </a:lnTo>
                <a:lnTo>
                  <a:pt x="1541" y="5135"/>
                </a:lnTo>
                <a:lnTo>
                  <a:pt x="1476" y="5071"/>
                </a:lnTo>
                <a:lnTo>
                  <a:pt x="1476" y="5071"/>
                </a:lnTo>
                <a:lnTo>
                  <a:pt x="1434" y="5028"/>
                </a:lnTo>
                <a:lnTo>
                  <a:pt x="1369" y="5007"/>
                </a:lnTo>
                <a:lnTo>
                  <a:pt x="1305" y="5007"/>
                </a:lnTo>
                <a:lnTo>
                  <a:pt x="1262" y="5007"/>
                </a:lnTo>
                <a:lnTo>
                  <a:pt x="1156" y="5071"/>
                </a:lnTo>
                <a:lnTo>
                  <a:pt x="1049" y="5178"/>
                </a:lnTo>
                <a:lnTo>
                  <a:pt x="835" y="5413"/>
                </a:lnTo>
                <a:lnTo>
                  <a:pt x="728" y="5499"/>
                </a:lnTo>
                <a:lnTo>
                  <a:pt x="642" y="5563"/>
                </a:lnTo>
                <a:lnTo>
                  <a:pt x="642" y="5563"/>
                </a:lnTo>
                <a:lnTo>
                  <a:pt x="663" y="5328"/>
                </a:lnTo>
                <a:lnTo>
                  <a:pt x="728" y="5156"/>
                </a:lnTo>
                <a:lnTo>
                  <a:pt x="813" y="4985"/>
                </a:lnTo>
                <a:lnTo>
                  <a:pt x="963" y="4814"/>
                </a:lnTo>
                <a:lnTo>
                  <a:pt x="963" y="4814"/>
                </a:lnTo>
                <a:lnTo>
                  <a:pt x="1156" y="4600"/>
                </a:lnTo>
                <a:lnTo>
                  <a:pt x="1262" y="4493"/>
                </a:lnTo>
                <a:lnTo>
                  <a:pt x="1327" y="4386"/>
                </a:lnTo>
                <a:lnTo>
                  <a:pt x="1327" y="4386"/>
                </a:lnTo>
                <a:lnTo>
                  <a:pt x="1369" y="4279"/>
                </a:lnTo>
                <a:lnTo>
                  <a:pt x="1369" y="4215"/>
                </a:lnTo>
                <a:lnTo>
                  <a:pt x="1369" y="4151"/>
                </a:lnTo>
                <a:lnTo>
                  <a:pt x="1348" y="4087"/>
                </a:lnTo>
                <a:lnTo>
                  <a:pt x="1305" y="4044"/>
                </a:lnTo>
                <a:lnTo>
                  <a:pt x="1262" y="4022"/>
                </a:lnTo>
                <a:lnTo>
                  <a:pt x="1198" y="4001"/>
                </a:lnTo>
                <a:lnTo>
                  <a:pt x="1198" y="4001"/>
                </a:lnTo>
                <a:lnTo>
                  <a:pt x="1113" y="4001"/>
                </a:lnTo>
                <a:lnTo>
                  <a:pt x="1027" y="4022"/>
                </a:lnTo>
                <a:lnTo>
                  <a:pt x="963" y="4087"/>
                </a:lnTo>
                <a:lnTo>
                  <a:pt x="899" y="4151"/>
                </a:lnTo>
                <a:lnTo>
                  <a:pt x="792" y="4301"/>
                </a:lnTo>
                <a:lnTo>
                  <a:pt x="685" y="4429"/>
                </a:lnTo>
                <a:lnTo>
                  <a:pt x="685" y="4429"/>
                </a:lnTo>
                <a:lnTo>
                  <a:pt x="642" y="4408"/>
                </a:lnTo>
                <a:lnTo>
                  <a:pt x="621" y="4365"/>
                </a:lnTo>
                <a:lnTo>
                  <a:pt x="599" y="4322"/>
                </a:lnTo>
                <a:lnTo>
                  <a:pt x="621" y="4279"/>
                </a:lnTo>
                <a:lnTo>
                  <a:pt x="685" y="4129"/>
                </a:lnTo>
                <a:lnTo>
                  <a:pt x="792" y="3980"/>
                </a:lnTo>
                <a:lnTo>
                  <a:pt x="1027" y="3702"/>
                </a:lnTo>
                <a:lnTo>
                  <a:pt x="1177" y="3552"/>
                </a:lnTo>
                <a:lnTo>
                  <a:pt x="1177" y="3552"/>
                </a:lnTo>
                <a:lnTo>
                  <a:pt x="1284" y="3445"/>
                </a:lnTo>
                <a:lnTo>
                  <a:pt x="1369" y="3316"/>
                </a:lnTo>
                <a:lnTo>
                  <a:pt x="1412" y="3274"/>
                </a:lnTo>
                <a:lnTo>
                  <a:pt x="1391" y="3209"/>
                </a:lnTo>
                <a:lnTo>
                  <a:pt x="1348" y="3167"/>
                </a:lnTo>
                <a:lnTo>
                  <a:pt x="1241" y="3145"/>
                </a:lnTo>
                <a:lnTo>
                  <a:pt x="1241" y="3145"/>
                </a:lnTo>
                <a:lnTo>
                  <a:pt x="1177" y="3145"/>
                </a:lnTo>
                <a:lnTo>
                  <a:pt x="1113" y="3167"/>
                </a:lnTo>
                <a:lnTo>
                  <a:pt x="1006" y="3231"/>
                </a:lnTo>
                <a:lnTo>
                  <a:pt x="877" y="3316"/>
                </a:lnTo>
                <a:lnTo>
                  <a:pt x="813" y="3423"/>
                </a:lnTo>
                <a:lnTo>
                  <a:pt x="813" y="3423"/>
                </a:lnTo>
                <a:lnTo>
                  <a:pt x="770" y="3381"/>
                </a:lnTo>
                <a:lnTo>
                  <a:pt x="770" y="3295"/>
                </a:lnTo>
                <a:lnTo>
                  <a:pt x="792" y="3231"/>
                </a:lnTo>
                <a:lnTo>
                  <a:pt x="835" y="3145"/>
                </a:lnTo>
                <a:lnTo>
                  <a:pt x="1006" y="2867"/>
                </a:lnTo>
                <a:lnTo>
                  <a:pt x="1006" y="2867"/>
                </a:lnTo>
                <a:lnTo>
                  <a:pt x="1027" y="2760"/>
                </a:lnTo>
                <a:lnTo>
                  <a:pt x="1049" y="2675"/>
                </a:lnTo>
                <a:lnTo>
                  <a:pt x="1070" y="2568"/>
                </a:lnTo>
                <a:lnTo>
                  <a:pt x="1134" y="2482"/>
                </a:lnTo>
                <a:lnTo>
                  <a:pt x="1134" y="2482"/>
                </a:lnTo>
                <a:lnTo>
                  <a:pt x="1262" y="2268"/>
                </a:lnTo>
                <a:lnTo>
                  <a:pt x="1391" y="2054"/>
                </a:lnTo>
                <a:lnTo>
                  <a:pt x="1391" y="2054"/>
                </a:lnTo>
                <a:lnTo>
                  <a:pt x="1541" y="1883"/>
                </a:lnTo>
                <a:lnTo>
                  <a:pt x="1733" y="1733"/>
                </a:lnTo>
                <a:lnTo>
                  <a:pt x="2140" y="1455"/>
                </a:lnTo>
                <a:lnTo>
                  <a:pt x="2140" y="1455"/>
                </a:lnTo>
                <a:lnTo>
                  <a:pt x="2525" y="1155"/>
                </a:lnTo>
                <a:lnTo>
                  <a:pt x="2739" y="1027"/>
                </a:lnTo>
                <a:lnTo>
                  <a:pt x="2974" y="920"/>
                </a:lnTo>
                <a:lnTo>
                  <a:pt x="2974" y="920"/>
                </a:lnTo>
                <a:lnTo>
                  <a:pt x="3381" y="770"/>
                </a:lnTo>
                <a:lnTo>
                  <a:pt x="3787" y="621"/>
                </a:lnTo>
                <a:lnTo>
                  <a:pt x="4001" y="535"/>
                </a:lnTo>
                <a:lnTo>
                  <a:pt x="4215" y="492"/>
                </a:lnTo>
                <a:lnTo>
                  <a:pt x="4429" y="471"/>
                </a:lnTo>
                <a:lnTo>
                  <a:pt x="4643" y="471"/>
                </a:lnTo>
                <a:lnTo>
                  <a:pt x="4643" y="471"/>
                </a:lnTo>
                <a:lnTo>
                  <a:pt x="5092" y="471"/>
                </a:lnTo>
                <a:lnTo>
                  <a:pt x="5328" y="471"/>
                </a:lnTo>
                <a:lnTo>
                  <a:pt x="5542" y="492"/>
                </a:lnTo>
                <a:lnTo>
                  <a:pt x="5542" y="492"/>
                </a:lnTo>
                <a:lnTo>
                  <a:pt x="5777" y="556"/>
                </a:lnTo>
                <a:lnTo>
                  <a:pt x="6012" y="642"/>
                </a:lnTo>
                <a:lnTo>
                  <a:pt x="6440" y="835"/>
                </a:lnTo>
                <a:lnTo>
                  <a:pt x="6440" y="835"/>
                </a:lnTo>
                <a:lnTo>
                  <a:pt x="6783" y="1006"/>
                </a:lnTo>
                <a:lnTo>
                  <a:pt x="7104" y="1220"/>
                </a:lnTo>
                <a:lnTo>
                  <a:pt x="7403" y="1455"/>
                </a:lnTo>
                <a:lnTo>
                  <a:pt x="7681" y="1712"/>
                </a:lnTo>
                <a:lnTo>
                  <a:pt x="7681" y="1712"/>
                </a:lnTo>
                <a:lnTo>
                  <a:pt x="7810" y="1883"/>
                </a:lnTo>
                <a:lnTo>
                  <a:pt x="7938" y="2075"/>
                </a:lnTo>
                <a:lnTo>
                  <a:pt x="8173" y="2461"/>
                </a:lnTo>
                <a:lnTo>
                  <a:pt x="8173" y="2461"/>
                </a:lnTo>
                <a:lnTo>
                  <a:pt x="8409" y="2803"/>
                </a:lnTo>
                <a:lnTo>
                  <a:pt x="8516" y="2995"/>
                </a:lnTo>
                <a:lnTo>
                  <a:pt x="8623" y="3167"/>
                </a:lnTo>
                <a:lnTo>
                  <a:pt x="8623" y="3167"/>
                </a:lnTo>
                <a:lnTo>
                  <a:pt x="8708" y="3402"/>
                </a:lnTo>
                <a:lnTo>
                  <a:pt x="8794" y="3616"/>
                </a:lnTo>
                <a:lnTo>
                  <a:pt x="8858" y="3851"/>
                </a:lnTo>
                <a:lnTo>
                  <a:pt x="8901" y="4087"/>
                </a:lnTo>
                <a:lnTo>
                  <a:pt x="8944" y="4301"/>
                </a:lnTo>
                <a:lnTo>
                  <a:pt x="8965" y="4557"/>
                </a:lnTo>
                <a:lnTo>
                  <a:pt x="8965" y="5028"/>
                </a:lnTo>
                <a:lnTo>
                  <a:pt x="8922" y="5499"/>
                </a:lnTo>
                <a:lnTo>
                  <a:pt x="8858" y="5970"/>
                </a:lnTo>
                <a:lnTo>
                  <a:pt x="8730" y="6440"/>
                </a:lnTo>
                <a:lnTo>
                  <a:pt x="8580" y="6890"/>
                </a:lnTo>
                <a:lnTo>
                  <a:pt x="8580" y="6890"/>
                </a:lnTo>
                <a:close/>
                <a:moveTo>
                  <a:pt x="5777" y="3616"/>
                </a:moveTo>
                <a:lnTo>
                  <a:pt x="5777" y="3616"/>
                </a:lnTo>
                <a:lnTo>
                  <a:pt x="5649" y="3466"/>
                </a:lnTo>
                <a:lnTo>
                  <a:pt x="5563" y="3402"/>
                </a:lnTo>
                <a:lnTo>
                  <a:pt x="5477" y="3381"/>
                </a:lnTo>
                <a:lnTo>
                  <a:pt x="5477" y="3381"/>
                </a:lnTo>
                <a:lnTo>
                  <a:pt x="5392" y="3381"/>
                </a:lnTo>
                <a:lnTo>
                  <a:pt x="5328" y="3381"/>
                </a:lnTo>
                <a:lnTo>
                  <a:pt x="5263" y="3402"/>
                </a:lnTo>
                <a:lnTo>
                  <a:pt x="5221" y="3423"/>
                </a:lnTo>
                <a:lnTo>
                  <a:pt x="5199" y="3466"/>
                </a:lnTo>
                <a:lnTo>
                  <a:pt x="5178" y="3509"/>
                </a:lnTo>
                <a:lnTo>
                  <a:pt x="5178" y="3616"/>
                </a:lnTo>
                <a:lnTo>
                  <a:pt x="5199" y="3723"/>
                </a:lnTo>
                <a:lnTo>
                  <a:pt x="5242" y="3851"/>
                </a:lnTo>
                <a:lnTo>
                  <a:pt x="5349" y="4044"/>
                </a:lnTo>
                <a:lnTo>
                  <a:pt x="5349" y="4044"/>
                </a:lnTo>
                <a:lnTo>
                  <a:pt x="5477" y="4215"/>
                </a:lnTo>
                <a:lnTo>
                  <a:pt x="5627" y="4386"/>
                </a:lnTo>
                <a:lnTo>
                  <a:pt x="5627" y="4386"/>
                </a:lnTo>
                <a:lnTo>
                  <a:pt x="5756" y="4515"/>
                </a:lnTo>
                <a:lnTo>
                  <a:pt x="5841" y="4579"/>
                </a:lnTo>
                <a:lnTo>
                  <a:pt x="5884" y="4643"/>
                </a:lnTo>
                <a:lnTo>
                  <a:pt x="5884" y="4643"/>
                </a:lnTo>
                <a:lnTo>
                  <a:pt x="5884" y="4707"/>
                </a:lnTo>
                <a:lnTo>
                  <a:pt x="5884" y="4750"/>
                </a:lnTo>
                <a:lnTo>
                  <a:pt x="5841" y="4793"/>
                </a:lnTo>
                <a:lnTo>
                  <a:pt x="5777" y="4793"/>
                </a:lnTo>
                <a:lnTo>
                  <a:pt x="5627" y="4793"/>
                </a:lnTo>
                <a:lnTo>
                  <a:pt x="5499" y="4793"/>
                </a:lnTo>
                <a:lnTo>
                  <a:pt x="5499" y="4793"/>
                </a:lnTo>
                <a:lnTo>
                  <a:pt x="4836" y="4771"/>
                </a:lnTo>
                <a:lnTo>
                  <a:pt x="4836" y="4771"/>
                </a:lnTo>
                <a:lnTo>
                  <a:pt x="4472" y="4750"/>
                </a:lnTo>
                <a:lnTo>
                  <a:pt x="4108" y="4729"/>
                </a:lnTo>
                <a:lnTo>
                  <a:pt x="4108" y="4729"/>
                </a:lnTo>
                <a:lnTo>
                  <a:pt x="3937" y="4729"/>
                </a:lnTo>
                <a:lnTo>
                  <a:pt x="3809" y="4750"/>
                </a:lnTo>
                <a:lnTo>
                  <a:pt x="3766" y="4771"/>
                </a:lnTo>
                <a:lnTo>
                  <a:pt x="3723" y="4814"/>
                </a:lnTo>
                <a:lnTo>
                  <a:pt x="3680" y="4857"/>
                </a:lnTo>
                <a:lnTo>
                  <a:pt x="3637" y="4943"/>
                </a:lnTo>
                <a:lnTo>
                  <a:pt x="3637" y="4943"/>
                </a:lnTo>
                <a:lnTo>
                  <a:pt x="3595" y="5092"/>
                </a:lnTo>
                <a:lnTo>
                  <a:pt x="3595" y="5156"/>
                </a:lnTo>
                <a:lnTo>
                  <a:pt x="3595" y="5221"/>
                </a:lnTo>
                <a:lnTo>
                  <a:pt x="3616" y="5263"/>
                </a:lnTo>
                <a:lnTo>
                  <a:pt x="3659" y="5306"/>
                </a:lnTo>
                <a:lnTo>
                  <a:pt x="3723" y="5328"/>
                </a:lnTo>
                <a:lnTo>
                  <a:pt x="3809" y="5349"/>
                </a:lnTo>
                <a:lnTo>
                  <a:pt x="3809" y="5349"/>
                </a:lnTo>
                <a:lnTo>
                  <a:pt x="3980" y="5370"/>
                </a:lnTo>
                <a:lnTo>
                  <a:pt x="4151" y="5370"/>
                </a:lnTo>
                <a:lnTo>
                  <a:pt x="4493" y="5370"/>
                </a:lnTo>
                <a:lnTo>
                  <a:pt x="4493" y="5370"/>
                </a:lnTo>
                <a:lnTo>
                  <a:pt x="5970" y="5328"/>
                </a:lnTo>
                <a:lnTo>
                  <a:pt x="5970" y="5328"/>
                </a:lnTo>
                <a:lnTo>
                  <a:pt x="5884" y="5435"/>
                </a:lnTo>
                <a:lnTo>
                  <a:pt x="5798" y="5542"/>
                </a:lnTo>
                <a:lnTo>
                  <a:pt x="5584" y="5713"/>
                </a:lnTo>
                <a:lnTo>
                  <a:pt x="5370" y="5863"/>
                </a:lnTo>
                <a:lnTo>
                  <a:pt x="5157" y="6034"/>
                </a:lnTo>
                <a:lnTo>
                  <a:pt x="5157" y="6034"/>
                </a:lnTo>
                <a:lnTo>
                  <a:pt x="5071" y="6119"/>
                </a:lnTo>
                <a:lnTo>
                  <a:pt x="5007" y="6226"/>
                </a:lnTo>
                <a:lnTo>
                  <a:pt x="4964" y="6333"/>
                </a:lnTo>
                <a:lnTo>
                  <a:pt x="4985" y="6376"/>
                </a:lnTo>
                <a:lnTo>
                  <a:pt x="5007" y="6440"/>
                </a:lnTo>
                <a:lnTo>
                  <a:pt x="5007" y="6440"/>
                </a:lnTo>
                <a:lnTo>
                  <a:pt x="5071" y="6547"/>
                </a:lnTo>
                <a:lnTo>
                  <a:pt x="5178" y="6611"/>
                </a:lnTo>
                <a:lnTo>
                  <a:pt x="5306" y="6654"/>
                </a:lnTo>
                <a:lnTo>
                  <a:pt x="5435" y="6654"/>
                </a:lnTo>
                <a:lnTo>
                  <a:pt x="5435" y="6654"/>
                </a:lnTo>
                <a:lnTo>
                  <a:pt x="5542" y="6590"/>
                </a:lnTo>
                <a:lnTo>
                  <a:pt x="5627" y="6526"/>
                </a:lnTo>
                <a:lnTo>
                  <a:pt x="5798" y="6333"/>
                </a:lnTo>
                <a:lnTo>
                  <a:pt x="5798" y="6333"/>
                </a:lnTo>
                <a:lnTo>
                  <a:pt x="5905" y="6226"/>
                </a:lnTo>
                <a:lnTo>
                  <a:pt x="6034" y="6141"/>
                </a:lnTo>
                <a:lnTo>
                  <a:pt x="6162" y="6034"/>
                </a:lnTo>
                <a:lnTo>
                  <a:pt x="6290" y="5948"/>
                </a:lnTo>
                <a:lnTo>
                  <a:pt x="6290" y="5948"/>
                </a:lnTo>
                <a:lnTo>
                  <a:pt x="6483" y="5756"/>
                </a:lnTo>
                <a:lnTo>
                  <a:pt x="6676" y="5520"/>
                </a:lnTo>
                <a:lnTo>
                  <a:pt x="6847" y="5285"/>
                </a:lnTo>
                <a:lnTo>
                  <a:pt x="6911" y="5178"/>
                </a:lnTo>
                <a:lnTo>
                  <a:pt x="6954" y="5049"/>
                </a:lnTo>
                <a:lnTo>
                  <a:pt x="6954" y="5049"/>
                </a:lnTo>
                <a:lnTo>
                  <a:pt x="6569" y="4515"/>
                </a:lnTo>
                <a:lnTo>
                  <a:pt x="6355" y="4236"/>
                </a:lnTo>
                <a:lnTo>
                  <a:pt x="6141" y="3980"/>
                </a:lnTo>
                <a:lnTo>
                  <a:pt x="6141" y="3980"/>
                </a:lnTo>
                <a:lnTo>
                  <a:pt x="5970" y="3787"/>
                </a:lnTo>
                <a:lnTo>
                  <a:pt x="5777" y="3616"/>
                </a:lnTo>
                <a:lnTo>
                  <a:pt x="5777" y="3616"/>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8"/>
          <p:cNvSpPr txBox="1"/>
          <p:nvPr/>
        </p:nvSpPr>
        <p:spPr>
          <a:xfrm>
            <a:off x="567925" y="1168050"/>
            <a:ext cx="3064800" cy="295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accent5"/>
                </a:solidFill>
                <a:latin typeface="Bellota Text"/>
                <a:ea typeface="Bellota Text"/>
                <a:cs typeface="Bellota Text"/>
                <a:sym typeface="Bellota Text"/>
              </a:rPr>
              <a:t>How might we</a:t>
            </a:r>
            <a:r>
              <a:rPr b="1" lang="en" sz="3000">
                <a:solidFill>
                  <a:schemeClr val="dk1"/>
                </a:solidFill>
                <a:latin typeface="Bellota Text"/>
                <a:ea typeface="Bellota Text"/>
                <a:cs typeface="Bellota Text"/>
                <a:sym typeface="Bellota Text"/>
              </a:rPr>
              <a:t> </a:t>
            </a:r>
            <a:r>
              <a:rPr b="1" lang="en" sz="3000">
                <a:solidFill>
                  <a:schemeClr val="dk1"/>
                </a:solidFill>
                <a:latin typeface="Bellota Text"/>
                <a:ea typeface="Bellota Text"/>
                <a:cs typeface="Bellota Text"/>
                <a:sym typeface="Bellota Text"/>
              </a:rPr>
              <a:t>help people manage uncertainty safely in the kitchen?</a:t>
            </a:r>
            <a:endParaRPr b="1" sz="3000">
              <a:solidFill>
                <a:schemeClr val="dk1"/>
              </a:solidFill>
              <a:latin typeface="Bellota Text"/>
              <a:ea typeface="Bellota Text"/>
              <a:cs typeface="Bellota Text"/>
              <a:sym typeface="Bellota Text"/>
            </a:endParaRPr>
          </a:p>
        </p:txBody>
      </p:sp>
      <p:sp>
        <p:nvSpPr>
          <p:cNvPr id="141" name="Google Shape;141;p28"/>
          <p:cNvSpPr txBox="1"/>
          <p:nvPr/>
        </p:nvSpPr>
        <p:spPr>
          <a:xfrm>
            <a:off x="5282800" y="1091850"/>
            <a:ext cx="3429000" cy="3570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An app where you </a:t>
            </a:r>
            <a:endParaRPr b="1" sz="2000">
              <a:solidFill>
                <a:schemeClr val="dk1"/>
              </a:solidFill>
              <a:latin typeface="Bellota Text"/>
              <a:ea typeface="Bellota Text"/>
              <a:cs typeface="Bellota Text"/>
              <a:sym typeface="Bellota Text"/>
            </a:endParaRPr>
          </a:p>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put in your diet limitations, and it </a:t>
            </a:r>
            <a:r>
              <a:rPr b="1" lang="en" sz="2000">
                <a:solidFill>
                  <a:schemeClr val="accent5"/>
                </a:solidFill>
                <a:latin typeface="Bellota Text"/>
                <a:ea typeface="Bellota Text"/>
                <a:cs typeface="Bellota Text"/>
                <a:sym typeface="Bellota Text"/>
              </a:rPr>
              <a:t>tracks and warns</a:t>
            </a:r>
            <a:r>
              <a:rPr b="1" lang="en" sz="2000">
                <a:solidFill>
                  <a:schemeClr val="dk1"/>
                </a:solidFill>
                <a:latin typeface="Bellota Text"/>
                <a:ea typeface="Bellota Text"/>
                <a:cs typeface="Bellota Text"/>
                <a:sym typeface="Bellota Text"/>
              </a:rPr>
              <a:t> </a:t>
            </a:r>
            <a:endParaRPr b="1" sz="2000">
              <a:solidFill>
                <a:schemeClr val="dk1"/>
              </a:solidFill>
              <a:latin typeface="Bellota Text"/>
              <a:ea typeface="Bellota Text"/>
              <a:cs typeface="Bellota Text"/>
              <a:sym typeface="Bellota Text"/>
            </a:endParaRPr>
          </a:p>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you as you add things to a </a:t>
            </a:r>
            <a:endParaRPr b="1" sz="2000">
              <a:solidFill>
                <a:schemeClr val="dk1"/>
              </a:solidFill>
              <a:latin typeface="Bellota Text"/>
              <a:ea typeface="Bellota Text"/>
              <a:cs typeface="Bellota Text"/>
              <a:sym typeface="Bellota Text"/>
            </a:endParaRPr>
          </a:p>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recipe if you’re close to your </a:t>
            </a:r>
            <a:endParaRPr b="1" sz="2000">
              <a:solidFill>
                <a:schemeClr val="dk1"/>
              </a:solidFill>
              <a:latin typeface="Bellota Text"/>
              <a:ea typeface="Bellota Text"/>
              <a:cs typeface="Bellota Text"/>
              <a:sym typeface="Bellota Text"/>
            </a:endParaRPr>
          </a:p>
          <a:p>
            <a:pPr indent="0" lvl="0" marL="0" rtl="0" algn="ctr">
              <a:spcBef>
                <a:spcPts val="0"/>
              </a:spcBef>
              <a:spcAft>
                <a:spcPts val="0"/>
              </a:spcAft>
              <a:buNone/>
            </a:pPr>
            <a:r>
              <a:rPr b="1" lang="en" sz="2000">
                <a:solidFill>
                  <a:schemeClr val="dk1"/>
                </a:solidFill>
                <a:latin typeface="Bellota Text"/>
                <a:ea typeface="Bellota Text"/>
                <a:cs typeface="Bellota Text"/>
                <a:sym typeface="Bellota Text"/>
              </a:rPr>
              <a:t>limits but otherwise </a:t>
            </a:r>
            <a:r>
              <a:rPr b="1" lang="en" sz="2000">
                <a:solidFill>
                  <a:schemeClr val="accent5"/>
                </a:solidFill>
                <a:latin typeface="Bellota Text"/>
                <a:ea typeface="Bellota Text"/>
                <a:cs typeface="Bellota Text"/>
                <a:sym typeface="Bellota Text"/>
              </a:rPr>
              <a:t>lets </a:t>
            </a:r>
            <a:endParaRPr b="1" sz="2000">
              <a:solidFill>
                <a:schemeClr val="accent5"/>
              </a:solidFill>
              <a:latin typeface="Bellota Text"/>
              <a:ea typeface="Bellota Text"/>
              <a:cs typeface="Bellota Text"/>
              <a:sym typeface="Bellota Text"/>
            </a:endParaRPr>
          </a:p>
          <a:p>
            <a:pPr indent="0" lvl="0" marL="0" rtl="0" algn="ctr">
              <a:spcBef>
                <a:spcPts val="0"/>
              </a:spcBef>
              <a:spcAft>
                <a:spcPts val="0"/>
              </a:spcAft>
              <a:buNone/>
            </a:pPr>
            <a:r>
              <a:rPr b="1" lang="en" sz="2000">
                <a:solidFill>
                  <a:schemeClr val="accent5"/>
                </a:solidFill>
                <a:latin typeface="Bellota Text"/>
                <a:ea typeface="Bellota Text"/>
                <a:cs typeface="Bellota Text"/>
                <a:sym typeface="Bellota Text"/>
              </a:rPr>
              <a:t>you explore</a:t>
            </a:r>
            <a:r>
              <a:rPr b="1" lang="en" sz="2000">
                <a:solidFill>
                  <a:schemeClr val="dk1"/>
                </a:solidFill>
                <a:latin typeface="Bellota Text"/>
                <a:ea typeface="Bellota Text"/>
                <a:cs typeface="Bellota Text"/>
                <a:sym typeface="Bellota Text"/>
              </a:rPr>
              <a:t> / A cooking companion app that watches as you cook and gives you </a:t>
            </a:r>
            <a:r>
              <a:rPr b="1" lang="en" sz="2000">
                <a:solidFill>
                  <a:schemeClr val="accent5"/>
                </a:solidFill>
                <a:latin typeface="Bellota Text"/>
                <a:ea typeface="Bellota Text"/>
                <a:cs typeface="Bellota Text"/>
                <a:sym typeface="Bellota Text"/>
              </a:rPr>
              <a:t>safety suggestions</a:t>
            </a:r>
            <a:r>
              <a:rPr b="1" lang="en" sz="2000">
                <a:solidFill>
                  <a:schemeClr val="dk1"/>
                </a:solidFill>
                <a:latin typeface="Bellota Text"/>
                <a:ea typeface="Bellota Text"/>
                <a:cs typeface="Bellota Text"/>
                <a:sym typeface="Bellota Text"/>
              </a:rPr>
              <a:t> as you modify the recipe</a:t>
            </a:r>
            <a:endParaRPr b="1" sz="2000">
              <a:solidFill>
                <a:schemeClr val="dk1"/>
              </a:solidFill>
              <a:latin typeface="Bellota Text"/>
              <a:ea typeface="Bellota Text"/>
              <a:cs typeface="Bellota Text"/>
              <a:sym typeface="Bellota Text"/>
            </a:endParaRPr>
          </a:p>
        </p:txBody>
      </p:sp>
      <p:sp>
        <p:nvSpPr>
          <p:cNvPr id="142" name="Google Shape;142;p28"/>
          <p:cNvSpPr/>
          <p:nvPr/>
        </p:nvSpPr>
        <p:spPr>
          <a:xfrm>
            <a:off x="6801357" y="385601"/>
            <a:ext cx="484633" cy="584615"/>
          </a:xfrm>
          <a:custGeom>
            <a:rect b="b" l="l" r="r" t="t"/>
            <a:pathLst>
              <a:path extrusionOk="0" h="18981" w="15817">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423C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8"/>
          <p:cNvSpPr/>
          <p:nvPr/>
        </p:nvSpPr>
        <p:spPr>
          <a:xfrm>
            <a:off x="2072885" y="421884"/>
            <a:ext cx="512076" cy="512059"/>
          </a:xfrm>
          <a:custGeom>
            <a:rect b="b" l="l" r="r" t="t"/>
            <a:pathLst>
              <a:path extrusionOk="0" h="17228" w="17082">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423C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8"/>
          <p:cNvSpPr/>
          <p:nvPr/>
        </p:nvSpPr>
        <p:spPr>
          <a:xfrm>
            <a:off x="1487641" y="421887"/>
            <a:ext cx="493783" cy="555506"/>
          </a:xfrm>
          <a:custGeom>
            <a:rect b="b" l="l" r="r" t="t"/>
            <a:pathLst>
              <a:path extrusionOk="0" h="18810" w="16279">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423C4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9"/>
          <p:cNvSpPr txBox="1"/>
          <p:nvPr>
            <p:ph type="title"/>
          </p:nvPr>
        </p:nvSpPr>
        <p:spPr>
          <a:xfrm>
            <a:off x="1080050" y="531200"/>
            <a:ext cx="6984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3600">
                <a:latin typeface="Bellota Text"/>
                <a:ea typeface="Bellota Text"/>
                <a:cs typeface="Bellota Text"/>
                <a:sym typeface="Bellota Text"/>
              </a:rPr>
              <a:t>Problem/Solution Overview</a:t>
            </a:r>
            <a:endParaRPr sz="3600">
              <a:latin typeface="Bellota Text"/>
              <a:ea typeface="Bellota Text"/>
              <a:cs typeface="Bellota Text"/>
              <a:sym typeface="Bellota Text"/>
            </a:endParaRPr>
          </a:p>
        </p:txBody>
      </p:sp>
      <p:sp>
        <p:nvSpPr>
          <p:cNvPr id="150" name="Google Shape;150;p29"/>
          <p:cNvSpPr txBox="1"/>
          <p:nvPr>
            <p:ph type="title"/>
          </p:nvPr>
        </p:nvSpPr>
        <p:spPr>
          <a:xfrm>
            <a:off x="1080000" y="3005050"/>
            <a:ext cx="69840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200">
                <a:latin typeface="Bellota Text"/>
                <a:ea typeface="Bellota Text"/>
                <a:cs typeface="Bellota Text"/>
                <a:sym typeface="Bellota Text"/>
              </a:rPr>
              <a:t>Regardless of their cooking ability, people may have uncertainty about the recipes they are making - whether that be understanding nutritional value, making modifications, or simply learning techniques. Chef Shepherd is a personalized cooking companion who is meant to advise you based on your needs while also being good company in the kitchen. </a:t>
            </a:r>
            <a:endParaRPr sz="2200">
              <a:latin typeface="Bellota Text"/>
              <a:ea typeface="Bellota Text"/>
              <a:cs typeface="Bellota Text"/>
              <a:sym typeface="Bellota Tex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ph type="ctrTitle"/>
          </p:nvPr>
        </p:nvSpPr>
        <p:spPr>
          <a:xfrm>
            <a:off x="1871100" y="1542869"/>
            <a:ext cx="5401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t/>
            </a:r>
            <a:endParaRPr>
              <a:solidFill>
                <a:schemeClr val="accent4"/>
              </a:solidFill>
            </a:endParaRPr>
          </a:p>
          <a:p>
            <a:pPr indent="0" lvl="0" marL="0" rtl="0" algn="ctr">
              <a:spcBef>
                <a:spcPts val="0"/>
              </a:spcBef>
              <a:spcAft>
                <a:spcPts val="0"/>
              </a:spcAft>
              <a:buNone/>
            </a:pPr>
            <a:r>
              <a:rPr lang="en"/>
              <a:t>Market Research</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nvSpPr>
        <p:spPr>
          <a:xfrm>
            <a:off x="484050" y="1366050"/>
            <a:ext cx="59622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Bellota Text"/>
                <a:ea typeface="Bellota Text"/>
                <a:cs typeface="Bellota Text"/>
                <a:sym typeface="Bellota Text"/>
              </a:rPr>
              <a:t>4.9 stars - Editors’ choice in the App Store</a:t>
            </a:r>
            <a:endParaRPr b="1" sz="1900">
              <a:latin typeface="Bellota Text"/>
              <a:ea typeface="Bellota Text"/>
              <a:cs typeface="Bellota Text"/>
              <a:sym typeface="Bellota Text"/>
            </a:endParaRPr>
          </a:p>
          <a:p>
            <a:pPr indent="0" lvl="0" marL="0" rtl="0" algn="l">
              <a:spcBef>
                <a:spcPts val="0"/>
              </a:spcBef>
              <a:spcAft>
                <a:spcPts val="0"/>
              </a:spcAft>
              <a:buNone/>
            </a:pPr>
            <a:r>
              <a:t/>
            </a:r>
            <a:endParaRPr b="1" sz="1900">
              <a:latin typeface="Bellota Text"/>
              <a:ea typeface="Bellota Text"/>
              <a:cs typeface="Bellota Text"/>
              <a:sym typeface="Bellota Text"/>
            </a:endParaRPr>
          </a:p>
          <a:p>
            <a:pPr indent="-349250" lvl="0" marL="457200" rtl="0" algn="l">
              <a:spcBef>
                <a:spcPts val="0"/>
              </a:spcBef>
              <a:spcAft>
                <a:spcPts val="0"/>
              </a:spcAft>
              <a:buSzPts val="1900"/>
              <a:buFont typeface="Bellota Text"/>
              <a:buChar char="●"/>
            </a:pPr>
            <a:r>
              <a:rPr b="1" lang="en" sz="1900">
                <a:latin typeface="Bellota Text"/>
                <a:ea typeface="Bellota Text"/>
                <a:cs typeface="Bellota Text"/>
                <a:sym typeface="Bellota Text"/>
              </a:rPr>
              <a:t>20,000 expert-tested recipes, curated collection from editors</a:t>
            </a:r>
            <a:endParaRPr b="1" sz="1900">
              <a:latin typeface="Bellota Text"/>
              <a:ea typeface="Bellota Text"/>
              <a:cs typeface="Bellota Text"/>
              <a:sym typeface="Bellota Text"/>
            </a:endParaRPr>
          </a:p>
          <a:p>
            <a:pPr indent="-349250" lvl="0" marL="457200" rtl="0" algn="l">
              <a:spcBef>
                <a:spcPts val="0"/>
              </a:spcBef>
              <a:spcAft>
                <a:spcPts val="0"/>
              </a:spcAft>
              <a:buSzPts val="1900"/>
              <a:buFont typeface="Bellota Text"/>
              <a:buChar char="●"/>
            </a:pPr>
            <a:r>
              <a:rPr b="1" lang="en" sz="1900">
                <a:latin typeface="Bellota Text"/>
                <a:ea typeface="Bellota Text"/>
                <a:cs typeface="Bellota Text"/>
                <a:sym typeface="Bellota Text"/>
              </a:rPr>
              <a:t>Search recipes based on meal type, dietary restrictions, cuisine, timing, etc.</a:t>
            </a:r>
            <a:endParaRPr b="1" sz="1900">
              <a:latin typeface="Bellota Text"/>
              <a:ea typeface="Bellota Text"/>
              <a:cs typeface="Bellota Text"/>
              <a:sym typeface="Bellota Text"/>
            </a:endParaRPr>
          </a:p>
          <a:p>
            <a:pPr indent="-349250" lvl="0" marL="457200" rtl="0" algn="l">
              <a:spcBef>
                <a:spcPts val="0"/>
              </a:spcBef>
              <a:spcAft>
                <a:spcPts val="0"/>
              </a:spcAft>
              <a:buSzPts val="1900"/>
              <a:buFont typeface="Bellota Text"/>
              <a:buChar char="●"/>
            </a:pPr>
            <a:r>
              <a:rPr b="1" lang="en" sz="1900">
                <a:latin typeface="Bellota Text"/>
                <a:ea typeface="Bellota Text"/>
                <a:cs typeface="Bellota Text"/>
                <a:sym typeface="Bellota Text"/>
              </a:rPr>
              <a:t>Save your recipes and create a grocery list</a:t>
            </a:r>
            <a:endParaRPr b="1" sz="1900">
              <a:latin typeface="Bellota Text"/>
              <a:ea typeface="Bellota Text"/>
              <a:cs typeface="Bellota Text"/>
              <a:sym typeface="Bellota Text"/>
            </a:endParaRPr>
          </a:p>
          <a:p>
            <a:pPr indent="-349250" lvl="0" marL="457200" rtl="0" algn="l">
              <a:spcBef>
                <a:spcPts val="0"/>
              </a:spcBef>
              <a:spcAft>
                <a:spcPts val="0"/>
              </a:spcAft>
              <a:buSzPts val="1900"/>
              <a:buFont typeface="Bellota Text"/>
              <a:buChar char="●"/>
            </a:pPr>
            <a:r>
              <a:rPr b="1" lang="en" sz="1900">
                <a:latin typeface="Bellota Text"/>
                <a:ea typeface="Bellota Text"/>
                <a:cs typeface="Bellota Text"/>
                <a:sym typeface="Bellota Text"/>
              </a:rPr>
              <a:t>Techniques for novices and professionals, personalized recommendations</a:t>
            </a:r>
            <a:endParaRPr b="1" sz="1900">
              <a:latin typeface="Bellota Text"/>
              <a:ea typeface="Bellota Text"/>
              <a:cs typeface="Bellota Text"/>
              <a:sym typeface="Bellota Text"/>
            </a:endParaRPr>
          </a:p>
          <a:p>
            <a:pPr indent="-349250" lvl="0" marL="457200" rtl="0" algn="l">
              <a:spcBef>
                <a:spcPts val="0"/>
              </a:spcBef>
              <a:spcAft>
                <a:spcPts val="0"/>
              </a:spcAft>
              <a:buSzPts val="1900"/>
              <a:buFont typeface="Bellota Text"/>
              <a:buChar char="●"/>
            </a:pPr>
            <a:r>
              <a:rPr b="1" lang="en" sz="1900">
                <a:highlight>
                  <a:srgbClr val="FFF2CC"/>
                </a:highlight>
                <a:latin typeface="Bellota Text"/>
                <a:ea typeface="Bellota Text"/>
                <a:cs typeface="Bellota Text"/>
                <a:sym typeface="Bellota Text"/>
              </a:rPr>
              <a:t>Get advice from home cooks about ingredient swaps (forum)</a:t>
            </a:r>
            <a:endParaRPr b="1" sz="1900">
              <a:highlight>
                <a:srgbClr val="FFF2CC"/>
              </a:highlight>
              <a:latin typeface="Bellota Text"/>
              <a:ea typeface="Bellota Text"/>
              <a:cs typeface="Bellota Text"/>
              <a:sym typeface="Bellota Text"/>
            </a:endParaRPr>
          </a:p>
        </p:txBody>
      </p:sp>
      <p:sp>
        <p:nvSpPr>
          <p:cNvPr id="161" name="Google Shape;161;p31"/>
          <p:cNvSpPr txBox="1"/>
          <p:nvPr/>
        </p:nvSpPr>
        <p:spPr>
          <a:xfrm>
            <a:off x="1545225" y="304850"/>
            <a:ext cx="5839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Bellota Text"/>
                <a:ea typeface="Bellota Text"/>
                <a:cs typeface="Bellota Text"/>
                <a:sym typeface="Bellota Text"/>
              </a:rPr>
              <a:t>NYT Cooking</a:t>
            </a:r>
            <a:endParaRPr sz="3600">
              <a:solidFill>
                <a:schemeClr val="dk1"/>
              </a:solidFill>
              <a:latin typeface="Bellota Text Light"/>
              <a:ea typeface="Bellota Text Light"/>
              <a:cs typeface="Bellota Text Light"/>
              <a:sym typeface="Bellota Text Light"/>
            </a:endParaRPr>
          </a:p>
        </p:txBody>
      </p:sp>
      <p:sp>
        <p:nvSpPr>
          <p:cNvPr id="162" name="Google Shape;162;p31"/>
          <p:cNvSpPr txBox="1"/>
          <p:nvPr/>
        </p:nvSpPr>
        <p:spPr>
          <a:xfrm>
            <a:off x="5120425" y="1245500"/>
            <a:ext cx="332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ellota Text Light"/>
              <a:ea typeface="Bellota Text Light"/>
              <a:cs typeface="Bellota Text Light"/>
              <a:sym typeface="Bellota Text Light"/>
            </a:endParaRPr>
          </a:p>
        </p:txBody>
      </p:sp>
      <p:pic>
        <p:nvPicPr>
          <p:cNvPr id="163" name="Google Shape;163;p31"/>
          <p:cNvPicPr preferRelativeResize="0"/>
          <p:nvPr/>
        </p:nvPicPr>
        <p:blipFill>
          <a:blip r:embed="rId3">
            <a:alphaModFix/>
          </a:blip>
          <a:stretch>
            <a:fillRect/>
          </a:stretch>
        </p:blipFill>
        <p:spPr>
          <a:xfrm>
            <a:off x="6446275" y="342900"/>
            <a:ext cx="2057400" cy="4457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txBox="1"/>
          <p:nvPr/>
        </p:nvSpPr>
        <p:spPr>
          <a:xfrm>
            <a:off x="455875" y="282400"/>
            <a:ext cx="7180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chemeClr val="dk1"/>
                </a:solidFill>
                <a:latin typeface="Bellota Text"/>
                <a:ea typeface="Bellota Text"/>
                <a:cs typeface="Bellota Text"/>
                <a:sym typeface="Bellota Text"/>
              </a:rPr>
              <a:t>Other products we looked into…</a:t>
            </a:r>
            <a:endParaRPr sz="3600">
              <a:solidFill>
                <a:schemeClr val="dk1"/>
              </a:solidFill>
              <a:latin typeface="Bellota Text Light"/>
              <a:ea typeface="Bellota Text Light"/>
              <a:cs typeface="Bellota Text Light"/>
              <a:sym typeface="Bellota Text Light"/>
            </a:endParaRPr>
          </a:p>
        </p:txBody>
      </p:sp>
      <p:pic>
        <p:nvPicPr>
          <p:cNvPr id="169" name="Google Shape;169;p32"/>
          <p:cNvPicPr preferRelativeResize="0"/>
          <p:nvPr/>
        </p:nvPicPr>
        <p:blipFill>
          <a:blip r:embed="rId3">
            <a:alphaModFix/>
          </a:blip>
          <a:stretch>
            <a:fillRect/>
          </a:stretch>
        </p:blipFill>
        <p:spPr>
          <a:xfrm>
            <a:off x="287175" y="1173700"/>
            <a:ext cx="2207700" cy="3817500"/>
          </a:xfrm>
          <a:prstGeom prst="roundRect">
            <a:avLst>
              <a:gd fmla="val 16667" name="adj"/>
            </a:avLst>
          </a:prstGeom>
          <a:noFill/>
          <a:ln>
            <a:noFill/>
          </a:ln>
        </p:spPr>
      </p:pic>
      <p:pic>
        <p:nvPicPr>
          <p:cNvPr id="170" name="Google Shape;170;p32"/>
          <p:cNvPicPr preferRelativeResize="0"/>
          <p:nvPr/>
        </p:nvPicPr>
        <p:blipFill>
          <a:blip r:embed="rId4">
            <a:alphaModFix/>
          </a:blip>
          <a:stretch>
            <a:fillRect/>
          </a:stretch>
        </p:blipFill>
        <p:spPr>
          <a:xfrm>
            <a:off x="2684925" y="1173700"/>
            <a:ext cx="2204400" cy="3817500"/>
          </a:xfrm>
          <a:prstGeom prst="roundRect">
            <a:avLst>
              <a:gd fmla="val 16667" name="adj"/>
            </a:avLst>
          </a:prstGeom>
          <a:noFill/>
          <a:ln>
            <a:noFill/>
          </a:ln>
        </p:spPr>
      </p:pic>
      <p:pic>
        <p:nvPicPr>
          <p:cNvPr id="171" name="Google Shape;171;p32"/>
          <p:cNvPicPr preferRelativeResize="0"/>
          <p:nvPr/>
        </p:nvPicPr>
        <p:blipFill>
          <a:blip r:embed="rId5">
            <a:alphaModFix/>
          </a:blip>
          <a:stretch>
            <a:fillRect/>
          </a:stretch>
        </p:blipFill>
        <p:spPr>
          <a:xfrm>
            <a:off x="5292725" y="1211093"/>
            <a:ext cx="3545400" cy="1069800"/>
          </a:xfrm>
          <a:prstGeom prst="roundRect">
            <a:avLst>
              <a:gd fmla="val 16667" name="adj"/>
            </a:avLst>
          </a:prstGeom>
          <a:noFill/>
          <a:ln>
            <a:noFill/>
          </a:ln>
        </p:spPr>
      </p:pic>
      <p:pic>
        <p:nvPicPr>
          <p:cNvPr id="172" name="Google Shape;172;p32"/>
          <p:cNvPicPr preferRelativeResize="0"/>
          <p:nvPr/>
        </p:nvPicPr>
        <p:blipFill>
          <a:blip r:embed="rId6">
            <a:alphaModFix/>
          </a:blip>
          <a:stretch>
            <a:fillRect/>
          </a:stretch>
        </p:blipFill>
        <p:spPr>
          <a:xfrm>
            <a:off x="5292725" y="2470675"/>
            <a:ext cx="3545400" cy="2464200"/>
          </a:xfrm>
          <a:prstGeom prst="roundRect">
            <a:avLst>
              <a:gd fmla="val 16667" name="adj"/>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afew template">
  <a:themeElements>
    <a:clrScheme name="Custom 347">
      <a:dk1>
        <a:srgbClr val="423C41"/>
      </a:dk1>
      <a:lt1>
        <a:srgbClr val="FFFFFF"/>
      </a:lt1>
      <a:dk2>
        <a:srgbClr val="7A717C"/>
      </a:dk2>
      <a:lt2>
        <a:srgbClr val="F0E9E3"/>
      </a:lt2>
      <a:accent1>
        <a:srgbClr val="FFBF3A"/>
      </a:accent1>
      <a:accent2>
        <a:srgbClr val="E94032"/>
      </a:accent2>
      <a:accent3>
        <a:srgbClr val="A78BAF"/>
      </a:accent3>
      <a:accent4>
        <a:srgbClr val="ADC853"/>
      </a:accent4>
      <a:accent5>
        <a:srgbClr val="6FAC6A"/>
      </a:accent5>
      <a:accent6>
        <a:srgbClr val="9C6E59"/>
      </a:accent6>
      <a:hlink>
        <a:srgbClr val="884E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