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y="5143500" cx="9144000"/>
  <p:notesSz cx="6858000" cy="9144000"/>
  <p:embeddedFontLst>
    <p:embeddedFont>
      <p:font typeface="Economica"/>
      <p:regular r:id="rId46"/>
      <p:bold r:id="rId47"/>
      <p:italic r:id="rId48"/>
      <p:boldItalic r:id="rId49"/>
    </p:embeddedFont>
    <p:embeddedFont>
      <p:font typeface="Pacifico"/>
      <p:regular r:id="rId50"/>
    </p:embeddedFont>
    <p:embeddedFont>
      <p:font typeface="Comfortaa"/>
      <p:regular r:id="rId51"/>
      <p:bold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Economica-regular.fntdata"/><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Economica-italic.fntdata"/><Relationship Id="rId47" Type="http://schemas.openxmlformats.org/officeDocument/2006/relationships/font" Target="fonts/Economica-bold.fntdata"/><Relationship Id="rId49" Type="http://schemas.openxmlformats.org/officeDocument/2006/relationships/font" Target="fonts/Economica-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Comfortaa-regular.fntdata"/><Relationship Id="rId50" Type="http://schemas.openxmlformats.org/officeDocument/2006/relationships/font" Target="fonts/Pacifico-regular.fntdata"/><Relationship Id="rId53" Type="http://schemas.openxmlformats.org/officeDocument/2006/relationships/font" Target="fonts/OpenSans-regular.fntdata"/><Relationship Id="rId52" Type="http://schemas.openxmlformats.org/officeDocument/2006/relationships/font" Target="fonts/Comfortaa-bold.fntdata"/><Relationship Id="rId11" Type="http://schemas.openxmlformats.org/officeDocument/2006/relationships/slide" Target="slides/slide4.xml"/><Relationship Id="rId55" Type="http://schemas.openxmlformats.org/officeDocument/2006/relationships/font" Target="fonts/OpenSans-italic.fntdata"/><Relationship Id="rId10" Type="http://schemas.openxmlformats.org/officeDocument/2006/relationships/slide" Target="slides/slide3.xml"/><Relationship Id="rId54" Type="http://schemas.openxmlformats.org/officeDocument/2006/relationships/font" Target="fonts/OpenSans-bold.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OpenSans-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0f5a74b6ed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0f5a74b6ed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0e026c57d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0e026c57d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14ed554a2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14ed554a2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14ed554a28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14ed554a28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14ed554a2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14ed554a2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121f4f36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121f4f36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121f4f36d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121f4f36d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121f4f36d8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121f4f36d8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121f4f36d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121f4f36d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121f4f36d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121f4f36d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121f4f36d8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121f4f36d8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14ed554a28_1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14ed554a28_1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121f4f36d8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121f4f36d8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121f4f36d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121f4f36d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121f4f36d8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121f4f36d8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14ed554a28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14ed554a28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121f4f36d8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121f4f36d8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121f4f36d8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121f4f36d8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121f4f36d8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1121f4f36d8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121f4f36d8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121f4f36d8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121f4f36d8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121f4f36d8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121f4f36d8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121f4f36d8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0e00e380f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0e00e380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14ed554a2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14ed554a2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121f4f36d8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1121f4f36d8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14ed554a28_1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114ed554a28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121f4f36d8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1121f4f36d8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14ed554a28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14ed554a28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121f4f36d8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1121f4f36d8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14ed554a28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114ed554a28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121f4f36d8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1121f4f36d8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14ed554a28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114ed554a28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0e00e380f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0e00e380f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0e00e380f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0e00e380f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4ed554a2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14ed554a2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0e00e380f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0e00e380f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0e026c57d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0e026c57d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0e026c57d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0e026c57d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95" name="Shape 95"/>
        <p:cNvGrpSpPr/>
        <p:nvPr/>
      </p:nvGrpSpPr>
      <p:grpSpPr>
        <a:xfrm>
          <a:off x="0" y="0"/>
          <a:ext cx="0" cy="0"/>
          <a:chOff x="0" y="0"/>
          <a:chExt cx="0" cy="0"/>
        </a:xfrm>
      </p:grpSpPr>
      <p:pic>
        <p:nvPicPr>
          <p:cNvPr id="96" name="Google Shape;96;p25"/>
          <p:cNvPicPr preferRelativeResize="0"/>
          <p:nvPr/>
        </p:nvPicPr>
        <p:blipFill rotWithShape="1">
          <a:blip r:embed="rId2">
            <a:alphaModFix/>
          </a:blip>
          <a:srcRect b="0" l="0" r="0" t="0"/>
          <a:stretch/>
        </p:blipFill>
        <p:spPr>
          <a:xfrm>
            <a:off x="0" y="0"/>
            <a:ext cx="4186236" cy="5143500"/>
          </a:xfrm>
          <a:prstGeom prst="rect">
            <a:avLst/>
          </a:prstGeom>
          <a:noFill/>
          <a:ln>
            <a:noFill/>
          </a:ln>
        </p:spPr>
      </p:pic>
      <p:sp>
        <p:nvSpPr>
          <p:cNvPr id="97" name="Google Shape;97;p25"/>
          <p:cNvSpPr txBox="1"/>
          <p:nvPr>
            <p:ph type="title"/>
          </p:nvPr>
        </p:nvSpPr>
        <p:spPr>
          <a:xfrm>
            <a:off x="4440127" y="864578"/>
            <a:ext cx="4074000" cy="634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1"/>
              </a:buClr>
              <a:buSzPts val="2100"/>
              <a:buFont typeface="Arial"/>
              <a:buNone/>
              <a:defRPr sz="2100" cap="none">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98" name="Google Shape;98;p25"/>
          <p:cNvCxnSpPr/>
          <p:nvPr/>
        </p:nvCxnSpPr>
        <p:spPr>
          <a:xfrm flipH="1" rot="10800000">
            <a:off x="1657350" y="0"/>
            <a:ext cx="1828800" cy="5143500"/>
          </a:xfrm>
          <a:prstGeom prst="straightConnector1">
            <a:avLst/>
          </a:prstGeom>
          <a:noFill/>
          <a:ln cap="flat" cmpd="sng" w="9525">
            <a:solidFill>
              <a:schemeClr val="dk1"/>
            </a:solidFill>
            <a:prstDash val="solid"/>
            <a:miter lim="800000"/>
            <a:headEnd len="sm" w="sm" type="none"/>
            <a:tailEnd len="sm" w="sm" type="none"/>
          </a:ln>
        </p:spPr>
      </p:cxnSp>
      <p:sp>
        <p:nvSpPr>
          <p:cNvPr id="99" name="Google Shape;99;p25"/>
          <p:cNvSpPr txBox="1"/>
          <p:nvPr>
            <p:ph idx="1" type="body"/>
          </p:nvPr>
        </p:nvSpPr>
        <p:spPr>
          <a:xfrm>
            <a:off x="4441690" y="1852136"/>
            <a:ext cx="4074900" cy="2739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0" name="Google Shape;100;p25"/>
          <p:cNvSpPr txBox="1"/>
          <p:nvPr>
            <p:ph idx="2" type="body"/>
          </p:nvPr>
        </p:nvSpPr>
        <p:spPr>
          <a:xfrm>
            <a:off x="4441371" y="2099205"/>
            <a:ext cx="4074000" cy="41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Font typeface="Arial"/>
              <a:buNone/>
              <a:defRPr sz="1100">
                <a:solidFill>
                  <a:schemeClr val="dk1"/>
                </a:solidFil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1" name="Google Shape;101;p25"/>
          <p:cNvSpPr txBox="1"/>
          <p:nvPr>
            <p:ph idx="3" type="body"/>
          </p:nvPr>
        </p:nvSpPr>
        <p:spPr>
          <a:xfrm>
            <a:off x="4441690" y="2676983"/>
            <a:ext cx="4074900" cy="2739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2" name="Google Shape;102;p25"/>
          <p:cNvSpPr txBox="1"/>
          <p:nvPr>
            <p:ph idx="4" type="body"/>
          </p:nvPr>
        </p:nvSpPr>
        <p:spPr>
          <a:xfrm>
            <a:off x="4441371" y="2924052"/>
            <a:ext cx="4074000" cy="41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Font typeface="Arial"/>
              <a:buNone/>
              <a:defRPr sz="1100">
                <a:solidFill>
                  <a:schemeClr val="dk1"/>
                </a:solidFil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3" name="Google Shape;103;p25"/>
          <p:cNvSpPr txBox="1"/>
          <p:nvPr>
            <p:ph idx="5" type="body"/>
          </p:nvPr>
        </p:nvSpPr>
        <p:spPr>
          <a:xfrm>
            <a:off x="4441690" y="3501830"/>
            <a:ext cx="4074900" cy="2739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4" name="Google Shape;104;p25"/>
          <p:cNvSpPr txBox="1"/>
          <p:nvPr>
            <p:ph idx="6" type="body"/>
          </p:nvPr>
        </p:nvSpPr>
        <p:spPr>
          <a:xfrm>
            <a:off x="4441371" y="3748899"/>
            <a:ext cx="4074000" cy="41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Font typeface="Arial"/>
              <a:buNone/>
              <a:defRPr sz="1100">
                <a:solidFill>
                  <a:schemeClr val="dk1"/>
                </a:solidFil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05" name="Google Shape;105;p25"/>
          <p:cNvSpPr txBox="1"/>
          <p:nvPr>
            <p:ph idx="10" type="dt"/>
          </p:nvPr>
        </p:nvSpPr>
        <p:spPr>
          <a:xfrm>
            <a:off x="4439760" y="4767263"/>
            <a:ext cx="710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25"/>
          <p:cNvSpPr txBox="1"/>
          <p:nvPr>
            <p:ph idx="11" type="ftr"/>
          </p:nvPr>
        </p:nvSpPr>
        <p:spPr>
          <a:xfrm>
            <a:off x="5371466" y="4767263"/>
            <a:ext cx="24330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25"/>
          <p:cNvSpPr txBox="1"/>
          <p:nvPr>
            <p:ph idx="12" type="sldNum"/>
          </p:nvPr>
        </p:nvSpPr>
        <p:spPr>
          <a:xfrm>
            <a:off x="8025492" y="4767263"/>
            <a:ext cx="4899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bg>
      <p:bgPr>
        <a:solidFill>
          <a:schemeClr val="lt1"/>
        </a:solidFill>
      </p:bgPr>
    </p:bg>
    <p:spTree>
      <p:nvGrpSpPr>
        <p:cNvPr id="108" name="Shape 108"/>
        <p:cNvGrpSpPr/>
        <p:nvPr/>
      </p:nvGrpSpPr>
      <p:grpSpPr>
        <a:xfrm>
          <a:off x="0" y="0"/>
          <a:ext cx="0" cy="0"/>
          <a:chOff x="0" y="0"/>
          <a:chExt cx="0" cy="0"/>
        </a:xfrm>
      </p:grpSpPr>
      <p:sp>
        <p:nvSpPr>
          <p:cNvPr id="109" name="Google Shape;109;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6"/>
          <p:cNvSpPr/>
          <p:nvPr>
            <p:ph idx="2" type="dgm"/>
          </p:nvPr>
        </p:nvSpPr>
        <p:spPr>
          <a:xfrm>
            <a:off x="628650" y="1604313"/>
            <a:ext cx="7886700" cy="2771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1" name="Google Shape;111;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113" name="Google Shape;113;p26"/>
          <p:cNvCxnSpPr/>
          <p:nvPr/>
        </p:nvCxnSpPr>
        <p:spPr>
          <a:xfrm flipH="1" rot="10800000">
            <a:off x="0" y="0"/>
            <a:ext cx="1943100" cy="571500"/>
          </a:xfrm>
          <a:prstGeom prst="straightConnector1">
            <a:avLst/>
          </a:prstGeom>
          <a:noFill/>
          <a:ln cap="flat" cmpd="sng" w="9525">
            <a:solidFill>
              <a:schemeClr val="dk1"/>
            </a:solidFill>
            <a:prstDash val="solid"/>
            <a:miter lim="800000"/>
            <a:headEnd len="sm" w="sm" type="none"/>
            <a:tailEnd len="sm" w="sm" type="none"/>
          </a:ln>
        </p:spPr>
      </p:cxnSp>
      <p:cxnSp>
        <p:nvCxnSpPr>
          <p:cNvPr id="114" name="Google Shape;114;p26"/>
          <p:cNvCxnSpPr/>
          <p:nvPr/>
        </p:nvCxnSpPr>
        <p:spPr>
          <a:xfrm flipH="1">
            <a:off x="38" y="0"/>
            <a:ext cx="528600" cy="771000"/>
          </a:xfrm>
          <a:prstGeom prst="straightConnector1">
            <a:avLst/>
          </a:prstGeom>
          <a:noFill/>
          <a:ln cap="flat" cmpd="sng" w="9525">
            <a:solidFill>
              <a:schemeClr val="dk1"/>
            </a:solidFill>
            <a:prstDash val="solid"/>
            <a:miter lim="800000"/>
            <a:headEnd len="sm" w="sm" type="none"/>
            <a:tailEnd len="sm" w="sm" type="none"/>
          </a:ln>
        </p:spPr>
      </p:cxnSp>
      <p:sp>
        <p:nvSpPr>
          <p:cNvPr id="115" name="Google Shape;115;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bg>
      <p:bgPr>
        <a:solidFill>
          <a:schemeClr val="lt1"/>
        </a:solidFill>
      </p:bgPr>
    </p:bg>
    <p:spTree>
      <p:nvGrpSpPr>
        <p:cNvPr id="116" name="Shape 116"/>
        <p:cNvGrpSpPr/>
        <p:nvPr/>
      </p:nvGrpSpPr>
      <p:grpSpPr>
        <a:xfrm>
          <a:off x="0" y="0"/>
          <a:ext cx="0" cy="0"/>
          <a:chOff x="0" y="0"/>
          <a:chExt cx="0" cy="0"/>
        </a:xfrm>
      </p:grpSpPr>
      <p:sp>
        <p:nvSpPr>
          <p:cNvPr id="117" name="Google Shape;117;p27"/>
          <p:cNvSpPr txBox="1"/>
          <p:nvPr>
            <p:ph type="title"/>
          </p:nvPr>
        </p:nvSpPr>
        <p:spPr>
          <a:xfrm>
            <a:off x="1413867" y="669133"/>
            <a:ext cx="6316200" cy="9942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dk1"/>
              </a:buClr>
              <a:buSzPts val="2100"/>
              <a:buFont typeface="Arial"/>
              <a:buNone/>
              <a:defRPr sz="2100" cap="none">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7"/>
          <p:cNvSpPr txBox="1"/>
          <p:nvPr>
            <p:ph idx="1" type="body"/>
          </p:nvPr>
        </p:nvSpPr>
        <p:spPr>
          <a:xfrm>
            <a:off x="932328" y="2082702"/>
            <a:ext cx="21618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19" name="Google Shape;119;p27"/>
          <p:cNvSpPr txBox="1"/>
          <p:nvPr>
            <p:ph idx="2" type="body"/>
          </p:nvPr>
        </p:nvSpPr>
        <p:spPr>
          <a:xfrm>
            <a:off x="932328" y="2875954"/>
            <a:ext cx="2161800" cy="149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20" name="Google Shape;120;p27"/>
          <p:cNvSpPr txBox="1"/>
          <p:nvPr>
            <p:ph idx="3" type="body"/>
          </p:nvPr>
        </p:nvSpPr>
        <p:spPr>
          <a:xfrm>
            <a:off x="3485749" y="2082702"/>
            <a:ext cx="21726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21" name="Google Shape;121;p27"/>
          <p:cNvSpPr txBox="1"/>
          <p:nvPr>
            <p:ph idx="4" type="body"/>
          </p:nvPr>
        </p:nvSpPr>
        <p:spPr>
          <a:xfrm>
            <a:off x="3485749" y="2875954"/>
            <a:ext cx="2172600" cy="149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cxnSp>
        <p:nvCxnSpPr>
          <p:cNvPr id="122" name="Google Shape;122;p27"/>
          <p:cNvCxnSpPr/>
          <p:nvPr/>
        </p:nvCxnSpPr>
        <p:spPr>
          <a:xfrm flipH="1">
            <a:off x="-112" y="0"/>
            <a:ext cx="928800" cy="2328900"/>
          </a:xfrm>
          <a:prstGeom prst="straightConnector1">
            <a:avLst/>
          </a:prstGeom>
          <a:noFill/>
          <a:ln cap="flat" cmpd="sng" w="9525">
            <a:solidFill>
              <a:schemeClr val="dk1"/>
            </a:solidFill>
            <a:prstDash val="solid"/>
            <a:miter lim="800000"/>
            <a:headEnd len="sm" w="sm" type="none"/>
            <a:tailEnd len="sm" w="sm" type="none"/>
          </a:ln>
        </p:spPr>
      </p:cxnSp>
      <p:cxnSp>
        <p:nvCxnSpPr>
          <p:cNvPr id="123" name="Google Shape;123;p27"/>
          <p:cNvCxnSpPr/>
          <p:nvPr/>
        </p:nvCxnSpPr>
        <p:spPr>
          <a:xfrm flipH="1">
            <a:off x="-18" y="0"/>
            <a:ext cx="1678800" cy="1857300"/>
          </a:xfrm>
          <a:prstGeom prst="straightConnector1">
            <a:avLst/>
          </a:prstGeom>
          <a:noFill/>
          <a:ln cap="flat" cmpd="sng" w="9525">
            <a:solidFill>
              <a:schemeClr val="dk1"/>
            </a:solidFill>
            <a:prstDash val="solid"/>
            <a:miter lim="800000"/>
            <a:headEnd len="sm" w="sm" type="none"/>
            <a:tailEnd len="sm" w="sm" type="none"/>
          </a:ln>
        </p:spPr>
      </p:cxnSp>
      <p:sp>
        <p:nvSpPr>
          <p:cNvPr id="124" name="Google Shape;124;p27"/>
          <p:cNvSpPr txBox="1"/>
          <p:nvPr>
            <p:ph idx="5" type="body"/>
          </p:nvPr>
        </p:nvSpPr>
        <p:spPr>
          <a:xfrm>
            <a:off x="6049816" y="2082702"/>
            <a:ext cx="21618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500"/>
              <a:buNone/>
              <a:defRPr sz="1500" cap="none">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25" name="Google Shape;125;p27"/>
          <p:cNvSpPr txBox="1"/>
          <p:nvPr>
            <p:ph idx="6" type="body"/>
          </p:nvPr>
        </p:nvSpPr>
        <p:spPr>
          <a:xfrm>
            <a:off x="6049816" y="2875954"/>
            <a:ext cx="2161800" cy="149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26" name="Google Shape;126;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nding">
  <p:cSld name="Funding">
    <p:bg>
      <p:bgPr>
        <a:solidFill>
          <a:schemeClr val="lt1"/>
        </a:solidFill>
      </p:bgPr>
    </p:bg>
    <p:spTree>
      <p:nvGrpSpPr>
        <p:cNvPr id="129" name="Shape 129"/>
        <p:cNvGrpSpPr/>
        <p:nvPr/>
      </p:nvGrpSpPr>
      <p:grpSpPr>
        <a:xfrm>
          <a:off x="0" y="0"/>
          <a:ext cx="0" cy="0"/>
          <a:chOff x="0" y="0"/>
          <a:chExt cx="0" cy="0"/>
        </a:xfrm>
      </p:grpSpPr>
      <p:cxnSp>
        <p:nvCxnSpPr>
          <p:cNvPr id="130" name="Google Shape;130;p28"/>
          <p:cNvCxnSpPr/>
          <p:nvPr/>
        </p:nvCxnSpPr>
        <p:spPr>
          <a:xfrm flipH="1">
            <a:off x="-112" y="0"/>
            <a:ext cx="928800" cy="996000"/>
          </a:xfrm>
          <a:prstGeom prst="straightConnector1">
            <a:avLst/>
          </a:prstGeom>
          <a:noFill/>
          <a:ln cap="flat" cmpd="sng" w="9525">
            <a:solidFill>
              <a:schemeClr val="dk1"/>
            </a:solidFill>
            <a:prstDash val="solid"/>
            <a:miter lim="800000"/>
            <a:headEnd len="sm" w="sm" type="none"/>
            <a:tailEnd len="sm" w="sm" type="none"/>
          </a:ln>
        </p:spPr>
      </p:cxnSp>
      <p:cxnSp>
        <p:nvCxnSpPr>
          <p:cNvPr id="131" name="Google Shape;131;p28"/>
          <p:cNvCxnSpPr/>
          <p:nvPr/>
        </p:nvCxnSpPr>
        <p:spPr>
          <a:xfrm flipH="1">
            <a:off x="113" y="0"/>
            <a:ext cx="2843100" cy="669000"/>
          </a:xfrm>
          <a:prstGeom prst="straightConnector1">
            <a:avLst/>
          </a:prstGeom>
          <a:noFill/>
          <a:ln cap="flat" cmpd="sng" w="9525">
            <a:solidFill>
              <a:schemeClr val="dk1"/>
            </a:solidFill>
            <a:prstDash val="solid"/>
            <a:miter lim="800000"/>
            <a:headEnd len="sm" w="sm" type="none"/>
            <a:tailEnd len="sm" w="sm" type="none"/>
          </a:ln>
        </p:spPr>
      </p:cxnSp>
      <p:sp>
        <p:nvSpPr>
          <p:cNvPr id="132" name="Google Shape;132;p28"/>
          <p:cNvSpPr txBox="1"/>
          <p:nvPr>
            <p:ph type="title"/>
          </p:nvPr>
        </p:nvSpPr>
        <p:spPr>
          <a:xfrm>
            <a:off x="1413867" y="669133"/>
            <a:ext cx="6316200" cy="9942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28"/>
          <p:cNvSpPr txBox="1"/>
          <p:nvPr>
            <p:ph idx="1" type="body"/>
          </p:nvPr>
        </p:nvSpPr>
        <p:spPr>
          <a:xfrm>
            <a:off x="806585" y="1588981"/>
            <a:ext cx="1392300" cy="1248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200"/>
              <a:buNone/>
              <a:defRPr sz="1200"/>
            </a:lvl1pPr>
            <a:lvl2pPr indent="-228600" lvl="1" marL="914400" rtl="0" algn="l">
              <a:lnSpc>
                <a:spcPct val="90000"/>
              </a:lnSpc>
              <a:spcBef>
                <a:spcPts val="1200"/>
              </a:spcBef>
              <a:spcAft>
                <a:spcPts val="0"/>
              </a:spcAft>
              <a:buClr>
                <a:schemeClr val="dk1"/>
              </a:buClr>
              <a:buSzPts val="1200"/>
              <a:buNone/>
              <a:defRPr sz="1200"/>
            </a:lvl2pPr>
            <a:lvl3pPr indent="-228600" lvl="2" marL="1371600" rtl="0" algn="l">
              <a:lnSpc>
                <a:spcPct val="90000"/>
              </a:lnSpc>
              <a:spcBef>
                <a:spcPts val="1200"/>
              </a:spcBef>
              <a:spcAft>
                <a:spcPts val="0"/>
              </a:spcAft>
              <a:buClr>
                <a:schemeClr val="dk1"/>
              </a:buClr>
              <a:buSzPts val="1200"/>
              <a:buNone/>
              <a:defRPr sz="1200"/>
            </a:lvl3pPr>
            <a:lvl4pPr indent="-228600" lvl="3" marL="1828800" rtl="0" algn="l">
              <a:lnSpc>
                <a:spcPct val="90000"/>
              </a:lnSpc>
              <a:spcBef>
                <a:spcPts val="1200"/>
              </a:spcBef>
              <a:spcAft>
                <a:spcPts val="0"/>
              </a:spcAft>
              <a:buClr>
                <a:schemeClr val="dk1"/>
              </a:buClr>
              <a:buSzPts val="1200"/>
              <a:buNone/>
              <a:defRPr sz="1200"/>
            </a:lvl4pPr>
            <a:lvl5pPr indent="-228600" lvl="4" marL="2286000" rtl="0" algn="l">
              <a:lnSpc>
                <a:spcPct val="90000"/>
              </a:lnSpc>
              <a:spcBef>
                <a:spcPts val="1200"/>
              </a:spcBef>
              <a:spcAft>
                <a:spcPts val="0"/>
              </a:spcAft>
              <a:buClr>
                <a:schemeClr val="dk1"/>
              </a:buClr>
              <a:buSzPts val="1200"/>
              <a:buNone/>
              <a:defRPr sz="12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34" name="Google Shape;134;p28"/>
          <p:cNvSpPr txBox="1"/>
          <p:nvPr>
            <p:ph idx="2" type="body"/>
          </p:nvPr>
        </p:nvSpPr>
        <p:spPr>
          <a:xfrm>
            <a:off x="628650" y="2841610"/>
            <a:ext cx="1748100" cy="6036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35" name="Google Shape;135;p28"/>
          <p:cNvSpPr txBox="1"/>
          <p:nvPr>
            <p:ph idx="3" type="body"/>
          </p:nvPr>
        </p:nvSpPr>
        <p:spPr>
          <a:xfrm>
            <a:off x="628650" y="3348608"/>
            <a:ext cx="1748100" cy="3288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1100"/>
              <a:buNone/>
              <a:defRPr sz="11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36" name="Google Shape;136;p28"/>
          <p:cNvSpPr txBox="1"/>
          <p:nvPr>
            <p:ph idx="4" type="body"/>
          </p:nvPr>
        </p:nvSpPr>
        <p:spPr>
          <a:xfrm>
            <a:off x="628650" y="3840541"/>
            <a:ext cx="1748100" cy="639900"/>
          </a:xfrm>
          <a:prstGeom prst="rect">
            <a:avLst/>
          </a:prstGeom>
          <a:noFill/>
          <a:ln>
            <a:noFill/>
          </a:ln>
        </p:spPr>
        <p:txBody>
          <a:bodyPr anchorCtr="0" anchor="t" bIns="34275" lIns="0" spcFirstLastPara="1" rIns="0" wrap="square" tIns="34275">
            <a:normAutofit/>
          </a:bodyPr>
          <a:lstStyle>
            <a:lvl1pPr indent="-228600" lvl="0" marL="457200" rtl="0" algn="ctr">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37" name="Google Shape;137;p28"/>
          <p:cNvSpPr txBox="1"/>
          <p:nvPr>
            <p:ph idx="5" type="body"/>
          </p:nvPr>
        </p:nvSpPr>
        <p:spPr>
          <a:xfrm>
            <a:off x="2858543" y="1588981"/>
            <a:ext cx="1392300" cy="1248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200"/>
              <a:buNone/>
              <a:defRPr sz="1200"/>
            </a:lvl1pPr>
            <a:lvl2pPr indent="-228600" lvl="1" marL="914400" rtl="0" algn="l">
              <a:lnSpc>
                <a:spcPct val="90000"/>
              </a:lnSpc>
              <a:spcBef>
                <a:spcPts val="1200"/>
              </a:spcBef>
              <a:spcAft>
                <a:spcPts val="0"/>
              </a:spcAft>
              <a:buClr>
                <a:schemeClr val="dk1"/>
              </a:buClr>
              <a:buSzPts val="1200"/>
              <a:buNone/>
              <a:defRPr sz="1200"/>
            </a:lvl2pPr>
            <a:lvl3pPr indent="-228600" lvl="2" marL="1371600" rtl="0" algn="l">
              <a:lnSpc>
                <a:spcPct val="90000"/>
              </a:lnSpc>
              <a:spcBef>
                <a:spcPts val="1200"/>
              </a:spcBef>
              <a:spcAft>
                <a:spcPts val="0"/>
              </a:spcAft>
              <a:buClr>
                <a:schemeClr val="dk1"/>
              </a:buClr>
              <a:buSzPts val="1200"/>
              <a:buNone/>
              <a:defRPr sz="1200"/>
            </a:lvl3pPr>
            <a:lvl4pPr indent="-228600" lvl="3" marL="1828800" rtl="0" algn="l">
              <a:lnSpc>
                <a:spcPct val="90000"/>
              </a:lnSpc>
              <a:spcBef>
                <a:spcPts val="1200"/>
              </a:spcBef>
              <a:spcAft>
                <a:spcPts val="0"/>
              </a:spcAft>
              <a:buClr>
                <a:schemeClr val="dk1"/>
              </a:buClr>
              <a:buSzPts val="1200"/>
              <a:buNone/>
              <a:defRPr sz="1200"/>
            </a:lvl4pPr>
            <a:lvl5pPr indent="-228600" lvl="4" marL="2286000" rtl="0" algn="l">
              <a:lnSpc>
                <a:spcPct val="90000"/>
              </a:lnSpc>
              <a:spcBef>
                <a:spcPts val="1200"/>
              </a:spcBef>
              <a:spcAft>
                <a:spcPts val="0"/>
              </a:spcAft>
              <a:buClr>
                <a:schemeClr val="dk1"/>
              </a:buClr>
              <a:buSzPts val="1200"/>
              <a:buNone/>
              <a:defRPr sz="12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38" name="Google Shape;138;p28"/>
          <p:cNvSpPr txBox="1"/>
          <p:nvPr>
            <p:ph idx="6" type="body"/>
          </p:nvPr>
        </p:nvSpPr>
        <p:spPr>
          <a:xfrm>
            <a:off x="2671999" y="2841610"/>
            <a:ext cx="1756800" cy="6036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39" name="Google Shape;139;p28"/>
          <p:cNvSpPr txBox="1"/>
          <p:nvPr>
            <p:ph idx="7" type="body"/>
          </p:nvPr>
        </p:nvSpPr>
        <p:spPr>
          <a:xfrm>
            <a:off x="2671999" y="3348608"/>
            <a:ext cx="1756800" cy="3288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1100"/>
              <a:buNone/>
              <a:defRPr sz="11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40" name="Google Shape;140;p28"/>
          <p:cNvSpPr txBox="1"/>
          <p:nvPr>
            <p:ph idx="8" type="body"/>
          </p:nvPr>
        </p:nvSpPr>
        <p:spPr>
          <a:xfrm>
            <a:off x="2671999" y="3840541"/>
            <a:ext cx="1756800" cy="639900"/>
          </a:xfrm>
          <a:prstGeom prst="rect">
            <a:avLst/>
          </a:prstGeom>
          <a:noFill/>
          <a:ln>
            <a:noFill/>
          </a:ln>
        </p:spPr>
        <p:txBody>
          <a:bodyPr anchorCtr="0" anchor="t" bIns="34275" lIns="0" spcFirstLastPara="1" rIns="0" wrap="square" tIns="34275">
            <a:normAutofit/>
          </a:bodyPr>
          <a:lstStyle>
            <a:lvl1pPr indent="-228600" lvl="0" marL="457200" rtl="0" algn="ctr">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1" name="Google Shape;141;p28"/>
          <p:cNvSpPr txBox="1"/>
          <p:nvPr>
            <p:ph idx="9" type="body"/>
          </p:nvPr>
        </p:nvSpPr>
        <p:spPr>
          <a:xfrm>
            <a:off x="4893283" y="1588981"/>
            <a:ext cx="1392300" cy="1248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200"/>
              <a:buNone/>
              <a:defRPr sz="1200"/>
            </a:lvl1pPr>
            <a:lvl2pPr indent="-228600" lvl="1" marL="914400" rtl="0" algn="l">
              <a:lnSpc>
                <a:spcPct val="90000"/>
              </a:lnSpc>
              <a:spcBef>
                <a:spcPts val="1200"/>
              </a:spcBef>
              <a:spcAft>
                <a:spcPts val="0"/>
              </a:spcAft>
              <a:buClr>
                <a:schemeClr val="dk1"/>
              </a:buClr>
              <a:buSzPts val="1200"/>
              <a:buNone/>
              <a:defRPr sz="1200"/>
            </a:lvl2pPr>
            <a:lvl3pPr indent="-228600" lvl="2" marL="1371600" rtl="0" algn="l">
              <a:lnSpc>
                <a:spcPct val="90000"/>
              </a:lnSpc>
              <a:spcBef>
                <a:spcPts val="1200"/>
              </a:spcBef>
              <a:spcAft>
                <a:spcPts val="0"/>
              </a:spcAft>
              <a:buClr>
                <a:schemeClr val="dk1"/>
              </a:buClr>
              <a:buSzPts val="1200"/>
              <a:buNone/>
              <a:defRPr sz="1200"/>
            </a:lvl3pPr>
            <a:lvl4pPr indent="-228600" lvl="3" marL="1828800" rtl="0" algn="l">
              <a:lnSpc>
                <a:spcPct val="90000"/>
              </a:lnSpc>
              <a:spcBef>
                <a:spcPts val="1200"/>
              </a:spcBef>
              <a:spcAft>
                <a:spcPts val="0"/>
              </a:spcAft>
              <a:buClr>
                <a:schemeClr val="dk1"/>
              </a:buClr>
              <a:buSzPts val="1200"/>
              <a:buNone/>
              <a:defRPr sz="1200"/>
            </a:lvl4pPr>
            <a:lvl5pPr indent="-228600" lvl="4" marL="2286000" rtl="0" algn="l">
              <a:lnSpc>
                <a:spcPct val="90000"/>
              </a:lnSpc>
              <a:spcBef>
                <a:spcPts val="1200"/>
              </a:spcBef>
              <a:spcAft>
                <a:spcPts val="0"/>
              </a:spcAft>
              <a:buClr>
                <a:schemeClr val="dk1"/>
              </a:buClr>
              <a:buSzPts val="1200"/>
              <a:buNone/>
              <a:defRPr sz="12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2" name="Google Shape;142;p28"/>
          <p:cNvSpPr txBox="1"/>
          <p:nvPr>
            <p:ph idx="13" type="body"/>
          </p:nvPr>
        </p:nvSpPr>
        <p:spPr>
          <a:xfrm>
            <a:off x="4723957" y="2841610"/>
            <a:ext cx="1748100" cy="6036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43" name="Google Shape;143;p28"/>
          <p:cNvSpPr txBox="1"/>
          <p:nvPr>
            <p:ph idx="14" type="body"/>
          </p:nvPr>
        </p:nvSpPr>
        <p:spPr>
          <a:xfrm>
            <a:off x="4723957" y="3348608"/>
            <a:ext cx="1748100" cy="3288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1100"/>
              <a:buNone/>
              <a:defRPr sz="11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44" name="Google Shape;144;p28"/>
          <p:cNvSpPr txBox="1"/>
          <p:nvPr>
            <p:ph idx="15" type="body"/>
          </p:nvPr>
        </p:nvSpPr>
        <p:spPr>
          <a:xfrm>
            <a:off x="4723957" y="3840541"/>
            <a:ext cx="1748100" cy="639900"/>
          </a:xfrm>
          <a:prstGeom prst="rect">
            <a:avLst/>
          </a:prstGeom>
          <a:noFill/>
          <a:ln>
            <a:noFill/>
          </a:ln>
        </p:spPr>
        <p:txBody>
          <a:bodyPr anchorCtr="0" anchor="t" bIns="34275" lIns="0" spcFirstLastPara="1" rIns="0" wrap="square" tIns="34275">
            <a:normAutofit/>
          </a:bodyPr>
          <a:lstStyle>
            <a:lvl1pPr indent="-228600" lvl="0" marL="457200" rtl="0" algn="ctr">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5" name="Google Shape;145;p28"/>
          <p:cNvSpPr txBox="1"/>
          <p:nvPr>
            <p:ph idx="16" type="body"/>
          </p:nvPr>
        </p:nvSpPr>
        <p:spPr>
          <a:xfrm>
            <a:off x="6945241" y="1588981"/>
            <a:ext cx="1392300" cy="1248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200"/>
              <a:buNone/>
              <a:defRPr sz="1200"/>
            </a:lvl1pPr>
            <a:lvl2pPr indent="-228600" lvl="1" marL="914400" rtl="0" algn="l">
              <a:lnSpc>
                <a:spcPct val="90000"/>
              </a:lnSpc>
              <a:spcBef>
                <a:spcPts val="1200"/>
              </a:spcBef>
              <a:spcAft>
                <a:spcPts val="0"/>
              </a:spcAft>
              <a:buClr>
                <a:schemeClr val="dk1"/>
              </a:buClr>
              <a:buSzPts val="1200"/>
              <a:buNone/>
              <a:defRPr sz="1200"/>
            </a:lvl2pPr>
            <a:lvl3pPr indent="-228600" lvl="2" marL="1371600" rtl="0" algn="l">
              <a:lnSpc>
                <a:spcPct val="90000"/>
              </a:lnSpc>
              <a:spcBef>
                <a:spcPts val="1200"/>
              </a:spcBef>
              <a:spcAft>
                <a:spcPts val="0"/>
              </a:spcAft>
              <a:buClr>
                <a:schemeClr val="dk1"/>
              </a:buClr>
              <a:buSzPts val="1200"/>
              <a:buNone/>
              <a:defRPr sz="1200"/>
            </a:lvl3pPr>
            <a:lvl4pPr indent="-228600" lvl="3" marL="1828800" rtl="0" algn="l">
              <a:lnSpc>
                <a:spcPct val="90000"/>
              </a:lnSpc>
              <a:spcBef>
                <a:spcPts val="1200"/>
              </a:spcBef>
              <a:spcAft>
                <a:spcPts val="0"/>
              </a:spcAft>
              <a:buClr>
                <a:schemeClr val="dk1"/>
              </a:buClr>
              <a:buSzPts val="1200"/>
              <a:buNone/>
              <a:defRPr sz="1200"/>
            </a:lvl4pPr>
            <a:lvl5pPr indent="-228600" lvl="4" marL="2286000" rtl="0" algn="l">
              <a:lnSpc>
                <a:spcPct val="90000"/>
              </a:lnSpc>
              <a:spcBef>
                <a:spcPts val="1200"/>
              </a:spcBef>
              <a:spcAft>
                <a:spcPts val="0"/>
              </a:spcAft>
              <a:buClr>
                <a:schemeClr val="dk1"/>
              </a:buClr>
              <a:buSzPts val="1200"/>
              <a:buNone/>
              <a:defRPr sz="12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6" name="Google Shape;146;p28"/>
          <p:cNvSpPr txBox="1"/>
          <p:nvPr>
            <p:ph idx="17" type="body"/>
          </p:nvPr>
        </p:nvSpPr>
        <p:spPr>
          <a:xfrm>
            <a:off x="6767306" y="2841343"/>
            <a:ext cx="1748100" cy="6036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47" name="Google Shape;147;p28"/>
          <p:cNvSpPr txBox="1"/>
          <p:nvPr>
            <p:ph idx="18" type="body"/>
          </p:nvPr>
        </p:nvSpPr>
        <p:spPr>
          <a:xfrm>
            <a:off x="6767306" y="3348340"/>
            <a:ext cx="1748100" cy="328800"/>
          </a:xfrm>
          <a:prstGeom prst="rect">
            <a:avLst/>
          </a:prstGeom>
          <a:noFill/>
          <a:ln>
            <a:noFill/>
          </a:ln>
        </p:spPr>
        <p:txBody>
          <a:bodyPr anchorCtr="0" anchor="b" bIns="34275" lIns="0" spcFirstLastPara="1" rIns="0" wrap="square" tIns="34275">
            <a:noAutofit/>
          </a:bodyPr>
          <a:lstStyle>
            <a:lvl1pPr indent="-228600" lvl="0" marL="457200" rtl="0" algn="ctr">
              <a:lnSpc>
                <a:spcPct val="90000"/>
              </a:lnSpc>
              <a:spcBef>
                <a:spcPts val="800"/>
              </a:spcBef>
              <a:spcAft>
                <a:spcPts val="0"/>
              </a:spcAft>
              <a:buClr>
                <a:schemeClr val="dk1"/>
              </a:buClr>
              <a:buSzPts val="1100"/>
              <a:buNone/>
              <a:defRPr sz="11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48" name="Google Shape;148;p28"/>
          <p:cNvSpPr txBox="1"/>
          <p:nvPr>
            <p:ph idx="19" type="body"/>
          </p:nvPr>
        </p:nvSpPr>
        <p:spPr>
          <a:xfrm>
            <a:off x="6767306" y="3840275"/>
            <a:ext cx="1748100" cy="639900"/>
          </a:xfrm>
          <a:prstGeom prst="rect">
            <a:avLst/>
          </a:prstGeom>
          <a:noFill/>
          <a:ln>
            <a:noFill/>
          </a:ln>
        </p:spPr>
        <p:txBody>
          <a:bodyPr anchorCtr="0" anchor="t" bIns="34275" lIns="0" spcFirstLastPara="1" rIns="0" wrap="square" tIns="34275">
            <a:normAutofit/>
          </a:bodyPr>
          <a:lstStyle>
            <a:lvl1pPr indent="-228600" lvl="0" marL="457200" rtl="0" algn="ctr">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9" name="Google Shape;149;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0" name="Google Shape;150;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TxTwoObj">
  <p:cSld name="TWO_OBJECTS_WITH_TEXT">
    <p:bg>
      <p:bgPr>
        <a:solidFill>
          <a:schemeClr val="accent1"/>
        </a:solidFill>
      </p:bgPr>
    </p:bg>
    <p:spTree>
      <p:nvGrpSpPr>
        <p:cNvPr id="152" name="Shape 152"/>
        <p:cNvGrpSpPr/>
        <p:nvPr/>
      </p:nvGrpSpPr>
      <p:grpSpPr>
        <a:xfrm>
          <a:off x="0" y="0"/>
          <a:ext cx="0" cy="0"/>
          <a:chOff x="0" y="0"/>
          <a:chExt cx="0" cy="0"/>
        </a:xfrm>
      </p:grpSpPr>
      <p:sp>
        <p:nvSpPr>
          <p:cNvPr id="153" name="Google Shape;153;p29"/>
          <p:cNvSpPr txBox="1"/>
          <p:nvPr>
            <p:ph type="title"/>
          </p:nvPr>
        </p:nvSpPr>
        <p:spPr>
          <a:xfrm>
            <a:off x="2200275" y="669133"/>
            <a:ext cx="63162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4" name="Google Shape;154;p29"/>
          <p:cNvSpPr txBox="1"/>
          <p:nvPr>
            <p:ph idx="1" type="body"/>
          </p:nvPr>
        </p:nvSpPr>
        <p:spPr>
          <a:xfrm>
            <a:off x="2200275" y="2082702"/>
            <a:ext cx="29433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500"/>
              <a:buNone/>
              <a:defRPr sz="15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55" name="Google Shape;155;p29"/>
          <p:cNvSpPr txBox="1"/>
          <p:nvPr>
            <p:ph idx="2" type="body"/>
          </p:nvPr>
        </p:nvSpPr>
        <p:spPr>
          <a:xfrm>
            <a:off x="2200275" y="2875954"/>
            <a:ext cx="2943300" cy="149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56" name="Google Shape;156;p29"/>
          <p:cNvSpPr txBox="1"/>
          <p:nvPr>
            <p:ph idx="3" type="body"/>
          </p:nvPr>
        </p:nvSpPr>
        <p:spPr>
          <a:xfrm>
            <a:off x="5557629" y="2082702"/>
            <a:ext cx="29577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500"/>
              <a:buNone/>
              <a:defRPr sz="1500">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157" name="Google Shape;157;p29"/>
          <p:cNvSpPr txBox="1"/>
          <p:nvPr>
            <p:ph idx="4" type="body"/>
          </p:nvPr>
        </p:nvSpPr>
        <p:spPr>
          <a:xfrm>
            <a:off x="5557629" y="2875954"/>
            <a:ext cx="2957700" cy="1498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chemeClr val="dk1"/>
              </a:buClr>
              <a:buSzPts val="1100"/>
              <a:buNone/>
              <a:defRPr sz="1100"/>
            </a:lvl1pPr>
            <a:lvl2pPr indent="-228600" lvl="1" marL="914400" rtl="0" algn="l">
              <a:lnSpc>
                <a:spcPct val="100000"/>
              </a:lnSpc>
              <a:spcBef>
                <a:spcPts val="1200"/>
              </a:spcBef>
              <a:spcAft>
                <a:spcPts val="0"/>
              </a:spcAft>
              <a:buClr>
                <a:schemeClr val="dk1"/>
              </a:buClr>
              <a:buSzPts val="1100"/>
              <a:buNone/>
              <a:defRPr sz="1100"/>
            </a:lvl2pPr>
            <a:lvl3pPr indent="-228600" lvl="2" marL="1371600" rtl="0" algn="l">
              <a:lnSpc>
                <a:spcPct val="100000"/>
              </a:lnSpc>
              <a:spcBef>
                <a:spcPts val="1200"/>
              </a:spcBef>
              <a:spcAft>
                <a:spcPts val="0"/>
              </a:spcAft>
              <a:buClr>
                <a:schemeClr val="dk1"/>
              </a:buClr>
              <a:buSzPts val="1100"/>
              <a:buNone/>
              <a:defRPr sz="1100"/>
            </a:lvl3pPr>
            <a:lvl4pPr indent="-228600" lvl="3" marL="1828800" rtl="0" algn="l">
              <a:lnSpc>
                <a:spcPct val="100000"/>
              </a:lnSpc>
              <a:spcBef>
                <a:spcPts val="1200"/>
              </a:spcBef>
              <a:spcAft>
                <a:spcPts val="0"/>
              </a:spcAft>
              <a:buClr>
                <a:schemeClr val="dk1"/>
              </a:buClr>
              <a:buSzPts val="1100"/>
              <a:buNone/>
              <a:defRPr sz="1100"/>
            </a:lvl4pPr>
            <a:lvl5pPr indent="-228600" lvl="4" marL="2286000" rtl="0" algn="l">
              <a:lnSpc>
                <a:spcPct val="10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58" name="Google Shape;158;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61" name="Google Shape;161;p29"/>
          <p:cNvPicPr preferRelativeResize="0"/>
          <p:nvPr/>
        </p:nvPicPr>
        <p:blipFill rotWithShape="1">
          <a:blip r:embed="rId2">
            <a:alphaModFix/>
          </a:blip>
          <a:srcRect b="22676" l="39434" r="0" t="20274"/>
          <a:stretch/>
        </p:blipFill>
        <p:spPr>
          <a:xfrm>
            <a:off x="19339" y="0"/>
            <a:ext cx="3276025" cy="293429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accent1"/>
        </a:solidFill>
      </p:bgPr>
    </p:bg>
    <p:spTree>
      <p:nvGrpSpPr>
        <p:cNvPr id="162" name="Shape 162"/>
        <p:cNvGrpSpPr/>
        <p:nvPr/>
      </p:nvGrpSpPr>
      <p:grpSpPr>
        <a:xfrm>
          <a:off x="0" y="0"/>
          <a:ext cx="0" cy="0"/>
          <a:chOff x="0" y="0"/>
          <a:chExt cx="0" cy="0"/>
        </a:xfrm>
      </p:grpSpPr>
      <p:sp>
        <p:nvSpPr>
          <p:cNvPr id="163" name="Google Shape;163;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4" name="Google Shape;164;p30"/>
          <p:cNvSpPr txBox="1"/>
          <p:nvPr>
            <p:ph idx="1" type="body"/>
          </p:nvPr>
        </p:nvSpPr>
        <p:spPr>
          <a:xfrm>
            <a:off x="561562" y="1021453"/>
            <a:ext cx="5074500" cy="3726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400"/>
              <a:buNone/>
              <a:defRPr sz="1400"/>
            </a:lvl1pPr>
            <a:lvl2pPr indent="-228600" lvl="1" marL="914400" rtl="0" algn="l">
              <a:lnSpc>
                <a:spcPct val="90000"/>
              </a:lnSpc>
              <a:spcBef>
                <a:spcPts val="1200"/>
              </a:spcBef>
              <a:spcAft>
                <a:spcPts val="0"/>
              </a:spcAft>
              <a:buClr>
                <a:schemeClr val="dk1"/>
              </a:buClr>
              <a:buSzPts val="1400"/>
              <a:buNone/>
              <a:defRPr sz="1400"/>
            </a:lvl2pPr>
            <a:lvl3pPr indent="-228600" lvl="2" marL="1371600" rtl="0" algn="l">
              <a:lnSpc>
                <a:spcPct val="90000"/>
              </a:lnSpc>
              <a:spcBef>
                <a:spcPts val="1200"/>
              </a:spcBef>
              <a:spcAft>
                <a:spcPts val="0"/>
              </a:spcAft>
              <a:buClr>
                <a:schemeClr val="dk1"/>
              </a:buClr>
              <a:buSzPts val="1200"/>
              <a:buNone/>
              <a:defRPr sz="1200"/>
            </a:lvl3pPr>
            <a:lvl4pPr indent="-228600" lvl="3" marL="1828800" rtl="0" algn="l">
              <a:lnSpc>
                <a:spcPct val="90000"/>
              </a:lnSpc>
              <a:spcBef>
                <a:spcPts val="1200"/>
              </a:spcBef>
              <a:spcAft>
                <a:spcPts val="0"/>
              </a:spcAft>
              <a:buClr>
                <a:schemeClr val="dk1"/>
              </a:buClr>
              <a:buSzPts val="1100"/>
              <a:buNone/>
              <a:defRPr sz="1100"/>
            </a:lvl4pPr>
            <a:lvl5pPr indent="-228600" lvl="4" marL="2286000" rtl="0" algn="l">
              <a:lnSpc>
                <a:spcPct val="90000"/>
              </a:lnSpc>
              <a:spcBef>
                <a:spcPts val="1200"/>
              </a:spcBef>
              <a:spcAft>
                <a:spcPts val="0"/>
              </a:spcAft>
              <a:buClr>
                <a:schemeClr val="dk1"/>
              </a:buClr>
              <a:buSzPts val="1100"/>
              <a:buNone/>
              <a:defRPr sz="11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65" name="Google Shape;165;p30"/>
          <p:cNvSpPr/>
          <p:nvPr>
            <p:ph idx="2" type="chart"/>
          </p:nvPr>
        </p:nvSpPr>
        <p:spPr>
          <a:xfrm>
            <a:off x="628650" y="1714501"/>
            <a:ext cx="4570800" cy="26565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66" name="Google Shape;166;p30"/>
          <p:cNvSpPr txBox="1"/>
          <p:nvPr>
            <p:ph idx="3" type="body"/>
          </p:nvPr>
        </p:nvSpPr>
        <p:spPr>
          <a:xfrm>
            <a:off x="5893594" y="1713468"/>
            <a:ext cx="2360400" cy="2298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100"/>
              <a:buNone/>
              <a:defRPr sz="1100" cap="none">
                <a:solidFill>
                  <a:schemeClr val="dk1"/>
                </a:solidFill>
                <a:latin typeface="Arial"/>
                <a:ea typeface="Arial"/>
                <a:cs typeface="Arial"/>
                <a:sym typeface="Arial"/>
              </a:defRPr>
            </a:lvl1pPr>
            <a:lvl2pPr indent="-228600" lvl="1" marL="914400" rtl="0" algn="l">
              <a:lnSpc>
                <a:spcPct val="90000"/>
              </a:lnSpc>
              <a:spcBef>
                <a:spcPts val="1200"/>
              </a:spcBef>
              <a:spcAft>
                <a:spcPts val="0"/>
              </a:spcAft>
              <a:buClr>
                <a:schemeClr val="dk1"/>
              </a:buClr>
              <a:buSzPts val="1100"/>
              <a:buNone/>
              <a:defRPr sz="1100"/>
            </a:lvl2pPr>
            <a:lvl3pPr indent="-228600" lvl="2" marL="1371600" rtl="0" algn="l">
              <a:lnSpc>
                <a:spcPct val="90000"/>
              </a:lnSpc>
              <a:spcBef>
                <a:spcPts val="1200"/>
              </a:spcBef>
              <a:spcAft>
                <a:spcPts val="0"/>
              </a:spcAft>
              <a:buClr>
                <a:schemeClr val="dk1"/>
              </a:buClr>
              <a:buSzPts val="900"/>
              <a:buNone/>
              <a:defRPr sz="900"/>
            </a:lvl3pPr>
            <a:lvl4pPr indent="-228600" lvl="3" marL="1828800" rtl="0" algn="l">
              <a:lnSpc>
                <a:spcPct val="90000"/>
              </a:lnSpc>
              <a:spcBef>
                <a:spcPts val="1200"/>
              </a:spcBef>
              <a:spcAft>
                <a:spcPts val="0"/>
              </a:spcAft>
              <a:buClr>
                <a:schemeClr val="dk1"/>
              </a:buClr>
              <a:buSzPts val="800"/>
              <a:buNone/>
              <a:defRPr sz="800"/>
            </a:lvl4pPr>
            <a:lvl5pPr indent="-228600" lvl="4" marL="2286000" rtl="0" algn="l">
              <a:lnSpc>
                <a:spcPct val="90000"/>
              </a:lnSpc>
              <a:spcBef>
                <a:spcPts val="1200"/>
              </a:spcBef>
              <a:spcAft>
                <a:spcPts val="0"/>
              </a:spcAft>
              <a:buClr>
                <a:schemeClr val="dk1"/>
              </a:buClr>
              <a:buSzPts val="800"/>
              <a:buNone/>
              <a:defRPr sz="800"/>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67" name="Google Shape;167;p30"/>
          <p:cNvSpPr txBox="1"/>
          <p:nvPr>
            <p:ph idx="4" type="body"/>
          </p:nvPr>
        </p:nvSpPr>
        <p:spPr>
          <a:xfrm>
            <a:off x="5893594" y="2084785"/>
            <a:ext cx="2361000" cy="2321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95959"/>
              </a:buClr>
              <a:buSzPts val="900"/>
              <a:buNone/>
              <a:defRPr sz="900">
                <a:solidFill>
                  <a:srgbClr val="595959"/>
                </a:solidFill>
              </a:defRPr>
            </a:lvl1pPr>
            <a:lvl2pPr indent="-228600" lvl="1" marL="914400" rtl="0" algn="l">
              <a:lnSpc>
                <a:spcPct val="90000"/>
              </a:lnSpc>
              <a:spcBef>
                <a:spcPts val="1200"/>
              </a:spcBef>
              <a:spcAft>
                <a:spcPts val="0"/>
              </a:spcAft>
              <a:buClr>
                <a:srgbClr val="595959"/>
              </a:buClr>
              <a:buSzPts val="800"/>
              <a:buNone/>
              <a:defRPr sz="800">
                <a:solidFill>
                  <a:srgbClr val="595959"/>
                </a:solidFill>
              </a:defRPr>
            </a:lvl2pPr>
            <a:lvl3pPr indent="-228600" lvl="2" marL="1371600" rtl="0" algn="l">
              <a:lnSpc>
                <a:spcPct val="90000"/>
              </a:lnSpc>
              <a:spcBef>
                <a:spcPts val="1200"/>
              </a:spcBef>
              <a:spcAft>
                <a:spcPts val="0"/>
              </a:spcAft>
              <a:buClr>
                <a:srgbClr val="595959"/>
              </a:buClr>
              <a:buSzPts val="800"/>
              <a:buNone/>
              <a:defRPr sz="800">
                <a:solidFill>
                  <a:srgbClr val="595959"/>
                </a:solidFill>
              </a:defRPr>
            </a:lvl3pPr>
            <a:lvl4pPr indent="-228600" lvl="3" marL="1828800" rtl="0" algn="l">
              <a:lnSpc>
                <a:spcPct val="90000"/>
              </a:lnSpc>
              <a:spcBef>
                <a:spcPts val="1200"/>
              </a:spcBef>
              <a:spcAft>
                <a:spcPts val="0"/>
              </a:spcAft>
              <a:buClr>
                <a:srgbClr val="595959"/>
              </a:buClr>
              <a:buSzPts val="800"/>
              <a:buNone/>
              <a:defRPr sz="800">
                <a:solidFill>
                  <a:srgbClr val="595959"/>
                </a:solidFill>
              </a:defRPr>
            </a:lvl4pPr>
            <a:lvl5pPr indent="-228600" lvl="4" marL="2286000" rtl="0" algn="l">
              <a:lnSpc>
                <a:spcPct val="90000"/>
              </a:lnSpc>
              <a:spcBef>
                <a:spcPts val="1200"/>
              </a:spcBef>
              <a:spcAft>
                <a:spcPts val="0"/>
              </a:spcAft>
              <a:buClr>
                <a:srgbClr val="595959"/>
              </a:buClr>
              <a:buSzPts val="800"/>
              <a:buNone/>
              <a:defRPr sz="800">
                <a:solidFill>
                  <a:srgbClr val="595959"/>
                </a:solidFill>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68" name="Google Shape;168;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sz="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700">
                <a:solidFill>
                  <a:srgbClr val="888888"/>
                </a:solidFill>
                <a:latin typeface="Arial"/>
                <a:ea typeface="Arial"/>
                <a:cs typeface="Arial"/>
                <a:sym typeface="Arial"/>
              </a:defRPr>
            </a:lvl1pPr>
            <a:lvl2pPr indent="0" lvl="1" marL="0" rtl="0" algn="r">
              <a:spcBef>
                <a:spcPts val="0"/>
              </a:spcBef>
              <a:buNone/>
              <a:defRPr sz="700">
                <a:solidFill>
                  <a:srgbClr val="888888"/>
                </a:solidFill>
                <a:latin typeface="Arial"/>
                <a:ea typeface="Arial"/>
                <a:cs typeface="Arial"/>
                <a:sym typeface="Arial"/>
              </a:defRPr>
            </a:lvl2pPr>
            <a:lvl3pPr indent="0" lvl="2" marL="0" rtl="0" algn="r">
              <a:spcBef>
                <a:spcPts val="0"/>
              </a:spcBef>
              <a:buNone/>
              <a:defRPr sz="700">
                <a:solidFill>
                  <a:srgbClr val="888888"/>
                </a:solidFill>
                <a:latin typeface="Arial"/>
                <a:ea typeface="Arial"/>
                <a:cs typeface="Arial"/>
                <a:sym typeface="Arial"/>
              </a:defRPr>
            </a:lvl3pPr>
            <a:lvl4pPr indent="0" lvl="3" marL="0" rtl="0" algn="r">
              <a:spcBef>
                <a:spcPts val="0"/>
              </a:spcBef>
              <a:buNone/>
              <a:defRPr sz="700">
                <a:solidFill>
                  <a:srgbClr val="888888"/>
                </a:solidFill>
                <a:latin typeface="Arial"/>
                <a:ea typeface="Arial"/>
                <a:cs typeface="Arial"/>
                <a:sym typeface="Arial"/>
              </a:defRPr>
            </a:lvl4pPr>
            <a:lvl5pPr indent="0" lvl="4" marL="0" rtl="0" algn="r">
              <a:spcBef>
                <a:spcPts val="0"/>
              </a:spcBef>
              <a:buNone/>
              <a:defRPr sz="700">
                <a:solidFill>
                  <a:srgbClr val="888888"/>
                </a:solidFill>
                <a:latin typeface="Arial"/>
                <a:ea typeface="Arial"/>
                <a:cs typeface="Arial"/>
                <a:sym typeface="Arial"/>
              </a:defRPr>
            </a:lvl5pPr>
            <a:lvl6pPr indent="0" lvl="5" marL="0" rtl="0" algn="r">
              <a:spcBef>
                <a:spcPts val="0"/>
              </a:spcBef>
              <a:buNone/>
              <a:defRPr sz="700">
                <a:solidFill>
                  <a:srgbClr val="888888"/>
                </a:solidFill>
                <a:latin typeface="Arial"/>
                <a:ea typeface="Arial"/>
                <a:cs typeface="Arial"/>
                <a:sym typeface="Arial"/>
              </a:defRPr>
            </a:lvl6pPr>
            <a:lvl7pPr indent="0" lvl="6" marL="0" rtl="0" algn="r">
              <a:spcBef>
                <a:spcPts val="0"/>
              </a:spcBef>
              <a:buNone/>
              <a:defRPr sz="700">
                <a:solidFill>
                  <a:srgbClr val="888888"/>
                </a:solidFill>
                <a:latin typeface="Arial"/>
                <a:ea typeface="Arial"/>
                <a:cs typeface="Arial"/>
                <a:sym typeface="Arial"/>
              </a:defRPr>
            </a:lvl7pPr>
            <a:lvl8pPr indent="0" lvl="7" marL="0" rtl="0" algn="r">
              <a:spcBef>
                <a:spcPts val="0"/>
              </a:spcBef>
              <a:buNone/>
              <a:defRPr sz="700">
                <a:solidFill>
                  <a:srgbClr val="888888"/>
                </a:solidFill>
                <a:latin typeface="Arial"/>
                <a:ea typeface="Arial"/>
                <a:cs typeface="Arial"/>
                <a:sym typeface="Arial"/>
              </a:defRPr>
            </a:lvl8pPr>
            <a:lvl9pPr indent="0" lvl="8" marL="0" rtl="0" algn="r">
              <a:spcBef>
                <a:spcPts val="0"/>
              </a:spcBef>
              <a:buNone/>
              <a:defRPr sz="7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5" name="Shape 175"/>
        <p:cNvGrpSpPr/>
        <p:nvPr/>
      </p:nvGrpSpPr>
      <p:grpSpPr>
        <a:xfrm>
          <a:off x="0" y="0"/>
          <a:ext cx="0" cy="0"/>
          <a:chOff x="0" y="0"/>
          <a:chExt cx="0" cy="0"/>
        </a:xfrm>
      </p:grpSpPr>
      <p:sp>
        <p:nvSpPr>
          <p:cNvPr id="176" name="Google Shape;176;p3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accent3"/>
            </a:solidFill>
            <a:prstDash val="solid"/>
            <a:miter lim="8000"/>
            <a:headEnd len="sm" w="sm" type="none"/>
            <a:tailEnd len="sm" w="sm" type="none"/>
          </a:ln>
        </p:spPr>
      </p:sp>
      <p:sp>
        <p:nvSpPr>
          <p:cNvPr id="177" name="Google Shape;177;p3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accent3"/>
            </a:solidFill>
            <a:prstDash val="solid"/>
            <a:miter lim="8000"/>
            <a:headEnd len="sm" w="sm" type="none"/>
            <a:tailEnd len="sm" w="sm" type="none"/>
          </a:ln>
        </p:spPr>
      </p:sp>
      <p:sp>
        <p:nvSpPr>
          <p:cNvPr id="178" name="Google Shape;178;p3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79" name="Google Shape;179;p3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80" name="Google Shape;18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3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accent3"/>
            </a:solidFill>
            <a:prstDash val="solid"/>
            <a:miter lim="8000"/>
            <a:headEnd len="sm" w="sm" type="none"/>
            <a:tailEnd len="sm" w="sm" type="none"/>
          </a:ln>
        </p:spPr>
      </p:sp>
      <p:sp>
        <p:nvSpPr>
          <p:cNvPr id="183" name="Google Shape;183;p3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accent3"/>
            </a:solidFill>
            <a:prstDash val="solid"/>
            <a:miter lim="8000"/>
            <a:headEnd len="sm" w="sm" type="none"/>
            <a:tailEnd len="sm" w="sm" type="none"/>
          </a:ln>
        </p:spPr>
      </p:sp>
      <p:sp>
        <p:nvSpPr>
          <p:cNvPr id="184" name="Google Shape;184;p3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85" name="Google Shape;18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6" name="Shape 186"/>
        <p:cNvGrpSpPr/>
        <p:nvPr/>
      </p:nvGrpSpPr>
      <p:grpSpPr>
        <a:xfrm>
          <a:off x="0" y="0"/>
          <a:ext cx="0" cy="0"/>
          <a:chOff x="0" y="0"/>
          <a:chExt cx="0" cy="0"/>
        </a:xfrm>
      </p:grpSpPr>
      <p:sp>
        <p:nvSpPr>
          <p:cNvPr id="187" name="Google Shape;187;p34"/>
          <p:cNvSpPr/>
          <p:nvPr/>
        </p:nvSpPr>
        <p:spPr>
          <a:xfrm>
            <a:off x="0"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89" name="Google Shape;189;p3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0" name="Google Shape;19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1" name="Shape 191"/>
        <p:cNvGrpSpPr/>
        <p:nvPr/>
      </p:nvGrpSpPr>
      <p:grpSpPr>
        <a:xfrm>
          <a:off x="0" y="0"/>
          <a:ext cx="0" cy="0"/>
          <a:chOff x="0" y="0"/>
          <a:chExt cx="0" cy="0"/>
        </a:xfrm>
      </p:grpSpPr>
      <p:sp>
        <p:nvSpPr>
          <p:cNvPr id="192" name="Google Shape;192;p3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3" name="Google Shape;193;p3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4" name="Google Shape;194;p3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5" name="Google Shape;19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6" name="Shape 196"/>
        <p:cNvGrpSpPr/>
        <p:nvPr/>
      </p:nvGrpSpPr>
      <p:grpSpPr>
        <a:xfrm>
          <a:off x="0" y="0"/>
          <a:ext cx="0" cy="0"/>
          <a:chOff x="0" y="0"/>
          <a:chExt cx="0" cy="0"/>
        </a:xfrm>
      </p:grpSpPr>
      <p:sp>
        <p:nvSpPr>
          <p:cNvPr id="197" name="Google Shape;197;p3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8" name="Google Shape;19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9" name="Shape 199"/>
        <p:cNvGrpSpPr/>
        <p:nvPr/>
      </p:nvGrpSpPr>
      <p:grpSpPr>
        <a:xfrm>
          <a:off x="0" y="0"/>
          <a:ext cx="0" cy="0"/>
          <a:chOff x="0" y="0"/>
          <a:chExt cx="0" cy="0"/>
        </a:xfrm>
      </p:grpSpPr>
      <p:sp>
        <p:nvSpPr>
          <p:cNvPr id="200" name="Google Shape;200;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01" name="Google Shape;201;p3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2" name="Google Shape;20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3" name="Shape 203"/>
        <p:cNvGrpSpPr/>
        <p:nvPr/>
      </p:nvGrpSpPr>
      <p:grpSpPr>
        <a:xfrm>
          <a:off x="0" y="0"/>
          <a:ext cx="0" cy="0"/>
          <a:chOff x="0" y="0"/>
          <a:chExt cx="0" cy="0"/>
        </a:xfrm>
      </p:grpSpPr>
      <p:sp>
        <p:nvSpPr>
          <p:cNvPr id="204" name="Google Shape;204;p3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6" name="Google Shape;206;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7" name="Shape 207"/>
        <p:cNvGrpSpPr/>
        <p:nvPr/>
      </p:nvGrpSpPr>
      <p:grpSpPr>
        <a:xfrm>
          <a:off x="0" y="0"/>
          <a:ext cx="0" cy="0"/>
          <a:chOff x="0" y="0"/>
          <a:chExt cx="0" cy="0"/>
        </a:xfrm>
      </p:grpSpPr>
      <p:sp>
        <p:nvSpPr>
          <p:cNvPr id="208" name="Google Shape;208;p39"/>
          <p:cNvSpPr/>
          <p:nvPr/>
        </p:nvSpPr>
        <p:spPr>
          <a:xfrm>
            <a:off x="4572000" y="-25"/>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3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10" name="Google Shape;210;p3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3"/>
              </a:buClr>
              <a:buSzPts val="4200"/>
              <a:buNone/>
              <a:defRPr>
                <a:solidFill>
                  <a:schemeClr val="accent3"/>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211" name="Google Shape;211;p3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212" name="Google Shape;212;p3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213" name="Google Shape;213;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4" name="Shape 214"/>
        <p:cNvGrpSpPr/>
        <p:nvPr/>
      </p:nvGrpSpPr>
      <p:grpSpPr>
        <a:xfrm>
          <a:off x="0" y="0"/>
          <a:ext cx="0" cy="0"/>
          <a:chOff x="0" y="0"/>
          <a:chExt cx="0" cy="0"/>
        </a:xfrm>
      </p:grpSpPr>
      <p:sp>
        <p:nvSpPr>
          <p:cNvPr id="215" name="Google Shape;215;p4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216" name="Google Shape;216;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7" name="Shape 217"/>
        <p:cNvGrpSpPr/>
        <p:nvPr/>
      </p:nvGrpSpPr>
      <p:grpSpPr>
        <a:xfrm>
          <a:off x="0" y="0"/>
          <a:ext cx="0" cy="0"/>
          <a:chOff x="0" y="0"/>
          <a:chExt cx="0" cy="0"/>
        </a:xfrm>
      </p:grpSpPr>
      <p:sp>
        <p:nvSpPr>
          <p:cNvPr id="218" name="Google Shape;218;p41"/>
          <p:cNvSpPr/>
          <p:nvPr/>
        </p:nvSpPr>
        <p:spPr>
          <a:xfrm>
            <a:off x="0"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3"/>
              </a:buClr>
              <a:buSzPts val="16000"/>
              <a:buNone/>
              <a:defRPr sz="16000">
                <a:solidFill>
                  <a:schemeClr val="accent3"/>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220" name="Google Shape;220;p4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21" name="Google Shape;221;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2" name="Shape 222"/>
        <p:cNvGrpSpPr/>
        <p:nvPr/>
      </p:nvGrpSpPr>
      <p:grpSpPr>
        <a:xfrm>
          <a:off x="0" y="0"/>
          <a:ext cx="0" cy="0"/>
          <a:chOff x="0" y="0"/>
          <a:chExt cx="0" cy="0"/>
        </a:xfrm>
      </p:grpSpPr>
      <p:sp>
        <p:nvSpPr>
          <p:cNvPr id="223" name="Google Shape;223;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3.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2.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73" name="Google Shape;173;p3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74" name="Google Shape;17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33.png"/><Relationship Id="rId5" Type="http://schemas.openxmlformats.org/officeDocument/2006/relationships/image" Target="../media/image30.png"/><Relationship Id="rId6" Type="http://schemas.openxmlformats.org/officeDocument/2006/relationships/image" Target="../media/image19.png"/><Relationship Id="rId7" Type="http://schemas.openxmlformats.org/officeDocument/2006/relationships/image" Target="../media/image23.png"/></Relationships>
</file>

<file path=ppt/slides/_rels/slide18.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6.png"/><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31.png"/><Relationship Id="rId9"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32.png"/><Relationship Id="rId7" Type="http://schemas.openxmlformats.org/officeDocument/2006/relationships/image" Target="../media/image28.png"/><Relationship Id="rId8"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33.png"/><Relationship Id="rId5" Type="http://schemas.openxmlformats.org/officeDocument/2006/relationships/image" Target="../media/image30.png"/><Relationship Id="rId6" Type="http://schemas.openxmlformats.org/officeDocument/2006/relationships/image" Target="../media/image23.png"/></Relationships>
</file>

<file path=ppt/slides/_rels/slide21.xml.rels><?xml version="1.0" encoding="UTF-8" standalone="yes"?><Relationships xmlns="http://schemas.openxmlformats.org/package/2006/relationships"><Relationship Id="rId10" Type="http://schemas.openxmlformats.org/officeDocument/2006/relationships/image" Target="../media/image29.png"/><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35.png"/><Relationship Id="rId9" Type="http://schemas.openxmlformats.org/officeDocument/2006/relationships/image" Target="../media/image26.png"/><Relationship Id="rId5" Type="http://schemas.openxmlformats.org/officeDocument/2006/relationships/image" Target="../media/image38.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7.xml"/><Relationship Id="rId3" Type="http://schemas.openxmlformats.org/officeDocument/2006/relationships/image" Target="../media/image42.png"/><Relationship Id="rId4" Type="http://schemas.openxmlformats.org/officeDocument/2006/relationships/image" Target="../media/image41.png"/><Relationship Id="rId5" Type="http://schemas.openxmlformats.org/officeDocument/2006/relationships/image" Target="../media/image44.png"/><Relationship Id="rId6"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8.xml"/><Relationship Id="rId3" Type="http://schemas.openxmlformats.org/officeDocument/2006/relationships/image" Target="../media/image55.png"/><Relationship Id="rId4" Type="http://schemas.openxmlformats.org/officeDocument/2006/relationships/image" Target="../media/image53.png"/><Relationship Id="rId5"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9.xml"/><Relationship Id="rId3" Type="http://schemas.openxmlformats.org/officeDocument/2006/relationships/image" Target="../media/image54.png"/><Relationship Id="rId4" Type="http://schemas.openxmlformats.org/officeDocument/2006/relationships/image" Target="../media/image48.png"/><Relationship Id="rId5"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7.xml"/><Relationship Id="rId3" Type="http://schemas.openxmlformats.org/officeDocument/2006/relationships/image" Target="../media/image50.png"/><Relationship Id="rId4" Type="http://schemas.openxmlformats.org/officeDocument/2006/relationships/image" Target="../media/image52.png"/><Relationship Id="rId5"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8.xml"/><Relationship Id="rId3" Type="http://schemas.openxmlformats.org/officeDocument/2006/relationships/hyperlink" Target="https://www.figma.com/proto/V0ufJouqAw6G9vGcq9QQ5B/Med-Fi-Prototype?node-id=44%3A1236&amp;scaling=scale-down&amp;page-id=0%3A1&amp;starting-point-node-id=44%3A1236&amp;show-proto-sidebar=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43"/>
          <p:cNvPicPr preferRelativeResize="0"/>
          <p:nvPr/>
        </p:nvPicPr>
        <p:blipFill>
          <a:blip r:embed="rId3">
            <a:alphaModFix amt="67000"/>
          </a:blip>
          <a:stretch>
            <a:fillRect/>
          </a:stretch>
        </p:blipFill>
        <p:spPr>
          <a:xfrm>
            <a:off x="516837" y="411950"/>
            <a:ext cx="8110326" cy="4235225"/>
          </a:xfrm>
          <a:prstGeom prst="rect">
            <a:avLst/>
          </a:prstGeom>
          <a:noFill/>
          <a:ln>
            <a:noFill/>
          </a:ln>
        </p:spPr>
      </p:pic>
      <p:sp>
        <p:nvSpPr>
          <p:cNvPr id="229" name="Google Shape;229;p43"/>
          <p:cNvSpPr/>
          <p:nvPr/>
        </p:nvSpPr>
        <p:spPr>
          <a:xfrm>
            <a:off x="419725" y="1730350"/>
            <a:ext cx="8327100" cy="116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3"/>
          <p:cNvSpPr txBox="1"/>
          <p:nvPr/>
        </p:nvSpPr>
        <p:spPr>
          <a:xfrm>
            <a:off x="2189850" y="1622075"/>
            <a:ext cx="4764300" cy="1558500"/>
          </a:xfrm>
          <a:prstGeom prst="rect">
            <a:avLst/>
          </a:prstGeom>
          <a:noFill/>
          <a:ln>
            <a:noFill/>
          </a:ln>
        </p:spPr>
        <p:txBody>
          <a:bodyPr anchorCtr="0" anchor="t" bIns="91425" lIns="91425" spcFirstLastPara="1" rIns="91425" wrap="square" tIns="91425">
            <a:normAutofit fontScale="47500" lnSpcReduction="10000"/>
          </a:bodyPr>
          <a:lstStyle/>
          <a:p>
            <a:pPr indent="0" lvl="0" marL="0" rtl="0" algn="ctr">
              <a:spcBef>
                <a:spcPts val="0"/>
              </a:spcBef>
              <a:spcAft>
                <a:spcPts val="0"/>
              </a:spcAft>
              <a:buClr>
                <a:schemeClr val="dk1"/>
              </a:buClr>
              <a:buSzPts val="523"/>
              <a:buFont typeface="Arial"/>
              <a:buNone/>
            </a:pPr>
            <a:r>
              <a:rPr lang="en" sz="16045">
                <a:solidFill>
                  <a:schemeClr val="dk1"/>
                </a:solidFill>
                <a:latin typeface="Pacifico"/>
                <a:ea typeface="Pacifico"/>
                <a:cs typeface="Pacifico"/>
                <a:sym typeface="Pacifico"/>
              </a:rPr>
              <a:t>Entourage</a:t>
            </a:r>
            <a:endParaRPr sz="16045">
              <a:solidFill>
                <a:schemeClr val="dk1"/>
              </a:solidFill>
              <a:latin typeface="Pacifico"/>
              <a:ea typeface="Pacifico"/>
              <a:cs typeface="Pacifico"/>
              <a:sym typeface="Pacifico"/>
            </a:endParaRPr>
          </a:p>
          <a:p>
            <a:pPr indent="0" lvl="0" marL="0" rtl="0" algn="ctr">
              <a:spcBef>
                <a:spcPts val="0"/>
              </a:spcBef>
              <a:spcAft>
                <a:spcPts val="0"/>
              </a:spcAft>
              <a:buClr>
                <a:schemeClr val="dk1"/>
              </a:buClr>
              <a:buSzPts val="523"/>
              <a:buFont typeface="Arial"/>
              <a:buNone/>
            </a:pPr>
            <a:r>
              <a:t/>
            </a:r>
            <a:endParaRPr sz="5000">
              <a:solidFill>
                <a:schemeClr val="dk1"/>
              </a:solidFill>
              <a:latin typeface="Pacifico"/>
              <a:ea typeface="Pacifico"/>
              <a:cs typeface="Pacifico"/>
              <a:sym typeface="Pacifico"/>
            </a:endParaRPr>
          </a:p>
        </p:txBody>
      </p:sp>
      <p:sp>
        <p:nvSpPr>
          <p:cNvPr id="231" name="Google Shape;231;p43"/>
          <p:cNvSpPr txBox="1"/>
          <p:nvPr/>
        </p:nvSpPr>
        <p:spPr>
          <a:xfrm>
            <a:off x="2021925" y="2571738"/>
            <a:ext cx="3978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100">
                <a:solidFill>
                  <a:schemeClr val="dk1"/>
                </a:solidFill>
                <a:latin typeface="Comfortaa"/>
                <a:ea typeface="Comfortaa"/>
                <a:cs typeface="Comfortaa"/>
                <a:sym typeface="Comfortaa"/>
              </a:rPr>
              <a:t>Connecting artists and fans through NFTs </a:t>
            </a:r>
            <a:endParaRPr b="1" sz="1100">
              <a:solidFill>
                <a:schemeClr val="dk1"/>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2"/>
          <p:cNvSpPr/>
          <p:nvPr/>
        </p:nvSpPr>
        <p:spPr>
          <a:xfrm>
            <a:off x="1007963" y="37681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3</a:t>
            </a:r>
            <a:endParaRPr sz="4200">
              <a:solidFill>
                <a:schemeClr val="lt1"/>
              </a:solidFill>
              <a:latin typeface="Impact"/>
              <a:ea typeface="Impact"/>
              <a:cs typeface="Impact"/>
              <a:sym typeface="Impact"/>
            </a:endParaRPr>
          </a:p>
        </p:txBody>
      </p:sp>
      <p:sp>
        <p:nvSpPr>
          <p:cNvPr id="320" name="Google Shape;320;p52"/>
          <p:cNvSpPr txBox="1"/>
          <p:nvPr/>
        </p:nvSpPr>
        <p:spPr>
          <a:xfrm>
            <a:off x="58175" y="373225"/>
            <a:ext cx="949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Task</a:t>
            </a:r>
            <a:endParaRPr b="1" sz="3800">
              <a:solidFill>
                <a:schemeClr val="accent3"/>
              </a:solidFill>
              <a:latin typeface="Economica"/>
              <a:ea typeface="Economica"/>
              <a:cs typeface="Economica"/>
              <a:sym typeface="Economica"/>
            </a:endParaRPr>
          </a:p>
        </p:txBody>
      </p:sp>
      <p:sp>
        <p:nvSpPr>
          <p:cNvPr id="321" name="Google Shape;321;p52"/>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2"/>
          <p:cNvSpPr txBox="1"/>
          <p:nvPr/>
        </p:nvSpPr>
        <p:spPr>
          <a:xfrm>
            <a:off x="58175" y="1200600"/>
            <a:ext cx="5522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Complex</a:t>
            </a:r>
            <a:r>
              <a:rPr b="1" lang="en" sz="2500">
                <a:solidFill>
                  <a:schemeClr val="dk1"/>
                </a:solidFill>
                <a:latin typeface="Economica"/>
                <a:ea typeface="Economica"/>
                <a:cs typeface="Economica"/>
                <a:sym typeface="Economica"/>
              </a:rPr>
              <a:t> Task:  Join a campaign/community</a:t>
            </a:r>
            <a:endParaRPr b="1" sz="2500">
              <a:solidFill>
                <a:schemeClr val="dk1"/>
              </a:solidFill>
              <a:latin typeface="Economica"/>
              <a:ea typeface="Economica"/>
              <a:cs typeface="Economica"/>
              <a:sym typeface="Economica"/>
            </a:endParaRPr>
          </a:p>
        </p:txBody>
      </p:sp>
      <p:pic>
        <p:nvPicPr>
          <p:cNvPr id="323" name="Google Shape;323;p52"/>
          <p:cNvPicPr preferRelativeResize="0"/>
          <p:nvPr/>
        </p:nvPicPr>
        <p:blipFill>
          <a:blip r:embed="rId3">
            <a:alphaModFix/>
          </a:blip>
          <a:stretch>
            <a:fillRect/>
          </a:stretch>
        </p:blipFill>
        <p:spPr>
          <a:xfrm>
            <a:off x="1271475" y="1895075"/>
            <a:ext cx="1532701" cy="2933901"/>
          </a:xfrm>
          <a:prstGeom prst="rect">
            <a:avLst/>
          </a:prstGeom>
          <a:noFill/>
          <a:ln>
            <a:noFill/>
          </a:ln>
        </p:spPr>
      </p:pic>
      <p:pic>
        <p:nvPicPr>
          <p:cNvPr id="324" name="Google Shape;324;p52"/>
          <p:cNvPicPr preferRelativeResize="0"/>
          <p:nvPr/>
        </p:nvPicPr>
        <p:blipFill>
          <a:blip r:embed="rId4">
            <a:alphaModFix/>
          </a:blip>
          <a:stretch>
            <a:fillRect/>
          </a:stretch>
        </p:blipFill>
        <p:spPr>
          <a:xfrm>
            <a:off x="3746125" y="1863400"/>
            <a:ext cx="1572269" cy="2933900"/>
          </a:xfrm>
          <a:prstGeom prst="rect">
            <a:avLst/>
          </a:prstGeom>
          <a:noFill/>
          <a:ln>
            <a:noFill/>
          </a:ln>
        </p:spPr>
      </p:pic>
      <p:pic>
        <p:nvPicPr>
          <p:cNvPr id="325" name="Google Shape;325;p52"/>
          <p:cNvPicPr preferRelativeResize="0"/>
          <p:nvPr/>
        </p:nvPicPr>
        <p:blipFill>
          <a:blip r:embed="rId5">
            <a:alphaModFix/>
          </a:blip>
          <a:stretch>
            <a:fillRect/>
          </a:stretch>
        </p:blipFill>
        <p:spPr>
          <a:xfrm>
            <a:off x="6260350" y="1895074"/>
            <a:ext cx="1487612" cy="2933901"/>
          </a:xfrm>
          <a:prstGeom prst="rect">
            <a:avLst/>
          </a:prstGeom>
          <a:noFill/>
          <a:ln>
            <a:noFill/>
          </a:ln>
        </p:spPr>
      </p:pic>
      <p:sp>
        <p:nvSpPr>
          <p:cNvPr id="326" name="Google Shape;326;p52"/>
          <p:cNvSpPr/>
          <p:nvPr/>
        </p:nvSpPr>
        <p:spPr>
          <a:xfrm>
            <a:off x="1457775" y="4043000"/>
            <a:ext cx="949800" cy="223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7" name="Google Shape;327;p52"/>
          <p:cNvCxnSpPr/>
          <p:nvPr/>
        </p:nvCxnSpPr>
        <p:spPr>
          <a:xfrm>
            <a:off x="5112325" y="3571450"/>
            <a:ext cx="1048800" cy="18900"/>
          </a:xfrm>
          <a:prstGeom prst="straightConnector1">
            <a:avLst/>
          </a:prstGeom>
          <a:noFill/>
          <a:ln cap="flat" cmpd="sng" w="9525">
            <a:solidFill>
              <a:srgbClr val="FF0000"/>
            </a:solidFill>
            <a:prstDash val="solid"/>
            <a:round/>
            <a:headEnd len="med" w="med" type="none"/>
            <a:tailEnd len="med" w="med" type="triangle"/>
          </a:ln>
        </p:spPr>
      </p:cxnSp>
      <p:sp>
        <p:nvSpPr>
          <p:cNvPr id="328" name="Google Shape;328;p52"/>
          <p:cNvSpPr/>
          <p:nvPr/>
        </p:nvSpPr>
        <p:spPr>
          <a:xfrm>
            <a:off x="3952225" y="3190100"/>
            <a:ext cx="1160100" cy="8529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9" name="Google Shape;329;p52"/>
          <p:cNvCxnSpPr/>
          <p:nvPr/>
        </p:nvCxnSpPr>
        <p:spPr>
          <a:xfrm>
            <a:off x="2559975" y="4303850"/>
            <a:ext cx="1225800" cy="6300"/>
          </a:xfrm>
          <a:prstGeom prst="straightConnector1">
            <a:avLst/>
          </a:prstGeom>
          <a:noFill/>
          <a:ln cap="flat" cmpd="sng" w="9525">
            <a:solidFill>
              <a:srgbClr val="FF0000"/>
            </a:solidFill>
            <a:prstDash val="solid"/>
            <a:round/>
            <a:headEnd len="med" w="med" type="none"/>
            <a:tailEnd len="med" w="med" type="triangle"/>
          </a:ln>
        </p:spPr>
      </p:cxnSp>
      <p:sp>
        <p:nvSpPr>
          <p:cNvPr id="330" name="Google Shape;330;p52"/>
          <p:cNvSpPr/>
          <p:nvPr/>
        </p:nvSpPr>
        <p:spPr>
          <a:xfrm>
            <a:off x="6467075" y="3131575"/>
            <a:ext cx="1160100" cy="16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3"/>
          <p:cNvSpPr/>
          <p:nvPr/>
        </p:nvSpPr>
        <p:spPr>
          <a:xfrm>
            <a:off x="4121738" y="15163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3</a:t>
            </a:r>
            <a:endParaRPr sz="4200">
              <a:solidFill>
                <a:schemeClr val="lt1"/>
              </a:solidFill>
              <a:latin typeface="Impact"/>
              <a:ea typeface="Impact"/>
              <a:cs typeface="Impact"/>
              <a:sym typeface="Impact"/>
            </a:endParaRPr>
          </a:p>
        </p:txBody>
      </p:sp>
      <p:sp>
        <p:nvSpPr>
          <p:cNvPr id="336" name="Google Shape;336;p53"/>
          <p:cNvSpPr txBox="1"/>
          <p:nvPr/>
        </p:nvSpPr>
        <p:spPr>
          <a:xfrm>
            <a:off x="2881350" y="2198600"/>
            <a:ext cx="3381300" cy="193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Usability Goals</a:t>
            </a:r>
            <a:endParaRPr b="1" sz="3800">
              <a:solidFill>
                <a:schemeClr val="accent3"/>
              </a:solidFill>
              <a:latin typeface="Economica"/>
              <a:ea typeface="Economica"/>
              <a:cs typeface="Economica"/>
              <a:sym typeface="Economica"/>
            </a:endParaRPr>
          </a:p>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&amp;</a:t>
            </a:r>
            <a:endParaRPr b="1" sz="3800">
              <a:solidFill>
                <a:schemeClr val="accent3"/>
              </a:solidFill>
              <a:latin typeface="Economica"/>
              <a:ea typeface="Economica"/>
              <a:cs typeface="Economica"/>
              <a:sym typeface="Economica"/>
            </a:endParaRPr>
          </a:p>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Key Measurements</a:t>
            </a:r>
            <a:endParaRPr b="1" sz="3800">
              <a:solidFill>
                <a:schemeClr val="accent3"/>
              </a:solidFill>
              <a:latin typeface="Economica"/>
              <a:ea typeface="Economica"/>
              <a:cs typeface="Economica"/>
              <a:sym typeface="Economica"/>
            </a:endParaRPr>
          </a:p>
        </p:txBody>
      </p:sp>
      <p:sp>
        <p:nvSpPr>
          <p:cNvPr id="337" name="Google Shape;337;p53"/>
          <p:cNvSpPr/>
          <p:nvPr/>
        </p:nvSpPr>
        <p:spPr>
          <a:xfrm>
            <a:off x="0" y="694375"/>
            <a:ext cx="91440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4"/>
          <p:cNvSpPr txBox="1"/>
          <p:nvPr/>
        </p:nvSpPr>
        <p:spPr>
          <a:xfrm>
            <a:off x="464225" y="297025"/>
            <a:ext cx="48048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300">
                <a:solidFill>
                  <a:schemeClr val="dk1"/>
                </a:solidFill>
                <a:latin typeface="Economica"/>
                <a:ea typeface="Economica"/>
                <a:cs typeface="Economica"/>
                <a:sym typeface="Economica"/>
              </a:rPr>
              <a:t>Goals &amp; Measurements</a:t>
            </a:r>
            <a:endParaRPr sz="4300">
              <a:solidFill>
                <a:schemeClr val="dk1"/>
              </a:solidFill>
              <a:latin typeface="Economica"/>
              <a:ea typeface="Economica"/>
              <a:cs typeface="Economica"/>
              <a:sym typeface="Economica"/>
            </a:endParaRPr>
          </a:p>
        </p:txBody>
      </p:sp>
      <p:sp>
        <p:nvSpPr>
          <p:cNvPr id="343" name="Google Shape;343;p54"/>
          <p:cNvSpPr/>
          <p:nvPr/>
        </p:nvSpPr>
        <p:spPr>
          <a:xfrm>
            <a:off x="4529575" y="700975"/>
            <a:ext cx="59811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4"/>
          <p:cNvSpPr/>
          <p:nvPr/>
        </p:nvSpPr>
        <p:spPr>
          <a:xfrm>
            <a:off x="769025" y="1218175"/>
            <a:ext cx="356100" cy="384900"/>
          </a:xfrm>
          <a:prstGeom prst="ellipse">
            <a:avLst/>
          </a:prstGeom>
          <a:solidFill>
            <a:srgbClr val="57BB8A"/>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Impact"/>
                <a:ea typeface="Impact"/>
                <a:cs typeface="Impact"/>
                <a:sym typeface="Impact"/>
              </a:rPr>
              <a:t>1</a:t>
            </a:r>
            <a:endParaRPr sz="2000">
              <a:solidFill>
                <a:srgbClr val="FFFFFF"/>
              </a:solidFill>
              <a:latin typeface="Impact"/>
              <a:ea typeface="Impact"/>
              <a:cs typeface="Impact"/>
              <a:sym typeface="Impact"/>
            </a:endParaRPr>
          </a:p>
        </p:txBody>
      </p:sp>
      <p:sp>
        <p:nvSpPr>
          <p:cNvPr id="345" name="Google Shape;345;p54"/>
          <p:cNvSpPr txBox="1"/>
          <p:nvPr/>
        </p:nvSpPr>
        <p:spPr>
          <a:xfrm>
            <a:off x="1125125" y="1156675"/>
            <a:ext cx="1929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57BB8A"/>
                </a:solidFill>
                <a:latin typeface="Economica"/>
                <a:ea typeface="Economica"/>
                <a:cs typeface="Economica"/>
                <a:sym typeface="Economica"/>
              </a:rPr>
              <a:t>Learnable</a:t>
            </a:r>
            <a:endParaRPr b="1" sz="2100">
              <a:solidFill>
                <a:srgbClr val="57BB8A"/>
              </a:solidFill>
              <a:latin typeface="Economica"/>
              <a:ea typeface="Economica"/>
              <a:cs typeface="Economica"/>
              <a:sym typeface="Economica"/>
            </a:endParaRPr>
          </a:p>
        </p:txBody>
      </p:sp>
      <p:cxnSp>
        <p:nvCxnSpPr>
          <p:cNvPr id="346" name="Google Shape;346;p54"/>
          <p:cNvCxnSpPr/>
          <p:nvPr/>
        </p:nvCxnSpPr>
        <p:spPr>
          <a:xfrm flipH="1">
            <a:off x="1173725" y="1238575"/>
            <a:ext cx="2700" cy="344100"/>
          </a:xfrm>
          <a:prstGeom prst="straightConnector1">
            <a:avLst/>
          </a:prstGeom>
          <a:noFill/>
          <a:ln cap="flat" cmpd="sng" w="9525">
            <a:solidFill>
              <a:srgbClr val="607D8B"/>
            </a:solidFill>
            <a:prstDash val="solid"/>
            <a:round/>
            <a:headEnd len="med" w="med" type="none"/>
            <a:tailEnd len="med" w="med" type="none"/>
          </a:ln>
        </p:spPr>
      </p:cxnSp>
      <p:sp>
        <p:nvSpPr>
          <p:cNvPr id="347" name="Google Shape;347;p54"/>
          <p:cNvSpPr/>
          <p:nvPr/>
        </p:nvSpPr>
        <p:spPr>
          <a:xfrm>
            <a:off x="3597950" y="1218175"/>
            <a:ext cx="356100" cy="384900"/>
          </a:xfrm>
          <a:prstGeom prst="ellipse">
            <a:avLst/>
          </a:prstGeom>
          <a:solidFill>
            <a:srgbClr val="57BB8A"/>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Impact"/>
                <a:ea typeface="Impact"/>
                <a:cs typeface="Impact"/>
                <a:sym typeface="Impact"/>
              </a:rPr>
              <a:t>2</a:t>
            </a:r>
            <a:endParaRPr sz="2000">
              <a:solidFill>
                <a:srgbClr val="FFFFFF"/>
              </a:solidFill>
              <a:latin typeface="Impact"/>
              <a:ea typeface="Impact"/>
              <a:cs typeface="Impact"/>
              <a:sym typeface="Impact"/>
            </a:endParaRPr>
          </a:p>
        </p:txBody>
      </p:sp>
      <p:sp>
        <p:nvSpPr>
          <p:cNvPr id="348" name="Google Shape;348;p54"/>
          <p:cNvSpPr txBox="1"/>
          <p:nvPr/>
        </p:nvSpPr>
        <p:spPr>
          <a:xfrm>
            <a:off x="3954050" y="1156675"/>
            <a:ext cx="1929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57BB8A"/>
                </a:solidFill>
                <a:latin typeface="Economica"/>
                <a:ea typeface="Economica"/>
                <a:cs typeface="Economica"/>
                <a:sym typeface="Economica"/>
              </a:rPr>
              <a:t>Efficient</a:t>
            </a:r>
            <a:endParaRPr b="1" sz="2100">
              <a:solidFill>
                <a:srgbClr val="57BB8A"/>
              </a:solidFill>
              <a:latin typeface="Economica"/>
              <a:ea typeface="Economica"/>
              <a:cs typeface="Economica"/>
              <a:sym typeface="Economica"/>
            </a:endParaRPr>
          </a:p>
        </p:txBody>
      </p:sp>
      <p:cxnSp>
        <p:nvCxnSpPr>
          <p:cNvPr id="349" name="Google Shape;349;p54"/>
          <p:cNvCxnSpPr/>
          <p:nvPr/>
        </p:nvCxnSpPr>
        <p:spPr>
          <a:xfrm flipH="1">
            <a:off x="4002650" y="1238575"/>
            <a:ext cx="2700" cy="344100"/>
          </a:xfrm>
          <a:prstGeom prst="straightConnector1">
            <a:avLst/>
          </a:prstGeom>
          <a:noFill/>
          <a:ln cap="flat" cmpd="sng" w="9525">
            <a:solidFill>
              <a:srgbClr val="607D8B"/>
            </a:solidFill>
            <a:prstDash val="solid"/>
            <a:round/>
            <a:headEnd len="med" w="med" type="none"/>
            <a:tailEnd len="med" w="med" type="none"/>
          </a:ln>
        </p:spPr>
      </p:cxnSp>
      <p:sp>
        <p:nvSpPr>
          <p:cNvPr id="350" name="Google Shape;350;p54"/>
          <p:cNvSpPr/>
          <p:nvPr/>
        </p:nvSpPr>
        <p:spPr>
          <a:xfrm>
            <a:off x="6426875" y="1218175"/>
            <a:ext cx="356100" cy="384900"/>
          </a:xfrm>
          <a:prstGeom prst="ellipse">
            <a:avLst/>
          </a:prstGeom>
          <a:solidFill>
            <a:srgbClr val="57BB8A"/>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Impact"/>
                <a:ea typeface="Impact"/>
                <a:cs typeface="Impact"/>
                <a:sym typeface="Impact"/>
              </a:rPr>
              <a:t>3</a:t>
            </a:r>
            <a:endParaRPr sz="2000">
              <a:solidFill>
                <a:srgbClr val="FFFFFF"/>
              </a:solidFill>
              <a:latin typeface="Impact"/>
              <a:ea typeface="Impact"/>
              <a:cs typeface="Impact"/>
              <a:sym typeface="Impact"/>
            </a:endParaRPr>
          </a:p>
        </p:txBody>
      </p:sp>
      <p:sp>
        <p:nvSpPr>
          <p:cNvPr id="351" name="Google Shape;351;p54"/>
          <p:cNvSpPr txBox="1"/>
          <p:nvPr/>
        </p:nvSpPr>
        <p:spPr>
          <a:xfrm>
            <a:off x="6782975" y="1156675"/>
            <a:ext cx="1929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57BB8A"/>
                </a:solidFill>
                <a:latin typeface="Economica"/>
                <a:ea typeface="Economica"/>
                <a:cs typeface="Economica"/>
                <a:sym typeface="Economica"/>
              </a:rPr>
              <a:t>Pleasing</a:t>
            </a:r>
            <a:endParaRPr b="1" sz="2100">
              <a:solidFill>
                <a:srgbClr val="57BB8A"/>
              </a:solidFill>
              <a:latin typeface="Economica"/>
              <a:ea typeface="Economica"/>
              <a:cs typeface="Economica"/>
              <a:sym typeface="Economica"/>
            </a:endParaRPr>
          </a:p>
        </p:txBody>
      </p:sp>
      <p:cxnSp>
        <p:nvCxnSpPr>
          <p:cNvPr id="352" name="Google Shape;352;p54"/>
          <p:cNvCxnSpPr/>
          <p:nvPr/>
        </p:nvCxnSpPr>
        <p:spPr>
          <a:xfrm flipH="1">
            <a:off x="6831575" y="1238575"/>
            <a:ext cx="2700" cy="344100"/>
          </a:xfrm>
          <a:prstGeom prst="straightConnector1">
            <a:avLst/>
          </a:prstGeom>
          <a:noFill/>
          <a:ln cap="flat" cmpd="sng" w="9525">
            <a:solidFill>
              <a:srgbClr val="607D8B"/>
            </a:solidFill>
            <a:prstDash val="solid"/>
            <a:round/>
            <a:headEnd len="med" w="med" type="none"/>
            <a:tailEnd len="med" w="med" type="none"/>
          </a:ln>
        </p:spPr>
      </p:cxnSp>
      <p:sp>
        <p:nvSpPr>
          <p:cNvPr id="353" name="Google Shape;353;p54"/>
          <p:cNvSpPr txBox="1"/>
          <p:nvPr/>
        </p:nvSpPr>
        <p:spPr>
          <a:xfrm>
            <a:off x="464225" y="1751100"/>
            <a:ext cx="2061600" cy="129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200">
                <a:solidFill>
                  <a:schemeClr val="dk1"/>
                </a:solidFill>
                <a:latin typeface="Economica"/>
                <a:ea typeface="Economica"/>
                <a:cs typeface="Economica"/>
                <a:sym typeface="Economica"/>
              </a:rPr>
              <a:t>Users are able to complete subsequent tasks quicker based on user’s familiarity with interface (ex: placement of buttons, location of search bar) from </a:t>
            </a:r>
            <a:r>
              <a:rPr b="1" lang="en" sz="1200">
                <a:solidFill>
                  <a:schemeClr val="dk1"/>
                </a:solidFill>
                <a:latin typeface="Economica"/>
                <a:ea typeface="Economica"/>
                <a:cs typeface="Economica"/>
                <a:sym typeface="Economica"/>
              </a:rPr>
              <a:t>successfully</a:t>
            </a:r>
            <a:r>
              <a:rPr b="1" lang="en" sz="1200">
                <a:solidFill>
                  <a:schemeClr val="dk1"/>
                </a:solidFill>
                <a:latin typeface="Economica"/>
                <a:ea typeface="Economica"/>
                <a:cs typeface="Economica"/>
                <a:sym typeface="Economica"/>
              </a:rPr>
              <a:t> completing previous tasks</a:t>
            </a:r>
            <a:endParaRPr b="1" sz="1200">
              <a:solidFill>
                <a:schemeClr val="dk1"/>
              </a:solidFill>
              <a:latin typeface="Economica"/>
              <a:ea typeface="Economica"/>
              <a:cs typeface="Economica"/>
              <a:sym typeface="Economica"/>
            </a:endParaRPr>
          </a:p>
        </p:txBody>
      </p:sp>
      <p:sp>
        <p:nvSpPr>
          <p:cNvPr id="354" name="Google Shape;354;p54"/>
          <p:cNvSpPr txBox="1"/>
          <p:nvPr/>
        </p:nvSpPr>
        <p:spPr>
          <a:xfrm>
            <a:off x="3235388" y="1751100"/>
            <a:ext cx="20616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200">
                <a:solidFill>
                  <a:schemeClr val="dk1"/>
                </a:solidFill>
                <a:latin typeface="Economica"/>
                <a:ea typeface="Economica"/>
                <a:cs typeface="Economica"/>
                <a:sym typeface="Economica"/>
              </a:rPr>
              <a:t>Users are a</a:t>
            </a:r>
            <a:r>
              <a:rPr b="1" lang="en" sz="1200">
                <a:solidFill>
                  <a:schemeClr val="dk1"/>
                </a:solidFill>
                <a:latin typeface="Economica"/>
                <a:ea typeface="Economica"/>
                <a:cs typeface="Economica"/>
                <a:sym typeface="Economica"/>
              </a:rPr>
              <a:t>ble to perform tasks quickly with minimal delays and pauses. User expends low effort to understand the user interface when completing the different tasks</a:t>
            </a:r>
            <a:endParaRPr b="1" sz="1200">
              <a:solidFill>
                <a:schemeClr val="dk1"/>
              </a:solidFill>
              <a:latin typeface="Economica"/>
              <a:ea typeface="Economica"/>
              <a:cs typeface="Economica"/>
              <a:sym typeface="Economica"/>
            </a:endParaRPr>
          </a:p>
        </p:txBody>
      </p:sp>
      <p:sp>
        <p:nvSpPr>
          <p:cNvPr id="355" name="Google Shape;355;p54"/>
          <p:cNvSpPr txBox="1"/>
          <p:nvPr/>
        </p:nvSpPr>
        <p:spPr>
          <a:xfrm>
            <a:off x="6006575" y="1751100"/>
            <a:ext cx="20616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200">
                <a:solidFill>
                  <a:schemeClr val="dk1"/>
                </a:solidFill>
                <a:latin typeface="Economica"/>
                <a:ea typeface="Economica"/>
                <a:cs typeface="Economica"/>
                <a:sym typeface="Economica"/>
              </a:rPr>
              <a:t>Users have a high satisfaction with usability and interacting with prototypes. Users have an overall positive experience.</a:t>
            </a:r>
            <a:endParaRPr b="1" sz="1200">
              <a:solidFill>
                <a:schemeClr val="dk1"/>
              </a:solidFill>
              <a:latin typeface="Economica"/>
              <a:ea typeface="Economica"/>
              <a:cs typeface="Economica"/>
              <a:sym typeface="Economica"/>
            </a:endParaRPr>
          </a:p>
        </p:txBody>
      </p:sp>
      <p:sp>
        <p:nvSpPr>
          <p:cNvPr id="356" name="Google Shape;356;p54"/>
          <p:cNvSpPr txBox="1"/>
          <p:nvPr/>
        </p:nvSpPr>
        <p:spPr>
          <a:xfrm>
            <a:off x="464225" y="3206825"/>
            <a:ext cx="8364900" cy="1539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800">
                <a:solidFill>
                  <a:schemeClr val="accent3"/>
                </a:solidFill>
                <a:latin typeface="Economica"/>
                <a:ea typeface="Economica"/>
                <a:cs typeface="Economica"/>
                <a:sym typeface="Economica"/>
              </a:rPr>
              <a:t>To ensure that we’re achieving success in our chosen metrics, in our medium-fi prototype, we made sure to… </a:t>
            </a:r>
            <a:endParaRPr b="1" sz="1800">
              <a:solidFill>
                <a:schemeClr val="accent3"/>
              </a:solidFill>
              <a:latin typeface="Economica"/>
              <a:ea typeface="Economica"/>
              <a:cs typeface="Economica"/>
              <a:sym typeface="Economica"/>
            </a:endParaRPr>
          </a:p>
          <a:p>
            <a:pPr indent="0" lvl="0" marL="457200" rtl="0" algn="just">
              <a:spcBef>
                <a:spcPts val="0"/>
              </a:spcBef>
              <a:spcAft>
                <a:spcPts val="0"/>
              </a:spcAft>
              <a:buNone/>
            </a:pPr>
            <a:r>
              <a:t/>
            </a:r>
            <a:endParaRPr b="1">
              <a:solidFill>
                <a:schemeClr val="dk1"/>
              </a:solidFill>
              <a:latin typeface="Economica"/>
              <a:ea typeface="Economica"/>
              <a:cs typeface="Economica"/>
              <a:sym typeface="Economica"/>
            </a:endParaRPr>
          </a:p>
          <a:p>
            <a:pPr indent="-317500" lvl="0" marL="457200" rtl="0" algn="just">
              <a:spcBef>
                <a:spcPts val="0"/>
              </a:spcBef>
              <a:spcAft>
                <a:spcPts val="0"/>
              </a:spcAft>
              <a:buClr>
                <a:schemeClr val="dk1"/>
              </a:buClr>
              <a:buSzPts val="1400"/>
              <a:buFont typeface="Economica"/>
              <a:buChar char="●"/>
            </a:pPr>
            <a:r>
              <a:rPr b="1" lang="en">
                <a:solidFill>
                  <a:schemeClr val="dk1"/>
                </a:solidFill>
                <a:latin typeface="Economica"/>
                <a:ea typeface="Economica"/>
                <a:cs typeface="Economica"/>
                <a:sym typeface="Economica"/>
              </a:rPr>
              <a:t>simplify our UI by minimizing the components and features per screen to make it more </a:t>
            </a:r>
            <a:r>
              <a:rPr b="1" lang="en">
                <a:solidFill>
                  <a:schemeClr val="dk1"/>
                </a:solidFill>
                <a:latin typeface="Economica"/>
                <a:ea typeface="Economica"/>
                <a:cs typeface="Economica"/>
                <a:sym typeface="Economica"/>
              </a:rPr>
              <a:t>digestible</a:t>
            </a:r>
            <a:r>
              <a:rPr b="1" lang="en">
                <a:solidFill>
                  <a:schemeClr val="dk1"/>
                </a:solidFill>
                <a:latin typeface="Economica"/>
                <a:ea typeface="Economica"/>
                <a:cs typeface="Economica"/>
                <a:sym typeface="Economica"/>
              </a:rPr>
              <a:t> for users</a:t>
            </a:r>
            <a:endParaRPr b="1">
              <a:solidFill>
                <a:schemeClr val="dk1"/>
              </a:solidFill>
              <a:latin typeface="Economica"/>
              <a:ea typeface="Economica"/>
              <a:cs typeface="Economica"/>
              <a:sym typeface="Economica"/>
            </a:endParaRPr>
          </a:p>
          <a:p>
            <a:pPr indent="0" lvl="0" marL="457200" rtl="0" algn="just">
              <a:spcBef>
                <a:spcPts val="0"/>
              </a:spcBef>
              <a:spcAft>
                <a:spcPts val="0"/>
              </a:spcAft>
              <a:buNone/>
            </a:pPr>
            <a:r>
              <a:t/>
            </a:r>
            <a:endParaRPr b="1">
              <a:solidFill>
                <a:schemeClr val="dk1"/>
              </a:solidFill>
              <a:latin typeface="Economica"/>
              <a:ea typeface="Economica"/>
              <a:cs typeface="Economica"/>
              <a:sym typeface="Economica"/>
            </a:endParaRPr>
          </a:p>
          <a:p>
            <a:pPr indent="-317500" lvl="0" marL="457200" rtl="0" algn="just">
              <a:spcBef>
                <a:spcPts val="0"/>
              </a:spcBef>
              <a:spcAft>
                <a:spcPts val="0"/>
              </a:spcAft>
              <a:buClr>
                <a:schemeClr val="dk1"/>
              </a:buClr>
              <a:buSzPts val="1400"/>
              <a:buFont typeface="Economica"/>
              <a:buChar char="●"/>
            </a:pPr>
            <a:r>
              <a:rPr b="1" lang="en">
                <a:solidFill>
                  <a:schemeClr val="dk1"/>
                </a:solidFill>
                <a:latin typeface="Economica"/>
                <a:ea typeface="Economica"/>
                <a:cs typeface="Economica"/>
                <a:sym typeface="Economica"/>
              </a:rPr>
              <a:t>highlight important components on screen by adding text (ex. View Portfolio) to make visuals (such as record pie chart) more comprehensible to users</a:t>
            </a:r>
            <a:endParaRPr b="1">
              <a:solidFill>
                <a:schemeClr val="dk1"/>
              </a:solidFill>
              <a:latin typeface="Economica"/>
              <a:ea typeface="Economica"/>
              <a:cs typeface="Economica"/>
              <a:sym typeface="Economic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5"/>
          <p:cNvSpPr/>
          <p:nvPr/>
        </p:nvSpPr>
        <p:spPr>
          <a:xfrm>
            <a:off x="4121738" y="15163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3</a:t>
            </a:r>
            <a:endParaRPr sz="4200">
              <a:solidFill>
                <a:schemeClr val="lt1"/>
              </a:solidFill>
              <a:latin typeface="Impact"/>
              <a:ea typeface="Impact"/>
              <a:cs typeface="Impact"/>
              <a:sym typeface="Impact"/>
            </a:endParaRPr>
          </a:p>
        </p:txBody>
      </p:sp>
      <p:sp>
        <p:nvSpPr>
          <p:cNvPr id="362" name="Google Shape;362;p55"/>
          <p:cNvSpPr txBox="1"/>
          <p:nvPr/>
        </p:nvSpPr>
        <p:spPr>
          <a:xfrm>
            <a:off x="2165300" y="2225000"/>
            <a:ext cx="4677900" cy="193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Revised Interface </a:t>
            </a:r>
            <a:endParaRPr b="1" sz="3800">
              <a:solidFill>
                <a:schemeClr val="accent3"/>
              </a:solidFill>
              <a:latin typeface="Economica"/>
              <a:ea typeface="Economica"/>
              <a:cs typeface="Economica"/>
              <a:sym typeface="Economica"/>
            </a:endParaRPr>
          </a:p>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Design</a:t>
            </a:r>
            <a:endParaRPr b="1" sz="3800">
              <a:solidFill>
                <a:schemeClr val="accent3"/>
              </a:solidFill>
              <a:latin typeface="Economica"/>
              <a:ea typeface="Economica"/>
              <a:cs typeface="Economica"/>
              <a:sym typeface="Economica"/>
            </a:endParaRPr>
          </a:p>
          <a:p>
            <a:pPr indent="0" lvl="0" marL="0" rtl="0" algn="ctr">
              <a:spcBef>
                <a:spcPts val="0"/>
              </a:spcBef>
              <a:spcAft>
                <a:spcPts val="0"/>
              </a:spcAft>
              <a:buNone/>
            </a:pPr>
            <a:r>
              <a:t/>
            </a:r>
            <a:endParaRPr b="1" sz="3800">
              <a:solidFill>
                <a:schemeClr val="accent3"/>
              </a:solidFill>
              <a:latin typeface="Economica"/>
              <a:ea typeface="Economica"/>
              <a:cs typeface="Economica"/>
              <a:sym typeface="Economica"/>
            </a:endParaRPr>
          </a:p>
        </p:txBody>
      </p:sp>
      <p:sp>
        <p:nvSpPr>
          <p:cNvPr id="363" name="Google Shape;363;p55"/>
          <p:cNvSpPr/>
          <p:nvPr/>
        </p:nvSpPr>
        <p:spPr>
          <a:xfrm>
            <a:off x="0" y="667950"/>
            <a:ext cx="91440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6"/>
          <p:cNvSpPr txBox="1"/>
          <p:nvPr>
            <p:ph type="title"/>
          </p:nvPr>
        </p:nvSpPr>
        <p:spPr>
          <a:xfrm>
            <a:off x="53195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solidFill>
                  <a:schemeClr val="accent3"/>
                </a:solidFill>
              </a:rPr>
              <a:t>   Design Change 1</a:t>
            </a:r>
            <a:endParaRPr sz="4600"/>
          </a:p>
        </p:txBody>
      </p:sp>
      <p:sp>
        <p:nvSpPr>
          <p:cNvPr id="369" name="Google Shape;369;p56"/>
          <p:cNvSpPr/>
          <p:nvPr/>
        </p:nvSpPr>
        <p:spPr>
          <a:xfrm>
            <a:off x="4037150" y="700975"/>
            <a:ext cx="64734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0" name="Google Shape;370;p56"/>
          <p:cNvPicPr preferRelativeResize="0"/>
          <p:nvPr/>
        </p:nvPicPr>
        <p:blipFill>
          <a:blip r:embed="rId3">
            <a:alphaModFix/>
          </a:blip>
          <a:stretch>
            <a:fillRect/>
          </a:stretch>
        </p:blipFill>
        <p:spPr>
          <a:xfrm>
            <a:off x="1685743" y="1759875"/>
            <a:ext cx="1580733" cy="3131026"/>
          </a:xfrm>
          <a:prstGeom prst="rect">
            <a:avLst/>
          </a:prstGeom>
          <a:noFill/>
          <a:ln>
            <a:noFill/>
          </a:ln>
        </p:spPr>
      </p:pic>
      <p:sp>
        <p:nvSpPr>
          <p:cNvPr id="371" name="Google Shape;371;p56"/>
          <p:cNvSpPr/>
          <p:nvPr/>
        </p:nvSpPr>
        <p:spPr>
          <a:xfrm>
            <a:off x="173700" y="378175"/>
            <a:ext cx="713100" cy="7068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Impact"/>
                <a:ea typeface="Impact"/>
                <a:cs typeface="Impact"/>
                <a:sym typeface="Impact"/>
              </a:rPr>
              <a:t>1</a:t>
            </a:r>
            <a:endParaRPr sz="3000">
              <a:solidFill>
                <a:schemeClr val="lt1"/>
              </a:solidFill>
              <a:latin typeface="Impact"/>
              <a:ea typeface="Impact"/>
              <a:cs typeface="Impact"/>
              <a:sym typeface="Impact"/>
            </a:endParaRPr>
          </a:p>
        </p:txBody>
      </p:sp>
      <p:sp>
        <p:nvSpPr>
          <p:cNvPr id="372" name="Google Shape;372;p56"/>
          <p:cNvSpPr txBox="1"/>
          <p:nvPr/>
        </p:nvSpPr>
        <p:spPr>
          <a:xfrm>
            <a:off x="4037150" y="1147225"/>
            <a:ext cx="977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Before</a:t>
            </a:r>
            <a:endParaRPr b="1" sz="2500">
              <a:solidFill>
                <a:schemeClr val="dk1"/>
              </a:solidFill>
              <a:latin typeface="Economica"/>
              <a:ea typeface="Economica"/>
              <a:cs typeface="Economica"/>
              <a:sym typeface="Economica"/>
            </a:endParaRPr>
          </a:p>
        </p:txBody>
      </p:sp>
      <p:cxnSp>
        <p:nvCxnSpPr>
          <p:cNvPr id="373" name="Google Shape;373;p56"/>
          <p:cNvCxnSpPr/>
          <p:nvPr/>
        </p:nvCxnSpPr>
        <p:spPr>
          <a:xfrm>
            <a:off x="2445025" y="2387038"/>
            <a:ext cx="3084300" cy="0"/>
          </a:xfrm>
          <a:prstGeom prst="straightConnector1">
            <a:avLst/>
          </a:prstGeom>
          <a:noFill/>
          <a:ln cap="flat" cmpd="sng" w="38100">
            <a:solidFill>
              <a:srgbClr val="FF0000"/>
            </a:solidFill>
            <a:prstDash val="solid"/>
            <a:round/>
            <a:headEnd len="med" w="med" type="none"/>
            <a:tailEnd len="med" w="med" type="triangle"/>
          </a:ln>
        </p:spPr>
      </p:cxnSp>
      <p:pic>
        <p:nvPicPr>
          <p:cNvPr id="374" name="Google Shape;374;p56"/>
          <p:cNvPicPr preferRelativeResize="0"/>
          <p:nvPr/>
        </p:nvPicPr>
        <p:blipFill>
          <a:blip r:embed="rId4">
            <a:alphaModFix/>
          </a:blip>
          <a:stretch>
            <a:fillRect/>
          </a:stretch>
        </p:blipFill>
        <p:spPr>
          <a:xfrm>
            <a:off x="5529325" y="1759875"/>
            <a:ext cx="1782417" cy="3131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57"/>
          <p:cNvPicPr preferRelativeResize="0"/>
          <p:nvPr/>
        </p:nvPicPr>
        <p:blipFill>
          <a:blip r:embed="rId3">
            <a:alphaModFix/>
          </a:blip>
          <a:stretch>
            <a:fillRect/>
          </a:stretch>
        </p:blipFill>
        <p:spPr>
          <a:xfrm>
            <a:off x="844175" y="1648800"/>
            <a:ext cx="1785684" cy="3280625"/>
          </a:xfrm>
          <a:prstGeom prst="rect">
            <a:avLst/>
          </a:prstGeom>
          <a:noFill/>
          <a:ln>
            <a:noFill/>
          </a:ln>
        </p:spPr>
      </p:pic>
      <p:cxnSp>
        <p:nvCxnSpPr>
          <p:cNvPr id="380" name="Google Shape;380;p57"/>
          <p:cNvCxnSpPr/>
          <p:nvPr/>
        </p:nvCxnSpPr>
        <p:spPr>
          <a:xfrm>
            <a:off x="2353985" y="2954701"/>
            <a:ext cx="3875100" cy="403800"/>
          </a:xfrm>
          <a:prstGeom prst="straightConnector1">
            <a:avLst/>
          </a:prstGeom>
          <a:noFill/>
          <a:ln cap="flat" cmpd="sng" w="38100">
            <a:solidFill>
              <a:srgbClr val="FF0000"/>
            </a:solidFill>
            <a:prstDash val="solid"/>
            <a:round/>
            <a:headEnd len="med" w="med" type="none"/>
            <a:tailEnd len="med" w="med" type="triangle"/>
          </a:ln>
        </p:spPr>
      </p:cxnSp>
      <p:sp>
        <p:nvSpPr>
          <p:cNvPr id="381" name="Google Shape;381;p57"/>
          <p:cNvSpPr txBox="1"/>
          <p:nvPr/>
        </p:nvSpPr>
        <p:spPr>
          <a:xfrm rot="120427">
            <a:off x="2577166" y="3334436"/>
            <a:ext cx="4214286" cy="49267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Economica"/>
                <a:ea typeface="Economica"/>
                <a:cs typeface="Economica"/>
                <a:sym typeface="Economica"/>
              </a:rPr>
              <a:t>View Portfolio button as an alternative</a:t>
            </a:r>
            <a:endParaRPr b="1" sz="2000">
              <a:solidFill>
                <a:schemeClr val="dk1"/>
              </a:solidFill>
              <a:latin typeface="Economica"/>
              <a:ea typeface="Economica"/>
              <a:cs typeface="Economica"/>
              <a:sym typeface="Economica"/>
            </a:endParaRPr>
          </a:p>
        </p:txBody>
      </p:sp>
      <p:sp>
        <p:nvSpPr>
          <p:cNvPr id="382" name="Google Shape;382;p57"/>
          <p:cNvSpPr txBox="1"/>
          <p:nvPr/>
        </p:nvSpPr>
        <p:spPr>
          <a:xfrm rot="149097">
            <a:off x="2577088" y="1854817"/>
            <a:ext cx="4213863" cy="49258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Economica"/>
                <a:ea typeface="Economica"/>
                <a:cs typeface="Economica"/>
                <a:sym typeface="Economica"/>
              </a:rPr>
              <a:t>more of the search feature</a:t>
            </a:r>
            <a:endParaRPr b="1" sz="2000">
              <a:solidFill>
                <a:schemeClr val="dk1"/>
              </a:solidFill>
              <a:latin typeface="Economica"/>
              <a:ea typeface="Economica"/>
              <a:cs typeface="Economica"/>
              <a:sym typeface="Economica"/>
            </a:endParaRPr>
          </a:p>
        </p:txBody>
      </p:sp>
      <p:cxnSp>
        <p:nvCxnSpPr>
          <p:cNvPr id="383" name="Google Shape;383;p57"/>
          <p:cNvCxnSpPr/>
          <p:nvPr/>
        </p:nvCxnSpPr>
        <p:spPr>
          <a:xfrm>
            <a:off x="1436026" y="3155586"/>
            <a:ext cx="4793100" cy="202800"/>
          </a:xfrm>
          <a:prstGeom prst="straightConnector1">
            <a:avLst/>
          </a:prstGeom>
          <a:noFill/>
          <a:ln cap="flat" cmpd="sng" w="38100">
            <a:solidFill>
              <a:srgbClr val="FF0000"/>
            </a:solidFill>
            <a:prstDash val="solid"/>
            <a:round/>
            <a:headEnd len="med" w="med" type="none"/>
            <a:tailEnd len="med" w="med" type="triangle"/>
          </a:ln>
        </p:spPr>
      </p:cxnSp>
      <p:sp>
        <p:nvSpPr>
          <p:cNvPr id="384" name="Google Shape;384;p57"/>
          <p:cNvSpPr/>
          <p:nvPr/>
        </p:nvSpPr>
        <p:spPr>
          <a:xfrm>
            <a:off x="2106811" y="1758938"/>
            <a:ext cx="335400" cy="259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5" name="Google Shape;385;p57"/>
          <p:cNvPicPr preferRelativeResize="0"/>
          <p:nvPr/>
        </p:nvPicPr>
        <p:blipFill>
          <a:blip r:embed="rId4">
            <a:alphaModFix/>
          </a:blip>
          <a:stretch>
            <a:fillRect/>
          </a:stretch>
        </p:blipFill>
        <p:spPr>
          <a:xfrm>
            <a:off x="6229142" y="1648800"/>
            <a:ext cx="1785684" cy="3280625"/>
          </a:xfrm>
          <a:prstGeom prst="rect">
            <a:avLst/>
          </a:prstGeom>
          <a:noFill/>
          <a:ln>
            <a:noFill/>
          </a:ln>
        </p:spPr>
      </p:pic>
      <p:sp>
        <p:nvSpPr>
          <p:cNvPr id="386" name="Google Shape;386;p57"/>
          <p:cNvSpPr/>
          <p:nvPr/>
        </p:nvSpPr>
        <p:spPr>
          <a:xfrm>
            <a:off x="7509008" y="1758938"/>
            <a:ext cx="335400" cy="259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7"/>
          <p:cNvSpPr/>
          <p:nvPr/>
        </p:nvSpPr>
        <p:spPr>
          <a:xfrm>
            <a:off x="6301504" y="2445046"/>
            <a:ext cx="739500" cy="259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8" name="Google Shape;388;p57"/>
          <p:cNvCxnSpPr>
            <a:endCxn id="386" idx="1"/>
          </p:cNvCxnSpPr>
          <p:nvPr/>
        </p:nvCxnSpPr>
        <p:spPr>
          <a:xfrm>
            <a:off x="2426108" y="1824938"/>
            <a:ext cx="5082900" cy="63600"/>
          </a:xfrm>
          <a:prstGeom prst="straightConnector1">
            <a:avLst/>
          </a:prstGeom>
          <a:noFill/>
          <a:ln cap="flat" cmpd="sng" w="38100">
            <a:solidFill>
              <a:srgbClr val="FF0000"/>
            </a:solidFill>
            <a:prstDash val="solid"/>
            <a:round/>
            <a:headEnd len="med" w="med" type="none"/>
            <a:tailEnd len="med" w="med" type="triangle"/>
          </a:ln>
        </p:spPr>
      </p:cxnSp>
      <p:cxnSp>
        <p:nvCxnSpPr>
          <p:cNvPr id="389" name="Google Shape;389;p57"/>
          <p:cNvCxnSpPr/>
          <p:nvPr/>
        </p:nvCxnSpPr>
        <p:spPr>
          <a:xfrm flipH="1" rot="10800000">
            <a:off x="5787799" y="2555029"/>
            <a:ext cx="441300" cy="51600"/>
          </a:xfrm>
          <a:prstGeom prst="straightConnector1">
            <a:avLst/>
          </a:prstGeom>
          <a:noFill/>
          <a:ln cap="flat" cmpd="sng" w="38100">
            <a:solidFill>
              <a:srgbClr val="FF0000"/>
            </a:solidFill>
            <a:prstDash val="solid"/>
            <a:round/>
            <a:headEnd len="med" w="med" type="none"/>
            <a:tailEnd len="med" w="med" type="triangle"/>
          </a:ln>
        </p:spPr>
      </p:cxnSp>
      <p:sp>
        <p:nvSpPr>
          <p:cNvPr id="390" name="Google Shape;390;p57"/>
          <p:cNvSpPr txBox="1"/>
          <p:nvPr/>
        </p:nvSpPr>
        <p:spPr>
          <a:xfrm rot="-240829">
            <a:off x="4364543" y="2483155"/>
            <a:ext cx="4213034" cy="49259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Economica"/>
                <a:ea typeface="Economica"/>
                <a:cs typeface="Economica"/>
                <a:sym typeface="Economica"/>
              </a:rPr>
              <a:t>click through artists</a:t>
            </a:r>
            <a:endParaRPr b="1" sz="2000">
              <a:solidFill>
                <a:schemeClr val="dk1"/>
              </a:solidFill>
              <a:latin typeface="Economica"/>
              <a:ea typeface="Economica"/>
              <a:cs typeface="Economica"/>
              <a:sym typeface="Economica"/>
            </a:endParaRPr>
          </a:p>
        </p:txBody>
      </p:sp>
      <p:sp>
        <p:nvSpPr>
          <p:cNvPr id="391" name="Google Shape;391;p57"/>
          <p:cNvSpPr txBox="1"/>
          <p:nvPr/>
        </p:nvSpPr>
        <p:spPr>
          <a:xfrm>
            <a:off x="4029675" y="1084975"/>
            <a:ext cx="9774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Economica"/>
                <a:ea typeface="Economica"/>
                <a:cs typeface="Economica"/>
                <a:sym typeface="Economica"/>
              </a:rPr>
              <a:t>A</a:t>
            </a:r>
            <a:r>
              <a:rPr b="1" lang="en" sz="2500">
                <a:solidFill>
                  <a:schemeClr val="dk1"/>
                </a:solidFill>
                <a:latin typeface="Economica"/>
                <a:ea typeface="Economica"/>
                <a:cs typeface="Economica"/>
                <a:sym typeface="Economica"/>
              </a:rPr>
              <a:t>fter</a:t>
            </a:r>
            <a:endParaRPr b="1" sz="2500">
              <a:solidFill>
                <a:schemeClr val="dk1"/>
              </a:solidFill>
              <a:latin typeface="Economica"/>
              <a:ea typeface="Economica"/>
              <a:cs typeface="Economica"/>
              <a:sym typeface="Economica"/>
            </a:endParaRPr>
          </a:p>
        </p:txBody>
      </p:sp>
      <p:sp>
        <p:nvSpPr>
          <p:cNvPr id="392" name="Google Shape;392;p57"/>
          <p:cNvSpPr txBox="1"/>
          <p:nvPr>
            <p:ph type="title"/>
          </p:nvPr>
        </p:nvSpPr>
        <p:spPr>
          <a:xfrm>
            <a:off x="53195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solidFill>
                  <a:schemeClr val="accent3"/>
                </a:solidFill>
              </a:rPr>
              <a:t>   Design Change 1</a:t>
            </a:r>
            <a:endParaRPr sz="4600"/>
          </a:p>
        </p:txBody>
      </p:sp>
      <p:sp>
        <p:nvSpPr>
          <p:cNvPr id="393" name="Google Shape;393;p57"/>
          <p:cNvSpPr/>
          <p:nvPr/>
        </p:nvSpPr>
        <p:spPr>
          <a:xfrm>
            <a:off x="4121500" y="700975"/>
            <a:ext cx="63891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7"/>
          <p:cNvSpPr/>
          <p:nvPr/>
        </p:nvSpPr>
        <p:spPr>
          <a:xfrm>
            <a:off x="173700" y="378175"/>
            <a:ext cx="713100" cy="7068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Impact"/>
                <a:ea typeface="Impact"/>
                <a:cs typeface="Impact"/>
                <a:sym typeface="Impact"/>
              </a:rPr>
              <a:t>1</a:t>
            </a:r>
            <a:endParaRPr sz="3000">
              <a:solidFill>
                <a:schemeClr val="lt1"/>
              </a:solidFill>
              <a:latin typeface="Impact"/>
              <a:ea typeface="Impact"/>
              <a:cs typeface="Impact"/>
              <a:sym typeface="Impac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Major Design Change 1</a:t>
            </a:r>
            <a:endParaRPr/>
          </a:p>
        </p:txBody>
      </p:sp>
      <p:sp>
        <p:nvSpPr>
          <p:cNvPr id="400" name="Google Shape;400;p58"/>
          <p:cNvSpPr txBox="1"/>
          <p:nvPr>
            <p:ph idx="1" type="body"/>
          </p:nvPr>
        </p:nvSpPr>
        <p:spPr>
          <a:xfrm>
            <a:off x="311700" y="1225225"/>
            <a:ext cx="8520600" cy="37173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 sz="2342"/>
              <a:t>Changes:</a:t>
            </a:r>
            <a:endParaRPr b="1" sz="2342"/>
          </a:p>
          <a:p>
            <a:pPr indent="-335320" lvl="0" marL="457200" rtl="0" algn="l">
              <a:spcBef>
                <a:spcPts val="1200"/>
              </a:spcBef>
              <a:spcAft>
                <a:spcPts val="0"/>
              </a:spcAft>
              <a:buSzPct val="100000"/>
              <a:buChar char="●"/>
            </a:pPr>
            <a:r>
              <a:rPr lang="en" sz="2400"/>
              <a:t>Changed </a:t>
            </a:r>
            <a:r>
              <a:rPr lang="en" sz="2400"/>
              <a:t>pie chart</a:t>
            </a:r>
            <a:r>
              <a:rPr lang="en" sz="2400"/>
              <a:t> to a record where clicking on any section will lead to the </a:t>
            </a:r>
            <a:r>
              <a:rPr lang="en" sz="2400"/>
              <a:t>corresponding</a:t>
            </a:r>
            <a:r>
              <a:rPr lang="en" sz="2400"/>
              <a:t> artist tab in user portfolio.</a:t>
            </a:r>
            <a:endParaRPr sz="2400"/>
          </a:p>
          <a:p>
            <a:pPr indent="-335320" lvl="0" marL="457200" rtl="0" algn="l">
              <a:spcBef>
                <a:spcPts val="0"/>
              </a:spcBef>
              <a:spcAft>
                <a:spcPts val="0"/>
              </a:spcAft>
              <a:buSzPct val="100000"/>
              <a:buChar char="●"/>
            </a:pPr>
            <a:r>
              <a:rPr lang="en" sz="2400"/>
              <a:t>Added another way to access a user’s portfolio via a button.</a:t>
            </a:r>
            <a:endParaRPr sz="2400"/>
          </a:p>
          <a:p>
            <a:pPr indent="-335320" lvl="0" marL="457200" rtl="0" algn="l">
              <a:spcBef>
                <a:spcPts val="0"/>
              </a:spcBef>
              <a:spcAft>
                <a:spcPts val="0"/>
              </a:spcAft>
              <a:buSzPct val="100000"/>
              <a:buChar char="●"/>
            </a:pPr>
            <a:r>
              <a:rPr lang="en" sz="2400"/>
              <a:t>Added the search icon to most of our screens.</a:t>
            </a:r>
            <a:endParaRPr sz="2400"/>
          </a:p>
          <a:p>
            <a:pPr indent="-335320" lvl="0" marL="457200" rtl="0" algn="l">
              <a:spcBef>
                <a:spcPts val="0"/>
              </a:spcBef>
              <a:spcAft>
                <a:spcPts val="0"/>
              </a:spcAft>
              <a:buSzPct val="100000"/>
              <a:buChar char="●"/>
            </a:pPr>
            <a:r>
              <a:rPr lang="en" sz="2400"/>
              <a:t>Removed</a:t>
            </a:r>
            <a:r>
              <a:rPr lang="en" sz="2400"/>
              <a:t> a lot of the buttons that cluttered the UI.</a:t>
            </a:r>
            <a:endParaRPr sz="2400"/>
          </a:p>
          <a:p>
            <a:pPr indent="0" lvl="0" marL="0" rtl="0" algn="l">
              <a:spcBef>
                <a:spcPts val="1200"/>
              </a:spcBef>
              <a:spcAft>
                <a:spcPts val="0"/>
              </a:spcAft>
              <a:buNone/>
            </a:pPr>
            <a:r>
              <a:rPr b="1" lang="en" sz="2342"/>
              <a:t>Rationale:</a:t>
            </a:r>
            <a:endParaRPr b="1" sz="2342"/>
          </a:p>
          <a:p>
            <a:pPr indent="-335320" lvl="0" marL="457200" rtl="0" algn="l">
              <a:spcBef>
                <a:spcPts val="1200"/>
              </a:spcBef>
              <a:spcAft>
                <a:spcPts val="0"/>
              </a:spcAft>
              <a:buSzPct val="100000"/>
              <a:buChar char="●"/>
            </a:pPr>
            <a:r>
              <a:rPr lang="en" sz="2400"/>
              <a:t>Eliminating user confusion </a:t>
            </a:r>
            <a:r>
              <a:rPr lang="en" sz="2400"/>
              <a:t>about</a:t>
            </a:r>
            <a:r>
              <a:rPr lang="en" sz="2400"/>
              <a:t> how to get to a user’s portfolio.</a:t>
            </a:r>
            <a:endParaRPr sz="2400"/>
          </a:p>
          <a:p>
            <a:pPr indent="-335320" lvl="0" marL="457200" rtl="0" algn="l">
              <a:spcBef>
                <a:spcPts val="0"/>
              </a:spcBef>
              <a:spcAft>
                <a:spcPts val="0"/>
              </a:spcAft>
              <a:buSzPct val="100000"/>
              <a:buChar char="●"/>
            </a:pPr>
            <a:r>
              <a:rPr lang="en" sz="2400"/>
              <a:t>Add more of what users liked: search feature</a:t>
            </a:r>
            <a:endParaRPr sz="2400"/>
          </a:p>
          <a:p>
            <a:pPr indent="-335320" lvl="0" marL="457200" rtl="0" algn="l">
              <a:spcBef>
                <a:spcPts val="0"/>
              </a:spcBef>
              <a:spcAft>
                <a:spcPts val="0"/>
              </a:spcAft>
              <a:buSzPct val="100000"/>
              <a:buChar char="●"/>
            </a:pPr>
            <a:r>
              <a:rPr lang="en" sz="2400"/>
              <a:t>Decluttered the UI and used whitespace to create breathing room and eliminate any chances for user confusion</a:t>
            </a:r>
            <a:endParaRPr sz="2400"/>
          </a:p>
          <a:p>
            <a:pPr indent="0" lvl="0" marL="0" rtl="0" algn="l">
              <a:spcBef>
                <a:spcPts val="1200"/>
              </a:spcBef>
              <a:spcAft>
                <a:spcPts val="1200"/>
              </a:spcAft>
              <a:buNone/>
            </a:pPr>
            <a:r>
              <a:t/>
            </a:r>
            <a:endParaRPr/>
          </a:p>
        </p:txBody>
      </p:sp>
      <p:sp>
        <p:nvSpPr>
          <p:cNvPr id="401" name="Google Shape;401;p58"/>
          <p:cNvSpPr/>
          <p:nvPr/>
        </p:nvSpPr>
        <p:spPr>
          <a:xfrm>
            <a:off x="4529575" y="700975"/>
            <a:ext cx="46143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9"/>
          <p:cNvSpPr/>
          <p:nvPr/>
        </p:nvSpPr>
        <p:spPr>
          <a:xfrm>
            <a:off x="173700" y="378175"/>
            <a:ext cx="713100" cy="7068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Impact"/>
                <a:ea typeface="Impact"/>
                <a:cs typeface="Impact"/>
                <a:sym typeface="Impact"/>
              </a:rPr>
              <a:t>2</a:t>
            </a:r>
            <a:endParaRPr sz="3000">
              <a:solidFill>
                <a:schemeClr val="lt1"/>
              </a:solidFill>
              <a:latin typeface="Impact"/>
              <a:ea typeface="Impact"/>
              <a:cs typeface="Impact"/>
              <a:sym typeface="Impact"/>
            </a:endParaRPr>
          </a:p>
        </p:txBody>
      </p:sp>
      <p:pic>
        <p:nvPicPr>
          <p:cNvPr id="407" name="Google Shape;407;p59"/>
          <p:cNvPicPr preferRelativeResize="0"/>
          <p:nvPr/>
        </p:nvPicPr>
        <p:blipFill>
          <a:blip r:embed="rId3">
            <a:alphaModFix/>
          </a:blip>
          <a:stretch>
            <a:fillRect/>
          </a:stretch>
        </p:blipFill>
        <p:spPr>
          <a:xfrm>
            <a:off x="291850" y="1295450"/>
            <a:ext cx="1885925" cy="3631001"/>
          </a:xfrm>
          <a:prstGeom prst="rect">
            <a:avLst/>
          </a:prstGeom>
          <a:noFill/>
          <a:ln>
            <a:noFill/>
          </a:ln>
        </p:spPr>
      </p:pic>
      <p:pic>
        <p:nvPicPr>
          <p:cNvPr id="408" name="Google Shape;408;p59"/>
          <p:cNvPicPr preferRelativeResize="0"/>
          <p:nvPr/>
        </p:nvPicPr>
        <p:blipFill>
          <a:blip r:embed="rId4">
            <a:alphaModFix/>
          </a:blip>
          <a:stretch>
            <a:fillRect/>
          </a:stretch>
        </p:blipFill>
        <p:spPr>
          <a:xfrm>
            <a:off x="3228750" y="1295447"/>
            <a:ext cx="2048263" cy="3631002"/>
          </a:xfrm>
          <a:prstGeom prst="rect">
            <a:avLst/>
          </a:prstGeom>
          <a:noFill/>
          <a:ln>
            <a:noFill/>
          </a:ln>
        </p:spPr>
      </p:pic>
      <p:pic>
        <p:nvPicPr>
          <p:cNvPr id="409" name="Google Shape;409;p59"/>
          <p:cNvPicPr preferRelativeResize="0"/>
          <p:nvPr/>
        </p:nvPicPr>
        <p:blipFill rotWithShape="1">
          <a:blip r:embed="rId5">
            <a:alphaModFix/>
          </a:blip>
          <a:srcRect b="-999" l="0" r="0" t="1000"/>
          <a:stretch/>
        </p:blipFill>
        <p:spPr>
          <a:xfrm>
            <a:off x="6328000" y="1325675"/>
            <a:ext cx="1976599" cy="3630999"/>
          </a:xfrm>
          <a:prstGeom prst="rect">
            <a:avLst/>
          </a:prstGeom>
          <a:noFill/>
          <a:ln>
            <a:noFill/>
          </a:ln>
        </p:spPr>
      </p:pic>
      <p:sp>
        <p:nvSpPr>
          <p:cNvPr id="410" name="Google Shape;410;p59"/>
          <p:cNvSpPr txBox="1"/>
          <p:nvPr/>
        </p:nvSpPr>
        <p:spPr>
          <a:xfrm>
            <a:off x="4037150" y="814975"/>
            <a:ext cx="977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Before</a:t>
            </a:r>
            <a:endParaRPr b="1" sz="2500">
              <a:solidFill>
                <a:schemeClr val="dk1"/>
              </a:solidFill>
              <a:latin typeface="Economica"/>
              <a:ea typeface="Economica"/>
              <a:cs typeface="Economica"/>
              <a:sym typeface="Economica"/>
            </a:endParaRPr>
          </a:p>
        </p:txBody>
      </p:sp>
      <p:cxnSp>
        <p:nvCxnSpPr>
          <p:cNvPr id="411" name="Google Shape;411;p59"/>
          <p:cNvCxnSpPr/>
          <p:nvPr/>
        </p:nvCxnSpPr>
        <p:spPr>
          <a:xfrm>
            <a:off x="1632375" y="4116900"/>
            <a:ext cx="1699200" cy="184800"/>
          </a:xfrm>
          <a:prstGeom prst="straightConnector1">
            <a:avLst/>
          </a:prstGeom>
          <a:noFill/>
          <a:ln cap="flat" cmpd="sng" w="38100">
            <a:solidFill>
              <a:srgbClr val="FF0000"/>
            </a:solidFill>
            <a:prstDash val="solid"/>
            <a:round/>
            <a:headEnd len="med" w="med" type="none"/>
            <a:tailEnd len="med" w="med" type="triangle"/>
          </a:ln>
        </p:spPr>
      </p:cxnSp>
      <p:cxnSp>
        <p:nvCxnSpPr>
          <p:cNvPr id="412" name="Google Shape;412;p59"/>
          <p:cNvCxnSpPr/>
          <p:nvPr/>
        </p:nvCxnSpPr>
        <p:spPr>
          <a:xfrm flipH="1" rot="10800000">
            <a:off x="5099900" y="4255275"/>
            <a:ext cx="1343400" cy="4800"/>
          </a:xfrm>
          <a:prstGeom prst="straightConnector1">
            <a:avLst/>
          </a:prstGeom>
          <a:noFill/>
          <a:ln cap="flat" cmpd="sng" w="38100">
            <a:solidFill>
              <a:srgbClr val="FF0000"/>
            </a:solidFill>
            <a:prstDash val="solid"/>
            <a:round/>
            <a:headEnd len="med" w="med" type="none"/>
            <a:tailEnd len="med" w="med" type="triangle"/>
          </a:ln>
        </p:spPr>
      </p:cxnSp>
      <p:cxnSp>
        <p:nvCxnSpPr>
          <p:cNvPr id="413" name="Google Shape;413;p59"/>
          <p:cNvCxnSpPr/>
          <p:nvPr/>
        </p:nvCxnSpPr>
        <p:spPr>
          <a:xfrm>
            <a:off x="1632375" y="3784450"/>
            <a:ext cx="1015800" cy="0"/>
          </a:xfrm>
          <a:prstGeom prst="straightConnector1">
            <a:avLst/>
          </a:prstGeom>
          <a:noFill/>
          <a:ln cap="flat" cmpd="sng" w="38100">
            <a:solidFill>
              <a:srgbClr val="FF0000"/>
            </a:solidFill>
            <a:prstDash val="solid"/>
            <a:round/>
            <a:headEnd len="med" w="med" type="none"/>
            <a:tailEnd len="med" w="med" type="triangle"/>
          </a:ln>
        </p:spPr>
      </p:cxnSp>
      <p:pic>
        <p:nvPicPr>
          <p:cNvPr descr="Spotify Logo, Spotify Symbol, Meaning, History and Evolution" id="414" name="Google Shape;414;p59"/>
          <p:cNvPicPr preferRelativeResize="0"/>
          <p:nvPr/>
        </p:nvPicPr>
        <p:blipFill>
          <a:blip r:embed="rId6">
            <a:alphaModFix/>
          </a:blip>
          <a:stretch>
            <a:fillRect/>
          </a:stretch>
        </p:blipFill>
        <p:spPr>
          <a:xfrm>
            <a:off x="2648187" y="3607002"/>
            <a:ext cx="483762" cy="354900"/>
          </a:xfrm>
          <a:prstGeom prst="rect">
            <a:avLst/>
          </a:prstGeom>
          <a:noFill/>
          <a:ln>
            <a:noFill/>
          </a:ln>
        </p:spPr>
      </p:pic>
      <p:cxnSp>
        <p:nvCxnSpPr>
          <p:cNvPr id="415" name="Google Shape;415;p59"/>
          <p:cNvCxnSpPr/>
          <p:nvPr/>
        </p:nvCxnSpPr>
        <p:spPr>
          <a:xfrm>
            <a:off x="8036750" y="4301700"/>
            <a:ext cx="429000" cy="0"/>
          </a:xfrm>
          <a:prstGeom prst="straightConnector1">
            <a:avLst/>
          </a:prstGeom>
          <a:noFill/>
          <a:ln cap="flat" cmpd="sng" w="38100">
            <a:solidFill>
              <a:srgbClr val="FF0000"/>
            </a:solidFill>
            <a:prstDash val="solid"/>
            <a:round/>
            <a:headEnd len="med" w="med" type="none"/>
            <a:tailEnd len="med" w="med" type="triangle"/>
          </a:ln>
        </p:spPr>
      </p:cxnSp>
      <p:pic>
        <p:nvPicPr>
          <p:cNvPr descr="Discord Icon - Free Download at Icons8" id="416" name="Google Shape;416;p59"/>
          <p:cNvPicPr preferRelativeResize="0"/>
          <p:nvPr/>
        </p:nvPicPr>
        <p:blipFill>
          <a:blip r:embed="rId7">
            <a:alphaModFix/>
          </a:blip>
          <a:stretch>
            <a:fillRect/>
          </a:stretch>
        </p:blipFill>
        <p:spPr>
          <a:xfrm>
            <a:off x="8465750" y="4017000"/>
            <a:ext cx="569400" cy="569400"/>
          </a:xfrm>
          <a:prstGeom prst="rect">
            <a:avLst/>
          </a:prstGeom>
          <a:noFill/>
          <a:ln>
            <a:noFill/>
          </a:ln>
        </p:spPr>
      </p:pic>
      <p:sp>
        <p:nvSpPr>
          <p:cNvPr id="417" name="Google Shape;417;p59"/>
          <p:cNvSpPr txBox="1"/>
          <p:nvPr>
            <p:ph type="title"/>
          </p:nvPr>
        </p:nvSpPr>
        <p:spPr>
          <a:xfrm>
            <a:off x="53195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solidFill>
                  <a:schemeClr val="accent3"/>
                </a:solidFill>
              </a:rPr>
              <a:t>   Design Change 2</a:t>
            </a:r>
            <a:endParaRPr sz="4600"/>
          </a:p>
        </p:txBody>
      </p:sp>
      <p:sp>
        <p:nvSpPr>
          <p:cNvPr id="418" name="Google Shape;418;p59"/>
          <p:cNvSpPr/>
          <p:nvPr/>
        </p:nvSpPr>
        <p:spPr>
          <a:xfrm>
            <a:off x="4121500" y="700975"/>
            <a:ext cx="63891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60"/>
          <p:cNvPicPr preferRelativeResize="0"/>
          <p:nvPr/>
        </p:nvPicPr>
        <p:blipFill>
          <a:blip r:embed="rId3">
            <a:alphaModFix/>
          </a:blip>
          <a:stretch>
            <a:fillRect/>
          </a:stretch>
        </p:blipFill>
        <p:spPr>
          <a:xfrm>
            <a:off x="6261088" y="1442338"/>
            <a:ext cx="1671149" cy="3302347"/>
          </a:xfrm>
          <a:prstGeom prst="rect">
            <a:avLst/>
          </a:prstGeom>
          <a:noFill/>
          <a:ln>
            <a:noFill/>
          </a:ln>
        </p:spPr>
      </p:pic>
      <p:sp>
        <p:nvSpPr>
          <p:cNvPr id="424" name="Google Shape;424;p60"/>
          <p:cNvSpPr/>
          <p:nvPr/>
        </p:nvSpPr>
        <p:spPr>
          <a:xfrm>
            <a:off x="8124075" y="2157425"/>
            <a:ext cx="713100" cy="642900"/>
          </a:xfrm>
          <a:prstGeom prst="rect">
            <a:avLst/>
          </a:prstGeom>
          <a:gradFill>
            <a:gsLst>
              <a:gs pos="0">
                <a:srgbClr val="86CEAB"/>
              </a:gs>
              <a:gs pos="100000">
                <a:srgbClr val="448E6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0"/>
          <p:cNvSpPr/>
          <p:nvPr/>
        </p:nvSpPr>
        <p:spPr>
          <a:xfrm>
            <a:off x="173700" y="378175"/>
            <a:ext cx="713100" cy="7068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Impact"/>
                <a:ea typeface="Impact"/>
                <a:cs typeface="Impact"/>
                <a:sym typeface="Impact"/>
              </a:rPr>
              <a:t>2</a:t>
            </a:r>
            <a:endParaRPr sz="3000">
              <a:solidFill>
                <a:schemeClr val="lt1"/>
              </a:solidFill>
              <a:latin typeface="Impact"/>
              <a:ea typeface="Impact"/>
              <a:cs typeface="Impact"/>
              <a:sym typeface="Impact"/>
            </a:endParaRPr>
          </a:p>
        </p:txBody>
      </p:sp>
      <p:sp>
        <p:nvSpPr>
          <p:cNvPr id="426" name="Google Shape;426;p60"/>
          <p:cNvSpPr txBox="1"/>
          <p:nvPr/>
        </p:nvSpPr>
        <p:spPr>
          <a:xfrm>
            <a:off x="4037150" y="814975"/>
            <a:ext cx="977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After</a:t>
            </a:r>
            <a:endParaRPr b="1" sz="2500">
              <a:solidFill>
                <a:schemeClr val="dk1"/>
              </a:solidFill>
              <a:latin typeface="Economica"/>
              <a:ea typeface="Economica"/>
              <a:cs typeface="Economica"/>
              <a:sym typeface="Economica"/>
            </a:endParaRPr>
          </a:p>
        </p:txBody>
      </p:sp>
      <p:pic>
        <p:nvPicPr>
          <p:cNvPr id="427" name="Google Shape;427;p60"/>
          <p:cNvPicPr preferRelativeResize="0"/>
          <p:nvPr/>
        </p:nvPicPr>
        <p:blipFill>
          <a:blip r:embed="rId4">
            <a:alphaModFix/>
          </a:blip>
          <a:stretch>
            <a:fillRect/>
          </a:stretch>
        </p:blipFill>
        <p:spPr>
          <a:xfrm>
            <a:off x="802700" y="1384374"/>
            <a:ext cx="1729801" cy="3418278"/>
          </a:xfrm>
          <a:prstGeom prst="rect">
            <a:avLst/>
          </a:prstGeom>
          <a:noFill/>
          <a:ln>
            <a:noFill/>
          </a:ln>
        </p:spPr>
      </p:pic>
      <p:pic>
        <p:nvPicPr>
          <p:cNvPr id="428" name="Google Shape;428;p60"/>
          <p:cNvPicPr preferRelativeResize="0"/>
          <p:nvPr/>
        </p:nvPicPr>
        <p:blipFill>
          <a:blip r:embed="rId5">
            <a:alphaModFix/>
          </a:blip>
          <a:stretch>
            <a:fillRect/>
          </a:stretch>
        </p:blipFill>
        <p:spPr>
          <a:xfrm>
            <a:off x="3531888" y="1384388"/>
            <a:ext cx="1729801" cy="3418249"/>
          </a:xfrm>
          <a:prstGeom prst="rect">
            <a:avLst/>
          </a:prstGeom>
          <a:noFill/>
          <a:ln>
            <a:noFill/>
          </a:ln>
        </p:spPr>
      </p:pic>
      <p:cxnSp>
        <p:nvCxnSpPr>
          <p:cNvPr id="429" name="Google Shape;429;p60"/>
          <p:cNvCxnSpPr/>
          <p:nvPr/>
        </p:nvCxnSpPr>
        <p:spPr>
          <a:xfrm flipH="1" rot="10800000">
            <a:off x="2214150" y="4218425"/>
            <a:ext cx="1338900" cy="92400"/>
          </a:xfrm>
          <a:prstGeom prst="straightConnector1">
            <a:avLst/>
          </a:prstGeom>
          <a:noFill/>
          <a:ln cap="flat" cmpd="sng" w="38100">
            <a:solidFill>
              <a:srgbClr val="FF0000"/>
            </a:solidFill>
            <a:prstDash val="solid"/>
            <a:round/>
            <a:headEnd len="med" w="med" type="none"/>
            <a:tailEnd len="med" w="med" type="triangle"/>
          </a:ln>
        </p:spPr>
      </p:cxnSp>
      <p:cxnSp>
        <p:nvCxnSpPr>
          <p:cNvPr id="430" name="Google Shape;430;p60"/>
          <p:cNvCxnSpPr/>
          <p:nvPr/>
        </p:nvCxnSpPr>
        <p:spPr>
          <a:xfrm flipH="1" rot="10800000">
            <a:off x="5014550" y="3692075"/>
            <a:ext cx="1338900" cy="92400"/>
          </a:xfrm>
          <a:prstGeom prst="straightConnector1">
            <a:avLst/>
          </a:prstGeom>
          <a:noFill/>
          <a:ln cap="flat" cmpd="sng" w="38100">
            <a:solidFill>
              <a:srgbClr val="FF0000"/>
            </a:solidFill>
            <a:prstDash val="solid"/>
            <a:round/>
            <a:headEnd len="med" w="med" type="none"/>
            <a:tailEnd len="med" w="med" type="triangle"/>
          </a:ln>
        </p:spPr>
      </p:cxnSp>
      <p:cxnSp>
        <p:nvCxnSpPr>
          <p:cNvPr id="431" name="Google Shape;431;p60"/>
          <p:cNvCxnSpPr/>
          <p:nvPr/>
        </p:nvCxnSpPr>
        <p:spPr>
          <a:xfrm flipH="1" rot="10800000">
            <a:off x="4929025" y="4283000"/>
            <a:ext cx="766500" cy="18600"/>
          </a:xfrm>
          <a:prstGeom prst="straightConnector1">
            <a:avLst/>
          </a:prstGeom>
          <a:noFill/>
          <a:ln cap="flat" cmpd="sng" w="38100">
            <a:solidFill>
              <a:srgbClr val="FF0000"/>
            </a:solidFill>
            <a:prstDash val="solid"/>
            <a:round/>
            <a:headEnd len="med" w="med" type="none"/>
            <a:tailEnd len="med" w="med" type="triangle"/>
          </a:ln>
        </p:spPr>
      </p:cxnSp>
      <p:cxnSp>
        <p:nvCxnSpPr>
          <p:cNvPr id="432" name="Google Shape;432;p60"/>
          <p:cNvCxnSpPr/>
          <p:nvPr/>
        </p:nvCxnSpPr>
        <p:spPr>
          <a:xfrm flipH="1" rot="10800000">
            <a:off x="7680850" y="3673400"/>
            <a:ext cx="563400" cy="37200"/>
          </a:xfrm>
          <a:prstGeom prst="straightConnector1">
            <a:avLst/>
          </a:prstGeom>
          <a:noFill/>
          <a:ln cap="flat" cmpd="sng" w="38100">
            <a:solidFill>
              <a:srgbClr val="FF0000"/>
            </a:solidFill>
            <a:prstDash val="solid"/>
            <a:round/>
            <a:headEnd len="med" w="med" type="none"/>
            <a:tailEnd len="med" w="med" type="triangle"/>
          </a:ln>
        </p:spPr>
      </p:cxnSp>
      <p:pic>
        <p:nvPicPr>
          <p:cNvPr descr="Discord Icon - Free Download at Icons8" id="433" name="Google Shape;433;p60"/>
          <p:cNvPicPr preferRelativeResize="0"/>
          <p:nvPr/>
        </p:nvPicPr>
        <p:blipFill>
          <a:blip r:embed="rId6">
            <a:alphaModFix/>
          </a:blip>
          <a:stretch>
            <a:fillRect/>
          </a:stretch>
        </p:blipFill>
        <p:spPr>
          <a:xfrm>
            <a:off x="8244250" y="2800175"/>
            <a:ext cx="446450" cy="446450"/>
          </a:xfrm>
          <a:prstGeom prst="rect">
            <a:avLst/>
          </a:prstGeom>
          <a:noFill/>
          <a:ln>
            <a:noFill/>
          </a:ln>
        </p:spPr>
      </p:pic>
      <p:pic>
        <p:nvPicPr>
          <p:cNvPr descr="Spotify Logo, Spotify Symbol, Meaning, History and Evolution" id="434" name="Google Shape;434;p60"/>
          <p:cNvPicPr preferRelativeResize="0"/>
          <p:nvPr/>
        </p:nvPicPr>
        <p:blipFill>
          <a:blip r:embed="rId7">
            <a:alphaModFix/>
          </a:blip>
          <a:stretch>
            <a:fillRect/>
          </a:stretch>
        </p:blipFill>
        <p:spPr>
          <a:xfrm>
            <a:off x="5652582" y="4069075"/>
            <a:ext cx="608494" cy="446450"/>
          </a:xfrm>
          <a:prstGeom prst="rect">
            <a:avLst/>
          </a:prstGeom>
          <a:noFill/>
          <a:ln>
            <a:noFill/>
          </a:ln>
        </p:spPr>
      </p:pic>
      <p:pic>
        <p:nvPicPr>
          <p:cNvPr descr="Reddit Logo - PNG and Vector - Logo Download" id="435" name="Google Shape;435;p60"/>
          <p:cNvPicPr preferRelativeResize="0"/>
          <p:nvPr/>
        </p:nvPicPr>
        <p:blipFill>
          <a:blip r:embed="rId8">
            <a:alphaModFix/>
          </a:blip>
          <a:stretch>
            <a:fillRect/>
          </a:stretch>
        </p:blipFill>
        <p:spPr>
          <a:xfrm>
            <a:off x="8299650" y="3338025"/>
            <a:ext cx="446450" cy="446450"/>
          </a:xfrm>
          <a:prstGeom prst="rect">
            <a:avLst/>
          </a:prstGeom>
          <a:noFill/>
          <a:ln>
            <a:noFill/>
          </a:ln>
        </p:spPr>
      </p:pic>
      <p:pic>
        <p:nvPicPr>
          <p:cNvPr descr="Twitter – Logos Download" id="436" name="Google Shape;436;p60"/>
          <p:cNvPicPr preferRelativeResize="0"/>
          <p:nvPr/>
        </p:nvPicPr>
        <p:blipFill>
          <a:blip r:embed="rId9">
            <a:alphaModFix/>
          </a:blip>
          <a:stretch>
            <a:fillRect/>
          </a:stretch>
        </p:blipFill>
        <p:spPr>
          <a:xfrm>
            <a:off x="8302627" y="3925298"/>
            <a:ext cx="440499" cy="357704"/>
          </a:xfrm>
          <a:prstGeom prst="rect">
            <a:avLst/>
          </a:prstGeom>
          <a:noFill/>
          <a:ln>
            <a:noFill/>
          </a:ln>
        </p:spPr>
      </p:pic>
      <p:pic>
        <p:nvPicPr>
          <p:cNvPr descr="File:Instagram logo 2016.svg - Wikipedia" id="437" name="Google Shape;437;p60"/>
          <p:cNvPicPr preferRelativeResize="0"/>
          <p:nvPr/>
        </p:nvPicPr>
        <p:blipFill>
          <a:blip r:embed="rId10">
            <a:alphaModFix/>
          </a:blip>
          <a:stretch>
            <a:fillRect/>
          </a:stretch>
        </p:blipFill>
        <p:spPr>
          <a:xfrm>
            <a:off x="8244250" y="4423825"/>
            <a:ext cx="446450" cy="446450"/>
          </a:xfrm>
          <a:prstGeom prst="rect">
            <a:avLst/>
          </a:prstGeom>
          <a:noFill/>
          <a:ln>
            <a:noFill/>
          </a:ln>
        </p:spPr>
      </p:pic>
      <p:pic>
        <p:nvPicPr>
          <p:cNvPr id="438" name="Google Shape;438;p60"/>
          <p:cNvPicPr preferRelativeResize="0"/>
          <p:nvPr/>
        </p:nvPicPr>
        <p:blipFill>
          <a:blip r:embed="rId11">
            <a:alphaModFix/>
          </a:blip>
          <a:stretch>
            <a:fillRect/>
          </a:stretch>
        </p:blipFill>
        <p:spPr>
          <a:xfrm>
            <a:off x="8214512" y="2202876"/>
            <a:ext cx="505925" cy="505900"/>
          </a:xfrm>
          <a:prstGeom prst="rect">
            <a:avLst/>
          </a:prstGeom>
          <a:noFill/>
          <a:ln>
            <a:noFill/>
          </a:ln>
        </p:spPr>
      </p:pic>
      <p:sp>
        <p:nvSpPr>
          <p:cNvPr id="439" name="Google Shape;439;p60"/>
          <p:cNvSpPr txBox="1"/>
          <p:nvPr>
            <p:ph type="title"/>
          </p:nvPr>
        </p:nvSpPr>
        <p:spPr>
          <a:xfrm>
            <a:off x="53195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solidFill>
                  <a:schemeClr val="accent3"/>
                </a:solidFill>
              </a:rPr>
              <a:t>   Design Change 2</a:t>
            </a:r>
            <a:endParaRPr sz="4600"/>
          </a:p>
        </p:txBody>
      </p:sp>
      <p:sp>
        <p:nvSpPr>
          <p:cNvPr id="440" name="Google Shape;440;p60"/>
          <p:cNvSpPr/>
          <p:nvPr/>
        </p:nvSpPr>
        <p:spPr>
          <a:xfrm>
            <a:off x="4121500" y="700975"/>
            <a:ext cx="63891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Major Design Change 2</a:t>
            </a:r>
            <a:endParaRPr/>
          </a:p>
        </p:txBody>
      </p:sp>
      <p:sp>
        <p:nvSpPr>
          <p:cNvPr id="446" name="Google Shape;446;p61"/>
          <p:cNvSpPr txBox="1"/>
          <p:nvPr>
            <p:ph idx="1" type="body"/>
          </p:nvPr>
        </p:nvSpPr>
        <p:spPr>
          <a:xfrm>
            <a:off x="311700" y="1225225"/>
            <a:ext cx="8520600" cy="37173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rPr b="1" lang="en" sz="3250"/>
              <a:t>Changes</a:t>
            </a:r>
            <a:r>
              <a:rPr b="1" lang="en" sz="2553"/>
              <a:t>:</a:t>
            </a:r>
            <a:endParaRPr b="1" sz="2553"/>
          </a:p>
          <a:p>
            <a:pPr indent="-311150" lvl="0" marL="457200" rtl="0" algn="l">
              <a:spcBef>
                <a:spcPts val="1200"/>
              </a:spcBef>
              <a:spcAft>
                <a:spcPts val="0"/>
              </a:spcAft>
              <a:buSzPct val="100000"/>
              <a:buChar char="●"/>
            </a:pPr>
            <a:r>
              <a:rPr lang="en" sz="3250"/>
              <a:t>Added an analytics page that shows stats about a given NFT and provides the ability to play a song on the artist’s Spotify page. </a:t>
            </a:r>
            <a:endParaRPr sz="3250"/>
          </a:p>
          <a:p>
            <a:pPr indent="-311150" lvl="0" marL="457200" rtl="0" algn="l">
              <a:spcBef>
                <a:spcPts val="0"/>
              </a:spcBef>
              <a:spcAft>
                <a:spcPts val="0"/>
              </a:spcAft>
              <a:buSzPct val="100000"/>
              <a:buChar char="●"/>
            </a:pPr>
            <a:r>
              <a:rPr lang="en" sz="3250"/>
              <a:t>Allowed artists to redirect </a:t>
            </a:r>
            <a:r>
              <a:rPr lang="en" sz="3250"/>
              <a:t>their</a:t>
            </a:r>
            <a:r>
              <a:rPr lang="en" sz="3250"/>
              <a:t> fans to any of their </a:t>
            </a:r>
            <a:r>
              <a:rPr lang="en" sz="3250"/>
              <a:t>preferred</a:t>
            </a:r>
            <a:r>
              <a:rPr lang="en" sz="3250"/>
              <a:t> social media platforms (aside from just Discord).</a:t>
            </a:r>
            <a:endParaRPr sz="3250"/>
          </a:p>
          <a:p>
            <a:pPr indent="-311150" lvl="0" marL="457200" rtl="0" algn="l">
              <a:spcBef>
                <a:spcPts val="0"/>
              </a:spcBef>
              <a:spcAft>
                <a:spcPts val="0"/>
              </a:spcAft>
              <a:buSzPct val="100000"/>
              <a:buChar char="●"/>
            </a:pPr>
            <a:r>
              <a:rPr lang="en" sz="3250"/>
              <a:t>Campaign details are now </a:t>
            </a:r>
            <a:r>
              <a:rPr lang="en" sz="3250"/>
              <a:t>displayed</a:t>
            </a:r>
            <a:r>
              <a:rPr lang="en" sz="3250"/>
              <a:t> right after you click on a given NFT without the need for a button.</a:t>
            </a:r>
            <a:endParaRPr sz="3250"/>
          </a:p>
          <a:p>
            <a:pPr indent="0" lvl="0" marL="0" rtl="0" algn="l">
              <a:spcBef>
                <a:spcPts val="1200"/>
              </a:spcBef>
              <a:spcAft>
                <a:spcPts val="0"/>
              </a:spcAft>
              <a:buNone/>
            </a:pPr>
            <a:r>
              <a:rPr b="1" lang="en" sz="3250"/>
              <a:t>Rationale:</a:t>
            </a:r>
            <a:endParaRPr b="1" sz="3250"/>
          </a:p>
          <a:p>
            <a:pPr indent="-311150" lvl="0" marL="457200" rtl="0" algn="l">
              <a:spcBef>
                <a:spcPts val="1200"/>
              </a:spcBef>
              <a:spcAft>
                <a:spcPts val="0"/>
              </a:spcAft>
              <a:buSzPct val="100000"/>
              <a:buChar char="●"/>
            </a:pPr>
            <a:r>
              <a:rPr lang="en" sz="3250"/>
              <a:t>Users would want to see how a given NFT is doing in the market before buying it.</a:t>
            </a:r>
            <a:endParaRPr sz="3250"/>
          </a:p>
          <a:p>
            <a:pPr indent="-311150" lvl="0" marL="457200" rtl="0" algn="l">
              <a:spcBef>
                <a:spcPts val="0"/>
              </a:spcBef>
              <a:spcAft>
                <a:spcPts val="0"/>
              </a:spcAft>
              <a:buSzPct val="100000"/>
              <a:buChar char="●"/>
            </a:pPr>
            <a:r>
              <a:rPr lang="en" sz="3250"/>
              <a:t>We thought only having Discord might be limiting for artists that may not use/like Discord.</a:t>
            </a:r>
            <a:endParaRPr sz="3250"/>
          </a:p>
          <a:p>
            <a:pPr indent="-311150" lvl="0" marL="457200" rtl="0" algn="l">
              <a:spcBef>
                <a:spcPts val="0"/>
              </a:spcBef>
              <a:spcAft>
                <a:spcPts val="0"/>
              </a:spcAft>
              <a:buSzPct val="100000"/>
              <a:buChar char="●"/>
            </a:pPr>
            <a:r>
              <a:rPr lang="en" sz="3250"/>
              <a:t>We figured that campaign details for a given NFT are one of the first things users would want to see, so we decrease the friction by just displaying it on the NFT’s page.</a:t>
            </a:r>
            <a:endParaRPr sz="3250"/>
          </a:p>
          <a:p>
            <a:pPr indent="-311150" lvl="0" marL="457200" rtl="0" algn="l">
              <a:spcBef>
                <a:spcPts val="0"/>
              </a:spcBef>
              <a:spcAft>
                <a:spcPts val="0"/>
              </a:spcAft>
              <a:buSzPct val="100000"/>
              <a:buChar char="●"/>
            </a:pPr>
            <a:r>
              <a:rPr lang="en" sz="3250"/>
              <a:t>Adding another screen allows us to group some of the other actions (buttons) and declutter the UI.</a:t>
            </a:r>
            <a:endParaRPr sz="3250"/>
          </a:p>
          <a:p>
            <a:pPr indent="0" lvl="0" marL="0" rtl="0" algn="l">
              <a:spcBef>
                <a:spcPts val="1200"/>
              </a:spcBef>
              <a:spcAft>
                <a:spcPts val="1200"/>
              </a:spcAft>
              <a:buNone/>
            </a:pPr>
            <a:r>
              <a:t/>
            </a:r>
            <a:endParaRPr/>
          </a:p>
        </p:txBody>
      </p:sp>
      <p:sp>
        <p:nvSpPr>
          <p:cNvPr id="447" name="Google Shape;447;p61"/>
          <p:cNvSpPr/>
          <p:nvPr/>
        </p:nvSpPr>
        <p:spPr>
          <a:xfrm>
            <a:off x="4529575" y="700975"/>
            <a:ext cx="46143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Problem</a:t>
            </a:r>
            <a:endParaRPr/>
          </a:p>
        </p:txBody>
      </p:sp>
      <p:sp>
        <p:nvSpPr>
          <p:cNvPr id="237" name="Google Shape;237;p44"/>
          <p:cNvSpPr txBox="1"/>
          <p:nvPr/>
        </p:nvSpPr>
        <p:spPr>
          <a:xfrm>
            <a:off x="311700" y="1094250"/>
            <a:ext cx="7954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accent3"/>
                </a:solidFill>
                <a:latin typeface="Economica"/>
                <a:ea typeface="Economica"/>
                <a:cs typeface="Economica"/>
                <a:sym typeface="Economica"/>
              </a:rPr>
              <a:t>Sharing love for music is driven by word-of-mouth connection, with authentic fan status limited to the integrity of the individual who preaches. As the NFT industry continues to grow and artists release more and more artworks, it becomes more difficult to pinpoint functionality of these digital assets.</a:t>
            </a:r>
            <a:r>
              <a:rPr b="1" lang="en" sz="2100">
                <a:solidFill>
                  <a:schemeClr val="accent3"/>
                </a:solidFill>
                <a:latin typeface="Economica"/>
                <a:ea typeface="Economica"/>
                <a:cs typeface="Economica"/>
                <a:sym typeface="Economica"/>
              </a:rPr>
              <a:t> </a:t>
            </a:r>
            <a:endParaRPr b="1" sz="2100">
              <a:solidFill>
                <a:schemeClr val="accent3"/>
              </a:solidFill>
              <a:latin typeface="Economica"/>
              <a:ea typeface="Economica"/>
              <a:cs typeface="Economica"/>
              <a:sym typeface="Economica"/>
            </a:endParaRPr>
          </a:p>
        </p:txBody>
      </p:sp>
      <p:sp>
        <p:nvSpPr>
          <p:cNvPr id="238" name="Google Shape;238;p44"/>
          <p:cNvSpPr txBox="1"/>
          <p:nvPr>
            <p:ph type="title"/>
          </p:nvPr>
        </p:nvSpPr>
        <p:spPr>
          <a:xfrm>
            <a:off x="311700" y="26781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Solution</a:t>
            </a:r>
            <a:endParaRPr/>
          </a:p>
        </p:txBody>
      </p:sp>
      <p:sp>
        <p:nvSpPr>
          <p:cNvPr id="239" name="Google Shape;239;p44"/>
          <p:cNvSpPr txBox="1"/>
          <p:nvPr/>
        </p:nvSpPr>
        <p:spPr>
          <a:xfrm>
            <a:off x="311700" y="3380250"/>
            <a:ext cx="7954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accent3"/>
                </a:solidFill>
                <a:latin typeface="Economica"/>
                <a:ea typeface="Economica"/>
                <a:cs typeface="Economica"/>
                <a:sym typeface="Economica"/>
              </a:rPr>
              <a:t>We are creating a platform that allows fans and musicians to utilize NFT technology to their advantage, using the uniqueness and exclusivity of an NFT to financially support the artist, connect fans with each other, and allow individuals to display and share their favorite music in a digital format.</a:t>
            </a:r>
            <a:r>
              <a:rPr b="1" lang="en" sz="2100">
                <a:solidFill>
                  <a:schemeClr val="accent3"/>
                </a:solidFill>
                <a:latin typeface="Economica"/>
                <a:ea typeface="Economica"/>
                <a:cs typeface="Economica"/>
                <a:sym typeface="Economica"/>
              </a:rPr>
              <a:t> </a:t>
            </a:r>
            <a:endParaRPr b="1" sz="2100">
              <a:solidFill>
                <a:schemeClr val="accent3"/>
              </a:solidFill>
              <a:latin typeface="Economica"/>
              <a:ea typeface="Economica"/>
              <a:cs typeface="Economica"/>
              <a:sym typeface="Economica"/>
            </a:endParaRPr>
          </a:p>
        </p:txBody>
      </p:sp>
      <p:sp>
        <p:nvSpPr>
          <p:cNvPr id="240" name="Google Shape;240;p44"/>
          <p:cNvSpPr/>
          <p:nvPr/>
        </p:nvSpPr>
        <p:spPr>
          <a:xfrm>
            <a:off x="1840625" y="700975"/>
            <a:ext cx="7303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4"/>
          <p:cNvSpPr/>
          <p:nvPr/>
        </p:nvSpPr>
        <p:spPr>
          <a:xfrm>
            <a:off x="1840625" y="3069775"/>
            <a:ext cx="7303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2"/>
          <p:cNvSpPr/>
          <p:nvPr/>
        </p:nvSpPr>
        <p:spPr>
          <a:xfrm>
            <a:off x="173700" y="378175"/>
            <a:ext cx="713100" cy="7068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Impact"/>
                <a:ea typeface="Impact"/>
                <a:cs typeface="Impact"/>
                <a:sym typeface="Impact"/>
              </a:rPr>
              <a:t>3</a:t>
            </a:r>
            <a:endParaRPr sz="3000">
              <a:solidFill>
                <a:schemeClr val="lt1"/>
              </a:solidFill>
              <a:latin typeface="Impact"/>
              <a:ea typeface="Impact"/>
              <a:cs typeface="Impact"/>
              <a:sym typeface="Impact"/>
            </a:endParaRPr>
          </a:p>
        </p:txBody>
      </p:sp>
      <p:pic>
        <p:nvPicPr>
          <p:cNvPr id="453" name="Google Shape;453;p62"/>
          <p:cNvPicPr preferRelativeResize="0"/>
          <p:nvPr/>
        </p:nvPicPr>
        <p:blipFill>
          <a:blip r:embed="rId3">
            <a:alphaModFix/>
          </a:blip>
          <a:stretch>
            <a:fillRect/>
          </a:stretch>
        </p:blipFill>
        <p:spPr>
          <a:xfrm>
            <a:off x="291850" y="1295450"/>
            <a:ext cx="1885925" cy="3631001"/>
          </a:xfrm>
          <a:prstGeom prst="rect">
            <a:avLst/>
          </a:prstGeom>
          <a:noFill/>
          <a:ln>
            <a:noFill/>
          </a:ln>
        </p:spPr>
      </p:pic>
      <p:pic>
        <p:nvPicPr>
          <p:cNvPr id="454" name="Google Shape;454;p62"/>
          <p:cNvPicPr preferRelativeResize="0"/>
          <p:nvPr/>
        </p:nvPicPr>
        <p:blipFill>
          <a:blip r:embed="rId4">
            <a:alphaModFix/>
          </a:blip>
          <a:stretch>
            <a:fillRect/>
          </a:stretch>
        </p:blipFill>
        <p:spPr>
          <a:xfrm>
            <a:off x="3228750" y="1295447"/>
            <a:ext cx="2048263" cy="3631002"/>
          </a:xfrm>
          <a:prstGeom prst="rect">
            <a:avLst/>
          </a:prstGeom>
          <a:noFill/>
          <a:ln>
            <a:noFill/>
          </a:ln>
        </p:spPr>
      </p:pic>
      <p:pic>
        <p:nvPicPr>
          <p:cNvPr id="455" name="Google Shape;455;p62"/>
          <p:cNvPicPr preferRelativeResize="0"/>
          <p:nvPr/>
        </p:nvPicPr>
        <p:blipFill rotWithShape="1">
          <a:blip r:embed="rId5">
            <a:alphaModFix/>
          </a:blip>
          <a:srcRect b="-999" l="0" r="0" t="1000"/>
          <a:stretch/>
        </p:blipFill>
        <p:spPr>
          <a:xfrm>
            <a:off x="6328000" y="1325675"/>
            <a:ext cx="1976599" cy="3630999"/>
          </a:xfrm>
          <a:prstGeom prst="rect">
            <a:avLst/>
          </a:prstGeom>
          <a:noFill/>
          <a:ln>
            <a:noFill/>
          </a:ln>
        </p:spPr>
      </p:pic>
      <p:sp>
        <p:nvSpPr>
          <p:cNvPr id="456" name="Google Shape;456;p62"/>
          <p:cNvSpPr txBox="1"/>
          <p:nvPr/>
        </p:nvSpPr>
        <p:spPr>
          <a:xfrm>
            <a:off x="4037150" y="814975"/>
            <a:ext cx="977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Before</a:t>
            </a:r>
            <a:endParaRPr b="1" sz="2500">
              <a:solidFill>
                <a:schemeClr val="dk1"/>
              </a:solidFill>
              <a:latin typeface="Economica"/>
              <a:ea typeface="Economica"/>
              <a:cs typeface="Economica"/>
              <a:sym typeface="Economica"/>
            </a:endParaRPr>
          </a:p>
        </p:txBody>
      </p:sp>
      <p:cxnSp>
        <p:nvCxnSpPr>
          <p:cNvPr id="457" name="Google Shape;457;p62"/>
          <p:cNvCxnSpPr/>
          <p:nvPr/>
        </p:nvCxnSpPr>
        <p:spPr>
          <a:xfrm>
            <a:off x="1632375" y="4116900"/>
            <a:ext cx="1699200" cy="184800"/>
          </a:xfrm>
          <a:prstGeom prst="straightConnector1">
            <a:avLst/>
          </a:prstGeom>
          <a:noFill/>
          <a:ln cap="flat" cmpd="sng" w="38100">
            <a:solidFill>
              <a:srgbClr val="FF0000"/>
            </a:solidFill>
            <a:prstDash val="solid"/>
            <a:round/>
            <a:headEnd len="med" w="med" type="none"/>
            <a:tailEnd len="med" w="med" type="triangle"/>
          </a:ln>
        </p:spPr>
      </p:cxnSp>
      <p:cxnSp>
        <p:nvCxnSpPr>
          <p:cNvPr id="458" name="Google Shape;458;p62"/>
          <p:cNvCxnSpPr/>
          <p:nvPr/>
        </p:nvCxnSpPr>
        <p:spPr>
          <a:xfrm flipH="1" rot="10800000">
            <a:off x="5099900" y="4255275"/>
            <a:ext cx="1343400" cy="4800"/>
          </a:xfrm>
          <a:prstGeom prst="straightConnector1">
            <a:avLst/>
          </a:prstGeom>
          <a:noFill/>
          <a:ln cap="flat" cmpd="sng" w="38100">
            <a:solidFill>
              <a:srgbClr val="FF0000"/>
            </a:solidFill>
            <a:prstDash val="solid"/>
            <a:round/>
            <a:headEnd len="med" w="med" type="none"/>
            <a:tailEnd len="med" w="med" type="triangle"/>
          </a:ln>
        </p:spPr>
      </p:cxnSp>
      <p:cxnSp>
        <p:nvCxnSpPr>
          <p:cNvPr id="459" name="Google Shape;459;p62"/>
          <p:cNvCxnSpPr/>
          <p:nvPr/>
        </p:nvCxnSpPr>
        <p:spPr>
          <a:xfrm>
            <a:off x="8036750" y="4301700"/>
            <a:ext cx="429000" cy="0"/>
          </a:xfrm>
          <a:prstGeom prst="straightConnector1">
            <a:avLst/>
          </a:prstGeom>
          <a:noFill/>
          <a:ln cap="flat" cmpd="sng" w="38100">
            <a:solidFill>
              <a:srgbClr val="FF0000"/>
            </a:solidFill>
            <a:prstDash val="solid"/>
            <a:round/>
            <a:headEnd len="med" w="med" type="none"/>
            <a:tailEnd len="med" w="med" type="triangle"/>
          </a:ln>
        </p:spPr>
      </p:cxnSp>
      <p:pic>
        <p:nvPicPr>
          <p:cNvPr descr="Discord Icon - Free Download at Icons8" id="460" name="Google Shape;460;p62"/>
          <p:cNvPicPr preferRelativeResize="0"/>
          <p:nvPr/>
        </p:nvPicPr>
        <p:blipFill>
          <a:blip r:embed="rId6">
            <a:alphaModFix/>
          </a:blip>
          <a:stretch>
            <a:fillRect/>
          </a:stretch>
        </p:blipFill>
        <p:spPr>
          <a:xfrm>
            <a:off x="8465750" y="4017000"/>
            <a:ext cx="569400" cy="569400"/>
          </a:xfrm>
          <a:prstGeom prst="rect">
            <a:avLst/>
          </a:prstGeom>
          <a:noFill/>
          <a:ln>
            <a:noFill/>
          </a:ln>
        </p:spPr>
      </p:pic>
      <p:sp>
        <p:nvSpPr>
          <p:cNvPr id="461" name="Google Shape;461;p62"/>
          <p:cNvSpPr txBox="1"/>
          <p:nvPr>
            <p:ph type="title"/>
          </p:nvPr>
        </p:nvSpPr>
        <p:spPr>
          <a:xfrm>
            <a:off x="53195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solidFill>
                  <a:schemeClr val="accent3"/>
                </a:solidFill>
              </a:rPr>
              <a:t>   Design Change 3</a:t>
            </a:r>
            <a:endParaRPr sz="4600"/>
          </a:p>
        </p:txBody>
      </p:sp>
      <p:sp>
        <p:nvSpPr>
          <p:cNvPr id="462" name="Google Shape;462;p62"/>
          <p:cNvSpPr/>
          <p:nvPr/>
        </p:nvSpPr>
        <p:spPr>
          <a:xfrm>
            <a:off x="4121500" y="700975"/>
            <a:ext cx="63891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3"/>
          <p:cNvSpPr/>
          <p:nvPr/>
        </p:nvSpPr>
        <p:spPr>
          <a:xfrm>
            <a:off x="173700" y="378175"/>
            <a:ext cx="713100" cy="7068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Impact"/>
                <a:ea typeface="Impact"/>
                <a:cs typeface="Impact"/>
                <a:sym typeface="Impact"/>
              </a:rPr>
              <a:t>3</a:t>
            </a:r>
            <a:endParaRPr sz="3000">
              <a:solidFill>
                <a:schemeClr val="lt1"/>
              </a:solidFill>
              <a:latin typeface="Impact"/>
              <a:ea typeface="Impact"/>
              <a:cs typeface="Impact"/>
              <a:sym typeface="Impact"/>
            </a:endParaRPr>
          </a:p>
        </p:txBody>
      </p:sp>
      <p:sp>
        <p:nvSpPr>
          <p:cNvPr id="468" name="Google Shape;468;p63"/>
          <p:cNvSpPr txBox="1"/>
          <p:nvPr/>
        </p:nvSpPr>
        <p:spPr>
          <a:xfrm>
            <a:off x="4037150" y="814975"/>
            <a:ext cx="977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After</a:t>
            </a:r>
            <a:endParaRPr b="1" sz="2500">
              <a:solidFill>
                <a:schemeClr val="dk1"/>
              </a:solidFill>
              <a:latin typeface="Economica"/>
              <a:ea typeface="Economica"/>
              <a:cs typeface="Economica"/>
              <a:sym typeface="Economica"/>
            </a:endParaRPr>
          </a:p>
        </p:txBody>
      </p:sp>
      <p:pic>
        <p:nvPicPr>
          <p:cNvPr id="469" name="Google Shape;469;p63"/>
          <p:cNvPicPr preferRelativeResize="0"/>
          <p:nvPr/>
        </p:nvPicPr>
        <p:blipFill rotWithShape="1">
          <a:blip r:embed="rId3">
            <a:alphaModFix/>
          </a:blip>
          <a:srcRect b="52160" l="0" r="0" t="-871"/>
          <a:stretch/>
        </p:blipFill>
        <p:spPr>
          <a:xfrm>
            <a:off x="417788" y="1029573"/>
            <a:ext cx="1631175" cy="3341425"/>
          </a:xfrm>
          <a:prstGeom prst="rect">
            <a:avLst/>
          </a:prstGeom>
          <a:noFill/>
          <a:ln>
            <a:noFill/>
          </a:ln>
        </p:spPr>
      </p:pic>
      <p:pic>
        <p:nvPicPr>
          <p:cNvPr id="470" name="Google Shape;470;p63"/>
          <p:cNvPicPr preferRelativeResize="0"/>
          <p:nvPr/>
        </p:nvPicPr>
        <p:blipFill rotWithShape="1">
          <a:blip r:embed="rId4">
            <a:alphaModFix/>
          </a:blip>
          <a:srcRect b="-49730" l="0" r="0" t="53502"/>
          <a:stretch/>
        </p:blipFill>
        <p:spPr>
          <a:xfrm>
            <a:off x="417801" y="2505525"/>
            <a:ext cx="1631150" cy="6356500"/>
          </a:xfrm>
          <a:prstGeom prst="rect">
            <a:avLst/>
          </a:prstGeom>
          <a:noFill/>
          <a:ln>
            <a:noFill/>
          </a:ln>
        </p:spPr>
      </p:pic>
      <p:pic>
        <p:nvPicPr>
          <p:cNvPr id="471" name="Google Shape;471;p63"/>
          <p:cNvPicPr preferRelativeResize="0"/>
          <p:nvPr/>
        </p:nvPicPr>
        <p:blipFill>
          <a:blip r:embed="rId5">
            <a:alphaModFix/>
          </a:blip>
          <a:stretch>
            <a:fillRect/>
          </a:stretch>
        </p:blipFill>
        <p:spPr>
          <a:xfrm>
            <a:off x="2574612" y="1327400"/>
            <a:ext cx="6041380" cy="3454324"/>
          </a:xfrm>
          <a:prstGeom prst="rect">
            <a:avLst/>
          </a:prstGeom>
          <a:noFill/>
          <a:ln>
            <a:noFill/>
          </a:ln>
        </p:spPr>
      </p:pic>
      <p:cxnSp>
        <p:nvCxnSpPr>
          <p:cNvPr id="472" name="Google Shape;472;p63"/>
          <p:cNvCxnSpPr/>
          <p:nvPr/>
        </p:nvCxnSpPr>
        <p:spPr>
          <a:xfrm>
            <a:off x="1836912" y="2228662"/>
            <a:ext cx="764700" cy="173100"/>
          </a:xfrm>
          <a:prstGeom prst="straightConnector1">
            <a:avLst/>
          </a:prstGeom>
          <a:noFill/>
          <a:ln cap="flat" cmpd="sng" w="38100">
            <a:solidFill>
              <a:srgbClr val="FF0000"/>
            </a:solidFill>
            <a:prstDash val="solid"/>
            <a:round/>
            <a:headEnd len="med" w="med" type="none"/>
            <a:tailEnd len="med" w="med" type="triangle"/>
          </a:ln>
        </p:spPr>
      </p:cxnSp>
      <p:cxnSp>
        <p:nvCxnSpPr>
          <p:cNvPr id="473" name="Google Shape;473;p63"/>
          <p:cNvCxnSpPr/>
          <p:nvPr/>
        </p:nvCxnSpPr>
        <p:spPr>
          <a:xfrm flipH="1" rot="10800000">
            <a:off x="1745887" y="3412262"/>
            <a:ext cx="873900" cy="1146900"/>
          </a:xfrm>
          <a:prstGeom prst="straightConnector1">
            <a:avLst/>
          </a:prstGeom>
          <a:noFill/>
          <a:ln cap="flat" cmpd="sng" w="38100">
            <a:solidFill>
              <a:srgbClr val="FF0000"/>
            </a:solidFill>
            <a:prstDash val="solid"/>
            <a:round/>
            <a:headEnd len="med" w="med" type="none"/>
            <a:tailEnd len="med" w="med" type="triangle"/>
          </a:ln>
        </p:spPr>
      </p:cxnSp>
      <p:cxnSp>
        <p:nvCxnSpPr>
          <p:cNvPr id="474" name="Google Shape;474;p63"/>
          <p:cNvCxnSpPr/>
          <p:nvPr/>
        </p:nvCxnSpPr>
        <p:spPr>
          <a:xfrm>
            <a:off x="4003425" y="3476000"/>
            <a:ext cx="951000" cy="174900"/>
          </a:xfrm>
          <a:prstGeom prst="straightConnector1">
            <a:avLst/>
          </a:prstGeom>
          <a:noFill/>
          <a:ln cap="flat" cmpd="sng" w="38100">
            <a:solidFill>
              <a:srgbClr val="FF0000"/>
            </a:solidFill>
            <a:prstDash val="solid"/>
            <a:round/>
            <a:headEnd len="med" w="med" type="none"/>
            <a:tailEnd len="med" w="med" type="triangle"/>
          </a:ln>
        </p:spPr>
      </p:cxnSp>
      <p:cxnSp>
        <p:nvCxnSpPr>
          <p:cNvPr id="475" name="Google Shape;475;p63"/>
          <p:cNvCxnSpPr/>
          <p:nvPr/>
        </p:nvCxnSpPr>
        <p:spPr>
          <a:xfrm flipH="1" rot="10800000">
            <a:off x="6115450" y="3521400"/>
            <a:ext cx="1001400" cy="200400"/>
          </a:xfrm>
          <a:prstGeom prst="straightConnector1">
            <a:avLst/>
          </a:prstGeom>
          <a:noFill/>
          <a:ln cap="flat" cmpd="sng" w="38100">
            <a:solidFill>
              <a:srgbClr val="FF0000"/>
            </a:solidFill>
            <a:prstDash val="solid"/>
            <a:round/>
            <a:headEnd len="med" w="med" type="none"/>
            <a:tailEnd len="med" w="med" type="triangle"/>
          </a:ln>
        </p:spPr>
      </p:cxnSp>
      <p:sp>
        <p:nvSpPr>
          <p:cNvPr id="476" name="Google Shape;476;p63"/>
          <p:cNvSpPr/>
          <p:nvPr/>
        </p:nvSpPr>
        <p:spPr>
          <a:xfrm>
            <a:off x="4220547" y="3663174"/>
            <a:ext cx="439800" cy="396600"/>
          </a:xfrm>
          <a:prstGeom prst="rect">
            <a:avLst/>
          </a:prstGeom>
          <a:gradFill>
            <a:gsLst>
              <a:gs pos="0">
                <a:srgbClr val="86CEAB"/>
              </a:gs>
              <a:gs pos="100000">
                <a:srgbClr val="448E6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7" name="Google Shape;477;p63"/>
          <p:cNvCxnSpPr/>
          <p:nvPr/>
        </p:nvCxnSpPr>
        <p:spPr>
          <a:xfrm flipH="1" rot="10800000">
            <a:off x="3989400" y="2670225"/>
            <a:ext cx="361500" cy="793500"/>
          </a:xfrm>
          <a:prstGeom prst="straightConnector1">
            <a:avLst/>
          </a:prstGeom>
          <a:noFill/>
          <a:ln cap="flat" cmpd="sng" w="38100">
            <a:solidFill>
              <a:srgbClr val="FF0000"/>
            </a:solidFill>
            <a:prstDash val="solid"/>
            <a:round/>
            <a:headEnd len="med" w="med" type="none"/>
            <a:tailEnd len="med" w="med" type="triangle"/>
          </a:ln>
        </p:spPr>
      </p:cxnSp>
      <p:pic>
        <p:nvPicPr>
          <p:cNvPr descr="Discord Icon - Free Download at Icons8" id="478" name="Google Shape;478;p63"/>
          <p:cNvPicPr preferRelativeResize="0"/>
          <p:nvPr/>
        </p:nvPicPr>
        <p:blipFill>
          <a:blip r:embed="rId6">
            <a:alphaModFix/>
          </a:blip>
          <a:stretch>
            <a:fillRect/>
          </a:stretch>
        </p:blipFill>
        <p:spPr>
          <a:xfrm>
            <a:off x="4371109" y="1933430"/>
            <a:ext cx="275324" cy="275324"/>
          </a:xfrm>
          <a:prstGeom prst="rect">
            <a:avLst/>
          </a:prstGeom>
          <a:noFill/>
          <a:ln>
            <a:noFill/>
          </a:ln>
        </p:spPr>
      </p:pic>
      <p:pic>
        <p:nvPicPr>
          <p:cNvPr descr="Reddit Logo - PNG and Vector - Logo Download" id="479" name="Google Shape;479;p63"/>
          <p:cNvPicPr preferRelativeResize="0"/>
          <p:nvPr/>
        </p:nvPicPr>
        <p:blipFill>
          <a:blip r:embed="rId7">
            <a:alphaModFix/>
          </a:blip>
          <a:stretch>
            <a:fillRect/>
          </a:stretch>
        </p:blipFill>
        <p:spPr>
          <a:xfrm>
            <a:off x="4405273" y="2265119"/>
            <a:ext cx="275324" cy="275324"/>
          </a:xfrm>
          <a:prstGeom prst="rect">
            <a:avLst/>
          </a:prstGeom>
          <a:noFill/>
          <a:ln>
            <a:noFill/>
          </a:ln>
        </p:spPr>
      </p:pic>
      <p:pic>
        <p:nvPicPr>
          <p:cNvPr descr="Twitter – Logos Download" id="480" name="Google Shape;480;p63"/>
          <p:cNvPicPr preferRelativeResize="0"/>
          <p:nvPr/>
        </p:nvPicPr>
        <p:blipFill>
          <a:blip r:embed="rId8">
            <a:alphaModFix/>
          </a:blip>
          <a:stretch>
            <a:fillRect/>
          </a:stretch>
        </p:blipFill>
        <p:spPr>
          <a:xfrm>
            <a:off x="4407109" y="2627287"/>
            <a:ext cx="271654" cy="220594"/>
          </a:xfrm>
          <a:prstGeom prst="rect">
            <a:avLst/>
          </a:prstGeom>
          <a:noFill/>
          <a:ln>
            <a:noFill/>
          </a:ln>
        </p:spPr>
      </p:pic>
      <p:pic>
        <p:nvPicPr>
          <p:cNvPr descr="File:Instagram logo 2016.svg - Wikipedia" id="481" name="Google Shape;481;p63"/>
          <p:cNvPicPr preferRelativeResize="0"/>
          <p:nvPr/>
        </p:nvPicPr>
        <p:blipFill>
          <a:blip r:embed="rId9">
            <a:alphaModFix/>
          </a:blip>
          <a:stretch>
            <a:fillRect/>
          </a:stretch>
        </p:blipFill>
        <p:spPr>
          <a:xfrm>
            <a:off x="4371109" y="2934726"/>
            <a:ext cx="275324" cy="275324"/>
          </a:xfrm>
          <a:prstGeom prst="rect">
            <a:avLst/>
          </a:prstGeom>
          <a:noFill/>
          <a:ln>
            <a:noFill/>
          </a:ln>
        </p:spPr>
      </p:pic>
      <p:pic>
        <p:nvPicPr>
          <p:cNvPr id="482" name="Google Shape;482;p63"/>
          <p:cNvPicPr preferRelativeResize="0"/>
          <p:nvPr/>
        </p:nvPicPr>
        <p:blipFill>
          <a:blip r:embed="rId10">
            <a:alphaModFix/>
          </a:blip>
          <a:stretch>
            <a:fillRect/>
          </a:stretch>
        </p:blipFill>
        <p:spPr>
          <a:xfrm>
            <a:off x="4271745" y="3727003"/>
            <a:ext cx="312001" cy="311986"/>
          </a:xfrm>
          <a:prstGeom prst="rect">
            <a:avLst/>
          </a:prstGeom>
          <a:noFill/>
          <a:ln>
            <a:noFill/>
          </a:ln>
        </p:spPr>
      </p:pic>
      <p:sp>
        <p:nvSpPr>
          <p:cNvPr id="483" name="Google Shape;483;p63"/>
          <p:cNvSpPr txBox="1"/>
          <p:nvPr/>
        </p:nvSpPr>
        <p:spPr>
          <a:xfrm>
            <a:off x="3951762" y="3081500"/>
            <a:ext cx="977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or</a:t>
            </a:r>
            <a:endParaRPr b="1" sz="2500">
              <a:solidFill>
                <a:schemeClr val="dk1"/>
              </a:solidFill>
              <a:latin typeface="Economica"/>
              <a:ea typeface="Economica"/>
              <a:cs typeface="Economica"/>
              <a:sym typeface="Economica"/>
            </a:endParaRPr>
          </a:p>
        </p:txBody>
      </p:sp>
      <p:sp>
        <p:nvSpPr>
          <p:cNvPr id="484" name="Google Shape;484;p63"/>
          <p:cNvSpPr txBox="1"/>
          <p:nvPr>
            <p:ph type="title"/>
          </p:nvPr>
        </p:nvSpPr>
        <p:spPr>
          <a:xfrm>
            <a:off x="53195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solidFill>
                  <a:schemeClr val="accent3"/>
                </a:solidFill>
              </a:rPr>
              <a:t>   Design Change 3</a:t>
            </a:r>
            <a:endParaRPr sz="4600"/>
          </a:p>
        </p:txBody>
      </p:sp>
      <p:sp>
        <p:nvSpPr>
          <p:cNvPr id="485" name="Google Shape;485;p63"/>
          <p:cNvSpPr/>
          <p:nvPr/>
        </p:nvSpPr>
        <p:spPr>
          <a:xfrm>
            <a:off x="4121500" y="700975"/>
            <a:ext cx="63891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Major Design Change 3</a:t>
            </a:r>
            <a:endParaRPr/>
          </a:p>
        </p:txBody>
      </p:sp>
      <p:sp>
        <p:nvSpPr>
          <p:cNvPr id="491" name="Google Shape;491;p64"/>
          <p:cNvSpPr txBox="1"/>
          <p:nvPr>
            <p:ph idx="1" type="body"/>
          </p:nvPr>
        </p:nvSpPr>
        <p:spPr>
          <a:xfrm>
            <a:off x="311700" y="1225225"/>
            <a:ext cx="8520600" cy="37173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b="1" lang="en" sz="2342"/>
              <a:t>Changes:</a:t>
            </a:r>
            <a:endParaRPr b="1" sz="2342"/>
          </a:p>
          <a:p>
            <a:pPr indent="-323886" lvl="0" marL="457200" rtl="0" algn="l">
              <a:spcBef>
                <a:spcPts val="1200"/>
              </a:spcBef>
              <a:spcAft>
                <a:spcPts val="0"/>
              </a:spcAft>
              <a:buSzPct val="100000"/>
              <a:buChar char="●"/>
            </a:pPr>
            <a:r>
              <a:rPr lang="en" sz="2400"/>
              <a:t>Changed the task flow to better define joining a campaign as joining a community, i.e, we introduced communities within the UI.</a:t>
            </a:r>
            <a:endParaRPr sz="2400"/>
          </a:p>
          <a:p>
            <a:pPr indent="-323886" lvl="0" marL="457200" rtl="0" algn="l">
              <a:spcBef>
                <a:spcPts val="0"/>
              </a:spcBef>
              <a:spcAft>
                <a:spcPts val="0"/>
              </a:spcAft>
              <a:buSzPct val="100000"/>
              <a:buChar char="●"/>
            </a:pPr>
            <a:r>
              <a:rPr lang="en" sz="2400"/>
              <a:t>Allowed artists to use our UI to list events and </a:t>
            </a:r>
            <a:r>
              <a:rPr lang="en" sz="2400"/>
              <a:t>create</a:t>
            </a:r>
            <a:r>
              <a:rPr lang="en" sz="2400"/>
              <a:t> a community if they desire to.</a:t>
            </a:r>
            <a:endParaRPr sz="2400"/>
          </a:p>
          <a:p>
            <a:pPr indent="-323886" lvl="0" marL="457200" rtl="0" algn="l">
              <a:spcBef>
                <a:spcPts val="0"/>
              </a:spcBef>
              <a:spcAft>
                <a:spcPts val="0"/>
              </a:spcAft>
              <a:buSzPct val="100000"/>
              <a:buChar char="●"/>
            </a:pPr>
            <a:r>
              <a:rPr lang="en" sz="2400"/>
              <a:t>Added a communities screen that shows users campaigns of NFTs they bought (campaigns that they haven’t yet joined)</a:t>
            </a:r>
            <a:endParaRPr sz="2400"/>
          </a:p>
          <a:p>
            <a:pPr indent="0" lvl="0" marL="0" rtl="0" algn="l">
              <a:spcBef>
                <a:spcPts val="1200"/>
              </a:spcBef>
              <a:spcAft>
                <a:spcPts val="0"/>
              </a:spcAft>
              <a:buNone/>
            </a:pPr>
            <a:r>
              <a:rPr b="1" lang="en" sz="2342"/>
              <a:t>Rationale:</a:t>
            </a:r>
            <a:endParaRPr b="1" sz="2342"/>
          </a:p>
          <a:p>
            <a:pPr indent="-323886" lvl="0" marL="457200" rtl="0" algn="l">
              <a:spcBef>
                <a:spcPts val="1200"/>
              </a:spcBef>
              <a:spcAft>
                <a:spcPts val="0"/>
              </a:spcAft>
              <a:buSzPct val="100000"/>
              <a:buChar char="●"/>
            </a:pPr>
            <a:r>
              <a:rPr lang="en" sz="2400"/>
              <a:t>We wanted to allow even greater flexibility for artists to create event-centered communities in case they wanted a direct way to reach their fans/advertise upcoming events.</a:t>
            </a:r>
            <a:endParaRPr sz="2400"/>
          </a:p>
          <a:p>
            <a:pPr indent="-323886" lvl="0" marL="457200" rtl="0" algn="l">
              <a:spcBef>
                <a:spcPts val="0"/>
              </a:spcBef>
              <a:spcAft>
                <a:spcPts val="0"/>
              </a:spcAft>
              <a:buSzPct val="100000"/>
              <a:buChar char="●"/>
            </a:pPr>
            <a:r>
              <a:rPr lang="en" sz="2400"/>
              <a:t>Showing users communities that are centered around NFTs they bought will hopefully encourage them to join said communities (we take care of doing that).</a:t>
            </a:r>
            <a:endParaRPr sz="2400"/>
          </a:p>
          <a:p>
            <a:pPr indent="0" lvl="0" marL="0" rtl="0" algn="l">
              <a:spcBef>
                <a:spcPts val="1200"/>
              </a:spcBef>
              <a:spcAft>
                <a:spcPts val="1200"/>
              </a:spcAft>
              <a:buNone/>
            </a:pPr>
            <a:r>
              <a:t/>
            </a:r>
            <a:endParaRPr/>
          </a:p>
        </p:txBody>
      </p:sp>
      <p:sp>
        <p:nvSpPr>
          <p:cNvPr id="492" name="Google Shape;492;p64"/>
          <p:cNvSpPr/>
          <p:nvPr/>
        </p:nvSpPr>
        <p:spPr>
          <a:xfrm>
            <a:off x="4529575" y="700975"/>
            <a:ext cx="46143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5"/>
          <p:cNvSpPr/>
          <p:nvPr/>
        </p:nvSpPr>
        <p:spPr>
          <a:xfrm>
            <a:off x="4121738" y="15163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3</a:t>
            </a:r>
            <a:endParaRPr sz="4200">
              <a:solidFill>
                <a:schemeClr val="lt1"/>
              </a:solidFill>
              <a:latin typeface="Impact"/>
              <a:ea typeface="Impact"/>
              <a:cs typeface="Impact"/>
              <a:sym typeface="Impact"/>
            </a:endParaRPr>
          </a:p>
        </p:txBody>
      </p:sp>
      <p:sp>
        <p:nvSpPr>
          <p:cNvPr id="498" name="Google Shape;498;p65"/>
          <p:cNvSpPr txBox="1"/>
          <p:nvPr/>
        </p:nvSpPr>
        <p:spPr>
          <a:xfrm>
            <a:off x="2165300" y="2225000"/>
            <a:ext cx="46779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Medium-Fi </a:t>
            </a:r>
            <a:endParaRPr b="1" sz="3800">
              <a:solidFill>
                <a:schemeClr val="accent3"/>
              </a:solidFill>
              <a:latin typeface="Economica"/>
              <a:ea typeface="Economica"/>
              <a:cs typeface="Economica"/>
              <a:sym typeface="Economica"/>
            </a:endParaRPr>
          </a:p>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Task Flows</a:t>
            </a:r>
            <a:endParaRPr b="1" sz="3800">
              <a:solidFill>
                <a:schemeClr val="accent3"/>
              </a:solidFill>
              <a:latin typeface="Economica"/>
              <a:ea typeface="Economica"/>
              <a:cs typeface="Economica"/>
              <a:sym typeface="Economica"/>
            </a:endParaRPr>
          </a:p>
        </p:txBody>
      </p:sp>
      <p:sp>
        <p:nvSpPr>
          <p:cNvPr id="499" name="Google Shape;499;p65"/>
          <p:cNvSpPr/>
          <p:nvPr/>
        </p:nvSpPr>
        <p:spPr>
          <a:xfrm>
            <a:off x="0" y="667950"/>
            <a:ext cx="91440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6"/>
          <p:cNvSpPr txBox="1"/>
          <p:nvPr>
            <p:ph idx="4294967295" type="title"/>
          </p:nvPr>
        </p:nvSpPr>
        <p:spPr>
          <a:xfrm>
            <a:off x="2515650" y="0"/>
            <a:ext cx="5894400" cy="684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600"/>
              <a:t>Task Flow 1: purchasing an NFT</a:t>
            </a:r>
            <a:endParaRPr sz="3600"/>
          </a:p>
        </p:txBody>
      </p:sp>
      <p:pic>
        <p:nvPicPr>
          <p:cNvPr id="505" name="Google Shape;505;p66"/>
          <p:cNvPicPr preferRelativeResize="0"/>
          <p:nvPr/>
        </p:nvPicPr>
        <p:blipFill>
          <a:blip r:embed="rId3">
            <a:alphaModFix/>
          </a:blip>
          <a:stretch>
            <a:fillRect/>
          </a:stretch>
        </p:blipFill>
        <p:spPr>
          <a:xfrm>
            <a:off x="831625" y="818900"/>
            <a:ext cx="1684025" cy="3646499"/>
          </a:xfrm>
          <a:prstGeom prst="rect">
            <a:avLst/>
          </a:prstGeom>
          <a:noFill/>
          <a:ln>
            <a:noFill/>
          </a:ln>
        </p:spPr>
      </p:pic>
      <p:pic>
        <p:nvPicPr>
          <p:cNvPr id="506" name="Google Shape;506;p66"/>
          <p:cNvPicPr preferRelativeResize="0"/>
          <p:nvPr/>
        </p:nvPicPr>
        <p:blipFill>
          <a:blip r:embed="rId4">
            <a:alphaModFix/>
          </a:blip>
          <a:stretch>
            <a:fillRect/>
          </a:stretch>
        </p:blipFill>
        <p:spPr>
          <a:xfrm>
            <a:off x="3729975" y="814425"/>
            <a:ext cx="1684025" cy="3655444"/>
          </a:xfrm>
          <a:prstGeom prst="rect">
            <a:avLst/>
          </a:prstGeom>
          <a:noFill/>
          <a:ln>
            <a:noFill/>
          </a:ln>
        </p:spPr>
      </p:pic>
      <p:pic>
        <p:nvPicPr>
          <p:cNvPr id="507" name="Google Shape;507;p66"/>
          <p:cNvPicPr preferRelativeResize="0"/>
          <p:nvPr/>
        </p:nvPicPr>
        <p:blipFill>
          <a:blip r:embed="rId5">
            <a:alphaModFix/>
          </a:blip>
          <a:stretch>
            <a:fillRect/>
          </a:stretch>
        </p:blipFill>
        <p:spPr>
          <a:xfrm>
            <a:off x="6628326" y="818913"/>
            <a:ext cx="1684025" cy="3646465"/>
          </a:xfrm>
          <a:prstGeom prst="rect">
            <a:avLst/>
          </a:prstGeom>
          <a:noFill/>
          <a:ln>
            <a:noFill/>
          </a:ln>
        </p:spPr>
      </p:pic>
      <p:sp>
        <p:nvSpPr>
          <p:cNvPr id="508" name="Google Shape;508;p66"/>
          <p:cNvSpPr txBox="1"/>
          <p:nvPr/>
        </p:nvSpPr>
        <p:spPr>
          <a:xfrm>
            <a:off x="161476" y="4469875"/>
            <a:ext cx="330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Exploring different artists</a:t>
            </a:r>
            <a:endParaRPr b="1" sz="2500">
              <a:solidFill>
                <a:schemeClr val="dk1"/>
              </a:solidFill>
              <a:latin typeface="Economica"/>
              <a:ea typeface="Economica"/>
              <a:cs typeface="Economica"/>
              <a:sym typeface="Economica"/>
            </a:endParaRPr>
          </a:p>
        </p:txBody>
      </p:sp>
      <p:sp>
        <p:nvSpPr>
          <p:cNvPr id="509" name="Google Shape;509;p66"/>
          <p:cNvSpPr txBox="1"/>
          <p:nvPr/>
        </p:nvSpPr>
        <p:spPr>
          <a:xfrm>
            <a:off x="3327426" y="4469875"/>
            <a:ext cx="330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Choosing a specific one</a:t>
            </a:r>
            <a:endParaRPr b="1" sz="2500">
              <a:solidFill>
                <a:schemeClr val="dk1"/>
              </a:solidFill>
              <a:latin typeface="Economica"/>
              <a:ea typeface="Economica"/>
              <a:cs typeface="Economica"/>
              <a:sym typeface="Economica"/>
            </a:endParaRPr>
          </a:p>
        </p:txBody>
      </p:sp>
      <p:sp>
        <p:nvSpPr>
          <p:cNvPr id="510" name="Google Shape;510;p66"/>
          <p:cNvSpPr txBox="1"/>
          <p:nvPr/>
        </p:nvSpPr>
        <p:spPr>
          <a:xfrm>
            <a:off x="6139926" y="4469875"/>
            <a:ext cx="330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Choosing a </a:t>
            </a:r>
            <a:r>
              <a:rPr b="1" lang="en" sz="2500">
                <a:solidFill>
                  <a:schemeClr val="dk1"/>
                </a:solidFill>
                <a:latin typeface="Economica"/>
                <a:ea typeface="Economica"/>
                <a:cs typeface="Economica"/>
                <a:sym typeface="Economica"/>
              </a:rPr>
              <a:t>specific</a:t>
            </a:r>
            <a:r>
              <a:rPr b="1" lang="en" sz="2500">
                <a:solidFill>
                  <a:schemeClr val="dk1"/>
                </a:solidFill>
                <a:latin typeface="Economica"/>
                <a:ea typeface="Economica"/>
                <a:cs typeface="Economica"/>
                <a:sym typeface="Economica"/>
              </a:rPr>
              <a:t> NFT</a:t>
            </a:r>
            <a:endParaRPr b="1" sz="2500">
              <a:solidFill>
                <a:schemeClr val="dk1"/>
              </a:solidFill>
              <a:latin typeface="Economica"/>
              <a:ea typeface="Economica"/>
              <a:cs typeface="Economica"/>
              <a:sym typeface="Economic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67"/>
          <p:cNvPicPr preferRelativeResize="0"/>
          <p:nvPr/>
        </p:nvPicPr>
        <p:blipFill>
          <a:blip r:embed="rId3">
            <a:alphaModFix/>
          </a:blip>
          <a:stretch>
            <a:fillRect/>
          </a:stretch>
        </p:blipFill>
        <p:spPr>
          <a:xfrm>
            <a:off x="610662" y="819888"/>
            <a:ext cx="1684025" cy="3646465"/>
          </a:xfrm>
          <a:prstGeom prst="rect">
            <a:avLst/>
          </a:prstGeom>
          <a:noFill/>
          <a:ln>
            <a:noFill/>
          </a:ln>
        </p:spPr>
      </p:pic>
      <p:pic>
        <p:nvPicPr>
          <p:cNvPr id="516" name="Google Shape;516;p67"/>
          <p:cNvPicPr preferRelativeResize="0"/>
          <p:nvPr/>
        </p:nvPicPr>
        <p:blipFill>
          <a:blip r:embed="rId4">
            <a:alphaModFix/>
          </a:blip>
          <a:stretch>
            <a:fillRect/>
          </a:stretch>
        </p:blipFill>
        <p:spPr>
          <a:xfrm>
            <a:off x="3644990" y="748525"/>
            <a:ext cx="1684025" cy="3646452"/>
          </a:xfrm>
          <a:prstGeom prst="rect">
            <a:avLst/>
          </a:prstGeom>
          <a:noFill/>
          <a:ln>
            <a:noFill/>
          </a:ln>
        </p:spPr>
      </p:pic>
      <p:pic>
        <p:nvPicPr>
          <p:cNvPr id="517" name="Google Shape;517;p67"/>
          <p:cNvPicPr preferRelativeResize="0"/>
          <p:nvPr/>
        </p:nvPicPr>
        <p:blipFill>
          <a:blip r:embed="rId5">
            <a:alphaModFix/>
          </a:blip>
          <a:stretch>
            <a:fillRect/>
          </a:stretch>
        </p:blipFill>
        <p:spPr>
          <a:xfrm>
            <a:off x="6679349" y="824725"/>
            <a:ext cx="1684025" cy="3636796"/>
          </a:xfrm>
          <a:prstGeom prst="rect">
            <a:avLst/>
          </a:prstGeom>
          <a:noFill/>
          <a:ln>
            <a:noFill/>
          </a:ln>
        </p:spPr>
      </p:pic>
      <p:sp>
        <p:nvSpPr>
          <p:cNvPr id="518" name="Google Shape;518;p67"/>
          <p:cNvSpPr txBox="1"/>
          <p:nvPr>
            <p:ph idx="4294967295" type="title"/>
          </p:nvPr>
        </p:nvSpPr>
        <p:spPr>
          <a:xfrm>
            <a:off x="2515650" y="0"/>
            <a:ext cx="5894400" cy="684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600"/>
              <a:t>Task Flow 1: purchasing an NFT</a:t>
            </a:r>
            <a:endParaRPr sz="3600"/>
          </a:p>
        </p:txBody>
      </p:sp>
      <p:sp>
        <p:nvSpPr>
          <p:cNvPr id="519" name="Google Shape;519;p67"/>
          <p:cNvSpPr txBox="1"/>
          <p:nvPr/>
        </p:nvSpPr>
        <p:spPr>
          <a:xfrm>
            <a:off x="61851" y="4458600"/>
            <a:ext cx="4239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Seeing the analytics of the NFT </a:t>
            </a:r>
            <a:endParaRPr b="1" sz="2500">
              <a:solidFill>
                <a:schemeClr val="dk1"/>
              </a:solidFill>
              <a:latin typeface="Economica"/>
              <a:ea typeface="Economica"/>
              <a:cs typeface="Economica"/>
              <a:sym typeface="Economica"/>
            </a:endParaRPr>
          </a:p>
        </p:txBody>
      </p:sp>
      <p:sp>
        <p:nvSpPr>
          <p:cNvPr id="520" name="Google Shape;520;p67"/>
          <p:cNvSpPr txBox="1"/>
          <p:nvPr/>
        </p:nvSpPr>
        <p:spPr>
          <a:xfrm>
            <a:off x="3645001" y="4458600"/>
            <a:ext cx="2053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Buying </a:t>
            </a:r>
            <a:r>
              <a:rPr b="1" lang="en" sz="2500">
                <a:solidFill>
                  <a:schemeClr val="dk1"/>
                </a:solidFill>
                <a:latin typeface="Economica"/>
                <a:ea typeface="Economica"/>
                <a:cs typeface="Economica"/>
                <a:sym typeface="Economica"/>
              </a:rPr>
              <a:t>the NFT </a:t>
            </a:r>
            <a:endParaRPr b="1" sz="2500">
              <a:solidFill>
                <a:schemeClr val="dk1"/>
              </a:solidFill>
              <a:latin typeface="Economica"/>
              <a:ea typeface="Economica"/>
              <a:cs typeface="Economica"/>
              <a:sym typeface="Economica"/>
            </a:endParaRPr>
          </a:p>
        </p:txBody>
      </p:sp>
      <p:sp>
        <p:nvSpPr>
          <p:cNvPr id="521" name="Google Shape;521;p67"/>
          <p:cNvSpPr txBox="1"/>
          <p:nvPr/>
        </p:nvSpPr>
        <p:spPr>
          <a:xfrm>
            <a:off x="6207900" y="4458600"/>
            <a:ext cx="2936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Seeing it on your profile</a:t>
            </a:r>
            <a:endParaRPr b="1" sz="2500">
              <a:solidFill>
                <a:schemeClr val="dk1"/>
              </a:solidFill>
              <a:latin typeface="Economica"/>
              <a:ea typeface="Economica"/>
              <a:cs typeface="Economica"/>
              <a:sym typeface="Economic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8"/>
          <p:cNvSpPr txBox="1"/>
          <p:nvPr>
            <p:ph idx="4294967295" type="title"/>
          </p:nvPr>
        </p:nvSpPr>
        <p:spPr>
          <a:xfrm>
            <a:off x="968050" y="0"/>
            <a:ext cx="7442100" cy="684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600"/>
              <a:t>Task Flow </a:t>
            </a:r>
            <a:r>
              <a:rPr lang="en" sz="3600"/>
              <a:t>2</a:t>
            </a:r>
            <a:r>
              <a:rPr lang="en" sz="3600"/>
              <a:t>: follow friends and view their </a:t>
            </a:r>
            <a:r>
              <a:rPr lang="en" sz="3600"/>
              <a:t>portfolios</a:t>
            </a:r>
            <a:endParaRPr sz="3600"/>
          </a:p>
        </p:txBody>
      </p:sp>
      <p:pic>
        <p:nvPicPr>
          <p:cNvPr id="527" name="Google Shape;527;p68"/>
          <p:cNvPicPr preferRelativeResize="0"/>
          <p:nvPr/>
        </p:nvPicPr>
        <p:blipFill>
          <a:blip r:embed="rId3">
            <a:alphaModFix/>
          </a:blip>
          <a:stretch>
            <a:fillRect/>
          </a:stretch>
        </p:blipFill>
        <p:spPr>
          <a:xfrm>
            <a:off x="968050" y="829263"/>
            <a:ext cx="1684000" cy="3646400"/>
          </a:xfrm>
          <a:prstGeom prst="rect">
            <a:avLst/>
          </a:prstGeom>
          <a:noFill/>
          <a:ln>
            <a:noFill/>
          </a:ln>
        </p:spPr>
      </p:pic>
      <p:pic>
        <p:nvPicPr>
          <p:cNvPr id="528" name="Google Shape;528;p68"/>
          <p:cNvPicPr preferRelativeResize="0"/>
          <p:nvPr/>
        </p:nvPicPr>
        <p:blipFill>
          <a:blip r:embed="rId4">
            <a:alphaModFix/>
          </a:blip>
          <a:stretch>
            <a:fillRect/>
          </a:stretch>
        </p:blipFill>
        <p:spPr>
          <a:xfrm>
            <a:off x="3676200" y="829250"/>
            <a:ext cx="1684000" cy="3646410"/>
          </a:xfrm>
          <a:prstGeom prst="rect">
            <a:avLst/>
          </a:prstGeom>
          <a:noFill/>
          <a:ln>
            <a:noFill/>
          </a:ln>
        </p:spPr>
      </p:pic>
      <p:pic>
        <p:nvPicPr>
          <p:cNvPr id="529" name="Google Shape;529;p68"/>
          <p:cNvPicPr preferRelativeResize="0"/>
          <p:nvPr/>
        </p:nvPicPr>
        <p:blipFill>
          <a:blip r:embed="rId5">
            <a:alphaModFix/>
          </a:blip>
          <a:stretch>
            <a:fillRect/>
          </a:stretch>
        </p:blipFill>
        <p:spPr>
          <a:xfrm>
            <a:off x="6726150" y="829250"/>
            <a:ext cx="1684000" cy="3646430"/>
          </a:xfrm>
          <a:prstGeom prst="rect">
            <a:avLst/>
          </a:prstGeom>
          <a:noFill/>
          <a:ln>
            <a:noFill/>
          </a:ln>
        </p:spPr>
      </p:pic>
      <p:sp>
        <p:nvSpPr>
          <p:cNvPr id="530" name="Google Shape;530;p68"/>
          <p:cNvSpPr txBox="1"/>
          <p:nvPr/>
        </p:nvSpPr>
        <p:spPr>
          <a:xfrm>
            <a:off x="1040200" y="4525700"/>
            <a:ext cx="3990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Seeing feed</a:t>
            </a:r>
            <a:endParaRPr b="1" sz="2500">
              <a:solidFill>
                <a:schemeClr val="dk1"/>
              </a:solidFill>
              <a:latin typeface="Economica"/>
              <a:ea typeface="Economica"/>
              <a:cs typeface="Economica"/>
              <a:sym typeface="Economica"/>
            </a:endParaRPr>
          </a:p>
        </p:txBody>
      </p:sp>
      <p:sp>
        <p:nvSpPr>
          <p:cNvPr id="531" name="Google Shape;531;p68"/>
          <p:cNvSpPr txBox="1"/>
          <p:nvPr/>
        </p:nvSpPr>
        <p:spPr>
          <a:xfrm>
            <a:off x="6543451" y="4525700"/>
            <a:ext cx="2289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Looking up a user</a:t>
            </a:r>
            <a:endParaRPr b="1" sz="2500">
              <a:solidFill>
                <a:schemeClr val="dk1"/>
              </a:solidFill>
              <a:latin typeface="Economica"/>
              <a:ea typeface="Economica"/>
              <a:cs typeface="Economica"/>
              <a:sym typeface="Economica"/>
            </a:endParaRPr>
          </a:p>
        </p:txBody>
      </p:sp>
      <p:sp>
        <p:nvSpPr>
          <p:cNvPr id="532" name="Google Shape;532;p68"/>
          <p:cNvSpPr txBox="1"/>
          <p:nvPr/>
        </p:nvSpPr>
        <p:spPr>
          <a:xfrm>
            <a:off x="3131050" y="4525700"/>
            <a:ext cx="3116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Using the search feature</a:t>
            </a:r>
            <a:endParaRPr b="1" sz="2500">
              <a:solidFill>
                <a:schemeClr val="dk1"/>
              </a:solidFill>
              <a:latin typeface="Economica"/>
              <a:ea typeface="Economica"/>
              <a:cs typeface="Economica"/>
              <a:sym typeface="Economic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9"/>
          <p:cNvSpPr txBox="1"/>
          <p:nvPr>
            <p:ph idx="4294967295" type="title"/>
          </p:nvPr>
        </p:nvSpPr>
        <p:spPr>
          <a:xfrm>
            <a:off x="968050" y="0"/>
            <a:ext cx="7442100" cy="684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600"/>
              <a:t>Task Flow 2: follow friends and view their portfolios</a:t>
            </a:r>
            <a:endParaRPr sz="3600"/>
          </a:p>
        </p:txBody>
      </p:sp>
      <p:pic>
        <p:nvPicPr>
          <p:cNvPr id="538" name="Google Shape;538;p69"/>
          <p:cNvPicPr preferRelativeResize="0"/>
          <p:nvPr/>
        </p:nvPicPr>
        <p:blipFill>
          <a:blip r:embed="rId3">
            <a:alphaModFix/>
          </a:blip>
          <a:stretch>
            <a:fillRect/>
          </a:stretch>
        </p:blipFill>
        <p:spPr>
          <a:xfrm>
            <a:off x="669125" y="829250"/>
            <a:ext cx="1684000" cy="3664372"/>
          </a:xfrm>
          <a:prstGeom prst="rect">
            <a:avLst/>
          </a:prstGeom>
          <a:noFill/>
          <a:ln>
            <a:noFill/>
          </a:ln>
        </p:spPr>
      </p:pic>
      <p:pic>
        <p:nvPicPr>
          <p:cNvPr id="539" name="Google Shape;539;p69"/>
          <p:cNvPicPr preferRelativeResize="0"/>
          <p:nvPr/>
        </p:nvPicPr>
        <p:blipFill>
          <a:blip r:embed="rId4">
            <a:alphaModFix/>
          </a:blip>
          <a:stretch>
            <a:fillRect/>
          </a:stretch>
        </p:blipFill>
        <p:spPr>
          <a:xfrm>
            <a:off x="3021663" y="838213"/>
            <a:ext cx="1684000" cy="3646432"/>
          </a:xfrm>
          <a:prstGeom prst="rect">
            <a:avLst/>
          </a:prstGeom>
          <a:noFill/>
          <a:ln>
            <a:noFill/>
          </a:ln>
        </p:spPr>
      </p:pic>
      <p:pic>
        <p:nvPicPr>
          <p:cNvPr id="540" name="Google Shape;540;p69"/>
          <p:cNvPicPr preferRelativeResize="0"/>
          <p:nvPr/>
        </p:nvPicPr>
        <p:blipFill>
          <a:blip r:embed="rId5">
            <a:alphaModFix/>
          </a:blip>
          <a:stretch>
            <a:fillRect/>
          </a:stretch>
        </p:blipFill>
        <p:spPr>
          <a:xfrm>
            <a:off x="5145311" y="838213"/>
            <a:ext cx="1684000" cy="3646457"/>
          </a:xfrm>
          <a:prstGeom prst="rect">
            <a:avLst/>
          </a:prstGeom>
          <a:noFill/>
          <a:ln>
            <a:noFill/>
          </a:ln>
        </p:spPr>
      </p:pic>
      <p:pic>
        <p:nvPicPr>
          <p:cNvPr id="541" name="Google Shape;541;p69"/>
          <p:cNvPicPr preferRelativeResize="0"/>
          <p:nvPr/>
        </p:nvPicPr>
        <p:blipFill>
          <a:blip r:embed="rId6">
            <a:alphaModFix/>
          </a:blip>
          <a:stretch>
            <a:fillRect/>
          </a:stretch>
        </p:blipFill>
        <p:spPr>
          <a:xfrm>
            <a:off x="7134951" y="838225"/>
            <a:ext cx="1684000" cy="3646410"/>
          </a:xfrm>
          <a:prstGeom prst="rect">
            <a:avLst/>
          </a:prstGeom>
          <a:noFill/>
          <a:ln>
            <a:noFill/>
          </a:ln>
        </p:spPr>
      </p:pic>
      <p:sp>
        <p:nvSpPr>
          <p:cNvPr id="542" name="Google Shape;542;p69"/>
          <p:cNvSpPr txBox="1"/>
          <p:nvPr/>
        </p:nvSpPr>
        <p:spPr>
          <a:xfrm>
            <a:off x="278125" y="4493625"/>
            <a:ext cx="2466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Seeing user’s profile</a:t>
            </a:r>
            <a:endParaRPr b="1" sz="2500">
              <a:solidFill>
                <a:schemeClr val="dk1"/>
              </a:solidFill>
              <a:latin typeface="Economica"/>
              <a:ea typeface="Economica"/>
              <a:cs typeface="Economica"/>
              <a:sym typeface="Economica"/>
            </a:endParaRPr>
          </a:p>
        </p:txBody>
      </p:sp>
      <p:sp>
        <p:nvSpPr>
          <p:cNvPr id="543" name="Google Shape;543;p69"/>
          <p:cNvSpPr txBox="1"/>
          <p:nvPr/>
        </p:nvSpPr>
        <p:spPr>
          <a:xfrm>
            <a:off x="2576725" y="4493625"/>
            <a:ext cx="2906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Seeing user’s portfolio</a:t>
            </a:r>
            <a:endParaRPr b="1" sz="2500">
              <a:solidFill>
                <a:schemeClr val="dk1"/>
              </a:solidFill>
              <a:latin typeface="Economica"/>
              <a:ea typeface="Economica"/>
              <a:cs typeface="Economica"/>
              <a:sym typeface="Economica"/>
            </a:endParaRPr>
          </a:p>
        </p:txBody>
      </p:sp>
      <p:sp>
        <p:nvSpPr>
          <p:cNvPr id="544" name="Google Shape;544;p69"/>
          <p:cNvSpPr txBox="1"/>
          <p:nvPr/>
        </p:nvSpPr>
        <p:spPr>
          <a:xfrm>
            <a:off x="5145300" y="4493625"/>
            <a:ext cx="3998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Checking other artists on portfolio</a:t>
            </a:r>
            <a:endParaRPr b="1" sz="2500">
              <a:solidFill>
                <a:schemeClr val="dk1"/>
              </a:solidFill>
              <a:latin typeface="Economica"/>
              <a:ea typeface="Economica"/>
              <a:cs typeface="Economica"/>
              <a:sym typeface="Economic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0"/>
          <p:cNvSpPr txBox="1"/>
          <p:nvPr>
            <p:ph idx="4294967295" type="title"/>
          </p:nvPr>
        </p:nvSpPr>
        <p:spPr>
          <a:xfrm>
            <a:off x="1701900" y="0"/>
            <a:ext cx="7442100" cy="684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600"/>
              <a:t>Task Flow 3: join campaigns/communities</a:t>
            </a:r>
            <a:endParaRPr sz="3600"/>
          </a:p>
        </p:txBody>
      </p:sp>
      <p:pic>
        <p:nvPicPr>
          <p:cNvPr id="550" name="Google Shape;550;p70"/>
          <p:cNvPicPr preferRelativeResize="0"/>
          <p:nvPr/>
        </p:nvPicPr>
        <p:blipFill>
          <a:blip r:embed="rId3">
            <a:alphaModFix/>
          </a:blip>
          <a:stretch>
            <a:fillRect/>
          </a:stretch>
        </p:blipFill>
        <p:spPr>
          <a:xfrm>
            <a:off x="908325" y="844062"/>
            <a:ext cx="1684000" cy="3650900"/>
          </a:xfrm>
          <a:prstGeom prst="rect">
            <a:avLst/>
          </a:prstGeom>
          <a:noFill/>
          <a:ln>
            <a:noFill/>
          </a:ln>
        </p:spPr>
      </p:pic>
      <p:pic>
        <p:nvPicPr>
          <p:cNvPr id="551" name="Google Shape;551;p70"/>
          <p:cNvPicPr preferRelativeResize="0"/>
          <p:nvPr/>
        </p:nvPicPr>
        <p:blipFill>
          <a:blip r:embed="rId4">
            <a:alphaModFix/>
          </a:blip>
          <a:stretch>
            <a:fillRect/>
          </a:stretch>
        </p:blipFill>
        <p:spPr>
          <a:xfrm>
            <a:off x="6379050" y="844063"/>
            <a:ext cx="1684000" cy="3650886"/>
          </a:xfrm>
          <a:prstGeom prst="rect">
            <a:avLst/>
          </a:prstGeom>
          <a:noFill/>
          <a:ln>
            <a:noFill/>
          </a:ln>
        </p:spPr>
      </p:pic>
      <p:pic>
        <p:nvPicPr>
          <p:cNvPr id="552" name="Google Shape;552;p70"/>
          <p:cNvPicPr preferRelativeResize="0"/>
          <p:nvPr/>
        </p:nvPicPr>
        <p:blipFill>
          <a:blip r:embed="rId5">
            <a:alphaModFix/>
          </a:blip>
          <a:stretch>
            <a:fillRect/>
          </a:stretch>
        </p:blipFill>
        <p:spPr>
          <a:xfrm>
            <a:off x="3730001" y="837325"/>
            <a:ext cx="1684000" cy="3664370"/>
          </a:xfrm>
          <a:prstGeom prst="rect">
            <a:avLst/>
          </a:prstGeom>
          <a:noFill/>
          <a:ln>
            <a:noFill/>
          </a:ln>
        </p:spPr>
      </p:pic>
      <p:sp>
        <p:nvSpPr>
          <p:cNvPr id="553" name="Google Shape;553;p70"/>
          <p:cNvSpPr txBox="1"/>
          <p:nvPr/>
        </p:nvSpPr>
        <p:spPr>
          <a:xfrm>
            <a:off x="0" y="4574100"/>
            <a:ext cx="4143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Checking your communities tab</a:t>
            </a:r>
            <a:endParaRPr b="1" sz="2500">
              <a:solidFill>
                <a:schemeClr val="dk1"/>
              </a:solidFill>
              <a:latin typeface="Economica"/>
              <a:ea typeface="Economica"/>
              <a:cs typeface="Economica"/>
              <a:sym typeface="Economica"/>
            </a:endParaRPr>
          </a:p>
        </p:txBody>
      </p:sp>
      <p:sp>
        <p:nvSpPr>
          <p:cNvPr id="554" name="Google Shape;554;p70"/>
          <p:cNvSpPr txBox="1"/>
          <p:nvPr/>
        </p:nvSpPr>
        <p:spPr>
          <a:xfrm>
            <a:off x="6143325" y="4574100"/>
            <a:ext cx="4143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Joining a new community</a:t>
            </a:r>
            <a:endParaRPr b="1" sz="2500">
              <a:solidFill>
                <a:schemeClr val="dk1"/>
              </a:solidFill>
              <a:latin typeface="Economica"/>
              <a:ea typeface="Economica"/>
              <a:cs typeface="Economica"/>
              <a:sym typeface="Economica"/>
            </a:endParaRPr>
          </a:p>
        </p:txBody>
      </p:sp>
      <p:sp>
        <p:nvSpPr>
          <p:cNvPr id="555" name="Google Shape;555;p70"/>
          <p:cNvSpPr txBox="1"/>
          <p:nvPr/>
        </p:nvSpPr>
        <p:spPr>
          <a:xfrm>
            <a:off x="3545775" y="4574100"/>
            <a:ext cx="4143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Community details</a:t>
            </a:r>
            <a:endParaRPr b="1" sz="2500">
              <a:solidFill>
                <a:schemeClr val="dk1"/>
              </a:solidFill>
              <a:latin typeface="Economica"/>
              <a:ea typeface="Economica"/>
              <a:cs typeface="Economica"/>
              <a:sym typeface="Economic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71"/>
          <p:cNvSpPr txBox="1"/>
          <p:nvPr>
            <p:ph idx="4294967295" type="title"/>
          </p:nvPr>
        </p:nvSpPr>
        <p:spPr>
          <a:xfrm>
            <a:off x="1701900" y="0"/>
            <a:ext cx="7442100" cy="684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600"/>
              <a:t>Task Flow 3: join campaigns/communities</a:t>
            </a:r>
            <a:endParaRPr sz="3600"/>
          </a:p>
        </p:txBody>
      </p:sp>
      <p:pic>
        <p:nvPicPr>
          <p:cNvPr id="561" name="Google Shape;561;p71"/>
          <p:cNvPicPr preferRelativeResize="0"/>
          <p:nvPr/>
        </p:nvPicPr>
        <p:blipFill>
          <a:blip r:embed="rId3">
            <a:alphaModFix/>
          </a:blip>
          <a:stretch>
            <a:fillRect/>
          </a:stretch>
        </p:blipFill>
        <p:spPr>
          <a:xfrm>
            <a:off x="950799" y="837325"/>
            <a:ext cx="1684000" cy="3650929"/>
          </a:xfrm>
          <a:prstGeom prst="rect">
            <a:avLst/>
          </a:prstGeom>
          <a:noFill/>
          <a:ln>
            <a:noFill/>
          </a:ln>
        </p:spPr>
      </p:pic>
      <p:pic>
        <p:nvPicPr>
          <p:cNvPr id="562" name="Google Shape;562;p71"/>
          <p:cNvPicPr preferRelativeResize="0"/>
          <p:nvPr/>
        </p:nvPicPr>
        <p:blipFill>
          <a:blip r:embed="rId4">
            <a:alphaModFix/>
          </a:blip>
          <a:stretch>
            <a:fillRect/>
          </a:stretch>
        </p:blipFill>
        <p:spPr>
          <a:xfrm>
            <a:off x="3730000" y="839588"/>
            <a:ext cx="1684000" cy="3646410"/>
          </a:xfrm>
          <a:prstGeom prst="rect">
            <a:avLst/>
          </a:prstGeom>
          <a:noFill/>
          <a:ln>
            <a:noFill/>
          </a:ln>
        </p:spPr>
      </p:pic>
      <p:pic>
        <p:nvPicPr>
          <p:cNvPr id="563" name="Google Shape;563;p71"/>
          <p:cNvPicPr preferRelativeResize="0"/>
          <p:nvPr/>
        </p:nvPicPr>
        <p:blipFill>
          <a:blip r:embed="rId5">
            <a:alphaModFix/>
          </a:blip>
          <a:stretch>
            <a:fillRect/>
          </a:stretch>
        </p:blipFill>
        <p:spPr>
          <a:xfrm>
            <a:off x="6450250" y="837325"/>
            <a:ext cx="1684000" cy="3650929"/>
          </a:xfrm>
          <a:prstGeom prst="rect">
            <a:avLst/>
          </a:prstGeom>
          <a:noFill/>
          <a:ln>
            <a:noFill/>
          </a:ln>
        </p:spPr>
      </p:pic>
      <p:sp>
        <p:nvSpPr>
          <p:cNvPr id="564" name="Google Shape;564;p71"/>
          <p:cNvSpPr txBox="1"/>
          <p:nvPr/>
        </p:nvSpPr>
        <p:spPr>
          <a:xfrm>
            <a:off x="180551" y="4488250"/>
            <a:ext cx="3343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Picking a specific campaign</a:t>
            </a:r>
            <a:endParaRPr b="1" sz="2500">
              <a:solidFill>
                <a:schemeClr val="dk1"/>
              </a:solidFill>
              <a:latin typeface="Economica"/>
              <a:ea typeface="Economica"/>
              <a:cs typeface="Economica"/>
              <a:sym typeface="Economica"/>
            </a:endParaRPr>
          </a:p>
        </p:txBody>
      </p:sp>
      <p:sp>
        <p:nvSpPr>
          <p:cNvPr id="565" name="Google Shape;565;p71"/>
          <p:cNvSpPr txBox="1"/>
          <p:nvPr/>
        </p:nvSpPr>
        <p:spPr>
          <a:xfrm>
            <a:off x="4632001" y="4488250"/>
            <a:ext cx="3343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Joining a specific </a:t>
            </a:r>
            <a:r>
              <a:rPr b="1" lang="en" sz="2500">
                <a:solidFill>
                  <a:schemeClr val="dk1"/>
                </a:solidFill>
                <a:latin typeface="Economica"/>
                <a:ea typeface="Economica"/>
                <a:cs typeface="Economica"/>
                <a:sym typeface="Economica"/>
              </a:rPr>
              <a:t>campaign</a:t>
            </a:r>
            <a:endParaRPr b="1" sz="2500">
              <a:solidFill>
                <a:schemeClr val="dk1"/>
              </a:solidFill>
              <a:latin typeface="Economica"/>
              <a:ea typeface="Economica"/>
              <a:cs typeface="Economica"/>
              <a:sym typeface="Economi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5"/>
          <p:cNvSpPr txBox="1"/>
          <p:nvPr/>
        </p:nvSpPr>
        <p:spPr>
          <a:xfrm>
            <a:off x="310450" y="1628250"/>
            <a:ext cx="8539200" cy="270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chemeClr val="accent3"/>
                </a:solidFill>
                <a:latin typeface="Economica"/>
                <a:ea typeface="Economica"/>
                <a:cs typeface="Economica"/>
                <a:sym typeface="Economica"/>
              </a:rPr>
              <a:t>Our goal is to enhance fan-artist engagement, fan community building, and the music consumption experience of listeners through music NFTs campaigns released by musicians—with ownership </a:t>
            </a:r>
            <a:r>
              <a:rPr b="1" lang="en" sz="2700">
                <a:solidFill>
                  <a:schemeClr val="accent3"/>
                </a:solidFill>
                <a:latin typeface="Economica"/>
                <a:ea typeface="Economica"/>
                <a:cs typeface="Economica"/>
                <a:sym typeface="Economica"/>
              </a:rPr>
              <a:t>providing</a:t>
            </a:r>
            <a:r>
              <a:rPr b="1" lang="en" sz="2700">
                <a:solidFill>
                  <a:schemeClr val="accent3"/>
                </a:solidFill>
                <a:latin typeface="Economica"/>
                <a:ea typeface="Economica"/>
                <a:cs typeface="Economica"/>
                <a:sym typeface="Economica"/>
              </a:rPr>
              <a:t> fan status, exclusive content, and community engagement with other fans—keeping them engaged and excited.</a:t>
            </a:r>
            <a:endParaRPr b="1" sz="2700">
              <a:solidFill>
                <a:schemeClr val="accent3"/>
              </a:solidFill>
              <a:latin typeface="Economica"/>
              <a:ea typeface="Economica"/>
              <a:cs typeface="Economica"/>
              <a:sym typeface="Economica"/>
            </a:endParaRPr>
          </a:p>
          <a:p>
            <a:pPr indent="0" lvl="0" marL="0" rtl="0" algn="l">
              <a:spcBef>
                <a:spcPts val="0"/>
              </a:spcBef>
              <a:spcAft>
                <a:spcPts val="0"/>
              </a:spcAft>
              <a:buNone/>
            </a:pPr>
            <a:r>
              <a:t/>
            </a:r>
            <a:endParaRPr b="1" sz="2900">
              <a:solidFill>
                <a:schemeClr val="accent3"/>
              </a:solidFill>
              <a:latin typeface="Economica"/>
              <a:ea typeface="Economica"/>
              <a:cs typeface="Economica"/>
              <a:sym typeface="Economica"/>
            </a:endParaRPr>
          </a:p>
        </p:txBody>
      </p:sp>
      <p:sp>
        <p:nvSpPr>
          <p:cNvPr id="247" name="Google Shape;247;p45"/>
          <p:cNvSpPr txBox="1"/>
          <p:nvPr/>
        </p:nvSpPr>
        <p:spPr>
          <a:xfrm>
            <a:off x="310450" y="361325"/>
            <a:ext cx="4764300" cy="15585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sz="6100">
                <a:solidFill>
                  <a:schemeClr val="dk1"/>
                </a:solidFill>
                <a:latin typeface="Economica"/>
                <a:ea typeface="Economica"/>
                <a:cs typeface="Economica"/>
                <a:sym typeface="Economica"/>
              </a:rPr>
              <a:t>Mission Statement</a:t>
            </a:r>
            <a:endParaRPr sz="6100">
              <a:solidFill>
                <a:schemeClr val="dk1"/>
              </a:solidFill>
              <a:latin typeface="Economica"/>
              <a:ea typeface="Economica"/>
              <a:cs typeface="Economica"/>
              <a:sym typeface="Economica"/>
            </a:endParaRPr>
          </a:p>
          <a:p>
            <a:pPr indent="0" lvl="0" marL="0" rtl="0" algn="ctr">
              <a:spcBef>
                <a:spcPts val="0"/>
              </a:spcBef>
              <a:spcAft>
                <a:spcPts val="0"/>
              </a:spcAft>
              <a:buClr>
                <a:schemeClr val="dk1"/>
              </a:buClr>
              <a:buSzPts val="1100"/>
              <a:buFont typeface="Arial"/>
              <a:buNone/>
            </a:pPr>
            <a:r>
              <a:t/>
            </a:r>
            <a:endParaRPr sz="5000">
              <a:solidFill>
                <a:schemeClr val="dk1"/>
              </a:solidFill>
              <a:latin typeface="Pacifico"/>
              <a:ea typeface="Pacifico"/>
              <a:cs typeface="Pacifico"/>
              <a:sym typeface="Pacific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72"/>
          <p:cNvSpPr/>
          <p:nvPr/>
        </p:nvSpPr>
        <p:spPr>
          <a:xfrm>
            <a:off x="4121738" y="15163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4</a:t>
            </a:r>
            <a:endParaRPr sz="4200">
              <a:solidFill>
                <a:schemeClr val="lt1"/>
              </a:solidFill>
              <a:latin typeface="Impact"/>
              <a:ea typeface="Impact"/>
              <a:cs typeface="Impact"/>
              <a:sym typeface="Impact"/>
            </a:endParaRPr>
          </a:p>
        </p:txBody>
      </p:sp>
      <p:sp>
        <p:nvSpPr>
          <p:cNvPr id="571" name="Google Shape;571;p72"/>
          <p:cNvSpPr txBox="1"/>
          <p:nvPr/>
        </p:nvSpPr>
        <p:spPr>
          <a:xfrm>
            <a:off x="2881350" y="2198600"/>
            <a:ext cx="33813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Prototype Overview</a:t>
            </a:r>
            <a:endParaRPr b="1" sz="3800">
              <a:solidFill>
                <a:schemeClr val="accent3"/>
              </a:solidFill>
              <a:latin typeface="Economica"/>
              <a:ea typeface="Economica"/>
              <a:cs typeface="Economica"/>
              <a:sym typeface="Economica"/>
            </a:endParaRPr>
          </a:p>
        </p:txBody>
      </p:sp>
      <p:sp>
        <p:nvSpPr>
          <p:cNvPr id="572" name="Google Shape;572;p72"/>
          <p:cNvSpPr/>
          <p:nvPr/>
        </p:nvSpPr>
        <p:spPr>
          <a:xfrm>
            <a:off x="0" y="720775"/>
            <a:ext cx="91440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Tools</a:t>
            </a:r>
            <a:endParaRPr/>
          </a:p>
        </p:txBody>
      </p:sp>
      <p:sp>
        <p:nvSpPr>
          <p:cNvPr id="578" name="Google Shape;578;p7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lang="en" sz="2300"/>
              <a:t>We used Figma to make our med fi + prototype</a:t>
            </a:r>
            <a:endParaRPr sz="2300"/>
          </a:p>
          <a:p>
            <a:pPr indent="-374650" lvl="0" marL="914400" rtl="0" algn="l">
              <a:spcBef>
                <a:spcPts val="0"/>
              </a:spcBef>
              <a:spcAft>
                <a:spcPts val="0"/>
              </a:spcAft>
              <a:buSzPts val="2300"/>
              <a:buChar char="●"/>
            </a:pPr>
            <a:r>
              <a:rPr lang="en" sz="2300"/>
              <a:t>Pros: easy to use, plenty of features, free</a:t>
            </a:r>
            <a:endParaRPr sz="2300"/>
          </a:p>
          <a:p>
            <a:pPr indent="-374650" lvl="0" marL="914400" rtl="0" algn="l">
              <a:spcBef>
                <a:spcPts val="0"/>
              </a:spcBef>
              <a:spcAft>
                <a:spcPts val="0"/>
              </a:spcAft>
              <a:buSzPts val="2300"/>
              <a:buChar char="●"/>
            </a:pPr>
            <a:r>
              <a:rPr lang="en" sz="2300"/>
              <a:t>Cons: messy prototype wireflow, </a:t>
            </a:r>
            <a:r>
              <a:rPr lang="en" sz="2300"/>
              <a:t>working</a:t>
            </a:r>
            <a:r>
              <a:rPr lang="en" sz="2300"/>
              <a:t> on designs</a:t>
            </a:r>
            <a:endParaRPr sz="2300"/>
          </a:p>
        </p:txBody>
      </p:sp>
      <p:sp>
        <p:nvSpPr>
          <p:cNvPr id="579" name="Google Shape;579;p73"/>
          <p:cNvSpPr/>
          <p:nvPr/>
        </p:nvSpPr>
        <p:spPr>
          <a:xfrm>
            <a:off x="1510175" y="720775"/>
            <a:ext cx="76338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Major Design Change 3</a:t>
            </a:r>
            <a:endParaRPr/>
          </a:p>
        </p:txBody>
      </p:sp>
      <p:sp>
        <p:nvSpPr>
          <p:cNvPr id="585" name="Google Shape;585;p74"/>
          <p:cNvSpPr txBox="1"/>
          <p:nvPr>
            <p:ph idx="1" type="body"/>
          </p:nvPr>
        </p:nvSpPr>
        <p:spPr>
          <a:xfrm>
            <a:off x="311700" y="1225225"/>
            <a:ext cx="8520600" cy="37173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b="1" lang="en" sz="2342"/>
              <a:t>Limitations</a:t>
            </a:r>
            <a:r>
              <a:rPr b="1" lang="en" sz="2342"/>
              <a:t>:</a:t>
            </a:r>
            <a:endParaRPr b="1" sz="2342"/>
          </a:p>
          <a:p>
            <a:pPr indent="-323886" lvl="0" marL="457200" rtl="0" algn="l">
              <a:spcBef>
                <a:spcPts val="1200"/>
              </a:spcBef>
              <a:spcAft>
                <a:spcPts val="0"/>
              </a:spcAft>
              <a:buSzPct val="100000"/>
              <a:buChar char="●"/>
            </a:pPr>
            <a:r>
              <a:rPr lang="en" sz="2400"/>
              <a:t>Changed the task flow to better define joining a campaign as joining a community, i.e, we introduced communities within the UI.</a:t>
            </a:r>
            <a:endParaRPr sz="2400"/>
          </a:p>
          <a:p>
            <a:pPr indent="-323886" lvl="0" marL="457200" rtl="0" algn="l">
              <a:spcBef>
                <a:spcPts val="0"/>
              </a:spcBef>
              <a:spcAft>
                <a:spcPts val="0"/>
              </a:spcAft>
              <a:buSzPct val="100000"/>
              <a:buChar char="●"/>
            </a:pPr>
            <a:r>
              <a:rPr lang="en" sz="2400"/>
              <a:t>Allowed artists to use our UI to list events and create a community if they desire to.</a:t>
            </a:r>
            <a:endParaRPr sz="2400"/>
          </a:p>
          <a:p>
            <a:pPr indent="-323886" lvl="0" marL="457200" rtl="0" algn="l">
              <a:spcBef>
                <a:spcPts val="0"/>
              </a:spcBef>
              <a:spcAft>
                <a:spcPts val="0"/>
              </a:spcAft>
              <a:buSzPct val="100000"/>
              <a:buChar char="●"/>
            </a:pPr>
            <a:r>
              <a:rPr lang="en" sz="2400"/>
              <a:t>Added a communities screen that shows users campaigns of NFTs they bought (campaigns that they haven’t yet joined)</a:t>
            </a:r>
            <a:endParaRPr sz="2400"/>
          </a:p>
          <a:p>
            <a:pPr indent="0" lvl="0" marL="0" rtl="0" algn="l">
              <a:spcBef>
                <a:spcPts val="1200"/>
              </a:spcBef>
              <a:spcAft>
                <a:spcPts val="0"/>
              </a:spcAft>
              <a:buNone/>
            </a:pPr>
            <a:r>
              <a:rPr b="1" lang="en" sz="2342"/>
              <a:t>Wizard of Oz</a:t>
            </a:r>
            <a:r>
              <a:rPr b="1" lang="en" sz="2342"/>
              <a:t>:</a:t>
            </a:r>
            <a:endParaRPr b="1" sz="2342"/>
          </a:p>
          <a:p>
            <a:pPr indent="-323886" lvl="0" marL="457200" rtl="0" algn="l">
              <a:spcBef>
                <a:spcPts val="1200"/>
              </a:spcBef>
              <a:spcAft>
                <a:spcPts val="0"/>
              </a:spcAft>
              <a:buSzPct val="100000"/>
              <a:buChar char="●"/>
            </a:pPr>
            <a:r>
              <a:rPr lang="en" sz="2400"/>
              <a:t>We wanted to allow even greater flexibility for artists to create event-centered communities in case they wanted a direct way to reach their fans/advertise upcoming events.</a:t>
            </a:r>
            <a:endParaRPr sz="2400"/>
          </a:p>
          <a:p>
            <a:pPr indent="-323886" lvl="0" marL="457200" rtl="0" algn="l">
              <a:spcBef>
                <a:spcPts val="0"/>
              </a:spcBef>
              <a:spcAft>
                <a:spcPts val="0"/>
              </a:spcAft>
              <a:buSzPct val="100000"/>
              <a:buChar char="●"/>
            </a:pPr>
            <a:r>
              <a:rPr lang="en" sz="2400"/>
              <a:t>Showing users communities that are centered around NFTs they bought will hopefully encourage them to join said communities (we take care of doing that).</a:t>
            </a:r>
            <a:endParaRPr sz="2400"/>
          </a:p>
          <a:p>
            <a:pPr indent="0" lvl="0" marL="0" rtl="0" algn="l">
              <a:spcBef>
                <a:spcPts val="1200"/>
              </a:spcBef>
              <a:spcAft>
                <a:spcPts val="1200"/>
              </a:spcAft>
              <a:buNone/>
            </a:pPr>
            <a:r>
              <a:t/>
            </a:r>
            <a:endParaRPr/>
          </a:p>
        </p:txBody>
      </p:sp>
      <p:sp>
        <p:nvSpPr>
          <p:cNvPr id="586" name="Google Shape;586;p74"/>
          <p:cNvSpPr/>
          <p:nvPr/>
        </p:nvSpPr>
        <p:spPr>
          <a:xfrm>
            <a:off x="4529575" y="700975"/>
            <a:ext cx="46143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Limitations</a:t>
            </a:r>
            <a:endParaRPr/>
          </a:p>
        </p:txBody>
      </p:sp>
      <p:sp>
        <p:nvSpPr>
          <p:cNvPr id="592" name="Google Shape;592;p7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Not enough artists and NFTs to showcase real behavior.</a:t>
            </a:r>
            <a:endParaRPr sz="2000"/>
          </a:p>
          <a:p>
            <a:pPr indent="0" lvl="0" marL="457200" rtl="0" algn="l">
              <a:spcBef>
                <a:spcPts val="1200"/>
              </a:spcBef>
              <a:spcAft>
                <a:spcPts val="0"/>
              </a:spcAft>
              <a:buNone/>
            </a:pPr>
            <a:r>
              <a:t/>
            </a:r>
            <a:endParaRPr sz="2000"/>
          </a:p>
          <a:p>
            <a:pPr indent="-355600" lvl="0" marL="457200" rtl="0" algn="l">
              <a:spcBef>
                <a:spcPts val="1200"/>
              </a:spcBef>
              <a:spcAft>
                <a:spcPts val="0"/>
              </a:spcAft>
              <a:buSzPts val="2000"/>
              <a:buChar char="-"/>
            </a:pPr>
            <a:r>
              <a:rPr lang="en" sz="2000"/>
              <a:t>Testing the behavior of multiple users is impossible due to the this being a figma prototype.</a:t>
            </a:r>
            <a:endParaRPr sz="2000"/>
          </a:p>
          <a:p>
            <a:pPr indent="0" lvl="0" marL="457200" rtl="0" algn="l">
              <a:spcBef>
                <a:spcPts val="1200"/>
              </a:spcBef>
              <a:spcAft>
                <a:spcPts val="0"/>
              </a:spcAft>
              <a:buNone/>
            </a:pPr>
            <a:r>
              <a:t/>
            </a:r>
            <a:endParaRPr sz="2000"/>
          </a:p>
          <a:p>
            <a:pPr indent="-355600" lvl="0" marL="457200" rtl="0" algn="l">
              <a:spcBef>
                <a:spcPts val="1200"/>
              </a:spcBef>
              <a:spcAft>
                <a:spcPts val="0"/>
              </a:spcAft>
              <a:buSzPts val="2000"/>
              <a:buChar char="-"/>
            </a:pPr>
            <a:r>
              <a:rPr lang="en" sz="2000"/>
              <a:t>Some more </a:t>
            </a:r>
            <a:r>
              <a:rPr lang="en" sz="2000"/>
              <a:t>refinements and adjustments</a:t>
            </a:r>
            <a:r>
              <a:rPr lang="en" sz="2000"/>
              <a:t> might still be needed as we get more people to try out our prototype.</a:t>
            </a:r>
            <a:endParaRPr sz="2000"/>
          </a:p>
        </p:txBody>
      </p:sp>
      <p:sp>
        <p:nvSpPr>
          <p:cNvPr id="593" name="Google Shape;593;p75"/>
          <p:cNvSpPr/>
          <p:nvPr/>
        </p:nvSpPr>
        <p:spPr>
          <a:xfrm>
            <a:off x="2429925" y="720775"/>
            <a:ext cx="67140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7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Wizard of Oz Technique</a:t>
            </a:r>
            <a:endParaRPr/>
          </a:p>
        </p:txBody>
      </p:sp>
      <p:sp>
        <p:nvSpPr>
          <p:cNvPr id="599" name="Google Shape;599;p7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solidFill>
                  <a:schemeClr val="accent3"/>
                </a:solidFill>
              </a:rPr>
              <a:t>Given the social aspect of our concept, our mobile app would need to harness the power of network effects to truly be successful. However, establishing a large enough network effect where users can connect with other individuals with similar music NFT interests within a 10 week course is not feasible, which is why we integrated with group based platforms such as discord to allow users to join already existing communities.</a:t>
            </a:r>
            <a:endParaRPr sz="2000">
              <a:solidFill>
                <a:schemeClr val="accent3"/>
              </a:solidFill>
            </a:endParaRPr>
          </a:p>
        </p:txBody>
      </p:sp>
      <p:sp>
        <p:nvSpPr>
          <p:cNvPr id="600" name="Google Shape;600;p76"/>
          <p:cNvSpPr/>
          <p:nvPr/>
        </p:nvSpPr>
        <p:spPr>
          <a:xfrm>
            <a:off x="4311700" y="720775"/>
            <a:ext cx="48321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Hard-Coded Features</a:t>
            </a:r>
            <a:endParaRPr/>
          </a:p>
        </p:txBody>
      </p:sp>
      <p:sp>
        <p:nvSpPr>
          <p:cNvPr id="606" name="Google Shape;606;p7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A lot of the interactions in the prototype had to be hard </a:t>
            </a:r>
            <a:r>
              <a:rPr lang="en" sz="2000"/>
              <a:t>coded</a:t>
            </a:r>
            <a:r>
              <a:rPr lang="en" sz="2000"/>
              <a:t> since we don’t have artists (such as Kanye) present on the platform and a lot of the NFTs had to be </a:t>
            </a:r>
            <a:r>
              <a:rPr lang="en" sz="2000"/>
              <a:t>premade</a:t>
            </a:r>
            <a:r>
              <a:rPr lang="en" sz="2000"/>
              <a:t> by us since that was also the only way to illustrate our vision.</a:t>
            </a:r>
            <a:endParaRPr sz="2000"/>
          </a:p>
          <a:p>
            <a:pPr indent="-355600" lvl="0" marL="457200" rtl="0" algn="l">
              <a:spcBef>
                <a:spcPts val="0"/>
              </a:spcBef>
              <a:spcAft>
                <a:spcPts val="0"/>
              </a:spcAft>
              <a:buSzPts val="2000"/>
              <a:buChar char="-"/>
            </a:pPr>
            <a:r>
              <a:rPr lang="en" sz="2000"/>
              <a:t>Feed and communities had to be pre-populated.</a:t>
            </a:r>
            <a:endParaRPr sz="2000"/>
          </a:p>
          <a:p>
            <a:pPr indent="-355600" lvl="0" marL="457200" rtl="0" algn="l">
              <a:spcBef>
                <a:spcPts val="0"/>
              </a:spcBef>
              <a:spcAft>
                <a:spcPts val="0"/>
              </a:spcAft>
              <a:buSzPts val="2000"/>
              <a:buChar char="-"/>
            </a:pPr>
            <a:r>
              <a:rPr lang="en" sz="2000"/>
              <a:t>Chat feature (next slides).</a:t>
            </a:r>
            <a:endParaRPr sz="2000"/>
          </a:p>
        </p:txBody>
      </p:sp>
      <p:sp>
        <p:nvSpPr>
          <p:cNvPr id="607" name="Google Shape;607;p77"/>
          <p:cNvSpPr/>
          <p:nvPr/>
        </p:nvSpPr>
        <p:spPr>
          <a:xfrm>
            <a:off x="3923675" y="720775"/>
            <a:ext cx="52203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78"/>
          <p:cNvSpPr/>
          <p:nvPr/>
        </p:nvSpPr>
        <p:spPr>
          <a:xfrm>
            <a:off x="4121738" y="15163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5</a:t>
            </a:r>
            <a:endParaRPr sz="4200">
              <a:solidFill>
                <a:schemeClr val="lt1"/>
              </a:solidFill>
              <a:latin typeface="Impact"/>
              <a:ea typeface="Impact"/>
              <a:cs typeface="Impact"/>
              <a:sym typeface="Impact"/>
            </a:endParaRPr>
          </a:p>
        </p:txBody>
      </p:sp>
      <p:sp>
        <p:nvSpPr>
          <p:cNvPr id="613" name="Google Shape;613;p78"/>
          <p:cNvSpPr txBox="1"/>
          <p:nvPr/>
        </p:nvSpPr>
        <p:spPr>
          <a:xfrm>
            <a:off x="2881350" y="2198600"/>
            <a:ext cx="33813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Appendix</a:t>
            </a:r>
            <a:endParaRPr b="1" sz="3800">
              <a:solidFill>
                <a:schemeClr val="accent3"/>
              </a:solidFill>
              <a:latin typeface="Economica"/>
              <a:ea typeface="Economica"/>
              <a:cs typeface="Economica"/>
              <a:sym typeface="Economica"/>
            </a:endParaRPr>
          </a:p>
        </p:txBody>
      </p:sp>
      <p:sp>
        <p:nvSpPr>
          <p:cNvPr id="614" name="Google Shape;614;p78"/>
          <p:cNvSpPr/>
          <p:nvPr/>
        </p:nvSpPr>
        <p:spPr>
          <a:xfrm>
            <a:off x="0" y="720775"/>
            <a:ext cx="91440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79"/>
          <p:cNvSpPr txBox="1"/>
          <p:nvPr>
            <p:ph type="title"/>
          </p:nvPr>
        </p:nvSpPr>
        <p:spPr>
          <a:xfrm>
            <a:off x="311700" y="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More screens</a:t>
            </a:r>
            <a:endParaRPr/>
          </a:p>
        </p:txBody>
      </p:sp>
      <p:pic>
        <p:nvPicPr>
          <p:cNvPr id="620" name="Google Shape;620;p79"/>
          <p:cNvPicPr preferRelativeResize="0"/>
          <p:nvPr/>
        </p:nvPicPr>
        <p:blipFill>
          <a:blip r:embed="rId3">
            <a:alphaModFix/>
          </a:blip>
          <a:stretch>
            <a:fillRect/>
          </a:stretch>
        </p:blipFill>
        <p:spPr>
          <a:xfrm>
            <a:off x="888688" y="806000"/>
            <a:ext cx="1630925" cy="3531500"/>
          </a:xfrm>
          <a:prstGeom prst="rect">
            <a:avLst/>
          </a:prstGeom>
          <a:noFill/>
          <a:ln>
            <a:noFill/>
          </a:ln>
        </p:spPr>
      </p:pic>
      <p:pic>
        <p:nvPicPr>
          <p:cNvPr id="621" name="Google Shape;621;p79"/>
          <p:cNvPicPr preferRelativeResize="0"/>
          <p:nvPr/>
        </p:nvPicPr>
        <p:blipFill>
          <a:blip r:embed="rId4">
            <a:alphaModFix/>
          </a:blip>
          <a:stretch>
            <a:fillRect/>
          </a:stretch>
        </p:blipFill>
        <p:spPr>
          <a:xfrm>
            <a:off x="3756535" y="806000"/>
            <a:ext cx="1630925" cy="3522133"/>
          </a:xfrm>
          <a:prstGeom prst="rect">
            <a:avLst/>
          </a:prstGeom>
          <a:noFill/>
          <a:ln>
            <a:noFill/>
          </a:ln>
        </p:spPr>
      </p:pic>
      <p:pic>
        <p:nvPicPr>
          <p:cNvPr id="622" name="Google Shape;622;p79"/>
          <p:cNvPicPr preferRelativeResize="0"/>
          <p:nvPr/>
        </p:nvPicPr>
        <p:blipFill>
          <a:blip r:embed="rId5">
            <a:alphaModFix/>
          </a:blip>
          <a:stretch>
            <a:fillRect/>
          </a:stretch>
        </p:blipFill>
        <p:spPr>
          <a:xfrm>
            <a:off x="6779009" y="806000"/>
            <a:ext cx="1630925" cy="3522133"/>
          </a:xfrm>
          <a:prstGeom prst="rect">
            <a:avLst/>
          </a:prstGeom>
          <a:noFill/>
          <a:ln>
            <a:noFill/>
          </a:ln>
        </p:spPr>
      </p:pic>
      <p:sp>
        <p:nvSpPr>
          <p:cNvPr id="623" name="Google Shape;623;p79"/>
          <p:cNvSpPr txBox="1"/>
          <p:nvPr/>
        </p:nvSpPr>
        <p:spPr>
          <a:xfrm>
            <a:off x="888700" y="4381400"/>
            <a:ext cx="2012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Login screen</a:t>
            </a:r>
            <a:endParaRPr b="1" sz="2500">
              <a:solidFill>
                <a:schemeClr val="dk1"/>
              </a:solidFill>
              <a:latin typeface="Economica"/>
              <a:ea typeface="Economica"/>
              <a:cs typeface="Economica"/>
              <a:sym typeface="Economica"/>
            </a:endParaRPr>
          </a:p>
        </p:txBody>
      </p:sp>
      <p:sp>
        <p:nvSpPr>
          <p:cNvPr id="624" name="Google Shape;624;p79"/>
          <p:cNvSpPr txBox="1"/>
          <p:nvPr/>
        </p:nvSpPr>
        <p:spPr>
          <a:xfrm>
            <a:off x="3452275" y="4381400"/>
            <a:ext cx="2576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Chats with other users</a:t>
            </a:r>
            <a:endParaRPr b="1" sz="2500">
              <a:solidFill>
                <a:schemeClr val="dk1"/>
              </a:solidFill>
              <a:latin typeface="Economica"/>
              <a:ea typeface="Economica"/>
              <a:cs typeface="Economica"/>
              <a:sym typeface="Economica"/>
            </a:endParaRPr>
          </a:p>
        </p:txBody>
      </p:sp>
      <p:sp>
        <p:nvSpPr>
          <p:cNvPr id="625" name="Google Shape;625;p79"/>
          <p:cNvSpPr txBox="1"/>
          <p:nvPr/>
        </p:nvSpPr>
        <p:spPr>
          <a:xfrm>
            <a:off x="7191300" y="4381400"/>
            <a:ext cx="2576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DMs</a:t>
            </a:r>
            <a:endParaRPr b="1" sz="2500">
              <a:solidFill>
                <a:schemeClr val="dk1"/>
              </a:solidFill>
              <a:latin typeface="Economica"/>
              <a:ea typeface="Economica"/>
              <a:cs typeface="Economica"/>
              <a:sym typeface="Economica"/>
            </a:endParaRPr>
          </a:p>
        </p:txBody>
      </p:sp>
      <p:sp>
        <p:nvSpPr>
          <p:cNvPr id="626" name="Google Shape;626;p79"/>
          <p:cNvSpPr/>
          <p:nvPr/>
        </p:nvSpPr>
        <p:spPr>
          <a:xfrm>
            <a:off x="2901400" y="397250"/>
            <a:ext cx="63021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0"/>
          <p:cNvSpPr txBox="1"/>
          <p:nvPr>
            <p:ph type="title"/>
          </p:nvPr>
        </p:nvSpPr>
        <p:spPr>
          <a:xfrm>
            <a:off x="311700" y="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Links</a:t>
            </a:r>
            <a:endParaRPr/>
          </a:p>
        </p:txBody>
      </p:sp>
      <p:sp>
        <p:nvSpPr>
          <p:cNvPr id="632" name="Google Shape;632;p80"/>
          <p:cNvSpPr/>
          <p:nvPr/>
        </p:nvSpPr>
        <p:spPr>
          <a:xfrm>
            <a:off x="1483800" y="397250"/>
            <a:ext cx="77196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80"/>
          <p:cNvSpPr txBox="1"/>
          <p:nvPr>
            <p:ph type="title"/>
          </p:nvPr>
        </p:nvSpPr>
        <p:spPr>
          <a:xfrm>
            <a:off x="2046700" y="2124075"/>
            <a:ext cx="52929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u="sng">
                <a:solidFill>
                  <a:schemeClr val="hlink"/>
                </a:solidFill>
                <a:hlinkClick r:id="rId3"/>
              </a:rPr>
              <a:t>Medium-Fi Prototype on Figma</a:t>
            </a:r>
            <a:endParaRPr>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6"/>
          <p:cNvSpPr/>
          <p:nvPr/>
        </p:nvSpPr>
        <p:spPr>
          <a:xfrm>
            <a:off x="4121738" y="19735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1</a:t>
            </a:r>
            <a:endParaRPr sz="4200">
              <a:solidFill>
                <a:schemeClr val="lt1"/>
              </a:solidFill>
              <a:latin typeface="Impact"/>
              <a:ea typeface="Impact"/>
              <a:cs typeface="Impact"/>
              <a:sym typeface="Impact"/>
            </a:endParaRPr>
          </a:p>
        </p:txBody>
      </p:sp>
      <p:sp>
        <p:nvSpPr>
          <p:cNvPr id="253" name="Google Shape;253;p46"/>
          <p:cNvSpPr txBox="1"/>
          <p:nvPr/>
        </p:nvSpPr>
        <p:spPr>
          <a:xfrm>
            <a:off x="3067600" y="2655800"/>
            <a:ext cx="3381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Values Encoded</a:t>
            </a:r>
            <a:endParaRPr b="1" sz="3800">
              <a:solidFill>
                <a:schemeClr val="accent3"/>
              </a:solidFill>
              <a:latin typeface="Economica"/>
              <a:ea typeface="Economica"/>
              <a:cs typeface="Economica"/>
              <a:sym typeface="Economica"/>
            </a:endParaRPr>
          </a:p>
        </p:txBody>
      </p:sp>
      <p:sp>
        <p:nvSpPr>
          <p:cNvPr id="254" name="Google Shape;254;p46"/>
          <p:cNvSpPr/>
          <p:nvPr/>
        </p:nvSpPr>
        <p:spPr>
          <a:xfrm>
            <a:off x="0" y="700975"/>
            <a:ext cx="91440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7"/>
          <p:cNvSpPr txBox="1"/>
          <p:nvPr/>
        </p:nvSpPr>
        <p:spPr>
          <a:xfrm>
            <a:off x="311700" y="713525"/>
            <a:ext cx="8613900" cy="4125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3200">
                <a:solidFill>
                  <a:schemeClr val="accent3"/>
                </a:solidFill>
                <a:latin typeface="Economica"/>
                <a:ea typeface="Economica"/>
                <a:cs typeface="Economica"/>
                <a:sym typeface="Economica"/>
              </a:rPr>
              <a:t>                                                                  </a:t>
            </a:r>
            <a:endParaRPr b="1" sz="3200">
              <a:solidFill>
                <a:schemeClr val="accent3"/>
              </a:solidFill>
              <a:latin typeface="Economica"/>
              <a:ea typeface="Economica"/>
              <a:cs typeface="Economica"/>
              <a:sym typeface="Economica"/>
            </a:endParaRPr>
          </a:p>
          <a:p>
            <a:pPr indent="-330200" lvl="0" marL="457200" rtl="0" algn="l">
              <a:spcBef>
                <a:spcPts val="0"/>
              </a:spcBef>
              <a:spcAft>
                <a:spcPts val="0"/>
              </a:spcAft>
              <a:buClr>
                <a:schemeClr val="accent3"/>
              </a:buClr>
              <a:buSzPts val="1600"/>
              <a:buFont typeface="Open Sans"/>
              <a:buChar char="●"/>
            </a:pPr>
            <a:r>
              <a:rPr b="1" lang="en" sz="1600">
                <a:solidFill>
                  <a:schemeClr val="dk1"/>
                </a:solidFill>
                <a:latin typeface="Open Sans"/>
                <a:ea typeface="Open Sans"/>
                <a:cs typeface="Open Sans"/>
                <a:sym typeface="Open Sans"/>
              </a:rPr>
              <a:t>Community/Companionship</a:t>
            </a:r>
            <a:r>
              <a:rPr lang="en" sz="1600">
                <a:solidFill>
                  <a:schemeClr val="accent3"/>
                </a:solidFill>
                <a:latin typeface="Open Sans"/>
                <a:ea typeface="Open Sans"/>
                <a:cs typeface="Open Sans"/>
                <a:sym typeface="Open Sans"/>
              </a:rPr>
              <a:t>—we hope to create a sense of community among fans, combating mental health issues and unhappiness that arise from  loneliness.</a:t>
            </a:r>
            <a:endParaRPr sz="1600">
              <a:solidFill>
                <a:schemeClr val="accent3"/>
              </a:solidFill>
              <a:latin typeface="Open Sans"/>
              <a:ea typeface="Open Sans"/>
              <a:cs typeface="Open Sans"/>
              <a:sym typeface="Open Sans"/>
            </a:endParaRPr>
          </a:p>
          <a:p>
            <a:pPr indent="-330200" lvl="1" marL="914400" rtl="0" algn="l">
              <a:spcBef>
                <a:spcPts val="0"/>
              </a:spcBef>
              <a:spcAft>
                <a:spcPts val="0"/>
              </a:spcAft>
              <a:buClr>
                <a:schemeClr val="accent3"/>
              </a:buClr>
              <a:buSzPts val="1600"/>
              <a:buFont typeface="Open Sans"/>
              <a:buChar char="○"/>
            </a:pPr>
            <a:r>
              <a:rPr lang="en" sz="1600">
                <a:solidFill>
                  <a:schemeClr val="accent3"/>
                </a:solidFill>
                <a:latin typeface="Open Sans"/>
                <a:ea typeface="Open Sans"/>
                <a:cs typeface="Open Sans"/>
                <a:sym typeface="Open Sans"/>
              </a:rPr>
              <a:t>Example: Ability to join Discord/chat of other fans that own the same artists' NFTs.</a:t>
            </a:r>
            <a:endParaRPr sz="1600">
              <a:solidFill>
                <a:schemeClr val="accent3"/>
              </a:solidFill>
              <a:latin typeface="Open Sans"/>
              <a:ea typeface="Open Sans"/>
              <a:cs typeface="Open Sans"/>
              <a:sym typeface="Open Sans"/>
            </a:endParaRPr>
          </a:p>
          <a:p>
            <a:pPr indent="0" lvl="0" marL="914400" rtl="0" algn="l">
              <a:spcBef>
                <a:spcPts val="0"/>
              </a:spcBef>
              <a:spcAft>
                <a:spcPts val="0"/>
              </a:spcAft>
              <a:buNone/>
            </a:pPr>
            <a:r>
              <a:t/>
            </a:r>
            <a:endParaRPr sz="1600">
              <a:solidFill>
                <a:schemeClr val="accent3"/>
              </a:solidFill>
              <a:latin typeface="Open Sans"/>
              <a:ea typeface="Open Sans"/>
              <a:cs typeface="Open Sans"/>
              <a:sym typeface="Open Sans"/>
            </a:endParaRPr>
          </a:p>
          <a:p>
            <a:pPr indent="-330200" lvl="0" marL="457200" rtl="0" algn="l">
              <a:spcBef>
                <a:spcPts val="0"/>
              </a:spcBef>
              <a:spcAft>
                <a:spcPts val="0"/>
              </a:spcAft>
              <a:buClr>
                <a:schemeClr val="accent3"/>
              </a:buClr>
              <a:buSzPts val="1600"/>
              <a:buFont typeface="Open Sans"/>
              <a:buChar char="●"/>
            </a:pPr>
            <a:r>
              <a:rPr b="1" lang="en" sz="1600">
                <a:solidFill>
                  <a:schemeClr val="dk1"/>
                </a:solidFill>
                <a:latin typeface="Open Sans"/>
                <a:ea typeface="Open Sans"/>
                <a:cs typeface="Open Sans"/>
                <a:sym typeface="Open Sans"/>
              </a:rPr>
              <a:t>Beauty</a:t>
            </a:r>
            <a:r>
              <a:rPr lang="en" sz="1600">
                <a:solidFill>
                  <a:schemeClr val="accent3"/>
                </a:solidFill>
                <a:latin typeface="Open Sans"/>
                <a:ea typeface="Open Sans"/>
                <a:cs typeface="Open Sans"/>
                <a:sym typeface="Open Sans"/>
              </a:rPr>
              <a:t>—our platform is based on sharing of album/song art and interacting with the art of music itself, allowing users to share and own what they find beautiful.</a:t>
            </a:r>
            <a:endParaRPr sz="1600">
              <a:solidFill>
                <a:schemeClr val="accent3"/>
              </a:solidFill>
              <a:latin typeface="Open Sans"/>
              <a:ea typeface="Open Sans"/>
              <a:cs typeface="Open Sans"/>
              <a:sym typeface="Open Sans"/>
            </a:endParaRPr>
          </a:p>
          <a:p>
            <a:pPr indent="-330200" lvl="1" marL="914400" rtl="0" algn="l">
              <a:spcBef>
                <a:spcPts val="0"/>
              </a:spcBef>
              <a:spcAft>
                <a:spcPts val="0"/>
              </a:spcAft>
              <a:buClr>
                <a:schemeClr val="accent3"/>
              </a:buClr>
              <a:buSzPts val="1600"/>
              <a:buFont typeface="Open Sans"/>
              <a:buChar char="○"/>
            </a:pPr>
            <a:r>
              <a:rPr lang="en" sz="1600">
                <a:solidFill>
                  <a:schemeClr val="accent3"/>
                </a:solidFill>
                <a:latin typeface="Open Sans"/>
                <a:ea typeface="Open Sans"/>
                <a:cs typeface="Open Sans"/>
                <a:sym typeface="Open Sans"/>
              </a:rPr>
              <a:t>Example: The NFT exploration page and campaigns (collections) you can browse and buy from.</a:t>
            </a:r>
            <a:endParaRPr sz="1600">
              <a:solidFill>
                <a:schemeClr val="accent3"/>
              </a:solidFill>
              <a:latin typeface="Open Sans"/>
              <a:ea typeface="Open Sans"/>
              <a:cs typeface="Open Sans"/>
              <a:sym typeface="Open Sans"/>
            </a:endParaRPr>
          </a:p>
          <a:p>
            <a:pPr indent="0" lvl="0" marL="914400" rtl="0" algn="l">
              <a:spcBef>
                <a:spcPts val="0"/>
              </a:spcBef>
              <a:spcAft>
                <a:spcPts val="0"/>
              </a:spcAft>
              <a:buNone/>
            </a:pPr>
            <a:r>
              <a:t/>
            </a:r>
            <a:endParaRPr sz="1600">
              <a:solidFill>
                <a:schemeClr val="accent3"/>
              </a:solidFill>
              <a:latin typeface="Open Sans"/>
              <a:ea typeface="Open Sans"/>
              <a:cs typeface="Open Sans"/>
              <a:sym typeface="Open Sans"/>
            </a:endParaRPr>
          </a:p>
          <a:p>
            <a:pPr indent="-330200" lvl="0" marL="457200" rtl="0" algn="l">
              <a:spcBef>
                <a:spcPts val="0"/>
              </a:spcBef>
              <a:spcAft>
                <a:spcPts val="0"/>
              </a:spcAft>
              <a:buClr>
                <a:schemeClr val="accent3"/>
              </a:buClr>
              <a:buSzPts val="1600"/>
              <a:buFont typeface="Open Sans"/>
              <a:buChar char="●"/>
            </a:pPr>
            <a:r>
              <a:rPr b="1" lang="en" sz="1600">
                <a:solidFill>
                  <a:schemeClr val="dk1"/>
                </a:solidFill>
                <a:latin typeface="Open Sans"/>
                <a:ea typeface="Open Sans"/>
                <a:cs typeface="Open Sans"/>
                <a:sym typeface="Open Sans"/>
              </a:rPr>
              <a:t>Transparency</a:t>
            </a:r>
            <a:r>
              <a:rPr lang="en" sz="1600">
                <a:solidFill>
                  <a:schemeClr val="accent3"/>
                </a:solidFill>
                <a:latin typeface="Open Sans"/>
                <a:ea typeface="Open Sans"/>
                <a:cs typeface="Open Sans"/>
                <a:sym typeface="Open Sans"/>
              </a:rPr>
              <a:t>—users can see what NFTs their friends buy and share their own. There's transparency embedded into this social network.</a:t>
            </a:r>
            <a:endParaRPr sz="1600">
              <a:solidFill>
                <a:schemeClr val="accent3"/>
              </a:solidFill>
              <a:latin typeface="Open Sans"/>
              <a:ea typeface="Open Sans"/>
              <a:cs typeface="Open Sans"/>
              <a:sym typeface="Open Sans"/>
            </a:endParaRPr>
          </a:p>
          <a:p>
            <a:pPr indent="-330200" lvl="1" marL="914400" rtl="0" algn="l">
              <a:spcBef>
                <a:spcPts val="0"/>
              </a:spcBef>
              <a:spcAft>
                <a:spcPts val="0"/>
              </a:spcAft>
              <a:buClr>
                <a:schemeClr val="accent3"/>
              </a:buClr>
              <a:buSzPts val="1600"/>
              <a:buFont typeface="Open Sans"/>
              <a:buChar char="○"/>
            </a:pPr>
            <a:r>
              <a:rPr lang="en" sz="1600">
                <a:solidFill>
                  <a:schemeClr val="accent3"/>
                </a:solidFill>
                <a:latin typeface="Open Sans"/>
                <a:ea typeface="Open Sans"/>
                <a:cs typeface="Open Sans"/>
                <a:sym typeface="Open Sans"/>
              </a:rPr>
              <a:t>Example: user profiles where you can see which NFTs they own and the following users feature.</a:t>
            </a:r>
            <a:endParaRPr sz="1600">
              <a:solidFill>
                <a:schemeClr val="accent3"/>
              </a:solidFill>
              <a:latin typeface="Open Sans"/>
              <a:ea typeface="Open Sans"/>
              <a:cs typeface="Open Sans"/>
              <a:sym typeface="Open Sans"/>
            </a:endParaRPr>
          </a:p>
        </p:txBody>
      </p:sp>
      <p:sp>
        <p:nvSpPr>
          <p:cNvPr id="260" name="Google Shape;260;p47"/>
          <p:cNvSpPr txBox="1"/>
          <p:nvPr/>
        </p:nvSpPr>
        <p:spPr>
          <a:xfrm>
            <a:off x="464225" y="297025"/>
            <a:ext cx="48048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300">
                <a:solidFill>
                  <a:schemeClr val="dk1"/>
                </a:solidFill>
                <a:latin typeface="Economica"/>
                <a:ea typeface="Economica"/>
                <a:cs typeface="Economica"/>
                <a:sym typeface="Economica"/>
              </a:rPr>
              <a:t>Values</a:t>
            </a:r>
            <a:endParaRPr sz="4300">
              <a:solidFill>
                <a:schemeClr val="dk1"/>
              </a:solidFill>
              <a:latin typeface="Economica"/>
              <a:ea typeface="Economica"/>
              <a:cs typeface="Economica"/>
              <a:sym typeface="Economica"/>
            </a:endParaRPr>
          </a:p>
        </p:txBody>
      </p:sp>
      <p:sp>
        <p:nvSpPr>
          <p:cNvPr id="261" name="Google Shape;261;p47"/>
          <p:cNvSpPr/>
          <p:nvPr/>
        </p:nvSpPr>
        <p:spPr>
          <a:xfrm>
            <a:off x="1840625" y="700975"/>
            <a:ext cx="7303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Value Conflicts</a:t>
            </a:r>
            <a:endParaRPr/>
          </a:p>
        </p:txBody>
      </p:sp>
      <p:sp>
        <p:nvSpPr>
          <p:cNvPr id="267" name="Google Shape;267;p48"/>
          <p:cNvSpPr txBox="1"/>
          <p:nvPr/>
        </p:nvSpPr>
        <p:spPr>
          <a:xfrm>
            <a:off x="215675" y="1275275"/>
            <a:ext cx="8520600" cy="3140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Open Sans"/>
              <a:buChar char="●"/>
            </a:pPr>
            <a:r>
              <a:rPr b="1" lang="en" sz="1800">
                <a:solidFill>
                  <a:schemeClr val="dk1"/>
                </a:solidFill>
                <a:latin typeface="Open Sans"/>
                <a:ea typeface="Open Sans"/>
                <a:cs typeface="Open Sans"/>
                <a:sym typeface="Open Sans"/>
              </a:rPr>
              <a:t>Companionship</a:t>
            </a:r>
            <a:r>
              <a:rPr lang="en" sz="1800">
                <a:solidFill>
                  <a:schemeClr val="dk1"/>
                </a:solidFill>
                <a:latin typeface="Open Sans"/>
                <a:ea typeface="Open Sans"/>
                <a:cs typeface="Open Sans"/>
                <a:sym typeface="Open Sans"/>
              </a:rPr>
              <a:t> </a:t>
            </a:r>
            <a:r>
              <a:rPr b="1" lang="en" sz="1800">
                <a:solidFill>
                  <a:schemeClr val="dk1"/>
                </a:solidFill>
                <a:latin typeface="Open Sans"/>
                <a:ea typeface="Open Sans"/>
                <a:cs typeface="Open Sans"/>
                <a:sym typeface="Open Sans"/>
              </a:rPr>
              <a:t>vs. Exclusivity: </a:t>
            </a:r>
            <a:endParaRPr b="1" sz="1800">
              <a:solidFill>
                <a:schemeClr val="dk1"/>
              </a:solidFill>
              <a:latin typeface="Open Sans"/>
              <a:ea typeface="Open Sans"/>
              <a:cs typeface="Open Sans"/>
              <a:sym typeface="Open Sans"/>
            </a:endParaRPr>
          </a:p>
          <a:p>
            <a:pPr indent="-342900" lvl="1" marL="914400" rtl="0" algn="l">
              <a:spcBef>
                <a:spcPts val="0"/>
              </a:spcBef>
              <a:spcAft>
                <a:spcPts val="0"/>
              </a:spcAft>
              <a:buClr>
                <a:schemeClr val="accent3"/>
              </a:buClr>
              <a:buSzPts val="1800"/>
              <a:buFont typeface="Open Sans"/>
              <a:buChar char="○"/>
            </a:pPr>
            <a:r>
              <a:rPr lang="en" sz="1800">
                <a:solidFill>
                  <a:schemeClr val="accent3"/>
                </a:solidFill>
                <a:latin typeface="Open Sans"/>
                <a:ea typeface="Open Sans"/>
                <a:cs typeface="Open Sans"/>
                <a:sym typeface="Open Sans"/>
              </a:rPr>
              <a:t>Community building through exclusive groups, where membership is granted based on purchasing something, can more closely bond members but also makes companionship inaccessible to those who choose not to purchase a NFT or can't afford to do so.</a:t>
            </a:r>
            <a:endParaRPr sz="1800">
              <a:solidFill>
                <a:schemeClr val="accent3"/>
              </a:solidFill>
              <a:latin typeface="Open Sans"/>
              <a:ea typeface="Open Sans"/>
              <a:cs typeface="Open Sans"/>
              <a:sym typeface="Open Sans"/>
            </a:endParaRPr>
          </a:p>
          <a:p>
            <a:pPr indent="0" lvl="0" marL="914400" rtl="0" algn="l">
              <a:spcBef>
                <a:spcPts val="0"/>
              </a:spcBef>
              <a:spcAft>
                <a:spcPts val="0"/>
              </a:spcAft>
              <a:buNone/>
            </a:pPr>
            <a:r>
              <a:t/>
            </a:r>
            <a:endParaRPr sz="1800">
              <a:solidFill>
                <a:schemeClr val="accent3"/>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b="1" lang="en" sz="1800">
                <a:solidFill>
                  <a:schemeClr val="dk1"/>
                </a:solidFill>
                <a:latin typeface="Open Sans"/>
                <a:ea typeface="Open Sans"/>
                <a:cs typeface="Open Sans"/>
                <a:sym typeface="Open Sans"/>
              </a:rPr>
              <a:t>Transparency vs. Community:</a:t>
            </a:r>
            <a:endParaRPr b="1" sz="1800">
              <a:solidFill>
                <a:schemeClr val="dk1"/>
              </a:solidFill>
              <a:latin typeface="Open Sans"/>
              <a:ea typeface="Open Sans"/>
              <a:cs typeface="Open Sans"/>
              <a:sym typeface="Open Sans"/>
            </a:endParaRPr>
          </a:p>
          <a:p>
            <a:pPr indent="-342900" lvl="1" marL="914400" rtl="0" algn="l">
              <a:spcBef>
                <a:spcPts val="0"/>
              </a:spcBef>
              <a:spcAft>
                <a:spcPts val="0"/>
              </a:spcAft>
              <a:buClr>
                <a:schemeClr val="accent3"/>
              </a:buClr>
              <a:buSzPts val="1800"/>
              <a:buFont typeface="Open Sans"/>
              <a:buChar char="○"/>
            </a:pPr>
            <a:r>
              <a:rPr lang="en" sz="1800">
                <a:solidFill>
                  <a:schemeClr val="accent3"/>
                </a:solidFill>
                <a:latin typeface="Open Sans"/>
                <a:ea typeface="Open Sans"/>
                <a:cs typeface="Open Sans"/>
                <a:sym typeface="Open Sans"/>
              </a:rPr>
              <a:t>Users are unable to see transparently into the ongoings of exclusive communities.</a:t>
            </a:r>
            <a:endParaRPr sz="18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68" name="Google Shape;268;p48"/>
          <p:cNvSpPr/>
          <p:nvPr/>
        </p:nvSpPr>
        <p:spPr>
          <a:xfrm>
            <a:off x="3173575" y="700975"/>
            <a:ext cx="73371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9"/>
          <p:cNvSpPr/>
          <p:nvPr/>
        </p:nvSpPr>
        <p:spPr>
          <a:xfrm>
            <a:off x="4121738" y="197356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2</a:t>
            </a:r>
            <a:endParaRPr sz="4200">
              <a:solidFill>
                <a:schemeClr val="lt1"/>
              </a:solidFill>
              <a:latin typeface="Impact"/>
              <a:ea typeface="Impact"/>
              <a:cs typeface="Impact"/>
              <a:sym typeface="Impact"/>
            </a:endParaRPr>
          </a:p>
        </p:txBody>
      </p:sp>
      <p:sp>
        <p:nvSpPr>
          <p:cNvPr id="274" name="Google Shape;274;p49"/>
          <p:cNvSpPr txBox="1"/>
          <p:nvPr/>
        </p:nvSpPr>
        <p:spPr>
          <a:xfrm>
            <a:off x="2775850" y="2655800"/>
            <a:ext cx="33813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accent3"/>
                </a:solidFill>
                <a:latin typeface="Economica"/>
                <a:ea typeface="Economica"/>
                <a:cs typeface="Economica"/>
                <a:sym typeface="Economica"/>
              </a:rPr>
              <a:t>Tasks</a:t>
            </a:r>
            <a:endParaRPr b="1" sz="3800">
              <a:solidFill>
                <a:schemeClr val="accent3"/>
              </a:solidFill>
              <a:latin typeface="Economica"/>
              <a:ea typeface="Economica"/>
              <a:cs typeface="Economica"/>
              <a:sym typeface="Economica"/>
            </a:endParaRPr>
          </a:p>
        </p:txBody>
      </p:sp>
      <p:sp>
        <p:nvSpPr>
          <p:cNvPr id="275" name="Google Shape;275;p49"/>
          <p:cNvSpPr/>
          <p:nvPr/>
        </p:nvSpPr>
        <p:spPr>
          <a:xfrm>
            <a:off x="0" y="694375"/>
            <a:ext cx="91440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0"/>
          <p:cNvSpPr/>
          <p:nvPr/>
        </p:nvSpPr>
        <p:spPr>
          <a:xfrm>
            <a:off x="1007963" y="37681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1</a:t>
            </a:r>
            <a:endParaRPr sz="4200">
              <a:solidFill>
                <a:schemeClr val="lt1"/>
              </a:solidFill>
              <a:latin typeface="Impact"/>
              <a:ea typeface="Impact"/>
              <a:cs typeface="Impact"/>
              <a:sym typeface="Impact"/>
            </a:endParaRPr>
          </a:p>
        </p:txBody>
      </p:sp>
      <p:sp>
        <p:nvSpPr>
          <p:cNvPr id="281" name="Google Shape;281;p50"/>
          <p:cNvSpPr txBox="1"/>
          <p:nvPr/>
        </p:nvSpPr>
        <p:spPr>
          <a:xfrm>
            <a:off x="58175" y="373225"/>
            <a:ext cx="949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Task</a:t>
            </a:r>
            <a:endParaRPr b="1" sz="3800">
              <a:solidFill>
                <a:schemeClr val="accent3"/>
              </a:solidFill>
              <a:latin typeface="Economica"/>
              <a:ea typeface="Economica"/>
              <a:cs typeface="Economica"/>
              <a:sym typeface="Economica"/>
            </a:endParaRPr>
          </a:p>
        </p:txBody>
      </p:sp>
      <p:sp>
        <p:nvSpPr>
          <p:cNvPr id="282" name="Google Shape;282;p50"/>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0"/>
          <p:cNvSpPr txBox="1"/>
          <p:nvPr/>
        </p:nvSpPr>
        <p:spPr>
          <a:xfrm>
            <a:off x="58175" y="1200600"/>
            <a:ext cx="5522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Simple Task</a:t>
            </a:r>
            <a:r>
              <a:rPr b="1" lang="en" sz="2500">
                <a:solidFill>
                  <a:schemeClr val="dk1"/>
                </a:solidFill>
                <a:latin typeface="Economica"/>
                <a:ea typeface="Economica"/>
                <a:cs typeface="Economica"/>
                <a:sym typeface="Economica"/>
              </a:rPr>
              <a:t>: Purchase a music NFT</a:t>
            </a:r>
            <a:endParaRPr b="1" sz="2500">
              <a:solidFill>
                <a:schemeClr val="dk1"/>
              </a:solidFill>
              <a:latin typeface="Economica"/>
              <a:ea typeface="Economica"/>
              <a:cs typeface="Economica"/>
              <a:sym typeface="Economica"/>
            </a:endParaRPr>
          </a:p>
        </p:txBody>
      </p:sp>
      <p:pic>
        <p:nvPicPr>
          <p:cNvPr id="284" name="Google Shape;284;p50"/>
          <p:cNvPicPr preferRelativeResize="0"/>
          <p:nvPr/>
        </p:nvPicPr>
        <p:blipFill>
          <a:blip r:embed="rId3">
            <a:alphaModFix/>
          </a:blip>
          <a:stretch>
            <a:fillRect/>
          </a:stretch>
        </p:blipFill>
        <p:spPr>
          <a:xfrm>
            <a:off x="560625" y="1769999"/>
            <a:ext cx="1659701" cy="3089650"/>
          </a:xfrm>
          <a:prstGeom prst="rect">
            <a:avLst/>
          </a:prstGeom>
          <a:noFill/>
          <a:ln>
            <a:noFill/>
          </a:ln>
        </p:spPr>
      </p:pic>
      <p:pic>
        <p:nvPicPr>
          <p:cNvPr id="285" name="Google Shape;285;p50"/>
          <p:cNvPicPr preferRelativeResize="0"/>
          <p:nvPr/>
        </p:nvPicPr>
        <p:blipFill>
          <a:blip r:embed="rId4">
            <a:alphaModFix/>
          </a:blip>
          <a:stretch>
            <a:fillRect/>
          </a:stretch>
        </p:blipFill>
        <p:spPr>
          <a:xfrm>
            <a:off x="2705525" y="1742875"/>
            <a:ext cx="1564527" cy="3089650"/>
          </a:xfrm>
          <a:prstGeom prst="rect">
            <a:avLst/>
          </a:prstGeom>
          <a:noFill/>
          <a:ln>
            <a:noFill/>
          </a:ln>
        </p:spPr>
      </p:pic>
      <p:pic>
        <p:nvPicPr>
          <p:cNvPr id="286" name="Google Shape;286;p50"/>
          <p:cNvPicPr preferRelativeResize="0"/>
          <p:nvPr/>
        </p:nvPicPr>
        <p:blipFill>
          <a:blip r:embed="rId5">
            <a:alphaModFix/>
          </a:blip>
          <a:stretch>
            <a:fillRect/>
          </a:stretch>
        </p:blipFill>
        <p:spPr>
          <a:xfrm>
            <a:off x="4943350" y="1742874"/>
            <a:ext cx="1623828" cy="3089651"/>
          </a:xfrm>
          <a:prstGeom prst="rect">
            <a:avLst/>
          </a:prstGeom>
          <a:noFill/>
          <a:ln>
            <a:noFill/>
          </a:ln>
        </p:spPr>
      </p:pic>
      <p:pic>
        <p:nvPicPr>
          <p:cNvPr id="287" name="Google Shape;287;p50"/>
          <p:cNvPicPr preferRelativeResize="0"/>
          <p:nvPr/>
        </p:nvPicPr>
        <p:blipFill>
          <a:blip r:embed="rId6">
            <a:alphaModFix/>
          </a:blip>
          <a:stretch>
            <a:fillRect/>
          </a:stretch>
        </p:blipFill>
        <p:spPr>
          <a:xfrm>
            <a:off x="7056325" y="1737038"/>
            <a:ext cx="1564526" cy="3101326"/>
          </a:xfrm>
          <a:prstGeom prst="rect">
            <a:avLst/>
          </a:prstGeom>
          <a:noFill/>
          <a:ln>
            <a:noFill/>
          </a:ln>
        </p:spPr>
      </p:pic>
      <p:sp>
        <p:nvSpPr>
          <p:cNvPr id="288" name="Google Shape;288;p50"/>
          <p:cNvSpPr/>
          <p:nvPr/>
        </p:nvSpPr>
        <p:spPr>
          <a:xfrm>
            <a:off x="826450" y="2863875"/>
            <a:ext cx="1160100" cy="280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0"/>
          <p:cNvSpPr/>
          <p:nvPr/>
        </p:nvSpPr>
        <p:spPr>
          <a:xfrm>
            <a:off x="5179625" y="3322775"/>
            <a:ext cx="1191300" cy="3444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0"/>
          <p:cNvSpPr/>
          <p:nvPr/>
        </p:nvSpPr>
        <p:spPr>
          <a:xfrm>
            <a:off x="3546850" y="3284525"/>
            <a:ext cx="549300" cy="5289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1" name="Google Shape;291;p50"/>
          <p:cNvCxnSpPr>
            <a:stCxn id="288" idx="3"/>
          </p:cNvCxnSpPr>
          <p:nvPr/>
        </p:nvCxnSpPr>
        <p:spPr>
          <a:xfrm flipH="1" rot="10800000">
            <a:off x="1986550" y="2997825"/>
            <a:ext cx="745500" cy="6300"/>
          </a:xfrm>
          <a:prstGeom prst="straightConnector1">
            <a:avLst/>
          </a:prstGeom>
          <a:noFill/>
          <a:ln cap="flat" cmpd="sng" w="9525">
            <a:solidFill>
              <a:srgbClr val="FF0000"/>
            </a:solidFill>
            <a:prstDash val="solid"/>
            <a:round/>
            <a:headEnd len="med" w="med" type="none"/>
            <a:tailEnd len="med" w="med" type="triangle"/>
          </a:ln>
        </p:spPr>
      </p:cxnSp>
      <p:cxnSp>
        <p:nvCxnSpPr>
          <p:cNvPr id="292" name="Google Shape;292;p50"/>
          <p:cNvCxnSpPr/>
          <p:nvPr/>
        </p:nvCxnSpPr>
        <p:spPr>
          <a:xfrm flipH="1" rot="10800000">
            <a:off x="4096150" y="3494825"/>
            <a:ext cx="885900" cy="3300"/>
          </a:xfrm>
          <a:prstGeom prst="straightConnector1">
            <a:avLst/>
          </a:prstGeom>
          <a:noFill/>
          <a:ln cap="flat" cmpd="sng" w="9525">
            <a:solidFill>
              <a:srgbClr val="FF0000"/>
            </a:solidFill>
            <a:prstDash val="solid"/>
            <a:round/>
            <a:headEnd len="med" w="med" type="none"/>
            <a:tailEnd len="med" w="med" type="triangle"/>
          </a:ln>
        </p:spPr>
      </p:cxnSp>
      <p:cxnSp>
        <p:nvCxnSpPr>
          <p:cNvPr id="293" name="Google Shape;293;p50"/>
          <p:cNvCxnSpPr/>
          <p:nvPr/>
        </p:nvCxnSpPr>
        <p:spPr>
          <a:xfrm>
            <a:off x="6370925" y="3499625"/>
            <a:ext cx="688800" cy="15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1"/>
          <p:cNvSpPr/>
          <p:nvPr/>
        </p:nvSpPr>
        <p:spPr>
          <a:xfrm>
            <a:off x="1007963" y="376813"/>
            <a:ext cx="765000" cy="7623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lt1"/>
                </a:solidFill>
                <a:latin typeface="Impact"/>
                <a:ea typeface="Impact"/>
                <a:cs typeface="Impact"/>
                <a:sym typeface="Impact"/>
              </a:rPr>
              <a:t>2</a:t>
            </a:r>
            <a:endParaRPr sz="4200">
              <a:solidFill>
                <a:schemeClr val="lt1"/>
              </a:solidFill>
              <a:latin typeface="Impact"/>
              <a:ea typeface="Impact"/>
              <a:cs typeface="Impact"/>
              <a:sym typeface="Impact"/>
            </a:endParaRPr>
          </a:p>
        </p:txBody>
      </p:sp>
      <p:sp>
        <p:nvSpPr>
          <p:cNvPr id="299" name="Google Shape;299;p51"/>
          <p:cNvSpPr txBox="1"/>
          <p:nvPr/>
        </p:nvSpPr>
        <p:spPr>
          <a:xfrm>
            <a:off x="58175" y="373225"/>
            <a:ext cx="949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Economica"/>
                <a:ea typeface="Economica"/>
                <a:cs typeface="Economica"/>
                <a:sym typeface="Economica"/>
              </a:rPr>
              <a:t>Task</a:t>
            </a:r>
            <a:endParaRPr b="1" sz="3800">
              <a:solidFill>
                <a:schemeClr val="accent3"/>
              </a:solidFill>
              <a:latin typeface="Economica"/>
              <a:ea typeface="Economica"/>
              <a:cs typeface="Economica"/>
              <a:sym typeface="Economica"/>
            </a:endParaRPr>
          </a:p>
        </p:txBody>
      </p:sp>
      <p:sp>
        <p:nvSpPr>
          <p:cNvPr id="300" name="Google Shape;300;p51"/>
          <p:cNvSpPr/>
          <p:nvPr/>
        </p:nvSpPr>
        <p:spPr>
          <a:xfrm>
            <a:off x="2061125" y="700975"/>
            <a:ext cx="8449500" cy="114000"/>
          </a:xfrm>
          <a:prstGeom prst="rect">
            <a:avLst/>
          </a:prstGeom>
          <a:solidFill>
            <a:srgbClr val="1D7E7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1"/>
          <p:cNvSpPr txBox="1"/>
          <p:nvPr/>
        </p:nvSpPr>
        <p:spPr>
          <a:xfrm>
            <a:off x="58175" y="1200600"/>
            <a:ext cx="8965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Economica"/>
                <a:ea typeface="Economica"/>
                <a:cs typeface="Economica"/>
                <a:sym typeface="Economica"/>
              </a:rPr>
              <a:t>Moderate</a:t>
            </a:r>
            <a:r>
              <a:rPr b="1" lang="en" sz="2500">
                <a:solidFill>
                  <a:schemeClr val="dk1"/>
                </a:solidFill>
                <a:latin typeface="Economica"/>
                <a:ea typeface="Economica"/>
                <a:cs typeface="Economica"/>
                <a:sym typeface="Economica"/>
              </a:rPr>
              <a:t> Task:  Search &amp; follow friends to view their music NFT portfolio</a:t>
            </a:r>
            <a:endParaRPr b="1" sz="2500">
              <a:solidFill>
                <a:schemeClr val="dk1"/>
              </a:solidFill>
              <a:latin typeface="Economica"/>
              <a:ea typeface="Economica"/>
              <a:cs typeface="Economica"/>
              <a:sym typeface="Economica"/>
            </a:endParaRPr>
          </a:p>
        </p:txBody>
      </p:sp>
      <p:pic>
        <p:nvPicPr>
          <p:cNvPr id="302" name="Google Shape;302;p51"/>
          <p:cNvPicPr preferRelativeResize="0"/>
          <p:nvPr/>
        </p:nvPicPr>
        <p:blipFill>
          <a:blip r:embed="rId3">
            <a:alphaModFix/>
          </a:blip>
          <a:stretch>
            <a:fillRect/>
          </a:stretch>
        </p:blipFill>
        <p:spPr>
          <a:xfrm>
            <a:off x="370550" y="1919351"/>
            <a:ext cx="1501266" cy="2907586"/>
          </a:xfrm>
          <a:prstGeom prst="rect">
            <a:avLst/>
          </a:prstGeom>
          <a:noFill/>
          <a:ln>
            <a:noFill/>
          </a:ln>
        </p:spPr>
      </p:pic>
      <p:pic>
        <p:nvPicPr>
          <p:cNvPr id="303" name="Google Shape;303;p51"/>
          <p:cNvPicPr preferRelativeResize="0"/>
          <p:nvPr/>
        </p:nvPicPr>
        <p:blipFill>
          <a:blip r:embed="rId4">
            <a:alphaModFix/>
          </a:blip>
          <a:stretch>
            <a:fillRect/>
          </a:stretch>
        </p:blipFill>
        <p:spPr>
          <a:xfrm>
            <a:off x="2007863" y="1919353"/>
            <a:ext cx="1579451" cy="2907597"/>
          </a:xfrm>
          <a:prstGeom prst="rect">
            <a:avLst/>
          </a:prstGeom>
          <a:noFill/>
          <a:ln>
            <a:noFill/>
          </a:ln>
        </p:spPr>
      </p:pic>
      <p:pic>
        <p:nvPicPr>
          <p:cNvPr id="304" name="Google Shape;304;p51"/>
          <p:cNvPicPr preferRelativeResize="0"/>
          <p:nvPr/>
        </p:nvPicPr>
        <p:blipFill>
          <a:blip r:embed="rId5">
            <a:alphaModFix/>
          </a:blip>
          <a:stretch>
            <a:fillRect/>
          </a:stretch>
        </p:blipFill>
        <p:spPr>
          <a:xfrm>
            <a:off x="3723351" y="1919353"/>
            <a:ext cx="1560571" cy="2907593"/>
          </a:xfrm>
          <a:prstGeom prst="rect">
            <a:avLst/>
          </a:prstGeom>
          <a:noFill/>
          <a:ln>
            <a:noFill/>
          </a:ln>
        </p:spPr>
      </p:pic>
      <p:pic>
        <p:nvPicPr>
          <p:cNvPr id="305" name="Google Shape;305;p51"/>
          <p:cNvPicPr preferRelativeResize="0"/>
          <p:nvPr/>
        </p:nvPicPr>
        <p:blipFill>
          <a:blip r:embed="rId6">
            <a:alphaModFix/>
          </a:blip>
          <a:stretch>
            <a:fillRect/>
          </a:stretch>
        </p:blipFill>
        <p:spPr>
          <a:xfrm>
            <a:off x="5419965" y="1933132"/>
            <a:ext cx="1454046" cy="2880040"/>
          </a:xfrm>
          <a:prstGeom prst="rect">
            <a:avLst/>
          </a:prstGeom>
          <a:noFill/>
          <a:ln>
            <a:noFill/>
          </a:ln>
        </p:spPr>
      </p:pic>
      <p:pic>
        <p:nvPicPr>
          <p:cNvPr id="306" name="Google Shape;306;p51"/>
          <p:cNvPicPr preferRelativeResize="0"/>
          <p:nvPr/>
        </p:nvPicPr>
        <p:blipFill>
          <a:blip r:embed="rId7">
            <a:alphaModFix/>
          </a:blip>
          <a:stretch>
            <a:fillRect/>
          </a:stretch>
        </p:blipFill>
        <p:spPr>
          <a:xfrm>
            <a:off x="7135450" y="1919350"/>
            <a:ext cx="1501274" cy="2903869"/>
          </a:xfrm>
          <a:prstGeom prst="rect">
            <a:avLst/>
          </a:prstGeom>
          <a:noFill/>
          <a:ln>
            <a:noFill/>
          </a:ln>
        </p:spPr>
      </p:pic>
      <p:sp>
        <p:nvSpPr>
          <p:cNvPr id="307" name="Google Shape;307;p51"/>
          <p:cNvSpPr/>
          <p:nvPr/>
        </p:nvSpPr>
        <p:spPr>
          <a:xfrm>
            <a:off x="1119650" y="2048075"/>
            <a:ext cx="184800" cy="229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8" name="Google Shape;308;p51"/>
          <p:cNvCxnSpPr/>
          <p:nvPr/>
        </p:nvCxnSpPr>
        <p:spPr>
          <a:xfrm flipH="1" rot="10800000">
            <a:off x="1304450" y="2155625"/>
            <a:ext cx="777600" cy="6300"/>
          </a:xfrm>
          <a:prstGeom prst="straightConnector1">
            <a:avLst/>
          </a:prstGeom>
          <a:noFill/>
          <a:ln cap="flat" cmpd="sng" w="9525">
            <a:solidFill>
              <a:srgbClr val="FF0000"/>
            </a:solidFill>
            <a:prstDash val="solid"/>
            <a:round/>
            <a:headEnd len="med" w="med" type="none"/>
            <a:tailEnd len="med" w="med" type="triangle"/>
          </a:ln>
        </p:spPr>
      </p:cxnSp>
      <p:sp>
        <p:nvSpPr>
          <p:cNvPr id="309" name="Google Shape;309;p51"/>
          <p:cNvSpPr/>
          <p:nvPr/>
        </p:nvSpPr>
        <p:spPr>
          <a:xfrm>
            <a:off x="2254125" y="2051275"/>
            <a:ext cx="1160100" cy="280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0" name="Google Shape;310;p51"/>
          <p:cNvCxnSpPr/>
          <p:nvPr/>
        </p:nvCxnSpPr>
        <p:spPr>
          <a:xfrm flipH="1" rot="10800000">
            <a:off x="3414225" y="2156525"/>
            <a:ext cx="305700" cy="5400"/>
          </a:xfrm>
          <a:prstGeom prst="straightConnector1">
            <a:avLst/>
          </a:prstGeom>
          <a:noFill/>
          <a:ln cap="flat" cmpd="sng" w="9525">
            <a:solidFill>
              <a:srgbClr val="FF0000"/>
            </a:solidFill>
            <a:prstDash val="solid"/>
            <a:round/>
            <a:headEnd len="med" w="med" type="none"/>
            <a:tailEnd len="med" w="med" type="triangle"/>
          </a:ln>
        </p:spPr>
      </p:cxnSp>
      <p:sp>
        <p:nvSpPr>
          <p:cNvPr id="311" name="Google Shape;311;p51"/>
          <p:cNvSpPr/>
          <p:nvPr/>
        </p:nvSpPr>
        <p:spPr>
          <a:xfrm>
            <a:off x="3923600" y="2688075"/>
            <a:ext cx="1160100" cy="280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2" name="Google Shape;312;p51"/>
          <p:cNvCxnSpPr/>
          <p:nvPr/>
        </p:nvCxnSpPr>
        <p:spPr>
          <a:xfrm flipH="1" rot="10800000">
            <a:off x="5083700" y="2825625"/>
            <a:ext cx="305700" cy="5400"/>
          </a:xfrm>
          <a:prstGeom prst="straightConnector1">
            <a:avLst/>
          </a:prstGeom>
          <a:noFill/>
          <a:ln cap="flat" cmpd="sng" w="9525">
            <a:solidFill>
              <a:srgbClr val="FF0000"/>
            </a:solidFill>
            <a:prstDash val="solid"/>
            <a:round/>
            <a:headEnd len="med" w="med" type="none"/>
            <a:tailEnd len="med" w="med" type="triangle"/>
          </a:ln>
        </p:spPr>
      </p:cxnSp>
      <p:sp>
        <p:nvSpPr>
          <p:cNvPr id="313" name="Google Shape;313;p51"/>
          <p:cNvSpPr/>
          <p:nvPr/>
        </p:nvSpPr>
        <p:spPr>
          <a:xfrm rot="-2553890">
            <a:off x="5869682" y="2502899"/>
            <a:ext cx="349485" cy="235669"/>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4" name="Google Shape;314;p51"/>
          <p:cNvCxnSpPr/>
          <p:nvPr/>
        </p:nvCxnSpPr>
        <p:spPr>
          <a:xfrm>
            <a:off x="6204875" y="2524525"/>
            <a:ext cx="893100" cy="14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