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5"/>
    <p:sldMasterId id="2147483688" r:id="rId6"/>
    <p:sldMasterId id="214748368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Poppins"/>
      <p:regular r:id="rId26"/>
      <p:bold r:id="rId27"/>
      <p:italic r:id="rId28"/>
      <p:boldItalic r:id="rId29"/>
    </p:embeddedFont>
    <p:embeddedFont>
      <p:font typeface="Pacifico"/>
      <p:regular r:id="rId30"/>
    </p:embeddedFont>
    <p:embeddedFont>
      <p:font typeface="DM Sans"/>
      <p:regular r:id="rId31"/>
      <p:bold r:id="rId32"/>
      <p:italic r:id="rId33"/>
      <p:boldItalic r:id="rId34"/>
    </p:embeddedFont>
    <p:embeddedFont>
      <p:font typeface="Comfortaa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A00656-FA96-4F92-8079-2B482DA4AE98}">
  <a:tblStyle styleId="{A0A00656-FA96-4F92-8079-2B482DA4AE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font" Target="fonts/Economica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Poppins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oppins-bold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DMSans-regular.fntdata"/><Relationship Id="rId30" Type="http://schemas.openxmlformats.org/officeDocument/2006/relationships/font" Target="fonts/Pacifico-regular.fntdata"/><Relationship Id="rId11" Type="http://schemas.openxmlformats.org/officeDocument/2006/relationships/slide" Target="slides/slide3.xml"/><Relationship Id="rId33" Type="http://schemas.openxmlformats.org/officeDocument/2006/relationships/font" Target="fonts/DMSans-italic.fntdata"/><Relationship Id="rId10" Type="http://schemas.openxmlformats.org/officeDocument/2006/relationships/slide" Target="slides/slide2.xml"/><Relationship Id="rId32" Type="http://schemas.openxmlformats.org/officeDocument/2006/relationships/font" Target="fonts/DMSans-bold.fntdata"/><Relationship Id="rId13" Type="http://schemas.openxmlformats.org/officeDocument/2006/relationships/slide" Target="slides/slide5.xml"/><Relationship Id="rId35" Type="http://schemas.openxmlformats.org/officeDocument/2006/relationships/font" Target="fonts/Comfortaa-regular.fntdata"/><Relationship Id="rId12" Type="http://schemas.openxmlformats.org/officeDocument/2006/relationships/slide" Target="slides/slide4.xml"/><Relationship Id="rId34" Type="http://schemas.openxmlformats.org/officeDocument/2006/relationships/font" Target="fonts/DMSans-boldItalic.fntdata"/><Relationship Id="rId15" Type="http://schemas.openxmlformats.org/officeDocument/2006/relationships/slide" Target="slides/slide7.xml"/><Relationship Id="rId37" Type="http://schemas.openxmlformats.org/officeDocument/2006/relationships/font" Target="fonts/OpenSans-regular.fntdata"/><Relationship Id="rId14" Type="http://schemas.openxmlformats.org/officeDocument/2006/relationships/slide" Target="slides/slide6.xml"/><Relationship Id="rId36" Type="http://schemas.openxmlformats.org/officeDocument/2006/relationships/font" Target="fonts/Comfortaa-bold.fntdata"/><Relationship Id="rId17" Type="http://schemas.openxmlformats.org/officeDocument/2006/relationships/slide" Target="slides/slide9.xml"/><Relationship Id="rId39" Type="http://schemas.openxmlformats.org/officeDocument/2006/relationships/font" Target="fonts/OpenSans-italic.fntdata"/><Relationship Id="rId16" Type="http://schemas.openxmlformats.org/officeDocument/2006/relationships/slide" Target="slides/slide8.xml"/><Relationship Id="rId38" Type="http://schemas.openxmlformats.org/officeDocument/2006/relationships/font" Target="fonts/OpenSans-bold.fntdata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f5a74b6ed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0f5a74b6ed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fccb53ac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0fccb53ac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f5a74b6ed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0f5a74b6ed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f5a74b6ed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0f5a74b6ed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fccb53ac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0fccb53ac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f5a74b6ed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f5a74b6ed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fccb53ac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fccb53ac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04bd2a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104bd2a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f5a74b6ed_0_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0f5a74b6ed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1862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5"/>
          <p:cNvSpPr txBox="1"/>
          <p:nvPr>
            <p:ph type="title"/>
          </p:nvPr>
        </p:nvSpPr>
        <p:spPr>
          <a:xfrm>
            <a:off x="4440127" y="864578"/>
            <a:ext cx="40740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98" name="Google Shape;98;p25"/>
          <p:cNvCxnSpPr/>
          <p:nvPr/>
        </p:nvCxnSpPr>
        <p:spPr>
          <a:xfrm flipH="1" rot="10800000">
            <a:off x="1657350" y="0"/>
            <a:ext cx="1828800" cy="514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4441690" y="1852136"/>
            <a:ext cx="407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2" type="body"/>
          </p:nvPr>
        </p:nvSpPr>
        <p:spPr>
          <a:xfrm>
            <a:off x="4441371" y="2099205"/>
            <a:ext cx="4074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3" type="body"/>
          </p:nvPr>
        </p:nvSpPr>
        <p:spPr>
          <a:xfrm>
            <a:off x="4441690" y="2676983"/>
            <a:ext cx="407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4" type="body"/>
          </p:nvPr>
        </p:nvSpPr>
        <p:spPr>
          <a:xfrm>
            <a:off x="4441371" y="2924052"/>
            <a:ext cx="4074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5" type="body"/>
          </p:nvPr>
        </p:nvSpPr>
        <p:spPr>
          <a:xfrm>
            <a:off x="4441690" y="3501830"/>
            <a:ext cx="407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6" type="body"/>
          </p:nvPr>
        </p:nvSpPr>
        <p:spPr>
          <a:xfrm>
            <a:off x="4441371" y="3748899"/>
            <a:ext cx="4074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0" type="dt"/>
          </p:nvPr>
        </p:nvSpPr>
        <p:spPr>
          <a:xfrm>
            <a:off x="4439760" y="4767263"/>
            <a:ext cx="71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5371466" y="4767263"/>
            <a:ext cx="24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025492" y="4767263"/>
            <a:ext cx="48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rt Art">
  <p:cSld name="Smart Art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6"/>
          <p:cNvSpPr/>
          <p:nvPr>
            <p:ph idx="2" type="dgm"/>
          </p:nvPr>
        </p:nvSpPr>
        <p:spPr>
          <a:xfrm>
            <a:off x="628650" y="1604313"/>
            <a:ext cx="7886700" cy="27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" name="Google Shape;113;p26"/>
          <p:cNvCxnSpPr/>
          <p:nvPr/>
        </p:nvCxnSpPr>
        <p:spPr>
          <a:xfrm flipH="1" rot="10800000">
            <a:off x="0" y="0"/>
            <a:ext cx="1943100" cy="57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26"/>
          <p:cNvCxnSpPr/>
          <p:nvPr/>
        </p:nvCxnSpPr>
        <p:spPr>
          <a:xfrm flipH="1">
            <a:off x="38" y="0"/>
            <a:ext cx="528600" cy="77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1413867" y="669133"/>
            <a:ext cx="6316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932328" y="2082702"/>
            <a:ext cx="2161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9" name="Google Shape;119;p27"/>
          <p:cNvSpPr txBox="1"/>
          <p:nvPr>
            <p:ph idx="2" type="body"/>
          </p:nvPr>
        </p:nvSpPr>
        <p:spPr>
          <a:xfrm>
            <a:off x="932328" y="2875954"/>
            <a:ext cx="21618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3" type="body"/>
          </p:nvPr>
        </p:nvSpPr>
        <p:spPr>
          <a:xfrm>
            <a:off x="3485749" y="2082702"/>
            <a:ext cx="2172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1" name="Google Shape;121;p27"/>
          <p:cNvSpPr txBox="1"/>
          <p:nvPr>
            <p:ph idx="4" type="body"/>
          </p:nvPr>
        </p:nvSpPr>
        <p:spPr>
          <a:xfrm>
            <a:off x="3485749" y="2875954"/>
            <a:ext cx="21726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cxnSp>
        <p:nvCxnSpPr>
          <p:cNvPr id="122" name="Google Shape;122;p27"/>
          <p:cNvCxnSpPr/>
          <p:nvPr/>
        </p:nvCxnSpPr>
        <p:spPr>
          <a:xfrm flipH="1">
            <a:off x="-112" y="0"/>
            <a:ext cx="928800" cy="232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27"/>
          <p:cNvCxnSpPr/>
          <p:nvPr/>
        </p:nvCxnSpPr>
        <p:spPr>
          <a:xfrm flipH="1">
            <a:off x="-18" y="0"/>
            <a:ext cx="1678800" cy="185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27"/>
          <p:cNvSpPr txBox="1"/>
          <p:nvPr>
            <p:ph idx="5" type="body"/>
          </p:nvPr>
        </p:nvSpPr>
        <p:spPr>
          <a:xfrm>
            <a:off x="6049816" y="2082702"/>
            <a:ext cx="2161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5" name="Google Shape;125;p27"/>
          <p:cNvSpPr txBox="1"/>
          <p:nvPr>
            <p:ph idx="6" type="body"/>
          </p:nvPr>
        </p:nvSpPr>
        <p:spPr>
          <a:xfrm>
            <a:off x="6049816" y="2875954"/>
            <a:ext cx="21618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nding">
  <p:cSld name="Funding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8"/>
          <p:cNvCxnSpPr/>
          <p:nvPr/>
        </p:nvCxnSpPr>
        <p:spPr>
          <a:xfrm flipH="1">
            <a:off x="-112" y="0"/>
            <a:ext cx="928800" cy="99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28"/>
          <p:cNvCxnSpPr/>
          <p:nvPr/>
        </p:nvCxnSpPr>
        <p:spPr>
          <a:xfrm flipH="1">
            <a:off x="113" y="0"/>
            <a:ext cx="2843100" cy="66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8"/>
          <p:cNvSpPr txBox="1"/>
          <p:nvPr>
            <p:ph type="title"/>
          </p:nvPr>
        </p:nvSpPr>
        <p:spPr>
          <a:xfrm>
            <a:off x="1413867" y="669133"/>
            <a:ext cx="6316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806585" y="1588981"/>
            <a:ext cx="13923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2" type="body"/>
          </p:nvPr>
        </p:nvSpPr>
        <p:spPr>
          <a:xfrm>
            <a:off x="628650" y="2841610"/>
            <a:ext cx="1748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5" name="Google Shape;135;p28"/>
          <p:cNvSpPr txBox="1"/>
          <p:nvPr>
            <p:ph idx="3" type="body"/>
          </p:nvPr>
        </p:nvSpPr>
        <p:spPr>
          <a:xfrm>
            <a:off x="628650" y="3348608"/>
            <a:ext cx="17481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6" name="Google Shape;136;p28"/>
          <p:cNvSpPr txBox="1"/>
          <p:nvPr>
            <p:ph idx="4" type="body"/>
          </p:nvPr>
        </p:nvSpPr>
        <p:spPr>
          <a:xfrm>
            <a:off x="628650" y="3840541"/>
            <a:ext cx="1748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5" type="body"/>
          </p:nvPr>
        </p:nvSpPr>
        <p:spPr>
          <a:xfrm>
            <a:off x="2858543" y="1588981"/>
            <a:ext cx="13923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6" type="body"/>
          </p:nvPr>
        </p:nvSpPr>
        <p:spPr>
          <a:xfrm>
            <a:off x="2671999" y="2841610"/>
            <a:ext cx="17568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9" name="Google Shape;139;p28"/>
          <p:cNvSpPr txBox="1"/>
          <p:nvPr>
            <p:ph idx="7" type="body"/>
          </p:nvPr>
        </p:nvSpPr>
        <p:spPr>
          <a:xfrm>
            <a:off x="2671999" y="3348608"/>
            <a:ext cx="1756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0" name="Google Shape;140;p28"/>
          <p:cNvSpPr txBox="1"/>
          <p:nvPr>
            <p:ph idx="8" type="body"/>
          </p:nvPr>
        </p:nvSpPr>
        <p:spPr>
          <a:xfrm>
            <a:off x="2671999" y="3840541"/>
            <a:ext cx="175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idx="9" type="body"/>
          </p:nvPr>
        </p:nvSpPr>
        <p:spPr>
          <a:xfrm>
            <a:off x="4893283" y="1588981"/>
            <a:ext cx="13923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3" type="body"/>
          </p:nvPr>
        </p:nvSpPr>
        <p:spPr>
          <a:xfrm>
            <a:off x="4723957" y="2841610"/>
            <a:ext cx="1748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3" name="Google Shape;143;p28"/>
          <p:cNvSpPr txBox="1"/>
          <p:nvPr>
            <p:ph idx="14" type="body"/>
          </p:nvPr>
        </p:nvSpPr>
        <p:spPr>
          <a:xfrm>
            <a:off x="4723957" y="3348608"/>
            <a:ext cx="17481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4" name="Google Shape;144;p28"/>
          <p:cNvSpPr txBox="1"/>
          <p:nvPr>
            <p:ph idx="15" type="body"/>
          </p:nvPr>
        </p:nvSpPr>
        <p:spPr>
          <a:xfrm>
            <a:off x="4723957" y="3840541"/>
            <a:ext cx="1748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6" type="body"/>
          </p:nvPr>
        </p:nvSpPr>
        <p:spPr>
          <a:xfrm>
            <a:off x="6945241" y="1588981"/>
            <a:ext cx="13923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7" type="body"/>
          </p:nvPr>
        </p:nvSpPr>
        <p:spPr>
          <a:xfrm>
            <a:off x="6767306" y="2841343"/>
            <a:ext cx="1748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7" name="Google Shape;147;p28"/>
          <p:cNvSpPr txBox="1"/>
          <p:nvPr>
            <p:ph idx="18" type="body"/>
          </p:nvPr>
        </p:nvSpPr>
        <p:spPr>
          <a:xfrm>
            <a:off x="6767306" y="3348340"/>
            <a:ext cx="17481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8" name="Google Shape;148;p28"/>
          <p:cNvSpPr txBox="1"/>
          <p:nvPr>
            <p:ph idx="19" type="body"/>
          </p:nvPr>
        </p:nvSpPr>
        <p:spPr>
          <a:xfrm>
            <a:off x="6767306" y="3840275"/>
            <a:ext cx="1748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TxTwoObj">
  <p:cSld name="TWO_OBJECTS_WITH_TEXT">
    <p:bg>
      <p:bgPr>
        <a:solidFill>
          <a:schemeClr val="accen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200275" y="669133"/>
            <a:ext cx="6316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2200275" y="2082702"/>
            <a:ext cx="2943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2200275" y="2875954"/>
            <a:ext cx="29433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3" type="body"/>
          </p:nvPr>
        </p:nvSpPr>
        <p:spPr>
          <a:xfrm>
            <a:off x="5557629" y="2082702"/>
            <a:ext cx="2957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7" name="Google Shape;157;p29"/>
          <p:cNvSpPr txBox="1"/>
          <p:nvPr>
            <p:ph idx="4" type="body"/>
          </p:nvPr>
        </p:nvSpPr>
        <p:spPr>
          <a:xfrm>
            <a:off x="5557629" y="2875954"/>
            <a:ext cx="29577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58" name="Google Shape;158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2">
            <a:alphaModFix/>
          </a:blip>
          <a:srcRect b="22676" l="39434" r="0" t="20274"/>
          <a:stretch/>
        </p:blipFill>
        <p:spPr>
          <a:xfrm>
            <a:off x="19339" y="0"/>
            <a:ext cx="3276025" cy="2934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bg>
      <p:bgPr>
        <a:solidFill>
          <a:schemeClr val="accen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561562" y="1021453"/>
            <a:ext cx="50745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65" name="Google Shape;165;p30"/>
          <p:cNvSpPr/>
          <p:nvPr>
            <p:ph idx="2" type="chart"/>
          </p:nvPr>
        </p:nvSpPr>
        <p:spPr>
          <a:xfrm>
            <a:off x="628650" y="1714501"/>
            <a:ext cx="4570800" cy="26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0"/>
          <p:cNvSpPr txBox="1"/>
          <p:nvPr>
            <p:ph idx="3" type="body"/>
          </p:nvPr>
        </p:nvSpPr>
        <p:spPr>
          <a:xfrm>
            <a:off x="5893594" y="1713468"/>
            <a:ext cx="23604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4" type="body"/>
          </p:nvPr>
        </p:nvSpPr>
        <p:spPr>
          <a:xfrm>
            <a:off x="5893594" y="2084785"/>
            <a:ext cx="23610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>
                <a:solidFill>
                  <a:srgbClr val="595959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800">
                <a:solidFill>
                  <a:srgbClr val="595959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800">
                <a:solidFill>
                  <a:srgbClr val="595959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800">
                <a:solidFill>
                  <a:srgbClr val="595959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800">
                <a:solidFill>
                  <a:srgbClr val="595959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7" name="Google Shape;177;p3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8" name="Google Shape;178;p3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9" name="Google Shape;179;p3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0" name="Google Shape;18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3" name="Google Shape;183;p3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4" name="Google Shape;184;p3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5" name="Google Shape;18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0" name="Google Shape;19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4" name="Google Shape;194;p3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5" name="Google Shape;19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1" name="Google Shape;201;p3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2" name="Google Shape;20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6" name="Google Shape;20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9" name="Google Shape;209;p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3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1" name="Google Shape;211;p3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12" name="Google Shape;212;p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3" name="Google Shape;21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216" name="Google Shape;21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0"/>
              <a:buNone/>
              <a:defRPr sz="16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4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1" name="Google Shape;22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4" name="Google Shape;17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3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516837" y="411950"/>
            <a:ext cx="8110326" cy="42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3"/>
          <p:cNvSpPr txBox="1"/>
          <p:nvPr/>
        </p:nvSpPr>
        <p:spPr>
          <a:xfrm>
            <a:off x="2189850" y="1622075"/>
            <a:ext cx="4764300" cy="15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6045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Entourage</a:t>
            </a:r>
            <a:endParaRPr sz="16045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50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0" name="Google Shape;230;p43"/>
          <p:cNvSpPr txBox="1"/>
          <p:nvPr/>
        </p:nvSpPr>
        <p:spPr>
          <a:xfrm>
            <a:off x="2044675" y="2571738"/>
            <a:ext cx="397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Peer-to-peer music NFT marketplace to support your favorite musicians </a:t>
            </a:r>
            <a:endParaRPr b="1"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236" name="Google Shape;236;p44"/>
          <p:cNvSpPr/>
          <p:nvPr/>
        </p:nvSpPr>
        <p:spPr>
          <a:xfrm>
            <a:off x="311750" y="3395725"/>
            <a:ext cx="765000" cy="7623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 sz="4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7" name="Google Shape;237;p44"/>
          <p:cNvSpPr/>
          <p:nvPr/>
        </p:nvSpPr>
        <p:spPr>
          <a:xfrm>
            <a:off x="311738" y="1363963"/>
            <a:ext cx="765000" cy="7623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 sz="4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8" name="Google Shape;238;p44"/>
          <p:cNvSpPr/>
          <p:nvPr/>
        </p:nvSpPr>
        <p:spPr>
          <a:xfrm>
            <a:off x="311750" y="2379850"/>
            <a:ext cx="765000" cy="7623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 sz="4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9" name="Google Shape;239;p44"/>
          <p:cNvSpPr txBox="1"/>
          <p:nvPr/>
        </p:nvSpPr>
        <p:spPr>
          <a:xfrm>
            <a:off x="1076750" y="1278638"/>
            <a:ext cx="795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Lack of verifying that you’re a superfan</a:t>
            </a:r>
            <a:endParaRPr b="1" sz="3800">
              <a:solidFill>
                <a:schemeClr val="accent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40" name="Google Shape;240;p44"/>
          <p:cNvSpPr txBox="1"/>
          <p:nvPr/>
        </p:nvSpPr>
        <p:spPr>
          <a:xfrm>
            <a:off x="1076750" y="2343075"/>
            <a:ext cx="795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Lack of community in the music NFT space</a:t>
            </a:r>
            <a:endParaRPr b="1" sz="3800">
              <a:solidFill>
                <a:schemeClr val="accent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41" name="Google Shape;241;p44"/>
          <p:cNvSpPr txBox="1"/>
          <p:nvPr/>
        </p:nvSpPr>
        <p:spPr>
          <a:xfrm>
            <a:off x="1133375" y="3331300"/>
            <a:ext cx="795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Lack of familiarity with NFTs </a:t>
            </a:r>
            <a:endParaRPr b="1" sz="3800">
              <a:solidFill>
                <a:schemeClr val="accent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5"/>
          <p:cNvSpPr txBox="1"/>
          <p:nvPr/>
        </p:nvSpPr>
        <p:spPr>
          <a:xfrm>
            <a:off x="638700" y="1585150"/>
            <a:ext cx="7866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rPr>
              <a:t>A social investing platform allowing superfans to bond over </a:t>
            </a:r>
            <a:r>
              <a:rPr b="1" lang="en" sz="4000" u="sng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rPr>
              <a:t>buying and selling</a:t>
            </a:r>
            <a:r>
              <a:rPr lang="en" sz="40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rPr>
              <a:t> music NFTs to </a:t>
            </a:r>
            <a:r>
              <a:rPr b="1" lang="en" sz="4000" u="sng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rPr>
              <a:t>support</a:t>
            </a:r>
            <a:r>
              <a:rPr lang="en" sz="40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rPr>
              <a:t> their favorite musicians and </a:t>
            </a:r>
            <a:r>
              <a:rPr b="1" lang="en" sz="4000" u="sng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rPr>
              <a:t>join </a:t>
            </a:r>
            <a:r>
              <a:rPr lang="en" sz="40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rPr>
              <a:t>exclusive communities</a:t>
            </a:r>
            <a:endParaRPr sz="4000">
              <a:solidFill>
                <a:schemeClr val="lt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48" name="Google Shape;248;p45"/>
          <p:cNvSpPr txBox="1"/>
          <p:nvPr>
            <p:ph idx="4294967295"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Research: Part I</a:t>
            </a:r>
            <a:endParaRPr/>
          </a:p>
        </p:txBody>
      </p:sp>
      <p:sp>
        <p:nvSpPr>
          <p:cNvPr id="254" name="Google Shape;254;p46"/>
          <p:cNvSpPr/>
          <p:nvPr/>
        </p:nvSpPr>
        <p:spPr>
          <a:xfrm>
            <a:off x="2444800" y="2435400"/>
            <a:ext cx="5647500" cy="24165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10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6"/>
          <p:cNvSpPr/>
          <p:nvPr/>
        </p:nvSpPr>
        <p:spPr>
          <a:xfrm>
            <a:off x="996725" y="1401075"/>
            <a:ext cx="6954600" cy="3366300"/>
          </a:xfrm>
          <a:prstGeom prst="rect">
            <a:avLst/>
          </a:prstGeom>
          <a:solidFill>
            <a:srgbClr val="FCF8F2"/>
          </a:solidFill>
          <a:ln cap="flat" cmpd="sng" w="19050">
            <a:solidFill>
              <a:srgbClr val="10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56" name="Google Shape;256;p46"/>
          <p:cNvGraphicFramePr/>
          <p:nvPr/>
        </p:nvGraphicFramePr>
        <p:xfrm>
          <a:off x="1114725" y="15381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{A0A00656-FA96-4F92-8079-2B482DA4AE98}</a:tableStyleId>
              </a:tblPr>
              <a:tblGrid>
                <a:gridCol w="1746500"/>
                <a:gridCol w="1615900"/>
                <a:gridCol w="1681175"/>
                <a:gridCol w="1681175"/>
              </a:tblGrid>
              <a:tr h="572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04D4D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ENTOURAGE</a:t>
                      </a:r>
                      <a:endParaRPr b="1" sz="120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SOUND.XYZ</a:t>
                      </a:r>
                      <a:endParaRPr b="1" sz="1200">
                        <a:solidFill>
                          <a:schemeClr val="accent3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ROYAL</a:t>
                      </a:r>
                      <a:endParaRPr b="1" sz="1200">
                        <a:solidFill>
                          <a:schemeClr val="accent3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1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04D4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Social investing</a:t>
                      </a:r>
                      <a:endParaRPr sz="1200">
                        <a:solidFill>
                          <a:srgbClr val="104D4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31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7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04D4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Buy and sell limited music NFTs</a:t>
                      </a:r>
                      <a:endParaRPr sz="1200">
                        <a:solidFill>
                          <a:srgbClr val="104D4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6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04D4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Access to exclusive events hosted by musician</a:t>
                      </a:r>
                      <a:endParaRPr sz="1200">
                        <a:solidFill>
                          <a:srgbClr val="104D4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7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04D4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Verified superfan status</a:t>
                      </a:r>
                      <a:endParaRPr sz="1200">
                        <a:solidFill>
                          <a:srgbClr val="104D4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04D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57" name="Google Shape;257;p46"/>
          <p:cNvSpPr txBox="1"/>
          <p:nvPr/>
        </p:nvSpPr>
        <p:spPr>
          <a:xfrm>
            <a:off x="2616038" y="2104950"/>
            <a:ext cx="1937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>
                <a:solidFill>
                  <a:srgbClr val="104D4D"/>
                </a:solidFill>
                <a:latin typeface="Poppins"/>
                <a:ea typeface="Poppins"/>
                <a:cs typeface="Poppins"/>
                <a:sym typeface="Poppins"/>
              </a:rPr>
              <a:t>✔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46"/>
          <p:cNvSpPr txBox="1"/>
          <p:nvPr/>
        </p:nvSpPr>
        <p:spPr>
          <a:xfrm>
            <a:off x="2616038" y="2716875"/>
            <a:ext cx="1937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104D4D"/>
                </a:solidFill>
                <a:latin typeface="Poppins"/>
                <a:ea typeface="Poppins"/>
                <a:cs typeface="Poppins"/>
                <a:sym typeface="Poppins"/>
              </a:rPr>
              <a:t>✔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46"/>
          <p:cNvSpPr txBox="1"/>
          <p:nvPr/>
        </p:nvSpPr>
        <p:spPr>
          <a:xfrm>
            <a:off x="2616038" y="3378675"/>
            <a:ext cx="1937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104D4D"/>
                </a:solidFill>
                <a:latin typeface="Poppins"/>
                <a:ea typeface="Poppins"/>
                <a:cs typeface="Poppins"/>
                <a:sym typeface="Poppins"/>
              </a:rPr>
              <a:t>✔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46"/>
          <p:cNvSpPr txBox="1"/>
          <p:nvPr/>
        </p:nvSpPr>
        <p:spPr>
          <a:xfrm>
            <a:off x="2616038" y="4002375"/>
            <a:ext cx="1937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104D4D"/>
                </a:solidFill>
                <a:latin typeface="Poppins"/>
                <a:ea typeface="Poppins"/>
                <a:cs typeface="Poppins"/>
                <a:sym typeface="Poppins"/>
              </a:rPr>
              <a:t>✔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46"/>
          <p:cNvSpPr txBox="1"/>
          <p:nvPr/>
        </p:nvSpPr>
        <p:spPr>
          <a:xfrm>
            <a:off x="4373400" y="2716875"/>
            <a:ext cx="1937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104D4D"/>
                </a:solidFill>
                <a:latin typeface="Poppins"/>
                <a:ea typeface="Poppins"/>
                <a:cs typeface="Poppins"/>
                <a:sym typeface="Poppins"/>
              </a:rPr>
              <a:t>✔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46"/>
          <p:cNvSpPr txBox="1"/>
          <p:nvPr/>
        </p:nvSpPr>
        <p:spPr>
          <a:xfrm>
            <a:off x="4373400" y="4002375"/>
            <a:ext cx="1937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104D4D"/>
                </a:solidFill>
                <a:latin typeface="Poppins"/>
                <a:ea typeface="Poppins"/>
                <a:cs typeface="Poppins"/>
                <a:sym typeface="Poppins"/>
              </a:rPr>
              <a:t>✔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46"/>
          <p:cNvSpPr txBox="1"/>
          <p:nvPr/>
        </p:nvSpPr>
        <p:spPr>
          <a:xfrm>
            <a:off x="6073775" y="2716875"/>
            <a:ext cx="1937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104D4D"/>
                </a:solidFill>
                <a:latin typeface="Poppins"/>
                <a:ea typeface="Poppins"/>
                <a:cs typeface="Poppins"/>
                <a:sym typeface="Poppins"/>
              </a:rPr>
              <a:t>✔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Research: Part II</a:t>
            </a:r>
            <a:endParaRPr/>
          </a:p>
        </p:txBody>
      </p:sp>
      <p:sp>
        <p:nvSpPr>
          <p:cNvPr id="269" name="Google Shape;269;p47"/>
          <p:cNvSpPr txBox="1"/>
          <p:nvPr/>
        </p:nvSpPr>
        <p:spPr>
          <a:xfrm>
            <a:off x="557275" y="1391700"/>
            <a:ext cx="79542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U</a:t>
            </a:r>
            <a:r>
              <a:rPr b="1" lang="en" sz="27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nlike our competitors,</a:t>
            </a:r>
            <a:r>
              <a:rPr b="1" lang="en" sz="39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 Entourage have not neglected the social aspect of music. We are </a:t>
            </a:r>
            <a:r>
              <a:rPr b="1" lang="en" sz="3900" u="sng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building communities</a:t>
            </a:r>
            <a:r>
              <a:rPr b="1" lang="en" sz="39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 &amp; </a:t>
            </a:r>
            <a:r>
              <a:rPr b="1" lang="en" sz="3900" u="sng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fostering relationships</a:t>
            </a:r>
            <a:r>
              <a:rPr b="1" lang="en" sz="39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 through music NFTs, allowing users to </a:t>
            </a:r>
            <a:r>
              <a:rPr b="1" lang="en" sz="3900" u="sng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connect</a:t>
            </a:r>
            <a:r>
              <a:rPr b="1" lang="en" sz="39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 with each other and </a:t>
            </a:r>
            <a:r>
              <a:rPr b="1" lang="en" sz="3900" u="sng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discover</a:t>
            </a:r>
            <a:r>
              <a:rPr b="1" lang="en" sz="39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 new artists</a:t>
            </a:r>
            <a:r>
              <a:rPr b="1" lang="en" sz="3900" u="sng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b="1" lang="en" sz="39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sz="3900">
              <a:solidFill>
                <a:schemeClr val="accent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>
            <p:ph idx="4294967295"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grpSp>
        <p:nvGrpSpPr>
          <p:cNvPr id="275" name="Google Shape;275;p48"/>
          <p:cNvGrpSpPr/>
          <p:nvPr/>
        </p:nvGrpSpPr>
        <p:grpSpPr>
          <a:xfrm>
            <a:off x="323513" y="2291600"/>
            <a:ext cx="2952125" cy="1289700"/>
            <a:chOff x="323513" y="1986800"/>
            <a:chExt cx="2952125" cy="1289700"/>
          </a:xfrm>
        </p:grpSpPr>
        <p:sp>
          <p:nvSpPr>
            <p:cNvPr id="276" name="Google Shape;276;p4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latin typeface="Roboto"/>
                  <a:ea typeface="Roboto"/>
                  <a:cs typeface="Roboto"/>
                  <a:sym typeface="Roboto"/>
                </a:rPr>
                <a:t>Moderate Task</a:t>
              </a:r>
              <a:endParaRPr b="1" sz="17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Follow other users and see each other’s music NFT collection</a:t>
              </a: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7" name="Google Shape;277;p4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249C90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8" name="Google Shape;278;p48"/>
          <p:cNvGrpSpPr/>
          <p:nvPr/>
        </p:nvGrpSpPr>
        <p:grpSpPr>
          <a:xfrm>
            <a:off x="5209838" y="1365150"/>
            <a:ext cx="3610650" cy="1289700"/>
            <a:chOff x="5209838" y="1060350"/>
            <a:chExt cx="3610650" cy="1289700"/>
          </a:xfrm>
        </p:grpSpPr>
        <p:sp>
          <p:nvSpPr>
            <p:cNvPr id="279" name="Google Shape;279;p4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latin typeface="Roboto"/>
                  <a:ea typeface="Roboto"/>
                  <a:cs typeface="Roboto"/>
                  <a:sym typeface="Roboto"/>
                </a:rPr>
                <a:t>Simple Task</a:t>
              </a:r>
              <a:endParaRPr b="1" sz="17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Mint NFTs to financially support your favorite musicians, verify that you’re a superfan</a:t>
              </a: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 status</a:t>
              </a:r>
              <a:endParaRPr b="1"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0" name="Google Shape;280;p4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55B5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81" name="Google Shape;281;p48"/>
          <p:cNvGrpSpPr/>
          <p:nvPr/>
        </p:nvGrpSpPr>
        <p:grpSpPr>
          <a:xfrm>
            <a:off x="5209838" y="3325250"/>
            <a:ext cx="3610650" cy="1289700"/>
            <a:chOff x="5209838" y="3020450"/>
            <a:chExt cx="3610650" cy="1289700"/>
          </a:xfrm>
        </p:grpSpPr>
        <p:sp>
          <p:nvSpPr>
            <p:cNvPr id="282" name="Google Shape;282;p4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latin typeface="Roboto"/>
                  <a:ea typeface="Roboto"/>
                  <a:cs typeface="Roboto"/>
                  <a:sym typeface="Roboto"/>
                </a:rPr>
                <a:t>Complex Task </a:t>
              </a:r>
              <a:endParaRPr b="1" sz="17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Join campaigns and exclusive events hosted by your favorite musicians</a:t>
              </a:r>
              <a:endParaRPr b="1"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3" name="Google Shape;283;p4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D7E7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84" name="Google Shape;284;p48"/>
          <p:cNvGrpSpPr/>
          <p:nvPr/>
        </p:nvGrpSpPr>
        <p:grpSpPr>
          <a:xfrm>
            <a:off x="2662213" y="1033263"/>
            <a:ext cx="3814835" cy="3790597"/>
            <a:chOff x="2662213" y="676344"/>
            <a:chExt cx="3814835" cy="3790597"/>
          </a:xfrm>
        </p:grpSpPr>
        <p:sp>
          <p:nvSpPr>
            <p:cNvPr id="285" name="Google Shape;285;p4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249C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8" name="Google Shape;288;p4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89" name="Google Shape;289;p4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4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1" name="Google Shape;291;p4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92" name="Google Shape;292;p4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4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" name="Google Shape;294;p4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95" name="Google Shape;295;p4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4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7" name="Google Shape;297;p4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4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4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Values in Design</a:t>
            </a:r>
            <a:endParaRPr/>
          </a:p>
        </p:txBody>
      </p:sp>
      <p:sp>
        <p:nvSpPr>
          <p:cNvPr id="305" name="Google Shape;305;p49"/>
          <p:cNvSpPr txBox="1"/>
          <p:nvPr/>
        </p:nvSpPr>
        <p:spPr>
          <a:xfrm>
            <a:off x="594900" y="1147225"/>
            <a:ext cx="7954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At the heart of our design values are transparency, security and inclusion. While our goal is to introduce more people to the music NFT space, an </a:t>
            </a:r>
            <a:r>
              <a:rPr b="1" lang="en" sz="30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artifact</a:t>
            </a:r>
            <a:r>
              <a:rPr b="1" lang="en" sz="3000">
                <a:solidFill>
                  <a:schemeClr val="accent3"/>
                </a:solidFill>
                <a:latin typeface="Economica"/>
                <a:ea typeface="Economica"/>
                <a:cs typeface="Economica"/>
                <a:sym typeface="Economica"/>
              </a:rPr>
              <a:t> that arises is exclusion (which stems from NFT artists creating exclusive communities). We aim to combat that by encouraging the creation of more communities to allow users to find a home on our platform.                                                                   </a:t>
            </a:r>
            <a:endParaRPr b="1" sz="3000">
              <a:solidFill>
                <a:schemeClr val="accent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Storyboard</a:t>
            </a:r>
            <a:endParaRPr/>
          </a:p>
        </p:txBody>
      </p:sp>
      <p:pic>
        <p:nvPicPr>
          <p:cNvPr id="311" name="Google Shape;31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775" y="1299625"/>
            <a:ext cx="4169899" cy="2898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jpeg" id="312" name="Google Shape;31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5119" y="1299625"/>
            <a:ext cx="3306306" cy="309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:)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