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 SemiBold"/>
      <p:regular r:id="rId21"/>
      <p:bold r:id="rId22"/>
      <p:italic r:id="rId23"/>
      <p:boldItalic r:id="rId24"/>
    </p:embeddedFont>
    <p:embeddedFont>
      <p:font typeface="Amatic SC"/>
      <p:regular r:id="rId25"/>
      <p:bold r:id="rId26"/>
    </p:embeddedFont>
    <p:embeddedFont>
      <p:font typeface="Nuni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SemiBold-bold.fntdata"/><Relationship Id="rId21" Type="http://schemas.openxmlformats.org/officeDocument/2006/relationships/font" Target="fonts/NunitoSemiBold-regular.fntdata"/><Relationship Id="rId24" Type="http://schemas.openxmlformats.org/officeDocument/2006/relationships/font" Target="fonts/NunitoSemiBold-boldItalic.fntdata"/><Relationship Id="rId23" Type="http://schemas.openxmlformats.org/officeDocument/2006/relationships/font" Target="fonts/Nunito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e3776424d_0_15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e3776424d_0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b0e1c29c9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b0e1c29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e3776424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e3776424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e3776424d_0_20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e3776424d_0_2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e3776424d_0_2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e3776424d_0_2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e3776424d_0_2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e3776424d_0_2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e3776424d_0_2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e3776424d_0_2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e3776424d_0_16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e3776424d_0_1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e3776424d_0_19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e3776424d_0_1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e3776424d_0_19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e3776424d_0_1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e3776424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e3776424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e3776424d_0_19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e3776424d_0_1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e3776424d_0_19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e3776424d_0_1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e3776424d_0_19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e3776424d_0_1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b0e1c29c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b0e1c29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idx="4294967295" type="ctrTitle"/>
          </p:nvPr>
        </p:nvSpPr>
        <p:spPr>
          <a:xfrm>
            <a:off x="733050" y="1692513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Jennifer</a:t>
            </a:r>
            <a:endParaRPr sz="7200"/>
          </a:p>
        </p:txBody>
      </p:sp>
      <p:sp>
        <p:nvSpPr>
          <p:cNvPr id="267" name="Google Shape;267;p24"/>
          <p:cNvSpPr txBox="1"/>
          <p:nvPr>
            <p:ph idx="4294967295" type="subTitle"/>
          </p:nvPr>
        </p:nvSpPr>
        <p:spPr>
          <a:xfrm>
            <a:off x="5104900" y="127958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“I am a person who does not like to print files. I like the convenience of having everything stored on my devices. If something can be stored digitally, what is the need of owning them physically?”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68" name="Google Shape;268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24"/>
          <p:cNvSpPr txBox="1"/>
          <p:nvPr>
            <p:ph idx="4294967295" type="subTitle"/>
          </p:nvPr>
        </p:nvSpPr>
        <p:spPr>
          <a:xfrm>
            <a:off x="733050" y="269873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owner; an </a:t>
            </a:r>
            <a:r>
              <a:rPr lang="en"/>
              <a:t>environmentalist and a proponent of being sustainable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/>
          <p:nvPr/>
        </p:nvSpPr>
        <p:spPr>
          <a:xfrm>
            <a:off x="0" y="0"/>
            <a:ext cx="9144000" cy="5130300"/>
          </a:xfrm>
          <a:prstGeom prst="rect">
            <a:avLst/>
          </a:prstGeom>
          <a:solidFill>
            <a:srgbClr val="8080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12418" t="0"/>
          <a:stretch/>
        </p:blipFill>
        <p:spPr>
          <a:xfrm>
            <a:off x="3102150" y="0"/>
            <a:ext cx="4744125" cy="6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550" y="569500"/>
            <a:ext cx="3288825" cy="210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375" y="2820927"/>
            <a:ext cx="3241524" cy="214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7275" y="569502"/>
            <a:ext cx="3259734" cy="210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9550" y="2893902"/>
            <a:ext cx="3288824" cy="20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Tensions, Contradictions, Surprises</a:t>
            </a:r>
            <a:endParaRPr/>
          </a:p>
        </p:txBody>
      </p:sp>
      <p:sp>
        <p:nvSpPr>
          <p:cNvPr id="285" name="Google Shape;285;p26"/>
          <p:cNvSpPr txBox="1"/>
          <p:nvPr>
            <p:ph idx="1" type="body"/>
          </p:nvPr>
        </p:nvSpPr>
        <p:spPr>
          <a:xfrm>
            <a:off x="1188175" y="1506350"/>
            <a:ext cx="2001900" cy="27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Tensions</a:t>
            </a:r>
            <a:r>
              <a:rPr b="1" lang="en"/>
              <a:t>	</a:t>
            </a:r>
            <a:endParaRPr i="1" sz="1200"/>
          </a:p>
        </p:txBody>
      </p:sp>
      <p:sp>
        <p:nvSpPr>
          <p:cNvPr id="286" name="Google Shape;286;p26"/>
          <p:cNvSpPr txBox="1"/>
          <p:nvPr>
            <p:ph idx="2" type="body"/>
          </p:nvPr>
        </p:nvSpPr>
        <p:spPr>
          <a:xfrm>
            <a:off x="3287563" y="1506350"/>
            <a:ext cx="2001900" cy="27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Contradictions</a:t>
            </a:r>
            <a:endParaRPr sz="1400"/>
          </a:p>
        </p:txBody>
      </p:sp>
      <p:sp>
        <p:nvSpPr>
          <p:cNvPr id="287" name="Google Shape;287;p26"/>
          <p:cNvSpPr txBox="1"/>
          <p:nvPr>
            <p:ph idx="3" type="body"/>
          </p:nvPr>
        </p:nvSpPr>
        <p:spPr>
          <a:xfrm>
            <a:off x="5744275" y="1506350"/>
            <a:ext cx="2001900" cy="27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Surprises</a:t>
            </a:r>
            <a:endParaRPr sz="1400"/>
          </a:p>
        </p:txBody>
      </p:sp>
      <p:sp>
        <p:nvSpPr>
          <p:cNvPr id="288" name="Google Shape;288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26"/>
          <p:cNvSpPr/>
          <p:nvPr/>
        </p:nvSpPr>
        <p:spPr>
          <a:xfrm rot="1085481">
            <a:off x="7856433" y="3637885"/>
            <a:ext cx="707279" cy="1144863"/>
          </a:xfrm>
          <a:custGeom>
            <a:rect b="b" l="l" r="r" t="t"/>
            <a:pathLst>
              <a:path extrusionOk="0" h="542775" w="335318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9400" y="-188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6"/>
          <p:cNvPicPr preferRelativeResize="0"/>
          <p:nvPr/>
        </p:nvPicPr>
        <p:blipFill rotWithShape="1">
          <a:blip r:embed="rId3">
            <a:alphaModFix/>
          </a:blip>
          <a:srcRect b="11582" l="22096" r="19059" t="21662"/>
          <a:stretch/>
        </p:blipFill>
        <p:spPr>
          <a:xfrm>
            <a:off x="944650" y="0"/>
            <a:ext cx="7254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Insights/Potential Needs</a:t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883375" y="1597975"/>
            <a:ext cx="6932400" cy="1484400"/>
          </a:xfrm>
          <a:prstGeom prst="rect">
            <a:avLst/>
          </a:prstGeom>
          <a:solidFill>
            <a:srgbClr val="E7CD99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2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883375" y="1342125"/>
            <a:ext cx="3799500" cy="1484400"/>
          </a:xfrm>
          <a:prstGeom prst="rect">
            <a:avLst/>
          </a:prstGeom>
          <a:solidFill>
            <a:srgbClr val="E7CD99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Potential Need #1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Method to share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digital collectables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4099751" y="1342125"/>
            <a:ext cx="3716100" cy="1484400"/>
          </a:xfrm>
          <a:prstGeom prst="rect">
            <a:avLst/>
          </a:prstGeom>
          <a:solidFill>
            <a:srgbClr val="E7CD99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Potential Need #2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Break monetary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barriers to entry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883375" y="2989325"/>
            <a:ext cx="3716100" cy="1484400"/>
          </a:xfrm>
          <a:prstGeom prst="rect">
            <a:avLst/>
          </a:prstGeom>
          <a:solidFill>
            <a:srgbClr val="E7CD99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Security and trust with digital assets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Potential Need #3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4184375" y="2989325"/>
            <a:ext cx="3631500" cy="1484400"/>
          </a:xfrm>
          <a:prstGeom prst="rect">
            <a:avLst/>
          </a:prstGeom>
          <a:solidFill>
            <a:srgbClr val="E7CD99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Functionality and fun integration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Potential Need #4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3249826" y="1756949"/>
            <a:ext cx="2108400" cy="2108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 rot="5400000">
            <a:off x="3401826" y="1756949"/>
            <a:ext cx="2108400" cy="2108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 rot="10800000">
            <a:off x="3401826" y="1910149"/>
            <a:ext cx="2108400" cy="2108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 rot="-5400000">
            <a:off x="3249826" y="1910149"/>
            <a:ext cx="2108400" cy="2108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/>
          <p:nvPr/>
        </p:nvSpPr>
        <p:spPr>
          <a:xfrm>
            <a:off x="2402588" y="1397963"/>
            <a:ext cx="2586000" cy="1461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 txBox="1"/>
          <p:nvPr>
            <p:ph type="ctrTitle"/>
          </p:nvPr>
        </p:nvSpPr>
        <p:spPr>
          <a:xfrm>
            <a:off x="1773450" y="592800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Summary</a:t>
            </a:r>
            <a:endParaRPr sz="4000"/>
          </a:p>
        </p:txBody>
      </p:sp>
      <p:sp>
        <p:nvSpPr>
          <p:cNvPr id="313" name="Google Shape;313;p28"/>
          <p:cNvSpPr txBox="1"/>
          <p:nvPr>
            <p:ph idx="1" type="subTitle"/>
          </p:nvPr>
        </p:nvSpPr>
        <p:spPr>
          <a:xfrm>
            <a:off x="2537600" y="1489238"/>
            <a:ext cx="2316000" cy="14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We talked to our participants about their experiences with digital assets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314" name="Google Shape;314;p28"/>
          <p:cNvSpPr txBox="1"/>
          <p:nvPr/>
        </p:nvSpPr>
        <p:spPr>
          <a:xfrm rot="2700000">
            <a:off x="686074" y="491845"/>
            <a:ext cx="1493834" cy="1488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:D</a:t>
            </a:r>
            <a:endParaRPr b="1" sz="7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1002925" y="3085200"/>
            <a:ext cx="2586000" cy="1148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 txBox="1"/>
          <p:nvPr>
            <p:ph idx="1" type="subTitle"/>
          </p:nvPr>
        </p:nvSpPr>
        <p:spPr>
          <a:xfrm>
            <a:off x="1165050" y="3155700"/>
            <a:ext cx="2341500" cy="10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T</a:t>
            </a:r>
            <a:r>
              <a:rPr b="1" lang="en" sz="2000">
                <a:solidFill>
                  <a:schemeClr val="lt1"/>
                </a:solidFill>
              </a:rPr>
              <a:t>hese experiences came in different forms 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5230425" y="1835425"/>
            <a:ext cx="2768700" cy="2380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 txBox="1"/>
          <p:nvPr>
            <p:ph idx="1" type="subTitle"/>
          </p:nvPr>
        </p:nvSpPr>
        <p:spPr>
          <a:xfrm>
            <a:off x="5303025" y="2181750"/>
            <a:ext cx="2623500" cy="187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P</a:t>
            </a:r>
            <a:r>
              <a:rPr b="1" lang="en" sz="2000">
                <a:solidFill>
                  <a:schemeClr val="lt1"/>
                </a:solidFill>
              </a:rPr>
              <a:t>rice, </a:t>
            </a:r>
            <a:r>
              <a:rPr b="1" lang="en" sz="2000">
                <a:solidFill>
                  <a:schemeClr val="lt1"/>
                </a:solidFill>
              </a:rPr>
              <a:t>knowledge and trust</a:t>
            </a:r>
            <a:r>
              <a:rPr b="1" lang="en" sz="2000">
                <a:solidFill>
                  <a:schemeClr val="lt1"/>
                </a:solidFill>
              </a:rPr>
              <a:t> were a common concern when engaging with digital assets/collectables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1245700" y="2181750"/>
            <a:ext cx="1156887" cy="875590"/>
          </a:xfrm>
          <a:custGeom>
            <a:rect b="b" l="l" r="r" t="t"/>
            <a:pathLst>
              <a:path extrusionOk="0" h="32809" w="43321">
                <a:moveTo>
                  <a:pt x="43321" y="0"/>
                </a:moveTo>
                <a:cubicBezTo>
                  <a:pt x="36448" y="3873"/>
                  <a:pt x="8082" y="21038"/>
                  <a:pt x="2082" y="23240"/>
                </a:cubicBezTo>
                <a:cubicBezTo>
                  <a:pt x="-3918" y="25443"/>
                  <a:pt x="4702" y="11620"/>
                  <a:pt x="7322" y="13215"/>
                </a:cubicBezTo>
                <a:cubicBezTo>
                  <a:pt x="9942" y="14810"/>
                  <a:pt x="16056" y="29543"/>
                  <a:pt x="17803" y="32809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20" name="Google Shape;320;p28"/>
          <p:cNvCxnSpPr/>
          <p:nvPr/>
        </p:nvCxnSpPr>
        <p:spPr>
          <a:xfrm flipH="1" rot="10800000">
            <a:off x="3588925" y="3085200"/>
            <a:ext cx="1541100" cy="397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idx="4294967295" type="ctrTitle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26" name="Google Shape;326;p29"/>
          <p:cNvSpPr txBox="1"/>
          <p:nvPr>
            <p:ph idx="4294967295" type="body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Any questions?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Remember to like, comment, and subscribe!</a:t>
            </a:r>
            <a:endParaRPr/>
          </a:p>
        </p:txBody>
      </p:sp>
      <p:sp>
        <p:nvSpPr>
          <p:cNvPr id="327" name="Google Shape;327;p2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5698675" y="1712225"/>
            <a:ext cx="1861301" cy="171902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and Digital Media:</a:t>
            </a:r>
            <a:endParaRPr/>
          </a:p>
        </p:txBody>
      </p:sp>
      <p:sp>
        <p:nvSpPr>
          <p:cNvPr id="189" name="Google Shape;189;p16"/>
          <p:cNvSpPr txBox="1"/>
          <p:nvPr>
            <p:ph idx="1" type="subTitle"/>
          </p:nvPr>
        </p:nvSpPr>
        <p:spPr>
          <a:xfrm>
            <a:off x="1655250" y="2651125"/>
            <a:ext cx="58335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Problem Domain → Digital Assets/Collectibles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b="1" sz="7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96" name="Google Shape;196;p17"/>
          <p:cNvSpPr txBox="1"/>
          <p:nvPr>
            <p:ph idx="1" type="body"/>
          </p:nvPr>
        </p:nvSpPr>
        <p:spPr>
          <a:xfrm>
            <a:off x="1796050" y="1463825"/>
            <a:ext cx="26373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Emilio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Stanford ‘24 Mathematics/CS Orlando, FL </a:t>
            </a:r>
            <a:endParaRPr sz="2000"/>
          </a:p>
        </p:txBody>
      </p:sp>
      <p:sp>
        <p:nvSpPr>
          <p:cNvPr id="197" name="Google Shape;197;p17"/>
          <p:cNvSpPr txBox="1"/>
          <p:nvPr>
            <p:ph idx="2" type="body"/>
          </p:nvPr>
        </p:nvSpPr>
        <p:spPr>
          <a:xfrm>
            <a:off x="4710657" y="1463825"/>
            <a:ext cx="26373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Ruslan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Stanford ‘23              Computer Science                            Palestine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8" name="Google Shape;198;p1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17"/>
          <p:cNvSpPr/>
          <p:nvPr/>
        </p:nvSpPr>
        <p:spPr>
          <a:xfrm rot="1085481">
            <a:off x="7856433" y="3637885"/>
            <a:ext cx="707279" cy="1144863"/>
          </a:xfrm>
          <a:custGeom>
            <a:rect b="b" l="l" r="r" t="t"/>
            <a:pathLst>
              <a:path extrusionOk="0" h="542775" w="335318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1796050" y="2987825"/>
            <a:ext cx="26373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Alahji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Stanford ‘23           Computer Science                            Atlanta, GA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1" name="Google Shape;201;p17"/>
          <p:cNvSpPr txBox="1"/>
          <p:nvPr>
            <p:ph idx="2" type="body"/>
          </p:nvPr>
        </p:nvSpPr>
        <p:spPr>
          <a:xfrm>
            <a:off x="4710657" y="2987825"/>
            <a:ext cx="2637300" cy="13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Nick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Stanford ‘23             Computer Science                            Danville, CA 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Participants</a:t>
            </a:r>
            <a:endParaRPr/>
          </a:p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3326413" y="2644125"/>
            <a:ext cx="2001900" cy="27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John</a:t>
            </a:r>
            <a:endParaRPr b="1"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Georgia Tech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Business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i="1" lang="en" sz="2000"/>
              <a:t>Atlanta, GA</a:t>
            </a:r>
            <a:endParaRPr i="1" sz="2000"/>
          </a:p>
        </p:txBody>
      </p:sp>
      <p:sp>
        <p:nvSpPr>
          <p:cNvPr id="208" name="Google Shape;208;p18"/>
          <p:cNvSpPr txBox="1"/>
          <p:nvPr>
            <p:ph idx="2" type="body"/>
          </p:nvPr>
        </p:nvSpPr>
        <p:spPr>
          <a:xfrm>
            <a:off x="1040225" y="2644125"/>
            <a:ext cx="2001900" cy="17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Jimmy</a:t>
            </a:r>
            <a:endParaRPr b="1"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Stanford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CS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i="1" lang="en" sz="2000"/>
              <a:t>Mountain View, CA</a:t>
            </a:r>
            <a:endParaRPr i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9" name="Google Shape;209;p18"/>
          <p:cNvSpPr txBox="1"/>
          <p:nvPr>
            <p:ph idx="3" type="body"/>
          </p:nvPr>
        </p:nvSpPr>
        <p:spPr>
          <a:xfrm>
            <a:off x="5612600" y="2644125"/>
            <a:ext cx="2529300" cy="27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Jennifer</a:t>
            </a:r>
            <a:endParaRPr b="1"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UF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sz="2000"/>
              <a:t>Engineering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i="1" lang="en" sz="2000"/>
              <a:t>Orlando, FL</a:t>
            </a:r>
            <a:endParaRPr i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18"/>
          <p:cNvSpPr/>
          <p:nvPr/>
        </p:nvSpPr>
        <p:spPr>
          <a:xfrm rot="1085481">
            <a:off x="7856433" y="3637885"/>
            <a:ext cx="707279" cy="1144863"/>
          </a:xfrm>
          <a:custGeom>
            <a:rect b="b" l="l" r="r" t="t"/>
            <a:pathLst>
              <a:path extrusionOk="0" h="542775" w="335318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475" y="1460400"/>
            <a:ext cx="821800" cy="11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813" y="1460400"/>
            <a:ext cx="1399469" cy="11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5">
            <a:alphaModFix/>
          </a:blip>
          <a:srcRect b="5900" l="0" r="0" t="0"/>
          <a:stretch/>
        </p:blipFill>
        <p:spPr>
          <a:xfrm flipH="1">
            <a:off x="1474261" y="1432863"/>
            <a:ext cx="1133825" cy="11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19"/>
          <p:cNvCxnSpPr/>
          <p:nvPr/>
        </p:nvCxnSpPr>
        <p:spPr>
          <a:xfrm rot="10800000">
            <a:off x="4581025" y="999150"/>
            <a:ext cx="0" cy="3364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0" name="Google Shape;220;p19"/>
          <p:cNvCxnSpPr/>
          <p:nvPr/>
        </p:nvCxnSpPr>
        <p:spPr>
          <a:xfrm>
            <a:off x="2681875" y="2562750"/>
            <a:ext cx="3798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1" name="Google Shape;221;p19"/>
          <p:cNvSpPr txBox="1"/>
          <p:nvPr>
            <p:ph idx="4294967295" type="body"/>
          </p:nvPr>
        </p:nvSpPr>
        <p:spPr>
          <a:xfrm>
            <a:off x="6527125" y="2384075"/>
            <a:ext cx="12414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 Fondness</a:t>
            </a:r>
            <a:endParaRPr sz="1200"/>
          </a:p>
        </p:txBody>
      </p:sp>
      <p:sp>
        <p:nvSpPr>
          <p:cNvPr id="222" name="Google Shape;222;p19"/>
          <p:cNvSpPr txBox="1"/>
          <p:nvPr>
            <p:ph idx="4294967295" type="body"/>
          </p:nvPr>
        </p:nvSpPr>
        <p:spPr>
          <a:xfrm>
            <a:off x="3842400" y="566850"/>
            <a:ext cx="14592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 Knowledge</a:t>
            </a:r>
            <a:endParaRPr sz="1200"/>
          </a:p>
        </p:txBody>
      </p:sp>
      <p:sp>
        <p:nvSpPr>
          <p:cNvPr id="223" name="Google Shape;223;p19"/>
          <p:cNvSpPr txBox="1"/>
          <p:nvPr>
            <p:ph idx="4294967295" type="body"/>
          </p:nvPr>
        </p:nvSpPr>
        <p:spPr>
          <a:xfrm>
            <a:off x="2567950" y="899900"/>
            <a:ext cx="9063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 Jimmy</a:t>
            </a:r>
            <a:endParaRPr sz="1200"/>
          </a:p>
        </p:txBody>
      </p:sp>
      <p:sp>
        <p:nvSpPr>
          <p:cNvPr id="224" name="Google Shape;224;p19"/>
          <p:cNvSpPr txBox="1"/>
          <p:nvPr>
            <p:ph idx="4294967295" type="body"/>
          </p:nvPr>
        </p:nvSpPr>
        <p:spPr>
          <a:xfrm>
            <a:off x="4839850" y="3130900"/>
            <a:ext cx="6102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John</a:t>
            </a:r>
            <a:endParaRPr sz="1200"/>
          </a:p>
        </p:txBody>
      </p:sp>
      <p:sp>
        <p:nvSpPr>
          <p:cNvPr id="225" name="Google Shape;225;p19"/>
          <p:cNvSpPr txBox="1"/>
          <p:nvPr>
            <p:ph idx="4294967295" type="body"/>
          </p:nvPr>
        </p:nvSpPr>
        <p:spPr>
          <a:xfrm>
            <a:off x="5363950" y="1127075"/>
            <a:ext cx="10431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000"/>
              <a:t>Jennifer</a:t>
            </a:r>
            <a:endParaRPr sz="1200"/>
          </a:p>
        </p:txBody>
      </p:sp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5900" l="0" r="0" t="0"/>
          <a:stretch/>
        </p:blipFill>
        <p:spPr>
          <a:xfrm flipH="1">
            <a:off x="2737550" y="1269550"/>
            <a:ext cx="502550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500" y="2649200"/>
            <a:ext cx="356200" cy="4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848" y="1418850"/>
            <a:ext cx="700700" cy="5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idx="4294967295" type="ctrTitle"/>
          </p:nvPr>
        </p:nvSpPr>
        <p:spPr>
          <a:xfrm>
            <a:off x="855300" y="770925"/>
            <a:ext cx="7433400" cy="140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>
                <a:solidFill>
                  <a:schemeClr val="accent1"/>
                </a:solidFill>
              </a:rPr>
              <a:t>Guiding Questions</a:t>
            </a:r>
            <a:endParaRPr sz="7700">
              <a:solidFill>
                <a:schemeClr val="accent1"/>
              </a:solidFill>
            </a:endParaRPr>
          </a:p>
        </p:txBody>
      </p:sp>
      <p:sp>
        <p:nvSpPr>
          <p:cNvPr id="234" name="Google Shape;234;p20"/>
          <p:cNvSpPr txBox="1"/>
          <p:nvPr>
            <p:ph idx="4294967295" type="subTitle"/>
          </p:nvPr>
        </p:nvSpPr>
        <p:spPr>
          <a:xfrm>
            <a:off x="855300" y="2427402"/>
            <a:ext cx="7433400" cy="3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How do you expose yourself to digital media?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5" name="Google Shape;235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0"/>
          <p:cNvSpPr txBox="1"/>
          <p:nvPr>
            <p:ph idx="4294967295" type="subTitle"/>
          </p:nvPr>
        </p:nvSpPr>
        <p:spPr>
          <a:xfrm>
            <a:off x="855300" y="2896940"/>
            <a:ext cx="7433400" cy="3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How do you share digital </a:t>
            </a:r>
            <a:r>
              <a:rPr lang="en">
                <a:solidFill>
                  <a:schemeClr val="lt2"/>
                </a:solidFill>
              </a:rPr>
              <a:t>content</a:t>
            </a:r>
            <a:r>
              <a:rPr lang="en">
                <a:solidFill>
                  <a:schemeClr val="lt2"/>
                </a:solidFill>
              </a:rPr>
              <a:t> you enjoy</a:t>
            </a:r>
            <a:r>
              <a:rPr lang="en">
                <a:solidFill>
                  <a:schemeClr val="lt2"/>
                </a:solidFill>
              </a:rPr>
              <a:t>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7" name="Google Shape;237;p20"/>
          <p:cNvSpPr txBox="1"/>
          <p:nvPr>
            <p:ph idx="4294967295" type="subTitle"/>
          </p:nvPr>
        </p:nvSpPr>
        <p:spPr>
          <a:xfrm>
            <a:off x="855300" y="3366502"/>
            <a:ext cx="7433400" cy="3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What do you value about digital assets</a:t>
            </a:r>
            <a:r>
              <a:rPr lang="en">
                <a:solidFill>
                  <a:schemeClr val="lt2"/>
                </a:solidFill>
              </a:rPr>
              <a:t>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8" name="Google Shape;238;p20"/>
          <p:cNvSpPr txBox="1"/>
          <p:nvPr>
            <p:ph idx="4294967295" type="subTitle"/>
          </p:nvPr>
        </p:nvSpPr>
        <p:spPr>
          <a:xfrm>
            <a:off x="855300" y="3836052"/>
            <a:ext cx="7433400" cy="3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What sorts of digital assets have you interacted with</a:t>
            </a:r>
            <a:r>
              <a:rPr lang="en">
                <a:solidFill>
                  <a:schemeClr val="lt2"/>
                </a:solidFill>
              </a:rPr>
              <a:t>?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idx="4294967295" type="ctrTitle"/>
          </p:nvPr>
        </p:nvSpPr>
        <p:spPr>
          <a:xfrm>
            <a:off x="855300" y="1871100"/>
            <a:ext cx="7433400" cy="140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Results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244" name="Google Shape;244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idx="4294967295" type="ctrTitle"/>
          </p:nvPr>
        </p:nvSpPr>
        <p:spPr>
          <a:xfrm>
            <a:off x="733050" y="1692513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Jimmy</a:t>
            </a:r>
            <a:endParaRPr sz="7200"/>
          </a:p>
        </p:txBody>
      </p:sp>
      <p:sp>
        <p:nvSpPr>
          <p:cNvPr id="250" name="Google Shape;250;p22"/>
          <p:cNvSpPr txBox="1"/>
          <p:nvPr>
            <p:ph idx="4294967295" type="subTitle"/>
          </p:nvPr>
        </p:nvSpPr>
        <p:spPr>
          <a:xfrm>
            <a:off x="5054750" y="1198661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“I judge anyone who spends more than double digits on digital assets”</a:t>
            </a:r>
            <a:endParaRPr b="1"/>
          </a:p>
        </p:txBody>
      </p:sp>
      <p:sp>
        <p:nvSpPr>
          <p:cNvPr id="251" name="Google Shape;251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2"/>
          <p:cNvSpPr txBox="1"/>
          <p:nvPr>
            <p:ph idx="4294967295" type="subTitle"/>
          </p:nvPr>
        </p:nvSpPr>
        <p:spPr>
          <a:xfrm>
            <a:off x="733050" y="269873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Worked on in-game transactions, has a distaste for digital assets</a:t>
            </a:r>
            <a:endParaRPr/>
          </a:p>
        </p:txBody>
      </p:sp>
      <p:sp>
        <p:nvSpPr>
          <p:cNvPr id="253" name="Google Shape;253;p22"/>
          <p:cNvSpPr txBox="1"/>
          <p:nvPr>
            <p:ph idx="4294967295" type="subTitle"/>
          </p:nvPr>
        </p:nvSpPr>
        <p:spPr>
          <a:xfrm>
            <a:off x="5054750" y="269873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“I don’t have the disposable </a:t>
            </a:r>
            <a:r>
              <a:rPr b="1" lang="en"/>
              <a:t>dignity</a:t>
            </a:r>
            <a:r>
              <a:rPr b="1" lang="en"/>
              <a:t> for NFTs”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CF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idx="4294967295" type="ctrTitle"/>
          </p:nvPr>
        </p:nvSpPr>
        <p:spPr>
          <a:xfrm>
            <a:off x="733050" y="1692513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John</a:t>
            </a:r>
            <a:endParaRPr sz="7200"/>
          </a:p>
        </p:txBody>
      </p:sp>
      <p:sp>
        <p:nvSpPr>
          <p:cNvPr id="259" name="Google Shape;259;p23"/>
          <p:cNvSpPr txBox="1"/>
          <p:nvPr>
            <p:ph idx="4294967295" type="subTitle"/>
          </p:nvPr>
        </p:nvSpPr>
        <p:spPr>
          <a:xfrm>
            <a:off x="5049050" y="205103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“I currently view NFTs and cryptocurrency as a business opportunity and nothing else.”</a:t>
            </a:r>
            <a:endParaRPr b="1"/>
          </a:p>
        </p:txBody>
      </p:sp>
      <p:sp>
        <p:nvSpPr>
          <p:cNvPr id="260" name="Google Shape;260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3"/>
          <p:cNvSpPr txBox="1"/>
          <p:nvPr>
            <p:ph idx="4294967295" type="subTitle"/>
          </p:nvPr>
        </p:nvSpPr>
        <p:spPr>
          <a:xfrm>
            <a:off x="733050" y="2698736"/>
            <a:ext cx="3261300" cy="137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Avid gamer, interest in digital collectables and cryptocurrency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