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ppt/ink/ink2.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79" r:id="rId1"/>
  </p:sldMasterIdLst>
  <p:notesMasterIdLst>
    <p:notesMasterId r:id="rId88"/>
  </p:notesMasterIdLst>
  <p:handoutMasterIdLst>
    <p:handoutMasterId r:id="rId89"/>
  </p:handoutMasterIdLst>
  <p:sldIdLst>
    <p:sldId id="256" r:id="rId2"/>
    <p:sldId id="380" r:id="rId3"/>
    <p:sldId id="381" r:id="rId4"/>
    <p:sldId id="386" r:id="rId5"/>
    <p:sldId id="391" r:id="rId6"/>
    <p:sldId id="365" r:id="rId7"/>
    <p:sldId id="261" r:id="rId8"/>
    <p:sldId id="272" r:id="rId9"/>
    <p:sldId id="2263" r:id="rId10"/>
    <p:sldId id="2264" r:id="rId11"/>
    <p:sldId id="2265" r:id="rId12"/>
    <p:sldId id="2255" r:id="rId13"/>
    <p:sldId id="2256" r:id="rId14"/>
    <p:sldId id="273" r:id="rId15"/>
    <p:sldId id="268" r:id="rId16"/>
    <p:sldId id="281" r:id="rId17"/>
    <p:sldId id="270" r:id="rId18"/>
    <p:sldId id="2259" r:id="rId19"/>
    <p:sldId id="2260" r:id="rId20"/>
    <p:sldId id="301" r:id="rId21"/>
    <p:sldId id="342" r:id="rId22"/>
    <p:sldId id="343" r:id="rId23"/>
    <p:sldId id="282" r:id="rId24"/>
    <p:sldId id="310" r:id="rId25"/>
    <p:sldId id="311" r:id="rId26"/>
    <p:sldId id="358" r:id="rId27"/>
    <p:sldId id="271" r:id="rId28"/>
    <p:sldId id="332" r:id="rId29"/>
    <p:sldId id="2257" r:id="rId30"/>
    <p:sldId id="361" r:id="rId31"/>
    <p:sldId id="344" r:id="rId32"/>
    <p:sldId id="345" r:id="rId33"/>
    <p:sldId id="346" r:id="rId34"/>
    <p:sldId id="347" r:id="rId35"/>
    <p:sldId id="349" r:id="rId36"/>
    <p:sldId id="303" r:id="rId37"/>
    <p:sldId id="351" r:id="rId38"/>
    <p:sldId id="353" r:id="rId39"/>
    <p:sldId id="354" r:id="rId40"/>
    <p:sldId id="334" r:id="rId41"/>
    <p:sldId id="2266" r:id="rId42"/>
    <p:sldId id="312" r:id="rId43"/>
    <p:sldId id="320" r:id="rId44"/>
    <p:sldId id="284" r:id="rId45"/>
    <p:sldId id="285" r:id="rId46"/>
    <p:sldId id="319" r:id="rId47"/>
    <p:sldId id="318" r:id="rId48"/>
    <p:sldId id="305" r:id="rId49"/>
    <p:sldId id="286" r:id="rId50"/>
    <p:sldId id="306" r:id="rId51"/>
    <p:sldId id="2267" r:id="rId52"/>
    <p:sldId id="322" r:id="rId53"/>
    <p:sldId id="337" r:id="rId54"/>
    <p:sldId id="323" r:id="rId55"/>
    <p:sldId id="338" r:id="rId56"/>
    <p:sldId id="339" r:id="rId57"/>
    <p:sldId id="340" r:id="rId58"/>
    <p:sldId id="341" r:id="rId59"/>
    <p:sldId id="292" r:id="rId60"/>
    <p:sldId id="2258" r:id="rId61"/>
    <p:sldId id="2261" r:id="rId62"/>
    <p:sldId id="277" r:id="rId63"/>
    <p:sldId id="308" r:id="rId64"/>
    <p:sldId id="328" r:id="rId65"/>
    <p:sldId id="330" r:id="rId66"/>
    <p:sldId id="2268" r:id="rId67"/>
    <p:sldId id="316" r:id="rId68"/>
    <p:sldId id="317" r:id="rId69"/>
    <p:sldId id="274" r:id="rId70"/>
    <p:sldId id="288" r:id="rId71"/>
    <p:sldId id="333" r:id="rId72"/>
    <p:sldId id="326" r:id="rId73"/>
    <p:sldId id="389" r:id="rId74"/>
    <p:sldId id="278" r:id="rId75"/>
    <p:sldId id="848" r:id="rId76"/>
    <p:sldId id="849" r:id="rId77"/>
    <p:sldId id="850" r:id="rId78"/>
    <p:sldId id="851" r:id="rId79"/>
    <p:sldId id="852" r:id="rId80"/>
    <p:sldId id="853" r:id="rId81"/>
    <p:sldId id="854" r:id="rId82"/>
    <p:sldId id="2269" r:id="rId83"/>
    <p:sldId id="2270" r:id="rId84"/>
    <p:sldId id="357" r:id="rId85"/>
    <p:sldId id="355" r:id="rId86"/>
    <p:sldId id="364" r:id="rId87"/>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25BACC"/>
    <a:srgbClr val="47C4A1"/>
    <a:srgbClr val="FFB500"/>
    <a:srgbClr val="000000"/>
    <a:srgbClr val="F6F6F6"/>
    <a:srgbClr val="FFFFFF"/>
    <a:srgbClr val="77787A"/>
    <a:srgbClr val="F2F2F2"/>
    <a:srgbClr val="FC74B4"/>
    <a:srgbClr val="B3CA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31" autoAdjust="0"/>
    <p:restoredTop sz="85632" autoAdjust="0"/>
  </p:normalViewPr>
  <p:slideViewPr>
    <p:cSldViewPr snapToGrid="0" snapToObjects="1">
      <p:cViewPr varScale="1">
        <p:scale>
          <a:sx n="185" d="100"/>
          <a:sy n="185" d="100"/>
        </p:scale>
        <p:origin x="288" y="176"/>
      </p:cViewPr>
      <p:guideLst>
        <p:guide orient="horz" pos="1926"/>
        <p:guide pos="3840"/>
      </p:guideLst>
    </p:cSldViewPr>
  </p:slideViewPr>
  <p:outlineViewPr>
    <p:cViewPr>
      <p:scale>
        <a:sx n="33" d="100"/>
        <a:sy n="33" d="100"/>
      </p:scale>
      <p:origin x="0" y="0"/>
    </p:cViewPr>
    <p:sldLst>
      <p:sld r:id="rId1" collapse="1"/>
      <p:sld r:id="rId2" collapse="1"/>
      <p:sld r:id="rId3" collapse="1"/>
    </p:sldLst>
  </p:outlineViewPr>
  <p:notesTextViewPr>
    <p:cViewPr>
      <p:scale>
        <a:sx n="170" d="100"/>
        <a:sy n="170" d="100"/>
      </p:scale>
      <p:origin x="0" y="0"/>
    </p:cViewPr>
  </p:notesTextViewPr>
  <p:sorterViewPr>
    <p:cViewPr>
      <p:scale>
        <a:sx n="1" d="1"/>
        <a:sy n="1" d="1"/>
      </p:scale>
      <p:origin x="0" y="0"/>
    </p:cViewPr>
  </p:sorterViewPr>
  <p:notesViewPr>
    <p:cSldViewPr snapToGrid="0" snapToObjects="1" showGuides="1">
      <p:cViewPr varScale="1">
        <p:scale>
          <a:sx n="156" d="100"/>
          <a:sy n="156" d="100"/>
        </p:scale>
        <p:origin x="6496" y="184"/>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slide" Target="slides/slide82.xml"/><Relationship Id="rId1"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30913"/>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Winter 2022</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a:latin typeface="Helvetica" panose="020B0604020202020204" pitchFamily="34" charset="0"/>
                <a:cs typeface="Helvetica" panose="020B0604020202020204" pitchFamily="34" charset="0"/>
              </a:rPr>
              <a:t>February 2, 2022</a:t>
            </a: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2:58.618"/>
    </inkml:context>
    <inkml:brush xml:id="br0">
      <inkml:brushProperty name="width" value="0.10583" units="cm"/>
      <inkml:brushProperty name="height" value="0.10583" units="cm"/>
      <inkml:brushProperty name="color" value="#FFB500"/>
    </inkml:brush>
  </inkml:definitions>
  <inkml:trace contextRef="#ctx0" brushRef="#br0">2844 1287 24575,'-4'-29'0,"-4"-6"0,-6-11 0,-9-10 0,-6-7 0,-8-8 0,-6-1 0,-4 2 0,-1 8 0,2 10 0,-8-1 0,14 16 0,-22-15 0,10 12 0,-15-9 0,2 5 0,1 6 0,4 6 0,2 5 0,3 5 0,-1 4 0,-3 3 0,-5 3 0,-3 2 0,0 4 0,2 2 0,1-2 0,-3 0 0,0 0 0,-1 3 0,0 2 0,4 1 0,0-1 0,4 0 0,1 1 0,0 1 0,-4 1 0,-10 0 0,25-1 0,-8-1 0,30 1 0,-6-1 0,3 1 0,-2 0 0,-3 0 0,-4 1 0,-4 0 0,-2 2 0,-6 4 0,-1 1 0,2 1 0,8-2 0,12-4 0,11-2 0,10-1 0,5 0 0,-1 0 0,-6 3 0,-8 3 0,-4 2 0,3-1 0,9-4 0,8-5 0,11-12 0,9-12 0,8-11 0,4-7 0,4 0 0,3 1 0,2 2 0,-1 6 0,-7 7 0,-9 9 0,-10 9 0,-6 4 0,-2 3 0,-1 1 0,0-1 0,-2 2 0,-3 2 0,-7 6 0,-8 7 0,-7 6 0,-8 4 0,1 0 0,5-4 0,6-4 0,8-5 0,4-2 0,3-2 0,0 0 0,-1 2 0,-4 6 0,-4 8 0,-6 8 0,-1 2 0,2-5 0,6-10 0,5-8 0,3-4 0,1-1 0,0-1 0,1-1 0,1-1 0,-1 2 0,-1 2 0,0 0 0,0-1 0,2-2 0,-1 1 0,0 1 0,0-1 0,0-1 0,1-1 0,-1 2 0,-9 16 0,4-7 0,-11 24 0,9-14 0,2-3 0,6-11 0,9-13 0,6-1 0,6-1 0,6 2 0,4 3 0,3 2 0,1 2 0,6 2 0,3 1 0,12 6 0,21 8 0,10 4 0,0 2 0,-22-8 0,-29-9 0,-19-6 0,-13-3 0,-3 0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3:12.626"/>
    </inkml:context>
    <inkml:brush xml:id="br0">
      <inkml:brushProperty name="width" value="0.10583" units="cm"/>
      <inkml:brushProperty name="height" value="0.10583" units="cm"/>
      <inkml:brushProperty name="color" value="#FFB500"/>
    </inkml:brush>
  </inkml:definitions>
  <inkml:trace contextRef="#ctx0" brushRef="#br0">9532 0 24575,'-25'4'0,"-6"1"0,-7 1 0,-5 2 0,-1 2 0,1 0 0,-2 4 0,-6 3 0,-11 6 0,-15 7 0,-16 6 0,38-16 0,-1 1 0,-4-1 0,-1-1 0,2-1 0,1 0 0,3-2 0,2 0 0,-40 15 0,1 8 0,44-17 0,0 2 0,-3 1 0,1 0 0,1-2 0,0-1 0,1-2 0,1-2 0,-44 12 0,5-6 0,-5-2 0,41-12 0,-2 0 0,-8 2 0,-1-1 0,-6 2 0,-1 1 0,-4 0 0,-1 0 0,-5-1 0,-2 0 0,-6-1 0,-3-2 0,-4-2 0,-1-2 0,-1 0 0,0 0 0,1-1 0,0 0 0,8 1 0,1-1 0,5-1 0,1 0 0,4-1 0,1-1 0,0-1 0,0-1 0,-7 1 0,-1-1 0,-5 0 0,-2 0 0,-4 0 0,-2-1 0,-4 1 0,-2-1-182,32 1 0,-1 0 0,-1 0 182,-1-1 0,0 1 0,-1 0 0,-3 0 0,0 0 0,-2 0 0,-5 0 0,-2 0 0,0-1-341,-3 1 1,0-1 0,-1 0 340,-2 0 0,-2 0 0,1-1 0,2 0 0,1 0 0,1 0 0,5 0 0,1 0 0,2 0-66,5 1 1,2-1 0,2 1 65,-24 0 0,3 1 0,8 0 0,3 0 0,7-1 0,2 0 256,0 0 0,2-1-256,2-1 0,2-1 519,4 0 0,2-1-519,2 1 0,1-1 106,0 0 1,0 1-107,-3 0 0,0 0 0,0 1 0,0 0 0,2 0 0,2-1 0,-31-3 0,4-5 0,2 1 0,6 2 0,2 2 0,28 4 0,16 1 0,11 1 0,6-1 0,-3-1 0,-14-1 0,-27-5 0,-27-8 0,33 5 0,-1-1 0,-44-15 0,27 3 0,30 8 0,24 8 0,4 6 0,-12 0 0,-17 0 0,-25-4 0,20 3 0,-11-3 0,43 5 0,-3 0 0,15 2 0,1-1 0,0 4 0,-1 4 0,1 8 0,4 7 0,3 5 0,2 2 0,4-1 0,7 3 0,-7-13 0,9 4 0,-13-14 0,-1-1 0,-4-3 0,-4-2 0,-1-2 0,1 3 0,0-2 0,1 1 0,1-5 0,0-1 0,-1-1 0,0 0 0,-2 0 0,1-4 0,-1-4 0,-1-4 0,-1-3 0,-1 2 0,-1 4 0,1 2 0,-2-5 0,1 5 0,-3-7 0,1 7 0,0-1 0,0 0 0,0 0 0,-1 0 0,1 0 0,0 2 0,4 5 0,-1 3 0,2 2 0,-1 0 0,-2 0 0,-2-1 0,1 1 0,1 0 0,5 1 0,6-4 0,12-5 0,16-7 0,11-3 0,7-1 0,1 5 0,-2 6 0,-6 3 0,-8 4 0,-6 3 0,-5 0 0,-3 0 0,-5 0 0,-8-1 0,-6 0 0,-3 0 0,-11 2 0,2-1 0,-7 1 0,9-1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2/1/22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Broke 45 min in for 20 min team break</a:t>
            </a:r>
          </a:p>
          <a:p>
            <a:r>
              <a:rPr lang="en-US" dirty="0"/>
              <a:t>3 minutes over (cut some slides in interestingness still to fit &amp; reduce bullets on dynamic movement &amp; metaphor)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same shape, but you know which go together by the proximity, the similarity in colors, and the empty space between the red and the yellow.</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Principles of Perception (or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 will talk more about the perceptual system in a later lecture that underlies these principles.</a:t>
            </a:r>
          </a:p>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10</a:t>
            </a:fld>
            <a:endParaRPr lang="en-US" dirty="0"/>
          </a:p>
        </p:txBody>
      </p:sp>
    </p:spTree>
    <p:extLst>
      <p:ext uri="{BB962C8B-B14F-4D97-AF65-F5344CB8AC3E}">
        <p14:creationId xmlns:p14="http://schemas.microsoft.com/office/powerpoint/2010/main" val="3745090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4 of those principles that you will often use in design. (image from Luke </a:t>
            </a:r>
            <a:r>
              <a:rPr lang="en-US" dirty="0" err="1"/>
              <a:t>Wrobelski</a:t>
            </a:r>
            <a:r>
              <a:rPr lang="en-US" dirty="0"/>
              <a:t> at </a:t>
            </a:r>
            <a:r>
              <a:rPr lang="en-US" dirty="0" err="1"/>
              <a:t>lukew.com</a:t>
            </a:r>
            <a:r>
              <a:rPr lang="en-US" dirty="0"/>
              <a:t>)</a:t>
            </a:r>
          </a:p>
        </p:txBody>
      </p:sp>
      <p:sp>
        <p:nvSpPr>
          <p:cNvPr id="4" name="Slide Number Placeholder 3"/>
          <p:cNvSpPr>
            <a:spLocks noGrp="1"/>
          </p:cNvSpPr>
          <p:nvPr>
            <p:ph type="sldNum" sz="quarter" idx="5"/>
          </p:nvPr>
        </p:nvSpPr>
        <p:spPr/>
        <p:txBody>
          <a:bodyPr/>
          <a:lstStyle/>
          <a:p>
            <a:fld id="{209FDB91-B962-BA42-88C3-D2DF5A2C8EAF}" type="slidenum">
              <a:rPr lang="en-US" smtClean="0"/>
              <a:t>11</a:t>
            </a:fld>
            <a:endParaRPr lang="en-US" dirty="0"/>
          </a:p>
        </p:txBody>
      </p:sp>
    </p:spTree>
    <p:extLst>
      <p:ext uri="{BB962C8B-B14F-4D97-AF65-F5344CB8AC3E}">
        <p14:creationId xmlns:p14="http://schemas.microsoft.com/office/powerpoint/2010/main" val="346267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reading order? how</a:t>
            </a:r>
            <a:r>
              <a:rPr lang="en-US" baseline="0" dirty="0"/>
              <a:t> is it achieved?</a:t>
            </a:r>
          </a:p>
          <a:p>
            <a:r>
              <a:rPr lang="en-US" baseline="0" dirty="0"/>
              <a:t>Remember the idea of a First Read</a:t>
            </a:r>
          </a:p>
          <a:p>
            <a:r>
              <a:rPr lang="en-US" baseline="0" dirty="0"/>
              <a:t>What object is your eye drawn to first?</a:t>
            </a:r>
          </a:p>
          <a:p>
            <a:r>
              <a:rPr lang="en-US" baseline="0" dirty="0"/>
              <a:t>Second?</a:t>
            </a:r>
          </a:p>
          <a:p>
            <a:r>
              <a:rPr lang="en-US" baseline="0" dirty="0"/>
              <a:t>Third?</a:t>
            </a:r>
            <a:br>
              <a:rPr lang="en-US" baseline="0" dirty="0"/>
            </a:br>
            <a:r>
              <a:rPr lang="en-US" baseline="0" dirty="0"/>
              <a:t>Why?</a:t>
            </a:r>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12</a:t>
            </a:fld>
            <a:endParaRPr lang="en-US" dirty="0"/>
          </a:p>
        </p:txBody>
      </p:sp>
    </p:spTree>
    <p:extLst>
      <p:ext uri="{BB962C8B-B14F-4D97-AF65-F5344CB8AC3E}">
        <p14:creationId xmlns:p14="http://schemas.microsoft.com/office/powerpoint/2010/main" val="155438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reading order? how</a:t>
            </a:r>
            <a:r>
              <a:rPr lang="en-US" baseline="0" dirty="0"/>
              <a:t> is it achieved?</a:t>
            </a:r>
          </a:p>
          <a:p>
            <a:r>
              <a:rPr lang="en-US" baseline="0" dirty="0"/>
              <a:t>These are essentially some of the gestalt principles in another form</a:t>
            </a:r>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13</a:t>
            </a:fld>
            <a:endParaRPr lang="en-US" dirty="0"/>
          </a:p>
        </p:txBody>
      </p:sp>
    </p:spTree>
    <p:extLst>
      <p:ext uri="{BB962C8B-B14F-4D97-AF65-F5344CB8AC3E}">
        <p14:creationId xmlns:p14="http://schemas.microsoft.com/office/powerpoint/2010/main" val="4044094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“The Proximity </a:t>
            </a:r>
            <a:r>
              <a:rPr lang="en-US" dirty="0">
                <a:latin typeface="Helvetica Light"/>
                <a:cs typeface="Helvetica Light"/>
              </a:rPr>
              <a:t>principle” is probably the one most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Simple: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related-&gt;near.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Unrelated-&gt;far.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As</a:t>
            </a:r>
            <a:r>
              <a:rPr lang="en-US" baseline="0" dirty="0"/>
              <a:t> we divide a blank space into a layout, we can prioritize a group’s importance by just its size. As with any hierarchy, our eyes are drawn towards the largest sized objects and eventually down to the smaller. In many cases it</a:t>
            </a:r>
            <a:r>
              <a:rPr lang="fr-FR" baseline="0" dirty="0"/>
              <a:t>’</a:t>
            </a:r>
            <a:r>
              <a:rPr lang="en-US" baseline="0" dirty="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Two groups of two</a:t>
            </a:r>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Positioning</a:t>
            </a:r>
            <a:r>
              <a:rPr lang="en-US" baseline="0" dirty="0"/>
              <a:t> can here be more powerful than color, fonts or any other arguably "obvious” methods of suggesting importance and relatedness. A good layout can remove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If I want to make sure these are subgroups, I might add more space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Or show more relationships among each pair of small ones?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a:p>
        </p:txBody>
      </p:sp>
    </p:spTree>
    <p:extLst>
      <p:ext uri="{BB962C8B-B14F-4D97-AF65-F5344CB8AC3E}">
        <p14:creationId xmlns:p14="http://schemas.microsoft.com/office/powerpoint/2010/main" val="313884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Remove space.</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Even</a:t>
            </a:r>
            <a:r>
              <a:rPr lang="en-US" baseline="0" dirty="0"/>
              <a:t> without color, we can tell these elements are grouped simply by where they are positioned and how similar they are to each other.</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19</a:t>
            </a:fld>
            <a:endParaRPr lang="en-US"/>
          </a:p>
        </p:txBody>
      </p:sp>
    </p:spTree>
    <p:extLst>
      <p:ext uri="{BB962C8B-B14F-4D97-AF65-F5344CB8AC3E}">
        <p14:creationId xmlns:p14="http://schemas.microsoft.com/office/powerpoint/2010/main" val="346950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Maybe one of the most impactful visual designs of all time</a:t>
            </a:r>
          </a:p>
          <a:p>
            <a:r>
              <a:rPr lang="en-US" dirty="0"/>
              <a:t>Any idea what it is?</a:t>
            </a:r>
          </a:p>
          <a:p>
            <a:endParaRPr lang="en-US" dirty="0"/>
          </a:p>
          <a:p>
            <a:r>
              <a:rPr lang="en-US" dirty="0"/>
              <a:t>https://tamaractalk.com/wp-content/uploads/2016/11/Butterfly-ballot.jpg</a:t>
            </a:r>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9461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a:p>
            <a:r>
              <a:rPr lang="en-US" baseline="0" dirty="0"/>
              <a:t>Add color last and only if necessary (start with position, size, space, and then grayscale or luminance)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Only make things different when you are </a:t>
            </a:r>
            <a:r>
              <a:rPr lang="en-US" b="1" dirty="0">
                <a:ea typeface="ＭＳ Ｐゴシック" pitchFamily="34" charset="-128"/>
              </a:rPr>
              <a:t>trying to call attention to the difference</a:t>
            </a:r>
            <a:r>
              <a:rPr lang="mr-IN" dirty="0">
                <a:ea typeface="ＭＳ Ｐゴシック" pitchFamily="34" charset="-128"/>
              </a:rPr>
              <a:t>…</a:t>
            </a:r>
            <a:r>
              <a:rPr lang="en-US" dirty="0">
                <a:ea typeface="ＭＳ Ｐゴシック" pitchFamily="34" charset="-128"/>
              </a:rPr>
              <a:t> THIS IS VERY IMPORTANT for example</a:t>
            </a:r>
            <a:r>
              <a:rPr lang="mr-IN" dirty="0">
                <a:ea typeface="ＭＳ Ｐゴシック" pitchFamily="34" charset="-128"/>
              </a:rPr>
              <a: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20</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21</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xfrm>
            <a:off x="457200" y="720725"/>
            <a:ext cx="6400800" cy="3600450"/>
          </a:xfrm>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Japanese book for children on t-shirt colors that match</a:t>
            </a:r>
          </a:p>
          <a:p>
            <a:pPr eaLnBrk="1" hangingPunct="1"/>
            <a:r>
              <a:rPr lang="en-US" dirty="0">
                <a:ea typeface="ＭＳ Ｐゴシック" pitchFamily="34" charset="-128"/>
              </a:rPr>
              <a:t>The shirts are all the same. The only difference is the colors! The difference that matters here.</a:t>
            </a:r>
          </a:p>
          <a:p>
            <a:pPr eaLnBrk="1" hangingPunct="1"/>
            <a:r>
              <a:rPr lang="en-US" dirty="0">
                <a:ea typeface="ＭＳ Ｐゴシック" pitchFamily="34" charset="-128"/>
              </a:rPr>
              <a:t>[ADVANCE]</a:t>
            </a:r>
          </a:p>
          <a:p>
            <a:pPr eaLnBrk="1" hangingPunct="1"/>
            <a:r>
              <a:rPr lang="en-US" dirty="0">
                <a:ea typeface="ＭＳ Ｐゴシック" pitchFamily="34" charset="-128"/>
              </a:rPr>
              <a:t>Person holding semaphores to guide in a plane to the gate.</a:t>
            </a:r>
          </a:p>
          <a:p>
            <a:pPr eaLnBrk="1" hangingPunct="1"/>
            <a:r>
              <a:rPr lang="en-US" dirty="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22</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xfrm>
            <a:off x="457200" y="720725"/>
            <a:ext cx="6400800" cy="3600450"/>
          </a:xfrm>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7515" indent="-237515"/>
            <a:r>
              <a:rPr lang="en-US" dirty="0">
                <a:ea typeface="ＭＳ Ｐゴシック" pitchFamily="34" charset="-128"/>
              </a:rPr>
              <a:t>Small multiples convey the important information:</a:t>
            </a:r>
          </a:p>
          <a:p>
            <a:pPr marL="237515" indent="-237515"/>
            <a:r>
              <a:rPr lang="en-US" dirty="0">
                <a:ea typeface="ＭＳ Ｐゴシック" pitchFamily="34" charset="-128"/>
              </a:rPr>
              <a:t>What do you think these two posters are trying to convey about Women in Cuban society?</a:t>
            </a:r>
          </a:p>
          <a:p>
            <a:pPr marL="237515" indent="-237515"/>
            <a:endParaRPr lang="en-US" dirty="0">
              <a:ea typeface="ＭＳ Ｐゴシック" pitchFamily="34" charset="-128"/>
            </a:endParaRPr>
          </a:p>
          <a:p>
            <a:pPr marL="237515" indent="-237515">
              <a:buFontTx/>
              <a:buAutoNum type="arabicParenR"/>
            </a:pPr>
            <a:r>
              <a:rPr lang="en-US" dirty="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a:ea typeface="ＭＳ Ｐゴシック" pitchFamily="34" charset="-128"/>
            </a:endParaRPr>
          </a:p>
          <a:p>
            <a:pPr marL="237515" indent="-237515">
              <a:buFontTx/>
              <a:buAutoNum type="arabicParenR"/>
            </a:pPr>
            <a:r>
              <a:rPr lang="en-US" dirty="0">
                <a:ea typeface="ＭＳ Ｐゴシック" pitchFamily="34" charset="-128"/>
              </a:rPr>
              <a:t>A woman can be anything she wants! Everyone is included. (The woman is the same – but different professions.)</a:t>
            </a:r>
          </a:p>
        </p:txBody>
      </p:sp>
    </p:spTree>
    <p:extLst>
      <p:ext uri="{BB962C8B-B14F-4D97-AF65-F5344CB8AC3E}">
        <p14:creationId xmlns:p14="http://schemas.microsoft.com/office/powerpoint/2010/main" val="3736548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elements are grouped together</a:t>
            </a:r>
            <a:r>
              <a:rPr lang="en-US" baseline="0" dirty="0"/>
              <a:t> really well using spacing/proximity</a:t>
            </a:r>
          </a:p>
          <a:p>
            <a:r>
              <a:rPr lang="en-US" baseline="0" dirty="0"/>
              <a:t>[ADVANCE to see groups]</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interface also uses Small Multiples (repetition) of colors and imagery to make groups even more identifiable.</a:t>
            </a:r>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viewers can SEE that </a:t>
            </a:r>
            <a:r>
              <a:rPr lang="en-US" baseline="0" dirty="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Treat blank space as an object</a:t>
            </a:r>
            <a:r>
              <a:rPr lang="en-US" baseline="0" dirty="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27</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 often sacrifice</a:t>
            </a:r>
            <a:r>
              <a:rPr lang="en-US" baseline="0" dirty="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28</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29</a:t>
            </a:fld>
            <a:endParaRPr lang="en-US" sz="1000"/>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76515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Follow the line with your eye above Democratic?</a:t>
            </a:r>
          </a:p>
          <a:p>
            <a:r>
              <a:rPr lang="en-US" dirty="0"/>
              <a:t>How might we redesign this ballot to still have the same holes down the middle of the page?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a:t>
            </a:fld>
            <a:endParaRPr lang="en-US" dirty="0"/>
          </a:p>
        </p:txBody>
      </p:sp>
    </p:spTree>
    <p:extLst>
      <p:ext uri="{BB962C8B-B14F-4D97-AF65-F5344CB8AC3E}">
        <p14:creationId xmlns:p14="http://schemas.microsoft.com/office/powerpoint/2010/main" val="159845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team break 30 minutes </a:t>
            </a:r>
          </a:p>
          <a:p>
            <a:r>
              <a:rPr lang="en-US" dirty="0"/>
              <a:t>Broke 34 minutes in</a:t>
            </a:r>
          </a:p>
          <a:p>
            <a:endParaRPr lang="en-US" dirty="0"/>
          </a:p>
          <a:p>
            <a:r>
              <a:rPr lang="en-US" dirty="0"/>
              <a:t>If get here anywhere past 40 min, subtract 5 min from break for each 5 min behind</a:t>
            </a:r>
          </a:p>
        </p:txBody>
      </p:sp>
      <p:sp>
        <p:nvSpPr>
          <p:cNvPr id="4" name="Slide Number Placeholder 3"/>
          <p:cNvSpPr>
            <a:spLocks noGrp="1"/>
          </p:cNvSpPr>
          <p:nvPr>
            <p:ph type="sldNum" sz="quarter" idx="10"/>
          </p:nvPr>
        </p:nvSpPr>
        <p:spPr/>
        <p:txBody>
          <a:bodyPr/>
          <a:lstStyle/>
          <a:p>
            <a:fld id="{209FDB91-B962-BA42-88C3-D2DF5A2C8EAF}" type="slidenum">
              <a:rPr lang="en-US" smtClean="0"/>
              <a:t>30</a:t>
            </a:fld>
            <a:endParaRPr lang="en-US" dirty="0"/>
          </a:p>
        </p:txBody>
      </p:sp>
    </p:spTree>
    <p:extLst>
      <p:ext uri="{BB962C8B-B14F-4D97-AF65-F5344CB8AC3E}">
        <p14:creationId xmlns:p14="http://schemas.microsoft.com/office/powerpoint/2010/main" val="2866309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31</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xfrm>
            <a:off x="457200" y="720725"/>
            <a:ext cx="6400800" cy="3600450"/>
          </a:xfrm>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Graphic design as we know it today started with the Bauhaus</a:t>
            </a:r>
          </a:p>
          <a:p>
            <a:pPr eaLnBrk="1" hangingPunct="1"/>
            <a:endParaRPr lang="en-US" dirty="0">
              <a:ea typeface="ＭＳ Ｐゴシック" pitchFamily="34" charset="-128"/>
            </a:endParaRPr>
          </a:p>
          <a:p>
            <a:pPr eaLnBrk="1" hangingPunct="1"/>
            <a:r>
              <a:rPr lang="en-US" dirty="0">
                <a:ea typeface="ＭＳ Ｐゴシック" pitchFamily="34" charset="-128"/>
              </a:rPr>
              <a:t>(CHEE-HOLD) was the lead graphic designer in the </a:t>
            </a:r>
            <a:r>
              <a:rPr lang="en-US" dirty="0" err="1">
                <a:ea typeface="ＭＳ Ｐゴシック" pitchFamily="34" charset="-128"/>
              </a:rPr>
              <a:t>Bahuaus</a:t>
            </a:r>
            <a:r>
              <a:rPr lang="en-US" dirty="0">
                <a:ea typeface="ＭＳ Ｐゴシック" pitchFamily="34" charset="-128"/>
              </a:rPr>
              <a:t> and pioneered modernist</a:t>
            </a:r>
            <a:r>
              <a:rPr lang="en-US" baseline="0" dirty="0">
                <a:ea typeface="ＭＳ Ｐゴシック" pitchFamily="34" charset="-128"/>
              </a:rPr>
              <a:t> design principles.</a:t>
            </a:r>
            <a:endParaRPr lang="en-US" dirty="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32</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xfrm>
            <a:off x="457200" y="720725"/>
            <a:ext cx="6400800" cy="3600450"/>
          </a:xfrm>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Simple place to start is the difference between Sans Serif and Serif typefaces</a:t>
            </a:r>
          </a:p>
          <a:p>
            <a:pPr eaLnBrk="1" hangingPunct="1"/>
            <a:r>
              <a:rPr lang="en-US" dirty="0">
                <a:ea typeface="ＭＳ Ｐゴシック" pitchFamily="34" charset="-128"/>
              </a:rPr>
              <a:t>Until 1900, all type faces were Serif type faces.</a:t>
            </a:r>
            <a:r>
              <a:rPr lang="en-US" baseline="0" dirty="0">
                <a:ea typeface="ＭＳ Ｐゴシック" pitchFamily="34" charset="-128"/>
              </a:rPr>
              <a:t> </a:t>
            </a:r>
            <a:r>
              <a:rPr lang="en-US" dirty="0">
                <a:ea typeface="ＭＳ Ｐゴシック" pitchFamily="34" charset="-128"/>
              </a:rPr>
              <a:t>Most modernist are Sans Serif,</a:t>
            </a:r>
          </a:p>
          <a:p>
            <a:pPr eaLnBrk="1" hangingPunct="1"/>
            <a:r>
              <a:rPr lang="en-US" dirty="0">
                <a:ea typeface="ＭＳ Ｐゴシック" pitchFamily="34" charset="-128"/>
              </a:rPr>
              <a:t>Both are useful, depends on what you are trying to use them for.</a:t>
            </a:r>
          </a:p>
          <a:p>
            <a:pPr eaLnBrk="1" hangingPunct="1"/>
            <a:r>
              <a:rPr lang="en-US" dirty="0">
                <a:ea typeface="ＭＳ Ｐゴシック" pitchFamily="34" charset="-128"/>
              </a:rPr>
              <a:t>German type faces were original straight up and the Italians had a slant to it.  At some point in the 18</a:t>
            </a:r>
            <a:r>
              <a:rPr lang="en-US" baseline="30000" dirty="0">
                <a:ea typeface="ＭＳ Ｐゴシック" pitchFamily="34" charset="-128"/>
              </a:rPr>
              <a:t>th</a:t>
            </a:r>
            <a:r>
              <a:rPr lang="en-US" dirty="0">
                <a:ea typeface="ＭＳ Ｐゴシック" pitchFamily="34" charset="-128"/>
              </a:rPr>
              <a:t> &amp; 19</a:t>
            </a:r>
            <a:r>
              <a:rPr lang="en-US" baseline="30000" dirty="0">
                <a:ea typeface="ＭＳ Ｐゴシック" pitchFamily="34" charset="-128"/>
              </a:rPr>
              <a:t>th</a:t>
            </a:r>
            <a:r>
              <a:rPr lang="en-US" dirty="0">
                <a:ea typeface="ＭＳ Ｐゴシック" pitchFamily="34" charset="-128"/>
              </a:rPr>
              <a:t> century, people figured out they could make 2 versions of the same typeface and use the difference to convey information.</a:t>
            </a:r>
          </a:p>
          <a:p>
            <a:pPr eaLnBrk="1" hangingPunct="1"/>
            <a:r>
              <a:rPr lang="en-US" dirty="0">
                <a:ea typeface="ＭＳ Ｐゴシック" pitchFamily="34" charset="-128"/>
              </a:rPr>
              <a:t>Oblique is bad. That is the automatically transformed typeface you get if you don</a:t>
            </a:r>
            <a:r>
              <a:rPr lang="ja-JP" altLang="en-US" dirty="0">
                <a:ea typeface="ＭＳ Ｐゴシック" pitchFamily="34" charset="-128"/>
              </a:rPr>
              <a:t>’</a:t>
            </a:r>
            <a:r>
              <a:rPr lang="en-US" altLang="ja-JP" dirty="0">
                <a:ea typeface="ＭＳ Ｐゴシック" pitchFamily="34" charset="-128"/>
              </a:rPr>
              <a:t>t own the Italic version.</a:t>
            </a:r>
            <a:endParaRPr lang="en-US" dirty="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33</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xfrm>
            <a:off x="457200" y="720725"/>
            <a:ext cx="6400800" cy="3600450"/>
          </a:xfrm>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Main tenant of modernist design</a:t>
            </a:r>
          </a:p>
          <a:p>
            <a:pPr eaLnBrk="1" hangingPunct="1"/>
            <a:r>
              <a:rPr lang="en-US" dirty="0">
                <a:ea typeface="ＭＳ Ｐゴシック" pitchFamily="34" charset="-128"/>
              </a:rPr>
              <a:t>In books before the Bauhaus, everything was centered.</a:t>
            </a:r>
          </a:p>
          <a:p>
            <a:pPr eaLnBrk="1" hangingPunct="1"/>
            <a:r>
              <a:rPr lang="en-US" dirty="0">
                <a:ea typeface="ＭＳ Ｐゴシック" pitchFamily="34" charset="-128"/>
              </a:rPr>
              <a:t>Harder to read.</a:t>
            </a:r>
          </a:p>
          <a:p>
            <a:pPr eaLnBrk="1" hangingPunct="1"/>
            <a:r>
              <a:rPr lang="en-US" dirty="0">
                <a:ea typeface="ＭＳ Ｐゴシック" pitchFamily="34" charset="-128"/>
              </a:rPr>
              <a:t>[ADVANCE]</a:t>
            </a:r>
          </a:p>
          <a:p>
            <a:pPr eaLnBrk="1" hangingPunct="1"/>
            <a:r>
              <a:rPr lang="en-US" dirty="0">
                <a:ea typeface="ＭＳ Ｐゴシック" pitchFamily="34" charset="-128"/>
              </a:rPr>
              <a:t>Asymmetric: 1) feels more dynamic (energy to the type),  2) don</a:t>
            </a:r>
            <a:r>
              <a:rPr lang="ja-JP" altLang="en-US" dirty="0">
                <a:ea typeface="ＭＳ Ｐゴシック" pitchFamily="34" charset="-128"/>
              </a:rPr>
              <a:t>’</a:t>
            </a:r>
            <a:r>
              <a:rPr lang="en-US" altLang="ja-JP" dirty="0">
                <a:ea typeface="ＭＳ Ｐゴシック" pitchFamily="34" charset="-128"/>
              </a:rPr>
              <a:t>t have difficult to read narrow columns around the figures.</a:t>
            </a:r>
            <a:endParaRPr lang="en-US" dirty="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34</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xfrm>
            <a:off x="457200" y="720725"/>
            <a:ext cx="6400800" cy="3600450"/>
          </a:xfrm>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One take-away on how to design a lot of information on a page, a grid system is a good place to start.</a:t>
            </a:r>
          </a:p>
          <a:p>
            <a:pPr eaLnBrk="1" hangingPunct="1"/>
            <a:r>
              <a:rPr lang="en-US" dirty="0">
                <a:ea typeface="ＭＳ Ｐゴシック" pitchFamily="34" charset="-128"/>
              </a:rPr>
              <a:t>Using the grid gives you consistency and if you use someone else's grid, you get to take advantage of professional designed system.</a:t>
            </a:r>
          </a:p>
          <a:p>
            <a:pPr eaLnBrk="1" hangingPunct="1"/>
            <a:r>
              <a:rPr lang="en-US" dirty="0">
                <a:ea typeface="ＭＳ Ｐゴシック" pitchFamily="34" charset="-128"/>
              </a:rPr>
              <a:t>Find is easy to see since it is in a column all by itself.</a:t>
            </a:r>
          </a:p>
          <a:p>
            <a:pPr eaLnBrk="1" hangingPunct="1"/>
            <a:r>
              <a:rPr lang="en-US" dirty="0">
                <a:ea typeface="ＭＳ Ｐゴシック" pitchFamily="34" charset="-128"/>
              </a:rPr>
              <a:t>Space is consistent between the buttons.</a:t>
            </a:r>
          </a:p>
          <a:p>
            <a:pPr eaLnBrk="1" hangingPunct="1"/>
            <a:r>
              <a:rPr lang="en-US" dirty="0">
                <a:ea typeface="ＭＳ Ｐゴシック" pitchFamily="34" charset="-128"/>
              </a:rPr>
              <a:t>Things that are similar are closer (i.e., radio buttons).</a:t>
            </a:r>
          </a:p>
          <a:p>
            <a:pPr eaLnBrk="1" hangingPunct="1"/>
            <a:r>
              <a:rPr lang="en-US" dirty="0">
                <a:ea typeface="ＭＳ Ｐゴシック" pitchFamily="34" charset="-128"/>
              </a:rPr>
              <a:t>Bigger space to the buttons at the bottom – they are different.</a:t>
            </a:r>
          </a:p>
        </p:txBody>
      </p:sp>
    </p:spTree>
    <p:extLst>
      <p:ext uri="{BB962C8B-B14F-4D97-AF65-F5344CB8AC3E}">
        <p14:creationId xmlns:p14="http://schemas.microsoft.com/office/powerpoint/2010/main" val="1458052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300" dirty="0">
                <a:cs typeface="Lucida Grande" charset="0"/>
                <a:sym typeface="Lucida Grande" charset="0"/>
              </a:rPr>
              <a:t>Left has same symbols. Only flipped.</a:t>
            </a:r>
          </a:p>
          <a:p>
            <a:r>
              <a:rPr lang="en-US" sz="2300" dirty="0">
                <a:cs typeface="Lucida Grande" charset="0"/>
                <a:sym typeface="Lucida Grande" charset="0"/>
              </a:rPr>
              <a:t>How might you do it better?</a:t>
            </a:r>
          </a:p>
          <a:p>
            <a:r>
              <a:rPr lang="en-US" sz="2300" dirty="0">
                <a:cs typeface="Lucida Grande" charset="0"/>
                <a:sym typeface="Lucida Grande" charset="0"/>
              </a:rPr>
              <a:t>[ADVANCE]</a:t>
            </a:r>
          </a:p>
          <a:p>
            <a:r>
              <a:rPr lang="en-US" sz="2300" dirty="0">
                <a:cs typeface="Lucida Grande" charset="0"/>
                <a:sym typeface="Lucida Grande" charset="0"/>
              </a:rPr>
              <a:t>Right has greater iconic differences. Also size and color.</a:t>
            </a:r>
          </a:p>
          <a:p>
            <a:r>
              <a:rPr lang="en-US" sz="2300" dirty="0">
                <a:cs typeface="Lucida Grande" charset="0"/>
                <a:sym typeface="Lucida Grande" charset="0"/>
              </a:rPr>
              <a:t>Radical change? ...Get rid of the close button entirely.</a:t>
            </a:r>
          </a:p>
          <a:p>
            <a:endParaRPr lang="en-US" sz="2300" dirty="0">
              <a:cs typeface="Lucida Grande" charset="0"/>
              <a:sym typeface="Lucida Grande" charset="0"/>
            </a:endParaRPr>
          </a:p>
          <a:p>
            <a:r>
              <a:rPr lang="en-US" sz="2300" dirty="0">
                <a:cs typeface="Lucida Grande" charset="0"/>
                <a:sym typeface="Lucida Grande" charset="0"/>
              </a:rPr>
              <a:t>There are lots of great online sources of icons (e.g., the noun project). Use them.</a:t>
            </a:r>
          </a:p>
        </p:txBody>
      </p:sp>
    </p:spTree>
    <p:extLst>
      <p:ext uri="{BB962C8B-B14F-4D97-AF65-F5344CB8AC3E}">
        <p14:creationId xmlns:p14="http://schemas.microsoft.com/office/powerpoint/2010/main" val="3333464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Color is often</a:t>
            </a:r>
            <a:r>
              <a:rPr lang="en-US" baseline="0" dirty="0"/>
              <a:t> difficult to get right. I</a:t>
            </a:r>
            <a:r>
              <a:rPr lang="en-US" sz="1200" kern="1200" dirty="0">
                <a:solidFill>
                  <a:schemeClr val="tx1"/>
                </a:solidFill>
                <a:latin typeface="+mn-lt"/>
                <a:ea typeface="+mn-ea"/>
                <a:cs typeface="+mn-cs"/>
              </a:rPr>
              <a:t>t plays a major role in stimulating a person’s reaction or attitude which may vary from individual to individual</a:t>
            </a:r>
            <a:r>
              <a:rPr lang="en-US" sz="1200" kern="1200" baseline="0" dirty="0">
                <a:solidFill>
                  <a:schemeClr val="tx1"/>
                </a:solidFill>
                <a:latin typeface="+mn-lt"/>
                <a:ea typeface="+mn-ea"/>
                <a:cs typeface="+mn-cs"/>
              </a:rPr>
              <a:t> and yet across cultures, colors have different meanings.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37</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xfrm>
            <a:off x="457200" y="720725"/>
            <a:ext cx="6400800" cy="3600450"/>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98697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38</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xfrm>
            <a:off x="457200" y="720725"/>
            <a:ext cx="6400800" cy="3600450"/>
          </a:xfrm>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dirty="0">
                <a:ea typeface="ＭＳ Ｐゴシック" pitchFamily="34" charset="-128"/>
              </a:rPr>
            </a:br>
            <a:r>
              <a:rPr lang="en-US" dirty="0">
                <a:ea typeface="ＭＳ Ｐゴシック" pitchFamily="34" charset="-128"/>
              </a:rPr>
              <a:t>This is supposed to convey height above sea level.</a:t>
            </a:r>
          </a:p>
          <a:p>
            <a:pPr eaLnBrk="1" hangingPunct="1"/>
            <a:r>
              <a:rPr lang="en-US" dirty="0">
                <a:ea typeface="ＭＳ Ｐゴシック" pitchFamily="34" charset="-128"/>
              </a:rPr>
              <a:t>Where is above ground? Where is below? What</a:t>
            </a:r>
            <a:r>
              <a:rPr lang="ja-JP" altLang="en-US" dirty="0">
                <a:ea typeface="ＭＳ Ｐゴシック" pitchFamily="34" charset="-128"/>
              </a:rPr>
              <a:t>’</a:t>
            </a:r>
            <a:r>
              <a:rPr lang="en-US" altLang="ja-JP" dirty="0">
                <a:ea typeface="ＭＳ Ｐゴシック" pitchFamily="34" charset="-128"/>
              </a:rPr>
              <a:t>s the highest point? These questions are hard to answer</a:t>
            </a:r>
            <a:r>
              <a:rPr lang="en-US" altLang="ja-JP">
                <a:ea typeface="ＭＳ Ｐゴシック" pitchFamily="34" charset="-128"/>
              </a:rPr>
              <a:t>. </a:t>
            </a:r>
            <a:endParaRPr lang="en-US" altLang="ja-JP" dirty="0">
              <a:ea typeface="ＭＳ Ｐゴシック" pitchFamily="34" charset="-128"/>
            </a:endParaRPr>
          </a:p>
          <a:p>
            <a:pPr eaLnBrk="1" hangingPunct="1"/>
            <a:r>
              <a:rPr lang="en-US" dirty="0">
                <a:ea typeface="ＭＳ Ｐゴシック" pitchFamily="34" charset="-128"/>
              </a:rPr>
              <a:t>This is how most computer scientist would design a map.</a:t>
            </a: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39</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xfrm>
            <a:off x="457200" y="720725"/>
            <a:ext cx="6400800" cy="3600450"/>
          </a:xfrm>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Color sets that vary primarily by luminance are much easier for us to order. This image uses two color sets: browns for above ground, blues for below. The questions I mentioned before are now much easier to answer. The much more muted colors also make it much easier to read the text information.</a:t>
            </a:r>
          </a:p>
          <a:p>
            <a:pPr eaLnBrk="1" hangingPunct="1"/>
            <a:r>
              <a:rPr lang="en-US" dirty="0">
                <a:ea typeface="ＭＳ Ｐゴシック" pitchFamily="34" charset="-128"/>
              </a:rPr>
              <a:t>[Eastern Sea, not Japan Sea]</a:t>
            </a:r>
          </a:p>
          <a:p>
            <a:pPr eaLnBrk="1" hangingPunct="1"/>
            <a:r>
              <a:rPr lang="en-US" dirty="0">
                <a:ea typeface="ＭＳ Ｐゴシック" pitchFamily="34" charset="-128"/>
              </a:rPr>
              <a:t>Cartographers have been doing this for 2000 years.</a:t>
            </a:r>
          </a:p>
          <a:p>
            <a:pPr eaLnBrk="1" hangingPunct="1"/>
            <a:br>
              <a:rPr lang="en-US" dirty="0">
                <a:ea typeface="ＭＳ Ｐゴシック" pitchFamily="34" charset="-128"/>
              </a:rPr>
            </a:br>
            <a:r>
              <a:rPr lang="en-US" dirty="0">
                <a:ea typeface="ＭＳ Ｐゴシック" pitchFamily="34" charset="-128"/>
              </a:rPr>
              <a:t>The key is to know: under water or not under water?  Then, how far for each case? Our perception system can</a:t>
            </a:r>
            <a:r>
              <a:rPr lang="ja-JP" altLang="en-US" dirty="0">
                <a:ea typeface="ＭＳ Ｐゴシック" pitchFamily="34" charset="-128"/>
              </a:rPr>
              <a:t>’</a:t>
            </a:r>
            <a:r>
              <a:rPr lang="en-US" altLang="ja-JP" dirty="0">
                <a:ea typeface="ＭＳ Ｐゴシック" pitchFamily="34" charset="-128"/>
              </a:rPr>
              <a:t>t use hue for how much!  But, we can use intensity.  As I go deeper, the color gets darker.  Intensity is a great axis for presenting quantitative info.</a:t>
            </a:r>
            <a:endParaRPr lang="en-US" dirty="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a:t>
            </a:fld>
            <a:endParaRPr lang="en-US" dirty="0"/>
          </a:p>
        </p:txBody>
      </p:sp>
    </p:spTree>
    <p:extLst>
      <p:ext uri="{BB962C8B-B14F-4D97-AF65-F5344CB8AC3E}">
        <p14:creationId xmlns:p14="http://schemas.microsoft.com/office/powerpoint/2010/main" val="1879731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 diagram of what colors mean for different cultures again from Dave </a:t>
            </a:r>
            <a:r>
              <a:rPr lang="en-US" dirty="0" err="1"/>
              <a:t>McCandless</a:t>
            </a:r>
            <a:r>
              <a:rPr lang="en-US" dirty="0"/>
              <a:t>’ </a:t>
            </a:r>
            <a:r>
              <a:rPr lang="en-US" i="1" dirty="0"/>
              <a:t>Information</a:t>
            </a:r>
            <a:r>
              <a:rPr lang="en-US" i="1" baseline="0" dirty="0"/>
              <a:t> is Beautiful.</a:t>
            </a:r>
          </a:p>
          <a:p>
            <a:endParaRPr lang="en-US" i="1" baseline="0" dirty="0"/>
          </a:p>
          <a:p>
            <a:r>
              <a:rPr lang="en-US" i="1" baseline="0" dirty="0"/>
              <a:t>key to note is the set of colors &amp; their order in each slice differ!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40</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Just zooming in on slice 53 (which stands for Love), you can see 4 different colors in different cultures.</a:t>
            </a:r>
            <a:endParaRPr lang="en-US" i="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41</a:t>
            </a:fld>
            <a:endParaRPr lang="en-US"/>
          </a:p>
        </p:txBody>
      </p:sp>
    </p:spTree>
    <p:extLst>
      <p:ext uri="{BB962C8B-B14F-4D97-AF65-F5344CB8AC3E}">
        <p14:creationId xmlns:p14="http://schemas.microsoft.com/office/powerpoint/2010/main" val="3556044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There is one</a:t>
            </a:r>
            <a:r>
              <a:rPr lang="en-US" sz="1200" kern="1200" baseline="0" dirty="0">
                <a:solidFill>
                  <a:schemeClr val="tx1"/>
                </a:solidFill>
                <a:latin typeface="+mn-lt"/>
                <a:ea typeface="+mn-ea"/>
                <a:cs typeface="+mn-cs"/>
              </a:rPr>
              <a:t> thing that is similar across cultures with color at its most basic level. We can separate color into “warm” and</a:t>
            </a:r>
          </a:p>
          <a:p>
            <a:r>
              <a:rPr lang="en-US" sz="1200" kern="1200" baseline="0" dirty="0">
                <a:solidFill>
                  <a:schemeClr val="tx1"/>
                </a:solidFill>
                <a:latin typeface="+mn-lt"/>
                <a:ea typeface="+mn-ea"/>
                <a:cs typeface="+mn-cs"/>
              </a:rPr>
              <a:t>[ADVANCE]</a:t>
            </a:r>
          </a:p>
          <a:p>
            <a:r>
              <a:rPr lang="en-US" sz="1200" kern="1200" baseline="0" dirty="0">
                <a:solidFill>
                  <a:schemeClr val="tx1"/>
                </a:solidFill>
                <a:latin typeface="+mn-lt"/>
                <a:ea typeface="+mn-ea"/>
                <a:cs typeface="+mn-cs"/>
              </a:rPr>
              <a:t> “cool” colors which have a very similar emotional response to all people as the theory is based on our innate understanding of the natural world.</a:t>
            </a:r>
          </a:p>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42</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Which brings up a related topic: Color Harmonies</a:t>
            </a:r>
          </a:p>
          <a:p>
            <a:r>
              <a:rPr lang="en-US" dirty="0"/>
              <a:t>What is a harmony?</a:t>
            </a:r>
          </a:p>
          <a:p>
            <a:r>
              <a:rPr lang="en-US" dirty="0"/>
              <a:t>[ADVANCE]</a:t>
            </a:r>
          </a:p>
          <a:p>
            <a:r>
              <a:rPr lang="en-US" dirty="0"/>
              <a:t>So color harmonies are pleasing combinations of colors.</a:t>
            </a:r>
          </a:p>
          <a:p>
            <a:r>
              <a:rPr lang="en-US" dirty="0"/>
              <a:t>This is important when you are using more than 1 color (though I caution you to be very conservative here and minimize how much color you use).</a:t>
            </a:r>
          </a:p>
        </p:txBody>
      </p:sp>
      <p:sp>
        <p:nvSpPr>
          <p:cNvPr id="4" name="Slide Number Placeholder 3"/>
          <p:cNvSpPr>
            <a:spLocks noGrp="1"/>
          </p:cNvSpPr>
          <p:nvPr>
            <p:ph type="sldNum" sz="quarter" idx="10"/>
          </p:nvPr>
        </p:nvSpPr>
        <p:spPr/>
        <p:txBody>
          <a:bodyPr/>
          <a:lstStyle/>
          <a:p>
            <a:fld id="{209FDB91-B962-BA42-88C3-D2DF5A2C8EAF}" type="slidenum">
              <a:rPr lang="en-US" smtClean="0"/>
              <a:t>43</a:t>
            </a:fld>
            <a:endParaRPr lang="en-US" dirty="0"/>
          </a:p>
        </p:txBody>
      </p:sp>
    </p:spTree>
    <p:extLst>
      <p:ext uri="{BB962C8B-B14F-4D97-AF65-F5344CB8AC3E}">
        <p14:creationId xmlns:p14="http://schemas.microsoft.com/office/powerpoint/2010/main" val="164871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do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palettes, there is the odd occasion where information must have multiple colors to be distinguishable, such as in graphs. In these cases, Color harmonies are particularly useful. They involve picking a primary color and using a color wheel to determine the best colors to go along with it. The names connote either the direction across the color wheel or the shape made by drawing a line between the combination of colors.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strongly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Let’s talk about some of them. Complimentary</a:t>
            </a:r>
            <a:r>
              <a:rPr lang="en-US" baseline="0" noProof="0" dirty="0"/>
              <a:t> colors provide extreme contrast. </a:t>
            </a:r>
            <a:r>
              <a:rPr lang="en-US" sz="1200" kern="1200" dirty="0">
                <a:solidFill>
                  <a:schemeClr val="tx1"/>
                </a:solidFill>
                <a:latin typeface="+mn-lt"/>
                <a:ea typeface="+mn-ea"/>
                <a:cs typeface="+mn-cs"/>
              </a:rPr>
              <a:t>This high contrast creates a vibrant look especially when used at full saturation.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tricky to use in large doses but work well when you want something to stand out.</a:t>
            </a:r>
          </a:p>
          <a:p>
            <a:r>
              <a:rPr lang="en-US" sz="1200" kern="1200" baseline="0" dirty="0">
                <a:solidFill>
                  <a:schemeClr val="tx1"/>
                </a:solidFill>
                <a:latin typeface="+mn-lt"/>
                <a:ea typeface="+mn-ea"/>
                <a:cs typeface="+mn-cs"/>
              </a:rPr>
              <a:t>[ADVANCE]</a:t>
            </a:r>
          </a:p>
          <a:p>
            <a:r>
              <a:rPr lang="en-US" sz="1200" kern="1200" dirty="0">
                <a:solidFill>
                  <a:schemeClr val="tx1"/>
                </a:solidFill>
                <a:latin typeface="+mn-lt"/>
                <a:ea typeface="+mn-ea"/>
                <a:cs typeface="+mn-cs"/>
              </a:rPr>
              <a:t>Complementary colors are really bad for text.	</a:t>
            </a:r>
          </a:p>
          <a:p>
            <a:r>
              <a:rPr lang="en-US" sz="1200" kern="1200" dirty="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a:t>
            </a:r>
          </a:p>
          <a:p>
            <a:r>
              <a:rPr lang="en-US" sz="1200" kern="1200" dirty="0">
                <a:solidFill>
                  <a:schemeClr val="tx1"/>
                </a:solidFill>
                <a:latin typeface="+mn-lt"/>
                <a:ea typeface="+mn-ea"/>
                <a:cs typeface="+mn-cs"/>
              </a:rPr>
              <a:t>In a few lectures when we talk about the physics behind vision and color you will understand more on why it is especially hard on our eyes, particularly for reading.</a:t>
            </a:r>
          </a:p>
        </p:txBody>
      </p:sp>
      <p:sp>
        <p:nvSpPr>
          <p:cNvPr id="4" name="Slide Number Placeholder 3"/>
          <p:cNvSpPr>
            <a:spLocks noGrp="1"/>
          </p:cNvSpPr>
          <p:nvPr>
            <p:ph type="sldNum" sz="quarter" idx="10"/>
          </p:nvPr>
        </p:nvSpPr>
        <p:spPr/>
        <p:txBody>
          <a:bodyPr/>
          <a:lstStyle/>
          <a:p>
            <a:fld id="{209FDB91-B962-BA42-88C3-D2DF5A2C8EAF}" type="slidenum">
              <a:rPr lang="en-US" smtClean="0"/>
              <a:t>45</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We often</a:t>
            </a:r>
            <a:r>
              <a:rPr lang="en-US" baseline="0" noProof="0" dirty="0"/>
              <a:t> use complimentary colors in children’s products and services. The high contrast makes things easier to distinguish though it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46</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Analogous</a:t>
            </a:r>
            <a:r>
              <a:rPr lang="en-US" baseline="0" noProof="0" dirty="0"/>
              <a:t> colors tend to relate closely to what we find in nature and thus are easiest on the eyes. Visual designs using these colors are always pleasant to look at yet have enough difference in color to be distinguishable in terms of priority.</a:t>
            </a:r>
            <a:br>
              <a:rPr lang="en-US" baseline="0" noProof="0" dirty="0"/>
            </a:b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47</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noProof="0" dirty="0"/>
              <a:t>BP, who propose that they are a company beyond oil choose an analogous scheme as it invokes nature. The mixture of green and yellow here, not to mention its flower like shape, is comforting and rather powerfully suggests an oil company cares about the environment. [whether you believe that or not is up to you]</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48</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Split complimentary</a:t>
            </a:r>
            <a:r>
              <a:rPr lang="en-US" baseline="0" dirty="0"/>
              <a:t> colors are often used when the elements of a design have a stronger need for distinction. </a:t>
            </a:r>
            <a:r>
              <a:rPr lang="en-US" sz="1200" kern="1200" dirty="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49</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Today, we will talk about visual information design, which is one of the key topics to know to make a user experience work after you have figured out WHAT it should do. Visual design helps you improve the HOW to do it.</a:t>
            </a:r>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539558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Here is a UI example of split complementary.</a:t>
            </a:r>
          </a:p>
          <a:p>
            <a:r>
              <a:rPr lang="en-US" dirty="0"/>
              <a:t>The trick is to pick a base color for the Hue and then subtract 150 and add 150 to get the complementary colors in the HSB color space.</a:t>
            </a:r>
          </a:p>
        </p:txBody>
      </p:sp>
      <p:sp>
        <p:nvSpPr>
          <p:cNvPr id="4" name="Slide Number Placeholder 3"/>
          <p:cNvSpPr>
            <a:spLocks noGrp="1"/>
          </p:cNvSpPr>
          <p:nvPr>
            <p:ph type="sldNum" sz="quarter" idx="10"/>
          </p:nvPr>
        </p:nvSpPr>
        <p:spPr/>
        <p:txBody>
          <a:bodyPr/>
          <a:lstStyle/>
          <a:p>
            <a:fld id="{209FDB91-B962-BA42-88C3-D2DF5A2C8EAF}" type="slidenum">
              <a:rPr lang="en-US" smtClean="0"/>
              <a:t>50</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51</a:t>
            </a:fld>
            <a:endParaRPr lang="en-US" dirty="0"/>
          </a:p>
        </p:txBody>
      </p:sp>
    </p:spTree>
    <p:extLst>
      <p:ext uri="{BB962C8B-B14F-4D97-AF65-F5344CB8AC3E}">
        <p14:creationId xmlns:p14="http://schemas.microsoft.com/office/powerpoint/2010/main" val="2981127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Regardless of what</a:t>
            </a:r>
            <a:r>
              <a:rPr lang="en-US" baseline="0" dirty="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high contrast of </a:t>
            </a:r>
            <a:r>
              <a:rPr lang="en-US" dirty="0" err="1"/>
              <a:t>greyscale</a:t>
            </a:r>
            <a:r>
              <a:rPr lang="en-US" dirty="0"/>
              <a:t> allows you to really focus</a:t>
            </a:r>
            <a:r>
              <a:rPr lang="en-US" baseline="0" dirty="0"/>
              <a:t> on getting the best layout and hierarchy of elements to then be </a:t>
            </a:r>
            <a:r>
              <a:rPr lang="en-US" b="1" baseline="0" dirty="0"/>
              <a:t>accented</a:t>
            </a:r>
            <a:r>
              <a:rPr lang="en-US" baseline="0" dirty="0"/>
              <a:t> or </a:t>
            </a:r>
            <a:r>
              <a:rPr lang="en-US" b="1" baseline="0" dirty="0"/>
              <a:t>enhanced</a:t>
            </a:r>
            <a:r>
              <a:rPr lang="en-US" baseline="0" dirty="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noun project is a very good example of an interface</a:t>
            </a:r>
            <a:r>
              <a:rPr lang="en-US" baseline="0" dirty="0"/>
              <a:t> without any color. Here, the layout design and discovery is done so well that color is not needed at all to navigate. In fact this web interface feels to me better than many others using color</a:t>
            </a:r>
          </a:p>
          <a:p>
            <a:endParaRPr lang="en-US" baseline="0" dirty="0"/>
          </a:p>
          <a:p>
            <a:r>
              <a:rPr lang="en-US" baseline="0" dirty="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54</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recent trend in design,</a:t>
            </a:r>
            <a:r>
              <a:rPr lang="en-US" baseline="0" dirty="0"/>
              <a:t> most noticeable in things like Windows Phone and </a:t>
            </a:r>
            <a:r>
              <a:rPr lang="en-US" baseline="0" dirty="0" err="1"/>
              <a:t>iOS</a:t>
            </a:r>
            <a:r>
              <a:rPr lang="en-US" baseline="0" dirty="0"/>
              <a:t> is the use of the </a:t>
            </a:r>
            <a:r>
              <a:rPr lang="en-US" b="1" i="1" baseline="0" dirty="0"/>
              <a:t>isolation effect</a:t>
            </a:r>
            <a:r>
              <a:rPr lang="en-US" baseline="0" dirty="0"/>
              <a:t>. In this example, color harmonies are near irrelevant. These types of designs are so focused in their layouts that </a:t>
            </a:r>
            <a:r>
              <a:rPr lang="en-US" b="1" i="1" baseline="0" dirty="0"/>
              <a:t>color is only used to describe an element that is “actionable”</a:t>
            </a:r>
            <a:r>
              <a:rPr lang="en-US" baseline="0" dirty="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55</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an example </a:t>
            </a:r>
            <a:r>
              <a:rPr lang="en-US" b="1" dirty="0"/>
              <a:t>of poor color use</a:t>
            </a:r>
            <a:r>
              <a:rPr lang="en-US" dirty="0"/>
              <a:t>. The</a:t>
            </a:r>
            <a:r>
              <a:rPr lang="en-US" baseline="0" dirty="0"/>
              <a:t> colors </a:t>
            </a:r>
            <a:r>
              <a:rPr lang="en-US" b="1" i="1" baseline="0" dirty="0"/>
              <a:t>don</a:t>
            </a:r>
            <a:r>
              <a:rPr lang="fr-FR" b="1" i="1" baseline="0" dirty="0"/>
              <a:t>’</a:t>
            </a:r>
            <a:r>
              <a:rPr lang="en-US" b="1" i="1" baseline="0" dirty="0"/>
              <a:t>t match to any particular task or function </a:t>
            </a:r>
            <a:r>
              <a:rPr lang="en-US" baseline="0" dirty="0"/>
              <a:t>and as a result, it is near impossible to figure out what to do – and the consequence being a horrible user experience perhaps more hindering than any functionality.</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56</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Luke’s </a:t>
            </a:r>
            <a:r>
              <a:rPr lang="en-US" baseline="0" dirty="0"/>
              <a:t>goal was to pick a color harmony that was relaxing while only ever using 3 colors. Anything that is colored is actionable (tappable or important). Anything grey is a “passive” color and requires the user to explore this information.   The green, blue, and purple here are ANALOGOUS colors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23C50"/>
                </a:solidFill>
                <a:effectLst/>
                <a:latin typeface="TradeGothic"/>
              </a:rPr>
              <a:t>A good color palette should comprise one dominant color, one standard color (used primarily for text, such as black or grey), and two accent colors.</a:t>
            </a:r>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ANALOGOUS</a:t>
            </a:r>
          </a:p>
          <a:p>
            <a:r>
              <a:rPr lang="en-US" dirty="0"/>
              <a:t>He sort of cheated over a bit more to get that light purple. He’s mainly using the 2 colors here plus the text (and the white background). Though you saw one bit of the green for a special situation he wanted to highlight.</a:t>
            </a:r>
          </a:p>
          <a:p>
            <a:r>
              <a:rPr lang="en-US" dirty="0"/>
              <a:t>It always a bit more complex because you have different luminance, etc. that changes the appearance of these pure colors.</a:t>
            </a:r>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tools are useful for both exploration of colors and for</a:t>
            </a:r>
            <a:r>
              <a:rPr lang="en-US" baseline="0" dirty="0"/>
              <a:t> figuring out harmonies. Tools like photoshop, illustrator and most interface design tools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59</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6</a:t>
            </a:fld>
            <a:endParaRPr lang="en-US" sz="1000"/>
          </a:p>
        </p:txBody>
      </p:sp>
      <p:sp>
        <p:nvSpPr>
          <p:cNvPr id="80898" name="Rectangle 2"/>
          <p:cNvSpPr>
            <a:spLocks noGrp="1" noRot="1" noChangeAspect="1" noChangeArrowheads="1" noTextEdit="1"/>
          </p:cNvSpPr>
          <p:nvPr>
            <p:ph type="sldImg"/>
          </p:nvPr>
        </p:nvSpPr>
        <p:spPr>
          <a:xfrm>
            <a:off x="457200" y="720725"/>
            <a:ext cx="6400800" cy="3600450"/>
          </a:xfrm>
          <a:ln cap="flat"/>
        </p:spPr>
      </p:sp>
      <p:sp>
        <p:nvSpPr>
          <p:cNvPr id="80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In particular, we will discuss form, color, and that what we refer to as “interesting design”– design that engages the viewer.</a:t>
            </a:r>
          </a:p>
        </p:txBody>
      </p:sp>
    </p:spTree>
    <p:extLst>
      <p:ext uri="{BB962C8B-B14F-4D97-AF65-F5344CB8AC3E}">
        <p14:creationId xmlns:p14="http://schemas.microsoft.com/office/powerpoint/2010/main" val="2382431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10 min exercise started at 100 min (leaving 10 minutes to finish class)</a:t>
            </a: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17188791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perhaps the most difficult</a:t>
            </a:r>
            <a:r>
              <a:rPr lang="en-US" baseline="0" dirty="0"/>
              <a:t> thing to achieve. It’s very easy to use templates for data graphs, websites and applications – and for the most part they do very well. The following techniques for most are difficult to do right, but when done well create interest in your users.</a:t>
            </a:r>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example, Wilfred Castillo’s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www.wilfredcastillo.com</a:t>
            </a:r>
            <a:r>
              <a:rPr lang="en-US" dirty="0"/>
              <a:t>/Tide-Prediction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Shows how the high tides and low tides relate to the moon’s phases (full moon and new moon are when they are strongest </a:t>
            </a:r>
            <a:r>
              <a:rPr lang="mr-IN" dirty="0"/>
              <a:t>–</a:t>
            </a:r>
            <a:r>
              <a:rPr lang="en-US" dirty="0"/>
              <a:t> aligned with the sun)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[ADVANCE] Here it is a bit more zoomed in so you can see these relationships.</a:t>
            </a:r>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3620262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Here is another weather app I tried. Reminiscent of the tide chart…</a:t>
            </a:r>
          </a:p>
          <a:p>
            <a:r>
              <a:rPr lang="en-US" dirty="0"/>
              <a:t>No longer available that had a very interesting visual design.</a:t>
            </a:r>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2055382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Here is another weather app. This designer has a entire set of apps (weather, rulers, etc.) that are meant to be interesting and fun. Unconventional layouts and animation/interaction.</a:t>
            </a:r>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dirty="0"/>
          </a:p>
        </p:txBody>
      </p:sp>
    </p:spTree>
    <p:extLst>
      <p:ext uri="{BB962C8B-B14F-4D97-AF65-F5344CB8AC3E}">
        <p14:creationId xmlns:p14="http://schemas.microsoft.com/office/powerpoint/2010/main" val="413209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Having information change dynamically</a:t>
            </a:r>
            <a:r>
              <a:rPr lang="en-US" baseline="0" dirty="0"/>
              <a:t> has taken off and again, is difficult to do correctly. The best way for me to consider animation is to only use it to connect an input to a display of the information the input is modifying.</a:t>
            </a:r>
          </a:p>
          <a:p>
            <a:endParaRPr lang="en-US" baseline="0" dirty="0"/>
          </a:p>
          <a:p>
            <a:r>
              <a:rPr lang="en-US" baseline="0" dirty="0"/>
              <a:t>This connects to a usability principle that will be discussed in a few lectures when we talk about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shows</a:t>
            </a:r>
            <a:r>
              <a:rPr lang="en-US" baseline="0" dirty="0"/>
              <a:t> changes in global emissions of CO2 and uses the metaphor of clouds of smoke coming out of a factory</a:t>
            </a:r>
          </a:p>
          <a:p>
            <a:r>
              <a:rPr lang="en-US" baseline="0" dirty="0"/>
              <a:t>[ADVANCE]</a:t>
            </a:r>
          </a:p>
          <a:p>
            <a:r>
              <a:rPr lang="en-US" dirty="0"/>
              <a:t>http://</a:t>
            </a:r>
            <a:r>
              <a:rPr lang="en-US" dirty="0" err="1"/>
              <a:t>awesome.good.is</a:t>
            </a:r>
            <a:r>
              <a:rPr lang="en-US" dirty="0"/>
              <a:t>/transparency/web/0911/</a:t>
            </a:r>
            <a:r>
              <a:rPr lang="en-US" dirty="0" err="1"/>
              <a:t>globalemissions</a:t>
            </a:r>
            <a:r>
              <a:rPr lang="en-US" dirty="0"/>
              <a:t>/</a:t>
            </a:r>
            <a:r>
              <a:rPr lang="en-US" dirty="0" err="1"/>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What we have discussed so far in this lecture may seem like an overwhelming number of techniques that designers use all the time. </a:t>
            </a:r>
            <a:br>
              <a:rPr lang="en-US" baseline="0" dirty="0"/>
            </a:b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how it should seem – Overwhelming. It is exactly the way customers will feel if they see too many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hardest part is knowing what to remove and the only way to really get a good feel for these techniques is to practice with them repetitively.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its observers by creating desire in the information itself.</a:t>
            </a:r>
          </a:p>
          <a:p>
            <a:r>
              <a:rPr lang="en-US" baseline="0" dirty="0"/>
              <a:t>This middle part (integrity and function) refers to the information itself, whether the data is accurate (remember the apple maps example) or useful and usable (all of your needfinding and your prototyping and testing). </a:t>
            </a:r>
          </a:p>
          <a:p>
            <a:r>
              <a:rPr lang="en-US" baseline="0" dirty="0"/>
              <a:t>[ADVANCE]</a:t>
            </a:r>
          </a:p>
          <a:p>
            <a:r>
              <a:rPr lang="en-US" baseline="0" dirty="0"/>
              <a:t>Arguably you are all becoming experienced at this – making your design work well.</a:t>
            </a:r>
          </a:p>
          <a:p>
            <a:r>
              <a:rPr lang="en-US" baseline="0" dirty="0"/>
              <a:t>So today I’m going to focus on the other two – how to achieve designs that successfully allow the user to perform such functions without having to force themselves to do so.</a:t>
            </a:r>
          </a:p>
          <a:p>
            <a:r>
              <a:rPr lang="en-US" baseline="0" dirty="0"/>
              <a:t>That is, we will focus on the form and the interestingness. </a:t>
            </a:r>
          </a:p>
          <a:p>
            <a:r>
              <a:rPr lang="en-US" baseline="0" dirty="0"/>
              <a:t>[ADVANCE]</a:t>
            </a:r>
          </a:p>
          <a:p>
            <a:r>
              <a:rPr lang="en-US" baseline="0" dirty="0"/>
              <a:t>So that your design communicates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overwhelming because there is so much going on.</a:t>
            </a:r>
          </a:p>
          <a:p>
            <a:r>
              <a:rPr lang="en-US" dirty="0"/>
              <a:t>[ADVANCE]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Remember McCandless's info graphic on this.</a:t>
            </a:r>
          </a:p>
          <a:p>
            <a:endParaRPr lang="en-US" dirty="0"/>
          </a:p>
          <a:p>
            <a:r>
              <a:rPr lang="en-US" dirty="0"/>
              <a:t>Interestingness and form along with the familiar integrity and function.</a:t>
            </a:r>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a:p>
        </p:txBody>
      </p:sp>
    </p:spTree>
    <p:extLst>
      <p:ext uri="{BB962C8B-B14F-4D97-AF65-F5344CB8AC3E}">
        <p14:creationId xmlns:p14="http://schemas.microsoft.com/office/powerpoint/2010/main" val="1096733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One last example that I like</a:t>
            </a:r>
          </a:p>
          <a:p>
            <a:endParaRPr lang="en-US" dirty="0"/>
          </a:p>
          <a:p>
            <a:r>
              <a:rPr lang="en-US" dirty="0"/>
              <a:t>Daisy disk for mac</a:t>
            </a:r>
          </a:p>
          <a:p>
            <a:r>
              <a:rPr lang="en-US" dirty="0"/>
              <a:t>[ADVANCE]</a:t>
            </a:r>
          </a:p>
          <a:p>
            <a:r>
              <a:rPr lang="en-US" dirty="0"/>
              <a:t>The interesting </a:t>
            </a:r>
            <a:r>
              <a:rPr lang="en-US" b="1" dirty="0"/>
              <a:t>form</a:t>
            </a:r>
            <a:r>
              <a:rPr lang="en-US" dirty="0"/>
              <a:t> of the layout of your files in a circle and how much space they each take.</a:t>
            </a:r>
          </a:p>
          <a:p>
            <a:r>
              <a:rPr lang="en-US" dirty="0"/>
              <a:t>[ADVANCE]</a:t>
            </a:r>
          </a:p>
          <a:p>
            <a:r>
              <a:rPr lang="en-US" dirty="0"/>
              <a:t>The </a:t>
            </a:r>
            <a:r>
              <a:rPr lang="en-US" b="1" dirty="0"/>
              <a:t>function</a:t>
            </a:r>
            <a:r>
              <a:rPr lang="en-US" dirty="0"/>
              <a:t> of showing you the total amount of space for each directory in this list </a:t>
            </a:r>
          </a:p>
          <a:p>
            <a:r>
              <a:rPr lang="en-US" dirty="0"/>
              <a:t>[ADVANCE]</a:t>
            </a:r>
          </a:p>
          <a:p>
            <a:r>
              <a:rPr lang="en-US" dirty="0"/>
              <a:t>The </a:t>
            </a:r>
            <a:r>
              <a:rPr lang="en-US" b="1" dirty="0"/>
              <a:t>integrity</a:t>
            </a:r>
            <a:r>
              <a:rPr lang="en-US" dirty="0"/>
              <a:t> to make sure the numbers in the list at right add up to what is displayed in the center and what the system also tells you.</a:t>
            </a:r>
          </a:p>
          <a:p>
            <a:r>
              <a:rPr lang="en-US" dirty="0"/>
              <a:t>[ADVANCE]</a:t>
            </a:r>
          </a:p>
          <a:p>
            <a:r>
              <a:rPr lang="en-US" dirty="0"/>
              <a:t>And the </a:t>
            </a:r>
            <a:r>
              <a:rPr lang="en-US" b="1" dirty="0"/>
              <a:t>interestingness</a:t>
            </a:r>
            <a:r>
              <a:rPr lang="en-US" dirty="0"/>
              <a:t> of the circular layout for the information.</a:t>
            </a:r>
          </a:p>
          <a:p>
            <a:r>
              <a:rPr lang="en-US" dirty="0"/>
              <a:t>[ADVANCE]</a:t>
            </a:r>
          </a:p>
          <a:p>
            <a:r>
              <a:rPr lang="en-US" dirty="0"/>
              <a:t>All 4 of these aspects work well in this application to make it fun, engaging, and usable.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74</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B31C7AC-66D0-EB46-8550-E817AF415E47}" type="slidenum">
              <a:rPr lang="en-US" sz="1000"/>
              <a:pPr/>
              <a:t>75</a:t>
            </a:fld>
            <a:endParaRPr lang="en-US" sz="1000"/>
          </a:p>
        </p:txBody>
      </p:sp>
      <p:sp>
        <p:nvSpPr>
          <p:cNvPr id="155651" name="Rectangle 2"/>
          <p:cNvSpPr>
            <a:spLocks noGrp="1" noRot="1" noChangeAspect="1" noChangeArrowheads="1" noTextEdit="1"/>
          </p:cNvSpPr>
          <p:nvPr>
            <p:ph type="sldImg"/>
          </p:nvPr>
        </p:nvSpPr>
        <p:spPr>
          <a:xfrm>
            <a:off x="457200" y="719138"/>
            <a:ext cx="6400800" cy="3600450"/>
          </a:xfrm>
          <a:ln/>
        </p:spPr>
      </p:sp>
      <p:sp>
        <p:nvSpPr>
          <p:cNvPr id="155652" name="Rectangle 3"/>
          <p:cNvSpPr>
            <a:spLocks noGrp="1" noChangeArrowheads="1"/>
          </p:cNvSpPr>
          <p:nvPr>
            <p:ph type="body" idx="1"/>
          </p:nvPr>
        </p:nvSpPr>
        <p:spPr>
          <a:xfrm>
            <a:off x="976313" y="4559300"/>
            <a:ext cx="5362575" cy="4322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What are these design patterns all about?</a:t>
            </a:r>
          </a:p>
          <a:p>
            <a:endParaRPr lang="en-US" dirty="0">
              <a:latin typeface="Times New Roman" charset="0"/>
            </a:endParaRPr>
          </a:p>
          <a:p>
            <a:r>
              <a:rPr lang="en-US" dirty="0">
                <a:latin typeface="Times New Roman" charset="0"/>
              </a:rPr>
              <a:t>Design is about finding solutions</a:t>
            </a:r>
          </a:p>
          <a:p>
            <a:endParaRPr lang="en-US" dirty="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5C8C149-CBA1-824D-A49B-93AC05E86019}" type="slidenum">
              <a:rPr lang="en-US" sz="1000"/>
              <a:pPr/>
              <a:t>76</a:t>
            </a:fld>
            <a:endParaRPr lang="en-US" sz="1000"/>
          </a:p>
        </p:txBody>
      </p:sp>
      <p:sp>
        <p:nvSpPr>
          <p:cNvPr id="156675" name="Rectangle 2"/>
          <p:cNvSpPr>
            <a:spLocks noGrp="1" noRot="1" noChangeAspect="1" noChangeArrowheads="1" noTextEdit="1"/>
          </p:cNvSpPr>
          <p:nvPr>
            <p:ph type="sldImg"/>
          </p:nvPr>
        </p:nvSpPr>
        <p:spPr>
          <a:xfrm>
            <a:off x="457200" y="719138"/>
            <a:ext cx="6400800" cy="3600450"/>
          </a:xfrm>
          <a:ln/>
        </p:spPr>
      </p:sp>
      <p:sp>
        <p:nvSpPr>
          <p:cNvPr id="156676" name="Rectangle 3"/>
          <p:cNvSpPr>
            <a:spLocks noGrp="1" noChangeArrowheads="1"/>
          </p:cNvSpPr>
          <p:nvPr>
            <p:ph type="body" idx="1"/>
          </p:nvPr>
        </p:nvSpPr>
        <p:spPr>
          <a:xfrm>
            <a:off x="976313" y="4559300"/>
            <a:ext cx="5362575" cy="432276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6599166-6B9B-7746-9948-495F07209FE7}" type="slidenum">
              <a:rPr lang="en-US" sz="1000"/>
              <a:pPr/>
              <a:t>77</a:t>
            </a:fld>
            <a:endParaRPr lang="en-US" sz="1000"/>
          </a:p>
        </p:txBody>
      </p:sp>
      <p:sp>
        <p:nvSpPr>
          <p:cNvPr id="158723" name="Rectangle 2"/>
          <p:cNvSpPr>
            <a:spLocks noGrp="1" noRot="1" noChangeAspect="1" noChangeArrowheads="1" noTextEdit="1"/>
          </p:cNvSpPr>
          <p:nvPr>
            <p:ph type="sldImg"/>
          </p:nvPr>
        </p:nvSpPr>
        <p:spPr>
          <a:xfrm>
            <a:off x="457200" y="719138"/>
            <a:ext cx="6400800" cy="3600450"/>
          </a:xfrm>
          <a:ln/>
        </p:spPr>
      </p:sp>
      <p:sp>
        <p:nvSpPr>
          <p:cNvPr id="158724" name="Rectangle 3"/>
          <p:cNvSpPr>
            <a:spLocks noGrp="1" noChangeArrowheads="1"/>
          </p:cNvSpPr>
          <p:nvPr>
            <p:ph type="body" idx="1"/>
          </p:nvPr>
        </p:nvSpPr>
        <p:spPr>
          <a:xfrm>
            <a:off x="976313" y="4559300"/>
            <a:ext cx="5362575" cy="432276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CC5563-7C2E-7D45-8DBF-906521768613}" type="slidenum">
              <a:rPr lang="en-US" sz="1000"/>
              <a:pPr/>
              <a:t>78</a:t>
            </a:fld>
            <a:endParaRPr lang="en-US" sz="1000"/>
          </a:p>
        </p:txBody>
      </p:sp>
      <p:sp>
        <p:nvSpPr>
          <p:cNvPr id="159747" name="Rectangle 2"/>
          <p:cNvSpPr>
            <a:spLocks noGrp="1" noRot="1" noChangeAspect="1" noChangeArrowheads="1" noTextEdit="1"/>
          </p:cNvSpPr>
          <p:nvPr>
            <p:ph type="sldImg"/>
          </p:nvPr>
        </p:nvSpPr>
        <p:spPr>
          <a:xfrm>
            <a:off x="457200" y="719138"/>
            <a:ext cx="6400800" cy="3600450"/>
          </a:xfrm>
          <a:ln/>
        </p:spPr>
      </p:sp>
      <p:sp>
        <p:nvSpPr>
          <p:cNvPr id="159748" name="Rectangle 3"/>
          <p:cNvSpPr>
            <a:spLocks noGrp="1" noChangeArrowheads="1"/>
          </p:cNvSpPr>
          <p:nvPr>
            <p:ph type="body" idx="1"/>
          </p:nvPr>
        </p:nvSpPr>
        <p:spPr>
          <a:xfrm>
            <a:off x="976313" y="4559300"/>
            <a:ext cx="5362575" cy="432276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en-US" dirty="0"/>
              <a:t>See it as a graph that is interconnected.</a:t>
            </a:r>
          </a:p>
          <a:p>
            <a:pPr lvl="1"/>
            <a:endParaRPr lang="en-US" dirty="0"/>
          </a:p>
          <a:p>
            <a:pPr lvl="1"/>
            <a:r>
              <a:rPr lang="en-US" dirty="0"/>
              <a:t>Ex. </a:t>
            </a:r>
            <a:r>
              <a:rPr lang="en-US" cap="small" dirty="0"/>
              <a:t>beer hall </a:t>
            </a:r>
            <a:r>
              <a:rPr lang="en-US" dirty="0"/>
              <a:t>is part of a </a:t>
            </a:r>
            <a:r>
              <a:rPr lang="en-US" cap="small" dirty="0"/>
              <a:t>night life</a:t>
            </a:r>
            <a:r>
              <a:rPr lang="en-US" dirty="0"/>
              <a:t>…</a:t>
            </a:r>
          </a:p>
          <a:p>
            <a:pPr lvl="1"/>
            <a:r>
              <a:rPr lang="en-US" dirty="0"/>
              <a:t>Ex. </a:t>
            </a:r>
            <a:r>
              <a:rPr lang="en-US" cap="small" dirty="0"/>
              <a:t>beer hall </a:t>
            </a:r>
            <a:r>
              <a:rPr lang="en-US" dirty="0"/>
              <a:t>needs spaces for groups to be alone… </a:t>
            </a:r>
            <a:r>
              <a:rPr lang="en-US" cap="small" dirty="0"/>
              <a:t>alcoves or the fire</a:t>
            </a:r>
          </a:p>
          <a:p>
            <a:endParaRPr lang="en-US" dirty="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87E3E70-1F33-A842-8635-ACAE8A2228A6}" type="slidenum">
              <a:rPr lang="en-US" sz="1000"/>
              <a:pPr/>
              <a:t>79</a:t>
            </a:fld>
            <a:endParaRPr lang="en-US" sz="1000"/>
          </a:p>
        </p:txBody>
      </p:sp>
      <p:sp>
        <p:nvSpPr>
          <p:cNvPr id="160771" name="Rectangle 2"/>
          <p:cNvSpPr>
            <a:spLocks noGrp="1" noRot="1" noChangeAspect="1" noChangeArrowheads="1" noTextEdit="1"/>
          </p:cNvSpPr>
          <p:nvPr>
            <p:ph type="sldImg"/>
          </p:nvPr>
        </p:nvSpPr>
        <p:spPr>
          <a:xfrm>
            <a:off x="457200" y="719138"/>
            <a:ext cx="6400800" cy="3600450"/>
          </a:xfrm>
          <a:ln/>
        </p:spPr>
      </p:sp>
      <p:sp>
        <p:nvSpPr>
          <p:cNvPr id="160772" name="Rectangle 3"/>
          <p:cNvSpPr>
            <a:spLocks noGrp="1" noChangeArrowheads="1"/>
          </p:cNvSpPr>
          <p:nvPr>
            <p:ph type="body" idx="1"/>
          </p:nvPr>
        </p:nvSpPr>
        <p:spPr>
          <a:xfrm>
            <a:off x="976313" y="4559300"/>
            <a:ext cx="5362575" cy="432276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Also used in UI design.</a:t>
            </a:r>
          </a:p>
          <a:p>
            <a:r>
              <a:rPr lang="en-US" dirty="0">
                <a:latin typeface="Times New Roman" charset="0"/>
              </a:rPr>
              <a:t>I co-authored this book on Web design patterns</a:t>
            </a:r>
          </a:p>
          <a:p>
            <a:endParaRPr lang="en-US" dirty="0">
              <a:latin typeface="Times New Roman" charset="0"/>
            </a:endParaRPr>
          </a:p>
          <a:p>
            <a:r>
              <a:rPr lang="en-US" dirty="0">
                <a:latin typeface="Times New Roman" charset="0"/>
              </a:rPr>
              <a:t>Like Alexander’s patterns, these design patterns can happen at many different levels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423D0F2-40DA-4E4A-9CF5-7B8748DDA103}" type="slidenum">
              <a:rPr lang="en-US" sz="1000"/>
              <a:pPr/>
              <a:t>80</a:t>
            </a:fld>
            <a:endParaRPr lang="en-US" sz="1000"/>
          </a:p>
        </p:txBody>
      </p:sp>
      <p:sp>
        <p:nvSpPr>
          <p:cNvPr id="161795" name="Rectangle 2"/>
          <p:cNvSpPr>
            <a:spLocks noGrp="1" noRot="1" noChangeAspect="1" noChangeArrowheads="1" noTextEdit="1"/>
          </p:cNvSpPr>
          <p:nvPr>
            <p:ph type="sldImg"/>
          </p:nvPr>
        </p:nvSpPr>
        <p:spPr>
          <a:xfrm>
            <a:off x="468313" y="725488"/>
            <a:ext cx="6380162" cy="3589337"/>
          </a:xfrm>
          <a:ln/>
        </p:spPr>
      </p:sp>
      <p:sp>
        <p:nvSpPr>
          <p:cNvPr id="1617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Here is one of the simplest one.</a:t>
            </a:r>
          </a:p>
          <a:p>
            <a:r>
              <a:rPr lang="en-US" dirty="0">
                <a:latin typeface="Times New Roman" charset="0"/>
              </a:rPr>
              <a:t>The key is the patterns give tradeoffs in their description so that your design implementation may be totally different than a million others. But the things we know how to do you don’t need to spend design time figuring it out. AND your customers can figure your design out easily because they have SEEN IT BEFORE.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br>
              <a:rPr lang="en-US" sz="1600" dirty="0">
                <a:solidFill>
                  <a:schemeClr val="accent2"/>
                </a:solidFill>
              </a:rPr>
            </a:br>
            <a:r>
              <a:rPr lang="en-US" sz="1600" dirty="0">
                <a:solidFill>
                  <a:schemeClr val="accent2"/>
                </a:solidFill>
              </a:rPr>
              <a:t>	</a:t>
            </a:r>
            <a:r>
              <a:rPr lang="en-US" sz="1200" dirty="0"/>
              <a:t>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The key question to ask: What are the most important things? Prioritize those.</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3A25E7E-15C7-AC44-8F35-411B02A79DE1}" type="slidenum">
              <a:rPr lang="en-US" sz="1000"/>
              <a:pPr/>
              <a:t>81</a:t>
            </a:fld>
            <a:endParaRPr lang="en-US" sz="1000"/>
          </a:p>
        </p:txBody>
      </p:sp>
      <p:sp>
        <p:nvSpPr>
          <p:cNvPr id="162819" name="Rectangle 2"/>
          <p:cNvSpPr>
            <a:spLocks noGrp="1" noRot="1" noChangeAspect="1" noChangeArrowheads="1" noTextEdit="1"/>
          </p:cNvSpPr>
          <p:nvPr>
            <p:ph type="sldImg"/>
          </p:nvPr>
        </p:nvSpPr>
        <p:spPr>
          <a:xfrm>
            <a:off x="468313" y="725488"/>
            <a:ext cx="6380162" cy="3589337"/>
          </a:xfrm>
          <a:ln/>
        </p:spPr>
      </p:sp>
      <p:sp>
        <p:nvSpPr>
          <p:cNvPr id="1628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Here is the sketch for that design pattern that abstracts it to its essence.</a:t>
            </a:r>
          </a:p>
          <a:p>
            <a:endParaRPr lang="en-US" dirty="0">
              <a:latin typeface="Times New Roman" charset="0"/>
            </a:endParaRPr>
          </a:p>
          <a:p>
            <a:r>
              <a:rPr lang="en-US" dirty="0">
                <a:latin typeface="Times New Roman" charset="0"/>
              </a:rPr>
              <a:t>Design patterns can be used across industries (we see the pattern for a “shopping cart” all over) or in particular verticals where it makes sense.</a:t>
            </a:r>
          </a:p>
          <a:p>
            <a:endParaRPr lang="en-US" dirty="0">
              <a:latin typeface="Times New Roman" charset="0"/>
            </a:endParaRPr>
          </a:p>
          <a:p>
            <a:r>
              <a:rPr lang="en-US" dirty="0">
                <a:latin typeface="Times New Roman" charset="0"/>
              </a:rPr>
              <a:t>Companies have created pattern libraries to reuse across all applications they produce.</a:t>
            </a:r>
          </a:p>
          <a:p>
            <a:endParaRPr lang="en-US" dirty="0">
              <a:latin typeface="Times New Roman" charset="0"/>
            </a:endParaRPr>
          </a:p>
          <a:p>
            <a:r>
              <a:rPr lang="en-US" dirty="0">
                <a:latin typeface="Times New Roman" charset="0"/>
              </a:rPr>
              <a:t>This led to a related idea. Design Systems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3A25E7E-15C7-AC44-8F35-411B02A79DE1}" type="slidenum">
              <a:rPr lang="en-US" sz="1000"/>
              <a:pPr/>
              <a:t>82</a:t>
            </a:fld>
            <a:endParaRPr lang="en-US" sz="1000"/>
          </a:p>
        </p:txBody>
      </p:sp>
      <p:sp>
        <p:nvSpPr>
          <p:cNvPr id="162819" name="Rectangle 2"/>
          <p:cNvSpPr>
            <a:spLocks noGrp="1" noRot="1" noChangeAspect="1" noChangeArrowheads="1" noTextEdit="1"/>
          </p:cNvSpPr>
          <p:nvPr>
            <p:ph type="sldImg"/>
          </p:nvPr>
        </p:nvSpPr>
        <p:spPr>
          <a:xfrm>
            <a:off x="468313" y="725488"/>
            <a:ext cx="6380162" cy="3589337"/>
          </a:xfrm>
          <a:ln/>
        </p:spPr>
      </p:sp>
      <p:sp>
        <p:nvSpPr>
          <p:cNvPr id="1628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the sketch for that design pattern that abstracts it to its essence.</a:t>
            </a:r>
          </a:p>
          <a:p>
            <a:endParaRPr lang="en-US" dirty="0">
              <a:latin typeface="Times New Roman" charset="0"/>
            </a:endParaRPr>
          </a:p>
          <a:p>
            <a:r>
              <a:rPr lang="en-US" dirty="0">
                <a:latin typeface="Times New Roman" charset="0"/>
              </a:rPr>
              <a:t>Design patterns can be used across industries (we see the pattern for a “shopping cart” all over) or in particular verticals where it makes sense.</a:t>
            </a:r>
          </a:p>
          <a:p>
            <a:endParaRPr lang="en-US" dirty="0">
              <a:latin typeface="Times New Roman" charset="0"/>
            </a:endParaRPr>
          </a:p>
          <a:p>
            <a:r>
              <a:rPr lang="en-US" dirty="0">
                <a:latin typeface="Times New Roman" charset="0"/>
              </a:rPr>
              <a:t>Companies have created pattern libraries to reuse across all applications they produce.</a:t>
            </a:r>
          </a:p>
          <a:p>
            <a:endParaRPr lang="en-US" dirty="0">
              <a:latin typeface="Times New Roman" charset="0"/>
            </a:endParaRPr>
          </a:p>
          <a:p>
            <a:r>
              <a:rPr lang="en-US" dirty="0">
                <a:latin typeface="Times New Roman" charset="0"/>
              </a:rPr>
              <a:t>This led to a related idea. Design Systems</a:t>
            </a:r>
          </a:p>
        </p:txBody>
      </p:sp>
    </p:spTree>
    <p:extLst>
      <p:ext uri="{BB962C8B-B14F-4D97-AF65-F5344CB8AC3E}">
        <p14:creationId xmlns:p14="http://schemas.microsoft.com/office/powerpoint/2010/main" val="40526263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3A25E7E-15C7-AC44-8F35-411B02A79DE1}" type="slidenum">
              <a:rPr lang="en-US" sz="1000"/>
              <a:pPr/>
              <a:t>83</a:t>
            </a:fld>
            <a:endParaRPr lang="en-US" sz="1000"/>
          </a:p>
        </p:txBody>
      </p:sp>
      <p:sp>
        <p:nvSpPr>
          <p:cNvPr id="162819" name="Rectangle 2"/>
          <p:cNvSpPr>
            <a:spLocks noGrp="1" noRot="1" noChangeAspect="1" noChangeArrowheads="1" noTextEdit="1"/>
          </p:cNvSpPr>
          <p:nvPr>
            <p:ph type="sldImg"/>
          </p:nvPr>
        </p:nvSpPr>
        <p:spPr>
          <a:xfrm>
            <a:off x="468313" y="725488"/>
            <a:ext cx="6380162" cy="3589337"/>
          </a:xfrm>
          <a:ln/>
        </p:spPr>
      </p:sp>
      <p:sp>
        <p:nvSpPr>
          <p:cNvPr id="1628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Here is an example, but it will also contain text for explain how and when to use it.</a:t>
            </a:r>
          </a:p>
          <a:p>
            <a:endParaRPr lang="en-US" dirty="0">
              <a:latin typeface="Times New Roman" charset="0"/>
            </a:endParaRPr>
          </a:p>
          <a:p>
            <a:r>
              <a:rPr lang="en-US" dirty="0">
                <a:latin typeface="Times New Roman" charset="0"/>
              </a:rPr>
              <a:t>You will start on one in Studio this week.</a:t>
            </a:r>
          </a:p>
        </p:txBody>
      </p:sp>
    </p:spTree>
    <p:extLst>
      <p:ext uri="{BB962C8B-B14F-4D97-AF65-F5344CB8AC3E}">
        <p14:creationId xmlns:p14="http://schemas.microsoft.com/office/powerpoint/2010/main" val="2718857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84</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469900" y="727075"/>
            <a:ext cx="637540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03" tIns="50341" rIns="99003" bIns="50341"/>
          <a:lstStyle/>
          <a:p>
            <a:pPr defTabSz="1004493">
              <a:spcBef>
                <a:spcPct val="0"/>
              </a:spcBef>
            </a:pPr>
            <a:endParaRPr lang="en-US" sz="2600" dirty="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85</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xfrm>
            <a:off x="457200" y="720725"/>
            <a:ext cx="6400800" cy="3600450"/>
          </a:xfrm>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86</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visual hierarchies can guide people to look where you want, in the order you want them to.</a:t>
            </a:r>
          </a:p>
          <a:p>
            <a:r>
              <a:rPr lang="en-US" dirty="0"/>
              <a:t>If you don't have this hierarchy, they don't know where to go with their eyes</a:t>
            </a:r>
          </a:p>
          <a:p>
            <a:r>
              <a:rPr lang="en-US" dirty="0"/>
              <a:t>[ADVANCE]</a:t>
            </a:r>
          </a:p>
          <a:p>
            <a:r>
              <a:rPr lang="en-US" dirty="0"/>
              <a:t>A strong visual hierarchy creates a sense of order and balance. (see Luke </a:t>
            </a:r>
            <a:r>
              <a:rPr lang="en-US" dirty="0" err="1"/>
              <a:t>Wrobleski</a:t>
            </a:r>
            <a:r>
              <a:rPr lang="en-US" dirty="0"/>
              <a:t>: </a:t>
            </a:r>
            <a:r>
              <a:rPr lang="en-US" dirty="0" err="1"/>
              <a:t>lukew.com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9</a:t>
            </a:fld>
            <a:endParaRPr lang="en-US" dirty="0"/>
          </a:p>
        </p:txBody>
      </p:sp>
    </p:spTree>
    <p:extLst>
      <p:ext uri="{BB962C8B-B14F-4D97-AF65-F5344CB8AC3E}">
        <p14:creationId xmlns:p14="http://schemas.microsoft.com/office/powerpoint/2010/main" val="987568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Winter 2022</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Tree>
    <p:extLst>
      <p:ext uri="{BB962C8B-B14F-4D97-AF65-F5344CB8AC3E}">
        <p14:creationId xmlns:p14="http://schemas.microsoft.com/office/powerpoint/2010/main" val="269783824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67944846"/>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9740699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47434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6065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4284179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2870374821"/>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90867133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Winter 2022</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59148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523595"/>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18569238"/>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
        <p:nvSpPr>
          <p:cNvPr id="6" name="Rectangle 5">
            <a:extLst>
              <a:ext uri="{FF2B5EF4-FFF2-40B4-BE49-F238E27FC236}">
                <a16:creationId xmlns:a16="http://schemas.microsoft.com/office/drawing/2014/main" id="{7B6E4E63-95AA-6342-947F-431CC073CC61}"/>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19502463"/>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1195954271"/>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66072930"/>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663644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Winter 2022</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3405001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6" name="Rectangle 15">
            <a:extLst>
              <a:ext uri="{FF2B5EF4-FFF2-40B4-BE49-F238E27FC236}">
                <a16:creationId xmlns:a16="http://schemas.microsoft.com/office/drawing/2014/main" id="{9B743ED0-6239-6A45-B1A8-53FF94F9401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064DAB03-7E97-8D42-B5C9-0F1E588056FB}"/>
              </a:ext>
            </a:extLst>
          </p:cNvPr>
          <p:cNvSpPr/>
          <p:nvPr/>
        </p:nvSpPr>
        <p:spPr bwMode="auto">
          <a:xfrm>
            <a:off x="-1" y="6508006"/>
            <a:ext cx="12192001" cy="668661"/>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marL="0" marR="0" indent="0" algn="l" defTabSz="1828800" rtl="0" eaLnBrk="1" fontAlgn="base" latinLnBrk="0" hangingPunct="1">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8" charset="0"/>
            </a:endParaRPr>
          </a:p>
        </p:txBody>
      </p:sp>
      <p:sp>
        <p:nvSpPr>
          <p:cNvPr id="19" name="Rectangle 18">
            <a:extLst>
              <a:ext uri="{FF2B5EF4-FFF2-40B4-BE49-F238E27FC236}">
                <a16:creationId xmlns:a16="http://schemas.microsoft.com/office/drawing/2014/main" id="{0801AF34-CB3A-1548-AA30-8211D1CCB1F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20" name="Rectangle 19">
            <a:extLst>
              <a:ext uri="{FF2B5EF4-FFF2-40B4-BE49-F238E27FC236}">
                <a16:creationId xmlns:a16="http://schemas.microsoft.com/office/drawing/2014/main" id="{6F57C1B6-E103-41A2-BFA8-8EFBB32711B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1" name="Rectangle 20">
            <a:extLst>
              <a:ext uri="{FF2B5EF4-FFF2-40B4-BE49-F238E27FC236}">
                <a16:creationId xmlns:a16="http://schemas.microsoft.com/office/drawing/2014/main" id="{18FA1916-53A1-BD4C-9EFB-9E45AC6DF3B0}"/>
              </a:ext>
            </a:extLst>
          </p:cNvPr>
          <p:cNvSpPr/>
          <p:nvPr userDrawn="1"/>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28599931"/>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1" r:id="rId11"/>
    <p:sldLayoutId id="2147483892" r:id="rId12"/>
    <p:sldLayoutId id="2147483893" r:id="rId13"/>
    <p:sldLayoutId id="2147483894" r:id="rId14"/>
    <p:sldLayoutId id="2147483895" r:id="rId15"/>
    <p:sldLayoutId id="2147483896" r:id="rId16"/>
    <p:sldLayoutId id="2147483897" r:id="rId17"/>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hyperlink" Target="http://www.jensondesign.com/1+1=3.pdf" TargetMode="Externa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8.gif"/><Relationship Id="rId18" Type="http://schemas.openxmlformats.org/officeDocument/2006/relationships/customXml" Target="../ink/ink2.xml"/><Relationship Id="rId3" Type="http://schemas.openxmlformats.org/officeDocument/2006/relationships/image" Target="../media/image38.gif"/><Relationship Id="rId7" Type="http://schemas.openxmlformats.org/officeDocument/2006/relationships/image" Target="../media/image42.gif"/><Relationship Id="rId12" Type="http://schemas.openxmlformats.org/officeDocument/2006/relationships/image" Target="../media/image47.gif"/><Relationship Id="rId17" Type="http://schemas.openxmlformats.org/officeDocument/2006/relationships/image" Target="../media/image51.png"/><Relationship Id="rId2" Type="http://schemas.openxmlformats.org/officeDocument/2006/relationships/notesSlide" Target="../notesSlides/notesSlide44.xml"/><Relationship Id="rId16"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41.gif"/><Relationship Id="rId11" Type="http://schemas.openxmlformats.org/officeDocument/2006/relationships/image" Target="../media/image46.gif"/><Relationship Id="rId5" Type="http://schemas.openxmlformats.org/officeDocument/2006/relationships/image" Target="../media/image40.gif"/><Relationship Id="rId15" Type="http://schemas.openxmlformats.org/officeDocument/2006/relationships/image" Target="../media/image50.png"/><Relationship Id="rId10" Type="http://schemas.openxmlformats.org/officeDocument/2006/relationships/image" Target="../media/image45.gif"/><Relationship Id="rId19" Type="http://schemas.openxmlformats.org/officeDocument/2006/relationships/image" Target="../media/image52.png"/><Relationship Id="rId4" Type="http://schemas.openxmlformats.org/officeDocument/2006/relationships/image" Target="../media/image39.gif"/><Relationship Id="rId9" Type="http://schemas.openxmlformats.org/officeDocument/2006/relationships/image" Target="../media/image44.gif"/><Relationship Id="rId14" Type="http://schemas.openxmlformats.org/officeDocument/2006/relationships/image" Target="../media/image49.gif"/></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colors.dopely.top/"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hyperlink" Target="http://www.colourlovers.com/" TargetMode="External"/><Relationship Id="rId5" Type="http://schemas.openxmlformats.org/officeDocument/2006/relationships/hyperlink" Target="http://color.adobe.com/" TargetMode="External"/><Relationship Id="rId4" Type="http://schemas.openxmlformats.org/officeDocument/2006/relationships/hyperlink" Target="http://colorschemedesigner.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bit.ly/mood-board-22"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bit.ly/cs147-2022wi-exit5-172"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6.png"/><Relationship Id="rId5" Type="http://schemas.openxmlformats.org/officeDocument/2006/relationships/oleObject" Target="../embeddings/oleObject1.bin"/><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adobe.com/type/"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ps.uni-sb.de/~duchier/pub/vbush/vbush-all.shtm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http://99percentinvisible.org/episode/of-mice-and-men/" TargetMode="External"/><Relationship Id="rId4" Type="http://schemas.openxmlformats.org/officeDocument/2006/relationships/hyperlink" Target="http://www.rheingold.com/texts/tft/9.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000000"/>
                </a:solidFill>
                <a:latin typeface="Helvetica"/>
                <a:cs typeface="Helvetica"/>
              </a:rPr>
              <a:t>February 2, 2022</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D63E-12B1-584C-9A68-621630952039}"/>
              </a:ext>
            </a:extLst>
          </p:cNvPr>
          <p:cNvSpPr>
            <a:spLocks noGrp="1"/>
          </p:cNvSpPr>
          <p:nvPr>
            <p:ph type="title"/>
          </p:nvPr>
        </p:nvSpPr>
        <p:spPr>
          <a:xfrm>
            <a:off x="460917" y="0"/>
            <a:ext cx="11731086" cy="1143000"/>
          </a:xfrm>
        </p:spPr>
        <p:txBody>
          <a:bodyPr wrap="square" anchor="ctr">
            <a:noAutofit/>
          </a:bodyPr>
          <a:lstStyle/>
          <a:p>
            <a:r>
              <a:rPr lang="en-US" sz="4000" i="1" dirty="0"/>
              <a:t>Gestalt Principles of Perception </a:t>
            </a:r>
            <a:r>
              <a:rPr lang="en-US" sz="4000" dirty="0"/>
              <a:t>Group Information</a:t>
            </a:r>
          </a:p>
        </p:txBody>
      </p:sp>
      <p:pic>
        <p:nvPicPr>
          <p:cNvPr id="11" name="Picture 10" descr="A group of yellow figures and a red figure on the other side">
            <a:extLst>
              <a:ext uri="{FF2B5EF4-FFF2-40B4-BE49-F238E27FC236}">
                <a16:creationId xmlns:a16="http://schemas.microsoft.com/office/drawing/2014/main" id="{2755CEFA-DC1E-4BE7-BA48-68EBCA4E6A00}"/>
              </a:ext>
            </a:extLst>
          </p:cNvPr>
          <p:cNvPicPr>
            <a:picLocks noChangeAspect="1"/>
          </p:cNvPicPr>
          <p:nvPr/>
        </p:nvPicPr>
        <p:blipFill rotWithShape="1">
          <a:blip r:embed="rId3"/>
          <a:srcRect t="35557" r="-1" b="1224"/>
          <a:stretch/>
        </p:blipFill>
        <p:spPr>
          <a:xfrm>
            <a:off x="639233" y="1600200"/>
            <a:ext cx="11195715" cy="4724400"/>
          </a:xfrm>
          <a:prstGeom prst="rect">
            <a:avLst/>
          </a:prstGeom>
          <a:noFill/>
        </p:spPr>
      </p:pic>
      <p:sp>
        <p:nvSpPr>
          <p:cNvPr id="6" name="Date Placeholder 5">
            <a:extLst>
              <a:ext uri="{FF2B5EF4-FFF2-40B4-BE49-F238E27FC236}">
                <a16:creationId xmlns:a16="http://schemas.microsoft.com/office/drawing/2014/main" id="{363A3A21-5FED-9F43-9324-4BAFF7323A25}"/>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Winter 2022</a:t>
            </a:r>
          </a:p>
        </p:txBody>
      </p:sp>
      <p:sp>
        <p:nvSpPr>
          <p:cNvPr id="7" name="Footer Placeholder 6">
            <a:extLst>
              <a:ext uri="{FF2B5EF4-FFF2-40B4-BE49-F238E27FC236}">
                <a16:creationId xmlns:a16="http://schemas.microsoft.com/office/drawing/2014/main" id="{63DFB683-8AE9-8B42-81F7-D9D2B1773A15}"/>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D24716AF-CE22-3440-8903-D92F0B0DFF83}"/>
              </a:ext>
            </a:extLst>
          </p:cNvPr>
          <p:cNvSpPr>
            <a:spLocks noGrp="1"/>
          </p:cNvSpPr>
          <p:nvPr>
            <p:ph type="sldNum" sz="quarter" idx="12"/>
          </p:nvPr>
        </p:nvSpPr>
        <p:spPr>
          <a:xfrm>
            <a:off x="10865342" y="6617039"/>
            <a:ext cx="1320800" cy="457200"/>
          </a:xfrm>
        </p:spPr>
        <p:txBody>
          <a:bodyPr wrap="square" anchor="t">
            <a:normAutofit/>
          </a:bodyPr>
          <a:lstStyle/>
          <a:p>
            <a:pPr>
              <a:spcAft>
                <a:spcPts val="600"/>
              </a:spcAft>
              <a:defRPr/>
            </a:pPr>
            <a:fld id="{02BCABCA-FA2A-4B2F-A5F1-BE19530A1D55}" type="slidenum">
              <a:rPr lang="en-US" smtClean="0"/>
              <a:pPr>
                <a:spcAft>
                  <a:spcPts val="600"/>
                </a:spcAft>
                <a:defRPr/>
              </a:pPr>
              <a:t>10</a:t>
            </a:fld>
            <a:endParaRPr lang="en-US"/>
          </a:p>
        </p:txBody>
      </p:sp>
    </p:spTree>
    <p:extLst>
      <p:ext uri="{BB962C8B-B14F-4D97-AF65-F5344CB8AC3E}">
        <p14:creationId xmlns:p14="http://schemas.microsoft.com/office/powerpoint/2010/main" val="9096804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D63E-12B1-584C-9A68-621630952039}"/>
              </a:ext>
            </a:extLst>
          </p:cNvPr>
          <p:cNvSpPr>
            <a:spLocks noGrp="1"/>
          </p:cNvSpPr>
          <p:nvPr>
            <p:ph type="title"/>
          </p:nvPr>
        </p:nvSpPr>
        <p:spPr>
          <a:xfrm>
            <a:off x="460917" y="0"/>
            <a:ext cx="11731086" cy="1143000"/>
          </a:xfrm>
        </p:spPr>
        <p:txBody>
          <a:bodyPr>
            <a:normAutofit fontScale="90000"/>
          </a:bodyPr>
          <a:lstStyle/>
          <a:p>
            <a:r>
              <a:rPr lang="en-US" i="1" dirty="0"/>
              <a:t>Gestalt Principles of Perception </a:t>
            </a:r>
            <a:r>
              <a:rPr lang="en-US" dirty="0"/>
              <a:t>Group Information</a:t>
            </a:r>
          </a:p>
        </p:txBody>
      </p:sp>
      <p:sp>
        <p:nvSpPr>
          <p:cNvPr id="18" name="Content Placeholder 17">
            <a:extLst>
              <a:ext uri="{FF2B5EF4-FFF2-40B4-BE49-F238E27FC236}">
                <a16:creationId xmlns:a16="http://schemas.microsoft.com/office/drawing/2014/main" id="{8ABBF5F8-9674-054E-98B9-96CA81BC7C74}"/>
              </a:ext>
            </a:extLst>
          </p:cNvPr>
          <p:cNvSpPr>
            <a:spLocks noGrp="1"/>
          </p:cNvSpPr>
          <p:nvPr>
            <p:ph idx="1"/>
          </p:nvPr>
        </p:nvSpPr>
        <p:spPr>
          <a:xfrm>
            <a:off x="311150" y="1219200"/>
            <a:ext cx="11523799" cy="597129"/>
          </a:xfrm>
        </p:spPr>
        <p:txBody>
          <a:bodyPr/>
          <a:lstStyle/>
          <a:p>
            <a:pPr marL="0" indent="0">
              <a:buNone/>
              <a:tabLst>
                <a:tab pos="279400" algn="l"/>
                <a:tab pos="3535363" algn="l"/>
                <a:tab pos="6223000" algn="l"/>
                <a:tab pos="9766300" algn="l"/>
              </a:tabLst>
            </a:pPr>
            <a:r>
              <a:rPr lang="en-US" sz="2800" dirty="0"/>
              <a:t>	Proximity	Similarity	Continuation	Closure</a:t>
            </a:r>
          </a:p>
        </p:txBody>
      </p:sp>
      <p:sp>
        <p:nvSpPr>
          <p:cNvPr id="6" name="Date Placeholder 5">
            <a:extLst>
              <a:ext uri="{FF2B5EF4-FFF2-40B4-BE49-F238E27FC236}">
                <a16:creationId xmlns:a16="http://schemas.microsoft.com/office/drawing/2014/main" id="{363A3A21-5FED-9F43-9324-4BAFF7323A25}"/>
              </a:ext>
            </a:extLst>
          </p:cNvPr>
          <p:cNvSpPr>
            <a:spLocks noGrp="1"/>
          </p:cNvSpPr>
          <p:nvPr>
            <p:ph type="dt" sz="half" idx="10"/>
          </p:nvPr>
        </p:nvSpPr>
        <p:spPr/>
        <p:txBody>
          <a:bodyPr/>
          <a:lstStyle/>
          <a:p>
            <a:r>
              <a:rPr lang="en-US"/>
              <a:t>Winter 2022</a:t>
            </a:r>
          </a:p>
        </p:txBody>
      </p:sp>
      <p:sp>
        <p:nvSpPr>
          <p:cNvPr id="7" name="Footer Placeholder 6">
            <a:extLst>
              <a:ext uri="{FF2B5EF4-FFF2-40B4-BE49-F238E27FC236}">
                <a16:creationId xmlns:a16="http://schemas.microsoft.com/office/drawing/2014/main" id="{63DFB683-8AE9-8B42-81F7-D9D2B1773A15}"/>
              </a:ext>
            </a:extLst>
          </p:cNvPr>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D24716AF-CE22-3440-8903-D92F0B0DFF83}"/>
              </a:ext>
            </a:extLst>
          </p:cNvPr>
          <p:cNvSpPr>
            <a:spLocks noGrp="1"/>
          </p:cNvSpPr>
          <p:nvPr>
            <p:ph type="sldNum" sz="quarter" idx="12"/>
          </p:nvPr>
        </p:nvSpPr>
        <p:spPr/>
        <p:txBody>
          <a:bodyPr/>
          <a:lstStyle/>
          <a:p>
            <a:fld id="{02BCABCA-FA2A-4B2F-A5F1-BE19530A1D55}" type="slidenum">
              <a:rPr lang="en-US" smtClean="0"/>
              <a:pPr/>
              <a:t>11</a:t>
            </a:fld>
            <a:endParaRPr lang="en-US"/>
          </a:p>
        </p:txBody>
      </p:sp>
      <p:sp>
        <p:nvSpPr>
          <p:cNvPr id="19" name="TextBox 18">
            <a:extLst>
              <a:ext uri="{FF2B5EF4-FFF2-40B4-BE49-F238E27FC236}">
                <a16:creationId xmlns:a16="http://schemas.microsoft.com/office/drawing/2014/main" id="{C870B035-83F5-2C4B-8270-211322B344D5}"/>
              </a:ext>
            </a:extLst>
          </p:cNvPr>
          <p:cNvSpPr txBox="1"/>
          <p:nvPr/>
        </p:nvSpPr>
        <p:spPr>
          <a:xfrm>
            <a:off x="311150" y="4716490"/>
            <a:ext cx="2297603" cy="769441"/>
          </a:xfrm>
          <a:prstGeom prst="rect">
            <a:avLst/>
          </a:prstGeom>
          <a:noFill/>
        </p:spPr>
        <p:txBody>
          <a:bodyPr wrap="square" rtlCol="0">
            <a:spAutoFit/>
          </a:bodyPr>
          <a:lstStyle/>
          <a:p>
            <a:r>
              <a:rPr lang="en-US" sz="2200" dirty="0">
                <a:latin typeface="Helvetica" pitchFamily="2" charset="0"/>
              </a:rPr>
              <a:t>Elements close together</a:t>
            </a:r>
          </a:p>
        </p:txBody>
      </p:sp>
      <p:sp>
        <p:nvSpPr>
          <p:cNvPr id="20" name="TextBox 19">
            <a:extLst>
              <a:ext uri="{FF2B5EF4-FFF2-40B4-BE49-F238E27FC236}">
                <a16:creationId xmlns:a16="http://schemas.microsoft.com/office/drawing/2014/main" id="{AA83694C-7266-6542-BBE3-66BE299B7E91}"/>
              </a:ext>
            </a:extLst>
          </p:cNvPr>
          <p:cNvSpPr txBox="1"/>
          <p:nvPr/>
        </p:nvSpPr>
        <p:spPr>
          <a:xfrm>
            <a:off x="3541574" y="4716490"/>
            <a:ext cx="2807189" cy="769441"/>
          </a:xfrm>
          <a:prstGeom prst="rect">
            <a:avLst/>
          </a:prstGeom>
          <a:noFill/>
        </p:spPr>
        <p:txBody>
          <a:bodyPr wrap="square" rtlCol="0">
            <a:spAutoFit/>
          </a:bodyPr>
          <a:lstStyle/>
          <a:p>
            <a:r>
              <a:rPr lang="en-US" sz="2200" dirty="0">
                <a:latin typeface="Helvetica" pitchFamily="2" charset="0"/>
              </a:rPr>
              <a:t>Similarity of shape, size, or color</a:t>
            </a:r>
          </a:p>
        </p:txBody>
      </p:sp>
      <p:sp>
        <p:nvSpPr>
          <p:cNvPr id="21" name="TextBox 20">
            <a:extLst>
              <a:ext uri="{FF2B5EF4-FFF2-40B4-BE49-F238E27FC236}">
                <a16:creationId xmlns:a16="http://schemas.microsoft.com/office/drawing/2014/main" id="{4B26C877-DC20-1B45-A7CA-19AEC9955476}"/>
              </a:ext>
            </a:extLst>
          </p:cNvPr>
          <p:cNvSpPr txBox="1"/>
          <p:nvPr/>
        </p:nvSpPr>
        <p:spPr>
          <a:xfrm>
            <a:off x="6570817" y="4716490"/>
            <a:ext cx="2807189" cy="769441"/>
          </a:xfrm>
          <a:prstGeom prst="rect">
            <a:avLst/>
          </a:prstGeom>
          <a:noFill/>
        </p:spPr>
        <p:txBody>
          <a:bodyPr wrap="square" rtlCol="0">
            <a:spAutoFit/>
          </a:bodyPr>
          <a:lstStyle/>
          <a:p>
            <a:r>
              <a:rPr lang="en-US" sz="2200" dirty="0">
                <a:latin typeface="Helvetica" pitchFamily="2" charset="0"/>
              </a:rPr>
              <a:t>Aligned along a line or curve</a:t>
            </a:r>
          </a:p>
        </p:txBody>
      </p:sp>
      <p:sp>
        <p:nvSpPr>
          <p:cNvPr id="22" name="TextBox 21">
            <a:extLst>
              <a:ext uri="{FF2B5EF4-FFF2-40B4-BE49-F238E27FC236}">
                <a16:creationId xmlns:a16="http://schemas.microsoft.com/office/drawing/2014/main" id="{BA5601C8-0637-2645-A0F3-DC75D2C822C3}"/>
              </a:ext>
            </a:extLst>
          </p:cNvPr>
          <p:cNvSpPr txBox="1"/>
          <p:nvPr/>
        </p:nvSpPr>
        <p:spPr>
          <a:xfrm>
            <a:off x="9270610" y="4716490"/>
            <a:ext cx="3136640" cy="769441"/>
          </a:xfrm>
          <a:prstGeom prst="rect">
            <a:avLst/>
          </a:prstGeom>
          <a:noFill/>
        </p:spPr>
        <p:txBody>
          <a:bodyPr wrap="square" rtlCol="0">
            <a:spAutoFit/>
          </a:bodyPr>
          <a:lstStyle/>
          <a:p>
            <a:r>
              <a:rPr lang="en-US" sz="2200" dirty="0">
                <a:latin typeface="Helvetica" pitchFamily="2" charset="0"/>
              </a:rPr>
              <a:t>Individual elements form a single object</a:t>
            </a:r>
          </a:p>
        </p:txBody>
      </p:sp>
      <p:grpSp>
        <p:nvGrpSpPr>
          <p:cNvPr id="25" name="Group 24">
            <a:extLst>
              <a:ext uri="{FF2B5EF4-FFF2-40B4-BE49-F238E27FC236}">
                <a16:creationId xmlns:a16="http://schemas.microsoft.com/office/drawing/2014/main" id="{A9B1A44A-AAD0-604C-BA0C-A339B6952952}"/>
              </a:ext>
            </a:extLst>
          </p:cNvPr>
          <p:cNvGrpSpPr/>
          <p:nvPr/>
        </p:nvGrpSpPr>
        <p:grpSpPr>
          <a:xfrm>
            <a:off x="311150" y="1825083"/>
            <a:ext cx="11569700" cy="2743200"/>
            <a:chOff x="311150" y="1825083"/>
            <a:chExt cx="11569700" cy="2743200"/>
          </a:xfrm>
        </p:grpSpPr>
        <p:pic>
          <p:nvPicPr>
            <p:cNvPr id="3" name="Picture 2">
              <a:extLst>
                <a:ext uri="{FF2B5EF4-FFF2-40B4-BE49-F238E27FC236}">
                  <a16:creationId xmlns:a16="http://schemas.microsoft.com/office/drawing/2014/main" id="{22BD0349-BECD-2F42-9953-B3E83F543729}"/>
                </a:ext>
              </a:extLst>
            </p:cNvPr>
            <p:cNvPicPr>
              <a:picLocks noChangeAspect="1"/>
            </p:cNvPicPr>
            <p:nvPr/>
          </p:nvPicPr>
          <p:blipFill>
            <a:blip r:embed="rId3"/>
            <a:stretch>
              <a:fillRect/>
            </a:stretch>
          </p:blipFill>
          <p:spPr>
            <a:xfrm>
              <a:off x="311150" y="1825083"/>
              <a:ext cx="11569700" cy="2743200"/>
            </a:xfrm>
            <a:prstGeom prst="rect">
              <a:avLst/>
            </a:prstGeom>
          </p:spPr>
        </p:pic>
        <p:sp>
          <p:nvSpPr>
            <p:cNvPr id="24" name="Rectangle 23">
              <a:extLst>
                <a:ext uri="{FF2B5EF4-FFF2-40B4-BE49-F238E27FC236}">
                  <a16:creationId xmlns:a16="http://schemas.microsoft.com/office/drawing/2014/main" id="{8E23060A-7010-7647-AB8F-991052F75190}"/>
                </a:ext>
              </a:extLst>
            </p:cNvPr>
            <p:cNvSpPr/>
            <p:nvPr/>
          </p:nvSpPr>
          <p:spPr bwMode="auto">
            <a:xfrm>
              <a:off x="9600060" y="1885095"/>
              <a:ext cx="2234889" cy="267575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3" name="Picture 22">
              <a:extLst>
                <a:ext uri="{FF2B5EF4-FFF2-40B4-BE49-F238E27FC236}">
                  <a16:creationId xmlns:a16="http://schemas.microsoft.com/office/drawing/2014/main" id="{B9FE8E58-C7AE-9F4B-8925-C8AB4D54AE58}"/>
                </a:ext>
              </a:extLst>
            </p:cNvPr>
            <p:cNvPicPr>
              <a:picLocks noChangeAspect="1"/>
            </p:cNvPicPr>
            <p:nvPr/>
          </p:nvPicPr>
          <p:blipFill>
            <a:blip r:embed="rId4">
              <a:duotone>
                <a:schemeClr val="accent4">
                  <a:shade val="45000"/>
                  <a:satMod val="135000"/>
                </a:schemeClr>
                <a:prstClr val="white"/>
              </a:duotone>
            </a:blip>
            <a:stretch>
              <a:fillRect/>
            </a:stretch>
          </p:blipFill>
          <p:spPr>
            <a:xfrm>
              <a:off x="9772885" y="2291100"/>
              <a:ext cx="2062064" cy="1706200"/>
            </a:xfrm>
            <a:prstGeom prst="rect">
              <a:avLst/>
            </a:prstGeom>
          </p:spPr>
        </p:pic>
      </p:grpSp>
    </p:spTree>
    <p:extLst>
      <p:ext uri="{BB962C8B-B14F-4D97-AF65-F5344CB8AC3E}">
        <p14:creationId xmlns:p14="http://schemas.microsoft.com/office/powerpoint/2010/main" val="9367456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FF69476-198D-6149-A20F-463FCD14136D}"/>
              </a:ext>
            </a:extLst>
          </p:cNvPr>
          <p:cNvSpPr>
            <a:spLocks noGrp="1"/>
          </p:cNvSpPr>
          <p:nvPr>
            <p:ph type="dt" sz="half" idx="10"/>
          </p:nvPr>
        </p:nvSpPr>
        <p:spPr/>
        <p:txBody>
          <a:bodyPr/>
          <a:lstStyle/>
          <a:p>
            <a:pPr>
              <a:defRPr/>
            </a:pPr>
            <a:r>
              <a:rPr lang="en-US"/>
              <a:t>Winter 2022</a:t>
            </a:r>
            <a:endParaRPr lang="en-US" dirty="0"/>
          </a:p>
        </p:txBody>
      </p:sp>
      <p:sp>
        <p:nvSpPr>
          <p:cNvPr id="7" name="Footer Placeholder 6">
            <a:extLst>
              <a:ext uri="{FF2B5EF4-FFF2-40B4-BE49-F238E27FC236}">
                <a16:creationId xmlns:a16="http://schemas.microsoft.com/office/drawing/2014/main" id="{DA59BE6A-66A1-6B48-BF33-1EFECBE7DBB8}"/>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313D965A-E9C1-AA4C-A61E-7D197EA566F7}"/>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12</a:t>
            </a:fld>
            <a:endParaRPr lang="es"/>
          </a:p>
        </p:txBody>
      </p:sp>
      <p:pic>
        <p:nvPicPr>
          <p:cNvPr id="4" name="Picture 3"/>
          <p:cNvPicPr>
            <a:picLocks noChangeAspect="1"/>
          </p:cNvPicPr>
          <p:nvPr/>
        </p:nvPicPr>
        <p:blipFill>
          <a:blip r:embed="rId3"/>
          <a:stretch>
            <a:fillRect/>
          </a:stretch>
        </p:blipFill>
        <p:spPr>
          <a:xfrm>
            <a:off x="1" y="188130"/>
            <a:ext cx="12383436" cy="6584364"/>
          </a:xfrm>
          <a:prstGeom prst="rect">
            <a:avLst/>
          </a:prstGeom>
        </p:spPr>
      </p:pic>
    </p:spTree>
    <p:extLst>
      <p:ext uri="{BB962C8B-B14F-4D97-AF65-F5344CB8AC3E}">
        <p14:creationId xmlns:p14="http://schemas.microsoft.com/office/powerpoint/2010/main" val="46847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573407"/>
            <a:ext cx="6014820" cy="3198124"/>
          </a:xfrm>
          <a:prstGeom prst="rect">
            <a:avLst/>
          </a:prstGeom>
        </p:spPr>
      </p:pic>
      <p:sp>
        <p:nvSpPr>
          <p:cNvPr id="5" name="Title 4"/>
          <p:cNvSpPr>
            <a:spLocks noGrp="1"/>
          </p:cNvSpPr>
          <p:nvPr>
            <p:ph type="title"/>
          </p:nvPr>
        </p:nvSpPr>
        <p:spPr/>
        <p:txBody>
          <a:bodyPr/>
          <a:lstStyle/>
          <a:p>
            <a:r>
              <a:rPr lang="en-US" dirty="0"/>
              <a:t>The First Read: Reading order pillars</a:t>
            </a:r>
          </a:p>
        </p:txBody>
      </p:sp>
      <p:sp>
        <p:nvSpPr>
          <p:cNvPr id="6" name="Text Placeholder 5"/>
          <p:cNvSpPr>
            <a:spLocks noGrp="1"/>
          </p:cNvSpPr>
          <p:nvPr>
            <p:ph idx="1"/>
          </p:nvPr>
        </p:nvSpPr>
        <p:spPr>
          <a:xfrm>
            <a:off x="6843975" y="1143000"/>
            <a:ext cx="4990972" cy="5181600"/>
          </a:xfrm>
        </p:spPr>
        <p:txBody>
          <a:bodyPr/>
          <a:lstStyle/>
          <a:p>
            <a:pPr marL="685783" indent="-685783">
              <a:buFont typeface="+mj-lt"/>
              <a:buAutoNum type="arabicPeriod"/>
            </a:pPr>
            <a:r>
              <a:rPr lang="en-US" sz="5333" dirty="0"/>
              <a:t>size</a:t>
            </a:r>
          </a:p>
          <a:p>
            <a:pPr marL="685783" indent="-685783">
              <a:buFont typeface="+mj-lt"/>
              <a:buAutoNum type="arabicPeriod"/>
            </a:pPr>
            <a:r>
              <a:rPr lang="en-US" sz="5333" dirty="0"/>
              <a:t>color</a:t>
            </a:r>
          </a:p>
          <a:p>
            <a:pPr marL="685783" indent="-685783">
              <a:buFont typeface="+mj-lt"/>
              <a:buAutoNum type="arabicPeriod"/>
            </a:pPr>
            <a:r>
              <a:rPr lang="en-US" sz="5333" dirty="0"/>
              <a:t>layout</a:t>
            </a:r>
          </a:p>
          <a:p>
            <a:pPr marL="685783" indent="-685783">
              <a:buFont typeface="+mj-lt"/>
              <a:buAutoNum type="arabicPeriod"/>
            </a:pPr>
            <a:r>
              <a:rPr lang="en-US" sz="5333" dirty="0"/>
              <a:t>spacing</a:t>
            </a:r>
          </a:p>
          <a:p>
            <a:pPr marL="685783" indent="-685783">
              <a:buFont typeface="+mj-lt"/>
              <a:buAutoNum type="arabicPeriod"/>
            </a:pPr>
            <a:r>
              <a:rPr lang="en-US" sz="5333" dirty="0"/>
              <a:t>style</a:t>
            </a:r>
          </a:p>
        </p:txBody>
      </p:sp>
      <p:sp>
        <p:nvSpPr>
          <p:cNvPr id="7" name="Rectangle 6"/>
          <p:cNvSpPr/>
          <p:nvPr/>
        </p:nvSpPr>
        <p:spPr>
          <a:xfrm>
            <a:off x="357053" y="5983869"/>
            <a:ext cx="12025221" cy="369332"/>
          </a:xfrm>
          <a:prstGeom prst="rect">
            <a:avLst/>
          </a:prstGeom>
        </p:spPr>
        <p:txBody>
          <a:bodyPr wrap="square">
            <a:spAutoFit/>
          </a:bodyPr>
          <a:lstStyle/>
          <a:p>
            <a:r>
              <a:rPr lang="en-US" sz="1800" dirty="0">
                <a:latin typeface="Helvetica" pitchFamily="2" charset="0"/>
              </a:rPr>
              <a:t>source: http://</a:t>
            </a:r>
            <a:r>
              <a:rPr lang="en-US" sz="1800" dirty="0" err="1">
                <a:latin typeface="Helvetica" pitchFamily="2" charset="0"/>
              </a:rPr>
              <a:t>thenextweb.com</a:t>
            </a:r>
            <a:r>
              <a:rPr lang="en-US" sz="1800" dirty="0">
                <a:latin typeface="Helvetica" pitchFamily="2" charset="0"/>
              </a:rPr>
              <a:t>/</a:t>
            </a:r>
            <a:r>
              <a:rPr lang="en-US" sz="1800" dirty="0" err="1">
                <a:latin typeface="Helvetica" pitchFamily="2" charset="0"/>
              </a:rPr>
              <a:t>dd</a:t>
            </a:r>
            <a:r>
              <a:rPr lang="en-US" sz="1800" dirty="0">
                <a:latin typeface="Helvetica" pitchFamily="2" charset="0"/>
              </a:rPr>
              <a:t>/2015/04/30/the-5-pillars-of-visual-hierarchy-in-web-design/#</a:t>
            </a:r>
            <a:r>
              <a:rPr lang="en-US" sz="1800" dirty="0" err="1">
                <a:latin typeface="Helvetica" pitchFamily="2" charset="0"/>
              </a:rPr>
              <a:t>gref</a:t>
            </a:r>
            <a:endParaRPr lang="en-US" sz="1800" dirty="0">
              <a:latin typeface="Helvetica" pitchFamily="2" charset="0"/>
            </a:endParaRPr>
          </a:p>
        </p:txBody>
      </p:sp>
      <p:sp>
        <p:nvSpPr>
          <p:cNvPr id="2" name="Date Placeholder 1">
            <a:extLst>
              <a:ext uri="{FF2B5EF4-FFF2-40B4-BE49-F238E27FC236}">
                <a16:creationId xmlns:a16="http://schemas.microsoft.com/office/drawing/2014/main" id="{607DFFE1-4C0A-FD48-8175-701150A498DE}"/>
              </a:ext>
            </a:extLst>
          </p:cNvPr>
          <p:cNvSpPr>
            <a:spLocks noGrp="1"/>
          </p:cNvSpPr>
          <p:nvPr>
            <p:ph type="dt" sz="half" idx="10"/>
          </p:nvPr>
        </p:nvSpPr>
        <p:spPr/>
        <p:txBody>
          <a:bodyPr/>
          <a:lstStyle/>
          <a:p>
            <a:pPr>
              <a:defRPr/>
            </a:pPr>
            <a:r>
              <a:rPr lang="en-US"/>
              <a:t>Winter 2022</a:t>
            </a:r>
            <a:endParaRPr lang="en-US" dirty="0"/>
          </a:p>
        </p:txBody>
      </p:sp>
      <p:sp>
        <p:nvSpPr>
          <p:cNvPr id="3" name="Footer Placeholder 2">
            <a:extLst>
              <a:ext uri="{FF2B5EF4-FFF2-40B4-BE49-F238E27FC236}">
                <a16:creationId xmlns:a16="http://schemas.microsoft.com/office/drawing/2014/main" id="{231672A2-3820-614B-9732-04D17945DA8A}"/>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112AD4F7-1987-CB4E-B1FB-5DCECD05027B}"/>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13</a:t>
            </a:fld>
            <a:endParaRPr lang="es" dirty="0"/>
          </a:p>
        </p:txBody>
      </p:sp>
    </p:spTree>
    <p:extLst>
      <p:ext uri="{BB962C8B-B14F-4D97-AF65-F5344CB8AC3E}">
        <p14:creationId xmlns:p14="http://schemas.microsoft.com/office/powerpoint/2010/main" val="103680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FFB500"/>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14</a:t>
            </a:fld>
            <a:endParaRPr lang="en-US" dirty="0"/>
          </a:p>
        </p:txBody>
      </p:sp>
      <p:sp>
        <p:nvSpPr>
          <p:cNvPr id="3" name="Rectangle 2"/>
          <p:cNvSpPr/>
          <p:nvPr/>
        </p:nvSpPr>
        <p:spPr>
          <a:xfrm>
            <a:off x="700391" y="2692003"/>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2" name="Rectangle 11"/>
          <p:cNvSpPr/>
          <p:nvPr/>
        </p:nvSpPr>
        <p:spPr>
          <a:xfrm>
            <a:off x="700391" y="2036918"/>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15</a:t>
            </a:fld>
            <a:endParaRPr lang="en-US" dirty="0"/>
          </a:p>
        </p:txBody>
      </p:sp>
      <p:sp>
        <p:nvSpPr>
          <p:cNvPr id="7" name="Rectangle 6"/>
          <p:cNvSpPr/>
          <p:nvPr/>
        </p:nvSpPr>
        <p:spPr bwMode="auto">
          <a:xfrm>
            <a:off x="1984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6196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6196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16</a:t>
            </a:fld>
            <a:endParaRPr lang="en-US" dirty="0"/>
          </a:p>
        </p:txBody>
      </p:sp>
      <p:grpSp>
        <p:nvGrpSpPr>
          <p:cNvPr id="3" name="Group 2"/>
          <p:cNvGrpSpPr/>
          <p:nvPr/>
        </p:nvGrpSpPr>
        <p:grpSpPr>
          <a:xfrm>
            <a:off x="6604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1" name="Group 10"/>
          <p:cNvGrpSpPr/>
          <p:nvPr/>
        </p:nvGrpSpPr>
        <p:grpSpPr>
          <a:xfrm>
            <a:off x="1864885"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17</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22" name="Group 21"/>
          <p:cNvGrpSpPr/>
          <p:nvPr/>
        </p:nvGrpSpPr>
        <p:grpSpPr>
          <a:xfrm>
            <a:off x="7112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18</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86934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86934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2435204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19</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4553814" y="114300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4553814" y="2429085"/>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5371272" y="1143002"/>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5371272" y="242908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4553814" y="386934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53814" y="5155430"/>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5384242" y="3869347"/>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5384242" y="515543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9951331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r>
              <a:rPr lang="en-US"/>
              <a:t>Winter 2022</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pic>
        <p:nvPicPr>
          <p:cNvPr id="16" name="Picture 15">
            <a:extLst>
              <a:ext uri="{FF2B5EF4-FFF2-40B4-BE49-F238E27FC236}">
                <a16:creationId xmlns:a16="http://schemas.microsoft.com/office/drawing/2014/main" id="{1F5F4D15-D982-40CB-8975-06C2EB4CEF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sp>
        <p:nvSpPr>
          <p:cNvPr id="14" name="Rectangle 13">
            <a:extLst>
              <a:ext uri="{FF2B5EF4-FFF2-40B4-BE49-F238E27FC236}">
                <a16:creationId xmlns:a16="http://schemas.microsoft.com/office/drawing/2014/main" id="{20D0C93E-CEE7-4D21-A0ED-0F88F6528D7B}"/>
              </a:ext>
            </a:extLst>
          </p:cNvPr>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0B1C4D9F-D782-4E75-9A43-0B5584B0C1D7}"/>
              </a:ext>
            </a:extLst>
          </p:cNvPr>
          <p:cNvSpPr txBox="1"/>
          <p:nvPr/>
        </p:nvSpPr>
        <p:spPr>
          <a:xfrm>
            <a:off x="8679547" y="2063007"/>
            <a:ext cx="3398666" cy="1169551"/>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p:txBody>
      </p:sp>
    </p:spTree>
    <p:extLst>
      <p:ext uri="{BB962C8B-B14F-4D97-AF65-F5344CB8AC3E}">
        <p14:creationId xmlns:p14="http://schemas.microsoft.com/office/powerpoint/2010/main" val="452117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20</a:t>
            </a:fld>
            <a:endParaRPr lang="en-US" dirty="0"/>
          </a:p>
        </p:txBody>
      </p:sp>
      <p:sp>
        <p:nvSpPr>
          <p:cNvPr id="7" name="Rectangle 6"/>
          <p:cNvSpPr/>
          <p:nvPr/>
        </p:nvSpPr>
        <p:spPr bwMode="auto">
          <a:xfrm>
            <a:off x="1984702"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5" name="Group 24"/>
          <p:cNvGrpSpPr/>
          <p:nvPr/>
        </p:nvGrpSpPr>
        <p:grpSpPr>
          <a:xfrm>
            <a:off x="7112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28A4A3EB-C9AB-1E48-9F17-39A041E1AD9C}"/>
              </a:ext>
            </a:extLst>
          </p:cNvPr>
          <p:cNvSpPr txBox="1"/>
          <p:nvPr/>
        </p:nvSpPr>
        <p:spPr>
          <a:xfrm>
            <a:off x="520390" y="6143434"/>
            <a:ext cx="14089592" cy="800219"/>
          </a:xfrm>
          <a:prstGeom prst="rect">
            <a:avLst/>
          </a:prstGeom>
          <a:noFill/>
        </p:spPr>
        <p:txBody>
          <a:bodyPr wrap="square" rtlCol="0">
            <a:spAutoFit/>
          </a:bodyPr>
          <a:lstStyle/>
          <a:p>
            <a:r>
              <a:rPr lang="en-US" sz="2200" i="1" baseline="0" dirty="0">
                <a:latin typeface="Helvetica" pitchFamily="2" charset="0"/>
              </a:rPr>
              <a:t>Add color last and only if necessary. Start with position, size, space, &amp; grayscale/luminance.</a:t>
            </a:r>
          </a:p>
          <a:p>
            <a:endParaRPr lang="en-US" dirty="0"/>
          </a:p>
        </p:txBody>
      </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en-US"/>
              <a:t>Small Multiples</a:t>
            </a:r>
          </a:p>
        </p:txBody>
      </p:sp>
      <p:sp>
        <p:nvSpPr>
          <p:cNvPr id="50178" name="Rectangle 3"/>
          <p:cNvSpPr>
            <a:spLocks noGrp="1" noChangeArrowheads="1"/>
          </p:cNvSpPr>
          <p:nvPr>
            <p:ph idx="1"/>
          </p:nvPr>
        </p:nvSpPr>
        <p:spPr>
          <a:xfrm>
            <a:off x="639233" y="1143000"/>
            <a:ext cx="11195715" cy="1464014"/>
          </a:xfrm>
        </p:spPr>
        <p:txBody>
          <a:bodyPr/>
          <a:lstStyle/>
          <a:p>
            <a:r>
              <a:rPr lang="en-US" dirty="0"/>
              <a:t>Economy of line</a:t>
            </a:r>
          </a:p>
          <a:p>
            <a:r>
              <a:rPr lang="en-US" b="1" i="1" dirty="0"/>
              <a:t>Similarities</a:t>
            </a:r>
            <a:r>
              <a:rPr lang="en-US" dirty="0"/>
              <a:t> </a:t>
            </a:r>
            <a:r>
              <a:rPr lang="en-US" i="1" dirty="0"/>
              <a:t>enable</a:t>
            </a:r>
            <a:r>
              <a:rPr lang="en-US" dirty="0"/>
              <a:t> us to </a:t>
            </a:r>
            <a:r>
              <a:rPr lang="en-US" i="1" dirty="0"/>
              <a:t>notice differences</a:t>
            </a:r>
          </a:p>
        </p:txBody>
      </p:sp>
      <p:sp>
        <p:nvSpPr>
          <p:cNvPr id="18" name="Date Placeholder 3"/>
          <p:cNvSpPr>
            <a:spLocks noGrp="1"/>
          </p:cNvSpPr>
          <p:nvPr>
            <p:ph type="dt" sz="half" idx="10"/>
          </p:nvPr>
        </p:nvSpPr>
        <p:spPr/>
        <p:txBody>
          <a:bodyPr/>
          <a:lstStyle/>
          <a:p>
            <a:r>
              <a:rPr lang="en-US"/>
              <a:t>Winter 2022</a:t>
            </a:r>
            <a:endParaRPr lang="en-US" dirty="0"/>
          </a:p>
        </p:txBody>
      </p:sp>
      <p:sp>
        <p:nvSpPr>
          <p:cNvPr id="19"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fld id="{D71D7C31-5DB5-47AD-AB94-4B6B5EAB431F}" type="slidenum">
              <a:rPr lang="en-US" smtClean="0"/>
              <a:pPr/>
              <a:t>21</a:t>
            </a:fld>
            <a:endParaRPr lang="en-US" dirty="0"/>
          </a:p>
        </p:txBody>
      </p:sp>
      <p:sp>
        <p:nvSpPr>
          <p:cNvPr id="50179" name="Text Box 6"/>
          <p:cNvSpPr txBox="1">
            <a:spLocks noChangeArrowheads="1"/>
          </p:cNvSpPr>
          <p:nvPr/>
        </p:nvSpPr>
        <p:spPr bwMode="auto">
          <a:xfrm>
            <a:off x="784698" y="2811296"/>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
        <p:nvSpPr>
          <p:cNvPr id="2" name="TextBox 1"/>
          <p:cNvSpPr txBox="1"/>
          <p:nvPr/>
        </p:nvSpPr>
        <p:spPr>
          <a:xfrm>
            <a:off x="604737" y="5397639"/>
            <a:ext cx="8458200" cy="338554"/>
          </a:xfrm>
          <a:prstGeom prst="rect">
            <a:avLst/>
          </a:prstGeom>
          <a:noFill/>
        </p:spPr>
        <p:txBody>
          <a:bodyPr wrap="square" rtlCol="0">
            <a:spAutoFit/>
          </a:bodyPr>
          <a:lstStyle/>
          <a:p>
            <a:pPr>
              <a:buNone/>
            </a:pPr>
            <a:r>
              <a:rPr lang="en-US" sz="1600" dirty="0">
                <a:latin typeface="Helvetica" panose="020B0604020202020204" pitchFamily="34" charset="0"/>
                <a:cs typeface="Helvetica" panose="020B0604020202020204" pitchFamily="34" charset="0"/>
              </a:rPr>
              <a:t>Images from Edward </a:t>
            </a:r>
            <a:r>
              <a:rPr lang="en-US" sz="1600" dirty="0" err="1">
                <a:latin typeface="Helvetica" panose="020B0604020202020204" pitchFamily="34" charset="0"/>
                <a:cs typeface="Helvetica" panose="020B0604020202020204" pitchFamily="34" charset="0"/>
              </a:rPr>
              <a:t>Tufte’s</a:t>
            </a:r>
            <a:r>
              <a:rPr lang="en-US" sz="1600" dirty="0">
                <a:latin typeface="Helvetica" panose="020B0604020202020204" pitchFamily="34" charset="0"/>
                <a:cs typeface="Helvetica" panose="020B0604020202020204" pitchFamily="34" charset="0"/>
              </a:rPr>
              <a:t> </a:t>
            </a:r>
            <a:r>
              <a:rPr lang="en-US" sz="1600" i="1" dirty="0">
                <a:latin typeface="Helvetica" panose="020B0604020202020204" pitchFamily="34" charset="0"/>
                <a:cs typeface="Helvetica" panose="020B0604020202020204" pitchFamily="34" charset="0"/>
              </a:rPr>
              <a:t>Envisioning Information</a:t>
            </a: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dirty="0"/>
              <a:t>International Women’</a:t>
            </a:r>
            <a:r>
              <a:rPr lang="en-US" altLang="ja-JP" dirty="0"/>
              <a:t>s Day</a:t>
            </a:r>
            <a:endParaRPr lang="en-US" dirty="0"/>
          </a:p>
        </p:txBody>
      </p:sp>
      <p:sp>
        <p:nvSpPr>
          <p:cNvPr id="2" name="Date Placeholder 1"/>
          <p:cNvSpPr>
            <a:spLocks noGrp="1"/>
          </p:cNvSpPr>
          <p:nvPr>
            <p:ph type="dt" sz="half" idx="10"/>
          </p:nvPr>
        </p:nvSpPr>
        <p:spPr/>
        <p:txBody>
          <a:bodyPr/>
          <a:lstStyle/>
          <a:p>
            <a:r>
              <a:rPr lang="en-US"/>
              <a:t>Winter 2022</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E68C1138-D693-4036-8896-63830932DBC8}" type="slidenum">
              <a:rPr lang="en-US" smtClean="0"/>
              <a:pPr/>
              <a:t>22</a:t>
            </a:fld>
            <a:endParaRPr lang="en-US" dirty="0"/>
          </a:p>
        </p:txBody>
      </p:sp>
      <p:pic>
        <p:nvPicPr>
          <p:cNvPr id="52226" name="Picture 4" descr="womensday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22088" y="1243013"/>
            <a:ext cx="3028950" cy="4206875"/>
          </a:xfrm>
          <a:noFill/>
        </p:spPr>
      </p:pic>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2589" y="1241163"/>
            <a:ext cx="1962468" cy="4208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 Box 8"/>
          <p:cNvSpPr txBox="1">
            <a:spLocks noChangeArrowheads="1"/>
          </p:cNvSpPr>
          <p:nvPr/>
        </p:nvSpPr>
        <p:spPr bwMode="auto">
          <a:xfrm>
            <a:off x="6629400" y="5600700"/>
            <a:ext cx="37338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dirty="0">
                <a:solidFill>
                  <a:schemeClr val="tx1"/>
                </a:solidFill>
                <a:latin typeface="+mn-lt"/>
              </a:rPr>
              <a:t>Diaz, Estela   1974 </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 </a:t>
            </a:r>
            <a:br>
              <a:rPr lang="en-US" altLang="ja-JP" sz="1600" b="0" dirty="0">
                <a:solidFill>
                  <a:schemeClr val="tx1"/>
                </a:solidFill>
                <a:latin typeface="+mn-lt"/>
              </a:rPr>
            </a:br>
            <a:endParaRPr lang="en-US" sz="1600" b="0" dirty="0">
              <a:solidFill>
                <a:schemeClr val="tx1"/>
              </a:solidFill>
              <a:latin typeface="+mn-lt"/>
            </a:endParaRPr>
          </a:p>
        </p:txBody>
      </p:sp>
      <p:sp>
        <p:nvSpPr>
          <p:cNvPr id="52229" name="Text Box 9"/>
          <p:cNvSpPr txBox="1">
            <a:spLocks noChangeArrowheads="1"/>
          </p:cNvSpPr>
          <p:nvPr/>
        </p:nvSpPr>
        <p:spPr bwMode="auto">
          <a:xfrm>
            <a:off x="1905001" y="5458358"/>
            <a:ext cx="362740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Heriberto  1971</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a:t>
            </a:r>
            <a:endParaRPr lang="en-US" sz="1600" b="0" dirty="0">
              <a:solidFill>
                <a:schemeClr val="tx1"/>
              </a:solidFill>
              <a:latin typeface="+mn-lt"/>
            </a:endParaRPr>
          </a:p>
        </p:txBody>
      </p:sp>
      <p:sp>
        <p:nvSpPr>
          <p:cNvPr id="52230" name="Text Box 10"/>
          <p:cNvSpPr txBox="1">
            <a:spLocks noChangeArrowheads="1"/>
          </p:cNvSpPr>
          <p:nvPr/>
        </p:nvSpPr>
        <p:spPr bwMode="auto">
          <a:xfrm>
            <a:off x="639237" y="802219"/>
            <a:ext cx="37941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1919287" y="6148030"/>
            <a:ext cx="73152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050" b="0" i="1" dirty="0" err="1">
                <a:solidFill>
                  <a:schemeClr val="tx1"/>
                </a:solidFill>
              </a:rPr>
              <a:t>Revolucion</a:t>
            </a:r>
            <a:r>
              <a:rPr lang="en-US" sz="1050" b="0" i="1" dirty="0">
                <a:solidFill>
                  <a:schemeClr val="tx1"/>
                </a:solidFill>
              </a:rPr>
              <a:t>!: Cuban Poster Art </a:t>
            </a:r>
            <a:r>
              <a:rPr lang="en-US" sz="1050" b="0" dirty="0">
                <a:solidFill>
                  <a:schemeClr val="tx1"/>
                </a:solidFill>
              </a:rPr>
              <a:t>by Lincoln Cushing</a:t>
            </a:r>
            <a:br>
              <a:rPr lang="en-US" sz="1050" b="0" dirty="0">
                <a:solidFill>
                  <a:schemeClr val="tx1"/>
                </a:solidFill>
              </a:rPr>
            </a:br>
            <a:r>
              <a:rPr lang="en-US" sz="1050" b="0" dirty="0">
                <a:solidFill>
                  <a:schemeClr val="tx1"/>
                </a:solidFill>
              </a:rPr>
              <a:t>http://</a:t>
            </a:r>
            <a:r>
              <a:rPr lang="en-US" sz="1050" b="0" dirty="0" err="1">
                <a:solidFill>
                  <a:schemeClr val="tx1"/>
                </a:solidFill>
              </a:rPr>
              <a:t>www.amazon.com</a:t>
            </a:r>
            <a:r>
              <a:rPr lang="en-US" sz="1050" b="0" dirty="0">
                <a:solidFill>
                  <a:schemeClr val="tx1"/>
                </a:solidFill>
              </a:rPr>
              <a:t>/</a:t>
            </a:r>
            <a:r>
              <a:rPr lang="en-US" sz="1050" b="0" dirty="0" err="1">
                <a:solidFill>
                  <a:schemeClr val="tx1"/>
                </a:solidFill>
              </a:rPr>
              <a:t>Revolucion</a:t>
            </a:r>
            <a:r>
              <a:rPr lang="en-US" sz="1050" b="0" dirty="0">
                <a:solidFill>
                  <a:schemeClr val="tx1"/>
                </a:solidFill>
              </a:rPr>
              <a:t>-Cuban-Poster-Lincoln-Cushing/</a:t>
            </a:r>
            <a:r>
              <a:rPr lang="en-US" sz="1050" b="0" dirty="0" err="1">
                <a:solidFill>
                  <a:schemeClr val="tx1"/>
                </a:solidFill>
              </a:rPr>
              <a:t>dp</a:t>
            </a:r>
            <a:r>
              <a:rPr lang="en-US" sz="105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sp>
        <p:nvSpPr>
          <p:cNvPr id="12" name="Title 11"/>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Winter 2022</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23</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244830"/>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Winter 2022</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24</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303446"/>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Winter 2022</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25</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Blank / White Space as an Object</a:t>
            </a:r>
          </a:p>
        </p:txBody>
      </p:sp>
      <p:sp>
        <p:nvSpPr>
          <p:cNvPr id="3" name="Content Placeholder 2"/>
          <p:cNvSpPr>
            <a:spLocks noGrp="1"/>
          </p:cNvSpPr>
          <p:nvPr>
            <p:ph idx="1"/>
          </p:nvPr>
        </p:nvSpPr>
        <p:spPr>
          <a:xfrm>
            <a:off x="324255" y="1600200"/>
            <a:ext cx="11861888" cy="4724400"/>
          </a:xfrm>
        </p:spPr>
        <p:txBody>
          <a:bodyPr/>
          <a:lstStyle/>
          <a:p>
            <a:r>
              <a:rPr lang="en-US" sz="3200" dirty="0"/>
              <a:t>White space can be used to suggest importance or prestige</a:t>
            </a:r>
          </a:p>
          <a:p>
            <a:endParaRPr lang="en-US" sz="3200" dirty="0"/>
          </a:p>
          <a:p>
            <a:r>
              <a:rPr lang="en-US" sz="3200" dirty="0"/>
              <a:t>The more space around a group, the more valuable it should be for the user</a:t>
            </a:r>
          </a:p>
          <a:p>
            <a:endParaRPr lang="en-US" sz="3200" dirty="0"/>
          </a:p>
          <a:p>
            <a:r>
              <a:rPr lang="en-US" sz="3200" dirty="0"/>
              <a:t>Think of whitespace as an “element” – consider its position</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26</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Winter 2022</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27</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What Are The Important Things Here?</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28</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err="1"/>
              <a:t>Administrivia</a:t>
            </a:r>
            <a:endParaRPr lang="en-US" dirty="0"/>
          </a:p>
        </p:txBody>
      </p:sp>
      <p:sp>
        <p:nvSpPr>
          <p:cNvPr id="809989" name="Rectangle 5"/>
          <p:cNvSpPr>
            <a:spLocks noGrp="1" noChangeArrowheads="1"/>
          </p:cNvSpPr>
          <p:nvPr>
            <p:ph idx="1"/>
          </p:nvPr>
        </p:nvSpPr>
        <p:spPr>
          <a:xfrm>
            <a:off x="639232" y="953311"/>
            <a:ext cx="11552771" cy="5841384"/>
          </a:xfrm>
        </p:spPr>
        <p:txBody>
          <a:bodyPr>
            <a:normAutofit lnSpcReduction="10000"/>
          </a:bodyPr>
          <a:lstStyle/>
          <a:p>
            <a:r>
              <a:rPr lang="en-US" dirty="0"/>
              <a:t>Grading on Assignment #4 – Concept Video</a:t>
            </a:r>
          </a:p>
          <a:p>
            <a:pPr marL="741363" lvl="1" indent="-284163">
              <a:tabLst>
                <a:tab pos="3937000" algn="l"/>
                <a:tab pos="4854575" algn="l"/>
                <a:tab pos="6170613" algn="l"/>
                <a:tab pos="6510338" algn="l"/>
                <a:tab pos="8054975" algn="l"/>
                <a:tab pos="9821863" algn="l"/>
              </a:tabLst>
            </a:pPr>
            <a:r>
              <a:rPr lang="en-US" dirty="0"/>
              <a:t>Will report &amp; return tonight (sorry for delay)</a:t>
            </a:r>
          </a:p>
          <a:p>
            <a:r>
              <a:rPr lang="en-US" dirty="0"/>
              <a:t>Web site</a:t>
            </a:r>
          </a:p>
          <a:p>
            <a:pPr lvl="1"/>
            <a:r>
              <a:rPr lang="en-US" dirty="0"/>
              <a:t>we are starting to look for them – midway check is soon</a:t>
            </a:r>
          </a:p>
          <a:p>
            <a:pPr lvl="1"/>
            <a:r>
              <a:rPr lang="en-US" dirty="0"/>
              <a:t>problem getting a web site up, talk to your CA</a:t>
            </a:r>
            <a:br>
              <a:rPr lang="en-US" dirty="0"/>
            </a:br>
            <a:endParaRPr lang="en-US" sz="1800" dirty="0"/>
          </a:p>
          <a:p>
            <a:r>
              <a:rPr lang="en-US" dirty="0"/>
              <a:t>Fill out studio team survey in studio this week</a:t>
            </a:r>
          </a:p>
          <a:p>
            <a:pPr lvl="1"/>
            <a:endParaRPr lang="en-US" sz="1900" dirty="0"/>
          </a:p>
          <a:p>
            <a:r>
              <a:rPr lang="en-US" dirty="0"/>
              <a:t>CS 194H</a:t>
            </a:r>
          </a:p>
          <a:p>
            <a:pPr lvl="1"/>
            <a:r>
              <a:rPr lang="en-US" dirty="0"/>
              <a:t>follow-on to CS147</a:t>
            </a:r>
          </a:p>
          <a:p>
            <a:pPr lvl="1"/>
            <a:r>
              <a:rPr lang="en-US" dirty="0"/>
              <a:t>not offered this Spring (be back next year I hope)</a:t>
            </a:r>
          </a:p>
        </p:txBody>
      </p:sp>
      <p:sp>
        <p:nvSpPr>
          <p:cNvPr id="4" name="Date Placeholder 3"/>
          <p:cNvSpPr>
            <a:spLocks noGrp="1"/>
          </p:cNvSpPr>
          <p:nvPr>
            <p:ph type="dt" sz="half" idx="10"/>
          </p:nvPr>
        </p:nvSpPr>
        <p:spPr/>
        <p:txBody>
          <a:bodyPr/>
          <a:lstStyle/>
          <a:p>
            <a:r>
              <a:rPr lang="en-US"/>
              <a:t>Winter 2022</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84A3D3DD-E1BE-48AF-A632-F6B6AA404407}" type="slidenum">
              <a:rPr lang="en-US"/>
              <a:pPr/>
              <a:t>29</a:t>
            </a:fld>
            <a:endParaRPr lang="en-US"/>
          </a:p>
        </p:txBody>
      </p:sp>
    </p:spTree>
    <p:extLst>
      <p:ext uri="{BB962C8B-B14F-4D97-AF65-F5344CB8AC3E}">
        <p14:creationId xmlns:p14="http://schemas.microsoft.com/office/powerpoint/2010/main" val="921378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98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98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98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998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998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998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998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8B8195-DE93-4830-988F-90EDAA51EE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15067"/>
            <a:ext cx="813836" cy="829952"/>
          </a:xfrm>
          <a:prstGeom prst="rect">
            <a:avLst/>
          </a:prstGeom>
        </p:spPr>
      </p:pic>
      <p:sp>
        <p:nvSpPr>
          <p:cNvPr id="4" name="Rectangle 3"/>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a:off x="8679547" y="2063007"/>
            <a:ext cx="3398666" cy="3570208"/>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a:p>
            <a:r>
              <a:rPr lang="en-US" sz="2600" dirty="0">
                <a:latin typeface="Helvetica Light"/>
                <a:cs typeface="Helvetica Light"/>
              </a:rPr>
              <a:t>Eye drawn to the wrong holes</a:t>
            </a:r>
          </a:p>
          <a:p>
            <a:endParaRPr lang="en-US" sz="2600" dirty="0">
              <a:latin typeface="Helvetica Light"/>
              <a:cs typeface="Helvetica Light"/>
            </a:endParaRPr>
          </a:p>
          <a:p>
            <a:r>
              <a:rPr lang="en-US" sz="2600" dirty="0">
                <a:latin typeface="Helvetica Light"/>
                <a:cs typeface="Helvetica Light"/>
              </a:rPr>
              <a:t>If only 1% error rate, can still change a close election</a:t>
            </a: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r>
              <a:rPr lang="en-US"/>
              <a:t>Winter 2022</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Tree>
    <p:extLst>
      <p:ext uri="{BB962C8B-B14F-4D97-AF65-F5344CB8AC3E}">
        <p14:creationId xmlns:p14="http://schemas.microsoft.com/office/powerpoint/2010/main" val="1095494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30</a:t>
            </a:fld>
            <a:endParaRPr lang="en-US"/>
          </a:p>
        </p:txBody>
      </p:sp>
      <p:sp>
        <p:nvSpPr>
          <p:cNvPr id="5" name="TextBox 4"/>
          <p:cNvSpPr txBox="1"/>
          <p:nvPr/>
        </p:nvSpPr>
        <p:spPr>
          <a:xfrm>
            <a:off x="229790" y="2508846"/>
            <a:ext cx="11712102" cy="1600438"/>
          </a:xfrm>
          <a:prstGeom prst="rect">
            <a:avLst/>
          </a:prstGeom>
          <a:noFill/>
        </p:spPr>
        <p:txBody>
          <a:bodyPr wrap="square" rtlCol="0">
            <a:spAutoFit/>
          </a:bodyPr>
          <a:lstStyle/>
          <a:p>
            <a:pPr algn="ctr"/>
            <a:r>
              <a:rPr lang="en-US" sz="5400" kern="1600" cap="all" spc="100" dirty="0">
                <a:solidFill>
                  <a:srgbClr val="FFB500"/>
                </a:solidFill>
                <a:latin typeface="Helvetica Light"/>
                <a:cs typeface="Helvetica Light"/>
              </a:rPr>
              <a:t>TEAM break</a:t>
            </a:r>
          </a:p>
          <a:p>
            <a:pPr algn="ctr"/>
            <a:r>
              <a:rPr lang="en-US" sz="4400" kern="1600" cap="all" spc="100" dirty="0">
                <a:solidFill>
                  <a:srgbClr val="FFB500"/>
                </a:solidFill>
                <a:latin typeface="Helvetica Light"/>
                <a:cs typeface="Helvetica Light"/>
              </a:rPr>
              <a:t>(FINISH LOW-fi Prototype OR SLIDES)</a:t>
            </a:r>
          </a:p>
        </p:txBody>
      </p:sp>
    </p:spTree>
    <p:extLst>
      <p:ext uri="{BB962C8B-B14F-4D97-AF65-F5344CB8AC3E}">
        <p14:creationId xmlns:p14="http://schemas.microsoft.com/office/powerpoint/2010/main" val="365807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pitchFamily="34" charset="-128"/>
              </a:rPr>
              <a:t>Jan </a:t>
            </a:r>
            <a:r>
              <a:rPr lang="en-US" dirty="0" err="1">
                <a:ea typeface="ＭＳ Ｐゴシック" pitchFamily="34" charset="-128"/>
              </a:rPr>
              <a:t>Tschichold’</a:t>
            </a:r>
            <a:r>
              <a:rPr lang="en-US" altLang="ja-JP" dirty="0" err="1">
                <a:ea typeface="ＭＳ Ｐゴシック" pitchFamily="34" charset="-128"/>
              </a:rPr>
              <a:t>s</a:t>
            </a:r>
            <a:r>
              <a:rPr lang="en-US" altLang="ja-JP" dirty="0">
                <a:ea typeface="ＭＳ Ｐゴシック" pitchFamily="34" charset="-128"/>
              </a:rPr>
              <a:t> Revolution</a:t>
            </a:r>
            <a:endParaRPr lang="en-US" dirty="0">
              <a:ea typeface="ＭＳ Ｐゴシック" pitchFamily="34" charset="-128"/>
            </a:endParaRPr>
          </a:p>
        </p:txBody>
      </p:sp>
      <p:sp>
        <p:nvSpPr>
          <p:cNvPr id="56322" name="Rectangle 3"/>
          <p:cNvSpPr>
            <a:spLocks noGrp="1" noChangeArrowheads="1"/>
          </p:cNvSpPr>
          <p:nvPr>
            <p:ph idx="1"/>
          </p:nvPr>
        </p:nvSpPr>
        <p:spPr>
          <a:xfrm>
            <a:off x="2209800" y="1295400"/>
            <a:ext cx="7772400" cy="889000"/>
          </a:xfrm>
        </p:spPr>
        <p:txBody>
          <a:bodyPr/>
          <a:lstStyle/>
          <a:p>
            <a:pPr marL="0" indent="0">
              <a:buNone/>
            </a:pPr>
            <a:r>
              <a:rPr lang="en-US" dirty="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Winter 2022</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31</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5029200" y="2209801"/>
            <a:ext cx="4800600" cy="32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97183" y="2346960"/>
            <a:ext cx="24415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5" name="Text Box 8"/>
          <p:cNvSpPr txBox="1">
            <a:spLocks noChangeArrowheads="1"/>
          </p:cNvSpPr>
          <p:nvPr/>
        </p:nvSpPr>
        <p:spPr bwMode="auto">
          <a:xfrm>
            <a:off x="224790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490855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pic>
        <p:nvPicPr>
          <p:cNvPr id="2050" name="Picture 2" descr="https://c1.staticflickr.com/4/3218/3046951138_7f10820105_b.jpg">
            <a:extLst>
              <a:ext uri="{FF2B5EF4-FFF2-40B4-BE49-F238E27FC236}">
                <a16:creationId xmlns:a16="http://schemas.microsoft.com/office/drawing/2014/main" id="{D52A0804-3CA0-4CC7-B2A1-E575380F4EF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6590" t="2761" r="10908" b="1143"/>
          <a:stretch/>
        </p:blipFill>
        <p:spPr bwMode="auto">
          <a:xfrm>
            <a:off x="2286000" y="2209800"/>
            <a:ext cx="2301240" cy="326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Winter 2022</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32</a:t>
            </a:fld>
            <a:endParaRPr lang="en-US" dirty="0"/>
          </a:p>
        </p:txBody>
      </p:sp>
      <p:sp>
        <p:nvSpPr>
          <p:cNvPr id="58370" name="Rectangle 14"/>
          <p:cNvSpPr>
            <a:spLocks noChangeArrowheads="1"/>
          </p:cNvSpPr>
          <p:nvPr/>
        </p:nvSpPr>
        <p:spPr bwMode="auto">
          <a:xfrm>
            <a:off x="706877" y="1143001"/>
            <a:ext cx="11400817" cy="138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b="1" dirty="0">
                <a:latin typeface="Helvetica Light"/>
                <a:cs typeface="Helvetica Light"/>
              </a:rPr>
              <a:t>Typeface</a:t>
            </a:r>
            <a:r>
              <a:rPr lang="en-US" dirty="0">
                <a:latin typeface="Helvetica Light"/>
                <a:cs typeface="Helvetica Light"/>
              </a:rPr>
              <a:t> (Arial) </a:t>
            </a:r>
            <a:r>
              <a:rPr lang="en-US" dirty="0" err="1">
                <a:latin typeface="Helvetica Light"/>
                <a:cs typeface="Helvetica Light"/>
              </a:rPr>
              <a:t>vs</a:t>
            </a:r>
            <a:r>
              <a:rPr lang="en-US" dirty="0">
                <a:latin typeface="Helvetica Light"/>
                <a:cs typeface="Helvetica Light"/>
              </a:rPr>
              <a:t> </a:t>
            </a:r>
            <a:r>
              <a:rPr lang="en-US" b="1" dirty="0">
                <a:latin typeface="Helvetica Light"/>
                <a:cs typeface="Helvetica Light"/>
              </a:rPr>
              <a:t>Font</a:t>
            </a:r>
            <a:r>
              <a:rPr lang="en-US" dirty="0">
                <a:latin typeface="Helvetica Light"/>
                <a:cs typeface="Helvetica Light"/>
              </a:rPr>
              <a:t> (Arial Bold)</a:t>
            </a:r>
          </a:p>
          <a:p>
            <a:pPr marL="342900" indent="-342900">
              <a:tabLst>
                <a:tab pos="909638" algn="l"/>
              </a:tabLst>
            </a:pPr>
            <a:endParaRPr lang="en-US" dirty="0">
              <a:latin typeface="Helvetica Light"/>
              <a:cs typeface="Helvetica Light"/>
            </a:endParaRPr>
          </a:p>
          <a:p>
            <a:pPr marL="342900" indent="-342900">
              <a:tabLst>
                <a:tab pos="909638" algn="l"/>
              </a:tabLst>
            </a:pPr>
            <a:r>
              <a:rPr lang="en-US" b="1" dirty="0">
                <a:latin typeface="Helvetica Light"/>
                <a:cs typeface="Helvetica Light"/>
              </a:rPr>
              <a:t>Serifs</a:t>
            </a:r>
            <a:r>
              <a:rPr lang="en-US" dirty="0">
                <a:latin typeface="Helvetica Light"/>
                <a:cs typeface="Helvetica Light"/>
              </a:rPr>
              <a:t>: Structural details in letters that (may) help the reader connect them</a:t>
            </a:r>
          </a:p>
        </p:txBody>
      </p:sp>
      <p:grpSp>
        <p:nvGrpSpPr>
          <p:cNvPr id="58371" name="Group 19"/>
          <p:cNvGrpSpPr>
            <a:grpSpLocks/>
          </p:cNvGrpSpPr>
          <p:nvPr/>
        </p:nvGrpSpPr>
        <p:grpSpPr bwMode="auto">
          <a:xfrm>
            <a:off x="2170889" y="2861253"/>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2170889" y="5666365"/>
            <a:ext cx="7774366" cy="609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52400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417" name="Rectangle 2"/>
          <p:cNvSpPr>
            <a:spLocks noGrp="1" noChangeArrowheads="1"/>
          </p:cNvSpPr>
          <p:nvPr>
            <p:ph type="title"/>
          </p:nvPr>
        </p:nvSpPr>
        <p:spPr/>
        <p:txBody>
          <a:bodyPr/>
          <a:lstStyle/>
          <a:p>
            <a:pPr eaLnBrk="1" hangingPunct="1"/>
            <a:r>
              <a:rPr lang="en-US">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Winter 2022</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33</a:t>
            </a:fld>
            <a:endParaRPr lang="en-US" dirty="0"/>
          </a:p>
        </p:txBody>
      </p:sp>
      <p:sp>
        <p:nvSpPr>
          <p:cNvPr id="60418" name="Text Box 8"/>
          <p:cNvSpPr txBox="1">
            <a:spLocks noChangeArrowheads="1"/>
          </p:cNvSpPr>
          <p:nvPr/>
        </p:nvSpPr>
        <p:spPr bwMode="auto">
          <a:xfrm>
            <a:off x="1905000" y="4876800"/>
            <a:ext cx="3944566"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6172200" y="4876800"/>
            <a:ext cx="4333672"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a:t>
            </a:r>
            <a:br>
              <a:rPr lang="en-US" sz="1700" dirty="0">
                <a:solidFill>
                  <a:schemeClr val="tx1"/>
                </a:solidFill>
              </a:rPr>
            </a:br>
            <a:r>
              <a:rPr lang="en-US" sz="1700" dirty="0">
                <a:solidFill>
                  <a:schemeClr val="tx1"/>
                </a:solidFill>
              </a:rPr>
              <a:t>(= beautiful).</a:t>
            </a:r>
          </a:p>
        </p:txBody>
      </p:sp>
      <p:sp>
        <p:nvSpPr>
          <p:cNvPr id="60420" name="Text Box 11"/>
          <p:cNvSpPr txBox="1">
            <a:spLocks noChangeArrowheads="1"/>
          </p:cNvSpPr>
          <p:nvPr/>
        </p:nvSpPr>
        <p:spPr bwMode="auto">
          <a:xfrm>
            <a:off x="639237" y="920871"/>
            <a:ext cx="3581400"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1846263"/>
            <a:ext cx="4114800" cy="2830512"/>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1828800" y="1828800"/>
            <a:ext cx="4114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t>Grid Systems</a:t>
            </a:r>
          </a:p>
        </p:txBody>
      </p:sp>
      <p:sp>
        <p:nvSpPr>
          <p:cNvPr id="62466" name="Rectangle 3"/>
          <p:cNvSpPr>
            <a:spLocks noGrp="1" noChangeArrowheads="1"/>
          </p:cNvSpPr>
          <p:nvPr>
            <p:ph idx="1"/>
          </p:nvPr>
        </p:nvSpPr>
        <p:spPr>
          <a:xfrm>
            <a:off x="639233" y="998706"/>
            <a:ext cx="11195715" cy="5325894"/>
          </a:xfrm>
        </p:spPr>
        <p:txBody>
          <a:bodyPr/>
          <a:lstStyle/>
          <a:p>
            <a:r>
              <a:rPr lang="en-US" dirty="0"/>
              <a:t>A key pattern for implementing rationality, modernism, asymmetry</a:t>
            </a:r>
          </a:p>
          <a:p>
            <a:r>
              <a:rPr lang="en-US" dirty="0"/>
              <a:t>Note that no elements are </a:t>
            </a:r>
            <a:r>
              <a:rPr lang="ja-JP" altLang="en-US" dirty="0"/>
              <a:t>“</a:t>
            </a:r>
            <a:r>
              <a:rPr lang="en-US" altLang="ja-JP" dirty="0"/>
              <a:t>centered</a:t>
            </a:r>
            <a:r>
              <a:rPr lang="ja-JP" altLang="en-US" dirty="0"/>
              <a:t>”</a:t>
            </a:r>
            <a:endParaRPr lang="en-US" dirty="0"/>
          </a:p>
        </p:txBody>
      </p:sp>
      <p:sp>
        <p:nvSpPr>
          <p:cNvPr id="9"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Winter 2022</a:t>
            </a:r>
            <a:endParaRPr lang="en-US" dirty="0"/>
          </a:p>
        </p:txBody>
      </p:sp>
      <p:sp>
        <p:nvSpPr>
          <p:cNvPr id="10"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34</a:t>
            </a:fld>
            <a:endParaRPr lang="en-US" dirty="0"/>
          </a:p>
        </p:txBody>
      </p:sp>
      <p:grpSp>
        <p:nvGrpSpPr>
          <p:cNvPr id="62467" name="Group 12"/>
          <p:cNvGrpSpPr>
            <a:grpSpLocks/>
          </p:cNvGrpSpPr>
          <p:nvPr/>
        </p:nvGrpSpPr>
        <p:grpSpPr bwMode="auto">
          <a:xfrm>
            <a:off x="2667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8" name="Text Box 13"/>
          <p:cNvSpPr txBox="1">
            <a:spLocks noChangeArrowheads="1"/>
          </p:cNvSpPr>
          <p:nvPr/>
        </p:nvSpPr>
        <p:spPr bwMode="auto">
          <a:xfrm>
            <a:off x="2667000" y="6019800"/>
            <a:ext cx="6858000" cy="35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639237" y="291830"/>
            <a:ext cx="11552767" cy="1143000"/>
          </a:xfrm>
        </p:spPr>
        <p:txBody>
          <a:bodyPr/>
          <a:lstStyle/>
          <a:p>
            <a:r>
              <a:rPr lang="en-US" dirty="0"/>
              <a:t>Iconography:</a:t>
            </a:r>
            <a:br>
              <a:rPr lang="en-US" dirty="0"/>
            </a:br>
            <a:r>
              <a:rPr lang="en-US" sz="3600" dirty="0"/>
              <a:t>Differences that Make a Difference </a:t>
            </a:r>
          </a:p>
        </p:txBody>
      </p:sp>
      <p:sp>
        <p:nvSpPr>
          <p:cNvPr id="5" name="Date Placeholder 4"/>
          <p:cNvSpPr>
            <a:spLocks noGrp="1"/>
          </p:cNvSpPr>
          <p:nvPr>
            <p:ph type="dt" sz="half" idx="10"/>
          </p:nvPr>
        </p:nvSpPr>
        <p:spPr/>
        <p:txBody>
          <a:bodyPr/>
          <a:lstStyle/>
          <a:p>
            <a:r>
              <a:rPr lang="en-US"/>
              <a:t>Winter 2022</a:t>
            </a:r>
            <a:endParaRPr lang="en-US" dirty="0"/>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E68C1138-D693-4036-8896-63830932DBC8}" type="slidenum">
              <a:rPr lang="en-US" smtClean="0"/>
              <a:pPr/>
              <a:t>35</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19" y="1917699"/>
            <a:ext cx="4534764" cy="319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483" y="1917699"/>
            <a:ext cx="6665180" cy="3192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54280" name="Rectangle 8"/>
          <p:cNvSpPr>
            <a:spLocks/>
          </p:cNvSpPr>
          <p:nvPr/>
        </p:nvSpPr>
        <p:spPr bwMode="auto">
          <a:xfrm>
            <a:off x="800719" y="5715000"/>
            <a:ext cx="7486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36468" bIns="0"/>
          <a:lstStyle/>
          <a:p>
            <a:pPr marL="35898"/>
            <a:r>
              <a:rPr lang="en-US" sz="1400" dirty="0">
                <a:solidFill>
                  <a:srgbClr val="F2F2F2"/>
                </a:solidFill>
                <a:latin typeface="Helvetica" panose="020B0604020202020204" pitchFamily="34" charset="0"/>
                <a:ea typeface="ＭＳ Ｐゴシック" charset="0"/>
                <a:cs typeface="Helvetica" panose="020B0604020202020204" pitchFamily="34" charset="0"/>
                <a:hlinkClick r:id="rId5"/>
              </a:rPr>
              <a:t>www.jensondesign.com/1+1=3.pdf</a:t>
            </a:r>
            <a:endParaRPr lang="en-US" sz="1400" dirty="0">
              <a:solidFill>
                <a:srgbClr val="F2F2F2"/>
              </a:solidFill>
              <a:latin typeface="Helvetica" panose="020B0604020202020204" pitchFamily="34" charset="0"/>
              <a:ea typeface="ＭＳ Ｐゴシック" charset="0"/>
              <a:cs typeface="Helvetica" panose="020B0604020202020204" pitchFamily="34"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1524000" y="0"/>
            <a:ext cx="9131300" cy="6858000"/>
          </a:xfrm>
          <a:prstGeom prst="rect">
            <a:avLst/>
          </a:prstGeom>
        </p:spPr>
      </p:pic>
      <p:grpSp>
        <p:nvGrpSpPr>
          <p:cNvPr id="12" name="Group 11"/>
          <p:cNvGrpSpPr/>
          <p:nvPr/>
        </p:nvGrpSpPr>
        <p:grpSpPr>
          <a:xfrm>
            <a:off x="4062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a:latin typeface="Helvetica"/>
                  <a:cs typeface="Helvetica"/>
                </a:rPr>
                <a:t>Color</a:t>
              </a:r>
            </a:p>
          </p:txBody>
        </p:sp>
      </p:gr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dirty="0"/>
              <a:t>Color Definitions (digital)</a:t>
            </a:r>
          </a:p>
        </p:txBody>
      </p:sp>
      <p:sp>
        <p:nvSpPr>
          <p:cNvPr id="78850" name="Rectangle 3"/>
          <p:cNvSpPr>
            <a:spLocks noGrp="1" noChangeArrowheads="1"/>
          </p:cNvSpPr>
          <p:nvPr>
            <p:ph idx="1"/>
          </p:nvPr>
        </p:nvSpPr>
        <p:spPr>
          <a:xfrm>
            <a:off x="639233" y="1361872"/>
            <a:ext cx="11195715" cy="4962728"/>
          </a:xfrm>
        </p:spPr>
        <p:txBody>
          <a:bodyPr/>
          <a:lstStyle/>
          <a:p>
            <a:r>
              <a:rPr lang="en-US" b="1" dirty="0"/>
              <a:t>Hue</a:t>
            </a:r>
            <a:r>
              <a:rPr lang="en-US" dirty="0"/>
              <a:t> is gradation of color (i.e., name: “yellow”)</a:t>
            </a:r>
          </a:p>
          <a:p>
            <a:r>
              <a:rPr lang="en-US" b="1" dirty="0"/>
              <a:t>Saturation</a:t>
            </a:r>
            <a:r>
              <a:rPr lang="en-US" dirty="0"/>
              <a:t> is purity of the hue (vividness)</a:t>
            </a:r>
          </a:p>
          <a:p>
            <a:pPr lvl="1"/>
            <a:r>
              <a:rPr lang="en-US" dirty="0"/>
              <a:t>how much gray</a:t>
            </a:r>
          </a:p>
          <a:p>
            <a:r>
              <a:rPr lang="en-US" b="1" dirty="0"/>
              <a:t>Luminance</a:t>
            </a:r>
            <a:r>
              <a:rPr lang="en-US" dirty="0"/>
              <a:t> is the brightness in an image </a:t>
            </a:r>
          </a:p>
        </p:txBody>
      </p:sp>
      <p:sp>
        <p:nvSpPr>
          <p:cNvPr id="10"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Winter 2022</a:t>
            </a:r>
            <a:endParaRPr lang="en-US" dirty="0"/>
          </a:p>
        </p:txBody>
      </p:sp>
      <p:sp>
        <p:nvSpPr>
          <p:cNvPr id="11"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37</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223546"/>
            <a:ext cx="2138363" cy="160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4225133"/>
            <a:ext cx="2101850"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6" y="4221958"/>
            <a:ext cx="2193925"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221957"/>
            <a:ext cx="2166938" cy="160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5" name="Text Box 8"/>
          <p:cNvSpPr txBox="1">
            <a:spLocks noChangeArrowheads="1"/>
          </p:cNvSpPr>
          <p:nvPr/>
        </p:nvSpPr>
        <p:spPr bwMode="auto">
          <a:xfrm>
            <a:off x="1524000" y="5974557"/>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a:solidFill>
                  <a:schemeClr val="tx1"/>
                </a:solidFill>
              </a:rPr>
              <a:t>Photo                           Hue                       Saturation              Luminance</a:t>
            </a: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txBox="1">
            <a:spLocks noChangeArrowheads="1"/>
          </p:cNvSpPr>
          <p:nvPr/>
        </p:nvSpPr>
        <p:spPr bwMode="auto">
          <a:xfrm>
            <a:off x="1524000" y="46482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
        <p:nvSpPr>
          <p:cNvPr id="4" name="Rectangle 3">
            <a:extLst>
              <a:ext uri="{FF2B5EF4-FFF2-40B4-BE49-F238E27FC236}">
                <a16:creationId xmlns:a16="http://schemas.microsoft.com/office/drawing/2014/main" id="{C374BF04-E238-4357-9231-EA4DF868F7BF}"/>
              </a:ext>
            </a:extLst>
          </p:cNvPr>
          <p:cNvSpPr/>
          <p:nvPr/>
        </p:nvSpPr>
        <p:spPr bwMode="auto">
          <a:xfrm>
            <a:off x="2931" y="0"/>
            <a:ext cx="8330431"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1137"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a:t>Winter 2022</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38</a:t>
            </a:fld>
            <a:endParaRPr lang="en-US" dirty="0"/>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1524000" y="4505527"/>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
        <p:nvSpPr>
          <p:cNvPr id="10" name="Rectangle 9">
            <a:extLst>
              <a:ext uri="{FF2B5EF4-FFF2-40B4-BE49-F238E27FC236}">
                <a16:creationId xmlns:a16="http://schemas.microsoft.com/office/drawing/2014/main" id="{AC0030F7-485B-4244-BB8B-01CE16170860}"/>
              </a:ext>
            </a:extLst>
          </p:cNvPr>
          <p:cNvSpPr/>
          <p:nvPr/>
        </p:nvSpPr>
        <p:spPr bwMode="auto">
          <a:xfrm>
            <a:off x="2931" y="0"/>
            <a:ext cx="9426414"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3185"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a:t>Winter 2022</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39</a:t>
            </a:fld>
            <a:endParaRPr lang="en-US" dirty="0"/>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F80C2-939F-4D77-AAB8-730F77120EBC}"/>
              </a:ext>
            </a:extLst>
          </p:cNvPr>
          <p:cNvSpPr/>
          <p:nvPr/>
        </p:nvSpPr>
        <p:spPr bwMode="auto">
          <a:xfrm>
            <a:off x="2179962" y="984143"/>
            <a:ext cx="8505533" cy="522888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4A70BA3-5C42-4FF0-977B-6DA7D9A7D7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6512" y="984142"/>
            <a:ext cx="8508944" cy="5228883"/>
          </a:xfrm>
          <a:prstGeom prst="rect">
            <a:avLst/>
          </a:prstGeom>
        </p:spPr>
      </p:pic>
      <p:sp>
        <p:nvSpPr>
          <p:cNvPr id="10" name="Title 9"/>
          <p:cNvSpPr>
            <a:spLocks noGrp="1"/>
          </p:cNvSpPr>
          <p:nvPr>
            <p:ph type="title"/>
          </p:nvPr>
        </p:nvSpPr>
        <p:spPr/>
        <p:txBody>
          <a:bodyPr/>
          <a:lstStyle/>
          <a:p>
            <a:r>
              <a:rPr lang="en-US" dirty="0"/>
              <a:t>One Possible Redesign</a:t>
            </a:r>
          </a:p>
        </p:txBody>
      </p:sp>
      <p:sp>
        <p:nvSpPr>
          <p:cNvPr id="5" name="Date Placeholder 4"/>
          <p:cNvSpPr>
            <a:spLocks noGrp="1"/>
          </p:cNvSpPr>
          <p:nvPr>
            <p:ph type="dt" sz="half" idx="10"/>
          </p:nvPr>
        </p:nvSpPr>
        <p:spPr/>
        <p:txBody>
          <a:bodyPr/>
          <a:lstStyle/>
          <a:p>
            <a:r>
              <a:rPr lang="en-US"/>
              <a:t>Winter 2022</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
        <p:nvSpPr>
          <p:cNvPr id="11" name="TextBox 10"/>
          <p:cNvSpPr txBox="1"/>
          <p:nvPr/>
        </p:nvSpPr>
        <p:spPr>
          <a:xfrm>
            <a:off x="2782496" y="6221780"/>
            <a:ext cx="7106433" cy="338554"/>
          </a:xfrm>
          <a:prstGeom prst="rect">
            <a:avLst/>
          </a:prstGeom>
          <a:noFill/>
        </p:spPr>
        <p:txBody>
          <a:bodyPr wrap="none" rtlCol="0">
            <a:spAutoFit/>
          </a:bodyPr>
          <a:lstStyle/>
          <a:p>
            <a:r>
              <a:rPr lang="en-US" sz="1600" dirty="0">
                <a:latin typeface="Helvetica" charset="0"/>
                <a:ea typeface="Helvetica" charset="0"/>
                <a:cs typeface="Helvetica" charset="0"/>
              </a:rPr>
              <a:t>William </a:t>
            </a:r>
            <a:r>
              <a:rPr lang="en-US" sz="1600" dirty="0" err="1">
                <a:latin typeface="Helvetica" charset="0"/>
                <a:ea typeface="Helvetica" charset="0"/>
                <a:cs typeface="Helvetica" charset="0"/>
              </a:rPr>
              <a:t>Lid­well</a:t>
            </a:r>
            <a:r>
              <a:rPr lang="en-US" sz="1600" dirty="0">
                <a:latin typeface="Helvetica" charset="0"/>
                <a:ea typeface="Helvetica" charset="0"/>
                <a:cs typeface="Helvetica" charset="0"/>
              </a:rPr>
              <a:t>, </a:t>
            </a:r>
            <a:r>
              <a:rPr lang="en-US" sz="1600" dirty="0" err="1">
                <a:latin typeface="Helvetica" charset="0"/>
                <a:ea typeface="Helvetica" charset="0"/>
                <a:cs typeface="Helvetica" charset="0"/>
              </a:rPr>
              <a:t>Kritina</a:t>
            </a:r>
            <a:r>
              <a:rPr lang="en-US" sz="1600" dirty="0">
                <a:latin typeface="Helvetica" charset="0"/>
                <a:ea typeface="Helvetica" charset="0"/>
                <a:cs typeface="Helvetica" charset="0"/>
              </a:rPr>
              <a:t> Holden, and Jill But­ler  </a:t>
            </a:r>
            <a:r>
              <a:rPr lang="en-US" sz="1600" i="1" dirty="0">
                <a:latin typeface="Helvetica" charset="0"/>
                <a:ea typeface="Helvetica" charset="0"/>
                <a:cs typeface="Helvetica" charset="0"/>
              </a:rPr>
              <a:t>Uni­ver­sal Prin­ci­ples of De­sign</a:t>
            </a:r>
          </a:p>
        </p:txBody>
      </p:sp>
      <p:sp>
        <p:nvSpPr>
          <p:cNvPr id="3" name="AutoShape 2" descr="https://practicaltypography.com/images/butterfly-after.svg">
            <a:extLst>
              <a:ext uri="{FF2B5EF4-FFF2-40B4-BE49-F238E27FC236}">
                <a16:creationId xmlns:a16="http://schemas.microsoft.com/office/drawing/2014/main" id="{3AB62C76-73BE-46D8-910B-2D23717A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036021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2192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1714" y="0"/>
            <a:ext cx="8711514" cy="6858000"/>
          </a:xfrm>
          <a:prstGeom prst="rect">
            <a:avLst/>
          </a:prstGeom>
        </p:spPr>
      </p:pic>
      <p:sp>
        <p:nvSpPr>
          <p:cNvPr id="2" name="Date Placeholder 1"/>
          <p:cNvSpPr>
            <a:spLocks noGrp="1"/>
          </p:cNvSpPr>
          <p:nvPr>
            <p:ph type="dt" sz="half" idx="10"/>
          </p:nvPr>
        </p:nvSpPr>
        <p:spPr>
          <a:xfrm>
            <a:off x="1524000" y="6643917"/>
            <a:ext cx="1905000" cy="457200"/>
          </a:xfrm>
        </p:spPr>
        <p:txBody>
          <a:bodyPr/>
          <a:lstStyle/>
          <a:p>
            <a:pPr>
              <a:defRPr/>
            </a:pPr>
            <a:r>
              <a:rPr lang="en-US"/>
              <a:t>Winter 2022</a:t>
            </a:r>
            <a:endParaRPr lang="en-US" dirty="0"/>
          </a:p>
        </p:txBody>
      </p:sp>
      <p:sp>
        <p:nvSpPr>
          <p:cNvPr id="3" name="Footer Placeholder 2"/>
          <p:cNvSpPr>
            <a:spLocks noGrp="1"/>
          </p:cNvSpPr>
          <p:nvPr>
            <p:ph type="ftr" sz="quarter" idx="11"/>
          </p:nvPr>
        </p:nvSpPr>
        <p:spPr>
          <a:xfrm>
            <a:off x="3433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9677400" y="6643918"/>
            <a:ext cx="990600" cy="457200"/>
          </a:xfrm>
        </p:spPr>
        <p:txBody>
          <a:bodyPr/>
          <a:lstStyle/>
          <a:p>
            <a:fld id="{F2949DCA-4B18-234C-AD4E-11144FC20355}" type="slidenum">
              <a:rPr lang="en-US" smtClean="0"/>
              <a:pPr/>
              <a:t>40</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07042"/>
            <a:ext cx="12192000" cy="6965042"/>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1714" y="0"/>
            <a:ext cx="8711514" cy="6858000"/>
          </a:xfrm>
          <a:prstGeom prst="rect">
            <a:avLst/>
          </a:prstGeom>
        </p:spPr>
      </p:pic>
      <p:sp>
        <p:nvSpPr>
          <p:cNvPr id="2" name="Date Placeholder 1"/>
          <p:cNvSpPr>
            <a:spLocks noGrp="1"/>
          </p:cNvSpPr>
          <p:nvPr>
            <p:ph type="dt" sz="half" idx="10"/>
          </p:nvPr>
        </p:nvSpPr>
        <p:spPr>
          <a:xfrm>
            <a:off x="1524000" y="6643917"/>
            <a:ext cx="1905000" cy="457200"/>
          </a:xfrm>
        </p:spPr>
        <p:txBody>
          <a:bodyPr/>
          <a:lstStyle/>
          <a:p>
            <a:pPr>
              <a:defRPr/>
            </a:pPr>
            <a:r>
              <a:rPr lang="en-US"/>
              <a:t>Winter 2022</a:t>
            </a:r>
            <a:endParaRPr lang="en-US" dirty="0"/>
          </a:p>
        </p:txBody>
      </p:sp>
      <p:sp>
        <p:nvSpPr>
          <p:cNvPr id="3" name="Footer Placeholder 2"/>
          <p:cNvSpPr>
            <a:spLocks noGrp="1"/>
          </p:cNvSpPr>
          <p:nvPr>
            <p:ph type="ftr" sz="quarter" idx="11"/>
          </p:nvPr>
        </p:nvSpPr>
        <p:spPr>
          <a:xfrm>
            <a:off x="3433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9677400" y="6643918"/>
            <a:ext cx="990600" cy="457200"/>
          </a:xfrm>
        </p:spPr>
        <p:txBody>
          <a:bodyPr/>
          <a:lstStyle/>
          <a:p>
            <a:fld id="{F2949DCA-4B18-234C-AD4E-11144FC20355}" type="slidenum">
              <a:rPr lang="en-US" smtClean="0"/>
              <a:pPr/>
              <a:t>41</a:t>
            </a:fld>
            <a:endParaRPr lang="en-US"/>
          </a:p>
        </p:txBody>
      </p:sp>
      <p:pic>
        <p:nvPicPr>
          <p:cNvPr id="9" name="Picture 8">
            <a:extLst>
              <a:ext uri="{FF2B5EF4-FFF2-40B4-BE49-F238E27FC236}">
                <a16:creationId xmlns:a16="http://schemas.microsoft.com/office/drawing/2014/main" id="{48604FEE-A448-0840-B813-3C47824419BE}"/>
              </a:ext>
            </a:extLst>
          </p:cNvPr>
          <p:cNvPicPr>
            <a:picLocks noChangeAspect="1"/>
          </p:cNvPicPr>
          <p:nvPr/>
        </p:nvPicPr>
        <p:blipFill>
          <a:blip r:embed="rId4"/>
          <a:stretch>
            <a:fillRect/>
          </a:stretch>
        </p:blipFill>
        <p:spPr>
          <a:xfrm>
            <a:off x="1886240" y="462080"/>
            <a:ext cx="5492261" cy="6019296"/>
          </a:xfrm>
          <a:prstGeom prst="rect">
            <a:avLst/>
          </a:prstGeom>
        </p:spPr>
      </p:pic>
    </p:spTree>
    <p:extLst>
      <p:ext uri="{BB962C8B-B14F-4D97-AF65-F5344CB8AC3E}">
        <p14:creationId xmlns:p14="http://schemas.microsoft.com/office/powerpoint/2010/main" val="369945865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3106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3106616" y="1016386"/>
            <a:ext cx="5978770" cy="5739620"/>
          </a:xfrm>
          <a:prstGeom prst="rect">
            <a:avLst/>
          </a:prstGeom>
        </p:spPr>
      </p:pic>
      <p:sp>
        <p:nvSpPr>
          <p:cNvPr id="2" name="Title 1"/>
          <p:cNvSpPr>
            <a:spLocks noGrp="1"/>
          </p:cNvSpPr>
          <p:nvPr>
            <p:ph type="title"/>
          </p:nvPr>
        </p:nvSpPr>
        <p:spPr>
          <a:xfrm>
            <a:off x="1524001" y="0"/>
            <a:ext cx="9005460" cy="1143000"/>
          </a:xfrm>
        </p:spPr>
        <p:txBody>
          <a:bodyPr/>
          <a:lstStyle/>
          <a:p>
            <a:pPr algn="ctr"/>
            <a:r>
              <a:rPr lang="en-US" dirty="0">
                <a:solidFill>
                  <a:srgbClr val="414141"/>
                </a:solidFill>
              </a:rPr>
              <a:t>The Basics of the Color Wheel</a:t>
            </a:r>
          </a:p>
        </p:txBody>
      </p:sp>
      <p:sp>
        <p:nvSpPr>
          <p:cNvPr id="3" name="Date Placeholder 2"/>
          <p:cNvSpPr>
            <a:spLocks noGrp="1"/>
          </p:cNvSpPr>
          <p:nvPr>
            <p:ph type="dt" sz="half" idx="10"/>
          </p:nvPr>
        </p:nvSpPr>
        <p:spPr>
          <a:xfrm>
            <a:off x="1524000" y="6637872"/>
            <a:ext cx="1905000" cy="457200"/>
          </a:xfrm>
        </p:spPr>
        <p:txBody>
          <a:bodyPr/>
          <a:lstStyle/>
          <a:p>
            <a:pPr>
              <a:defRPr/>
            </a:pPr>
            <a:r>
              <a:rPr lang="en-US"/>
              <a:t>Winter 2022</a:t>
            </a:r>
            <a:endParaRPr lang="en-US" dirty="0"/>
          </a:p>
        </p:txBody>
      </p:sp>
      <p:sp>
        <p:nvSpPr>
          <p:cNvPr id="4" name="Footer Placeholder 3"/>
          <p:cNvSpPr>
            <a:spLocks noGrp="1"/>
          </p:cNvSpPr>
          <p:nvPr>
            <p:ph type="ftr" sz="quarter" idx="11"/>
          </p:nvPr>
        </p:nvSpPr>
        <p:spPr>
          <a:xfrm>
            <a:off x="3433394" y="6637872"/>
            <a:ext cx="6239612" cy="457200"/>
          </a:xfrm>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9677400" y="6637873"/>
            <a:ext cx="990600" cy="457200"/>
          </a:xfrm>
        </p:spPr>
        <p:txBody>
          <a:bodyPr/>
          <a:lstStyle/>
          <a:p>
            <a:pPr>
              <a:defRPr/>
            </a:pPr>
            <a:fld id="{D71D7C31-5DB5-47AD-AB94-4B6B5EAB431F}" type="slidenum">
              <a:rPr lang="en-US" smtClean="0"/>
              <a:pPr>
                <a:defRPr/>
              </a:pPr>
              <a:t>42</a:t>
            </a:fld>
            <a:endParaRPr lang="en-US" dirty="0"/>
          </a:p>
        </p:txBody>
      </p:sp>
      <p:sp>
        <p:nvSpPr>
          <p:cNvPr id="12" name="TextBox 11"/>
          <p:cNvSpPr txBox="1"/>
          <p:nvPr/>
        </p:nvSpPr>
        <p:spPr>
          <a:xfrm>
            <a:off x="1680311" y="3516923"/>
            <a:ext cx="3165231" cy="584776"/>
          </a:xfrm>
          <a:prstGeom prst="rect">
            <a:avLst/>
          </a:prstGeom>
          <a:noFill/>
        </p:spPr>
        <p:txBody>
          <a:bodyPr wrap="square" rtlCol="0">
            <a:spAutoFit/>
          </a:bodyPr>
          <a:lstStyle/>
          <a:p>
            <a:r>
              <a:rPr lang="en-US" sz="3200" dirty="0">
                <a:solidFill>
                  <a:srgbClr val="B00000"/>
                </a:solidFill>
                <a:latin typeface="Helvetica"/>
                <a:cs typeface="Helvetica"/>
              </a:rPr>
              <a:t>WARM</a:t>
            </a:r>
          </a:p>
        </p:txBody>
      </p:sp>
      <p:sp>
        <p:nvSpPr>
          <p:cNvPr id="13" name="TextBox 12"/>
          <p:cNvSpPr txBox="1"/>
          <p:nvPr/>
        </p:nvSpPr>
        <p:spPr>
          <a:xfrm>
            <a:off x="7287852" y="3516923"/>
            <a:ext cx="3165231" cy="584776"/>
          </a:xfrm>
          <a:prstGeom prst="rect">
            <a:avLst/>
          </a:prstGeom>
          <a:noFill/>
        </p:spPr>
        <p:txBody>
          <a:bodyPr wrap="square" rtlCol="0">
            <a:spAutoFit/>
          </a:bodyPr>
          <a:lstStyle/>
          <a:p>
            <a:pPr algn="r"/>
            <a:r>
              <a:rPr lang="en-US" sz="3200" dirty="0">
                <a:solidFill>
                  <a:srgbClr val="0000FF"/>
                </a:solidFill>
                <a:latin typeface="Helvetica"/>
                <a:cs typeface="Helvetica"/>
              </a:rPr>
              <a:t>COOL</a:t>
            </a: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823183"/>
            <a:ext cx="9143999" cy="1143000"/>
          </a:xfrm>
        </p:spPr>
        <p:txBody>
          <a:bodyPr/>
          <a:lstStyle/>
          <a:p>
            <a:pPr algn="ctr"/>
            <a:r>
              <a:rPr lang="en-US" sz="4400" dirty="0"/>
              <a:t>Color </a:t>
            </a:r>
            <a:r>
              <a:rPr lang="en-US" sz="4400" b="1" i="1" dirty="0"/>
              <a:t>Harmonies</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43</a:t>
            </a:fld>
            <a:endParaRPr lang="en-US" dirty="0"/>
          </a:p>
        </p:txBody>
      </p:sp>
      <p:sp>
        <p:nvSpPr>
          <p:cNvPr id="7" name="Rectangle 6"/>
          <p:cNvSpPr/>
          <p:nvPr/>
        </p:nvSpPr>
        <p:spPr>
          <a:xfrm>
            <a:off x="2813537" y="3280763"/>
            <a:ext cx="6564924" cy="1569660"/>
          </a:xfrm>
          <a:prstGeom prst="rect">
            <a:avLst/>
          </a:prstGeom>
        </p:spPr>
        <p:txBody>
          <a:bodyPr wrap="square">
            <a:spAutoFit/>
          </a:bodyPr>
          <a:lstStyle/>
          <a:p>
            <a:pPr algn="ctr"/>
            <a:r>
              <a:rPr lang="en-US" sz="3200" dirty="0">
                <a:latin typeface="Helvetica" charset="0"/>
                <a:ea typeface="Helvetica" charset="0"/>
                <a:cs typeface="Helvetica" charset="0"/>
              </a:rPr>
              <a:t>“A pleasing arrangement of parts, whether it be music, poetry, color, or an ice cream sundae.”</a:t>
            </a:r>
          </a:p>
        </p:txBody>
      </p:sp>
      <p:grpSp>
        <p:nvGrpSpPr>
          <p:cNvPr id="10" name="Group 9"/>
          <p:cNvGrpSpPr/>
          <p:nvPr/>
        </p:nvGrpSpPr>
        <p:grpSpPr>
          <a:xfrm>
            <a:off x="2882900" y="2624210"/>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Winter 2022</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44</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
        <p:nvSpPr>
          <p:cNvPr id="10" name="Rectangle 9">
            <a:extLst>
              <a:ext uri="{FF2B5EF4-FFF2-40B4-BE49-F238E27FC236}">
                <a16:creationId xmlns:a16="http://schemas.microsoft.com/office/drawing/2014/main" id="{F5CC5B13-B112-114C-B93B-CB31E13038BD}"/>
              </a:ext>
            </a:extLst>
          </p:cNvPr>
          <p:cNvSpPr/>
          <p:nvPr/>
        </p:nvSpPr>
        <p:spPr bwMode="auto">
          <a:xfrm>
            <a:off x="3205239"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a:extLst>
              <a:ext uri="{FF2B5EF4-FFF2-40B4-BE49-F238E27FC236}">
                <a16:creationId xmlns:a16="http://schemas.microsoft.com/office/drawing/2014/main" id="{8DC8E377-C42E-7F4E-919B-6AFC49987AFA}"/>
              </a:ext>
            </a:extLst>
          </p:cNvPr>
          <p:cNvSpPr/>
          <p:nvPr/>
        </p:nvSpPr>
        <p:spPr bwMode="auto">
          <a:xfrm>
            <a:off x="6100327"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F504F63E-6387-3C49-B198-71FF0128DCB4}"/>
              </a:ext>
            </a:extLst>
          </p:cNvPr>
          <p:cNvSpPr txBox="1"/>
          <p:nvPr/>
        </p:nvSpPr>
        <p:spPr>
          <a:xfrm>
            <a:off x="8200760" y="1800854"/>
            <a:ext cx="2371303" cy="830997"/>
          </a:xfrm>
          <a:prstGeom prst="rect">
            <a:avLst/>
          </a:prstGeom>
          <a:noFill/>
        </p:spPr>
        <p:txBody>
          <a:bodyPr wrap="square" rtlCol="0">
            <a:spAutoFit/>
          </a:bodyPr>
          <a:lstStyle/>
          <a:p>
            <a:r>
              <a:rPr lang="en-US" b="1" dirty="0">
                <a:solidFill>
                  <a:srgbClr val="FFC000"/>
                </a:solidFill>
                <a:latin typeface="Bradley Hand ITC" panose="03070402050302030203" pitchFamily="66" charset="77"/>
              </a:rPr>
              <a:t>Beginners should use these</a:t>
            </a:r>
          </a:p>
        </p:txBody>
      </p:sp>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2111CD95-B2EA-5845-B5C5-CDF2AF9170DC}"/>
                  </a:ext>
                </a:extLst>
              </p14:cNvPr>
              <p14:cNvContentPartPr/>
              <p14:nvPr/>
            </p14:nvContentPartPr>
            <p14:xfrm>
              <a:off x="7174274" y="1533628"/>
              <a:ext cx="1023840" cy="463320"/>
            </p14:xfrm>
          </p:contentPart>
        </mc:Choice>
        <mc:Fallback>
          <p:pic>
            <p:nvPicPr>
              <p:cNvPr id="12" name="Ink 11">
                <a:extLst>
                  <a:ext uri="{FF2B5EF4-FFF2-40B4-BE49-F238E27FC236}">
                    <a16:creationId xmlns:a16="http://schemas.microsoft.com/office/drawing/2014/main" id="{2111CD95-B2EA-5845-B5C5-CDF2AF9170DC}"/>
                  </a:ext>
                </a:extLst>
              </p:cNvPr>
              <p:cNvPicPr/>
              <p:nvPr/>
            </p:nvPicPr>
            <p:blipFill>
              <a:blip r:embed="rId17"/>
              <a:stretch>
                <a:fillRect/>
              </a:stretch>
            </p:blipFill>
            <p:spPr>
              <a:xfrm>
                <a:off x="7155194" y="1514908"/>
                <a:ext cx="1061640" cy="5011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Ink 13">
                <a:extLst>
                  <a:ext uri="{FF2B5EF4-FFF2-40B4-BE49-F238E27FC236}">
                    <a16:creationId xmlns:a16="http://schemas.microsoft.com/office/drawing/2014/main" id="{3ECD1E18-98BA-4648-B837-0F58A018E713}"/>
                  </a:ext>
                </a:extLst>
              </p14:cNvPr>
              <p14:cNvContentPartPr/>
              <p14:nvPr/>
            </p14:nvContentPartPr>
            <p14:xfrm>
              <a:off x="4819514" y="2447668"/>
              <a:ext cx="3431520" cy="304200"/>
            </p14:xfrm>
          </p:contentPart>
        </mc:Choice>
        <mc:Fallback>
          <p:pic>
            <p:nvPicPr>
              <p:cNvPr id="14" name="Ink 13">
                <a:extLst>
                  <a:ext uri="{FF2B5EF4-FFF2-40B4-BE49-F238E27FC236}">
                    <a16:creationId xmlns:a16="http://schemas.microsoft.com/office/drawing/2014/main" id="{3ECD1E18-98BA-4648-B837-0F58A018E713}"/>
                  </a:ext>
                </a:extLst>
              </p:cNvPr>
              <p:cNvPicPr/>
              <p:nvPr/>
            </p:nvPicPr>
            <p:blipFill>
              <a:blip r:embed="rId19"/>
              <a:stretch>
                <a:fillRect/>
              </a:stretch>
            </p:blipFill>
            <p:spPr>
              <a:xfrm>
                <a:off x="4800794" y="2428588"/>
                <a:ext cx="3469320" cy="342000"/>
              </a:xfrm>
              <a:prstGeom prst="rect">
                <a:avLst/>
              </a:prstGeom>
            </p:spPr>
          </p:pic>
        </mc:Fallback>
      </mc:AlternateContent>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5"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6099048"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6080985" y="-10026"/>
            <a:ext cx="609904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638843"/>
            <a:ext cx="4566026"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530993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44905" y="0"/>
            <a:ext cx="11847099" cy="1143000"/>
          </a:xfrm>
        </p:spPr>
        <p:txBody>
          <a:bodyPr/>
          <a:lstStyle/>
          <a:p>
            <a:r>
              <a:rPr lang="en-US" dirty="0">
                <a:solidFill>
                  <a:schemeClr val="tx1"/>
                </a:solidFill>
              </a:rPr>
              <a:t>Complimentary</a:t>
            </a:r>
          </a:p>
        </p:txBody>
      </p:sp>
      <p:sp>
        <p:nvSpPr>
          <p:cNvPr id="3" name="Date Placeholder 2"/>
          <p:cNvSpPr>
            <a:spLocks noGrp="1"/>
          </p:cNvSpPr>
          <p:nvPr>
            <p:ph type="dt" sz="half" idx="10"/>
          </p:nvPr>
        </p:nvSpPr>
        <p:spPr/>
        <p:txBody>
          <a:bodyPr/>
          <a:lstStyle/>
          <a:p>
            <a:pPr>
              <a:defRPr/>
            </a:pPr>
            <a:r>
              <a:rPr lang="en-US"/>
              <a:t>Winter 2022</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45</a:t>
            </a:fld>
            <a:endParaRPr lang="en-US" dirty="0"/>
          </a:p>
        </p:txBody>
      </p:sp>
      <p:sp>
        <p:nvSpPr>
          <p:cNvPr id="9" name="Rectangle 8"/>
          <p:cNvSpPr/>
          <p:nvPr/>
        </p:nvSpPr>
        <p:spPr>
          <a:xfrm>
            <a:off x="1746944" y="4950223"/>
            <a:ext cx="4313963" cy="1384995"/>
          </a:xfrm>
          <a:prstGeom prst="rect">
            <a:avLst/>
          </a:prstGeom>
        </p:spPr>
        <p:txBody>
          <a:bodyPr wrap="square">
            <a:spAutoFit/>
          </a:bodyPr>
          <a:lstStyle/>
          <a:p>
            <a:r>
              <a:rPr lang="en-US" sz="2800" dirty="0">
                <a:latin typeface="Helvetica"/>
                <a:cs typeface="Helvetica"/>
              </a:rPr>
              <a:t>This color scheme must be managed well so it is not jarring. Bad with Text!!</a:t>
            </a:r>
            <a:endParaRPr lang="en-US" sz="18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1335" y="2723096"/>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79164" y="1717255"/>
            <a:ext cx="2538413" cy="2011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6263484" y="384268"/>
            <a:ext cx="2538413" cy="1868485"/>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B500"/>
              </a:solidFill>
            </a:endParaRPr>
          </a:p>
          <a:p>
            <a:endParaRPr lang="en-US" dirty="0">
              <a:solidFill>
                <a:srgbClr val="FFB500"/>
              </a:solidFill>
            </a:endParaRPr>
          </a:p>
          <a:p>
            <a:r>
              <a:rPr lang="en-US" dirty="0">
                <a:solidFill>
                  <a:srgbClr val="FFB500"/>
                </a:solidFill>
              </a:rPr>
              <a:t>  Hard on the eyes</a:t>
            </a:r>
          </a:p>
        </p:txBody>
      </p:sp>
      <p:sp>
        <p:nvSpPr>
          <p:cNvPr id="7" name="Rectangle 6"/>
          <p:cNvSpPr/>
          <p:nvPr/>
        </p:nvSpPr>
        <p:spPr bwMode="auto">
          <a:xfrm>
            <a:off x="372287" y="1717255"/>
            <a:ext cx="2749313" cy="1746115"/>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endParaRPr>
          </a:p>
          <a:p>
            <a:endParaRPr lang="en-US" dirty="0">
              <a:solidFill>
                <a:srgbClr val="FFFF00"/>
              </a:solidFill>
            </a:endParaRPr>
          </a:p>
          <a:p>
            <a:r>
              <a:rPr lang="en-US" dirty="0">
                <a:solidFill>
                  <a:srgbClr val="FFFF00"/>
                </a:solidFill>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886" y="-1"/>
            <a:ext cx="12709930" cy="6878053"/>
          </a:xfrm>
          <a:prstGeom prst="rect">
            <a:avLst/>
          </a:prstGeom>
        </p:spPr>
      </p:pic>
      <p:sp>
        <p:nvSpPr>
          <p:cNvPr id="8" name="Rectangle 7"/>
          <p:cNvSpPr/>
          <p:nvPr/>
        </p:nvSpPr>
        <p:spPr bwMode="auto">
          <a:xfrm>
            <a:off x="-219887" y="-13368"/>
            <a:ext cx="11613601"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81583" y="0"/>
            <a:ext cx="11424266" cy="1143000"/>
          </a:xfrm>
        </p:spPr>
        <p:txBody>
          <a:bodyPr/>
          <a:lstStyle/>
          <a:p>
            <a:r>
              <a:rPr lang="en-US" dirty="0">
                <a:solidFill>
                  <a:schemeClr val="tx1"/>
                </a:solidFill>
              </a:rPr>
              <a:t>Complimentary  (e.g., Children’s Bedroom) </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46</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931" y="-10026"/>
            <a:ext cx="4059936"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5" name="Rectangle 14"/>
          <p:cNvSpPr/>
          <p:nvPr/>
        </p:nvSpPr>
        <p:spPr bwMode="auto">
          <a:xfrm>
            <a:off x="4059339" y="-10026"/>
            <a:ext cx="4059936"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8118678" y="-10026"/>
            <a:ext cx="4059936"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872251"/>
            <a:ext cx="5204346" cy="1721617"/>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4059339"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402609" y="0"/>
            <a:ext cx="11789395" cy="1143000"/>
          </a:xfrm>
        </p:spPr>
        <p:txBody>
          <a:bodyPr/>
          <a:lstStyle/>
          <a:p>
            <a:r>
              <a:rPr lang="en-US" dirty="0">
                <a:solidFill>
                  <a:schemeClr val="tx1"/>
                </a:solidFill>
              </a:rPr>
              <a:t>Analogous</a:t>
            </a:r>
          </a:p>
        </p:txBody>
      </p:sp>
      <p:sp>
        <p:nvSpPr>
          <p:cNvPr id="3" name="Date Placeholder 2"/>
          <p:cNvSpPr>
            <a:spLocks noGrp="1"/>
          </p:cNvSpPr>
          <p:nvPr>
            <p:ph type="dt" sz="half" idx="10"/>
          </p:nvPr>
        </p:nvSpPr>
        <p:spPr/>
        <p:txBody>
          <a:bodyPr/>
          <a:lstStyle/>
          <a:p>
            <a:pPr>
              <a:defRPr/>
            </a:pPr>
            <a:r>
              <a:rPr lang="en-US"/>
              <a:t>Winter 2022</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47</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Always easy on the eyes,</a:t>
            </a:r>
          </a:p>
          <a:p>
            <a:r>
              <a:rPr lang="en-US" sz="3200" dirty="0">
                <a:latin typeface="Helvetica"/>
                <a:cs typeface="Helvetica"/>
              </a:rPr>
              <a:t>this type of color scheme</a:t>
            </a:r>
          </a:p>
          <a:p>
            <a:r>
              <a:rPr lang="en-US" sz="3200" dirty="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6069" y="1019841"/>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52400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152400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0" y="0"/>
            <a:ext cx="10668004" cy="1143000"/>
          </a:xfrm>
        </p:spPr>
        <p:txBody>
          <a:bodyPr/>
          <a:lstStyle/>
          <a:p>
            <a:r>
              <a:rPr lang="en-US" dirty="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48</a:t>
            </a:fld>
            <a:endParaRPr lang="en-US" dirty="0"/>
          </a:p>
        </p:txBody>
      </p:sp>
      <p:pic>
        <p:nvPicPr>
          <p:cNvPr id="3" name="Picture 2"/>
          <p:cNvPicPr>
            <a:picLocks noChangeAspect="1"/>
          </p:cNvPicPr>
          <p:nvPr/>
        </p:nvPicPr>
        <p:blipFill>
          <a:blip r:embed="rId3"/>
          <a:stretch>
            <a:fillRect/>
          </a:stretch>
        </p:blipFill>
        <p:spPr>
          <a:xfrm>
            <a:off x="2284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117461" y="-10026"/>
            <a:ext cx="4059936" cy="8161805"/>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Rectangle 11"/>
          <p:cNvSpPr/>
          <p:nvPr/>
        </p:nvSpPr>
        <p:spPr bwMode="auto">
          <a:xfrm>
            <a:off x="-10193" y="-26736"/>
            <a:ext cx="4059936" cy="8161805"/>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3" name="Rectangle 12"/>
          <p:cNvSpPr/>
          <p:nvPr/>
        </p:nvSpPr>
        <p:spPr bwMode="auto">
          <a:xfrm>
            <a:off x="4049743" y="-10026"/>
            <a:ext cx="4059936" cy="8161805"/>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0" name="Rectangle 9"/>
          <p:cNvSpPr/>
          <p:nvPr/>
        </p:nvSpPr>
        <p:spPr bwMode="auto">
          <a:xfrm>
            <a:off x="1516742" y="4872250"/>
            <a:ext cx="5017867" cy="1744789"/>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32" y="-13368"/>
            <a:ext cx="586809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61666" y="0"/>
            <a:ext cx="11830338" cy="1143000"/>
          </a:xfrm>
        </p:spPr>
        <p:txBody>
          <a:bodyPr/>
          <a:lstStyle/>
          <a:p>
            <a:r>
              <a:rPr lang="en-US" dirty="0">
                <a:solidFill>
                  <a:schemeClr val="tx1"/>
                </a:solidFill>
              </a:rPr>
              <a:t>Split Complimentary</a:t>
            </a:r>
          </a:p>
        </p:txBody>
      </p:sp>
      <p:sp>
        <p:nvSpPr>
          <p:cNvPr id="3" name="Date Placeholder 2"/>
          <p:cNvSpPr>
            <a:spLocks noGrp="1"/>
          </p:cNvSpPr>
          <p:nvPr>
            <p:ph type="dt" sz="half" idx="10"/>
          </p:nvPr>
        </p:nvSpPr>
        <p:spPr/>
        <p:txBody>
          <a:bodyPr/>
          <a:lstStyle/>
          <a:p>
            <a:pPr>
              <a:defRPr/>
            </a:pPr>
            <a:r>
              <a:rPr lang="en-US"/>
              <a:t>Winter 2022</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49</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Often a 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3775" y="1263933"/>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000000"/>
                </a:solidFill>
                <a:latin typeface="Helvetica"/>
                <a:cs typeface="Helvetica"/>
              </a:rPr>
              <a:t>February 2, 2022</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6689528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10738962" y="6624101"/>
            <a:ext cx="1320800" cy="457200"/>
          </a:xfrm>
        </p:spPr>
        <p:txBody>
          <a:bodyPr/>
          <a:lstStyle/>
          <a:p>
            <a:pPr>
              <a:defRPr/>
            </a:pPr>
            <a:fld id="{D71D7C31-5DB5-47AD-AB94-4B6B5EAB431F}" type="slidenum">
              <a:rPr lang="en-US" smtClean="0"/>
              <a:pPr>
                <a:defRPr/>
              </a:pPr>
              <a:t>50</a:t>
            </a:fld>
            <a:endParaRPr lang="en-US" dirty="0"/>
          </a:p>
        </p:txBody>
      </p:sp>
      <p:sp>
        <p:nvSpPr>
          <p:cNvPr id="7" name="Rectangle 6">
            <a:extLst>
              <a:ext uri="{FF2B5EF4-FFF2-40B4-BE49-F238E27FC236}">
                <a16:creationId xmlns:a16="http://schemas.microsoft.com/office/drawing/2014/main" id="{A9FAE51A-0C77-5248-8C8B-7B392613EC44}"/>
              </a:ext>
            </a:extLst>
          </p:cNvPr>
          <p:cNvSpPr/>
          <p:nvPr/>
        </p:nvSpPr>
        <p:spPr bwMode="auto">
          <a:xfrm>
            <a:off x="0" y="1298250"/>
            <a:ext cx="6096000" cy="5559750"/>
          </a:xfrm>
          <a:prstGeom prst="rect">
            <a:avLst/>
          </a:prstGeom>
          <a:solidFill>
            <a:srgbClr val="F6F6F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3074" name="Picture 2">
            <a:extLst>
              <a:ext uri="{FF2B5EF4-FFF2-40B4-BE49-F238E27FC236}">
                <a16:creationId xmlns:a16="http://schemas.microsoft.com/office/drawing/2014/main" id="{EA61D47E-3F3A-0847-BD18-445DFF445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61" t="3814" r="9000"/>
          <a:stretch/>
        </p:blipFill>
        <p:spPr bwMode="auto">
          <a:xfrm>
            <a:off x="1" y="1297201"/>
            <a:ext cx="5899508" cy="55290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6EC0494-B699-3647-89F0-3A965AA2B8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 r="-186"/>
          <a:stretch/>
        </p:blipFill>
        <p:spPr bwMode="auto">
          <a:xfrm>
            <a:off x="6096000" y="1298250"/>
            <a:ext cx="6124303" cy="555975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B4920016-EBE8-0443-AF15-2D427BAAF9DA}"/>
              </a:ext>
            </a:extLst>
          </p:cNvPr>
          <p:cNvSpPr txBox="1">
            <a:spLocks/>
          </p:cNvSpPr>
          <p:nvPr/>
        </p:nvSpPr>
        <p:spPr>
          <a:xfrm>
            <a:off x="361666" y="0"/>
            <a:ext cx="11830338" cy="1143000"/>
          </a:xfrm>
          <a:prstGeom prst="rect">
            <a:avLst/>
          </a:prstGeom>
        </p:spPr>
        <p:txBody>
          <a:bodyPr anchor="ct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chemeClr val="tx1"/>
                </a:solidFill>
              </a:rPr>
              <a:t>Split Complimentary</a:t>
            </a:r>
          </a:p>
        </p:txBody>
      </p:sp>
      <p:sp>
        <p:nvSpPr>
          <p:cNvPr id="8" name="TextBox 7">
            <a:extLst>
              <a:ext uri="{FF2B5EF4-FFF2-40B4-BE49-F238E27FC236}">
                <a16:creationId xmlns:a16="http://schemas.microsoft.com/office/drawing/2014/main" id="{2F738D03-EACE-BF4F-83BC-B4199349925A}"/>
              </a:ext>
            </a:extLst>
          </p:cNvPr>
          <p:cNvSpPr txBox="1"/>
          <p:nvPr/>
        </p:nvSpPr>
        <p:spPr>
          <a:xfrm>
            <a:off x="0" y="6522401"/>
            <a:ext cx="6003567" cy="261610"/>
          </a:xfrm>
          <a:prstGeom prst="rect">
            <a:avLst/>
          </a:prstGeom>
          <a:noFill/>
        </p:spPr>
        <p:txBody>
          <a:bodyPr wrap="none" rtlCol="0">
            <a:spAutoFit/>
          </a:bodyPr>
          <a:lstStyle/>
          <a:p>
            <a:r>
              <a:rPr lang="en-US" sz="1100" dirty="0">
                <a:solidFill>
                  <a:srgbClr val="000000"/>
                </a:solidFill>
                <a:latin typeface="Helvetica" pitchFamily="2" charset="0"/>
              </a:rPr>
              <a:t>https://</a:t>
            </a:r>
            <a:r>
              <a:rPr lang="en-US" sz="1100" dirty="0" err="1">
                <a:solidFill>
                  <a:srgbClr val="000000"/>
                </a:solidFill>
                <a:latin typeface="Helvetica" pitchFamily="2" charset="0"/>
              </a:rPr>
              <a:t>uxplanet.org</a:t>
            </a:r>
            <a:r>
              <a:rPr lang="en-US" sz="1100" dirty="0">
                <a:solidFill>
                  <a:srgbClr val="000000"/>
                </a:solidFill>
                <a:latin typeface="Helvetica" pitchFamily="2" charset="0"/>
              </a:rPr>
              <a:t>/how-to-use-a-split-complementary-color-scheme-in-design-a6c3f1e22644</a:t>
            </a: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51</a:t>
            </a:fld>
            <a:endParaRPr lang="en-US" dirty="0"/>
          </a:p>
        </p:txBody>
      </p:sp>
      <p:sp>
        <p:nvSpPr>
          <p:cNvPr id="2" name="Title 1"/>
          <p:cNvSpPr>
            <a:spLocks noGrp="1"/>
          </p:cNvSpPr>
          <p:nvPr>
            <p:ph type="title" idx="4294967295"/>
          </p:nvPr>
        </p:nvSpPr>
        <p:spPr>
          <a:xfrm>
            <a:off x="3527425" y="6157913"/>
            <a:ext cx="8664575" cy="754062"/>
          </a:xfrm>
        </p:spPr>
        <p:txBody>
          <a:bodyPr/>
          <a:lstStyle/>
          <a:p>
            <a:r>
              <a:rPr lang="en-US" dirty="0">
                <a:solidFill>
                  <a:schemeClr val="tx1"/>
                </a:solidFill>
              </a:rPr>
              <a:t>EG Split Complimentary</a:t>
            </a:r>
          </a:p>
        </p:txBody>
      </p:sp>
      <p:pic>
        <p:nvPicPr>
          <p:cNvPr id="3" name="Picture 2"/>
          <p:cNvPicPr>
            <a:picLocks noChangeAspect="1"/>
          </p:cNvPicPr>
          <p:nvPr/>
        </p:nvPicPr>
        <p:blipFill>
          <a:blip r:embed="rId3"/>
          <a:stretch>
            <a:fillRect/>
          </a:stretch>
        </p:blipFill>
        <p:spPr>
          <a:xfrm>
            <a:off x="2931" y="1"/>
            <a:ext cx="14593937" cy="7287845"/>
          </a:xfrm>
          <a:prstGeom prst="rect">
            <a:avLst/>
          </a:prstGeom>
        </p:spPr>
      </p:pic>
    </p:spTree>
    <p:extLst>
      <p:ext uri="{BB962C8B-B14F-4D97-AF65-F5344CB8AC3E}">
        <p14:creationId xmlns:p14="http://schemas.microsoft.com/office/powerpoint/2010/main" val="330735162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88" y="0"/>
            <a:ext cx="14753349" cy="7340621"/>
          </a:xfrm>
          <a:prstGeom prst="rect">
            <a:avLst/>
          </a:prstGeom>
        </p:spPr>
      </p:pic>
      <p:sp>
        <p:nvSpPr>
          <p:cNvPr id="5" name="Date Placeholder 4"/>
          <p:cNvSpPr>
            <a:spLocks noGrp="1"/>
          </p:cNvSpPr>
          <p:nvPr>
            <p:ph type="dt" sz="half" idx="10"/>
          </p:nvPr>
        </p:nvSpPr>
        <p:spPr/>
        <p:txBody>
          <a:bodyPr/>
          <a:lstStyle/>
          <a:p>
            <a:pPr>
              <a:defRPr/>
            </a:pPr>
            <a:r>
              <a:rPr lang="en-US"/>
              <a:t>Winter 2022</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52</a:t>
            </a:fld>
            <a:endParaRPr lang="en-US" dirty="0"/>
          </a:p>
        </p:txBody>
      </p:sp>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5" y="998913"/>
            <a:ext cx="10069279" cy="4872232"/>
          </a:xfrm>
          <a:prstGeom prst="rect">
            <a:avLst/>
          </a:prstGeom>
        </p:spPr>
      </p:pic>
      <p:sp>
        <p:nvSpPr>
          <p:cNvPr id="5" name="Title 4"/>
          <p:cNvSpPr>
            <a:spLocks noGrp="1"/>
          </p:cNvSpPr>
          <p:nvPr>
            <p:ph type="title"/>
          </p:nvPr>
        </p:nvSpPr>
        <p:spPr/>
        <p:txBody>
          <a:bodyPr/>
          <a:lstStyle/>
          <a:p>
            <a:r>
              <a:rPr lang="en-US" dirty="0"/>
              <a:t>Start with </a:t>
            </a:r>
            <a:r>
              <a:rPr lang="en-US" dirty="0" err="1"/>
              <a:t>Greyscale</a:t>
            </a:r>
            <a:endParaRPr lang="en-US" dirty="0"/>
          </a:p>
        </p:txBody>
      </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53</a:t>
            </a:fld>
            <a:endParaRPr lang="en-US" dirty="0"/>
          </a:p>
        </p:txBody>
      </p:sp>
      <p:sp>
        <p:nvSpPr>
          <p:cNvPr id="7" name="TextBox 6"/>
          <p:cNvSpPr txBox="1"/>
          <p:nvPr/>
        </p:nvSpPr>
        <p:spPr>
          <a:xfrm>
            <a:off x="639237" y="5992445"/>
            <a:ext cx="5673348" cy="492443"/>
          </a:xfrm>
          <a:prstGeom prst="rect">
            <a:avLst/>
          </a:prstGeom>
          <a:noFill/>
        </p:spPr>
        <p:txBody>
          <a:bodyPr wrap="none" rtlCol="0">
            <a:spAutoFit/>
          </a:bodyPr>
          <a:lstStyle/>
          <a:p>
            <a:r>
              <a:rPr lang="en-US" sz="2600" dirty="0">
                <a:solidFill>
                  <a:srgbClr val="FF6600"/>
                </a:solidFill>
                <a:latin typeface="Helvetica Light"/>
                <a:cs typeface="Helvetica Light"/>
              </a:rPr>
              <a:t>… then </a:t>
            </a:r>
            <a:r>
              <a:rPr lang="en-US" sz="2600" b="1" i="1" dirty="0">
                <a:solidFill>
                  <a:srgbClr val="FF6600"/>
                </a:solidFill>
                <a:latin typeface="Helvetica Light"/>
                <a:cs typeface="Helvetica Light"/>
              </a:rPr>
              <a:t>accent </a:t>
            </a:r>
            <a:r>
              <a:rPr lang="en-US" sz="2600" dirty="0">
                <a:solidFill>
                  <a:srgbClr val="FF6600"/>
                </a:solidFill>
                <a:latin typeface="Helvetica Light"/>
                <a:cs typeface="Helvetica Light"/>
              </a:rPr>
              <a:t>or </a:t>
            </a:r>
            <a:r>
              <a:rPr lang="en-US" sz="2600" b="1" i="1" dirty="0">
                <a:solidFill>
                  <a:srgbClr val="FF6600"/>
                </a:solidFill>
                <a:latin typeface="Helvetica Light"/>
                <a:cs typeface="Helvetica Light"/>
              </a:rPr>
              <a:t>enhance</a:t>
            </a:r>
            <a:r>
              <a:rPr lang="en-US" sz="2600" dirty="0">
                <a:solidFill>
                  <a:srgbClr val="FF6600"/>
                </a:solidFill>
                <a:latin typeface="Helvetica Light"/>
                <a:cs typeface="Helvetica Light"/>
              </a:rPr>
              <a:t> with color</a:t>
            </a: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a:xfrm>
            <a:off x="4429126"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54</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Action + Passive Colors</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55</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989570"/>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Use of Color</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56</a:t>
            </a:fld>
            <a:endParaRPr lang="en-US" dirty="0"/>
          </a:p>
        </p:txBody>
      </p:sp>
      <p:pic>
        <p:nvPicPr>
          <p:cNvPr id="10" name="Picture 9" descr="stream.jpg"/>
          <p:cNvPicPr>
            <a:picLocks noChangeAspect="1"/>
          </p:cNvPicPr>
          <p:nvPr/>
        </p:nvPicPr>
        <p:blipFill rotWithShape="1">
          <a:blip r:embed="rId3" cstate="email">
            <a:extLst>
              <a:ext uri="{28A0092B-C50C-407E-A947-70E740481C1C}">
                <a14:useLocalDpi xmlns:a14="http://schemas.microsoft.com/office/drawing/2010/main" val="0"/>
              </a:ext>
            </a:extLst>
          </a:blip>
          <a:srcRect t="4508"/>
          <a:stretch/>
        </p:blipFill>
        <p:spPr>
          <a:xfrm>
            <a:off x="2377179" y="1317811"/>
            <a:ext cx="3596640" cy="5151763"/>
          </a:xfrm>
          <a:prstGeom prst="rect">
            <a:avLst/>
          </a:prstGeom>
        </p:spPr>
      </p:pic>
      <p:pic>
        <p:nvPicPr>
          <p:cNvPr id="11" name="Picture 10" descr="dashshortcut3open1.jpg"/>
          <p:cNvPicPr>
            <a:picLocks noChangeAspect="1"/>
          </p:cNvPicPr>
          <p:nvPr/>
        </p:nvPicPr>
        <p:blipFill rotWithShape="1">
          <a:blip r:embed="rId4" cstate="email">
            <a:extLst>
              <a:ext uri="{28A0092B-C50C-407E-A947-70E740481C1C}">
                <a14:useLocalDpi xmlns:a14="http://schemas.microsoft.com/office/drawing/2010/main" val="0"/>
              </a:ext>
            </a:extLst>
          </a:blip>
          <a:srcRect t="4508"/>
          <a:stretch/>
        </p:blipFill>
        <p:spPr>
          <a:xfrm>
            <a:off x="6538220" y="1317811"/>
            <a:ext cx="3596640" cy="5151764"/>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to Use 3 Actionable Colors</a:t>
            </a:r>
            <a:br>
              <a:rPr lang="en-US" dirty="0"/>
            </a:br>
            <a:r>
              <a:rPr lang="en-US" sz="2800" i="1" dirty="0"/>
              <a:t>plus a text color  → 4 total colors</a:t>
            </a:r>
            <a:endParaRPr lang="en-US" i="1" dirty="0"/>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57</a:t>
            </a:fld>
            <a:endParaRPr lang="en-US" dirty="0"/>
          </a:p>
        </p:txBody>
      </p:sp>
      <p:pic>
        <p:nvPicPr>
          <p:cNvPr id="3" name="Picture 2" descr="Stream Countdow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177114"/>
            <a:ext cx="3039414" cy="5394960"/>
          </a:xfrm>
          <a:prstGeom prst="rect">
            <a:avLst/>
          </a:prstGeom>
        </p:spPr>
      </p:pic>
      <p:pic>
        <p:nvPicPr>
          <p:cNvPr id="7" name="Picture 6" descr="4b.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177114"/>
            <a:ext cx="3039414" cy="539496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Helvetica Light"/>
              <a:cs typeface="Helvetica Light"/>
            </a:endParaRPr>
          </a:p>
        </p:txBody>
      </p:sp>
      <p:sp>
        <p:nvSpPr>
          <p:cNvPr id="14" name="Title 1"/>
          <p:cNvSpPr>
            <a:spLocks noGrp="1"/>
          </p:cNvSpPr>
          <p:nvPr>
            <p:ph type="title"/>
          </p:nvPr>
        </p:nvSpPr>
        <p:spPr>
          <a:xfrm>
            <a:off x="1689828" y="218158"/>
            <a:ext cx="8664575" cy="1143000"/>
          </a:xfrm>
        </p:spPr>
        <p:txBody>
          <a:bodyPr/>
          <a:lstStyle/>
          <a:p>
            <a:r>
              <a:rPr lang="en-US" dirty="0">
                <a:solidFill>
                  <a:srgbClr val="289DEB"/>
                </a:solidFill>
              </a:rPr>
              <a:t>Action/Appears often</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58</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88426" y="325621"/>
            <a:ext cx="3148169" cy="5588000"/>
          </a:xfrm>
          <a:prstGeom prst="rect">
            <a:avLst/>
          </a:prstGeom>
        </p:spPr>
      </p:pic>
      <p:sp>
        <p:nvSpPr>
          <p:cNvPr id="12" name="Rectangle 11"/>
          <p:cNvSpPr/>
          <p:nvPr/>
        </p:nvSpPr>
        <p:spPr bwMode="auto">
          <a:xfrm>
            <a:off x="419833" y="325621"/>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419833" y="1621021"/>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6" name="Title 1"/>
          <p:cNvSpPr txBox="1">
            <a:spLocks/>
          </p:cNvSpPr>
          <p:nvPr/>
        </p:nvSpPr>
        <p:spPr bwMode="auto">
          <a:xfrm>
            <a:off x="1689828" y="1513558"/>
            <a:ext cx="86645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7928A7"/>
                </a:solidFill>
              </a:rPr>
              <a:t>Immediate/Important</a:t>
            </a:r>
          </a:p>
        </p:txBody>
      </p:sp>
      <p:grpSp>
        <p:nvGrpSpPr>
          <p:cNvPr id="3" name="Group 2"/>
          <p:cNvGrpSpPr/>
          <p:nvPr/>
        </p:nvGrpSpPr>
        <p:grpSpPr>
          <a:xfrm>
            <a:off x="2240407" y="3962170"/>
            <a:ext cx="3638963" cy="2777742"/>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9" name="Straight Arrow Connector 8"/>
          <p:cNvCxnSpPr>
            <a:cxnSpLocks/>
          </p:cNvCxnSpPr>
          <p:nvPr/>
        </p:nvCxnSpPr>
        <p:spPr bwMode="auto">
          <a:xfrm flipH="1">
            <a:off x="3315752" y="5323072"/>
            <a:ext cx="721433" cy="27436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a:cxnSpLocks/>
          </p:cNvCxnSpPr>
          <p:nvPr/>
        </p:nvCxnSpPr>
        <p:spPr bwMode="auto">
          <a:xfrm flipH="1" flipV="1">
            <a:off x="3308608" y="5197389"/>
            <a:ext cx="738471" cy="125683"/>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a:cxnSpLocks/>
          </p:cNvCxnSpPr>
          <p:nvPr/>
        </p:nvCxnSpPr>
        <p:spPr bwMode="auto">
          <a:xfrm flipH="1" flipV="1">
            <a:off x="3676468" y="4728836"/>
            <a:ext cx="360717" cy="622205"/>
          </a:xfrm>
          <a:prstGeom prst="straightConnector1">
            <a:avLst/>
          </a:prstGeom>
          <a:solidFill>
            <a:schemeClr val="accent1"/>
          </a:solidFill>
          <a:ln w="76200" cap="flat" cmpd="sng" algn="ctr">
            <a:solidFill>
              <a:srgbClr val="000000"/>
            </a:solidFill>
            <a:prstDash val="solid"/>
            <a:round/>
            <a:headEnd type="none" w="sm" len="sm"/>
            <a:tailEnd type="arrow"/>
          </a:ln>
          <a:effectLst/>
        </p:spPr>
      </p:cxnSp>
      <p:sp>
        <p:nvSpPr>
          <p:cNvPr id="32" name="TextBox 31"/>
          <p:cNvSpPr txBox="1"/>
          <p:nvPr/>
        </p:nvSpPr>
        <p:spPr>
          <a:xfrm>
            <a:off x="419833" y="4930768"/>
            <a:ext cx="1930337" cy="553998"/>
          </a:xfrm>
          <a:prstGeom prst="rect">
            <a:avLst/>
          </a:prstGeom>
          <a:noFill/>
        </p:spPr>
        <p:txBody>
          <a:bodyPr wrap="none" rtlCol="0">
            <a:spAutoFit/>
          </a:bodyPr>
          <a:lstStyle/>
          <a:p>
            <a:r>
              <a:rPr lang="en-US" sz="3000" dirty="0">
                <a:solidFill>
                  <a:srgbClr val="000000"/>
                </a:solidFill>
                <a:latin typeface="Helvetica Light"/>
                <a:cs typeface="Helvetica Light"/>
              </a:rPr>
              <a:t>Analogous</a:t>
            </a:r>
          </a:p>
        </p:txBody>
      </p:sp>
      <p:sp>
        <p:nvSpPr>
          <p:cNvPr id="34" name="Rectangle 33">
            <a:extLst>
              <a:ext uri="{FF2B5EF4-FFF2-40B4-BE49-F238E27FC236}">
                <a16:creationId xmlns:a16="http://schemas.microsoft.com/office/drawing/2014/main" id="{3EA38B44-A79C-4741-A345-15D45DF14659}"/>
              </a:ext>
            </a:extLst>
          </p:cNvPr>
          <p:cNvSpPr/>
          <p:nvPr/>
        </p:nvSpPr>
        <p:spPr bwMode="auto">
          <a:xfrm>
            <a:off x="419833" y="2923900"/>
            <a:ext cx="1016000" cy="1016000"/>
          </a:xfrm>
          <a:prstGeom prst="rect">
            <a:avLst/>
          </a:prstGeom>
          <a:solidFill>
            <a:srgbClr val="47C4A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5" name="Title 1">
            <a:extLst>
              <a:ext uri="{FF2B5EF4-FFF2-40B4-BE49-F238E27FC236}">
                <a16:creationId xmlns:a16="http://schemas.microsoft.com/office/drawing/2014/main" id="{31190526-0535-1245-AE80-1CF378EFF438}"/>
              </a:ext>
            </a:extLst>
          </p:cNvPr>
          <p:cNvSpPr txBox="1">
            <a:spLocks/>
          </p:cNvSpPr>
          <p:nvPr/>
        </p:nvSpPr>
        <p:spPr bwMode="auto">
          <a:xfrm>
            <a:off x="1689828" y="2816437"/>
            <a:ext cx="86645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47C4A1"/>
                </a:solidFill>
              </a:rPr>
              <a:t>Special/Appears rarely</a:t>
            </a:r>
          </a:p>
        </p:txBody>
      </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35" y="0"/>
            <a:ext cx="11552767" cy="1143000"/>
          </a:xfrm>
        </p:spPr>
        <p:txBody>
          <a:bodyPr wrap="square" anchor="ctr">
            <a:normAutofit/>
          </a:bodyPr>
          <a:lstStyle/>
          <a:p>
            <a:r>
              <a:rPr lang="en-US" dirty="0"/>
              <a:t>Tools that help with color selection</a:t>
            </a:r>
          </a:p>
        </p:txBody>
      </p:sp>
      <p:pic>
        <p:nvPicPr>
          <p:cNvPr id="8" name="Picture 7">
            <a:extLst>
              <a:ext uri="{FF2B5EF4-FFF2-40B4-BE49-F238E27FC236}">
                <a16:creationId xmlns:a16="http://schemas.microsoft.com/office/drawing/2014/main" id="{8939503F-B09F-3646-9F5C-B4642DFDC84A}"/>
              </a:ext>
            </a:extLst>
          </p:cNvPr>
          <p:cNvPicPr>
            <a:picLocks noChangeAspect="1"/>
          </p:cNvPicPr>
          <p:nvPr/>
        </p:nvPicPr>
        <p:blipFill>
          <a:blip r:embed="rId3"/>
          <a:stretch>
            <a:fillRect/>
          </a:stretch>
        </p:blipFill>
        <p:spPr>
          <a:xfrm>
            <a:off x="914400" y="1866900"/>
            <a:ext cx="5080000" cy="4190999"/>
          </a:xfrm>
          <a:prstGeom prst="rect">
            <a:avLst/>
          </a:prstGeom>
          <a:noFill/>
        </p:spPr>
      </p:pic>
      <p:sp>
        <p:nvSpPr>
          <p:cNvPr id="3" name="Content Placeholder 2"/>
          <p:cNvSpPr>
            <a:spLocks noGrp="1"/>
          </p:cNvSpPr>
          <p:nvPr>
            <p:ph sz="half" idx="2"/>
          </p:nvPr>
        </p:nvSpPr>
        <p:spPr>
          <a:xfrm>
            <a:off x="6197599" y="1600200"/>
            <a:ext cx="5668169" cy="4724400"/>
          </a:xfrm>
        </p:spPr>
        <p:txBody>
          <a:bodyPr wrap="square" anchor="t">
            <a:normAutofit/>
          </a:bodyPr>
          <a:lstStyle/>
          <a:p>
            <a:pPr marL="0" indent="0">
              <a:buNone/>
            </a:pPr>
            <a:r>
              <a:rPr lang="en-US" dirty="0">
                <a:hlinkClick r:id="rId4">
                  <a:extLst>
                    <a:ext uri="{A12FA001-AC4F-418D-AE19-62706E023703}">
                      <ahyp:hlinkClr xmlns:ahyp="http://schemas.microsoft.com/office/drawing/2018/hyperlinkcolor" val="tx"/>
                    </a:ext>
                  </a:extLst>
                </a:hlinkClick>
              </a:rPr>
              <a:t>http://colorschemedesigner.com/</a:t>
            </a:r>
            <a:endParaRPr lang="en-US" dirty="0"/>
          </a:p>
          <a:p>
            <a:pPr marL="0" indent="0">
              <a:buNone/>
            </a:pPr>
            <a:endParaRPr lang="en-US" dirty="0"/>
          </a:p>
          <a:p>
            <a:pPr marL="0" indent="0">
              <a:buNone/>
            </a:pPr>
            <a:r>
              <a:rPr lang="en-US" dirty="0">
                <a:hlinkClick r:id="rId5">
                  <a:extLst>
                    <a:ext uri="{A12FA001-AC4F-418D-AE19-62706E023703}">
                      <ahyp:hlinkClr xmlns:ahyp="http://schemas.microsoft.com/office/drawing/2018/hyperlinkcolor" val="tx"/>
                    </a:ext>
                  </a:extLst>
                </a:hlinkClick>
              </a:rPr>
              <a:t>http://color.adobe.com/</a:t>
            </a:r>
            <a:endParaRPr lang="en-US" dirty="0"/>
          </a:p>
          <a:p>
            <a:pPr marL="0" indent="0">
              <a:buNone/>
            </a:pPr>
            <a:endParaRPr lang="en-US" dirty="0"/>
          </a:p>
          <a:p>
            <a:pPr marL="0" indent="0">
              <a:buNone/>
            </a:pPr>
            <a:r>
              <a:rPr lang="en-US" dirty="0">
                <a:hlinkClick r:id="rId6">
                  <a:extLst>
                    <a:ext uri="{A12FA001-AC4F-418D-AE19-62706E023703}">
                      <ahyp:hlinkClr xmlns:ahyp="http://schemas.microsoft.com/office/drawing/2018/hyperlinkcolor" val="tx"/>
                    </a:ext>
                  </a:extLst>
                </a:hlinkClick>
              </a:rPr>
              <a:t>http://www.colourlovers.com</a:t>
            </a:r>
            <a:endParaRPr lang="en-US" dirty="0"/>
          </a:p>
          <a:p>
            <a:pPr marL="0" indent="0">
              <a:buNone/>
            </a:pPr>
            <a:endParaRPr lang="en-US" dirty="0"/>
          </a:p>
          <a:p>
            <a:pPr marL="0" indent="0">
              <a:buNone/>
              <a:tabLst>
                <a:tab pos="341313" algn="l"/>
              </a:tabLst>
            </a:pPr>
            <a:r>
              <a:rPr lang="en-US" dirty="0"/>
              <a:t>←</a:t>
            </a:r>
            <a:r>
              <a:rPr lang="en-US" dirty="0">
                <a:hlinkClick r:id="rId7">
                  <a:extLst>
                    <a:ext uri="{A12FA001-AC4F-418D-AE19-62706E023703}">
                      <ahyp:hlinkClr xmlns:ahyp="http://schemas.microsoft.com/office/drawing/2018/hyperlinkcolor" val="tx"/>
                    </a:ext>
                  </a:extLst>
                </a:hlinkClick>
              </a:rPr>
              <a:t>https://colors.dopely.top/</a:t>
            </a:r>
            <a:r>
              <a:rPr lang="en-US" dirty="0"/>
              <a:t>     	(new one – I really like it!)</a:t>
            </a:r>
          </a:p>
          <a:p>
            <a:pPr marL="0" indent="0">
              <a:buNone/>
            </a:pPr>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Winter 2022</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defRPr/>
            </a:pPr>
            <a:fld id="{D71D7C31-5DB5-47AD-AB94-4B6B5EAB431F}" type="slidenum">
              <a:rPr lang="en-US" smtClean="0"/>
              <a:pPr>
                <a:spcAft>
                  <a:spcPts val="600"/>
                </a:spcAft>
                <a:defRPr/>
              </a:pPr>
              <a:t>59</a:t>
            </a:fld>
            <a:endParaRPr lang="en-US"/>
          </a:p>
        </p:txBody>
      </p:sp>
      <p:sp>
        <p:nvSpPr>
          <p:cNvPr id="7" name="TextBox 6">
            <a:extLst>
              <a:ext uri="{FF2B5EF4-FFF2-40B4-BE49-F238E27FC236}">
                <a16:creationId xmlns:a16="http://schemas.microsoft.com/office/drawing/2014/main" id="{9F1FF684-90BF-5D4A-86E4-EA17B587D44A}"/>
              </a:ext>
            </a:extLst>
          </p:cNvPr>
          <p:cNvSpPr txBox="1"/>
          <p:nvPr/>
        </p:nvSpPr>
        <p:spPr>
          <a:xfrm>
            <a:off x="7772400" y="204651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a:xfrm>
            <a:off x="395393" y="1151754"/>
            <a:ext cx="11796607" cy="5172846"/>
          </a:xfrm>
        </p:spPr>
        <p:txBody>
          <a:bodyPr/>
          <a:lstStyle/>
          <a:p>
            <a:r>
              <a:rPr lang="en-US" dirty="0"/>
              <a:t>Good Form</a:t>
            </a:r>
          </a:p>
          <a:p>
            <a:pPr lvl="1"/>
            <a:r>
              <a:rPr lang="en-US" dirty="0"/>
              <a:t>visual hierarchy, layout, proximity, small multiples &amp; space </a:t>
            </a:r>
          </a:p>
          <a:p>
            <a:r>
              <a:rPr lang="en-US" dirty="0"/>
              <a:t>Team Break</a:t>
            </a:r>
          </a:p>
          <a:p>
            <a:r>
              <a:rPr lang="en-US" dirty="0"/>
              <a:t>Good Form (cont.)</a:t>
            </a:r>
          </a:p>
          <a:p>
            <a:pPr lvl="1"/>
            <a:r>
              <a:rPr lang="en-US" dirty="0"/>
              <a:t>grids, typography &amp; icons</a:t>
            </a:r>
          </a:p>
          <a:p>
            <a:r>
              <a:rPr lang="en-US" dirty="0"/>
              <a:t>Color</a:t>
            </a:r>
          </a:p>
          <a:p>
            <a:r>
              <a:rPr lang="en-US" dirty="0"/>
              <a:t>“Interesting Design”</a:t>
            </a:r>
          </a:p>
          <a:p>
            <a:r>
              <a:rPr lang="en-US" dirty="0"/>
              <a:t>Intro to Design Patterns &amp; Design Systems</a:t>
            </a:r>
          </a:p>
        </p:txBody>
      </p:sp>
      <p:sp>
        <p:nvSpPr>
          <p:cNvPr id="2" name="Date Placeholder 1"/>
          <p:cNvSpPr>
            <a:spLocks noGrp="1"/>
          </p:cNvSpPr>
          <p:nvPr>
            <p:ph type="dt" sz="half" idx="10"/>
          </p:nvPr>
        </p:nvSpPr>
        <p:spPr/>
        <p:txBody>
          <a:bodyPr/>
          <a:lstStyle/>
          <a:p>
            <a:r>
              <a:rPr lang="en-US"/>
              <a:t>Winter 2022</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6</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b481b4cb6a_5_10"/>
          <p:cNvSpPr txBox="1">
            <a:spLocks noGrp="1"/>
          </p:cNvSpPr>
          <p:nvPr>
            <p:ph type="title"/>
          </p:nvPr>
        </p:nvSpPr>
        <p:spPr>
          <a:xfrm>
            <a:off x="639235" y="0"/>
            <a:ext cx="11552767" cy="1143000"/>
          </a:xfrm>
          <a:noFill/>
          <a:ln>
            <a:noFill/>
          </a:ln>
        </p:spPr>
        <p:txBody>
          <a:bodyPr spcFirstLastPara="1" wrap="square" lIns="91425" tIns="45700" rIns="91425" bIns="45700" anchor="ctr" anchorCtr="0">
            <a:noAutofit/>
          </a:bodyPr>
          <a:lstStyle/>
          <a:p>
            <a:pPr lvl="0"/>
            <a:r>
              <a:rPr lang="en-US" dirty="0"/>
              <a:t>Mood Boards – Team Exercise (10 min)</a:t>
            </a:r>
          </a:p>
        </p:txBody>
      </p:sp>
      <p:sp>
        <p:nvSpPr>
          <p:cNvPr id="171" name="Google Shape;171;gb481b4cb6a_5_10"/>
          <p:cNvSpPr txBox="1">
            <a:spLocks noGrp="1"/>
          </p:cNvSpPr>
          <p:nvPr>
            <p:ph idx="1"/>
          </p:nvPr>
        </p:nvSpPr>
        <p:spPr>
          <a:xfrm>
            <a:off x="639762" y="1600199"/>
            <a:ext cx="11423283" cy="4927209"/>
          </a:xfrm>
          <a:noFill/>
          <a:ln>
            <a:noFill/>
          </a:ln>
        </p:spPr>
        <p:txBody>
          <a:bodyPr spcFirstLastPara="1" wrap="square" lIns="91425" tIns="45700" rIns="91425" bIns="45700" anchor="t" anchorCtr="0">
            <a:normAutofit/>
          </a:bodyPr>
          <a:lstStyle/>
          <a:p>
            <a:pPr lvl="0"/>
            <a:r>
              <a:rPr lang="en-US" sz="3000" dirty="0">
                <a:sym typeface="Helvetica Neue"/>
              </a:rPr>
              <a:t>S</a:t>
            </a:r>
            <a:r>
              <a:rPr lang="en-US" sz="3000" dirty="0"/>
              <a:t>tart thinking about what images represent your solution space, and what colors &amp; icons you want to use for medium-fi</a:t>
            </a:r>
          </a:p>
          <a:p>
            <a:pPr lvl="0"/>
            <a:endParaRPr lang="en-US" sz="3000" dirty="0"/>
          </a:p>
          <a:p>
            <a:pPr lvl="0"/>
            <a:r>
              <a:rPr lang="en-US" sz="3000" dirty="0"/>
              <a:t>Don’t forget to pick primary and secondary colors!</a:t>
            </a:r>
          </a:p>
          <a:p>
            <a:pPr lvl="0"/>
            <a:endParaRPr lang="en-US" sz="3000" dirty="0"/>
          </a:p>
          <a:p>
            <a:pPr lvl="0"/>
            <a:r>
              <a:rPr lang="en-US" sz="3000" dirty="0"/>
              <a:t>Copy this slide deck to your team folder (also posted in Slack)</a:t>
            </a:r>
          </a:p>
          <a:p>
            <a:pPr lvl="1"/>
            <a:r>
              <a:rPr lang="en-US" sz="2600" dirty="0">
                <a:hlinkClick r:id="rId3">
                  <a:extLst>
                    <a:ext uri="{A12FA001-AC4F-418D-AE19-62706E023703}">
                      <ahyp:hlinkClr xmlns:ahyp="http://schemas.microsoft.com/office/drawing/2018/hyperlinkcolor" val="tx"/>
                    </a:ext>
                  </a:extLst>
                </a:hlinkClick>
              </a:rPr>
              <a:t>https://bit.ly/mood-board-22</a:t>
            </a:r>
            <a:endParaRPr lang="en-US" sz="2600" dirty="0"/>
          </a:p>
          <a:p>
            <a:pPr lvl="1"/>
            <a:endParaRPr lang="en-US" dirty="0"/>
          </a:p>
        </p:txBody>
      </p:sp>
      <p:sp>
        <p:nvSpPr>
          <p:cNvPr id="172" name="Google Shape;172;gb481b4cb6a_5_10"/>
          <p:cNvSpPr txBox="1">
            <a:spLocks noGrp="1"/>
          </p:cNvSpPr>
          <p:nvPr>
            <p:ph type="dt" sz="half" idx="10"/>
          </p:nvPr>
        </p:nvSpPr>
        <p:spPr>
          <a:xfrm>
            <a:off x="2930" y="6607236"/>
            <a:ext cx="2540000" cy="457200"/>
          </a:xfrm>
          <a:noFill/>
          <a:ln>
            <a:noFill/>
          </a:ln>
        </p:spPr>
        <p:txBody>
          <a:bodyPr spcFirstLastPara="1" wrap="square" lIns="91425" tIns="45700" rIns="91425" bIns="45700" anchor="t" anchorCtr="0">
            <a:noAutofit/>
          </a:bodyPr>
          <a:lstStyle/>
          <a:p>
            <a:pPr lvl="0"/>
            <a:r>
              <a:rPr lang="en-US"/>
              <a:t>Winter 2022</a:t>
            </a:r>
          </a:p>
        </p:txBody>
      </p:sp>
      <p:sp>
        <p:nvSpPr>
          <p:cNvPr id="173" name="Google Shape;173;gb481b4cb6a_5_10"/>
          <p:cNvSpPr txBox="1">
            <a:spLocks noGrp="1"/>
          </p:cNvSpPr>
          <p:nvPr>
            <p:ph type="ftr" sz="quarter" idx="11"/>
          </p:nvPr>
        </p:nvSpPr>
        <p:spPr>
          <a:xfrm>
            <a:off x="2545860" y="6608285"/>
            <a:ext cx="8319483" cy="457200"/>
          </a:xfrm>
          <a:noFill/>
          <a:ln>
            <a:noFill/>
          </a:ln>
        </p:spPr>
        <p:txBody>
          <a:bodyPr spcFirstLastPara="1" wrap="square" lIns="91425" tIns="45700" rIns="91425" bIns="45700" anchor="t" anchorCtr="0">
            <a:noAutofit/>
          </a:bodyPr>
          <a:lstStyle/>
          <a:p>
            <a:pPr lvl="0"/>
            <a:r>
              <a:rPr lang="en-US"/>
              <a:t>dt+UX: Design Thinking for User Experience Design, Prototyping &amp; Evaluation</a:t>
            </a:r>
          </a:p>
        </p:txBody>
      </p:sp>
      <p:sp>
        <p:nvSpPr>
          <p:cNvPr id="174" name="Google Shape;174;gb481b4cb6a_5_10"/>
          <p:cNvSpPr txBox="1">
            <a:spLocks noGrp="1"/>
          </p:cNvSpPr>
          <p:nvPr>
            <p:ph type="sldNum" sz="quarter" idx="12"/>
          </p:nvPr>
        </p:nvSpPr>
        <p:spPr>
          <a:xfrm>
            <a:off x="10865342" y="6617039"/>
            <a:ext cx="1320800" cy="457200"/>
          </a:xfrm>
          <a:noFill/>
          <a:ln>
            <a:noFill/>
          </a:ln>
        </p:spPr>
        <p:txBody>
          <a:bodyPr spcFirstLastPara="1" wrap="square" lIns="91425" tIns="45700" rIns="91425" bIns="45700" anchor="t" anchorCtr="0">
            <a:noAutofit/>
          </a:bodyPr>
          <a:lstStyle/>
          <a:p>
            <a:pPr lvl="0"/>
            <a:fld id="{00000000-1234-1234-1234-123412341234}" type="slidenum">
              <a:rPr lang="en-US"/>
              <a:pPr lvl="0"/>
              <a:t>60</a:t>
            </a:fld>
            <a:endParaRPr lang="en-US"/>
          </a:p>
        </p:txBody>
      </p:sp>
    </p:spTree>
    <p:extLst>
      <p:ext uri="{BB962C8B-B14F-4D97-AF65-F5344CB8AC3E}">
        <p14:creationId xmlns:p14="http://schemas.microsoft.com/office/powerpoint/2010/main" val="2076157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162A661-04C5-9F46-B39C-A31D311CCCFD}"/>
              </a:ext>
            </a:extLst>
          </p:cNvPr>
          <p:cNvSpPr>
            <a:spLocks noGrp="1"/>
          </p:cNvSpPr>
          <p:nvPr>
            <p:ph type="dt" sz="half" idx="10"/>
          </p:nvPr>
        </p:nvSpPr>
        <p:spPr/>
        <p:txBody>
          <a:bodyPr/>
          <a:lstStyle/>
          <a:p>
            <a:pPr>
              <a:defRPr/>
            </a:pPr>
            <a:r>
              <a:rPr lang="en-US"/>
              <a:t>Winter 2022</a:t>
            </a:r>
            <a:endParaRPr lang="en-US" dirty="0"/>
          </a:p>
        </p:txBody>
      </p:sp>
      <p:sp>
        <p:nvSpPr>
          <p:cNvPr id="5" name="Footer Placeholder 4">
            <a:extLst>
              <a:ext uri="{FF2B5EF4-FFF2-40B4-BE49-F238E27FC236}">
                <a16:creationId xmlns:a16="http://schemas.microsoft.com/office/drawing/2014/main" id="{43B4D59A-432C-0C4D-B8FB-7485BD98D93F}"/>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C54CAF5C-52D0-7049-8B50-663EF0A3DF15}"/>
              </a:ext>
            </a:extLst>
          </p:cNvPr>
          <p:cNvSpPr>
            <a:spLocks noGrp="1"/>
          </p:cNvSpPr>
          <p:nvPr>
            <p:ph type="sldNum" sz="quarter" idx="12"/>
          </p:nvPr>
        </p:nvSpPr>
        <p:spPr/>
        <p:txBody>
          <a:bodyPr/>
          <a:lstStyle/>
          <a:p>
            <a:pPr>
              <a:defRPr/>
            </a:pPr>
            <a:fld id="{D71D7C31-5DB5-47AD-AB94-4B6B5EAB431F}" type="slidenum">
              <a:rPr lang="en-US" smtClean="0"/>
              <a:pPr>
                <a:defRPr/>
              </a:pPr>
              <a:t>61</a:t>
            </a:fld>
            <a:endParaRPr lang="en-US" dirty="0"/>
          </a:p>
        </p:txBody>
      </p:sp>
      <p:sp>
        <p:nvSpPr>
          <p:cNvPr id="7" name="TextBox 6">
            <a:extLst>
              <a:ext uri="{FF2B5EF4-FFF2-40B4-BE49-F238E27FC236}">
                <a16:creationId xmlns:a16="http://schemas.microsoft.com/office/drawing/2014/main" id="{3B84E33B-25B2-DD46-A2C5-0DF2CBC2CFAA}"/>
              </a:ext>
            </a:extLst>
          </p:cNvPr>
          <p:cNvSpPr txBox="1"/>
          <p:nvPr/>
        </p:nvSpPr>
        <p:spPr>
          <a:xfrm>
            <a:off x="882072" y="2272695"/>
            <a:ext cx="10017486" cy="1569660"/>
          </a:xfrm>
          <a:prstGeom prst="rect">
            <a:avLst/>
          </a:prstGeom>
          <a:noFill/>
        </p:spPr>
        <p:txBody>
          <a:bodyPr wrap="none" rtlCol="0">
            <a:spAutoFit/>
          </a:bodyPr>
          <a:lstStyle/>
          <a:p>
            <a:r>
              <a:rPr lang="en-US" sz="4800" dirty="0">
                <a:solidFill>
                  <a:srgbClr val="FFC000"/>
                </a:solidFill>
                <a:latin typeface="Helvetica" pitchFamily="2" charset="0"/>
              </a:rPr>
              <a:t>Exit Ticket</a:t>
            </a:r>
          </a:p>
          <a:p>
            <a:r>
              <a:rPr lang="en-US" sz="4800" dirty="0">
                <a:latin typeface="Helvetica" pitchFamily="2" charset="0"/>
                <a:hlinkClick r:id="rId2">
                  <a:extLst>
                    <a:ext uri="{A12FA001-AC4F-418D-AE19-62706E023703}">
                      <ahyp:hlinkClr xmlns:ahyp="http://schemas.microsoft.com/office/drawing/2018/hyperlinkcolor" val="tx"/>
                    </a:ext>
                  </a:extLst>
                </a:hlinkClick>
              </a:rPr>
              <a:t>https://bit.ly/cs147-2022wi-exit5-172</a:t>
            </a:r>
            <a:endParaRPr lang="en-US" sz="4800" dirty="0">
              <a:latin typeface="Helvetica" pitchFamily="2" charset="0"/>
            </a:endParaRPr>
          </a:p>
        </p:txBody>
      </p:sp>
    </p:spTree>
    <p:extLst>
      <p:ext uri="{BB962C8B-B14F-4D97-AF65-F5344CB8AC3E}">
        <p14:creationId xmlns:p14="http://schemas.microsoft.com/office/powerpoint/2010/main" val="3132008568"/>
      </p:ext>
    </p:extLst>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8143" y="2126225"/>
            <a:ext cx="7075714"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is</a:t>
            </a:r>
          </a:p>
        </p:txBody>
      </p:sp>
      <p:sp>
        <p:nvSpPr>
          <p:cNvPr id="3" name="Rectangle 2"/>
          <p:cNvSpPr/>
          <p:nvPr/>
        </p:nvSpPr>
        <p:spPr>
          <a:xfrm>
            <a:off x="3368908" y="2742934"/>
            <a:ext cx="5454187" cy="1446550"/>
          </a:xfrm>
          <a:prstGeom prst="rect">
            <a:avLst/>
          </a:prstGeom>
        </p:spPr>
        <p:txBody>
          <a:bodyPr wrap="none">
            <a:spAutoFit/>
          </a:bodyPr>
          <a:lstStyle/>
          <a:p>
            <a:r>
              <a:rPr lang="en-US" sz="8800" dirty="0">
                <a:solidFill>
                  <a:srgbClr val="FFB500"/>
                </a:solidFill>
                <a:latin typeface="Helvetica"/>
                <a:cs typeface="Helvetica"/>
              </a:rPr>
              <a:t>Interesting</a:t>
            </a:r>
          </a:p>
        </p:txBody>
      </p:sp>
      <p:sp>
        <p:nvSpPr>
          <p:cNvPr id="4" name="Title 1"/>
          <p:cNvSpPr txBox="1">
            <a:spLocks/>
          </p:cNvSpPr>
          <p:nvPr/>
        </p:nvSpPr>
        <p:spPr bwMode="auto">
          <a:xfrm>
            <a:off x="1524001" y="3805145"/>
            <a:ext cx="900082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chemeClr val="bg2">
                    <a:lumMod val="60000"/>
                    <a:lumOff val="40000"/>
                  </a:schemeClr>
                </a:solidFill>
              </a:rPr>
              <a:t>[the wow factor]</a:t>
            </a:r>
          </a:p>
        </p:txBody>
      </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62</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Unconventional Layouts</a:t>
            </a:r>
          </a:p>
        </p:txBody>
      </p:sp>
      <p:sp>
        <p:nvSpPr>
          <p:cNvPr id="3" name="Content Placeholder 2"/>
          <p:cNvSpPr>
            <a:spLocks noGrp="1"/>
          </p:cNvSpPr>
          <p:nvPr>
            <p:ph idx="1"/>
          </p:nvPr>
        </p:nvSpPr>
        <p:spPr/>
        <p:txBody>
          <a:bodyPr>
            <a:normAutofit fontScale="92500"/>
          </a:bodyPr>
          <a:lstStyle/>
          <a:p>
            <a:r>
              <a:rPr lang="en-US" dirty="0"/>
              <a:t>Hard to get right &amp; easy to overdo!</a:t>
            </a:r>
          </a:p>
          <a:p>
            <a:endParaRPr lang="en-US" dirty="0"/>
          </a:p>
          <a:p>
            <a:r>
              <a:rPr lang="en-US" dirty="0"/>
              <a:t>Try new shapes </a:t>
            </a:r>
          </a:p>
          <a:p>
            <a:pPr lvl="1"/>
            <a:r>
              <a:rPr lang="en-US" dirty="0"/>
              <a:t>circular charts</a:t>
            </a:r>
          </a:p>
          <a:p>
            <a:pPr lvl="1"/>
            <a:r>
              <a:rPr lang="en-US" dirty="0"/>
              <a:t>hexagonal objects </a:t>
            </a:r>
          </a:p>
          <a:p>
            <a:endParaRPr lang="en-US" dirty="0"/>
          </a:p>
          <a:p>
            <a:r>
              <a:rPr lang="en-US" dirty="0"/>
              <a:t>Like all visual design techniques (color, </a:t>
            </a:r>
            <a:r>
              <a:rPr lang="en-US" dirty="0" err="1"/>
              <a:t>etc</a:t>
            </a:r>
            <a:r>
              <a:rPr lang="en-US" dirty="0"/>
              <a:t>) – restrict unconventional layouts to the most important information</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63</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64</a:t>
            </a:fld>
            <a:endParaRPr lang="en-US"/>
          </a:p>
        </p:txBody>
      </p:sp>
      <p:pic>
        <p:nvPicPr>
          <p:cNvPr id="13" name="Picture 12" descr="wilfredcastillo_tideprediction.jpeg"/>
          <p:cNvPicPr>
            <a:picLocks noChangeAspect="1"/>
          </p:cNvPicPr>
          <p:nvPr/>
        </p:nvPicPr>
        <p:blipFill rotWithShape="1">
          <a:blip r:embed="rId3" cstate="email">
            <a:extLst>
              <a:ext uri="{28A0092B-C50C-407E-A947-70E740481C1C}">
                <a14:useLocalDpi xmlns:a14="http://schemas.microsoft.com/office/drawing/2010/main" val="0"/>
              </a:ext>
            </a:extLst>
          </a:blip>
          <a:srcRect t="7151" b="8183"/>
          <a:stretch/>
        </p:blipFill>
        <p:spPr>
          <a:xfrm>
            <a:off x="-418207" y="1"/>
            <a:ext cx="13046674" cy="7064435"/>
          </a:xfrm>
          <a:prstGeom prst="rect">
            <a:avLst/>
          </a:prstGeom>
        </p:spPr>
      </p:pic>
      <p:pic>
        <p:nvPicPr>
          <p:cNvPr id="5" name="Picture 4"/>
          <p:cNvPicPr>
            <a:picLocks noChangeAspect="1"/>
          </p:cNvPicPr>
          <p:nvPr/>
        </p:nvPicPr>
        <p:blipFill>
          <a:blip r:embed="rId4"/>
          <a:stretch>
            <a:fillRect/>
          </a:stretch>
        </p:blipFill>
        <p:spPr>
          <a:xfrm>
            <a:off x="1522617" y="-127042"/>
            <a:ext cx="9075034" cy="7997157"/>
          </a:xfrm>
          <a:prstGeom prst="rect">
            <a:avLst/>
          </a:prstGeom>
        </p:spPr>
      </p:pic>
      <p:sp>
        <p:nvSpPr>
          <p:cNvPr id="7" name="TextBox 6"/>
          <p:cNvSpPr txBox="1"/>
          <p:nvPr/>
        </p:nvSpPr>
        <p:spPr>
          <a:xfrm>
            <a:off x="1716774"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Prediction: http://</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/Tide-Prediction</a:t>
            </a:r>
          </a:p>
        </p:txBody>
      </p:sp>
    </p:spTree>
    <p:extLst>
      <p:ext uri="{BB962C8B-B14F-4D97-AF65-F5344CB8AC3E}">
        <p14:creationId xmlns:p14="http://schemas.microsoft.com/office/powerpoint/2010/main" val="1085441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65</a:t>
            </a:fld>
            <a:endParaRPr lang="en-US"/>
          </a:p>
        </p:txBody>
      </p:sp>
      <p:pic>
        <p:nvPicPr>
          <p:cNvPr id="7" name="Picture 6" descr="partlycloudy-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901" y="0"/>
            <a:ext cx="4398986" cy="6598482"/>
          </a:xfrm>
          <a:prstGeom prst="rect">
            <a:avLst/>
          </a:prstGeom>
        </p:spPr>
      </p:pic>
      <p:pic>
        <p:nvPicPr>
          <p:cNvPr id="4" name="Picture 3" descr="i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566" y="0"/>
            <a:ext cx="3241964" cy="6858000"/>
          </a:xfrm>
          <a:prstGeom prst="rect">
            <a:avLst/>
          </a:prstGeom>
        </p:spPr>
      </p:pic>
      <p:sp>
        <p:nvSpPr>
          <p:cNvPr id="8" name="Rectangle 7"/>
          <p:cNvSpPr/>
          <p:nvPr/>
        </p:nvSpPr>
        <p:spPr bwMode="auto">
          <a:xfrm>
            <a:off x="7600462" y="5069681"/>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extBox 8"/>
          <p:cNvSpPr txBox="1"/>
          <p:nvPr/>
        </p:nvSpPr>
        <p:spPr>
          <a:xfrm>
            <a:off x="7759435" y="5169624"/>
            <a:ext cx="4191000" cy="1015663"/>
          </a:xfrm>
          <a:prstGeom prst="rect">
            <a:avLst/>
          </a:prstGeom>
          <a:noFill/>
        </p:spPr>
        <p:txBody>
          <a:bodyPr wrap="square" rtlCol="0">
            <a:spAutoFit/>
          </a:bodyPr>
          <a:lstStyle/>
          <a:p>
            <a:r>
              <a:rPr lang="en-US" sz="4000" dirty="0">
                <a:latin typeface="Helvetica Light"/>
                <a:cs typeface="Helvetica Light"/>
              </a:rPr>
              <a:t>Partly Cloudy</a:t>
            </a:r>
          </a:p>
          <a:p>
            <a:r>
              <a:rPr lang="en-US" sz="1800" dirty="0" err="1">
                <a:latin typeface="Helvetica Light"/>
                <a:cs typeface="Helvetica Light"/>
              </a:rPr>
              <a:t>iOS</a:t>
            </a:r>
            <a:r>
              <a:rPr lang="en-US" sz="1800" dirty="0">
                <a:latin typeface="Helvetica Light"/>
                <a:cs typeface="Helvetica Light"/>
              </a:rPr>
              <a:t> App</a:t>
            </a:r>
          </a:p>
        </p:txBody>
      </p:sp>
    </p:spTree>
    <p:extLst>
      <p:ext uri="{BB962C8B-B14F-4D97-AF65-F5344CB8AC3E}">
        <p14:creationId xmlns:p14="http://schemas.microsoft.com/office/powerpoint/2010/main" val="25423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66</a:t>
            </a:fld>
            <a:endParaRPr lang="en-US"/>
          </a:p>
        </p:txBody>
      </p:sp>
      <p:sp>
        <p:nvSpPr>
          <p:cNvPr id="8" name="Rectangle 7"/>
          <p:cNvSpPr/>
          <p:nvPr/>
        </p:nvSpPr>
        <p:spPr bwMode="auto">
          <a:xfrm>
            <a:off x="7600462" y="4812647"/>
            <a:ext cx="4591538" cy="155012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extBox 8"/>
          <p:cNvSpPr txBox="1"/>
          <p:nvPr/>
        </p:nvSpPr>
        <p:spPr>
          <a:xfrm>
            <a:off x="7759435" y="4788765"/>
            <a:ext cx="4191000" cy="1538883"/>
          </a:xfrm>
          <a:prstGeom prst="rect">
            <a:avLst/>
          </a:prstGeom>
          <a:noFill/>
        </p:spPr>
        <p:txBody>
          <a:bodyPr wrap="square" rtlCol="0">
            <a:spAutoFit/>
          </a:bodyPr>
          <a:lstStyle/>
          <a:p>
            <a:r>
              <a:rPr lang="en-US" sz="4000" dirty="0">
                <a:latin typeface="Helvetica Light"/>
                <a:cs typeface="Helvetica Light"/>
              </a:rPr>
              <a:t>Weather </a:t>
            </a:r>
          </a:p>
          <a:p>
            <a:r>
              <a:rPr lang="en-US" sz="3600" dirty="0">
                <a:latin typeface="Helvetica Light"/>
                <a:cs typeface="Helvetica Light"/>
              </a:rPr>
              <a:t>(play the weather)</a:t>
            </a:r>
          </a:p>
          <a:p>
            <a:r>
              <a:rPr lang="en-US" sz="1800" dirty="0" err="1">
                <a:latin typeface="Helvetica Light"/>
                <a:cs typeface="Helvetica Light"/>
              </a:rPr>
              <a:t>iOS</a:t>
            </a:r>
            <a:r>
              <a:rPr lang="en-US" sz="1800" dirty="0">
                <a:latin typeface="Helvetica Light"/>
                <a:cs typeface="Helvetica Light"/>
              </a:rPr>
              <a:t> App</a:t>
            </a:r>
          </a:p>
        </p:txBody>
      </p:sp>
      <p:pic>
        <p:nvPicPr>
          <p:cNvPr id="10" name="Picture 9" descr="Icon&#10;&#10;Description automatically generated">
            <a:extLst>
              <a:ext uri="{FF2B5EF4-FFF2-40B4-BE49-F238E27FC236}">
                <a16:creationId xmlns:a16="http://schemas.microsoft.com/office/drawing/2014/main" id="{3135E16F-FED8-D94F-A40E-6E717383E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 y="1135855"/>
            <a:ext cx="2439455" cy="5279231"/>
          </a:xfrm>
          <a:prstGeom prst="rect">
            <a:avLst/>
          </a:prstGeom>
        </p:spPr>
      </p:pic>
      <p:pic>
        <p:nvPicPr>
          <p:cNvPr id="12" name="Picture 11" descr="Text&#10;&#10;Description automatically generated">
            <a:extLst>
              <a:ext uri="{FF2B5EF4-FFF2-40B4-BE49-F238E27FC236}">
                <a16:creationId xmlns:a16="http://schemas.microsoft.com/office/drawing/2014/main" id="{E728DE69-7E0D-DA4F-B59E-61E59F93A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551" y="1135855"/>
            <a:ext cx="2439455" cy="5279231"/>
          </a:xfrm>
          <a:prstGeom prst="rect">
            <a:avLst/>
          </a:prstGeom>
        </p:spPr>
      </p:pic>
      <p:pic>
        <p:nvPicPr>
          <p:cNvPr id="14" name="Picture 13" descr="Icon&#10;&#10;Description automatically generated">
            <a:extLst>
              <a:ext uri="{FF2B5EF4-FFF2-40B4-BE49-F238E27FC236}">
                <a16:creationId xmlns:a16="http://schemas.microsoft.com/office/drawing/2014/main" id="{9A8F40BE-F59B-B34B-B2F1-4FE2F7927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493" y="1135855"/>
            <a:ext cx="2439455" cy="5279231"/>
          </a:xfrm>
          <a:prstGeom prst="rect">
            <a:avLst/>
          </a:prstGeom>
        </p:spPr>
      </p:pic>
    </p:spTree>
    <p:extLst>
      <p:ext uri="{BB962C8B-B14F-4D97-AF65-F5344CB8AC3E}">
        <p14:creationId xmlns:p14="http://schemas.microsoft.com/office/powerpoint/2010/main" val="52988658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Movement</a:t>
            </a:r>
          </a:p>
        </p:txBody>
      </p:sp>
      <p:sp>
        <p:nvSpPr>
          <p:cNvPr id="3" name="Content Placeholder 2"/>
          <p:cNvSpPr>
            <a:spLocks noGrp="1"/>
          </p:cNvSpPr>
          <p:nvPr>
            <p:ph idx="1"/>
          </p:nvPr>
        </p:nvSpPr>
        <p:spPr/>
        <p:txBody>
          <a:bodyPr/>
          <a:lstStyle/>
          <a:p>
            <a:r>
              <a:rPr lang="en-US" dirty="0"/>
              <a:t>Hard to get right &amp; easy to overdo!</a:t>
            </a:r>
          </a:p>
          <a:p>
            <a:endParaRPr lang="en-US" dirty="0"/>
          </a:p>
          <a:p>
            <a:r>
              <a:rPr lang="en-US" dirty="0"/>
              <a:t>Animation is best used to connect information &amp; create “flow”</a:t>
            </a:r>
          </a:p>
          <a:p>
            <a:endParaRPr lang="en-US" dirty="0"/>
          </a:p>
          <a:p>
            <a:r>
              <a:rPr lang="en-US" dirty="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67</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Metaphors </a:t>
            </a:r>
            <a:r>
              <a:rPr lang="en-US" sz="2800" dirty="0"/>
              <a:t>(using the real world to describe info)</a:t>
            </a:r>
          </a:p>
        </p:txBody>
      </p:sp>
      <p:sp>
        <p:nvSpPr>
          <p:cNvPr id="3" name="Content Placeholder 2"/>
          <p:cNvSpPr>
            <a:spLocks noGrp="1"/>
          </p:cNvSpPr>
          <p:nvPr>
            <p:ph idx="1"/>
          </p:nvPr>
        </p:nvSpPr>
        <p:spPr>
          <a:xfrm>
            <a:off x="464457" y="1521062"/>
            <a:ext cx="11186999" cy="4724400"/>
          </a:xfrm>
        </p:spPr>
        <p:txBody>
          <a:bodyPr>
            <a:normAutofit/>
          </a:bodyPr>
          <a:lstStyle/>
          <a:p>
            <a:r>
              <a:rPr lang="en-US" sz="3500" dirty="0"/>
              <a:t>Hard to get right &amp; easy to overdo!</a:t>
            </a:r>
          </a:p>
          <a:p>
            <a:endParaRPr lang="en-US" dirty="0"/>
          </a:p>
          <a:p>
            <a:r>
              <a:rPr lang="en-US" sz="3500" dirty="0"/>
              <a:t>Very useful to provide meaning and connect information to logic</a:t>
            </a:r>
          </a:p>
          <a:p>
            <a:endParaRPr lang="en-US" dirty="0"/>
          </a:p>
          <a:p>
            <a:r>
              <a:rPr lang="en-US" sz="3500" dirty="0"/>
              <a:t>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68</a:t>
            </a:fld>
            <a:endParaRPr lang="en-US" dirty="0"/>
          </a:p>
        </p:txBody>
      </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69</a:t>
            </a:fld>
            <a:endParaRPr lang="en-US"/>
          </a:p>
        </p:txBody>
      </p:sp>
      <p:pic>
        <p:nvPicPr>
          <p:cNvPr id="10" name="Picture 9"/>
          <p:cNvPicPr>
            <a:picLocks noChangeAspect="1"/>
          </p:cNvPicPr>
          <p:nvPr/>
        </p:nvPicPr>
        <p:blipFill>
          <a:blip r:embed="rId3"/>
          <a:stretch>
            <a:fillRect/>
          </a:stretch>
        </p:blipFill>
        <p:spPr>
          <a:xfrm>
            <a:off x="1524001" y="-108857"/>
            <a:ext cx="9154921" cy="7075714"/>
          </a:xfrm>
          <a:prstGeom prst="rect">
            <a:avLst/>
          </a:prstGeom>
        </p:spPr>
      </p:pic>
      <p:grpSp>
        <p:nvGrpSpPr>
          <p:cNvPr id="8" name="Group 7"/>
          <p:cNvGrpSpPr/>
          <p:nvPr/>
        </p:nvGrpSpPr>
        <p:grpSpPr>
          <a:xfrm>
            <a:off x="884226"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TextBox 5"/>
            <p:cNvSpPr txBox="1"/>
            <p:nvPr/>
          </p:nvSpPr>
          <p:spPr>
            <a:xfrm>
              <a:off x="3147790" y="4399160"/>
              <a:ext cx="3728354" cy="455518"/>
            </a:xfrm>
            <a:prstGeom prst="rect">
              <a:avLst/>
            </a:prstGeom>
            <a:noFill/>
          </p:spPr>
          <p:txBody>
            <a:bodyPr wrap="square" rtlCol="0">
              <a:spAutoFit/>
            </a:bodyPr>
            <a:lstStyle/>
            <a:p>
              <a:pPr algn="r"/>
              <a:r>
                <a:rPr lang="en-US" sz="2800" dirty="0">
                  <a:solidFill>
                    <a:schemeClr val="bg1"/>
                  </a:solidFill>
                  <a:latin typeface="Helvetica"/>
                  <a:cs typeface="Helvetica"/>
                </a:rPr>
                <a:t>Metaphors</a:t>
              </a: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Winter 2022</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7</a:t>
            </a:fld>
            <a:endParaRPr lang="en-US"/>
          </a:p>
        </p:txBody>
      </p:sp>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48" name="Group 47">
            <a:extLst>
              <a:ext uri="{FF2B5EF4-FFF2-40B4-BE49-F238E27FC236}">
                <a16:creationId xmlns:a16="http://schemas.microsoft.com/office/drawing/2014/main" id="{DC4CB8C0-F099-4F86-967F-7E83125A29B8}"/>
              </a:ext>
            </a:extLst>
          </p:cNvPr>
          <p:cNvGrpSpPr/>
          <p:nvPr/>
        </p:nvGrpSpPr>
        <p:grpSpPr>
          <a:xfrm>
            <a:off x="3424902" y="1767125"/>
            <a:ext cx="5387547" cy="3053286"/>
            <a:chOff x="3416738" y="1742633"/>
            <a:chExt cx="5387547" cy="3053286"/>
          </a:xfrm>
        </p:grpSpPr>
        <p:sp>
          <p:nvSpPr>
            <p:cNvPr id="47" name="Oval 46">
              <a:extLst>
                <a:ext uri="{FF2B5EF4-FFF2-40B4-BE49-F238E27FC236}">
                  <a16:creationId xmlns:a16="http://schemas.microsoft.com/office/drawing/2014/main" id="{DFB89E41-0603-40F4-B8DA-B9F80AFBD37E}"/>
                </a:ext>
              </a:extLst>
            </p:cNvPr>
            <p:cNvSpPr/>
            <p:nvPr/>
          </p:nvSpPr>
          <p:spPr bwMode="auto">
            <a:xfrm>
              <a:off x="3416738" y="1742633"/>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332C3ADF-9B93-4907-A9BD-0AD5703E3859}"/>
                </a:ext>
              </a:extLst>
            </p:cNvPr>
            <p:cNvSpPr/>
            <p:nvPr/>
          </p:nvSpPr>
          <p:spPr bwMode="auto">
            <a:xfrm>
              <a:off x="5763130" y="1754764"/>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5400000">
                                      <p:cBhvr>
                                        <p:cTn id="13" dur="500" fill="hold"/>
                                        <p:tgtEl>
                                          <p:spTgt spid="48"/>
                                        </p:tgtEl>
                                        <p:attrNameLst>
                                          <p:attrName>r</p:attrName>
                                        </p:attrNameLst>
                                      </p:cBhvr>
                                    </p:animRot>
                                  </p:childTnLst>
                                </p:cTn>
                              </p:par>
                              <p:par>
                                <p:cTn id="14" presetID="10" presetClass="exit" presetSubtype="0" fill="hold" grpId="0" nodeType="withEffect">
                                  <p:stCondLst>
                                    <p:cond delay="0"/>
                                  </p:stCondLst>
                                  <p:childTnLst>
                                    <p:animEffect transition="out" filter="fade">
                                      <p:cBhvr>
                                        <p:cTn id="15" dur="300"/>
                                        <p:tgtEl>
                                          <p:spTgt spid="4"/>
                                        </p:tgtEl>
                                      </p:cBhvr>
                                    </p:animEffect>
                                    <p:set>
                                      <p:cBhvr>
                                        <p:cTn id="16" dur="1" fill="hold">
                                          <p:stCondLst>
                                            <p:cond delay="2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Winter 2022</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70</a:t>
            </a:fld>
            <a:endParaRPr lang="en-US"/>
          </a:p>
        </p:txBody>
      </p:sp>
      <p:sp>
        <p:nvSpPr>
          <p:cNvPr id="2" name="Title 1"/>
          <p:cNvSpPr>
            <a:spLocks noGrp="1"/>
          </p:cNvSpPr>
          <p:nvPr>
            <p:ph type="title" idx="4294967295"/>
          </p:nvPr>
        </p:nvSpPr>
        <p:spPr>
          <a:xfrm>
            <a:off x="2465666" y="1117600"/>
            <a:ext cx="7258295" cy="1143000"/>
          </a:xfrm>
        </p:spPr>
        <p:txBody>
          <a:bodyPr/>
          <a:lstStyle/>
          <a:p>
            <a:pPr algn="ctr"/>
            <a:r>
              <a:rPr lang="en-US" sz="3600" dirty="0">
                <a:solidFill>
                  <a:srgbClr val="FFFFFF"/>
                </a:solidFill>
              </a:rPr>
              <a:t>The best designs </a:t>
            </a:r>
            <a:r>
              <a:rPr lang="en-US" sz="3800" b="1" dirty="0">
                <a:solidFill>
                  <a:srgbClr val="FFFFFF"/>
                </a:solidFill>
              </a:rPr>
              <a:t>balance</a:t>
            </a:r>
            <a:r>
              <a:rPr lang="en-US" sz="3600" dirty="0">
                <a:solidFill>
                  <a:srgbClr val="FFFFFF"/>
                </a:solidFill>
              </a:rPr>
              <a:t> the techniques you have seen</a:t>
            </a:r>
          </a:p>
        </p:txBody>
      </p:sp>
      <p:sp>
        <p:nvSpPr>
          <p:cNvPr id="15" name="Title 1"/>
          <p:cNvSpPr txBox="1">
            <a:spLocks/>
          </p:cNvSpPr>
          <p:nvPr/>
        </p:nvSpPr>
        <p:spPr bwMode="auto">
          <a:xfrm>
            <a:off x="925725" y="4537052"/>
            <a:ext cx="1033817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a:t>
            </a:r>
            <a:r>
              <a:rPr lang="en-US" sz="3800" b="1" dirty="0">
                <a:solidFill>
                  <a:srgbClr val="FFFFFF"/>
                </a:solidFill>
                <a:latin typeface="Helvetica Light"/>
                <a:cs typeface="Helvetica Light"/>
              </a:rPr>
              <a:t>less</a:t>
            </a:r>
            <a:r>
              <a:rPr lang="en-US" sz="3600" dirty="0">
                <a:solidFill>
                  <a:srgbClr val="FFFFFF"/>
                </a:solidFill>
                <a:latin typeface="Helvetica Light"/>
                <a:cs typeface="Helvetica Light"/>
              </a:rPr>
              <a:t>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1522815" y="2821370"/>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800" b="1" dirty="0">
                <a:solidFill>
                  <a:srgbClr val="FFFFFF"/>
                </a:solidFill>
                <a:latin typeface="Helvetica Light"/>
              </a:rPr>
              <a:t>and</a:t>
            </a:r>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Overwhelming Use of Different Techniques</a:t>
            </a:r>
          </a:p>
        </p:txBody>
      </p:sp>
      <p:sp>
        <p:nvSpPr>
          <p:cNvPr id="4" name="Date Placeholder 3"/>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71</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Winter 2022</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72</a:t>
            </a:fld>
            <a:endParaRPr lang="en-US"/>
          </a:p>
        </p:txBody>
      </p:sp>
      <p:sp>
        <p:nvSpPr>
          <p:cNvPr id="2" name="Title 1"/>
          <p:cNvSpPr>
            <a:spLocks noGrp="1"/>
          </p:cNvSpPr>
          <p:nvPr>
            <p:ph type="title" idx="4294967295"/>
          </p:nvPr>
        </p:nvSpPr>
        <p:spPr>
          <a:xfrm>
            <a:off x="0" y="2419350"/>
            <a:ext cx="6276975" cy="1143000"/>
          </a:xfrm>
        </p:spPr>
        <p:txBody>
          <a:bodyPr/>
          <a:lstStyle/>
          <a:p>
            <a:pPr algn="ctr"/>
            <a:r>
              <a:rPr lang="en-US" sz="3600" dirty="0">
                <a:solidFill>
                  <a:srgbClr val="FFFFFF"/>
                </a:solidFill>
              </a:rPr>
              <a:t>In other words,</a:t>
            </a:r>
          </a:p>
        </p:txBody>
      </p:sp>
      <p:sp>
        <p:nvSpPr>
          <p:cNvPr id="16" name="Title 1"/>
          <p:cNvSpPr txBox="1">
            <a:spLocks/>
          </p:cNvSpPr>
          <p:nvPr/>
        </p:nvSpPr>
        <p:spPr bwMode="auto">
          <a:xfrm>
            <a:off x="1563440" y="3313851"/>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a:solidFill>
                  <a:srgbClr val="FFB500"/>
                </a:solidFill>
              </a:rPr>
              <a:t>Keep it Focused</a:t>
            </a:r>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3" name="Date Placeholder 2"/>
          <p:cNvSpPr>
            <a:spLocks noGrp="1"/>
          </p:cNvSpPr>
          <p:nvPr>
            <p:ph type="dt" sz="half" idx="10"/>
          </p:nvPr>
        </p:nvSpPr>
        <p:spPr/>
        <p:txBody>
          <a:bodyPr/>
          <a:lstStyle/>
          <a:p>
            <a:pPr>
              <a:defRPr/>
            </a:pPr>
            <a:r>
              <a:rPr lang="en-US"/>
              <a:t>Winter 2022</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73</a:t>
            </a:fld>
            <a:endParaRPr lang="en-US"/>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Tree>
    <p:extLst>
      <p:ext uri="{BB962C8B-B14F-4D97-AF65-F5344CB8AC3E}">
        <p14:creationId xmlns:p14="http://schemas.microsoft.com/office/powerpoint/2010/main" val="6483070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a:t>Winter 2022</a:t>
            </a:r>
            <a:endParaRPr lang="en-US" dirty="0"/>
          </a:p>
        </p:txBody>
      </p:sp>
      <p:sp>
        <p:nvSpPr>
          <p:cNvPr id="19" name="Footer Placeholder 1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1" name="Slide Number Placeholder 20"/>
          <p:cNvSpPr>
            <a:spLocks noGrp="1"/>
          </p:cNvSpPr>
          <p:nvPr>
            <p:ph type="sldNum" sz="quarter" idx="12"/>
          </p:nvPr>
        </p:nvSpPr>
        <p:spPr/>
        <p:txBody>
          <a:bodyPr/>
          <a:lstStyle/>
          <a:p>
            <a:fld id="{F2949DCA-4B18-234C-AD4E-11144FC20355}" type="slidenum">
              <a:rPr lang="en-US" smtClean="0"/>
              <a:pPr/>
              <a:t>74</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3710" y="0"/>
            <a:ext cx="9294290" cy="6858000"/>
          </a:xfrm>
          <a:prstGeom prst="rect">
            <a:avLst/>
          </a:prstGeom>
        </p:spPr>
      </p:pic>
      <p:grpSp>
        <p:nvGrpSpPr>
          <p:cNvPr id="3" name="Group 2"/>
          <p:cNvGrpSpPr/>
          <p:nvPr/>
        </p:nvGrpSpPr>
        <p:grpSpPr>
          <a:xfrm>
            <a:off x="2118680"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a:solidFill>
                    <a:schemeClr val="bg1"/>
                  </a:solidFill>
                  <a:latin typeface="Helvetica"/>
                  <a:cs typeface="Helvetica"/>
                </a:rPr>
                <a:t>Interestingness</a:t>
              </a:r>
            </a:p>
          </p:txBody>
        </p:sp>
      </p:grpSp>
      <p:grpSp>
        <p:nvGrpSpPr>
          <p:cNvPr id="13" name="Group 12"/>
          <p:cNvGrpSpPr/>
          <p:nvPr/>
        </p:nvGrpSpPr>
        <p:grpSpPr>
          <a:xfrm>
            <a:off x="1373711"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a:solidFill>
                      <a:schemeClr val="bg1"/>
                    </a:solidFill>
                    <a:latin typeface="Helvetica"/>
                    <a:cs typeface="Helvetica"/>
                  </a:rPr>
                  <a:t>Function</a:t>
                </a: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3" name="Group 22"/>
          <p:cNvGrpSpPr/>
          <p:nvPr/>
        </p:nvGrpSpPr>
        <p:grpSpPr>
          <a:xfrm>
            <a:off x="4002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a:solidFill>
                      <a:schemeClr val="bg1"/>
                    </a:solidFill>
                    <a:latin typeface="Helvetica"/>
                    <a:cs typeface="Helvetica"/>
                  </a:rPr>
                  <a:t>Integrity</a:t>
                </a: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2118680"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a:solidFill>
                    <a:schemeClr val="bg1"/>
                  </a:solidFill>
                  <a:latin typeface="Helvetica"/>
                  <a:cs typeface="Helvetica"/>
                </a:rPr>
                <a:t>Form</a:t>
              </a: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300"/>
                                        <p:tgtEl>
                                          <p:spTgt spid="13"/>
                                        </p:tgtEl>
                                      </p:cBhvr>
                                    </p:animEffect>
                                    <p:set>
                                      <p:cBhvr>
                                        <p:cTn id="20" dur="1" fill="hold">
                                          <p:stCondLst>
                                            <p:cond delay="2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3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300"/>
                                        <p:tgtEl>
                                          <p:spTgt spid="23"/>
                                        </p:tgtEl>
                                      </p:cBhvr>
                                    </p:animEffect>
                                    <p:set>
                                      <p:cBhvr>
                                        <p:cTn id="28" dur="1" fill="hold">
                                          <p:stCondLst>
                                            <p:cond delay="299"/>
                                          </p:stCondLst>
                                        </p:cTn>
                                        <p:tgtEl>
                                          <p:spTgt spid="2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3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300"/>
                                        <p:tgtEl>
                                          <p:spTgt spid="3"/>
                                        </p:tgtEl>
                                      </p:cBhvr>
                                    </p:animEffect>
                                    <p:set>
                                      <p:cBhvr>
                                        <p:cTn id="36"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wrap="square" anchor="ctr">
            <a:normAutofit/>
          </a:bodyPr>
          <a:lstStyle/>
          <a:p>
            <a:r>
              <a:rPr lang="en-US" dirty="0"/>
              <a:t>Design = Solutions</a:t>
            </a:r>
          </a:p>
        </p:txBody>
      </p:sp>
      <p:sp>
        <p:nvSpPr>
          <p:cNvPr id="60419" name="Rectangle 3"/>
          <p:cNvSpPr>
            <a:spLocks noGrp="1" noChangeArrowheads="1"/>
          </p:cNvSpPr>
          <p:nvPr>
            <p:ph type="body" sz="half" idx="1"/>
          </p:nvPr>
        </p:nvSpPr>
        <p:spPr>
          <a:xfrm>
            <a:off x="914399" y="1600200"/>
            <a:ext cx="5865541" cy="4724400"/>
          </a:xfrm>
        </p:spPr>
        <p:txBody>
          <a:bodyPr wrap="square" anchor="t">
            <a:normAutofit/>
          </a:bodyPr>
          <a:lstStyle/>
          <a:p>
            <a:pPr>
              <a:lnSpc>
                <a:spcPct val="90000"/>
              </a:lnSpc>
            </a:pPr>
            <a:r>
              <a:rPr lang="en-US" sz="2800" dirty="0"/>
              <a:t>Design is about finding solutions</a:t>
            </a:r>
          </a:p>
          <a:p>
            <a:pPr>
              <a:lnSpc>
                <a:spcPct val="90000"/>
              </a:lnSpc>
            </a:pPr>
            <a:r>
              <a:rPr lang="en-US" sz="2800" dirty="0"/>
              <a:t>Unfortunately, designers often reinvent</a:t>
            </a:r>
          </a:p>
          <a:p>
            <a:pPr lvl="2">
              <a:lnSpc>
                <a:spcPct val="90000"/>
              </a:lnSpc>
            </a:pPr>
            <a:r>
              <a:rPr lang="en-US" sz="2800" dirty="0"/>
              <a:t>Hard to know </a:t>
            </a:r>
            <a:r>
              <a:rPr lang="en-US" sz="2800" b="1" i="1" dirty="0">
                <a:solidFill>
                  <a:srgbClr val="FFB500"/>
                </a:solidFill>
              </a:rPr>
              <a:t>how</a:t>
            </a:r>
            <a:r>
              <a:rPr lang="en-US" sz="2800" dirty="0"/>
              <a:t>  things were done before</a:t>
            </a:r>
          </a:p>
          <a:p>
            <a:pPr lvl="2">
              <a:lnSpc>
                <a:spcPct val="90000"/>
              </a:lnSpc>
            </a:pPr>
            <a:r>
              <a:rPr lang="en-US" sz="2800" b="1" i="1" dirty="0">
                <a:solidFill>
                  <a:srgbClr val="FFB500"/>
                </a:solidFill>
              </a:rPr>
              <a:t>Why</a:t>
            </a:r>
            <a:r>
              <a:rPr lang="en-US" sz="2800" dirty="0"/>
              <a:t>  things were done a certain way</a:t>
            </a:r>
          </a:p>
          <a:p>
            <a:pPr lvl="2">
              <a:lnSpc>
                <a:spcPct val="90000"/>
              </a:lnSpc>
            </a:pPr>
            <a:r>
              <a:rPr lang="en-US" sz="2800" b="1" i="1" dirty="0">
                <a:solidFill>
                  <a:srgbClr val="FFB500"/>
                </a:solidFill>
              </a:rPr>
              <a:t>How  to reuse </a:t>
            </a:r>
            <a:r>
              <a:rPr lang="en-US" sz="2800" dirty="0"/>
              <a:t>solutions</a:t>
            </a:r>
          </a:p>
        </p:txBody>
      </p:sp>
      <p:pic>
        <p:nvPicPr>
          <p:cNvPr id="5122" name="Picture 2" descr="flat organizational structure don&amp;#39;t reinvent the wheel | Organizational  structure, Organizational, Mood words">
            <a:extLst>
              <a:ext uri="{FF2B5EF4-FFF2-40B4-BE49-F238E27FC236}">
                <a16:creationId xmlns:a16="http://schemas.microsoft.com/office/drawing/2014/main" id="{6062CA9C-3A63-5B40-BF2B-F443043FE9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48449" y="2030942"/>
            <a:ext cx="5080000" cy="386291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2021/03/15</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9" name="Slide Number Placeholder 8"/>
          <p:cNvSpPr>
            <a:spLocks noGrp="1"/>
          </p:cNvSpPr>
          <p:nvPr>
            <p:ph type="sldNum" sz="quarter" idx="12"/>
          </p:nvPr>
        </p:nvSpPr>
        <p:spPr>
          <a:xfrm>
            <a:off x="10865342" y="6617039"/>
            <a:ext cx="1320800" cy="457200"/>
          </a:xfrm>
        </p:spPr>
        <p:txBody>
          <a:bodyPr wrap="square" anchor="t">
            <a:normAutofit/>
          </a:bodyPr>
          <a:lstStyle/>
          <a:p>
            <a:pPr>
              <a:spcAft>
                <a:spcPts val="600"/>
              </a:spcAft>
            </a:pPr>
            <a:fld id="{36951F0A-6D27-F641-887A-BFA2D5FF6C3B}" type="slidenum">
              <a:rPr lang="en-US" smtClean="0"/>
              <a:pPr>
                <a:spcAft>
                  <a:spcPts val="600"/>
                </a:spcAft>
              </a:pPr>
              <a:t>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Patterns</a:t>
            </a:r>
          </a:p>
        </p:txBody>
      </p:sp>
      <p:sp>
        <p:nvSpPr>
          <p:cNvPr id="61443" name="Content Placeholder 8"/>
          <p:cNvSpPr>
            <a:spLocks noGrp="1"/>
          </p:cNvSpPr>
          <p:nvPr>
            <p:ph idx="1"/>
          </p:nvPr>
        </p:nvSpPr>
        <p:spPr>
          <a:xfrm>
            <a:off x="639233" y="929898"/>
            <a:ext cx="11195715" cy="5394702"/>
          </a:xfrm>
        </p:spPr>
        <p:txBody>
          <a:bodyPr/>
          <a:lstStyle/>
          <a:p>
            <a:pPr marL="0" indent="0">
              <a:buNone/>
            </a:pPr>
            <a:r>
              <a:rPr lang="en-US" dirty="0"/>
              <a:t>Communicate common design problems &amp; solutions</a:t>
            </a:r>
          </a:p>
          <a:p>
            <a:pPr lvl="1"/>
            <a:r>
              <a:rPr lang="en-US" dirty="0"/>
              <a:t>First used in architecture [Alexander]</a:t>
            </a:r>
          </a:p>
        </p:txBody>
      </p:sp>
      <p:sp>
        <p:nvSpPr>
          <p:cNvPr id="6" name="Date Placeholder 3"/>
          <p:cNvSpPr>
            <a:spLocks noGrp="1"/>
          </p:cNvSpPr>
          <p:nvPr>
            <p:ph type="dt" sz="half" idx="10"/>
          </p:nvPr>
        </p:nvSpPr>
        <p:spPr/>
        <p:txBody>
          <a:bodyPr/>
          <a:lstStyle/>
          <a:p>
            <a:r>
              <a:rPr lang="en-US"/>
              <a:t>2021/03/15</a:t>
            </a:r>
          </a:p>
        </p:txBody>
      </p:sp>
      <p:sp>
        <p:nvSpPr>
          <p:cNvPr id="7" name="Footer Placeholder 4"/>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76</a:t>
            </a:fld>
            <a:endParaRPr lang="en-US"/>
          </a:p>
        </p:txBody>
      </p:sp>
      <p:pic>
        <p:nvPicPr>
          <p:cNvPr id="2050" name="Picture 2">
            <a:extLst>
              <a:ext uri="{FF2B5EF4-FFF2-40B4-BE49-F238E27FC236}">
                <a16:creationId xmlns:a16="http://schemas.microsoft.com/office/drawing/2014/main" id="{32D49D94-8121-7442-8D7A-65471FCC6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179" y="2311058"/>
            <a:ext cx="3540801" cy="4154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Design Patterns</a:t>
            </a:r>
          </a:p>
        </p:txBody>
      </p:sp>
      <p:sp>
        <p:nvSpPr>
          <p:cNvPr id="7" name="Content Placeholder 6"/>
          <p:cNvSpPr>
            <a:spLocks noGrp="1"/>
          </p:cNvSpPr>
          <p:nvPr>
            <p:ph idx="1"/>
          </p:nvPr>
        </p:nvSpPr>
        <p:spPr>
          <a:xfrm>
            <a:off x="639233" y="1151754"/>
            <a:ext cx="11195715" cy="5172846"/>
          </a:xfrm>
        </p:spPr>
        <p:txBody>
          <a:bodyPr/>
          <a:lstStyle/>
          <a:p>
            <a:r>
              <a:rPr lang="en-US" dirty="0"/>
              <a:t>Not too general and not too specific</a:t>
            </a:r>
          </a:p>
          <a:p>
            <a:pPr lvl="1"/>
            <a:r>
              <a:rPr lang="en-US" dirty="0"/>
              <a:t>use a solution </a:t>
            </a:r>
            <a:r>
              <a:rPr lang="ja-JP" altLang="en-US" dirty="0"/>
              <a:t>“</a:t>
            </a:r>
            <a:r>
              <a:rPr lang="en-US" dirty="0"/>
              <a:t>a million times over, without ever doing it the same way twice</a:t>
            </a:r>
            <a:r>
              <a:rPr lang="ja-JP" altLang="en-US" dirty="0"/>
              <a:t>”</a:t>
            </a:r>
            <a:endParaRPr lang="en-US" dirty="0"/>
          </a:p>
          <a:p>
            <a:r>
              <a:rPr lang="en-US" dirty="0"/>
              <a:t>Design patterns are a </a:t>
            </a:r>
            <a:r>
              <a:rPr lang="en-US" i="1" dirty="0">
                <a:solidFill>
                  <a:srgbClr val="FFC000"/>
                </a:solidFill>
              </a:rPr>
              <a:t>shared</a:t>
            </a:r>
            <a:r>
              <a:rPr lang="en-US" dirty="0"/>
              <a:t> language </a:t>
            </a:r>
          </a:p>
          <a:p>
            <a:pPr lvl="1"/>
            <a:r>
              <a:rPr lang="en-US" dirty="0"/>
              <a:t>for </a:t>
            </a:r>
            <a:r>
              <a:rPr lang="ja-JP" altLang="en-US" dirty="0"/>
              <a:t>“</a:t>
            </a:r>
            <a:r>
              <a:rPr lang="en-US" dirty="0"/>
              <a:t>building and planning towns, neighborhoods, houses, gardens, &amp; rooms.</a:t>
            </a:r>
            <a:r>
              <a:rPr lang="ja-JP" altLang="en-US"/>
              <a:t>”</a:t>
            </a:r>
            <a:endParaRPr lang="en-US" dirty="0"/>
          </a:p>
        </p:txBody>
      </p:sp>
      <p:sp>
        <p:nvSpPr>
          <p:cNvPr id="4" name="Date Placeholder 3"/>
          <p:cNvSpPr>
            <a:spLocks noGrp="1"/>
          </p:cNvSpPr>
          <p:nvPr>
            <p:ph type="dt" sz="half" idx="10"/>
          </p:nvPr>
        </p:nvSpPr>
        <p:spPr/>
        <p:txBody>
          <a:bodyPr/>
          <a:lstStyle/>
          <a:p>
            <a:r>
              <a:rPr lang="en-US"/>
              <a:t>2021/03/15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77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dissolve">
                                      <p:cBhvr>
                                        <p:cTn id="1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Web of Design Patterns</a:t>
            </a:r>
          </a:p>
        </p:txBody>
      </p:sp>
      <p:sp>
        <p:nvSpPr>
          <p:cNvPr id="33" name="Date Placeholder 3"/>
          <p:cNvSpPr>
            <a:spLocks noGrp="1"/>
          </p:cNvSpPr>
          <p:nvPr>
            <p:ph type="dt" sz="half" idx="10"/>
          </p:nvPr>
        </p:nvSpPr>
        <p:spPr/>
        <p:txBody>
          <a:bodyPr/>
          <a:lstStyle/>
          <a:p>
            <a:pPr>
              <a:defRPr/>
            </a:pPr>
            <a:r>
              <a:rPr lang="en-US"/>
              <a:t>2021/03/15</a:t>
            </a:r>
          </a:p>
        </p:txBody>
      </p:sp>
      <p:sp>
        <p:nvSpPr>
          <p:cNvPr id="34"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78</a:t>
            </a:fld>
            <a:endParaRPr lang="en-US"/>
          </a:p>
        </p:txBody>
      </p:sp>
      <p:sp>
        <p:nvSpPr>
          <p:cNvPr id="64518" name="Rectangle 3"/>
          <p:cNvSpPr>
            <a:spLocks noChangeArrowheads="1"/>
          </p:cNvSpPr>
          <p:nvPr/>
        </p:nvSpPr>
        <p:spPr bwMode="auto">
          <a:xfrm>
            <a:off x="914400" y="1278467"/>
            <a:ext cx="11074400" cy="6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sp>
        <p:nvSpPr>
          <p:cNvPr id="64519" name="Rectangle 4"/>
          <p:cNvSpPr>
            <a:spLocks noChangeArrowheads="1"/>
          </p:cNvSpPr>
          <p:nvPr/>
        </p:nvSpPr>
        <p:spPr bwMode="auto">
          <a:xfrm>
            <a:off x="5317069" y="4083053"/>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0" name="AutoShape 5"/>
          <p:cNvSpPr>
            <a:spLocks noChangeArrowheads="1"/>
          </p:cNvSpPr>
          <p:nvPr/>
        </p:nvSpPr>
        <p:spPr bwMode="auto">
          <a:xfrm>
            <a:off x="6766333" y="5909787"/>
            <a:ext cx="3758026"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(181) The Fire</a:t>
            </a:r>
          </a:p>
        </p:txBody>
      </p:sp>
      <p:sp>
        <p:nvSpPr>
          <p:cNvPr id="64521" name="AutoShape 6"/>
          <p:cNvSpPr>
            <a:spLocks noChangeArrowheads="1"/>
          </p:cNvSpPr>
          <p:nvPr/>
        </p:nvSpPr>
        <p:spPr bwMode="auto">
          <a:xfrm>
            <a:off x="190500" y="969436"/>
            <a:ext cx="7054853"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(8) Mosaic of Subcultures</a:t>
            </a:r>
          </a:p>
        </p:txBody>
      </p:sp>
      <p:cxnSp>
        <p:nvCxnSpPr>
          <p:cNvPr id="64522" name="AutoShape 7"/>
          <p:cNvCxnSpPr>
            <a:cxnSpLocks noChangeShapeType="1"/>
            <a:stCxn id="64519" idx="3"/>
            <a:endCxn id="64520" idx="0"/>
          </p:cNvCxnSpPr>
          <p:nvPr/>
        </p:nvCxnSpPr>
        <p:spPr bwMode="auto">
          <a:xfrm>
            <a:off x="5693836" y="4271437"/>
            <a:ext cx="2951510" cy="1638350"/>
          </a:xfrm>
          <a:prstGeom prst="straightConnector1">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64523" name="AutoShape 8"/>
          <p:cNvCxnSpPr>
            <a:cxnSpLocks noChangeShapeType="1"/>
            <a:stCxn id="64521" idx="2"/>
            <a:endCxn id="64531" idx="0"/>
          </p:cNvCxnSpPr>
          <p:nvPr/>
        </p:nvCxnSpPr>
        <p:spPr bwMode="auto">
          <a:xfrm flipH="1">
            <a:off x="2787652" y="1746253"/>
            <a:ext cx="930275" cy="594783"/>
          </a:xfrm>
          <a:prstGeom prst="straightConnector1">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64524" name="AutoShape 9"/>
          <p:cNvSpPr>
            <a:spLocks noChangeArrowheads="1"/>
          </p:cNvSpPr>
          <p:nvPr/>
        </p:nvSpPr>
        <p:spPr bwMode="auto">
          <a:xfrm>
            <a:off x="2953402" y="5909787"/>
            <a:ext cx="3664767"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(179) Alcoves</a:t>
            </a:r>
          </a:p>
        </p:txBody>
      </p:sp>
      <p:sp>
        <p:nvSpPr>
          <p:cNvPr id="64525" name="AutoShape 10"/>
          <p:cNvSpPr>
            <a:spLocks noChangeArrowheads="1"/>
          </p:cNvSpPr>
          <p:nvPr/>
        </p:nvSpPr>
        <p:spPr bwMode="auto">
          <a:xfrm>
            <a:off x="203200" y="4988984"/>
            <a:ext cx="6134100" cy="698498"/>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(95) Building Complex</a:t>
            </a:r>
          </a:p>
        </p:txBody>
      </p:sp>
      <p:cxnSp>
        <p:nvCxnSpPr>
          <p:cNvPr id="64526" name="AutoShape 11"/>
          <p:cNvCxnSpPr>
            <a:cxnSpLocks noChangeShapeType="1"/>
            <a:stCxn id="64519" idx="2"/>
            <a:endCxn id="64524" idx="0"/>
          </p:cNvCxnSpPr>
          <p:nvPr/>
        </p:nvCxnSpPr>
        <p:spPr bwMode="auto">
          <a:xfrm flipH="1">
            <a:off x="4785786" y="4459820"/>
            <a:ext cx="719667" cy="1449967"/>
          </a:xfrm>
          <a:prstGeom prst="straightConnector1">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64527" name="AutoShape 12"/>
          <p:cNvCxnSpPr>
            <a:cxnSpLocks noChangeShapeType="1"/>
            <a:stCxn id="64519" idx="1"/>
            <a:endCxn id="64525" idx="0"/>
          </p:cNvCxnSpPr>
          <p:nvPr/>
        </p:nvCxnSpPr>
        <p:spPr bwMode="auto">
          <a:xfrm flipH="1">
            <a:off x="3270250" y="4271437"/>
            <a:ext cx="2046819" cy="717547"/>
          </a:xfrm>
          <a:prstGeom prst="straightConnector1">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64528" name="Rectangle 13"/>
          <p:cNvSpPr>
            <a:spLocks noChangeArrowheads="1"/>
          </p:cNvSpPr>
          <p:nvPr/>
        </p:nvSpPr>
        <p:spPr bwMode="auto">
          <a:xfrm>
            <a:off x="6705602"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9" name="Rectangle 14"/>
          <p:cNvSpPr>
            <a:spLocks noChangeArrowheads="1"/>
          </p:cNvSpPr>
          <p:nvPr/>
        </p:nvSpPr>
        <p:spPr bwMode="auto">
          <a:xfrm>
            <a:off x="4409019"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30" name="AutoShape 15"/>
          <p:cNvSpPr>
            <a:spLocks noChangeArrowheads="1"/>
          </p:cNvSpPr>
          <p:nvPr/>
        </p:nvSpPr>
        <p:spPr bwMode="auto">
          <a:xfrm>
            <a:off x="6337300" y="2345269"/>
            <a:ext cx="3829051" cy="776817"/>
          </a:xfrm>
          <a:prstGeom prst="roundRect">
            <a:avLst>
              <a:gd name="adj" fmla="val 16667"/>
            </a:avLst>
          </a:prstGeom>
          <a:solidFill>
            <a:srgbClr val="00B050"/>
          </a:solidFill>
          <a:ln w="9525">
            <a:noFill/>
            <a:round/>
            <a:headEnd/>
            <a:tailEnd/>
          </a:ln>
        </p:spPr>
        <p:txBody>
          <a:bodyPr wrap="none" anchor="ctr"/>
          <a:lstStyle/>
          <a:p>
            <a:pPr algn="ctr"/>
            <a:r>
              <a:rPr lang="en-US" sz="4267" b="1">
                <a:latin typeface="Arial" charset="0"/>
                <a:cs typeface="Times New Roman" charset="0"/>
              </a:rPr>
              <a:t>(33) Night Life</a:t>
            </a:r>
          </a:p>
        </p:txBody>
      </p:sp>
      <p:sp>
        <p:nvSpPr>
          <p:cNvPr id="64531" name="AutoShape 16"/>
          <p:cNvSpPr>
            <a:spLocks noChangeArrowheads="1"/>
          </p:cNvSpPr>
          <p:nvPr/>
        </p:nvSpPr>
        <p:spPr bwMode="auto">
          <a:xfrm>
            <a:off x="190502" y="2341036"/>
            <a:ext cx="5194300"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(31) Promenade</a:t>
            </a:r>
          </a:p>
        </p:txBody>
      </p:sp>
      <p:cxnSp>
        <p:nvCxnSpPr>
          <p:cNvPr id="64532" name="AutoShape 17"/>
          <p:cNvCxnSpPr>
            <a:cxnSpLocks noChangeShapeType="1"/>
            <a:stCxn id="64530" idx="1"/>
            <a:endCxn id="64531" idx="3"/>
          </p:cNvCxnSpPr>
          <p:nvPr/>
        </p:nvCxnSpPr>
        <p:spPr bwMode="auto">
          <a:xfrm flipH="1" flipV="1">
            <a:off x="5384802" y="2730502"/>
            <a:ext cx="952500" cy="4233"/>
          </a:xfrm>
          <a:prstGeom prst="straightConnector1">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64533" name="AutoShape 18"/>
          <p:cNvSpPr>
            <a:spLocks noChangeArrowheads="1"/>
          </p:cNvSpPr>
          <p:nvPr/>
        </p:nvSpPr>
        <p:spPr bwMode="auto">
          <a:xfrm>
            <a:off x="3511553" y="3761317"/>
            <a:ext cx="3981449" cy="776816"/>
          </a:xfrm>
          <a:prstGeom prst="roundRect">
            <a:avLst>
              <a:gd name="adj" fmla="val 16667"/>
            </a:avLst>
          </a:prstGeom>
          <a:solidFill>
            <a:srgbClr val="AAB6D2"/>
          </a:solidFill>
          <a:ln w="9525">
            <a:solidFill>
              <a:srgbClr val="808080"/>
            </a:solidFill>
            <a:round/>
            <a:headEnd/>
            <a:tailEnd/>
          </a:ln>
        </p:spPr>
        <p:txBody>
          <a:bodyPr wrap="none" anchor="ctr"/>
          <a:lstStyle/>
          <a:p>
            <a:pPr algn="ctr"/>
            <a:r>
              <a:rPr lang="en-US" sz="4267" b="1">
                <a:latin typeface="Arial" charset="0"/>
                <a:cs typeface="Times New Roman" charset="0"/>
              </a:rPr>
              <a:t>(90) Beer Hall</a:t>
            </a:r>
          </a:p>
        </p:txBody>
      </p:sp>
      <p:cxnSp>
        <p:nvCxnSpPr>
          <p:cNvPr id="64534" name="AutoShape 19"/>
          <p:cNvCxnSpPr>
            <a:cxnSpLocks noChangeShapeType="1"/>
            <a:stCxn id="64531" idx="2"/>
            <a:endCxn id="64529" idx="0"/>
          </p:cNvCxnSpPr>
          <p:nvPr/>
        </p:nvCxnSpPr>
        <p:spPr bwMode="auto">
          <a:xfrm>
            <a:off x="2787651" y="3117851"/>
            <a:ext cx="1809749" cy="643467"/>
          </a:xfrm>
          <a:prstGeom prst="straightConnector1">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64535" name="AutoShape 20"/>
          <p:cNvCxnSpPr>
            <a:cxnSpLocks noChangeShapeType="1"/>
            <a:stCxn id="64530" idx="2"/>
            <a:endCxn id="64528" idx="0"/>
          </p:cNvCxnSpPr>
          <p:nvPr/>
        </p:nvCxnSpPr>
        <p:spPr bwMode="auto">
          <a:xfrm flipH="1">
            <a:off x="6893986" y="3122086"/>
            <a:ext cx="1358900" cy="639233"/>
          </a:xfrm>
          <a:prstGeom prst="straightConnector1">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cxnSp>
      <p:sp useBgFill="1">
        <p:nvSpPr>
          <p:cNvPr id="64537" name="Rectangle 22"/>
          <p:cNvSpPr>
            <a:spLocks noChangeArrowheads="1"/>
          </p:cNvSpPr>
          <p:nvPr/>
        </p:nvSpPr>
        <p:spPr bwMode="auto">
          <a:xfrm>
            <a:off x="10593919" y="787402"/>
            <a:ext cx="259985" cy="2023583"/>
          </a:xfrm>
          <a:prstGeom prst="rect">
            <a:avLst/>
          </a:prstGeom>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endParaRPr lang="en-US" sz="4267"/>
          </a:p>
        </p:txBody>
      </p:sp>
      <p:grpSp>
        <p:nvGrpSpPr>
          <p:cNvPr id="64538" name="Group 23"/>
          <p:cNvGrpSpPr>
            <a:grpSpLocks/>
          </p:cNvGrpSpPr>
          <p:nvPr/>
        </p:nvGrpSpPr>
        <p:grpSpPr bwMode="auto">
          <a:xfrm>
            <a:off x="10593919" y="2943170"/>
            <a:ext cx="467783" cy="2506133"/>
            <a:chOff x="5064" y="914"/>
            <a:chExt cx="221" cy="712"/>
          </a:xfrm>
        </p:grpSpPr>
        <p:sp>
          <p:nvSpPr>
            <p:cNvPr id="64546" name="Rectangle 24"/>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useBgFill="1">
          <p:nvSpPr>
            <p:cNvPr id="64547" name="Rectangle 25"/>
            <p:cNvSpPr>
              <a:spLocks noChangeArrowheads="1"/>
            </p:cNvSpPr>
            <p:nvPr/>
          </p:nvSpPr>
          <p:spPr bwMode="auto">
            <a:xfrm>
              <a:off x="5064" y="914"/>
              <a:ext cx="157" cy="712"/>
            </a:xfrm>
            <a:prstGeom prst="rect">
              <a:avLst/>
            </a:prstGeom>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endParaRPr lang="en-US" sz="4267"/>
            </a:p>
          </p:txBody>
        </p:sp>
      </p:grpSp>
      <p:sp>
        <p:nvSpPr>
          <p:cNvPr id="64540" name="Text Box 29"/>
          <p:cNvSpPr txBox="1">
            <a:spLocks noChangeArrowheads="1"/>
          </p:cNvSpPr>
          <p:nvPr/>
        </p:nvSpPr>
        <p:spPr bwMode="auto">
          <a:xfrm rot="5400000">
            <a:off x="10886273" y="1473456"/>
            <a:ext cx="153619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Cities </a:t>
            </a:r>
          </a:p>
          <a:p>
            <a:pPr algn="ctr" eaLnBrk="1" hangingPunct="1"/>
            <a:r>
              <a:rPr lang="en-US" sz="2800" dirty="0">
                <a:latin typeface="Arial" charset="0"/>
                <a:cs typeface="Times New Roman" charset="0"/>
              </a:rPr>
              <a:t>&amp; Towns</a:t>
            </a:r>
          </a:p>
        </p:txBody>
      </p:sp>
      <p:sp>
        <p:nvSpPr>
          <p:cNvPr id="64541" name="Text Box 30"/>
          <p:cNvSpPr txBox="1">
            <a:spLocks noChangeArrowheads="1"/>
          </p:cNvSpPr>
          <p:nvPr/>
        </p:nvSpPr>
        <p:spPr bwMode="auto">
          <a:xfrm rot="5400000">
            <a:off x="10668601" y="5775296"/>
            <a:ext cx="14847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dirty="0">
                <a:latin typeface="Arial" charset="0"/>
                <a:cs typeface="Times New Roman" charset="0"/>
              </a:rPr>
              <a:t>Interiors</a:t>
            </a:r>
          </a:p>
        </p:txBody>
      </p:sp>
      <p:sp>
        <p:nvSpPr>
          <p:cNvPr id="64542" name="Text Box 31"/>
          <p:cNvSpPr txBox="1">
            <a:spLocks noChangeArrowheads="1"/>
          </p:cNvSpPr>
          <p:nvPr/>
        </p:nvSpPr>
        <p:spPr bwMode="auto">
          <a:xfrm rot="5400000">
            <a:off x="10681988" y="3805967"/>
            <a:ext cx="19447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Local</a:t>
            </a:r>
          </a:p>
          <a:p>
            <a:pPr algn="ctr" eaLnBrk="1" hangingPunct="1"/>
            <a:r>
              <a:rPr lang="en-US" sz="2800" dirty="0">
                <a:latin typeface="Arial" charset="0"/>
                <a:cs typeface="Times New Roman" charset="0"/>
              </a:rPr>
              <a:t>Gatherings</a:t>
            </a:r>
          </a:p>
        </p:txBody>
      </p:sp>
      <p:pic>
        <p:nvPicPr>
          <p:cNvPr id="64543" name="Picture 32" descr="Bluepr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92359" y="433917"/>
            <a:ext cx="2032000" cy="168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5" name="Group 23">
            <a:extLst>
              <a:ext uri="{FF2B5EF4-FFF2-40B4-BE49-F238E27FC236}">
                <a16:creationId xmlns:a16="http://schemas.microsoft.com/office/drawing/2014/main" id="{D18B10A7-FC05-2745-9FD9-ABF216BB93F7}"/>
              </a:ext>
            </a:extLst>
          </p:cNvPr>
          <p:cNvGrpSpPr>
            <a:grpSpLocks/>
          </p:cNvGrpSpPr>
          <p:nvPr/>
        </p:nvGrpSpPr>
        <p:grpSpPr bwMode="auto">
          <a:xfrm>
            <a:off x="10581475" y="632600"/>
            <a:ext cx="467783" cy="2506133"/>
            <a:chOff x="5064" y="914"/>
            <a:chExt cx="221" cy="712"/>
          </a:xfrm>
        </p:grpSpPr>
        <p:sp>
          <p:nvSpPr>
            <p:cNvPr id="46" name="Rectangle 24">
              <a:extLst>
                <a:ext uri="{FF2B5EF4-FFF2-40B4-BE49-F238E27FC236}">
                  <a16:creationId xmlns:a16="http://schemas.microsoft.com/office/drawing/2014/main" id="{D7610E90-ED28-A74A-9824-08A33585EE3B}"/>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useBgFill="1">
          <p:nvSpPr>
            <p:cNvPr id="47" name="Rectangle 25">
              <a:extLst>
                <a:ext uri="{FF2B5EF4-FFF2-40B4-BE49-F238E27FC236}">
                  <a16:creationId xmlns:a16="http://schemas.microsoft.com/office/drawing/2014/main" id="{6F943763-56AF-B644-8EC7-5D7B9A6D9298}"/>
                </a:ext>
              </a:extLst>
            </p:cNvPr>
            <p:cNvSpPr>
              <a:spLocks noChangeArrowheads="1"/>
            </p:cNvSpPr>
            <p:nvPr/>
          </p:nvSpPr>
          <p:spPr bwMode="auto">
            <a:xfrm>
              <a:off x="5064" y="914"/>
              <a:ext cx="157" cy="712"/>
            </a:xfrm>
            <a:prstGeom prst="rect">
              <a:avLst/>
            </a:prstGeom>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endParaRPr lang="en-US" sz="4267"/>
            </a:p>
          </p:txBody>
        </p:sp>
      </p:grpSp>
      <p:grpSp>
        <p:nvGrpSpPr>
          <p:cNvPr id="48" name="Group 23">
            <a:extLst>
              <a:ext uri="{FF2B5EF4-FFF2-40B4-BE49-F238E27FC236}">
                <a16:creationId xmlns:a16="http://schemas.microsoft.com/office/drawing/2014/main" id="{29221425-64ED-B24B-9C4F-5A27FD8415F2}"/>
              </a:ext>
            </a:extLst>
          </p:cNvPr>
          <p:cNvGrpSpPr>
            <a:grpSpLocks/>
          </p:cNvGrpSpPr>
          <p:nvPr/>
        </p:nvGrpSpPr>
        <p:grpSpPr bwMode="auto">
          <a:xfrm>
            <a:off x="10581475" y="5389880"/>
            <a:ext cx="467783" cy="2506133"/>
            <a:chOff x="5064" y="914"/>
            <a:chExt cx="221" cy="712"/>
          </a:xfrm>
        </p:grpSpPr>
        <p:sp>
          <p:nvSpPr>
            <p:cNvPr id="49" name="Rectangle 24">
              <a:extLst>
                <a:ext uri="{FF2B5EF4-FFF2-40B4-BE49-F238E27FC236}">
                  <a16:creationId xmlns:a16="http://schemas.microsoft.com/office/drawing/2014/main" id="{21557EF5-CEAA-1840-AEFD-2C1B8EAC7CB3}"/>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useBgFill="1">
          <p:nvSpPr>
            <p:cNvPr id="50" name="Rectangle 25">
              <a:extLst>
                <a:ext uri="{FF2B5EF4-FFF2-40B4-BE49-F238E27FC236}">
                  <a16:creationId xmlns:a16="http://schemas.microsoft.com/office/drawing/2014/main" id="{19304178-62C8-8E4A-9B1A-926564C16D43}"/>
                </a:ext>
              </a:extLst>
            </p:cNvPr>
            <p:cNvSpPr>
              <a:spLocks noChangeArrowheads="1"/>
            </p:cNvSpPr>
            <p:nvPr/>
          </p:nvSpPr>
          <p:spPr bwMode="auto">
            <a:xfrm>
              <a:off x="5064" y="914"/>
              <a:ext cx="157" cy="712"/>
            </a:xfrm>
            <a:prstGeom prst="rect">
              <a:avLst/>
            </a:prstGeom>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endParaRPr lang="en-US" sz="4267"/>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Design Patterns</a:t>
            </a:r>
          </a:p>
        </p:txBody>
      </p:sp>
      <p:sp>
        <p:nvSpPr>
          <p:cNvPr id="65539" name="Content Placeholder 7"/>
          <p:cNvSpPr>
            <a:spLocks noGrp="1"/>
          </p:cNvSpPr>
          <p:nvPr>
            <p:ph idx="1"/>
          </p:nvPr>
        </p:nvSpPr>
        <p:spPr>
          <a:xfrm>
            <a:off x="277285" y="1295400"/>
            <a:ext cx="12125303" cy="5486400"/>
          </a:xfrm>
        </p:spPr>
        <p:txBody>
          <a:bodyPr/>
          <a:lstStyle/>
          <a:p>
            <a:pPr>
              <a:buFont typeface="Arial"/>
              <a:buChar char="•"/>
            </a:pPr>
            <a:r>
              <a:rPr lang="en-US" sz="3733" dirty="0"/>
              <a:t>Also used in UI design</a:t>
            </a:r>
          </a:p>
          <a:p>
            <a:pPr>
              <a:buFont typeface="Arial"/>
              <a:buChar char="•"/>
            </a:pPr>
            <a:r>
              <a:rPr lang="en-US" sz="3733" dirty="0"/>
              <a:t>Communicate design problems </a:t>
            </a:r>
            <a:br>
              <a:rPr lang="en-US" sz="3733" dirty="0"/>
            </a:br>
            <a:r>
              <a:rPr lang="en-US" sz="3733" dirty="0"/>
              <a:t>&amp; solutions</a:t>
            </a:r>
          </a:p>
          <a:p>
            <a:pPr lvl="1"/>
            <a:r>
              <a:rPr lang="en-US" dirty="0"/>
              <a:t>how to create navigation bars </a:t>
            </a:r>
            <a:br>
              <a:rPr lang="en-US" dirty="0"/>
            </a:br>
            <a:r>
              <a:rPr lang="en-US" dirty="0"/>
              <a:t>for finding relevant content…</a:t>
            </a:r>
          </a:p>
          <a:p>
            <a:pPr lvl="1"/>
            <a:r>
              <a:rPr lang="en-US" dirty="0"/>
              <a:t>how to create a shopping cart </a:t>
            </a:r>
            <a:br>
              <a:rPr lang="en-US" dirty="0"/>
            </a:br>
            <a:r>
              <a:rPr lang="en-US" dirty="0"/>
              <a:t>that supports check out…</a:t>
            </a:r>
          </a:p>
          <a:p>
            <a:pPr lvl="1"/>
            <a:r>
              <a:rPr lang="en-US" dirty="0"/>
              <a:t>how to make e-commerce sites where people return &amp; buy…</a:t>
            </a:r>
          </a:p>
        </p:txBody>
      </p:sp>
      <p:sp>
        <p:nvSpPr>
          <p:cNvPr id="5" name="Date Placeholder 3"/>
          <p:cNvSpPr>
            <a:spLocks noGrp="1"/>
          </p:cNvSpPr>
          <p:nvPr>
            <p:ph type="dt" sz="half" idx="10"/>
          </p:nvPr>
        </p:nvSpPr>
        <p:spPr/>
        <p:txBody>
          <a:bodyPr/>
          <a:lstStyle/>
          <a:p>
            <a:pPr>
              <a:defRPr/>
            </a:pPr>
            <a:r>
              <a:rPr lang="en-US"/>
              <a:t>2021/03/15</a:t>
            </a:r>
          </a:p>
        </p:txBody>
      </p:sp>
      <p:sp>
        <p:nvSpPr>
          <p:cNvPr id="6"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79</a:t>
            </a:fld>
            <a:endParaRPr lang="en-US"/>
          </a:p>
        </p:txBody>
      </p:sp>
      <p:pic>
        <p:nvPicPr>
          <p:cNvPr id="6554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7769" y="1136653"/>
            <a:ext cx="3814233" cy="415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NAVIGATION BAR (K2)</a:t>
            </a:r>
          </a:p>
        </p:txBody>
      </p:sp>
      <p:sp>
        <p:nvSpPr>
          <p:cNvPr id="1028" name="Rectangle 3"/>
          <p:cNvSpPr>
            <a:spLocks noGrp="1" noChangeArrowheads="1"/>
          </p:cNvSpPr>
          <p:nvPr>
            <p:ph idx="1"/>
          </p:nvPr>
        </p:nvSpPr>
        <p:spPr>
          <a:xfrm>
            <a:off x="914400" y="990602"/>
            <a:ext cx="10363200" cy="1680633"/>
          </a:xfrm>
        </p:spPr>
        <p:txBody>
          <a:bodyPr>
            <a:normAutofit lnSpcReduction="10000"/>
          </a:bodyPr>
          <a:lstStyle/>
          <a:p>
            <a:pPr marL="0" indent="0">
              <a:buNone/>
            </a:pPr>
            <a:r>
              <a:rPr lang="en-US" sz="3733" dirty="0"/>
              <a:t>Problem: Customers need a structured, organized way of finding the most important parts of your Web site</a:t>
            </a:r>
          </a:p>
        </p:txBody>
      </p:sp>
      <p:sp>
        <p:nvSpPr>
          <p:cNvPr id="18" name="Date Placeholder 3"/>
          <p:cNvSpPr>
            <a:spLocks noGrp="1"/>
          </p:cNvSpPr>
          <p:nvPr>
            <p:ph type="dt" sz="half" idx="10"/>
          </p:nvPr>
        </p:nvSpPr>
        <p:spPr/>
        <p:txBody>
          <a:bodyPr/>
          <a:lstStyle/>
          <a:p>
            <a:pPr>
              <a:defRPr/>
            </a:pPr>
            <a:r>
              <a:rPr lang="en-US"/>
              <a:t>2021/03/15</a:t>
            </a:r>
          </a:p>
        </p:txBody>
      </p:sp>
      <p:sp>
        <p:nvSpPr>
          <p:cNvPr id="19"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36951F0A-6D27-F641-887A-BFA2D5FF6C3B}" type="slidenum">
              <a:rPr lang="en-US" smtClean="0"/>
              <a:pPr/>
              <a:t>80</a:t>
            </a:fld>
            <a:endParaRPr lang="en-US"/>
          </a:p>
        </p:txBody>
      </p:sp>
      <p:grpSp>
        <p:nvGrpSpPr>
          <p:cNvPr id="2" name="Group 4"/>
          <p:cNvGrpSpPr>
            <a:grpSpLocks/>
          </p:cNvGrpSpPr>
          <p:nvPr/>
        </p:nvGrpSpPr>
        <p:grpSpPr bwMode="auto">
          <a:xfrm>
            <a:off x="347133" y="2817286"/>
            <a:ext cx="10261600" cy="3323167"/>
            <a:chOff x="164" y="1794"/>
            <a:chExt cx="4848" cy="1570"/>
          </a:xfrm>
        </p:grpSpPr>
        <p:sp>
          <p:nvSpPr>
            <p:cNvPr id="1039" name="Line 5"/>
            <p:cNvSpPr>
              <a:spLocks noChangeShapeType="1"/>
            </p:cNvSpPr>
            <p:nvPr/>
          </p:nvSpPr>
          <p:spPr bwMode="auto">
            <a:xfrm>
              <a:off x="212" y="1842"/>
              <a:ext cx="0" cy="148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4267"/>
            </a:p>
          </p:txBody>
        </p:sp>
        <p:sp>
          <p:nvSpPr>
            <p:cNvPr id="1040" name="Line 6"/>
            <p:cNvSpPr>
              <a:spLocks noChangeShapeType="1"/>
            </p:cNvSpPr>
            <p:nvPr/>
          </p:nvSpPr>
          <p:spPr bwMode="auto">
            <a:xfrm>
              <a:off x="212" y="1842"/>
              <a:ext cx="475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4267"/>
            </a:p>
          </p:txBody>
        </p:sp>
        <p:sp>
          <p:nvSpPr>
            <p:cNvPr id="1041" name="Line 7"/>
            <p:cNvSpPr>
              <a:spLocks noChangeShapeType="1"/>
            </p:cNvSpPr>
            <p:nvPr/>
          </p:nvSpPr>
          <p:spPr bwMode="auto">
            <a:xfrm>
              <a:off x="4964" y="1842"/>
              <a:ext cx="0" cy="91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4267"/>
            </a:p>
          </p:txBody>
        </p:sp>
        <p:grpSp>
          <p:nvGrpSpPr>
            <p:cNvPr id="1042" name="Group 8"/>
            <p:cNvGrpSpPr>
              <a:grpSpLocks/>
            </p:cNvGrpSpPr>
            <p:nvPr/>
          </p:nvGrpSpPr>
          <p:grpSpPr bwMode="auto">
            <a:xfrm>
              <a:off x="164" y="1794"/>
              <a:ext cx="4848" cy="1570"/>
              <a:chOff x="164" y="1794"/>
              <a:chExt cx="4848" cy="1570"/>
            </a:xfrm>
          </p:grpSpPr>
          <p:pic>
            <p:nvPicPr>
              <p:cNvPr id="1043" name="Picture 9" descr="Denim nav bar"/>
              <p:cNvPicPr>
                <a:picLocks noChangeAspect="1" noChangeArrowheads="1"/>
              </p:cNvPicPr>
              <p:nvPr/>
            </p:nvPicPr>
            <p:blipFill>
              <a:blip r:embed="rId4" cstate="email">
                <a:lum bright="-12000"/>
                <a:extLst>
                  <a:ext uri="{28A0092B-C50C-407E-A947-70E740481C1C}">
                    <a14:useLocalDpi xmlns:a14="http://schemas.microsoft.com/office/drawing/2010/main" val="0"/>
                  </a:ext>
                </a:extLst>
              </a:blip>
              <a:srcRect/>
              <a:stretch>
                <a:fillRect/>
              </a:stretch>
            </p:blipFill>
            <p:spPr bwMode="auto">
              <a:xfrm>
                <a:off x="212" y="1842"/>
                <a:ext cx="4776" cy="1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 name="Freeform 10"/>
              <p:cNvSpPr>
                <a:spLocks/>
              </p:cNvSpPr>
              <p:nvPr/>
            </p:nvSpPr>
            <p:spPr bwMode="auto">
              <a:xfrm>
                <a:off x="164" y="1794"/>
                <a:ext cx="4848" cy="1570"/>
              </a:xfrm>
              <a:custGeom>
                <a:avLst/>
                <a:gdLst>
                  <a:gd name="T0" fmla="*/ 0 w 4896"/>
                  <a:gd name="T1" fmla="*/ 0 h 1488"/>
                  <a:gd name="T2" fmla="*/ 4800 w 4896"/>
                  <a:gd name="T3" fmla="*/ 0 h 1488"/>
                  <a:gd name="T4" fmla="*/ 4800 w 4896"/>
                  <a:gd name="T5" fmla="*/ 481 h 1488"/>
                  <a:gd name="T6" fmla="*/ 1082 w 4896"/>
                  <a:gd name="T7" fmla="*/ 481 h 1488"/>
                  <a:gd name="T8" fmla="*/ 1082 w 4896"/>
                  <a:gd name="T9" fmla="*/ 1657 h 1488"/>
                  <a:gd name="T10" fmla="*/ 0 w 4896"/>
                  <a:gd name="T11" fmla="*/ 1657 h 1488"/>
                  <a:gd name="T12" fmla="*/ 0 w 4896"/>
                  <a:gd name="T13" fmla="*/ 0 h 1488"/>
                  <a:gd name="T14" fmla="*/ 0 60000 65536"/>
                  <a:gd name="T15" fmla="*/ 0 60000 65536"/>
                  <a:gd name="T16" fmla="*/ 0 60000 65536"/>
                  <a:gd name="T17" fmla="*/ 0 60000 65536"/>
                  <a:gd name="T18" fmla="*/ 0 60000 65536"/>
                  <a:gd name="T19" fmla="*/ 0 60000 65536"/>
                  <a:gd name="T20" fmla="*/ 0 60000 65536"/>
                  <a:gd name="T21" fmla="*/ 0 w 4896"/>
                  <a:gd name="T22" fmla="*/ 0 h 1488"/>
                  <a:gd name="T23" fmla="*/ 4896 w 4896"/>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96" h="1488">
                    <a:moveTo>
                      <a:pt x="0" y="0"/>
                    </a:moveTo>
                    <a:lnTo>
                      <a:pt x="4896" y="0"/>
                    </a:lnTo>
                    <a:lnTo>
                      <a:pt x="4896" y="432"/>
                    </a:lnTo>
                    <a:lnTo>
                      <a:pt x="1104" y="432"/>
                    </a:lnTo>
                    <a:lnTo>
                      <a:pt x="1104" y="1488"/>
                    </a:lnTo>
                    <a:lnTo>
                      <a:pt x="0" y="1488"/>
                    </a:lnTo>
                    <a:lnTo>
                      <a:pt x="0" y="0"/>
                    </a:lnTo>
                    <a:close/>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grpSp>
      </p:grpSp>
      <p:grpSp>
        <p:nvGrpSpPr>
          <p:cNvPr id="4" name="Group 11"/>
          <p:cNvGrpSpPr>
            <a:grpSpLocks/>
          </p:cNvGrpSpPr>
          <p:nvPr/>
        </p:nvGrpSpPr>
        <p:grpSpPr bwMode="auto">
          <a:xfrm>
            <a:off x="2988733" y="4544484"/>
            <a:ext cx="9042400" cy="3352800"/>
            <a:chOff x="1412" y="2610"/>
            <a:chExt cx="4272" cy="1584"/>
          </a:xfrm>
        </p:grpSpPr>
        <p:sp>
          <p:nvSpPr>
            <p:cNvPr id="1034" name="Freeform 12"/>
            <p:cNvSpPr>
              <a:spLocks/>
            </p:cNvSpPr>
            <p:nvPr/>
          </p:nvSpPr>
          <p:spPr bwMode="auto">
            <a:xfrm>
              <a:off x="1467" y="2646"/>
              <a:ext cx="5" cy="1386"/>
            </a:xfrm>
            <a:custGeom>
              <a:avLst/>
              <a:gdLst>
                <a:gd name="T0" fmla="*/ 5 w 5"/>
                <a:gd name="T1" fmla="*/ 0 h 1386"/>
                <a:gd name="T2" fmla="*/ 0 w 5"/>
                <a:gd name="T3" fmla="*/ 1386 h 1386"/>
                <a:gd name="T4" fmla="*/ 0 60000 65536"/>
                <a:gd name="T5" fmla="*/ 0 60000 65536"/>
                <a:gd name="T6" fmla="*/ 0 w 5"/>
                <a:gd name="T7" fmla="*/ 0 h 1386"/>
                <a:gd name="T8" fmla="*/ 5 w 5"/>
                <a:gd name="T9" fmla="*/ 1386 h 1386"/>
              </a:gdLst>
              <a:ahLst/>
              <a:cxnLst>
                <a:cxn ang="T4">
                  <a:pos x="T0" y="T1"/>
                </a:cxn>
                <a:cxn ang="T5">
                  <a:pos x="T2" y="T3"/>
                </a:cxn>
              </a:cxnLst>
              <a:rect l="T6" t="T7" r="T8" b="T9"/>
              <a:pathLst>
                <a:path w="5" h="1386">
                  <a:moveTo>
                    <a:pt x="5" y="0"/>
                  </a:moveTo>
                  <a:lnTo>
                    <a:pt x="0" y="1386"/>
                  </a:ln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1035" name="Freeform 13"/>
            <p:cNvSpPr>
              <a:spLocks/>
            </p:cNvSpPr>
            <p:nvPr/>
          </p:nvSpPr>
          <p:spPr bwMode="auto">
            <a:xfrm>
              <a:off x="1472" y="2646"/>
              <a:ext cx="4167" cy="1"/>
            </a:xfrm>
            <a:custGeom>
              <a:avLst/>
              <a:gdLst>
                <a:gd name="T0" fmla="*/ 0 w 4167"/>
                <a:gd name="T1" fmla="*/ 0 h 1"/>
                <a:gd name="T2" fmla="*/ 4167 w 4167"/>
                <a:gd name="T3" fmla="*/ 0 h 1"/>
                <a:gd name="T4" fmla="*/ 0 60000 65536"/>
                <a:gd name="T5" fmla="*/ 0 60000 65536"/>
                <a:gd name="T6" fmla="*/ 0 w 4167"/>
                <a:gd name="T7" fmla="*/ 0 h 1"/>
                <a:gd name="T8" fmla="*/ 4167 w 4167"/>
                <a:gd name="T9" fmla="*/ 1 h 1"/>
              </a:gdLst>
              <a:ahLst/>
              <a:cxnLst>
                <a:cxn ang="T4">
                  <a:pos x="T0" y="T1"/>
                </a:cxn>
                <a:cxn ang="T5">
                  <a:pos x="T2" y="T3"/>
                </a:cxn>
              </a:cxnLst>
              <a:rect l="T6" t="T7" r="T8" b="T9"/>
              <a:pathLst>
                <a:path w="4167" h="1">
                  <a:moveTo>
                    <a:pt x="0" y="0"/>
                  </a:moveTo>
                  <a:lnTo>
                    <a:pt x="4167" y="0"/>
                  </a:ln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1036" name="Freeform 14"/>
            <p:cNvSpPr>
              <a:spLocks/>
            </p:cNvSpPr>
            <p:nvPr/>
          </p:nvSpPr>
          <p:spPr bwMode="auto">
            <a:xfrm>
              <a:off x="5636" y="2646"/>
              <a:ext cx="3" cy="1386"/>
            </a:xfrm>
            <a:custGeom>
              <a:avLst/>
              <a:gdLst>
                <a:gd name="T0" fmla="*/ 3 w 3"/>
                <a:gd name="T1" fmla="*/ 0 h 1386"/>
                <a:gd name="T2" fmla="*/ 0 w 3"/>
                <a:gd name="T3" fmla="*/ 1386 h 1386"/>
                <a:gd name="T4" fmla="*/ 0 60000 65536"/>
                <a:gd name="T5" fmla="*/ 0 60000 65536"/>
                <a:gd name="T6" fmla="*/ 0 w 3"/>
                <a:gd name="T7" fmla="*/ 0 h 1386"/>
                <a:gd name="T8" fmla="*/ 3 w 3"/>
                <a:gd name="T9" fmla="*/ 1386 h 1386"/>
              </a:gdLst>
              <a:ahLst/>
              <a:cxnLst>
                <a:cxn ang="T4">
                  <a:pos x="T0" y="T1"/>
                </a:cxn>
                <a:cxn ang="T5">
                  <a:pos x="T2" y="T3"/>
                </a:cxn>
              </a:cxnLst>
              <a:rect l="T6" t="T7" r="T8" b="T9"/>
              <a:pathLst>
                <a:path w="3" h="1386">
                  <a:moveTo>
                    <a:pt x="3" y="0"/>
                  </a:moveTo>
                  <a:lnTo>
                    <a:pt x="0" y="1386"/>
                  </a:ln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grpSp>
          <p:nvGrpSpPr>
            <p:cNvPr id="1037" name="Group 15"/>
            <p:cNvGrpSpPr>
              <a:grpSpLocks/>
            </p:cNvGrpSpPr>
            <p:nvPr/>
          </p:nvGrpSpPr>
          <p:grpSpPr bwMode="auto">
            <a:xfrm>
              <a:off x="1412" y="2610"/>
              <a:ext cx="4272" cy="1584"/>
              <a:chOff x="1412" y="2610"/>
              <a:chExt cx="4272" cy="1584"/>
            </a:xfrm>
          </p:grpSpPr>
          <p:graphicFrame>
            <p:nvGraphicFramePr>
              <p:cNvPr id="1026" name="Object 16"/>
              <p:cNvGraphicFramePr>
                <a:graphicFrameLocks noChangeAspect="1"/>
              </p:cNvGraphicFramePr>
              <p:nvPr/>
            </p:nvGraphicFramePr>
            <p:xfrm>
              <a:off x="1476" y="2649"/>
              <a:ext cx="4159" cy="1383"/>
            </p:xfrm>
            <a:graphic>
              <a:graphicData uri="http://schemas.openxmlformats.org/presentationml/2006/ole">
                <mc:AlternateContent xmlns:mc="http://schemas.openxmlformats.org/markup-compatibility/2006">
                  <mc:Choice xmlns:v="urn:schemas-microsoft-com:vml" Requires="v">
                    <p:oleObj spid="_x0000_s4108" name="Image" r:id="rId5" imgW="9701587" imgH="3225397" progId="Photoshop.Image.6">
                      <p:embed/>
                    </p:oleObj>
                  </mc:Choice>
                  <mc:Fallback>
                    <p:oleObj name="Image" r:id="rId5" imgW="9701587" imgH="3225397" progId="Photoshop.Image.6">
                      <p:embed/>
                      <p:pic>
                        <p:nvPicPr>
                          <p:cNvPr id="1026"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 y="2649"/>
                            <a:ext cx="4159" cy="13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Freeform 17"/>
              <p:cNvSpPr>
                <a:spLocks/>
              </p:cNvSpPr>
              <p:nvPr/>
            </p:nvSpPr>
            <p:spPr bwMode="auto">
              <a:xfrm>
                <a:off x="1412" y="2610"/>
                <a:ext cx="4272" cy="1584"/>
              </a:xfrm>
              <a:custGeom>
                <a:avLst/>
                <a:gdLst>
                  <a:gd name="T0" fmla="*/ 0 w 4272"/>
                  <a:gd name="T1" fmla="*/ 1584 h 1584"/>
                  <a:gd name="T2" fmla="*/ 0 w 4272"/>
                  <a:gd name="T3" fmla="*/ 0 h 1584"/>
                  <a:gd name="T4" fmla="*/ 4272 w 4272"/>
                  <a:gd name="T5" fmla="*/ 0 h 1584"/>
                  <a:gd name="T6" fmla="*/ 4272 w 4272"/>
                  <a:gd name="T7" fmla="*/ 480 h 1584"/>
                  <a:gd name="T8" fmla="*/ 960 w 4272"/>
                  <a:gd name="T9" fmla="*/ 480 h 1584"/>
                  <a:gd name="T10" fmla="*/ 960 w 4272"/>
                  <a:gd name="T11" fmla="*/ 1584 h 1584"/>
                  <a:gd name="T12" fmla="*/ 0 60000 65536"/>
                  <a:gd name="T13" fmla="*/ 0 60000 65536"/>
                  <a:gd name="T14" fmla="*/ 0 60000 65536"/>
                  <a:gd name="T15" fmla="*/ 0 60000 65536"/>
                  <a:gd name="T16" fmla="*/ 0 60000 65536"/>
                  <a:gd name="T17" fmla="*/ 0 60000 65536"/>
                  <a:gd name="T18" fmla="*/ 0 w 4272"/>
                  <a:gd name="T19" fmla="*/ 0 h 1584"/>
                  <a:gd name="T20" fmla="*/ 4272 w 4272"/>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4272" h="1584">
                    <a:moveTo>
                      <a:pt x="0" y="1584"/>
                    </a:moveTo>
                    <a:lnTo>
                      <a:pt x="0" y="0"/>
                    </a:lnTo>
                    <a:lnTo>
                      <a:pt x="4272" y="0"/>
                    </a:lnTo>
                    <a:lnTo>
                      <a:pt x="4272" y="480"/>
                    </a:lnTo>
                    <a:lnTo>
                      <a:pt x="960" y="480"/>
                    </a:lnTo>
                    <a:lnTo>
                      <a:pt x="960" y="1584"/>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BAR (K2)</a:t>
            </a:r>
          </a:p>
        </p:txBody>
      </p:sp>
      <p:sp>
        <p:nvSpPr>
          <p:cNvPr id="66563" name="Rectangle 3"/>
          <p:cNvSpPr>
            <a:spLocks noGrp="1" noChangeArrowheads="1"/>
          </p:cNvSpPr>
          <p:nvPr>
            <p:ph idx="1"/>
          </p:nvPr>
        </p:nvSpPr>
        <p:spPr>
          <a:xfrm>
            <a:off x="914400" y="990600"/>
            <a:ext cx="11176000" cy="1524000"/>
          </a:xfrm>
        </p:spPr>
        <p:txBody>
          <a:bodyPr/>
          <a:lstStyle/>
          <a:p>
            <a:pPr marL="0" indent="0">
              <a:buNone/>
            </a:pPr>
            <a:r>
              <a:rPr lang="en-US" dirty="0"/>
              <a:t>Solution diagram</a:t>
            </a:r>
          </a:p>
          <a:p>
            <a:pPr lvl="1"/>
            <a:r>
              <a:rPr lang="en-US" dirty="0"/>
              <a:t>captures essence on how to solve problem</a:t>
            </a:r>
          </a:p>
        </p:txBody>
      </p:sp>
      <p:sp>
        <p:nvSpPr>
          <p:cNvPr id="35" name="Date Placeholder 3"/>
          <p:cNvSpPr>
            <a:spLocks noGrp="1"/>
          </p:cNvSpPr>
          <p:nvPr>
            <p:ph type="dt" sz="half" idx="10"/>
          </p:nvPr>
        </p:nvSpPr>
        <p:spPr/>
        <p:txBody>
          <a:bodyPr/>
          <a:lstStyle/>
          <a:p>
            <a:pPr>
              <a:defRPr/>
            </a:pPr>
            <a:r>
              <a:rPr lang="en-US"/>
              <a:t>2021/03/15</a:t>
            </a:r>
            <a:endParaRPr lang="en-US" dirty="0"/>
          </a:p>
        </p:txBody>
      </p:sp>
      <p:sp>
        <p:nvSpPr>
          <p:cNvPr id="36"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81</a:t>
            </a:fld>
            <a:endParaRPr lang="en-US"/>
          </a:p>
        </p:txBody>
      </p:sp>
      <p:grpSp>
        <p:nvGrpSpPr>
          <p:cNvPr id="66567" name="Group 4"/>
          <p:cNvGrpSpPr>
            <a:grpSpLocks/>
          </p:cNvGrpSpPr>
          <p:nvPr/>
        </p:nvGrpSpPr>
        <p:grpSpPr bwMode="auto">
          <a:xfrm>
            <a:off x="1625602" y="2829983"/>
            <a:ext cx="9766300" cy="3139015"/>
            <a:chOff x="-194" y="1877"/>
            <a:chExt cx="4614" cy="1483"/>
          </a:xfrm>
        </p:grpSpPr>
        <p:sp>
          <p:nvSpPr>
            <p:cNvPr id="66568" name="Freeform 5"/>
            <p:cNvSpPr>
              <a:spLocks/>
            </p:cNvSpPr>
            <p:nvPr/>
          </p:nvSpPr>
          <p:spPr bwMode="auto">
            <a:xfrm>
              <a:off x="926" y="2500"/>
              <a:ext cx="58" cy="170"/>
            </a:xfrm>
            <a:custGeom>
              <a:avLst/>
              <a:gdLst>
                <a:gd name="T0" fmla="*/ 9 w 58"/>
                <a:gd name="T1" fmla="*/ 0 h 170"/>
                <a:gd name="T2" fmla="*/ 3 w 58"/>
                <a:gd name="T3" fmla="*/ 135 h 170"/>
                <a:gd name="T4" fmla="*/ 9 w 58"/>
                <a:gd name="T5" fmla="*/ 163 h 170"/>
                <a:gd name="T6" fmla="*/ 58 w 58"/>
                <a:gd name="T7" fmla="*/ 163 h 170"/>
                <a:gd name="T8" fmla="*/ 0 60000 65536"/>
                <a:gd name="T9" fmla="*/ 0 60000 65536"/>
                <a:gd name="T10" fmla="*/ 0 60000 65536"/>
                <a:gd name="T11" fmla="*/ 0 60000 65536"/>
                <a:gd name="T12" fmla="*/ 0 w 58"/>
                <a:gd name="T13" fmla="*/ 0 h 170"/>
                <a:gd name="T14" fmla="*/ 58 w 58"/>
                <a:gd name="T15" fmla="*/ 170 h 170"/>
              </a:gdLst>
              <a:ahLst/>
              <a:cxnLst>
                <a:cxn ang="T8">
                  <a:pos x="T0" y="T1"/>
                </a:cxn>
                <a:cxn ang="T9">
                  <a:pos x="T2" y="T3"/>
                </a:cxn>
                <a:cxn ang="T10">
                  <a:pos x="T4" y="T5"/>
                </a:cxn>
                <a:cxn ang="T11">
                  <a:pos x="T6" y="T7"/>
                </a:cxn>
              </a:cxnLst>
              <a:rect l="T12" t="T13" r="T14" b="T15"/>
              <a:pathLst>
                <a:path w="58" h="170">
                  <a:moveTo>
                    <a:pt x="9" y="0"/>
                  </a:moveTo>
                  <a:cubicBezTo>
                    <a:pt x="7" y="45"/>
                    <a:pt x="3" y="90"/>
                    <a:pt x="3" y="135"/>
                  </a:cubicBezTo>
                  <a:cubicBezTo>
                    <a:pt x="3" y="145"/>
                    <a:pt x="0" y="159"/>
                    <a:pt x="9" y="163"/>
                  </a:cubicBezTo>
                  <a:cubicBezTo>
                    <a:pt x="24" y="170"/>
                    <a:pt x="42" y="163"/>
                    <a:pt x="58" y="16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69" name="Freeform 6"/>
            <p:cNvSpPr>
              <a:spLocks/>
            </p:cNvSpPr>
            <p:nvPr/>
          </p:nvSpPr>
          <p:spPr bwMode="auto">
            <a:xfrm>
              <a:off x="1030" y="2593"/>
              <a:ext cx="51" cy="75"/>
            </a:xfrm>
            <a:custGeom>
              <a:avLst/>
              <a:gdLst>
                <a:gd name="T0" fmla="*/ 30 w 51"/>
                <a:gd name="T1" fmla="*/ 10 h 75"/>
                <a:gd name="T2" fmla="*/ 2 w 51"/>
                <a:gd name="T3" fmla="*/ 37 h 75"/>
                <a:gd name="T4" fmla="*/ 40 w 51"/>
                <a:gd name="T5" fmla="*/ 64 h 75"/>
                <a:gd name="T6" fmla="*/ 51 w 51"/>
                <a:gd name="T7" fmla="*/ 48 h 75"/>
                <a:gd name="T8" fmla="*/ 30 w 51"/>
                <a:gd name="T9" fmla="*/ 10 h 75"/>
                <a:gd name="T10" fmla="*/ 0 60000 65536"/>
                <a:gd name="T11" fmla="*/ 0 60000 65536"/>
                <a:gd name="T12" fmla="*/ 0 60000 65536"/>
                <a:gd name="T13" fmla="*/ 0 60000 65536"/>
                <a:gd name="T14" fmla="*/ 0 60000 65536"/>
                <a:gd name="T15" fmla="*/ 0 w 51"/>
                <a:gd name="T16" fmla="*/ 0 h 75"/>
                <a:gd name="T17" fmla="*/ 51 w 51"/>
                <a:gd name="T18" fmla="*/ 75 h 75"/>
              </a:gdLst>
              <a:ahLst/>
              <a:cxnLst>
                <a:cxn ang="T10">
                  <a:pos x="T0" y="T1"/>
                </a:cxn>
                <a:cxn ang="T11">
                  <a:pos x="T2" y="T3"/>
                </a:cxn>
                <a:cxn ang="T12">
                  <a:pos x="T4" y="T5"/>
                </a:cxn>
                <a:cxn ang="T13">
                  <a:pos x="T6" y="T7"/>
                </a:cxn>
                <a:cxn ang="T14">
                  <a:pos x="T8" y="T9"/>
                </a:cxn>
              </a:cxnLst>
              <a:rect l="T15" t="T16" r="T17" b="T18"/>
              <a:pathLst>
                <a:path w="51" h="75">
                  <a:moveTo>
                    <a:pt x="30" y="10"/>
                  </a:moveTo>
                  <a:cubicBezTo>
                    <a:pt x="0" y="0"/>
                    <a:pt x="12" y="12"/>
                    <a:pt x="2" y="37"/>
                  </a:cubicBezTo>
                  <a:cubicBezTo>
                    <a:pt x="9" y="67"/>
                    <a:pt x="11" y="75"/>
                    <a:pt x="40" y="64"/>
                  </a:cubicBezTo>
                  <a:cubicBezTo>
                    <a:pt x="44" y="59"/>
                    <a:pt x="51" y="54"/>
                    <a:pt x="51" y="48"/>
                  </a:cubicBezTo>
                  <a:cubicBezTo>
                    <a:pt x="51" y="20"/>
                    <a:pt x="13" y="41"/>
                    <a:pt x="30" y="10"/>
                  </a:cubicBezTo>
                  <a:close/>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0" name="Freeform 7"/>
            <p:cNvSpPr>
              <a:spLocks/>
            </p:cNvSpPr>
            <p:nvPr/>
          </p:nvSpPr>
          <p:spPr bwMode="auto">
            <a:xfrm>
              <a:off x="1109" y="2593"/>
              <a:ext cx="70" cy="151"/>
            </a:xfrm>
            <a:custGeom>
              <a:avLst/>
              <a:gdLst>
                <a:gd name="T0" fmla="*/ 48 w 70"/>
                <a:gd name="T1" fmla="*/ 10 h 151"/>
                <a:gd name="T2" fmla="*/ 10 w 70"/>
                <a:gd name="T3" fmla="*/ 42 h 151"/>
                <a:gd name="T4" fmla="*/ 16 w 70"/>
                <a:gd name="T5" fmla="*/ 75 h 151"/>
                <a:gd name="T6" fmla="*/ 32 w 70"/>
                <a:gd name="T7" fmla="*/ 81 h 151"/>
                <a:gd name="T8" fmla="*/ 54 w 70"/>
                <a:gd name="T9" fmla="*/ 48 h 151"/>
                <a:gd name="T10" fmla="*/ 54 w 70"/>
                <a:gd name="T11" fmla="*/ 64 h 151"/>
                <a:gd name="T12" fmla="*/ 70 w 70"/>
                <a:gd name="T13" fmla="*/ 119 h 151"/>
                <a:gd name="T14" fmla="*/ 21 w 70"/>
                <a:gd name="T15" fmla="*/ 151 h 151"/>
                <a:gd name="T16" fmla="*/ 0 w 70"/>
                <a:gd name="T17" fmla="*/ 146 h 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51"/>
                <a:gd name="T29" fmla="*/ 70 w 70"/>
                <a:gd name="T30" fmla="*/ 151 h 1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51">
                  <a:moveTo>
                    <a:pt x="48" y="10"/>
                  </a:moveTo>
                  <a:cubicBezTo>
                    <a:pt x="21" y="0"/>
                    <a:pt x="17" y="18"/>
                    <a:pt x="10" y="42"/>
                  </a:cubicBezTo>
                  <a:cubicBezTo>
                    <a:pt x="12" y="53"/>
                    <a:pt x="11" y="65"/>
                    <a:pt x="16" y="75"/>
                  </a:cubicBezTo>
                  <a:cubicBezTo>
                    <a:pt x="19" y="80"/>
                    <a:pt x="27" y="84"/>
                    <a:pt x="32" y="81"/>
                  </a:cubicBezTo>
                  <a:cubicBezTo>
                    <a:pt x="43" y="73"/>
                    <a:pt x="54" y="48"/>
                    <a:pt x="54" y="48"/>
                  </a:cubicBezTo>
                  <a:cubicBezTo>
                    <a:pt x="45" y="24"/>
                    <a:pt x="46" y="23"/>
                    <a:pt x="54" y="64"/>
                  </a:cubicBezTo>
                  <a:cubicBezTo>
                    <a:pt x="58" y="83"/>
                    <a:pt x="65" y="100"/>
                    <a:pt x="70" y="119"/>
                  </a:cubicBezTo>
                  <a:cubicBezTo>
                    <a:pt x="62" y="144"/>
                    <a:pt x="45" y="145"/>
                    <a:pt x="21" y="151"/>
                  </a:cubicBezTo>
                  <a:cubicBezTo>
                    <a:pt x="14" y="149"/>
                    <a:pt x="0" y="146"/>
                    <a:pt x="0" y="146"/>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1" name="Freeform 8"/>
            <p:cNvSpPr>
              <a:spLocks/>
            </p:cNvSpPr>
            <p:nvPr/>
          </p:nvSpPr>
          <p:spPr bwMode="auto">
            <a:xfrm>
              <a:off x="1223" y="2614"/>
              <a:ext cx="59" cy="64"/>
            </a:xfrm>
            <a:custGeom>
              <a:avLst/>
              <a:gdLst>
                <a:gd name="T0" fmla="*/ 32 w 59"/>
                <a:gd name="T1" fmla="*/ 0 h 64"/>
                <a:gd name="T2" fmla="*/ 0 w 59"/>
                <a:gd name="T3" fmla="*/ 38 h 64"/>
                <a:gd name="T4" fmla="*/ 59 w 59"/>
                <a:gd name="T5" fmla="*/ 32 h 64"/>
                <a:gd name="T6" fmla="*/ 32 w 59"/>
                <a:gd name="T7" fmla="*/ 0 h 64"/>
                <a:gd name="T8" fmla="*/ 0 60000 65536"/>
                <a:gd name="T9" fmla="*/ 0 60000 65536"/>
                <a:gd name="T10" fmla="*/ 0 60000 65536"/>
                <a:gd name="T11" fmla="*/ 0 60000 65536"/>
                <a:gd name="T12" fmla="*/ 0 w 59"/>
                <a:gd name="T13" fmla="*/ 0 h 64"/>
                <a:gd name="T14" fmla="*/ 59 w 59"/>
                <a:gd name="T15" fmla="*/ 64 h 64"/>
              </a:gdLst>
              <a:ahLst/>
              <a:cxnLst>
                <a:cxn ang="T8">
                  <a:pos x="T0" y="T1"/>
                </a:cxn>
                <a:cxn ang="T9">
                  <a:pos x="T2" y="T3"/>
                </a:cxn>
                <a:cxn ang="T10">
                  <a:pos x="T4" y="T5"/>
                </a:cxn>
                <a:cxn ang="T11">
                  <a:pos x="T6" y="T7"/>
                </a:cxn>
              </a:cxnLst>
              <a:rect l="T12" t="T13" r="T14" b="T15"/>
              <a:pathLst>
                <a:path w="59" h="64">
                  <a:moveTo>
                    <a:pt x="32" y="0"/>
                  </a:moveTo>
                  <a:cubicBezTo>
                    <a:pt x="4" y="7"/>
                    <a:pt x="8" y="12"/>
                    <a:pt x="0" y="38"/>
                  </a:cubicBezTo>
                  <a:cubicBezTo>
                    <a:pt x="18" y="64"/>
                    <a:pt x="49" y="64"/>
                    <a:pt x="59" y="32"/>
                  </a:cubicBezTo>
                  <a:cubicBezTo>
                    <a:pt x="54" y="15"/>
                    <a:pt x="52" y="0"/>
                    <a:pt x="32" y="0"/>
                  </a:cubicBezTo>
                  <a:close/>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2" name="Freeform 9"/>
            <p:cNvSpPr>
              <a:spLocks/>
            </p:cNvSpPr>
            <p:nvPr/>
          </p:nvSpPr>
          <p:spPr bwMode="auto">
            <a:xfrm>
              <a:off x="1657" y="2358"/>
              <a:ext cx="1" cy="82"/>
            </a:xfrm>
            <a:custGeom>
              <a:avLst/>
              <a:gdLst>
                <a:gd name="T0" fmla="*/ 0 w 1"/>
                <a:gd name="T1" fmla="*/ 0 h 82"/>
                <a:gd name="T2" fmla="*/ 0 w 1"/>
                <a:gd name="T3" fmla="*/ 82 h 82"/>
                <a:gd name="T4" fmla="*/ 0 60000 65536"/>
                <a:gd name="T5" fmla="*/ 0 60000 65536"/>
                <a:gd name="T6" fmla="*/ 0 w 1"/>
                <a:gd name="T7" fmla="*/ 0 h 82"/>
                <a:gd name="T8" fmla="*/ 1 w 1"/>
                <a:gd name="T9" fmla="*/ 82 h 82"/>
              </a:gdLst>
              <a:ahLst/>
              <a:cxnLst>
                <a:cxn ang="T4">
                  <a:pos x="T0" y="T1"/>
                </a:cxn>
                <a:cxn ang="T5">
                  <a:pos x="T2" y="T3"/>
                </a:cxn>
              </a:cxnLst>
              <a:rect l="T6" t="T7" r="T8" b="T9"/>
              <a:pathLst>
                <a:path w="1" h="82">
                  <a:moveTo>
                    <a:pt x="0" y="0"/>
                  </a:moveTo>
                  <a:cubicBezTo>
                    <a:pt x="0" y="27"/>
                    <a:pt x="0" y="55"/>
                    <a:pt x="0" y="82"/>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3" name="Freeform 10"/>
            <p:cNvSpPr>
              <a:spLocks/>
            </p:cNvSpPr>
            <p:nvPr/>
          </p:nvSpPr>
          <p:spPr bwMode="auto">
            <a:xfrm>
              <a:off x="1663" y="2402"/>
              <a:ext cx="38" cy="1"/>
            </a:xfrm>
            <a:custGeom>
              <a:avLst/>
              <a:gdLst>
                <a:gd name="T0" fmla="*/ 0 w 38"/>
                <a:gd name="T1" fmla="*/ 0 h 1"/>
                <a:gd name="T2" fmla="*/ 38 w 38"/>
                <a:gd name="T3" fmla="*/ 0 h 1"/>
                <a:gd name="T4" fmla="*/ 0 60000 65536"/>
                <a:gd name="T5" fmla="*/ 0 60000 65536"/>
                <a:gd name="T6" fmla="*/ 0 w 38"/>
                <a:gd name="T7" fmla="*/ 0 h 1"/>
                <a:gd name="T8" fmla="*/ 38 w 38"/>
                <a:gd name="T9" fmla="*/ 1 h 1"/>
              </a:gdLst>
              <a:ahLst/>
              <a:cxnLst>
                <a:cxn ang="T4">
                  <a:pos x="T0" y="T1"/>
                </a:cxn>
                <a:cxn ang="T5">
                  <a:pos x="T2" y="T3"/>
                </a:cxn>
              </a:cxnLst>
              <a:rect l="T6" t="T7" r="T8" b="T9"/>
              <a:pathLst>
                <a:path w="38" h="1">
                  <a:moveTo>
                    <a:pt x="0" y="0"/>
                  </a:moveTo>
                  <a:cubicBezTo>
                    <a:pt x="13" y="0"/>
                    <a:pt x="25" y="0"/>
                    <a:pt x="38" y="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4" name="Freeform 11"/>
            <p:cNvSpPr>
              <a:spLocks/>
            </p:cNvSpPr>
            <p:nvPr/>
          </p:nvSpPr>
          <p:spPr bwMode="auto">
            <a:xfrm>
              <a:off x="1701" y="2364"/>
              <a:ext cx="5" cy="131"/>
            </a:xfrm>
            <a:custGeom>
              <a:avLst/>
              <a:gdLst>
                <a:gd name="T0" fmla="*/ 5 w 5"/>
                <a:gd name="T1" fmla="*/ 0 h 131"/>
                <a:gd name="T2" fmla="*/ 0 w 5"/>
                <a:gd name="T3" fmla="*/ 81 h 131"/>
                <a:gd name="T4" fmla="*/ 0 60000 65536"/>
                <a:gd name="T5" fmla="*/ 0 60000 65536"/>
                <a:gd name="T6" fmla="*/ 0 w 5"/>
                <a:gd name="T7" fmla="*/ 0 h 131"/>
                <a:gd name="T8" fmla="*/ 5 w 5"/>
                <a:gd name="T9" fmla="*/ 131 h 131"/>
              </a:gdLst>
              <a:ahLst/>
              <a:cxnLst>
                <a:cxn ang="T4">
                  <a:pos x="T0" y="T1"/>
                </a:cxn>
                <a:cxn ang="T5">
                  <a:pos x="T2" y="T3"/>
                </a:cxn>
              </a:cxnLst>
              <a:rect l="T6" t="T7" r="T8" b="T9"/>
              <a:pathLst>
                <a:path w="5" h="131">
                  <a:moveTo>
                    <a:pt x="5" y="0"/>
                  </a:moveTo>
                  <a:cubicBezTo>
                    <a:pt x="0" y="104"/>
                    <a:pt x="0" y="131"/>
                    <a:pt x="0" y="81"/>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5" name="Freeform 12"/>
            <p:cNvSpPr>
              <a:spLocks/>
            </p:cNvSpPr>
            <p:nvPr/>
          </p:nvSpPr>
          <p:spPr bwMode="auto">
            <a:xfrm>
              <a:off x="1719" y="2413"/>
              <a:ext cx="59" cy="43"/>
            </a:xfrm>
            <a:custGeom>
              <a:avLst/>
              <a:gdLst>
                <a:gd name="T0" fmla="*/ 31 w 59"/>
                <a:gd name="T1" fmla="*/ 0 h 43"/>
                <a:gd name="T2" fmla="*/ 31 w 59"/>
                <a:gd name="T3" fmla="*/ 43 h 43"/>
                <a:gd name="T4" fmla="*/ 52 w 59"/>
                <a:gd name="T5" fmla="*/ 21 h 43"/>
                <a:gd name="T6" fmla="*/ 36 w 59"/>
                <a:gd name="T7" fmla="*/ 11 h 43"/>
                <a:gd name="T8" fmla="*/ 31 w 59"/>
                <a:gd name="T9" fmla="*/ 0 h 43"/>
                <a:gd name="T10" fmla="*/ 0 60000 65536"/>
                <a:gd name="T11" fmla="*/ 0 60000 65536"/>
                <a:gd name="T12" fmla="*/ 0 60000 65536"/>
                <a:gd name="T13" fmla="*/ 0 60000 65536"/>
                <a:gd name="T14" fmla="*/ 0 60000 65536"/>
                <a:gd name="T15" fmla="*/ 0 w 59"/>
                <a:gd name="T16" fmla="*/ 0 h 43"/>
                <a:gd name="T17" fmla="*/ 59 w 59"/>
                <a:gd name="T18" fmla="*/ 43 h 43"/>
              </a:gdLst>
              <a:ahLst/>
              <a:cxnLst>
                <a:cxn ang="T10">
                  <a:pos x="T0" y="T1"/>
                </a:cxn>
                <a:cxn ang="T11">
                  <a:pos x="T2" y="T3"/>
                </a:cxn>
                <a:cxn ang="T12">
                  <a:pos x="T4" y="T5"/>
                </a:cxn>
                <a:cxn ang="T13">
                  <a:pos x="T6" y="T7"/>
                </a:cxn>
                <a:cxn ang="T14">
                  <a:pos x="T8" y="T9"/>
                </a:cxn>
              </a:cxnLst>
              <a:rect l="T15" t="T16" r="T17" b="T18"/>
              <a:pathLst>
                <a:path w="59" h="43">
                  <a:moveTo>
                    <a:pt x="31" y="0"/>
                  </a:moveTo>
                  <a:cubicBezTo>
                    <a:pt x="0" y="9"/>
                    <a:pt x="0" y="34"/>
                    <a:pt x="31" y="43"/>
                  </a:cubicBezTo>
                  <a:cubicBezTo>
                    <a:pt x="39" y="40"/>
                    <a:pt x="59" y="39"/>
                    <a:pt x="52" y="21"/>
                  </a:cubicBezTo>
                  <a:cubicBezTo>
                    <a:pt x="50" y="15"/>
                    <a:pt x="40" y="15"/>
                    <a:pt x="36" y="11"/>
                  </a:cubicBezTo>
                  <a:cubicBezTo>
                    <a:pt x="33" y="8"/>
                    <a:pt x="33" y="4"/>
                    <a:pt x="31" y="0"/>
                  </a:cubicBezTo>
                  <a:close/>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6" name="Freeform 13"/>
            <p:cNvSpPr>
              <a:spLocks/>
            </p:cNvSpPr>
            <p:nvPr/>
          </p:nvSpPr>
          <p:spPr bwMode="auto">
            <a:xfrm>
              <a:off x="1782" y="2407"/>
              <a:ext cx="60" cy="77"/>
            </a:xfrm>
            <a:custGeom>
              <a:avLst/>
              <a:gdLst>
                <a:gd name="T0" fmla="*/ 0 w 60"/>
                <a:gd name="T1" fmla="*/ 0 h 77"/>
                <a:gd name="T2" fmla="*/ 22 w 60"/>
                <a:gd name="T3" fmla="*/ 11 h 77"/>
                <a:gd name="T4" fmla="*/ 38 w 60"/>
                <a:gd name="T5" fmla="*/ 17 h 77"/>
                <a:gd name="T6" fmla="*/ 55 w 60"/>
                <a:gd name="T7" fmla="*/ 27 h 77"/>
                <a:gd name="T8" fmla="*/ 60 w 60"/>
                <a:gd name="T9" fmla="*/ 55 h 77"/>
                <a:gd name="T10" fmla="*/ 0 60000 65536"/>
                <a:gd name="T11" fmla="*/ 0 60000 65536"/>
                <a:gd name="T12" fmla="*/ 0 60000 65536"/>
                <a:gd name="T13" fmla="*/ 0 60000 65536"/>
                <a:gd name="T14" fmla="*/ 0 60000 65536"/>
                <a:gd name="T15" fmla="*/ 0 w 60"/>
                <a:gd name="T16" fmla="*/ 0 h 77"/>
                <a:gd name="T17" fmla="*/ 60 w 60"/>
                <a:gd name="T18" fmla="*/ 77 h 77"/>
              </a:gdLst>
              <a:ahLst/>
              <a:cxnLst>
                <a:cxn ang="T10">
                  <a:pos x="T0" y="T1"/>
                </a:cxn>
                <a:cxn ang="T11">
                  <a:pos x="T2" y="T3"/>
                </a:cxn>
                <a:cxn ang="T12">
                  <a:pos x="T4" y="T5"/>
                </a:cxn>
                <a:cxn ang="T13">
                  <a:pos x="T6" y="T7"/>
                </a:cxn>
                <a:cxn ang="T14">
                  <a:pos x="T8" y="T9"/>
                </a:cxn>
              </a:cxnLst>
              <a:rect l="T15" t="T16" r="T17" b="T18"/>
              <a:pathLst>
                <a:path w="60" h="77">
                  <a:moveTo>
                    <a:pt x="0" y="0"/>
                  </a:moveTo>
                  <a:cubicBezTo>
                    <a:pt x="17" y="77"/>
                    <a:pt x="10" y="50"/>
                    <a:pt x="22" y="11"/>
                  </a:cubicBezTo>
                  <a:cubicBezTo>
                    <a:pt x="36" y="61"/>
                    <a:pt x="19" y="21"/>
                    <a:pt x="38" y="17"/>
                  </a:cubicBezTo>
                  <a:cubicBezTo>
                    <a:pt x="44" y="16"/>
                    <a:pt x="49" y="24"/>
                    <a:pt x="55" y="27"/>
                  </a:cubicBezTo>
                  <a:cubicBezTo>
                    <a:pt x="57" y="36"/>
                    <a:pt x="60" y="55"/>
                    <a:pt x="60" y="5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7" name="Freeform 14"/>
            <p:cNvSpPr>
              <a:spLocks/>
            </p:cNvSpPr>
            <p:nvPr/>
          </p:nvSpPr>
          <p:spPr bwMode="auto">
            <a:xfrm>
              <a:off x="1856" y="2413"/>
              <a:ext cx="48" cy="52"/>
            </a:xfrm>
            <a:custGeom>
              <a:avLst/>
              <a:gdLst>
                <a:gd name="T0" fmla="*/ 2 w 48"/>
                <a:gd name="T1" fmla="*/ 21 h 52"/>
                <a:gd name="T2" fmla="*/ 30 w 48"/>
                <a:gd name="T3" fmla="*/ 16 h 52"/>
                <a:gd name="T4" fmla="*/ 24 w 48"/>
                <a:gd name="T5" fmla="*/ 0 h 52"/>
                <a:gd name="T6" fmla="*/ 13 w 48"/>
                <a:gd name="T7" fmla="*/ 16 h 52"/>
                <a:gd name="T8" fmla="*/ 19 w 48"/>
                <a:gd name="T9" fmla="*/ 49 h 52"/>
                <a:gd name="T10" fmla="*/ 46 w 48"/>
                <a:gd name="T11" fmla="*/ 43 h 52"/>
                <a:gd name="T12" fmla="*/ 40 w 48"/>
                <a:gd name="T13" fmla="*/ 43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2" y="21"/>
                  </a:moveTo>
                  <a:cubicBezTo>
                    <a:pt x="11" y="19"/>
                    <a:pt x="23" y="23"/>
                    <a:pt x="30" y="16"/>
                  </a:cubicBezTo>
                  <a:cubicBezTo>
                    <a:pt x="34" y="12"/>
                    <a:pt x="30" y="0"/>
                    <a:pt x="24" y="0"/>
                  </a:cubicBezTo>
                  <a:cubicBezTo>
                    <a:pt x="18" y="0"/>
                    <a:pt x="17" y="11"/>
                    <a:pt x="13" y="16"/>
                  </a:cubicBezTo>
                  <a:cubicBezTo>
                    <a:pt x="10" y="25"/>
                    <a:pt x="0" y="43"/>
                    <a:pt x="19" y="49"/>
                  </a:cubicBezTo>
                  <a:cubicBezTo>
                    <a:pt x="28" y="52"/>
                    <a:pt x="37" y="46"/>
                    <a:pt x="46" y="43"/>
                  </a:cubicBezTo>
                  <a:cubicBezTo>
                    <a:pt x="48" y="42"/>
                    <a:pt x="42" y="43"/>
                    <a:pt x="40" y="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8" name="Freeform 15"/>
            <p:cNvSpPr>
              <a:spLocks/>
            </p:cNvSpPr>
            <p:nvPr/>
          </p:nvSpPr>
          <p:spPr bwMode="auto">
            <a:xfrm>
              <a:off x="2049" y="2383"/>
              <a:ext cx="228" cy="73"/>
            </a:xfrm>
            <a:custGeom>
              <a:avLst/>
              <a:gdLst>
                <a:gd name="T0" fmla="*/ 0 w 228"/>
                <a:gd name="T1" fmla="*/ 73 h 73"/>
                <a:gd name="T2" fmla="*/ 43 w 228"/>
                <a:gd name="T3" fmla="*/ 35 h 73"/>
                <a:gd name="T4" fmla="*/ 54 w 228"/>
                <a:gd name="T5" fmla="*/ 68 h 73"/>
                <a:gd name="T6" fmla="*/ 87 w 228"/>
                <a:gd name="T7" fmla="*/ 35 h 73"/>
                <a:gd name="T8" fmla="*/ 125 w 228"/>
                <a:gd name="T9" fmla="*/ 51 h 73"/>
                <a:gd name="T10" fmla="*/ 168 w 228"/>
                <a:gd name="T11" fmla="*/ 30 h 73"/>
                <a:gd name="T12" fmla="*/ 206 w 228"/>
                <a:gd name="T13" fmla="*/ 19 h 73"/>
                <a:gd name="T14" fmla="*/ 228 w 228"/>
                <a:gd name="T15" fmla="*/ 62 h 73"/>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73"/>
                <a:gd name="T26" fmla="*/ 228 w 228"/>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73">
                  <a:moveTo>
                    <a:pt x="0" y="73"/>
                  </a:moveTo>
                  <a:cubicBezTo>
                    <a:pt x="14" y="40"/>
                    <a:pt x="12" y="4"/>
                    <a:pt x="43" y="35"/>
                  </a:cubicBezTo>
                  <a:cubicBezTo>
                    <a:pt x="47" y="46"/>
                    <a:pt x="43" y="65"/>
                    <a:pt x="54" y="68"/>
                  </a:cubicBezTo>
                  <a:cubicBezTo>
                    <a:pt x="63" y="71"/>
                    <a:pt x="87" y="35"/>
                    <a:pt x="87" y="35"/>
                  </a:cubicBezTo>
                  <a:cubicBezTo>
                    <a:pt x="119" y="57"/>
                    <a:pt x="93" y="72"/>
                    <a:pt x="125" y="51"/>
                  </a:cubicBezTo>
                  <a:cubicBezTo>
                    <a:pt x="147" y="22"/>
                    <a:pt x="140" y="0"/>
                    <a:pt x="168" y="30"/>
                  </a:cubicBezTo>
                  <a:cubicBezTo>
                    <a:pt x="178" y="63"/>
                    <a:pt x="185" y="33"/>
                    <a:pt x="206" y="19"/>
                  </a:cubicBezTo>
                  <a:cubicBezTo>
                    <a:pt x="212" y="31"/>
                    <a:pt x="217" y="53"/>
                    <a:pt x="228" y="62"/>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79" name="Freeform 16"/>
            <p:cNvSpPr>
              <a:spLocks/>
            </p:cNvSpPr>
            <p:nvPr/>
          </p:nvSpPr>
          <p:spPr bwMode="auto">
            <a:xfrm>
              <a:off x="2462" y="2375"/>
              <a:ext cx="271" cy="83"/>
            </a:xfrm>
            <a:custGeom>
              <a:avLst/>
              <a:gdLst>
                <a:gd name="T0" fmla="*/ 0 w 271"/>
                <a:gd name="T1" fmla="*/ 54 h 83"/>
                <a:gd name="T2" fmla="*/ 27 w 271"/>
                <a:gd name="T3" fmla="*/ 16 h 83"/>
                <a:gd name="T4" fmla="*/ 43 w 271"/>
                <a:gd name="T5" fmla="*/ 0 h 83"/>
                <a:gd name="T6" fmla="*/ 48 w 271"/>
                <a:gd name="T7" fmla="*/ 16 h 83"/>
                <a:gd name="T8" fmla="*/ 76 w 271"/>
                <a:gd name="T9" fmla="*/ 21 h 83"/>
                <a:gd name="T10" fmla="*/ 87 w 271"/>
                <a:gd name="T11" fmla="*/ 43 h 83"/>
                <a:gd name="T12" fmla="*/ 92 w 271"/>
                <a:gd name="T13" fmla="*/ 65 h 83"/>
                <a:gd name="T14" fmla="*/ 103 w 271"/>
                <a:gd name="T15" fmla="*/ 43 h 83"/>
                <a:gd name="T16" fmla="*/ 119 w 271"/>
                <a:gd name="T17" fmla="*/ 27 h 83"/>
                <a:gd name="T18" fmla="*/ 130 w 271"/>
                <a:gd name="T19" fmla="*/ 11 h 83"/>
                <a:gd name="T20" fmla="*/ 168 w 271"/>
                <a:gd name="T21" fmla="*/ 38 h 83"/>
                <a:gd name="T22" fmla="*/ 190 w 271"/>
                <a:gd name="T23" fmla="*/ 38 h 83"/>
                <a:gd name="T24" fmla="*/ 217 w 271"/>
                <a:gd name="T25" fmla="*/ 32 h 83"/>
                <a:gd name="T26" fmla="*/ 271 w 271"/>
                <a:gd name="T27" fmla="*/ 59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1"/>
                <a:gd name="T43" fmla="*/ 0 h 83"/>
                <a:gd name="T44" fmla="*/ 271 w 271"/>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1" h="83">
                  <a:moveTo>
                    <a:pt x="0" y="54"/>
                  </a:moveTo>
                  <a:cubicBezTo>
                    <a:pt x="9" y="41"/>
                    <a:pt x="17" y="28"/>
                    <a:pt x="27" y="16"/>
                  </a:cubicBezTo>
                  <a:cubicBezTo>
                    <a:pt x="32" y="10"/>
                    <a:pt x="35" y="0"/>
                    <a:pt x="43" y="0"/>
                  </a:cubicBezTo>
                  <a:cubicBezTo>
                    <a:pt x="49" y="0"/>
                    <a:pt x="46" y="11"/>
                    <a:pt x="48" y="16"/>
                  </a:cubicBezTo>
                  <a:cubicBezTo>
                    <a:pt x="57" y="83"/>
                    <a:pt x="56" y="61"/>
                    <a:pt x="76" y="21"/>
                  </a:cubicBezTo>
                  <a:cubicBezTo>
                    <a:pt x="80" y="28"/>
                    <a:pt x="84" y="35"/>
                    <a:pt x="87" y="43"/>
                  </a:cubicBezTo>
                  <a:cubicBezTo>
                    <a:pt x="90" y="50"/>
                    <a:pt x="84" y="65"/>
                    <a:pt x="92" y="65"/>
                  </a:cubicBezTo>
                  <a:cubicBezTo>
                    <a:pt x="100" y="65"/>
                    <a:pt x="98" y="50"/>
                    <a:pt x="103" y="43"/>
                  </a:cubicBezTo>
                  <a:cubicBezTo>
                    <a:pt x="107" y="37"/>
                    <a:pt x="114" y="33"/>
                    <a:pt x="119" y="27"/>
                  </a:cubicBezTo>
                  <a:cubicBezTo>
                    <a:pt x="123" y="22"/>
                    <a:pt x="126" y="16"/>
                    <a:pt x="130" y="11"/>
                  </a:cubicBezTo>
                  <a:cubicBezTo>
                    <a:pt x="149" y="39"/>
                    <a:pt x="132" y="46"/>
                    <a:pt x="168" y="38"/>
                  </a:cubicBezTo>
                  <a:cubicBezTo>
                    <a:pt x="193" y="0"/>
                    <a:pt x="165" y="31"/>
                    <a:pt x="190" y="38"/>
                  </a:cubicBezTo>
                  <a:cubicBezTo>
                    <a:pt x="199" y="41"/>
                    <a:pt x="208" y="34"/>
                    <a:pt x="217" y="32"/>
                  </a:cubicBezTo>
                  <a:cubicBezTo>
                    <a:pt x="257" y="5"/>
                    <a:pt x="250" y="40"/>
                    <a:pt x="271" y="5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0" name="Freeform 17"/>
            <p:cNvSpPr>
              <a:spLocks/>
            </p:cNvSpPr>
            <p:nvPr/>
          </p:nvSpPr>
          <p:spPr bwMode="auto">
            <a:xfrm>
              <a:off x="2896" y="2378"/>
              <a:ext cx="245" cy="83"/>
            </a:xfrm>
            <a:custGeom>
              <a:avLst/>
              <a:gdLst>
                <a:gd name="T0" fmla="*/ 0 w 245"/>
                <a:gd name="T1" fmla="*/ 46 h 83"/>
                <a:gd name="T2" fmla="*/ 27 w 245"/>
                <a:gd name="T3" fmla="*/ 24 h 83"/>
                <a:gd name="T4" fmla="*/ 44 w 245"/>
                <a:gd name="T5" fmla="*/ 2 h 83"/>
                <a:gd name="T6" fmla="*/ 55 w 245"/>
                <a:gd name="T7" fmla="*/ 18 h 83"/>
                <a:gd name="T8" fmla="*/ 60 w 245"/>
                <a:gd name="T9" fmla="*/ 62 h 83"/>
                <a:gd name="T10" fmla="*/ 104 w 245"/>
                <a:gd name="T11" fmla="*/ 2 h 83"/>
                <a:gd name="T12" fmla="*/ 109 w 245"/>
                <a:gd name="T13" fmla="*/ 29 h 83"/>
                <a:gd name="T14" fmla="*/ 114 w 245"/>
                <a:gd name="T15" fmla="*/ 62 h 83"/>
                <a:gd name="T16" fmla="*/ 131 w 245"/>
                <a:gd name="T17" fmla="*/ 40 h 83"/>
                <a:gd name="T18" fmla="*/ 163 w 245"/>
                <a:gd name="T19" fmla="*/ 2 h 83"/>
                <a:gd name="T20" fmla="*/ 174 w 245"/>
                <a:gd name="T21" fmla="*/ 51 h 83"/>
                <a:gd name="T22" fmla="*/ 185 w 245"/>
                <a:gd name="T23" fmla="*/ 35 h 83"/>
                <a:gd name="T24" fmla="*/ 218 w 245"/>
                <a:gd name="T25" fmla="*/ 13 h 83"/>
                <a:gd name="T26" fmla="*/ 245 w 245"/>
                <a:gd name="T27" fmla="*/ 6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83"/>
                <a:gd name="T44" fmla="*/ 245 w 245"/>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83">
                  <a:moveTo>
                    <a:pt x="0" y="46"/>
                  </a:moveTo>
                  <a:cubicBezTo>
                    <a:pt x="9" y="39"/>
                    <a:pt x="19" y="32"/>
                    <a:pt x="27" y="24"/>
                  </a:cubicBezTo>
                  <a:cubicBezTo>
                    <a:pt x="34" y="17"/>
                    <a:pt x="35" y="4"/>
                    <a:pt x="44" y="2"/>
                  </a:cubicBezTo>
                  <a:cubicBezTo>
                    <a:pt x="50" y="1"/>
                    <a:pt x="51" y="13"/>
                    <a:pt x="55" y="18"/>
                  </a:cubicBezTo>
                  <a:cubicBezTo>
                    <a:pt x="57" y="33"/>
                    <a:pt x="45" y="62"/>
                    <a:pt x="60" y="62"/>
                  </a:cubicBezTo>
                  <a:cubicBezTo>
                    <a:pt x="63" y="62"/>
                    <a:pt x="95" y="16"/>
                    <a:pt x="104" y="2"/>
                  </a:cubicBezTo>
                  <a:cubicBezTo>
                    <a:pt x="106" y="11"/>
                    <a:pt x="107" y="20"/>
                    <a:pt x="109" y="29"/>
                  </a:cubicBezTo>
                  <a:cubicBezTo>
                    <a:pt x="111" y="40"/>
                    <a:pt x="104" y="57"/>
                    <a:pt x="114" y="62"/>
                  </a:cubicBezTo>
                  <a:cubicBezTo>
                    <a:pt x="122" y="66"/>
                    <a:pt x="125" y="47"/>
                    <a:pt x="131" y="40"/>
                  </a:cubicBezTo>
                  <a:cubicBezTo>
                    <a:pt x="166" y="0"/>
                    <a:pt x="140" y="35"/>
                    <a:pt x="163" y="2"/>
                  </a:cubicBezTo>
                  <a:cubicBezTo>
                    <a:pt x="167" y="18"/>
                    <a:pt x="160" y="42"/>
                    <a:pt x="174" y="51"/>
                  </a:cubicBezTo>
                  <a:cubicBezTo>
                    <a:pt x="179" y="55"/>
                    <a:pt x="181" y="40"/>
                    <a:pt x="185" y="35"/>
                  </a:cubicBezTo>
                  <a:cubicBezTo>
                    <a:pt x="202" y="15"/>
                    <a:pt x="196" y="19"/>
                    <a:pt x="218" y="13"/>
                  </a:cubicBezTo>
                  <a:cubicBezTo>
                    <a:pt x="223" y="33"/>
                    <a:pt x="216" y="83"/>
                    <a:pt x="245" y="67"/>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1" name="Freeform 18"/>
            <p:cNvSpPr>
              <a:spLocks/>
            </p:cNvSpPr>
            <p:nvPr/>
          </p:nvSpPr>
          <p:spPr bwMode="auto">
            <a:xfrm>
              <a:off x="3304" y="2391"/>
              <a:ext cx="277" cy="64"/>
            </a:xfrm>
            <a:custGeom>
              <a:avLst/>
              <a:gdLst>
                <a:gd name="T0" fmla="*/ 0 w 277"/>
                <a:gd name="T1" fmla="*/ 54 h 64"/>
                <a:gd name="T2" fmla="*/ 22 w 277"/>
                <a:gd name="T3" fmla="*/ 33 h 64"/>
                <a:gd name="T4" fmla="*/ 43 w 277"/>
                <a:gd name="T5" fmla="*/ 27 h 64"/>
                <a:gd name="T6" fmla="*/ 49 w 277"/>
                <a:gd name="T7" fmla="*/ 60 h 64"/>
                <a:gd name="T8" fmla="*/ 65 w 277"/>
                <a:gd name="T9" fmla="*/ 54 h 64"/>
                <a:gd name="T10" fmla="*/ 98 w 277"/>
                <a:gd name="T11" fmla="*/ 16 h 64"/>
                <a:gd name="T12" fmla="*/ 109 w 277"/>
                <a:gd name="T13" fmla="*/ 38 h 64"/>
                <a:gd name="T14" fmla="*/ 114 w 277"/>
                <a:gd name="T15" fmla="*/ 54 h 64"/>
                <a:gd name="T16" fmla="*/ 163 w 277"/>
                <a:gd name="T17" fmla="*/ 5 h 64"/>
                <a:gd name="T18" fmla="*/ 174 w 277"/>
                <a:gd name="T19" fmla="*/ 27 h 64"/>
                <a:gd name="T20" fmla="*/ 179 w 277"/>
                <a:gd name="T21" fmla="*/ 60 h 64"/>
                <a:gd name="T22" fmla="*/ 234 w 277"/>
                <a:gd name="T23" fmla="*/ 16 h 64"/>
                <a:gd name="T24" fmla="*/ 277 w 277"/>
                <a:gd name="T25" fmla="*/ 6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64"/>
                <a:gd name="T41" fmla="*/ 277 w 277"/>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64">
                  <a:moveTo>
                    <a:pt x="0" y="54"/>
                  </a:moveTo>
                  <a:cubicBezTo>
                    <a:pt x="7" y="47"/>
                    <a:pt x="16" y="41"/>
                    <a:pt x="22" y="33"/>
                  </a:cubicBezTo>
                  <a:cubicBezTo>
                    <a:pt x="39" y="11"/>
                    <a:pt x="24" y="0"/>
                    <a:pt x="43" y="27"/>
                  </a:cubicBezTo>
                  <a:cubicBezTo>
                    <a:pt x="45" y="38"/>
                    <a:pt x="42" y="51"/>
                    <a:pt x="49" y="60"/>
                  </a:cubicBezTo>
                  <a:cubicBezTo>
                    <a:pt x="53" y="64"/>
                    <a:pt x="61" y="58"/>
                    <a:pt x="65" y="54"/>
                  </a:cubicBezTo>
                  <a:cubicBezTo>
                    <a:pt x="78" y="43"/>
                    <a:pt x="86" y="28"/>
                    <a:pt x="98" y="16"/>
                  </a:cubicBezTo>
                  <a:cubicBezTo>
                    <a:pt x="102" y="23"/>
                    <a:pt x="106" y="30"/>
                    <a:pt x="109" y="38"/>
                  </a:cubicBezTo>
                  <a:cubicBezTo>
                    <a:pt x="111" y="43"/>
                    <a:pt x="108" y="54"/>
                    <a:pt x="114" y="54"/>
                  </a:cubicBezTo>
                  <a:cubicBezTo>
                    <a:pt x="116" y="54"/>
                    <a:pt x="154" y="11"/>
                    <a:pt x="163" y="5"/>
                  </a:cubicBezTo>
                  <a:cubicBezTo>
                    <a:pt x="167" y="12"/>
                    <a:pt x="172" y="19"/>
                    <a:pt x="174" y="27"/>
                  </a:cubicBezTo>
                  <a:cubicBezTo>
                    <a:pt x="177" y="38"/>
                    <a:pt x="169" y="54"/>
                    <a:pt x="179" y="60"/>
                  </a:cubicBezTo>
                  <a:cubicBezTo>
                    <a:pt x="181" y="61"/>
                    <a:pt x="213" y="29"/>
                    <a:pt x="234" y="16"/>
                  </a:cubicBezTo>
                  <a:cubicBezTo>
                    <a:pt x="258" y="50"/>
                    <a:pt x="239" y="60"/>
                    <a:pt x="277" y="6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2" name="Freeform 19"/>
            <p:cNvSpPr>
              <a:spLocks/>
            </p:cNvSpPr>
            <p:nvPr/>
          </p:nvSpPr>
          <p:spPr bwMode="auto">
            <a:xfrm>
              <a:off x="886" y="2966"/>
              <a:ext cx="206" cy="72"/>
            </a:xfrm>
            <a:custGeom>
              <a:avLst/>
              <a:gdLst>
                <a:gd name="T0" fmla="*/ 0 w 206"/>
                <a:gd name="T1" fmla="*/ 66 h 72"/>
                <a:gd name="T2" fmla="*/ 43 w 206"/>
                <a:gd name="T3" fmla="*/ 23 h 72"/>
                <a:gd name="T4" fmla="*/ 92 w 206"/>
                <a:gd name="T5" fmla="*/ 12 h 72"/>
                <a:gd name="T6" fmla="*/ 108 w 206"/>
                <a:gd name="T7" fmla="*/ 23 h 72"/>
                <a:gd name="T8" fmla="*/ 119 w 206"/>
                <a:gd name="T9" fmla="*/ 61 h 72"/>
                <a:gd name="T10" fmla="*/ 157 w 206"/>
                <a:gd name="T11" fmla="*/ 6 h 72"/>
                <a:gd name="T12" fmla="*/ 168 w 206"/>
                <a:gd name="T13" fmla="*/ 66 h 72"/>
                <a:gd name="T14" fmla="*/ 190 w 206"/>
                <a:gd name="T15" fmla="*/ 34 h 72"/>
                <a:gd name="T16" fmla="*/ 206 w 206"/>
                <a:gd name="T17" fmla="*/ 7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72"/>
                <a:gd name="T29" fmla="*/ 206 w 206"/>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72">
                  <a:moveTo>
                    <a:pt x="0" y="66"/>
                  </a:moveTo>
                  <a:cubicBezTo>
                    <a:pt x="9" y="39"/>
                    <a:pt x="9" y="0"/>
                    <a:pt x="43" y="23"/>
                  </a:cubicBezTo>
                  <a:cubicBezTo>
                    <a:pt x="57" y="70"/>
                    <a:pt x="76" y="34"/>
                    <a:pt x="92" y="12"/>
                  </a:cubicBezTo>
                  <a:cubicBezTo>
                    <a:pt x="97" y="16"/>
                    <a:pt x="105" y="17"/>
                    <a:pt x="108" y="23"/>
                  </a:cubicBezTo>
                  <a:cubicBezTo>
                    <a:pt x="114" y="35"/>
                    <a:pt x="119" y="61"/>
                    <a:pt x="119" y="61"/>
                  </a:cubicBezTo>
                  <a:cubicBezTo>
                    <a:pt x="131" y="42"/>
                    <a:pt x="145" y="25"/>
                    <a:pt x="157" y="6"/>
                  </a:cubicBezTo>
                  <a:cubicBezTo>
                    <a:pt x="164" y="25"/>
                    <a:pt x="149" y="58"/>
                    <a:pt x="168" y="66"/>
                  </a:cubicBezTo>
                  <a:cubicBezTo>
                    <a:pt x="180" y="71"/>
                    <a:pt x="190" y="34"/>
                    <a:pt x="190" y="34"/>
                  </a:cubicBezTo>
                  <a:cubicBezTo>
                    <a:pt x="192" y="42"/>
                    <a:pt x="194" y="72"/>
                    <a:pt x="206" y="72"/>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3" name="Freeform 20"/>
            <p:cNvSpPr>
              <a:spLocks/>
            </p:cNvSpPr>
            <p:nvPr/>
          </p:nvSpPr>
          <p:spPr bwMode="auto">
            <a:xfrm>
              <a:off x="1130" y="2969"/>
              <a:ext cx="245" cy="74"/>
            </a:xfrm>
            <a:custGeom>
              <a:avLst/>
              <a:gdLst>
                <a:gd name="T0" fmla="*/ 0 w 245"/>
                <a:gd name="T1" fmla="*/ 74 h 74"/>
                <a:gd name="T2" fmla="*/ 17 w 245"/>
                <a:gd name="T3" fmla="*/ 31 h 74"/>
                <a:gd name="T4" fmla="*/ 27 w 245"/>
                <a:gd name="T5" fmla="*/ 3 h 74"/>
                <a:gd name="T6" fmla="*/ 38 w 245"/>
                <a:gd name="T7" fmla="*/ 20 h 74"/>
                <a:gd name="T8" fmla="*/ 71 w 245"/>
                <a:gd name="T9" fmla="*/ 63 h 74"/>
                <a:gd name="T10" fmla="*/ 104 w 245"/>
                <a:gd name="T11" fmla="*/ 25 h 74"/>
                <a:gd name="T12" fmla="*/ 120 w 245"/>
                <a:gd name="T13" fmla="*/ 58 h 74"/>
                <a:gd name="T14" fmla="*/ 163 w 245"/>
                <a:gd name="T15" fmla="*/ 14 h 74"/>
                <a:gd name="T16" fmla="*/ 174 w 245"/>
                <a:gd name="T17" fmla="*/ 31 h 74"/>
                <a:gd name="T18" fmla="*/ 180 w 245"/>
                <a:gd name="T19" fmla="*/ 47 h 74"/>
                <a:gd name="T20" fmla="*/ 228 w 245"/>
                <a:gd name="T21" fmla="*/ 20 h 74"/>
                <a:gd name="T22" fmla="*/ 245 w 245"/>
                <a:gd name="T23" fmla="*/ 41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
                <a:gd name="T37" fmla="*/ 0 h 74"/>
                <a:gd name="T38" fmla="*/ 245 w 24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5" h="74">
                  <a:moveTo>
                    <a:pt x="0" y="74"/>
                  </a:moveTo>
                  <a:cubicBezTo>
                    <a:pt x="6" y="60"/>
                    <a:pt x="12" y="45"/>
                    <a:pt x="17" y="31"/>
                  </a:cubicBezTo>
                  <a:cubicBezTo>
                    <a:pt x="21" y="22"/>
                    <a:pt x="18" y="8"/>
                    <a:pt x="27" y="3"/>
                  </a:cubicBezTo>
                  <a:cubicBezTo>
                    <a:pt x="33" y="0"/>
                    <a:pt x="34" y="14"/>
                    <a:pt x="38" y="20"/>
                  </a:cubicBezTo>
                  <a:cubicBezTo>
                    <a:pt x="45" y="57"/>
                    <a:pt x="34" y="73"/>
                    <a:pt x="71" y="63"/>
                  </a:cubicBezTo>
                  <a:cubicBezTo>
                    <a:pt x="73" y="61"/>
                    <a:pt x="97" y="25"/>
                    <a:pt x="104" y="25"/>
                  </a:cubicBezTo>
                  <a:cubicBezTo>
                    <a:pt x="110" y="25"/>
                    <a:pt x="119" y="55"/>
                    <a:pt x="120" y="58"/>
                  </a:cubicBezTo>
                  <a:cubicBezTo>
                    <a:pt x="142" y="50"/>
                    <a:pt x="147" y="31"/>
                    <a:pt x="163" y="14"/>
                  </a:cubicBezTo>
                  <a:cubicBezTo>
                    <a:pt x="167" y="20"/>
                    <a:pt x="171" y="25"/>
                    <a:pt x="174" y="31"/>
                  </a:cubicBezTo>
                  <a:cubicBezTo>
                    <a:pt x="177" y="36"/>
                    <a:pt x="174" y="48"/>
                    <a:pt x="180" y="47"/>
                  </a:cubicBezTo>
                  <a:cubicBezTo>
                    <a:pt x="198" y="44"/>
                    <a:pt x="210" y="25"/>
                    <a:pt x="228" y="20"/>
                  </a:cubicBezTo>
                  <a:cubicBezTo>
                    <a:pt x="240" y="38"/>
                    <a:pt x="234" y="32"/>
                    <a:pt x="245" y="41"/>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4" name="Freeform 21"/>
            <p:cNvSpPr>
              <a:spLocks/>
            </p:cNvSpPr>
            <p:nvPr/>
          </p:nvSpPr>
          <p:spPr bwMode="auto">
            <a:xfrm>
              <a:off x="891" y="3130"/>
              <a:ext cx="218" cy="69"/>
            </a:xfrm>
            <a:custGeom>
              <a:avLst/>
              <a:gdLst>
                <a:gd name="T0" fmla="*/ 0 w 218"/>
                <a:gd name="T1" fmla="*/ 54 h 69"/>
                <a:gd name="T2" fmla="*/ 27 w 218"/>
                <a:gd name="T3" fmla="*/ 43 h 69"/>
                <a:gd name="T4" fmla="*/ 60 w 218"/>
                <a:gd name="T5" fmla="*/ 27 h 69"/>
                <a:gd name="T6" fmla="*/ 109 w 218"/>
                <a:gd name="T7" fmla="*/ 11 h 69"/>
                <a:gd name="T8" fmla="*/ 125 w 218"/>
                <a:gd name="T9" fmla="*/ 22 h 69"/>
                <a:gd name="T10" fmla="*/ 131 w 218"/>
                <a:gd name="T11" fmla="*/ 43 h 69"/>
                <a:gd name="T12" fmla="*/ 158 w 218"/>
                <a:gd name="T13" fmla="*/ 0 h 69"/>
                <a:gd name="T14" fmla="*/ 174 w 218"/>
                <a:gd name="T15" fmla="*/ 22 h 69"/>
                <a:gd name="T16" fmla="*/ 179 w 218"/>
                <a:gd name="T17" fmla="*/ 38 h 69"/>
                <a:gd name="T18" fmla="*/ 201 w 218"/>
                <a:gd name="T19" fmla="*/ 5 h 69"/>
                <a:gd name="T20" fmla="*/ 218 w 218"/>
                <a:gd name="T21" fmla="*/ 38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8"/>
                <a:gd name="T34" fmla="*/ 0 h 69"/>
                <a:gd name="T35" fmla="*/ 218 w 218"/>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8" h="69">
                  <a:moveTo>
                    <a:pt x="0" y="54"/>
                  </a:moveTo>
                  <a:cubicBezTo>
                    <a:pt x="9" y="50"/>
                    <a:pt x="19" y="49"/>
                    <a:pt x="27" y="43"/>
                  </a:cubicBezTo>
                  <a:cubicBezTo>
                    <a:pt x="58" y="21"/>
                    <a:pt x="29" y="17"/>
                    <a:pt x="60" y="27"/>
                  </a:cubicBezTo>
                  <a:cubicBezTo>
                    <a:pt x="73" y="69"/>
                    <a:pt x="97" y="28"/>
                    <a:pt x="109" y="11"/>
                  </a:cubicBezTo>
                  <a:cubicBezTo>
                    <a:pt x="114" y="15"/>
                    <a:pt x="121" y="17"/>
                    <a:pt x="125" y="22"/>
                  </a:cubicBezTo>
                  <a:cubicBezTo>
                    <a:pt x="129" y="28"/>
                    <a:pt x="124" y="43"/>
                    <a:pt x="131" y="43"/>
                  </a:cubicBezTo>
                  <a:cubicBezTo>
                    <a:pt x="138" y="43"/>
                    <a:pt x="156" y="4"/>
                    <a:pt x="158" y="0"/>
                  </a:cubicBezTo>
                  <a:cubicBezTo>
                    <a:pt x="163" y="7"/>
                    <a:pt x="170" y="14"/>
                    <a:pt x="174" y="22"/>
                  </a:cubicBezTo>
                  <a:cubicBezTo>
                    <a:pt x="177" y="27"/>
                    <a:pt x="174" y="41"/>
                    <a:pt x="179" y="38"/>
                  </a:cubicBezTo>
                  <a:cubicBezTo>
                    <a:pt x="190" y="31"/>
                    <a:pt x="201" y="5"/>
                    <a:pt x="201" y="5"/>
                  </a:cubicBezTo>
                  <a:cubicBezTo>
                    <a:pt x="214" y="31"/>
                    <a:pt x="208" y="20"/>
                    <a:pt x="218" y="3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5" name="Freeform 22"/>
            <p:cNvSpPr>
              <a:spLocks/>
            </p:cNvSpPr>
            <p:nvPr/>
          </p:nvSpPr>
          <p:spPr bwMode="auto">
            <a:xfrm>
              <a:off x="1141" y="3108"/>
              <a:ext cx="261" cy="65"/>
            </a:xfrm>
            <a:custGeom>
              <a:avLst/>
              <a:gdLst>
                <a:gd name="T0" fmla="*/ 0 w 261"/>
                <a:gd name="T1" fmla="*/ 65 h 65"/>
                <a:gd name="T2" fmla="*/ 76 w 261"/>
                <a:gd name="T3" fmla="*/ 0 h 65"/>
                <a:gd name="T4" fmla="*/ 109 w 261"/>
                <a:gd name="T5" fmla="*/ 60 h 65"/>
                <a:gd name="T6" fmla="*/ 152 w 261"/>
                <a:gd name="T7" fmla="*/ 22 h 65"/>
                <a:gd name="T8" fmla="*/ 185 w 261"/>
                <a:gd name="T9" fmla="*/ 17 h 65"/>
                <a:gd name="T10" fmla="*/ 217 w 261"/>
                <a:gd name="T11" fmla="*/ 38 h 65"/>
                <a:gd name="T12" fmla="*/ 261 w 261"/>
                <a:gd name="T13" fmla="*/ 49 h 65"/>
                <a:gd name="T14" fmla="*/ 0 60000 65536"/>
                <a:gd name="T15" fmla="*/ 0 60000 65536"/>
                <a:gd name="T16" fmla="*/ 0 60000 65536"/>
                <a:gd name="T17" fmla="*/ 0 60000 65536"/>
                <a:gd name="T18" fmla="*/ 0 60000 65536"/>
                <a:gd name="T19" fmla="*/ 0 60000 65536"/>
                <a:gd name="T20" fmla="*/ 0 60000 65536"/>
                <a:gd name="T21" fmla="*/ 0 w 261"/>
                <a:gd name="T22" fmla="*/ 0 h 65"/>
                <a:gd name="T23" fmla="*/ 261 w 261"/>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 h="65">
                  <a:moveTo>
                    <a:pt x="0" y="65"/>
                  </a:moveTo>
                  <a:cubicBezTo>
                    <a:pt x="27" y="45"/>
                    <a:pt x="49" y="21"/>
                    <a:pt x="76" y="0"/>
                  </a:cubicBezTo>
                  <a:cubicBezTo>
                    <a:pt x="88" y="24"/>
                    <a:pt x="87" y="45"/>
                    <a:pt x="109" y="60"/>
                  </a:cubicBezTo>
                  <a:cubicBezTo>
                    <a:pt x="125" y="44"/>
                    <a:pt x="130" y="29"/>
                    <a:pt x="152" y="22"/>
                  </a:cubicBezTo>
                  <a:cubicBezTo>
                    <a:pt x="163" y="63"/>
                    <a:pt x="169" y="40"/>
                    <a:pt x="185" y="17"/>
                  </a:cubicBezTo>
                  <a:cubicBezTo>
                    <a:pt x="202" y="42"/>
                    <a:pt x="189" y="57"/>
                    <a:pt x="217" y="38"/>
                  </a:cubicBezTo>
                  <a:cubicBezTo>
                    <a:pt x="241" y="3"/>
                    <a:pt x="242" y="30"/>
                    <a:pt x="261" y="4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6" name="Freeform 23"/>
            <p:cNvSpPr>
              <a:spLocks/>
            </p:cNvSpPr>
            <p:nvPr/>
          </p:nvSpPr>
          <p:spPr bwMode="auto">
            <a:xfrm>
              <a:off x="837" y="2299"/>
              <a:ext cx="2847" cy="38"/>
            </a:xfrm>
            <a:custGeom>
              <a:avLst/>
              <a:gdLst>
                <a:gd name="T0" fmla="*/ 0 w 2847"/>
                <a:gd name="T1" fmla="*/ 5 h 38"/>
                <a:gd name="T2" fmla="*/ 60 w 2847"/>
                <a:gd name="T3" fmla="*/ 27 h 38"/>
                <a:gd name="T4" fmla="*/ 195 w 2847"/>
                <a:gd name="T5" fmla="*/ 38 h 38"/>
                <a:gd name="T6" fmla="*/ 1163 w 2847"/>
                <a:gd name="T7" fmla="*/ 0 h 38"/>
                <a:gd name="T8" fmla="*/ 2195 w 2847"/>
                <a:gd name="T9" fmla="*/ 27 h 38"/>
                <a:gd name="T10" fmla="*/ 2847 w 2847"/>
                <a:gd name="T11" fmla="*/ 21 h 38"/>
                <a:gd name="T12" fmla="*/ 0 60000 65536"/>
                <a:gd name="T13" fmla="*/ 0 60000 65536"/>
                <a:gd name="T14" fmla="*/ 0 60000 65536"/>
                <a:gd name="T15" fmla="*/ 0 60000 65536"/>
                <a:gd name="T16" fmla="*/ 0 60000 65536"/>
                <a:gd name="T17" fmla="*/ 0 60000 65536"/>
                <a:gd name="T18" fmla="*/ 0 w 2847"/>
                <a:gd name="T19" fmla="*/ 0 h 38"/>
                <a:gd name="T20" fmla="*/ 2847 w 284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847" h="38">
                  <a:moveTo>
                    <a:pt x="0" y="5"/>
                  </a:moveTo>
                  <a:cubicBezTo>
                    <a:pt x="23" y="10"/>
                    <a:pt x="37" y="23"/>
                    <a:pt x="60" y="27"/>
                  </a:cubicBezTo>
                  <a:cubicBezTo>
                    <a:pt x="96" y="33"/>
                    <a:pt x="168" y="36"/>
                    <a:pt x="195" y="38"/>
                  </a:cubicBezTo>
                  <a:cubicBezTo>
                    <a:pt x="518" y="26"/>
                    <a:pt x="839" y="4"/>
                    <a:pt x="1163" y="0"/>
                  </a:cubicBezTo>
                  <a:cubicBezTo>
                    <a:pt x="1508" y="19"/>
                    <a:pt x="1849" y="23"/>
                    <a:pt x="2195" y="27"/>
                  </a:cubicBezTo>
                  <a:cubicBezTo>
                    <a:pt x="2485" y="11"/>
                    <a:pt x="2268" y="21"/>
                    <a:pt x="2847" y="21"/>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7" name="Freeform 24"/>
            <p:cNvSpPr>
              <a:spLocks/>
            </p:cNvSpPr>
            <p:nvPr/>
          </p:nvSpPr>
          <p:spPr bwMode="auto">
            <a:xfrm>
              <a:off x="1391" y="2489"/>
              <a:ext cx="2299" cy="27"/>
            </a:xfrm>
            <a:custGeom>
              <a:avLst/>
              <a:gdLst>
                <a:gd name="T0" fmla="*/ 0 w 2299"/>
                <a:gd name="T1" fmla="*/ 5 h 27"/>
                <a:gd name="T2" fmla="*/ 60 w 2299"/>
                <a:gd name="T3" fmla="*/ 0 h 27"/>
                <a:gd name="T4" fmla="*/ 614 w 2299"/>
                <a:gd name="T5" fmla="*/ 27 h 27"/>
                <a:gd name="T6" fmla="*/ 1614 w 2299"/>
                <a:gd name="T7" fmla="*/ 5 h 27"/>
                <a:gd name="T8" fmla="*/ 2233 w 2299"/>
                <a:gd name="T9" fmla="*/ 21 h 27"/>
                <a:gd name="T10" fmla="*/ 2299 w 2299"/>
                <a:gd name="T11" fmla="*/ 16 h 27"/>
                <a:gd name="T12" fmla="*/ 0 60000 65536"/>
                <a:gd name="T13" fmla="*/ 0 60000 65536"/>
                <a:gd name="T14" fmla="*/ 0 60000 65536"/>
                <a:gd name="T15" fmla="*/ 0 60000 65536"/>
                <a:gd name="T16" fmla="*/ 0 60000 65536"/>
                <a:gd name="T17" fmla="*/ 0 60000 65536"/>
                <a:gd name="T18" fmla="*/ 0 w 2299"/>
                <a:gd name="T19" fmla="*/ 0 h 27"/>
                <a:gd name="T20" fmla="*/ 2299 w 2299"/>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99" h="27">
                  <a:moveTo>
                    <a:pt x="0" y="5"/>
                  </a:moveTo>
                  <a:cubicBezTo>
                    <a:pt x="25" y="12"/>
                    <a:pt x="36" y="7"/>
                    <a:pt x="60" y="0"/>
                  </a:cubicBezTo>
                  <a:cubicBezTo>
                    <a:pt x="245" y="4"/>
                    <a:pt x="430" y="11"/>
                    <a:pt x="614" y="27"/>
                  </a:cubicBezTo>
                  <a:cubicBezTo>
                    <a:pt x="948" y="23"/>
                    <a:pt x="1280" y="11"/>
                    <a:pt x="1614" y="5"/>
                  </a:cubicBezTo>
                  <a:cubicBezTo>
                    <a:pt x="1820" y="16"/>
                    <a:pt x="2027" y="17"/>
                    <a:pt x="2233" y="21"/>
                  </a:cubicBezTo>
                  <a:cubicBezTo>
                    <a:pt x="2255" y="19"/>
                    <a:pt x="2299" y="16"/>
                    <a:pt x="2299" y="16"/>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8" name="Freeform 25"/>
            <p:cNvSpPr>
              <a:spLocks/>
            </p:cNvSpPr>
            <p:nvPr/>
          </p:nvSpPr>
          <p:spPr bwMode="auto">
            <a:xfrm>
              <a:off x="3690" y="2315"/>
              <a:ext cx="21" cy="185"/>
            </a:xfrm>
            <a:custGeom>
              <a:avLst/>
              <a:gdLst>
                <a:gd name="T0" fmla="*/ 0 w 21"/>
                <a:gd name="T1" fmla="*/ 0 h 185"/>
                <a:gd name="T2" fmla="*/ 21 w 21"/>
                <a:gd name="T3" fmla="*/ 185 h 185"/>
                <a:gd name="T4" fmla="*/ 0 60000 65536"/>
                <a:gd name="T5" fmla="*/ 0 60000 65536"/>
                <a:gd name="T6" fmla="*/ 0 w 21"/>
                <a:gd name="T7" fmla="*/ 0 h 185"/>
                <a:gd name="T8" fmla="*/ 21 w 21"/>
                <a:gd name="T9" fmla="*/ 185 h 185"/>
              </a:gdLst>
              <a:ahLst/>
              <a:cxnLst>
                <a:cxn ang="T4">
                  <a:pos x="T0" y="T1"/>
                </a:cxn>
                <a:cxn ang="T5">
                  <a:pos x="T2" y="T3"/>
                </a:cxn>
              </a:cxnLst>
              <a:rect l="T6" t="T7" r="T8" b="T9"/>
              <a:pathLst>
                <a:path w="21" h="185">
                  <a:moveTo>
                    <a:pt x="0" y="0"/>
                  </a:moveTo>
                  <a:cubicBezTo>
                    <a:pt x="13" y="58"/>
                    <a:pt x="21" y="125"/>
                    <a:pt x="21" y="18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89" name="Freeform 26"/>
            <p:cNvSpPr>
              <a:spLocks/>
            </p:cNvSpPr>
            <p:nvPr/>
          </p:nvSpPr>
          <p:spPr bwMode="auto">
            <a:xfrm>
              <a:off x="815" y="2304"/>
              <a:ext cx="27" cy="951"/>
            </a:xfrm>
            <a:custGeom>
              <a:avLst/>
              <a:gdLst>
                <a:gd name="T0" fmla="*/ 6 w 27"/>
                <a:gd name="T1" fmla="*/ 0 h 951"/>
                <a:gd name="T2" fmla="*/ 27 w 27"/>
                <a:gd name="T3" fmla="*/ 212 h 951"/>
                <a:gd name="T4" fmla="*/ 0 w 27"/>
                <a:gd name="T5" fmla="*/ 473 h 951"/>
                <a:gd name="T6" fmla="*/ 11 w 27"/>
                <a:gd name="T7" fmla="*/ 951 h 951"/>
                <a:gd name="T8" fmla="*/ 0 60000 65536"/>
                <a:gd name="T9" fmla="*/ 0 60000 65536"/>
                <a:gd name="T10" fmla="*/ 0 60000 65536"/>
                <a:gd name="T11" fmla="*/ 0 60000 65536"/>
                <a:gd name="T12" fmla="*/ 0 w 27"/>
                <a:gd name="T13" fmla="*/ 0 h 951"/>
                <a:gd name="T14" fmla="*/ 27 w 27"/>
                <a:gd name="T15" fmla="*/ 951 h 951"/>
              </a:gdLst>
              <a:ahLst/>
              <a:cxnLst>
                <a:cxn ang="T8">
                  <a:pos x="T0" y="T1"/>
                </a:cxn>
                <a:cxn ang="T9">
                  <a:pos x="T2" y="T3"/>
                </a:cxn>
                <a:cxn ang="T10">
                  <a:pos x="T4" y="T5"/>
                </a:cxn>
                <a:cxn ang="T11">
                  <a:pos x="T6" y="T7"/>
                </a:cxn>
              </a:cxnLst>
              <a:rect l="T12" t="T13" r="T14" b="T15"/>
              <a:pathLst>
                <a:path w="27" h="951">
                  <a:moveTo>
                    <a:pt x="6" y="0"/>
                  </a:moveTo>
                  <a:cubicBezTo>
                    <a:pt x="14" y="71"/>
                    <a:pt x="11" y="142"/>
                    <a:pt x="27" y="212"/>
                  </a:cubicBezTo>
                  <a:cubicBezTo>
                    <a:pt x="21" y="295"/>
                    <a:pt x="22" y="394"/>
                    <a:pt x="0" y="473"/>
                  </a:cubicBezTo>
                  <a:cubicBezTo>
                    <a:pt x="2" y="627"/>
                    <a:pt x="11" y="793"/>
                    <a:pt x="11" y="951"/>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6590" name="Freeform 27"/>
            <p:cNvSpPr>
              <a:spLocks/>
            </p:cNvSpPr>
            <p:nvPr/>
          </p:nvSpPr>
          <p:spPr bwMode="auto">
            <a:xfrm>
              <a:off x="1399" y="2505"/>
              <a:ext cx="57" cy="821"/>
            </a:xfrm>
            <a:custGeom>
              <a:avLst/>
              <a:gdLst>
                <a:gd name="T0" fmla="*/ 8 w 57"/>
                <a:gd name="T1" fmla="*/ 0 h 821"/>
                <a:gd name="T2" fmla="*/ 19 w 57"/>
                <a:gd name="T3" fmla="*/ 147 h 821"/>
                <a:gd name="T4" fmla="*/ 36 w 57"/>
                <a:gd name="T5" fmla="*/ 310 h 821"/>
                <a:gd name="T6" fmla="*/ 57 w 57"/>
                <a:gd name="T7" fmla="*/ 821 h 821"/>
                <a:gd name="T8" fmla="*/ 0 60000 65536"/>
                <a:gd name="T9" fmla="*/ 0 60000 65536"/>
                <a:gd name="T10" fmla="*/ 0 60000 65536"/>
                <a:gd name="T11" fmla="*/ 0 60000 65536"/>
                <a:gd name="T12" fmla="*/ 0 w 57"/>
                <a:gd name="T13" fmla="*/ 0 h 821"/>
                <a:gd name="T14" fmla="*/ 57 w 57"/>
                <a:gd name="T15" fmla="*/ 821 h 821"/>
              </a:gdLst>
              <a:ahLst/>
              <a:cxnLst>
                <a:cxn ang="T8">
                  <a:pos x="T0" y="T1"/>
                </a:cxn>
                <a:cxn ang="T9">
                  <a:pos x="T2" y="T3"/>
                </a:cxn>
                <a:cxn ang="T10">
                  <a:pos x="T4" y="T5"/>
                </a:cxn>
                <a:cxn ang="T11">
                  <a:pos x="T6" y="T7"/>
                </a:cxn>
              </a:cxnLst>
              <a:rect l="T12" t="T13" r="T14" b="T15"/>
              <a:pathLst>
                <a:path w="57" h="821">
                  <a:moveTo>
                    <a:pt x="8" y="0"/>
                  </a:moveTo>
                  <a:cubicBezTo>
                    <a:pt x="0" y="46"/>
                    <a:pt x="6" y="103"/>
                    <a:pt x="19" y="147"/>
                  </a:cubicBezTo>
                  <a:cubicBezTo>
                    <a:pt x="23" y="200"/>
                    <a:pt x="22" y="258"/>
                    <a:pt x="36" y="310"/>
                  </a:cubicBezTo>
                  <a:cubicBezTo>
                    <a:pt x="46" y="480"/>
                    <a:pt x="57" y="651"/>
                    <a:pt x="57" y="821"/>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4267"/>
            </a:p>
          </p:txBody>
        </p:sp>
        <p:sp>
          <p:nvSpPr>
            <p:cNvPr id="60447" name="AutoShape 28"/>
            <p:cNvSpPr>
              <a:spLocks/>
            </p:cNvSpPr>
            <p:nvPr/>
          </p:nvSpPr>
          <p:spPr bwMode="auto">
            <a:xfrm rot="16200000" flipV="1">
              <a:off x="2560" y="1229"/>
              <a:ext cx="144" cy="2016"/>
            </a:xfrm>
            <a:prstGeom prst="rightBrace">
              <a:avLst>
                <a:gd name="adj1" fmla="val 60407"/>
                <a:gd name="adj2" fmla="val 50000"/>
              </a:avLst>
            </a:prstGeom>
            <a:noFill/>
            <a:ln w="19050">
              <a:solidFill>
                <a:srgbClr val="25BACC"/>
              </a:solidFill>
              <a:round/>
              <a:headEnd/>
              <a:tailEn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sp>
          <p:nvSpPr>
            <p:cNvPr id="60448" name="AutoShape 29"/>
            <p:cNvSpPr>
              <a:spLocks/>
            </p:cNvSpPr>
            <p:nvPr/>
          </p:nvSpPr>
          <p:spPr bwMode="auto">
            <a:xfrm>
              <a:off x="1488" y="2880"/>
              <a:ext cx="96" cy="480"/>
            </a:xfrm>
            <a:prstGeom prst="rightBrace">
              <a:avLst>
                <a:gd name="adj1" fmla="val 41667"/>
                <a:gd name="adj2" fmla="val 50000"/>
              </a:avLst>
            </a:prstGeom>
            <a:noFill/>
            <a:ln w="19050">
              <a:solidFill>
                <a:srgbClr val="25BACC"/>
              </a:solidFill>
              <a:round/>
              <a:headEnd/>
              <a:tailEnd/>
            </a:ln>
          </p:spPr>
          <p:txBody>
            <a:bodyPr wrap="none" anchor="ctr"/>
            <a:lstStyle/>
            <a:p>
              <a:pPr>
                <a:defRPr/>
              </a:pPr>
              <a:endParaRPr lang="en-US" sz="4267">
                <a:solidFill>
                  <a:srgbClr val="25BACC"/>
                </a:solidFill>
                <a:latin typeface="Times New Roman" pitchFamily="18" charset="0"/>
                <a:ea typeface="+mn-ea"/>
              </a:endParaRPr>
            </a:p>
          </p:txBody>
        </p:sp>
        <p:sp>
          <p:nvSpPr>
            <p:cNvPr id="60449" name="Text Box 30"/>
            <p:cNvSpPr txBox="1">
              <a:spLocks noChangeArrowheads="1"/>
            </p:cNvSpPr>
            <p:nvPr/>
          </p:nvSpPr>
          <p:spPr bwMode="auto">
            <a:xfrm>
              <a:off x="1824" y="1877"/>
              <a:ext cx="2461"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First-level navigation</a:t>
              </a:r>
            </a:p>
          </p:txBody>
        </p:sp>
        <p:sp>
          <p:nvSpPr>
            <p:cNvPr id="60450" name="Text Box 31"/>
            <p:cNvSpPr txBox="1">
              <a:spLocks noChangeArrowheads="1"/>
            </p:cNvSpPr>
            <p:nvPr/>
          </p:nvSpPr>
          <p:spPr bwMode="auto">
            <a:xfrm>
              <a:off x="1584" y="2943"/>
              <a:ext cx="2836"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Second-level navigation</a:t>
              </a:r>
            </a:p>
          </p:txBody>
        </p:sp>
        <p:grpSp>
          <p:nvGrpSpPr>
            <p:cNvPr id="66595" name="Group 32"/>
            <p:cNvGrpSpPr>
              <a:grpSpLocks/>
            </p:cNvGrpSpPr>
            <p:nvPr/>
          </p:nvGrpSpPr>
          <p:grpSpPr bwMode="auto">
            <a:xfrm>
              <a:off x="-194" y="1909"/>
              <a:ext cx="1569" cy="564"/>
              <a:chOff x="-194" y="1909"/>
              <a:chExt cx="1569" cy="564"/>
            </a:xfrm>
          </p:grpSpPr>
          <p:sp>
            <p:nvSpPr>
              <p:cNvPr id="60452" name="Text Box 33"/>
              <p:cNvSpPr txBox="1">
                <a:spLocks noChangeArrowheads="1"/>
              </p:cNvSpPr>
              <p:nvPr/>
            </p:nvSpPr>
            <p:spPr bwMode="auto">
              <a:xfrm>
                <a:off x="-194" y="1909"/>
                <a:ext cx="1569"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Link to home</a:t>
                </a:r>
              </a:p>
            </p:txBody>
          </p:sp>
          <p:sp>
            <p:nvSpPr>
              <p:cNvPr id="60453" name="Line 34"/>
              <p:cNvSpPr>
                <a:spLocks noChangeShapeType="1"/>
              </p:cNvSpPr>
              <p:nvPr/>
            </p:nvSpPr>
            <p:spPr bwMode="auto">
              <a:xfrm>
                <a:off x="465" y="2253"/>
                <a:ext cx="469" cy="220"/>
              </a:xfrm>
              <a:prstGeom prst="line">
                <a:avLst/>
              </a:prstGeom>
              <a:noFill/>
              <a:ln w="38100">
                <a:solidFill>
                  <a:srgbClr val="25BACC"/>
                </a:solidFill>
                <a:round/>
                <a:headEnd/>
                <a:tailEnd type="triangle" w="med" len="me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Systems</a:t>
            </a:r>
          </a:p>
        </p:txBody>
      </p:sp>
      <p:sp>
        <p:nvSpPr>
          <p:cNvPr id="66563" name="Rectangle 3"/>
          <p:cNvSpPr>
            <a:spLocks noGrp="1" noChangeArrowheads="1"/>
          </p:cNvSpPr>
          <p:nvPr>
            <p:ph idx="1"/>
          </p:nvPr>
        </p:nvSpPr>
        <p:spPr>
          <a:xfrm>
            <a:off x="639233" y="1600200"/>
            <a:ext cx="11402712" cy="4724400"/>
          </a:xfrm>
        </p:spPr>
        <p:txBody>
          <a:bodyPr/>
          <a:lstStyle/>
          <a:p>
            <a:r>
              <a:rPr lang="en-US" dirty="0"/>
              <a:t>Def. </a:t>
            </a:r>
            <a:r>
              <a:rPr lang="en-US" i="1" dirty="0"/>
              <a:t>A collection of repeatable components &amp; standards for using them</a:t>
            </a:r>
          </a:p>
          <a:p>
            <a:pPr lvl="1"/>
            <a:r>
              <a:rPr lang="en-US" dirty="0"/>
              <a:t>style guide or pattern library is often the starting point</a:t>
            </a:r>
          </a:p>
          <a:p>
            <a:pPr lvl="1"/>
            <a:r>
              <a:rPr lang="en-US" dirty="0"/>
              <a:t>design system adds the why &amp; how to use them together</a:t>
            </a:r>
          </a:p>
          <a:p>
            <a:pPr lvl="1"/>
            <a:r>
              <a:rPr lang="en-US" dirty="0"/>
              <a:t>also includes mood/branding for company/product</a:t>
            </a:r>
          </a:p>
          <a:p>
            <a:pPr lvl="1"/>
            <a:endParaRPr lang="en-US" dirty="0"/>
          </a:p>
          <a:p>
            <a:r>
              <a:rPr lang="en-US" dirty="0"/>
              <a:t>Workshop on Design Systems this Saturday at 1PM</a:t>
            </a:r>
          </a:p>
          <a:p>
            <a:pPr lvl="1"/>
            <a:endParaRPr lang="en-US" dirty="0"/>
          </a:p>
        </p:txBody>
      </p:sp>
      <p:sp>
        <p:nvSpPr>
          <p:cNvPr id="35" name="Date Placeholder 3"/>
          <p:cNvSpPr>
            <a:spLocks noGrp="1"/>
          </p:cNvSpPr>
          <p:nvPr>
            <p:ph type="dt" sz="half" idx="10"/>
          </p:nvPr>
        </p:nvSpPr>
        <p:spPr/>
        <p:txBody>
          <a:bodyPr/>
          <a:lstStyle/>
          <a:p>
            <a:r>
              <a:rPr lang="en-US"/>
              <a:t>2021/03/15</a:t>
            </a:r>
            <a:endParaRPr lang="en-US" dirty="0"/>
          </a:p>
        </p:txBody>
      </p:sp>
      <p:sp>
        <p:nvSpPr>
          <p:cNvPr id="36" name="Footer Placeholder 4"/>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82</a:t>
            </a:fld>
            <a:endParaRPr lang="en-US"/>
          </a:p>
        </p:txBody>
      </p:sp>
    </p:spTree>
    <p:extLst>
      <p:ext uri="{BB962C8B-B14F-4D97-AF65-F5344CB8AC3E}">
        <p14:creationId xmlns:p14="http://schemas.microsoft.com/office/powerpoint/2010/main" val="5414092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39233" y="0"/>
            <a:ext cx="11552767" cy="1143000"/>
          </a:xfrm>
        </p:spPr>
        <p:txBody>
          <a:bodyPr wrap="square" anchor="ctr">
            <a:normAutofit/>
          </a:bodyPr>
          <a:lstStyle/>
          <a:p>
            <a:r>
              <a:rPr lang="en-US" dirty="0"/>
              <a:t>Design Systems</a:t>
            </a:r>
          </a:p>
        </p:txBody>
      </p:sp>
      <p:pic>
        <p:nvPicPr>
          <p:cNvPr id="6146" name="Picture 2">
            <a:extLst>
              <a:ext uri="{FF2B5EF4-FFF2-40B4-BE49-F238E27FC236}">
                <a16:creationId xmlns:a16="http://schemas.microsoft.com/office/drawing/2014/main" id="{05812B8E-C21F-554D-B0AC-EFDD81D67C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8785" y="1424354"/>
            <a:ext cx="10676610" cy="47244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5"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2021/03/15</a:t>
            </a:r>
          </a:p>
        </p:txBody>
      </p:sp>
      <p:sp>
        <p:nvSpPr>
          <p:cNvPr id="36"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dirty="0" err="1"/>
              <a:t>dt+UX</a:t>
            </a:r>
            <a:r>
              <a:rPr lang="en-US" dirty="0"/>
              <a:t>: Design Thinking for User Experience Design, Prototyping &amp; Evaluation</a:t>
            </a:r>
            <a:endParaRPr lang="en-US"/>
          </a:p>
        </p:txBody>
      </p:sp>
      <p:sp>
        <p:nvSpPr>
          <p:cNvPr id="3" name="Slide Number Placeholder 2"/>
          <p:cNvSpPr>
            <a:spLocks noGrp="1"/>
          </p:cNvSpPr>
          <p:nvPr>
            <p:ph type="sldNum" sz="quarter" idx="12"/>
          </p:nvPr>
        </p:nvSpPr>
        <p:spPr>
          <a:xfrm>
            <a:off x="10865342" y="6617039"/>
            <a:ext cx="1320800" cy="457200"/>
          </a:xfrm>
        </p:spPr>
        <p:txBody>
          <a:bodyPr wrap="square" anchor="t">
            <a:normAutofit/>
          </a:bodyPr>
          <a:lstStyle/>
          <a:p>
            <a:pPr>
              <a:spcAft>
                <a:spcPts val="600"/>
              </a:spcAft>
            </a:pPr>
            <a:fld id="{36951F0A-6D27-F641-887A-BFA2D5FF6C3B}" type="slidenum">
              <a:rPr lang="en-US" smtClean="0"/>
              <a:pPr>
                <a:spcAft>
                  <a:spcPts val="600"/>
                </a:spcAft>
              </a:pPr>
              <a:t>83</a:t>
            </a:fld>
            <a:endParaRPr lang="en-US"/>
          </a:p>
        </p:txBody>
      </p:sp>
      <p:sp>
        <p:nvSpPr>
          <p:cNvPr id="6" name="TextBox 5">
            <a:extLst>
              <a:ext uri="{FF2B5EF4-FFF2-40B4-BE49-F238E27FC236}">
                <a16:creationId xmlns:a16="http://schemas.microsoft.com/office/drawing/2014/main" id="{B7D43A85-95E2-D548-9F43-4D74570C3243}"/>
              </a:ext>
            </a:extLst>
          </p:cNvPr>
          <p:cNvSpPr txBox="1"/>
          <p:nvPr/>
        </p:nvSpPr>
        <p:spPr>
          <a:xfrm>
            <a:off x="794825" y="6148754"/>
            <a:ext cx="5564344" cy="307777"/>
          </a:xfrm>
          <a:prstGeom prst="rect">
            <a:avLst/>
          </a:prstGeom>
          <a:noFill/>
        </p:spPr>
        <p:txBody>
          <a:bodyPr wrap="none" rtlCol="0">
            <a:spAutoFit/>
          </a:bodyPr>
          <a:lstStyle/>
          <a:p>
            <a:r>
              <a:rPr lang="en-US" sz="1400" dirty="0">
                <a:latin typeface="Helvetica" pitchFamily="2" charset="0"/>
              </a:rPr>
              <a:t>https://</a:t>
            </a:r>
            <a:r>
              <a:rPr lang="en-US" sz="1400" dirty="0" err="1">
                <a:latin typeface="Helvetica" pitchFamily="2" charset="0"/>
              </a:rPr>
              <a:t>blog.bitsrc.io</a:t>
            </a:r>
            <a:r>
              <a:rPr lang="en-US" sz="1400" dirty="0">
                <a:latin typeface="Helvetica" pitchFamily="2" charset="0"/>
              </a:rPr>
              <a:t>/how-we-build-our-design-system-15713a1f1833</a:t>
            </a:r>
          </a:p>
        </p:txBody>
      </p:sp>
    </p:spTree>
    <p:extLst>
      <p:ext uri="{BB962C8B-B14F-4D97-AF65-F5344CB8AC3E}">
        <p14:creationId xmlns:p14="http://schemas.microsoft.com/office/powerpoint/2010/main" val="4800362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a:t>Summary</a:t>
            </a:r>
          </a:p>
        </p:txBody>
      </p:sp>
      <p:sp>
        <p:nvSpPr>
          <p:cNvPr id="288771" name="Rectangle 3"/>
          <p:cNvSpPr>
            <a:spLocks noGrp="1" noChangeArrowheads="1"/>
          </p:cNvSpPr>
          <p:nvPr>
            <p:ph idx="1"/>
          </p:nvPr>
        </p:nvSpPr>
        <p:spPr>
          <a:xfrm>
            <a:off x="639233" y="1282890"/>
            <a:ext cx="11473155" cy="5041710"/>
          </a:xfrm>
        </p:spPr>
        <p:txBody>
          <a:bodyPr/>
          <a:lstStyle/>
          <a:p>
            <a:r>
              <a:rPr lang="en-US" sz="3100" dirty="0"/>
              <a:t>Start with </a:t>
            </a:r>
            <a:r>
              <a:rPr lang="en-US" sz="3100" b="1" dirty="0">
                <a:solidFill>
                  <a:srgbClr val="FFC000"/>
                </a:solidFill>
              </a:rPr>
              <a:t>context</a:t>
            </a:r>
            <a:r>
              <a:rPr lang="en-US" sz="3100" dirty="0"/>
              <a:t> – what is the nature of the information?</a:t>
            </a:r>
            <a:br>
              <a:rPr lang="en-US" sz="3100" dirty="0"/>
            </a:br>
            <a:r>
              <a:rPr lang="en-US" sz="3100" dirty="0"/>
              <a:t>What is the most important?</a:t>
            </a:r>
          </a:p>
          <a:p>
            <a:r>
              <a:rPr lang="en-US" sz="3100" dirty="0"/>
              <a:t>Design first in grayscale to focus on </a:t>
            </a:r>
            <a:r>
              <a:rPr lang="en-US" sz="3100" b="1" dirty="0">
                <a:solidFill>
                  <a:srgbClr val="FFC000"/>
                </a:solidFill>
              </a:rPr>
              <a:t>hierarchy</a:t>
            </a:r>
          </a:p>
          <a:p>
            <a:r>
              <a:rPr lang="en-US" sz="3100" b="1" dirty="0">
                <a:solidFill>
                  <a:srgbClr val="FFC000"/>
                </a:solidFill>
              </a:rPr>
              <a:t>Small changes </a:t>
            </a:r>
            <a:r>
              <a:rPr lang="en-US" sz="3100" dirty="0"/>
              <a:t>help us see key differences </a:t>
            </a:r>
          </a:p>
          <a:p>
            <a:pPr lvl="1"/>
            <a:r>
              <a:rPr lang="en-US" sz="2800" dirty="0"/>
              <a:t> e.g., small multiples</a:t>
            </a:r>
          </a:p>
          <a:p>
            <a:r>
              <a:rPr lang="en-US" sz="3100" dirty="0"/>
              <a:t>Avoid clutter, focus on the essence of your tasks</a:t>
            </a:r>
          </a:p>
          <a:p>
            <a:r>
              <a:rPr lang="en-US" sz="3100" dirty="0"/>
              <a:t>Use color properly – </a:t>
            </a:r>
            <a:r>
              <a:rPr lang="en-US" sz="3100" b="1" dirty="0">
                <a:solidFill>
                  <a:srgbClr val="FFC000"/>
                </a:solidFill>
              </a:rPr>
              <a:t>not for ordering!</a:t>
            </a:r>
          </a:p>
          <a:p>
            <a:r>
              <a:rPr lang="en-US" sz="3100" dirty="0"/>
              <a:t>Only use 1-2 colors at a time (beyond background &amp; text color), unless absolutely necessary</a:t>
            </a:r>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Winter 2022</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84</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8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a:t>Further Reading</a:t>
            </a:r>
          </a:p>
        </p:txBody>
      </p:sp>
      <p:sp>
        <p:nvSpPr>
          <p:cNvPr id="115714" name="Rectangle 3"/>
          <p:cNvSpPr>
            <a:spLocks noGrp="1" noChangeArrowheads="1"/>
          </p:cNvSpPr>
          <p:nvPr>
            <p:ph idx="1"/>
          </p:nvPr>
        </p:nvSpPr>
        <p:spPr>
          <a:xfrm>
            <a:off x="639233" y="1143000"/>
            <a:ext cx="11195715" cy="5387502"/>
          </a:xfrm>
        </p:spPr>
        <p:txBody>
          <a:bodyPr>
            <a:normAutofit fontScale="77500" lnSpcReduction="20000"/>
          </a:bodyPr>
          <a:lstStyle/>
          <a:p>
            <a:r>
              <a:rPr lang="en-US" dirty="0"/>
              <a:t>Kevin Mullet and Darrell Sano, </a:t>
            </a:r>
            <a:br>
              <a:rPr lang="en-US" dirty="0"/>
            </a:br>
            <a:r>
              <a:rPr lang="en-US" i="1" dirty="0"/>
              <a:t>Designing Visual Interfaces</a:t>
            </a:r>
          </a:p>
          <a:p>
            <a:r>
              <a:rPr lang="en-US" dirty="0"/>
              <a:t>Edward </a:t>
            </a:r>
            <a:r>
              <a:rPr lang="en-US" dirty="0" err="1"/>
              <a:t>Tufte’</a:t>
            </a:r>
            <a:r>
              <a:rPr lang="en-US" altLang="ja-JP" dirty="0" err="1"/>
              <a:t>s</a:t>
            </a:r>
            <a:r>
              <a:rPr lang="en-US" altLang="ja-JP" dirty="0"/>
              <a:t> books and course</a:t>
            </a:r>
          </a:p>
          <a:p>
            <a:r>
              <a:rPr lang="en-US" dirty="0"/>
              <a:t>Robin Williams, </a:t>
            </a:r>
            <a:br>
              <a:rPr lang="en-US" dirty="0"/>
            </a:br>
            <a:r>
              <a:rPr lang="en-US" i="1" dirty="0"/>
              <a:t>The Non-Designer’</a:t>
            </a:r>
            <a:r>
              <a:rPr lang="en-US" altLang="ja-JP" i="1" dirty="0"/>
              <a:t>s Design Book</a:t>
            </a:r>
          </a:p>
          <a:p>
            <a:r>
              <a:rPr lang="en-US" dirty="0"/>
              <a:t>Typography</a:t>
            </a:r>
          </a:p>
          <a:p>
            <a:pPr lvl="1"/>
            <a:r>
              <a:rPr lang="en-US" dirty="0"/>
              <a:t>Jan </a:t>
            </a:r>
            <a:r>
              <a:rPr lang="en-US" dirty="0" err="1"/>
              <a:t>Tschichold</a:t>
            </a:r>
            <a:r>
              <a:rPr lang="en-US" dirty="0"/>
              <a:t>, </a:t>
            </a:r>
            <a:r>
              <a:rPr lang="en-US" i="1" dirty="0"/>
              <a:t>The New Typography</a:t>
            </a:r>
          </a:p>
          <a:p>
            <a:pPr lvl="1"/>
            <a:r>
              <a:rPr lang="en-US" dirty="0"/>
              <a:t>Robert </a:t>
            </a:r>
            <a:r>
              <a:rPr lang="en-US" dirty="0" err="1"/>
              <a:t>Bringhurst</a:t>
            </a:r>
            <a:r>
              <a:rPr lang="en-US" dirty="0"/>
              <a:t>, </a:t>
            </a:r>
            <a:br>
              <a:rPr lang="en-US" dirty="0"/>
            </a:br>
            <a:r>
              <a:rPr lang="en-US" i="1" dirty="0"/>
              <a:t>The Elements of Typographic Style</a:t>
            </a:r>
          </a:p>
          <a:p>
            <a:pPr lvl="1"/>
            <a:r>
              <a:rPr lang="en-US" dirty="0">
                <a:hlinkClick r:id="rId3">
                  <a:extLst>
                    <a:ext uri="{A12FA001-AC4F-418D-AE19-62706E023703}">
                      <ahyp:hlinkClr xmlns:ahyp="http://schemas.microsoft.com/office/drawing/2018/hyperlinkcolor" val="tx"/>
                    </a:ext>
                  </a:extLst>
                </a:hlinkClick>
              </a:rPr>
              <a:t>http://www.adobe.com/type/</a:t>
            </a:r>
            <a:endParaRPr lang="en-US" dirty="0"/>
          </a:p>
          <a:p>
            <a:r>
              <a:rPr lang="en-US" dirty="0"/>
              <a:t>Typography on the web</a:t>
            </a:r>
          </a:p>
          <a:p>
            <a:pPr lvl="1"/>
            <a:r>
              <a:rPr lang="en-US" dirty="0"/>
              <a:t>http://www.pemberley.com/janeinfo/latin1.html</a:t>
            </a:r>
          </a:p>
          <a:p>
            <a:pPr lvl="1"/>
            <a:r>
              <a:rPr lang="en-US" dirty="0"/>
              <a:t>http://www.microsoft.com/typography/</a:t>
            </a:r>
          </a:p>
          <a:p>
            <a:endParaRPr lang="en-US" dirty="0"/>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Winter 2022</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dirty="0" err="1"/>
              <a:t>dt+UX</a:t>
            </a:r>
            <a:r>
              <a:rPr lang="en-US" dirty="0"/>
              <a:t>: Design Thinking for User Experience Design, Prototyping &amp; Evaluation</a:t>
            </a:r>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85</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442285" y="984738"/>
            <a:ext cx="11684065" cy="5339862"/>
          </a:xfrm>
        </p:spPr>
        <p:txBody>
          <a:bodyPr>
            <a:normAutofit fontScale="85000" lnSpcReduction="20000"/>
          </a:bodyPr>
          <a:lstStyle/>
          <a:p>
            <a:r>
              <a:rPr lang="en-US" sz="3500" dirty="0"/>
              <a:t>Mon</a:t>
            </a:r>
          </a:p>
          <a:p>
            <a:pPr lvl="1"/>
            <a:r>
              <a:rPr lang="en-US" sz="3100" dirty="0"/>
              <a:t>Designing the Future: Early &amp; Future Visions of HCI</a:t>
            </a:r>
          </a:p>
          <a:p>
            <a:pPr lvl="1"/>
            <a:r>
              <a:rPr lang="en-US" sz="3100" dirty="0"/>
              <a:t>Read</a:t>
            </a:r>
          </a:p>
          <a:p>
            <a:pPr lvl="2"/>
            <a:r>
              <a:rPr lang="en-US" dirty="0">
                <a:hlinkClick r:id="rId3">
                  <a:extLst>
                    <a:ext uri="{A12FA001-AC4F-418D-AE19-62706E023703}">
                      <ahyp:hlinkClr xmlns:ahyp="http://schemas.microsoft.com/office/drawing/2018/hyperlinkcolor" val="tx"/>
                    </a:ext>
                  </a:extLst>
                </a:hlinkClick>
              </a:rPr>
              <a:t>As We May Think</a:t>
            </a:r>
            <a:r>
              <a:rPr lang="en-US" dirty="0"/>
              <a:t> by </a:t>
            </a:r>
            <a:r>
              <a:rPr lang="en-US" dirty="0" err="1"/>
              <a:t>Vannevar</a:t>
            </a:r>
            <a:r>
              <a:rPr lang="en-US" dirty="0"/>
              <a:t> Bush</a:t>
            </a:r>
          </a:p>
          <a:p>
            <a:pPr lvl="2"/>
            <a:r>
              <a:rPr lang="en-US" dirty="0">
                <a:hlinkClick r:id="rId4">
                  <a:extLst>
                    <a:ext uri="{A12FA001-AC4F-418D-AE19-62706E023703}">
                      <ahyp:hlinkClr xmlns:ahyp="http://schemas.microsoft.com/office/drawing/2018/hyperlinkcolor" val="tx"/>
                    </a:ext>
                  </a:extLst>
                </a:hlinkClick>
              </a:rPr>
              <a:t>Tools For Thought Ch 9</a:t>
            </a:r>
            <a:r>
              <a:rPr lang="en-US" dirty="0"/>
              <a:t> (Engelbart Demo)</a:t>
            </a:r>
          </a:p>
          <a:p>
            <a:pPr lvl="2"/>
            <a:r>
              <a:rPr lang="en-US" dirty="0"/>
              <a:t>Listen to: </a:t>
            </a:r>
            <a:r>
              <a:rPr lang="en-US" dirty="0">
                <a:hlinkClick r:id="rId5">
                  <a:extLst>
                    <a:ext uri="{A12FA001-AC4F-418D-AE19-62706E023703}">
                      <ahyp:hlinkClr xmlns:ahyp="http://schemas.microsoft.com/office/drawing/2018/hyperlinkcolor" val="tx"/>
                    </a:ext>
                  </a:extLst>
                </a:hlinkClick>
              </a:rPr>
              <a:t>Of Mice and Men</a:t>
            </a:r>
            <a:r>
              <a:rPr lang="en-US" dirty="0"/>
              <a:t> (99% Invisible podcast)</a:t>
            </a:r>
            <a:endParaRPr lang="en-US" sz="2100" dirty="0"/>
          </a:p>
          <a:p>
            <a:endParaRPr lang="en-US" sz="3500" dirty="0"/>
          </a:p>
          <a:p>
            <a:r>
              <a:rPr lang="en-US" sz="3500" dirty="0"/>
              <a:t>Studio on Friday</a:t>
            </a:r>
          </a:p>
          <a:p>
            <a:pPr lvl="1"/>
            <a:r>
              <a:rPr lang="en-US" dirty="0"/>
              <a:t>present low-fi prototype/user study results – </a:t>
            </a:r>
            <a:r>
              <a:rPr lang="en-US" b="1" i="1" dirty="0"/>
              <a:t>key things learned</a:t>
            </a:r>
          </a:p>
          <a:p>
            <a:pPr lvl="1"/>
            <a:r>
              <a:rPr lang="en-US" dirty="0"/>
              <a:t>work on sketching out new designs</a:t>
            </a:r>
          </a:p>
          <a:p>
            <a:endParaRPr lang="en-US" dirty="0"/>
          </a:p>
          <a:p>
            <a:r>
              <a:rPr lang="en-US" dirty="0"/>
              <a:t>Hybrid Lecture next week if numbers keep dropping</a:t>
            </a:r>
          </a:p>
        </p:txBody>
      </p:sp>
      <p:sp>
        <p:nvSpPr>
          <p:cNvPr id="3" name="Date Placeholder 2"/>
          <p:cNvSpPr>
            <a:spLocks noGrp="1"/>
          </p:cNvSpPr>
          <p:nvPr>
            <p:ph type="dt" sz="half" idx="10"/>
          </p:nvPr>
        </p:nvSpPr>
        <p:spPr/>
        <p:txBody>
          <a:bodyPr/>
          <a:lstStyle/>
          <a:p>
            <a:r>
              <a:rPr lang="en-US"/>
              <a:t>Winter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86</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235" y="352425"/>
            <a:ext cx="11552767" cy="1143000"/>
          </a:xfrm>
        </p:spPr>
        <p:txBody>
          <a:bodyPr wrap="square" anchor="ctr">
            <a:normAutofit/>
          </a:bodyPr>
          <a:lstStyle/>
          <a:p>
            <a:r>
              <a:rPr lang="en-US" dirty="0"/>
              <a:t>Visual Hierarchy and Reading Order</a:t>
            </a:r>
          </a:p>
        </p:txBody>
      </p:sp>
      <p:pic>
        <p:nvPicPr>
          <p:cNvPr id="1026" name="Picture 2">
            <a:extLst>
              <a:ext uri="{FF2B5EF4-FFF2-40B4-BE49-F238E27FC236}">
                <a16:creationId xmlns:a16="http://schemas.microsoft.com/office/drawing/2014/main" id="{F2A8E5EB-8A97-914F-94CC-F8D3EEBB4B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81051" y="1657292"/>
            <a:ext cx="4707681" cy="354341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71" name="Content Placeholder 3">
            <a:extLst>
              <a:ext uri="{FF2B5EF4-FFF2-40B4-BE49-F238E27FC236}">
                <a16:creationId xmlns:a16="http://schemas.microsoft.com/office/drawing/2014/main" id="{06EF1A98-9BDB-4CAB-AD73-0F9CA2828013}"/>
              </a:ext>
            </a:extLst>
          </p:cNvPr>
          <p:cNvSpPr>
            <a:spLocks noGrp="1"/>
          </p:cNvSpPr>
          <p:nvPr>
            <p:ph sz="quarter" idx="2"/>
          </p:nvPr>
        </p:nvSpPr>
        <p:spPr>
          <a:xfrm>
            <a:off x="8510950" y="1555594"/>
            <a:ext cx="3664634" cy="2286000"/>
          </a:xfrm>
        </p:spPr>
        <p:txBody>
          <a:bodyPr/>
          <a:lstStyle/>
          <a:p>
            <a:pPr marL="0" indent="0">
              <a:buNone/>
            </a:pPr>
            <a:r>
              <a:rPr lang="en-US" sz="2400" b="1" dirty="0">
                <a:solidFill>
                  <a:srgbClr val="FFC000"/>
                </a:solidFill>
              </a:rPr>
              <a:t>Strong visual hierarchies</a:t>
            </a:r>
            <a:br>
              <a:rPr lang="en-US" sz="2400" b="1" dirty="0">
                <a:solidFill>
                  <a:srgbClr val="FFC000"/>
                </a:solidFill>
              </a:rPr>
            </a:br>
            <a:r>
              <a:rPr lang="en-US" sz="2400" dirty="0"/>
              <a:t>guide visual &amp; logical progression by showing what is important.</a:t>
            </a:r>
          </a:p>
        </p:txBody>
      </p:sp>
      <p:sp>
        <p:nvSpPr>
          <p:cNvPr id="73" name="Content Placeholder 4">
            <a:extLst>
              <a:ext uri="{FF2B5EF4-FFF2-40B4-BE49-F238E27FC236}">
                <a16:creationId xmlns:a16="http://schemas.microsoft.com/office/drawing/2014/main" id="{6B5C444B-4AF3-4C29-AD63-BBE640DF7B2A}"/>
              </a:ext>
            </a:extLst>
          </p:cNvPr>
          <p:cNvSpPr>
            <a:spLocks noGrp="1"/>
          </p:cNvSpPr>
          <p:nvPr>
            <p:ph sz="quarter" idx="3"/>
          </p:nvPr>
        </p:nvSpPr>
        <p:spPr>
          <a:xfrm>
            <a:off x="175309" y="1555594"/>
            <a:ext cx="3693303" cy="2286000"/>
          </a:xfrm>
        </p:spPr>
        <p:txBody>
          <a:bodyPr/>
          <a:lstStyle/>
          <a:p>
            <a:pPr marL="0" indent="0">
              <a:buNone/>
            </a:pPr>
            <a:r>
              <a:rPr lang="en-US" sz="2400" b="1" dirty="0">
                <a:solidFill>
                  <a:srgbClr val="FFC000"/>
                </a:solidFill>
              </a:rPr>
              <a:t>Weak visual hierarchies</a:t>
            </a:r>
            <a:br>
              <a:rPr lang="en-US" sz="2400" b="1" dirty="0">
                <a:solidFill>
                  <a:srgbClr val="FFC000"/>
                </a:solidFill>
              </a:rPr>
            </a:br>
            <a:r>
              <a:rPr lang="en-US" sz="2400" dirty="0"/>
              <a:t>provide little or no guidance on what is important.</a:t>
            </a:r>
          </a:p>
        </p:txBody>
      </p:sp>
      <p:sp>
        <p:nvSpPr>
          <p:cNvPr id="5" name="Date Placeholder 4">
            <a:extLst>
              <a:ext uri="{FF2B5EF4-FFF2-40B4-BE49-F238E27FC236}">
                <a16:creationId xmlns:a16="http://schemas.microsoft.com/office/drawing/2014/main" id="{15D6F347-05AF-0D4C-9FC0-59311D55132A}"/>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Winter 2022</a:t>
            </a:r>
          </a:p>
        </p:txBody>
      </p:sp>
      <p:sp>
        <p:nvSpPr>
          <p:cNvPr id="7" name="Footer Placeholder 6">
            <a:extLst>
              <a:ext uri="{FF2B5EF4-FFF2-40B4-BE49-F238E27FC236}">
                <a16:creationId xmlns:a16="http://schemas.microsoft.com/office/drawing/2014/main" id="{E37408C7-FF77-BA4A-B524-10B772B7AD4C}"/>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270E63A3-8B1E-DC49-ADBE-7E81BCBE7649}"/>
              </a:ext>
            </a:extLst>
          </p:cNvPr>
          <p:cNvSpPr>
            <a:spLocks noGrp="1"/>
          </p:cNvSpPr>
          <p:nvPr>
            <p:ph type="sldNum" sz="quarter" idx="12"/>
          </p:nvPr>
        </p:nvSpPr>
        <p:spPr>
          <a:xfrm>
            <a:off x="10865342" y="6617039"/>
            <a:ext cx="1320800" cy="457200"/>
          </a:xfrm>
        </p:spPr>
        <p:txBody>
          <a:bodyPr wrap="square" anchor="t">
            <a:normAutofit/>
          </a:bodyPr>
          <a:lstStyle/>
          <a:p>
            <a:pPr>
              <a:spcBef>
                <a:spcPts val="0"/>
              </a:spcBef>
              <a:spcAft>
                <a:spcPts val="600"/>
              </a:spcAft>
            </a:pPr>
            <a:fld id="{00000000-1234-1234-1234-123412341234}" type="slidenum">
              <a:rPr lang="es" smtClean="0"/>
              <a:pPr>
                <a:spcBef>
                  <a:spcPts val="0"/>
                </a:spcBef>
                <a:spcAft>
                  <a:spcPts val="600"/>
                </a:spcAft>
              </a:pPr>
              <a:t>9</a:t>
            </a:fld>
            <a:endParaRPr lang="es"/>
          </a:p>
        </p:txBody>
      </p:sp>
      <p:sp>
        <p:nvSpPr>
          <p:cNvPr id="4" name="TextBox 3">
            <a:extLst>
              <a:ext uri="{FF2B5EF4-FFF2-40B4-BE49-F238E27FC236}">
                <a16:creationId xmlns:a16="http://schemas.microsoft.com/office/drawing/2014/main" id="{1BFEF2C6-18B2-014B-8771-3669E000281C}"/>
              </a:ext>
            </a:extLst>
          </p:cNvPr>
          <p:cNvSpPr txBox="1"/>
          <p:nvPr/>
        </p:nvSpPr>
        <p:spPr>
          <a:xfrm>
            <a:off x="2021960" y="5914214"/>
            <a:ext cx="8574783" cy="461665"/>
          </a:xfrm>
          <a:prstGeom prst="rect">
            <a:avLst/>
          </a:prstGeom>
          <a:noFill/>
        </p:spPr>
        <p:txBody>
          <a:bodyPr wrap="none" rtlCol="0">
            <a:spAutoFit/>
          </a:bodyPr>
          <a:lstStyle/>
          <a:p>
            <a:r>
              <a:rPr lang="en-US" i="1" dirty="0">
                <a:latin typeface="Helvetica" pitchFamily="2" charset="0"/>
              </a:rPr>
              <a:t>Strong visual hierarchies create a sense of order and balance</a:t>
            </a:r>
          </a:p>
        </p:txBody>
      </p:sp>
    </p:spTree>
    <p:extLst>
      <p:ext uri="{BB962C8B-B14F-4D97-AF65-F5344CB8AC3E}">
        <p14:creationId xmlns:p14="http://schemas.microsoft.com/office/powerpoint/2010/main" val="2171886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17505</TotalTime>
  <Words>7473</Words>
  <Application>Microsoft Macintosh PowerPoint</Application>
  <PresentationFormat>Widescreen</PresentationFormat>
  <Paragraphs>927</Paragraphs>
  <Slides>86</Slides>
  <Notes>85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9" baseType="lpstr">
      <vt:lpstr>Arial</vt:lpstr>
      <vt:lpstr>Arial Black</vt:lpstr>
      <vt:lpstr>Bradley Hand ITC</vt:lpstr>
      <vt:lpstr>Calibri</vt:lpstr>
      <vt:lpstr>Georgia</vt:lpstr>
      <vt:lpstr>Gill Sans Light</vt:lpstr>
      <vt:lpstr>Helvetica</vt:lpstr>
      <vt:lpstr>Helvetica Light</vt:lpstr>
      <vt:lpstr>Times New Roman</vt:lpstr>
      <vt:lpstr>TradeGothic</vt:lpstr>
      <vt:lpstr>Wingdings</vt:lpstr>
      <vt:lpstr>5_Summer HCI</vt:lpstr>
      <vt:lpstr>Image</vt:lpstr>
      <vt:lpstr>Visual Information Design</vt:lpstr>
      <vt:lpstr>Hall of Fame or Shame?</vt:lpstr>
      <vt:lpstr>Hall of Shame!</vt:lpstr>
      <vt:lpstr>One Possible Redesign</vt:lpstr>
      <vt:lpstr>Visual Information Design</vt:lpstr>
      <vt:lpstr>Outline</vt:lpstr>
      <vt:lpstr>PowerPoint Presentation</vt:lpstr>
      <vt:lpstr>The Art of Balance</vt:lpstr>
      <vt:lpstr>Visual Hierarchy and Reading Order</vt:lpstr>
      <vt:lpstr>Gestalt Principles of Perception Group Information</vt:lpstr>
      <vt:lpstr>Gestalt Principles of Perception Group Information</vt:lpstr>
      <vt:lpstr>PowerPoint Presentation</vt:lpstr>
      <vt:lpstr>The First Read: Reading order pillars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&amp; Small Multiples in Use</vt:lpstr>
      <vt:lpstr>Proximity &amp; Small Multiples in Use</vt:lpstr>
      <vt:lpstr>Proximity &amp; Small Multiples in Use</vt:lpstr>
      <vt:lpstr>Using Blank / White Space as an Object</vt:lpstr>
      <vt:lpstr>PowerPoint Presentation</vt:lpstr>
      <vt:lpstr>What Are The Important Things Here?</vt:lpstr>
      <vt:lpstr>Administrivia</vt:lpstr>
      <vt:lpstr>PowerPoint Presentation</vt:lpstr>
      <vt:lpstr>Jan Tschichold’s Revolution</vt:lpstr>
      <vt:lpstr>Type Classifications</vt:lpstr>
      <vt:lpstr>Asymmetric Typography</vt:lpstr>
      <vt:lpstr>Grid Systems</vt:lpstr>
      <vt:lpstr>Iconography: Differences that Make a Difference </vt:lpstr>
      <vt:lpstr>PowerPoint Presentation</vt:lpstr>
      <vt:lpstr>Color Definitions (digital)</vt:lpstr>
      <vt:lpstr>Color: Edward Tufte – by hue</vt:lpstr>
      <vt:lpstr>Color: Edward Tufte – by luminance</vt:lpstr>
      <vt:lpstr>PowerPoint Presentation</vt:lpstr>
      <vt:lpstr>PowerPoint Presentation</vt:lpstr>
      <vt:lpstr>The Basics of the Color Wheel</vt:lpstr>
      <vt:lpstr>Color Harmonies</vt:lpstr>
      <vt:lpstr>Using Appropriate Color “Harmonies”</vt:lpstr>
      <vt:lpstr>Complimentary</vt:lpstr>
      <vt:lpstr>Complimentary  (e.g., Children’s Bedroom) </vt:lpstr>
      <vt:lpstr>Analogous</vt:lpstr>
      <vt:lpstr> Analogous (e.g., Beyond Oil)</vt:lpstr>
      <vt:lpstr>Split Complimentary</vt:lpstr>
      <vt:lpstr>PowerPoint Presentation</vt:lpstr>
      <vt:lpstr>EG Split Complimentary</vt:lpstr>
      <vt:lpstr>PowerPoint Presentation</vt:lpstr>
      <vt:lpstr>Start with Greyscale</vt:lpstr>
      <vt:lpstr>PowerPoint Presentation</vt:lpstr>
      <vt:lpstr>Action + Passive Colors</vt:lpstr>
      <vt:lpstr>Poor Use of Color</vt:lpstr>
      <vt:lpstr>Redesigned to Use 3 Actionable Colors plus a text color  → 4 total colors</vt:lpstr>
      <vt:lpstr>Action/Appears often</vt:lpstr>
      <vt:lpstr>Tools that help with color selection</vt:lpstr>
      <vt:lpstr>Mood Boards – Team Exercise (10 min)</vt:lpstr>
      <vt:lpstr>PowerPoint Presentation</vt:lpstr>
      <vt:lpstr>PowerPoint Presentation</vt:lpstr>
      <vt:lpstr>Unconventional Layouts</vt:lpstr>
      <vt:lpstr>PowerPoint Presentation</vt:lpstr>
      <vt:lpstr>PowerPoint Presentation</vt:lpstr>
      <vt:lpstr>PowerPoint Presentation</vt:lpstr>
      <vt:lpstr>Dynamic Movement</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Design = Solutions</vt:lpstr>
      <vt:lpstr>Design Patterns</vt:lpstr>
      <vt:lpstr>Using Design Patterns</vt:lpstr>
      <vt:lpstr>A Web of Design Patterns</vt:lpstr>
      <vt:lpstr>Web Design Patterns</vt:lpstr>
      <vt:lpstr>NAVIGATION BAR (K2)</vt:lpstr>
      <vt:lpstr>NAVIGATION BAR (K2)</vt:lpstr>
      <vt:lpstr>Design Systems</vt:lpstr>
      <vt:lpstr>Design Systems</vt:lpstr>
      <vt:lpstr>Summary</vt:lpstr>
      <vt:lpstr>Further Reading</vt:lpstr>
      <vt:lpstr>Next Time</vt:lpstr>
    </vt:vector>
  </TitlesOfParts>
  <Company>LAJV : 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A Landay</cp:lastModifiedBy>
  <cp:revision>626</cp:revision>
  <cp:lastPrinted>2021-02-10T21:25:19Z</cp:lastPrinted>
  <dcterms:created xsi:type="dcterms:W3CDTF">2013-01-07T18:00:48Z</dcterms:created>
  <dcterms:modified xsi:type="dcterms:W3CDTF">2022-02-02T23:53:38Z</dcterms:modified>
</cp:coreProperties>
</file>