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Frank Ruhl Libre Medium"/>
      <p:regular r:id="rId33"/>
      <p:bold r:id="rId34"/>
    </p:embeddedFont>
    <p:embeddedFont>
      <p:font typeface="Frank Ruhl Libre"/>
      <p:regular r:id="rId35"/>
      <p:bold r:id="rId36"/>
    </p:embeddedFont>
    <p:embeddedFont>
      <p:font typeface="Libre Baskerville"/>
      <p:regular r:id="rId37"/>
      <p:bold r:id="rId38"/>
      <p:italic r:id="rId39"/>
    </p:embeddedFont>
    <p:embeddedFont>
      <p:font typeface="Spectral Medium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pectralMedium-regular.fntdata"/><Relationship Id="rId20" Type="http://schemas.openxmlformats.org/officeDocument/2006/relationships/slide" Target="slides/slide14.xml"/><Relationship Id="rId42" Type="http://schemas.openxmlformats.org/officeDocument/2006/relationships/font" Target="fonts/SpectralMedium-italic.fntdata"/><Relationship Id="rId41" Type="http://schemas.openxmlformats.org/officeDocument/2006/relationships/font" Target="fonts/SpectralMedium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SpectralMedium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FrankRuhlLibreMedium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FrankRuhlLibre-regular.fntdata"/><Relationship Id="rId12" Type="http://schemas.openxmlformats.org/officeDocument/2006/relationships/slide" Target="slides/slide6.xml"/><Relationship Id="rId34" Type="http://schemas.openxmlformats.org/officeDocument/2006/relationships/font" Target="fonts/FrankRuhlLibreMedium-bold.fntdata"/><Relationship Id="rId15" Type="http://schemas.openxmlformats.org/officeDocument/2006/relationships/slide" Target="slides/slide9.xml"/><Relationship Id="rId37" Type="http://schemas.openxmlformats.org/officeDocument/2006/relationships/font" Target="fonts/LibreBaskerville-regular.fntdata"/><Relationship Id="rId14" Type="http://schemas.openxmlformats.org/officeDocument/2006/relationships/slide" Target="slides/slide8.xml"/><Relationship Id="rId36" Type="http://schemas.openxmlformats.org/officeDocument/2006/relationships/font" Target="fonts/FrankRuhlLibre-bold.fntdata"/><Relationship Id="rId17" Type="http://schemas.openxmlformats.org/officeDocument/2006/relationships/slide" Target="slides/slide11.xml"/><Relationship Id="rId39" Type="http://schemas.openxmlformats.org/officeDocument/2006/relationships/font" Target="fonts/LibreBaskerville-italic.fntdata"/><Relationship Id="rId16" Type="http://schemas.openxmlformats.org/officeDocument/2006/relationships/slide" Target="slides/slide10.xml"/><Relationship Id="rId38" Type="http://schemas.openxmlformats.org/officeDocument/2006/relationships/font" Target="fonts/LibreBaskerville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7e95626ee7_0_10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7e95626ee7_0_10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a04d062f6c_0_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a04d062f6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a88ea72d7b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a88ea72d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a88ea72d7b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a88ea72d7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a88ea72d7b_0_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a88ea72d7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a88ea72d7b_0_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a88ea72d7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a88ea72d7b_1_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a88ea72d7b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a88ea72d7b_1_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a88ea72d7b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ac3de59b00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ac3de59b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ac3de59b00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ac3de59b0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ac3de59b00_0_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ac3de59b0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7e95626ee7_0_10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7e95626ee7_0_10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ac3de59b00_0_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ac3de59b0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ac3de59b00_0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ac3de59b0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ac3de59b00_0_3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ac3de59b0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ac3de59b00_0_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ac3de59b00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ac3de59b00_0_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ac3de59b0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ac3edcbb10_0_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ac3edcbb1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7e95626ee7_3_2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7e95626ee7_3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7e95626ee7_3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7e95626ee7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7e95626ee7_0_10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7e95626ee7_0_10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7e95626ee7_0_106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7e95626ee7_0_10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7e95626ee7_3_2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7e95626ee7_3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ac7e56a84c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ac7e56a8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a04d062f6c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a04d062f6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a04d062f6c_0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a04d062f6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Relationship Id="rId3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52" name="Google Shape;52;p13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fmla="val 0" name="adj1"/>
                <a:gd fmla="val 8729" name="adj2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rotWithShape="0" algn="bl" dist="9525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2626375" y="617375"/>
              <a:ext cx="3676062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4" name="Google Shape;54;p13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55" name="Google Shape;55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" name="Google Shape;57;p13"/>
          <p:cNvSpPr txBox="1"/>
          <p:nvPr>
            <p:ph type="ctrTitle"/>
          </p:nvPr>
        </p:nvSpPr>
        <p:spPr>
          <a:xfrm>
            <a:off x="2787625" y="1991825"/>
            <a:ext cx="35721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grpSp>
        <p:nvGrpSpPr>
          <p:cNvPr id="58" name="Google Shape;58;p13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59" name="Google Shape;59;p13"/>
            <p:cNvSpPr/>
            <p:nvPr/>
          </p:nvSpPr>
          <p:spPr>
            <a:xfrm>
              <a:off x="2218800" y="1278375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2227575" y="3429300"/>
              <a:ext cx="1002925" cy="1018300"/>
            </a:xfrm>
            <a:custGeom>
              <a:rect b="b" l="l" r="r" t="t"/>
              <a:pathLst>
                <a:path extrusionOk="0" h="40732" w="40117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4385100" y="1267400"/>
              <a:ext cx="1005125" cy="1020500"/>
            </a:xfrm>
            <a:custGeom>
              <a:rect b="b" l="l" r="r" t="t"/>
              <a:pathLst>
                <a:path extrusionOk="0" h="40820" w="40205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4380700" y="3435900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1191725" y="238125"/>
              <a:ext cx="5236550" cy="5238750"/>
            </a:xfrm>
            <a:custGeom>
              <a:rect b="b" l="l" r="r" t="t"/>
              <a:pathLst>
                <a:path extrusionOk="0" h="209550" w="209462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14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66" name="Google Shape;66;p14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fmla="val 0" name="adj1"/>
                <a:gd fmla="val 8729" name="adj2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rotWithShape="0" algn="bl" dist="9525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2626375" y="617375"/>
              <a:ext cx="3676062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8" name="Google Shape;68;p14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69" name="Google Shape;69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" name="Google Shape;71;p14"/>
          <p:cNvSpPr txBox="1"/>
          <p:nvPr>
            <p:ph type="ctrTitle"/>
          </p:nvPr>
        </p:nvSpPr>
        <p:spPr>
          <a:xfrm>
            <a:off x="2795175" y="1668850"/>
            <a:ext cx="35535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2" name="Google Shape;72;p14"/>
          <p:cNvSpPr txBox="1"/>
          <p:nvPr>
            <p:ph idx="1" type="subTitle"/>
          </p:nvPr>
        </p:nvSpPr>
        <p:spPr>
          <a:xfrm>
            <a:off x="2795175" y="2948146"/>
            <a:ext cx="3553500" cy="2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9pPr>
          </a:lstStyle>
          <a:p/>
        </p:txBody>
      </p:sp>
      <p:grpSp>
        <p:nvGrpSpPr>
          <p:cNvPr id="73" name="Google Shape;73;p14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74" name="Google Shape;74;p14"/>
            <p:cNvSpPr/>
            <p:nvPr/>
          </p:nvSpPr>
          <p:spPr>
            <a:xfrm>
              <a:off x="2218800" y="1278375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2227575" y="3429300"/>
              <a:ext cx="1002925" cy="1018300"/>
            </a:xfrm>
            <a:custGeom>
              <a:rect b="b" l="l" r="r" t="t"/>
              <a:pathLst>
                <a:path extrusionOk="0" h="40732" w="40117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385100" y="1267400"/>
              <a:ext cx="1005125" cy="1020500"/>
            </a:xfrm>
            <a:custGeom>
              <a:rect b="b" l="l" r="r" t="t"/>
              <a:pathLst>
                <a:path extrusionOk="0" h="40820" w="40205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380700" y="3435900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1191725" y="238125"/>
              <a:ext cx="5236550" cy="5238750"/>
            </a:xfrm>
            <a:custGeom>
              <a:rect b="b" l="l" r="r" t="t"/>
              <a:pathLst>
                <a:path extrusionOk="0" h="209550" w="209462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85" name="Google Shape;85;p16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fmla="val 0" name="adj1"/>
                <a:gd fmla="val 8729" name="adj2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rotWithShape="0" algn="bl" dist="9525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2626375" y="617375"/>
              <a:ext cx="3676062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7" name="Google Shape;87;p16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88" name="Google Shape;88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" name="Google Shape;90;p16"/>
          <p:cNvSpPr txBox="1"/>
          <p:nvPr>
            <p:ph type="ctrTitle"/>
          </p:nvPr>
        </p:nvSpPr>
        <p:spPr>
          <a:xfrm>
            <a:off x="2787625" y="1991825"/>
            <a:ext cx="35721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grpSp>
        <p:nvGrpSpPr>
          <p:cNvPr id="91" name="Google Shape;91;p16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92" name="Google Shape;92;p16"/>
            <p:cNvSpPr/>
            <p:nvPr/>
          </p:nvSpPr>
          <p:spPr>
            <a:xfrm>
              <a:off x="2218800" y="1278375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2227575" y="3429300"/>
              <a:ext cx="1002925" cy="1018300"/>
            </a:xfrm>
            <a:custGeom>
              <a:rect b="b" l="l" r="r" t="t"/>
              <a:pathLst>
                <a:path extrusionOk="0" h="40732" w="40117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4385100" y="1267400"/>
              <a:ext cx="1005125" cy="1020500"/>
            </a:xfrm>
            <a:custGeom>
              <a:rect b="b" l="l" r="r" t="t"/>
              <a:pathLst>
                <a:path extrusionOk="0" h="40820" w="40205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380700" y="3435900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1191725" y="238125"/>
              <a:ext cx="5236550" cy="5238750"/>
            </a:xfrm>
            <a:custGeom>
              <a:rect b="b" l="l" r="r" t="t"/>
              <a:pathLst>
                <a:path extrusionOk="0" h="209550" w="209462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7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99" name="Google Shape;99;p17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fmla="val 0" name="adj1"/>
                <a:gd fmla="val 8729" name="adj2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rotWithShape="0" algn="bl" dist="9525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2626375" y="617375"/>
              <a:ext cx="3676062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1" name="Google Shape;101;p17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102" name="Google Shape;102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" name="Google Shape;104;p17"/>
          <p:cNvSpPr txBox="1"/>
          <p:nvPr>
            <p:ph type="ctrTitle"/>
          </p:nvPr>
        </p:nvSpPr>
        <p:spPr>
          <a:xfrm>
            <a:off x="2795175" y="1668850"/>
            <a:ext cx="35535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5" name="Google Shape;105;p17"/>
          <p:cNvSpPr txBox="1"/>
          <p:nvPr>
            <p:ph idx="1" type="subTitle"/>
          </p:nvPr>
        </p:nvSpPr>
        <p:spPr>
          <a:xfrm>
            <a:off x="2795175" y="2948146"/>
            <a:ext cx="3553500" cy="29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9pPr>
          </a:lstStyle>
          <a:p/>
        </p:txBody>
      </p:sp>
      <p:grpSp>
        <p:nvGrpSpPr>
          <p:cNvPr id="106" name="Google Shape;106;p17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107" name="Google Shape;107;p17"/>
            <p:cNvSpPr/>
            <p:nvPr/>
          </p:nvSpPr>
          <p:spPr>
            <a:xfrm>
              <a:off x="2218800" y="1278375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2227575" y="3429300"/>
              <a:ext cx="1002925" cy="1018300"/>
            </a:xfrm>
            <a:custGeom>
              <a:rect b="b" l="l" r="r" t="t"/>
              <a:pathLst>
                <a:path extrusionOk="0" h="40732" w="40117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4385100" y="1267400"/>
              <a:ext cx="1005125" cy="1020500"/>
            </a:xfrm>
            <a:custGeom>
              <a:rect b="b" l="l" r="r" t="t"/>
              <a:pathLst>
                <a:path extrusionOk="0" h="40820" w="40205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4380700" y="3435900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1191725" y="238125"/>
              <a:ext cx="5236550" cy="5238750"/>
            </a:xfrm>
            <a:custGeom>
              <a:rect b="b" l="l" r="r" t="t"/>
              <a:pathLst>
                <a:path extrusionOk="0" h="209550" w="209462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4" name="Google Shape;114;p18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115" name="Google Shape;115;p18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fmla="val 0" name="adj1"/>
                <a:gd fmla="val 8729" name="adj2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rotWithShape="0" algn="bl" dist="9525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8"/>
            <p:cNvSpPr/>
            <p:nvPr/>
          </p:nvSpPr>
          <p:spPr>
            <a:xfrm>
              <a:off x="2626375" y="617375"/>
              <a:ext cx="3676062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7" name="Google Shape;117;p18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118" name="Google Shape;118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3009700" y="1187400"/>
            <a:ext cx="3124500" cy="276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42900" lvl="0" marL="457200" rtl="0" algn="ctr">
              <a:spcBef>
                <a:spcPts val="600"/>
              </a:spcBef>
              <a:spcAft>
                <a:spcPts val="0"/>
              </a:spcAft>
              <a:buSzPts val="1800"/>
              <a:buFont typeface="Libre Baskerville"/>
              <a:buChar char="➢"/>
              <a:defRPr i="1" sz="18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42900" lvl="1" marL="914400" rtl="0" algn="ctr">
              <a:spcBef>
                <a:spcPts val="0"/>
              </a:spcBef>
              <a:spcAft>
                <a:spcPts val="0"/>
              </a:spcAft>
              <a:buSzPts val="1800"/>
              <a:buFont typeface="Libre Baskerville"/>
              <a:buChar char="￫"/>
              <a:defRPr i="1" sz="18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Font typeface="Libre Baskerville"/>
              <a:buChar char="￫"/>
              <a:defRPr i="1" sz="18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SzPts val="1800"/>
              <a:buFont typeface="Libre Baskerville"/>
              <a:buChar char="￫"/>
              <a:defRPr i="1" sz="18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SzPts val="1800"/>
              <a:buFont typeface="Libre Baskerville"/>
              <a:buChar char="￫"/>
              <a:defRPr i="1" sz="18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SzPts val="1800"/>
              <a:buFont typeface="Libre Baskerville"/>
              <a:buChar char="￫"/>
              <a:defRPr i="1" sz="1800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SzPts val="1800"/>
              <a:buFont typeface="Libre Baskerville"/>
              <a:buChar char="￫"/>
              <a:defRPr i="1" sz="1800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SzPts val="1800"/>
              <a:buFont typeface="Libre Baskerville"/>
              <a:buChar char="￫"/>
              <a:defRPr i="1" sz="1800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-342900" lvl="8" marL="4114800" rtl="0" algn="ctr">
              <a:spcBef>
                <a:spcPts val="0"/>
              </a:spcBef>
              <a:spcAft>
                <a:spcPts val="0"/>
              </a:spcAft>
              <a:buSzPts val="1800"/>
              <a:buFont typeface="Libre Baskerville"/>
              <a:buChar char="￫"/>
              <a:defRPr i="1" sz="1800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121" name="Google Shape;121;p18"/>
          <p:cNvSpPr txBox="1"/>
          <p:nvPr/>
        </p:nvSpPr>
        <p:spPr>
          <a:xfrm>
            <a:off x="3593400" y="6289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B0C6D3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“</a:t>
            </a:r>
            <a:endParaRPr sz="7200">
              <a:solidFill>
                <a:srgbClr val="B0C6D3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122" name="Google Shape;122;p18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" name="Google Shape;125;p19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126" name="Google Shape;126;p19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fmla="val 0" name="adj1"/>
                <a:gd fmla="val 8729" name="adj2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rotWithShape="0" algn="bl" dist="9525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9"/>
            <p:cNvSpPr/>
            <p:nvPr/>
          </p:nvSpPr>
          <p:spPr>
            <a:xfrm>
              <a:off x="624925" y="617375"/>
              <a:ext cx="7719575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8" name="Google Shape;128;p19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129" name="Google Shape;129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" name="Google Shape;131;p19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132" name="Google Shape;132;p19"/>
            <p:cNvSpPr/>
            <p:nvPr/>
          </p:nvSpPr>
          <p:spPr>
            <a:xfrm>
              <a:off x="2218800" y="1278375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2227575" y="3429300"/>
              <a:ext cx="1002925" cy="1018300"/>
            </a:xfrm>
            <a:custGeom>
              <a:rect b="b" l="l" r="r" t="t"/>
              <a:pathLst>
                <a:path extrusionOk="0" h="40732" w="40117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4385100" y="1267400"/>
              <a:ext cx="1005125" cy="1020500"/>
            </a:xfrm>
            <a:custGeom>
              <a:rect b="b" l="l" r="r" t="t"/>
              <a:pathLst>
                <a:path extrusionOk="0" h="40820" w="40205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4380700" y="3435900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1191725" y="238125"/>
              <a:ext cx="5236550" cy="5238750"/>
            </a:xfrm>
            <a:custGeom>
              <a:rect b="b" l="l" r="r" t="t"/>
              <a:pathLst>
                <a:path extrusionOk="0" h="209550" w="209462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</p:grpSp>
      <p:sp>
        <p:nvSpPr>
          <p:cNvPr id="137" name="Google Shape;137;p19"/>
          <p:cNvSpPr txBox="1"/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38" name="Google Shape;138;p19"/>
          <p:cNvSpPr txBox="1"/>
          <p:nvPr>
            <p:ph idx="1" type="body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➢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9pPr>
          </a:lstStyle>
          <a:p/>
        </p:txBody>
      </p:sp>
      <p:sp>
        <p:nvSpPr>
          <p:cNvPr id="139" name="Google Shape;139;p19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Image background">
  <p:cSld name="TITLE_AND_BOD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0"/>
          <p:cNvGrpSpPr/>
          <p:nvPr/>
        </p:nvGrpSpPr>
        <p:grpSpPr>
          <a:xfrm>
            <a:off x="325492" y="304925"/>
            <a:ext cx="4511142" cy="4526109"/>
            <a:chOff x="2316267" y="304925"/>
            <a:chExt cx="4511142" cy="4526109"/>
          </a:xfrm>
        </p:grpSpPr>
        <p:sp>
          <p:nvSpPr>
            <p:cNvPr id="142" name="Google Shape;142;p20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fmla="val 0" name="adj1"/>
                <a:gd fmla="val 8729" name="adj2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rotWithShape="0" algn="bl" dist="9525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0"/>
            <p:cNvSpPr/>
            <p:nvPr/>
          </p:nvSpPr>
          <p:spPr>
            <a:xfrm>
              <a:off x="2626375" y="617375"/>
              <a:ext cx="3676062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44" name="Google Shape;144;p20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145" name="Google Shape;145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" name="Google Shape;147;p20"/>
          <p:cNvGrpSpPr/>
          <p:nvPr/>
        </p:nvGrpSpPr>
        <p:grpSpPr>
          <a:xfrm>
            <a:off x="796444" y="1424044"/>
            <a:ext cx="277537" cy="277654"/>
            <a:chOff x="1191725" y="238125"/>
            <a:chExt cx="5236550" cy="5238750"/>
          </a:xfrm>
        </p:grpSpPr>
        <p:sp>
          <p:nvSpPr>
            <p:cNvPr id="148" name="Google Shape;148;p20"/>
            <p:cNvSpPr/>
            <p:nvPr/>
          </p:nvSpPr>
          <p:spPr>
            <a:xfrm>
              <a:off x="2218800" y="1278375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49" name="Google Shape;149;p20"/>
            <p:cNvSpPr/>
            <p:nvPr/>
          </p:nvSpPr>
          <p:spPr>
            <a:xfrm>
              <a:off x="2227575" y="3429300"/>
              <a:ext cx="1002925" cy="1018300"/>
            </a:xfrm>
            <a:custGeom>
              <a:rect b="b" l="l" r="r" t="t"/>
              <a:pathLst>
                <a:path extrusionOk="0" h="40732" w="40117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50" name="Google Shape;150;p20"/>
            <p:cNvSpPr/>
            <p:nvPr/>
          </p:nvSpPr>
          <p:spPr>
            <a:xfrm>
              <a:off x="4385100" y="1267400"/>
              <a:ext cx="1005125" cy="1020500"/>
            </a:xfrm>
            <a:custGeom>
              <a:rect b="b" l="l" r="r" t="t"/>
              <a:pathLst>
                <a:path extrusionOk="0" h="40820" w="40205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51" name="Google Shape;151;p20"/>
            <p:cNvSpPr/>
            <p:nvPr/>
          </p:nvSpPr>
          <p:spPr>
            <a:xfrm>
              <a:off x="4380700" y="3435900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52" name="Google Shape;152;p20"/>
            <p:cNvSpPr/>
            <p:nvPr/>
          </p:nvSpPr>
          <p:spPr>
            <a:xfrm>
              <a:off x="1191725" y="238125"/>
              <a:ext cx="5236550" cy="5238750"/>
            </a:xfrm>
            <a:custGeom>
              <a:rect b="b" l="l" r="r" t="t"/>
              <a:pathLst>
                <a:path extrusionOk="0" h="209550" w="209462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</p:grpSp>
      <p:sp>
        <p:nvSpPr>
          <p:cNvPr id="153" name="Google Shape;153;p20"/>
          <p:cNvSpPr txBox="1"/>
          <p:nvPr>
            <p:ph type="title"/>
          </p:nvPr>
        </p:nvSpPr>
        <p:spPr>
          <a:xfrm>
            <a:off x="796450" y="845975"/>
            <a:ext cx="3553500" cy="54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54" name="Google Shape;154;p20"/>
          <p:cNvSpPr txBox="1"/>
          <p:nvPr>
            <p:ph idx="1" type="body"/>
          </p:nvPr>
        </p:nvSpPr>
        <p:spPr>
          <a:xfrm>
            <a:off x="796450" y="1792325"/>
            <a:ext cx="3553500" cy="240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/>
        </p:txBody>
      </p:sp>
      <p:sp>
        <p:nvSpPr>
          <p:cNvPr id="155" name="Google Shape;155;p20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8" name="Google Shape;158;p21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159" name="Google Shape;159;p21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fmla="val 0" name="adj1"/>
                <a:gd fmla="val 8729" name="adj2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rotWithShape="0" algn="bl" dist="9525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1"/>
            <p:cNvSpPr/>
            <p:nvPr/>
          </p:nvSpPr>
          <p:spPr>
            <a:xfrm>
              <a:off x="624925" y="617375"/>
              <a:ext cx="7719575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1" name="Google Shape;161;p21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162" name="Google Shape;162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4" name="Google Shape;164;p21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165" name="Google Shape;165;p21"/>
            <p:cNvSpPr/>
            <p:nvPr/>
          </p:nvSpPr>
          <p:spPr>
            <a:xfrm>
              <a:off x="2218800" y="1278375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>
              <a:off x="2227575" y="3429300"/>
              <a:ext cx="1002925" cy="1018300"/>
            </a:xfrm>
            <a:custGeom>
              <a:rect b="b" l="l" r="r" t="t"/>
              <a:pathLst>
                <a:path extrusionOk="0" h="40732" w="40117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4385100" y="1267400"/>
              <a:ext cx="1005125" cy="1020500"/>
            </a:xfrm>
            <a:custGeom>
              <a:rect b="b" l="l" r="r" t="t"/>
              <a:pathLst>
                <a:path extrusionOk="0" h="40820" w="40205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4380700" y="3435900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>
              <a:off x="1191725" y="238125"/>
              <a:ext cx="5236550" cy="5238750"/>
            </a:xfrm>
            <a:custGeom>
              <a:rect b="b" l="l" r="r" t="t"/>
              <a:pathLst>
                <a:path extrusionOk="0" h="209550" w="209462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</p:grpSp>
      <p:sp>
        <p:nvSpPr>
          <p:cNvPr id="170" name="Google Shape;170;p21"/>
          <p:cNvSpPr txBox="1"/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71" name="Google Shape;171;p21"/>
          <p:cNvSpPr txBox="1"/>
          <p:nvPr>
            <p:ph idx="1" type="body"/>
          </p:nvPr>
        </p:nvSpPr>
        <p:spPr>
          <a:xfrm>
            <a:off x="1003200" y="1563725"/>
            <a:ext cx="3356700" cy="280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/>
        </p:txBody>
      </p:sp>
      <p:sp>
        <p:nvSpPr>
          <p:cNvPr id="172" name="Google Shape;172;p21"/>
          <p:cNvSpPr txBox="1"/>
          <p:nvPr>
            <p:ph idx="2" type="body"/>
          </p:nvPr>
        </p:nvSpPr>
        <p:spPr>
          <a:xfrm>
            <a:off x="4784110" y="1563725"/>
            <a:ext cx="3356700" cy="280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/>
        </p:txBody>
      </p:sp>
      <p:sp>
        <p:nvSpPr>
          <p:cNvPr id="173" name="Google Shape;173;p21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6" name="Google Shape;176;p22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177" name="Google Shape;177;p22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fmla="val 0" name="adj1"/>
                <a:gd fmla="val 8729" name="adj2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rotWithShape="0" algn="bl" dist="9525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624925" y="617375"/>
              <a:ext cx="7719575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9" name="Google Shape;179;p22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180" name="Google Shape;180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2" name="Google Shape;182;p22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183" name="Google Shape;183;p22"/>
            <p:cNvSpPr/>
            <p:nvPr/>
          </p:nvSpPr>
          <p:spPr>
            <a:xfrm>
              <a:off x="2218800" y="1278375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>
              <a:off x="2227575" y="3429300"/>
              <a:ext cx="1002925" cy="1018300"/>
            </a:xfrm>
            <a:custGeom>
              <a:rect b="b" l="l" r="r" t="t"/>
              <a:pathLst>
                <a:path extrusionOk="0" h="40732" w="40117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>
              <a:off x="4385100" y="1267400"/>
              <a:ext cx="1005125" cy="1020500"/>
            </a:xfrm>
            <a:custGeom>
              <a:rect b="b" l="l" r="r" t="t"/>
              <a:pathLst>
                <a:path extrusionOk="0" h="40820" w="40205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>
              <a:off x="4380700" y="3435900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>
              <a:off x="1191725" y="238125"/>
              <a:ext cx="5236550" cy="5238750"/>
            </a:xfrm>
            <a:custGeom>
              <a:rect b="b" l="l" r="r" t="t"/>
              <a:pathLst>
                <a:path extrusionOk="0" h="209550" w="209462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</p:grpSp>
      <p:sp>
        <p:nvSpPr>
          <p:cNvPr id="188" name="Google Shape;188;p22"/>
          <p:cNvSpPr txBox="1"/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9" name="Google Shape;189;p22"/>
          <p:cNvSpPr txBox="1"/>
          <p:nvPr>
            <p:ph idx="1" type="body"/>
          </p:nvPr>
        </p:nvSpPr>
        <p:spPr>
          <a:xfrm>
            <a:off x="1003200" y="1563725"/>
            <a:ext cx="2233800" cy="274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➢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9pPr>
          </a:lstStyle>
          <a:p/>
        </p:txBody>
      </p:sp>
      <p:sp>
        <p:nvSpPr>
          <p:cNvPr id="190" name="Google Shape;190;p22"/>
          <p:cNvSpPr txBox="1"/>
          <p:nvPr>
            <p:ph idx="2" type="body"/>
          </p:nvPr>
        </p:nvSpPr>
        <p:spPr>
          <a:xfrm>
            <a:off x="3455100" y="1563725"/>
            <a:ext cx="2233800" cy="274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➢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9pPr>
          </a:lstStyle>
          <a:p/>
        </p:txBody>
      </p:sp>
      <p:sp>
        <p:nvSpPr>
          <p:cNvPr id="191" name="Google Shape;191;p22"/>
          <p:cNvSpPr txBox="1"/>
          <p:nvPr>
            <p:ph idx="3" type="body"/>
          </p:nvPr>
        </p:nvSpPr>
        <p:spPr>
          <a:xfrm>
            <a:off x="5907003" y="1563725"/>
            <a:ext cx="2233800" cy="274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➢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9pPr>
          </a:lstStyle>
          <a:p/>
        </p:txBody>
      </p:sp>
      <p:sp>
        <p:nvSpPr>
          <p:cNvPr id="192" name="Google Shape;192;p22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5" name="Google Shape;195;p23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196" name="Google Shape;196;p23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fmla="val 0" name="adj1"/>
                <a:gd fmla="val 8729" name="adj2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rotWithShape="0" algn="bl" dist="9525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624925" y="617375"/>
              <a:ext cx="7719575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98" name="Google Shape;198;p23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199" name="Google Shape;199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1" name="Google Shape;201;p23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202" name="Google Shape;202;p23"/>
            <p:cNvSpPr/>
            <p:nvPr/>
          </p:nvSpPr>
          <p:spPr>
            <a:xfrm>
              <a:off x="2218800" y="1278375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227575" y="3429300"/>
              <a:ext cx="1002925" cy="1018300"/>
            </a:xfrm>
            <a:custGeom>
              <a:rect b="b" l="l" r="r" t="t"/>
              <a:pathLst>
                <a:path extrusionOk="0" h="40732" w="40117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4385100" y="1267400"/>
              <a:ext cx="1005125" cy="1020500"/>
            </a:xfrm>
            <a:custGeom>
              <a:rect b="b" l="l" r="r" t="t"/>
              <a:pathLst>
                <a:path extrusionOk="0" h="40820" w="40205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4380700" y="3435900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1191725" y="238125"/>
              <a:ext cx="5236550" cy="5238750"/>
            </a:xfrm>
            <a:custGeom>
              <a:rect b="b" l="l" r="r" t="t"/>
              <a:pathLst>
                <a:path extrusionOk="0" h="209550" w="209462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</p:grpSp>
      <p:sp>
        <p:nvSpPr>
          <p:cNvPr id="207" name="Google Shape;207;p23"/>
          <p:cNvSpPr txBox="1"/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8" name="Google Shape;208;p23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1" name="Google Shape;211;p24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212" name="Google Shape;212;p24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fmla="val 0" name="adj1"/>
                <a:gd fmla="val 8729" name="adj2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rotWithShape="0" algn="bl" dist="9525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624925" y="617375"/>
              <a:ext cx="7719575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4" name="Google Shape;214;p24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215" name="Google Shape;215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7" name="Google Shape;217;p24"/>
          <p:cNvGrpSpPr/>
          <p:nvPr/>
        </p:nvGrpSpPr>
        <p:grpSpPr>
          <a:xfrm>
            <a:off x="4433231" y="3823844"/>
            <a:ext cx="277537" cy="277654"/>
            <a:chOff x="1191725" y="238125"/>
            <a:chExt cx="5236550" cy="5238750"/>
          </a:xfrm>
        </p:grpSpPr>
        <p:sp>
          <p:nvSpPr>
            <p:cNvPr id="218" name="Google Shape;218;p24"/>
            <p:cNvSpPr/>
            <p:nvPr/>
          </p:nvSpPr>
          <p:spPr>
            <a:xfrm>
              <a:off x="2218800" y="1278375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2227575" y="3429300"/>
              <a:ext cx="1002925" cy="1018300"/>
            </a:xfrm>
            <a:custGeom>
              <a:rect b="b" l="l" r="r" t="t"/>
              <a:pathLst>
                <a:path extrusionOk="0" h="40732" w="40117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4385100" y="1267400"/>
              <a:ext cx="1005125" cy="1020500"/>
            </a:xfrm>
            <a:custGeom>
              <a:rect b="b" l="l" r="r" t="t"/>
              <a:pathLst>
                <a:path extrusionOk="0" h="40820" w="40205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4380700" y="3435900"/>
              <a:ext cx="1018300" cy="1002925"/>
            </a:xfrm>
            <a:custGeom>
              <a:rect b="b" l="l" r="r" t="t"/>
              <a:pathLst>
                <a:path extrusionOk="0" h="40117" w="40732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1191725" y="238125"/>
              <a:ext cx="5236550" cy="5238750"/>
            </a:xfrm>
            <a:custGeom>
              <a:rect b="b" l="l" r="r" t="t"/>
              <a:pathLst>
                <a:path extrusionOk="0" h="209550" w="209462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0C6D3"/>
                </a:solidFill>
              </a:endParaRPr>
            </a:p>
          </p:txBody>
        </p:sp>
      </p:grpSp>
      <p:sp>
        <p:nvSpPr>
          <p:cNvPr id="223" name="Google Shape;223;p24"/>
          <p:cNvSpPr txBox="1"/>
          <p:nvPr>
            <p:ph idx="1" type="body"/>
          </p:nvPr>
        </p:nvSpPr>
        <p:spPr>
          <a:xfrm>
            <a:off x="735200" y="4101500"/>
            <a:ext cx="7673700" cy="27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Clr>
                <a:srgbClr val="8A9BA6"/>
              </a:buClr>
              <a:buSzPts val="1400"/>
              <a:buNone/>
              <a:defRPr i="1" sz="1400">
                <a:solidFill>
                  <a:srgbClr val="8A9BA6"/>
                </a:solidFill>
              </a:defRPr>
            </a:lvl1pPr>
          </a:lstStyle>
          <a:p/>
        </p:txBody>
      </p:sp>
      <p:sp>
        <p:nvSpPr>
          <p:cNvPr id="224" name="Google Shape;224;p24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7" name="Google Shape;227;p25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228" name="Google Shape;228;p25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fmla="val 0" name="adj1"/>
                <a:gd fmla="val 8729" name="adj2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rotWithShape="0" algn="bl" dist="9525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5"/>
            <p:cNvSpPr/>
            <p:nvPr/>
          </p:nvSpPr>
          <p:spPr>
            <a:xfrm>
              <a:off x="624925" y="617375"/>
              <a:ext cx="7719575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30" name="Google Shape;230;p25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rect b="b" l="l" r="r" t="t"/>
              <a:pathLst>
                <a:path extrusionOk="0" h="148264" w="308783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cap="flat" cmpd="dbl" w="28575">
              <a:solidFill>
                <a:srgbClr val="B0C6D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231" name="Google Shape;231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3" name="Google Shape;233;p25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background">
  <p:cSld name="BLANK_2">
    <p:bg>
      <p:bgPr>
        <a:solidFill>
          <a:srgbClr val="B0C6D3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/>
          <p:nvPr/>
        </p:nvSpPr>
        <p:spPr>
          <a:xfrm>
            <a:off x="-7650" y="-7650"/>
            <a:ext cx="9151500" cy="5151300"/>
          </a:xfrm>
          <a:prstGeom prst="frame">
            <a:avLst>
              <a:gd fmla="val 4756" name="adj1"/>
            </a:avLst>
          </a:prstGeom>
          <a:solidFill>
            <a:srgbClr val="F2ED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36" name="Google Shape;236;p26"/>
          <p:cNvGrpSpPr/>
          <p:nvPr/>
        </p:nvGrpSpPr>
        <p:grpSpPr>
          <a:xfrm>
            <a:off x="114491" y="106842"/>
            <a:ext cx="1127645" cy="1153976"/>
            <a:chOff x="152400" y="152400"/>
            <a:chExt cx="1127645" cy="1153976"/>
          </a:xfrm>
        </p:grpSpPr>
        <p:sp>
          <p:nvSpPr>
            <p:cNvPr id="237" name="Google Shape;237;p26"/>
            <p:cNvSpPr/>
            <p:nvPr/>
          </p:nvSpPr>
          <p:spPr>
            <a:xfrm>
              <a:off x="152400" y="152400"/>
              <a:ext cx="921300" cy="921300"/>
            </a:xfrm>
            <a:prstGeom prst="diagStrip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rotWithShape="0" algn="bl" dir="2700000" dist="9525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8" name="Google Shape;238;p26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5400000">
              <a:off x="745611" y="-256999"/>
              <a:ext cx="125035" cy="943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26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>
              <a:off x="152411" y="362543"/>
              <a:ext cx="125035" cy="9438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0" name="Google Shape;240;p26"/>
          <p:cNvGrpSpPr/>
          <p:nvPr/>
        </p:nvGrpSpPr>
        <p:grpSpPr>
          <a:xfrm rot="10800000">
            <a:off x="7901725" y="3874892"/>
            <a:ext cx="1127645" cy="1154423"/>
            <a:chOff x="152400" y="151952"/>
            <a:chExt cx="1127645" cy="1154423"/>
          </a:xfrm>
        </p:grpSpPr>
        <p:sp>
          <p:nvSpPr>
            <p:cNvPr id="241" name="Google Shape;241;p26"/>
            <p:cNvSpPr/>
            <p:nvPr/>
          </p:nvSpPr>
          <p:spPr>
            <a:xfrm>
              <a:off x="152400" y="152400"/>
              <a:ext cx="921300" cy="921300"/>
            </a:xfrm>
            <a:prstGeom prst="diagStrip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rotWithShape="0" algn="bl" dir="13500000" dist="9525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2" name="Google Shape;242;p26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5400000">
              <a:off x="745611" y="-257447"/>
              <a:ext cx="125035" cy="943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26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>
              <a:off x="152411" y="362543"/>
              <a:ext cx="125035" cy="9438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4" name="Google Shape;244;p26"/>
          <p:cNvSpPr txBox="1"/>
          <p:nvPr>
            <p:ph idx="12" type="sldNum"/>
          </p:nvPr>
        </p:nvSpPr>
        <p:spPr>
          <a:xfrm>
            <a:off x="4297650" y="4594775"/>
            <a:ext cx="548700" cy="30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tally blank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7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/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➢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/>
        </p:txBody>
      </p:sp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rt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lvl="2" rt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lvl="3" rt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lvl="4" rt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lvl="5" rt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lvl="6" rt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lvl="7" rt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lvl="8" rt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37.png"/><Relationship Id="rId5" Type="http://schemas.openxmlformats.org/officeDocument/2006/relationships/image" Target="../media/image6.jpg"/><Relationship Id="rId6" Type="http://schemas.openxmlformats.org/officeDocument/2006/relationships/image" Target="../media/image2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Relationship Id="rId4" Type="http://schemas.openxmlformats.org/officeDocument/2006/relationships/image" Target="../media/image3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figma.com/proto/zvGSQYVqrA4b7DICzKbbUB/Medium-Fi-Proto?node-id=19%3A682&amp;scaling=min-zoom&amp;page-id=0%3A1&amp;starting-point-node-id=19%3A682&amp;show-proto-sidebar=1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 txBox="1"/>
          <p:nvPr>
            <p:ph type="ctrTitle"/>
          </p:nvPr>
        </p:nvSpPr>
        <p:spPr>
          <a:xfrm>
            <a:off x="2787625" y="1056775"/>
            <a:ext cx="3572100" cy="2427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Peekaboo! </a:t>
            </a:r>
            <a:endParaRPr i="1" sz="1200">
              <a:solidFill>
                <a:schemeClr val="dk1"/>
              </a:solidFill>
              <a:latin typeface="Spectral Medium"/>
              <a:ea typeface="Spectral Medium"/>
              <a:cs typeface="Spectral Medium"/>
              <a:sym typeface="Spectral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Spectral Medium"/>
              <a:ea typeface="Spectral Medium"/>
              <a:cs typeface="Spectral Medium"/>
              <a:sym typeface="Spectral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rPr>
              <a:t>Check in with loved ones — while having fun! </a:t>
            </a:r>
            <a:endParaRPr i="1" sz="1200">
              <a:solidFill>
                <a:schemeClr val="dk1"/>
              </a:solidFill>
              <a:latin typeface="Spectral Medium"/>
              <a:ea typeface="Spectral Medium"/>
              <a:cs typeface="Spectral Medium"/>
              <a:sym typeface="Spectral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—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CS147 Fall 2022</a:t>
            </a:r>
            <a:endParaRPr sz="15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Jason, Derek, Karson, Winston</a:t>
            </a:r>
            <a:endParaRPr sz="15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7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9" name="Google Shape;329;p37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Sev 3-4 Details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sp>
        <p:nvSpPr>
          <p:cNvPr id="330" name="Google Shape;330;p37"/>
          <p:cNvSpPr txBox="1"/>
          <p:nvPr/>
        </p:nvSpPr>
        <p:spPr>
          <a:xfrm>
            <a:off x="1361550" y="1500275"/>
            <a:ext cx="64209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rank Ruhl Libre"/>
              <a:buChar char="●"/>
            </a:pPr>
            <a:r>
              <a:rPr lang="en" sz="23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Need to be able to change feed to view a different group</a:t>
            </a:r>
            <a:endParaRPr sz="23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rank Ruhl Libre"/>
              <a:buChar char="●"/>
            </a:pPr>
            <a:r>
              <a:rPr lang="en" sz="23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Navigation bar adjustments</a:t>
            </a:r>
            <a:endParaRPr sz="23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rank Ruhl Libre"/>
              <a:buChar char="●"/>
            </a:pPr>
            <a:r>
              <a:rPr lang="en" sz="23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More group customization options and preferences</a:t>
            </a:r>
            <a:endParaRPr sz="23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8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6" name="Google Shape;336;p38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Sev 3-4 Details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pic>
        <p:nvPicPr>
          <p:cNvPr id="337" name="Google Shape;337;p38"/>
          <p:cNvPicPr preferRelativeResize="0"/>
          <p:nvPr/>
        </p:nvPicPr>
        <p:blipFill rotWithShape="1">
          <a:blip r:embed="rId3">
            <a:alphaModFix/>
          </a:blip>
          <a:srcRect b="19176" l="48373" r="41468" t="41615"/>
          <a:stretch/>
        </p:blipFill>
        <p:spPr>
          <a:xfrm>
            <a:off x="1838975" y="1517150"/>
            <a:ext cx="1391074" cy="290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8"/>
          <p:cNvPicPr preferRelativeResize="0"/>
          <p:nvPr/>
        </p:nvPicPr>
        <p:blipFill rotWithShape="1">
          <a:blip r:embed="rId4">
            <a:alphaModFix/>
          </a:blip>
          <a:srcRect b="32103" l="27691" r="62477" t="28774"/>
          <a:stretch/>
        </p:blipFill>
        <p:spPr>
          <a:xfrm>
            <a:off x="4534450" y="1554150"/>
            <a:ext cx="1332149" cy="287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8"/>
          <p:cNvPicPr preferRelativeResize="0"/>
          <p:nvPr/>
        </p:nvPicPr>
        <p:blipFill rotWithShape="1">
          <a:blip r:embed="rId5">
            <a:alphaModFix/>
          </a:blip>
          <a:srcRect b="10339" l="54208" r="35803" t="50526"/>
          <a:stretch/>
        </p:blipFill>
        <p:spPr>
          <a:xfrm>
            <a:off x="7112075" y="1517150"/>
            <a:ext cx="1332149" cy="2827076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8"/>
          <p:cNvSpPr txBox="1"/>
          <p:nvPr/>
        </p:nvSpPr>
        <p:spPr>
          <a:xfrm>
            <a:off x="629075" y="1554150"/>
            <a:ext cx="1209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Change feed view and navigation bar changes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341" name="Google Shape;341;p38"/>
          <p:cNvSpPr txBox="1"/>
          <p:nvPr/>
        </p:nvSpPr>
        <p:spPr>
          <a:xfrm>
            <a:off x="3287588" y="1517150"/>
            <a:ext cx="1280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Manage your own groups and groups you were added to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342" name="Google Shape;342;p38"/>
          <p:cNvSpPr txBox="1"/>
          <p:nvPr/>
        </p:nvSpPr>
        <p:spPr>
          <a:xfrm>
            <a:off x="5917575" y="1554150"/>
            <a:ext cx="1280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Remove yourself from groups and edit viewing preferences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/>
          <p:nvPr>
            <p:ph type="ctrTitle"/>
          </p:nvPr>
        </p:nvSpPr>
        <p:spPr>
          <a:xfrm>
            <a:off x="2795250" y="1684100"/>
            <a:ext cx="35535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D7A8"/>
                </a:solidFill>
              </a:rPr>
              <a:t>2</a:t>
            </a:r>
            <a:r>
              <a:rPr lang="en">
                <a:solidFill>
                  <a:srgbClr val="B6D7A8"/>
                </a:solidFill>
              </a:rPr>
              <a:t>.</a:t>
            </a:r>
            <a:endParaRPr>
              <a:solidFill>
                <a:srgbClr val="B6D7A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UI and Product Revisions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8" name="Google Shape;348;p39"/>
          <p:cNvSpPr txBox="1"/>
          <p:nvPr>
            <p:ph idx="1" type="subTitle"/>
          </p:nvPr>
        </p:nvSpPr>
        <p:spPr>
          <a:xfrm>
            <a:off x="2795175" y="2948154"/>
            <a:ext cx="3553500" cy="55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Looking at design changes</a:t>
            </a:r>
            <a:r>
              <a:rPr i="1" lang="en"/>
              <a:t>…</a:t>
            </a:r>
            <a:endParaRPr i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0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4" name="Google Shape;354;p40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Before and After Shots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pic>
        <p:nvPicPr>
          <p:cNvPr id="355" name="Google Shape;355;p40"/>
          <p:cNvPicPr preferRelativeResize="0"/>
          <p:nvPr/>
        </p:nvPicPr>
        <p:blipFill rotWithShape="1">
          <a:blip r:embed="rId3">
            <a:alphaModFix/>
          </a:blip>
          <a:srcRect b="32516" l="39961" r="50524" t="27684"/>
          <a:stretch/>
        </p:blipFill>
        <p:spPr>
          <a:xfrm>
            <a:off x="1603197" y="1503900"/>
            <a:ext cx="1239725" cy="2809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6" name="Google Shape;356;p40"/>
          <p:cNvCxnSpPr/>
          <p:nvPr/>
        </p:nvCxnSpPr>
        <p:spPr>
          <a:xfrm>
            <a:off x="3012075" y="2908475"/>
            <a:ext cx="1243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57" name="Google Shape;357;p40"/>
          <p:cNvPicPr preferRelativeResize="0"/>
          <p:nvPr/>
        </p:nvPicPr>
        <p:blipFill rotWithShape="1">
          <a:blip r:embed="rId4">
            <a:alphaModFix/>
          </a:blip>
          <a:srcRect b="24633" l="44336" r="45612" t="36002"/>
          <a:stretch/>
        </p:blipFill>
        <p:spPr>
          <a:xfrm>
            <a:off x="4379600" y="1475850"/>
            <a:ext cx="1324229" cy="280914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0"/>
          <p:cNvSpPr txBox="1"/>
          <p:nvPr/>
        </p:nvSpPr>
        <p:spPr>
          <a:xfrm>
            <a:off x="6046400" y="1509750"/>
            <a:ext cx="2131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Frank Ruhl Libre"/>
              <a:buChar char="●"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Navigation bar changes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Frank Ruhl Libre"/>
              <a:buChar char="●"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Location removal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Frank Ruhl Libre"/>
              <a:buChar char="●"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Single check in page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1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4" name="Google Shape;364;p41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Before and After Shots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pic>
        <p:nvPicPr>
          <p:cNvPr id="365" name="Google Shape;365;p41"/>
          <p:cNvPicPr preferRelativeResize="0"/>
          <p:nvPr/>
        </p:nvPicPr>
        <p:blipFill rotWithShape="1">
          <a:blip r:embed="rId3">
            <a:alphaModFix/>
          </a:blip>
          <a:srcRect b="32516" l="39961" r="50524" t="27684"/>
          <a:stretch/>
        </p:blipFill>
        <p:spPr>
          <a:xfrm>
            <a:off x="1603197" y="1503900"/>
            <a:ext cx="1239725" cy="2809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6" name="Google Shape;366;p41"/>
          <p:cNvCxnSpPr/>
          <p:nvPr/>
        </p:nvCxnSpPr>
        <p:spPr>
          <a:xfrm>
            <a:off x="3012075" y="2908475"/>
            <a:ext cx="1243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7" name="Google Shape;367;p41"/>
          <p:cNvSpPr txBox="1"/>
          <p:nvPr/>
        </p:nvSpPr>
        <p:spPr>
          <a:xfrm>
            <a:off x="6046400" y="1509750"/>
            <a:ext cx="2131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Frank Ruhl Libre"/>
              <a:buChar char="●"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Manage your own groups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Frank Ruhl Libre"/>
              <a:buChar char="●"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Manage groups you were added to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pic>
        <p:nvPicPr>
          <p:cNvPr id="368" name="Google Shape;36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203" y="1509753"/>
            <a:ext cx="1348538" cy="280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1"/>
          <p:cNvPicPr preferRelativeResize="0"/>
          <p:nvPr/>
        </p:nvPicPr>
        <p:blipFill rotWithShape="1">
          <a:blip r:embed="rId5">
            <a:alphaModFix/>
          </a:blip>
          <a:srcRect b="24761" l="31759" r="58123" t="36181"/>
          <a:stretch/>
        </p:blipFill>
        <p:spPr>
          <a:xfrm>
            <a:off x="4424425" y="1495850"/>
            <a:ext cx="1348550" cy="2820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2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5" name="Google Shape;375;p42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Before and After Shots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cxnSp>
        <p:nvCxnSpPr>
          <p:cNvPr id="376" name="Google Shape;376;p42"/>
          <p:cNvCxnSpPr/>
          <p:nvPr/>
        </p:nvCxnSpPr>
        <p:spPr>
          <a:xfrm flipH="1" rot="10800000">
            <a:off x="2346000" y="2908625"/>
            <a:ext cx="851100" cy="5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7" name="Google Shape;377;p42"/>
          <p:cNvSpPr txBox="1"/>
          <p:nvPr/>
        </p:nvSpPr>
        <p:spPr>
          <a:xfrm>
            <a:off x="6429275" y="1509750"/>
            <a:ext cx="2131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Frank Ruhl Libre"/>
              <a:buChar char="●"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Edit viewing preferences</a:t>
            </a:r>
            <a:endParaRPr sz="400"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Frank Ruhl Libre"/>
              <a:buChar char="●"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Remove yourself from groups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pic>
        <p:nvPicPr>
          <p:cNvPr id="378" name="Google Shape;378;p42"/>
          <p:cNvPicPr preferRelativeResize="0"/>
          <p:nvPr/>
        </p:nvPicPr>
        <p:blipFill rotWithShape="1">
          <a:blip r:embed="rId3">
            <a:alphaModFix/>
          </a:blip>
          <a:srcRect b="36057" l="60848" r="29034" t="24646"/>
          <a:stretch/>
        </p:blipFill>
        <p:spPr>
          <a:xfrm>
            <a:off x="826250" y="1495663"/>
            <a:ext cx="1348550" cy="283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2"/>
          <p:cNvPicPr preferRelativeResize="0"/>
          <p:nvPr/>
        </p:nvPicPr>
        <p:blipFill rotWithShape="1">
          <a:blip r:embed="rId4">
            <a:alphaModFix/>
          </a:blip>
          <a:srcRect b="27178" l="37570" r="52635" t="33255"/>
          <a:stretch/>
        </p:blipFill>
        <p:spPr>
          <a:xfrm>
            <a:off x="5025100" y="1509750"/>
            <a:ext cx="1295371" cy="283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2"/>
          <p:cNvPicPr preferRelativeResize="0"/>
          <p:nvPr/>
        </p:nvPicPr>
        <p:blipFill rotWithShape="1">
          <a:blip r:embed="rId4">
            <a:alphaModFix/>
          </a:blip>
          <a:srcRect b="27119" l="62455" r="27393" t="33434"/>
          <a:stretch/>
        </p:blipFill>
        <p:spPr>
          <a:xfrm>
            <a:off x="3368300" y="1507900"/>
            <a:ext cx="1348550" cy="2838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3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6" name="Google Shape;386;p43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Before and After Shots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cxnSp>
        <p:nvCxnSpPr>
          <p:cNvPr id="387" name="Google Shape;387;p43"/>
          <p:cNvCxnSpPr/>
          <p:nvPr/>
        </p:nvCxnSpPr>
        <p:spPr>
          <a:xfrm>
            <a:off x="3012075" y="2908475"/>
            <a:ext cx="1243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8" name="Google Shape;388;p43"/>
          <p:cNvSpPr txBox="1"/>
          <p:nvPr/>
        </p:nvSpPr>
        <p:spPr>
          <a:xfrm>
            <a:off x="6046400" y="1509750"/>
            <a:ext cx="21315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Frank Ruhl Libre"/>
              <a:buChar char="●"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Profile icon added to navbar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Frank Ruhl Libre"/>
              <a:buChar char="●"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Last check in time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Frank Ruhl Libre"/>
              <a:buChar char="●"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Recent </a:t>
            </a: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check in sneak peak</a:t>
            </a: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 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Frank Ruhl Libre"/>
              <a:buChar char="●"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List of all groups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pic>
        <p:nvPicPr>
          <p:cNvPr id="389" name="Google Shape;389;p43"/>
          <p:cNvPicPr preferRelativeResize="0"/>
          <p:nvPr/>
        </p:nvPicPr>
        <p:blipFill rotWithShape="1">
          <a:blip r:embed="rId3">
            <a:alphaModFix/>
          </a:blip>
          <a:srcRect b="12571" l="16756" r="73289" t="47832"/>
          <a:stretch/>
        </p:blipFill>
        <p:spPr>
          <a:xfrm>
            <a:off x="1420950" y="1495850"/>
            <a:ext cx="1348550" cy="290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3"/>
          <p:cNvPicPr preferRelativeResize="0"/>
          <p:nvPr/>
        </p:nvPicPr>
        <p:blipFill rotWithShape="1">
          <a:blip r:embed="rId3">
            <a:alphaModFix/>
          </a:blip>
          <a:srcRect b="16199" l="75119" r="14868" t="44232"/>
          <a:stretch/>
        </p:blipFill>
        <p:spPr>
          <a:xfrm>
            <a:off x="4401287" y="1505100"/>
            <a:ext cx="1348550" cy="288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4"/>
          <p:cNvSpPr txBox="1"/>
          <p:nvPr>
            <p:ph type="ctrTitle"/>
          </p:nvPr>
        </p:nvSpPr>
        <p:spPr>
          <a:xfrm>
            <a:off x="2795250" y="1684100"/>
            <a:ext cx="35535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D7A8"/>
                </a:solidFill>
              </a:rPr>
              <a:t>3</a:t>
            </a:r>
            <a:r>
              <a:rPr lang="en">
                <a:solidFill>
                  <a:srgbClr val="B6D7A8"/>
                </a:solidFill>
              </a:rPr>
              <a:t>.</a:t>
            </a:r>
            <a:endParaRPr>
              <a:solidFill>
                <a:srgbClr val="B6D7A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Prototype Implementation Status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6" name="Google Shape;396;p44"/>
          <p:cNvSpPr txBox="1"/>
          <p:nvPr>
            <p:ph idx="1" type="subTitle"/>
          </p:nvPr>
        </p:nvSpPr>
        <p:spPr>
          <a:xfrm>
            <a:off x="2795175" y="2948154"/>
            <a:ext cx="3553500" cy="55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Checking implementation progress</a:t>
            </a:r>
            <a:r>
              <a:rPr i="1" lang="en"/>
              <a:t>…</a:t>
            </a:r>
            <a:endParaRPr i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5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2" name="Google Shape;402;p45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Framework/Tools Being Used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sp>
        <p:nvSpPr>
          <p:cNvPr id="403" name="Google Shape;403;p45"/>
          <p:cNvSpPr txBox="1"/>
          <p:nvPr/>
        </p:nvSpPr>
        <p:spPr>
          <a:xfrm>
            <a:off x="1361550" y="1500275"/>
            <a:ext cx="64209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rank Ruhl Libre"/>
              <a:buChar char="●"/>
            </a:pPr>
            <a:r>
              <a:rPr lang="en" sz="23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Expo CLI</a:t>
            </a:r>
            <a:endParaRPr sz="23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rank Ruhl Libre"/>
              <a:buChar char="●"/>
            </a:pPr>
            <a:r>
              <a:rPr lang="en" sz="23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Supabase (check-in and groups data)</a:t>
            </a:r>
            <a:endParaRPr sz="23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pic>
        <p:nvPicPr>
          <p:cNvPr id="404" name="Google Shape;40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550" y="2534650"/>
            <a:ext cx="3216384" cy="15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9925" y="2790012"/>
            <a:ext cx="4402875" cy="10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6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1" name="Google Shape;411;p46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Implemented Features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sp>
        <p:nvSpPr>
          <p:cNvPr id="412" name="Google Shape;412;p46"/>
          <p:cNvSpPr txBox="1"/>
          <p:nvPr/>
        </p:nvSpPr>
        <p:spPr>
          <a:xfrm>
            <a:off x="688100" y="1500275"/>
            <a:ext cx="42999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Default Check-In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○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Group selector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○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Mood selector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○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Location switch (On and Off)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pic>
        <p:nvPicPr>
          <p:cNvPr id="413" name="Google Shape;41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9225" y="1354625"/>
            <a:ext cx="1519650" cy="30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"/>
          <p:cNvSpPr txBox="1"/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Presentation</a:t>
            </a:r>
            <a:endParaRPr/>
          </a:p>
        </p:txBody>
      </p:sp>
      <p:sp>
        <p:nvSpPr>
          <p:cNvPr id="258" name="Google Shape;258;p29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9" name="Google Shape;259;p29"/>
          <p:cNvSpPr txBox="1"/>
          <p:nvPr/>
        </p:nvSpPr>
        <p:spPr>
          <a:xfrm>
            <a:off x="860325" y="3379000"/>
            <a:ext cx="14892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Jason Lin</a:t>
            </a:r>
            <a:b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</a:br>
            <a:r>
              <a:rPr lang="en" sz="8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Sophomore</a:t>
            </a:r>
            <a:endParaRPr sz="800">
              <a:solidFill>
                <a:schemeClr val="dk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CS, HCI</a:t>
            </a:r>
            <a:endParaRPr sz="800">
              <a:solidFill>
                <a:schemeClr val="dk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5025" y="1759975"/>
            <a:ext cx="1489200" cy="14892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1" name="Google Shape;261;p29"/>
          <p:cNvSpPr txBox="1"/>
          <p:nvPr/>
        </p:nvSpPr>
        <p:spPr>
          <a:xfrm>
            <a:off x="2840050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Derek Hwang</a:t>
            </a:r>
            <a:b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</a:br>
            <a:r>
              <a:rPr lang="en" sz="8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Coterm</a:t>
            </a:r>
            <a:endParaRPr sz="800">
              <a:solidFill>
                <a:schemeClr val="dk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CS, HCI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pic>
        <p:nvPicPr>
          <p:cNvPr id="262" name="Google Shape;262;p29"/>
          <p:cNvPicPr preferRelativeResize="0"/>
          <p:nvPr/>
        </p:nvPicPr>
        <p:blipFill rotWithShape="1">
          <a:blip r:embed="rId4">
            <a:alphaModFix/>
          </a:blip>
          <a:srcRect b="0" l="-22129" r="-22129" t="-5663"/>
          <a:stretch/>
        </p:blipFill>
        <p:spPr>
          <a:xfrm>
            <a:off x="4814750" y="1759975"/>
            <a:ext cx="1489200" cy="14892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3" name="Google Shape;263;p29"/>
          <p:cNvSpPr txBox="1"/>
          <p:nvPr/>
        </p:nvSpPr>
        <p:spPr>
          <a:xfrm>
            <a:off x="4819775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Karson Lippert</a:t>
            </a:r>
            <a:b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</a:br>
            <a:r>
              <a:rPr lang="en" sz="8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Senior</a:t>
            </a:r>
            <a:endParaRPr sz="800">
              <a:solidFill>
                <a:schemeClr val="dk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CS, HCI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pic>
        <p:nvPicPr>
          <p:cNvPr id="264" name="Google Shape;264;p29"/>
          <p:cNvPicPr preferRelativeResize="0"/>
          <p:nvPr/>
        </p:nvPicPr>
        <p:blipFill rotWithShape="1">
          <a:blip r:embed="rId5">
            <a:alphaModFix/>
          </a:blip>
          <a:srcRect b="24079" l="0" r="0" t="9253"/>
          <a:stretch/>
        </p:blipFill>
        <p:spPr>
          <a:xfrm>
            <a:off x="6794475" y="1759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5" name="Google Shape;265;p29"/>
          <p:cNvSpPr txBox="1"/>
          <p:nvPr/>
        </p:nvSpPr>
        <p:spPr>
          <a:xfrm>
            <a:off x="6799500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Winston Shum</a:t>
            </a:r>
            <a:b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</a:br>
            <a:r>
              <a:rPr lang="en" sz="8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Senior</a:t>
            </a:r>
            <a:endParaRPr sz="800">
              <a:solidFill>
                <a:schemeClr val="dk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Econ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pic>
        <p:nvPicPr>
          <p:cNvPr id="266" name="Google Shape;266;p29"/>
          <p:cNvPicPr preferRelativeResize="0"/>
          <p:nvPr/>
        </p:nvPicPr>
        <p:blipFill rotWithShape="1">
          <a:blip r:embed="rId6">
            <a:alphaModFix/>
          </a:blip>
          <a:srcRect b="0" l="19259" r="19266" t="0"/>
          <a:stretch/>
        </p:blipFill>
        <p:spPr>
          <a:xfrm>
            <a:off x="855300" y="1759975"/>
            <a:ext cx="1489200" cy="1489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7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9" name="Google Shape;419;p47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Implemented Features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sp>
        <p:nvSpPr>
          <p:cNvPr id="420" name="Google Shape;420;p47"/>
          <p:cNvSpPr txBox="1"/>
          <p:nvPr/>
        </p:nvSpPr>
        <p:spPr>
          <a:xfrm>
            <a:off x="688100" y="1500275"/>
            <a:ext cx="42999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Profile Page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Navigation Bar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Groups dropdown (feed page)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Viewing your groups and other groups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Creating New Groups Task Flow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Check-In Details Screen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pic>
        <p:nvPicPr>
          <p:cNvPr id="421" name="Google Shape;42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525" y="1462788"/>
            <a:ext cx="1370326" cy="28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7375" y="1455600"/>
            <a:ext cx="1392262" cy="283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8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8" name="Google Shape;428;p48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Uni</a:t>
            </a: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mplemented Features &amp; Plans to Finish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sp>
        <p:nvSpPr>
          <p:cNvPr id="429" name="Google Shape;429;p48"/>
          <p:cNvSpPr txBox="1"/>
          <p:nvPr/>
        </p:nvSpPr>
        <p:spPr>
          <a:xfrm>
            <a:off x="806525" y="1500275"/>
            <a:ext cx="47661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Create custom activity and activity check-in 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Photo check-in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Complete updates in next few days, then polish everything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9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5" name="Google Shape;435;p49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Wizard of Oz Techniques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sp>
        <p:nvSpPr>
          <p:cNvPr id="436" name="Google Shape;436;p49"/>
          <p:cNvSpPr txBox="1"/>
          <p:nvPr/>
        </p:nvSpPr>
        <p:spPr>
          <a:xfrm>
            <a:off x="806525" y="1500275"/>
            <a:ext cx="47661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Feed screen automatically updates new check-in from the user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App automatically stores check-in and groups data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pic>
        <p:nvPicPr>
          <p:cNvPr id="437" name="Google Shape;43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8825" y="1604962"/>
            <a:ext cx="2550900" cy="255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0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3" name="Google Shape;443;p50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Hard-coded Aspects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sp>
        <p:nvSpPr>
          <p:cNvPr id="444" name="Google Shape;444;p50"/>
          <p:cNvSpPr txBox="1"/>
          <p:nvPr/>
        </p:nvSpPr>
        <p:spPr>
          <a:xfrm>
            <a:off x="806525" y="1500275"/>
            <a:ext cx="43962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Photos used in check-in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Emojis used for Moods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Name, Time, and Location of individual check-ins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Profile and other user information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Activities check-in information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pic>
        <p:nvPicPr>
          <p:cNvPr id="445" name="Google Shape;44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1775" y="1799439"/>
            <a:ext cx="2753024" cy="183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1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1" name="Google Shape;451;p51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Issues/Questions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sp>
        <p:nvSpPr>
          <p:cNvPr id="452" name="Google Shape;452;p51"/>
          <p:cNvSpPr txBox="1"/>
          <p:nvPr/>
        </p:nvSpPr>
        <p:spPr>
          <a:xfrm>
            <a:off x="806525" y="1500275"/>
            <a:ext cx="43962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ank Ruhl Libre"/>
              <a:buChar char="●"/>
            </a:pPr>
            <a:r>
              <a:rPr lang="en" sz="18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Unsure about how to make new check-ins upload to the top of feed screen</a:t>
            </a:r>
            <a:endParaRPr sz="18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pic>
        <p:nvPicPr>
          <p:cNvPr id="453" name="Google Shape;45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3325" y="1531688"/>
            <a:ext cx="2697476" cy="269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2"/>
          <p:cNvSpPr txBox="1"/>
          <p:nvPr>
            <p:ph type="ctrTitle"/>
          </p:nvPr>
        </p:nvSpPr>
        <p:spPr>
          <a:xfrm>
            <a:off x="2795250" y="1411950"/>
            <a:ext cx="35535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D7A8"/>
                </a:solidFill>
              </a:rPr>
              <a:t>4</a:t>
            </a:r>
            <a:r>
              <a:rPr lang="en">
                <a:solidFill>
                  <a:srgbClr val="B6D7A8"/>
                </a:solidFill>
              </a:rPr>
              <a:t>.</a:t>
            </a:r>
            <a:endParaRPr>
              <a:solidFill>
                <a:srgbClr val="B6D7A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Demo of Prototype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59" name="Google Shape;459;p52"/>
          <p:cNvSpPr txBox="1"/>
          <p:nvPr>
            <p:ph idx="1" type="subTitle"/>
          </p:nvPr>
        </p:nvSpPr>
        <p:spPr>
          <a:xfrm>
            <a:off x="2795250" y="2636254"/>
            <a:ext cx="3553500" cy="55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Current prototype implementation…</a:t>
            </a:r>
            <a:endParaRPr i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3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5" name="Google Shape;465;p53"/>
          <p:cNvSpPr txBox="1"/>
          <p:nvPr>
            <p:ph idx="4294967295" type="ctrTitle"/>
          </p:nvPr>
        </p:nvSpPr>
        <p:spPr>
          <a:xfrm>
            <a:off x="1275150" y="2505375"/>
            <a:ext cx="6593700" cy="54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THANKS!</a:t>
            </a:r>
            <a:endParaRPr sz="2400"/>
          </a:p>
        </p:txBody>
      </p:sp>
      <p:sp>
        <p:nvSpPr>
          <p:cNvPr id="466" name="Google Shape;466;p53"/>
          <p:cNvSpPr txBox="1"/>
          <p:nvPr>
            <p:ph idx="4294967295" type="subTitle"/>
          </p:nvPr>
        </p:nvSpPr>
        <p:spPr>
          <a:xfrm>
            <a:off x="1275150" y="3082179"/>
            <a:ext cx="6593700" cy="113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/>
              <a:t>Any questions?</a:t>
            </a:r>
            <a:endParaRPr b="1" sz="1800"/>
          </a:p>
        </p:txBody>
      </p:sp>
      <p:grpSp>
        <p:nvGrpSpPr>
          <p:cNvPr id="467" name="Google Shape;467;p53"/>
          <p:cNvGrpSpPr/>
          <p:nvPr/>
        </p:nvGrpSpPr>
        <p:grpSpPr>
          <a:xfrm>
            <a:off x="3828600" y="1220955"/>
            <a:ext cx="1486799" cy="1256322"/>
            <a:chOff x="3918650" y="293075"/>
            <a:chExt cx="488500" cy="412775"/>
          </a:xfrm>
        </p:grpSpPr>
        <p:sp>
          <p:nvSpPr>
            <p:cNvPr id="468" name="Google Shape;468;p53"/>
            <p:cNvSpPr/>
            <p:nvPr/>
          </p:nvSpPr>
          <p:spPr>
            <a:xfrm>
              <a:off x="4085350" y="293675"/>
              <a:ext cx="154500" cy="412175"/>
            </a:xfrm>
            <a:custGeom>
              <a:rect b="b" l="l" r="r" t="t"/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53"/>
            <p:cNvSpPr/>
            <p:nvPr/>
          </p:nvSpPr>
          <p:spPr>
            <a:xfrm>
              <a:off x="3918650" y="293075"/>
              <a:ext cx="153900" cy="407275"/>
            </a:xfrm>
            <a:custGeom>
              <a:rect b="b" l="l" r="r" t="t"/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53"/>
            <p:cNvSpPr/>
            <p:nvPr/>
          </p:nvSpPr>
          <p:spPr>
            <a:xfrm>
              <a:off x="4253250" y="298550"/>
              <a:ext cx="153900" cy="406675"/>
            </a:xfrm>
            <a:custGeom>
              <a:rect b="b" l="l" r="r" t="t"/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1" name="Google Shape;471;p53"/>
          <p:cNvSpPr txBox="1"/>
          <p:nvPr/>
        </p:nvSpPr>
        <p:spPr>
          <a:xfrm>
            <a:off x="3982650" y="3448025"/>
            <a:ext cx="117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Frank Ruhl Libre"/>
                <a:ea typeface="Frank Ruhl Libre"/>
                <a:cs typeface="Frank Ruhl Libre"/>
                <a:sym typeface="Frank Ruhl Libre"/>
                <a:hlinkClick r:id="rId3"/>
              </a:rPr>
              <a:t>Figma Link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2" name="Google Shape;272;p30"/>
          <p:cNvSpPr txBox="1"/>
          <p:nvPr/>
        </p:nvSpPr>
        <p:spPr>
          <a:xfrm>
            <a:off x="779875" y="1679100"/>
            <a:ext cx="36528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rank Ruhl Libre"/>
                <a:ea typeface="Frank Ruhl Libre"/>
                <a:cs typeface="Frank Ruhl Libre"/>
                <a:sym typeface="Frank Ruhl Libre"/>
              </a:rPr>
              <a:t>People cannot check up on others in an easy manner without being intrusive.</a:t>
            </a:r>
            <a:endParaRPr sz="1500"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273" name="Google Shape;273;p30"/>
          <p:cNvSpPr txBox="1"/>
          <p:nvPr/>
        </p:nvSpPr>
        <p:spPr>
          <a:xfrm>
            <a:off x="644875" y="829100"/>
            <a:ext cx="392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Frank Ruhl Libre"/>
                <a:ea typeface="Frank Ruhl Libre"/>
                <a:cs typeface="Frank Ruhl Libre"/>
                <a:sym typeface="Frank Ruhl Libre"/>
              </a:rPr>
              <a:t>Problem</a:t>
            </a:r>
            <a:endParaRPr sz="30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274" name="Google Shape;274;p30"/>
          <p:cNvSpPr txBox="1"/>
          <p:nvPr/>
        </p:nvSpPr>
        <p:spPr>
          <a:xfrm>
            <a:off x="4567675" y="829100"/>
            <a:ext cx="392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Frank Ruhl Libre"/>
                <a:ea typeface="Frank Ruhl Libre"/>
                <a:cs typeface="Frank Ruhl Libre"/>
                <a:sym typeface="Frank Ruhl Libre"/>
              </a:rPr>
              <a:t>Solution</a:t>
            </a:r>
            <a:endParaRPr sz="30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275" name="Google Shape;275;p30"/>
          <p:cNvSpPr txBox="1"/>
          <p:nvPr/>
        </p:nvSpPr>
        <p:spPr>
          <a:xfrm>
            <a:off x="4702675" y="1679100"/>
            <a:ext cx="36528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rank Ruhl Libre"/>
                <a:ea typeface="Frank Ruhl Libre"/>
                <a:cs typeface="Frank Ruhl Libre"/>
                <a:sym typeface="Frank Ruhl Libre"/>
              </a:rPr>
              <a:t>I</a:t>
            </a:r>
            <a:r>
              <a:rPr lang="en" sz="1500">
                <a:latin typeface="Frank Ruhl Libre"/>
                <a:ea typeface="Frank Ruhl Libre"/>
                <a:cs typeface="Frank Ruhl Libre"/>
                <a:sym typeface="Frank Ruhl Libre"/>
              </a:rPr>
              <a:t>nstantly </a:t>
            </a:r>
            <a:r>
              <a:rPr lang="en" sz="1500">
                <a:latin typeface="Frank Ruhl Libre"/>
                <a:ea typeface="Frank Ruhl Libre"/>
                <a:cs typeface="Frank Ruhl Libre"/>
                <a:sym typeface="Frank Ruhl Libre"/>
              </a:rPr>
              <a:t>share updates to all family/close friends through a simple check-in,  photos, or fun in-app activities. </a:t>
            </a:r>
            <a:endParaRPr sz="15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1"/>
          <p:cNvSpPr txBox="1"/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Value Proposition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281" name="Google Shape;281;p31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31"/>
          <p:cNvSpPr txBox="1"/>
          <p:nvPr/>
        </p:nvSpPr>
        <p:spPr>
          <a:xfrm>
            <a:off x="4297650" y="4594775"/>
            <a:ext cx="548700" cy="5487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‹#›</a:t>
            </a:fld>
            <a:endParaRPr sz="1200">
              <a:solidFill>
                <a:srgbClr val="FFFFFF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sp>
        <p:nvSpPr>
          <p:cNvPr id="283" name="Google Shape;283;p31"/>
          <p:cNvSpPr txBox="1"/>
          <p:nvPr/>
        </p:nvSpPr>
        <p:spPr>
          <a:xfrm>
            <a:off x="1457850" y="1617675"/>
            <a:ext cx="6228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284" name="Google Shape;284;p31"/>
          <p:cNvSpPr txBox="1"/>
          <p:nvPr/>
        </p:nvSpPr>
        <p:spPr>
          <a:xfrm>
            <a:off x="1835100" y="1617675"/>
            <a:ext cx="54738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Frank Ruhl Libre"/>
                <a:ea typeface="Frank Ruhl Libre"/>
                <a:cs typeface="Frank Ruhl Libre"/>
                <a:sym typeface="Frank Ruhl Libre"/>
              </a:rPr>
              <a:t>Quickly and easily send </a:t>
            </a:r>
            <a:r>
              <a:rPr lang="en" sz="2300">
                <a:latin typeface="Frank Ruhl Libre"/>
                <a:ea typeface="Frank Ruhl Libre"/>
                <a:cs typeface="Frank Ruhl Libre"/>
                <a:sym typeface="Frank Ruhl Libre"/>
              </a:rPr>
              <a:t>updates to family and close friends for a </a:t>
            </a:r>
            <a:r>
              <a:rPr b="1" i="1" lang="en" sz="2300">
                <a:latin typeface="Frank Ruhl Libre"/>
                <a:ea typeface="Frank Ruhl Libre"/>
                <a:cs typeface="Frank Ruhl Libre"/>
                <a:sym typeface="Frank Ruhl Libre"/>
              </a:rPr>
              <a:t>simple check in</a:t>
            </a:r>
            <a:endParaRPr b="1" i="1" sz="2300"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pic>
        <p:nvPicPr>
          <p:cNvPr id="285" name="Google Shape;2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225" y="2955699"/>
            <a:ext cx="2209552" cy="123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1" name="Google Shape;291;p32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Outline of Presentation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sp>
        <p:nvSpPr>
          <p:cNvPr id="292" name="Google Shape;292;p32"/>
          <p:cNvSpPr txBox="1"/>
          <p:nvPr/>
        </p:nvSpPr>
        <p:spPr>
          <a:xfrm>
            <a:off x="1361550" y="1500275"/>
            <a:ext cx="64209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rank Ruhl Libre"/>
              <a:buAutoNum type="arabicPeriod"/>
            </a:pPr>
            <a:r>
              <a:rPr lang="en" sz="23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Heuristic Evaluation Results</a:t>
            </a:r>
            <a:endParaRPr sz="23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rank Ruhl Libre"/>
              <a:buAutoNum type="arabicPeriod"/>
            </a:pPr>
            <a:r>
              <a:rPr lang="en" sz="23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All UI and Product Revisions</a:t>
            </a:r>
            <a:endParaRPr sz="23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rank Ruhl Libre"/>
              <a:buAutoNum type="arabicPeriod"/>
            </a:pPr>
            <a:r>
              <a:rPr lang="en" sz="23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Prototype Implementation Status</a:t>
            </a:r>
            <a:endParaRPr sz="23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rank Ruhl Libre"/>
              <a:buAutoNum type="arabicPeriod"/>
            </a:pPr>
            <a:r>
              <a:rPr lang="en" sz="23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Demo of Prototype (so far)</a:t>
            </a:r>
            <a:endParaRPr sz="23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 txBox="1"/>
          <p:nvPr>
            <p:ph type="ctrTitle"/>
          </p:nvPr>
        </p:nvSpPr>
        <p:spPr>
          <a:xfrm>
            <a:off x="2795250" y="1684100"/>
            <a:ext cx="35535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6D7A8"/>
                </a:solidFill>
              </a:rPr>
              <a:t>1.</a:t>
            </a:r>
            <a:endParaRPr>
              <a:solidFill>
                <a:srgbClr val="B6D7A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Heuristic Evaluation Results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8" name="Google Shape;298;p33"/>
          <p:cNvSpPr txBox="1"/>
          <p:nvPr>
            <p:ph idx="1" type="subTitle"/>
          </p:nvPr>
        </p:nvSpPr>
        <p:spPr>
          <a:xfrm>
            <a:off x="2795175" y="2948154"/>
            <a:ext cx="3553500" cy="55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Analyzing design errors</a:t>
            </a:r>
            <a:r>
              <a:rPr i="1" lang="en"/>
              <a:t>…</a:t>
            </a:r>
            <a:endParaRPr i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34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High-Level Summary of Results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sp>
        <p:nvSpPr>
          <p:cNvPr id="305" name="Google Shape;305;p34"/>
          <p:cNvSpPr txBox="1"/>
          <p:nvPr/>
        </p:nvSpPr>
        <p:spPr>
          <a:xfrm>
            <a:off x="4895925" y="1764050"/>
            <a:ext cx="34848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Severity Violation Totals</a:t>
            </a:r>
            <a:endParaRPr b="1" sz="21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Severity 0-2 Violation #: 50</a:t>
            </a:r>
            <a:endParaRPr sz="16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Severity 3-4 Violation #: 17</a:t>
            </a:r>
            <a:endParaRPr sz="16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Total Severity Violations: 67</a:t>
            </a:r>
            <a:endParaRPr sz="16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306" name="Google Shape;306;p34"/>
          <p:cNvSpPr txBox="1"/>
          <p:nvPr/>
        </p:nvSpPr>
        <p:spPr>
          <a:xfrm>
            <a:off x="793000" y="1683650"/>
            <a:ext cx="3547800" cy="20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Frank Ruhl Libre"/>
                <a:ea typeface="Frank Ruhl Libre"/>
                <a:cs typeface="Frank Ruhl Libre"/>
                <a:sym typeface="Frank Ruhl Libre"/>
              </a:rPr>
              <a:t>Most Violated Heuristics</a:t>
            </a:r>
            <a:endParaRPr b="1" sz="2100"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rank Ruhl Libre"/>
              <a:buAutoNum type="arabicPeriod"/>
            </a:pPr>
            <a:r>
              <a:rPr lang="en" sz="1600">
                <a:latin typeface="Frank Ruhl Libre"/>
                <a:ea typeface="Frank Ruhl Libre"/>
                <a:cs typeface="Frank Ruhl Libre"/>
                <a:sym typeface="Frank Ruhl Libre"/>
              </a:rPr>
              <a:t>H4: Consistency &amp; Standards: 22</a:t>
            </a:r>
            <a:endParaRPr sz="1600"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rank Ruhl Libre"/>
              <a:buAutoNum type="arabicPeriod"/>
            </a:pPr>
            <a:r>
              <a:rPr lang="en" sz="1600">
                <a:latin typeface="Frank Ruhl Libre"/>
                <a:ea typeface="Frank Ruhl Libre"/>
                <a:cs typeface="Frank Ruhl Libre"/>
                <a:sym typeface="Frank Ruhl Libre"/>
              </a:rPr>
              <a:t>H3: User Control: 8</a:t>
            </a:r>
            <a:endParaRPr sz="1600"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rank Ruhl Libre"/>
              <a:buAutoNum type="arabicPeriod"/>
            </a:pPr>
            <a:r>
              <a:rPr lang="en" sz="1600">
                <a:latin typeface="Frank Ruhl Libre"/>
                <a:ea typeface="Frank Ruhl Libre"/>
                <a:cs typeface="Frank Ruhl Libre"/>
                <a:sym typeface="Frank Ruhl Libre"/>
              </a:rPr>
              <a:t>H7: Efficiency of Use: 7</a:t>
            </a:r>
            <a:endParaRPr sz="1600"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rank Ruhl Libre"/>
                <a:ea typeface="Frank Ruhl Libre"/>
                <a:cs typeface="Frank Ruhl Libre"/>
                <a:sym typeface="Frank Ruhl Libre"/>
              </a:rPr>
              <a:t> 3.     H11: Accessible: 7</a:t>
            </a:r>
            <a:endParaRPr sz="16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cxnSp>
        <p:nvCxnSpPr>
          <p:cNvPr id="307" name="Google Shape;307;p34"/>
          <p:cNvCxnSpPr/>
          <p:nvPr/>
        </p:nvCxnSpPr>
        <p:spPr>
          <a:xfrm>
            <a:off x="4568700" y="1764050"/>
            <a:ext cx="0" cy="1863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3" name="Google Shape;313;p35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High-Level Summary of Results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sp>
        <p:nvSpPr>
          <p:cNvPr id="314" name="Google Shape;314;p35"/>
          <p:cNvSpPr txBox="1"/>
          <p:nvPr/>
        </p:nvSpPr>
        <p:spPr>
          <a:xfrm>
            <a:off x="1361550" y="1500275"/>
            <a:ext cx="64209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rank Ruhl Libre"/>
              <a:buChar char="●"/>
            </a:pPr>
            <a:r>
              <a:rPr lang="en" sz="23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Inconsistencies in fonts, grid misalignments, and small text/buttons</a:t>
            </a:r>
            <a:endParaRPr sz="23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rank Ruhl Libre"/>
              <a:buChar char="●"/>
            </a:pPr>
            <a:r>
              <a:rPr lang="en" sz="23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Three tabs to check in and hard to navigate other parts of the app</a:t>
            </a:r>
            <a:endParaRPr sz="230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"/>
          <p:cNvSpPr txBox="1"/>
          <p:nvPr>
            <p:ph idx="12" type="sldNum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36"/>
          <p:cNvSpPr txBox="1"/>
          <p:nvPr/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High-Level Summary of Results</a:t>
            </a:r>
            <a:endParaRPr sz="2100">
              <a:solidFill>
                <a:schemeClr val="dk1"/>
              </a:solidFill>
              <a:latin typeface="Frank Ruhl Libre Medium"/>
              <a:ea typeface="Frank Ruhl Libre Medium"/>
              <a:cs typeface="Frank Ruhl Libre Medium"/>
              <a:sym typeface="Frank Ruhl Libre Medium"/>
            </a:endParaRPr>
          </a:p>
        </p:txBody>
      </p:sp>
      <p:pic>
        <p:nvPicPr>
          <p:cNvPr id="321" name="Google Shape;321;p36"/>
          <p:cNvPicPr preferRelativeResize="0"/>
          <p:nvPr/>
        </p:nvPicPr>
        <p:blipFill rotWithShape="1">
          <a:blip r:embed="rId3">
            <a:alphaModFix/>
          </a:blip>
          <a:srcRect b="6426" l="41901" r="39895" t="20291"/>
          <a:stretch/>
        </p:blipFill>
        <p:spPr>
          <a:xfrm>
            <a:off x="2404925" y="1614451"/>
            <a:ext cx="1309998" cy="28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6"/>
          <p:cNvPicPr preferRelativeResize="0"/>
          <p:nvPr/>
        </p:nvPicPr>
        <p:blipFill rotWithShape="1">
          <a:blip r:embed="rId4">
            <a:alphaModFix/>
          </a:blip>
          <a:srcRect b="6967" l="41857" r="39485" t="19535"/>
          <a:stretch/>
        </p:blipFill>
        <p:spPr>
          <a:xfrm>
            <a:off x="3917000" y="1614450"/>
            <a:ext cx="1338875" cy="280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6"/>
          <p:cNvPicPr preferRelativeResize="0"/>
          <p:nvPr/>
        </p:nvPicPr>
        <p:blipFill rotWithShape="1">
          <a:blip r:embed="rId5">
            <a:alphaModFix/>
          </a:blip>
          <a:srcRect b="8095" l="43677" r="37940" t="18574"/>
          <a:stretch/>
        </p:blipFill>
        <p:spPr>
          <a:xfrm>
            <a:off x="5508375" y="1640075"/>
            <a:ext cx="1309998" cy="277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ion template">
  <a:themeElements>
    <a:clrScheme name="Custom 347">
      <a:dk1>
        <a:srgbClr val="434343"/>
      </a:dk1>
      <a:lt1>
        <a:srgbClr val="FFFFFF"/>
      </a:lt1>
      <a:dk2>
        <a:srgbClr val="8A9BA6"/>
      </a:dk2>
      <a:lt2>
        <a:srgbClr val="D8DEE2"/>
      </a:lt2>
      <a:accent1>
        <a:srgbClr val="99BAB6"/>
      </a:accent1>
      <a:accent2>
        <a:srgbClr val="6B93A0"/>
      </a:accent2>
      <a:accent3>
        <a:srgbClr val="C0C99A"/>
      </a:accent3>
      <a:accent4>
        <a:srgbClr val="96B079"/>
      </a:accent4>
      <a:accent5>
        <a:srgbClr val="F3EDD7"/>
      </a:accent5>
      <a:accent6>
        <a:srgbClr val="C3B3A3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