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Frank Ruhl Libre Medium"/>
      <p:regular r:id="rId31"/>
      <p:bold r:id="rId32"/>
    </p:embeddedFont>
    <p:embeddedFont>
      <p:font typeface="Frank Ruhl Libre"/>
      <p:regular r:id="rId33"/>
      <p:bold r:id="rId34"/>
    </p:embeddedFont>
    <p:embeddedFont>
      <p:font typeface="Libre Baskerville"/>
      <p:regular r:id="rId35"/>
      <p:bold r:id="rId36"/>
      <p: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FrankRuhlLibreMedium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FrankRuhlLibre-regular.fntdata"/><Relationship Id="rId10" Type="http://schemas.openxmlformats.org/officeDocument/2006/relationships/slide" Target="slides/slide6.xml"/><Relationship Id="rId32" Type="http://schemas.openxmlformats.org/officeDocument/2006/relationships/font" Target="fonts/FrankRuhlLibreMedium-bold.fntdata"/><Relationship Id="rId13" Type="http://schemas.openxmlformats.org/officeDocument/2006/relationships/slide" Target="slides/slide9.xml"/><Relationship Id="rId35" Type="http://schemas.openxmlformats.org/officeDocument/2006/relationships/font" Target="fonts/LibreBaskerville-regular.fntdata"/><Relationship Id="rId12" Type="http://schemas.openxmlformats.org/officeDocument/2006/relationships/slide" Target="slides/slide8.xml"/><Relationship Id="rId34" Type="http://schemas.openxmlformats.org/officeDocument/2006/relationships/font" Target="fonts/FrankRuhlLibre-bold.fntdata"/><Relationship Id="rId15" Type="http://schemas.openxmlformats.org/officeDocument/2006/relationships/slide" Target="slides/slide11.xml"/><Relationship Id="rId37" Type="http://schemas.openxmlformats.org/officeDocument/2006/relationships/font" Target="fonts/LibreBaskerville-italic.fntdata"/><Relationship Id="rId14" Type="http://schemas.openxmlformats.org/officeDocument/2006/relationships/slide" Target="slides/slide10.xml"/><Relationship Id="rId36" Type="http://schemas.openxmlformats.org/officeDocument/2006/relationships/font" Target="fonts/LibreBaskerville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6fe4d9fb86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6fe4d9fb8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6fe4d9fb86_0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6fe4d9fb8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6fe4d9fb86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6fe4d9fb8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706c64274e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706c64274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6ef8f6d933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6ef8f6d93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6fe4d9fb86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6fe4d9fb8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6fe4d9fb86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6fe4d9fb8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6ef8f6d933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6ef8f6d93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6fe4d9fb86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6fe4d9fb86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6fe4d9fb86_0_8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6fe4d9fb86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2915192b1_2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2915192b1_2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6fe4d9fb86_0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6fe4d9fb8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6fe4d9fb86_0_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6fe4d9fb86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6fe4d9fb86_0_1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6fe4d9fb8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6fe4d9fb86_0_1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6fe4d9fb8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6fe4d9fb86_0_1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16fe4d9fb86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6fe4d9fb86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6fe4d9fb8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610169a89b_0_2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610169a89b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610169a89b_0_1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610169a89b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6ef8f6d93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6ef8f6d9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6ef8f6d933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6ef8f6d93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6ef8f6d933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6ef8f6d93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6ef8f6d933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6ef8f6d93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6fe4d9fb86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6fe4d9fb8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11" name="Google Shape;11;p2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3" name="Google Shape;13;p2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4" name="Google Shape;1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2787625" y="1991825"/>
            <a:ext cx="3572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grpSp>
        <p:nvGrpSpPr>
          <p:cNvPr id="17" name="Google Shape;17;p2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18" name="Google Shape;18;p2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54" name="Google Shape;154;p11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56" name="Google Shape;156;p11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57" name="Google Shape;157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1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2">
    <p:bg>
      <p:bgPr>
        <a:solidFill>
          <a:srgbClr val="B0C6D3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/>
          <p:nvPr/>
        </p:nvSpPr>
        <p:spPr>
          <a:xfrm>
            <a:off x="-7650" y="-7650"/>
            <a:ext cx="9151500" cy="5151300"/>
          </a:xfrm>
          <a:prstGeom prst="frame">
            <a:avLst>
              <a:gd fmla="val 4756" name="adj1"/>
            </a:avLst>
          </a:prstGeom>
          <a:solidFill>
            <a:srgbClr val="F2ED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162" name="Google Shape;162;p12"/>
          <p:cNvGrpSpPr/>
          <p:nvPr/>
        </p:nvGrpSpPr>
        <p:grpSpPr>
          <a:xfrm>
            <a:off x="114491" y="106842"/>
            <a:ext cx="1127645" cy="1153976"/>
            <a:chOff x="152400" y="152400"/>
            <a:chExt cx="1127645" cy="1153976"/>
          </a:xfrm>
        </p:grpSpPr>
        <p:sp>
          <p:nvSpPr>
            <p:cNvPr id="163" name="Google Shape;163;p12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r="2700000" dist="9525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4" name="Google Shape;164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5400000">
              <a:off x="745611" y="-256999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12"/>
          <p:cNvGrpSpPr/>
          <p:nvPr/>
        </p:nvGrpSpPr>
        <p:grpSpPr>
          <a:xfrm rot="10800000">
            <a:off x="7901725" y="3874892"/>
            <a:ext cx="1127645" cy="1154423"/>
            <a:chOff x="152400" y="151952"/>
            <a:chExt cx="1127645" cy="1154423"/>
          </a:xfrm>
        </p:grpSpPr>
        <p:sp>
          <p:nvSpPr>
            <p:cNvPr id="167" name="Google Shape;167;p12"/>
            <p:cNvSpPr/>
            <p:nvPr/>
          </p:nvSpPr>
          <p:spPr>
            <a:xfrm>
              <a:off x="152400" y="152400"/>
              <a:ext cx="921300" cy="921300"/>
            </a:xfrm>
            <a:prstGeom prst="diagStripe">
              <a:avLst>
                <a:gd fmla="val 5000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8575" rotWithShape="0" algn="bl" dir="13500000" dist="9525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8" name="Google Shape;168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 rot="5400000">
              <a:off x="745611" y="-257447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2"/>
            <p:cNvPicPr preferRelativeResize="0"/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152411" y="362543"/>
              <a:ext cx="125035" cy="9438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12"/>
          <p:cNvSpPr txBox="1"/>
          <p:nvPr>
            <p:ph idx="12" type="sldNum"/>
          </p:nvPr>
        </p:nvSpPr>
        <p:spPr>
          <a:xfrm>
            <a:off x="4297650" y="4594775"/>
            <a:ext cx="548700" cy="306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25" name="Google Shape;25;p3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7" name="Google Shape;27;p3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28" name="Google Shape;28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Google Shape;30;p3"/>
          <p:cNvSpPr txBox="1"/>
          <p:nvPr>
            <p:ph type="ctrTitle"/>
          </p:nvPr>
        </p:nvSpPr>
        <p:spPr>
          <a:xfrm>
            <a:off x="2795175" y="1668850"/>
            <a:ext cx="3553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2795175" y="2948146"/>
            <a:ext cx="3553500" cy="29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0C6D3"/>
                </a:solidFill>
              </a:defRPr>
            </a:lvl9pPr>
          </a:lstStyle>
          <a:p/>
        </p:txBody>
      </p:sp>
      <p:grpSp>
        <p:nvGrpSpPr>
          <p:cNvPr id="32" name="Google Shape;32;p3"/>
          <p:cNvGrpSpPr/>
          <p:nvPr/>
        </p:nvGrpSpPr>
        <p:grpSpPr>
          <a:xfrm>
            <a:off x="4357664" y="3735189"/>
            <a:ext cx="428350" cy="428530"/>
            <a:chOff x="1191725" y="238125"/>
            <a:chExt cx="5236550" cy="5238750"/>
          </a:xfrm>
        </p:grpSpPr>
        <p:sp>
          <p:nvSpPr>
            <p:cNvPr id="33" name="Google Shape;33;p3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2316267" y="304925"/>
            <a:ext cx="4511142" cy="4526109"/>
            <a:chOff x="2316267" y="304925"/>
            <a:chExt cx="4511142" cy="4526109"/>
          </a:xfrm>
        </p:grpSpPr>
        <p:sp>
          <p:nvSpPr>
            <p:cNvPr id="41" name="Google Shape;41;p4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3" name="Google Shape;43;p4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44" name="Google Shape;44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3009700" y="1187400"/>
            <a:ext cx="3124500" cy="27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SzPts val="1800"/>
              <a:buFont typeface="Libre Baskerville"/>
              <a:buChar char="➢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Font typeface="Libre Baskerville"/>
              <a:buChar char="￫"/>
              <a:defRPr i="1" sz="1800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7" name="Google Shape;47;p4"/>
          <p:cNvSpPr txBox="1"/>
          <p:nvPr/>
        </p:nvSpPr>
        <p:spPr>
          <a:xfrm>
            <a:off x="3593400" y="6289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B0C6D3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“</a:t>
            </a:r>
            <a:endParaRPr sz="7200">
              <a:solidFill>
                <a:srgbClr val="B0C6D3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48" name="Google Shape;48;p4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52" name="Google Shape;52;p5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54" name="Google Shape;54;p5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55" name="Google Shape;5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5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58" name="Google Shape;58;p5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63" name="Google Shape;63;p5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5"/>
          <p:cNvSpPr txBox="1"/>
          <p:nvPr>
            <p:ph idx="1" type="body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￫"/>
              <a:defRPr/>
            </a:lvl9pPr>
          </a:lstStyle>
          <a:p/>
        </p:txBody>
      </p:sp>
      <p:sp>
        <p:nvSpPr>
          <p:cNvPr id="65" name="Google Shape;65;p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 background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6"/>
          <p:cNvGrpSpPr/>
          <p:nvPr/>
        </p:nvGrpSpPr>
        <p:grpSpPr>
          <a:xfrm>
            <a:off x="325492" y="304925"/>
            <a:ext cx="4511142" cy="4526109"/>
            <a:chOff x="2316267" y="304925"/>
            <a:chExt cx="4511142" cy="4526109"/>
          </a:xfrm>
        </p:grpSpPr>
        <p:sp>
          <p:nvSpPr>
            <p:cNvPr id="68" name="Google Shape;68;p6"/>
            <p:cNvSpPr/>
            <p:nvPr/>
          </p:nvSpPr>
          <p:spPr>
            <a:xfrm>
              <a:off x="2550175" y="541175"/>
              <a:ext cx="40437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2626375" y="6173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70" name="Google Shape;70;p6"/>
            <p:cNvSpPr/>
            <p:nvPr/>
          </p:nvSpPr>
          <p:spPr>
            <a:xfrm rot="10800000">
              <a:off x="2841625" y="811975"/>
              <a:ext cx="3676062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71" name="Google Shape;7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2700667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6290608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oogle Shape;73;p6"/>
          <p:cNvGrpSpPr/>
          <p:nvPr/>
        </p:nvGrpSpPr>
        <p:grpSpPr>
          <a:xfrm>
            <a:off x="796444" y="1424044"/>
            <a:ext cx="277537" cy="277654"/>
            <a:chOff x="1191725" y="238125"/>
            <a:chExt cx="5236550" cy="5238750"/>
          </a:xfrm>
        </p:grpSpPr>
        <p:sp>
          <p:nvSpPr>
            <p:cNvPr id="74" name="Google Shape;74;p6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79" name="Google Shape;79;p6"/>
          <p:cNvSpPr txBox="1"/>
          <p:nvPr>
            <p:ph type="title"/>
          </p:nvPr>
        </p:nvSpPr>
        <p:spPr>
          <a:xfrm>
            <a:off x="796450" y="845975"/>
            <a:ext cx="35535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6"/>
          <p:cNvSpPr txBox="1"/>
          <p:nvPr>
            <p:ph idx="1" type="body"/>
          </p:nvPr>
        </p:nvSpPr>
        <p:spPr>
          <a:xfrm>
            <a:off x="796450" y="1792325"/>
            <a:ext cx="3553500" cy="24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/>
        </p:txBody>
      </p:sp>
      <p:sp>
        <p:nvSpPr>
          <p:cNvPr id="81" name="Google Shape;81;p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85" name="Google Shape;85;p7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87" name="Google Shape;87;p7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88" name="Google Shape;88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7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91" name="Google Shape;91;p7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96" name="Google Shape;96;p7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7" name="Google Shape;97;p7"/>
          <p:cNvSpPr txBox="1"/>
          <p:nvPr>
            <p:ph idx="1" type="body"/>
          </p:nvPr>
        </p:nvSpPr>
        <p:spPr>
          <a:xfrm>
            <a:off x="1003200" y="1563725"/>
            <a:ext cx="3356700" cy="28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/>
        </p:txBody>
      </p:sp>
      <p:sp>
        <p:nvSpPr>
          <p:cNvPr id="98" name="Google Shape;98;p7"/>
          <p:cNvSpPr txBox="1"/>
          <p:nvPr>
            <p:ph idx="2" type="body"/>
          </p:nvPr>
        </p:nvSpPr>
        <p:spPr>
          <a:xfrm>
            <a:off x="4784110" y="1563725"/>
            <a:ext cx="3356700" cy="28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￫"/>
              <a:defRPr sz="2000"/>
            </a:lvl9pPr>
          </a:lstStyle>
          <a:p/>
        </p:txBody>
      </p:sp>
      <p:sp>
        <p:nvSpPr>
          <p:cNvPr id="99" name="Google Shape;99;p7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8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03" name="Google Shape;103;p8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8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05" name="Google Shape;105;p8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06" name="Google Shape;106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8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09" name="Google Shape;109;p8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14" name="Google Shape;114;p8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5" name="Google Shape;115;p8"/>
          <p:cNvSpPr txBox="1"/>
          <p:nvPr>
            <p:ph idx="1" type="body"/>
          </p:nvPr>
        </p:nvSpPr>
        <p:spPr>
          <a:xfrm>
            <a:off x="1003200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116" name="Google Shape;116;p8"/>
          <p:cNvSpPr txBox="1"/>
          <p:nvPr>
            <p:ph idx="2" type="body"/>
          </p:nvPr>
        </p:nvSpPr>
        <p:spPr>
          <a:xfrm>
            <a:off x="3455100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117" name="Google Shape;117;p8"/>
          <p:cNvSpPr txBox="1"/>
          <p:nvPr>
            <p:ph idx="3" type="body"/>
          </p:nvPr>
        </p:nvSpPr>
        <p:spPr>
          <a:xfrm>
            <a:off x="5907003" y="1563725"/>
            <a:ext cx="2233800" cy="27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➢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/>
        </p:txBody>
      </p:sp>
      <p:sp>
        <p:nvSpPr>
          <p:cNvPr id="118" name="Google Shape;118;p8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" name="Google Shape;121;p9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22" name="Google Shape;122;p9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4" name="Google Shape;124;p9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25" name="Google Shape;125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9"/>
          <p:cNvGrpSpPr/>
          <p:nvPr/>
        </p:nvGrpSpPr>
        <p:grpSpPr>
          <a:xfrm>
            <a:off x="4433231" y="1195444"/>
            <a:ext cx="277537" cy="277654"/>
            <a:chOff x="1191725" y="238125"/>
            <a:chExt cx="5236550" cy="5238750"/>
          </a:xfrm>
        </p:grpSpPr>
        <p:sp>
          <p:nvSpPr>
            <p:cNvPr id="128" name="Google Shape;128;p9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33" name="Google Shape;133;p9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/>
          <p:nvPr/>
        </p:nvSpPr>
        <p:spPr>
          <a:xfrm>
            <a:off x="25" y="-7525"/>
            <a:ext cx="9144000" cy="5151000"/>
          </a:xfrm>
          <a:prstGeom prst="rect">
            <a:avLst/>
          </a:prstGeom>
          <a:solidFill>
            <a:srgbClr val="040E11">
              <a:alpha val="2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0"/>
          <p:cNvGrpSpPr/>
          <p:nvPr/>
        </p:nvGrpSpPr>
        <p:grpSpPr>
          <a:xfrm>
            <a:off x="312475" y="304925"/>
            <a:ext cx="8519109" cy="4526109"/>
            <a:chOff x="312475" y="304925"/>
            <a:chExt cx="8519109" cy="4526109"/>
          </a:xfrm>
        </p:grpSpPr>
        <p:sp>
          <p:nvSpPr>
            <p:cNvPr id="138" name="Google Shape;138;p10"/>
            <p:cNvSpPr/>
            <p:nvPr/>
          </p:nvSpPr>
          <p:spPr>
            <a:xfrm>
              <a:off x="548725" y="541175"/>
              <a:ext cx="8046600" cy="4053600"/>
            </a:xfrm>
            <a:prstGeom prst="snip2DiagRect">
              <a:avLst>
                <a:gd fmla="val 0" name="adj1"/>
                <a:gd fmla="val 8729" name="adj2"/>
              </a:avLst>
            </a:prstGeom>
            <a:solidFill>
              <a:srgbClr val="FFFFFF"/>
            </a:solidFill>
            <a:ln>
              <a:noFill/>
            </a:ln>
            <a:effectLst>
              <a:outerShdw blurRad="42863" rotWithShape="0" algn="bl" dist="9525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>
              <a:off x="624925" y="6173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40" name="Google Shape;140;p10"/>
            <p:cNvSpPr/>
            <p:nvPr/>
          </p:nvSpPr>
          <p:spPr>
            <a:xfrm rot="10800000">
              <a:off x="799550" y="811975"/>
              <a:ext cx="7719575" cy="3706600"/>
            </a:xfrm>
            <a:custGeom>
              <a:rect b="b" l="l" r="r" t="t"/>
              <a:pathLst>
                <a:path extrusionOk="0" h="148264" w="308783">
                  <a:moveTo>
                    <a:pt x="0" y="148264"/>
                  </a:moveTo>
                  <a:lnTo>
                    <a:pt x="0" y="0"/>
                  </a:lnTo>
                  <a:lnTo>
                    <a:pt x="308783" y="0"/>
                  </a:lnTo>
                </a:path>
              </a:pathLst>
            </a:custGeom>
            <a:noFill/>
            <a:ln cap="flat" cmpd="dbl" w="28575">
              <a:solidFill>
                <a:srgbClr val="B0C6D3"/>
              </a:solidFill>
              <a:prstDash val="solid"/>
              <a:round/>
              <a:headEnd len="med" w="med" type="none"/>
              <a:tailEnd len="med" w="med" type="none"/>
            </a:ln>
          </p:spPr>
        </p:sp>
        <p:pic>
          <p:nvPicPr>
            <p:cNvPr id="141" name="Google Shape;141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2700000">
              <a:off x="696875" y="3795246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100000">
              <a:off x="8294783" y="190338"/>
              <a:ext cx="152400" cy="1150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0"/>
          <p:cNvGrpSpPr/>
          <p:nvPr/>
        </p:nvGrpSpPr>
        <p:grpSpPr>
          <a:xfrm>
            <a:off x="4433231" y="3823844"/>
            <a:ext cx="277537" cy="277654"/>
            <a:chOff x="1191725" y="238125"/>
            <a:chExt cx="5236550" cy="5238750"/>
          </a:xfrm>
        </p:grpSpPr>
        <p:sp>
          <p:nvSpPr>
            <p:cNvPr id="144" name="Google Shape;144;p10"/>
            <p:cNvSpPr/>
            <p:nvPr/>
          </p:nvSpPr>
          <p:spPr>
            <a:xfrm>
              <a:off x="2218800" y="1278375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0" y="1"/>
                  </a:moveTo>
                  <a:lnTo>
                    <a:pt x="23225" y="40116"/>
                  </a:lnTo>
                  <a:lnTo>
                    <a:pt x="37212" y="36158"/>
                  </a:lnTo>
                  <a:lnTo>
                    <a:pt x="40731" y="229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5" name="Google Shape;145;p10"/>
            <p:cNvSpPr/>
            <p:nvPr/>
          </p:nvSpPr>
          <p:spPr>
            <a:xfrm>
              <a:off x="2227575" y="3429300"/>
              <a:ext cx="1002925" cy="1018300"/>
            </a:xfrm>
            <a:custGeom>
              <a:rect b="b" l="l" r="r" t="t"/>
              <a:pathLst>
                <a:path extrusionOk="0" h="40732" w="40117">
                  <a:moveTo>
                    <a:pt x="22962" y="1"/>
                  </a:moveTo>
                  <a:lnTo>
                    <a:pt x="1" y="40732"/>
                  </a:lnTo>
                  <a:lnTo>
                    <a:pt x="40116" y="17595"/>
                  </a:lnTo>
                  <a:lnTo>
                    <a:pt x="36158" y="3608"/>
                  </a:lnTo>
                  <a:lnTo>
                    <a:pt x="22962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6" name="Google Shape;146;p10"/>
            <p:cNvSpPr/>
            <p:nvPr/>
          </p:nvSpPr>
          <p:spPr>
            <a:xfrm>
              <a:off x="4385100" y="1267400"/>
              <a:ext cx="1005125" cy="1020500"/>
            </a:xfrm>
            <a:custGeom>
              <a:rect b="b" l="l" r="r" t="t"/>
              <a:pathLst>
                <a:path extrusionOk="0" h="40820" w="40205">
                  <a:moveTo>
                    <a:pt x="40204" y="0"/>
                  </a:moveTo>
                  <a:lnTo>
                    <a:pt x="1" y="23313"/>
                  </a:lnTo>
                  <a:lnTo>
                    <a:pt x="3872" y="37300"/>
                  </a:lnTo>
                  <a:lnTo>
                    <a:pt x="17155" y="40819"/>
                  </a:lnTo>
                  <a:lnTo>
                    <a:pt x="40204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7" name="Google Shape;147;p10"/>
            <p:cNvSpPr/>
            <p:nvPr/>
          </p:nvSpPr>
          <p:spPr>
            <a:xfrm>
              <a:off x="4380700" y="3435900"/>
              <a:ext cx="1018300" cy="1002925"/>
            </a:xfrm>
            <a:custGeom>
              <a:rect b="b" l="l" r="r" t="t"/>
              <a:pathLst>
                <a:path extrusionOk="0" h="40117" w="40732">
                  <a:moveTo>
                    <a:pt x="17507" y="1"/>
                  </a:moveTo>
                  <a:lnTo>
                    <a:pt x="3520" y="3872"/>
                  </a:lnTo>
                  <a:lnTo>
                    <a:pt x="1" y="17155"/>
                  </a:lnTo>
                  <a:lnTo>
                    <a:pt x="40732" y="40116"/>
                  </a:lnTo>
                  <a:lnTo>
                    <a:pt x="17507" y="1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  <p:sp>
          <p:nvSpPr>
            <p:cNvPr id="148" name="Google Shape;148;p10"/>
            <p:cNvSpPr/>
            <p:nvPr/>
          </p:nvSpPr>
          <p:spPr>
            <a:xfrm>
              <a:off x="1191725" y="238125"/>
              <a:ext cx="5236550" cy="5238750"/>
            </a:xfrm>
            <a:custGeom>
              <a:rect b="b" l="l" r="r" t="t"/>
              <a:pathLst>
                <a:path extrusionOk="0" h="209550" w="209462">
                  <a:moveTo>
                    <a:pt x="103807" y="20761"/>
                  </a:moveTo>
                  <a:lnTo>
                    <a:pt x="103983" y="105391"/>
                  </a:lnTo>
                  <a:lnTo>
                    <a:pt x="103983" y="105391"/>
                  </a:lnTo>
                  <a:lnTo>
                    <a:pt x="89292" y="85245"/>
                  </a:lnTo>
                  <a:lnTo>
                    <a:pt x="103807" y="20761"/>
                  </a:lnTo>
                  <a:close/>
                  <a:moveTo>
                    <a:pt x="125097" y="89644"/>
                  </a:moveTo>
                  <a:lnTo>
                    <a:pt x="189668" y="104335"/>
                  </a:lnTo>
                  <a:lnTo>
                    <a:pt x="103983" y="105391"/>
                  </a:lnTo>
                  <a:lnTo>
                    <a:pt x="120170" y="124481"/>
                  </a:lnTo>
                  <a:lnTo>
                    <a:pt x="105479" y="188964"/>
                  </a:lnTo>
                  <a:lnTo>
                    <a:pt x="103983" y="105391"/>
                  </a:lnTo>
                  <a:lnTo>
                    <a:pt x="84277" y="120082"/>
                  </a:lnTo>
                  <a:lnTo>
                    <a:pt x="19706" y="105391"/>
                  </a:lnTo>
                  <a:lnTo>
                    <a:pt x="103983" y="105391"/>
                  </a:lnTo>
                  <a:lnTo>
                    <a:pt x="125097" y="89644"/>
                  </a:lnTo>
                  <a:close/>
                  <a:moveTo>
                    <a:pt x="104423" y="0"/>
                  </a:moveTo>
                  <a:lnTo>
                    <a:pt x="82518" y="82078"/>
                  </a:lnTo>
                  <a:lnTo>
                    <a:pt x="0" y="105127"/>
                  </a:lnTo>
                  <a:lnTo>
                    <a:pt x="81902" y="127032"/>
                  </a:lnTo>
                  <a:lnTo>
                    <a:pt x="104951" y="209550"/>
                  </a:lnTo>
                  <a:lnTo>
                    <a:pt x="126856" y="127472"/>
                  </a:lnTo>
                  <a:lnTo>
                    <a:pt x="209462" y="104511"/>
                  </a:lnTo>
                  <a:lnTo>
                    <a:pt x="127384" y="82694"/>
                  </a:lnTo>
                  <a:lnTo>
                    <a:pt x="104423" y="0"/>
                  </a:lnTo>
                  <a:close/>
                </a:path>
              </a:pathLst>
            </a:custGeom>
            <a:solidFill>
              <a:srgbClr val="B0C6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B0C6D3"/>
                </a:solidFill>
              </a:endParaRPr>
            </a:p>
          </p:txBody>
        </p:sp>
      </p:grpSp>
      <p:sp>
        <p:nvSpPr>
          <p:cNvPr id="149" name="Google Shape;149;p10"/>
          <p:cNvSpPr txBox="1"/>
          <p:nvPr>
            <p:ph idx="1" type="body"/>
          </p:nvPr>
        </p:nvSpPr>
        <p:spPr>
          <a:xfrm>
            <a:off x="735200" y="4101500"/>
            <a:ext cx="7673700" cy="27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8A9BA6"/>
              </a:buClr>
              <a:buSzPts val="1400"/>
              <a:buNone/>
              <a:defRPr i="1" sz="1400">
                <a:solidFill>
                  <a:srgbClr val="8A9BA6"/>
                </a:solidFill>
              </a:defRPr>
            </a:lvl1pPr>
          </a:lstStyle>
          <a:p/>
        </p:txBody>
      </p:sp>
      <p:sp>
        <p:nvSpPr>
          <p:cNvPr id="150" name="Google Shape;150;p1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Frank Ruhl Libre Medium"/>
              <a:buNone/>
              <a:defRPr sz="1600">
                <a:solidFill>
                  <a:schemeClr val="dk2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03200" y="1563725"/>
            <a:ext cx="7137600" cy="27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➢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B0C6D3"/>
              </a:buClr>
              <a:buSzPts val="2400"/>
              <a:buFont typeface="Frank Ruhl Libre"/>
              <a:buChar char="￫"/>
              <a:defRPr sz="2400">
                <a:solidFill>
                  <a:srgbClr val="434343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Frank Ruhl Libre Medium"/>
                <a:ea typeface="Frank Ruhl Libre Medium"/>
                <a:cs typeface="Frank Ruhl Libre Medium"/>
                <a:sym typeface="Frank Ruhl Libr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jpg"/><Relationship Id="rId4" Type="http://schemas.openxmlformats.org/officeDocument/2006/relationships/image" Target="../media/image32.png"/><Relationship Id="rId5" Type="http://schemas.openxmlformats.org/officeDocument/2006/relationships/image" Target="../media/image14.jpg"/><Relationship Id="rId6" Type="http://schemas.openxmlformats.org/officeDocument/2006/relationships/image" Target="../media/image2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youtube.com/watch?v=2pl2wSO9haU" TargetMode="External"/><Relationship Id="rId4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type="ctrTitle"/>
          </p:nvPr>
        </p:nvSpPr>
        <p:spPr>
          <a:xfrm>
            <a:off x="2787625" y="1056775"/>
            <a:ext cx="3572100" cy="2427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Peekaboo!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—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CS147 Fall 2022</a:t>
            </a:r>
            <a:endParaRPr sz="15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Jason, Derek, Karson, Winston</a:t>
            </a:r>
            <a:endParaRPr sz="15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iMessage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258" name="Google Shape;258;p23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23"/>
          <p:cNvSpPr txBox="1"/>
          <p:nvPr/>
        </p:nvSpPr>
        <p:spPr>
          <a:xfrm>
            <a:off x="1457850" y="1617675"/>
            <a:ext cx="62283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Open app to text and send photos/videos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Option to filter unknown senders into a separate list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Messaging someone is quick and easy (main purpose of the app)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Easy to add multiple people to conversations and pin top people/groups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260" name="Google Shape;260;p23"/>
          <p:cNvCxnSpPr/>
          <p:nvPr/>
        </p:nvCxnSpPr>
        <p:spPr>
          <a:xfrm flipH="1" rot="10800000">
            <a:off x="1003200" y="182467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23"/>
          <p:cNvCxnSpPr/>
          <p:nvPr/>
        </p:nvCxnSpPr>
        <p:spPr>
          <a:xfrm flipH="1" rot="10800000">
            <a:off x="1003200" y="229182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p23"/>
          <p:cNvCxnSpPr/>
          <p:nvPr/>
        </p:nvCxnSpPr>
        <p:spPr>
          <a:xfrm flipH="1" rot="10800000">
            <a:off x="1003200" y="275897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3" name="Google Shape;263;p23"/>
          <p:cNvCxnSpPr/>
          <p:nvPr/>
        </p:nvCxnSpPr>
        <p:spPr>
          <a:xfrm flipH="1" rot="10800000">
            <a:off x="1003200" y="322612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4" name="Google Shape;2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1775" y="3355725"/>
            <a:ext cx="1060925" cy="106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Google Photos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270" name="Google Shape;270;p24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24"/>
          <p:cNvSpPr txBox="1"/>
          <p:nvPr/>
        </p:nvSpPr>
        <p:spPr>
          <a:xfrm>
            <a:off x="1457850" y="1617675"/>
            <a:ext cx="62283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Stores photos and can create photo albums to share with others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Can filter content to group photos by faces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Sometimes syncing and storage issues, but non-intrusive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No clear communication option other than sharing photos/videos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272" name="Google Shape;272;p24"/>
          <p:cNvCxnSpPr/>
          <p:nvPr/>
        </p:nvCxnSpPr>
        <p:spPr>
          <a:xfrm flipH="1" rot="10800000">
            <a:off x="1003200" y="182467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24"/>
          <p:cNvCxnSpPr/>
          <p:nvPr/>
        </p:nvCxnSpPr>
        <p:spPr>
          <a:xfrm flipH="1" rot="10800000">
            <a:off x="1003200" y="229182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24"/>
          <p:cNvCxnSpPr/>
          <p:nvPr/>
        </p:nvCxnSpPr>
        <p:spPr>
          <a:xfrm flipH="1" rot="10800000">
            <a:off x="1003200" y="275897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5" name="Google Shape;275;p24"/>
          <p:cNvCxnSpPr/>
          <p:nvPr/>
        </p:nvCxnSpPr>
        <p:spPr>
          <a:xfrm flipH="1" rot="10800000">
            <a:off x="1003200" y="322612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76" name="Google Shape;276;p24"/>
          <p:cNvPicPr preferRelativeResize="0"/>
          <p:nvPr/>
        </p:nvPicPr>
        <p:blipFill rotWithShape="1">
          <a:blip r:embed="rId3">
            <a:alphaModFix/>
          </a:blip>
          <a:srcRect b="8848" l="26636" r="26260" t="7991"/>
          <a:stretch/>
        </p:blipFill>
        <p:spPr>
          <a:xfrm>
            <a:off x="7290275" y="3299375"/>
            <a:ext cx="1140296" cy="113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Peekaboo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282" name="Google Shape;282;p2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25"/>
          <p:cNvSpPr txBox="1"/>
          <p:nvPr/>
        </p:nvSpPr>
        <p:spPr>
          <a:xfrm>
            <a:off x="1457850" y="1617675"/>
            <a:ext cx="62283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Simply take a picture and share, allowing family/friends to view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App has a widget which quickly and easily displays what was shared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Non-intrusive way of sharing images and checking in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Some features are custom groups and photo customization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284" name="Google Shape;284;p25"/>
          <p:cNvCxnSpPr/>
          <p:nvPr/>
        </p:nvCxnSpPr>
        <p:spPr>
          <a:xfrm flipH="1" rot="10800000">
            <a:off x="1003200" y="182467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5" name="Google Shape;285;p25"/>
          <p:cNvCxnSpPr/>
          <p:nvPr/>
        </p:nvCxnSpPr>
        <p:spPr>
          <a:xfrm flipH="1" rot="10800000">
            <a:off x="1003200" y="229182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6" name="Google Shape;286;p25"/>
          <p:cNvCxnSpPr/>
          <p:nvPr/>
        </p:nvCxnSpPr>
        <p:spPr>
          <a:xfrm flipH="1" rot="10800000">
            <a:off x="1003200" y="275897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7" name="Google Shape;287;p25"/>
          <p:cNvCxnSpPr/>
          <p:nvPr/>
        </p:nvCxnSpPr>
        <p:spPr>
          <a:xfrm flipH="1" rot="10800000">
            <a:off x="1003200" y="322612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550" y="0"/>
            <a:ext cx="583918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 txBox="1"/>
          <p:nvPr>
            <p:ph type="ctrTitle"/>
          </p:nvPr>
        </p:nvSpPr>
        <p:spPr>
          <a:xfrm>
            <a:off x="2795250" y="2309100"/>
            <a:ext cx="35535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6D7A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Values in Design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8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28"/>
          <p:cNvSpPr txBox="1"/>
          <p:nvPr/>
        </p:nvSpPr>
        <p:spPr>
          <a:xfrm>
            <a:off x="779875" y="1679100"/>
            <a:ext cx="36528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The app is easy to pick up and use so required actions are clear and simple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05" name="Google Shape;305;p28"/>
          <p:cNvSpPr txBox="1"/>
          <p:nvPr/>
        </p:nvSpPr>
        <p:spPr>
          <a:xfrm>
            <a:off x="644875" y="829100"/>
            <a:ext cx="392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rank Ruhl Libre"/>
                <a:ea typeface="Frank Ruhl Libre"/>
                <a:cs typeface="Frank Ruhl Libre"/>
                <a:sym typeface="Frank Ruhl Libre"/>
              </a:rPr>
              <a:t>Efficiency</a:t>
            </a:r>
            <a:endParaRPr sz="30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06" name="Google Shape;306;p28"/>
          <p:cNvSpPr txBox="1"/>
          <p:nvPr/>
        </p:nvSpPr>
        <p:spPr>
          <a:xfrm>
            <a:off x="4567675" y="829100"/>
            <a:ext cx="392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rank Ruhl Libre"/>
                <a:ea typeface="Frank Ruhl Libre"/>
                <a:cs typeface="Frank Ruhl Libre"/>
                <a:sym typeface="Frank Ruhl Libre"/>
              </a:rPr>
              <a:t>Safety</a:t>
            </a:r>
            <a:endParaRPr sz="30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07" name="Google Shape;307;p28"/>
          <p:cNvSpPr txBox="1"/>
          <p:nvPr/>
        </p:nvSpPr>
        <p:spPr>
          <a:xfrm>
            <a:off x="4702675" y="1679100"/>
            <a:ext cx="36528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Users should not be put in harm when using the app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29"/>
          <p:cNvSpPr txBox="1"/>
          <p:nvPr/>
        </p:nvSpPr>
        <p:spPr>
          <a:xfrm>
            <a:off x="779875" y="1679100"/>
            <a:ext cx="36528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All users will be treated the same meaning no preferential treatment of data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14" name="Google Shape;314;p29"/>
          <p:cNvSpPr txBox="1"/>
          <p:nvPr/>
        </p:nvSpPr>
        <p:spPr>
          <a:xfrm>
            <a:off x="644875" y="829100"/>
            <a:ext cx="392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rank Ruhl Libre"/>
                <a:ea typeface="Frank Ruhl Libre"/>
                <a:cs typeface="Frank Ruhl Libre"/>
                <a:sym typeface="Frank Ruhl Libre"/>
              </a:rPr>
              <a:t>Equity</a:t>
            </a:r>
            <a:endParaRPr sz="30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15" name="Google Shape;315;p29"/>
          <p:cNvSpPr txBox="1"/>
          <p:nvPr/>
        </p:nvSpPr>
        <p:spPr>
          <a:xfrm>
            <a:off x="4567675" y="829100"/>
            <a:ext cx="392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rank Ruhl Libre"/>
                <a:ea typeface="Frank Ruhl Libre"/>
                <a:cs typeface="Frank Ruhl Libre"/>
                <a:sym typeface="Frank Ruhl Libre"/>
              </a:rPr>
              <a:t>Inclusion</a:t>
            </a:r>
            <a:endParaRPr sz="30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16" name="Google Shape;316;p29"/>
          <p:cNvSpPr txBox="1"/>
          <p:nvPr/>
        </p:nvSpPr>
        <p:spPr>
          <a:xfrm>
            <a:off x="4702675" y="1679100"/>
            <a:ext cx="36528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All users will be included and if there is a benefit all users will have access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17" name="Google Shape;317;p29"/>
          <p:cNvSpPr txBox="1"/>
          <p:nvPr/>
        </p:nvSpPr>
        <p:spPr>
          <a:xfrm>
            <a:off x="2610600" y="2711938"/>
            <a:ext cx="392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rank Ruhl Libre"/>
                <a:ea typeface="Frank Ruhl Libre"/>
                <a:cs typeface="Frank Ruhl Libre"/>
                <a:sym typeface="Frank Ruhl Libre"/>
              </a:rPr>
              <a:t>Privacy</a:t>
            </a:r>
            <a:endParaRPr sz="30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18" name="Google Shape;318;p29"/>
          <p:cNvSpPr txBox="1"/>
          <p:nvPr/>
        </p:nvSpPr>
        <p:spPr>
          <a:xfrm>
            <a:off x="2745600" y="3415325"/>
            <a:ext cx="36528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All users’ data will be protected and not stored without permission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30"/>
          <p:cNvSpPr txBox="1"/>
          <p:nvPr/>
        </p:nvSpPr>
        <p:spPr>
          <a:xfrm>
            <a:off x="1457850" y="1740500"/>
            <a:ext cx="62283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ank Ruhl Libre"/>
              <a:buChar char="●"/>
            </a:pPr>
            <a:r>
              <a:rPr lang="en" sz="1900">
                <a:latin typeface="Frank Ruhl Libre"/>
                <a:ea typeface="Frank Ruhl Libre"/>
                <a:cs typeface="Frank Ruhl Libre"/>
                <a:sym typeface="Frank Ruhl Libre"/>
              </a:rPr>
              <a:t>There could be a concern between privacy and efficiency if we need to store additional data to provide a more efficient product</a:t>
            </a:r>
            <a:endParaRPr sz="19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ank Ruhl Libre"/>
              <a:buChar char="●"/>
            </a:pPr>
            <a:r>
              <a:rPr lang="en" sz="1900">
                <a:latin typeface="Frank Ruhl Libre"/>
                <a:ea typeface="Frank Ruhl Libre"/>
                <a:cs typeface="Frank Ruhl Libre"/>
                <a:sym typeface="Frank Ruhl Libre"/>
              </a:rPr>
              <a:t>In the likely case that we use location data, privacy and safety could conflict </a:t>
            </a:r>
            <a:endParaRPr sz="19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25" name="Google Shape;325;p30"/>
          <p:cNvSpPr txBox="1"/>
          <p:nvPr/>
        </p:nvSpPr>
        <p:spPr>
          <a:xfrm>
            <a:off x="648275" y="636900"/>
            <a:ext cx="7870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rank Ruhl Libre"/>
                <a:ea typeface="Frank Ruhl Libre"/>
                <a:cs typeface="Frank Ruhl Libre"/>
                <a:sym typeface="Frank Ruhl Libre"/>
              </a:rPr>
              <a:t>Conflicting Values?</a:t>
            </a:r>
            <a:endParaRPr sz="26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 txBox="1"/>
          <p:nvPr>
            <p:ph type="ctrTitle"/>
          </p:nvPr>
        </p:nvSpPr>
        <p:spPr>
          <a:xfrm>
            <a:off x="2795250" y="2309100"/>
            <a:ext cx="35535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6D7A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Tasks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32"/>
          <p:cNvSpPr txBox="1"/>
          <p:nvPr/>
        </p:nvSpPr>
        <p:spPr>
          <a:xfrm>
            <a:off x="1457850" y="1740500"/>
            <a:ext cx="62283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ank Ruhl Libre"/>
              <a:buChar char="●"/>
            </a:pPr>
            <a:r>
              <a:rPr lang="en" sz="1800">
                <a:latin typeface="Frank Ruhl Libre"/>
                <a:ea typeface="Frank Ruhl Libre"/>
                <a:cs typeface="Frank Ruhl Libre"/>
                <a:sym typeface="Frank Ruhl Libre"/>
              </a:rPr>
              <a:t>The majority of users on the app will be uploading and sharing photos with others</a:t>
            </a:r>
            <a:endParaRPr sz="18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Frank Ruhl Libre"/>
              <a:buChar char="●"/>
            </a:pPr>
            <a:r>
              <a:rPr lang="en" sz="1800">
                <a:latin typeface="Frank Ruhl Libre"/>
                <a:ea typeface="Frank Ruhl Libre"/>
                <a:cs typeface="Frank Ruhl Libre"/>
                <a:sym typeface="Frank Ruhl Libre"/>
              </a:rPr>
              <a:t>Viewing shared photos - users want to see photos that have been shared with them seamlessly, as a widget</a:t>
            </a:r>
            <a:endParaRPr sz="18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37" name="Google Shape;337;p32"/>
          <p:cNvSpPr txBox="1"/>
          <p:nvPr/>
        </p:nvSpPr>
        <p:spPr>
          <a:xfrm>
            <a:off x="648275" y="636900"/>
            <a:ext cx="7870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rank Ruhl Libre"/>
                <a:ea typeface="Frank Ruhl Libre"/>
                <a:cs typeface="Frank Ruhl Libre"/>
                <a:sym typeface="Frank Ruhl Libre"/>
              </a:rPr>
              <a:t>Simple Tasks</a:t>
            </a:r>
            <a:endParaRPr sz="26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184" name="Google Shape;184;p15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15"/>
          <p:cNvSpPr txBox="1"/>
          <p:nvPr/>
        </p:nvSpPr>
        <p:spPr>
          <a:xfrm>
            <a:off x="860325" y="3379000"/>
            <a:ext cx="1489200" cy="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Jason Lin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Sophomore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Likes to juggle, jog, joggle (both at same time); make motorized couches</a:t>
            </a:r>
            <a:endParaRPr sz="9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186" name="Google Shape;1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7" name="Google Shape;187;p1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Derek Hwang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Coterm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Went to undergrad in the rather more picturesque land of San Diego 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188" name="Google Shape;188;p15"/>
          <p:cNvPicPr preferRelativeResize="0"/>
          <p:nvPr/>
        </p:nvPicPr>
        <p:blipFill rotWithShape="1">
          <a:blip r:embed="rId4">
            <a:alphaModFix/>
          </a:blip>
          <a:srcRect b="0" l="-22129" r="-22129" t="-5663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9" name="Google Shape;189;p1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Karson Lippert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Senior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Likes In n Out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190" name="Google Shape;190;p15"/>
          <p:cNvPicPr preferRelativeResize="0"/>
          <p:nvPr/>
        </p:nvPicPr>
        <p:blipFill rotWithShape="1">
          <a:blip r:embed="rId5">
            <a:alphaModFix/>
          </a:blip>
          <a:srcRect b="24079" l="0" r="0" t="9253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1" name="Google Shape;191;p1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Winston Shum</a:t>
            </a:r>
            <a:b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</a:br>
            <a:r>
              <a:rPr lang="en" sz="8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Senior</a:t>
            </a:r>
            <a:endParaRPr sz="800">
              <a:solidFill>
                <a:schemeClr val="dk2"/>
              </a:solidFill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900">
                <a:solidFill>
                  <a:schemeClr val="dk2"/>
                </a:solidFill>
                <a:latin typeface="Frank Ruhl Libre"/>
                <a:ea typeface="Frank Ruhl Libre"/>
                <a:cs typeface="Frank Ruhl Libre"/>
                <a:sym typeface="Frank Ruhl Libre"/>
              </a:rPr>
              <a:t>Knows great travelers!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192" name="Google Shape;192;p15"/>
          <p:cNvPicPr preferRelativeResize="0"/>
          <p:nvPr/>
        </p:nvPicPr>
        <p:blipFill rotWithShape="1">
          <a:blip r:embed="rId6">
            <a:alphaModFix/>
          </a:blip>
          <a:srcRect b="0" l="19259" r="19266" t="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3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33"/>
          <p:cNvSpPr txBox="1"/>
          <p:nvPr/>
        </p:nvSpPr>
        <p:spPr>
          <a:xfrm>
            <a:off x="1457850" y="1740500"/>
            <a:ext cx="62283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Frank Ruhl Libre"/>
              <a:buChar char="●"/>
            </a:pPr>
            <a:r>
              <a:rPr b="1" lang="en" sz="1500">
                <a:latin typeface="Frank Ruhl Libre"/>
                <a:ea typeface="Frank Ruhl Libre"/>
                <a:cs typeface="Frank Ruhl Libre"/>
                <a:sym typeface="Frank Ruhl Libre"/>
              </a:rPr>
              <a:t>Communicate safety</a:t>
            </a: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: Users want to send location information with a photo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Frank Ruhl Libre"/>
              <a:buChar char="●"/>
            </a:pPr>
            <a:r>
              <a:rPr b="1" lang="en" sz="1500">
                <a:latin typeface="Frank Ruhl Libre"/>
                <a:ea typeface="Frank Ruhl Libre"/>
                <a:cs typeface="Frank Ruhl Libre"/>
                <a:sym typeface="Frank Ruhl Libre"/>
              </a:rPr>
              <a:t>Sharing different photos to different people</a:t>
            </a: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: Sharing visual documentation of your life conflicts with safety and privacy, so users want to control where their photos are displayed and who sees them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44" name="Google Shape;344;p33"/>
          <p:cNvSpPr txBox="1"/>
          <p:nvPr/>
        </p:nvSpPr>
        <p:spPr>
          <a:xfrm>
            <a:off x="648275" y="636900"/>
            <a:ext cx="7870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rank Ruhl Libre"/>
                <a:ea typeface="Frank Ruhl Libre"/>
                <a:cs typeface="Frank Ruhl Libre"/>
                <a:sym typeface="Frank Ruhl Libre"/>
              </a:rPr>
              <a:t>Moderate</a:t>
            </a:r>
            <a:r>
              <a:rPr lang="en" sz="2600">
                <a:latin typeface="Frank Ruhl Libre"/>
                <a:ea typeface="Frank Ruhl Libre"/>
                <a:cs typeface="Frank Ruhl Libre"/>
                <a:sym typeface="Frank Ruhl Libre"/>
              </a:rPr>
              <a:t> Tasks</a:t>
            </a:r>
            <a:endParaRPr sz="26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4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34"/>
          <p:cNvSpPr txBox="1"/>
          <p:nvPr/>
        </p:nvSpPr>
        <p:spPr>
          <a:xfrm>
            <a:off x="1457850" y="1825525"/>
            <a:ext cx="6228300" cy="1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Frank Ruhl Libre"/>
              <a:buChar char="●"/>
            </a:pPr>
            <a:r>
              <a:rPr b="1" lang="en" sz="2100">
                <a:latin typeface="Frank Ruhl Libre"/>
                <a:ea typeface="Frank Ruhl Libre"/>
                <a:cs typeface="Frank Ruhl Libre"/>
                <a:sym typeface="Frank Ruhl Libre"/>
              </a:rPr>
              <a:t>Collect tokens:</a:t>
            </a:r>
            <a:r>
              <a:rPr lang="en" sz="2100">
                <a:latin typeface="Frank Ruhl Libre"/>
                <a:ea typeface="Frank Ruhl Libre"/>
                <a:cs typeface="Frank Ruhl Libre"/>
                <a:sym typeface="Frank Ruhl Libre"/>
              </a:rPr>
              <a:t> our power users want another element to the app that excites them. Tokens can be used to personalize photos (stickers, effects, frames, etc)</a:t>
            </a:r>
            <a:endParaRPr sz="21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51" name="Google Shape;351;p34"/>
          <p:cNvSpPr txBox="1"/>
          <p:nvPr/>
        </p:nvSpPr>
        <p:spPr>
          <a:xfrm>
            <a:off x="648275" y="636900"/>
            <a:ext cx="7870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rank Ruhl Libre"/>
                <a:ea typeface="Frank Ruhl Libre"/>
                <a:cs typeface="Frank Ruhl Libre"/>
                <a:sym typeface="Frank Ruhl Libre"/>
              </a:rPr>
              <a:t>Complex </a:t>
            </a:r>
            <a:r>
              <a:rPr lang="en" sz="2600">
                <a:latin typeface="Frank Ruhl Libre"/>
                <a:ea typeface="Frank Ruhl Libre"/>
                <a:cs typeface="Frank Ruhl Libre"/>
                <a:sym typeface="Frank Ruhl Libre"/>
              </a:rPr>
              <a:t>Task</a:t>
            </a:r>
            <a:endParaRPr sz="26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5"/>
          <p:cNvSpPr txBox="1"/>
          <p:nvPr>
            <p:ph type="ctrTitle"/>
          </p:nvPr>
        </p:nvSpPr>
        <p:spPr>
          <a:xfrm>
            <a:off x="2795250" y="2309100"/>
            <a:ext cx="35535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6D7A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Video Storyboards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2" name="Google Shape;362;p36"/>
          <p:cNvPicPr preferRelativeResize="0"/>
          <p:nvPr/>
        </p:nvPicPr>
        <p:blipFill rotWithShape="1">
          <a:blip r:embed="rId3">
            <a:alphaModFix/>
          </a:blip>
          <a:srcRect b="48971" l="14682" r="36734" t="24185"/>
          <a:stretch/>
        </p:blipFill>
        <p:spPr>
          <a:xfrm>
            <a:off x="683250" y="667925"/>
            <a:ext cx="3714025" cy="188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6"/>
          <p:cNvPicPr preferRelativeResize="0"/>
          <p:nvPr/>
        </p:nvPicPr>
        <p:blipFill rotWithShape="1">
          <a:blip r:embed="rId3">
            <a:alphaModFix/>
          </a:blip>
          <a:srcRect b="27111" l="15096" r="33744" t="51604"/>
          <a:stretch/>
        </p:blipFill>
        <p:spPr>
          <a:xfrm>
            <a:off x="4732775" y="936575"/>
            <a:ext cx="3714025" cy="142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6"/>
          <p:cNvPicPr preferRelativeResize="0"/>
          <p:nvPr/>
        </p:nvPicPr>
        <p:blipFill rotWithShape="1">
          <a:blip r:embed="rId4">
            <a:alphaModFix/>
          </a:blip>
          <a:srcRect b="75404" l="29387" r="53692" t="7775"/>
          <a:stretch/>
        </p:blipFill>
        <p:spPr>
          <a:xfrm>
            <a:off x="936550" y="3174675"/>
            <a:ext cx="1753550" cy="94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5" name="Google Shape;365;p36"/>
          <p:cNvCxnSpPr/>
          <p:nvPr/>
        </p:nvCxnSpPr>
        <p:spPr>
          <a:xfrm flipH="1" rot="10800000">
            <a:off x="844450" y="2809600"/>
            <a:ext cx="75849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6" name="Google Shape;366;p36"/>
          <p:cNvPicPr preferRelativeResize="0"/>
          <p:nvPr/>
        </p:nvPicPr>
        <p:blipFill rotWithShape="1">
          <a:blip r:embed="rId4">
            <a:alphaModFix/>
          </a:blip>
          <a:srcRect b="47065" l="31597" r="52079" t="32167"/>
          <a:stretch/>
        </p:blipFill>
        <p:spPr>
          <a:xfrm>
            <a:off x="2901450" y="3070587"/>
            <a:ext cx="1672152" cy="115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6"/>
          <p:cNvPicPr preferRelativeResize="0"/>
          <p:nvPr/>
        </p:nvPicPr>
        <p:blipFill rotWithShape="1">
          <a:blip r:embed="rId4">
            <a:alphaModFix/>
          </a:blip>
          <a:srcRect b="23936" l="31389" r="38961" t="55561"/>
          <a:stretch/>
        </p:blipFill>
        <p:spPr>
          <a:xfrm>
            <a:off x="4784950" y="2893300"/>
            <a:ext cx="3428040" cy="1284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7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3" name="Google Shape;373;p37"/>
          <p:cNvCxnSpPr/>
          <p:nvPr/>
        </p:nvCxnSpPr>
        <p:spPr>
          <a:xfrm flipH="1" rot="10800000">
            <a:off x="844450" y="2809600"/>
            <a:ext cx="7584900" cy="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74" name="Google Shape;374;p37"/>
          <p:cNvPicPr preferRelativeResize="0"/>
          <p:nvPr/>
        </p:nvPicPr>
        <p:blipFill rotWithShape="1">
          <a:blip r:embed="rId3">
            <a:alphaModFix/>
          </a:blip>
          <a:srcRect b="57901" l="29574" r="39627" t="18771"/>
          <a:stretch/>
        </p:blipFill>
        <p:spPr>
          <a:xfrm>
            <a:off x="704875" y="1205250"/>
            <a:ext cx="3592776" cy="147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7"/>
          <p:cNvPicPr preferRelativeResize="0"/>
          <p:nvPr/>
        </p:nvPicPr>
        <p:blipFill rotWithShape="1">
          <a:blip r:embed="rId3">
            <a:alphaModFix/>
          </a:blip>
          <a:srcRect b="34896" l="29467" r="44500" t="42798"/>
          <a:stretch/>
        </p:blipFill>
        <p:spPr>
          <a:xfrm>
            <a:off x="4846350" y="1136150"/>
            <a:ext cx="3324802" cy="15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7"/>
          <p:cNvPicPr preferRelativeResize="0"/>
          <p:nvPr/>
        </p:nvPicPr>
        <p:blipFill rotWithShape="1">
          <a:blip r:embed="rId4">
            <a:alphaModFix/>
          </a:blip>
          <a:srcRect b="61202" l="30064" r="49156" t="14112"/>
          <a:stretch/>
        </p:blipFill>
        <p:spPr>
          <a:xfrm>
            <a:off x="704875" y="2947775"/>
            <a:ext cx="2173632" cy="139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7"/>
          <p:cNvPicPr preferRelativeResize="0"/>
          <p:nvPr/>
        </p:nvPicPr>
        <p:blipFill rotWithShape="1">
          <a:blip r:embed="rId4">
            <a:alphaModFix/>
          </a:blip>
          <a:srcRect b="42972" l="30006" r="46951" t="41455"/>
          <a:stretch/>
        </p:blipFill>
        <p:spPr>
          <a:xfrm>
            <a:off x="2838300" y="3152000"/>
            <a:ext cx="2574590" cy="942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7"/>
          <p:cNvPicPr preferRelativeResize="0"/>
          <p:nvPr/>
        </p:nvPicPr>
        <p:blipFill rotWithShape="1">
          <a:blip r:embed="rId4">
            <a:alphaModFix/>
          </a:blip>
          <a:srcRect b="23689" l="30285" r="37139" t="56626"/>
          <a:stretch/>
        </p:blipFill>
        <p:spPr>
          <a:xfrm>
            <a:off x="5335400" y="3152000"/>
            <a:ext cx="3115061" cy="10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8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4" name="Google Shape;384;p38"/>
          <p:cNvSpPr txBox="1"/>
          <p:nvPr/>
        </p:nvSpPr>
        <p:spPr>
          <a:xfrm>
            <a:off x="648275" y="636900"/>
            <a:ext cx="7870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Frank Ruhl Libre"/>
                <a:ea typeface="Frank Ruhl Libre"/>
                <a:cs typeface="Frank Ruhl Libre"/>
                <a:sym typeface="Frank Ruhl Libre"/>
              </a:rPr>
              <a:t>Concept Video Link</a:t>
            </a:r>
            <a:endParaRPr sz="26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385" name="Google Shape;385;p38"/>
          <p:cNvSpPr txBox="1"/>
          <p:nvPr/>
        </p:nvSpPr>
        <p:spPr>
          <a:xfrm>
            <a:off x="3202450" y="3997013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https://www.youtube.com/watch?v=2pl2wSO9haU</a:t>
            </a:r>
            <a:endParaRPr sz="1100"/>
          </a:p>
        </p:txBody>
      </p:sp>
      <p:pic>
        <p:nvPicPr>
          <p:cNvPr descr="CS147 Travel Studio" id="386" name="Google Shape;386;p38" title="Peekaboo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4800" y="1237813"/>
            <a:ext cx="3557150" cy="266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39"/>
          <p:cNvSpPr txBox="1"/>
          <p:nvPr>
            <p:ph idx="4294967295" type="ctrTitle"/>
          </p:nvPr>
        </p:nvSpPr>
        <p:spPr>
          <a:xfrm>
            <a:off x="1275150" y="2505375"/>
            <a:ext cx="65937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THANKS!</a:t>
            </a:r>
            <a:endParaRPr sz="2400"/>
          </a:p>
        </p:txBody>
      </p:sp>
      <p:sp>
        <p:nvSpPr>
          <p:cNvPr id="393" name="Google Shape;393;p39"/>
          <p:cNvSpPr txBox="1"/>
          <p:nvPr>
            <p:ph idx="4294967295" type="subTitle"/>
          </p:nvPr>
        </p:nvSpPr>
        <p:spPr>
          <a:xfrm>
            <a:off x="1275150" y="3082179"/>
            <a:ext cx="6593700" cy="113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Any questions?</a:t>
            </a:r>
            <a:endParaRPr b="1" sz="1800"/>
          </a:p>
        </p:txBody>
      </p:sp>
      <p:grpSp>
        <p:nvGrpSpPr>
          <p:cNvPr id="394" name="Google Shape;394;p39"/>
          <p:cNvGrpSpPr/>
          <p:nvPr/>
        </p:nvGrpSpPr>
        <p:grpSpPr>
          <a:xfrm>
            <a:off x="3828600" y="1220955"/>
            <a:ext cx="1486799" cy="1256322"/>
            <a:chOff x="3918650" y="293075"/>
            <a:chExt cx="488500" cy="412775"/>
          </a:xfrm>
        </p:grpSpPr>
        <p:sp>
          <p:nvSpPr>
            <p:cNvPr id="395" name="Google Shape;395;p3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Name Selection Process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198" name="Google Shape;198;p16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1457850" y="1617675"/>
            <a:ext cx="62283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ank Ruhl Libre"/>
              <a:buChar char="●"/>
            </a:pPr>
            <a:r>
              <a:rPr lang="en" sz="1900">
                <a:latin typeface="Frank Ruhl Libre"/>
                <a:ea typeface="Frank Ruhl Libre"/>
                <a:cs typeface="Frank Ruhl Libre"/>
                <a:sym typeface="Frank Ruhl Libre"/>
              </a:rPr>
              <a:t>Brainstorming one or two word names</a:t>
            </a:r>
            <a:endParaRPr sz="19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ank Ruhl Libre"/>
              <a:buChar char="●"/>
            </a:pPr>
            <a:r>
              <a:rPr lang="en" sz="1900">
                <a:latin typeface="Frank Ruhl Libre"/>
                <a:ea typeface="Frank Ruhl Libre"/>
                <a:cs typeface="Frank Ruhl Libre"/>
                <a:sym typeface="Frank Ruhl Libre"/>
              </a:rPr>
              <a:t>Looking at existing names of similar products </a:t>
            </a:r>
            <a:endParaRPr sz="19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Frank Ruhl Libre"/>
              <a:buChar char="●"/>
            </a:pPr>
            <a:r>
              <a:rPr lang="en" sz="1900">
                <a:latin typeface="Frank Ruhl Libre"/>
                <a:ea typeface="Frank Ruhl Libre"/>
                <a:cs typeface="Frank Ruhl Libre"/>
                <a:sym typeface="Frank Ruhl Libre"/>
              </a:rPr>
              <a:t>Chose Peekaboo to illustrate the main function of our application</a:t>
            </a:r>
            <a:endParaRPr sz="19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Value Proposition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205" name="Google Shape;205;p17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17"/>
          <p:cNvSpPr txBox="1"/>
          <p:nvPr/>
        </p:nvSpPr>
        <p:spPr>
          <a:xfrm>
            <a:off x="1457850" y="1617675"/>
            <a:ext cx="6228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07" name="Google Shape;207;p17"/>
          <p:cNvSpPr txBox="1"/>
          <p:nvPr/>
        </p:nvSpPr>
        <p:spPr>
          <a:xfrm>
            <a:off x="914250" y="1570650"/>
            <a:ext cx="731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Frank Ruhl Libre"/>
                <a:ea typeface="Frank Ruhl Libre"/>
                <a:cs typeface="Frank Ruhl Libre"/>
                <a:sym typeface="Frank Ruhl Libre"/>
              </a:rPr>
              <a:t>Snap and share</a:t>
            </a:r>
            <a: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  <a:t> photos with family and close friends for a </a:t>
            </a:r>
            <a:r>
              <a:rPr b="1" i="1" lang="en">
                <a:latin typeface="Frank Ruhl Libre"/>
                <a:ea typeface="Frank Ruhl Libre"/>
                <a:cs typeface="Frank Ruhl Libre"/>
                <a:sym typeface="Frank Ruhl Libre"/>
              </a:rPr>
              <a:t>simple check in</a:t>
            </a:r>
            <a:endParaRPr b="1" i="1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08" name="Google Shape;208;p17"/>
          <p:cNvSpPr txBox="1"/>
          <p:nvPr/>
        </p:nvSpPr>
        <p:spPr>
          <a:xfrm>
            <a:off x="1082475" y="2207400"/>
            <a:ext cx="37923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  <a:t>* Display photos of close ones on a widget to simply and easily check in on them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  <a:t>* Collect tokens and badges to customize photos with stickers, effects, frames, and more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ank Ruhl Libre"/>
                <a:ea typeface="Frank Ruhl Libre"/>
                <a:cs typeface="Frank Ruhl Libre"/>
                <a:sym typeface="Frank Ruhl Libre"/>
              </a:rPr>
              <a:t>* Indirectly sending family/friends a quick update with a photo that displays on their widget</a:t>
            </a:r>
            <a:endParaRPr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209" name="Google Shape;2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770" y="2207398"/>
            <a:ext cx="3305654" cy="18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/>
          <p:nvPr>
            <p:ph type="ctrTitle"/>
          </p:nvPr>
        </p:nvSpPr>
        <p:spPr>
          <a:xfrm>
            <a:off x="2795250" y="1823375"/>
            <a:ext cx="35535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6D7A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Problem/Solution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Overview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19"/>
          <p:cNvSpPr txBox="1"/>
          <p:nvPr/>
        </p:nvSpPr>
        <p:spPr>
          <a:xfrm>
            <a:off x="779875" y="1679100"/>
            <a:ext cx="3652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People want to check up on others in an easy manner without being intrusive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644875" y="829100"/>
            <a:ext cx="392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rank Ruhl Libre"/>
                <a:ea typeface="Frank Ruhl Libre"/>
                <a:cs typeface="Frank Ruhl Libre"/>
                <a:sym typeface="Frank Ruhl Libre"/>
              </a:rPr>
              <a:t>Problem</a:t>
            </a:r>
            <a:endParaRPr sz="30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4567675" y="829100"/>
            <a:ext cx="3922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Frank Ruhl Libre"/>
                <a:ea typeface="Frank Ruhl Libre"/>
                <a:cs typeface="Frank Ruhl Libre"/>
                <a:sym typeface="Frank Ruhl Libre"/>
              </a:rPr>
              <a:t>Solution</a:t>
            </a:r>
            <a:endParaRPr sz="30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4702675" y="1679100"/>
            <a:ext cx="3652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Take a picture and upload to instantly share to all family/close friends to see via a widget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 txBox="1"/>
          <p:nvPr>
            <p:ph type="ctrTitle"/>
          </p:nvPr>
        </p:nvSpPr>
        <p:spPr>
          <a:xfrm>
            <a:off x="2795250" y="2447850"/>
            <a:ext cx="3553500" cy="52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6D7A8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Market Research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Details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Facebook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234" name="Google Shape;234;p21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21"/>
          <p:cNvSpPr txBox="1"/>
          <p:nvPr/>
        </p:nvSpPr>
        <p:spPr>
          <a:xfrm>
            <a:off x="1457850" y="1617675"/>
            <a:ext cx="62283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Open app and view photos of friends (algorithm might cause clutter)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Filter so only friends can view your content and/or can filter profanity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Can leave comments and likes, but messaging is on a different app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No clear way to start immediate conversation 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236" name="Google Shape;236;p21"/>
          <p:cNvCxnSpPr/>
          <p:nvPr/>
        </p:nvCxnSpPr>
        <p:spPr>
          <a:xfrm flipH="1" rot="10800000">
            <a:off x="1003200" y="182467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" name="Google Shape;237;p21"/>
          <p:cNvCxnSpPr/>
          <p:nvPr/>
        </p:nvCxnSpPr>
        <p:spPr>
          <a:xfrm flipH="1" rot="10800000">
            <a:off x="1003200" y="229182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21"/>
          <p:cNvCxnSpPr/>
          <p:nvPr/>
        </p:nvCxnSpPr>
        <p:spPr>
          <a:xfrm flipH="1" rot="10800000">
            <a:off x="1003200" y="275897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21"/>
          <p:cNvCxnSpPr/>
          <p:nvPr/>
        </p:nvCxnSpPr>
        <p:spPr>
          <a:xfrm flipH="1" rot="10800000">
            <a:off x="1003200" y="322612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0" name="Google Shape;240;p21"/>
          <p:cNvPicPr preferRelativeResize="0"/>
          <p:nvPr/>
        </p:nvPicPr>
        <p:blipFill rotWithShape="1">
          <a:blip r:embed="rId3">
            <a:alphaModFix/>
          </a:blip>
          <a:srcRect b="27193" l="37113" r="38489" t="26909"/>
          <a:stretch/>
        </p:blipFill>
        <p:spPr>
          <a:xfrm>
            <a:off x="6978300" y="3103400"/>
            <a:ext cx="1470550" cy="135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>
            <p:ph type="title"/>
          </p:nvPr>
        </p:nvSpPr>
        <p:spPr>
          <a:xfrm>
            <a:off x="1003200" y="617375"/>
            <a:ext cx="7137600" cy="5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</a:rPr>
              <a:t>Instagram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246" name="Google Shape;246;p22"/>
          <p:cNvSpPr txBox="1"/>
          <p:nvPr>
            <p:ph idx="12" type="sldNum"/>
          </p:nvPr>
        </p:nvSpPr>
        <p:spPr>
          <a:xfrm>
            <a:off x="4297650" y="4594775"/>
            <a:ext cx="548700" cy="54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22"/>
          <p:cNvSpPr txBox="1"/>
          <p:nvPr/>
        </p:nvSpPr>
        <p:spPr>
          <a:xfrm>
            <a:off x="1457850" y="1617675"/>
            <a:ext cx="62283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Open app and view photos from friends and suggested accounts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Filter sensitive content with “more”, “less”, or “standard”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Can leave comments, likes, and send direct messages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Frank Ruhl Libre"/>
                <a:ea typeface="Frank Ruhl Libre"/>
                <a:cs typeface="Frank Ruhl Libre"/>
                <a:sym typeface="Frank Ruhl Libre"/>
              </a:rPr>
              <a:t>Can start immediate conversation with individuals or groups</a:t>
            </a:r>
            <a:endParaRPr sz="1500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cxnSp>
        <p:nvCxnSpPr>
          <p:cNvPr id="248" name="Google Shape;248;p22"/>
          <p:cNvCxnSpPr/>
          <p:nvPr/>
        </p:nvCxnSpPr>
        <p:spPr>
          <a:xfrm flipH="1" rot="10800000">
            <a:off x="1003200" y="182467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" name="Google Shape;249;p22"/>
          <p:cNvCxnSpPr/>
          <p:nvPr/>
        </p:nvCxnSpPr>
        <p:spPr>
          <a:xfrm flipH="1" rot="10800000">
            <a:off x="1003200" y="229182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0" name="Google Shape;250;p22"/>
          <p:cNvCxnSpPr/>
          <p:nvPr/>
        </p:nvCxnSpPr>
        <p:spPr>
          <a:xfrm flipH="1" rot="10800000">
            <a:off x="1003200" y="275897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Google Shape;251;p22"/>
          <p:cNvCxnSpPr/>
          <p:nvPr/>
        </p:nvCxnSpPr>
        <p:spPr>
          <a:xfrm flipH="1" rot="10800000">
            <a:off x="1003200" y="3226125"/>
            <a:ext cx="344700" cy="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52" name="Google Shape;2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0975" y="3297100"/>
            <a:ext cx="1106376" cy="110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on template">
  <a:themeElements>
    <a:clrScheme name="Custom 347">
      <a:dk1>
        <a:srgbClr val="434343"/>
      </a:dk1>
      <a:lt1>
        <a:srgbClr val="FFFFFF"/>
      </a:lt1>
      <a:dk2>
        <a:srgbClr val="8A9BA6"/>
      </a:dk2>
      <a:lt2>
        <a:srgbClr val="D8DEE2"/>
      </a:lt2>
      <a:accent1>
        <a:srgbClr val="99BAB6"/>
      </a:accent1>
      <a:accent2>
        <a:srgbClr val="6B93A0"/>
      </a:accent2>
      <a:accent3>
        <a:srgbClr val="C0C99A"/>
      </a:accent3>
      <a:accent4>
        <a:srgbClr val="96B079"/>
      </a:accent4>
      <a:accent5>
        <a:srgbClr val="F3EDD7"/>
      </a:accent5>
      <a:accent6>
        <a:srgbClr val="C3B3A3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