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Lst>
  <p:sldSz cy="5143500" cx="9144000"/>
  <p:notesSz cx="6858000" cy="9144000"/>
  <p:embeddedFontLst>
    <p:embeddedFont>
      <p:font typeface="Frank Ruhl Libre Medium"/>
      <p:regular r:id="rId39"/>
      <p:bold r:id="rId40"/>
    </p:embeddedFont>
    <p:embeddedFont>
      <p:font typeface="Roboto"/>
      <p:regular r:id="rId41"/>
      <p:bold r:id="rId42"/>
      <p:italic r:id="rId43"/>
      <p:boldItalic r:id="rId44"/>
    </p:embeddedFont>
    <p:embeddedFont>
      <p:font typeface="Merriweather Light"/>
      <p:regular r:id="rId45"/>
      <p:bold r:id="rId46"/>
      <p:italic r:id="rId47"/>
      <p:boldItalic r:id="rId48"/>
    </p:embeddedFont>
    <p:embeddedFont>
      <p:font typeface="Frank Ruhl Libre"/>
      <p:regular r:id="rId49"/>
      <p:bold r:id="rId50"/>
    </p:embeddedFont>
    <p:embeddedFont>
      <p:font typeface="Libre Baskerville"/>
      <p:regular r:id="rId51"/>
      <p:bold r:id="rId52"/>
      <p:italic r:id="rId53"/>
    </p:embeddedFont>
    <p:embeddedFont>
      <p:font typeface="Merriweather"/>
      <p:regular r:id="rId54"/>
      <p:bold r:id="rId55"/>
      <p:italic r:id="rId56"/>
      <p:boldItalic r:id="rId5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FrankRuhlLibreMedium-bold.fntdata"/><Relationship Id="rId42" Type="http://schemas.openxmlformats.org/officeDocument/2006/relationships/font" Target="fonts/Roboto-bold.fntdata"/><Relationship Id="rId41" Type="http://schemas.openxmlformats.org/officeDocument/2006/relationships/font" Target="fonts/Roboto-regular.fntdata"/><Relationship Id="rId44" Type="http://schemas.openxmlformats.org/officeDocument/2006/relationships/font" Target="fonts/Roboto-boldItalic.fntdata"/><Relationship Id="rId43" Type="http://schemas.openxmlformats.org/officeDocument/2006/relationships/font" Target="fonts/Roboto-italic.fntdata"/><Relationship Id="rId46" Type="http://schemas.openxmlformats.org/officeDocument/2006/relationships/font" Target="fonts/MerriweatherLight-bold.fntdata"/><Relationship Id="rId45" Type="http://schemas.openxmlformats.org/officeDocument/2006/relationships/font" Target="fonts/MerriweatherLight-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MerriweatherLight-boldItalic.fntdata"/><Relationship Id="rId47" Type="http://schemas.openxmlformats.org/officeDocument/2006/relationships/font" Target="fonts/MerriweatherLight-italic.fntdata"/><Relationship Id="rId49" Type="http://schemas.openxmlformats.org/officeDocument/2006/relationships/font" Target="fonts/FrankRuhlLibre-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font" Target="fonts/FrankRuhlLibreMedium-regular.fntdata"/><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LibreBaskerville-regular.fntdata"/><Relationship Id="rId50" Type="http://schemas.openxmlformats.org/officeDocument/2006/relationships/font" Target="fonts/FrankRuhlLibre-bold.fntdata"/><Relationship Id="rId53" Type="http://schemas.openxmlformats.org/officeDocument/2006/relationships/font" Target="fonts/LibreBaskerville-italic.fntdata"/><Relationship Id="rId52" Type="http://schemas.openxmlformats.org/officeDocument/2006/relationships/font" Target="fonts/LibreBaskerville-bold.fntdata"/><Relationship Id="rId11" Type="http://schemas.openxmlformats.org/officeDocument/2006/relationships/slide" Target="slides/slide7.xml"/><Relationship Id="rId55" Type="http://schemas.openxmlformats.org/officeDocument/2006/relationships/font" Target="fonts/Merriweather-bold.fntdata"/><Relationship Id="rId10" Type="http://schemas.openxmlformats.org/officeDocument/2006/relationships/slide" Target="slides/slide6.xml"/><Relationship Id="rId54" Type="http://schemas.openxmlformats.org/officeDocument/2006/relationships/font" Target="fonts/Merriweather-regular.fntdata"/><Relationship Id="rId13" Type="http://schemas.openxmlformats.org/officeDocument/2006/relationships/slide" Target="slides/slide9.xml"/><Relationship Id="rId57" Type="http://schemas.openxmlformats.org/officeDocument/2006/relationships/font" Target="fonts/Merriweather-boldItalic.fntdata"/><Relationship Id="rId12" Type="http://schemas.openxmlformats.org/officeDocument/2006/relationships/slide" Target="slides/slide8.xml"/><Relationship Id="rId56" Type="http://schemas.openxmlformats.org/officeDocument/2006/relationships/font" Target="fonts/Merriweather-italic.fnt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ictionary.com/e/emoji/thinking-face-emoji/"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MVyEDMDEz0bfHpLI0vLf7_jdHXCWpPeV__y0eFkB5zQ/edit?usp=sharin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MVyEDMDEz0bfHpLI0vLf7_jdHXCWpPeV__y0eFkB5zQ/edit?usp=sharing"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EFJELfXruwQp_siP_TbXWU3mNbuCtGqNOOqYnkyPnnc/edit?usp=sharin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EFJELfXruwQp_siP_TbXWU3mNbuCtGqNOOqYnkyPnnc/edit?usp=sharing"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aBHjwySSWEXfyfvLaQSKMq0FG_c9qDe9ZOf3GvcEGT0/edit?usp=sharing"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aBHjwySSWEXfyfvLaQSKMq0FG_c9qDe9ZOf3GvcEGT0/edit?usp=sharing"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document/d/1aBHjwySSWEXfyfvLaQSKMq0FG_c9qDe9ZOf3GvcEGT0/edit?usp=sharing"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1" Type="http://schemas.openxmlformats.org/officeDocument/2006/relationships/hyperlink" Target="https://docs.google.com/document/d/1MVyEDMDEz0bfHpLI0vLf7_jdHXCWpPeV__y0eFkB5zQ/edit?usp=sharing" TargetMode="External"/><Relationship Id="rId10" Type="http://schemas.openxmlformats.org/officeDocument/2006/relationships/hyperlink" Target="https://drive.google.com/file/d/1yT8PKfZd_FNV-3O2kl48lgy1_liVgHUK/view?usp=sharing" TargetMode="External"/><Relationship Id="rId13" Type="http://schemas.openxmlformats.org/officeDocument/2006/relationships/hyperlink" Target="https://docs.google.com/document/d/1aBHjwySSWEXfyfvLaQSKMq0FG_c9qDe9ZOf3GvcEGT0/edit?usp=sharing" TargetMode="External"/><Relationship Id="rId12" Type="http://schemas.openxmlformats.org/officeDocument/2006/relationships/hyperlink" Target="https://docs.google.com/document/d/1EFJELfXruwQp_siP_TbXWU3mNbuCtGqNOOqYnkyPnnc/edit?usp=sharing" TargetMode="External"/><Relationship Id="rId1" Type="http://schemas.openxmlformats.org/officeDocument/2006/relationships/notesMaster" Target="../notesMasters/notesMaster1.xml"/><Relationship Id="rId2" Type="http://schemas.openxmlformats.org/officeDocument/2006/relationships/hyperlink" Target="https://drive.google.com/file/d/1pShdU_6wX6lMgJUef9YIP-xuMbQ63hYa/view?usp=sharing" TargetMode="External"/><Relationship Id="rId3" Type="http://schemas.openxmlformats.org/officeDocument/2006/relationships/hyperlink" Target="https://docs.google.com/document/d/1ZDcv_MzAVOPtVxRMc_9Tnz-M6s-QOBhrT4LcHqKDU5U/edit?usp=sharing" TargetMode="External"/><Relationship Id="rId4" Type="http://schemas.openxmlformats.org/officeDocument/2006/relationships/hyperlink" Target="https://drive.google.com/file/d/15HHhdpW2zQtW3nf4Z14wTnYxPdUru9Mu/view?usp=sharing" TargetMode="External"/><Relationship Id="rId9" Type="http://schemas.openxmlformats.org/officeDocument/2006/relationships/hyperlink" Target="https://drive.google.com/file/d/1xXu5_Z_F25NO33g99e5YhbCEpFRR4xx1/view?usp=sharing" TargetMode="External"/><Relationship Id="rId5" Type="http://schemas.openxmlformats.org/officeDocument/2006/relationships/hyperlink" Target="https://docs.google.com/document/d/14pwKunBWWxGK3FUVY5cNRh0eRzI14LwdBVSgkrswpcI/edit?usp=sharing" TargetMode="External"/><Relationship Id="rId6" Type="http://schemas.openxmlformats.org/officeDocument/2006/relationships/hyperlink" Target="https://docs.google.com/document/d/1Sw2pZdEYmYLkdReYzikwAgowEUR6QxqwM-DuCg2rqMg/edit?usp=sharing" TargetMode="External"/><Relationship Id="rId7" Type="http://schemas.openxmlformats.org/officeDocument/2006/relationships/hyperlink" Target="https://docs.google.com/document/d/1Sw2pZdEYmYLkdReYzikwAgowEUR6QxqwM-DuCg2rqMg/edit?usp=sharing" TargetMode="External"/><Relationship Id="rId8" Type="http://schemas.openxmlformats.org/officeDocument/2006/relationships/hyperlink" Target="https://drive.google.com/file/d/1BPA6dNHA6-KFaxqQZjahm4GFkwkGyO8X/view?usp=sharing" TargetMode="External"/></Relationships>
</file>

<file path=ppt/notesSlides/_rels/notesSlide33.xml.rels><?xml version="1.0" encoding="UTF-8" standalone="yes"?><Relationships xmlns="http://schemas.openxmlformats.org/package/2006/relationships"><Relationship Id="rId11" Type="http://schemas.openxmlformats.org/officeDocument/2006/relationships/hyperlink" Target="https://docs.google.com/document/d/1EFJELfXruwQp_siP_TbXWU3mNbuCtGqNOOqYnkyPnnc/edit?usp=sharing" TargetMode="External"/><Relationship Id="rId10" Type="http://schemas.openxmlformats.org/officeDocument/2006/relationships/hyperlink" Target="https://docs.google.com/document/d/1MVyEDMDEz0bfHpLI0vLf7_jdHXCWpPeV__y0eFkB5zQ/edit?usp=sharing" TargetMode="External"/><Relationship Id="rId12" Type="http://schemas.openxmlformats.org/officeDocument/2006/relationships/hyperlink" Target="https://docs.google.com/document/d/1aBHjwySSWEXfyfvLaQSKMq0FG_c9qDe9ZOf3GvcEGT0/edit?usp=sharing" TargetMode="External"/><Relationship Id="rId1" Type="http://schemas.openxmlformats.org/officeDocument/2006/relationships/notesMaster" Target="../notesMasters/notesMaster1.xml"/><Relationship Id="rId2" Type="http://schemas.openxmlformats.org/officeDocument/2006/relationships/hyperlink" Target="https://drive.google.com/file/d/1pShdU_6wX6lMgJUef9YIP-xuMbQ63hYa/view?usp=sharing" TargetMode="External"/><Relationship Id="rId3" Type="http://schemas.openxmlformats.org/officeDocument/2006/relationships/hyperlink" Target="https://docs.google.com/document/d/1ZDcv_MzAVOPtVxRMc_9Tnz-M6s-QOBhrT4LcHqKDU5U/edit?usp=sharing" TargetMode="External"/><Relationship Id="rId4" Type="http://schemas.openxmlformats.org/officeDocument/2006/relationships/hyperlink" Target="https://drive.google.com/file/d/15HHhdpW2zQtW3nf4Z14wTnYxPdUru9Mu/view?usp=sharing" TargetMode="External"/><Relationship Id="rId9" Type="http://schemas.openxmlformats.org/officeDocument/2006/relationships/hyperlink" Target="https://drive.google.com/file/d/1yT8PKfZd_FNV-3O2kl48lgy1_liVgHUK/view?usp=sharing" TargetMode="External"/><Relationship Id="rId5" Type="http://schemas.openxmlformats.org/officeDocument/2006/relationships/hyperlink" Target="https://docs.google.com/document/d/14pwKunBWWxGK3FUVY5cNRh0eRzI14LwdBVSgkrswpcI/edit?usp=sharing" TargetMode="External"/><Relationship Id="rId6" Type="http://schemas.openxmlformats.org/officeDocument/2006/relationships/hyperlink" Target="https://docs.google.com/document/d/1Sw2pZdEYmYLkdReYzikwAgowEUR6QxqwM-DuCg2rqMg/edit?usp=sharing" TargetMode="External"/><Relationship Id="rId7" Type="http://schemas.openxmlformats.org/officeDocument/2006/relationships/hyperlink" Target="https://drive.google.com/file/d/1BPA6dNHA6-KFaxqQZjahm4GFkwkGyO8X/view?usp=sharing" TargetMode="External"/><Relationship Id="rId8" Type="http://schemas.openxmlformats.org/officeDocument/2006/relationships/hyperlink" Target="https://drive.google.com/file/d/1xXu5_Z_F25NO33g99e5YhbCEpFRR4xx1/view?usp=sharing" TargetMode="External"/></Relationships>
</file>

<file path=ppt/notesSlides/_rels/notesSlide34.xml.rels><?xml version="1.0" encoding="UTF-8" standalone="yes"?><Relationships xmlns="http://schemas.openxmlformats.org/package/2006/relationships"><Relationship Id="rId11" Type="http://schemas.openxmlformats.org/officeDocument/2006/relationships/hyperlink" Target="https://docs.google.com/document/d/1EFJELfXruwQp_siP_TbXWU3mNbuCtGqNOOqYnkyPnnc/edit?usp=sharing" TargetMode="External"/><Relationship Id="rId10" Type="http://schemas.openxmlformats.org/officeDocument/2006/relationships/hyperlink" Target="https://docs.google.com/document/d/1MVyEDMDEz0bfHpLI0vLf7_jdHXCWpPeV__y0eFkB5zQ/edit?usp=sharing" TargetMode="External"/><Relationship Id="rId12" Type="http://schemas.openxmlformats.org/officeDocument/2006/relationships/hyperlink" Target="https://docs.google.com/document/d/1aBHjwySSWEXfyfvLaQSKMq0FG_c9qDe9ZOf3GvcEGT0/edit?usp=sharing" TargetMode="External"/><Relationship Id="rId1" Type="http://schemas.openxmlformats.org/officeDocument/2006/relationships/notesMaster" Target="../notesMasters/notesMaster1.xml"/><Relationship Id="rId2" Type="http://schemas.openxmlformats.org/officeDocument/2006/relationships/hyperlink" Target="https://drive.google.com/file/d/1pShdU_6wX6lMgJUef9YIP-xuMbQ63hYa/view?usp=sharing" TargetMode="External"/><Relationship Id="rId3" Type="http://schemas.openxmlformats.org/officeDocument/2006/relationships/hyperlink" Target="https://docs.google.com/document/d/1ZDcv_MzAVOPtVxRMc_9Tnz-M6s-QOBhrT4LcHqKDU5U/edit?usp=sharing" TargetMode="External"/><Relationship Id="rId4" Type="http://schemas.openxmlformats.org/officeDocument/2006/relationships/hyperlink" Target="https://drive.google.com/file/d/15HHhdpW2zQtW3nf4Z14wTnYxPdUru9Mu/view?usp=sharing" TargetMode="External"/><Relationship Id="rId9" Type="http://schemas.openxmlformats.org/officeDocument/2006/relationships/hyperlink" Target="https://drive.google.com/file/d/1yT8PKfZd_FNV-3O2kl48lgy1_liVgHUK/view?usp=sharing" TargetMode="External"/><Relationship Id="rId5" Type="http://schemas.openxmlformats.org/officeDocument/2006/relationships/hyperlink" Target="https://docs.google.com/document/d/14pwKunBWWxGK3FUVY5cNRh0eRzI14LwdBVSgkrswpcI/edit?usp=sharing" TargetMode="External"/><Relationship Id="rId6" Type="http://schemas.openxmlformats.org/officeDocument/2006/relationships/hyperlink" Target="https://docs.google.com/document/d/1Sw2pZdEYmYLkdReYzikwAgowEUR6QxqwM-DuCg2rqMg/edit?usp=sharing" TargetMode="External"/><Relationship Id="rId7" Type="http://schemas.openxmlformats.org/officeDocument/2006/relationships/hyperlink" Target="https://drive.google.com/file/d/1BPA6dNHA6-KFaxqQZjahm4GFkwkGyO8X/view?usp=sharing" TargetMode="External"/><Relationship Id="rId8" Type="http://schemas.openxmlformats.org/officeDocument/2006/relationships/hyperlink" Target="https://drive.google.com/file/d/1xXu5_Z_F25NO33g99e5YhbCEpFRR4xx1/view?usp=sharing"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rottentomatoes.com/tv/gotham#&amp;gid=1&amp;pid=5"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5f391192_0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5f391192_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Slide template from SlidesCarnival</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167d3883266_0_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167d388326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Thinking emoji: </a:t>
            </a:r>
            <a:r>
              <a:rPr lang="en" u="sng">
                <a:solidFill>
                  <a:schemeClr val="hlink"/>
                </a:solidFill>
                <a:hlinkClick r:id="rId2"/>
              </a:rPr>
              <a:t>https://www.dictionary.com/e/emoji/thinking-face-emoji/</a:t>
            </a: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67d3883266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167d388326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Total 8 POVs made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67d3883266_0_2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167d3883266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16880c7c374_0_3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16880c7c374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16880c7c374_0_5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16880c7c374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6880c7c374_0_4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6880c7c37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67d3883266_0_26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67d3883266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Total 44 solutions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67d3883266_0_29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167d3883266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6880c7c374_0_6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16880c7c374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67d3883266_0_34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67d3883266_0_3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Experience Prototype 1 Document: </a:t>
            </a:r>
            <a:r>
              <a:rPr lang="en" u="sng">
                <a:solidFill>
                  <a:schemeClr val="hlink"/>
                </a:solidFill>
                <a:hlinkClick r:id="rId2"/>
              </a:rPr>
              <a:t>https://docs.google.com/document/d/1MVyEDMDEz0bfHpLI0vLf7_jdHXCWpPeV__y0eFkB5zQ/edit?usp=sharing</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167d3883266_0_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167d388326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67d3883266_0_35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167d3883266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Experience Prototype 1 Document: </a:t>
            </a:r>
            <a:r>
              <a:rPr lang="en" u="sng">
                <a:solidFill>
                  <a:schemeClr val="hlink"/>
                </a:solidFill>
                <a:hlinkClick r:id="rId2"/>
              </a:rPr>
              <a:t>https://docs.google.com/document/d/1MVyEDMDEz0bfHpLI0vLf7_jdHXCWpPeV__y0eFkB5zQ/edit?usp=sharing</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6880c7c374_0_7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6880c7c37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67d3883266_0_36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67d3883266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Experience Prototype 2 Prep Document: </a:t>
            </a:r>
            <a:r>
              <a:rPr lang="en" u="sng">
                <a:solidFill>
                  <a:schemeClr val="hlink"/>
                </a:solidFill>
                <a:hlinkClick r:id="rId2"/>
              </a:rPr>
              <a:t>https://docs.google.com/document/d/1EFJELfXruwQp_siP_TbXWU3mNbuCtGqNOOqYnkyPnnc/edit?usp=sharing</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167d3883266_0_36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167d3883266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Experience Prototype 2 Prep Document: </a:t>
            </a:r>
            <a:r>
              <a:rPr lang="en" u="sng">
                <a:solidFill>
                  <a:schemeClr val="hlink"/>
                </a:solidFill>
                <a:hlinkClick r:id="rId2"/>
              </a:rPr>
              <a:t>https://docs.google.com/document/d/1EFJELfXruwQp_siP_TbXWU3mNbuCtGqNOOqYnkyPnnc/edit?usp=sharing</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6880c7c374_0_8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6880c7c374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67d3883266_0_37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67d3883266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Experience Prototype 3 Prep Document: </a:t>
            </a:r>
            <a:r>
              <a:rPr lang="en" u="sng">
                <a:solidFill>
                  <a:schemeClr val="hlink"/>
                </a:solidFill>
                <a:hlinkClick r:id="rId2"/>
              </a:rPr>
              <a:t>https://docs.google.com/document/d/1aBHjwySSWEXfyfvLaQSKMq0FG_c9qDe9ZOf3GvcEGT0/edit?usp=sharing</a:t>
            </a:r>
            <a:r>
              <a:rPr lang="en">
                <a:solidFill>
                  <a:schemeClr val="dk1"/>
                </a:solidFill>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Affiliations for Crypto/blockchain development + Finance space: </a:t>
            </a:r>
            <a:endParaRPr/>
          </a:p>
          <a:p>
            <a:pPr indent="0" lvl="0" marL="0" rtl="0" algn="l">
              <a:spcBef>
                <a:spcPts val="0"/>
              </a:spcBef>
              <a:spcAft>
                <a:spcPts val="0"/>
              </a:spcAft>
              <a:buNone/>
            </a:pPr>
            <a:r>
              <a:rPr lang="en">
                <a:solidFill>
                  <a:schemeClr val="dk1"/>
                </a:solidFill>
                <a:latin typeface="Roboto"/>
                <a:ea typeface="Roboto"/>
                <a:cs typeface="Roboto"/>
                <a:sym typeface="Roboto"/>
              </a:rPr>
              <a:t>Evercore Investment Banking Analyst, Centerview Investment Banking Analyst, institutional investor at crypto firm, NFT project founder, and other interview candidates.</a:t>
            </a:r>
            <a:endParaRPr>
              <a:solidFill>
                <a:schemeClr val="dk1"/>
              </a:solidFill>
              <a:latin typeface="Roboto"/>
              <a:ea typeface="Roboto"/>
              <a:cs typeface="Roboto"/>
              <a:sym typeface="Roboto"/>
            </a:endParaRPr>
          </a:p>
          <a:p>
            <a:pPr indent="-298450" lvl="1" marL="914400" rtl="0" algn="l">
              <a:lnSpc>
                <a:spcPct val="115000"/>
              </a:lnSpc>
              <a:spcBef>
                <a:spcPts val="0"/>
              </a:spcBef>
              <a:spcAft>
                <a:spcPts val="0"/>
              </a:spcAft>
              <a:buClr>
                <a:schemeClr val="dk1"/>
              </a:buClr>
              <a:buSzPts val="1100"/>
              <a:buFont typeface="Roboto"/>
              <a:buChar char="○"/>
            </a:pPr>
            <a:r>
              <a:rPr i="1" lang="en">
                <a:solidFill>
                  <a:schemeClr val="dk1"/>
                </a:solidFill>
                <a:latin typeface="Roboto"/>
                <a:ea typeface="Roboto"/>
                <a:cs typeface="Roboto"/>
                <a:sym typeface="Roboto"/>
              </a:rPr>
              <a:t>Note: some of these candidates were also not from New York either</a:t>
            </a:r>
            <a:endParaRPr i="1">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rPr i="1" lang="en">
                <a:solidFill>
                  <a:schemeClr val="dk1"/>
                </a:solidFill>
                <a:latin typeface="Roboto"/>
                <a:ea typeface="Roboto"/>
                <a:cs typeface="Roboto"/>
                <a:sym typeface="Roboto"/>
              </a:rPr>
              <a:t>** One of the </a:t>
            </a:r>
            <a:r>
              <a:rPr i="1" lang="en">
                <a:solidFill>
                  <a:schemeClr val="dk1"/>
                </a:solidFill>
                <a:latin typeface="Roboto"/>
                <a:ea typeface="Roboto"/>
                <a:cs typeface="Roboto"/>
                <a:sym typeface="Roboto"/>
              </a:rPr>
              <a:t>participants</a:t>
            </a:r>
            <a:r>
              <a:rPr i="1" lang="en">
                <a:solidFill>
                  <a:schemeClr val="dk1"/>
                </a:solidFill>
                <a:latin typeface="Roboto"/>
                <a:ea typeface="Roboto"/>
                <a:cs typeface="Roboto"/>
                <a:sym typeface="Roboto"/>
              </a:rPr>
              <a:t> was the interviewer!</a:t>
            </a:r>
            <a:endParaRPr i="1">
              <a:solidFill>
                <a:schemeClr val="dk1"/>
              </a:solidFill>
              <a:latin typeface="Roboto"/>
              <a:ea typeface="Roboto"/>
              <a:cs typeface="Roboto"/>
              <a:sym typeface="Roboto"/>
            </a:endParaRPr>
          </a:p>
          <a:p>
            <a:pPr indent="0" lvl="0" marL="0" rtl="0" algn="l">
              <a:lnSpc>
                <a:spcPct val="115000"/>
              </a:lnSpc>
              <a:spcBef>
                <a:spcPts val="0"/>
              </a:spcBef>
              <a:spcAft>
                <a:spcPts val="0"/>
              </a:spcAft>
              <a:buNone/>
            </a:pPr>
            <a:r>
              <a:t/>
            </a:r>
            <a:endParaRPr>
              <a:solidFill>
                <a:schemeClr val="dk1"/>
              </a:solidFill>
              <a:latin typeface="Roboto"/>
              <a:ea typeface="Roboto"/>
              <a:cs typeface="Roboto"/>
              <a:sym typeface="Robo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6880c7c374_0_1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6880c7c37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Experience Prototype 3 Prep Document: </a:t>
            </a:r>
            <a:r>
              <a:rPr lang="en" u="sng">
                <a:solidFill>
                  <a:schemeClr val="hlink"/>
                </a:solidFill>
                <a:hlinkClick r:id="rId2"/>
              </a:rPr>
              <a:t>https://docs.google.com/document/d/1aBHjwySSWEXfyfvLaQSKMq0FG_c9qDe9ZOf3GvcEGT0/edit?usp=sharing</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67d3883266_0_38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67d3883266_0_3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Experience Prototype 3 Prep Document: </a:t>
            </a:r>
            <a:r>
              <a:rPr lang="en" u="sng">
                <a:solidFill>
                  <a:schemeClr val="hlink"/>
                </a:solidFill>
                <a:hlinkClick r:id="rId2"/>
              </a:rPr>
              <a:t>https://docs.google.com/document/d/1aBHjwySSWEXfyfvLaQSKMq0FG_c9qDe9ZOf3GvcEGT0/edit?usp=sharing</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67d3883266_0_39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167d3883266_0_3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Total 44 solutions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167d3883266_0_40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167d3883266_0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Clr>
                <a:srgbClr val="B0C6D3"/>
              </a:buClr>
              <a:buSzPts val="2400"/>
              <a:buFont typeface="Frank Ruhl Libre"/>
              <a:buChar char="➢"/>
            </a:pPr>
            <a:r>
              <a:rPr lang="en" sz="2400">
                <a:solidFill>
                  <a:srgbClr val="434343"/>
                </a:solidFill>
                <a:latin typeface="Frank Ruhl Libre"/>
                <a:ea typeface="Frank Ruhl Libre"/>
                <a:cs typeface="Frank Ruhl Libre"/>
                <a:sym typeface="Frank Ruhl Libre"/>
              </a:rPr>
              <a:t>Grid</a:t>
            </a:r>
            <a:endParaRPr sz="2400">
              <a:solidFill>
                <a:srgbClr val="434343"/>
              </a:solidFill>
              <a:latin typeface="Frank Ruhl Libre"/>
              <a:ea typeface="Frank Ruhl Libre"/>
              <a:cs typeface="Frank Ruhl Libre"/>
              <a:sym typeface="Frank Ruhl Libre"/>
            </a:endParaRPr>
          </a:p>
          <a:p>
            <a:pPr indent="-381000" lvl="0" marL="457200" rtl="0" algn="l">
              <a:spcBef>
                <a:spcPts val="0"/>
              </a:spcBef>
              <a:spcAft>
                <a:spcPts val="0"/>
              </a:spcAft>
              <a:buClr>
                <a:srgbClr val="B0C6D3"/>
              </a:buClr>
              <a:buSzPts val="2400"/>
              <a:buFont typeface="Frank Ruhl Libre"/>
              <a:buChar char="➢"/>
            </a:pPr>
            <a:r>
              <a:rPr lang="en" sz="2400">
                <a:solidFill>
                  <a:srgbClr val="434343"/>
                </a:solidFill>
                <a:latin typeface="Frank Ruhl Libre"/>
                <a:ea typeface="Frank Ruhl Libre"/>
                <a:cs typeface="Frank Ruhl Libre"/>
                <a:sym typeface="Frank Ruhl Libre"/>
              </a:rPr>
              <a:t>Photo sharing (privacy), stalking, passive, trust &amp; safety (content control/filters), </a:t>
            </a:r>
            <a:r>
              <a:rPr lang="en" sz="2400" strike="sngStrike">
                <a:solidFill>
                  <a:srgbClr val="434343"/>
                </a:solidFill>
                <a:latin typeface="Frank Ruhl Libre"/>
                <a:ea typeface="Frank Ruhl Libre"/>
                <a:cs typeface="Frank Ruhl Libre"/>
                <a:sym typeface="Frank Ruhl Libre"/>
              </a:rPr>
              <a:t>Photos have inherent bias against darker skin</a:t>
            </a:r>
            <a:endParaRPr sz="2400" strike="sngStrike">
              <a:solidFill>
                <a:srgbClr val="434343"/>
              </a:solidFill>
              <a:latin typeface="Frank Ruhl Libre"/>
              <a:ea typeface="Frank Ruhl Libre"/>
              <a:cs typeface="Frank Ruhl Libre"/>
              <a:sym typeface="Frank Ruhl Libre"/>
            </a:endParaRPr>
          </a:p>
          <a:p>
            <a:pPr indent="-381000" lvl="0" marL="457200" rtl="0" algn="l">
              <a:spcBef>
                <a:spcPts val="0"/>
              </a:spcBef>
              <a:spcAft>
                <a:spcPts val="0"/>
              </a:spcAft>
              <a:buClr>
                <a:srgbClr val="B0C6D3"/>
              </a:buClr>
              <a:buSzPts val="2400"/>
              <a:buFont typeface="Frank Ruhl Libre"/>
              <a:buChar char="➢"/>
            </a:pPr>
            <a:r>
              <a:rPr lang="en" sz="2400">
                <a:solidFill>
                  <a:srgbClr val="434343"/>
                </a:solidFill>
                <a:latin typeface="Frank Ruhl Libre"/>
                <a:ea typeface="Frank Ruhl Libre"/>
                <a:cs typeface="Frank Ruhl Libre"/>
                <a:sym typeface="Frank Ruhl Libre"/>
              </a:rPr>
              <a:t>Serving people w/ technologies</a:t>
            </a:r>
            <a:endParaRPr sz="2400">
              <a:solidFill>
                <a:srgbClr val="434343"/>
              </a:solidFill>
              <a:latin typeface="Frank Ruhl Libre"/>
              <a:ea typeface="Frank Ruhl Libre"/>
              <a:cs typeface="Frank Ruhl Libre"/>
              <a:sym typeface="Frank Ruhl Libre"/>
            </a:endParaRPr>
          </a:p>
          <a:p>
            <a:pPr indent="-381000" lvl="0" marL="457200" rtl="0" algn="l">
              <a:spcBef>
                <a:spcPts val="0"/>
              </a:spcBef>
              <a:spcAft>
                <a:spcPts val="0"/>
              </a:spcAft>
              <a:buClr>
                <a:srgbClr val="B0C6D3"/>
              </a:buClr>
              <a:buSzPts val="2400"/>
              <a:buFont typeface="Frank Ruhl Libre"/>
              <a:buChar char="➢"/>
            </a:pPr>
            <a:r>
              <a:rPr lang="en" sz="2400">
                <a:solidFill>
                  <a:srgbClr val="434343"/>
                </a:solidFill>
                <a:latin typeface="Frank Ruhl Libre"/>
                <a:ea typeface="Frank Ruhl Libre"/>
                <a:cs typeface="Frank Ruhl Libre"/>
                <a:sym typeface="Frank Ruhl Libre"/>
              </a:rPr>
              <a:t>Lower-income (technology), limited connection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1610169a89b_0_17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1610169a89b_0_1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6880c7c374_0_2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6880c7c374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81000" lvl="0" marL="457200" rtl="0" algn="l">
              <a:spcBef>
                <a:spcPts val="600"/>
              </a:spcBef>
              <a:spcAft>
                <a:spcPts val="0"/>
              </a:spcAft>
              <a:buClr>
                <a:srgbClr val="B0C6D3"/>
              </a:buClr>
              <a:buSzPts val="2400"/>
              <a:buFont typeface="Frank Ruhl Libre"/>
              <a:buChar char="➢"/>
            </a:pPr>
            <a:r>
              <a:rPr lang="en" sz="2400">
                <a:solidFill>
                  <a:srgbClr val="434343"/>
                </a:solidFill>
                <a:latin typeface="Frank Ruhl Libre"/>
                <a:ea typeface="Frank Ruhl Libre"/>
                <a:cs typeface="Frank Ruhl Libre"/>
                <a:sym typeface="Frank Ruhl Libre"/>
              </a:rPr>
              <a:t>Grid</a:t>
            </a:r>
            <a:endParaRPr sz="2400">
              <a:solidFill>
                <a:srgbClr val="434343"/>
              </a:solidFill>
              <a:latin typeface="Frank Ruhl Libre"/>
              <a:ea typeface="Frank Ruhl Libre"/>
              <a:cs typeface="Frank Ruhl Libre"/>
              <a:sym typeface="Frank Ruhl Libre"/>
            </a:endParaRPr>
          </a:p>
          <a:p>
            <a:pPr indent="-381000" lvl="0" marL="457200" rtl="0" algn="l">
              <a:spcBef>
                <a:spcPts val="0"/>
              </a:spcBef>
              <a:spcAft>
                <a:spcPts val="0"/>
              </a:spcAft>
              <a:buClr>
                <a:srgbClr val="B0C6D3"/>
              </a:buClr>
              <a:buSzPts val="2400"/>
              <a:buFont typeface="Frank Ruhl Libre"/>
              <a:buChar char="➢"/>
            </a:pPr>
            <a:r>
              <a:rPr lang="en" sz="2400">
                <a:solidFill>
                  <a:srgbClr val="434343"/>
                </a:solidFill>
                <a:latin typeface="Frank Ruhl Libre"/>
                <a:ea typeface="Frank Ruhl Libre"/>
                <a:cs typeface="Frank Ruhl Libre"/>
                <a:sym typeface="Frank Ruhl Libre"/>
              </a:rPr>
              <a:t>Photo sharing (privacy), stalking, passive, trust &amp; safety (content control/filters), </a:t>
            </a:r>
            <a:r>
              <a:rPr lang="en" sz="2400" strike="sngStrike">
                <a:solidFill>
                  <a:srgbClr val="434343"/>
                </a:solidFill>
                <a:latin typeface="Frank Ruhl Libre"/>
                <a:ea typeface="Frank Ruhl Libre"/>
                <a:cs typeface="Frank Ruhl Libre"/>
                <a:sym typeface="Frank Ruhl Libre"/>
              </a:rPr>
              <a:t>Photos have inherent bias against darker skin</a:t>
            </a:r>
            <a:endParaRPr sz="2400" strike="sngStrike">
              <a:solidFill>
                <a:srgbClr val="434343"/>
              </a:solidFill>
              <a:latin typeface="Frank Ruhl Libre"/>
              <a:ea typeface="Frank Ruhl Libre"/>
              <a:cs typeface="Frank Ruhl Libre"/>
              <a:sym typeface="Frank Ruhl Libre"/>
            </a:endParaRPr>
          </a:p>
          <a:p>
            <a:pPr indent="-381000" lvl="0" marL="457200" rtl="0" algn="l">
              <a:spcBef>
                <a:spcPts val="0"/>
              </a:spcBef>
              <a:spcAft>
                <a:spcPts val="0"/>
              </a:spcAft>
              <a:buClr>
                <a:srgbClr val="B0C6D3"/>
              </a:buClr>
              <a:buSzPts val="2400"/>
              <a:buFont typeface="Frank Ruhl Libre"/>
              <a:buChar char="➢"/>
            </a:pPr>
            <a:r>
              <a:rPr lang="en" sz="2400">
                <a:solidFill>
                  <a:srgbClr val="434343"/>
                </a:solidFill>
                <a:latin typeface="Frank Ruhl Libre"/>
                <a:ea typeface="Frank Ruhl Libre"/>
                <a:cs typeface="Frank Ruhl Libre"/>
                <a:sym typeface="Frank Ruhl Libre"/>
              </a:rPr>
              <a:t>Serving people w/ technologies</a:t>
            </a:r>
            <a:endParaRPr sz="2400">
              <a:solidFill>
                <a:srgbClr val="434343"/>
              </a:solidFill>
              <a:latin typeface="Frank Ruhl Libre"/>
              <a:ea typeface="Frank Ruhl Libre"/>
              <a:cs typeface="Frank Ruhl Libre"/>
              <a:sym typeface="Frank Ruhl Libre"/>
            </a:endParaRPr>
          </a:p>
          <a:p>
            <a:pPr indent="-381000" lvl="0" marL="457200" rtl="0" algn="l">
              <a:spcBef>
                <a:spcPts val="0"/>
              </a:spcBef>
              <a:spcAft>
                <a:spcPts val="0"/>
              </a:spcAft>
              <a:buClr>
                <a:srgbClr val="B0C6D3"/>
              </a:buClr>
              <a:buSzPts val="2400"/>
              <a:buFont typeface="Frank Ruhl Libre"/>
              <a:buChar char="➢"/>
            </a:pPr>
            <a:r>
              <a:rPr lang="en" sz="2400">
                <a:solidFill>
                  <a:srgbClr val="434343"/>
                </a:solidFill>
                <a:latin typeface="Frank Ruhl Libre"/>
                <a:ea typeface="Frank Ruhl Libre"/>
                <a:cs typeface="Frank Ruhl Libre"/>
                <a:sym typeface="Frank Ruhl Libre"/>
              </a:rPr>
              <a:t>Lower-income (technology), limited connection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610169a89b_0_20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610169a89b_0_2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Additional Interview 1: </a:t>
            </a:r>
            <a:r>
              <a:rPr lang="en" u="sng">
                <a:solidFill>
                  <a:schemeClr val="hlink"/>
                </a:solidFill>
                <a:hlinkClick r:id="rId2"/>
              </a:rPr>
              <a:t>https://drive.google.com/file/d/1pShdU_6wX6lMgJUef9YIP-xuMbQ63hYa/view?usp=sharing</a:t>
            </a:r>
            <a:r>
              <a:rPr lang="en"/>
              <a:t> </a:t>
            </a:r>
            <a:endParaRPr/>
          </a:p>
          <a:p>
            <a:pPr indent="0" lvl="0" marL="0" rtl="0" algn="l">
              <a:spcBef>
                <a:spcPts val="0"/>
              </a:spcBef>
              <a:spcAft>
                <a:spcPts val="0"/>
              </a:spcAft>
              <a:buNone/>
            </a:pPr>
            <a:r>
              <a:rPr lang="en"/>
              <a:t>Additional Interview 1 Notes: </a:t>
            </a:r>
            <a:r>
              <a:rPr lang="en" u="sng">
                <a:solidFill>
                  <a:schemeClr val="hlink"/>
                </a:solidFill>
                <a:hlinkClick r:id="rId3"/>
              </a:rPr>
              <a:t>https://docs.google.com/document/d/1ZDcv_MzAVOPtVxRMc_9Tnz-M6s-QOBhrT4LcHqKDU5U/edit?usp=sharing</a:t>
            </a:r>
            <a:r>
              <a:rPr lang="en"/>
              <a:t> </a:t>
            </a:r>
            <a:endParaRPr/>
          </a:p>
          <a:p>
            <a:pPr indent="0" lvl="0" marL="0" rtl="0" algn="l">
              <a:spcBef>
                <a:spcPts val="0"/>
              </a:spcBef>
              <a:spcAft>
                <a:spcPts val="0"/>
              </a:spcAft>
              <a:buNone/>
            </a:pPr>
            <a:r>
              <a:rPr lang="en"/>
              <a:t>Additional Interview 2: </a:t>
            </a:r>
            <a:r>
              <a:rPr lang="en" u="sng">
                <a:solidFill>
                  <a:schemeClr val="hlink"/>
                </a:solidFill>
                <a:hlinkClick r:id="rId4"/>
              </a:rPr>
              <a:t>https://drive.google.com/file/d/15HHhdpW2zQtW3nf4Z14wTnYxPdUru9Mu/view?usp=sharing</a:t>
            </a:r>
            <a:r>
              <a:rPr lang="en"/>
              <a:t> </a:t>
            </a:r>
            <a:endParaRPr/>
          </a:p>
          <a:p>
            <a:pPr indent="0" lvl="0" marL="0" rtl="0" algn="l">
              <a:spcBef>
                <a:spcPts val="0"/>
              </a:spcBef>
              <a:spcAft>
                <a:spcPts val="0"/>
              </a:spcAft>
              <a:buNone/>
            </a:pPr>
            <a:r>
              <a:rPr lang="en"/>
              <a:t>Additional Interview 2 Notes: </a:t>
            </a:r>
            <a:r>
              <a:rPr lang="en" u="sng">
                <a:solidFill>
                  <a:schemeClr val="hlink"/>
                </a:solidFill>
                <a:hlinkClick r:id="rId5"/>
              </a:rPr>
              <a:t>https://docs.google.com/document/d/14pwKunBWWxGK3FUVY5cNRh0eRzI14LwdBVSgkrswpcI/edit?usp=sharing</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Brainstorm Document for A2 – Includes all POVs, all HMWs, all Solutions: </a:t>
            </a:r>
            <a:r>
              <a:rPr lang="en" u="sng">
                <a:solidFill>
                  <a:schemeClr val="hlink"/>
                </a:solidFill>
                <a:hlinkClick r:id="rId6"/>
              </a:rPr>
              <a:t>h</a:t>
            </a:r>
            <a:r>
              <a:rPr lang="en" u="sng">
                <a:solidFill>
                  <a:schemeClr val="hlink"/>
                </a:solidFill>
                <a:hlinkClick r:id="rId7"/>
              </a:rPr>
              <a:t>ttps://docs.google.com/document/d/1Sw2pZdEYmYLkdReYzikwAgowEUR6QxqwM-DuCg2rqMg/edit?usp=sharing</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A2 POV: </a:t>
            </a:r>
            <a:r>
              <a:rPr lang="en" u="sng">
                <a:solidFill>
                  <a:schemeClr val="hlink"/>
                </a:solidFill>
                <a:hlinkClick r:id="rId8"/>
              </a:rPr>
              <a:t>https://drive.google.com/file/d/1BPA6dNHA6-KFaxqQZjahm4GFkwkGyO8X/view?usp=sharing</a:t>
            </a:r>
            <a:r>
              <a:rPr lang="en"/>
              <a:t> </a:t>
            </a:r>
            <a:endParaRPr/>
          </a:p>
          <a:p>
            <a:pPr indent="0" lvl="0" marL="0" rtl="0" algn="l">
              <a:spcBef>
                <a:spcPts val="0"/>
              </a:spcBef>
              <a:spcAft>
                <a:spcPts val="0"/>
              </a:spcAft>
              <a:buNone/>
            </a:pPr>
            <a:r>
              <a:rPr lang="en"/>
              <a:t>A2 HMW: </a:t>
            </a:r>
            <a:r>
              <a:rPr lang="en" u="sng">
                <a:solidFill>
                  <a:schemeClr val="hlink"/>
                </a:solidFill>
                <a:hlinkClick r:id="rId9"/>
              </a:rPr>
              <a:t>https://drive.google.com/file/d/1xXu5_Z_F25NO33g99e5YhbCEpFRR4xx1/view?usp=sharing</a:t>
            </a:r>
            <a:r>
              <a:rPr lang="en"/>
              <a:t> </a:t>
            </a:r>
            <a:endParaRPr/>
          </a:p>
          <a:p>
            <a:pPr indent="0" lvl="0" marL="0" rtl="0" algn="l">
              <a:spcBef>
                <a:spcPts val="0"/>
              </a:spcBef>
              <a:spcAft>
                <a:spcPts val="0"/>
              </a:spcAft>
              <a:buNone/>
            </a:pPr>
            <a:r>
              <a:rPr lang="en"/>
              <a:t>A2 Solutions: </a:t>
            </a:r>
            <a:r>
              <a:rPr lang="en" u="sng">
                <a:solidFill>
                  <a:schemeClr val="hlink"/>
                </a:solidFill>
                <a:hlinkClick r:id="rId10"/>
              </a:rPr>
              <a:t>https://drive.google.com/file/d/1yT8PKfZd_FNV-3O2kl48lgy1_liVgHUK/view?usp=sharing</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Experience Prototype 1 Document: </a:t>
            </a:r>
            <a:r>
              <a:rPr lang="en" u="sng">
                <a:solidFill>
                  <a:schemeClr val="hlink"/>
                </a:solidFill>
                <a:hlinkClick r:id="rId11"/>
              </a:rPr>
              <a:t>https://docs.google.com/document/d/1MVyEDMDEz0bfHpLI0vLf7_jdHXCWpPeV__y0eFkB5zQ/edit?usp=sharing</a:t>
            </a:r>
            <a:r>
              <a:rPr lang="en"/>
              <a:t> </a:t>
            </a:r>
            <a:endParaRPr/>
          </a:p>
          <a:p>
            <a:pPr indent="0" lvl="0" marL="0" rtl="0" algn="l">
              <a:spcBef>
                <a:spcPts val="0"/>
              </a:spcBef>
              <a:spcAft>
                <a:spcPts val="0"/>
              </a:spcAft>
              <a:buNone/>
            </a:pPr>
            <a:r>
              <a:rPr lang="en"/>
              <a:t>Experience Prototype 2 Document: </a:t>
            </a:r>
            <a:r>
              <a:rPr lang="en" u="sng">
                <a:solidFill>
                  <a:schemeClr val="hlink"/>
                </a:solidFill>
                <a:hlinkClick r:id="rId12"/>
              </a:rPr>
              <a:t>https://docs.google.com/document/d/1EFJELfXruwQp_siP_TbXWU3mNbuCtGqNOOqYnkyPnnc/edit?usp=sharing</a:t>
            </a:r>
            <a:r>
              <a:rPr lang="en"/>
              <a:t> </a:t>
            </a:r>
            <a:endParaRPr/>
          </a:p>
          <a:p>
            <a:pPr indent="0" lvl="0" marL="0" rtl="0" algn="l">
              <a:spcBef>
                <a:spcPts val="0"/>
              </a:spcBef>
              <a:spcAft>
                <a:spcPts val="0"/>
              </a:spcAft>
              <a:buNone/>
            </a:pPr>
            <a:r>
              <a:rPr lang="en"/>
              <a:t>Experience Prototype 3 Document: </a:t>
            </a:r>
            <a:r>
              <a:rPr lang="en" u="sng">
                <a:solidFill>
                  <a:schemeClr val="hlink"/>
                </a:solidFill>
                <a:hlinkClick r:id="rId13"/>
              </a:rPr>
              <a:t>https://docs.google.com/document/d/1aBHjwySSWEXfyfvLaQSKMq0FG_c9qDe9ZOf3GvcEGT0/edit?usp=sharing</a:t>
            </a: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67d3883266_0_418: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67d3883266_0_4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Additional Interview 1: </a:t>
            </a:r>
            <a:r>
              <a:rPr lang="en" u="sng">
                <a:solidFill>
                  <a:schemeClr val="hlink"/>
                </a:solidFill>
                <a:hlinkClick r:id="rId2"/>
              </a:rPr>
              <a:t>https://drive.google.com/file/d/1pShdU_6wX6lMgJUef9YIP-xuMbQ63hYa/view?usp=sharing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Additional Interview 1 Notes: </a:t>
            </a:r>
            <a:r>
              <a:rPr lang="en" u="sng">
                <a:solidFill>
                  <a:schemeClr val="hlink"/>
                </a:solidFill>
                <a:hlinkClick r:id="rId3"/>
              </a:rPr>
              <a:t>https://docs.google.com/document/d/1ZDcv_MzAVOPtVxRMc_9Tnz-M6s-QOBhrT4LcHqKDU5U/edit?usp=sharing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Additional Interview 2: </a:t>
            </a:r>
            <a:r>
              <a:rPr lang="en" u="sng">
                <a:solidFill>
                  <a:schemeClr val="hlink"/>
                </a:solidFill>
                <a:hlinkClick r:id="rId4"/>
              </a:rPr>
              <a:t>https://drive.google.com/file/d/15HHhdpW2zQtW3nf4Z14wTnYxPdUru9Mu/view?usp=sharing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Additional Interview 2 Notes: </a:t>
            </a:r>
            <a:r>
              <a:rPr lang="en" u="sng">
                <a:solidFill>
                  <a:schemeClr val="hlink"/>
                </a:solidFill>
                <a:hlinkClick r:id="rId5"/>
              </a:rPr>
              <a:t>https://docs.google.com/document/d/14pwKunBWWxGK3FUVY5cNRh0eRzI14LwdBVSgkrswpcI/edit?usp=sharing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Brainstorm Document for A2 – Includes all POVs, all HMWs, all Solutions: </a:t>
            </a:r>
            <a:r>
              <a:rPr lang="en" u="sng">
                <a:solidFill>
                  <a:schemeClr val="hlink"/>
                </a:solidFill>
                <a:hlinkClick r:id="rId6"/>
              </a:rPr>
              <a:t>https://docs.google.com/document/d/1Sw2pZdEYmYLkdReYzikwAgowEUR6QxqwM-DuCg2rqMg/edit?usp=sharing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A2 POV: </a:t>
            </a:r>
            <a:r>
              <a:rPr lang="en" u="sng">
                <a:solidFill>
                  <a:schemeClr val="hlink"/>
                </a:solidFill>
                <a:hlinkClick r:id="rId7"/>
              </a:rPr>
              <a:t>https://drive.google.com/file/d/1BPA6dNHA6-KFaxqQZjahm4GFkwkGyO8X/view?usp=sharing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A2 HMW: </a:t>
            </a:r>
            <a:r>
              <a:rPr lang="en" u="sng">
                <a:solidFill>
                  <a:schemeClr val="hlink"/>
                </a:solidFill>
                <a:hlinkClick r:id="rId8"/>
              </a:rPr>
              <a:t>https://drive.google.com/file/d/1xXu5_Z_F25NO33g99e5YhbCEpFRR4xx1/view?usp=sharing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A2 Solutions: </a:t>
            </a:r>
            <a:r>
              <a:rPr lang="en" u="sng">
                <a:solidFill>
                  <a:schemeClr val="hlink"/>
                </a:solidFill>
                <a:hlinkClick r:id="rId9"/>
              </a:rPr>
              <a:t>https://drive.google.com/file/d/1yT8PKfZd_FNV-3O2kl48lgy1_liVgHUK/view?usp=sharing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Experience Prototype 1 Prep Document: </a:t>
            </a:r>
            <a:r>
              <a:rPr lang="en" u="sng">
                <a:solidFill>
                  <a:schemeClr val="hlink"/>
                </a:solidFill>
                <a:hlinkClick r:id="rId10"/>
              </a:rPr>
              <a:t>https://docs.google.com/document/d/1MVyEDMDEz0bfHpLI0vLf7_jdHXCWpPeV__y0eFkB5zQ/edit?usp=sharing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Experience Prototype 2 Prep Document: </a:t>
            </a:r>
            <a:r>
              <a:rPr lang="en" u="sng">
                <a:solidFill>
                  <a:schemeClr val="hlink"/>
                </a:solidFill>
                <a:hlinkClick r:id="rId11"/>
              </a:rPr>
              <a:t>https://docs.google.com/document/d/1EFJELfXruwQp_siP_TbXWU3mNbuCtGqNOOqYnkyPnnc/edit?usp=sharing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Experience Prototype 3 Prep Document: </a:t>
            </a:r>
            <a:r>
              <a:rPr lang="en" u="sng">
                <a:solidFill>
                  <a:schemeClr val="hlink"/>
                </a:solidFill>
                <a:hlinkClick r:id="rId12"/>
              </a:rPr>
              <a:t>https://docs.google.com/document/d/1aBHjwySSWEXfyfvLaQSKMq0FG_c9qDe9ZOf3GvcEGT0/edit?usp=sharing</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167d3883266_0_4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475" name="Google Shape;475;g167d3883266_0_4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Additional Interview 1: </a:t>
            </a:r>
            <a:r>
              <a:rPr lang="en" u="sng">
                <a:solidFill>
                  <a:schemeClr val="hlink"/>
                </a:solidFill>
                <a:hlinkClick r:id="rId2"/>
              </a:rPr>
              <a:t>https://drive.google.com/file/d/1pShdU_6wX6lMgJUef9YIP-xuMbQ63hYa/view?usp=sharing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Additional Interview 1 Notes: </a:t>
            </a:r>
            <a:r>
              <a:rPr lang="en" u="sng">
                <a:solidFill>
                  <a:schemeClr val="hlink"/>
                </a:solidFill>
                <a:hlinkClick r:id="rId3"/>
              </a:rPr>
              <a:t>https://docs.google.com/document/d/1ZDcv_MzAVOPtVxRMc_9Tnz-M6s-QOBhrT4LcHqKDU5U/edit?usp=sharing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Additional Interview 2: </a:t>
            </a:r>
            <a:r>
              <a:rPr lang="en" u="sng">
                <a:solidFill>
                  <a:schemeClr val="hlink"/>
                </a:solidFill>
                <a:hlinkClick r:id="rId4"/>
              </a:rPr>
              <a:t>https://drive.google.com/file/d/15HHhdpW2zQtW3nf4Z14wTnYxPdUru9Mu/view?usp=sharing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Additional Interview 2 Notes: </a:t>
            </a:r>
            <a:r>
              <a:rPr lang="en" u="sng">
                <a:solidFill>
                  <a:schemeClr val="hlink"/>
                </a:solidFill>
                <a:hlinkClick r:id="rId5"/>
              </a:rPr>
              <a:t>https://docs.google.com/document/d/14pwKunBWWxGK3FUVY5cNRh0eRzI14LwdBVSgkrswpcI/edit?usp=sharing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Brainstorm Document for A2 – Includes all POVs, all HMWs, all Solutions: </a:t>
            </a:r>
            <a:r>
              <a:rPr lang="en" u="sng">
                <a:solidFill>
                  <a:schemeClr val="hlink"/>
                </a:solidFill>
                <a:hlinkClick r:id="rId6"/>
              </a:rPr>
              <a:t>https://docs.google.com/document/d/1Sw2pZdEYmYLkdReYzikwAgowEUR6QxqwM-DuCg2rqMg/edit?usp=sharing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A2 POV: </a:t>
            </a:r>
            <a:r>
              <a:rPr lang="en" u="sng">
                <a:solidFill>
                  <a:schemeClr val="hlink"/>
                </a:solidFill>
                <a:hlinkClick r:id="rId7"/>
              </a:rPr>
              <a:t>https://drive.google.com/file/d/1BPA6dNHA6-KFaxqQZjahm4GFkwkGyO8X/view?usp=sharing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A2 HMW: </a:t>
            </a:r>
            <a:r>
              <a:rPr lang="en" u="sng">
                <a:solidFill>
                  <a:schemeClr val="hlink"/>
                </a:solidFill>
                <a:hlinkClick r:id="rId8"/>
              </a:rPr>
              <a:t>https://drive.google.com/file/d/1xXu5_Z_F25NO33g99e5YhbCEpFRR4xx1/view?usp=sharing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A2 Solutions: </a:t>
            </a:r>
            <a:r>
              <a:rPr lang="en" u="sng">
                <a:solidFill>
                  <a:schemeClr val="hlink"/>
                </a:solidFill>
                <a:hlinkClick r:id="rId9"/>
              </a:rPr>
              <a:t>https://drive.google.com/file/d/1yT8PKfZd_FNV-3O2kl48lgy1_liVgHUK/view?usp=sharing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Experience Prototype 1 Prep Document: </a:t>
            </a:r>
            <a:r>
              <a:rPr lang="en" u="sng">
                <a:solidFill>
                  <a:schemeClr val="hlink"/>
                </a:solidFill>
                <a:hlinkClick r:id="rId10"/>
              </a:rPr>
              <a:t>https://docs.google.com/document/d/1MVyEDMDEz0bfHpLI0vLf7_jdHXCWpPeV__y0eFkB5zQ/edit?usp=sharing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Experience Prototype 2 Prep Document: </a:t>
            </a:r>
            <a:r>
              <a:rPr lang="en" u="sng">
                <a:solidFill>
                  <a:schemeClr val="hlink"/>
                </a:solidFill>
                <a:hlinkClick r:id="rId11"/>
              </a:rPr>
              <a:t>https://docs.google.com/document/d/1EFJELfXruwQp_siP_TbXWU3mNbuCtGqNOOqYnkyPnnc/edit?usp=sharing</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Experience Prototype 3 Prep Document: </a:t>
            </a:r>
            <a:r>
              <a:rPr lang="en" u="sng">
                <a:solidFill>
                  <a:schemeClr val="hlink"/>
                </a:solidFill>
                <a:hlinkClick r:id="rId12"/>
              </a:rPr>
              <a:t>https://docs.google.com/document/d/1aBHjwySSWEXfyfvLaQSKMq0FG_c9qDe9ZOf3GvcEGT0/edit?usp=sharing</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1610169a89b_0_25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1610169a89b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61c550ffb8_0_7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61c550ffb8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61c550ffb8_0_20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61c550ffb8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Gotham photo: </a:t>
            </a:r>
            <a:r>
              <a:rPr lang="en" u="sng">
                <a:solidFill>
                  <a:schemeClr val="hlink"/>
                </a:solidFill>
                <a:hlinkClick r:id="rId2"/>
              </a:rPr>
              <a:t>https://www.rottentomatoes.com/tv/gotham#&amp;gid=1&amp;pid=5</a:t>
            </a:r>
            <a:r>
              <a:rPr lang="en"/>
              <a:t>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167d3883266_0_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167d388326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67d3883266_0_25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67d3883266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2316267" y="304925"/>
            <a:ext cx="4511142" cy="4526109"/>
            <a:chOff x="2316267" y="304925"/>
            <a:chExt cx="4511142" cy="4526109"/>
          </a:xfrm>
        </p:grpSpPr>
        <p:sp>
          <p:nvSpPr>
            <p:cNvPr id="11" name="Google Shape;11;p2"/>
            <p:cNvSpPr/>
            <p:nvPr/>
          </p:nvSpPr>
          <p:spPr>
            <a:xfrm>
              <a:off x="2550175" y="541175"/>
              <a:ext cx="40437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2626375" y="6173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13" name="Google Shape;13;p2"/>
            <p:cNvSpPr/>
            <p:nvPr/>
          </p:nvSpPr>
          <p:spPr>
            <a:xfrm rot="10800000">
              <a:off x="2841625" y="8119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14" name="Google Shape;14;p2"/>
            <p:cNvPicPr preferRelativeResize="0"/>
            <p:nvPr/>
          </p:nvPicPr>
          <p:blipFill>
            <a:blip r:embed="rId2">
              <a:alphaModFix/>
            </a:blip>
            <a:stretch>
              <a:fillRect/>
            </a:stretch>
          </p:blipFill>
          <p:spPr>
            <a:xfrm rot="-2700000">
              <a:off x="2700667" y="3795246"/>
              <a:ext cx="152400" cy="1150374"/>
            </a:xfrm>
            <a:prstGeom prst="rect">
              <a:avLst/>
            </a:prstGeom>
            <a:noFill/>
            <a:ln>
              <a:noFill/>
            </a:ln>
          </p:spPr>
        </p:pic>
        <p:pic>
          <p:nvPicPr>
            <p:cNvPr id="15" name="Google Shape;15;p2"/>
            <p:cNvPicPr preferRelativeResize="0"/>
            <p:nvPr/>
          </p:nvPicPr>
          <p:blipFill>
            <a:blip r:embed="rId2">
              <a:alphaModFix/>
            </a:blip>
            <a:stretch>
              <a:fillRect/>
            </a:stretch>
          </p:blipFill>
          <p:spPr>
            <a:xfrm rot="8100000">
              <a:off x="6290608" y="190338"/>
              <a:ext cx="152400" cy="1150374"/>
            </a:xfrm>
            <a:prstGeom prst="rect">
              <a:avLst/>
            </a:prstGeom>
            <a:noFill/>
            <a:ln>
              <a:noFill/>
            </a:ln>
          </p:spPr>
        </p:pic>
      </p:grpSp>
      <p:sp>
        <p:nvSpPr>
          <p:cNvPr id="16" name="Google Shape;16;p2"/>
          <p:cNvSpPr txBox="1"/>
          <p:nvPr>
            <p:ph type="ctrTitle"/>
          </p:nvPr>
        </p:nvSpPr>
        <p:spPr>
          <a:xfrm>
            <a:off x="2787625" y="1991825"/>
            <a:ext cx="3572100" cy="1159800"/>
          </a:xfrm>
          <a:prstGeom prst="rect">
            <a:avLst/>
          </a:prstGeom>
        </p:spPr>
        <p:txBody>
          <a:bodyPr anchorCtr="0" anchor="ctr" bIns="0" lIns="0" spcFirstLastPara="1" rIns="0" wrap="square" tIns="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grpSp>
        <p:nvGrpSpPr>
          <p:cNvPr id="17" name="Google Shape;17;p2"/>
          <p:cNvGrpSpPr/>
          <p:nvPr/>
        </p:nvGrpSpPr>
        <p:grpSpPr>
          <a:xfrm>
            <a:off x="4357664" y="3735189"/>
            <a:ext cx="428350" cy="428530"/>
            <a:chOff x="1191725" y="238125"/>
            <a:chExt cx="5236550" cy="5238750"/>
          </a:xfrm>
        </p:grpSpPr>
        <p:sp>
          <p:nvSpPr>
            <p:cNvPr id="18" name="Google Shape;18;p2"/>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9" name="Google Shape;19;p2"/>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20" name="Google Shape;20;p2"/>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21" name="Google Shape;21;p2"/>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22" name="Google Shape;22;p2"/>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blipFill>
          <a:blip r:embed="rId2">
            <a:alphaModFix/>
          </a:blip>
          <a:stretch>
            <a:fillRect/>
          </a:stretch>
        </a:blipFill>
      </p:bgPr>
    </p:bg>
    <p:spTree>
      <p:nvGrpSpPr>
        <p:cNvPr id="151" name="Shape 151"/>
        <p:cNvGrpSpPr/>
        <p:nvPr/>
      </p:nvGrpSpPr>
      <p:grpSpPr>
        <a:xfrm>
          <a:off x="0" y="0"/>
          <a:ext cx="0" cy="0"/>
          <a:chOff x="0" y="0"/>
          <a:chExt cx="0" cy="0"/>
        </a:xfrm>
      </p:grpSpPr>
      <p:sp>
        <p:nvSpPr>
          <p:cNvPr id="152" name="Google Shape;152;p11"/>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 name="Google Shape;153;p11"/>
          <p:cNvGrpSpPr/>
          <p:nvPr/>
        </p:nvGrpSpPr>
        <p:grpSpPr>
          <a:xfrm>
            <a:off x="312475" y="304925"/>
            <a:ext cx="8519109" cy="4526109"/>
            <a:chOff x="312475" y="304925"/>
            <a:chExt cx="8519109" cy="4526109"/>
          </a:xfrm>
        </p:grpSpPr>
        <p:sp>
          <p:nvSpPr>
            <p:cNvPr id="154" name="Google Shape;154;p11"/>
            <p:cNvSpPr/>
            <p:nvPr/>
          </p:nvSpPr>
          <p:spPr>
            <a:xfrm>
              <a:off x="548725" y="541175"/>
              <a:ext cx="80466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1"/>
            <p:cNvSpPr/>
            <p:nvPr/>
          </p:nvSpPr>
          <p:spPr>
            <a:xfrm>
              <a:off x="624925" y="6173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156" name="Google Shape;156;p11"/>
            <p:cNvSpPr/>
            <p:nvPr/>
          </p:nvSpPr>
          <p:spPr>
            <a:xfrm rot="10800000">
              <a:off x="799550" y="8119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157" name="Google Shape;157;p11"/>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58" name="Google Shape;158;p11"/>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sp>
        <p:nvSpPr>
          <p:cNvPr id="159" name="Google Shape;159;p11"/>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background">
  <p:cSld name="BLANK_2">
    <p:bg>
      <p:bgPr>
        <a:solidFill>
          <a:srgbClr val="B0C6D3"/>
        </a:solidFill>
      </p:bgPr>
    </p:bg>
    <p:spTree>
      <p:nvGrpSpPr>
        <p:cNvPr id="160" name="Shape 160"/>
        <p:cNvGrpSpPr/>
        <p:nvPr/>
      </p:nvGrpSpPr>
      <p:grpSpPr>
        <a:xfrm>
          <a:off x="0" y="0"/>
          <a:ext cx="0" cy="0"/>
          <a:chOff x="0" y="0"/>
          <a:chExt cx="0" cy="0"/>
        </a:xfrm>
      </p:grpSpPr>
      <p:sp>
        <p:nvSpPr>
          <p:cNvPr id="161" name="Google Shape;161;p12"/>
          <p:cNvSpPr/>
          <p:nvPr/>
        </p:nvSpPr>
        <p:spPr>
          <a:xfrm>
            <a:off x="-7650" y="-7650"/>
            <a:ext cx="9151500" cy="5151300"/>
          </a:xfrm>
          <a:prstGeom prst="frame">
            <a:avLst>
              <a:gd fmla="val 4756" name="adj1"/>
            </a:avLst>
          </a:prstGeom>
          <a:solidFill>
            <a:srgbClr val="F2ED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nvGrpSpPr>
          <p:cNvPr id="162" name="Google Shape;162;p12"/>
          <p:cNvGrpSpPr/>
          <p:nvPr/>
        </p:nvGrpSpPr>
        <p:grpSpPr>
          <a:xfrm>
            <a:off x="114491" y="106842"/>
            <a:ext cx="1127645" cy="1153976"/>
            <a:chOff x="152400" y="152400"/>
            <a:chExt cx="1127645" cy="1153976"/>
          </a:xfrm>
        </p:grpSpPr>
        <p:sp>
          <p:nvSpPr>
            <p:cNvPr id="163" name="Google Shape;163;p12"/>
            <p:cNvSpPr/>
            <p:nvPr/>
          </p:nvSpPr>
          <p:spPr>
            <a:xfrm>
              <a:off x="152400" y="152400"/>
              <a:ext cx="921300" cy="921300"/>
            </a:xfrm>
            <a:prstGeom prst="diagStripe">
              <a:avLst>
                <a:gd fmla="val 50000" name="adj"/>
              </a:avLst>
            </a:prstGeom>
            <a:solidFill>
              <a:srgbClr val="FFFFFF"/>
            </a:solidFill>
            <a:ln>
              <a:noFill/>
            </a:ln>
            <a:effectLst>
              <a:outerShdw blurRad="28575" rotWithShape="0" algn="bl" dir="2700000" dist="95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 name="Google Shape;164;p12"/>
            <p:cNvPicPr preferRelativeResize="0"/>
            <p:nvPr/>
          </p:nvPicPr>
          <p:blipFill>
            <a:blip r:embed="rId2">
              <a:alphaModFix amt="70000"/>
            </a:blip>
            <a:stretch>
              <a:fillRect/>
            </a:stretch>
          </p:blipFill>
          <p:spPr>
            <a:xfrm rot="5400000">
              <a:off x="745611" y="-256999"/>
              <a:ext cx="125035" cy="943833"/>
            </a:xfrm>
            <a:prstGeom prst="rect">
              <a:avLst/>
            </a:prstGeom>
            <a:noFill/>
            <a:ln>
              <a:noFill/>
            </a:ln>
          </p:spPr>
        </p:pic>
        <p:pic>
          <p:nvPicPr>
            <p:cNvPr id="165" name="Google Shape;165;p12"/>
            <p:cNvPicPr preferRelativeResize="0"/>
            <p:nvPr/>
          </p:nvPicPr>
          <p:blipFill>
            <a:blip r:embed="rId2">
              <a:alphaModFix amt="70000"/>
            </a:blip>
            <a:stretch>
              <a:fillRect/>
            </a:stretch>
          </p:blipFill>
          <p:spPr>
            <a:xfrm>
              <a:off x="152411" y="362543"/>
              <a:ext cx="125035" cy="943833"/>
            </a:xfrm>
            <a:prstGeom prst="rect">
              <a:avLst/>
            </a:prstGeom>
            <a:noFill/>
            <a:ln>
              <a:noFill/>
            </a:ln>
          </p:spPr>
        </p:pic>
      </p:grpSp>
      <p:grpSp>
        <p:nvGrpSpPr>
          <p:cNvPr id="166" name="Google Shape;166;p12"/>
          <p:cNvGrpSpPr/>
          <p:nvPr/>
        </p:nvGrpSpPr>
        <p:grpSpPr>
          <a:xfrm rot="10800000">
            <a:off x="7901725" y="3874892"/>
            <a:ext cx="1127645" cy="1154423"/>
            <a:chOff x="152400" y="151952"/>
            <a:chExt cx="1127645" cy="1154423"/>
          </a:xfrm>
        </p:grpSpPr>
        <p:sp>
          <p:nvSpPr>
            <p:cNvPr id="167" name="Google Shape;167;p12"/>
            <p:cNvSpPr/>
            <p:nvPr/>
          </p:nvSpPr>
          <p:spPr>
            <a:xfrm>
              <a:off x="152400" y="152400"/>
              <a:ext cx="921300" cy="921300"/>
            </a:xfrm>
            <a:prstGeom prst="diagStripe">
              <a:avLst>
                <a:gd fmla="val 50000" name="adj"/>
              </a:avLst>
            </a:prstGeom>
            <a:solidFill>
              <a:srgbClr val="FFFFFF"/>
            </a:solidFill>
            <a:ln>
              <a:noFill/>
            </a:ln>
            <a:effectLst>
              <a:outerShdw blurRad="28575" rotWithShape="0" algn="bl" dir="13500000" dist="9525">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8" name="Google Shape;168;p12"/>
            <p:cNvPicPr preferRelativeResize="0"/>
            <p:nvPr/>
          </p:nvPicPr>
          <p:blipFill>
            <a:blip r:embed="rId2">
              <a:alphaModFix amt="70000"/>
            </a:blip>
            <a:stretch>
              <a:fillRect/>
            </a:stretch>
          </p:blipFill>
          <p:spPr>
            <a:xfrm rot="5400000">
              <a:off x="745611" y="-257447"/>
              <a:ext cx="125035" cy="943833"/>
            </a:xfrm>
            <a:prstGeom prst="rect">
              <a:avLst/>
            </a:prstGeom>
            <a:noFill/>
            <a:ln>
              <a:noFill/>
            </a:ln>
          </p:spPr>
        </p:pic>
        <p:pic>
          <p:nvPicPr>
            <p:cNvPr id="169" name="Google Shape;169;p12"/>
            <p:cNvPicPr preferRelativeResize="0"/>
            <p:nvPr/>
          </p:nvPicPr>
          <p:blipFill>
            <a:blip r:embed="rId2">
              <a:alphaModFix amt="70000"/>
            </a:blip>
            <a:stretch>
              <a:fillRect/>
            </a:stretch>
          </p:blipFill>
          <p:spPr>
            <a:xfrm>
              <a:off x="152411" y="362543"/>
              <a:ext cx="125035" cy="943833"/>
            </a:xfrm>
            <a:prstGeom prst="rect">
              <a:avLst/>
            </a:prstGeom>
            <a:noFill/>
            <a:ln>
              <a:noFill/>
            </a:ln>
          </p:spPr>
        </p:pic>
      </p:grpSp>
      <p:sp>
        <p:nvSpPr>
          <p:cNvPr id="170" name="Google Shape;170;p12"/>
          <p:cNvSpPr txBox="1"/>
          <p:nvPr>
            <p:ph idx="12" type="sldNum"/>
          </p:nvPr>
        </p:nvSpPr>
        <p:spPr>
          <a:xfrm>
            <a:off x="4297650" y="4594775"/>
            <a:ext cx="548700" cy="306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otally blank">
  <p:cSld name="BLANK_1">
    <p:bg>
      <p:bgPr>
        <a:blipFill>
          <a:blip r:embed="rId2">
            <a:alphaModFix/>
          </a:blip>
          <a:stretch>
            <a:fillRect/>
          </a:stretch>
        </a:blipFill>
      </p:bgPr>
    </p:bg>
    <p:spTree>
      <p:nvGrpSpPr>
        <p:cNvPr id="171" name="Shape 171"/>
        <p:cNvGrpSpPr/>
        <p:nvPr/>
      </p:nvGrpSpPr>
      <p:grpSpPr>
        <a:xfrm>
          <a:off x="0" y="0"/>
          <a:ext cx="0" cy="0"/>
          <a:chOff x="0" y="0"/>
          <a:chExt cx="0" cy="0"/>
        </a:xfrm>
      </p:grpSpPr>
      <p:sp>
        <p:nvSpPr>
          <p:cNvPr id="172" name="Google Shape;172;p13"/>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3"/>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
    <p:bg>
      <p:bgPr>
        <a:blipFill>
          <a:blip r:embed="rId2">
            <a:alphaModFix/>
          </a:blip>
          <a:stretch>
            <a:fillRect/>
          </a:stretch>
        </a:blipFill>
      </p:bgPr>
    </p:bg>
    <p:spTree>
      <p:nvGrpSpPr>
        <p:cNvPr id="23" name="Shape 23"/>
        <p:cNvGrpSpPr/>
        <p:nvPr/>
      </p:nvGrpSpPr>
      <p:grpSpPr>
        <a:xfrm>
          <a:off x="0" y="0"/>
          <a:ext cx="0" cy="0"/>
          <a:chOff x="0" y="0"/>
          <a:chExt cx="0" cy="0"/>
        </a:xfrm>
      </p:grpSpPr>
      <p:grpSp>
        <p:nvGrpSpPr>
          <p:cNvPr id="24" name="Google Shape;24;p3"/>
          <p:cNvGrpSpPr/>
          <p:nvPr/>
        </p:nvGrpSpPr>
        <p:grpSpPr>
          <a:xfrm>
            <a:off x="2316267" y="304925"/>
            <a:ext cx="4511142" cy="4526109"/>
            <a:chOff x="2316267" y="304925"/>
            <a:chExt cx="4511142" cy="4526109"/>
          </a:xfrm>
        </p:grpSpPr>
        <p:sp>
          <p:nvSpPr>
            <p:cNvPr id="25" name="Google Shape;25;p3"/>
            <p:cNvSpPr/>
            <p:nvPr/>
          </p:nvSpPr>
          <p:spPr>
            <a:xfrm>
              <a:off x="2550175" y="541175"/>
              <a:ext cx="40437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3"/>
            <p:cNvSpPr/>
            <p:nvPr/>
          </p:nvSpPr>
          <p:spPr>
            <a:xfrm>
              <a:off x="2626375" y="6173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27" name="Google Shape;27;p3"/>
            <p:cNvSpPr/>
            <p:nvPr/>
          </p:nvSpPr>
          <p:spPr>
            <a:xfrm rot="10800000">
              <a:off x="2841625" y="8119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28" name="Google Shape;28;p3"/>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29" name="Google Shape;29;p3"/>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sp>
        <p:nvSpPr>
          <p:cNvPr id="30" name="Google Shape;30;p3"/>
          <p:cNvSpPr txBox="1"/>
          <p:nvPr>
            <p:ph type="ctrTitle"/>
          </p:nvPr>
        </p:nvSpPr>
        <p:spPr>
          <a:xfrm>
            <a:off x="2795175" y="1668850"/>
            <a:ext cx="3553500" cy="1159800"/>
          </a:xfrm>
          <a:prstGeom prst="rect">
            <a:avLst/>
          </a:prstGeom>
        </p:spPr>
        <p:txBody>
          <a:bodyPr anchorCtr="0" anchor="b" bIns="0" lIns="0" spcFirstLastPara="1" rIns="0" wrap="square" tIns="0">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31" name="Google Shape;31;p3"/>
          <p:cNvSpPr txBox="1"/>
          <p:nvPr>
            <p:ph idx="1" type="subTitle"/>
          </p:nvPr>
        </p:nvSpPr>
        <p:spPr>
          <a:xfrm>
            <a:off x="2795175" y="2948146"/>
            <a:ext cx="3553500" cy="297900"/>
          </a:xfrm>
          <a:prstGeom prst="rect">
            <a:avLst/>
          </a:prstGeom>
        </p:spPr>
        <p:txBody>
          <a:bodyPr anchorCtr="0" anchor="t" bIns="0" lIns="0" spcFirstLastPara="1" rIns="0" wrap="square" tIns="0">
            <a:noAutofit/>
          </a:bodyPr>
          <a:lstStyle>
            <a:lvl1pPr lvl="0" rtl="0" algn="ctr">
              <a:spcBef>
                <a:spcPts val="0"/>
              </a:spcBef>
              <a:spcAft>
                <a:spcPts val="0"/>
              </a:spcAft>
              <a:buSzPts val="1600"/>
              <a:buNone/>
              <a:defRPr sz="1600">
                <a:solidFill>
                  <a:srgbClr val="B0C6D3"/>
                </a:solidFill>
              </a:defRPr>
            </a:lvl1pPr>
            <a:lvl2pPr lvl="1" rtl="0" algn="ctr">
              <a:spcBef>
                <a:spcPts val="0"/>
              </a:spcBef>
              <a:spcAft>
                <a:spcPts val="0"/>
              </a:spcAft>
              <a:buSzPts val="1600"/>
              <a:buNone/>
              <a:defRPr sz="1600">
                <a:solidFill>
                  <a:srgbClr val="B0C6D3"/>
                </a:solidFill>
              </a:defRPr>
            </a:lvl2pPr>
            <a:lvl3pPr lvl="2" rtl="0" algn="ctr">
              <a:spcBef>
                <a:spcPts val="0"/>
              </a:spcBef>
              <a:spcAft>
                <a:spcPts val="0"/>
              </a:spcAft>
              <a:buSzPts val="1600"/>
              <a:buNone/>
              <a:defRPr sz="1600">
                <a:solidFill>
                  <a:srgbClr val="B0C6D3"/>
                </a:solidFill>
              </a:defRPr>
            </a:lvl3pPr>
            <a:lvl4pPr lvl="3" rtl="0" algn="ctr">
              <a:spcBef>
                <a:spcPts val="0"/>
              </a:spcBef>
              <a:spcAft>
                <a:spcPts val="0"/>
              </a:spcAft>
              <a:buSzPts val="1600"/>
              <a:buNone/>
              <a:defRPr sz="1600">
                <a:solidFill>
                  <a:srgbClr val="B0C6D3"/>
                </a:solidFill>
              </a:defRPr>
            </a:lvl4pPr>
            <a:lvl5pPr lvl="4" rtl="0" algn="ctr">
              <a:spcBef>
                <a:spcPts val="0"/>
              </a:spcBef>
              <a:spcAft>
                <a:spcPts val="0"/>
              </a:spcAft>
              <a:buSzPts val="1600"/>
              <a:buNone/>
              <a:defRPr sz="1600">
                <a:solidFill>
                  <a:srgbClr val="B0C6D3"/>
                </a:solidFill>
              </a:defRPr>
            </a:lvl5pPr>
            <a:lvl6pPr lvl="5" rtl="0" algn="ctr">
              <a:spcBef>
                <a:spcPts val="0"/>
              </a:spcBef>
              <a:spcAft>
                <a:spcPts val="0"/>
              </a:spcAft>
              <a:buSzPts val="1600"/>
              <a:buNone/>
              <a:defRPr sz="1600">
                <a:solidFill>
                  <a:srgbClr val="B0C6D3"/>
                </a:solidFill>
              </a:defRPr>
            </a:lvl6pPr>
            <a:lvl7pPr lvl="6" rtl="0" algn="ctr">
              <a:spcBef>
                <a:spcPts val="0"/>
              </a:spcBef>
              <a:spcAft>
                <a:spcPts val="0"/>
              </a:spcAft>
              <a:buSzPts val="1600"/>
              <a:buNone/>
              <a:defRPr sz="1600">
                <a:solidFill>
                  <a:srgbClr val="B0C6D3"/>
                </a:solidFill>
              </a:defRPr>
            </a:lvl7pPr>
            <a:lvl8pPr lvl="7" rtl="0" algn="ctr">
              <a:spcBef>
                <a:spcPts val="0"/>
              </a:spcBef>
              <a:spcAft>
                <a:spcPts val="0"/>
              </a:spcAft>
              <a:buSzPts val="1600"/>
              <a:buNone/>
              <a:defRPr sz="1600">
                <a:solidFill>
                  <a:srgbClr val="B0C6D3"/>
                </a:solidFill>
              </a:defRPr>
            </a:lvl8pPr>
            <a:lvl9pPr lvl="8" rtl="0" algn="ctr">
              <a:spcBef>
                <a:spcPts val="0"/>
              </a:spcBef>
              <a:spcAft>
                <a:spcPts val="0"/>
              </a:spcAft>
              <a:buSzPts val="1600"/>
              <a:buNone/>
              <a:defRPr sz="1600">
                <a:solidFill>
                  <a:srgbClr val="B0C6D3"/>
                </a:solidFill>
              </a:defRPr>
            </a:lvl9pPr>
          </a:lstStyle>
          <a:p/>
        </p:txBody>
      </p:sp>
      <p:grpSp>
        <p:nvGrpSpPr>
          <p:cNvPr id="32" name="Google Shape;32;p3"/>
          <p:cNvGrpSpPr/>
          <p:nvPr/>
        </p:nvGrpSpPr>
        <p:grpSpPr>
          <a:xfrm>
            <a:off x="4357664" y="3735189"/>
            <a:ext cx="428350" cy="428530"/>
            <a:chOff x="1191725" y="238125"/>
            <a:chExt cx="5236550" cy="5238750"/>
          </a:xfrm>
        </p:grpSpPr>
        <p:sp>
          <p:nvSpPr>
            <p:cNvPr id="33" name="Google Shape;33;p3"/>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34" name="Google Shape;34;p3"/>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35" name="Google Shape;35;p3"/>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36" name="Google Shape;36;p3"/>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37" name="Google Shape;37;p3"/>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4"/>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 name="Google Shape;40;p4"/>
          <p:cNvGrpSpPr/>
          <p:nvPr/>
        </p:nvGrpSpPr>
        <p:grpSpPr>
          <a:xfrm>
            <a:off x="2316267" y="304925"/>
            <a:ext cx="4511142" cy="4526109"/>
            <a:chOff x="2316267" y="304925"/>
            <a:chExt cx="4511142" cy="4526109"/>
          </a:xfrm>
        </p:grpSpPr>
        <p:sp>
          <p:nvSpPr>
            <p:cNvPr id="41" name="Google Shape;41;p4"/>
            <p:cNvSpPr/>
            <p:nvPr/>
          </p:nvSpPr>
          <p:spPr>
            <a:xfrm>
              <a:off x="2550175" y="541175"/>
              <a:ext cx="40437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a:off x="2626375" y="6173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43" name="Google Shape;43;p4"/>
            <p:cNvSpPr/>
            <p:nvPr/>
          </p:nvSpPr>
          <p:spPr>
            <a:xfrm rot="10800000">
              <a:off x="2841625" y="8119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44" name="Google Shape;44;p4"/>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45" name="Google Shape;45;p4"/>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sp>
        <p:nvSpPr>
          <p:cNvPr id="46" name="Google Shape;46;p4"/>
          <p:cNvSpPr txBox="1"/>
          <p:nvPr>
            <p:ph idx="1" type="body"/>
          </p:nvPr>
        </p:nvSpPr>
        <p:spPr>
          <a:xfrm>
            <a:off x="3009700" y="1187400"/>
            <a:ext cx="3124500" cy="2768700"/>
          </a:xfrm>
          <a:prstGeom prst="rect">
            <a:avLst/>
          </a:prstGeom>
        </p:spPr>
        <p:txBody>
          <a:bodyPr anchorCtr="0" anchor="ctr" bIns="0" lIns="0" spcFirstLastPara="1" rIns="0" wrap="square" tIns="0">
            <a:noAutofit/>
          </a:bodyPr>
          <a:lstStyle>
            <a:lvl1pPr indent="-342900" lvl="0" marL="457200" rtl="0" algn="ctr">
              <a:spcBef>
                <a:spcPts val="600"/>
              </a:spcBef>
              <a:spcAft>
                <a:spcPts val="0"/>
              </a:spcAft>
              <a:buSzPts val="1800"/>
              <a:buFont typeface="Libre Baskerville"/>
              <a:buChar char="➢"/>
              <a:defRPr i="1" sz="1800">
                <a:latin typeface="Libre Baskerville"/>
                <a:ea typeface="Libre Baskerville"/>
                <a:cs typeface="Libre Baskerville"/>
                <a:sym typeface="Libre Baskerville"/>
              </a:defRPr>
            </a:lvl1pPr>
            <a:lvl2pPr indent="-342900" lvl="1" marL="9144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2pPr>
            <a:lvl3pPr indent="-342900" lvl="2" marL="13716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3pPr>
            <a:lvl4pPr indent="-342900" lvl="3" marL="18288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4pPr>
            <a:lvl5pPr indent="-342900" lvl="4" marL="22860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5pPr>
            <a:lvl6pPr indent="-342900" lvl="5" marL="27432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6pPr>
            <a:lvl7pPr indent="-342900" lvl="6" marL="32004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7pPr>
            <a:lvl8pPr indent="-342900" lvl="7" marL="3657600" rtl="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8pPr>
            <a:lvl9pPr indent="-342900" lvl="8" marL="4114800" algn="ctr">
              <a:spcBef>
                <a:spcPts val="0"/>
              </a:spcBef>
              <a:spcAft>
                <a:spcPts val="0"/>
              </a:spcAft>
              <a:buSzPts val="1800"/>
              <a:buFont typeface="Libre Baskerville"/>
              <a:buChar char="￫"/>
              <a:defRPr i="1" sz="1800">
                <a:latin typeface="Libre Baskerville"/>
                <a:ea typeface="Libre Baskerville"/>
                <a:cs typeface="Libre Baskerville"/>
                <a:sym typeface="Libre Baskerville"/>
              </a:defRPr>
            </a:lvl9pPr>
          </a:lstStyle>
          <a:p/>
        </p:txBody>
      </p:sp>
      <p:sp>
        <p:nvSpPr>
          <p:cNvPr id="47" name="Google Shape;47;p4"/>
          <p:cNvSpPr txBox="1"/>
          <p:nvPr/>
        </p:nvSpPr>
        <p:spPr>
          <a:xfrm>
            <a:off x="3593400" y="628969"/>
            <a:ext cx="1957200" cy="6537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7200">
                <a:solidFill>
                  <a:srgbClr val="B0C6D3"/>
                </a:solidFill>
                <a:latin typeface="Frank Ruhl Libre"/>
                <a:ea typeface="Frank Ruhl Libre"/>
                <a:cs typeface="Frank Ruhl Libre"/>
                <a:sym typeface="Frank Ruhl Libre"/>
              </a:rPr>
              <a:t>“</a:t>
            </a:r>
            <a:endParaRPr sz="7200">
              <a:solidFill>
                <a:srgbClr val="B0C6D3"/>
              </a:solidFill>
              <a:latin typeface="Frank Ruhl Libre"/>
              <a:ea typeface="Frank Ruhl Libre"/>
              <a:cs typeface="Frank Ruhl Libre"/>
              <a:sym typeface="Frank Ruhl Libre"/>
            </a:endParaRPr>
          </a:p>
        </p:txBody>
      </p:sp>
      <p:sp>
        <p:nvSpPr>
          <p:cNvPr id="48" name="Google Shape;48;p4"/>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5"/>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1" name="Google Shape;51;p5"/>
          <p:cNvGrpSpPr/>
          <p:nvPr/>
        </p:nvGrpSpPr>
        <p:grpSpPr>
          <a:xfrm>
            <a:off x="312475" y="304925"/>
            <a:ext cx="8519109" cy="4526109"/>
            <a:chOff x="312475" y="304925"/>
            <a:chExt cx="8519109" cy="4526109"/>
          </a:xfrm>
        </p:grpSpPr>
        <p:sp>
          <p:nvSpPr>
            <p:cNvPr id="52" name="Google Shape;52;p5"/>
            <p:cNvSpPr/>
            <p:nvPr/>
          </p:nvSpPr>
          <p:spPr>
            <a:xfrm>
              <a:off x="548725" y="541175"/>
              <a:ext cx="80466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5"/>
            <p:cNvSpPr/>
            <p:nvPr/>
          </p:nvSpPr>
          <p:spPr>
            <a:xfrm>
              <a:off x="624925" y="6173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54" name="Google Shape;54;p5"/>
            <p:cNvSpPr/>
            <p:nvPr/>
          </p:nvSpPr>
          <p:spPr>
            <a:xfrm rot="10800000">
              <a:off x="799550" y="8119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55" name="Google Shape;55;p5"/>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56" name="Google Shape;56;p5"/>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57" name="Google Shape;57;p5"/>
          <p:cNvGrpSpPr/>
          <p:nvPr/>
        </p:nvGrpSpPr>
        <p:grpSpPr>
          <a:xfrm>
            <a:off x="4433231" y="1195444"/>
            <a:ext cx="277537" cy="277654"/>
            <a:chOff x="1191725" y="238125"/>
            <a:chExt cx="5236550" cy="5238750"/>
          </a:xfrm>
        </p:grpSpPr>
        <p:sp>
          <p:nvSpPr>
            <p:cNvPr id="58" name="Google Shape;58;p5"/>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59" name="Google Shape;59;p5"/>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60" name="Google Shape;60;p5"/>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61" name="Google Shape;61;p5"/>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62" name="Google Shape;62;p5"/>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
        <p:nvSpPr>
          <p:cNvPr id="63" name="Google Shape;63;p5"/>
          <p:cNvSpPr txBox="1"/>
          <p:nvPr>
            <p:ph type="title"/>
          </p:nvPr>
        </p:nvSpPr>
        <p:spPr>
          <a:xfrm>
            <a:off x="1003200" y="617375"/>
            <a:ext cx="7137600" cy="548700"/>
          </a:xfrm>
          <a:prstGeom prst="rect">
            <a:avLst/>
          </a:prstGeom>
        </p:spPr>
        <p:txBody>
          <a:bodyPr anchorCtr="0" anchor="b" bIns="0" lIns="0" spcFirstLastPara="1" rIns="0" wrap="square" tIns="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64" name="Google Shape;64;p5"/>
          <p:cNvSpPr txBox="1"/>
          <p:nvPr>
            <p:ph idx="1" type="body"/>
          </p:nvPr>
        </p:nvSpPr>
        <p:spPr>
          <a:xfrm>
            <a:off x="1003200" y="1563725"/>
            <a:ext cx="7137600" cy="2760300"/>
          </a:xfrm>
          <a:prstGeom prst="rect">
            <a:avLst/>
          </a:prstGeom>
        </p:spPr>
        <p:txBody>
          <a:bodyPr anchorCtr="0" anchor="t" bIns="0" lIns="0" spcFirstLastPara="1" rIns="0" wrap="square" tIns="0">
            <a:noAutofit/>
          </a:bodyPr>
          <a:lstStyle>
            <a:lvl1pPr indent="-381000" lvl="0" marL="457200">
              <a:spcBef>
                <a:spcPts val="600"/>
              </a:spcBef>
              <a:spcAft>
                <a:spcPts val="0"/>
              </a:spcAft>
              <a:buSzPts val="2400"/>
              <a:buChar char="➢"/>
              <a:defRPr/>
            </a:lvl1pPr>
            <a:lvl2pPr indent="-381000" lvl="1" marL="914400">
              <a:spcBef>
                <a:spcPts val="0"/>
              </a:spcBef>
              <a:spcAft>
                <a:spcPts val="0"/>
              </a:spcAft>
              <a:buSzPts val="2400"/>
              <a:buChar char="￫"/>
              <a:defRPr/>
            </a:lvl2pPr>
            <a:lvl3pPr indent="-381000" lvl="2" marL="1371600">
              <a:spcBef>
                <a:spcPts val="0"/>
              </a:spcBef>
              <a:spcAft>
                <a:spcPts val="0"/>
              </a:spcAft>
              <a:buSzPts val="2400"/>
              <a:buChar char="￫"/>
              <a:defRPr/>
            </a:lvl3pPr>
            <a:lvl4pPr indent="-381000" lvl="3" marL="1828800">
              <a:spcBef>
                <a:spcPts val="0"/>
              </a:spcBef>
              <a:spcAft>
                <a:spcPts val="0"/>
              </a:spcAft>
              <a:buSzPts val="2400"/>
              <a:buChar char="￫"/>
              <a:defRPr/>
            </a:lvl4pPr>
            <a:lvl5pPr indent="-381000" lvl="4" marL="2286000">
              <a:spcBef>
                <a:spcPts val="0"/>
              </a:spcBef>
              <a:spcAft>
                <a:spcPts val="0"/>
              </a:spcAft>
              <a:buSzPts val="2400"/>
              <a:buChar char="￫"/>
              <a:defRPr/>
            </a:lvl5pPr>
            <a:lvl6pPr indent="-381000" lvl="5" marL="2743200">
              <a:spcBef>
                <a:spcPts val="0"/>
              </a:spcBef>
              <a:spcAft>
                <a:spcPts val="0"/>
              </a:spcAft>
              <a:buSzPts val="2400"/>
              <a:buChar char="￫"/>
              <a:defRPr/>
            </a:lvl6pPr>
            <a:lvl7pPr indent="-381000" lvl="6" marL="3200400">
              <a:spcBef>
                <a:spcPts val="0"/>
              </a:spcBef>
              <a:spcAft>
                <a:spcPts val="0"/>
              </a:spcAft>
              <a:buSzPts val="2400"/>
              <a:buChar char="￫"/>
              <a:defRPr/>
            </a:lvl7pPr>
            <a:lvl8pPr indent="-381000" lvl="7" marL="3657600">
              <a:spcBef>
                <a:spcPts val="0"/>
              </a:spcBef>
              <a:spcAft>
                <a:spcPts val="0"/>
              </a:spcAft>
              <a:buSzPts val="2400"/>
              <a:buChar char="￫"/>
              <a:defRPr/>
            </a:lvl8pPr>
            <a:lvl9pPr indent="-381000" lvl="8" marL="4114800">
              <a:spcBef>
                <a:spcPts val="0"/>
              </a:spcBef>
              <a:spcAft>
                <a:spcPts val="0"/>
              </a:spcAft>
              <a:buSzPts val="2400"/>
              <a:buChar char="￫"/>
              <a:defRPr/>
            </a:lvl9pPr>
          </a:lstStyle>
          <a:p/>
        </p:txBody>
      </p:sp>
      <p:sp>
        <p:nvSpPr>
          <p:cNvPr id="65" name="Google Shape;65;p5"/>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 Image background">
  <p:cSld name="TITLE_AND_BODY_1">
    <p:bg>
      <p:bgPr>
        <a:blipFill>
          <a:blip r:embed="rId2">
            <a:alphaModFix/>
          </a:blip>
          <a:stretch>
            <a:fillRect/>
          </a:stretch>
        </a:blipFill>
      </p:bgPr>
    </p:bg>
    <p:spTree>
      <p:nvGrpSpPr>
        <p:cNvPr id="66" name="Shape 66"/>
        <p:cNvGrpSpPr/>
        <p:nvPr/>
      </p:nvGrpSpPr>
      <p:grpSpPr>
        <a:xfrm>
          <a:off x="0" y="0"/>
          <a:ext cx="0" cy="0"/>
          <a:chOff x="0" y="0"/>
          <a:chExt cx="0" cy="0"/>
        </a:xfrm>
      </p:grpSpPr>
      <p:grpSp>
        <p:nvGrpSpPr>
          <p:cNvPr id="67" name="Google Shape;67;p6"/>
          <p:cNvGrpSpPr/>
          <p:nvPr/>
        </p:nvGrpSpPr>
        <p:grpSpPr>
          <a:xfrm>
            <a:off x="325492" y="304925"/>
            <a:ext cx="4511142" cy="4526109"/>
            <a:chOff x="2316267" y="304925"/>
            <a:chExt cx="4511142" cy="4526109"/>
          </a:xfrm>
        </p:grpSpPr>
        <p:sp>
          <p:nvSpPr>
            <p:cNvPr id="68" name="Google Shape;68;p6"/>
            <p:cNvSpPr/>
            <p:nvPr/>
          </p:nvSpPr>
          <p:spPr>
            <a:xfrm>
              <a:off x="2550175" y="541175"/>
              <a:ext cx="40437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6"/>
            <p:cNvSpPr/>
            <p:nvPr/>
          </p:nvSpPr>
          <p:spPr>
            <a:xfrm>
              <a:off x="2626375" y="6173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70" name="Google Shape;70;p6"/>
            <p:cNvSpPr/>
            <p:nvPr/>
          </p:nvSpPr>
          <p:spPr>
            <a:xfrm rot="10800000">
              <a:off x="2841625" y="811975"/>
              <a:ext cx="3676062"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71" name="Google Shape;71;p6"/>
            <p:cNvPicPr preferRelativeResize="0"/>
            <p:nvPr/>
          </p:nvPicPr>
          <p:blipFill>
            <a:blip r:embed="rId3">
              <a:alphaModFix/>
            </a:blip>
            <a:stretch>
              <a:fillRect/>
            </a:stretch>
          </p:blipFill>
          <p:spPr>
            <a:xfrm rot="-2700000">
              <a:off x="2700667" y="3795246"/>
              <a:ext cx="152400" cy="1150374"/>
            </a:xfrm>
            <a:prstGeom prst="rect">
              <a:avLst/>
            </a:prstGeom>
            <a:noFill/>
            <a:ln>
              <a:noFill/>
            </a:ln>
          </p:spPr>
        </p:pic>
        <p:pic>
          <p:nvPicPr>
            <p:cNvPr id="72" name="Google Shape;72;p6"/>
            <p:cNvPicPr preferRelativeResize="0"/>
            <p:nvPr/>
          </p:nvPicPr>
          <p:blipFill>
            <a:blip r:embed="rId3">
              <a:alphaModFix/>
            </a:blip>
            <a:stretch>
              <a:fillRect/>
            </a:stretch>
          </p:blipFill>
          <p:spPr>
            <a:xfrm rot="8100000">
              <a:off x="6290608" y="190338"/>
              <a:ext cx="152400" cy="1150374"/>
            </a:xfrm>
            <a:prstGeom prst="rect">
              <a:avLst/>
            </a:prstGeom>
            <a:noFill/>
            <a:ln>
              <a:noFill/>
            </a:ln>
          </p:spPr>
        </p:pic>
      </p:grpSp>
      <p:grpSp>
        <p:nvGrpSpPr>
          <p:cNvPr id="73" name="Google Shape;73;p6"/>
          <p:cNvGrpSpPr/>
          <p:nvPr/>
        </p:nvGrpSpPr>
        <p:grpSpPr>
          <a:xfrm>
            <a:off x="796444" y="1424044"/>
            <a:ext cx="277537" cy="277654"/>
            <a:chOff x="1191725" y="238125"/>
            <a:chExt cx="5236550" cy="5238750"/>
          </a:xfrm>
        </p:grpSpPr>
        <p:sp>
          <p:nvSpPr>
            <p:cNvPr id="74" name="Google Shape;74;p6"/>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75" name="Google Shape;75;p6"/>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76" name="Google Shape;76;p6"/>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77" name="Google Shape;77;p6"/>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78" name="Google Shape;78;p6"/>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
        <p:nvSpPr>
          <p:cNvPr id="79" name="Google Shape;79;p6"/>
          <p:cNvSpPr txBox="1"/>
          <p:nvPr>
            <p:ph type="title"/>
          </p:nvPr>
        </p:nvSpPr>
        <p:spPr>
          <a:xfrm>
            <a:off x="796450" y="845975"/>
            <a:ext cx="3553500" cy="548700"/>
          </a:xfrm>
          <a:prstGeom prst="rect">
            <a:avLst/>
          </a:prstGeom>
        </p:spPr>
        <p:txBody>
          <a:bodyPr anchorCtr="0" anchor="b" bIns="0" lIns="0" spcFirstLastPara="1" rIns="0" wrap="square" tIns="0">
            <a:noAutofit/>
          </a:bodyPr>
          <a:lstStyle>
            <a:lvl1pPr lvl="0" rtl="0" algn="l">
              <a:spcBef>
                <a:spcPts val="0"/>
              </a:spcBef>
              <a:spcAft>
                <a:spcPts val="0"/>
              </a:spcAft>
              <a:buSzPts val="1600"/>
              <a:buNone/>
              <a:defRPr/>
            </a:lvl1pPr>
            <a:lvl2pPr lvl="1" rtl="0" algn="l">
              <a:spcBef>
                <a:spcPts val="0"/>
              </a:spcBef>
              <a:spcAft>
                <a:spcPts val="0"/>
              </a:spcAft>
              <a:buSzPts val="1600"/>
              <a:buNone/>
              <a:defRPr/>
            </a:lvl2pPr>
            <a:lvl3pPr lvl="2" rtl="0" algn="l">
              <a:spcBef>
                <a:spcPts val="0"/>
              </a:spcBef>
              <a:spcAft>
                <a:spcPts val="0"/>
              </a:spcAft>
              <a:buSzPts val="1600"/>
              <a:buNone/>
              <a:defRPr/>
            </a:lvl3pPr>
            <a:lvl4pPr lvl="3" rtl="0" algn="l">
              <a:spcBef>
                <a:spcPts val="0"/>
              </a:spcBef>
              <a:spcAft>
                <a:spcPts val="0"/>
              </a:spcAft>
              <a:buSzPts val="1600"/>
              <a:buNone/>
              <a:defRPr/>
            </a:lvl4pPr>
            <a:lvl5pPr lvl="4" rtl="0" algn="l">
              <a:spcBef>
                <a:spcPts val="0"/>
              </a:spcBef>
              <a:spcAft>
                <a:spcPts val="0"/>
              </a:spcAft>
              <a:buSzPts val="1600"/>
              <a:buNone/>
              <a:defRPr/>
            </a:lvl5pPr>
            <a:lvl6pPr lvl="5" rtl="0" algn="l">
              <a:spcBef>
                <a:spcPts val="0"/>
              </a:spcBef>
              <a:spcAft>
                <a:spcPts val="0"/>
              </a:spcAft>
              <a:buSzPts val="1600"/>
              <a:buNone/>
              <a:defRPr/>
            </a:lvl6pPr>
            <a:lvl7pPr lvl="6" rtl="0" algn="l">
              <a:spcBef>
                <a:spcPts val="0"/>
              </a:spcBef>
              <a:spcAft>
                <a:spcPts val="0"/>
              </a:spcAft>
              <a:buSzPts val="1600"/>
              <a:buNone/>
              <a:defRPr/>
            </a:lvl7pPr>
            <a:lvl8pPr lvl="7" rtl="0" algn="l">
              <a:spcBef>
                <a:spcPts val="0"/>
              </a:spcBef>
              <a:spcAft>
                <a:spcPts val="0"/>
              </a:spcAft>
              <a:buSzPts val="1600"/>
              <a:buNone/>
              <a:defRPr/>
            </a:lvl8pPr>
            <a:lvl9pPr lvl="8" rtl="0" algn="l">
              <a:spcBef>
                <a:spcPts val="0"/>
              </a:spcBef>
              <a:spcAft>
                <a:spcPts val="0"/>
              </a:spcAft>
              <a:buSzPts val="1600"/>
              <a:buNone/>
              <a:defRPr/>
            </a:lvl9pPr>
          </a:lstStyle>
          <a:p/>
        </p:txBody>
      </p:sp>
      <p:sp>
        <p:nvSpPr>
          <p:cNvPr id="80" name="Google Shape;80;p6"/>
          <p:cNvSpPr txBox="1"/>
          <p:nvPr>
            <p:ph idx="1" type="body"/>
          </p:nvPr>
        </p:nvSpPr>
        <p:spPr>
          <a:xfrm>
            <a:off x="796450" y="1792325"/>
            <a:ext cx="3553500" cy="2404500"/>
          </a:xfrm>
          <a:prstGeom prst="rect">
            <a:avLst/>
          </a:prstGeom>
        </p:spPr>
        <p:txBody>
          <a:bodyPr anchorCtr="0" anchor="t" bIns="0" lIns="0" spcFirstLastPara="1" rIns="0" wrap="square" tIns="0">
            <a:noAutofit/>
          </a:bodyPr>
          <a:lstStyle>
            <a:lvl1pPr indent="-355600" lvl="0" marL="457200" rtl="0">
              <a:spcBef>
                <a:spcPts val="600"/>
              </a:spcBef>
              <a:spcAft>
                <a:spcPts val="0"/>
              </a:spcAft>
              <a:buSzPts val="2000"/>
              <a:buChar char="➢"/>
              <a:defRPr sz="2000"/>
            </a:lvl1pPr>
            <a:lvl2pPr indent="-355600" lvl="1" marL="914400" rtl="0">
              <a:spcBef>
                <a:spcPts val="0"/>
              </a:spcBef>
              <a:spcAft>
                <a:spcPts val="0"/>
              </a:spcAft>
              <a:buSzPts val="2000"/>
              <a:buChar char="￫"/>
              <a:defRPr sz="2000"/>
            </a:lvl2pPr>
            <a:lvl3pPr indent="-355600" lvl="2" marL="1371600" rtl="0">
              <a:spcBef>
                <a:spcPts val="0"/>
              </a:spcBef>
              <a:spcAft>
                <a:spcPts val="0"/>
              </a:spcAft>
              <a:buSzPts val="2000"/>
              <a:buChar char="￫"/>
              <a:defRPr sz="2000"/>
            </a:lvl3pPr>
            <a:lvl4pPr indent="-355600" lvl="3" marL="1828800" rtl="0">
              <a:spcBef>
                <a:spcPts val="0"/>
              </a:spcBef>
              <a:spcAft>
                <a:spcPts val="0"/>
              </a:spcAft>
              <a:buSzPts val="2000"/>
              <a:buChar char="￫"/>
              <a:defRPr sz="2000"/>
            </a:lvl4pPr>
            <a:lvl5pPr indent="-355600" lvl="4" marL="2286000" rtl="0">
              <a:spcBef>
                <a:spcPts val="0"/>
              </a:spcBef>
              <a:spcAft>
                <a:spcPts val="0"/>
              </a:spcAft>
              <a:buSzPts val="2000"/>
              <a:buChar char="￫"/>
              <a:defRPr sz="2000"/>
            </a:lvl5pPr>
            <a:lvl6pPr indent="-355600" lvl="5" marL="2743200" rtl="0">
              <a:spcBef>
                <a:spcPts val="0"/>
              </a:spcBef>
              <a:spcAft>
                <a:spcPts val="0"/>
              </a:spcAft>
              <a:buSzPts val="2000"/>
              <a:buChar char="￫"/>
              <a:defRPr sz="2000"/>
            </a:lvl6pPr>
            <a:lvl7pPr indent="-355600" lvl="6" marL="3200400" rtl="0">
              <a:spcBef>
                <a:spcPts val="0"/>
              </a:spcBef>
              <a:spcAft>
                <a:spcPts val="0"/>
              </a:spcAft>
              <a:buSzPts val="2000"/>
              <a:buChar char="￫"/>
              <a:defRPr sz="2000"/>
            </a:lvl7pPr>
            <a:lvl8pPr indent="-355600" lvl="7" marL="3657600" rtl="0">
              <a:spcBef>
                <a:spcPts val="0"/>
              </a:spcBef>
              <a:spcAft>
                <a:spcPts val="0"/>
              </a:spcAft>
              <a:buSzPts val="2000"/>
              <a:buChar char="￫"/>
              <a:defRPr sz="2000"/>
            </a:lvl8pPr>
            <a:lvl9pPr indent="-355600" lvl="8" marL="4114800" rtl="0">
              <a:spcBef>
                <a:spcPts val="0"/>
              </a:spcBef>
              <a:spcAft>
                <a:spcPts val="0"/>
              </a:spcAft>
              <a:buSzPts val="2000"/>
              <a:buChar char="￫"/>
              <a:defRPr sz="2000"/>
            </a:lvl9pPr>
          </a:lstStyle>
          <a:p/>
        </p:txBody>
      </p:sp>
      <p:sp>
        <p:nvSpPr>
          <p:cNvPr id="81" name="Google Shape;81;p6"/>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type="twoColTx">
  <p:cSld name="TITLE_AND_TWO_COLUMNS">
    <p:bg>
      <p:bgPr>
        <a:blipFill>
          <a:blip r:embed="rId2">
            <a:alphaModFix/>
          </a:blip>
          <a:stretch>
            <a:fillRect/>
          </a:stretch>
        </a:blipFill>
      </p:bgPr>
    </p:bg>
    <p:spTree>
      <p:nvGrpSpPr>
        <p:cNvPr id="82" name="Shape 82"/>
        <p:cNvGrpSpPr/>
        <p:nvPr/>
      </p:nvGrpSpPr>
      <p:grpSpPr>
        <a:xfrm>
          <a:off x="0" y="0"/>
          <a:ext cx="0" cy="0"/>
          <a:chOff x="0" y="0"/>
          <a:chExt cx="0" cy="0"/>
        </a:xfrm>
      </p:grpSpPr>
      <p:sp>
        <p:nvSpPr>
          <p:cNvPr id="83" name="Google Shape;83;p7"/>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4" name="Google Shape;84;p7"/>
          <p:cNvGrpSpPr/>
          <p:nvPr/>
        </p:nvGrpSpPr>
        <p:grpSpPr>
          <a:xfrm>
            <a:off x="312475" y="304925"/>
            <a:ext cx="8519109" cy="4526109"/>
            <a:chOff x="312475" y="304925"/>
            <a:chExt cx="8519109" cy="4526109"/>
          </a:xfrm>
        </p:grpSpPr>
        <p:sp>
          <p:nvSpPr>
            <p:cNvPr id="85" name="Google Shape;85;p7"/>
            <p:cNvSpPr/>
            <p:nvPr/>
          </p:nvSpPr>
          <p:spPr>
            <a:xfrm>
              <a:off x="548725" y="541175"/>
              <a:ext cx="80466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7"/>
            <p:cNvSpPr/>
            <p:nvPr/>
          </p:nvSpPr>
          <p:spPr>
            <a:xfrm>
              <a:off x="624925" y="6173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87" name="Google Shape;87;p7"/>
            <p:cNvSpPr/>
            <p:nvPr/>
          </p:nvSpPr>
          <p:spPr>
            <a:xfrm rot="10800000">
              <a:off x="799550" y="8119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88" name="Google Shape;88;p7"/>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89" name="Google Shape;89;p7"/>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90" name="Google Shape;90;p7"/>
          <p:cNvGrpSpPr/>
          <p:nvPr/>
        </p:nvGrpSpPr>
        <p:grpSpPr>
          <a:xfrm>
            <a:off x="4433231" y="1195444"/>
            <a:ext cx="277537" cy="277654"/>
            <a:chOff x="1191725" y="238125"/>
            <a:chExt cx="5236550" cy="5238750"/>
          </a:xfrm>
        </p:grpSpPr>
        <p:sp>
          <p:nvSpPr>
            <p:cNvPr id="91" name="Google Shape;91;p7"/>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92" name="Google Shape;92;p7"/>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93" name="Google Shape;93;p7"/>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94" name="Google Shape;94;p7"/>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95" name="Google Shape;95;p7"/>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
        <p:nvSpPr>
          <p:cNvPr id="96" name="Google Shape;96;p7"/>
          <p:cNvSpPr txBox="1"/>
          <p:nvPr>
            <p:ph type="title"/>
          </p:nvPr>
        </p:nvSpPr>
        <p:spPr>
          <a:xfrm>
            <a:off x="1003200" y="617375"/>
            <a:ext cx="7137600" cy="548700"/>
          </a:xfrm>
          <a:prstGeom prst="rect">
            <a:avLst/>
          </a:prstGeom>
        </p:spPr>
        <p:txBody>
          <a:bodyPr anchorCtr="0" anchor="b" bIns="0" lIns="0" spcFirstLastPara="1" rIns="0" wrap="square" tIns="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97" name="Google Shape;97;p7"/>
          <p:cNvSpPr txBox="1"/>
          <p:nvPr>
            <p:ph idx="1" type="body"/>
          </p:nvPr>
        </p:nvSpPr>
        <p:spPr>
          <a:xfrm>
            <a:off x="1003200" y="1563725"/>
            <a:ext cx="3356700" cy="2801700"/>
          </a:xfrm>
          <a:prstGeom prst="rect">
            <a:avLst/>
          </a:prstGeom>
        </p:spPr>
        <p:txBody>
          <a:bodyPr anchorCtr="0" anchor="t" bIns="0" lIns="0" spcFirstLastPara="1" rIns="0" wrap="square" tIns="0">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98" name="Google Shape;98;p7"/>
          <p:cNvSpPr txBox="1"/>
          <p:nvPr>
            <p:ph idx="2" type="body"/>
          </p:nvPr>
        </p:nvSpPr>
        <p:spPr>
          <a:xfrm>
            <a:off x="4784110" y="1563725"/>
            <a:ext cx="3356700" cy="2801700"/>
          </a:xfrm>
          <a:prstGeom prst="rect">
            <a:avLst/>
          </a:prstGeom>
        </p:spPr>
        <p:txBody>
          <a:bodyPr anchorCtr="0" anchor="t" bIns="0" lIns="0" spcFirstLastPara="1" rIns="0" wrap="square" tIns="0">
            <a:noAutofit/>
          </a:bodyPr>
          <a:lstStyle>
            <a:lvl1pPr indent="-355600" lvl="0" marL="457200">
              <a:spcBef>
                <a:spcPts val="600"/>
              </a:spcBef>
              <a:spcAft>
                <a:spcPts val="0"/>
              </a:spcAft>
              <a:buSzPts val="2000"/>
              <a:buChar char="➢"/>
              <a:defRPr sz="2000"/>
            </a:lvl1pPr>
            <a:lvl2pPr indent="-355600" lvl="1" marL="914400">
              <a:spcBef>
                <a:spcPts val="0"/>
              </a:spcBef>
              <a:spcAft>
                <a:spcPts val="0"/>
              </a:spcAft>
              <a:buSzPts val="2000"/>
              <a:buChar char="￫"/>
              <a:defRPr sz="2000"/>
            </a:lvl2pPr>
            <a:lvl3pPr indent="-355600" lvl="2" marL="1371600">
              <a:spcBef>
                <a:spcPts val="0"/>
              </a:spcBef>
              <a:spcAft>
                <a:spcPts val="0"/>
              </a:spcAft>
              <a:buSzPts val="2000"/>
              <a:buChar char="￫"/>
              <a:defRPr sz="2000"/>
            </a:lvl3pPr>
            <a:lvl4pPr indent="-355600" lvl="3" marL="1828800">
              <a:spcBef>
                <a:spcPts val="0"/>
              </a:spcBef>
              <a:spcAft>
                <a:spcPts val="0"/>
              </a:spcAft>
              <a:buSzPts val="2000"/>
              <a:buChar char="￫"/>
              <a:defRPr sz="2000"/>
            </a:lvl4pPr>
            <a:lvl5pPr indent="-355600" lvl="4" marL="2286000">
              <a:spcBef>
                <a:spcPts val="0"/>
              </a:spcBef>
              <a:spcAft>
                <a:spcPts val="0"/>
              </a:spcAft>
              <a:buSzPts val="2000"/>
              <a:buChar char="￫"/>
              <a:defRPr sz="2000"/>
            </a:lvl5pPr>
            <a:lvl6pPr indent="-355600" lvl="5" marL="2743200">
              <a:spcBef>
                <a:spcPts val="0"/>
              </a:spcBef>
              <a:spcAft>
                <a:spcPts val="0"/>
              </a:spcAft>
              <a:buSzPts val="2000"/>
              <a:buChar char="￫"/>
              <a:defRPr sz="2000"/>
            </a:lvl6pPr>
            <a:lvl7pPr indent="-355600" lvl="6" marL="3200400">
              <a:spcBef>
                <a:spcPts val="0"/>
              </a:spcBef>
              <a:spcAft>
                <a:spcPts val="0"/>
              </a:spcAft>
              <a:buSzPts val="2000"/>
              <a:buChar char="￫"/>
              <a:defRPr sz="2000"/>
            </a:lvl7pPr>
            <a:lvl8pPr indent="-355600" lvl="7" marL="3657600">
              <a:spcBef>
                <a:spcPts val="0"/>
              </a:spcBef>
              <a:spcAft>
                <a:spcPts val="0"/>
              </a:spcAft>
              <a:buSzPts val="2000"/>
              <a:buChar char="￫"/>
              <a:defRPr sz="2000"/>
            </a:lvl8pPr>
            <a:lvl9pPr indent="-355600" lvl="8" marL="4114800">
              <a:spcBef>
                <a:spcPts val="0"/>
              </a:spcBef>
              <a:spcAft>
                <a:spcPts val="0"/>
              </a:spcAft>
              <a:buSzPts val="2000"/>
              <a:buChar char="￫"/>
              <a:defRPr sz="2000"/>
            </a:lvl9pPr>
          </a:lstStyle>
          <a:p/>
        </p:txBody>
      </p:sp>
      <p:sp>
        <p:nvSpPr>
          <p:cNvPr id="99" name="Google Shape;99;p7"/>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3 columns">
  <p:cSld name="TITLE_AND_TWO_COLUMNS_1">
    <p:bg>
      <p:bgPr>
        <a:blipFill>
          <a:blip r:embed="rId2">
            <a:alphaModFix/>
          </a:blip>
          <a:stretch>
            <a:fillRect/>
          </a:stretch>
        </a:blipFill>
      </p:bgPr>
    </p:bg>
    <p:spTree>
      <p:nvGrpSpPr>
        <p:cNvPr id="100" name="Shape 100"/>
        <p:cNvGrpSpPr/>
        <p:nvPr/>
      </p:nvGrpSpPr>
      <p:grpSpPr>
        <a:xfrm>
          <a:off x="0" y="0"/>
          <a:ext cx="0" cy="0"/>
          <a:chOff x="0" y="0"/>
          <a:chExt cx="0" cy="0"/>
        </a:xfrm>
      </p:grpSpPr>
      <p:sp>
        <p:nvSpPr>
          <p:cNvPr id="101" name="Google Shape;101;p8"/>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 name="Google Shape;102;p8"/>
          <p:cNvGrpSpPr/>
          <p:nvPr/>
        </p:nvGrpSpPr>
        <p:grpSpPr>
          <a:xfrm>
            <a:off x="312475" y="304925"/>
            <a:ext cx="8519109" cy="4526109"/>
            <a:chOff x="312475" y="304925"/>
            <a:chExt cx="8519109" cy="4526109"/>
          </a:xfrm>
        </p:grpSpPr>
        <p:sp>
          <p:nvSpPr>
            <p:cNvPr id="103" name="Google Shape;103;p8"/>
            <p:cNvSpPr/>
            <p:nvPr/>
          </p:nvSpPr>
          <p:spPr>
            <a:xfrm>
              <a:off x="548725" y="541175"/>
              <a:ext cx="80466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8"/>
            <p:cNvSpPr/>
            <p:nvPr/>
          </p:nvSpPr>
          <p:spPr>
            <a:xfrm>
              <a:off x="624925" y="6173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105" name="Google Shape;105;p8"/>
            <p:cNvSpPr/>
            <p:nvPr/>
          </p:nvSpPr>
          <p:spPr>
            <a:xfrm rot="10800000">
              <a:off x="799550" y="8119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106" name="Google Shape;106;p8"/>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07" name="Google Shape;107;p8"/>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108" name="Google Shape;108;p8"/>
          <p:cNvGrpSpPr/>
          <p:nvPr/>
        </p:nvGrpSpPr>
        <p:grpSpPr>
          <a:xfrm>
            <a:off x="4433231" y="1195444"/>
            <a:ext cx="277537" cy="277654"/>
            <a:chOff x="1191725" y="238125"/>
            <a:chExt cx="5236550" cy="5238750"/>
          </a:xfrm>
        </p:grpSpPr>
        <p:sp>
          <p:nvSpPr>
            <p:cNvPr id="109" name="Google Shape;109;p8"/>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10" name="Google Shape;110;p8"/>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11" name="Google Shape;111;p8"/>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12" name="Google Shape;112;p8"/>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13" name="Google Shape;113;p8"/>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
        <p:nvSpPr>
          <p:cNvPr id="114" name="Google Shape;114;p8"/>
          <p:cNvSpPr txBox="1"/>
          <p:nvPr>
            <p:ph type="title"/>
          </p:nvPr>
        </p:nvSpPr>
        <p:spPr>
          <a:xfrm>
            <a:off x="1003200" y="617375"/>
            <a:ext cx="7137600" cy="548700"/>
          </a:xfrm>
          <a:prstGeom prst="rect">
            <a:avLst/>
          </a:prstGeom>
        </p:spPr>
        <p:txBody>
          <a:bodyPr anchorCtr="0" anchor="b" bIns="0" lIns="0" spcFirstLastPara="1" rIns="0" wrap="square" tIns="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15" name="Google Shape;115;p8"/>
          <p:cNvSpPr txBox="1"/>
          <p:nvPr>
            <p:ph idx="1" type="body"/>
          </p:nvPr>
        </p:nvSpPr>
        <p:spPr>
          <a:xfrm>
            <a:off x="1003200" y="1563725"/>
            <a:ext cx="2233800" cy="2747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16" name="Google Shape;116;p8"/>
          <p:cNvSpPr txBox="1"/>
          <p:nvPr>
            <p:ph idx="2" type="body"/>
          </p:nvPr>
        </p:nvSpPr>
        <p:spPr>
          <a:xfrm>
            <a:off x="3455100" y="1563725"/>
            <a:ext cx="2233800" cy="2747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17" name="Google Shape;117;p8"/>
          <p:cNvSpPr txBox="1"/>
          <p:nvPr>
            <p:ph idx="3" type="body"/>
          </p:nvPr>
        </p:nvSpPr>
        <p:spPr>
          <a:xfrm>
            <a:off x="5907003" y="1563725"/>
            <a:ext cx="2233800" cy="2747700"/>
          </a:xfrm>
          <a:prstGeom prst="rect">
            <a:avLst/>
          </a:prstGeom>
        </p:spPr>
        <p:txBody>
          <a:bodyPr anchorCtr="0" anchor="t" bIns="0" lIns="0" spcFirstLastPara="1" rIns="0" wrap="square" tIns="0">
            <a:noAutofit/>
          </a:bodyPr>
          <a:lstStyle>
            <a:lvl1pPr indent="-330200" lvl="0" marL="457200" rtl="0">
              <a:spcBef>
                <a:spcPts val="600"/>
              </a:spcBef>
              <a:spcAft>
                <a:spcPts val="0"/>
              </a:spcAft>
              <a:buSzPts val="1600"/>
              <a:buChar char="➢"/>
              <a:defRPr sz="1600"/>
            </a:lvl1pPr>
            <a:lvl2pPr indent="-330200" lvl="1" marL="914400" rtl="0">
              <a:spcBef>
                <a:spcPts val="0"/>
              </a:spcBef>
              <a:spcAft>
                <a:spcPts val="0"/>
              </a:spcAft>
              <a:buSzPts val="1600"/>
              <a:buChar char="￫"/>
              <a:defRPr sz="1600"/>
            </a:lvl2pPr>
            <a:lvl3pPr indent="-330200" lvl="2" marL="1371600" rtl="0">
              <a:spcBef>
                <a:spcPts val="0"/>
              </a:spcBef>
              <a:spcAft>
                <a:spcPts val="0"/>
              </a:spcAft>
              <a:buSzPts val="1600"/>
              <a:buChar char="￫"/>
              <a:defRPr sz="1600"/>
            </a:lvl3pPr>
            <a:lvl4pPr indent="-330200" lvl="3" marL="1828800" rtl="0">
              <a:spcBef>
                <a:spcPts val="0"/>
              </a:spcBef>
              <a:spcAft>
                <a:spcPts val="0"/>
              </a:spcAft>
              <a:buSzPts val="1600"/>
              <a:buChar char="￫"/>
              <a:defRPr sz="1600"/>
            </a:lvl4pPr>
            <a:lvl5pPr indent="-330200" lvl="4" marL="2286000" rtl="0">
              <a:spcBef>
                <a:spcPts val="0"/>
              </a:spcBef>
              <a:spcAft>
                <a:spcPts val="0"/>
              </a:spcAft>
              <a:buSzPts val="1600"/>
              <a:buChar char="￫"/>
              <a:defRPr sz="1600"/>
            </a:lvl5pPr>
            <a:lvl6pPr indent="-330200" lvl="5" marL="2743200" rtl="0">
              <a:spcBef>
                <a:spcPts val="0"/>
              </a:spcBef>
              <a:spcAft>
                <a:spcPts val="0"/>
              </a:spcAft>
              <a:buSzPts val="1600"/>
              <a:buChar char="￫"/>
              <a:defRPr sz="1600"/>
            </a:lvl6pPr>
            <a:lvl7pPr indent="-330200" lvl="6" marL="3200400" rtl="0">
              <a:spcBef>
                <a:spcPts val="0"/>
              </a:spcBef>
              <a:spcAft>
                <a:spcPts val="0"/>
              </a:spcAft>
              <a:buSzPts val="1600"/>
              <a:buChar char="￫"/>
              <a:defRPr sz="1600"/>
            </a:lvl7pPr>
            <a:lvl8pPr indent="-330200" lvl="7" marL="3657600" rtl="0">
              <a:spcBef>
                <a:spcPts val="0"/>
              </a:spcBef>
              <a:spcAft>
                <a:spcPts val="0"/>
              </a:spcAft>
              <a:buSzPts val="1600"/>
              <a:buChar char="￫"/>
              <a:defRPr sz="1600"/>
            </a:lvl8pPr>
            <a:lvl9pPr indent="-330200" lvl="8" marL="4114800" rtl="0">
              <a:spcBef>
                <a:spcPts val="0"/>
              </a:spcBef>
              <a:spcAft>
                <a:spcPts val="0"/>
              </a:spcAft>
              <a:buSzPts val="1600"/>
              <a:buChar char="￫"/>
              <a:defRPr sz="1600"/>
            </a:lvl9pPr>
          </a:lstStyle>
          <a:p/>
        </p:txBody>
      </p:sp>
      <p:sp>
        <p:nvSpPr>
          <p:cNvPr id="118" name="Google Shape;118;p8"/>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119" name="Shape 119"/>
        <p:cNvGrpSpPr/>
        <p:nvPr/>
      </p:nvGrpSpPr>
      <p:grpSpPr>
        <a:xfrm>
          <a:off x="0" y="0"/>
          <a:ext cx="0" cy="0"/>
          <a:chOff x="0" y="0"/>
          <a:chExt cx="0" cy="0"/>
        </a:xfrm>
      </p:grpSpPr>
      <p:sp>
        <p:nvSpPr>
          <p:cNvPr id="120" name="Google Shape;120;p9"/>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1" name="Google Shape;121;p9"/>
          <p:cNvGrpSpPr/>
          <p:nvPr/>
        </p:nvGrpSpPr>
        <p:grpSpPr>
          <a:xfrm>
            <a:off x="312475" y="304925"/>
            <a:ext cx="8519109" cy="4526109"/>
            <a:chOff x="312475" y="304925"/>
            <a:chExt cx="8519109" cy="4526109"/>
          </a:xfrm>
        </p:grpSpPr>
        <p:sp>
          <p:nvSpPr>
            <p:cNvPr id="122" name="Google Shape;122;p9"/>
            <p:cNvSpPr/>
            <p:nvPr/>
          </p:nvSpPr>
          <p:spPr>
            <a:xfrm>
              <a:off x="548725" y="541175"/>
              <a:ext cx="80466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9"/>
            <p:cNvSpPr/>
            <p:nvPr/>
          </p:nvSpPr>
          <p:spPr>
            <a:xfrm>
              <a:off x="624925" y="6173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124" name="Google Shape;124;p9"/>
            <p:cNvSpPr/>
            <p:nvPr/>
          </p:nvSpPr>
          <p:spPr>
            <a:xfrm rot="10800000">
              <a:off x="799550" y="8119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125" name="Google Shape;125;p9"/>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26" name="Google Shape;126;p9"/>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127" name="Google Shape;127;p9"/>
          <p:cNvGrpSpPr/>
          <p:nvPr/>
        </p:nvGrpSpPr>
        <p:grpSpPr>
          <a:xfrm>
            <a:off x="4433231" y="1195444"/>
            <a:ext cx="277537" cy="277654"/>
            <a:chOff x="1191725" y="238125"/>
            <a:chExt cx="5236550" cy="5238750"/>
          </a:xfrm>
        </p:grpSpPr>
        <p:sp>
          <p:nvSpPr>
            <p:cNvPr id="128" name="Google Shape;128;p9"/>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29" name="Google Shape;129;p9"/>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30" name="Google Shape;130;p9"/>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31" name="Google Shape;131;p9"/>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32" name="Google Shape;132;p9"/>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
        <p:nvSpPr>
          <p:cNvPr id="133" name="Google Shape;133;p9"/>
          <p:cNvSpPr txBox="1"/>
          <p:nvPr>
            <p:ph type="title"/>
          </p:nvPr>
        </p:nvSpPr>
        <p:spPr>
          <a:xfrm>
            <a:off x="1003200" y="617375"/>
            <a:ext cx="7137600" cy="548700"/>
          </a:xfrm>
          <a:prstGeom prst="rect">
            <a:avLst/>
          </a:prstGeom>
        </p:spPr>
        <p:txBody>
          <a:bodyPr anchorCtr="0" anchor="b" bIns="0" lIns="0" spcFirstLastPara="1" rIns="0" wrap="square" tIns="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p:txBody>
      </p:sp>
      <p:sp>
        <p:nvSpPr>
          <p:cNvPr id="134" name="Google Shape;134;p9"/>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blipFill>
          <a:blip r:embed="rId2">
            <a:alphaModFix/>
          </a:blip>
          <a:stretch>
            <a:fillRect/>
          </a:stretch>
        </a:blipFill>
      </p:bgPr>
    </p:bg>
    <p:spTree>
      <p:nvGrpSpPr>
        <p:cNvPr id="135" name="Shape 135"/>
        <p:cNvGrpSpPr/>
        <p:nvPr/>
      </p:nvGrpSpPr>
      <p:grpSpPr>
        <a:xfrm>
          <a:off x="0" y="0"/>
          <a:ext cx="0" cy="0"/>
          <a:chOff x="0" y="0"/>
          <a:chExt cx="0" cy="0"/>
        </a:xfrm>
      </p:grpSpPr>
      <p:sp>
        <p:nvSpPr>
          <p:cNvPr id="136" name="Google Shape;136;p10"/>
          <p:cNvSpPr/>
          <p:nvPr/>
        </p:nvSpPr>
        <p:spPr>
          <a:xfrm>
            <a:off x="25" y="-7525"/>
            <a:ext cx="9144000" cy="5151000"/>
          </a:xfrm>
          <a:prstGeom prst="rect">
            <a:avLst/>
          </a:prstGeom>
          <a:solidFill>
            <a:srgbClr val="040E11">
              <a:alpha val="211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7" name="Google Shape;137;p10"/>
          <p:cNvGrpSpPr/>
          <p:nvPr/>
        </p:nvGrpSpPr>
        <p:grpSpPr>
          <a:xfrm>
            <a:off x="312475" y="304925"/>
            <a:ext cx="8519109" cy="4526109"/>
            <a:chOff x="312475" y="304925"/>
            <a:chExt cx="8519109" cy="4526109"/>
          </a:xfrm>
        </p:grpSpPr>
        <p:sp>
          <p:nvSpPr>
            <p:cNvPr id="138" name="Google Shape;138;p10"/>
            <p:cNvSpPr/>
            <p:nvPr/>
          </p:nvSpPr>
          <p:spPr>
            <a:xfrm>
              <a:off x="548725" y="541175"/>
              <a:ext cx="8046600" cy="4053600"/>
            </a:xfrm>
            <a:prstGeom prst="snip2DiagRect">
              <a:avLst>
                <a:gd fmla="val 0" name="adj1"/>
                <a:gd fmla="val 8729" name="adj2"/>
              </a:avLst>
            </a:prstGeom>
            <a:solidFill>
              <a:srgbClr val="FFFFFF"/>
            </a:solidFill>
            <a:ln>
              <a:noFill/>
            </a:ln>
            <a:effectLst>
              <a:outerShdw blurRad="42863" rotWithShape="0" algn="bl" dist="9525">
                <a:srgbClr val="000000">
                  <a:alpha val="68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0"/>
            <p:cNvSpPr/>
            <p:nvPr/>
          </p:nvSpPr>
          <p:spPr>
            <a:xfrm>
              <a:off x="624925" y="6173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sp>
          <p:nvSpPr>
            <p:cNvPr id="140" name="Google Shape;140;p10"/>
            <p:cNvSpPr/>
            <p:nvPr/>
          </p:nvSpPr>
          <p:spPr>
            <a:xfrm rot="10800000">
              <a:off x="799550" y="811975"/>
              <a:ext cx="7719575" cy="3706600"/>
            </a:xfrm>
            <a:custGeom>
              <a:rect b="b" l="l" r="r" t="t"/>
              <a:pathLst>
                <a:path extrusionOk="0" h="148264" w="308783">
                  <a:moveTo>
                    <a:pt x="0" y="148264"/>
                  </a:moveTo>
                  <a:lnTo>
                    <a:pt x="0" y="0"/>
                  </a:lnTo>
                  <a:lnTo>
                    <a:pt x="308783" y="0"/>
                  </a:lnTo>
                </a:path>
              </a:pathLst>
            </a:custGeom>
            <a:noFill/>
            <a:ln cap="flat" cmpd="dbl" w="28575">
              <a:solidFill>
                <a:srgbClr val="B0C6D3"/>
              </a:solidFill>
              <a:prstDash val="solid"/>
              <a:round/>
              <a:headEnd len="med" w="med" type="none"/>
              <a:tailEnd len="med" w="med" type="none"/>
            </a:ln>
          </p:spPr>
        </p:sp>
        <p:pic>
          <p:nvPicPr>
            <p:cNvPr id="141" name="Google Shape;141;p10"/>
            <p:cNvPicPr preferRelativeResize="0"/>
            <p:nvPr/>
          </p:nvPicPr>
          <p:blipFill>
            <a:blip r:embed="rId3">
              <a:alphaModFix/>
            </a:blip>
            <a:stretch>
              <a:fillRect/>
            </a:stretch>
          </p:blipFill>
          <p:spPr>
            <a:xfrm rot="-2700000">
              <a:off x="696875" y="3795246"/>
              <a:ext cx="152400" cy="1150374"/>
            </a:xfrm>
            <a:prstGeom prst="rect">
              <a:avLst/>
            </a:prstGeom>
            <a:noFill/>
            <a:ln>
              <a:noFill/>
            </a:ln>
          </p:spPr>
        </p:pic>
        <p:pic>
          <p:nvPicPr>
            <p:cNvPr id="142" name="Google Shape;142;p10"/>
            <p:cNvPicPr preferRelativeResize="0"/>
            <p:nvPr/>
          </p:nvPicPr>
          <p:blipFill>
            <a:blip r:embed="rId3">
              <a:alphaModFix/>
            </a:blip>
            <a:stretch>
              <a:fillRect/>
            </a:stretch>
          </p:blipFill>
          <p:spPr>
            <a:xfrm rot="8100000">
              <a:off x="8294783" y="190338"/>
              <a:ext cx="152400" cy="1150374"/>
            </a:xfrm>
            <a:prstGeom prst="rect">
              <a:avLst/>
            </a:prstGeom>
            <a:noFill/>
            <a:ln>
              <a:noFill/>
            </a:ln>
          </p:spPr>
        </p:pic>
      </p:grpSp>
      <p:grpSp>
        <p:nvGrpSpPr>
          <p:cNvPr id="143" name="Google Shape;143;p10"/>
          <p:cNvGrpSpPr/>
          <p:nvPr/>
        </p:nvGrpSpPr>
        <p:grpSpPr>
          <a:xfrm>
            <a:off x="4433231" y="3823844"/>
            <a:ext cx="277537" cy="277654"/>
            <a:chOff x="1191725" y="238125"/>
            <a:chExt cx="5236550" cy="5238750"/>
          </a:xfrm>
        </p:grpSpPr>
        <p:sp>
          <p:nvSpPr>
            <p:cNvPr id="144" name="Google Shape;144;p10"/>
            <p:cNvSpPr/>
            <p:nvPr/>
          </p:nvSpPr>
          <p:spPr>
            <a:xfrm>
              <a:off x="2218800" y="1278375"/>
              <a:ext cx="1018300" cy="1002925"/>
            </a:xfrm>
            <a:custGeom>
              <a:rect b="b" l="l" r="r" t="t"/>
              <a:pathLst>
                <a:path extrusionOk="0" h="40117" w="40732">
                  <a:moveTo>
                    <a:pt x="0" y="1"/>
                  </a:moveTo>
                  <a:lnTo>
                    <a:pt x="23225" y="40116"/>
                  </a:lnTo>
                  <a:lnTo>
                    <a:pt x="37212" y="36158"/>
                  </a:lnTo>
                  <a:lnTo>
                    <a:pt x="40731" y="22962"/>
                  </a:lnTo>
                  <a:lnTo>
                    <a:pt x="0"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45" name="Google Shape;145;p10"/>
            <p:cNvSpPr/>
            <p:nvPr/>
          </p:nvSpPr>
          <p:spPr>
            <a:xfrm>
              <a:off x="2227575" y="3429300"/>
              <a:ext cx="1002925" cy="1018300"/>
            </a:xfrm>
            <a:custGeom>
              <a:rect b="b" l="l" r="r" t="t"/>
              <a:pathLst>
                <a:path extrusionOk="0" h="40732" w="40117">
                  <a:moveTo>
                    <a:pt x="22962" y="1"/>
                  </a:moveTo>
                  <a:lnTo>
                    <a:pt x="1" y="40732"/>
                  </a:lnTo>
                  <a:lnTo>
                    <a:pt x="40116" y="17595"/>
                  </a:lnTo>
                  <a:lnTo>
                    <a:pt x="36158" y="3608"/>
                  </a:lnTo>
                  <a:lnTo>
                    <a:pt x="22962"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46" name="Google Shape;146;p10"/>
            <p:cNvSpPr/>
            <p:nvPr/>
          </p:nvSpPr>
          <p:spPr>
            <a:xfrm>
              <a:off x="4385100" y="1267400"/>
              <a:ext cx="1005125" cy="1020500"/>
            </a:xfrm>
            <a:custGeom>
              <a:rect b="b" l="l" r="r" t="t"/>
              <a:pathLst>
                <a:path extrusionOk="0" h="40820" w="40205">
                  <a:moveTo>
                    <a:pt x="40204" y="0"/>
                  </a:moveTo>
                  <a:lnTo>
                    <a:pt x="1" y="23313"/>
                  </a:lnTo>
                  <a:lnTo>
                    <a:pt x="3872" y="37300"/>
                  </a:lnTo>
                  <a:lnTo>
                    <a:pt x="17155" y="40819"/>
                  </a:lnTo>
                  <a:lnTo>
                    <a:pt x="40204"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47" name="Google Shape;147;p10"/>
            <p:cNvSpPr/>
            <p:nvPr/>
          </p:nvSpPr>
          <p:spPr>
            <a:xfrm>
              <a:off x="4380700" y="3435900"/>
              <a:ext cx="1018300" cy="1002925"/>
            </a:xfrm>
            <a:custGeom>
              <a:rect b="b" l="l" r="r" t="t"/>
              <a:pathLst>
                <a:path extrusionOk="0" h="40117" w="40732">
                  <a:moveTo>
                    <a:pt x="17507" y="1"/>
                  </a:moveTo>
                  <a:lnTo>
                    <a:pt x="3520" y="3872"/>
                  </a:lnTo>
                  <a:lnTo>
                    <a:pt x="1" y="17155"/>
                  </a:lnTo>
                  <a:lnTo>
                    <a:pt x="40732" y="40116"/>
                  </a:lnTo>
                  <a:lnTo>
                    <a:pt x="17507" y="1"/>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sp>
          <p:nvSpPr>
            <p:cNvPr id="148" name="Google Shape;148;p10"/>
            <p:cNvSpPr/>
            <p:nvPr/>
          </p:nvSpPr>
          <p:spPr>
            <a:xfrm>
              <a:off x="1191725" y="238125"/>
              <a:ext cx="5236550" cy="5238750"/>
            </a:xfrm>
            <a:custGeom>
              <a:rect b="b" l="l" r="r" t="t"/>
              <a:pathLst>
                <a:path extrusionOk="0" h="209550" w="209462">
                  <a:moveTo>
                    <a:pt x="103807" y="20761"/>
                  </a:moveTo>
                  <a:lnTo>
                    <a:pt x="103983" y="105391"/>
                  </a:lnTo>
                  <a:lnTo>
                    <a:pt x="103983" y="105391"/>
                  </a:lnTo>
                  <a:lnTo>
                    <a:pt x="89292" y="85245"/>
                  </a:lnTo>
                  <a:lnTo>
                    <a:pt x="103807" y="20761"/>
                  </a:lnTo>
                  <a:close/>
                  <a:moveTo>
                    <a:pt x="125097" y="89644"/>
                  </a:moveTo>
                  <a:lnTo>
                    <a:pt x="189668" y="104335"/>
                  </a:lnTo>
                  <a:lnTo>
                    <a:pt x="103983" y="105391"/>
                  </a:lnTo>
                  <a:lnTo>
                    <a:pt x="120170" y="124481"/>
                  </a:lnTo>
                  <a:lnTo>
                    <a:pt x="105479" y="188964"/>
                  </a:lnTo>
                  <a:lnTo>
                    <a:pt x="103983" y="105391"/>
                  </a:lnTo>
                  <a:lnTo>
                    <a:pt x="84277" y="120082"/>
                  </a:lnTo>
                  <a:lnTo>
                    <a:pt x="19706" y="105391"/>
                  </a:lnTo>
                  <a:lnTo>
                    <a:pt x="103983" y="105391"/>
                  </a:lnTo>
                  <a:lnTo>
                    <a:pt x="125097" y="89644"/>
                  </a:lnTo>
                  <a:close/>
                  <a:moveTo>
                    <a:pt x="104423" y="0"/>
                  </a:moveTo>
                  <a:lnTo>
                    <a:pt x="82518" y="82078"/>
                  </a:lnTo>
                  <a:lnTo>
                    <a:pt x="0" y="105127"/>
                  </a:lnTo>
                  <a:lnTo>
                    <a:pt x="81902" y="127032"/>
                  </a:lnTo>
                  <a:lnTo>
                    <a:pt x="104951" y="209550"/>
                  </a:lnTo>
                  <a:lnTo>
                    <a:pt x="126856" y="127472"/>
                  </a:lnTo>
                  <a:lnTo>
                    <a:pt x="209462" y="104511"/>
                  </a:lnTo>
                  <a:lnTo>
                    <a:pt x="127384" y="82694"/>
                  </a:lnTo>
                  <a:lnTo>
                    <a:pt x="104423" y="0"/>
                  </a:lnTo>
                  <a:close/>
                </a:path>
              </a:pathLst>
            </a:custGeom>
            <a:solidFill>
              <a:srgbClr val="B0C6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B0C6D3"/>
                </a:solidFill>
              </a:endParaRPr>
            </a:p>
          </p:txBody>
        </p:sp>
      </p:grpSp>
      <p:sp>
        <p:nvSpPr>
          <p:cNvPr id="149" name="Google Shape;149;p10"/>
          <p:cNvSpPr txBox="1"/>
          <p:nvPr>
            <p:ph idx="1" type="body"/>
          </p:nvPr>
        </p:nvSpPr>
        <p:spPr>
          <a:xfrm>
            <a:off x="735200" y="4101500"/>
            <a:ext cx="7673700" cy="277500"/>
          </a:xfrm>
          <a:prstGeom prst="rect">
            <a:avLst/>
          </a:prstGeom>
        </p:spPr>
        <p:txBody>
          <a:bodyPr anchorCtr="0" anchor="t" bIns="0" lIns="0" spcFirstLastPara="1" rIns="0" wrap="square" tIns="0">
            <a:noAutofit/>
          </a:bodyPr>
          <a:lstStyle>
            <a:lvl1pPr indent="-228600" lvl="0" marL="457200" algn="ctr">
              <a:spcBef>
                <a:spcPts val="360"/>
              </a:spcBef>
              <a:spcAft>
                <a:spcPts val="0"/>
              </a:spcAft>
              <a:buClr>
                <a:srgbClr val="8A9BA6"/>
              </a:buClr>
              <a:buSzPts val="1400"/>
              <a:buNone/>
              <a:defRPr i="1" sz="1400">
                <a:solidFill>
                  <a:srgbClr val="8A9BA6"/>
                </a:solidFill>
              </a:defRPr>
            </a:lvl1pPr>
          </a:lstStyle>
          <a:p/>
        </p:txBody>
      </p:sp>
      <p:sp>
        <p:nvSpPr>
          <p:cNvPr id="150" name="Google Shape;150;p10"/>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5.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003200" y="617375"/>
            <a:ext cx="7137600" cy="548700"/>
          </a:xfrm>
          <a:prstGeom prst="rect">
            <a:avLst/>
          </a:prstGeom>
          <a:noFill/>
          <a:ln>
            <a:noFill/>
          </a:ln>
        </p:spPr>
        <p:txBody>
          <a:bodyPr anchorCtr="0" anchor="b" bIns="0" lIns="0" spcFirstLastPara="1" rIns="0" wrap="square" tIns="0">
            <a:noAutofit/>
          </a:bodyPr>
          <a:lstStyle>
            <a:lvl1pPr lvl="0"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1pPr>
            <a:lvl2pPr lvl="1"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2pPr>
            <a:lvl3pPr lvl="2"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3pPr>
            <a:lvl4pPr lvl="3"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4pPr>
            <a:lvl5pPr lvl="4"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5pPr>
            <a:lvl6pPr lvl="5"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6pPr>
            <a:lvl7pPr lvl="6"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7pPr>
            <a:lvl8pPr lvl="7"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8pPr>
            <a:lvl9pPr lvl="8" algn="ctr">
              <a:spcBef>
                <a:spcPts val="0"/>
              </a:spcBef>
              <a:spcAft>
                <a:spcPts val="0"/>
              </a:spcAft>
              <a:buClr>
                <a:schemeClr val="dk2"/>
              </a:buClr>
              <a:buSzPts val="1600"/>
              <a:buFont typeface="Frank Ruhl Libre Medium"/>
              <a:buNone/>
              <a:defRPr sz="1600">
                <a:solidFill>
                  <a:schemeClr val="dk2"/>
                </a:solidFill>
                <a:latin typeface="Frank Ruhl Libre Medium"/>
                <a:ea typeface="Frank Ruhl Libre Medium"/>
                <a:cs typeface="Frank Ruhl Libre Medium"/>
                <a:sym typeface="Frank Ruhl Libre Medium"/>
              </a:defRPr>
            </a:lvl9pPr>
          </a:lstStyle>
          <a:p/>
        </p:txBody>
      </p:sp>
      <p:sp>
        <p:nvSpPr>
          <p:cNvPr id="7" name="Google Shape;7;p1"/>
          <p:cNvSpPr txBox="1"/>
          <p:nvPr>
            <p:ph idx="1" type="body"/>
          </p:nvPr>
        </p:nvSpPr>
        <p:spPr>
          <a:xfrm>
            <a:off x="1003200" y="1563725"/>
            <a:ext cx="7137600" cy="2760300"/>
          </a:xfrm>
          <a:prstGeom prst="rect">
            <a:avLst/>
          </a:prstGeom>
          <a:noFill/>
          <a:ln>
            <a:noFill/>
          </a:ln>
        </p:spPr>
        <p:txBody>
          <a:bodyPr anchorCtr="0" anchor="t" bIns="0" lIns="0" spcFirstLastPara="1" rIns="0" wrap="square" tIns="0">
            <a:noAutofit/>
          </a:bodyPr>
          <a:lstStyle>
            <a:lvl1pPr indent="-381000" lvl="0" marL="457200">
              <a:spcBef>
                <a:spcPts val="60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1pPr>
            <a:lvl2pPr indent="-381000" lvl="1" marL="9144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2pPr>
            <a:lvl3pPr indent="-381000" lvl="2" marL="13716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3pPr>
            <a:lvl4pPr indent="-381000" lvl="3" marL="18288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4pPr>
            <a:lvl5pPr indent="-381000" lvl="4" marL="22860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5pPr>
            <a:lvl6pPr indent="-381000" lvl="5" marL="27432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6pPr>
            <a:lvl7pPr indent="-381000" lvl="6" marL="32004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7pPr>
            <a:lvl8pPr indent="-381000" lvl="7" marL="36576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8pPr>
            <a:lvl9pPr indent="-381000" lvl="8" marL="4114800">
              <a:spcBef>
                <a:spcPts val="0"/>
              </a:spcBef>
              <a:spcAft>
                <a:spcPts val="0"/>
              </a:spcAft>
              <a:buClr>
                <a:srgbClr val="B0C6D3"/>
              </a:buClr>
              <a:buSzPts val="2400"/>
              <a:buFont typeface="Frank Ruhl Libre"/>
              <a:buChar char="￫"/>
              <a:defRPr sz="2400">
                <a:solidFill>
                  <a:srgbClr val="434343"/>
                </a:solidFill>
                <a:latin typeface="Frank Ruhl Libre"/>
                <a:ea typeface="Frank Ruhl Libre"/>
                <a:cs typeface="Frank Ruhl Libre"/>
                <a:sym typeface="Frank Ruhl Libre"/>
              </a:defRPr>
            </a:lvl9pPr>
          </a:lstStyle>
          <a:p/>
        </p:txBody>
      </p:sp>
      <p:sp>
        <p:nvSpPr>
          <p:cNvPr id="8" name="Google Shape;8;p1"/>
          <p:cNvSpPr txBox="1"/>
          <p:nvPr>
            <p:ph idx="12" type="sldNum"/>
          </p:nvPr>
        </p:nvSpPr>
        <p:spPr>
          <a:xfrm>
            <a:off x="4297650" y="4594775"/>
            <a:ext cx="548700" cy="548700"/>
          </a:xfrm>
          <a:prstGeom prst="rect">
            <a:avLst/>
          </a:prstGeom>
          <a:noFill/>
          <a:ln>
            <a:noFill/>
          </a:ln>
          <a:effectLst>
            <a:outerShdw blurRad="42863" rotWithShape="0" algn="bl" dir="5400000" dist="9525">
              <a:srgbClr val="000000">
                <a:alpha val="40000"/>
              </a:srgbClr>
            </a:outerShdw>
          </a:effectLst>
        </p:spPr>
        <p:txBody>
          <a:bodyPr anchorCtr="0" anchor="ctr" bIns="0" lIns="0" spcFirstLastPara="1" rIns="0" wrap="square" tIns="0">
            <a:noAutofit/>
          </a:bodyPr>
          <a:lstStyle>
            <a:lvl1pPr lvl="0" algn="ctr">
              <a:buNone/>
              <a:defRPr sz="1200">
                <a:solidFill>
                  <a:srgbClr val="FFFFFF"/>
                </a:solidFill>
                <a:latin typeface="Frank Ruhl Libre Medium"/>
                <a:ea typeface="Frank Ruhl Libre Medium"/>
                <a:cs typeface="Frank Ruhl Libre Medium"/>
                <a:sym typeface="Frank Ruhl Libre Medium"/>
              </a:defRPr>
            </a:lvl1pPr>
            <a:lvl2pPr lvl="1" algn="ctr">
              <a:buNone/>
              <a:defRPr sz="1200">
                <a:solidFill>
                  <a:srgbClr val="FFFFFF"/>
                </a:solidFill>
                <a:latin typeface="Frank Ruhl Libre Medium"/>
                <a:ea typeface="Frank Ruhl Libre Medium"/>
                <a:cs typeface="Frank Ruhl Libre Medium"/>
                <a:sym typeface="Frank Ruhl Libre Medium"/>
              </a:defRPr>
            </a:lvl2pPr>
            <a:lvl3pPr lvl="2" algn="ctr">
              <a:buNone/>
              <a:defRPr sz="1200">
                <a:solidFill>
                  <a:srgbClr val="FFFFFF"/>
                </a:solidFill>
                <a:latin typeface="Frank Ruhl Libre Medium"/>
                <a:ea typeface="Frank Ruhl Libre Medium"/>
                <a:cs typeface="Frank Ruhl Libre Medium"/>
                <a:sym typeface="Frank Ruhl Libre Medium"/>
              </a:defRPr>
            </a:lvl3pPr>
            <a:lvl4pPr lvl="3" algn="ctr">
              <a:buNone/>
              <a:defRPr sz="1200">
                <a:solidFill>
                  <a:srgbClr val="FFFFFF"/>
                </a:solidFill>
                <a:latin typeface="Frank Ruhl Libre Medium"/>
                <a:ea typeface="Frank Ruhl Libre Medium"/>
                <a:cs typeface="Frank Ruhl Libre Medium"/>
                <a:sym typeface="Frank Ruhl Libre Medium"/>
              </a:defRPr>
            </a:lvl4pPr>
            <a:lvl5pPr lvl="4" algn="ctr">
              <a:buNone/>
              <a:defRPr sz="1200">
                <a:solidFill>
                  <a:srgbClr val="FFFFFF"/>
                </a:solidFill>
                <a:latin typeface="Frank Ruhl Libre Medium"/>
                <a:ea typeface="Frank Ruhl Libre Medium"/>
                <a:cs typeface="Frank Ruhl Libre Medium"/>
                <a:sym typeface="Frank Ruhl Libre Medium"/>
              </a:defRPr>
            </a:lvl5pPr>
            <a:lvl6pPr lvl="5" algn="ctr">
              <a:buNone/>
              <a:defRPr sz="1200">
                <a:solidFill>
                  <a:srgbClr val="FFFFFF"/>
                </a:solidFill>
                <a:latin typeface="Frank Ruhl Libre Medium"/>
                <a:ea typeface="Frank Ruhl Libre Medium"/>
                <a:cs typeface="Frank Ruhl Libre Medium"/>
                <a:sym typeface="Frank Ruhl Libre Medium"/>
              </a:defRPr>
            </a:lvl6pPr>
            <a:lvl7pPr lvl="6" algn="ctr">
              <a:buNone/>
              <a:defRPr sz="1200">
                <a:solidFill>
                  <a:srgbClr val="FFFFFF"/>
                </a:solidFill>
                <a:latin typeface="Frank Ruhl Libre Medium"/>
                <a:ea typeface="Frank Ruhl Libre Medium"/>
                <a:cs typeface="Frank Ruhl Libre Medium"/>
                <a:sym typeface="Frank Ruhl Libre Medium"/>
              </a:defRPr>
            </a:lvl7pPr>
            <a:lvl8pPr lvl="7" algn="ctr">
              <a:buNone/>
              <a:defRPr sz="1200">
                <a:solidFill>
                  <a:srgbClr val="FFFFFF"/>
                </a:solidFill>
                <a:latin typeface="Frank Ruhl Libre Medium"/>
                <a:ea typeface="Frank Ruhl Libre Medium"/>
                <a:cs typeface="Frank Ruhl Libre Medium"/>
                <a:sym typeface="Frank Ruhl Libre Medium"/>
              </a:defRPr>
            </a:lvl8pPr>
            <a:lvl9pPr lvl="8" algn="ctr">
              <a:buNone/>
              <a:defRPr sz="1200">
                <a:solidFill>
                  <a:srgbClr val="FFFFFF"/>
                </a:solidFill>
                <a:latin typeface="Frank Ruhl Libre Medium"/>
                <a:ea typeface="Frank Ruhl Libre Medium"/>
                <a:cs typeface="Frank Ruhl Libre Medium"/>
                <a:sym typeface="Frank Ruhl Libre Medium"/>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28.png"/><Relationship Id="rId5" Type="http://schemas.openxmlformats.org/officeDocument/2006/relationships/image" Target="../media/image12.jpg"/><Relationship Id="rId6" Type="http://schemas.openxmlformats.org/officeDocument/2006/relationships/image" Target="../media/image1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0.jp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1.jp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5.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3.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32.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4"/>
          <p:cNvSpPr txBox="1"/>
          <p:nvPr>
            <p:ph type="ctrTitle"/>
          </p:nvPr>
        </p:nvSpPr>
        <p:spPr>
          <a:xfrm>
            <a:off x="2787625" y="1056775"/>
            <a:ext cx="3572100" cy="24273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sz="3000">
                <a:solidFill>
                  <a:schemeClr val="dk1"/>
                </a:solidFill>
              </a:rPr>
              <a:t>Travel and Relationships: </a:t>
            </a:r>
            <a:endParaRPr sz="3000">
              <a:solidFill>
                <a:schemeClr val="dk1"/>
              </a:solidFill>
            </a:endParaRPr>
          </a:p>
          <a:p>
            <a:pPr indent="0" lvl="0" marL="0" rtl="0" algn="ctr">
              <a:spcBef>
                <a:spcPts val="0"/>
              </a:spcBef>
              <a:spcAft>
                <a:spcPts val="0"/>
              </a:spcAft>
              <a:buNone/>
            </a:pPr>
            <a:r>
              <a:rPr lang="en" sz="3000">
                <a:solidFill>
                  <a:schemeClr val="dk1"/>
                </a:solidFill>
              </a:rPr>
              <a:t>POV, HMW, Exp Prototypes</a:t>
            </a:r>
            <a:r>
              <a:rPr lang="en" sz="3000">
                <a:solidFill>
                  <a:schemeClr val="dk1"/>
                </a:solidFill>
              </a:rPr>
              <a:t>.</a:t>
            </a:r>
            <a:endParaRPr sz="3000">
              <a:solidFill>
                <a:schemeClr val="dk1"/>
              </a:solidFill>
            </a:endParaRPr>
          </a:p>
          <a:p>
            <a:pPr indent="0" lvl="0" marL="0" rtl="0" algn="ctr">
              <a:spcBef>
                <a:spcPts val="0"/>
              </a:spcBef>
              <a:spcAft>
                <a:spcPts val="0"/>
              </a:spcAft>
              <a:buNone/>
            </a:pPr>
            <a:r>
              <a:rPr lang="en">
                <a:solidFill>
                  <a:schemeClr val="dk1"/>
                </a:solidFill>
              </a:rPr>
              <a:t>—</a:t>
            </a:r>
            <a:endParaRPr>
              <a:solidFill>
                <a:schemeClr val="dk1"/>
              </a:solidFill>
            </a:endParaRPr>
          </a:p>
          <a:p>
            <a:pPr indent="0" lvl="0" marL="0" rtl="0" algn="ctr">
              <a:spcBef>
                <a:spcPts val="0"/>
              </a:spcBef>
              <a:spcAft>
                <a:spcPts val="0"/>
              </a:spcAft>
              <a:buNone/>
            </a:pPr>
            <a:r>
              <a:rPr lang="en" sz="1500">
                <a:solidFill>
                  <a:schemeClr val="dk1"/>
                </a:solidFill>
                <a:latin typeface="Frank Ruhl Libre"/>
                <a:ea typeface="Frank Ruhl Libre"/>
                <a:cs typeface="Frank Ruhl Libre"/>
                <a:sym typeface="Frank Ruhl Libre"/>
              </a:rPr>
              <a:t>CS147 Fall 2022</a:t>
            </a:r>
            <a:endParaRPr sz="1500">
              <a:solidFill>
                <a:schemeClr val="dk1"/>
              </a:solidFill>
              <a:latin typeface="Frank Ruhl Libre"/>
              <a:ea typeface="Frank Ruhl Libre"/>
              <a:cs typeface="Frank Ruhl Libre"/>
              <a:sym typeface="Frank Ruhl Libre"/>
            </a:endParaRPr>
          </a:p>
          <a:p>
            <a:pPr indent="0" lvl="0" marL="0" rtl="0" algn="ctr">
              <a:spcBef>
                <a:spcPts val="0"/>
              </a:spcBef>
              <a:spcAft>
                <a:spcPts val="0"/>
              </a:spcAft>
              <a:buNone/>
            </a:pPr>
            <a:r>
              <a:rPr lang="en" sz="1500">
                <a:solidFill>
                  <a:schemeClr val="dk1"/>
                </a:solidFill>
                <a:latin typeface="Frank Ruhl Libre"/>
                <a:ea typeface="Frank Ruhl Libre"/>
                <a:cs typeface="Frank Ruhl Libre"/>
                <a:sym typeface="Frank Ruhl Libre"/>
              </a:rPr>
              <a:t>Jason, Derek, Karson, Winston</a:t>
            </a:r>
            <a:endParaRPr sz="1500">
              <a:solidFill>
                <a:schemeClr val="dk1"/>
              </a:solidFill>
              <a:latin typeface="Frank Ruhl Libre"/>
              <a:ea typeface="Frank Ruhl Libre"/>
              <a:cs typeface="Frank Ruhl Libre"/>
              <a:sym typeface="Frank Ruhl Libr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3"/>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Studio 2: Initial POV</a:t>
            </a:r>
            <a:endParaRPr/>
          </a:p>
        </p:txBody>
      </p:sp>
      <p:sp>
        <p:nvSpPr>
          <p:cNvPr id="251" name="Google Shape;251;p23"/>
          <p:cNvSpPr txBox="1"/>
          <p:nvPr>
            <p:ph idx="1" type="body"/>
          </p:nvPr>
        </p:nvSpPr>
        <p:spPr>
          <a:xfrm>
            <a:off x="1772125" y="1539050"/>
            <a:ext cx="5985900" cy="2610000"/>
          </a:xfrm>
          <a:prstGeom prst="rect">
            <a:avLst/>
          </a:prstGeom>
        </p:spPr>
        <p:txBody>
          <a:bodyPr anchorCtr="0" anchor="ctr" bIns="0" lIns="0" spcFirstLastPara="1" rIns="0" wrap="square" tIns="0">
            <a:noAutofit/>
          </a:bodyPr>
          <a:lstStyle/>
          <a:p>
            <a:pPr indent="0" lvl="0" marL="0" rtl="0" algn="l">
              <a:lnSpc>
                <a:spcPct val="115000"/>
              </a:lnSpc>
              <a:spcBef>
                <a:spcPts val="0"/>
              </a:spcBef>
              <a:spcAft>
                <a:spcPts val="0"/>
              </a:spcAft>
              <a:buNone/>
            </a:pPr>
            <a:r>
              <a:rPr lang="en" sz="1500">
                <a:solidFill>
                  <a:srgbClr val="000000"/>
                </a:solidFill>
              </a:rPr>
              <a:t>We met </a:t>
            </a:r>
            <a:r>
              <a:rPr i="1" lang="en" sz="1500">
                <a:solidFill>
                  <a:srgbClr val="000000"/>
                </a:solidFill>
              </a:rPr>
              <a:t>Gerald, a CEO</a:t>
            </a:r>
            <a:r>
              <a:rPr lang="en" sz="1500">
                <a:solidFill>
                  <a:srgbClr val="000000"/>
                </a:solidFill>
              </a:rPr>
              <a:t> of a global travel agency. </a:t>
            </a:r>
            <a:endParaRPr sz="1500">
              <a:solidFill>
                <a:srgbClr val="000000"/>
              </a:solidFill>
            </a:endParaRPr>
          </a:p>
          <a:p>
            <a:pPr indent="0" lvl="0" marL="0" rtl="0" algn="l">
              <a:lnSpc>
                <a:spcPct val="115000"/>
              </a:lnSpc>
              <a:spcBef>
                <a:spcPts val="0"/>
              </a:spcBef>
              <a:spcAft>
                <a:spcPts val="0"/>
              </a:spcAft>
              <a:buNone/>
            </a:pPr>
            <a:r>
              <a:t/>
            </a:r>
            <a:endParaRPr sz="1500">
              <a:solidFill>
                <a:srgbClr val="000000"/>
              </a:solidFill>
            </a:endParaRPr>
          </a:p>
          <a:p>
            <a:pPr indent="0" lvl="0" marL="0" rtl="0" algn="l">
              <a:lnSpc>
                <a:spcPct val="115000"/>
              </a:lnSpc>
              <a:spcBef>
                <a:spcPts val="0"/>
              </a:spcBef>
              <a:spcAft>
                <a:spcPts val="0"/>
              </a:spcAft>
              <a:buNone/>
            </a:pPr>
            <a:r>
              <a:rPr lang="en" sz="1500">
                <a:solidFill>
                  <a:srgbClr val="000000"/>
                </a:solidFill>
              </a:rPr>
              <a:t>We were surprised to realize that even during trips for vacation, he was still in work mode, evaluating hotels and restaurants. </a:t>
            </a:r>
            <a:endParaRPr sz="1500">
              <a:solidFill>
                <a:srgbClr val="000000"/>
              </a:solidFill>
            </a:endParaRPr>
          </a:p>
          <a:p>
            <a:pPr indent="0" lvl="0" marL="0" rtl="0" algn="l">
              <a:lnSpc>
                <a:spcPct val="115000"/>
              </a:lnSpc>
              <a:spcBef>
                <a:spcPts val="0"/>
              </a:spcBef>
              <a:spcAft>
                <a:spcPts val="0"/>
              </a:spcAft>
              <a:buNone/>
            </a:pPr>
            <a:r>
              <a:t/>
            </a:r>
            <a:endParaRPr sz="1500">
              <a:solidFill>
                <a:srgbClr val="000000"/>
              </a:solidFill>
            </a:endParaRPr>
          </a:p>
          <a:p>
            <a:pPr indent="0" lvl="0" marL="0" rtl="0" algn="l">
              <a:lnSpc>
                <a:spcPct val="115000"/>
              </a:lnSpc>
              <a:spcBef>
                <a:spcPts val="0"/>
              </a:spcBef>
              <a:spcAft>
                <a:spcPts val="0"/>
              </a:spcAft>
              <a:buNone/>
            </a:pPr>
            <a:r>
              <a:rPr lang="en" sz="1500">
                <a:solidFill>
                  <a:srgbClr val="000000"/>
                </a:solidFill>
              </a:rPr>
              <a:t>We wonder if this means he is stressed about finding backup options or potential opportunities for his future tours. </a:t>
            </a:r>
            <a:endParaRPr sz="1500">
              <a:solidFill>
                <a:srgbClr val="000000"/>
              </a:solidFill>
            </a:endParaRPr>
          </a:p>
          <a:p>
            <a:pPr indent="0" lvl="0" marL="0" rtl="0" algn="l">
              <a:lnSpc>
                <a:spcPct val="115000"/>
              </a:lnSpc>
              <a:spcBef>
                <a:spcPts val="0"/>
              </a:spcBef>
              <a:spcAft>
                <a:spcPts val="0"/>
              </a:spcAft>
              <a:buNone/>
            </a:pPr>
            <a:r>
              <a:t/>
            </a:r>
            <a:endParaRPr sz="1500">
              <a:solidFill>
                <a:srgbClr val="000000"/>
              </a:solidFill>
            </a:endParaRPr>
          </a:p>
          <a:p>
            <a:pPr indent="0" lvl="0" marL="0" rtl="0" algn="l">
              <a:lnSpc>
                <a:spcPct val="115000"/>
              </a:lnSpc>
              <a:spcBef>
                <a:spcPts val="0"/>
              </a:spcBef>
              <a:spcAft>
                <a:spcPts val="0"/>
              </a:spcAft>
              <a:buNone/>
            </a:pPr>
            <a:r>
              <a:rPr lang="en" sz="1500">
                <a:solidFill>
                  <a:srgbClr val="000000"/>
                </a:solidFill>
              </a:rPr>
              <a:t>It would be game changing if we could help break the mindset of travel = work. </a:t>
            </a:r>
            <a:endParaRPr sz="2800"/>
          </a:p>
        </p:txBody>
      </p:sp>
      <p:sp>
        <p:nvSpPr>
          <p:cNvPr id="252" name="Google Shape;252;p23"/>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53" name="Google Shape;253;p23"/>
          <p:cNvPicPr preferRelativeResize="0"/>
          <p:nvPr/>
        </p:nvPicPr>
        <p:blipFill>
          <a:blip r:embed="rId3">
            <a:alphaModFix/>
          </a:blip>
          <a:stretch>
            <a:fillRect/>
          </a:stretch>
        </p:blipFill>
        <p:spPr>
          <a:xfrm flipH="1">
            <a:off x="812075" y="3021000"/>
            <a:ext cx="1444675" cy="1444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0" st="0"/>
                                            </p:txEl>
                                          </p:spTgt>
                                        </p:tgtEl>
                                        <p:attrNameLst>
                                          <p:attrName>style.visibility</p:attrName>
                                        </p:attrNameLst>
                                      </p:cBhvr>
                                      <p:to>
                                        <p:strVal val="visible"/>
                                      </p:to>
                                    </p:set>
                                    <p:animEffect filter="fade" transition="in">
                                      <p:cBhvr>
                                        <p:cTn dur="1000"/>
                                        <p:tgtEl>
                                          <p:spTgt spid="2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1" st="1"/>
                                            </p:txEl>
                                          </p:spTgt>
                                        </p:tgtEl>
                                        <p:attrNameLst>
                                          <p:attrName>style.visibility</p:attrName>
                                        </p:attrNameLst>
                                      </p:cBhvr>
                                      <p:to>
                                        <p:strVal val="visible"/>
                                      </p:to>
                                    </p:set>
                                    <p:animEffect filter="fade" transition="in">
                                      <p:cBhvr>
                                        <p:cTn dur="1000"/>
                                        <p:tgtEl>
                                          <p:spTgt spid="25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2" st="2"/>
                                            </p:txEl>
                                          </p:spTgt>
                                        </p:tgtEl>
                                        <p:attrNameLst>
                                          <p:attrName>style.visibility</p:attrName>
                                        </p:attrNameLst>
                                      </p:cBhvr>
                                      <p:to>
                                        <p:strVal val="visible"/>
                                      </p:to>
                                    </p:set>
                                    <p:animEffect filter="fade" transition="in">
                                      <p:cBhvr>
                                        <p:cTn dur="1000"/>
                                        <p:tgtEl>
                                          <p:spTgt spid="25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3" st="3"/>
                                            </p:txEl>
                                          </p:spTgt>
                                        </p:tgtEl>
                                        <p:attrNameLst>
                                          <p:attrName>style.visibility</p:attrName>
                                        </p:attrNameLst>
                                      </p:cBhvr>
                                      <p:to>
                                        <p:strVal val="visible"/>
                                      </p:to>
                                    </p:set>
                                    <p:animEffect filter="fade" transition="in">
                                      <p:cBhvr>
                                        <p:cTn dur="1000"/>
                                        <p:tgtEl>
                                          <p:spTgt spid="25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4" st="4"/>
                                            </p:txEl>
                                          </p:spTgt>
                                        </p:tgtEl>
                                        <p:attrNameLst>
                                          <p:attrName>style.visibility</p:attrName>
                                        </p:attrNameLst>
                                      </p:cBhvr>
                                      <p:to>
                                        <p:strVal val="visible"/>
                                      </p:to>
                                    </p:set>
                                    <p:animEffect filter="fade" transition="in">
                                      <p:cBhvr>
                                        <p:cTn dur="1000"/>
                                        <p:tgtEl>
                                          <p:spTgt spid="25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5" st="5"/>
                                            </p:txEl>
                                          </p:spTgt>
                                        </p:tgtEl>
                                        <p:attrNameLst>
                                          <p:attrName>style.visibility</p:attrName>
                                        </p:attrNameLst>
                                      </p:cBhvr>
                                      <p:to>
                                        <p:strVal val="visible"/>
                                      </p:to>
                                    </p:set>
                                    <p:animEffect filter="fade" transition="in">
                                      <p:cBhvr>
                                        <p:cTn dur="1000"/>
                                        <p:tgtEl>
                                          <p:spTgt spid="25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1">
                                            <p:txEl>
                                              <p:pRg end="6" st="6"/>
                                            </p:txEl>
                                          </p:spTgt>
                                        </p:tgtEl>
                                        <p:attrNameLst>
                                          <p:attrName>style.visibility</p:attrName>
                                        </p:attrNameLst>
                                      </p:cBhvr>
                                      <p:to>
                                        <p:strVal val="visible"/>
                                      </p:to>
                                    </p:set>
                                    <p:animEffect filter="fade" transition="in">
                                      <p:cBhvr>
                                        <p:cTn dur="1000"/>
                                        <p:tgtEl>
                                          <p:spTgt spid="25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53"/>
                                        </p:tgtEl>
                                        <p:attrNameLst>
                                          <p:attrName>style.visibility</p:attrName>
                                        </p:attrNameLst>
                                      </p:cBhvr>
                                      <p:to>
                                        <p:strVal val="visible"/>
                                      </p:to>
                                    </p:set>
                                    <p:anim calcmode="lin" valueType="num">
                                      <p:cBhvr additive="base">
                                        <p:cTn dur="500"/>
                                        <p:tgtEl>
                                          <p:spTgt spid="25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4"/>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Revised Point Of View Statements</a:t>
            </a:r>
            <a:endParaRPr/>
          </a:p>
        </p:txBody>
      </p:sp>
      <p:sp>
        <p:nvSpPr>
          <p:cNvPr id="259" name="Google Shape;259;p24"/>
          <p:cNvSpPr txBox="1"/>
          <p:nvPr>
            <p:ph idx="1" type="body"/>
          </p:nvPr>
        </p:nvSpPr>
        <p:spPr>
          <a:xfrm>
            <a:off x="1003200" y="1372350"/>
            <a:ext cx="2233800" cy="27477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100">
                <a:solidFill>
                  <a:srgbClr val="000000"/>
                </a:solidFill>
                <a:latin typeface="Roboto"/>
                <a:ea typeface="Roboto"/>
                <a:cs typeface="Roboto"/>
                <a:sym typeface="Roboto"/>
              </a:rPr>
              <a:t>Creating Routine (and Safety) In New Places</a:t>
            </a:r>
            <a:endParaRPr b="1" sz="1100">
              <a:solidFill>
                <a:srgbClr val="000000"/>
              </a:solidFill>
              <a:latin typeface="Roboto"/>
              <a:ea typeface="Roboto"/>
              <a:cs typeface="Roboto"/>
              <a:sym typeface="Roboto"/>
            </a:endParaRPr>
          </a:p>
          <a:p>
            <a:pPr indent="0" lvl="0" marL="0" rtl="0" algn="l">
              <a:lnSpc>
                <a:spcPct val="115000"/>
              </a:lnSpc>
              <a:spcBef>
                <a:spcPts val="0"/>
              </a:spcBef>
              <a:spcAft>
                <a:spcPts val="0"/>
              </a:spcAft>
              <a:buNone/>
            </a:pPr>
            <a:r>
              <a:t/>
            </a:r>
            <a:endParaRPr i="1" sz="800">
              <a:solidFill>
                <a:srgbClr val="000000"/>
              </a:solidFill>
              <a:latin typeface="Roboto"/>
              <a:ea typeface="Roboto"/>
              <a:cs typeface="Roboto"/>
              <a:sym typeface="Roboto"/>
            </a:endParaRPr>
          </a:p>
          <a:p>
            <a:pPr indent="-279400" lvl="0" marL="457200" rtl="0" algn="l">
              <a:lnSpc>
                <a:spcPct val="115000"/>
              </a:lnSpc>
              <a:spcBef>
                <a:spcPts val="0"/>
              </a:spcBef>
              <a:spcAft>
                <a:spcPts val="0"/>
              </a:spcAft>
              <a:buClr>
                <a:srgbClr val="000000"/>
              </a:buClr>
              <a:buSzPts val="800"/>
              <a:buFont typeface="Roboto"/>
              <a:buChar char="➢"/>
            </a:pPr>
            <a:r>
              <a:rPr i="1" lang="en" sz="800">
                <a:solidFill>
                  <a:srgbClr val="000000"/>
                </a:solidFill>
                <a:latin typeface="Roboto"/>
                <a:ea typeface="Roboto"/>
                <a:cs typeface="Roboto"/>
                <a:sym typeface="Roboto"/>
              </a:rPr>
              <a:t>We met </a:t>
            </a:r>
            <a:r>
              <a:rPr b="1" i="1" lang="en" sz="800">
                <a:solidFill>
                  <a:srgbClr val="000000"/>
                </a:solidFill>
                <a:latin typeface="Roboto"/>
                <a:ea typeface="Roboto"/>
                <a:cs typeface="Roboto"/>
                <a:sym typeface="Roboto"/>
              </a:rPr>
              <a:t>participant 3</a:t>
            </a:r>
            <a:r>
              <a:rPr i="1" lang="en" sz="800">
                <a:solidFill>
                  <a:srgbClr val="000000"/>
                </a:solidFill>
                <a:latin typeface="Roboto"/>
                <a:ea typeface="Roboto"/>
                <a:cs typeface="Roboto"/>
                <a:sym typeface="Roboto"/>
              </a:rPr>
              <a:t>, a high school student commuting daily on the caltrain to school.</a:t>
            </a:r>
            <a:endParaRPr i="1" sz="800">
              <a:solidFill>
                <a:srgbClr val="000000"/>
              </a:solidFill>
              <a:latin typeface="Roboto"/>
              <a:ea typeface="Roboto"/>
              <a:cs typeface="Roboto"/>
              <a:sym typeface="Roboto"/>
            </a:endParaRPr>
          </a:p>
          <a:p>
            <a:pPr indent="-279400" lvl="0" marL="457200" rtl="0" algn="l">
              <a:lnSpc>
                <a:spcPct val="115000"/>
              </a:lnSpc>
              <a:spcBef>
                <a:spcPts val="0"/>
              </a:spcBef>
              <a:spcAft>
                <a:spcPts val="0"/>
              </a:spcAft>
              <a:buClr>
                <a:srgbClr val="000000"/>
              </a:buClr>
              <a:buSzPts val="800"/>
              <a:buFont typeface="Roboto"/>
              <a:buChar char="➢"/>
            </a:pPr>
            <a:r>
              <a:rPr i="1" lang="en" sz="800">
                <a:solidFill>
                  <a:srgbClr val="000000"/>
                </a:solidFill>
                <a:latin typeface="Roboto"/>
                <a:ea typeface="Roboto"/>
                <a:cs typeface="Roboto"/>
                <a:sym typeface="Roboto"/>
              </a:rPr>
              <a:t>We were surprised by how fine he was about walking through a “sketchy” route every day to take the caltrain</a:t>
            </a:r>
            <a:endParaRPr i="1" sz="800">
              <a:solidFill>
                <a:srgbClr val="000000"/>
              </a:solidFill>
              <a:latin typeface="Roboto"/>
              <a:ea typeface="Roboto"/>
              <a:cs typeface="Roboto"/>
              <a:sym typeface="Roboto"/>
            </a:endParaRPr>
          </a:p>
          <a:p>
            <a:pPr indent="-279400" lvl="0" marL="457200" rtl="0" algn="l">
              <a:lnSpc>
                <a:spcPct val="115000"/>
              </a:lnSpc>
              <a:spcBef>
                <a:spcPts val="0"/>
              </a:spcBef>
              <a:spcAft>
                <a:spcPts val="0"/>
              </a:spcAft>
              <a:buClr>
                <a:srgbClr val="000000"/>
              </a:buClr>
              <a:buSzPts val="800"/>
              <a:buFont typeface="Roboto"/>
              <a:buChar char="➢"/>
            </a:pPr>
            <a:r>
              <a:rPr i="1" lang="en" sz="800">
                <a:solidFill>
                  <a:srgbClr val="000000"/>
                </a:solidFill>
                <a:latin typeface="Roboto"/>
                <a:ea typeface="Roboto"/>
                <a:cs typeface="Roboto"/>
                <a:sym typeface="Roboto"/>
              </a:rPr>
              <a:t>We wonder if this means that routine instills a sense of safety</a:t>
            </a:r>
            <a:endParaRPr i="1" sz="800">
              <a:solidFill>
                <a:srgbClr val="000000"/>
              </a:solidFill>
              <a:latin typeface="Roboto"/>
              <a:ea typeface="Roboto"/>
              <a:cs typeface="Roboto"/>
              <a:sym typeface="Roboto"/>
            </a:endParaRPr>
          </a:p>
          <a:p>
            <a:pPr indent="-279400" lvl="0" marL="457200" rtl="0" algn="l">
              <a:lnSpc>
                <a:spcPct val="115000"/>
              </a:lnSpc>
              <a:spcBef>
                <a:spcPts val="0"/>
              </a:spcBef>
              <a:spcAft>
                <a:spcPts val="0"/>
              </a:spcAft>
              <a:buClr>
                <a:srgbClr val="000000"/>
              </a:buClr>
              <a:buSzPts val="800"/>
              <a:buFont typeface="Roboto"/>
              <a:buChar char="➢"/>
            </a:pPr>
            <a:r>
              <a:rPr i="1" lang="en" sz="800">
                <a:solidFill>
                  <a:srgbClr val="000000"/>
                </a:solidFill>
                <a:latin typeface="Roboto"/>
                <a:ea typeface="Roboto"/>
                <a:cs typeface="Roboto"/>
                <a:sym typeface="Roboto"/>
              </a:rPr>
              <a:t>It would be game-changing to </a:t>
            </a:r>
            <a:r>
              <a:rPr b="1" i="1" lang="en" sz="800">
                <a:solidFill>
                  <a:srgbClr val="000000"/>
                </a:solidFill>
                <a:latin typeface="Roboto"/>
                <a:ea typeface="Roboto"/>
                <a:cs typeface="Roboto"/>
                <a:sym typeface="Roboto"/>
              </a:rPr>
              <a:t>bring some of this sense of routine into new places</a:t>
            </a:r>
            <a:r>
              <a:rPr i="1" lang="en" sz="800">
                <a:solidFill>
                  <a:srgbClr val="000000"/>
                </a:solidFill>
                <a:latin typeface="Roboto"/>
                <a:ea typeface="Roboto"/>
                <a:cs typeface="Roboto"/>
                <a:sym typeface="Roboto"/>
              </a:rPr>
              <a:t>.</a:t>
            </a:r>
            <a:endParaRPr/>
          </a:p>
        </p:txBody>
      </p:sp>
      <p:sp>
        <p:nvSpPr>
          <p:cNvPr id="260" name="Google Shape;260;p24"/>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61" name="Google Shape;261;p24"/>
          <p:cNvSpPr txBox="1"/>
          <p:nvPr>
            <p:ph idx="2" type="body"/>
          </p:nvPr>
        </p:nvSpPr>
        <p:spPr>
          <a:xfrm>
            <a:off x="5907000" y="1372350"/>
            <a:ext cx="2233800" cy="27477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100">
                <a:solidFill>
                  <a:srgbClr val="000000"/>
                </a:solidFill>
                <a:latin typeface="Roboto"/>
                <a:ea typeface="Roboto"/>
                <a:cs typeface="Roboto"/>
                <a:sym typeface="Roboto"/>
              </a:rPr>
              <a:t>Global Friends</a:t>
            </a:r>
            <a:endParaRPr b="1" sz="1100">
              <a:solidFill>
                <a:srgbClr val="000000"/>
              </a:solidFill>
              <a:latin typeface="Roboto"/>
              <a:ea typeface="Roboto"/>
              <a:cs typeface="Roboto"/>
              <a:sym typeface="Roboto"/>
            </a:endParaRPr>
          </a:p>
          <a:p>
            <a:pPr indent="-279400" lvl="0" marL="457200" rtl="0" algn="l">
              <a:lnSpc>
                <a:spcPct val="115000"/>
              </a:lnSpc>
              <a:spcBef>
                <a:spcPts val="0"/>
              </a:spcBef>
              <a:spcAft>
                <a:spcPts val="0"/>
              </a:spcAft>
              <a:buClr>
                <a:srgbClr val="000000"/>
              </a:buClr>
              <a:buSzPts val="800"/>
              <a:buFont typeface="Roboto"/>
              <a:buChar char="➢"/>
            </a:pPr>
            <a:r>
              <a:rPr lang="en" sz="800">
                <a:solidFill>
                  <a:srgbClr val="000000"/>
                </a:solidFill>
                <a:latin typeface="Roboto"/>
                <a:ea typeface="Roboto"/>
                <a:cs typeface="Roboto"/>
                <a:sym typeface="Roboto"/>
              </a:rPr>
              <a:t>We met </a:t>
            </a:r>
            <a:r>
              <a:rPr b="1" lang="en" sz="800">
                <a:solidFill>
                  <a:srgbClr val="000000"/>
                </a:solidFill>
                <a:latin typeface="Roboto"/>
                <a:ea typeface="Roboto"/>
                <a:cs typeface="Roboto"/>
                <a:sym typeface="Roboto"/>
              </a:rPr>
              <a:t>participant 7</a:t>
            </a:r>
            <a:r>
              <a:rPr lang="en" sz="800">
                <a:solidFill>
                  <a:srgbClr val="000000"/>
                </a:solidFill>
                <a:latin typeface="Roboto"/>
                <a:ea typeface="Roboto"/>
                <a:cs typeface="Roboto"/>
                <a:sym typeface="Roboto"/>
              </a:rPr>
              <a:t>, a young actor studying at Stanford who starred in Gotham since he was a young kid and often travels for work to conventions and film shootings.</a:t>
            </a:r>
            <a:endParaRPr sz="800">
              <a:solidFill>
                <a:srgbClr val="000000"/>
              </a:solidFill>
              <a:latin typeface="Roboto"/>
              <a:ea typeface="Roboto"/>
              <a:cs typeface="Roboto"/>
              <a:sym typeface="Roboto"/>
            </a:endParaRPr>
          </a:p>
          <a:p>
            <a:pPr indent="-279400" lvl="0" marL="457200" rtl="0" algn="l">
              <a:lnSpc>
                <a:spcPct val="115000"/>
              </a:lnSpc>
              <a:spcBef>
                <a:spcPts val="0"/>
              </a:spcBef>
              <a:spcAft>
                <a:spcPts val="0"/>
              </a:spcAft>
              <a:buClr>
                <a:srgbClr val="000000"/>
              </a:buClr>
              <a:buSzPts val="800"/>
              <a:buFont typeface="Roboto"/>
              <a:buChar char="➢"/>
            </a:pPr>
            <a:r>
              <a:rPr lang="en" sz="800">
                <a:solidFill>
                  <a:srgbClr val="000000"/>
                </a:solidFill>
                <a:latin typeface="Roboto"/>
                <a:ea typeface="Roboto"/>
                <a:cs typeface="Roboto"/>
                <a:sym typeface="Roboto"/>
              </a:rPr>
              <a:t>We were surprised that he prefers having friends all across the world even if he doesn’t speak with them for long periods of time when he’s not in the same region as they are.</a:t>
            </a:r>
            <a:endParaRPr sz="800">
              <a:solidFill>
                <a:srgbClr val="000000"/>
              </a:solidFill>
              <a:latin typeface="Roboto"/>
              <a:ea typeface="Roboto"/>
              <a:cs typeface="Roboto"/>
              <a:sym typeface="Roboto"/>
            </a:endParaRPr>
          </a:p>
          <a:p>
            <a:pPr indent="-279400" lvl="0" marL="457200" rtl="0" algn="l">
              <a:lnSpc>
                <a:spcPct val="115000"/>
              </a:lnSpc>
              <a:spcBef>
                <a:spcPts val="0"/>
              </a:spcBef>
              <a:spcAft>
                <a:spcPts val="0"/>
              </a:spcAft>
              <a:buClr>
                <a:srgbClr val="000000"/>
              </a:buClr>
              <a:buSzPts val="800"/>
              <a:buFont typeface="Roboto"/>
              <a:buChar char="➢"/>
            </a:pPr>
            <a:r>
              <a:rPr lang="en" sz="800">
                <a:solidFill>
                  <a:srgbClr val="000000"/>
                </a:solidFill>
                <a:latin typeface="Roboto"/>
                <a:ea typeface="Roboto"/>
                <a:cs typeface="Roboto"/>
                <a:sym typeface="Roboto"/>
              </a:rPr>
              <a:t>We wonder if this means that professionals who travel often for work do not want all their friends to be localized in one place and would prefer seeing foreign friends once in a while.</a:t>
            </a:r>
            <a:endParaRPr sz="800">
              <a:solidFill>
                <a:srgbClr val="000000"/>
              </a:solidFill>
              <a:latin typeface="Roboto"/>
              <a:ea typeface="Roboto"/>
              <a:cs typeface="Roboto"/>
              <a:sym typeface="Roboto"/>
            </a:endParaRPr>
          </a:p>
          <a:p>
            <a:pPr indent="-279400" lvl="0" marL="457200" rtl="0" algn="l">
              <a:lnSpc>
                <a:spcPct val="115000"/>
              </a:lnSpc>
              <a:spcBef>
                <a:spcPts val="0"/>
              </a:spcBef>
              <a:spcAft>
                <a:spcPts val="0"/>
              </a:spcAft>
              <a:buClr>
                <a:srgbClr val="000000"/>
              </a:buClr>
              <a:buSzPts val="800"/>
              <a:buFont typeface="Roboto"/>
              <a:buChar char="➢"/>
            </a:pPr>
            <a:r>
              <a:rPr lang="en" sz="800">
                <a:solidFill>
                  <a:srgbClr val="000000"/>
                </a:solidFill>
                <a:latin typeface="Roboto"/>
                <a:ea typeface="Roboto"/>
                <a:cs typeface="Roboto"/>
                <a:sym typeface="Roboto"/>
              </a:rPr>
              <a:t>It would be game changing to </a:t>
            </a:r>
            <a:r>
              <a:rPr b="1" lang="en" sz="800">
                <a:solidFill>
                  <a:srgbClr val="000000"/>
                </a:solidFill>
                <a:latin typeface="Roboto"/>
                <a:ea typeface="Roboto"/>
                <a:cs typeface="Roboto"/>
                <a:sym typeface="Roboto"/>
              </a:rPr>
              <a:t>help professionals who travel a lot meet new friends on a global scale</a:t>
            </a:r>
            <a:r>
              <a:rPr lang="en" sz="800">
                <a:solidFill>
                  <a:srgbClr val="000000"/>
                </a:solidFill>
                <a:latin typeface="Roboto"/>
                <a:ea typeface="Roboto"/>
                <a:cs typeface="Roboto"/>
                <a:sym typeface="Roboto"/>
              </a:rPr>
              <a:t> to create non-localized friend groups.</a:t>
            </a:r>
            <a:endParaRPr/>
          </a:p>
        </p:txBody>
      </p:sp>
      <p:sp>
        <p:nvSpPr>
          <p:cNvPr id="262" name="Google Shape;262;p24"/>
          <p:cNvSpPr txBox="1"/>
          <p:nvPr>
            <p:ph idx="3" type="body"/>
          </p:nvPr>
        </p:nvSpPr>
        <p:spPr>
          <a:xfrm>
            <a:off x="3455103" y="1372350"/>
            <a:ext cx="2233800" cy="27477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100">
                <a:solidFill>
                  <a:srgbClr val="000000"/>
                </a:solidFill>
                <a:latin typeface="Roboto"/>
                <a:ea typeface="Roboto"/>
                <a:cs typeface="Roboto"/>
                <a:sym typeface="Roboto"/>
              </a:rPr>
              <a:t>Vibe Checks</a:t>
            </a:r>
            <a:endParaRPr b="1" sz="1100">
              <a:solidFill>
                <a:srgbClr val="000000"/>
              </a:solidFill>
              <a:latin typeface="Roboto"/>
              <a:ea typeface="Roboto"/>
              <a:cs typeface="Roboto"/>
              <a:sym typeface="Roboto"/>
            </a:endParaRPr>
          </a:p>
          <a:p>
            <a:pPr indent="-279400" lvl="0" marL="457200" rtl="0" algn="l">
              <a:lnSpc>
                <a:spcPct val="115000"/>
              </a:lnSpc>
              <a:spcBef>
                <a:spcPts val="0"/>
              </a:spcBef>
              <a:spcAft>
                <a:spcPts val="0"/>
              </a:spcAft>
              <a:buClr>
                <a:srgbClr val="000000"/>
              </a:buClr>
              <a:buSzPts val="800"/>
              <a:buFont typeface="Arial"/>
              <a:buChar char="●"/>
            </a:pPr>
            <a:r>
              <a:rPr i="1" lang="en" sz="800">
                <a:solidFill>
                  <a:srgbClr val="000000"/>
                </a:solidFill>
                <a:latin typeface="Roboto"/>
                <a:ea typeface="Roboto"/>
                <a:cs typeface="Roboto"/>
                <a:sym typeface="Roboto"/>
              </a:rPr>
              <a:t>We met </a:t>
            </a:r>
            <a:r>
              <a:rPr b="1" i="1" lang="en" sz="800">
                <a:solidFill>
                  <a:srgbClr val="000000"/>
                </a:solidFill>
                <a:latin typeface="Roboto"/>
                <a:ea typeface="Roboto"/>
                <a:cs typeface="Roboto"/>
                <a:sym typeface="Roboto"/>
              </a:rPr>
              <a:t>participant 8</a:t>
            </a:r>
            <a:r>
              <a:rPr i="1" lang="en" sz="800">
                <a:solidFill>
                  <a:srgbClr val="000000"/>
                </a:solidFill>
                <a:latin typeface="Roboto"/>
                <a:ea typeface="Roboto"/>
                <a:cs typeface="Roboto"/>
                <a:sym typeface="Roboto"/>
              </a:rPr>
              <a:t> an infectious disease expert who lives locally and has four children who live far and travel frequently.</a:t>
            </a:r>
            <a:endParaRPr i="1" sz="800">
              <a:solidFill>
                <a:srgbClr val="000000"/>
              </a:solidFill>
              <a:latin typeface="Roboto"/>
              <a:ea typeface="Roboto"/>
              <a:cs typeface="Roboto"/>
              <a:sym typeface="Roboto"/>
            </a:endParaRPr>
          </a:p>
          <a:p>
            <a:pPr indent="-279400" lvl="0" marL="457200" rtl="0" algn="l">
              <a:lnSpc>
                <a:spcPct val="115000"/>
              </a:lnSpc>
              <a:spcBef>
                <a:spcPts val="0"/>
              </a:spcBef>
              <a:spcAft>
                <a:spcPts val="0"/>
              </a:spcAft>
              <a:buClr>
                <a:srgbClr val="000000"/>
              </a:buClr>
              <a:buSzPts val="800"/>
              <a:buFont typeface="Roboto"/>
              <a:buChar char="●"/>
            </a:pPr>
            <a:r>
              <a:rPr i="1" lang="en" sz="800">
                <a:solidFill>
                  <a:srgbClr val="000000"/>
                </a:solidFill>
                <a:latin typeface="Roboto"/>
                <a:ea typeface="Roboto"/>
                <a:cs typeface="Roboto"/>
                <a:sym typeface="Roboto"/>
              </a:rPr>
              <a:t>We were surprised to learn that he doesn’t worry much about his family’s safety and status when they are traveling, but he still likes to stay in touch with them and talk at least once a week.</a:t>
            </a:r>
            <a:endParaRPr i="1" sz="800">
              <a:solidFill>
                <a:srgbClr val="000000"/>
              </a:solidFill>
              <a:latin typeface="Roboto"/>
              <a:ea typeface="Roboto"/>
              <a:cs typeface="Roboto"/>
              <a:sym typeface="Roboto"/>
            </a:endParaRPr>
          </a:p>
          <a:p>
            <a:pPr indent="-279400" lvl="0" marL="457200" rtl="0" algn="l">
              <a:lnSpc>
                <a:spcPct val="115000"/>
              </a:lnSpc>
              <a:spcBef>
                <a:spcPts val="0"/>
              </a:spcBef>
              <a:spcAft>
                <a:spcPts val="0"/>
              </a:spcAft>
              <a:buClr>
                <a:srgbClr val="000000"/>
              </a:buClr>
              <a:buSzPts val="800"/>
              <a:buFont typeface="Roboto"/>
              <a:buChar char="●"/>
            </a:pPr>
            <a:r>
              <a:rPr i="1" lang="en" sz="800">
                <a:solidFill>
                  <a:srgbClr val="000000"/>
                </a:solidFill>
                <a:latin typeface="Roboto"/>
                <a:ea typeface="Roboto"/>
                <a:cs typeface="Roboto"/>
                <a:sym typeface="Roboto"/>
              </a:rPr>
              <a:t>We wonder if this means that he trusts his kids to be cautious and safe, or if he doesn’t want to be too intrusive of their lives and appear to be a helicopter parent.</a:t>
            </a:r>
            <a:endParaRPr i="1" sz="800">
              <a:solidFill>
                <a:srgbClr val="000000"/>
              </a:solidFill>
              <a:latin typeface="Roboto"/>
              <a:ea typeface="Roboto"/>
              <a:cs typeface="Roboto"/>
              <a:sym typeface="Roboto"/>
            </a:endParaRPr>
          </a:p>
          <a:p>
            <a:pPr indent="-279400" lvl="0" marL="457200" rtl="0" algn="l">
              <a:lnSpc>
                <a:spcPct val="115000"/>
              </a:lnSpc>
              <a:spcBef>
                <a:spcPts val="0"/>
              </a:spcBef>
              <a:spcAft>
                <a:spcPts val="0"/>
              </a:spcAft>
              <a:buClr>
                <a:srgbClr val="000000"/>
              </a:buClr>
              <a:buSzPts val="800"/>
              <a:buFont typeface="Arial"/>
              <a:buChar char="●"/>
            </a:pPr>
            <a:r>
              <a:rPr i="1" lang="en" sz="800">
                <a:solidFill>
                  <a:srgbClr val="000000"/>
                </a:solidFill>
                <a:latin typeface="Roboto"/>
                <a:ea typeface="Roboto"/>
                <a:cs typeface="Roboto"/>
                <a:sym typeface="Roboto"/>
              </a:rPr>
              <a:t>It would be game changing if there was a</a:t>
            </a:r>
            <a:r>
              <a:rPr b="1" i="1" lang="en" sz="800">
                <a:solidFill>
                  <a:srgbClr val="000000"/>
                </a:solidFill>
                <a:latin typeface="Roboto"/>
                <a:ea typeface="Roboto"/>
                <a:cs typeface="Roboto"/>
                <a:sym typeface="Roboto"/>
              </a:rPr>
              <a:t> quick and easy way for him to check up on family</a:t>
            </a:r>
            <a:r>
              <a:rPr i="1" lang="en" sz="800">
                <a:solidFill>
                  <a:srgbClr val="000000"/>
                </a:solidFill>
                <a:latin typeface="Roboto"/>
                <a:ea typeface="Roboto"/>
                <a:cs typeface="Roboto"/>
                <a:sym typeface="Roboto"/>
              </a:rPr>
              <a:t> without needing to directly contact them as he says he doesn’t want to be a ‘helicopter parent’.</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1000"/>
                                        <p:tgtEl>
                                          <p:spTgt spid="2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000"/>
                                        <p:tgtEl>
                                          <p:spTgt spid="26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25"/>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How Might We…?</a:t>
            </a:r>
            <a:endParaRPr/>
          </a:p>
        </p:txBody>
      </p:sp>
      <p:sp>
        <p:nvSpPr>
          <p:cNvPr id="268" name="Google Shape;268;p25"/>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269" name="Google Shape;269;p25"/>
          <p:cNvPicPr preferRelativeResize="0"/>
          <p:nvPr/>
        </p:nvPicPr>
        <p:blipFill rotWithShape="1">
          <a:blip r:embed="rId3">
            <a:alphaModFix/>
          </a:blip>
          <a:srcRect b="-720" l="0" r="0" t="719"/>
          <a:stretch/>
        </p:blipFill>
        <p:spPr>
          <a:xfrm>
            <a:off x="781499" y="1726525"/>
            <a:ext cx="3516150" cy="2212900"/>
          </a:xfrm>
          <a:prstGeom prst="rect">
            <a:avLst/>
          </a:prstGeom>
          <a:noFill/>
          <a:ln>
            <a:noFill/>
          </a:ln>
        </p:spPr>
      </p:pic>
      <p:pic>
        <p:nvPicPr>
          <p:cNvPr id="270" name="Google Shape;270;p25"/>
          <p:cNvPicPr preferRelativeResize="0"/>
          <p:nvPr/>
        </p:nvPicPr>
        <p:blipFill>
          <a:blip r:embed="rId4">
            <a:alphaModFix/>
          </a:blip>
          <a:stretch>
            <a:fillRect/>
          </a:stretch>
        </p:blipFill>
        <p:spPr>
          <a:xfrm>
            <a:off x="3102525" y="2273200"/>
            <a:ext cx="3081910" cy="2212899"/>
          </a:xfrm>
          <a:prstGeom prst="rect">
            <a:avLst/>
          </a:prstGeom>
          <a:noFill/>
          <a:ln>
            <a:noFill/>
          </a:ln>
        </p:spPr>
      </p:pic>
      <p:pic>
        <p:nvPicPr>
          <p:cNvPr id="271" name="Google Shape;271;p25"/>
          <p:cNvPicPr preferRelativeResize="0"/>
          <p:nvPr/>
        </p:nvPicPr>
        <p:blipFill>
          <a:blip r:embed="rId5">
            <a:alphaModFix/>
          </a:blip>
          <a:stretch>
            <a:fillRect/>
          </a:stretch>
        </p:blipFill>
        <p:spPr>
          <a:xfrm>
            <a:off x="5491025" y="1776600"/>
            <a:ext cx="2927651" cy="2112750"/>
          </a:xfrm>
          <a:prstGeom prst="rect">
            <a:avLst/>
          </a:prstGeom>
          <a:noFill/>
          <a:ln>
            <a:noFill/>
          </a:ln>
        </p:spPr>
      </p:pic>
      <p:sp>
        <p:nvSpPr>
          <p:cNvPr id="272" name="Google Shape;272;p25"/>
          <p:cNvSpPr txBox="1"/>
          <p:nvPr/>
        </p:nvSpPr>
        <p:spPr>
          <a:xfrm>
            <a:off x="732700" y="1403425"/>
            <a:ext cx="2576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Frank Ruhl Libre"/>
                <a:ea typeface="Frank Ruhl Libre"/>
                <a:cs typeface="Frank Ruhl Libre"/>
                <a:sym typeface="Frank Ruhl Libre"/>
              </a:rPr>
              <a:t>Creating Routine (and Safety) In New Places</a:t>
            </a:r>
            <a:endParaRPr sz="900">
              <a:latin typeface="Frank Ruhl Libre"/>
              <a:ea typeface="Frank Ruhl Libre"/>
              <a:cs typeface="Frank Ruhl Libre"/>
              <a:sym typeface="Frank Ruhl Libre"/>
            </a:endParaRPr>
          </a:p>
        </p:txBody>
      </p:sp>
      <p:sp>
        <p:nvSpPr>
          <p:cNvPr id="273" name="Google Shape;273;p25"/>
          <p:cNvSpPr txBox="1"/>
          <p:nvPr/>
        </p:nvSpPr>
        <p:spPr>
          <a:xfrm>
            <a:off x="3102525" y="1963875"/>
            <a:ext cx="930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Frank Ruhl Libre"/>
                <a:ea typeface="Frank Ruhl Libre"/>
                <a:cs typeface="Frank Ruhl Libre"/>
                <a:sym typeface="Frank Ruhl Libre"/>
              </a:rPr>
              <a:t>Vibe Checks</a:t>
            </a:r>
            <a:endParaRPr sz="900">
              <a:latin typeface="Frank Ruhl Libre"/>
              <a:ea typeface="Frank Ruhl Libre"/>
              <a:cs typeface="Frank Ruhl Libre"/>
              <a:sym typeface="Frank Ruhl Libre"/>
            </a:endParaRPr>
          </a:p>
        </p:txBody>
      </p:sp>
      <p:sp>
        <p:nvSpPr>
          <p:cNvPr id="274" name="Google Shape;274;p25"/>
          <p:cNvSpPr txBox="1"/>
          <p:nvPr/>
        </p:nvSpPr>
        <p:spPr>
          <a:xfrm>
            <a:off x="5491025" y="1580380"/>
            <a:ext cx="9303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Frank Ruhl Libre"/>
                <a:ea typeface="Frank Ruhl Libre"/>
                <a:cs typeface="Frank Ruhl Libre"/>
                <a:sym typeface="Frank Ruhl Libre"/>
              </a:rPr>
              <a:t>Global Friends</a:t>
            </a:r>
            <a:endParaRPr sz="900">
              <a:latin typeface="Frank Ruhl Libre"/>
              <a:ea typeface="Frank Ruhl Libre"/>
              <a:cs typeface="Frank Ruhl Libre"/>
              <a:sym typeface="Frank Ruhl Libr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1000"/>
                                        <p:tgtEl>
                                          <p:spTgt spid="269"/>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10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26"/>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POV 1: </a:t>
            </a:r>
            <a:r>
              <a:rPr lang="en"/>
              <a:t>Creating Routine (and Safety) In New Places</a:t>
            </a:r>
            <a:endParaRPr/>
          </a:p>
        </p:txBody>
      </p:sp>
      <p:sp>
        <p:nvSpPr>
          <p:cNvPr id="280" name="Google Shape;280;p26"/>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81" name="Google Shape;281;p26"/>
          <p:cNvSpPr txBox="1"/>
          <p:nvPr/>
        </p:nvSpPr>
        <p:spPr>
          <a:xfrm>
            <a:off x="960750" y="1503025"/>
            <a:ext cx="72225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rank Ruhl Libre"/>
                <a:ea typeface="Frank Ruhl Libre"/>
                <a:cs typeface="Frank Ruhl Libre"/>
                <a:sym typeface="Frank Ruhl Libre"/>
              </a:rPr>
              <a:t>We met participant 3, a high school student </a:t>
            </a:r>
            <a:r>
              <a:rPr b="1" lang="en">
                <a:latin typeface="Frank Ruhl Libre"/>
                <a:ea typeface="Frank Ruhl Libre"/>
                <a:cs typeface="Frank Ruhl Libre"/>
                <a:sym typeface="Frank Ruhl Libre"/>
              </a:rPr>
              <a:t>commuting daily</a:t>
            </a:r>
            <a:r>
              <a:rPr lang="en">
                <a:latin typeface="Frank Ruhl Libre"/>
                <a:ea typeface="Frank Ruhl Libre"/>
                <a:cs typeface="Frank Ruhl Libre"/>
                <a:sym typeface="Frank Ruhl Libre"/>
              </a:rPr>
              <a:t> on the caltrain to school. We were surprised by how </a:t>
            </a:r>
            <a:r>
              <a:rPr b="1" lang="en">
                <a:latin typeface="Frank Ruhl Libre"/>
                <a:ea typeface="Frank Ruhl Libre"/>
                <a:cs typeface="Frank Ruhl Libre"/>
                <a:sym typeface="Frank Ruhl Libre"/>
              </a:rPr>
              <a:t>fine</a:t>
            </a:r>
            <a:r>
              <a:rPr lang="en">
                <a:latin typeface="Frank Ruhl Libre"/>
                <a:ea typeface="Frank Ruhl Libre"/>
                <a:cs typeface="Frank Ruhl Libre"/>
                <a:sym typeface="Frank Ruhl Libre"/>
              </a:rPr>
              <a:t> he was about walking through a </a:t>
            </a:r>
            <a:r>
              <a:rPr b="1" lang="en">
                <a:latin typeface="Frank Ruhl Libre"/>
                <a:ea typeface="Frank Ruhl Libre"/>
                <a:cs typeface="Frank Ruhl Libre"/>
                <a:sym typeface="Frank Ruhl Libre"/>
              </a:rPr>
              <a:t>“sketchy” route every day</a:t>
            </a:r>
            <a:r>
              <a:rPr lang="en">
                <a:latin typeface="Frank Ruhl Libre"/>
                <a:ea typeface="Frank Ruhl Libre"/>
                <a:cs typeface="Frank Ruhl Libre"/>
                <a:sym typeface="Frank Ruhl Libre"/>
              </a:rPr>
              <a:t> to take the caltrain. We wonder if this means that </a:t>
            </a:r>
            <a:r>
              <a:rPr b="1" lang="en">
                <a:latin typeface="Frank Ruhl Libre"/>
                <a:ea typeface="Frank Ruhl Libre"/>
                <a:cs typeface="Frank Ruhl Libre"/>
                <a:sym typeface="Frank Ruhl Libre"/>
              </a:rPr>
              <a:t>routine instills a sense of safety</a:t>
            </a:r>
            <a:r>
              <a:rPr lang="en">
                <a:latin typeface="Frank Ruhl Libre"/>
                <a:ea typeface="Frank Ruhl Libre"/>
                <a:cs typeface="Frank Ruhl Libre"/>
                <a:sym typeface="Frank Ruhl Libre"/>
              </a:rPr>
              <a:t>. It would be game-changing to bring some of this sense of </a:t>
            </a:r>
            <a:r>
              <a:rPr b="1" lang="en">
                <a:latin typeface="Frank Ruhl Libre"/>
                <a:ea typeface="Frank Ruhl Libre"/>
                <a:cs typeface="Frank Ruhl Libre"/>
                <a:sym typeface="Frank Ruhl Libre"/>
              </a:rPr>
              <a:t>routine into new places</a:t>
            </a:r>
            <a:r>
              <a:rPr lang="en">
                <a:latin typeface="Frank Ruhl Libre"/>
                <a:ea typeface="Frank Ruhl Libre"/>
                <a:cs typeface="Frank Ruhl Libre"/>
                <a:sym typeface="Frank Ruhl Libre"/>
              </a:rPr>
              <a:t>.</a:t>
            </a:r>
            <a:endParaRPr>
              <a:latin typeface="Frank Ruhl Libre"/>
              <a:ea typeface="Frank Ruhl Libre"/>
              <a:cs typeface="Frank Ruhl Libre"/>
              <a:sym typeface="Frank Ruhl Libre"/>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p:txBody>
      </p:sp>
      <p:sp>
        <p:nvSpPr>
          <p:cNvPr id="282" name="Google Shape;282;p26"/>
          <p:cNvSpPr txBox="1"/>
          <p:nvPr/>
        </p:nvSpPr>
        <p:spPr>
          <a:xfrm>
            <a:off x="1503025" y="3188325"/>
            <a:ext cx="65403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2000">
                <a:latin typeface="Roboto"/>
                <a:ea typeface="Roboto"/>
                <a:cs typeface="Roboto"/>
                <a:sym typeface="Roboto"/>
              </a:rPr>
              <a:t>How might we enlist peers to help ease a newbie’s way into a new routine and/or area?</a:t>
            </a:r>
            <a:endParaRPr b="1" i="1" sz="2000">
              <a:latin typeface="Roboto"/>
              <a:ea typeface="Roboto"/>
              <a:cs typeface="Roboto"/>
              <a:sym typeface="Roboto"/>
            </a:endParaRPr>
          </a:p>
        </p:txBody>
      </p:sp>
      <p:sp>
        <p:nvSpPr>
          <p:cNvPr id="283" name="Google Shape;283;p26"/>
          <p:cNvSpPr txBox="1"/>
          <p:nvPr/>
        </p:nvSpPr>
        <p:spPr>
          <a:xfrm>
            <a:off x="4323150" y="2441825"/>
            <a:ext cx="4977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500">
                <a:solidFill>
                  <a:srgbClr val="B0C6D3"/>
                </a:solidFill>
                <a:latin typeface="Frank Ruhl Libre"/>
                <a:ea typeface="Frank Ruhl Libre"/>
                <a:cs typeface="Frank Ruhl Libre"/>
                <a:sym typeface="Frank Ruhl Libre"/>
              </a:rPr>
              <a:t>~</a:t>
            </a:r>
            <a:endParaRPr b="1" sz="4500">
              <a:solidFill>
                <a:srgbClr val="B0C6D3"/>
              </a:solidFill>
              <a:latin typeface="Frank Ruhl Libre"/>
              <a:ea typeface="Frank Ruhl Libre"/>
              <a:cs typeface="Frank Ruhl Libre"/>
              <a:sym typeface="Frank Ruhl Libr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par>
                                <p:cTn fill="hold" nodeType="with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1000"/>
                                        <p:tgtEl>
                                          <p:spTgt spid="2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7"/>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POV 2: </a:t>
            </a:r>
            <a:r>
              <a:rPr lang="en"/>
              <a:t>Vibe Checks</a:t>
            </a:r>
            <a:endParaRPr/>
          </a:p>
        </p:txBody>
      </p:sp>
      <p:sp>
        <p:nvSpPr>
          <p:cNvPr id="289" name="Google Shape;289;p27"/>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90" name="Google Shape;290;p27"/>
          <p:cNvSpPr txBox="1"/>
          <p:nvPr/>
        </p:nvSpPr>
        <p:spPr>
          <a:xfrm>
            <a:off x="960750" y="1503025"/>
            <a:ext cx="7222500" cy="178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latin typeface="Roboto"/>
                <a:ea typeface="Roboto"/>
                <a:cs typeface="Roboto"/>
                <a:sym typeface="Roboto"/>
              </a:rPr>
              <a:t>We met </a:t>
            </a:r>
            <a:r>
              <a:rPr b="1" lang="en" sz="1100">
                <a:latin typeface="Roboto"/>
                <a:ea typeface="Roboto"/>
                <a:cs typeface="Roboto"/>
                <a:sym typeface="Roboto"/>
              </a:rPr>
              <a:t>participant 8</a:t>
            </a:r>
            <a:r>
              <a:rPr lang="en" sz="1100">
                <a:latin typeface="Roboto"/>
                <a:ea typeface="Roboto"/>
                <a:cs typeface="Roboto"/>
                <a:sym typeface="Roboto"/>
              </a:rPr>
              <a:t> an infectious disease expert who lives locally and has four children who live far and travel frequently. We were surprised to learn that he </a:t>
            </a:r>
            <a:r>
              <a:rPr b="1" lang="en" sz="1100">
                <a:latin typeface="Roboto"/>
                <a:ea typeface="Roboto"/>
                <a:cs typeface="Roboto"/>
                <a:sym typeface="Roboto"/>
              </a:rPr>
              <a:t>doesn’t worry much about his family’s safety </a:t>
            </a:r>
            <a:r>
              <a:rPr lang="en" sz="1100">
                <a:latin typeface="Roboto"/>
                <a:ea typeface="Roboto"/>
                <a:cs typeface="Roboto"/>
                <a:sym typeface="Roboto"/>
              </a:rPr>
              <a:t>and status when they are traveling, but he still </a:t>
            </a:r>
            <a:r>
              <a:rPr b="1" lang="en" sz="1100">
                <a:latin typeface="Roboto"/>
                <a:ea typeface="Roboto"/>
                <a:cs typeface="Roboto"/>
                <a:sym typeface="Roboto"/>
              </a:rPr>
              <a:t>likes to stay in touch with them </a:t>
            </a:r>
            <a:r>
              <a:rPr lang="en" sz="1100">
                <a:latin typeface="Roboto"/>
                <a:ea typeface="Roboto"/>
                <a:cs typeface="Roboto"/>
                <a:sym typeface="Roboto"/>
              </a:rPr>
              <a:t>and talk at least once a week.We wonder if this means that he trusts his kids to be cautious and safe, or if </a:t>
            </a:r>
            <a:r>
              <a:rPr b="1" lang="en" sz="1100">
                <a:latin typeface="Roboto"/>
                <a:ea typeface="Roboto"/>
                <a:cs typeface="Roboto"/>
                <a:sym typeface="Roboto"/>
              </a:rPr>
              <a:t>he doesn’t want to be too intrusive of their lives </a:t>
            </a:r>
            <a:r>
              <a:rPr lang="en" sz="1100">
                <a:latin typeface="Roboto"/>
                <a:ea typeface="Roboto"/>
                <a:cs typeface="Roboto"/>
                <a:sym typeface="Roboto"/>
              </a:rPr>
              <a:t>and appear to be a </a:t>
            </a:r>
            <a:r>
              <a:rPr b="1" lang="en" sz="1100">
                <a:latin typeface="Roboto"/>
                <a:ea typeface="Roboto"/>
                <a:cs typeface="Roboto"/>
                <a:sym typeface="Roboto"/>
              </a:rPr>
              <a:t>helicopter parent</a:t>
            </a:r>
            <a:r>
              <a:rPr lang="en" sz="1100">
                <a:latin typeface="Roboto"/>
                <a:ea typeface="Roboto"/>
                <a:cs typeface="Roboto"/>
                <a:sym typeface="Roboto"/>
              </a:rPr>
              <a:t>. It would be game changing if there was a</a:t>
            </a:r>
            <a:r>
              <a:rPr b="1" lang="en" sz="1100">
                <a:latin typeface="Roboto"/>
                <a:ea typeface="Roboto"/>
                <a:cs typeface="Roboto"/>
                <a:sym typeface="Roboto"/>
              </a:rPr>
              <a:t> quick and easy way for him to check up on family</a:t>
            </a:r>
            <a:r>
              <a:rPr lang="en" sz="1100">
                <a:latin typeface="Roboto"/>
                <a:ea typeface="Roboto"/>
                <a:cs typeface="Roboto"/>
                <a:sym typeface="Roboto"/>
              </a:rPr>
              <a:t> without needing to directly contact them as he says he doesn’t want to be a ‘helicopter parent’.</a:t>
            </a:r>
            <a:endParaRPr>
              <a:latin typeface="Roboto"/>
              <a:ea typeface="Roboto"/>
              <a:cs typeface="Roboto"/>
              <a:sym typeface="Roboto"/>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p:txBody>
      </p:sp>
      <p:sp>
        <p:nvSpPr>
          <p:cNvPr id="291" name="Google Shape;291;p27"/>
          <p:cNvSpPr txBox="1"/>
          <p:nvPr/>
        </p:nvSpPr>
        <p:spPr>
          <a:xfrm>
            <a:off x="886050" y="3188325"/>
            <a:ext cx="7371900" cy="155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2000">
                <a:latin typeface="Roboto"/>
                <a:ea typeface="Roboto"/>
                <a:cs typeface="Roboto"/>
                <a:sym typeface="Roboto"/>
              </a:rPr>
              <a:t>How might we simplify and/or diversify methods of check-ins?</a:t>
            </a:r>
            <a:endParaRPr b="1" i="1" sz="2000">
              <a:latin typeface="Roboto"/>
              <a:ea typeface="Roboto"/>
              <a:cs typeface="Roboto"/>
              <a:sym typeface="Roboto"/>
            </a:endParaRPr>
          </a:p>
          <a:p>
            <a:pPr indent="0" lvl="0" marL="0" rtl="0" algn="l">
              <a:lnSpc>
                <a:spcPct val="115000"/>
              </a:lnSpc>
              <a:spcBef>
                <a:spcPts val="0"/>
              </a:spcBef>
              <a:spcAft>
                <a:spcPts val="0"/>
              </a:spcAft>
              <a:buNone/>
            </a:pPr>
            <a:r>
              <a:t/>
            </a:r>
            <a:endParaRPr b="1" i="1" sz="2000">
              <a:latin typeface="Roboto"/>
              <a:ea typeface="Roboto"/>
              <a:cs typeface="Roboto"/>
              <a:sym typeface="Roboto"/>
            </a:endParaRPr>
          </a:p>
          <a:p>
            <a:pPr indent="0" lvl="0" marL="0" rtl="0" algn="l">
              <a:lnSpc>
                <a:spcPct val="115000"/>
              </a:lnSpc>
              <a:spcBef>
                <a:spcPts val="0"/>
              </a:spcBef>
              <a:spcAft>
                <a:spcPts val="0"/>
              </a:spcAft>
              <a:buNone/>
            </a:pPr>
            <a:r>
              <a:t/>
            </a:r>
            <a:endParaRPr b="1" i="1" sz="2000">
              <a:latin typeface="Roboto"/>
              <a:ea typeface="Roboto"/>
              <a:cs typeface="Roboto"/>
              <a:sym typeface="Roboto"/>
            </a:endParaRPr>
          </a:p>
          <a:p>
            <a:pPr indent="0" lvl="0" marL="0" rtl="0" algn="l">
              <a:lnSpc>
                <a:spcPct val="115000"/>
              </a:lnSpc>
              <a:spcBef>
                <a:spcPts val="0"/>
              </a:spcBef>
              <a:spcAft>
                <a:spcPts val="0"/>
              </a:spcAft>
              <a:buNone/>
            </a:pPr>
            <a:r>
              <a:t/>
            </a:r>
            <a:endParaRPr b="1" i="1" sz="2000">
              <a:latin typeface="Roboto"/>
              <a:ea typeface="Roboto"/>
              <a:cs typeface="Roboto"/>
              <a:sym typeface="Roboto"/>
            </a:endParaRPr>
          </a:p>
        </p:txBody>
      </p:sp>
      <p:sp>
        <p:nvSpPr>
          <p:cNvPr id="292" name="Google Shape;292;p27"/>
          <p:cNvSpPr txBox="1"/>
          <p:nvPr/>
        </p:nvSpPr>
        <p:spPr>
          <a:xfrm>
            <a:off x="4323150" y="2441825"/>
            <a:ext cx="4977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500">
                <a:solidFill>
                  <a:srgbClr val="B0C6D3"/>
                </a:solidFill>
                <a:latin typeface="Frank Ruhl Libre"/>
                <a:ea typeface="Frank Ruhl Libre"/>
                <a:cs typeface="Frank Ruhl Libre"/>
                <a:sym typeface="Frank Ruhl Libre"/>
              </a:rPr>
              <a:t>~</a:t>
            </a:r>
            <a:endParaRPr b="1" sz="4500">
              <a:solidFill>
                <a:srgbClr val="B0C6D3"/>
              </a:solidFill>
              <a:latin typeface="Frank Ruhl Libre"/>
              <a:ea typeface="Frank Ruhl Libre"/>
              <a:cs typeface="Frank Ruhl Libre"/>
              <a:sym typeface="Frank Ruhl Libr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8"/>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l">
              <a:spcBef>
                <a:spcPts val="0"/>
              </a:spcBef>
              <a:spcAft>
                <a:spcPts val="0"/>
              </a:spcAft>
              <a:buNone/>
            </a:pPr>
            <a:r>
              <a:rPr lang="en"/>
              <a:t>POV 3: </a:t>
            </a:r>
            <a:r>
              <a:rPr lang="en"/>
              <a:t>Global Friends</a:t>
            </a:r>
            <a:endParaRPr/>
          </a:p>
        </p:txBody>
      </p:sp>
      <p:sp>
        <p:nvSpPr>
          <p:cNvPr id="298" name="Google Shape;298;p28"/>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99" name="Google Shape;299;p28"/>
          <p:cNvSpPr txBox="1"/>
          <p:nvPr/>
        </p:nvSpPr>
        <p:spPr>
          <a:xfrm>
            <a:off x="960750" y="1503025"/>
            <a:ext cx="7222500" cy="1783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100">
                <a:latin typeface="Roboto"/>
                <a:ea typeface="Roboto"/>
                <a:cs typeface="Roboto"/>
                <a:sym typeface="Roboto"/>
              </a:rPr>
              <a:t>W</a:t>
            </a:r>
            <a:r>
              <a:rPr lang="en" sz="1100">
                <a:latin typeface="Roboto"/>
                <a:ea typeface="Roboto"/>
                <a:cs typeface="Roboto"/>
                <a:sym typeface="Roboto"/>
              </a:rPr>
              <a:t>e met </a:t>
            </a:r>
            <a:r>
              <a:rPr b="1" lang="en" sz="1100">
                <a:latin typeface="Roboto"/>
                <a:ea typeface="Roboto"/>
                <a:cs typeface="Roboto"/>
                <a:sym typeface="Roboto"/>
              </a:rPr>
              <a:t>participant 7</a:t>
            </a:r>
            <a:r>
              <a:rPr lang="en" sz="1100">
                <a:latin typeface="Roboto"/>
                <a:ea typeface="Roboto"/>
                <a:cs typeface="Roboto"/>
                <a:sym typeface="Roboto"/>
              </a:rPr>
              <a:t>, a young actor studying at Stanford who starred in Gotham since he was a young kid and often travels for work to conventions and film shootings. We were surprised that he prefers </a:t>
            </a:r>
            <a:r>
              <a:rPr b="1" lang="en" sz="1100">
                <a:latin typeface="Roboto"/>
                <a:ea typeface="Roboto"/>
                <a:cs typeface="Roboto"/>
                <a:sym typeface="Roboto"/>
              </a:rPr>
              <a:t>having friends all across the world</a:t>
            </a:r>
            <a:r>
              <a:rPr lang="en" sz="1100">
                <a:latin typeface="Roboto"/>
                <a:ea typeface="Roboto"/>
                <a:cs typeface="Roboto"/>
                <a:sym typeface="Roboto"/>
              </a:rPr>
              <a:t> even if he doesn’t speak with them for long periods of time when he’s not in the same region as they are. We wonder if this means that professionals who travel often for work do not want all their friends to be localized in one place and would </a:t>
            </a:r>
            <a:r>
              <a:rPr b="1" lang="en" sz="1100">
                <a:latin typeface="Roboto"/>
                <a:ea typeface="Roboto"/>
                <a:cs typeface="Roboto"/>
                <a:sym typeface="Roboto"/>
              </a:rPr>
              <a:t>prefer seeing foreign friends once in a while</a:t>
            </a:r>
            <a:r>
              <a:rPr lang="en" sz="1100">
                <a:latin typeface="Roboto"/>
                <a:ea typeface="Roboto"/>
                <a:cs typeface="Roboto"/>
                <a:sym typeface="Roboto"/>
              </a:rPr>
              <a:t>. It would be game changing to </a:t>
            </a:r>
            <a:r>
              <a:rPr b="1" lang="en" sz="1100">
                <a:latin typeface="Roboto"/>
                <a:ea typeface="Roboto"/>
                <a:cs typeface="Roboto"/>
                <a:sym typeface="Roboto"/>
              </a:rPr>
              <a:t>help professionals who travel a lot meet new friends on a global scale</a:t>
            </a:r>
            <a:r>
              <a:rPr lang="en" sz="1100">
                <a:latin typeface="Roboto"/>
                <a:ea typeface="Roboto"/>
                <a:cs typeface="Roboto"/>
                <a:sym typeface="Roboto"/>
              </a:rPr>
              <a:t> to create non-localized friend groups.</a:t>
            </a:r>
            <a:endParaRPr sz="1900">
              <a:solidFill>
                <a:schemeClr val="dk1"/>
              </a:solidFill>
              <a:latin typeface="Frank Ruhl Libre"/>
              <a:ea typeface="Frank Ruhl Libre"/>
              <a:cs typeface="Frank Ruhl Libre"/>
              <a:sym typeface="Frank Ruhl Libre"/>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p:txBody>
      </p:sp>
      <p:sp>
        <p:nvSpPr>
          <p:cNvPr id="300" name="Google Shape;300;p28"/>
          <p:cNvSpPr txBox="1"/>
          <p:nvPr/>
        </p:nvSpPr>
        <p:spPr>
          <a:xfrm>
            <a:off x="1503025" y="3188325"/>
            <a:ext cx="6540300" cy="846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2000">
                <a:latin typeface="Roboto"/>
                <a:ea typeface="Roboto"/>
                <a:cs typeface="Roboto"/>
                <a:sym typeface="Roboto"/>
              </a:rPr>
              <a:t>How might we gather traveling professionals together?</a:t>
            </a:r>
            <a:endParaRPr b="1" i="1" sz="2000">
              <a:latin typeface="Roboto"/>
              <a:ea typeface="Roboto"/>
              <a:cs typeface="Roboto"/>
              <a:sym typeface="Roboto"/>
            </a:endParaRPr>
          </a:p>
          <a:p>
            <a:pPr indent="0" lvl="0" marL="0" rtl="0" algn="l">
              <a:lnSpc>
                <a:spcPct val="115000"/>
              </a:lnSpc>
              <a:spcBef>
                <a:spcPts val="0"/>
              </a:spcBef>
              <a:spcAft>
                <a:spcPts val="0"/>
              </a:spcAft>
              <a:buNone/>
            </a:pPr>
            <a:r>
              <a:t/>
            </a:r>
            <a:endParaRPr b="1" i="1" sz="2000">
              <a:latin typeface="Roboto"/>
              <a:ea typeface="Roboto"/>
              <a:cs typeface="Roboto"/>
              <a:sym typeface="Roboto"/>
            </a:endParaRPr>
          </a:p>
        </p:txBody>
      </p:sp>
      <p:sp>
        <p:nvSpPr>
          <p:cNvPr id="301" name="Google Shape;301;p28"/>
          <p:cNvSpPr txBox="1"/>
          <p:nvPr/>
        </p:nvSpPr>
        <p:spPr>
          <a:xfrm>
            <a:off x="4323150" y="2441825"/>
            <a:ext cx="4977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500">
                <a:solidFill>
                  <a:srgbClr val="B0C6D3"/>
                </a:solidFill>
                <a:latin typeface="Frank Ruhl Libre"/>
                <a:ea typeface="Frank Ruhl Libre"/>
                <a:cs typeface="Frank Ruhl Libre"/>
                <a:sym typeface="Frank Ruhl Libre"/>
              </a:rPr>
              <a:t>~</a:t>
            </a:r>
            <a:endParaRPr b="1" sz="4500">
              <a:solidFill>
                <a:srgbClr val="B0C6D3"/>
              </a:solidFill>
              <a:latin typeface="Frank Ruhl Libre"/>
              <a:ea typeface="Frank Ruhl Libre"/>
              <a:cs typeface="Frank Ruhl Libre"/>
              <a:sym typeface="Frank Ruhl Libr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par>
                                <p:cTn fill="hold" nodeType="withEffect" presetClass="entr" presetID="10" presetSubtype="0">
                                  <p:stCondLst>
                                    <p:cond delay="0"/>
                                  </p:stCondLst>
                                  <p:childTnLst>
                                    <p:set>
                                      <p:cBhvr>
                                        <p:cTn dur="1" fill="hold">
                                          <p:stCondLst>
                                            <p:cond delay="0"/>
                                          </p:stCondLst>
                                        </p:cTn>
                                        <p:tgtEl>
                                          <p:spTgt spid="301"/>
                                        </p:tgtEl>
                                        <p:attrNameLst>
                                          <p:attrName>style.visibility</p:attrName>
                                        </p:attrNameLst>
                                      </p:cBhvr>
                                      <p:to>
                                        <p:strVal val="visible"/>
                                      </p:to>
                                    </p:set>
                                    <p:animEffect filter="fade" transition="in">
                                      <p:cBhvr>
                                        <p:cTn dur="1000"/>
                                        <p:tgtEl>
                                          <p:spTgt spid="3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0"/>
                                        </p:tgtEl>
                                        <p:attrNameLst>
                                          <p:attrName>style.visibility</p:attrName>
                                        </p:attrNameLst>
                                      </p:cBhvr>
                                      <p:to>
                                        <p:strVal val="visible"/>
                                      </p:to>
                                    </p:set>
                                    <p:animEffect filter="fade" transition="in">
                                      <p:cBhvr>
                                        <p:cTn dur="1000"/>
                                        <p:tgtEl>
                                          <p:spTgt spid="3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29"/>
          <p:cNvSpPr txBox="1"/>
          <p:nvPr>
            <p:ph type="ctrTitle"/>
          </p:nvPr>
        </p:nvSpPr>
        <p:spPr>
          <a:xfrm>
            <a:off x="2795250" y="1898975"/>
            <a:ext cx="3553500" cy="11598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solidFill>
                  <a:srgbClr val="B6D7A8"/>
                </a:solidFill>
              </a:rPr>
              <a:t>3</a:t>
            </a:r>
            <a:r>
              <a:rPr lang="en">
                <a:solidFill>
                  <a:srgbClr val="B6D7A8"/>
                </a:solidFill>
              </a:rPr>
              <a:t>.</a:t>
            </a:r>
            <a:endParaRPr>
              <a:solidFill>
                <a:srgbClr val="B6D7A8"/>
              </a:solidFill>
            </a:endParaRPr>
          </a:p>
          <a:p>
            <a:pPr indent="0" lvl="0" marL="0" rtl="0" algn="ctr">
              <a:spcBef>
                <a:spcPts val="0"/>
              </a:spcBef>
              <a:spcAft>
                <a:spcPts val="0"/>
              </a:spcAft>
              <a:buNone/>
            </a:pPr>
            <a:r>
              <a:rPr lang="en">
                <a:solidFill>
                  <a:schemeClr val="dk1"/>
                </a:solidFill>
              </a:rPr>
              <a:t>Solutions</a:t>
            </a:r>
            <a:endParaRPr>
              <a:solidFill>
                <a:schemeClr val="dk1"/>
              </a:solidFill>
            </a:endParaRPr>
          </a:p>
          <a:p>
            <a:pPr indent="0" lvl="0" marL="0" rtl="0" algn="ctr">
              <a:spcBef>
                <a:spcPts val="0"/>
              </a:spcBef>
              <a:spcAft>
                <a:spcPts val="0"/>
              </a:spcAft>
              <a:buNone/>
            </a:pPr>
            <a:r>
              <a:rPr lang="en">
                <a:solidFill>
                  <a:schemeClr val="dk1"/>
                </a:solidFill>
              </a:rPr>
              <a:t>&amp;</a:t>
            </a:r>
            <a:endParaRPr>
              <a:solidFill>
                <a:schemeClr val="dk1"/>
              </a:solidFill>
            </a:endParaRPr>
          </a:p>
          <a:p>
            <a:pPr indent="0" lvl="0" marL="0" rtl="0" algn="ctr">
              <a:spcBef>
                <a:spcPts val="0"/>
              </a:spcBef>
              <a:spcAft>
                <a:spcPts val="0"/>
              </a:spcAft>
              <a:buNone/>
            </a:pPr>
            <a:r>
              <a:rPr lang="en">
                <a:solidFill>
                  <a:schemeClr val="dk1"/>
                </a:solidFill>
              </a:rPr>
              <a:t>Experience Prototypes</a:t>
            </a:r>
            <a:endParaRPr>
              <a:solidFill>
                <a:schemeClr val="dk1"/>
              </a:solidFill>
            </a:endParaRPr>
          </a:p>
        </p:txBody>
      </p:sp>
      <p:sp>
        <p:nvSpPr>
          <p:cNvPr id="307" name="Google Shape;307;p29"/>
          <p:cNvSpPr txBox="1"/>
          <p:nvPr>
            <p:ph idx="1" type="subTitle"/>
          </p:nvPr>
        </p:nvSpPr>
        <p:spPr>
          <a:xfrm>
            <a:off x="2795250" y="3406871"/>
            <a:ext cx="3553500" cy="297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i="1" lang="en"/>
              <a:t>The Initial Test</a:t>
            </a:r>
            <a:endParaRPr i="1"/>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0"/>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Solutions &amp; Experience Prototypes</a:t>
            </a:r>
            <a:endParaRPr/>
          </a:p>
        </p:txBody>
      </p:sp>
      <p:sp>
        <p:nvSpPr>
          <p:cNvPr id="313" name="Google Shape;313;p30"/>
          <p:cNvSpPr txBox="1"/>
          <p:nvPr>
            <p:ph idx="1" type="body"/>
          </p:nvPr>
        </p:nvSpPr>
        <p:spPr>
          <a:xfrm>
            <a:off x="1003200" y="1563725"/>
            <a:ext cx="7137600" cy="519000"/>
          </a:xfrm>
          <a:prstGeom prst="rect">
            <a:avLst/>
          </a:prstGeom>
        </p:spPr>
        <p:txBody>
          <a:bodyPr anchorCtr="0" anchor="t" bIns="0" lIns="0" spcFirstLastPara="1" rIns="0" wrap="square" tIns="0">
            <a:noAutofit/>
          </a:bodyPr>
          <a:lstStyle/>
          <a:p>
            <a:pPr indent="-381000" lvl="0" marL="457200" rtl="0" algn="l">
              <a:spcBef>
                <a:spcPts val="600"/>
              </a:spcBef>
              <a:spcAft>
                <a:spcPts val="0"/>
              </a:spcAft>
              <a:buSzPts val="2400"/>
              <a:buChar char="➢"/>
            </a:pPr>
            <a:r>
              <a:rPr lang="en"/>
              <a:t>Many Solutions</a:t>
            </a:r>
            <a:endParaRPr/>
          </a:p>
          <a:p>
            <a:pPr indent="-381000" lvl="0" marL="457200" rtl="0" algn="l">
              <a:spcBef>
                <a:spcPts val="0"/>
              </a:spcBef>
              <a:spcAft>
                <a:spcPts val="0"/>
              </a:spcAft>
              <a:buSzPts val="2400"/>
              <a:buChar char="➢"/>
            </a:pPr>
            <a:r>
              <a:rPr lang="en"/>
              <a:t>Experience Prototype for Solution</a:t>
            </a:r>
            <a:endParaRPr/>
          </a:p>
        </p:txBody>
      </p:sp>
      <p:sp>
        <p:nvSpPr>
          <p:cNvPr id="314" name="Google Shape;314;p30"/>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15" name="Google Shape;315;p30"/>
          <p:cNvSpPr txBox="1"/>
          <p:nvPr>
            <p:ph idx="1" type="body"/>
          </p:nvPr>
        </p:nvSpPr>
        <p:spPr>
          <a:xfrm>
            <a:off x="1003200" y="2323150"/>
            <a:ext cx="7137600" cy="548700"/>
          </a:xfrm>
          <a:prstGeom prst="rect">
            <a:avLst/>
          </a:prstGeom>
        </p:spPr>
        <p:txBody>
          <a:bodyPr anchorCtr="0" anchor="t" bIns="0" lIns="0" spcFirstLastPara="1" rIns="0" wrap="square" tIns="0">
            <a:noAutofit/>
          </a:bodyPr>
          <a:lstStyle/>
          <a:p>
            <a:pPr indent="-381000" lvl="0" marL="457200" rtl="0" algn="l">
              <a:spcBef>
                <a:spcPts val="600"/>
              </a:spcBef>
              <a:spcAft>
                <a:spcPts val="0"/>
              </a:spcAft>
              <a:buSzPts val="2400"/>
              <a:buChar char="➢"/>
            </a:pPr>
            <a:r>
              <a:rPr lang="en"/>
              <a:t>T</a:t>
            </a:r>
            <a:r>
              <a:rPr lang="en"/>
              <a:t>est the assumption</a:t>
            </a:r>
            <a:endParaRPr/>
          </a:p>
        </p:txBody>
      </p:sp>
      <p:sp>
        <p:nvSpPr>
          <p:cNvPr id="316" name="Google Shape;316;p30"/>
          <p:cNvSpPr/>
          <p:nvPr/>
        </p:nvSpPr>
        <p:spPr>
          <a:xfrm>
            <a:off x="2511943" y="2415087"/>
            <a:ext cx="1778400" cy="3510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0"/>
          <p:cNvSpPr txBox="1"/>
          <p:nvPr>
            <p:ph idx="1" type="body"/>
          </p:nvPr>
        </p:nvSpPr>
        <p:spPr>
          <a:xfrm>
            <a:off x="2571393" y="2316237"/>
            <a:ext cx="1595700" cy="548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assumption</a:t>
            </a:r>
            <a:endParaRPr/>
          </a:p>
        </p:txBody>
      </p:sp>
      <p:sp>
        <p:nvSpPr>
          <p:cNvPr id="318" name="Google Shape;318;p30"/>
          <p:cNvSpPr txBox="1"/>
          <p:nvPr>
            <p:ph idx="1" type="body"/>
          </p:nvPr>
        </p:nvSpPr>
        <p:spPr>
          <a:xfrm>
            <a:off x="2771618" y="2323137"/>
            <a:ext cx="1595700" cy="548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assumption</a:t>
            </a:r>
            <a:endParaRPr/>
          </a:p>
        </p:txBody>
      </p:sp>
      <p:sp>
        <p:nvSpPr>
          <p:cNvPr id="319" name="Google Shape;319;p30"/>
          <p:cNvSpPr txBox="1"/>
          <p:nvPr>
            <p:ph idx="1" type="body"/>
          </p:nvPr>
        </p:nvSpPr>
        <p:spPr>
          <a:xfrm>
            <a:off x="3155293" y="2316237"/>
            <a:ext cx="1595700" cy="548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assumption</a:t>
            </a:r>
            <a:endParaRPr/>
          </a:p>
        </p:txBody>
      </p:sp>
      <p:sp>
        <p:nvSpPr>
          <p:cNvPr id="320" name="Google Shape;320;p30"/>
          <p:cNvSpPr txBox="1"/>
          <p:nvPr>
            <p:ph idx="1" type="body"/>
          </p:nvPr>
        </p:nvSpPr>
        <p:spPr>
          <a:xfrm>
            <a:off x="3411343" y="2316237"/>
            <a:ext cx="1595700" cy="548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assumption</a:t>
            </a:r>
            <a:endParaRPr/>
          </a:p>
        </p:txBody>
      </p:sp>
      <p:sp>
        <p:nvSpPr>
          <p:cNvPr id="321" name="Google Shape;321;p30"/>
          <p:cNvSpPr txBox="1"/>
          <p:nvPr>
            <p:ph idx="1" type="body"/>
          </p:nvPr>
        </p:nvSpPr>
        <p:spPr>
          <a:xfrm>
            <a:off x="3579693" y="2323137"/>
            <a:ext cx="1595700" cy="548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assumption</a:t>
            </a:r>
            <a:endParaRPr/>
          </a:p>
        </p:txBody>
      </p:sp>
      <p:sp>
        <p:nvSpPr>
          <p:cNvPr id="322" name="Google Shape;322;p30"/>
          <p:cNvSpPr txBox="1"/>
          <p:nvPr>
            <p:ph idx="1" type="body"/>
          </p:nvPr>
        </p:nvSpPr>
        <p:spPr>
          <a:xfrm>
            <a:off x="3827793" y="2323137"/>
            <a:ext cx="1595700" cy="548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assumption</a:t>
            </a:r>
            <a:endParaRPr/>
          </a:p>
        </p:txBody>
      </p:sp>
      <p:sp>
        <p:nvSpPr>
          <p:cNvPr id="323" name="Google Shape;323;p30"/>
          <p:cNvSpPr txBox="1"/>
          <p:nvPr>
            <p:ph idx="1" type="body"/>
          </p:nvPr>
        </p:nvSpPr>
        <p:spPr>
          <a:xfrm>
            <a:off x="4290343" y="2323137"/>
            <a:ext cx="1595700" cy="548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assumption</a:t>
            </a:r>
            <a:endParaRPr/>
          </a:p>
        </p:txBody>
      </p:sp>
      <p:sp>
        <p:nvSpPr>
          <p:cNvPr id="324" name="Google Shape;324;p30"/>
          <p:cNvSpPr txBox="1"/>
          <p:nvPr>
            <p:ph idx="1" type="body"/>
          </p:nvPr>
        </p:nvSpPr>
        <p:spPr>
          <a:xfrm>
            <a:off x="4809568" y="2323137"/>
            <a:ext cx="1595700" cy="548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lang="en"/>
              <a:t>assumption</a:t>
            </a:r>
            <a:endParaRPr/>
          </a:p>
        </p:txBody>
      </p:sp>
      <p:sp>
        <p:nvSpPr>
          <p:cNvPr id="325" name="Google Shape;325;p30"/>
          <p:cNvSpPr txBox="1"/>
          <p:nvPr>
            <p:ph idx="1" type="body"/>
          </p:nvPr>
        </p:nvSpPr>
        <p:spPr>
          <a:xfrm>
            <a:off x="2737462" y="2323150"/>
            <a:ext cx="2078700" cy="548700"/>
          </a:xfrm>
          <a:prstGeom prst="rect">
            <a:avLst/>
          </a:prstGeom>
        </p:spPr>
        <p:txBody>
          <a:bodyPr anchorCtr="0" anchor="t" bIns="0" lIns="0" spcFirstLastPara="1" rIns="0" wrap="square" tIns="0">
            <a:noAutofit/>
          </a:bodyPr>
          <a:lstStyle/>
          <a:p>
            <a:pPr indent="0" lvl="0" marL="0" rtl="0" algn="l">
              <a:spcBef>
                <a:spcPts val="600"/>
              </a:spcBef>
              <a:spcAft>
                <a:spcPts val="0"/>
              </a:spcAft>
              <a:buNone/>
            </a:pPr>
            <a:r>
              <a:rPr b="1" lang="en"/>
              <a:t>Most Critical</a:t>
            </a:r>
            <a:endParaRPr b="1"/>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
                                          </p:stCondLst>
                                        </p:cTn>
                                        <p:tgtEl>
                                          <p:spTgt spid="317"/>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18"/>
                                        </p:tgtEl>
                                        <p:attrNameLst>
                                          <p:attrName>style.visibility</p:attrName>
                                        </p:attrNameLst>
                                      </p:cBhvr>
                                      <p:to>
                                        <p:strVal val="visible"/>
                                      </p:to>
                                    </p:set>
                                  </p:childTnLst>
                                </p:cTn>
                              </p:par>
                            </p:childTnLst>
                          </p:cTn>
                        </p:par>
                        <p:par>
                          <p:cTn fill="hold">
                            <p:stCondLst>
                              <p:cond delay="100"/>
                            </p:stCondLst>
                            <p:childTnLst>
                              <p:par>
                                <p:cTn fill="hold" nodeType="afterEffect" presetClass="exit" presetID="1" presetSubtype="0">
                                  <p:stCondLst>
                                    <p:cond delay="0"/>
                                  </p:stCondLst>
                                  <p:childTnLst>
                                    <p:set>
                                      <p:cBhvr>
                                        <p:cTn dur="1" fill="hold">
                                          <p:stCondLst>
                                            <p:cond delay="100"/>
                                          </p:stCondLst>
                                        </p:cTn>
                                        <p:tgtEl>
                                          <p:spTgt spid="31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19"/>
                                        </p:tgtEl>
                                        <p:attrNameLst>
                                          <p:attrName>style.visibility</p:attrName>
                                        </p:attrNameLst>
                                      </p:cBhvr>
                                      <p:to>
                                        <p:strVal val="visible"/>
                                      </p:to>
                                    </p:set>
                                  </p:childTnLst>
                                </p:cTn>
                              </p:par>
                            </p:childTnLst>
                          </p:cTn>
                        </p:par>
                        <p:par>
                          <p:cTn fill="hold">
                            <p:stCondLst>
                              <p:cond delay="200"/>
                            </p:stCondLst>
                            <p:childTnLst>
                              <p:par>
                                <p:cTn fill="hold" nodeType="afterEffect" presetClass="exit" presetID="1" presetSubtype="0">
                                  <p:stCondLst>
                                    <p:cond delay="0"/>
                                  </p:stCondLst>
                                  <p:childTnLst>
                                    <p:set>
                                      <p:cBhvr>
                                        <p:cTn dur="1" fill="hold">
                                          <p:stCondLst>
                                            <p:cond delay="100"/>
                                          </p:stCondLst>
                                        </p:cTn>
                                        <p:tgtEl>
                                          <p:spTgt spid="319"/>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20"/>
                                        </p:tgtEl>
                                        <p:attrNameLst>
                                          <p:attrName>style.visibility</p:attrName>
                                        </p:attrNameLst>
                                      </p:cBhvr>
                                      <p:to>
                                        <p:strVal val="visible"/>
                                      </p:to>
                                    </p:set>
                                  </p:childTnLst>
                                </p:cTn>
                              </p:par>
                            </p:childTnLst>
                          </p:cTn>
                        </p:par>
                        <p:par>
                          <p:cTn fill="hold">
                            <p:stCondLst>
                              <p:cond delay="300"/>
                            </p:stCondLst>
                            <p:childTnLst>
                              <p:par>
                                <p:cTn fill="hold" nodeType="afterEffect" presetClass="exit" presetID="1" presetSubtype="0">
                                  <p:stCondLst>
                                    <p:cond delay="0"/>
                                  </p:stCondLst>
                                  <p:childTnLst>
                                    <p:set>
                                      <p:cBhvr>
                                        <p:cTn dur="1" fill="hold">
                                          <p:stCondLst>
                                            <p:cond delay="100"/>
                                          </p:stCondLst>
                                        </p:cTn>
                                        <p:tgtEl>
                                          <p:spTgt spid="320"/>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childTnLst>
                          </p:cTn>
                        </p:par>
                        <p:par>
                          <p:cTn fill="hold">
                            <p:stCondLst>
                              <p:cond delay="400"/>
                            </p:stCondLst>
                            <p:childTnLst>
                              <p:par>
                                <p:cTn fill="hold" nodeType="afterEffect" presetClass="exit" presetID="1" presetSubtype="0">
                                  <p:stCondLst>
                                    <p:cond delay="0"/>
                                  </p:stCondLst>
                                  <p:childTnLst>
                                    <p:set>
                                      <p:cBhvr>
                                        <p:cTn dur="1" fill="hold">
                                          <p:stCondLst>
                                            <p:cond delay="100"/>
                                          </p:stCondLst>
                                        </p:cTn>
                                        <p:tgtEl>
                                          <p:spTgt spid="32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par>
                          <p:cTn fill="hold">
                            <p:stCondLst>
                              <p:cond delay="500"/>
                            </p:stCondLst>
                            <p:childTnLst>
                              <p:par>
                                <p:cTn fill="hold" nodeType="afterEffect" presetClass="exit" presetID="1" presetSubtype="0">
                                  <p:stCondLst>
                                    <p:cond delay="0"/>
                                  </p:stCondLst>
                                  <p:childTnLst>
                                    <p:set>
                                      <p:cBhvr>
                                        <p:cTn dur="1" fill="hold">
                                          <p:stCondLst>
                                            <p:cond delay="100"/>
                                          </p:stCondLst>
                                        </p:cTn>
                                        <p:tgtEl>
                                          <p:spTgt spid="32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23"/>
                                        </p:tgtEl>
                                        <p:attrNameLst>
                                          <p:attrName>style.visibility</p:attrName>
                                        </p:attrNameLst>
                                      </p:cBhvr>
                                      <p:to>
                                        <p:strVal val="visible"/>
                                      </p:to>
                                    </p:set>
                                  </p:childTnLst>
                                </p:cTn>
                              </p:par>
                            </p:childTnLst>
                          </p:cTn>
                        </p:par>
                        <p:par>
                          <p:cTn fill="hold">
                            <p:stCondLst>
                              <p:cond delay="600"/>
                            </p:stCondLst>
                            <p:childTnLst>
                              <p:par>
                                <p:cTn fill="hold" nodeType="afterEffect" presetClass="exit" presetID="1" presetSubtype="0">
                                  <p:stCondLst>
                                    <p:cond delay="0"/>
                                  </p:stCondLst>
                                  <p:childTnLst>
                                    <p:set>
                                      <p:cBhvr>
                                        <p:cTn dur="1" fill="hold">
                                          <p:stCondLst>
                                            <p:cond delay="100"/>
                                          </p:stCondLst>
                                        </p:cTn>
                                        <p:tgtEl>
                                          <p:spTgt spid="323"/>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par>
                          <p:cTn fill="hold">
                            <p:stCondLst>
                              <p:cond delay="700"/>
                            </p:stCondLst>
                            <p:childTnLst>
                              <p:par>
                                <p:cTn fill="hold" nodeType="afterEffect" presetClass="entr" presetID="2" presetSubtype="4">
                                  <p:stCondLst>
                                    <p:cond delay="0"/>
                                  </p:stCondLst>
                                  <p:childTnLst>
                                    <p:set>
                                      <p:cBhvr>
                                        <p:cTn dur="1" fill="hold">
                                          <p:stCondLst>
                                            <p:cond delay="0"/>
                                          </p:stCondLst>
                                        </p:cTn>
                                        <p:tgtEl>
                                          <p:spTgt spid="325"/>
                                        </p:tgtEl>
                                        <p:attrNameLst>
                                          <p:attrName>style.visibility</p:attrName>
                                        </p:attrNameLst>
                                      </p:cBhvr>
                                      <p:to>
                                        <p:strVal val="visible"/>
                                      </p:to>
                                    </p:set>
                                    <p:anim calcmode="lin" valueType="num">
                                      <p:cBhvr additive="base">
                                        <p:cTn dur="1000"/>
                                        <p:tgtEl>
                                          <p:spTgt spid="32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31"/>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Solution 1: Helping Suggest</a:t>
            </a:r>
            <a:endParaRPr/>
          </a:p>
        </p:txBody>
      </p:sp>
      <p:sp>
        <p:nvSpPr>
          <p:cNvPr id="331" name="Google Shape;331;p31"/>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32" name="Google Shape;332;p31"/>
          <p:cNvSpPr txBox="1"/>
          <p:nvPr/>
        </p:nvSpPr>
        <p:spPr>
          <a:xfrm>
            <a:off x="1239000" y="1609775"/>
            <a:ext cx="66660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000000"/>
              </a:buClr>
              <a:buSzPts val="1400"/>
              <a:buFont typeface="Frank Ruhl Libre"/>
              <a:buChar char="➢"/>
            </a:pPr>
            <a:r>
              <a:rPr lang="en">
                <a:latin typeface="Frank Ruhl Libre"/>
                <a:ea typeface="Frank Ruhl Libre"/>
                <a:cs typeface="Frank Ruhl Libre"/>
                <a:sym typeface="Frank Ruhl Libre"/>
              </a:rPr>
              <a:t>Mobile v</a:t>
            </a:r>
            <a:r>
              <a:rPr lang="en">
                <a:latin typeface="Frank Ruhl Libre"/>
                <a:ea typeface="Frank Ruhl Libre"/>
                <a:cs typeface="Frank Ruhl Libre"/>
                <a:sym typeface="Frank Ruhl Libre"/>
              </a:rPr>
              <a:t>ideo platform to connect travellers and locals </a:t>
            </a:r>
            <a:endParaRPr>
              <a:latin typeface="Frank Ruhl Libre"/>
              <a:ea typeface="Frank Ruhl Libre"/>
              <a:cs typeface="Frank Ruhl Libre"/>
              <a:sym typeface="Frank Ruhl Libre"/>
            </a:endParaRPr>
          </a:p>
          <a:p>
            <a:pPr indent="-317500" lvl="0" marL="457200" rtl="0" algn="l">
              <a:spcBef>
                <a:spcPts val="0"/>
              </a:spcBef>
              <a:spcAft>
                <a:spcPts val="0"/>
              </a:spcAft>
              <a:buClr>
                <a:srgbClr val="000000"/>
              </a:buClr>
              <a:buSzPts val="1400"/>
              <a:buFont typeface="Frank Ruhl Libre"/>
              <a:buChar char="➢"/>
            </a:pPr>
            <a:r>
              <a:rPr lang="en">
                <a:latin typeface="Frank Ruhl Libre"/>
                <a:ea typeface="Frank Ruhl Libre"/>
                <a:cs typeface="Frank Ruhl Libre"/>
                <a:sym typeface="Frank Ruhl Libre"/>
              </a:rPr>
              <a:t>Allows travellers to contact someone familiar with the area for tips, tricks, and life hacks!</a:t>
            </a:r>
            <a:endParaRPr/>
          </a:p>
        </p:txBody>
      </p:sp>
      <p:sp>
        <p:nvSpPr>
          <p:cNvPr id="333" name="Google Shape;333;p31"/>
          <p:cNvSpPr txBox="1"/>
          <p:nvPr/>
        </p:nvSpPr>
        <p:spPr>
          <a:xfrm>
            <a:off x="1361050" y="3279425"/>
            <a:ext cx="65976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Frank Ruhl Libre"/>
                <a:ea typeface="Frank Ruhl Libre"/>
                <a:cs typeface="Frank Ruhl Libre"/>
                <a:sym typeface="Frank Ruhl Libre"/>
              </a:rPr>
              <a:t>People want to talk to locals; locals want to talk to people</a:t>
            </a:r>
            <a:endParaRPr b="1" sz="1900">
              <a:latin typeface="Frank Ruhl Libre"/>
              <a:ea typeface="Frank Ruhl Libre"/>
              <a:cs typeface="Frank Ruhl Libre"/>
              <a:sym typeface="Frank Ruhl Libre"/>
            </a:endParaRPr>
          </a:p>
        </p:txBody>
      </p:sp>
      <p:sp>
        <p:nvSpPr>
          <p:cNvPr id="334" name="Google Shape;334;p31"/>
          <p:cNvSpPr txBox="1"/>
          <p:nvPr/>
        </p:nvSpPr>
        <p:spPr>
          <a:xfrm>
            <a:off x="4323150" y="2324705"/>
            <a:ext cx="4977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500">
                <a:solidFill>
                  <a:srgbClr val="B0C6D3"/>
                </a:solidFill>
                <a:latin typeface="Frank Ruhl Libre"/>
                <a:ea typeface="Frank Ruhl Libre"/>
                <a:cs typeface="Frank Ruhl Libre"/>
                <a:sym typeface="Frank Ruhl Libre"/>
              </a:rPr>
              <a:t>~</a:t>
            </a:r>
            <a:endParaRPr b="1" sz="4500">
              <a:solidFill>
                <a:srgbClr val="B0C6D3"/>
              </a:solidFill>
              <a:latin typeface="Frank Ruhl Libre"/>
              <a:ea typeface="Frank Ruhl Libre"/>
              <a:cs typeface="Frank Ruhl Libre"/>
              <a:sym typeface="Frank Ruhl Libr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32"/>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Prototype 1: Helping Suggest</a:t>
            </a:r>
            <a:endParaRPr/>
          </a:p>
        </p:txBody>
      </p:sp>
      <p:sp>
        <p:nvSpPr>
          <p:cNvPr id="340" name="Google Shape;340;p32"/>
          <p:cNvSpPr txBox="1"/>
          <p:nvPr>
            <p:ph idx="1" type="body"/>
          </p:nvPr>
        </p:nvSpPr>
        <p:spPr>
          <a:xfrm>
            <a:off x="1003200" y="1563725"/>
            <a:ext cx="7137600" cy="1476900"/>
          </a:xfrm>
          <a:prstGeom prst="rect">
            <a:avLst/>
          </a:prstGeom>
        </p:spPr>
        <p:txBody>
          <a:bodyPr anchorCtr="0" anchor="t" bIns="0" lIns="0" spcFirstLastPara="1" rIns="0" wrap="square" tIns="0">
            <a:noAutofit/>
          </a:bodyPr>
          <a:lstStyle/>
          <a:p>
            <a:pPr indent="-368300" lvl="0" marL="457200" rtl="0" algn="l">
              <a:spcBef>
                <a:spcPts val="600"/>
              </a:spcBef>
              <a:spcAft>
                <a:spcPts val="0"/>
              </a:spcAft>
              <a:buSzPts val="2200"/>
              <a:buChar char="➢"/>
            </a:pPr>
            <a:r>
              <a:rPr lang="en" sz="2200"/>
              <a:t>Prototype</a:t>
            </a:r>
            <a:endParaRPr sz="2200"/>
          </a:p>
          <a:p>
            <a:pPr indent="-342900" lvl="1" marL="914400" rtl="0" algn="l">
              <a:spcBef>
                <a:spcPts val="0"/>
              </a:spcBef>
              <a:spcAft>
                <a:spcPts val="0"/>
              </a:spcAft>
              <a:buSzPts val="1800"/>
              <a:buChar char="￫"/>
            </a:pPr>
            <a:r>
              <a:rPr lang="en" sz="1800"/>
              <a:t>List of recommended travel </a:t>
            </a:r>
            <a:r>
              <a:rPr lang="en" sz="1800"/>
              <a:t>destinations on Stanford Campus</a:t>
            </a:r>
            <a:endParaRPr sz="1800"/>
          </a:p>
          <a:p>
            <a:pPr indent="-342900" lvl="1" marL="914400" rtl="0" algn="l">
              <a:spcBef>
                <a:spcPts val="0"/>
              </a:spcBef>
              <a:spcAft>
                <a:spcPts val="0"/>
              </a:spcAft>
              <a:buSzPts val="1800"/>
              <a:buChar char="￫"/>
            </a:pPr>
            <a:r>
              <a:rPr lang="en" sz="1800"/>
              <a:t>2 perspectives, Local &amp; Tourist</a:t>
            </a:r>
            <a:endParaRPr sz="1800"/>
          </a:p>
          <a:p>
            <a:pPr indent="-342900" lvl="1" marL="914400" rtl="0" algn="l">
              <a:spcBef>
                <a:spcPts val="0"/>
              </a:spcBef>
              <a:spcAft>
                <a:spcPts val="0"/>
              </a:spcAft>
              <a:buSzPts val="1800"/>
              <a:buChar char="￫"/>
            </a:pPr>
            <a:r>
              <a:rPr lang="en" sz="1800"/>
              <a:t>Directions to travel destinations</a:t>
            </a:r>
            <a:endParaRPr sz="1800"/>
          </a:p>
        </p:txBody>
      </p:sp>
      <p:sp>
        <p:nvSpPr>
          <p:cNvPr id="341" name="Google Shape;341;p32"/>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42" name="Google Shape;342;p32"/>
          <p:cNvSpPr txBox="1"/>
          <p:nvPr>
            <p:ph idx="1" type="body"/>
          </p:nvPr>
        </p:nvSpPr>
        <p:spPr>
          <a:xfrm>
            <a:off x="1003200" y="2717427"/>
            <a:ext cx="7137600" cy="1476900"/>
          </a:xfrm>
          <a:prstGeom prst="rect">
            <a:avLst/>
          </a:prstGeom>
        </p:spPr>
        <p:txBody>
          <a:bodyPr anchorCtr="0" anchor="t" bIns="0" lIns="0" spcFirstLastPara="1" rIns="0" wrap="square" tIns="0">
            <a:noAutofit/>
          </a:bodyPr>
          <a:lstStyle/>
          <a:p>
            <a:pPr indent="-368300" lvl="0" marL="457200" rtl="0" algn="l">
              <a:spcBef>
                <a:spcPts val="600"/>
              </a:spcBef>
              <a:spcAft>
                <a:spcPts val="0"/>
              </a:spcAft>
              <a:buSzPts val="2200"/>
              <a:buChar char="➢"/>
            </a:pPr>
            <a:r>
              <a:rPr lang="en" sz="2200"/>
              <a:t>Participants</a:t>
            </a:r>
            <a:endParaRPr sz="1800"/>
          </a:p>
        </p:txBody>
      </p:sp>
      <p:pic>
        <p:nvPicPr>
          <p:cNvPr id="343" name="Google Shape;343;p32"/>
          <p:cNvPicPr preferRelativeResize="0"/>
          <p:nvPr/>
        </p:nvPicPr>
        <p:blipFill>
          <a:blip r:embed="rId3">
            <a:alphaModFix/>
          </a:blip>
          <a:stretch>
            <a:fillRect/>
          </a:stretch>
        </p:blipFill>
        <p:spPr>
          <a:xfrm>
            <a:off x="6037375" y="2484300"/>
            <a:ext cx="2652375" cy="1989274"/>
          </a:xfrm>
          <a:prstGeom prst="rect">
            <a:avLst/>
          </a:prstGeom>
          <a:noFill/>
          <a:ln>
            <a:noFill/>
          </a:ln>
        </p:spPr>
      </p:pic>
      <p:pic>
        <p:nvPicPr>
          <p:cNvPr id="344" name="Google Shape;344;p32"/>
          <p:cNvPicPr preferRelativeResize="0"/>
          <p:nvPr/>
        </p:nvPicPr>
        <p:blipFill>
          <a:blip r:embed="rId4">
            <a:alphaModFix/>
          </a:blip>
          <a:stretch>
            <a:fillRect/>
          </a:stretch>
        </p:blipFill>
        <p:spPr>
          <a:xfrm>
            <a:off x="7146638" y="2552674"/>
            <a:ext cx="1288808" cy="1718426"/>
          </a:xfrm>
          <a:prstGeom prst="rect">
            <a:avLst/>
          </a:prstGeom>
          <a:noFill/>
          <a:ln>
            <a:noFill/>
          </a:ln>
        </p:spPr>
      </p:pic>
      <p:pic>
        <p:nvPicPr>
          <p:cNvPr id="345" name="Google Shape;345;p32"/>
          <p:cNvPicPr preferRelativeResize="0"/>
          <p:nvPr/>
        </p:nvPicPr>
        <p:blipFill>
          <a:blip r:embed="rId5">
            <a:alphaModFix/>
          </a:blip>
          <a:stretch>
            <a:fillRect/>
          </a:stretch>
        </p:blipFill>
        <p:spPr>
          <a:xfrm>
            <a:off x="4983225" y="2539975"/>
            <a:ext cx="1307850" cy="1743826"/>
          </a:xfrm>
          <a:prstGeom prst="rect">
            <a:avLst/>
          </a:prstGeom>
          <a:noFill/>
          <a:ln>
            <a:noFill/>
          </a:ln>
        </p:spPr>
      </p:pic>
      <p:sp>
        <p:nvSpPr>
          <p:cNvPr id="346" name="Google Shape;346;p32"/>
          <p:cNvSpPr txBox="1"/>
          <p:nvPr>
            <p:ph idx="1" type="body"/>
          </p:nvPr>
        </p:nvSpPr>
        <p:spPr>
          <a:xfrm>
            <a:off x="1003200" y="3025861"/>
            <a:ext cx="4638600" cy="1476900"/>
          </a:xfrm>
          <a:prstGeom prst="rect">
            <a:avLst/>
          </a:prstGeom>
        </p:spPr>
        <p:txBody>
          <a:bodyPr anchorCtr="0" anchor="t" bIns="0" lIns="0" spcFirstLastPara="1" rIns="0" wrap="square" tIns="0">
            <a:noAutofit/>
          </a:bodyPr>
          <a:lstStyle/>
          <a:p>
            <a:pPr indent="-342900" lvl="1" marL="914400" rtl="0" algn="l">
              <a:spcBef>
                <a:spcPts val="480"/>
              </a:spcBef>
              <a:spcAft>
                <a:spcPts val="0"/>
              </a:spcAft>
              <a:buSzPts val="1800"/>
              <a:buChar char="￫"/>
            </a:pPr>
            <a:r>
              <a:rPr lang="en" sz="1800"/>
              <a:t>Tourists - 2 Groups</a:t>
            </a:r>
            <a:endParaRPr sz="1800"/>
          </a:p>
          <a:p>
            <a:pPr indent="-342900" lvl="1" marL="914400" rtl="0" algn="l">
              <a:spcBef>
                <a:spcPts val="0"/>
              </a:spcBef>
              <a:spcAft>
                <a:spcPts val="0"/>
              </a:spcAft>
              <a:buSzPts val="1800"/>
              <a:buChar char="￫"/>
            </a:pPr>
            <a:r>
              <a:rPr lang="en" sz="1800"/>
              <a:t>Stanford Students - 3 Students</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xEl>
                                              <p:pRg end="0" st="0"/>
                                            </p:txEl>
                                          </p:spTgt>
                                        </p:tgtEl>
                                        <p:attrNameLst>
                                          <p:attrName>style.visibility</p:attrName>
                                        </p:attrNameLst>
                                      </p:cBhvr>
                                      <p:to>
                                        <p:strVal val="visible"/>
                                      </p:to>
                                    </p:set>
                                    <p:animEffect filter="fade" transition="in">
                                      <p:cBhvr>
                                        <p:cTn dur="1000"/>
                                        <p:tgtEl>
                                          <p:spTgt spid="3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xEl>
                                              <p:pRg end="1" st="1"/>
                                            </p:txEl>
                                          </p:spTgt>
                                        </p:tgtEl>
                                        <p:attrNameLst>
                                          <p:attrName>style.visibility</p:attrName>
                                        </p:attrNameLst>
                                      </p:cBhvr>
                                      <p:to>
                                        <p:strVal val="visible"/>
                                      </p:to>
                                    </p:set>
                                    <p:animEffect filter="fade" transition="in">
                                      <p:cBhvr>
                                        <p:cTn dur="1000"/>
                                        <p:tgtEl>
                                          <p:spTgt spid="3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xEl>
                                              <p:pRg end="2" st="2"/>
                                            </p:txEl>
                                          </p:spTgt>
                                        </p:tgtEl>
                                        <p:attrNameLst>
                                          <p:attrName>style.visibility</p:attrName>
                                        </p:attrNameLst>
                                      </p:cBhvr>
                                      <p:to>
                                        <p:strVal val="visible"/>
                                      </p:to>
                                    </p:set>
                                    <p:animEffect filter="fade" transition="in">
                                      <p:cBhvr>
                                        <p:cTn dur="1000"/>
                                        <p:tgtEl>
                                          <p:spTgt spid="3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xEl>
                                              <p:pRg end="3" st="3"/>
                                            </p:txEl>
                                          </p:spTgt>
                                        </p:tgtEl>
                                        <p:attrNameLst>
                                          <p:attrName>style.visibility</p:attrName>
                                        </p:attrNameLst>
                                      </p:cBhvr>
                                      <p:to>
                                        <p:strVal val="visible"/>
                                      </p:to>
                                    </p:set>
                                    <p:animEffect filter="fade" transition="in">
                                      <p:cBhvr>
                                        <p:cTn dur="1000"/>
                                        <p:tgtEl>
                                          <p:spTgt spid="340">
                                            <p:txEl>
                                              <p:pRg end="3" st="3"/>
                                            </p:txEl>
                                          </p:spTgt>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34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0" st="0"/>
                                            </p:txEl>
                                          </p:spTgt>
                                        </p:tgtEl>
                                        <p:attrNameLst>
                                          <p:attrName>style.visibility</p:attrName>
                                        </p:attrNameLst>
                                      </p:cBhvr>
                                      <p:to>
                                        <p:strVal val="visible"/>
                                      </p:to>
                                    </p:set>
                                    <p:animEffect filter="fade" transition="in">
                                      <p:cBhvr>
                                        <p:cTn dur="1000"/>
                                        <p:tgtEl>
                                          <p:spTgt spid="3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xEl>
                                              <p:pRg end="1" st="1"/>
                                            </p:txEl>
                                          </p:spTgt>
                                        </p:tgtEl>
                                        <p:attrNameLst>
                                          <p:attrName>style.visibility</p:attrName>
                                        </p:attrNameLst>
                                      </p:cBhvr>
                                      <p:to>
                                        <p:strVal val="visible"/>
                                      </p:to>
                                    </p:set>
                                    <p:animEffect filter="fade" transition="in">
                                      <p:cBhvr>
                                        <p:cTn dur="1000"/>
                                        <p:tgtEl>
                                          <p:spTgt spid="3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200"/>
                                        <p:tgtEl>
                                          <p:spTgt spid="345"/>
                                        </p:tgtEl>
                                      </p:cBhvr>
                                    </p:animEffect>
                                  </p:childTnLst>
                                </p:cTn>
                              </p:par>
                            </p:childTnLst>
                          </p:cTn>
                        </p:par>
                        <p:par>
                          <p:cTn fill="hold">
                            <p:stCondLst>
                              <p:cond delay="200"/>
                            </p:stCondLst>
                            <p:childTnLst>
                              <p:par>
                                <p:cTn fill="hold" nodeType="after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300"/>
                                        <p:tgtEl>
                                          <p:spTgt spid="3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5"/>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Team Presentation</a:t>
            </a:r>
            <a:endParaRPr/>
          </a:p>
        </p:txBody>
      </p:sp>
      <p:sp>
        <p:nvSpPr>
          <p:cNvPr id="184" name="Google Shape;184;p15"/>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185" name="Google Shape;185;p15"/>
          <p:cNvSpPr txBox="1"/>
          <p:nvPr/>
        </p:nvSpPr>
        <p:spPr>
          <a:xfrm>
            <a:off x="860325" y="3379000"/>
            <a:ext cx="1489200" cy="8580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dk1"/>
                </a:solidFill>
                <a:latin typeface="Frank Ruhl Libre"/>
                <a:ea typeface="Frank Ruhl Libre"/>
                <a:cs typeface="Frank Ruhl Libre"/>
                <a:sym typeface="Frank Ruhl Libre"/>
              </a:rPr>
              <a:t>Jason Lin</a:t>
            </a:r>
            <a:br>
              <a:rPr lang="en">
                <a:latin typeface="Frank Ruhl Libre"/>
                <a:ea typeface="Frank Ruhl Libre"/>
                <a:cs typeface="Frank Ruhl Libre"/>
                <a:sym typeface="Frank Ruhl Libre"/>
              </a:rPr>
            </a:br>
            <a:r>
              <a:rPr lang="en" sz="800">
                <a:solidFill>
                  <a:schemeClr val="dk2"/>
                </a:solidFill>
                <a:latin typeface="Frank Ruhl Libre"/>
                <a:ea typeface="Frank Ruhl Libre"/>
                <a:cs typeface="Frank Ruhl Libre"/>
                <a:sym typeface="Frank Ruhl Libre"/>
              </a:rPr>
              <a:t>Sophomore</a:t>
            </a:r>
            <a:endParaRPr sz="800">
              <a:solidFill>
                <a:schemeClr val="dk2"/>
              </a:solidFill>
              <a:latin typeface="Frank Ruhl Libre"/>
              <a:ea typeface="Frank Ruhl Libre"/>
              <a:cs typeface="Frank Ruhl Libre"/>
              <a:sym typeface="Frank Ruhl Libre"/>
            </a:endParaRPr>
          </a:p>
          <a:p>
            <a:pPr indent="0" lvl="0" marL="0" rtl="0" algn="ctr">
              <a:spcBef>
                <a:spcPts val="400"/>
              </a:spcBef>
              <a:spcAft>
                <a:spcPts val="0"/>
              </a:spcAft>
              <a:buNone/>
            </a:pPr>
            <a:r>
              <a:rPr lang="en" sz="900">
                <a:solidFill>
                  <a:schemeClr val="dk2"/>
                </a:solidFill>
                <a:latin typeface="Frank Ruhl Libre"/>
                <a:ea typeface="Frank Ruhl Libre"/>
                <a:cs typeface="Frank Ruhl Libre"/>
                <a:sym typeface="Frank Ruhl Libre"/>
              </a:rPr>
              <a:t>Declared HCI 1 week and 1 day ago </a:t>
            </a:r>
            <a:endParaRPr sz="900">
              <a:solidFill>
                <a:schemeClr val="dk2"/>
              </a:solidFill>
              <a:latin typeface="Frank Ruhl Libre"/>
              <a:ea typeface="Frank Ruhl Libre"/>
              <a:cs typeface="Frank Ruhl Libre"/>
              <a:sym typeface="Frank Ruhl Libre"/>
            </a:endParaRPr>
          </a:p>
          <a:p>
            <a:pPr indent="0" lvl="0" marL="0" rtl="0" algn="ctr">
              <a:spcBef>
                <a:spcPts val="400"/>
              </a:spcBef>
              <a:spcAft>
                <a:spcPts val="400"/>
              </a:spcAft>
              <a:buNone/>
            </a:pPr>
            <a:r>
              <a:rPr lang="en" sz="900">
                <a:solidFill>
                  <a:schemeClr val="dk2"/>
                </a:solidFill>
                <a:latin typeface="Frank Ruhl Libre"/>
                <a:ea typeface="Frank Ruhl Libre"/>
                <a:cs typeface="Frank Ruhl Libre"/>
                <a:sym typeface="Frank Ruhl Libre"/>
              </a:rPr>
              <a:t>Likes to juggle, jog, joggle (both at same time); make motorized couches</a:t>
            </a:r>
            <a:endParaRPr sz="900">
              <a:solidFill>
                <a:schemeClr val="dk2"/>
              </a:solidFill>
              <a:latin typeface="Frank Ruhl Libre"/>
              <a:ea typeface="Frank Ruhl Libre"/>
              <a:cs typeface="Frank Ruhl Libre"/>
              <a:sym typeface="Frank Ruhl Libre"/>
            </a:endParaRPr>
          </a:p>
        </p:txBody>
      </p:sp>
      <p:pic>
        <p:nvPicPr>
          <p:cNvPr id="186" name="Google Shape;186;p15"/>
          <p:cNvPicPr preferRelativeResize="0"/>
          <p:nvPr/>
        </p:nvPicPr>
        <p:blipFill rotWithShape="1">
          <a:blip r:embed="rId3">
            <a:alphaModFix/>
          </a:blip>
          <a:srcRect b="0" l="0" r="0" t="0"/>
          <a:stretch/>
        </p:blipFill>
        <p:spPr>
          <a:xfrm>
            <a:off x="2835025" y="1759975"/>
            <a:ext cx="1489200" cy="1489200"/>
          </a:xfrm>
          <a:prstGeom prst="ellipse">
            <a:avLst/>
          </a:prstGeom>
          <a:noFill/>
          <a:ln cap="flat" cmpd="sng" w="9525">
            <a:solidFill>
              <a:schemeClr val="lt2"/>
            </a:solidFill>
            <a:prstDash val="solid"/>
            <a:round/>
            <a:headEnd len="sm" w="sm" type="none"/>
            <a:tailEnd len="sm" w="sm" type="none"/>
          </a:ln>
        </p:spPr>
      </p:pic>
      <p:sp>
        <p:nvSpPr>
          <p:cNvPr id="187" name="Google Shape;187;p15"/>
          <p:cNvSpPr txBox="1"/>
          <p:nvPr/>
        </p:nvSpPr>
        <p:spPr>
          <a:xfrm>
            <a:off x="2840050" y="3379000"/>
            <a:ext cx="1489200" cy="734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dk1"/>
                </a:solidFill>
                <a:latin typeface="Frank Ruhl Libre"/>
                <a:ea typeface="Frank Ruhl Libre"/>
                <a:cs typeface="Frank Ruhl Libre"/>
                <a:sym typeface="Frank Ruhl Libre"/>
              </a:rPr>
              <a:t>Derek Hwang</a:t>
            </a:r>
            <a:br>
              <a:rPr lang="en">
                <a:latin typeface="Frank Ruhl Libre"/>
                <a:ea typeface="Frank Ruhl Libre"/>
                <a:cs typeface="Frank Ruhl Libre"/>
                <a:sym typeface="Frank Ruhl Libre"/>
              </a:rPr>
            </a:br>
            <a:r>
              <a:rPr lang="en" sz="800">
                <a:solidFill>
                  <a:schemeClr val="dk2"/>
                </a:solidFill>
                <a:latin typeface="Frank Ruhl Libre"/>
                <a:ea typeface="Frank Ruhl Libre"/>
                <a:cs typeface="Frank Ruhl Libre"/>
                <a:sym typeface="Frank Ruhl Libre"/>
              </a:rPr>
              <a:t>Coterm</a:t>
            </a:r>
            <a:endParaRPr sz="800">
              <a:solidFill>
                <a:schemeClr val="dk2"/>
              </a:solidFill>
              <a:latin typeface="Frank Ruhl Libre"/>
              <a:ea typeface="Frank Ruhl Libre"/>
              <a:cs typeface="Frank Ruhl Libre"/>
              <a:sym typeface="Frank Ruhl Libre"/>
            </a:endParaRPr>
          </a:p>
          <a:p>
            <a:pPr indent="0" lvl="0" marL="0" rtl="0" algn="ctr">
              <a:spcBef>
                <a:spcPts val="400"/>
              </a:spcBef>
              <a:spcAft>
                <a:spcPts val="0"/>
              </a:spcAft>
              <a:buNone/>
            </a:pPr>
            <a:r>
              <a:rPr lang="en" sz="900">
                <a:solidFill>
                  <a:schemeClr val="dk2"/>
                </a:solidFill>
                <a:latin typeface="Frank Ruhl Libre"/>
                <a:ea typeface="Frank Ruhl Libre"/>
                <a:cs typeface="Frank Ruhl Libre"/>
                <a:sym typeface="Frank Ruhl Libre"/>
              </a:rPr>
              <a:t>Went to undergrad in the rather more picturesque land of San Diego </a:t>
            </a:r>
            <a:endParaRPr>
              <a:latin typeface="Frank Ruhl Libre"/>
              <a:ea typeface="Frank Ruhl Libre"/>
              <a:cs typeface="Frank Ruhl Libre"/>
              <a:sym typeface="Frank Ruhl Libre"/>
            </a:endParaRPr>
          </a:p>
          <a:p>
            <a:pPr indent="0" lvl="0" marL="0" rtl="0" algn="ctr">
              <a:spcBef>
                <a:spcPts val="400"/>
              </a:spcBef>
              <a:spcAft>
                <a:spcPts val="400"/>
              </a:spcAft>
              <a:buNone/>
            </a:pPr>
            <a:r>
              <a:t/>
            </a:r>
            <a:endParaRPr>
              <a:latin typeface="Frank Ruhl Libre"/>
              <a:ea typeface="Frank Ruhl Libre"/>
              <a:cs typeface="Frank Ruhl Libre"/>
              <a:sym typeface="Frank Ruhl Libre"/>
            </a:endParaRPr>
          </a:p>
        </p:txBody>
      </p:sp>
      <p:pic>
        <p:nvPicPr>
          <p:cNvPr id="188" name="Google Shape;188;p15"/>
          <p:cNvPicPr preferRelativeResize="0"/>
          <p:nvPr/>
        </p:nvPicPr>
        <p:blipFill rotWithShape="1">
          <a:blip r:embed="rId4">
            <a:alphaModFix/>
          </a:blip>
          <a:srcRect b="0" l="-22129" r="-22129" t="-5663"/>
          <a:stretch/>
        </p:blipFill>
        <p:spPr>
          <a:xfrm>
            <a:off x="4814750" y="1759975"/>
            <a:ext cx="1489200" cy="1489200"/>
          </a:xfrm>
          <a:prstGeom prst="ellipse">
            <a:avLst/>
          </a:prstGeom>
          <a:noFill/>
          <a:ln cap="flat" cmpd="sng" w="9525">
            <a:solidFill>
              <a:schemeClr val="lt2"/>
            </a:solidFill>
            <a:prstDash val="solid"/>
            <a:round/>
            <a:headEnd len="sm" w="sm" type="none"/>
            <a:tailEnd len="sm" w="sm" type="none"/>
          </a:ln>
        </p:spPr>
      </p:pic>
      <p:sp>
        <p:nvSpPr>
          <p:cNvPr id="189" name="Google Shape;189;p15"/>
          <p:cNvSpPr txBox="1"/>
          <p:nvPr/>
        </p:nvSpPr>
        <p:spPr>
          <a:xfrm>
            <a:off x="4819775" y="3379000"/>
            <a:ext cx="1489200" cy="734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dk1"/>
                </a:solidFill>
                <a:latin typeface="Frank Ruhl Libre"/>
                <a:ea typeface="Frank Ruhl Libre"/>
                <a:cs typeface="Frank Ruhl Libre"/>
                <a:sym typeface="Frank Ruhl Libre"/>
              </a:rPr>
              <a:t>Karson Lippert</a:t>
            </a:r>
            <a:br>
              <a:rPr lang="en">
                <a:latin typeface="Frank Ruhl Libre"/>
                <a:ea typeface="Frank Ruhl Libre"/>
                <a:cs typeface="Frank Ruhl Libre"/>
                <a:sym typeface="Frank Ruhl Libre"/>
              </a:rPr>
            </a:br>
            <a:r>
              <a:rPr lang="en" sz="800">
                <a:solidFill>
                  <a:schemeClr val="dk2"/>
                </a:solidFill>
                <a:latin typeface="Frank Ruhl Libre"/>
                <a:ea typeface="Frank Ruhl Libre"/>
                <a:cs typeface="Frank Ruhl Libre"/>
                <a:sym typeface="Frank Ruhl Libre"/>
              </a:rPr>
              <a:t>Senior</a:t>
            </a:r>
            <a:endParaRPr sz="800">
              <a:solidFill>
                <a:schemeClr val="dk2"/>
              </a:solidFill>
              <a:latin typeface="Frank Ruhl Libre"/>
              <a:ea typeface="Frank Ruhl Libre"/>
              <a:cs typeface="Frank Ruhl Libre"/>
              <a:sym typeface="Frank Ruhl Libre"/>
            </a:endParaRPr>
          </a:p>
          <a:p>
            <a:pPr indent="0" lvl="0" marL="0" rtl="0" algn="ctr">
              <a:spcBef>
                <a:spcPts val="400"/>
              </a:spcBef>
              <a:spcAft>
                <a:spcPts val="0"/>
              </a:spcAft>
              <a:buNone/>
            </a:pPr>
            <a:r>
              <a:rPr lang="en" sz="900" strike="sngStrike">
                <a:solidFill>
                  <a:schemeClr val="dk2"/>
                </a:solidFill>
                <a:latin typeface="Frank Ruhl Libre"/>
                <a:ea typeface="Frank Ruhl Libre"/>
                <a:cs typeface="Frank Ruhl Libre"/>
                <a:sym typeface="Frank Ruhl Libre"/>
              </a:rPr>
              <a:t>Currently in</a:t>
            </a:r>
            <a:r>
              <a:rPr lang="en" sz="900">
                <a:solidFill>
                  <a:schemeClr val="dk2"/>
                </a:solidFill>
                <a:latin typeface="Frank Ruhl Libre"/>
                <a:ea typeface="Frank Ruhl Libre"/>
                <a:cs typeface="Frank Ruhl Libre"/>
                <a:sym typeface="Frank Ruhl Libre"/>
              </a:rPr>
              <a:t> </a:t>
            </a:r>
            <a:endParaRPr sz="900">
              <a:solidFill>
                <a:schemeClr val="dk2"/>
              </a:solidFill>
              <a:latin typeface="Frank Ruhl Libre"/>
              <a:ea typeface="Frank Ruhl Libre"/>
              <a:cs typeface="Frank Ruhl Libre"/>
              <a:sym typeface="Frank Ruhl Libre"/>
            </a:endParaRPr>
          </a:p>
          <a:p>
            <a:pPr indent="0" lvl="0" marL="0" rtl="0" algn="ctr">
              <a:spcBef>
                <a:spcPts val="400"/>
              </a:spcBef>
              <a:spcAft>
                <a:spcPts val="0"/>
              </a:spcAft>
              <a:buNone/>
            </a:pPr>
            <a:r>
              <a:rPr lang="en" sz="900">
                <a:solidFill>
                  <a:schemeClr val="dk2"/>
                </a:solidFill>
                <a:latin typeface="Frank Ruhl Libre"/>
                <a:ea typeface="Frank Ruhl Libre"/>
                <a:cs typeface="Frank Ruhl Libre"/>
                <a:sym typeface="Frank Ruhl Libre"/>
              </a:rPr>
              <a:t>       Out of quarantine. </a:t>
            </a:r>
            <a:r>
              <a:rPr lang="en" sz="900">
                <a:solidFill>
                  <a:schemeClr val="dk2"/>
                </a:solidFill>
                <a:latin typeface="Frank Ruhl Libre"/>
                <a:ea typeface="Frank Ruhl Libre"/>
                <a:cs typeface="Frank Ruhl Libre"/>
                <a:sym typeface="Frank Ruhl Libre"/>
              </a:rPr>
              <a:t>😊</a:t>
            </a:r>
            <a:endParaRPr>
              <a:latin typeface="Frank Ruhl Libre"/>
              <a:ea typeface="Frank Ruhl Libre"/>
              <a:cs typeface="Frank Ruhl Libre"/>
              <a:sym typeface="Frank Ruhl Libre"/>
            </a:endParaRPr>
          </a:p>
          <a:p>
            <a:pPr indent="0" lvl="0" marL="0" rtl="0" algn="ctr">
              <a:spcBef>
                <a:spcPts val="400"/>
              </a:spcBef>
              <a:spcAft>
                <a:spcPts val="0"/>
              </a:spcAft>
              <a:buNone/>
            </a:pPr>
            <a:r>
              <a:t/>
            </a:r>
            <a:endParaRPr>
              <a:latin typeface="Frank Ruhl Libre"/>
              <a:ea typeface="Frank Ruhl Libre"/>
              <a:cs typeface="Frank Ruhl Libre"/>
              <a:sym typeface="Frank Ruhl Libre"/>
            </a:endParaRPr>
          </a:p>
          <a:p>
            <a:pPr indent="0" lvl="0" marL="0" rtl="0" algn="ctr">
              <a:spcBef>
                <a:spcPts val="400"/>
              </a:spcBef>
              <a:spcAft>
                <a:spcPts val="400"/>
              </a:spcAft>
              <a:buNone/>
            </a:pPr>
            <a:r>
              <a:t/>
            </a:r>
            <a:endParaRPr b="1" sz="1200">
              <a:solidFill>
                <a:schemeClr val="dk1"/>
              </a:solidFill>
              <a:latin typeface="Frank Ruhl Libre"/>
              <a:ea typeface="Frank Ruhl Libre"/>
              <a:cs typeface="Frank Ruhl Libre"/>
              <a:sym typeface="Frank Ruhl Libre"/>
            </a:endParaRPr>
          </a:p>
        </p:txBody>
      </p:sp>
      <p:pic>
        <p:nvPicPr>
          <p:cNvPr id="190" name="Google Shape;190;p15"/>
          <p:cNvPicPr preferRelativeResize="0"/>
          <p:nvPr/>
        </p:nvPicPr>
        <p:blipFill rotWithShape="1">
          <a:blip r:embed="rId5">
            <a:alphaModFix/>
          </a:blip>
          <a:srcRect b="24079" l="0" r="0" t="9253"/>
          <a:stretch/>
        </p:blipFill>
        <p:spPr>
          <a:xfrm>
            <a:off x="6794475" y="1759975"/>
            <a:ext cx="1489200" cy="1489200"/>
          </a:xfrm>
          <a:prstGeom prst="ellipse">
            <a:avLst/>
          </a:prstGeom>
          <a:noFill/>
          <a:ln>
            <a:noFill/>
          </a:ln>
        </p:spPr>
      </p:pic>
      <p:sp>
        <p:nvSpPr>
          <p:cNvPr id="191" name="Google Shape;191;p15"/>
          <p:cNvSpPr txBox="1"/>
          <p:nvPr/>
        </p:nvSpPr>
        <p:spPr>
          <a:xfrm>
            <a:off x="6799500" y="3379000"/>
            <a:ext cx="1489200" cy="7341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b="1" lang="en" sz="1200">
                <a:solidFill>
                  <a:schemeClr val="dk1"/>
                </a:solidFill>
                <a:latin typeface="Frank Ruhl Libre"/>
                <a:ea typeface="Frank Ruhl Libre"/>
                <a:cs typeface="Frank Ruhl Libre"/>
                <a:sym typeface="Frank Ruhl Libre"/>
              </a:rPr>
              <a:t>Winston Shum</a:t>
            </a:r>
            <a:br>
              <a:rPr lang="en">
                <a:latin typeface="Frank Ruhl Libre"/>
                <a:ea typeface="Frank Ruhl Libre"/>
                <a:cs typeface="Frank Ruhl Libre"/>
                <a:sym typeface="Frank Ruhl Libre"/>
              </a:rPr>
            </a:br>
            <a:r>
              <a:rPr lang="en" sz="800">
                <a:solidFill>
                  <a:schemeClr val="dk2"/>
                </a:solidFill>
                <a:latin typeface="Frank Ruhl Libre"/>
                <a:ea typeface="Frank Ruhl Libre"/>
                <a:cs typeface="Frank Ruhl Libre"/>
                <a:sym typeface="Frank Ruhl Libre"/>
              </a:rPr>
              <a:t>Senior</a:t>
            </a:r>
            <a:endParaRPr sz="800">
              <a:solidFill>
                <a:schemeClr val="dk2"/>
              </a:solidFill>
              <a:latin typeface="Frank Ruhl Libre"/>
              <a:ea typeface="Frank Ruhl Libre"/>
              <a:cs typeface="Frank Ruhl Libre"/>
              <a:sym typeface="Frank Ruhl Libre"/>
            </a:endParaRPr>
          </a:p>
          <a:p>
            <a:pPr indent="0" lvl="0" marL="0" rtl="0" algn="ctr">
              <a:spcBef>
                <a:spcPts val="400"/>
              </a:spcBef>
              <a:spcAft>
                <a:spcPts val="400"/>
              </a:spcAft>
              <a:buNone/>
            </a:pPr>
            <a:r>
              <a:rPr lang="en" sz="900">
                <a:solidFill>
                  <a:schemeClr val="dk2"/>
                </a:solidFill>
                <a:latin typeface="Frank Ruhl Libre"/>
                <a:ea typeface="Frank Ruhl Libre"/>
                <a:cs typeface="Frank Ruhl Libre"/>
                <a:sym typeface="Frank Ruhl Libre"/>
              </a:rPr>
              <a:t>Knows great travelers!</a:t>
            </a:r>
            <a:endParaRPr>
              <a:latin typeface="Frank Ruhl Libre"/>
              <a:ea typeface="Frank Ruhl Libre"/>
              <a:cs typeface="Frank Ruhl Libre"/>
              <a:sym typeface="Frank Ruhl Libre"/>
            </a:endParaRPr>
          </a:p>
        </p:txBody>
      </p:sp>
      <p:pic>
        <p:nvPicPr>
          <p:cNvPr id="192" name="Google Shape;192;p15"/>
          <p:cNvPicPr preferRelativeResize="0"/>
          <p:nvPr/>
        </p:nvPicPr>
        <p:blipFill rotWithShape="1">
          <a:blip r:embed="rId6">
            <a:alphaModFix/>
          </a:blip>
          <a:srcRect b="0" l="19259" r="19266" t="0"/>
          <a:stretch/>
        </p:blipFill>
        <p:spPr>
          <a:xfrm>
            <a:off x="855300" y="1759975"/>
            <a:ext cx="1489200" cy="1489200"/>
          </a:xfrm>
          <a:prstGeom prst="ellipse">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33"/>
          <p:cNvSpPr txBox="1"/>
          <p:nvPr>
            <p:ph idx="2" type="body"/>
          </p:nvPr>
        </p:nvSpPr>
        <p:spPr>
          <a:xfrm>
            <a:off x="4784100" y="1563725"/>
            <a:ext cx="3502500" cy="2801700"/>
          </a:xfrm>
          <a:prstGeom prst="rect">
            <a:avLst/>
          </a:prstGeom>
        </p:spPr>
        <p:txBody>
          <a:bodyPr anchorCtr="0" anchor="t" bIns="0" lIns="0" spcFirstLastPara="1" rIns="0" wrap="square" tIns="0">
            <a:noAutofit/>
          </a:bodyPr>
          <a:lstStyle/>
          <a:p>
            <a:pPr indent="-355600" lvl="0" marL="457200" rtl="0" algn="l">
              <a:spcBef>
                <a:spcPts val="600"/>
              </a:spcBef>
              <a:spcAft>
                <a:spcPts val="0"/>
              </a:spcAft>
              <a:buSzPts val="2000"/>
              <a:buChar char="➢"/>
            </a:pPr>
            <a:r>
              <a:rPr lang="en"/>
              <a:t>Considerations</a:t>
            </a:r>
            <a:endParaRPr/>
          </a:p>
          <a:p>
            <a:pPr indent="-342900" lvl="1" marL="914400" rtl="0" algn="l">
              <a:spcBef>
                <a:spcPts val="0"/>
              </a:spcBef>
              <a:spcAft>
                <a:spcPts val="0"/>
              </a:spcAft>
              <a:buSzPts val="1800"/>
              <a:buChar char="￫"/>
            </a:pPr>
            <a:r>
              <a:rPr lang="en" sz="1800"/>
              <a:t>Language barrier could hinder experience</a:t>
            </a:r>
            <a:endParaRPr sz="1800"/>
          </a:p>
          <a:p>
            <a:pPr indent="-342900" lvl="1" marL="914400" rtl="0" algn="l">
              <a:spcBef>
                <a:spcPts val="0"/>
              </a:spcBef>
              <a:spcAft>
                <a:spcPts val="0"/>
              </a:spcAft>
              <a:buSzPts val="1800"/>
              <a:buChar char="￫"/>
            </a:pPr>
            <a:r>
              <a:rPr lang="en" sz="1800"/>
              <a:t>Prior commitments and lack of desired knowledge may result in minimal assistance</a:t>
            </a:r>
            <a:endParaRPr sz="1800"/>
          </a:p>
          <a:p>
            <a:pPr indent="-342900" lvl="1" marL="914400" rtl="0" algn="l">
              <a:spcBef>
                <a:spcPts val="0"/>
              </a:spcBef>
              <a:spcAft>
                <a:spcPts val="0"/>
              </a:spcAft>
              <a:buSzPts val="1800"/>
              <a:buChar char="￫"/>
            </a:pPr>
            <a:r>
              <a:rPr lang="en" sz="1800"/>
              <a:t>Tourists don’t really need help with directions</a:t>
            </a:r>
            <a:endParaRPr sz="1800"/>
          </a:p>
        </p:txBody>
      </p:sp>
      <p:sp>
        <p:nvSpPr>
          <p:cNvPr id="352" name="Google Shape;352;p33"/>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Prototype 1: Helping Suggest</a:t>
            </a:r>
            <a:endParaRPr/>
          </a:p>
        </p:txBody>
      </p:sp>
      <p:sp>
        <p:nvSpPr>
          <p:cNvPr id="353" name="Google Shape;353;p33"/>
          <p:cNvSpPr txBox="1"/>
          <p:nvPr>
            <p:ph idx="1" type="body"/>
          </p:nvPr>
        </p:nvSpPr>
        <p:spPr>
          <a:xfrm>
            <a:off x="1003200" y="1563725"/>
            <a:ext cx="3356700" cy="2801700"/>
          </a:xfrm>
          <a:prstGeom prst="rect">
            <a:avLst/>
          </a:prstGeom>
        </p:spPr>
        <p:txBody>
          <a:bodyPr anchorCtr="0" anchor="t" bIns="0" lIns="0" spcFirstLastPara="1" rIns="0" wrap="square" tIns="0">
            <a:noAutofit/>
          </a:bodyPr>
          <a:lstStyle/>
          <a:p>
            <a:pPr indent="-355600" lvl="0" marL="457200" rtl="0" algn="l">
              <a:spcBef>
                <a:spcPts val="600"/>
              </a:spcBef>
              <a:spcAft>
                <a:spcPts val="0"/>
              </a:spcAft>
              <a:buSzPts val="2000"/>
              <a:buChar char="➢"/>
            </a:pPr>
            <a:r>
              <a:rPr lang="en"/>
              <a:t>Verified - Locals POV</a:t>
            </a:r>
            <a:endParaRPr/>
          </a:p>
          <a:p>
            <a:pPr indent="-355600" lvl="1" marL="914400" rtl="0" algn="l">
              <a:spcBef>
                <a:spcPts val="0"/>
              </a:spcBef>
              <a:spcAft>
                <a:spcPts val="0"/>
              </a:spcAft>
              <a:buSzPts val="2000"/>
              <a:buChar char="￫"/>
            </a:pPr>
            <a:r>
              <a:rPr lang="en"/>
              <a:t>Tourists were friendly and easy to talk to</a:t>
            </a:r>
            <a:endParaRPr/>
          </a:p>
          <a:p>
            <a:pPr indent="-355600" lvl="1" marL="914400" rtl="0" algn="l">
              <a:spcBef>
                <a:spcPts val="0"/>
              </a:spcBef>
              <a:spcAft>
                <a:spcPts val="0"/>
              </a:spcAft>
              <a:buSzPts val="2000"/>
              <a:buChar char="￫"/>
            </a:pPr>
            <a:r>
              <a:rPr lang="en"/>
              <a:t>Excited about recommendations</a:t>
            </a:r>
            <a:endParaRPr/>
          </a:p>
          <a:p>
            <a:pPr indent="-355600" lvl="0" marL="457200" rtl="0" algn="l">
              <a:spcBef>
                <a:spcPts val="0"/>
              </a:spcBef>
              <a:spcAft>
                <a:spcPts val="0"/>
              </a:spcAft>
              <a:buSzPts val="2000"/>
              <a:buChar char="➢"/>
            </a:pPr>
            <a:r>
              <a:rPr lang="en"/>
              <a:t>Verified - Tourists POV</a:t>
            </a:r>
            <a:endParaRPr/>
          </a:p>
          <a:p>
            <a:pPr indent="-342900" lvl="1" marL="914400" rtl="0" algn="l">
              <a:spcBef>
                <a:spcPts val="0"/>
              </a:spcBef>
              <a:spcAft>
                <a:spcPts val="0"/>
              </a:spcAft>
              <a:buSzPts val="1800"/>
              <a:buChar char="￫"/>
            </a:pPr>
            <a:r>
              <a:rPr lang="en" sz="1800"/>
              <a:t>Stanford students were happy to help (if they knew the location)</a:t>
            </a:r>
            <a:endParaRPr sz="1800"/>
          </a:p>
        </p:txBody>
      </p:sp>
      <p:sp>
        <p:nvSpPr>
          <p:cNvPr id="354" name="Google Shape;354;p33"/>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55" name="Google Shape;355;p33"/>
          <p:cNvSpPr/>
          <p:nvPr/>
        </p:nvSpPr>
        <p:spPr>
          <a:xfrm>
            <a:off x="837325" y="1634750"/>
            <a:ext cx="7559700" cy="180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latin typeface="Frank Ruhl Libre"/>
                <a:ea typeface="Frank Ruhl Libre"/>
                <a:cs typeface="Frank Ruhl Libre"/>
                <a:sym typeface="Frank Ruhl Libre"/>
              </a:rPr>
              <a:t>The Assumption is </a:t>
            </a:r>
            <a:r>
              <a:rPr lang="en" sz="5000">
                <a:solidFill>
                  <a:srgbClr val="6AA84F"/>
                </a:solidFill>
                <a:latin typeface="Frank Ruhl Libre"/>
                <a:ea typeface="Frank Ruhl Libre"/>
                <a:cs typeface="Frank Ruhl Libre"/>
                <a:sym typeface="Frank Ruhl Libre"/>
              </a:rPr>
              <a:t>valid</a:t>
            </a:r>
            <a:endParaRPr sz="5000">
              <a:solidFill>
                <a:srgbClr val="6AA84F"/>
              </a:solidFill>
              <a:latin typeface="Frank Ruhl Libre"/>
              <a:ea typeface="Frank Ruhl Libre"/>
              <a:cs typeface="Frank Ruhl Libre"/>
              <a:sym typeface="Frank Ruhl Libre"/>
            </a:endParaRPr>
          </a:p>
        </p:txBody>
      </p:sp>
      <p:sp>
        <p:nvSpPr>
          <p:cNvPr id="356" name="Google Shape;356;p33"/>
          <p:cNvSpPr txBox="1"/>
          <p:nvPr/>
        </p:nvSpPr>
        <p:spPr>
          <a:xfrm>
            <a:off x="2735225" y="2934575"/>
            <a:ext cx="365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rank Ruhl Libre"/>
                <a:ea typeface="Frank Ruhl Libre"/>
                <a:cs typeface="Frank Ruhl Libre"/>
                <a:sym typeface="Frank Ruhl Libre"/>
              </a:rPr>
              <a:t>And we could look into recommendations!</a:t>
            </a:r>
            <a:endParaRPr>
              <a:latin typeface="Frank Ruhl Libre"/>
              <a:ea typeface="Frank Ruhl Libre"/>
              <a:cs typeface="Frank Ruhl Libre"/>
              <a:sym typeface="Frank Ruhl Libr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xEl>
                                              <p:pRg end="0" st="0"/>
                                            </p:txEl>
                                          </p:spTgt>
                                        </p:tgtEl>
                                        <p:attrNameLst>
                                          <p:attrName>style.visibility</p:attrName>
                                        </p:attrNameLst>
                                      </p:cBhvr>
                                      <p:to>
                                        <p:strVal val="visible"/>
                                      </p:to>
                                    </p:set>
                                    <p:animEffect filter="fade" transition="in">
                                      <p:cBhvr>
                                        <p:cTn dur="1000"/>
                                        <p:tgtEl>
                                          <p:spTgt spid="35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xEl>
                                              <p:pRg end="1" st="1"/>
                                            </p:txEl>
                                          </p:spTgt>
                                        </p:tgtEl>
                                        <p:attrNameLst>
                                          <p:attrName>style.visibility</p:attrName>
                                        </p:attrNameLst>
                                      </p:cBhvr>
                                      <p:to>
                                        <p:strVal val="visible"/>
                                      </p:to>
                                    </p:set>
                                    <p:animEffect filter="fade" transition="in">
                                      <p:cBhvr>
                                        <p:cTn dur="1000"/>
                                        <p:tgtEl>
                                          <p:spTgt spid="35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xEl>
                                              <p:pRg end="2" st="2"/>
                                            </p:txEl>
                                          </p:spTgt>
                                        </p:tgtEl>
                                        <p:attrNameLst>
                                          <p:attrName>style.visibility</p:attrName>
                                        </p:attrNameLst>
                                      </p:cBhvr>
                                      <p:to>
                                        <p:strVal val="visible"/>
                                      </p:to>
                                    </p:set>
                                    <p:animEffect filter="fade" transition="in">
                                      <p:cBhvr>
                                        <p:cTn dur="1000"/>
                                        <p:tgtEl>
                                          <p:spTgt spid="35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xEl>
                                              <p:pRg end="3" st="3"/>
                                            </p:txEl>
                                          </p:spTgt>
                                        </p:tgtEl>
                                        <p:attrNameLst>
                                          <p:attrName>style.visibility</p:attrName>
                                        </p:attrNameLst>
                                      </p:cBhvr>
                                      <p:to>
                                        <p:strVal val="visible"/>
                                      </p:to>
                                    </p:set>
                                    <p:animEffect filter="fade" transition="in">
                                      <p:cBhvr>
                                        <p:cTn dur="1000"/>
                                        <p:tgtEl>
                                          <p:spTgt spid="35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3">
                                            <p:txEl>
                                              <p:pRg end="4" st="4"/>
                                            </p:txEl>
                                          </p:spTgt>
                                        </p:tgtEl>
                                        <p:attrNameLst>
                                          <p:attrName>style.visibility</p:attrName>
                                        </p:attrNameLst>
                                      </p:cBhvr>
                                      <p:to>
                                        <p:strVal val="visible"/>
                                      </p:to>
                                    </p:set>
                                    <p:animEffect filter="fade" transition="in">
                                      <p:cBhvr>
                                        <p:cTn dur="1000"/>
                                        <p:tgtEl>
                                          <p:spTgt spid="35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xEl>
                                              <p:pRg end="0" st="0"/>
                                            </p:txEl>
                                          </p:spTgt>
                                        </p:tgtEl>
                                        <p:attrNameLst>
                                          <p:attrName>style.visibility</p:attrName>
                                        </p:attrNameLst>
                                      </p:cBhvr>
                                      <p:to>
                                        <p:strVal val="visible"/>
                                      </p:to>
                                    </p:set>
                                    <p:animEffect filter="fade" transition="in">
                                      <p:cBhvr>
                                        <p:cTn dur="1000"/>
                                        <p:tgtEl>
                                          <p:spTgt spid="3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xEl>
                                              <p:pRg end="1" st="1"/>
                                            </p:txEl>
                                          </p:spTgt>
                                        </p:tgtEl>
                                        <p:attrNameLst>
                                          <p:attrName>style.visibility</p:attrName>
                                        </p:attrNameLst>
                                      </p:cBhvr>
                                      <p:to>
                                        <p:strVal val="visible"/>
                                      </p:to>
                                    </p:set>
                                    <p:animEffect filter="fade" transition="in">
                                      <p:cBhvr>
                                        <p:cTn dur="1000"/>
                                        <p:tgtEl>
                                          <p:spTgt spid="35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xEl>
                                              <p:pRg end="2" st="2"/>
                                            </p:txEl>
                                          </p:spTgt>
                                        </p:tgtEl>
                                        <p:attrNameLst>
                                          <p:attrName>style.visibility</p:attrName>
                                        </p:attrNameLst>
                                      </p:cBhvr>
                                      <p:to>
                                        <p:strVal val="visible"/>
                                      </p:to>
                                    </p:set>
                                    <p:animEffect filter="fade" transition="in">
                                      <p:cBhvr>
                                        <p:cTn dur="1000"/>
                                        <p:tgtEl>
                                          <p:spTgt spid="35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1">
                                            <p:txEl>
                                              <p:pRg end="3" st="3"/>
                                            </p:txEl>
                                          </p:spTgt>
                                        </p:tgtEl>
                                        <p:attrNameLst>
                                          <p:attrName>style.visibility</p:attrName>
                                        </p:attrNameLst>
                                      </p:cBhvr>
                                      <p:to>
                                        <p:strVal val="visible"/>
                                      </p:to>
                                    </p:set>
                                    <p:animEffect filter="fade" transition="in">
                                      <p:cBhvr>
                                        <p:cTn dur="1000"/>
                                        <p:tgtEl>
                                          <p:spTgt spid="35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34"/>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Solution 2: Photo Check in</a:t>
            </a:r>
            <a:endParaRPr/>
          </a:p>
        </p:txBody>
      </p:sp>
      <p:sp>
        <p:nvSpPr>
          <p:cNvPr id="362" name="Google Shape;362;p34"/>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63" name="Google Shape;363;p34"/>
          <p:cNvSpPr txBox="1"/>
          <p:nvPr/>
        </p:nvSpPr>
        <p:spPr>
          <a:xfrm>
            <a:off x="1239000" y="1609775"/>
            <a:ext cx="66660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000000"/>
              </a:buClr>
              <a:buSzPts val="1400"/>
              <a:buFont typeface="Frank Ruhl Libre"/>
              <a:buChar char="➢"/>
            </a:pPr>
            <a:r>
              <a:rPr lang="en">
                <a:latin typeface="Frank Ruhl Libre"/>
                <a:ea typeface="Frank Ruhl Libre"/>
                <a:cs typeface="Frank Ruhl Libre"/>
                <a:sym typeface="Frank Ruhl Libre"/>
              </a:rPr>
              <a:t>Passive method of “checking in” with family &amp; friends</a:t>
            </a:r>
            <a:endParaRPr>
              <a:latin typeface="Frank Ruhl Libre"/>
              <a:ea typeface="Frank Ruhl Libre"/>
              <a:cs typeface="Frank Ruhl Libre"/>
              <a:sym typeface="Frank Ruhl Libre"/>
            </a:endParaRPr>
          </a:p>
          <a:p>
            <a:pPr indent="-317500" lvl="0" marL="457200" rtl="0" algn="l">
              <a:spcBef>
                <a:spcPts val="0"/>
              </a:spcBef>
              <a:spcAft>
                <a:spcPts val="0"/>
              </a:spcAft>
              <a:buClr>
                <a:srgbClr val="000000"/>
              </a:buClr>
              <a:buSzPts val="1400"/>
              <a:buFont typeface="Frank Ruhl Libre"/>
              <a:buChar char="➢"/>
            </a:pPr>
            <a:r>
              <a:rPr lang="en">
                <a:latin typeface="Frank Ruhl Libre"/>
                <a:ea typeface="Frank Ruhl Libre"/>
                <a:cs typeface="Frank Ruhl Libre"/>
                <a:sym typeface="Frank Ruhl Libre"/>
              </a:rPr>
              <a:t>Instant and unobtrusive</a:t>
            </a:r>
            <a:endParaRPr>
              <a:latin typeface="Frank Ruhl Libre"/>
              <a:ea typeface="Frank Ruhl Libre"/>
              <a:cs typeface="Frank Ruhl Libre"/>
              <a:sym typeface="Frank Ruhl Libre"/>
            </a:endParaRPr>
          </a:p>
        </p:txBody>
      </p:sp>
      <p:sp>
        <p:nvSpPr>
          <p:cNvPr id="364" name="Google Shape;364;p34"/>
          <p:cNvSpPr txBox="1"/>
          <p:nvPr/>
        </p:nvSpPr>
        <p:spPr>
          <a:xfrm>
            <a:off x="1797450" y="3319025"/>
            <a:ext cx="55491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Frank Ruhl Libre"/>
                <a:ea typeface="Frank Ruhl Libre"/>
                <a:cs typeface="Frank Ruhl Libre"/>
                <a:sym typeface="Frank Ruhl Libre"/>
              </a:rPr>
              <a:t>People want family members to see their photos</a:t>
            </a:r>
            <a:endParaRPr b="1" sz="1900">
              <a:latin typeface="Frank Ruhl Libre"/>
              <a:ea typeface="Frank Ruhl Libre"/>
              <a:cs typeface="Frank Ruhl Libre"/>
              <a:sym typeface="Frank Ruhl Libre"/>
            </a:endParaRPr>
          </a:p>
        </p:txBody>
      </p:sp>
      <p:sp>
        <p:nvSpPr>
          <p:cNvPr id="365" name="Google Shape;365;p34"/>
          <p:cNvSpPr txBox="1"/>
          <p:nvPr/>
        </p:nvSpPr>
        <p:spPr>
          <a:xfrm>
            <a:off x="4323150" y="2324705"/>
            <a:ext cx="4977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500">
                <a:solidFill>
                  <a:srgbClr val="B0C6D3"/>
                </a:solidFill>
                <a:latin typeface="Frank Ruhl Libre"/>
                <a:ea typeface="Frank Ruhl Libre"/>
                <a:cs typeface="Frank Ruhl Libre"/>
                <a:sym typeface="Frank Ruhl Libre"/>
              </a:rPr>
              <a:t>~</a:t>
            </a:r>
            <a:endParaRPr b="1" sz="4500">
              <a:solidFill>
                <a:srgbClr val="B0C6D3"/>
              </a:solidFill>
              <a:latin typeface="Frank Ruhl Libre"/>
              <a:ea typeface="Frank Ruhl Libre"/>
              <a:cs typeface="Frank Ruhl Libre"/>
              <a:sym typeface="Frank Ruhl Libr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3"/>
                                        </p:tgtEl>
                                        <p:attrNameLst>
                                          <p:attrName>style.visibility</p:attrName>
                                        </p:attrNameLst>
                                      </p:cBhvr>
                                      <p:to>
                                        <p:strVal val="visible"/>
                                      </p:to>
                                    </p:set>
                                    <p:animEffect filter="fade" transition="in">
                                      <p:cBhvr>
                                        <p:cTn dur="1000"/>
                                        <p:tgtEl>
                                          <p:spTgt spid="363"/>
                                        </p:tgtEl>
                                      </p:cBhvr>
                                    </p:animEffect>
                                  </p:childTnLst>
                                </p:cTn>
                              </p:par>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10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4"/>
                                        </p:tgtEl>
                                        <p:attrNameLst>
                                          <p:attrName>style.visibility</p:attrName>
                                        </p:attrNameLst>
                                      </p:cBhvr>
                                      <p:to>
                                        <p:strVal val="visible"/>
                                      </p:to>
                                    </p:set>
                                    <p:animEffect filter="fade" transition="in">
                                      <p:cBhvr>
                                        <p:cTn dur="1000"/>
                                        <p:tgtEl>
                                          <p:spTgt spid="3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35"/>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71" name="Google Shape;371;p35"/>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Prototype 2: Photo Check In</a:t>
            </a:r>
            <a:endParaRPr/>
          </a:p>
        </p:txBody>
      </p:sp>
      <p:sp>
        <p:nvSpPr>
          <p:cNvPr id="372" name="Google Shape;372;p35"/>
          <p:cNvSpPr txBox="1"/>
          <p:nvPr>
            <p:ph idx="1" type="body"/>
          </p:nvPr>
        </p:nvSpPr>
        <p:spPr>
          <a:xfrm>
            <a:off x="1003200" y="1563725"/>
            <a:ext cx="7137600" cy="2760300"/>
          </a:xfrm>
          <a:prstGeom prst="rect">
            <a:avLst/>
          </a:prstGeom>
        </p:spPr>
        <p:txBody>
          <a:bodyPr anchorCtr="0" anchor="t" bIns="0" lIns="0" spcFirstLastPara="1" rIns="0" wrap="square" tIns="0">
            <a:noAutofit/>
          </a:bodyPr>
          <a:lstStyle/>
          <a:p>
            <a:pPr indent="-368300" lvl="0" marL="457200" rtl="0" algn="l">
              <a:spcBef>
                <a:spcPts val="600"/>
              </a:spcBef>
              <a:spcAft>
                <a:spcPts val="0"/>
              </a:spcAft>
              <a:buSzPts val="2200"/>
              <a:buChar char="➢"/>
            </a:pPr>
            <a:r>
              <a:rPr lang="en" sz="2200"/>
              <a:t>Prototype</a:t>
            </a:r>
            <a:endParaRPr sz="2200"/>
          </a:p>
          <a:p>
            <a:pPr indent="-342900" lvl="1" marL="914400" rtl="0" algn="l">
              <a:spcBef>
                <a:spcPts val="0"/>
              </a:spcBef>
              <a:spcAft>
                <a:spcPts val="0"/>
              </a:spcAft>
              <a:buSzPts val="1800"/>
              <a:buChar char="￫"/>
            </a:pPr>
            <a:r>
              <a:rPr lang="en" sz="1800"/>
              <a:t>Photos on participants phone</a:t>
            </a:r>
            <a:endParaRPr sz="1800"/>
          </a:p>
          <a:p>
            <a:pPr indent="-342900" lvl="1" marL="914400" rtl="0" algn="l">
              <a:spcBef>
                <a:spcPts val="0"/>
              </a:spcBef>
              <a:spcAft>
                <a:spcPts val="0"/>
              </a:spcAft>
              <a:buSzPts val="1800"/>
              <a:buChar char="￫"/>
            </a:pPr>
            <a:r>
              <a:rPr lang="en" sz="1800"/>
              <a:t>“Who are the first 5 people you would send these photos to?”</a:t>
            </a:r>
            <a:endParaRPr sz="1800"/>
          </a:p>
          <a:p>
            <a:pPr indent="-342900" lvl="1" marL="914400" rtl="0" algn="l">
              <a:spcBef>
                <a:spcPts val="0"/>
              </a:spcBef>
              <a:spcAft>
                <a:spcPts val="0"/>
              </a:spcAft>
              <a:buSzPts val="1800"/>
              <a:buChar char="￫"/>
            </a:pPr>
            <a:r>
              <a:rPr lang="en" sz="1800"/>
              <a:t>Memorial Church</a:t>
            </a:r>
            <a:endParaRPr sz="1800"/>
          </a:p>
          <a:p>
            <a:pPr indent="-368300" lvl="0" marL="457200" rtl="0" algn="l">
              <a:spcBef>
                <a:spcPts val="0"/>
              </a:spcBef>
              <a:spcAft>
                <a:spcPts val="0"/>
              </a:spcAft>
              <a:buSzPts val="2200"/>
              <a:buChar char="➢"/>
            </a:pPr>
            <a:r>
              <a:rPr lang="en" sz="2200"/>
              <a:t>Participants</a:t>
            </a:r>
            <a:endParaRPr sz="2200"/>
          </a:p>
          <a:p>
            <a:pPr indent="-342900" lvl="1" marL="914400" rtl="0" algn="l">
              <a:spcBef>
                <a:spcPts val="0"/>
              </a:spcBef>
              <a:spcAft>
                <a:spcPts val="0"/>
              </a:spcAft>
              <a:buSzPts val="1800"/>
              <a:buChar char="￫"/>
            </a:pPr>
            <a:r>
              <a:rPr lang="en" sz="1800"/>
              <a:t>Family of 3 from Nashville, Tennessee visiting Stanford for college tour</a:t>
            </a:r>
            <a:endParaRPr sz="1800"/>
          </a:p>
          <a:p>
            <a:pPr indent="-342900" lvl="1" marL="914400" rtl="0" algn="l">
              <a:spcBef>
                <a:spcPts val="0"/>
              </a:spcBef>
              <a:spcAft>
                <a:spcPts val="0"/>
              </a:spcAft>
              <a:buSzPts val="1800"/>
              <a:buChar char="￫"/>
            </a:pPr>
            <a:r>
              <a:rPr lang="en" sz="1800"/>
              <a:t>High school senior visiting Stanford</a:t>
            </a:r>
            <a:endParaRPr sz="1800"/>
          </a:p>
          <a:p>
            <a:pPr indent="-342900" lvl="1" marL="914400" rtl="0" algn="l">
              <a:spcBef>
                <a:spcPts val="0"/>
              </a:spcBef>
              <a:spcAft>
                <a:spcPts val="0"/>
              </a:spcAft>
              <a:buSzPts val="1800"/>
              <a:buChar char="￫"/>
            </a:pPr>
            <a:r>
              <a:rPr lang="en" sz="1800"/>
              <a:t>2 young professionals visiting the Career Fair from NeoCIS </a:t>
            </a:r>
            <a:endParaRPr sz="1800"/>
          </a:p>
        </p:txBody>
      </p:sp>
      <p:pic>
        <p:nvPicPr>
          <p:cNvPr id="373" name="Google Shape;373;p35"/>
          <p:cNvPicPr preferRelativeResize="0"/>
          <p:nvPr/>
        </p:nvPicPr>
        <p:blipFill rotWithShape="1">
          <a:blip r:embed="rId3">
            <a:alphaModFix/>
          </a:blip>
          <a:srcRect b="0" l="11227" r="23000" t="0"/>
          <a:stretch/>
        </p:blipFill>
        <p:spPr>
          <a:xfrm>
            <a:off x="5679688" y="506338"/>
            <a:ext cx="2841574" cy="2430176"/>
          </a:xfrm>
          <a:prstGeom prst="rect">
            <a:avLst/>
          </a:prstGeom>
          <a:noFill/>
          <a:ln cap="flat" cmpd="sng" w="19050">
            <a:solidFill>
              <a:schemeClr val="dk2"/>
            </a:solidFill>
            <a:prstDash val="solid"/>
            <a:round/>
            <a:headEnd len="sm" w="sm" type="none"/>
            <a:tailEnd len="sm" w="sm" type="none"/>
          </a:ln>
        </p:spPr>
      </p:pic>
      <p:pic>
        <p:nvPicPr>
          <p:cNvPr id="374" name="Google Shape;374;p35"/>
          <p:cNvPicPr preferRelativeResize="0"/>
          <p:nvPr/>
        </p:nvPicPr>
        <p:blipFill>
          <a:blip r:embed="rId4">
            <a:alphaModFix/>
          </a:blip>
          <a:stretch>
            <a:fillRect/>
          </a:stretch>
        </p:blipFill>
        <p:spPr>
          <a:xfrm>
            <a:off x="367513" y="2210663"/>
            <a:ext cx="4320312" cy="2430176"/>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xEl>
                                              <p:pRg end="0" st="0"/>
                                            </p:txEl>
                                          </p:spTgt>
                                        </p:tgtEl>
                                        <p:attrNameLst>
                                          <p:attrName>style.visibility</p:attrName>
                                        </p:attrNameLst>
                                      </p:cBhvr>
                                      <p:to>
                                        <p:strVal val="visible"/>
                                      </p:to>
                                    </p:set>
                                    <p:animEffect filter="fade" transition="in">
                                      <p:cBhvr>
                                        <p:cTn dur="1000"/>
                                        <p:tgtEl>
                                          <p:spTgt spid="37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xEl>
                                              <p:pRg end="1" st="1"/>
                                            </p:txEl>
                                          </p:spTgt>
                                        </p:tgtEl>
                                        <p:attrNameLst>
                                          <p:attrName>style.visibility</p:attrName>
                                        </p:attrNameLst>
                                      </p:cBhvr>
                                      <p:to>
                                        <p:strVal val="visible"/>
                                      </p:to>
                                    </p:set>
                                    <p:animEffect filter="fade" transition="in">
                                      <p:cBhvr>
                                        <p:cTn dur="1000"/>
                                        <p:tgtEl>
                                          <p:spTgt spid="37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xEl>
                                              <p:pRg end="2" st="2"/>
                                            </p:txEl>
                                          </p:spTgt>
                                        </p:tgtEl>
                                        <p:attrNameLst>
                                          <p:attrName>style.visibility</p:attrName>
                                        </p:attrNameLst>
                                      </p:cBhvr>
                                      <p:to>
                                        <p:strVal val="visible"/>
                                      </p:to>
                                    </p:set>
                                    <p:animEffect filter="fade" transition="in">
                                      <p:cBhvr>
                                        <p:cTn dur="1000"/>
                                        <p:tgtEl>
                                          <p:spTgt spid="37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xEl>
                                              <p:pRg end="3" st="3"/>
                                            </p:txEl>
                                          </p:spTgt>
                                        </p:tgtEl>
                                        <p:attrNameLst>
                                          <p:attrName>style.visibility</p:attrName>
                                        </p:attrNameLst>
                                      </p:cBhvr>
                                      <p:to>
                                        <p:strVal val="visible"/>
                                      </p:to>
                                    </p:set>
                                    <p:animEffect filter="fade" transition="in">
                                      <p:cBhvr>
                                        <p:cTn dur="1000"/>
                                        <p:tgtEl>
                                          <p:spTgt spid="37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xEl>
                                              <p:pRg end="4" st="4"/>
                                            </p:txEl>
                                          </p:spTgt>
                                        </p:tgtEl>
                                        <p:attrNameLst>
                                          <p:attrName>style.visibility</p:attrName>
                                        </p:attrNameLst>
                                      </p:cBhvr>
                                      <p:to>
                                        <p:strVal val="visible"/>
                                      </p:to>
                                    </p:set>
                                    <p:animEffect filter="fade" transition="in">
                                      <p:cBhvr>
                                        <p:cTn dur="1000"/>
                                        <p:tgtEl>
                                          <p:spTgt spid="37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xEl>
                                              <p:pRg end="5" st="5"/>
                                            </p:txEl>
                                          </p:spTgt>
                                        </p:tgtEl>
                                        <p:attrNameLst>
                                          <p:attrName>style.visibility</p:attrName>
                                        </p:attrNameLst>
                                      </p:cBhvr>
                                      <p:to>
                                        <p:strVal val="visible"/>
                                      </p:to>
                                    </p:set>
                                    <p:animEffect filter="fade" transition="in">
                                      <p:cBhvr>
                                        <p:cTn dur="1000"/>
                                        <p:tgtEl>
                                          <p:spTgt spid="37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xEl>
                                              <p:pRg end="6" st="6"/>
                                            </p:txEl>
                                          </p:spTgt>
                                        </p:tgtEl>
                                        <p:attrNameLst>
                                          <p:attrName>style.visibility</p:attrName>
                                        </p:attrNameLst>
                                      </p:cBhvr>
                                      <p:to>
                                        <p:strVal val="visible"/>
                                      </p:to>
                                    </p:set>
                                    <p:animEffect filter="fade" transition="in">
                                      <p:cBhvr>
                                        <p:cTn dur="1000"/>
                                        <p:tgtEl>
                                          <p:spTgt spid="37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xEl>
                                              <p:pRg end="7" st="7"/>
                                            </p:txEl>
                                          </p:spTgt>
                                        </p:tgtEl>
                                        <p:attrNameLst>
                                          <p:attrName>style.visibility</p:attrName>
                                        </p:attrNameLst>
                                      </p:cBhvr>
                                      <p:to>
                                        <p:strVal val="visible"/>
                                      </p:to>
                                    </p:set>
                                    <p:animEffect filter="fade" transition="in">
                                      <p:cBhvr>
                                        <p:cTn dur="1000"/>
                                        <p:tgtEl>
                                          <p:spTgt spid="37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6"/>
          <p:cNvSpPr txBox="1"/>
          <p:nvPr>
            <p:ph idx="2" type="body"/>
          </p:nvPr>
        </p:nvSpPr>
        <p:spPr>
          <a:xfrm>
            <a:off x="4784110" y="1563725"/>
            <a:ext cx="3356700" cy="2801700"/>
          </a:xfrm>
          <a:prstGeom prst="rect">
            <a:avLst/>
          </a:prstGeom>
        </p:spPr>
        <p:txBody>
          <a:bodyPr anchorCtr="0" anchor="t" bIns="0" lIns="0" spcFirstLastPara="1" rIns="0" wrap="square" tIns="0">
            <a:noAutofit/>
          </a:bodyPr>
          <a:lstStyle/>
          <a:p>
            <a:pPr indent="-355600" lvl="0" marL="457200" rtl="0" algn="l">
              <a:spcBef>
                <a:spcPts val="600"/>
              </a:spcBef>
              <a:spcAft>
                <a:spcPts val="0"/>
              </a:spcAft>
              <a:buSzPts val="2000"/>
              <a:buChar char="➢"/>
            </a:pPr>
            <a:r>
              <a:rPr lang="en"/>
              <a:t>Considerations</a:t>
            </a:r>
            <a:endParaRPr/>
          </a:p>
          <a:p>
            <a:pPr indent="-342900" lvl="1" marL="914400" rtl="0" algn="l">
              <a:spcBef>
                <a:spcPts val="0"/>
              </a:spcBef>
              <a:spcAft>
                <a:spcPts val="0"/>
              </a:spcAft>
              <a:buSzPts val="1800"/>
              <a:buChar char="￫"/>
            </a:pPr>
            <a:r>
              <a:rPr lang="en" sz="1800"/>
              <a:t>Some participants would not share all photos – context dependent</a:t>
            </a:r>
            <a:endParaRPr sz="1800"/>
          </a:p>
        </p:txBody>
      </p:sp>
      <p:sp>
        <p:nvSpPr>
          <p:cNvPr id="380" name="Google Shape;380;p36"/>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Prototype 2: Photo Check In</a:t>
            </a:r>
            <a:endParaRPr/>
          </a:p>
        </p:txBody>
      </p:sp>
      <p:sp>
        <p:nvSpPr>
          <p:cNvPr id="381" name="Google Shape;381;p36"/>
          <p:cNvSpPr txBox="1"/>
          <p:nvPr>
            <p:ph idx="1" type="body"/>
          </p:nvPr>
        </p:nvSpPr>
        <p:spPr>
          <a:xfrm>
            <a:off x="1003200" y="1563725"/>
            <a:ext cx="3356700" cy="2801700"/>
          </a:xfrm>
          <a:prstGeom prst="rect">
            <a:avLst/>
          </a:prstGeom>
        </p:spPr>
        <p:txBody>
          <a:bodyPr anchorCtr="0" anchor="t" bIns="0" lIns="0" spcFirstLastPara="1" rIns="0" wrap="square" tIns="0">
            <a:noAutofit/>
          </a:bodyPr>
          <a:lstStyle/>
          <a:p>
            <a:pPr indent="-355600" lvl="0" marL="457200" rtl="0" algn="l">
              <a:spcBef>
                <a:spcPts val="600"/>
              </a:spcBef>
              <a:spcAft>
                <a:spcPts val="0"/>
              </a:spcAft>
              <a:buSzPts val="2000"/>
              <a:buChar char="➢"/>
            </a:pPr>
            <a:r>
              <a:rPr lang="en"/>
              <a:t>Verified</a:t>
            </a:r>
            <a:endParaRPr/>
          </a:p>
          <a:p>
            <a:pPr indent="-342900" lvl="1" marL="914400" rtl="0" algn="l">
              <a:spcBef>
                <a:spcPts val="0"/>
              </a:spcBef>
              <a:spcAft>
                <a:spcPts val="0"/>
              </a:spcAft>
              <a:buSzPts val="1800"/>
              <a:buChar char="￫"/>
            </a:pPr>
            <a:r>
              <a:rPr lang="en" sz="1800"/>
              <a:t>All participants named family as a first pick</a:t>
            </a:r>
            <a:endParaRPr sz="1800"/>
          </a:p>
          <a:p>
            <a:pPr indent="-342900" lvl="1" marL="914400" rtl="0" algn="l">
              <a:spcBef>
                <a:spcPts val="0"/>
              </a:spcBef>
              <a:spcAft>
                <a:spcPts val="0"/>
              </a:spcAft>
              <a:buSzPts val="1800"/>
              <a:buChar char="￫"/>
            </a:pPr>
            <a:r>
              <a:rPr lang="en" sz="1800"/>
              <a:t>All participants mentioned friends</a:t>
            </a:r>
            <a:endParaRPr sz="1800"/>
          </a:p>
          <a:p>
            <a:pPr indent="-342900" lvl="1" marL="914400" rtl="0" algn="l">
              <a:spcBef>
                <a:spcPts val="0"/>
              </a:spcBef>
              <a:spcAft>
                <a:spcPts val="0"/>
              </a:spcAft>
              <a:buSzPts val="1800"/>
              <a:buChar char="￫"/>
            </a:pPr>
            <a:r>
              <a:rPr lang="en" sz="1800"/>
              <a:t>Some participants mentioned coworkers</a:t>
            </a:r>
            <a:endParaRPr sz="1800"/>
          </a:p>
        </p:txBody>
      </p:sp>
      <p:sp>
        <p:nvSpPr>
          <p:cNvPr id="382" name="Google Shape;382;p36"/>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83" name="Google Shape;383;p36"/>
          <p:cNvSpPr/>
          <p:nvPr/>
        </p:nvSpPr>
        <p:spPr>
          <a:xfrm>
            <a:off x="837325" y="1634750"/>
            <a:ext cx="7559700" cy="180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5000">
                <a:latin typeface="Frank Ruhl Libre"/>
                <a:ea typeface="Frank Ruhl Libre"/>
                <a:cs typeface="Frank Ruhl Libre"/>
                <a:sym typeface="Frank Ruhl Libre"/>
              </a:rPr>
              <a:t>The Assumption is </a:t>
            </a:r>
            <a:r>
              <a:rPr lang="en" sz="5000">
                <a:solidFill>
                  <a:srgbClr val="6AA84F"/>
                </a:solidFill>
                <a:latin typeface="Frank Ruhl Libre"/>
                <a:ea typeface="Frank Ruhl Libre"/>
                <a:cs typeface="Frank Ruhl Libre"/>
                <a:sym typeface="Frank Ruhl Libre"/>
              </a:rPr>
              <a:t>valid</a:t>
            </a:r>
            <a:endParaRPr sz="5000">
              <a:solidFill>
                <a:srgbClr val="6AA84F"/>
              </a:solidFill>
              <a:latin typeface="Frank Ruhl Libre"/>
              <a:ea typeface="Frank Ruhl Libre"/>
              <a:cs typeface="Frank Ruhl Libre"/>
              <a:sym typeface="Frank Ruhl Libre"/>
            </a:endParaRPr>
          </a:p>
        </p:txBody>
      </p:sp>
      <p:sp>
        <p:nvSpPr>
          <p:cNvPr id="384" name="Google Shape;384;p36"/>
          <p:cNvSpPr txBox="1"/>
          <p:nvPr/>
        </p:nvSpPr>
        <p:spPr>
          <a:xfrm>
            <a:off x="2735225" y="2934575"/>
            <a:ext cx="3652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rank Ruhl Libre"/>
                <a:ea typeface="Frank Ruhl Libre"/>
                <a:cs typeface="Frank Ruhl Libre"/>
                <a:sym typeface="Frank Ruhl Libre"/>
              </a:rPr>
              <a:t>But, we should consider “context” of photos</a:t>
            </a:r>
            <a:endParaRPr>
              <a:latin typeface="Frank Ruhl Libre"/>
              <a:ea typeface="Frank Ruhl Libre"/>
              <a:cs typeface="Frank Ruhl Libre"/>
              <a:sym typeface="Frank Ruhl Libr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0" st="0"/>
                                            </p:txEl>
                                          </p:spTgt>
                                        </p:tgtEl>
                                        <p:attrNameLst>
                                          <p:attrName>style.visibility</p:attrName>
                                        </p:attrNameLst>
                                      </p:cBhvr>
                                      <p:to>
                                        <p:strVal val="visible"/>
                                      </p:to>
                                    </p:set>
                                    <p:animEffect filter="fade" transition="in">
                                      <p:cBhvr>
                                        <p:cTn dur="1000"/>
                                        <p:tgtEl>
                                          <p:spTgt spid="38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1" st="1"/>
                                            </p:txEl>
                                          </p:spTgt>
                                        </p:tgtEl>
                                        <p:attrNameLst>
                                          <p:attrName>style.visibility</p:attrName>
                                        </p:attrNameLst>
                                      </p:cBhvr>
                                      <p:to>
                                        <p:strVal val="visible"/>
                                      </p:to>
                                    </p:set>
                                    <p:animEffect filter="fade" transition="in">
                                      <p:cBhvr>
                                        <p:cTn dur="1000"/>
                                        <p:tgtEl>
                                          <p:spTgt spid="38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2" st="2"/>
                                            </p:txEl>
                                          </p:spTgt>
                                        </p:tgtEl>
                                        <p:attrNameLst>
                                          <p:attrName>style.visibility</p:attrName>
                                        </p:attrNameLst>
                                      </p:cBhvr>
                                      <p:to>
                                        <p:strVal val="visible"/>
                                      </p:to>
                                    </p:set>
                                    <p:animEffect filter="fade" transition="in">
                                      <p:cBhvr>
                                        <p:cTn dur="1000"/>
                                        <p:tgtEl>
                                          <p:spTgt spid="38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1">
                                            <p:txEl>
                                              <p:pRg end="3" st="3"/>
                                            </p:txEl>
                                          </p:spTgt>
                                        </p:tgtEl>
                                        <p:attrNameLst>
                                          <p:attrName>style.visibility</p:attrName>
                                        </p:attrNameLst>
                                      </p:cBhvr>
                                      <p:to>
                                        <p:strVal val="visible"/>
                                      </p:to>
                                    </p:set>
                                    <p:animEffect filter="fade" transition="in">
                                      <p:cBhvr>
                                        <p:cTn dur="1000"/>
                                        <p:tgtEl>
                                          <p:spTgt spid="38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xEl>
                                              <p:pRg end="0" st="0"/>
                                            </p:txEl>
                                          </p:spTgt>
                                        </p:tgtEl>
                                        <p:attrNameLst>
                                          <p:attrName>style.visibility</p:attrName>
                                        </p:attrNameLst>
                                      </p:cBhvr>
                                      <p:to>
                                        <p:strVal val="visible"/>
                                      </p:to>
                                    </p:set>
                                    <p:animEffect filter="fade" transition="in">
                                      <p:cBhvr>
                                        <p:cTn dur="1000"/>
                                        <p:tgtEl>
                                          <p:spTgt spid="3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9">
                                            <p:txEl>
                                              <p:pRg end="1" st="1"/>
                                            </p:txEl>
                                          </p:spTgt>
                                        </p:tgtEl>
                                        <p:attrNameLst>
                                          <p:attrName>style.visibility</p:attrName>
                                        </p:attrNameLst>
                                      </p:cBhvr>
                                      <p:to>
                                        <p:strVal val="visible"/>
                                      </p:to>
                                    </p:set>
                                    <p:animEffect filter="fade" transition="in">
                                      <p:cBhvr>
                                        <p:cTn dur="1000"/>
                                        <p:tgtEl>
                                          <p:spTgt spid="3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500"/>
                                        <p:tgtEl>
                                          <p:spTgt spid="3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37"/>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Solution 3: Custom Conference</a:t>
            </a:r>
            <a:endParaRPr/>
          </a:p>
        </p:txBody>
      </p:sp>
      <p:sp>
        <p:nvSpPr>
          <p:cNvPr id="390" name="Google Shape;390;p37"/>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391" name="Google Shape;391;p37"/>
          <p:cNvSpPr txBox="1"/>
          <p:nvPr/>
        </p:nvSpPr>
        <p:spPr>
          <a:xfrm>
            <a:off x="1239000" y="1609775"/>
            <a:ext cx="66660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000000"/>
              </a:buClr>
              <a:buSzPts val="1400"/>
              <a:buFont typeface="Frank Ruhl Libre"/>
              <a:buChar char="➢"/>
            </a:pPr>
            <a:r>
              <a:rPr lang="en">
                <a:latin typeface="Frank Ruhl Libre"/>
                <a:ea typeface="Frank Ruhl Libre"/>
                <a:cs typeface="Frank Ruhl Libre"/>
                <a:sym typeface="Frank Ruhl Libre"/>
              </a:rPr>
              <a:t>Facilitates custom meetings with people with shared interests</a:t>
            </a:r>
            <a:endParaRPr>
              <a:latin typeface="Frank Ruhl Libre"/>
              <a:ea typeface="Frank Ruhl Libre"/>
              <a:cs typeface="Frank Ruhl Libre"/>
              <a:sym typeface="Frank Ruhl Libre"/>
            </a:endParaRPr>
          </a:p>
          <a:p>
            <a:pPr indent="-317500" lvl="0" marL="457200" rtl="0" algn="l">
              <a:spcBef>
                <a:spcPts val="0"/>
              </a:spcBef>
              <a:spcAft>
                <a:spcPts val="0"/>
              </a:spcAft>
              <a:buClr>
                <a:srgbClr val="000000"/>
              </a:buClr>
              <a:buSzPts val="1400"/>
              <a:buFont typeface="Frank Ruhl Libre"/>
              <a:buChar char="➢"/>
            </a:pPr>
            <a:r>
              <a:rPr lang="en">
                <a:latin typeface="Frank Ruhl Libre"/>
                <a:ea typeface="Frank Ruhl Libre"/>
                <a:cs typeface="Frank Ruhl Libre"/>
                <a:sym typeface="Frank Ruhl Libre"/>
              </a:rPr>
              <a:t>Allow professionals to meet up with other professionals in the area</a:t>
            </a:r>
            <a:endParaRPr>
              <a:latin typeface="Frank Ruhl Libre"/>
              <a:ea typeface="Frank Ruhl Libre"/>
              <a:cs typeface="Frank Ruhl Libre"/>
              <a:sym typeface="Frank Ruhl Libre"/>
            </a:endParaRPr>
          </a:p>
        </p:txBody>
      </p:sp>
      <p:sp>
        <p:nvSpPr>
          <p:cNvPr id="392" name="Google Shape;392;p37"/>
          <p:cNvSpPr txBox="1"/>
          <p:nvPr/>
        </p:nvSpPr>
        <p:spPr>
          <a:xfrm>
            <a:off x="1631525" y="3201900"/>
            <a:ext cx="6343500" cy="164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Frank Ruhl Libre"/>
                <a:ea typeface="Frank Ruhl Libre"/>
                <a:cs typeface="Frank Ruhl Libre"/>
                <a:sym typeface="Frank Ruhl Libre"/>
              </a:rPr>
              <a:t>Professionals in the same industry want to meet up when they go to new places (both close and far) no matter the industry or the level of career experience</a:t>
            </a:r>
            <a:endParaRPr b="1" sz="1900">
              <a:latin typeface="Frank Ruhl Libre"/>
              <a:ea typeface="Frank Ruhl Libre"/>
              <a:cs typeface="Frank Ruhl Libre"/>
              <a:sym typeface="Frank Ruhl Libre"/>
            </a:endParaRPr>
          </a:p>
          <a:p>
            <a:pPr indent="0" lvl="0" marL="0" rtl="0" algn="l">
              <a:spcBef>
                <a:spcPts val="0"/>
              </a:spcBef>
              <a:spcAft>
                <a:spcPts val="0"/>
              </a:spcAft>
              <a:buNone/>
            </a:pPr>
            <a:r>
              <a:t/>
            </a:r>
            <a:endParaRPr b="1" sz="1900">
              <a:latin typeface="Frank Ruhl Libre"/>
              <a:ea typeface="Frank Ruhl Libre"/>
              <a:cs typeface="Frank Ruhl Libre"/>
              <a:sym typeface="Frank Ruhl Libre"/>
            </a:endParaRPr>
          </a:p>
          <a:p>
            <a:pPr indent="0" lvl="0" marL="0" rtl="0" algn="l">
              <a:spcBef>
                <a:spcPts val="0"/>
              </a:spcBef>
              <a:spcAft>
                <a:spcPts val="0"/>
              </a:spcAft>
              <a:buNone/>
            </a:pPr>
            <a:r>
              <a:t/>
            </a:r>
            <a:endParaRPr b="1" sz="1900">
              <a:latin typeface="Frank Ruhl Libre"/>
              <a:ea typeface="Frank Ruhl Libre"/>
              <a:cs typeface="Frank Ruhl Libre"/>
              <a:sym typeface="Frank Ruhl Libre"/>
            </a:endParaRPr>
          </a:p>
        </p:txBody>
      </p:sp>
      <p:sp>
        <p:nvSpPr>
          <p:cNvPr id="393" name="Google Shape;393;p37"/>
          <p:cNvSpPr txBox="1"/>
          <p:nvPr/>
        </p:nvSpPr>
        <p:spPr>
          <a:xfrm>
            <a:off x="4323150" y="2324705"/>
            <a:ext cx="4977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500">
                <a:solidFill>
                  <a:srgbClr val="B0C6D3"/>
                </a:solidFill>
                <a:latin typeface="Frank Ruhl Libre"/>
                <a:ea typeface="Frank Ruhl Libre"/>
                <a:cs typeface="Frank Ruhl Libre"/>
                <a:sym typeface="Frank Ruhl Libre"/>
              </a:rPr>
              <a:t>~</a:t>
            </a:r>
            <a:endParaRPr b="1" sz="4500">
              <a:solidFill>
                <a:srgbClr val="B0C6D3"/>
              </a:solidFill>
              <a:latin typeface="Frank Ruhl Libre"/>
              <a:ea typeface="Frank Ruhl Libre"/>
              <a:cs typeface="Frank Ruhl Libre"/>
              <a:sym typeface="Frank Ruhl Libr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000"/>
                                        <p:tgtEl>
                                          <p:spTgt spid="3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38"/>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Prototype 3: Custom Conference</a:t>
            </a:r>
            <a:endParaRPr/>
          </a:p>
        </p:txBody>
      </p:sp>
      <p:sp>
        <p:nvSpPr>
          <p:cNvPr id="399" name="Google Shape;399;p38"/>
          <p:cNvSpPr txBox="1"/>
          <p:nvPr>
            <p:ph idx="1" type="body"/>
          </p:nvPr>
        </p:nvSpPr>
        <p:spPr>
          <a:xfrm>
            <a:off x="1003200" y="1563725"/>
            <a:ext cx="7137600" cy="2760300"/>
          </a:xfrm>
          <a:prstGeom prst="rect">
            <a:avLst/>
          </a:prstGeom>
        </p:spPr>
        <p:txBody>
          <a:bodyPr anchorCtr="0" anchor="t" bIns="0" lIns="0" spcFirstLastPara="1" rIns="0" wrap="square" tIns="0">
            <a:noAutofit/>
          </a:bodyPr>
          <a:lstStyle/>
          <a:p>
            <a:pPr indent="-342900" lvl="0" marL="457200" rtl="0" algn="l">
              <a:spcBef>
                <a:spcPts val="600"/>
              </a:spcBef>
              <a:spcAft>
                <a:spcPts val="0"/>
              </a:spcAft>
              <a:buSzPts val="1800"/>
              <a:buChar char="➢"/>
            </a:pPr>
            <a:r>
              <a:rPr lang="en" sz="1800"/>
              <a:t>Prototype</a:t>
            </a:r>
            <a:endParaRPr sz="1800"/>
          </a:p>
          <a:p>
            <a:pPr indent="-342900" lvl="1" marL="914400" rtl="0" algn="l">
              <a:spcBef>
                <a:spcPts val="0"/>
              </a:spcBef>
              <a:spcAft>
                <a:spcPts val="0"/>
              </a:spcAft>
              <a:buSzPts val="1800"/>
              <a:buChar char="￫"/>
            </a:pPr>
            <a:r>
              <a:rPr lang="en" sz="1800"/>
              <a:t>Meetup Simulation “app”</a:t>
            </a:r>
            <a:endParaRPr sz="1800"/>
          </a:p>
          <a:p>
            <a:pPr indent="-342900" lvl="0" marL="457200" rtl="0" algn="l">
              <a:spcBef>
                <a:spcPts val="0"/>
              </a:spcBef>
              <a:spcAft>
                <a:spcPts val="0"/>
              </a:spcAft>
              <a:buSzPts val="1800"/>
              <a:buChar char="➢"/>
            </a:pPr>
            <a:r>
              <a:rPr lang="en" sz="1800"/>
              <a:t>Participants</a:t>
            </a:r>
            <a:endParaRPr sz="1800"/>
          </a:p>
          <a:p>
            <a:pPr indent="-342900" lvl="1" marL="914400" rtl="0" algn="l">
              <a:spcBef>
                <a:spcPts val="0"/>
              </a:spcBef>
              <a:spcAft>
                <a:spcPts val="0"/>
              </a:spcAft>
              <a:buSzPts val="1800"/>
              <a:buChar char="￫"/>
            </a:pPr>
            <a:r>
              <a:rPr lang="en" sz="1800"/>
              <a:t>Candidates crypto/blockchain development space and the finance space in New York - 2 Groups</a:t>
            </a:r>
            <a:endParaRPr sz="1800"/>
          </a:p>
          <a:p>
            <a:pPr indent="-342900" lvl="1" marL="914400" rtl="0" algn="l">
              <a:spcBef>
                <a:spcPts val="0"/>
              </a:spcBef>
              <a:spcAft>
                <a:spcPts val="0"/>
              </a:spcAft>
              <a:buSzPts val="1800"/>
              <a:buChar char="￫"/>
            </a:pPr>
            <a:r>
              <a:rPr lang="en" sz="1800"/>
              <a:t>SWIF (Stanford) attending Silver Lake off-campus event</a:t>
            </a:r>
            <a:endParaRPr sz="1800"/>
          </a:p>
        </p:txBody>
      </p:sp>
      <p:sp>
        <p:nvSpPr>
          <p:cNvPr id="400" name="Google Shape;400;p38"/>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xEl>
                                              <p:pRg end="0" st="0"/>
                                            </p:txEl>
                                          </p:spTgt>
                                        </p:tgtEl>
                                        <p:attrNameLst>
                                          <p:attrName>style.visibility</p:attrName>
                                        </p:attrNameLst>
                                      </p:cBhvr>
                                      <p:to>
                                        <p:strVal val="visible"/>
                                      </p:to>
                                    </p:set>
                                    <p:animEffect filter="fade" transition="in">
                                      <p:cBhvr>
                                        <p:cTn dur="1000"/>
                                        <p:tgtEl>
                                          <p:spTgt spid="3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xEl>
                                              <p:pRg end="1" st="1"/>
                                            </p:txEl>
                                          </p:spTgt>
                                        </p:tgtEl>
                                        <p:attrNameLst>
                                          <p:attrName>style.visibility</p:attrName>
                                        </p:attrNameLst>
                                      </p:cBhvr>
                                      <p:to>
                                        <p:strVal val="visible"/>
                                      </p:to>
                                    </p:set>
                                    <p:animEffect filter="fade" transition="in">
                                      <p:cBhvr>
                                        <p:cTn dur="1000"/>
                                        <p:tgtEl>
                                          <p:spTgt spid="3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xEl>
                                              <p:pRg end="2" st="2"/>
                                            </p:txEl>
                                          </p:spTgt>
                                        </p:tgtEl>
                                        <p:attrNameLst>
                                          <p:attrName>style.visibility</p:attrName>
                                        </p:attrNameLst>
                                      </p:cBhvr>
                                      <p:to>
                                        <p:strVal val="visible"/>
                                      </p:to>
                                    </p:set>
                                    <p:animEffect filter="fade" transition="in">
                                      <p:cBhvr>
                                        <p:cTn dur="1000"/>
                                        <p:tgtEl>
                                          <p:spTgt spid="39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xEl>
                                              <p:pRg end="3" st="3"/>
                                            </p:txEl>
                                          </p:spTgt>
                                        </p:tgtEl>
                                        <p:attrNameLst>
                                          <p:attrName>style.visibility</p:attrName>
                                        </p:attrNameLst>
                                      </p:cBhvr>
                                      <p:to>
                                        <p:strVal val="visible"/>
                                      </p:to>
                                    </p:set>
                                    <p:animEffect filter="fade" transition="in">
                                      <p:cBhvr>
                                        <p:cTn dur="1000"/>
                                        <p:tgtEl>
                                          <p:spTgt spid="39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9">
                                            <p:txEl>
                                              <p:pRg end="4" st="4"/>
                                            </p:txEl>
                                          </p:spTgt>
                                        </p:tgtEl>
                                        <p:attrNameLst>
                                          <p:attrName>style.visibility</p:attrName>
                                        </p:attrNameLst>
                                      </p:cBhvr>
                                      <p:to>
                                        <p:strVal val="visible"/>
                                      </p:to>
                                    </p:set>
                                    <p:animEffect filter="fade" transition="in">
                                      <p:cBhvr>
                                        <p:cTn dur="1000"/>
                                        <p:tgtEl>
                                          <p:spTgt spid="399">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39"/>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406" name="Google Shape;406;p39"/>
          <p:cNvPicPr preferRelativeResize="0"/>
          <p:nvPr/>
        </p:nvPicPr>
        <p:blipFill>
          <a:blip r:embed="rId3">
            <a:alphaModFix/>
          </a:blip>
          <a:stretch>
            <a:fillRect/>
          </a:stretch>
        </p:blipFill>
        <p:spPr>
          <a:xfrm>
            <a:off x="1291625" y="1192325"/>
            <a:ext cx="2404481" cy="3002230"/>
          </a:xfrm>
          <a:prstGeom prst="rect">
            <a:avLst/>
          </a:prstGeom>
          <a:noFill/>
          <a:ln>
            <a:noFill/>
          </a:ln>
        </p:spPr>
      </p:pic>
      <p:pic>
        <p:nvPicPr>
          <p:cNvPr id="407" name="Google Shape;407;p39"/>
          <p:cNvPicPr preferRelativeResize="0"/>
          <p:nvPr/>
        </p:nvPicPr>
        <p:blipFill>
          <a:blip r:embed="rId4">
            <a:alphaModFix/>
          </a:blip>
          <a:stretch>
            <a:fillRect/>
          </a:stretch>
        </p:blipFill>
        <p:spPr>
          <a:xfrm>
            <a:off x="5447893" y="1192336"/>
            <a:ext cx="2404481" cy="3002240"/>
          </a:xfrm>
          <a:prstGeom prst="rect">
            <a:avLst/>
          </a:prstGeom>
          <a:noFill/>
          <a:ln>
            <a:noFill/>
          </a:ln>
        </p:spPr>
      </p:pic>
      <p:sp>
        <p:nvSpPr>
          <p:cNvPr id="408" name="Google Shape;408;p39"/>
          <p:cNvSpPr txBox="1"/>
          <p:nvPr/>
        </p:nvSpPr>
        <p:spPr>
          <a:xfrm>
            <a:off x="1700213" y="4194575"/>
            <a:ext cx="1587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rank Ruhl Libre"/>
                <a:ea typeface="Frank Ruhl Libre"/>
                <a:cs typeface="Frank Ruhl Libre"/>
                <a:sym typeface="Frank Ruhl Libre"/>
              </a:rPr>
              <a:t>New York Crypto</a:t>
            </a:r>
            <a:endParaRPr>
              <a:latin typeface="Frank Ruhl Libre"/>
              <a:ea typeface="Frank Ruhl Libre"/>
              <a:cs typeface="Frank Ruhl Libre"/>
              <a:sym typeface="Frank Ruhl Libre"/>
            </a:endParaRPr>
          </a:p>
        </p:txBody>
      </p:sp>
      <p:sp>
        <p:nvSpPr>
          <p:cNvPr id="409" name="Google Shape;409;p39"/>
          <p:cNvSpPr txBox="1"/>
          <p:nvPr/>
        </p:nvSpPr>
        <p:spPr>
          <a:xfrm>
            <a:off x="5856475" y="4194575"/>
            <a:ext cx="181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rank Ruhl Libre"/>
                <a:ea typeface="Frank Ruhl Libre"/>
                <a:cs typeface="Frank Ruhl Libre"/>
                <a:sym typeface="Frank Ruhl Libre"/>
              </a:rPr>
              <a:t>Stanford Silver Lake</a:t>
            </a:r>
            <a:endParaRPr>
              <a:latin typeface="Frank Ruhl Libre"/>
              <a:ea typeface="Frank Ruhl Libre"/>
              <a:cs typeface="Frank Ruhl Libre"/>
              <a:sym typeface="Frank Ruhl Libre"/>
            </a:endParaRPr>
          </a:p>
        </p:txBody>
      </p:sp>
      <p:sp>
        <p:nvSpPr>
          <p:cNvPr id="410" name="Google Shape;410;p39"/>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Prototype 3: Custom Conference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0"/>
          <p:cNvSpPr txBox="1"/>
          <p:nvPr>
            <p:ph idx="2" type="body"/>
          </p:nvPr>
        </p:nvSpPr>
        <p:spPr>
          <a:xfrm>
            <a:off x="4784110" y="1563725"/>
            <a:ext cx="3356700" cy="2801700"/>
          </a:xfrm>
          <a:prstGeom prst="rect">
            <a:avLst/>
          </a:prstGeom>
        </p:spPr>
        <p:txBody>
          <a:bodyPr anchorCtr="0" anchor="t" bIns="0" lIns="0" spcFirstLastPara="1" rIns="0" wrap="square" tIns="0">
            <a:noAutofit/>
          </a:bodyPr>
          <a:lstStyle/>
          <a:p>
            <a:pPr indent="-355600" lvl="0" marL="457200" rtl="0" algn="l">
              <a:spcBef>
                <a:spcPts val="600"/>
              </a:spcBef>
              <a:spcAft>
                <a:spcPts val="0"/>
              </a:spcAft>
              <a:buSzPts val="2000"/>
              <a:buChar char="➢"/>
            </a:pPr>
            <a:r>
              <a:rPr lang="en"/>
              <a:t>Considerations</a:t>
            </a:r>
            <a:endParaRPr/>
          </a:p>
          <a:p>
            <a:pPr indent="-342900" lvl="1" marL="914400" rtl="0" algn="l">
              <a:spcBef>
                <a:spcPts val="0"/>
              </a:spcBef>
              <a:spcAft>
                <a:spcPts val="0"/>
              </a:spcAft>
              <a:buSzPts val="1800"/>
              <a:buChar char="￫"/>
            </a:pPr>
            <a:r>
              <a:rPr lang="en" sz="1800"/>
              <a:t>The “planner” is hard to find</a:t>
            </a:r>
            <a:endParaRPr sz="1800"/>
          </a:p>
          <a:p>
            <a:pPr indent="-342900" lvl="1" marL="914400" rtl="0" algn="l">
              <a:spcBef>
                <a:spcPts val="0"/>
              </a:spcBef>
              <a:spcAft>
                <a:spcPts val="0"/>
              </a:spcAft>
              <a:buSzPts val="1800"/>
              <a:buChar char="￫"/>
            </a:pPr>
            <a:r>
              <a:rPr lang="en" sz="1800"/>
              <a:t>Turnout is low</a:t>
            </a:r>
            <a:endParaRPr sz="1800"/>
          </a:p>
          <a:p>
            <a:pPr indent="-342900" lvl="1" marL="914400" rtl="0" algn="l">
              <a:spcBef>
                <a:spcPts val="0"/>
              </a:spcBef>
              <a:spcAft>
                <a:spcPts val="0"/>
              </a:spcAft>
              <a:buSzPts val="1800"/>
              <a:buChar char="￫"/>
            </a:pPr>
            <a:r>
              <a:rPr lang="en" sz="1800"/>
              <a:t>Professionals in different sectors</a:t>
            </a:r>
            <a:endParaRPr sz="1800"/>
          </a:p>
        </p:txBody>
      </p:sp>
      <p:sp>
        <p:nvSpPr>
          <p:cNvPr id="416" name="Google Shape;416;p40"/>
          <p:cNvSpPr txBox="1"/>
          <p:nvPr>
            <p:ph idx="1" type="body"/>
          </p:nvPr>
        </p:nvSpPr>
        <p:spPr>
          <a:xfrm>
            <a:off x="1003200" y="1563725"/>
            <a:ext cx="3356700" cy="2801700"/>
          </a:xfrm>
          <a:prstGeom prst="rect">
            <a:avLst/>
          </a:prstGeom>
        </p:spPr>
        <p:txBody>
          <a:bodyPr anchorCtr="0" anchor="t" bIns="0" lIns="0" spcFirstLastPara="1" rIns="0" wrap="square" tIns="0">
            <a:noAutofit/>
          </a:bodyPr>
          <a:lstStyle/>
          <a:p>
            <a:pPr indent="-355600" lvl="0" marL="457200" rtl="0" algn="l">
              <a:spcBef>
                <a:spcPts val="600"/>
              </a:spcBef>
              <a:spcAft>
                <a:spcPts val="0"/>
              </a:spcAft>
              <a:buSzPts val="2000"/>
              <a:buChar char="➢"/>
            </a:pPr>
            <a:r>
              <a:rPr lang="en"/>
              <a:t>Verified</a:t>
            </a:r>
            <a:endParaRPr/>
          </a:p>
          <a:p>
            <a:pPr indent="-342900" lvl="1" marL="914400" rtl="0" algn="l">
              <a:spcBef>
                <a:spcPts val="0"/>
              </a:spcBef>
              <a:spcAft>
                <a:spcPts val="0"/>
              </a:spcAft>
              <a:buSzPts val="1800"/>
              <a:buChar char="￫"/>
            </a:pPr>
            <a:r>
              <a:rPr lang="en" sz="1800"/>
              <a:t>Young professionals did attend, even strangers </a:t>
            </a:r>
            <a:endParaRPr sz="1800"/>
          </a:p>
          <a:p>
            <a:pPr indent="-342900" lvl="1" marL="914400" rtl="0" algn="l">
              <a:spcBef>
                <a:spcPts val="0"/>
              </a:spcBef>
              <a:spcAft>
                <a:spcPts val="0"/>
              </a:spcAft>
              <a:buSzPts val="1800"/>
              <a:buChar char="￫"/>
            </a:pPr>
            <a:r>
              <a:rPr lang="en" sz="1800"/>
              <a:t>Participants generally enjoyed and expressed interest in planning a similar event</a:t>
            </a:r>
            <a:endParaRPr sz="1800"/>
          </a:p>
        </p:txBody>
      </p:sp>
      <p:sp>
        <p:nvSpPr>
          <p:cNvPr id="417" name="Google Shape;417;p40"/>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Prototype 3: Custom Conference</a:t>
            </a:r>
            <a:endParaRPr/>
          </a:p>
        </p:txBody>
      </p:sp>
      <p:sp>
        <p:nvSpPr>
          <p:cNvPr id="418" name="Google Shape;418;p40"/>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419" name="Google Shape;419;p40"/>
          <p:cNvSpPr/>
          <p:nvPr/>
        </p:nvSpPr>
        <p:spPr>
          <a:xfrm>
            <a:off x="837325" y="1634750"/>
            <a:ext cx="7559700" cy="18021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700">
                <a:latin typeface="Frank Ruhl Libre"/>
                <a:ea typeface="Frank Ruhl Libre"/>
                <a:cs typeface="Frank Ruhl Libre"/>
                <a:sym typeface="Frank Ruhl Libre"/>
              </a:rPr>
              <a:t>The Assumption is </a:t>
            </a:r>
            <a:r>
              <a:rPr lang="en" sz="3700">
                <a:solidFill>
                  <a:srgbClr val="F1C232"/>
                </a:solidFill>
                <a:latin typeface="Frank Ruhl Libre"/>
                <a:ea typeface="Frank Ruhl Libre"/>
                <a:cs typeface="Frank Ruhl Libre"/>
                <a:sym typeface="Frank Ruhl Libre"/>
              </a:rPr>
              <a:t>somewhat valid</a:t>
            </a:r>
            <a:endParaRPr sz="3700">
              <a:solidFill>
                <a:srgbClr val="F1C232"/>
              </a:solidFill>
              <a:latin typeface="Frank Ruhl Libre"/>
              <a:ea typeface="Frank Ruhl Libre"/>
              <a:cs typeface="Frank Ruhl Libre"/>
              <a:sym typeface="Frank Ruhl Libre"/>
            </a:endParaRPr>
          </a:p>
        </p:txBody>
      </p:sp>
      <p:sp>
        <p:nvSpPr>
          <p:cNvPr id="420" name="Google Shape;420;p40"/>
          <p:cNvSpPr txBox="1"/>
          <p:nvPr/>
        </p:nvSpPr>
        <p:spPr>
          <a:xfrm>
            <a:off x="837325" y="2885900"/>
            <a:ext cx="75597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Frank Ruhl Libre"/>
                <a:ea typeface="Frank Ruhl Libre"/>
                <a:cs typeface="Frank Ruhl Libre"/>
                <a:sym typeface="Frank Ruhl Libre"/>
              </a:rPr>
              <a:t>People in the same industry generally like meeting others in the same industry, and may have meeting preferences</a:t>
            </a:r>
            <a:endParaRPr sz="1100">
              <a:latin typeface="Frank Ruhl Libre"/>
              <a:ea typeface="Frank Ruhl Libre"/>
              <a:cs typeface="Frank Ruhl Libre"/>
              <a:sym typeface="Frank Ruhl Libr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0" st="0"/>
                                            </p:txEl>
                                          </p:spTgt>
                                        </p:tgtEl>
                                        <p:attrNameLst>
                                          <p:attrName>style.visibility</p:attrName>
                                        </p:attrNameLst>
                                      </p:cBhvr>
                                      <p:to>
                                        <p:strVal val="visible"/>
                                      </p:to>
                                    </p:set>
                                    <p:animEffect filter="fade" transition="in">
                                      <p:cBhvr>
                                        <p:cTn dur="1000"/>
                                        <p:tgtEl>
                                          <p:spTgt spid="41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1" st="1"/>
                                            </p:txEl>
                                          </p:spTgt>
                                        </p:tgtEl>
                                        <p:attrNameLst>
                                          <p:attrName>style.visibility</p:attrName>
                                        </p:attrNameLst>
                                      </p:cBhvr>
                                      <p:to>
                                        <p:strVal val="visible"/>
                                      </p:to>
                                    </p:set>
                                    <p:animEffect filter="fade" transition="in">
                                      <p:cBhvr>
                                        <p:cTn dur="1000"/>
                                        <p:tgtEl>
                                          <p:spTgt spid="41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6">
                                            <p:txEl>
                                              <p:pRg end="2" st="2"/>
                                            </p:txEl>
                                          </p:spTgt>
                                        </p:tgtEl>
                                        <p:attrNameLst>
                                          <p:attrName>style.visibility</p:attrName>
                                        </p:attrNameLst>
                                      </p:cBhvr>
                                      <p:to>
                                        <p:strVal val="visible"/>
                                      </p:to>
                                    </p:set>
                                    <p:animEffect filter="fade" transition="in">
                                      <p:cBhvr>
                                        <p:cTn dur="1000"/>
                                        <p:tgtEl>
                                          <p:spTgt spid="41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xEl>
                                              <p:pRg end="0" st="0"/>
                                            </p:txEl>
                                          </p:spTgt>
                                        </p:tgtEl>
                                        <p:attrNameLst>
                                          <p:attrName>style.visibility</p:attrName>
                                        </p:attrNameLst>
                                      </p:cBhvr>
                                      <p:to>
                                        <p:strVal val="visible"/>
                                      </p:to>
                                    </p:set>
                                    <p:animEffect filter="fade" transition="in">
                                      <p:cBhvr>
                                        <p:cTn dur="1000"/>
                                        <p:tgtEl>
                                          <p:spTgt spid="4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xEl>
                                              <p:pRg end="1" st="1"/>
                                            </p:txEl>
                                          </p:spTgt>
                                        </p:tgtEl>
                                        <p:attrNameLst>
                                          <p:attrName>style.visibility</p:attrName>
                                        </p:attrNameLst>
                                      </p:cBhvr>
                                      <p:to>
                                        <p:strVal val="visible"/>
                                      </p:to>
                                    </p:set>
                                    <p:animEffect filter="fade" transition="in">
                                      <p:cBhvr>
                                        <p:cTn dur="1000"/>
                                        <p:tgtEl>
                                          <p:spTgt spid="4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xEl>
                                              <p:pRg end="2" st="2"/>
                                            </p:txEl>
                                          </p:spTgt>
                                        </p:tgtEl>
                                        <p:attrNameLst>
                                          <p:attrName>style.visibility</p:attrName>
                                        </p:attrNameLst>
                                      </p:cBhvr>
                                      <p:to>
                                        <p:strVal val="visible"/>
                                      </p:to>
                                    </p:set>
                                    <p:animEffect filter="fade" transition="in">
                                      <p:cBhvr>
                                        <p:cTn dur="1000"/>
                                        <p:tgtEl>
                                          <p:spTgt spid="4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5">
                                            <p:txEl>
                                              <p:pRg end="3" st="3"/>
                                            </p:txEl>
                                          </p:spTgt>
                                        </p:tgtEl>
                                        <p:attrNameLst>
                                          <p:attrName>style.visibility</p:attrName>
                                        </p:attrNameLst>
                                      </p:cBhvr>
                                      <p:to>
                                        <p:strVal val="visible"/>
                                      </p:to>
                                    </p:set>
                                    <p:animEffect filter="fade" transition="in">
                                      <p:cBhvr>
                                        <p:cTn dur="1000"/>
                                        <p:tgtEl>
                                          <p:spTgt spid="4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9"/>
                                        </p:tgtEl>
                                        <p:attrNameLst>
                                          <p:attrName>style.visibility</p:attrName>
                                        </p:attrNameLst>
                                      </p:cBhvr>
                                      <p:to>
                                        <p:strVal val="visible"/>
                                      </p:to>
                                    </p:set>
                                    <p:animEffect filter="fade" transition="in">
                                      <p:cBhvr>
                                        <p:cTn dur="1000"/>
                                        <p:tgtEl>
                                          <p:spTgt spid="4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1"/>
          <p:cNvSpPr txBox="1"/>
          <p:nvPr>
            <p:ph type="ctrTitle"/>
          </p:nvPr>
        </p:nvSpPr>
        <p:spPr>
          <a:xfrm>
            <a:off x="2647500" y="1440250"/>
            <a:ext cx="3827700" cy="11598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solidFill>
                  <a:srgbClr val="B6D7A8"/>
                </a:solidFill>
              </a:rPr>
              <a:t>4</a:t>
            </a:r>
            <a:r>
              <a:rPr lang="en">
                <a:solidFill>
                  <a:srgbClr val="B6D7A8"/>
                </a:solidFill>
              </a:rPr>
              <a:t>.</a:t>
            </a:r>
            <a:endParaRPr>
              <a:solidFill>
                <a:srgbClr val="B6D7A8"/>
              </a:solidFill>
            </a:endParaRPr>
          </a:p>
          <a:p>
            <a:pPr indent="0" lvl="0" marL="0" rtl="0" algn="ctr">
              <a:spcBef>
                <a:spcPts val="0"/>
              </a:spcBef>
              <a:spcAft>
                <a:spcPts val="0"/>
              </a:spcAft>
              <a:buNone/>
            </a:pPr>
            <a:r>
              <a:rPr lang="en">
                <a:solidFill>
                  <a:schemeClr val="dk1"/>
                </a:solidFill>
              </a:rPr>
              <a:t>Next Steps</a:t>
            </a:r>
            <a:endParaRPr>
              <a:solidFill>
                <a:schemeClr val="dk1"/>
              </a:solidFill>
            </a:endParaRPr>
          </a:p>
        </p:txBody>
      </p:sp>
      <p:sp>
        <p:nvSpPr>
          <p:cNvPr id="426" name="Google Shape;426;p41"/>
          <p:cNvSpPr txBox="1"/>
          <p:nvPr>
            <p:ph idx="1" type="subTitle"/>
          </p:nvPr>
        </p:nvSpPr>
        <p:spPr>
          <a:xfrm>
            <a:off x="2795175" y="2948146"/>
            <a:ext cx="3553500" cy="297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i="1" lang="en"/>
              <a:t>Continuing Progress</a:t>
            </a:r>
            <a:endParaRPr i="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42"/>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Next Steps: Solution</a:t>
            </a:r>
            <a:endParaRPr/>
          </a:p>
        </p:txBody>
      </p:sp>
      <p:sp>
        <p:nvSpPr>
          <p:cNvPr id="432" name="Google Shape;432;p42"/>
          <p:cNvSpPr txBox="1"/>
          <p:nvPr>
            <p:ph idx="1" type="body"/>
          </p:nvPr>
        </p:nvSpPr>
        <p:spPr>
          <a:xfrm>
            <a:off x="1003200" y="1563725"/>
            <a:ext cx="3388800" cy="2760300"/>
          </a:xfrm>
          <a:prstGeom prst="rect">
            <a:avLst/>
          </a:prstGeom>
        </p:spPr>
        <p:txBody>
          <a:bodyPr anchorCtr="0" anchor="t" bIns="0" lIns="0" spcFirstLastPara="1" rIns="0" wrap="square" tIns="0">
            <a:noAutofit/>
          </a:bodyPr>
          <a:lstStyle/>
          <a:p>
            <a:pPr indent="-381000" lvl="0" marL="457200" rtl="0" algn="l">
              <a:spcBef>
                <a:spcPts val="600"/>
              </a:spcBef>
              <a:spcAft>
                <a:spcPts val="0"/>
              </a:spcAft>
              <a:buSzPts val="2400"/>
              <a:buChar char="➢"/>
            </a:pPr>
            <a:r>
              <a:rPr lang="en"/>
              <a:t>Moving forward with </a:t>
            </a:r>
            <a:endParaRPr/>
          </a:p>
        </p:txBody>
      </p:sp>
      <p:sp>
        <p:nvSpPr>
          <p:cNvPr id="433" name="Google Shape;433;p42"/>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434" name="Google Shape;434;p42"/>
          <p:cNvSpPr txBox="1"/>
          <p:nvPr/>
        </p:nvSpPr>
        <p:spPr>
          <a:xfrm>
            <a:off x="4200050" y="1544205"/>
            <a:ext cx="3796500" cy="985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latin typeface="Frank Ruhl Libre"/>
                <a:ea typeface="Frank Ruhl Libre"/>
                <a:cs typeface="Frank Ruhl Libre"/>
                <a:sym typeface="Frank Ruhl Libre"/>
              </a:rPr>
              <a:t>Solution 2: Photo Check in</a:t>
            </a:r>
            <a:endParaRPr sz="2400">
              <a:latin typeface="Frank Ruhl Libre"/>
              <a:ea typeface="Frank Ruhl Libre"/>
              <a:cs typeface="Frank Ruhl Libre"/>
              <a:sym typeface="Frank Ruhl Libre"/>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a:p>
            <a:pPr indent="0" lvl="0" marL="0" rtl="0" algn="l">
              <a:spcBef>
                <a:spcPts val="0"/>
              </a:spcBef>
              <a:spcAft>
                <a:spcPts val="0"/>
              </a:spcAft>
              <a:buNone/>
            </a:pPr>
            <a:r>
              <a:t/>
            </a:r>
            <a:endParaRPr>
              <a:latin typeface="Frank Ruhl Libre"/>
              <a:ea typeface="Frank Ruhl Libre"/>
              <a:cs typeface="Frank Ruhl Libre"/>
              <a:sym typeface="Frank Ruhl Libr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4"/>
                                        </p:tgtEl>
                                        <p:attrNameLst>
                                          <p:attrName>style.visibility</p:attrName>
                                        </p:attrNameLst>
                                      </p:cBhvr>
                                      <p:to>
                                        <p:strVal val="visible"/>
                                      </p:to>
                                    </p:set>
                                    <p:animEffect filter="fade" transition="in">
                                      <p:cBhvr>
                                        <p:cTn dur="1000"/>
                                        <p:tgtEl>
                                          <p:spTgt spid="4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6"/>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300">
                <a:solidFill>
                  <a:schemeClr val="dk1"/>
                </a:solidFill>
              </a:rPr>
              <a:t>Problem Domain.</a:t>
            </a:r>
            <a:endParaRPr sz="2300">
              <a:solidFill>
                <a:schemeClr val="dk1"/>
              </a:solidFill>
            </a:endParaRPr>
          </a:p>
        </p:txBody>
      </p:sp>
      <p:sp>
        <p:nvSpPr>
          <p:cNvPr id="198" name="Google Shape;198;p16"/>
          <p:cNvSpPr txBox="1"/>
          <p:nvPr>
            <p:ph idx="1" type="body"/>
          </p:nvPr>
        </p:nvSpPr>
        <p:spPr>
          <a:xfrm>
            <a:off x="1215675" y="1996500"/>
            <a:ext cx="7137600" cy="1150500"/>
          </a:xfrm>
          <a:prstGeom prst="rect">
            <a:avLst/>
          </a:prstGeom>
        </p:spPr>
        <p:txBody>
          <a:bodyPr anchorCtr="0" anchor="t" bIns="0" lIns="0" spcFirstLastPara="1" rIns="0" wrap="square" tIns="0">
            <a:noAutofit/>
          </a:bodyPr>
          <a:lstStyle/>
          <a:p>
            <a:pPr indent="0" lvl="0" marL="0" rtl="0" algn="ctr">
              <a:lnSpc>
                <a:spcPct val="200000"/>
              </a:lnSpc>
              <a:spcBef>
                <a:spcPts val="600"/>
              </a:spcBef>
              <a:spcAft>
                <a:spcPts val="0"/>
              </a:spcAft>
              <a:buNone/>
            </a:pPr>
            <a:r>
              <a:rPr b="1" lang="en" sz="3700">
                <a:latin typeface="Merriweather"/>
                <a:ea typeface="Merriweather"/>
                <a:cs typeface="Merriweather"/>
                <a:sym typeface="Merriweather"/>
              </a:rPr>
              <a:t>Travel</a:t>
            </a:r>
            <a:r>
              <a:rPr lang="en" sz="3700">
                <a:latin typeface="Merriweather Light"/>
                <a:ea typeface="Merriweather Light"/>
                <a:cs typeface="Merriweather Light"/>
                <a:sym typeface="Merriweather Light"/>
              </a:rPr>
              <a:t> and </a:t>
            </a:r>
            <a:r>
              <a:rPr b="1" lang="en" sz="3700">
                <a:latin typeface="Merriweather"/>
                <a:ea typeface="Merriweather"/>
                <a:cs typeface="Merriweather"/>
                <a:sym typeface="Merriweather"/>
              </a:rPr>
              <a:t>Relationships</a:t>
            </a:r>
            <a:r>
              <a:rPr lang="en" sz="3700">
                <a:latin typeface="Merriweather Light"/>
                <a:ea typeface="Merriweather Light"/>
                <a:cs typeface="Merriweather Light"/>
                <a:sym typeface="Merriweather Light"/>
              </a:rPr>
              <a:t>.</a:t>
            </a:r>
            <a:endParaRPr>
              <a:latin typeface="Merriweather Light"/>
              <a:ea typeface="Merriweather Light"/>
              <a:cs typeface="Merriweather Light"/>
              <a:sym typeface="Merriweather Light"/>
            </a:endParaRPr>
          </a:p>
        </p:txBody>
      </p:sp>
      <p:sp>
        <p:nvSpPr>
          <p:cNvPr id="199" name="Google Shape;199;p16"/>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00" name="Google Shape;200;p16"/>
          <p:cNvSpPr txBox="1"/>
          <p:nvPr/>
        </p:nvSpPr>
        <p:spPr>
          <a:xfrm>
            <a:off x="1457850" y="2975400"/>
            <a:ext cx="62283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latin typeface="Frank Ruhl Libre"/>
                <a:ea typeface="Frank Ruhl Libre"/>
                <a:cs typeface="Frank Ruhl Libre"/>
                <a:sym typeface="Frank Ruhl Libre"/>
              </a:rPr>
              <a:t>What has travel looked like before and around COVID-19?</a:t>
            </a:r>
            <a:endParaRPr sz="1900">
              <a:latin typeface="Frank Ruhl Libre"/>
              <a:ea typeface="Frank Ruhl Libre"/>
              <a:cs typeface="Frank Ruhl Libre"/>
              <a:sym typeface="Frank Ruhl Libre"/>
            </a:endParaRPr>
          </a:p>
        </p:txBody>
      </p:sp>
      <p:sp>
        <p:nvSpPr>
          <p:cNvPr id="201" name="Google Shape;201;p16"/>
          <p:cNvSpPr txBox="1"/>
          <p:nvPr/>
        </p:nvSpPr>
        <p:spPr>
          <a:xfrm>
            <a:off x="1571700" y="3351925"/>
            <a:ext cx="60006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Frank Ruhl Libre"/>
                <a:ea typeface="Frank Ruhl Libre"/>
                <a:cs typeface="Frank Ruhl Libre"/>
                <a:sym typeface="Frank Ruhl Libre"/>
              </a:rPr>
              <a:t>How do we </a:t>
            </a:r>
            <a:r>
              <a:rPr b="1" lang="en" sz="2000">
                <a:latin typeface="Frank Ruhl Libre"/>
                <a:ea typeface="Frank Ruhl Libre"/>
                <a:cs typeface="Frank Ruhl Libre"/>
                <a:sym typeface="Frank Ruhl Libre"/>
              </a:rPr>
              <a:t>create</a:t>
            </a:r>
            <a:r>
              <a:rPr lang="en" sz="2000">
                <a:latin typeface="Frank Ruhl Libre"/>
                <a:ea typeface="Frank Ruhl Libre"/>
                <a:cs typeface="Frank Ruhl Libre"/>
                <a:sym typeface="Frank Ruhl Libre"/>
              </a:rPr>
              <a:t> and </a:t>
            </a:r>
            <a:r>
              <a:rPr b="1" lang="en" sz="2000">
                <a:latin typeface="Frank Ruhl Libre"/>
                <a:ea typeface="Frank Ruhl Libre"/>
                <a:cs typeface="Frank Ruhl Libre"/>
                <a:sym typeface="Frank Ruhl Libre"/>
              </a:rPr>
              <a:t>maintain</a:t>
            </a:r>
            <a:r>
              <a:rPr lang="en" sz="2000">
                <a:latin typeface="Frank Ruhl Libre"/>
                <a:ea typeface="Frank Ruhl Libre"/>
                <a:cs typeface="Frank Ruhl Libre"/>
                <a:sym typeface="Frank Ruhl Libre"/>
              </a:rPr>
              <a:t> relationships while traveling?</a:t>
            </a:r>
            <a:endParaRPr sz="2000">
              <a:latin typeface="Frank Ruhl Libre"/>
              <a:ea typeface="Frank Ruhl Libre"/>
              <a:cs typeface="Frank Ruhl Libre"/>
              <a:sym typeface="Frank Ruhl Libre"/>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43"/>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Next Steps: Ethics &amp; Audience</a:t>
            </a:r>
            <a:endParaRPr/>
          </a:p>
        </p:txBody>
      </p:sp>
      <p:sp>
        <p:nvSpPr>
          <p:cNvPr id="440" name="Google Shape;440;p43"/>
          <p:cNvSpPr txBox="1"/>
          <p:nvPr>
            <p:ph idx="1" type="body"/>
          </p:nvPr>
        </p:nvSpPr>
        <p:spPr>
          <a:xfrm>
            <a:off x="1003200" y="1563725"/>
            <a:ext cx="7137600" cy="2760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000">
                <a:solidFill>
                  <a:schemeClr val="dk1"/>
                </a:solidFill>
              </a:rPr>
              <a:t>Ethics Considerations:</a:t>
            </a:r>
            <a:endParaRPr sz="2000">
              <a:solidFill>
                <a:schemeClr val="dk1"/>
              </a:solidFill>
            </a:endParaRPr>
          </a:p>
          <a:p>
            <a:pPr indent="-317500" lvl="0" marL="457200" rtl="0" algn="l">
              <a:spcBef>
                <a:spcPts val="0"/>
              </a:spcBef>
              <a:spcAft>
                <a:spcPts val="0"/>
              </a:spcAft>
              <a:buSzPts val="1400"/>
              <a:buChar char="➢"/>
            </a:pPr>
            <a:r>
              <a:rPr lang="en" sz="1400">
                <a:solidFill>
                  <a:schemeClr val="dk1"/>
                </a:solidFill>
              </a:rPr>
              <a:t>Passive photo sharing could have privacy issues</a:t>
            </a:r>
            <a:endParaRPr sz="1400">
              <a:solidFill>
                <a:schemeClr val="dk1"/>
              </a:solidFill>
            </a:endParaRPr>
          </a:p>
          <a:p>
            <a:pPr indent="-317500" lvl="0" marL="457200" rtl="0" algn="l">
              <a:spcBef>
                <a:spcPts val="0"/>
              </a:spcBef>
              <a:spcAft>
                <a:spcPts val="0"/>
              </a:spcAft>
              <a:buSzPts val="1400"/>
              <a:buChar char="➢"/>
            </a:pPr>
            <a:r>
              <a:rPr lang="en" sz="1400">
                <a:solidFill>
                  <a:schemeClr val="dk1"/>
                </a:solidFill>
              </a:rPr>
              <a:t>Malicious parties could use photo sharing to stalk or otherwise follow other people</a:t>
            </a:r>
            <a:endParaRPr sz="1400">
              <a:solidFill>
                <a:schemeClr val="dk1"/>
              </a:solidFill>
            </a:endParaRPr>
          </a:p>
          <a:p>
            <a:pPr indent="-317500" lvl="0" marL="457200" rtl="0" algn="l">
              <a:spcBef>
                <a:spcPts val="0"/>
              </a:spcBef>
              <a:spcAft>
                <a:spcPts val="0"/>
              </a:spcAft>
              <a:buSzPts val="1400"/>
              <a:buChar char="➢"/>
            </a:pPr>
            <a:r>
              <a:rPr lang="en" sz="1400">
                <a:solidFill>
                  <a:schemeClr val="dk1"/>
                </a:solidFill>
              </a:rPr>
              <a:t>Content control / filters for sensitive photos</a:t>
            </a:r>
            <a:endParaRPr sz="1400">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sz="2000">
                <a:solidFill>
                  <a:schemeClr val="dk1"/>
                </a:solidFill>
              </a:rPr>
              <a:t>Serves:</a:t>
            </a:r>
            <a:endParaRPr sz="2000">
              <a:solidFill>
                <a:schemeClr val="dk1"/>
              </a:solidFill>
            </a:endParaRPr>
          </a:p>
          <a:p>
            <a:pPr indent="-317500" lvl="0" marL="457200" rtl="0" algn="l">
              <a:spcBef>
                <a:spcPts val="0"/>
              </a:spcBef>
              <a:spcAft>
                <a:spcPts val="0"/>
              </a:spcAft>
              <a:buSzPts val="1400"/>
              <a:buChar char="➢"/>
            </a:pPr>
            <a:r>
              <a:rPr lang="en" sz="1400">
                <a:solidFill>
                  <a:schemeClr val="dk1"/>
                </a:solidFill>
              </a:rPr>
              <a:t>Individuals with technology and internet connection</a:t>
            </a:r>
            <a:endParaRPr sz="1400">
              <a:solidFill>
                <a:schemeClr val="dk1"/>
              </a:solidFill>
            </a:endParaRPr>
          </a:p>
          <a:p>
            <a:pPr indent="0" lvl="0" marL="0" rtl="0" algn="l">
              <a:spcBef>
                <a:spcPts val="0"/>
              </a:spcBef>
              <a:spcAft>
                <a:spcPts val="0"/>
              </a:spcAft>
              <a:buNone/>
            </a:pPr>
            <a:r>
              <a:rPr lang="en" sz="2000">
                <a:solidFill>
                  <a:schemeClr val="dk1"/>
                </a:solidFill>
              </a:rPr>
              <a:t>Missing</a:t>
            </a:r>
            <a:endParaRPr sz="2000">
              <a:solidFill>
                <a:schemeClr val="dk1"/>
              </a:solidFill>
            </a:endParaRPr>
          </a:p>
          <a:p>
            <a:pPr indent="-317500" lvl="0" marL="457200" rtl="0" algn="l">
              <a:spcBef>
                <a:spcPts val="0"/>
              </a:spcBef>
              <a:spcAft>
                <a:spcPts val="0"/>
              </a:spcAft>
              <a:buSzPts val="1400"/>
              <a:buChar char="➢"/>
            </a:pPr>
            <a:r>
              <a:rPr lang="en" sz="1400">
                <a:solidFill>
                  <a:schemeClr val="dk1"/>
                </a:solidFill>
              </a:rPr>
              <a:t>Lower-Income Individuals</a:t>
            </a:r>
            <a:endParaRPr sz="1400">
              <a:solidFill>
                <a:schemeClr val="dk1"/>
              </a:solidFill>
            </a:endParaRPr>
          </a:p>
          <a:p>
            <a:pPr indent="-317500" lvl="0" marL="457200" rtl="0" algn="l">
              <a:spcBef>
                <a:spcPts val="0"/>
              </a:spcBef>
              <a:spcAft>
                <a:spcPts val="0"/>
              </a:spcAft>
              <a:buSzPts val="1400"/>
              <a:buChar char="➢"/>
            </a:pPr>
            <a:r>
              <a:rPr lang="en" sz="1400">
                <a:solidFill>
                  <a:schemeClr val="dk1"/>
                </a:solidFill>
              </a:rPr>
              <a:t>Individuals in remote locations</a:t>
            </a:r>
            <a:endParaRPr sz="1400"/>
          </a:p>
          <a:p>
            <a:pPr indent="0" lvl="0" marL="0" rtl="0" algn="l">
              <a:spcBef>
                <a:spcPts val="0"/>
              </a:spcBef>
              <a:spcAft>
                <a:spcPts val="0"/>
              </a:spcAft>
              <a:buNone/>
            </a:pPr>
            <a:r>
              <a:t/>
            </a:r>
            <a:endParaRPr/>
          </a:p>
        </p:txBody>
      </p:sp>
      <p:sp>
        <p:nvSpPr>
          <p:cNvPr id="441" name="Google Shape;441;p43"/>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0" st="0"/>
                                            </p:txEl>
                                          </p:spTgt>
                                        </p:tgtEl>
                                        <p:attrNameLst>
                                          <p:attrName>style.visibility</p:attrName>
                                        </p:attrNameLst>
                                      </p:cBhvr>
                                      <p:to>
                                        <p:strVal val="visible"/>
                                      </p:to>
                                    </p:set>
                                    <p:animEffect filter="fade" transition="in">
                                      <p:cBhvr>
                                        <p:cTn dur="1000"/>
                                        <p:tgtEl>
                                          <p:spTgt spid="44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1" st="1"/>
                                            </p:txEl>
                                          </p:spTgt>
                                        </p:tgtEl>
                                        <p:attrNameLst>
                                          <p:attrName>style.visibility</p:attrName>
                                        </p:attrNameLst>
                                      </p:cBhvr>
                                      <p:to>
                                        <p:strVal val="visible"/>
                                      </p:to>
                                    </p:set>
                                    <p:animEffect filter="fade" transition="in">
                                      <p:cBhvr>
                                        <p:cTn dur="1000"/>
                                        <p:tgtEl>
                                          <p:spTgt spid="44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2" st="2"/>
                                            </p:txEl>
                                          </p:spTgt>
                                        </p:tgtEl>
                                        <p:attrNameLst>
                                          <p:attrName>style.visibility</p:attrName>
                                        </p:attrNameLst>
                                      </p:cBhvr>
                                      <p:to>
                                        <p:strVal val="visible"/>
                                      </p:to>
                                    </p:set>
                                    <p:animEffect filter="fade" transition="in">
                                      <p:cBhvr>
                                        <p:cTn dur="1000"/>
                                        <p:tgtEl>
                                          <p:spTgt spid="44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3" st="3"/>
                                            </p:txEl>
                                          </p:spTgt>
                                        </p:tgtEl>
                                        <p:attrNameLst>
                                          <p:attrName>style.visibility</p:attrName>
                                        </p:attrNameLst>
                                      </p:cBhvr>
                                      <p:to>
                                        <p:strVal val="visible"/>
                                      </p:to>
                                    </p:set>
                                    <p:animEffect filter="fade" transition="in">
                                      <p:cBhvr>
                                        <p:cTn dur="1000"/>
                                        <p:tgtEl>
                                          <p:spTgt spid="44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4" st="4"/>
                                            </p:txEl>
                                          </p:spTgt>
                                        </p:tgtEl>
                                        <p:attrNameLst>
                                          <p:attrName>style.visibility</p:attrName>
                                        </p:attrNameLst>
                                      </p:cBhvr>
                                      <p:to>
                                        <p:strVal val="visible"/>
                                      </p:to>
                                    </p:set>
                                    <p:animEffect filter="fade" transition="in">
                                      <p:cBhvr>
                                        <p:cTn dur="1000"/>
                                        <p:tgtEl>
                                          <p:spTgt spid="44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5" st="5"/>
                                            </p:txEl>
                                          </p:spTgt>
                                        </p:tgtEl>
                                        <p:attrNameLst>
                                          <p:attrName>style.visibility</p:attrName>
                                        </p:attrNameLst>
                                      </p:cBhvr>
                                      <p:to>
                                        <p:strVal val="visible"/>
                                      </p:to>
                                    </p:set>
                                    <p:animEffect filter="fade" transition="in">
                                      <p:cBhvr>
                                        <p:cTn dur="1000"/>
                                        <p:tgtEl>
                                          <p:spTgt spid="44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6" st="6"/>
                                            </p:txEl>
                                          </p:spTgt>
                                        </p:tgtEl>
                                        <p:attrNameLst>
                                          <p:attrName>style.visibility</p:attrName>
                                        </p:attrNameLst>
                                      </p:cBhvr>
                                      <p:to>
                                        <p:strVal val="visible"/>
                                      </p:to>
                                    </p:set>
                                    <p:animEffect filter="fade" transition="in">
                                      <p:cBhvr>
                                        <p:cTn dur="1000"/>
                                        <p:tgtEl>
                                          <p:spTgt spid="44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7" st="7"/>
                                            </p:txEl>
                                          </p:spTgt>
                                        </p:tgtEl>
                                        <p:attrNameLst>
                                          <p:attrName>style.visibility</p:attrName>
                                        </p:attrNameLst>
                                      </p:cBhvr>
                                      <p:to>
                                        <p:strVal val="visible"/>
                                      </p:to>
                                    </p:set>
                                    <p:animEffect filter="fade" transition="in">
                                      <p:cBhvr>
                                        <p:cTn dur="1000"/>
                                        <p:tgtEl>
                                          <p:spTgt spid="44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8" st="8"/>
                                            </p:txEl>
                                          </p:spTgt>
                                        </p:tgtEl>
                                        <p:attrNameLst>
                                          <p:attrName>style.visibility</p:attrName>
                                        </p:attrNameLst>
                                      </p:cBhvr>
                                      <p:to>
                                        <p:strVal val="visible"/>
                                      </p:to>
                                    </p:set>
                                    <p:animEffect filter="fade" transition="in">
                                      <p:cBhvr>
                                        <p:cTn dur="1000"/>
                                        <p:tgtEl>
                                          <p:spTgt spid="44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9" st="9"/>
                                            </p:txEl>
                                          </p:spTgt>
                                        </p:tgtEl>
                                        <p:attrNameLst>
                                          <p:attrName>style.visibility</p:attrName>
                                        </p:attrNameLst>
                                      </p:cBhvr>
                                      <p:to>
                                        <p:strVal val="visible"/>
                                      </p:to>
                                    </p:set>
                                    <p:animEffect filter="fade" transition="in">
                                      <p:cBhvr>
                                        <p:cTn dur="1000"/>
                                        <p:tgtEl>
                                          <p:spTgt spid="440">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xEl>
                                              <p:pRg end="10" st="10"/>
                                            </p:txEl>
                                          </p:spTgt>
                                        </p:tgtEl>
                                        <p:attrNameLst>
                                          <p:attrName>style.visibility</p:attrName>
                                        </p:attrNameLst>
                                      </p:cBhvr>
                                      <p:to>
                                        <p:strVal val="visible"/>
                                      </p:to>
                                    </p:set>
                                    <p:animEffect filter="fade" transition="in">
                                      <p:cBhvr>
                                        <p:cTn dur="1000"/>
                                        <p:tgtEl>
                                          <p:spTgt spid="440">
                                            <p:txEl>
                                              <p:pRg end="10" st="1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44"/>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447" name="Google Shape;447;p44"/>
          <p:cNvSpPr txBox="1"/>
          <p:nvPr>
            <p:ph idx="4294967295" type="ctrTitle"/>
          </p:nvPr>
        </p:nvSpPr>
        <p:spPr>
          <a:xfrm>
            <a:off x="1275150" y="2505375"/>
            <a:ext cx="65937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400"/>
              <a:t>THANKS!</a:t>
            </a:r>
            <a:endParaRPr sz="2400"/>
          </a:p>
        </p:txBody>
      </p:sp>
      <p:sp>
        <p:nvSpPr>
          <p:cNvPr id="448" name="Google Shape;448;p44"/>
          <p:cNvSpPr txBox="1"/>
          <p:nvPr>
            <p:ph idx="4294967295" type="subTitle"/>
          </p:nvPr>
        </p:nvSpPr>
        <p:spPr>
          <a:xfrm>
            <a:off x="1275150" y="3082179"/>
            <a:ext cx="6593700" cy="1131900"/>
          </a:xfrm>
          <a:prstGeom prst="rect">
            <a:avLst/>
          </a:prstGeom>
        </p:spPr>
        <p:txBody>
          <a:bodyPr anchorCtr="0" anchor="t" bIns="0" lIns="0" spcFirstLastPara="1" rIns="0" wrap="square" tIns="0">
            <a:noAutofit/>
          </a:bodyPr>
          <a:lstStyle/>
          <a:p>
            <a:pPr indent="0" lvl="0" marL="0" rtl="0" algn="ctr">
              <a:spcBef>
                <a:spcPts val="600"/>
              </a:spcBef>
              <a:spcAft>
                <a:spcPts val="0"/>
              </a:spcAft>
              <a:buNone/>
            </a:pPr>
            <a:r>
              <a:rPr b="1" lang="en" sz="1800"/>
              <a:t>Any questions?</a:t>
            </a:r>
            <a:endParaRPr b="1" sz="1800"/>
          </a:p>
        </p:txBody>
      </p:sp>
      <p:grpSp>
        <p:nvGrpSpPr>
          <p:cNvPr id="449" name="Google Shape;449;p44"/>
          <p:cNvGrpSpPr/>
          <p:nvPr/>
        </p:nvGrpSpPr>
        <p:grpSpPr>
          <a:xfrm>
            <a:off x="3828600" y="1220955"/>
            <a:ext cx="1486799" cy="1256322"/>
            <a:chOff x="3918650" y="293075"/>
            <a:chExt cx="488500" cy="412775"/>
          </a:xfrm>
        </p:grpSpPr>
        <p:sp>
          <p:nvSpPr>
            <p:cNvPr id="450" name="Google Shape;450;p44"/>
            <p:cNvSpPr/>
            <p:nvPr/>
          </p:nvSpPr>
          <p:spPr>
            <a:xfrm>
              <a:off x="4085350" y="293675"/>
              <a:ext cx="154500" cy="412175"/>
            </a:xfrm>
            <a:custGeom>
              <a:rect b="b" l="l" r="r" t="t"/>
              <a:pathLst>
                <a:path extrusionOk="0" h="16487" w="6180">
                  <a:moveTo>
                    <a:pt x="709" y="5496"/>
                  </a:moveTo>
                  <a:lnTo>
                    <a:pt x="806" y="5520"/>
                  </a:lnTo>
                  <a:lnTo>
                    <a:pt x="1050" y="5667"/>
                  </a:lnTo>
                  <a:lnTo>
                    <a:pt x="1270" y="5813"/>
                  </a:lnTo>
                  <a:lnTo>
                    <a:pt x="1344" y="5886"/>
                  </a:lnTo>
                  <a:lnTo>
                    <a:pt x="1368" y="5984"/>
                  </a:lnTo>
                  <a:lnTo>
                    <a:pt x="1344" y="6082"/>
                  </a:lnTo>
                  <a:lnTo>
                    <a:pt x="1319" y="6155"/>
                  </a:lnTo>
                  <a:lnTo>
                    <a:pt x="1221" y="6228"/>
                  </a:lnTo>
                  <a:lnTo>
                    <a:pt x="1124" y="6253"/>
                  </a:lnTo>
                  <a:lnTo>
                    <a:pt x="1050" y="6228"/>
                  </a:lnTo>
                  <a:lnTo>
                    <a:pt x="977" y="6204"/>
                  </a:lnTo>
                  <a:lnTo>
                    <a:pt x="782" y="6082"/>
                  </a:lnTo>
                  <a:lnTo>
                    <a:pt x="586" y="5960"/>
                  </a:lnTo>
                  <a:lnTo>
                    <a:pt x="513" y="5911"/>
                  </a:lnTo>
                  <a:lnTo>
                    <a:pt x="464" y="5838"/>
                  </a:lnTo>
                  <a:lnTo>
                    <a:pt x="464" y="5740"/>
                  </a:lnTo>
                  <a:lnTo>
                    <a:pt x="489" y="5642"/>
                  </a:lnTo>
                  <a:lnTo>
                    <a:pt x="538" y="5569"/>
                  </a:lnTo>
                  <a:lnTo>
                    <a:pt x="611" y="5520"/>
                  </a:lnTo>
                  <a:lnTo>
                    <a:pt x="709" y="5496"/>
                  </a:lnTo>
                  <a:close/>
                  <a:moveTo>
                    <a:pt x="1685" y="6351"/>
                  </a:moveTo>
                  <a:lnTo>
                    <a:pt x="1783" y="6375"/>
                  </a:lnTo>
                  <a:lnTo>
                    <a:pt x="1856" y="6448"/>
                  </a:lnTo>
                  <a:lnTo>
                    <a:pt x="2003" y="6668"/>
                  </a:lnTo>
                  <a:lnTo>
                    <a:pt x="2125" y="6888"/>
                  </a:lnTo>
                  <a:lnTo>
                    <a:pt x="2150" y="6986"/>
                  </a:lnTo>
                  <a:lnTo>
                    <a:pt x="2150" y="7083"/>
                  </a:lnTo>
                  <a:lnTo>
                    <a:pt x="2101" y="7156"/>
                  </a:lnTo>
                  <a:lnTo>
                    <a:pt x="2027" y="7230"/>
                  </a:lnTo>
                  <a:lnTo>
                    <a:pt x="1979" y="7254"/>
                  </a:lnTo>
                  <a:lnTo>
                    <a:pt x="1856" y="7254"/>
                  </a:lnTo>
                  <a:lnTo>
                    <a:pt x="1783" y="7230"/>
                  </a:lnTo>
                  <a:lnTo>
                    <a:pt x="1734" y="7181"/>
                  </a:lnTo>
                  <a:lnTo>
                    <a:pt x="1685" y="7132"/>
                  </a:lnTo>
                  <a:lnTo>
                    <a:pt x="1441" y="6741"/>
                  </a:lnTo>
                  <a:lnTo>
                    <a:pt x="1417" y="6644"/>
                  </a:lnTo>
                  <a:lnTo>
                    <a:pt x="1417" y="6546"/>
                  </a:lnTo>
                  <a:lnTo>
                    <a:pt x="1441" y="6448"/>
                  </a:lnTo>
                  <a:lnTo>
                    <a:pt x="1515" y="6399"/>
                  </a:lnTo>
                  <a:lnTo>
                    <a:pt x="1612" y="6351"/>
                  </a:lnTo>
                  <a:close/>
                  <a:moveTo>
                    <a:pt x="2247" y="7498"/>
                  </a:moveTo>
                  <a:lnTo>
                    <a:pt x="2345" y="7523"/>
                  </a:lnTo>
                  <a:lnTo>
                    <a:pt x="2418" y="7572"/>
                  </a:lnTo>
                  <a:lnTo>
                    <a:pt x="2467" y="7645"/>
                  </a:lnTo>
                  <a:lnTo>
                    <a:pt x="2662" y="8109"/>
                  </a:lnTo>
                  <a:lnTo>
                    <a:pt x="2662" y="8207"/>
                  </a:lnTo>
                  <a:lnTo>
                    <a:pt x="2638" y="8304"/>
                  </a:lnTo>
                  <a:lnTo>
                    <a:pt x="2589" y="8378"/>
                  </a:lnTo>
                  <a:lnTo>
                    <a:pt x="2516" y="8426"/>
                  </a:lnTo>
                  <a:lnTo>
                    <a:pt x="2418" y="8451"/>
                  </a:lnTo>
                  <a:lnTo>
                    <a:pt x="2345" y="8426"/>
                  </a:lnTo>
                  <a:lnTo>
                    <a:pt x="2272" y="8402"/>
                  </a:lnTo>
                  <a:lnTo>
                    <a:pt x="2223" y="8353"/>
                  </a:lnTo>
                  <a:lnTo>
                    <a:pt x="2198" y="8280"/>
                  </a:lnTo>
                  <a:lnTo>
                    <a:pt x="2027" y="7840"/>
                  </a:lnTo>
                  <a:lnTo>
                    <a:pt x="2003" y="7743"/>
                  </a:lnTo>
                  <a:lnTo>
                    <a:pt x="2027" y="7645"/>
                  </a:lnTo>
                  <a:lnTo>
                    <a:pt x="2076" y="7572"/>
                  </a:lnTo>
                  <a:lnTo>
                    <a:pt x="2150" y="7523"/>
                  </a:lnTo>
                  <a:lnTo>
                    <a:pt x="2247" y="7498"/>
                  </a:lnTo>
                  <a:close/>
                  <a:moveTo>
                    <a:pt x="2711" y="8720"/>
                  </a:moveTo>
                  <a:lnTo>
                    <a:pt x="2785" y="8744"/>
                  </a:lnTo>
                  <a:lnTo>
                    <a:pt x="2858" y="8793"/>
                  </a:lnTo>
                  <a:lnTo>
                    <a:pt x="2907" y="8866"/>
                  </a:lnTo>
                  <a:lnTo>
                    <a:pt x="3078" y="9355"/>
                  </a:lnTo>
                  <a:lnTo>
                    <a:pt x="3102" y="9452"/>
                  </a:lnTo>
                  <a:lnTo>
                    <a:pt x="3078" y="9526"/>
                  </a:lnTo>
                  <a:lnTo>
                    <a:pt x="3004" y="9599"/>
                  </a:lnTo>
                  <a:lnTo>
                    <a:pt x="2931" y="9648"/>
                  </a:lnTo>
                  <a:lnTo>
                    <a:pt x="2858" y="9672"/>
                  </a:lnTo>
                  <a:lnTo>
                    <a:pt x="2785" y="9672"/>
                  </a:lnTo>
                  <a:lnTo>
                    <a:pt x="2711" y="9623"/>
                  </a:lnTo>
                  <a:lnTo>
                    <a:pt x="2662" y="9574"/>
                  </a:lnTo>
                  <a:lnTo>
                    <a:pt x="2614" y="9501"/>
                  </a:lnTo>
                  <a:lnTo>
                    <a:pt x="2467" y="9037"/>
                  </a:lnTo>
                  <a:lnTo>
                    <a:pt x="2443" y="8939"/>
                  </a:lnTo>
                  <a:lnTo>
                    <a:pt x="2467" y="8842"/>
                  </a:lnTo>
                  <a:lnTo>
                    <a:pt x="2516" y="8768"/>
                  </a:lnTo>
                  <a:lnTo>
                    <a:pt x="2614" y="8720"/>
                  </a:lnTo>
                  <a:close/>
                  <a:moveTo>
                    <a:pt x="3224" y="9941"/>
                  </a:moveTo>
                  <a:lnTo>
                    <a:pt x="3297" y="10014"/>
                  </a:lnTo>
                  <a:lnTo>
                    <a:pt x="3346" y="10087"/>
                  </a:lnTo>
                  <a:lnTo>
                    <a:pt x="3542" y="10527"/>
                  </a:lnTo>
                  <a:lnTo>
                    <a:pt x="3566" y="10625"/>
                  </a:lnTo>
                  <a:lnTo>
                    <a:pt x="3566" y="10722"/>
                  </a:lnTo>
                  <a:lnTo>
                    <a:pt x="3517" y="10796"/>
                  </a:lnTo>
                  <a:lnTo>
                    <a:pt x="3444" y="10844"/>
                  </a:lnTo>
                  <a:lnTo>
                    <a:pt x="3322" y="10869"/>
                  </a:lnTo>
                  <a:lnTo>
                    <a:pt x="3273" y="10869"/>
                  </a:lnTo>
                  <a:lnTo>
                    <a:pt x="3200" y="10844"/>
                  </a:lnTo>
                  <a:lnTo>
                    <a:pt x="3151" y="10796"/>
                  </a:lnTo>
                  <a:lnTo>
                    <a:pt x="3102" y="10747"/>
                  </a:lnTo>
                  <a:lnTo>
                    <a:pt x="2907" y="10258"/>
                  </a:lnTo>
                  <a:lnTo>
                    <a:pt x="2882" y="10161"/>
                  </a:lnTo>
                  <a:lnTo>
                    <a:pt x="2907" y="10087"/>
                  </a:lnTo>
                  <a:lnTo>
                    <a:pt x="2955" y="10014"/>
                  </a:lnTo>
                  <a:lnTo>
                    <a:pt x="3029" y="9941"/>
                  </a:lnTo>
                  <a:close/>
                  <a:moveTo>
                    <a:pt x="3761" y="11089"/>
                  </a:moveTo>
                  <a:lnTo>
                    <a:pt x="3835" y="11137"/>
                  </a:lnTo>
                  <a:lnTo>
                    <a:pt x="3908" y="11211"/>
                  </a:lnTo>
                  <a:lnTo>
                    <a:pt x="4177" y="11577"/>
                  </a:lnTo>
                  <a:lnTo>
                    <a:pt x="4225" y="11675"/>
                  </a:lnTo>
                  <a:lnTo>
                    <a:pt x="4250" y="11748"/>
                  </a:lnTo>
                  <a:lnTo>
                    <a:pt x="4201" y="11846"/>
                  </a:lnTo>
                  <a:lnTo>
                    <a:pt x="4152" y="11919"/>
                  </a:lnTo>
                  <a:lnTo>
                    <a:pt x="4079" y="11968"/>
                  </a:lnTo>
                  <a:lnTo>
                    <a:pt x="3884" y="11968"/>
                  </a:lnTo>
                  <a:lnTo>
                    <a:pt x="3810" y="11895"/>
                  </a:lnTo>
                  <a:lnTo>
                    <a:pt x="3664" y="11675"/>
                  </a:lnTo>
                  <a:lnTo>
                    <a:pt x="3493" y="11455"/>
                  </a:lnTo>
                  <a:lnTo>
                    <a:pt x="3468" y="11382"/>
                  </a:lnTo>
                  <a:lnTo>
                    <a:pt x="3468" y="11284"/>
                  </a:lnTo>
                  <a:lnTo>
                    <a:pt x="3517" y="11186"/>
                  </a:lnTo>
                  <a:lnTo>
                    <a:pt x="3566" y="11137"/>
                  </a:lnTo>
                  <a:lnTo>
                    <a:pt x="3664" y="11089"/>
                  </a:lnTo>
                  <a:close/>
                  <a:moveTo>
                    <a:pt x="4616" y="12041"/>
                  </a:moveTo>
                  <a:lnTo>
                    <a:pt x="4714" y="12090"/>
                  </a:lnTo>
                  <a:lnTo>
                    <a:pt x="4909" y="12212"/>
                  </a:lnTo>
                  <a:lnTo>
                    <a:pt x="5105" y="12334"/>
                  </a:lnTo>
                  <a:lnTo>
                    <a:pt x="5178" y="12383"/>
                  </a:lnTo>
                  <a:lnTo>
                    <a:pt x="5227" y="12481"/>
                  </a:lnTo>
                  <a:lnTo>
                    <a:pt x="5227" y="12554"/>
                  </a:lnTo>
                  <a:lnTo>
                    <a:pt x="5202" y="12652"/>
                  </a:lnTo>
                  <a:lnTo>
                    <a:pt x="5154" y="12725"/>
                  </a:lnTo>
                  <a:lnTo>
                    <a:pt x="5105" y="12749"/>
                  </a:lnTo>
                  <a:lnTo>
                    <a:pt x="5056" y="12774"/>
                  </a:lnTo>
                  <a:lnTo>
                    <a:pt x="4983" y="12798"/>
                  </a:lnTo>
                  <a:lnTo>
                    <a:pt x="4885" y="12774"/>
                  </a:lnTo>
                  <a:lnTo>
                    <a:pt x="4641" y="12627"/>
                  </a:lnTo>
                  <a:lnTo>
                    <a:pt x="4421" y="12481"/>
                  </a:lnTo>
                  <a:lnTo>
                    <a:pt x="4348" y="12407"/>
                  </a:lnTo>
                  <a:lnTo>
                    <a:pt x="4323" y="12310"/>
                  </a:lnTo>
                  <a:lnTo>
                    <a:pt x="4323" y="12236"/>
                  </a:lnTo>
                  <a:lnTo>
                    <a:pt x="4372" y="12139"/>
                  </a:lnTo>
                  <a:lnTo>
                    <a:pt x="4445" y="12066"/>
                  </a:lnTo>
                  <a:lnTo>
                    <a:pt x="4543" y="12041"/>
                  </a:lnTo>
                  <a:close/>
                  <a:moveTo>
                    <a:pt x="0" y="1"/>
                  </a:moveTo>
                  <a:lnTo>
                    <a:pt x="0" y="5325"/>
                  </a:lnTo>
                  <a:lnTo>
                    <a:pt x="74" y="5349"/>
                  </a:lnTo>
                  <a:lnTo>
                    <a:pt x="147" y="5422"/>
                  </a:lnTo>
                  <a:lnTo>
                    <a:pt x="171" y="5496"/>
                  </a:lnTo>
                  <a:lnTo>
                    <a:pt x="171" y="5569"/>
                  </a:lnTo>
                  <a:lnTo>
                    <a:pt x="171" y="5642"/>
                  </a:lnTo>
                  <a:lnTo>
                    <a:pt x="122" y="5716"/>
                  </a:lnTo>
                  <a:lnTo>
                    <a:pt x="74" y="5764"/>
                  </a:lnTo>
                  <a:lnTo>
                    <a:pt x="0" y="5789"/>
                  </a:lnTo>
                  <a:lnTo>
                    <a:pt x="0" y="13360"/>
                  </a:lnTo>
                  <a:lnTo>
                    <a:pt x="6179" y="16486"/>
                  </a:lnTo>
                  <a:lnTo>
                    <a:pt x="6179" y="13116"/>
                  </a:lnTo>
                  <a:lnTo>
                    <a:pt x="5935" y="13091"/>
                  </a:lnTo>
                  <a:lnTo>
                    <a:pt x="5691" y="13042"/>
                  </a:lnTo>
                  <a:lnTo>
                    <a:pt x="5593" y="12994"/>
                  </a:lnTo>
                  <a:lnTo>
                    <a:pt x="5520" y="12945"/>
                  </a:lnTo>
                  <a:lnTo>
                    <a:pt x="5495" y="12847"/>
                  </a:lnTo>
                  <a:lnTo>
                    <a:pt x="5495" y="12749"/>
                  </a:lnTo>
                  <a:lnTo>
                    <a:pt x="5520" y="12676"/>
                  </a:lnTo>
                  <a:lnTo>
                    <a:pt x="5593" y="12603"/>
                  </a:lnTo>
                  <a:lnTo>
                    <a:pt x="5691" y="12554"/>
                  </a:lnTo>
                  <a:lnTo>
                    <a:pt x="5789" y="12554"/>
                  </a:lnTo>
                  <a:lnTo>
                    <a:pt x="6179" y="12627"/>
                  </a:lnTo>
                  <a:lnTo>
                    <a:pt x="6179" y="3127"/>
                  </a:lnTo>
                  <a:lnTo>
                    <a:pt x="0" y="1"/>
                  </a:lnTo>
                  <a:close/>
                </a:path>
              </a:pathLst>
            </a:cu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4"/>
            <p:cNvSpPr/>
            <p:nvPr/>
          </p:nvSpPr>
          <p:spPr>
            <a:xfrm>
              <a:off x="3918650" y="293075"/>
              <a:ext cx="153900" cy="407275"/>
            </a:xfrm>
            <a:custGeom>
              <a:rect b="b" l="l" r="r" t="t"/>
              <a:pathLst>
                <a:path extrusionOk="0" h="16291" w="6156">
                  <a:moveTo>
                    <a:pt x="5349" y="5495"/>
                  </a:moveTo>
                  <a:lnTo>
                    <a:pt x="5447" y="5520"/>
                  </a:lnTo>
                  <a:lnTo>
                    <a:pt x="5520" y="5569"/>
                  </a:lnTo>
                  <a:lnTo>
                    <a:pt x="5569" y="5666"/>
                  </a:lnTo>
                  <a:lnTo>
                    <a:pt x="5569" y="5764"/>
                  </a:lnTo>
                  <a:lnTo>
                    <a:pt x="5545" y="5837"/>
                  </a:lnTo>
                  <a:lnTo>
                    <a:pt x="5496" y="5935"/>
                  </a:lnTo>
                  <a:lnTo>
                    <a:pt x="5423" y="5984"/>
                  </a:lnTo>
                  <a:lnTo>
                    <a:pt x="5203" y="6057"/>
                  </a:lnTo>
                  <a:lnTo>
                    <a:pt x="5008" y="6155"/>
                  </a:lnTo>
                  <a:lnTo>
                    <a:pt x="4934" y="6179"/>
                  </a:lnTo>
                  <a:lnTo>
                    <a:pt x="4812" y="6179"/>
                  </a:lnTo>
                  <a:lnTo>
                    <a:pt x="4763" y="6155"/>
                  </a:lnTo>
                  <a:lnTo>
                    <a:pt x="4714" y="6106"/>
                  </a:lnTo>
                  <a:lnTo>
                    <a:pt x="4666" y="6057"/>
                  </a:lnTo>
                  <a:lnTo>
                    <a:pt x="4641" y="5959"/>
                  </a:lnTo>
                  <a:lnTo>
                    <a:pt x="4641" y="5862"/>
                  </a:lnTo>
                  <a:lnTo>
                    <a:pt x="4690" y="5788"/>
                  </a:lnTo>
                  <a:lnTo>
                    <a:pt x="4763" y="5740"/>
                  </a:lnTo>
                  <a:lnTo>
                    <a:pt x="5008" y="5617"/>
                  </a:lnTo>
                  <a:lnTo>
                    <a:pt x="5252" y="5520"/>
                  </a:lnTo>
                  <a:lnTo>
                    <a:pt x="5349" y="5495"/>
                  </a:lnTo>
                  <a:close/>
                  <a:moveTo>
                    <a:pt x="4250" y="6155"/>
                  </a:moveTo>
                  <a:lnTo>
                    <a:pt x="4348" y="6179"/>
                  </a:lnTo>
                  <a:lnTo>
                    <a:pt x="4421" y="6252"/>
                  </a:lnTo>
                  <a:lnTo>
                    <a:pt x="4470" y="6326"/>
                  </a:lnTo>
                  <a:lnTo>
                    <a:pt x="4470" y="6423"/>
                  </a:lnTo>
                  <a:lnTo>
                    <a:pt x="4446" y="6497"/>
                  </a:lnTo>
                  <a:lnTo>
                    <a:pt x="4397" y="6594"/>
                  </a:lnTo>
                  <a:lnTo>
                    <a:pt x="4226" y="6741"/>
                  </a:lnTo>
                  <a:lnTo>
                    <a:pt x="4079" y="6912"/>
                  </a:lnTo>
                  <a:lnTo>
                    <a:pt x="3982" y="6985"/>
                  </a:lnTo>
                  <a:lnTo>
                    <a:pt x="3884" y="7010"/>
                  </a:lnTo>
                  <a:lnTo>
                    <a:pt x="3811" y="6985"/>
                  </a:lnTo>
                  <a:lnTo>
                    <a:pt x="3738" y="6936"/>
                  </a:lnTo>
                  <a:lnTo>
                    <a:pt x="3664" y="6863"/>
                  </a:lnTo>
                  <a:lnTo>
                    <a:pt x="3640" y="6790"/>
                  </a:lnTo>
                  <a:lnTo>
                    <a:pt x="3664" y="6692"/>
                  </a:lnTo>
                  <a:lnTo>
                    <a:pt x="3713" y="6594"/>
                  </a:lnTo>
                  <a:lnTo>
                    <a:pt x="3884" y="6399"/>
                  </a:lnTo>
                  <a:lnTo>
                    <a:pt x="4079" y="6228"/>
                  </a:lnTo>
                  <a:lnTo>
                    <a:pt x="4153" y="6179"/>
                  </a:lnTo>
                  <a:lnTo>
                    <a:pt x="4250" y="6155"/>
                  </a:lnTo>
                  <a:close/>
                  <a:moveTo>
                    <a:pt x="3469" y="7156"/>
                  </a:moveTo>
                  <a:lnTo>
                    <a:pt x="3542" y="7205"/>
                  </a:lnTo>
                  <a:lnTo>
                    <a:pt x="3615" y="7254"/>
                  </a:lnTo>
                  <a:lnTo>
                    <a:pt x="3664" y="7351"/>
                  </a:lnTo>
                  <a:lnTo>
                    <a:pt x="3664" y="7449"/>
                  </a:lnTo>
                  <a:lnTo>
                    <a:pt x="3640" y="7547"/>
                  </a:lnTo>
                  <a:lnTo>
                    <a:pt x="3396" y="7962"/>
                  </a:lnTo>
                  <a:lnTo>
                    <a:pt x="3371" y="8011"/>
                  </a:lnTo>
                  <a:lnTo>
                    <a:pt x="3298" y="8060"/>
                  </a:lnTo>
                  <a:lnTo>
                    <a:pt x="3249" y="8084"/>
                  </a:lnTo>
                  <a:lnTo>
                    <a:pt x="3176" y="8084"/>
                  </a:lnTo>
                  <a:lnTo>
                    <a:pt x="3078" y="8060"/>
                  </a:lnTo>
                  <a:lnTo>
                    <a:pt x="3005" y="8011"/>
                  </a:lnTo>
                  <a:lnTo>
                    <a:pt x="2956" y="7913"/>
                  </a:lnTo>
                  <a:lnTo>
                    <a:pt x="2932" y="7840"/>
                  </a:lnTo>
                  <a:lnTo>
                    <a:pt x="2956" y="7742"/>
                  </a:lnTo>
                  <a:lnTo>
                    <a:pt x="3225" y="7278"/>
                  </a:lnTo>
                  <a:lnTo>
                    <a:pt x="3273" y="7205"/>
                  </a:lnTo>
                  <a:lnTo>
                    <a:pt x="3371" y="7180"/>
                  </a:lnTo>
                  <a:lnTo>
                    <a:pt x="3469" y="7156"/>
                  </a:lnTo>
                  <a:close/>
                  <a:moveTo>
                    <a:pt x="2858" y="8328"/>
                  </a:moveTo>
                  <a:lnTo>
                    <a:pt x="2956" y="8353"/>
                  </a:lnTo>
                  <a:lnTo>
                    <a:pt x="3029" y="8402"/>
                  </a:lnTo>
                  <a:lnTo>
                    <a:pt x="3078" y="8475"/>
                  </a:lnTo>
                  <a:lnTo>
                    <a:pt x="3103" y="8573"/>
                  </a:lnTo>
                  <a:lnTo>
                    <a:pt x="3103" y="8670"/>
                  </a:lnTo>
                  <a:lnTo>
                    <a:pt x="2932" y="9110"/>
                  </a:lnTo>
                  <a:lnTo>
                    <a:pt x="2907" y="9183"/>
                  </a:lnTo>
                  <a:lnTo>
                    <a:pt x="2858" y="9232"/>
                  </a:lnTo>
                  <a:lnTo>
                    <a:pt x="2785" y="9281"/>
                  </a:lnTo>
                  <a:lnTo>
                    <a:pt x="2638" y="9281"/>
                  </a:lnTo>
                  <a:lnTo>
                    <a:pt x="2541" y="9232"/>
                  </a:lnTo>
                  <a:lnTo>
                    <a:pt x="2492" y="9159"/>
                  </a:lnTo>
                  <a:lnTo>
                    <a:pt x="2468" y="9061"/>
                  </a:lnTo>
                  <a:lnTo>
                    <a:pt x="2468" y="8963"/>
                  </a:lnTo>
                  <a:lnTo>
                    <a:pt x="2638" y="8499"/>
                  </a:lnTo>
                  <a:lnTo>
                    <a:pt x="2687" y="8402"/>
                  </a:lnTo>
                  <a:lnTo>
                    <a:pt x="2761" y="8353"/>
                  </a:lnTo>
                  <a:lnTo>
                    <a:pt x="2858" y="8328"/>
                  </a:lnTo>
                  <a:close/>
                  <a:moveTo>
                    <a:pt x="2541" y="9574"/>
                  </a:moveTo>
                  <a:lnTo>
                    <a:pt x="2638" y="9623"/>
                  </a:lnTo>
                  <a:lnTo>
                    <a:pt x="2712" y="9696"/>
                  </a:lnTo>
                  <a:lnTo>
                    <a:pt x="2736" y="9769"/>
                  </a:lnTo>
                  <a:lnTo>
                    <a:pt x="2736" y="9867"/>
                  </a:lnTo>
                  <a:lnTo>
                    <a:pt x="2638" y="10355"/>
                  </a:lnTo>
                  <a:lnTo>
                    <a:pt x="2590" y="10429"/>
                  </a:lnTo>
                  <a:lnTo>
                    <a:pt x="2541" y="10502"/>
                  </a:lnTo>
                  <a:lnTo>
                    <a:pt x="2468" y="10526"/>
                  </a:lnTo>
                  <a:lnTo>
                    <a:pt x="2394" y="10551"/>
                  </a:lnTo>
                  <a:lnTo>
                    <a:pt x="2345" y="10551"/>
                  </a:lnTo>
                  <a:lnTo>
                    <a:pt x="2248" y="10502"/>
                  </a:lnTo>
                  <a:lnTo>
                    <a:pt x="2199" y="10429"/>
                  </a:lnTo>
                  <a:lnTo>
                    <a:pt x="2150" y="10355"/>
                  </a:lnTo>
                  <a:lnTo>
                    <a:pt x="2150" y="10258"/>
                  </a:lnTo>
                  <a:lnTo>
                    <a:pt x="2248" y="9769"/>
                  </a:lnTo>
                  <a:lnTo>
                    <a:pt x="2297" y="9672"/>
                  </a:lnTo>
                  <a:lnTo>
                    <a:pt x="2370" y="9598"/>
                  </a:lnTo>
                  <a:lnTo>
                    <a:pt x="2443" y="9574"/>
                  </a:lnTo>
                  <a:close/>
                  <a:moveTo>
                    <a:pt x="2297" y="10844"/>
                  </a:moveTo>
                  <a:lnTo>
                    <a:pt x="2394" y="10868"/>
                  </a:lnTo>
                  <a:lnTo>
                    <a:pt x="2468" y="10942"/>
                  </a:lnTo>
                  <a:lnTo>
                    <a:pt x="2516" y="11015"/>
                  </a:lnTo>
                  <a:lnTo>
                    <a:pt x="2516" y="11113"/>
                  </a:lnTo>
                  <a:lnTo>
                    <a:pt x="2492" y="11357"/>
                  </a:lnTo>
                  <a:lnTo>
                    <a:pt x="2468" y="11430"/>
                  </a:lnTo>
                  <a:lnTo>
                    <a:pt x="2419" y="11503"/>
                  </a:lnTo>
                  <a:lnTo>
                    <a:pt x="2345" y="11552"/>
                  </a:lnTo>
                  <a:lnTo>
                    <a:pt x="2248" y="11577"/>
                  </a:lnTo>
                  <a:lnTo>
                    <a:pt x="2223" y="11577"/>
                  </a:lnTo>
                  <a:lnTo>
                    <a:pt x="2126" y="11552"/>
                  </a:lnTo>
                  <a:lnTo>
                    <a:pt x="2052" y="11503"/>
                  </a:lnTo>
                  <a:lnTo>
                    <a:pt x="2028" y="11406"/>
                  </a:lnTo>
                  <a:lnTo>
                    <a:pt x="2003" y="11308"/>
                  </a:lnTo>
                  <a:lnTo>
                    <a:pt x="2028" y="11064"/>
                  </a:lnTo>
                  <a:lnTo>
                    <a:pt x="2052" y="10966"/>
                  </a:lnTo>
                  <a:lnTo>
                    <a:pt x="2126" y="10893"/>
                  </a:lnTo>
                  <a:lnTo>
                    <a:pt x="2199" y="10844"/>
                  </a:lnTo>
                  <a:close/>
                  <a:moveTo>
                    <a:pt x="6155" y="0"/>
                  </a:moveTo>
                  <a:lnTo>
                    <a:pt x="538" y="2858"/>
                  </a:lnTo>
                  <a:lnTo>
                    <a:pt x="416" y="2906"/>
                  </a:lnTo>
                  <a:lnTo>
                    <a:pt x="318" y="3004"/>
                  </a:lnTo>
                  <a:lnTo>
                    <a:pt x="221" y="3102"/>
                  </a:lnTo>
                  <a:lnTo>
                    <a:pt x="147" y="3224"/>
                  </a:lnTo>
                  <a:lnTo>
                    <a:pt x="74" y="3322"/>
                  </a:lnTo>
                  <a:lnTo>
                    <a:pt x="25" y="3444"/>
                  </a:lnTo>
                  <a:lnTo>
                    <a:pt x="1" y="3566"/>
                  </a:lnTo>
                  <a:lnTo>
                    <a:pt x="1" y="3688"/>
                  </a:lnTo>
                  <a:lnTo>
                    <a:pt x="1" y="15924"/>
                  </a:lnTo>
                  <a:lnTo>
                    <a:pt x="1" y="16046"/>
                  </a:lnTo>
                  <a:lnTo>
                    <a:pt x="50" y="16119"/>
                  </a:lnTo>
                  <a:lnTo>
                    <a:pt x="98" y="16193"/>
                  </a:lnTo>
                  <a:lnTo>
                    <a:pt x="172" y="16241"/>
                  </a:lnTo>
                  <a:lnTo>
                    <a:pt x="245" y="16266"/>
                  </a:lnTo>
                  <a:lnTo>
                    <a:pt x="343" y="16290"/>
                  </a:lnTo>
                  <a:lnTo>
                    <a:pt x="465" y="16266"/>
                  </a:lnTo>
                  <a:lnTo>
                    <a:pt x="563" y="16217"/>
                  </a:lnTo>
                  <a:lnTo>
                    <a:pt x="6155" y="13360"/>
                  </a:lnTo>
                  <a:lnTo>
                    <a:pt x="6155" y="5813"/>
                  </a:lnTo>
                  <a:lnTo>
                    <a:pt x="6009" y="5813"/>
                  </a:lnTo>
                  <a:lnTo>
                    <a:pt x="5936" y="5764"/>
                  </a:lnTo>
                  <a:lnTo>
                    <a:pt x="5887" y="5691"/>
                  </a:lnTo>
                  <a:lnTo>
                    <a:pt x="5862" y="5593"/>
                  </a:lnTo>
                  <a:lnTo>
                    <a:pt x="5887" y="5495"/>
                  </a:lnTo>
                  <a:lnTo>
                    <a:pt x="5936" y="5422"/>
                  </a:lnTo>
                  <a:lnTo>
                    <a:pt x="6009" y="5373"/>
                  </a:lnTo>
                  <a:lnTo>
                    <a:pt x="6082" y="5349"/>
                  </a:lnTo>
                  <a:lnTo>
                    <a:pt x="6155" y="5324"/>
                  </a:lnTo>
                  <a:lnTo>
                    <a:pt x="6155" y="0"/>
                  </a:lnTo>
                  <a:close/>
                </a:path>
              </a:pathLst>
            </a:cu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4"/>
            <p:cNvSpPr/>
            <p:nvPr/>
          </p:nvSpPr>
          <p:spPr>
            <a:xfrm>
              <a:off x="4253250" y="298550"/>
              <a:ext cx="153900" cy="406675"/>
            </a:xfrm>
            <a:custGeom>
              <a:rect b="b" l="l" r="r" t="t"/>
              <a:pathLst>
                <a:path extrusionOk="0" h="16267" w="6156">
                  <a:moveTo>
                    <a:pt x="3713" y="4348"/>
                  </a:moveTo>
                  <a:lnTo>
                    <a:pt x="3737" y="4373"/>
                  </a:lnTo>
                  <a:lnTo>
                    <a:pt x="3786" y="4397"/>
                  </a:lnTo>
                  <a:lnTo>
                    <a:pt x="3811" y="4421"/>
                  </a:lnTo>
                  <a:lnTo>
                    <a:pt x="3835" y="4544"/>
                  </a:lnTo>
                  <a:lnTo>
                    <a:pt x="3811" y="4666"/>
                  </a:lnTo>
                  <a:lnTo>
                    <a:pt x="3737" y="4812"/>
                  </a:lnTo>
                  <a:lnTo>
                    <a:pt x="3224" y="5716"/>
                  </a:lnTo>
                  <a:lnTo>
                    <a:pt x="3762" y="6009"/>
                  </a:lnTo>
                  <a:lnTo>
                    <a:pt x="3786" y="6033"/>
                  </a:lnTo>
                  <a:lnTo>
                    <a:pt x="3811" y="6082"/>
                  </a:lnTo>
                  <a:lnTo>
                    <a:pt x="3835" y="6180"/>
                  </a:lnTo>
                  <a:lnTo>
                    <a:pt x="3811" y="6326"/>
                  </a:lnTo>
                  <a:lnTo>
                    <a:pt x="3762" y="6473"/>
                  </a:lnTo>
                  <a:lnTo>
                    <a:pt x="3664" y="6595"/>
                  </a:lnTo>
                  <a:lnTo>
                    <a:pt x="3566" y="6668"/>
                  </a:lnTo>
                  <a:lnTo>
                    <a:pt x="3444" y="6717"/>
                  </a:lnTo>
                  <a:lnTo>
                    <a:pt x="3395" y="6717"/>
                  </a:lnTo>
                  <a:lnTo>
                    <a:pt x="3371" y="6693"/>
                  </a:lnTo>
                  <a:lnTo>
                    <a:pt x="2834" y="6400"/>
                  </a:lnTo>
                  <a:lnTo>
                    <a:pt x="2321" y="7303"/>
                  </a:lnTo>
                  <a:lnTo>
                    <a:pt x="2223" y="7426"/>
                  </a:lnTo>
                  <a:lnTo>
                    <a:pt x="2125" y="7499"/>
                  </a:lnTo>
                  <a:lnTo>
                    <a:pt x="2003" y="7548"/>
                  </a:lnTo>
                  <a:lnTo>
                    <a:pt x="1954" y="7548"/>
                  </a:lnTo>
                  <a:lnTo>
                    <a:pt x="1930" y="7523"/>
                  </a:lnTo>
                  <a:lnTo>
                    <a:pt x="1881" y="7499"/>
                  </a:lnTo>
                  <a:lnTo>
                    <a:pt x="1857" y="7450"/>
                  </a:lnTo>
                  <a:lnTo>
                    <a:pt x="1832" y="7352"/>
                  </a:lnTo>
                  <a:lnTo>
                    <a:pt x="1857" y="7206"/>
                  </a:lnTo>
                  <a:lnTo>
                    <a:pt x="1930" y="7059"/>
                  </a:lnTo>
                  <a:lnTo>
                    <a:pt x="2443" y="6156"/>
                  </a:lnTo>
                  <a:lnTo>
                    <a:pt x="1906" y="5862"/>
                  </a:lnTo>
                  <a:lnTo>
                    <a:pt x="1881" y="5838"/>
                  </a:lnTo>
                  <a:lnTo>
                    <a:pt x="1857" y="5789"/>
                  </a:lnTo>
                  <a:lnTo>
                    <a:pt x="1832" y="5691"/>
                  </a:lnTo>
                  <a:lnTo>
                    <a:pt x="1857" y="5569"/>
                  </a:lnTo>
                  <a:lnTo>
                    <a:pt x="1906" y="5423"/>
                  </a:lnTo>
                  <a:lnTo>
                    <a:pt x="2003" y="5301"/>
                  </a:lnTo>
                  <a:lnTo>
                    <a:pt x="2101" y="5203"/>
                  </a:lnTo>
                  <a:lnTo>
                    <a:pt x="2223" y="5179"/>
                  </a:lnTo>
                  <a:lnTo>
                    <a:pt x="2272" y="5179"/>
                  </a:lnTo>
                  <a:lnTo>
                    <a:pt x="2296" y="5203"/>
                  </a:lnTo>
                  <a:lnTo>
                    <a:pt x="2834" y="5496"/>
                  </a:lnTo>
                  <a:lnTo>
                    <a:pt x="3347" y="4592"/>
                  </a:lnTo>
                  <a:lnTo>
                    <a:pt x="3444" y="4470"/>
                  </a:lnTo>
                  <a:lnTo>
                    <a:pt x="3542" y="4373"/>
                  </a:lnTo>
                  <a:lnTo>
                    <a:pt x="3664" y="4348"/>
                  </a:lnTo>
                  <a:close/>
                  <a:moveTo>
                    <a:pt x="3176" y="7303"/>
                  </a:moveTo>
                  <a:lnTo>
                    <a:pt x="3249" y="7328"/>
                  </a:lnTo>
                  <a:lnTo>
                    <a:pt x="3322" y="7401"/>
                  </a:lnTo>
                  <a:lnTo>
                    <a:pt x="3371" y="7474"/>
                  </a:lnTo>
                  <a:lnTo>
                    <a:pt x="3420" y="7743"/>
                  </a:lnTo>
                  <a:lnTo>
                    <a:pt x="3420" y="7841"/>
                  </a:lnTo>
                  <a:lnTo>
                    <a:pt x="3371" y="7914"/>
                  </a:lnTo>
                  <a:lnTo>
                    <a:pt x="3298" y="7987"/>
                  </a:lnTo>
                  <a:lnTo>
                    <a:pt x="3224" y="8012"/>
                  </a:lnTo>
                  <a:lnTo>
                    <a:pt x="3102" y="8012"/>
                  </a:lnTo>
                  <a:lnTo>
                    <a:pt x="3029" y="7963"/>
                  </a:lnTo>
                  <a:lnTo>
                    <a:pt x="2956" y="7914"/>
                  </a:lnTo>
                  <a:lnTo>
                    <a:pt x="2931" y="7816"/>
                  </a:lnTo>
                  <a:lnTo>
                    <a:pt x="2883" y="7596"/>
                  </a:lnTo>
                  <a:lnTo>
                    <a:pt x="2883" y="7499"/>
                  </a:lnTo>
                  <a:lnTo>
                    <a:pt x="2907" y="7426"/>
                  </a:lnTo>
                  <a:lnTo>
                    <a:pt x="2980" y="7352"/>
                  </a:lnTo>
                  <a:lnTo>
                    <a:pt x="3078" y="7303"/>
                  </a:lnTo>
                  <a:close/>
                  <a:moveTo>
                    <a:pt x="3249" y="8354"/>
                  </a:moveTo>
                  <a:lnTo>
                    <a:pt x="3347" y="8378"/>
                  </a:lnTo>
                  <a:lnTo>
                    <a:pt x="3444" y="8427"/>
                  </a:lnTo>
                  <a:lnTo>
                    <a:pt x="3493" y="8500"/>
                  </a:lnTo>
                  <a:lnTo>
                    <a:pt x="3518" y="8598"/>
                  </a:lnTo>
                  <a:lnTo>
                    <a:pt x="3542" y="9013"/>
                  </a:lnTo>
                  <a:lnTo>
                    <a:pt x="3518" y="9111"/>
                  </a:lnTo>
                  <a:lnTo>
                    <a:pt x="3518" y="9208"/>
                  </a:lnTo>
                  <a:lnTo>
                    <a:pt x="3469" y="9282"/>
                  </a:lnTo>
                  <a:lnTo>
                    <a:pt x="3371" y="9331"/>
                  </a:lnTo>
                  <a:lnTo>
                    <a:pt x="3273" y="9355"/>
                  </a:lnTo>
                  <a:lnTo>
                    <a:pt x="3176" y="9331"/>
                  </a:lnTo>
                  <a:lnTo>
                    <a:pt x="3102" y="9282"/>
                  </a:lnTo>
                  <a:lnTo>
                    <a:pt x="3054" y="9184"/>
                  </a:lnTo>
                  <a:lnTo>
                    <a:pt x="3029" y="9086"/>
                  </a:lnTo>
                  <a:lnTo>
                    <a:pt x="3054" y="9013"/>
                  </a:lnTo>
                  <a:lnTo>
                    <a:pt x="3029" y="8622"/>
                  </a:lnTo>
                  <a:lnTo>
                    <a:pt x="3054" y="8525"/>
                  </a:lnTo>
                  <a:lnTo>
                    <a:pt x="3102" y="8451"/>
                  </a:lnTo>
                  <a:lnTo>
                    <a:pt x="3176" y="8378"/>
                  </a:lnTo>
                  <a:lnTo>
                    <a:pt x="3249" y="8354"/>
                  </a:lnTo>
                  <a:close/>
                  <a:moveTo>
                    <a:pt x="3249" y="9648"/>
                  </a:moveTo>
                  <a:lnTo>
                    <a:pt x="3347" y="9697"/>
                  </a:lnTo>
                  <a:lnTo>
                    <a:pt x="3420" y="9746"/>
                  </a:lnTo>
                  <a:lnTo>
                    <a:pt x="3469" y="9843"/>
                  </a:lnTo>
                  <a:lnTo>
                    <a:pt x="3469" y="9941"/>
                  </a:lnTo>
                  <a:lnTo>
                    <a:pt x="3347" y="10454"/>
                  </a:lnTo>
                  <a:lnTo>
                    <a:pt x="3322" y="10527"/>
                  </a:lnTo>
                  <a:lnTo>
                    <a:pt x="3273" y="10576"/>
                  </a:lnTo>
                  <a:lnTo>
                    <a:pt x="3200" y="10601"/>
                  </a:lnTo>
                  <a:lnTo>
                    <a:pt x="3127" y="10625"/>
                  </a:lnTo>
                  <a:lnTo>
                    <a:pt x="3054" y="10625"/>
                  </a:lnTo>
                  <a:lnTo>
                    <a:pt x="2956" y="10576"/>
                  </a:lnTo>
                  <a:lnTo>
                    <a:pt x="2907" y="10503"/>
                  </a:lnTo>
                  <a:lnTo>
                    <a:pt x="2883" y="10405"/>
                  </a:lnTo>
                  <a:lnTo>
                    <a:pt x="2883" y="10307"/>
                  </a:lnTo>
                  <a:lnTo>
                    <a:pt x="2980" y="9868"/>
                  </a:lnTo>
                  <a:lnTo>
                    <a:pt x="3005" y="9770"/>
                  </a:lnTo>
                  <a:lnTo>
                    <a:pt x="3078" y="9697"/>
                  </a:lnTo>
                  <a:lnTo>
                    <a:pt x="3151" y="9648"/>
                  </a:lnTo>
                  <a:close/>
                  <a:moveTo>
                    <a:pt x="2858" y="10869"/>
                  </a:moveTo>
                  <a:lnTo>
                    <a:pt x="2931" y="10894"/>
                  </a:lnTo>
                  <a:lnTo>
                    <a:pt x="3005" y="10967"/>
                  </a:lnTo>
                  <a:lnTo>
                    <a:pt x="3054" y="11040"/>
                  </a:lnTo>
                  <a:lnTo>
                    <a:pt x="3078" y="11138"/>
                  </a:lnTo>
                  <a:lnTo>
                    <a:pt x="3029" y="11236"/>
                  </a:lnTo>
                  <a:lnTo>
                    <a:pt x="2907" y="11480"/>
                  </a:lnTo>
                  <a:lnTo>
                    <a:pt x="2736" y="11700"/>
                  </a:lnTo>
                  <a:lnTo>
                    <a:pt x="2663" y="11748"/>
                  </a:lnTo>
                  <a:lnTo>
                    <a:pt x="2565" y="11773"/>
                  </a:lnTo>
                  <a:lnTo>
                    <a:pt x="2467" y="11773"/>
                  </a:lnTo>
                  <a:lnTo>
                    <a:pt x="2394" y="11724"/>
                  </a:lnTo>
                  <a:lnTo>
                    <a:pt x="2345" y="11651"/>
                  </a:lnTo>
                  <a:lnTo>
                    <a:pt x="2321" y="11577"/>
                  </a:lnTo>
                  <a:lnTo>
                    <a:pt x="2321" y="11480"/>
                  </a:lnTo>
                  <a:lnTo>
                    <a:pt x="2370" y="11382"/>
                  </a:lnTo>
                  <a:lnTo>
                    <a:pt x="2492" y="11211"/>
                  </a:lnTo>
                  <a:lnTo>
                    <a:pt x="2614" y="11016"/>
                  </a:lnTo>
                  <a:lnTo>
                    <a:pt x="2663" y="10918"/>
                  </a:lnTo>
                  <a:lnTo>
                    <a:pt x="2760" y="10894"/>
                  </a:lnTo>
                  <a:lnTo>
                    <a:pt x="2858" y="10869"/>
                  </a:lnTo>
                  <a:close/>
                  <a:moveTo>
                    <a:pt x="2028" y="11846"/>
                  </a:moveTo>
                  <a:lnTo>
                    <a:pt x="2101" y="11871"/>
                  </a:lnTo>
                  <a:lnTo>
                    <a:pt x="2174" y="11944"/>
                  </a:lnTo>
                  <a:lnTo>
                    <a:pt x="2223" y="12041"/>
                  </a:lnTo>
                  <a:lnTo>
                    <a:pt x="2223" y="12115"/>
                  </a:lnTo>
                  <a:lnTo>
                    <a:pt x="2174" y="12212"/>
                  </a:lnTo>
                  <a:lnTo>
                    <a:pt x="2125" y="12286"/>
                  </a:lnTo>
                  <a:lnTo>
                    <a:pt x="1881" y="12432"/>
                  </a:lnTo>
                  <a:lnTo>
                    <a:pt x="1661" y="12554"/>
                  </a:lnTo>
                  <a:lnTo>
                    <a:pt x="1539" y="12579"/>
                  </a:lnTo>
                  <a:lnTo>
                    <a:pt x="1490" y="12554"/>
                  </a:lnTo>
                  <a:lnTo>
                    <a:pt x="1417" y="12530"/>
                  </a:lnTo>
                  <a:lnTo>
                    <a:pt x="1368" y="12481"/>
                  </a:lnTo>
                  <a:lnTo>
                    <a:pt x="1319" y="12432"/>
                  </a:lnTo>
                  <a:lnTo>
                    <a:pt x="1295" y="12335"/>
                  </a:lnTo>
                  <a:lnTo>
                    <a:pt x="1319" y="12237"/>
                  </a:lnTo>
                  <a:lnTo>
                    <a:pt x="1368" y="12164"/>
                  </a:lnTo>
                  <a:lnTo>
                    <a:pt x="1442" y="12115"/>
                  </a:lnTo>
                  <a:lnTo>
                    <a:pt x="1637" y="11993"/>
                  </a:lnTo>
                  <a:lnTo>
                    <a:pt x="1832" y="11871"/>
                  </a:lnTo>
                  <a:lnTo>
                    <a:pt x="1930" y="11846"/>
                  </a:lnTo>
                  <a:close/>
                  <a:moveTo>
                    <a:pt x="831" y="12335"/>
                  </a:moveTo>
                  <a:lnTo>
                    <a:pt x="929" y="12383"/>
                  </a:lnTo>
                  <a:lnTo>
                    <a:pt x="1002" y="12432"/>
                  </a:lnTo>
                  <a:lnTo>
                    <a:pt x="1026" y="12530"/>
                  </a:lnTo>
                  <a:lnTo>
                    <a:pt x="1026" y="12628"/>
                  </a:lnTo>
                  <a:lnTo>
                    <a:pt x="1002" y="12701"/>
                  </a:lnTo>
                  <a:lnTo>
                    <a:pt x="929" y="12774"/>
                  </a:lnTo>
                  <a:lnTo>
                    <a:pt x="855" y="12823"/>
                  </a:lnTo>
                  <a:lnTo>
                    <a:pt x="318" y="12896"/>
                  </a:lnTo>
                  <a:lnTo>
                    <a:pt x="294" y="12896"/>
                  </a:lnTo>
                  <a:lnTo>
                    <a:pt x="220" y="12872"/>
                  </a:lnTo>
                  <a:lnTo>
                    <a:pt x="147" y="12823"/>
                  </a:lnTo>
                  <a:lnTo>
                    <a:pt x="74" y="12774"/>
                  </a:lnTo>
                  <a:lnTo>
                    <a:pt x="49" y="12676"/>
                  </a:lnTo>
                  <a:lnTo>
                    <a:pt x="74" y="12579"/>
                  </a:lnTo>
                  <a:lnTo>
                    <a:pt x="123" y="12506"/>
                  </a:lnTo>
                  <a:lnTo>
                    <a:pt x="196" y="12432"/>
                  </a:lnTo>
                  <a:lnTo>
                    <a:pt x="269" y="12408"/>
                  </a:lnTo>
                  <a:lnTo>
                    <a:pt x="733" y="12335"/>
                  </a:lnTo>
                  <a:close/>
                  <a:moveTo>
                    <a:pt x="5691" y="1"/>
                  </a:moveTo>
                  <a:lnTo>
                    <a:pt x="5593" y="50"/>
                  </a:lnTo>
                  <a:lnTo>
                    <a:pt x="1" y="2907"/>
                  </a:lnTo>
                  <a:lnTo>
                    <a:pt x="1" y="16267"/>
                  </a:lnTo>
                  <a:lnTo>
                    <a:pt x="5618" y="13409"/>
                  </a:lnTo>
                  <a:lnTo>
                    <a:pt x="5740" y="13360"/>
                  </a:lnTo>
                  <a:lnTo>
                    <a:pt x="5838" y="13263"/>
                  </a:lnTo>
                  <a:lnTo>
                    <a:pt x="5935" y="13165"/>
                  </a:lnTo>
                  <a:lnTo>
                    <a:pt x="6009" y="13067"/>
                  </a:lnTo>
                  <a:lnTo>
                    <a:pt x="6082" y="12945"/>
                  </a:lnTo>
                  <a:lnTo>
                    <a:pt x="6131" y="12823"/>
                  </a:lnTo>
                  <a:lnTo>
                    <a:pt x="6155" y="12701"/>
                  </a:lnTo>
                  <a:lnTo>
                    <a:pt x="6155" y="12579"/>
                  </a:lnTo>
                  <a:lnTo>
                    <a:pt x="6155" y="343"/>
                  </a:lnTo>
                  <a:lnTo>
                    <a:pt x="6155" y="221"/>
                  </a:lnTo>
                  <a:lnTo>
                    <a:pt x="6106" y="147"/>
                  </a:lnTo>
                  <a:lnTo>
                    <a:pt x="6058" y="74"/>
                  </a:lnTo>
                  <a:lnTo>
                    <a:pt x="5984" y="25"/>
                  </a:lnTo>
                  <a:lnTo>
                    <a:pt x="5911" y="1"/>
                  </a:lnTo>
                  <a:close/>
                </a:path>
              </a:pathLst>
            </a:custGeom>
            <a:solidFill>
              <a:srgbClr val="B6D7A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5"/>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000">
                <a:solidFill>
                  <a:schemeClr val="dk1"/>
                </a:solidFill>
              </a:rPr>
              <a:t>Appendix.</a:t>
            </a:r>
            <a:endParaRPr sz="2000">
              <a:solidFill>
                <a:schemeClr val="dk1"/>
              </a:solidFill>
            </a:endParaRPr>
          </a:p>
        </p:txBody>
      </p:sp>
      <p:sp>
        <p:nvSpPr>
          <p:cNvPr id="458" name="Google Shape;458;p45"/>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pic>
        <p:nvPicPr>
          <p:cNvPr id="459" name="Google Shape;459;p45"/>
          <p:cNvPicPr preferRelativeResize="0"/>
          <p:nvPr/>
        </p:nvPicPr>
        <p:blipFill>
          <a:blip r:embed="rId3">
            <a:alphaModFix/>
          </a:blip>
          <a:stretch>
            <a:fillRect/>
          </a:stretch>
        </p:blipFill>
        <p:spPr>
          <a:xfrm>
            <a:off x="4706800" y="1674450"/>
            <a:ext cx="3433999" cy="2411948"/>
          </a:xfrm>
          <a:prstGeom prst="rect">
            <a:avLst/>
          </a:prstGeom>
          <a:noFill/>
          <a:ln>
            <a:noFill/>
          </a:ln>
        </p:spPr>
      </p:pic>
      <p:sp>
        <p:nvSpPr>
          <p:cNvPr id="460" name="Google Shape;460;p45"/>
          <p:cNvSpPr txBox="1"/>
          <p:nvPr/>
        </p:nvSpPr>
        <p:spPr>
          <a:xfrm>
            <a:off x="819724" y="1367150"/>
            <a:ext cx="168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rank Ruhl Libre"/>
                <a:ea typeface="Frank Ruhl Libre"/>
                <a:cs typeface="Frank Ruhl Libre"/>
                <a:sym typeface="Frank Ruhl Libre"/>
              </a:rPr>
              <a:t>POV Brainstorm</a:t>
            </a:r>
            <a:endParaRPr>
              <a:latin typeface="Frank Ruhl Libre"/>
              <a:ea typeface="Frank Ruhl Libre"/>
              <a:cs typeface="Frank Ruhl Libre"/>
              <a:sym typeface="Frank Ruhl Libre"/>
            </a:endParaRPr>
          </a:p>
        </p:txBody>
      </p:sp>
      <p:sp>
        <p:nvSpPr>
          <p:cNvPr id="461" name="Google Shape;461;p45"/>
          <p:cNvSpPr txBox="1"/>
          <p:nvPr/>
        </p:nvSpPr>
        <p:spPr>
          <a:xfrm>
            <a:off x="1311525" y="4260963"/>
            <a:ext cx="3780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Frank Ruhl Libre"/>
                <a:ea typeface="Frank Ruhl Libre"/>
                <a:cs typeface="Frank Ruhl Libre"/>
                <a:sym typeface="Frank Ruhl Libre"/>
              </a:rPr>
              <a:t>* For full POV, HMW, and Solution Brainstorm, please go to the linked document</a:t>
            </a:r>
            <a:endParaRPr sz="800">
              <a:latin typeface="Frank Ruhl Libre"/>
              <a:ea typeface="Frank Ruhl Libre"/>
              <a:cs typeface="Frank Ruhl Libre"/>
              <a:sym typeface="Frank Ruhl Libre"/>
            </a:endParaRPr>
          </a:p>
        </p:txBody>
      </p:sp>
      <p:pic>
        <p:nvPicPr>
          <p:cNvPr id="462" name="Google Shape;462;p45"/>
          <p:cNvPicPr preferRelativeResize="0"/>
          <p:nvPr/>
        </p:nvPicPr>
        <p:blipFill>
          <a:blip r:embed="rId4">
            <a:alphaModFix/>
          </a:blip>
          <a:stretch>
            <a:fillRect/>
          </a:stretch>
        </p:blipFill>
        <p:spPr>
          <a:xfrm>
            <a:off x="1003200" y="1642425"/>
            <a:ext cx="3978338" cy="247601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6"/>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000">
                <a:solidFill>
                  <a:schemeClr val="dk1"/>
                </a:solidFill>
              </a:rPr>
              <a:t>Appendix.</a:t>
            </a:r>
            <a:endParaRPr sz="2000">
              <a:solidFill>
                <a:schemeClr val="dk1"/>
              </a:solidFill>
            </a:endParaRPr>
          </a:p>
        </p:txBody>
      </p:sp>
      <p:sp>
        <p:nvSpPr>
          <p:cNvPr id="468" name="Google Shape;468;p46"/>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469" name="Google Shape;469;p46"/>
          <p:cNvSpPr txBox="1"/>
          <p:nvPr/>
        </p:nvSpPr>
        <p:spPr>
          <a:xfrm>
            <a:off x="819724" y="1367150"/>
            <a:ext cx="168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rank Ruhl Libre"/>
                <a:ea typeface="Frank Ruhl Libre"/>
                <a:cs typeface="Frank Ruhl Libre"/>
                <a:sym typeface="Frank Ruhl Libre"/>
              </a:rPr>
              <a:t>HMW</a:t>
            </a:r>
            <a:r>
              <a:rPr lang="en">
                <a:latin typeface="Frank Ruhl Libre"/>
                <a:ea typeface="Frank Ruhl Libre"/>
                <a:cs typeface="Frank Ruhl Libre"/>
                <a:sym typeface="Frank Ruhl Libre"/>
              </a:rPr>
              <a:t> Brainstorm</a:t>
            </a:r>
            <a:endParaRPr>
              <a:latin typeface="Frank Ruhl Libre"/>
              <a:ea typeface="Frank Ruhl Libre"/>
              <a:cs typeface="Frank Ruhl Libre"/>
              <a:sym typeface="Frank Ruhl Libre"/>
            </a:endParaRPr>
          </a:p>
        </p:txBody>
      </p:sp>
      <p:sp>
        <p:nvSpPr>
          <p:cNvPr id="470" name="Google Shape;470;p46"/>
          <p:cNvSpPr txBox="1"/>
          <p:nvPr/>
        </p:nvSpPr>
        <p:spPr>
          <a:xfrm>
            <a:off x="1311525" y="4260963"/>
            <a:ext cx="3780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Frank Ruhl Libre"/>
                <a:ea typeface="Frank Ruhl Libre"/>
                <a:cs typeface="Frank Ruhl Libre"/>
                <a:sym typeface="Frank Ruhl Libre"/>
              </a:rPr>
              <a:t>* For full POV, HMW, and Solution Brainstorm, please go to the linked document</a:t>
            </a:r>
            <a:endParaRPr sz="800">
              <a:latin typeface="Frank Ruhl Libre"/>
              <a:ea typeface="Frank Ruhl Libre"/>
              <a:cs typeface="Frank Ruhl Libre"/>
              <a:sym typeface="Frank Ruhl Libre"/>
            </a:endParaRPr>
          </a:p>
        </p:txBody>
      </p:sp>
      <p:pic>
        <p:nvPicPr>
          <p:cNvPr id="471" name="Google Shape;471;p46"/>
          <p:cNvPicPr preferRelativeResize="0"/>
          <p:nvPr/>
        </p:nvPicPr>
        <p:blipFill>
          <a:blip r:embed="rId3">
            <a:alphaModFix/>
          </a:blip>
          <a:stretch>
            <a:fillRect/>
          </a:stretch>
        </p:blipFill>
        <p:spPr>
          <a:xfrm>
            <a:off x="1003200" y="1767350"/>
            <a:ext cx="2895675" cy="2319624"/>
          </a:xfrm>
          <a:prstGeom prst="rect">
            <a:avLst/>
          </a:prstGeom>
          <a:noFill/>
          <a:ln>
            <a:noFill/>
          </a:ln>
        </p:spPr>
      </p:pic>
      <p:pic>
        <p:nvPicPr>
          <p:cNvPr id="472" name="Google Shape;472;p46"/>
          <p:cNvPicPr preferRelativeResize="0"/>
          <p:nvPr/>
        </p:nvPicPr>
        <p:blipFill>
          <a:blip r:embed="rId4">
            <a:alphaModFix/>
          </a:blip>
          <a:stretch>
            <a:fillRect/>
          </a:stretch>
        </p:blipFill>
        <p:spPr>
          <a:xfrm>
            <a:off x="4043950" y="1987550"/>
            <a:ext cx="3898426" cy="17857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47"/>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000">
                <a:solidFill>
                  <a:schemeClr val="dk1"/>
                </a:solidFill>
              </a:rPr>
              <a:t>Appendix.</a:t>
            </a:r>
            <a:endParaRPr sz="2000">
              <a:solidFill>
                <a:schemeClr val="dk1"/>
              </a:solidFill>
            </a:endParaRPr>
          </a:p>
        </p:txBody>
      </p:sp>
      <p:sp>
        <p:nvSpPr>
          <p:cNvPr id="478" name="Google Shape;478;p47"/>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479" name="Google Shape;479;p47"/>
          <p:cNvSpPr txBox="1"/>
          <p:nvPr/>
        </p:nvSpPr>
        <p:spPr>
          <a:xfrm>
            <a:off x="819726" y="1367150"/>
            <a:ext cx="236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rank Ruhl Libre"/>
                <a:ea typeface="Frank Ruhl Libre"/>
                <a:cs typeface="Frank Ruhl Libre"/>
                <a:sym typeface="Frank Ruhl Libre"/>
              </a:rPr>
              <a:t>Solution</a:t>
            </a:r>
            <a:r>
              <a:rPr lang="en">
                <a:latin typeface="Frank Ruhl Libre"/>
                <a:ea typeface="Frank Ruhl Libre"/>
                <a:cs typeface="Frank Ruhl Libre"/>
                <a:sym typeface="Frank Ruhl Libre"/>
              </a:rPr>
              <a:t> Brainstorm</a:t>
            </a:r>
            <a:endParaRPr>
              <a:latin typeface="Frank Ruhl Libre"/>
              <a:ea typeface="Frank Ruhl Libre"/>
              <a:cs typeface="Frank Ruhl Libre"/>
              <a:sym typeface="Frank Ruhl Libre"/>
            </a:endParaRPr>
          </a:p>
        </p:txBody>
      </p:sp>
      <p:sp>
        <p:nvSpPr>
          <p:cNvPr id="480" name="Google Shape;480;p47"/>
          <p:cNvSpPr txBox="1"/>
          <p:nvPr/>
        </p:nvSpPr>
        <p:spPr>
          <a:xfrm>
            <a:off x="1311525" y="4260963"/>
            <a:ext cx="37806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latin typeface="Frank Ruhl Libre"/>
                <a:ea typeface="Frank Ruhl Libre"/>
                <a:cs typeface="Frank Ruhl Libre"/>
                <a:sym typeface="Frank Ruhl Libre"/>
              </a:rPr>
              <a:t>* For full POV, HMW, and Solution Brainstorm, please go to the linked document</a:t>
            </a:r>
            <a:endParaRPr sz="800">
              <a:latin typeface="Frank Ruhl Libre"/>
              <a:ea typeface="Frank Ruhl Libre"/>
              <a:cs typeface="Frank Ruhl Libre"/>
              <a:sym typeface="Frank Ruhl Libre"/>
            </a:endParaRPr>
          </a:p>
        </p:txBody>
      </p:sp>
      <p:pic>
        <p:nvPicPr>
          <p:cNvPr id="481" name="Google Shape;481;p47"/>
          <p:cNvPicPr preferRelativeResize="0"/>
          <p:nvPr/>
        </p:nvPicPr>
        <p:blipFill>
          <a:blip r:embed="rId3">
            <a:alphaModFix/>
          </a:blip>
          <a:stretch>
            <a:fillRect/>
          </a:stretch>
        </p:blipFill>
        <p:spPr>
          <a:xfrm>
            <a:off x="2174550" y="1727847"/>
            <a:ext cx="1950499" cy="2495476"/>
          </a:xfrm>
          <a:prstGeom prst="rect">
            <a:avLst/>
          </a:prstGeom>
          <a:noFill/>
          <a:ln>
            <a:noFill/>
          </a:ln>
        </p:spPr>
      </p:pic>
      <p:pic>
        <p:nvPicPr>
          <p:cNvPr id="482" name="Google Shape;482;p47"/>
          <p:cNvPicPr preferRelativeResize="0"/>
          <p:nvPr/>
        </p:nvPicPr>
        <p:blipFill>
          <a:blip r:embed="rId4">
            <a:alphaModFix/>
          </a:blip>
          <a:stretch>
            <a:fillRect/>
          </a:stretch>
        </p:blipFill>
        <p:spPr>
          <a:xfrm>
            <a:off x="4445732" y="1739501"/>
            <a:ext cx="3597794" cy="24954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17"/>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2300">
                <a:solidFill>
                  <a:schemeClr val="dk1"/>
                </a:solidFill>
              </a:rPr>
              <a:t>Problem Domain.</a:t>
            </a:r>
            <a:endParaRPr sz="2300">
              <a:solidFill>
                <a:schemeClr val="dk1"/>
              </a:solidFill>
            </a:endParaRPr>
          </a:p>
        </p:txBody>
      </p:sp>
      <p:sp>
        <p:nvSpPr>
          <p:cNvPr id="207" name="Google Shape;207;p17"/>
          <p:cNvSpPr txBox="1"/>
          <p:nvPr>
            <p:ph idx="1" type="body"/>
          </p:nvPr>
        </p:nvSpPr>
        <p:spPr>
          <a:xfrm>
            <a:off x="1003200" y="1996500"/>
            <a:ext cx="7137600" cy="1150500"/>
          </a:xfrm>
          <a:prstGeom prst="rect">
            <a:avLst/>
          </a:prstGeom>
        </p:spPr>
        <p:txBody>
          <a:bodyPr anchorCtr="0" anchor="t" bIns="0" lIns="0" spcFirstLastPara="1" rIns="0" wrap="square" tIns="0">
            <a:noAutofit/>
          </a:bodyPr>
          <a:lstStyle/>
          <a:p>
            <a:pPr indent="0" lvl="0" marL="0" rtl="0" algn="ctr">
              <a:lnSpc>
                <a:spcPct val="200000"/>
              </a:lnSpc>
              <a:spcBef>
                <a:spcPts val="600"/>
              </a:spcBef>
              <a:spcAft>
                <a:spcPts val="0"/>
              </a:spcAft>
              <a:buNone/>
            </a:pPr>
            <a:r>
              <a:rPr b="1" lang="en" sz="3700">
                <a:latin typeface="Merriweather"/>
                <a:ea typeface="Merriweather"/>
                <a:cs typeface="Merriweather"/>
                <a:sym typeface="Merriweather"/>
              </a:rPr>
              <a:t>Travel</a:t>
            </a:r>
            <a:r>
              <a:rPr lang="en" sz="3700">
                <a:latin typeface="Merriweather Light"/>
                <a:ea typeface="Merriweather Light"/>
                <a:cs typeface="Merriweather Light"/>
                <a:sym typeface="Merriweather Light"/>
              </a:rPr>
              <a:t> and </a:t>
            </a:r>
            <a:r>
              <a:rPr b="1" lang="en" sz="3700">
                <a:latin typeface="Merriweather"/>
                <a:ea typeface="Merriweather"/>
                <a:cs typeface="Merriweather"/>
                <a:sym typeface="Merriweather"/>
              </a:rPr>
              <a:t>Relationships</a:t>
            </a:r>
            <a:r>
              <a:rPr lang="en" sz="3700">
                <a:latin typeface="Merriweather Light"/>
                <a:ea typeface="Merriweather Light"/>
                <a:cs typeface="Merriweather Light"/>
                <a:sym typeface="Merriweather Light"/>
              </a:rPr>
              <a:t>.</a:t>
            </a:r>
            <a:endParaRPr>
              <a:latin typeface="Merriweather Light"/>
              <a:ea typeface="Merriweather Light"/>
              <a:cs typeface="Merriweather Light"/>
              <a:sym typeface="Merriweather Light"/>
            </a:endParaRPr>
          </a:p>
        </p:txBody>
      </p:sp>
      <p:sp>
        <p:nvSpPr>
          <p:cNvPr id="208" name="Google Shape;208;p17"/>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09" name="Google Shape;209;p17"/>
          <p:cNvSpPr txBox="1"/>
          <p:nvPr/>
        </p:nvSpPr>
        <p:spPr>
          <a:xfrm>
            <a:off x="1457850" y="2975400"/>
            <a:ext cx="6228300" cy="477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900">
                <a:latin typeface="Frank Ruhl Libre"/>
                <a:ea typeface="Frank Ruhl Libre"/>
                <a:cs typeface="Frank Ruhl Libre"/>
                <a:sym typeface="Frank Ruhl Libre"/>
              </a:rPr>
              <a:t>How do people check in? In what ways?</a:t>
            </a:r>
            <a:endParaRPr sz="1900">
              <a:latin typeface="Frank Ruhl Libre"/>
              <a:ea typeface="Frank Ruhl Libre"/>
              <a:cs typeface="Frank Ruhl Libre"/>
              <a:sym typeface="Frank Ruhl Libre"/>
            </a:endParaRPr>
          </a:p>
        </p:txBody>
      </p:sp>
      <p:sp>
        <p:nvSpPr>
          <p:cNvPr id="210" name="Google Shape;210;p17"/>
          <p:cNvSpPr txBox="1"/>
          <p:nvPr/>
        </p:nvSpPr>
        <p:spPr>
          <a:xfrm>
            <a:off x="1571700" y="3351925"/>
            <a:ext cx="60006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latin typeface="Frank Ruhl Libre"/>
                <a:ea typeface="Frank Ruhl Libre"/>
                <a:cs typeface="Frank Ruhl Libre"/>
                <a:sym typeface="Frank Ruhl Libre"/>
              </a:rPr>
              <a:t>How do travellers create meaningful connections with the local people?</a:t>
            </a:r>
            <a:endParaRPr sz="2000">
              <a:latin typeface="Frank Ruhl Libre"/>
              <a:ea typeface="Frank Ruhl Libre"/>
              <a:cs typeface="Frank Ruhl Libre"/>
              <a:sym typeface="Frank Ruhl Libr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18"/>
          <p:cNvSpPr txBox="1"/>
          <p:nvPr>
            <p:ph type="ctrTitle"/>
          </p:nvPr>
        </p:nvSpPr>
        <p:spPr>
          <a:xfrm>
            <a:off x="2795175" y="1440250"/>
            <a:ext cx="3553500" cy="11598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solidFill>
                  <a:srgbClr val="B6D7A8"/>
                </a:solidFill>
              </a:rPr>
              <a:t>1.</a:t>
            </a:r>
            <a:endParaRPr>
              <a:solidFill>
                <a:srgbClr val="B6D7A8"/>
              </a:solidFill>
            </a:endParaRPr>
          </a:p>
          <a:p>
            <a:pPr indent="0" lvl="0" marL="0" rtl="0" algn="ctr">
              <a:spcBef>
                <a:spcPts val="0"/>
              </a:spcBef>
              <a:spcAft>
                <a:spcPts val="0"/>
              </a:spcAft>
              <a:buNone/>
            </a:pPr>
            <a:r>
              <a:rPr lang="en">
                <a:solidFill>
                  <a:schemeClr val="dk1"/>
                </a:solidFill>
              </a:rPr>
              <a:t>Additional Needfinding</a:t>
            </a:r>
            <a:endParaRPr>
              <a:solidFill>
                <a:schemeClr val="dk1"/>
              </a:solidFill>
            </a:endParaRPr>
          </a:p>
        </p:txBody>
      </p:sp>
      <p:sp>
        <p:nvSpPr>
          <p:cNvPr id="216" name="Google Shape;216;p18"/>
          <p:cNvSpPr txBox="1"/>
          <p:nvPr>
            <p:ph idx="1" type="subTitle"/>
          </p:nvPr>
        </p:nvSpPr>
        <p:spPr>
          <a:xfrm>
            <a:off x="2795175" y="2948146"/>
            <a:ext cx="3553500" cy="2979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i="1" lang="en"/>
              <a:t>How can we gain further insights?</a:t>
            </a:r>
            <a:endParaRPr i="1"/>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19"/>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solidFill>
                  <a:schemeClr val="dk1"/>
                </a:solidFill>
              </a:rPr>
              <a:t>New Perspectives</a:t>
            </a:r>
            <a:endParaRPr>
              <a:solidFill>
                <a:schemeClr val="dk1"/>
              </a:solidFill>
            </a:endParaRPr>
          </a:p>
        </p:txBody>
      </p:sp>
      <p:sp>
        <p:nvSpPr>
          <p:cNvPr id="222" name="Google Shape;222;p19"/>
          <p:cNvSpPr txBox="1"/>
          <p:nvPr>
            <p:ph idx="1" type="body"/>
          </p:nvPr>
        </p:nvSpPr>
        <p:spPr>
          <a:xfrm>
            <a:off x="1003200" y="1563725"/>
            <a:ext cx="7659600" cy="2760300"/>
          </a:xfrm>
          <a:prstGeom prst="rect">
            <a:avLst/>
          </a:prstGeom>
        </p:spPr>
        <p:txBody>
          <a:bodyPr anchorCtr="0" anchor="t" bIns="0" lIns="0" spcFirstLastPara="1" rIns="0" wrap="square" tIns="0">
            <a:noAutofit/>
          </a:bodyPr>
          <a:lstStyle/>
          <a:p>
            <a:pPr indent="-381000" lvl="0" marL="457200" rtl="0" algn="l">
              <a:lnSpc>
                <a:spcPct val="200000"/>
              </a:lnSpc>
              <a:spcBef>
                <a:spcPts val="600"/>
              </a:spcBef>
              <a:spcAft>
                <a:spcPts val="0"/>
              </a:spcAft>
              <a:buSzPts val="2400"/>
              <a:buChar char="➢"/>
            </a:pPr>
            <a:r>
              <a:rPr lang="en"/>
              <a:t>What does a frequent business traveler experience?</a:t>
            </a:r>
            <a:endParaRPr/>
          </a:p>
          <a:p>
            <a:pPr indent="-381000" lvl="0" marL="457200" rtl="0" algn="l">
              <a:lnSpc>
                <a:spcPct val="200000"/>
              </a:lnSpc>
              <a:spcBef>
                <a:spcPts val="0"/>
              </a:spcBef>
              <a:spcAft>
                <a:spcPts val="0"/>
              </a:spcAft>
              <a:buSzPts val="2400"/>
              <a:buChar char="➢"/>
            </a:pPr>
            <a:r>
              <a:rPr lang="en">
                <a:solidFill>
                  <a:schemeClr val="dk1"/>
                </a:solidFill>
              </a:rPr>
              <a:t>How do people at home feel?</a:t>
            </a:r>
            <a:endParaRPr/>
          </a:p>
        </p:txBody>
      </p:sp>
      <p:sp>
        <p:nvSpPr>
          <p:cNvPr id="223" name="Google Shape;223;p19"/>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0"/>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sz="1800">
                <a:solidFill>
                  <a:schemeClr val="dk1"/>
                </a:solidFill>
              </a:rPr>
              <a:t>The Travelling Actor &amp; The </a:t>
            </a:r>
            <a:r>
              <a:rPr lang="en" sz="1800">
                <a:solidFill>
                  <a:schemeClr val="dk1"/>
                </a:solidFill>
              </a:rPr>
              <a:t>Professor</a:t>
            </a:r>
            <a:r>
              <a:rPr lang="en" sz="1800">
                <a:solidFill>
                  <a:schemeClr val="dk1"/>
                </a:solidFill>
              </a:rPr>
              <a:t> Parent</a:t>
            </a:r>
            <a:endParaRPr sz="1800">
              <a:solidFill>
                <a:schemeClr val="dk1"/>
              </a:solidFill>
            </a:endParaRPr>
          </a:p>
        </p:txBody>
      </p:sp>
      <p:sp>
        <p:nvSpPr>
          <p:cNvPr id="229" name="Google Shape;229;p20"/>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
        <p:nvSpPr>
          <p:cNvPr id="230" name="Google Shape;230;p20"/>
          <p:cNvSpPr txBox="1"/>
          <p:nvPr/>
        </p:nvSpPr>
        <p:spPr>
          <a:xfrm>
            <a:off x="3604050" y="1550775"/>
            <a:ext cx="4283700" cy="1109400"/>
          </a:xfrm>
          <a:prstGeom prst="rect">
            <a:avLst/>
          </a:prstGeom>
          <a:noFill/>
          <a:ln>
            <a:noFill/>
          </a:ln>
        </p:spPr>
        <p:txBody>
          <a:bodyPr anchorCtr="0" anchor="t" bIns="91425" lIns="91425" spcFirstLastPara="1" rIns="91425" wrap="square" tIns="91425">
            <a:spAutoFit/>
          </a:bodyPr>
          <a:lstStyle/>
          <a:p>
            <a:pPr indent="-314325" lvl="0" marL="457200" rtl="0" algn="l">
              <a:lnSpc>
                <a:spcPct val="115000"/>
              </a:lnSpc>
              <a:spcBef>
                <a:spcPts val="0"/>
              </a:spcBef>
              <a:spcAft>
                <a:spcPts val="0"/>
              </a:spcAft>
              <a:buSzPts val="1350"/>
              <a:buFont typeface="Frank Ruhl Libre"/>
              <a:buChar char="-"/>
            </a:pPr>
            <a:r>
              <a:rPr b="1" lang="en" sz="1350">
                <a:latin typeface="Frank Ruhl Libre"/>
                <a:ea typeface="Frank Ruhl Libre"/>
                <a:cs typeface="Frank Ruhl Libre"/>
                <a:sym typeface="Frank Ruhl Libre"/>
              </a:rPr>
              <a:t>Travelling Actor</a:t>
            </a:r>
            <a:endParaRPr b="1" sz="1350">
              <a:latin typeface="Frank Ruhl Libre"/>
              <a:ea typeface="Frank Ruhl Libre"/>
              <a:cs typeface="Frank Ruhl Libre"/>
              <a:sym typeface="Frank Ruhl Libre"/>
            </a:endParaRPr>
          </a:p>
          <a:p>
            <a:pPr indent="-314325" lvl="1" marL="914400" rtl="0" algn="l">
              <a:lnSpc>
                <a:spcPct val="115000"/>
              </a:lnSpc>
              <a:spcBef>
                <a:spcPts val="0"/>
              </a:spcBef>
              <a:spcAft>
                <a:spcPts val="0"/>
              </a:spcAft>
              <a:buSzPts val="1350"/>
              <a:buFont typeface="Frank Ruhl Libre"/>
              <a:buChar char="-"/>
            </a:pPr>
            <a:r>
              <a:rPr lang="en" sz="1350">
                <a:latin typeface="Frank Ruhl Libre"/>
                <a:ea typeface="Frank Ruhl Libre"/>
                <a:cs typeface="Frank Ruhl Libre"/>
                <a:sym typeface="Frank Ruhl Libre"/>
              </a:rPr>
              <a:t>Friends in many countries</a:t>
            </a:r>
            <a:endParaRPr sz="1350">
              <a:latin typeface="Frank Ruhl Libre"/>
              <a:ea typeface="Frank Ruhl Libre"/>
              <a:cs typeface="Frank Ruhl Libre"/>
              <a:sym typeface="Frank Ruhl Libre"/>
            </a:endParaRPr>
          </a:p>
          <a:p>
            <a:pPr indent="-314325" lvl="1" marL="914400" rtl="0" algn="l">
              <a:lnSpc>
                <a:spcPct val="115000"/>
              </a:lnSpc>
              <a:spcBef>
                <a:spcPts val="0"/>
              </a:spcBef>
              <a:spcAft>
                <a:spcPts val="0"/>
              </a:spcAft>
              <a:buSzPts val="1350"/>
              <a:buFont typeface="Frank Ruhl Libre"/>
              <a:buChar char="-"/>
            </a:pPr>
            <a:r>
              <a:rPr lang="en" sz="1350">
                <a:latin typeface="Frank Ruhl Libre"/>
                <a:ea typeface="Frank Ruhl Libre"/>
                <a:cs typeface="Frank Ruhl Libre"/>
                <a:sym typeface="Frank Ruhl Libre"/>
              </a:rPr>
              <a:t>“Out of sight, out of mind”</a:t>
            </a:r>
            <a:endParaRPr sz="1350">
              <a:latin typeface="Frank Ruhl Libre"/>
              <a:ea typeface="Frank Ruhl Libre"/>
              <a:cs typeface="Frank Ruhl Libre"/>
              <a:sym typeface="Frank Ruhl Libre"/>
            </a:endParaRPr>
          </a:p>
          <a:p>
            <a:pPr indent="-314325" lvl="1" marL="914400" rtl="0" algn="l">
              <a:lnSpc>
                <a:spcPct val="115000"/>
              </a:lnSpc>
              <a:spcBef>
                <a:spcPts val="0"/>
              </a:spcBef>
              <a:spcAft>
                <a:spcPts val="0"/>
              </a:spcAft>
              <a:buSzPts val="1350"/>
              <a:buFont typeface="Frank Ruhl Libre"/>
              <a:buChar char="-"/>
            </a:pPr>
            <a:r>
              <a:rPr lang="en" sz="1350">
                <a:latin typeface="Frank Ruhl Libre"/>
                <a:ea typeface="Frank Ruhl Libre"/>
                <a:cs typeface="Frank Ruhl Libre"/>
                <a:sym typeface="Frank Ruhl Libre"/>
              </a:rPr>
              <a:t>Values control</a:t>
            </a:r>
            <a:endParaRPr sz="1350">
              <a:latin typeface="Frank Ruhl Libre"/>
              <a:ea typeface="Frank Ruhl Libre"/>
              <a:cs typeface="Frank Ruhl Libre"/>
              <a:sym typeface="Frank Ruhl Libre"/>
            </a:endParaRPr>
          </a:p>
        </p:txBody>
      </p:sp>
      <p:sp>
        <p:nvSpPr>
          <p:cNvPr id="231" name="Google Shape;231;p20"/>
          <p:cNvSpPr txBox="1"/>
          <p:nvPr/>
        </p:nvSpPr>
        <p:spPr>
          <a:xfrm>
            <a:off x="3604050" y="2763775"/>
            <a:ext cx="4283700" cy="1348200"/>
          </a:xfrm>
          <a:prstGeom prst="rect">
            <a:avLst/>
          </a:prstGeom>
          <a:noFill/>
          <a:ln>
            <a:noFill/>
          </a:ln>
        </p:spPr>
        <p:txBody>
          <a:bodyPr anchorCtr="0" anchor="t" bIns="91425" lIns="91425" spcFirstLastPara="1" rIns="91425" wrap="square" tIns="91425">
            <a:spAutoFit/>
          </a:bodyPr>
          <a:lstStyle/>
          <a:p>
            <a:pPr indent="-314325" lvl="0" marL="457200" rtl="0" algn="l">
              <a:lnSpc>
                <a:spcPct val="115000"/>
              </a:lnSpc>
              <a:spcBef>
                <a:spcPts val="0"/>
              </a:spcBef>
              <a:spcAft>
                <a:spcPts val="0"/>
              </a:spcAft>
              <a:buSzPts val="1350"/>
              <a:buFont typeface="Frank Ruhl Libre"/>
              <a:buChar char="-"/>
            </a:pPr>
            <a:r>
              <a:rPr b="1" lang="en" sz="1350">
                <a:latin typeface="Frank Ruhl Libre"/>
                <a:ea typeface="Frank Ruhl Libre"/>
                <a:cs typeface="Frank Ruhl Libre"/>
                <a:sym typeface="Frank Ruhl Libre"/>
              </a:rPr>
              <a:t>Professor Parent</a:t>
            </a:r>
            <a:endParaRPr b="1" sz="1350">
              <a:latin typeface="Frank Ruhl Libre"/>
              <a:ea typeface="Frank Ruhl Libre"/>
              <a:cs typeface="Frank Ruhl Libre"/>
              <a:sym typeface="Frank Ruhl Libre"/>
            </a:endParaRPr>
          </a:p>
          <a:p>
            <a:pPr indent="-314325" lvl="1" marL="914400" rtl="0" algn="l">
              <a:lnSpc>
                <a:spcPct val="115000"/>
              </a:lnSpc>
              <a:spcBef>
                <a:spcPts val="0"/>
              </a:spcBef>
              <a:spcAft>
                <a:spcPts val="0"/>
              </a:spcAft>
              <a:buSzPts val="1350"/>
              <a:buFont typeface="Frank Ruhl Libre"/>
              <a:buChar char="-"/>
            </a:pPr>
            <a:r>
              <a:rPr lang="en" sz="1350">
                <a:latin typeface="Frank Ruhl Libre"/>
                <a:ea typeface="Frank Ruhl Libre"/>
                <a:cs typeface="Frank Ruhl Libre"/>
                <a:sym typeface="Frank Ruhl Libre"/>
              </a:rPr>
              <a:t>Don’t want to be “helicopter” parent</a:t>
            </a:r>
            <a:endParaRPr sz="1350">
              <a:latin typeface="Frank Ruhl Libre"/>
              <a:ea typeface="Frank Ruhl Libre"/>
              <a:cs typeface="Frank Ruhl Libre"/>
              <a:sym typeface="Frank Ruhl Libre"/>
            </a:endParaRPr>
          </a:p>
          <a:p>
            <a:pPr indent="-314325" lvl="1" marL="914400" rtl="0" algn="l">
              <a:lnSpc>
                <a:spcPct val="115000"/>
              </a:lnSpc>
              <a:spcBef>
                <a:spcPts val="0"/>
              </a:spcBef>
              <a:spcAft>
                <a:spcPts val="0"/>
              </a:spcAft>
              <a:buSzPts val="1350"/>
              <a:buFont typeface="Frank Ruhl Libre"/>
              <a:buChar char="-"/>
            </a:pPr>
            <a:r>
              <a:rPr lang="en" sz="1350">
                <a:latin typeface="Frank Ruhl Libre"/>
                <a:ea typeface="Frank Ruhl Libre"/>
                <a:cs typeface="Frank Ruhl Libre"/>
                <a:sym typeface="Frank Ruhl Libre"/>
              </a:rPr>
              <a:t>Keeps in contact at least once a week</a:t>
            </a:r>
            <a:endParaRPr sz="1350">
              <a:latin typeface="Frank Ruhl Libre"/>
              <a:ea typeface="Frank Ruhl Libre"/>
              <a:cs typeface="Frank Ruhl Libre"/>
              <a:sym typeface="Frank Ruhl Libre"/>
            </a:endParaRPr>
          </a:p>
          <a:p>
            <a:pPr indent="-314325" lvl="1" marL="914400" rtl="0" algn="l">
              <a:lnSpc>
                <a:spcPct val="115000"/>
              </a:lnSpc>
              <a:spcBef>
                <a:spcPts val="0"/>
              </a:spcBef>
              <a:spcAft>
                <a:spcPts val="0"/>
              </a:spcAft>
              <a:buSzPts val="1350"/>
              <a:buFont typeface="Frank Ruhl Libre"/>
              <a:buChar char="-"/>
            </a:pPr>
            <a:r>
              <a:rPr lang="en" sz="1350">
                <a:latin typeface="Frank Ruhl Libre"/>
                <a:ea typeface="Frank Ruhl Libre"/>
                <a:cs typeface="Frank Ruhl Libre"/>
                <a:sym typeface="Frank Ruhl Libre"/>
              </a:rPr>
              <a:t>Deployed, but was stressful to communicate</a:t>
            </a:r>
            <a:endParaRPr b="1" sz="1350">
              <a:latin typeface="Frank Ruhl Libre"/>
              <a:ea typeface="Frank Ruhl Libre"/>
              <a:cs typeface="Frank Ruhl Libre"/>
              <a:sym typeface="Frank Ruhl Libre"/>
            </a:endParaRPr>
          </a:p>
        </p:txBody>
      </p:sp>
      <p:pic>
        <p:nvPicPr>
          <p:cNvPr id="232" name="Google Shape;232;p20"/>
          <p:cNvPicPr preferRelativeResize="0"/>
          <p:nvPr/>
        </p:nvPicPr>
        <p:blipFill>
          <a:blip r:embed="rId3">
            <a:alphaModFix/>
          </a:blip>
          <a:stretch>
            <a:fillRect/>
          </a:stretch>
        </p:blipFill>
        <p:spPr>
          <a:xfrm>
            <a:off x="1613100" y="1270575"/>
            <a:ext cx="1990948" cy="1493199"/>
          </a:xfrm>
          <a:prstGeom prst="rect">
            <a:avLst/>
          </a:prstGeom>
          <a:noFill/>
          <a:ln>
            <a:noFill/>
          </a:ln>
        </p:spPr>
      </p:pic>
      <p:pic>
        <p:nvPicPr>
          <p:cNvPr id="233" name="Google Shape;233;p20"/>
          <p:cNvPicPr preferRelativeResize="0"/>
          <p:nvPr/>
        </p:nvPicPr>
        <p:blipFill>
          <a:blip r:embed="rId4">
            <a:alphaModFix/>
          </a:blip>
          <a:stretch>
            <a:fillRect/>
          </a:stretch>
        </p:blipFill>
        <p:spPr>
          <a:xfrm>
            <a:off x="892450" y="2241675"/>
            <a:ext cx="1483949" cy="19786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par>
                                <p:cTn fill="hold" nodeType="with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par>
                                <p:cTn fill="hold" nodeType="with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21"/>
          <p:cNvSpPr txBox="1"/>
          <p:nvPr>
            <p:ph type="title"/>
          </p:nvPr>
        </p:nvSpPr>
        <p:spPr>
          <a:xfrm>
            <a:off x="1003200" y="617375"/>
            <a:ext cx="7137600" cy="5487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t>Major Takeaways</a:t>
            </a:r>
            <a:endParaRPr/>
          </a:p>
        </p:txBody>
      </p:sp>
      <p:sp>
        <p:nvSpPr>
          <p:cNvPr id="239" name="Google Shape;239;p21"/>
          <p:cNvSpPr txBox="1"/>
          <p:nvPr>
            <p:ph idx="1" type="body"/>
          </p:nvPr>
        </p:nvSpPr>
        <p:spPr>
          <a:xfrm>
            <a:off x="1003200" y="1563725"/>
            <a:ext cx="7137600" cy="2760300"/>
          </a:xfrm>
          <a:prstGeom prst="rect">
            <a:avLst/>
          </a:prstGeom>
        </p:spPr>
        <p:txBody>
          <a:bodyPr anchorCtr="0" anchor="t" bIns="0" lIns="0" spcFirstLastPara="1" rIns="0" wrap="square" tIns="0">
            <a:noAutofit/>
          </a:bodyPr>
          <a:lstStyle/>
          <a:p>
            <a:pPr indent="-381000" lvl="0" marL="457200" rtl="0" algn="l">
              <a:spcBef>
                <a:spcPts val="600"/>
              </a:spcBef>
              <a:spcAft>
                <a:spcPts val="0"/>
              </a:spcAft>
              <a:buSzPts val="2400"/>
              <a:buChar char="➢"/>
            </a:pPr>
            <a:r>
              <a:rPr lang="en"/>
              <a:t>Meeting new people based on common work interests</a:t>
            </a:r>
            <a:endParaRPr/>
          </a:p>
          <a:p>
            <a:pPr indent="-381000" lvl="0" marL="457200" rtl="0" algn="l">
              <a:spcBef>
                <a:spcPts val="0"/>
              </a:spcBef>
              <a:spcAft>
                <a:spcPts val="0"/>
              </a:spcAft>
              <a:buSzPts val="2400"/>
              <a:buChar char="➢"/>
            </a:pPr>
            <a:r>
              <a:rPr lang="en"/>
              <a:t>Comfortable with distance</a:t>
            </a:r>
            <a:endParaRPr/>
          </a:p>
          <a:p>
            <a:pPr indent="-381000" lvl="0" marL="457200" rtl="0" algn="l">
              <a:spcBef>
                <a:spcPts val="0"/>
              </a:spcBef>
              <a:spcAft>
                <a:spcPts val="0"/>
              </a:spcAft>
              <a:buSzPts val="2400"/>
              <a:buChar char="➢"/>
            </a:pPr>
            <a:r>
              <a:rPr lang="en">
                <a:solidFill>
                  <a:schemeClr val="dk1"/>
                </a:solidFill>
              </a:rPr>
              <a:t>Concern about checking in too much</a:t>
            </a:r>
            <a:endParaRPr/>
          </a:p>
        </p:txBody>
      </p:sp>
      <p:sp>
        <p:nvSpPr>
          <p:cNvPr id="240" name="Google Shape;240;p21"/>
          <p:cNvSpPr txBox="1"/>
          <p:nvPr>
            <p:ph idx="12" type="sldNum"/>
          </p:nvPr>
        </p:nvSpPr>
        <p:spPr>
          <a:xfrm>
            <a:off x="4297650" y="4594775"/>
            <a:ext cx="548700" cy="5487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0" st="0"/>
                                            </p:txEl>
                                          </p:spTgt>
                                        </p:tgtEl>
                                        <p:attrNameLst>
                                          <p:attrName>style.visibility</p:attrName>
                                        </p:attrNameLst>
                                      </p:cBhvr>
                                      <p:to>
                                        <p:strVal val="visible"/>
                                      </p:to>
                                    </p:set>
                                    <p:animEffect filter="fade" transition="in">
                                      <p:cBhvr>
                                        <p:cTn dur="1000"/>
                                        <p:tgtEl>
                                          <p:spTgt spid="2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1" st="1"/>
                                            </p:txEl>
                                          </p:spTgt>
                                        </p:tgtEl>
                                        <p:attrNameLst>
                                          <p:attrName>style.visibility</p:attrName>
                                        </p:attrNameLst>
                                      </p:cBhvr>
                                      <p:to>
                                        <p:strVal val="visible"/>
                                      </p:to>
                                    </p:set>
                                    <p:animEffect filter="fade" transition="in">
                                      <p:cBhvr>
                                        <p:cTn dur="1000"/>
                                        <p:tgtEl>
                                          <p:spTgt spid="2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2" st="2"/>
                                            </p:txEl>
                                          </p:spTgt>
                                        </p:tgtEl>
                                        <p:attrNameLst>
                                          <p:attrName>style.visibility</p:attrName>
                                        </p:attrNameLst>
                                      </p:cBhvr>
                                      <p:to>
                                        <p:strVal val="visible"/>
                                      </p:to>
                                    </p:set>
                                    <p:animEffect filter="fade" transition="in">
                                      <p:cBhvr>
                                        <p:cTn dur="1000"/>
                                        <p:tgtEl>
                                          <p:spTgt spid="23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22"/>
          <p:cNvSpPr txBox="1"/>
          <p:nvPr>
            <p:ph type="ctrTitle"/>
          </p:nvPr>
        </p:nvSpPr>
        <p:spPr>
          <a:xfrm>
            <a:off x="2795250" y="2053800"/>
            <a:ext cx="3553500" cy="1159800"/>
          </a:xfrm>
          <a:prstGeom prst="rect">
            <a:avLst/>
          </a:prstGeom>
        </p:spPr>
        <p:txBody>
          <a:bodyPr anchorCtr="0" anchor="b" bIns="0" lIns="0" spcFirstLastPara="1" rIns="0" wrap="square" tIns="0">
            <a:noAutofit/>
          </a:bodyPr>
          <a:lstStyle/>
          <a:p>
            <a:pPr indent="0" lvl="0" marL="0" rtl="0" algn="ctr">
              <a:spcBef>
                <a:spcPts val="0"/>
              </a:spcBef>
              <a:spcAft>
                <a:spcPts val="0"/>
              </a:spcAft>
              <a:buNone/>
            </a:pPr>
            <a:r>
              <a:rPr lang="en">
                <a:solidFill>
                  <a:srgbClr val="B6D7A8"/>
                </a:solidFill>
              </a:rPr>
              <a:t>2</a:t>
            </a:r>
            <a:r>
              <a:rPr lang="en">
                <a:solidFill>
                  <a:srgbClr val="B6D7A8"/>
                </a:solidFill>
              </a:rPr>
              <a:t>.</a:t>
            </a:r>
            <a:endParaRPr>
              <a:solidFill>
                <a:srgbClr val="B6D7A8"/>
              </a:solidFill>
            </a:endParaRPr>
          </a:p>
          <a:p>
            <a:pPr indent="0" lvl="0" marL="0" rtl="0" algn="ctr">
              <a:spcBef>
                <a:spcPts val="0"/>
              </a:spcBef>
              <a:spcAft>
                <a:spcPts val="0"/>
              </a:spcAft>
              <a:buNone/>
            </a:pPr>
            <a:r>
              <a:t/>
            </a:r>
            <a:endParaRPr>
              <a:solidFill>
                <a:srgbClr val="B6D7A8"/>
              </a:solidFill>
            </a:endParaRPr>
          </a:p>
          <a:p>
            <a:pPr indent="0" lvl="0" marL="0" rtl="0" algn="ctr">
              <a:spcBef>
                <a:spcPts val="0"/>
              </a:spcBef>
              <a:spcAft>
                <a:spcPts val="0"/>
              </a:spcAft>
              <a:buNone/>
            </a:pPr>
            <a:r>
              <a:rPr lang="en">
                <a:solidFill>
                  <a:schemeClr val="dk1"/>
                </a:solidFill>
              </a:rPr>
              <a:t>Point Of Views</a:t>
            </a:r>
            <a:endParaRPr>
              <a:solidFill>
                <a:schemeClr val="dk1"/>
              </a:solidFill>
            </a:endParaRPr>
          </a:p>
          <a:p>
            <a:pPr indent="0" lvl="0" marL="0" rtl="0" algn="ctr">
              <a:spcBef>
                <a:spcPts val="0"/>
              </a:spcBef>
              <a:spcAft>
                <a:spcPts val="0"/>
              </a:spcAft>
              <a:buNone/>
            </a:pPr>
            <a:r>
              <a:rPr lang="en">
                <a:solidFill>
                  <a:schemeClr val="dk1"/>
                </a:solidFill>
              </a:rPr>
              <a:t>&amp;</a:t>
            </a:r>
            <a:endParaRPr>
              <a:solidFill>
                <a:schemeClr val="dk1"/>
              </a:solidFill>
            </a:endParaRPr>
          </a:p>
          <a:p>
            <a:pPr indent="0" lvl="0" marL="0" rtl="0" algn="ctr">
              <a:spcBef>
                <a:spcPts val="0"/>
              </a:spcBef>
              <a:spcAft>
                <a:spcPts val="0"/>
              </a:spcAft>
              <a:buNone/>
            </a:pPr>
            <a:r>
              <a:rPr lang="en">
                <a:solidFill>
                  <a:schemeClr val="dk1"/>
                </a:solidFill>
              </a:rPr>
              <a:t>How Might We</a:t>
            </a:r>
            <a:endParaRPr>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ion template">
  <a:themeElements>
    <a:clrScheme name="Custom 347">
      <a:dk1>
        <a:srgbClr val="434343"/>
      </a:dk1>
      <a:lt1>
        <a:srgbClr val="FFFFFF"/>
      </a:lt1>
      <a:dk2>
        <a:srgbClr val="8A9BA6"/>
      </a:dk2>
      <a:lt2>
        <a:srgbClr val="D8DEE2"/>
      </a:lt2>
      <a:accent1>
        <a:srgbClr val="99BAB6"/>
      </a:accent1>
      <a:accent2>
        <a:srgbClr val="6B93A0"/>
      </a:accent2>
      <a:accent3>
        <a:srgbClr val="C0C99A"/>
      </a:accent3>
      <a:accent4>
        <a:srgbClr val="96B079"/>
      </a:accent4>
      <a:accent5>
        <a:srgbClr val="F3EDD7"/>
      </a:accent5>
      <a:accent6>
        <a:srgbClr val="C3B3A3"/>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