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y="5143500" cx="9144000"/>
  <p:notesSz cx="6858000" cy="9144000"/>
  <p:embeddedFontLst>
    <p:embeddedFont>
      <p:font typeface="Roboto"/>
      <p:regular r:id="rId63"/>
      <p:bold r:id="rId64"/>
      <p:italic r:id="rId65"/>
      <p:boldItalic r:id="rId66"/>
    </p:embeddedFont>
    <p:embeddedFont>
      <p:font typeface="Overpass Black"/>
      <p:bold r:id="rId67"/>
      <p:boldItalic r:id="rId68"/>
    </p:embeddedFont>
    <p:embeddedFont>
      <p:font typeface="Overpass"/>
      <p:regular r:id="rId69"/>
      <p:bold r:id="rId70"/>
      <p:italic r:id="rId71"/>
      <p:boldItalic r:id="rId72"/>
    </p:embeddedFont>
    <p:embeddedFont>
      <p:font typeface="Rubik"/>
      <p:regular r:id="rId73"/>
      <p:bold r:id="rId74"/>
      <p:italic r:id="rId75"/>
      <p:boldItalic r:id="rId76"/>
    </p:embeddedFont>
    <p:embeddedFont>
      <p:font typeface="Rubik SemiBold"/>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RubikSemi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ubik-regular.fntdata"/><Relationship Id="rId72" Type="http://schemas.openxmlformats.org/officeDocument/2006/relationships/font" Target="fonts/Overpass-boldItalic.fntdata"/><Relationship Id="rId31" Type="http://schemas.openxmlformats.org/officeDocument/2006/relationships/slide" Target="slides/slide26.xml"/><Relationship Id="rId75" Type="http://schemas.openxmlformats.org/officeDocument/2006/relationships/font" Target="fonts/Rubik-italic.fntdata"/><Relationship Id="rId30" Type="http://schemas.openxmlformats.org/officeDocument/2006/relationships/slide" Target="slides/slide25.xml"/><Relationship Id="rId74" Type="http://schemas.openxmlformats.org/officeDocument/2006/relationships/font" Target="fonts/Rubik-bold.fntdata"/><Relationship Id="rId33" Type="http://schemas.openxmlformats.org/officeDocument/2006/relationships/slide" Target="slides/slide28.xml"/><Relationship Id="rId77" Type="http://schemas.openxmlformats.org/officeDocument/2006/relationships/font" Target="fonts/RubikSemiBold-regular.fntdata"/><Relationship Id="rId32" Type="http://schemas.openxmlformats.org/officeDocument/2006/relationships/slide" Target="slides/slide27.xml"/><Relationship Id="rId76" Type="http://schemas.openxmlformats.org/officeDocument/2006/relationships/font" Target="fonts/Rubik-boldItalic.fntdata"/><Relationship Id="rId35" Type="http://schemas.openxmlformats.org/officeDocument/2006/relationships/slide" Target="slides/slide30.xml"/><Relationship Id="rId79" Type="http://schemas.openxmlformats.org/officeDocument/2006/relationships/font" Target="fonts/RubikSemiBold-italic.fntdata"/><Relationship Id="rId34" Type="http://schemas.openxmlformats.org/officeDocument/2006/relationships/slide" Target="slides/slide29.xml"/><Relationship Id="rId78" Type="http://schemas.openxmlformats.org/officeDocument/2006/relationships/font" Target="fonts/RubikSemiBold-bold.fntdata"/><Relationship Id="rId71" Type="http://schemas.openxmlformats.org/officeDocument/2006/relationships/font" Target="fonts/Overpass-italic.fntdata"/><Relationship Id="rId70" Type="http://schemas.openxmlformats.org/officeDocument/2006/relationships/font" Target="fonts/Overpass-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Roboto-bold.fntdata"/><Relationship Id="rId63" Type="http://schemas.openxmlformats.org/officeDocument/2006/relationships/font" Target="fonts/Roboto-regular.fntdata"/><Relationship Id="rId22" Type="http://schemas.openxmlformats.org/officeDocument/2006/relationships/slide" Target="slides/slide17.xml"/><Relationship Id="rId66" Type="http://schemas.openxmlformats.org/officeDocument/2006/relationships/font" Target="fonts/Roboto-boldItalic.fntdata"/><Relationship Id="rId21" Type="http://schemas.openxmlformats.org/officeDocument/2006/relationships/slide" Target="slides/slide16.xml"/><Relationship Id="rId65" Type="http://schemas.openxmlformats.org/officeDocument/2006/relationships/font" Target="fonts/Roboto-italic.fntdata"/><Relationship Id="rId24" Type="http://schemas.openxmlformats.org/officeDocument/2006/relationships/slide" Target="slides/slide19.xml"/><Relationship Id="rId68" Type="http://schemas.openxmlformats.org/officeDocument/2006/relationships/font" Target="fonts/OverpassBlack-boldItalic.fntdata"/><Relationship Id="rId23" Type="http://schemas.openxmlformats.org/officeDocument/2006/relationships/slide" Target="slides/slide18.xml"/><Relationship Id="rId67" Type="http://schemas.openxmlformats.org/officeDocument/2006/relationships/font" Target="fonts/OverpassBlack-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verpass-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a2163d1144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a2163d1144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Section 4 mentions how each of these were fixed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Preview:</a:t>
            </a:r>
            <a:endParaRPr/>
          </a:p>
          <a:p>
            <a:pPr indent="-298450" lvl="0" marL="457200" rtl="0" algn="l">
              <a:spcBef>
                <a:spcPts val="0"/>
              </a:spcBef>
              <a:spcAft>
                <a:spcPts val="0"/>
              </a:spcAft>
              <a:buSzPts val="1100"/>
              <a:buChar char="●"/>
            </a:pPr>
            <a:r>
              <a:rPr lang="en"/>
              <a:t>Not many “?” pop ups to explain jargon on the app</a:t>
            </a:r>
            <a:endParaRPr/>
          </a:p>
          <a:p>
            <a:pPr indent="-298450" lvl="1" marL="914400" rtl="0" algn="l">
              <a:spcBef>
                <a:spcPts val="0"/>
              </a:spcBef>
              <a:spcAft>
                <a:spcPts val="0"/>
              </a:spcAft>
              <a:buSzPts val="1100"/>
              <a:buChar char="○"/>
            </a:pPr>
            <a:r>
              <a:rPr lang="en"/>
              <a:t>Added the symbol to every jargon remaining on the site</a:t>
            </a:r>
            <a:endParaRPr/>
          </a:p>
          <a:p>
            <a:pPr indent="-298450" lvl="0" marL="457200" rtl="0" algn="l">
              <a:spcBef>
                <a:spcPts val="0"/>
              </a:spcBef>
              <a:spcAft>
                <a:spcPts val="0"/>
              </a:spcAft>
              <a:buSzPts val="1100"/>
              <a:buChar char="●"/>
            </a:pPr>
            <a:r>
              <a:rPr lang="en"/>
              <a:t>Information is displayed in the standard, existing format of investment apps</a:t>
            </a:r>
            <a:endParaRPr/>
          </a:p>
          <a:p>
            <a:pPr indent="-298450" lvl="1" marL="914400" rtl="0" algn="l">
              <a:spcBef>
                <a:spcPts val="0"/>
              </a:spcBef>
              <a:spcAft>
                <a:spcPts val="0"/>
              </a:spcAft>
              <a:buSzPts val="1100"/>
              <a:buChar char="○"/>
            </a:pPr>
            <a:r>
              <a:rPr lang="en"/>
              <a:t>Redesigned the features and thought about what information is important for a new investor</a:t>
            </a:r>
            <a:endParaRPr/>
          </a:p>
          <a:p>
            <a:pPr indent="-298450" lvl="0" marL="457200" rtl="0" algn="l">
              <a:spcBef>
                <a:spcPts val="0"/>
              </a:spcBef>
              <a:spcAft>
                <a:spcPts val="0"/>
              </a:spcAft>
              <a:buSzPts val="1100"/>
              <a:buChar char="●"/>
            </a:pPr>
            <a:r>
              <a:rPr lang="en"/>
              <a:t>Community card has no definition</a:t>
            </a:r>
            <a:endParaRPr/>
          </a:p>
          <a:p>
            <a:pPr indent="-298450" lvl="1" marL="914400" rtl="0" algn="l">
              <a:spcBef>
                <a:spcPts val="0"/>
              </a:spcBef>
              <a:spcAft>
                <a:spcPts val="0"/>
              </a:spcAft>
              <a:buSzPts val="1100"/>
              <a:buChar char="○"/>
            </a:pPr>
            <a:r>
              <a:rPr lang="en"/>
              <a:t>Defined more with blue and stand out</a:t>
            </a:r>
            <a:endParaRPr/>
          </a:p>
          <a:p>
            <a:pPr indent="-298450" lvl="0" marL="457200" rtl="0" algn="l">
              <a:spcBef>
                <a:spcPts val="0"/>
              </a:spcBef>
              <a:spcAft>
                <a:spcPts val="0"/>
              </a:spcAft>
              <a:buSzPts val="1100"/>
              <a:buChar char="●"/>
            </a:pPr>
            <a:r>
              <a:rPr lang="en"/>
              <a:t>Dictionary is nested too deep in the app</a:t>
            </a:r>
            <a:endParaRPr/>
          </a:p>
          <a:p>
            <a:pPr indent="-298450" lvl="1" marL="914400" rtl="0" algn="l">
              <a:spcBef>
                <a:spcPts val="0"/>
              </a:spcBef>
              <a:spcAft>
                <a:spcPts val="0"/>
              </a:spcAft>
              <a:buSzPts val="1100"/>
              <a:buChar char="○"/>
            </a:pPr>
            <a:r>
              <a:rPr lang="en"/>
              <a:t>Bring to it’s own tab</a:t>
            </a:r>
            <a:endParaRPr/>
          </a:p>
          <a:p>
            <a:pPr indent="-298450" lvl="0" marL="457200" rtl="0" algn="l">
              <a:spcBef>
                <a:spcPts val="0"/>
              </a:spcBef>
              <a:spcAft>
                <a:spcPts val="0"/>
              </a:spcAft>
              <a:buSzPts val="1100"/>
              <a:buChar char="●"/>
            </a:pPr>
            <a:r>
              <a:rPr lang="en"/>
              <a:t>Buy and Sell screens do not show what the user is purchasing</a:t>
            </a:r>
            <a:endParaRPr/>
          </a:p>
          <a:p>
            <a:pPr indent="-298450" lvl="1" marL="914400" rtl="0" algn="l">
              <a:spcBef>
                <a:spcPts val="0"/>
              </a:spcBef>
              <a:spcAft>
                <a:spcPts val="0"/>
              </a:spcAft>
              <a:buSzPts val="1100"/>
              <a:buChar char="○"/>
            </a:pPr>
            <a:r>
              <a:rPr lang="en"/>
              <a:t>Adding more relevant context details to the page for Buy/Sell</a:t>
            </a:r>
            <a:endParaRPr/>
          </a:p>
          <a:p>
            <a:pPr indent="-298450" lvl="0" marL="457200" rtl="0" algn="l">
              <a:spcBef>
                <a:spcPts val="0"/>
              </a:spcBef>
              <a:spcAft>
                <a:spcPts val="0"/>
              </a:spcAft>
              <a:buSzPts val="1100"/>
              <a:buChar char="●"/>
            </a:pPr>
            <a:r>
              <a:rPr lang="en"/>
              <a:t>No confirmation screen for declining an invite</a:t>
            </a:r>
            <a:endParaRPr/>
          </a:p>
          <a:p>
            <a:pPr indent="-298450" lvl="1" marL="914400" rtl="0" algn="l">
              <a:spcBef>
                <a:spcPts val="0"/>
              </a:spcBef>
              <a:spcAft>
                <a:spcPts val="0"/>
              </a:spcAft>
              <a:buSzPts val="1100"/>
              <a:buChar char="○"/>
            </a:pPr>
            <a:r>
              <a:rPr lang="en"/>
              <a:t>Decided not to because the user is redirected to the Home page.</a:t>
            </a:r>
            <a:endParaRPr/>
          </a:p>
          <a:p>
            <a:pPr indent="-298450" lvl="0" marL="457200" rtl="0" algn="l">
              <a:spcBef>
                <a:spcPts val="0"/>
              </a:spcBef>
              <a:spcAft>
                <a:spcPts val="0"/>
              </a:spcAft>
              <a:buSzPts val="1100"/>
              <a:buChar char="●"/>
            </a:pPr>
            <a:r>
              <a:rPr lang="en"/>
              <a:t>View activity of past purchases and sells</a:t>
            </a:r>
            <a:endParaRPr/>
          </a:p>
          <a:p>
            <a:pPr indent="-298450" lvl="1" marL="914400" rtl="0" algn="l">
              <a:spcBef>
                <a:spcPts val="0"/>
              </a:spcBef>
              <a:spcAft>
                <a:spcPts val="0"/>
              </a:spcAft>
              <a:buSzPts val="1100"/>
              <a:buChar char="○"/>
            </a:pPr>
            <a:r>
              <a:rPr lang="en"/>
              <a:t>In the profile screen </a:t>
            </a:r>
            <a:endParaRPr/>
          </a:p>
          <a:p>
            <a:pPr indent="-298450" lvl="0" marL="457200" rtl="0" algn="l">
              <a:spcBef>
                <a:spcPts val="0"/>
              </a:spcBef>
              <a:spcAft>
                <a:spcPts val="0"/>
              </a:spcAft>
              <a:buSzPts val="1100"/>
              <a:buChar char="●"/>
            </a:pPr>
            <a:r>
              <a:rPr lang="en"/>
              <a:t>View overview of current portfolio</a:t>
            </a:r>
            <a:endParaRPr/>
          </a:p>
          <a:p>
            <a:pPr indent="-298450" lvl="1" marL="914400" rtl="0" algn="l">
              <a:spcBef>
                <a:spcPts val="0"/>
              </a:spcBef>
              <a:spcAft>
                <a:spcPts val="0"/>
              </a:spcAft>
              <a:buSzPts val="1100"/>
              <a:buChar char="○"/>
            </a:pPr>
            <a:r>
              <a:rPr lang="en"/>
              <a:t>Decided to remove because a newbie would not be analyzing the overview of a portfolio/might not be building a “portfolio”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a2163d1144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a2163d1144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Feedback that we did not implement and our reasoning: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Home:</a:t>
            </a:r>
            <a:endParaRPr/>
          </a:p>
          <a:p>
            <a:pPr indent="-298450" lvl="0" marL="457200" rtl="0" algn="l">
              <a:spcBef>
                <a:spcPts val="0"/>
              </a:spcBef>
              <a:spcAft>
                <a:spcPts val="0"/>
              </a:spcAft>
              <a:buSzPts val="1100"/>
              <a:buChar char="●"/>
            </a:pPr>
            <a:r>
              <a:rPr lang="en"/>
              <a:t>Title to help explain what the purpose of the community card is.</a:t>
            </a:r>
            <a:endParaRPr/>
          </a:p>
          <a:p>
            <a:pPr indent="-298450" lvl="1" marL="914400" rtl="0" algn="l">
              <a:spcBef>
                <a:spcPts val="0"/>
              </a:spcBef>
              <a:spcAft>
                <a:spcPts val="0"/>
              </a:spcAft>
              <a:buSzPts val="1100"/>
              <a:buChar char="○"/>
            </a:pPr>
            <a:r>
              <a:rPr lang="en" sz="1050">
                <a:solidFill>
                  <a:schemeClr val="dk1"/>
                </a:solidFill>
                <a:highlight>
                  <a:srgbClr val="FFFFFF"/>
                </a:highlight>
                <a:latin typeface="Roboto"/>
                <a:ea typeface="Roboto"/>
                <a:cs typeface="Roboto"/>
                <a:sym typeface="Roboto"/>
              </a:rPr>
              <a:t>We won't do this because the visual distinction will clarify that the community card is a different type of information. We will also make the wording more clear.</a:t>
            </a:r>
            <a:endParaRPr sz="1050">
              <a:solidFill>
                <a:schemeClr val="dk1"/>
              </a:solidFill>
              <a:highlight>
                <a:srgbClr val="FFFFFF"/>
              </a:highlight>
              <a:latin typeface="Roboto"/>
              <a:ea typeface="Roboto"/>
              <a:cs typeface="Roboto"/>
              <a:sym typeface="Roboto"/>
            </a:endParaRPr>
          </a:p>
          <a:p>
            <a:pPr indent="0" lvl="0" marL="45720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Investment Group:</a:t>
            </a:r>
            <a:endParaRPr sz="1050">
              <a:solidFill>
                <a:schemeClr val="dk1"/>
              </a:solidFill>
              <a:highlight>
                <a:srgbClr val="FFFFFF"/>
              </a:highlight>
              <a:latin typeface="Roboto"/>
              <a:ea typeface="Roboto"/>
              <a:cs typeface="Roboto"/>
              <a:sym typeface="Roboto"/>
            </a:endParaRPr>
          </a:p>
          <a:p>
            <a:pPr indent="-298450" lvl="0" marL="457200" rtl="0" algn="l">
              <a:spcBef>
                <a:spcPts val="0"/>
              </a:spcBef>
              <a:spcAft>
                <a:spcPts val="0"/>
              </a:spcAft>
              <a:buSzPts val="1100"/>
              <a:buChar char="●"/>
            </a:pPr>
            <a:r>
              <a:rPr lang="en"/>
              <a:t>To consider: drop downs for news and other sections so it is not overwhelming</a:t>
            </a:r>
            <a:endParaRPr/>
          </a:p>
          <a:p>
            <a:pPr indent="-298450" lvl="1" marL="914400" rtl="0" algn="l">
              <a:spcBef>
                <a:spcPts val="0"/>
              </a:spcBef>
              <a:spcAft>
                <a:spcPts val="0"/>
              </a:spcAft>
              <a:buSzPts val="1100"/>
              <a:buChar char="○"/>
            </a:pPr>
            <a:r>
              <a:rPr lang="en" sz="1050">
                <a:solidFill>
                  <a:schemeClr val="dk1"/>
                </a:solidFill>
                <a:highlight>
                  <a:srgbClr val="FFFFFF"/>
                </a:highlight>
                <a:latin typeface="Roboto"/>
                <a:ea typeface="Roboto"/>
                <a:cs typeface="Roboto"/>
                <a:sym typeface="Roboto"/>
              </a:rPr>
              <a:t>Not implementing because there would be too many levels to </a:t>
            </a:r>
            <a:r>
              <a:rPr lang="en"/>
              <a:t>click through. News is also not in the first view.</a:t>
            </a:r>
            <a:endParaRPr/>
          </a:p>
          <a:p>
            <a:pPr indent="-298450" lvl="0" marL="457200" rtl="0" algn="l">
              <a:spcBef>
                <a:spcPts val="0"/>
              </a:spcBef>
              <a:spcAft>
                <a:spcPts val="0"/>
              </a:spcAft>
              <a:buSzPts val="1100"/>
              <a:buChar char="●"/>
            </a:pPr>
            <a:r>
              <a:rPr lang="en"/>
              <a:t>Ability to leave group but not sell investment </a:t>
            </a:r>
            <a:endParaRPr/>
          </a:p>
          <a:p>
            <a:pPr indent="-298450" lvl="1" marL="914400" rtl="0" algn="l">
              <a:spcBef>
                <a:spcPts val="0"/>
              </a:spcBef>
              <a:spcAft>
                <a:spcPts val="0"/>
              </a:spcAft>
              <a:buSzPts val="1100"/>
              <a:buChar char="○"/>
            </a:pPr>
            <a:r>
              <a:rPr lang="en"/>
              <a:t>Edge case not essential to value prop. We will mention in future investments.</a:t>
            </a:r>
            <a:endParaRPr/>
          </a:p>
          <a:p>
            <a:pPr indent="-298450" lvl="0" marL="457200" rtl="0" algn="l">
              <a:spcBef>
                <a:spcPts val="0"/>
              </a:spcBef>
              <a:spcAft>
                <a:spcPts val="0"/>
              </a:spcAft>
              <a:buSzPts val="1100"/>
              <a:buChar char="●"/>
            </a:pPr>
            <a:r>
              <a:rPr lang="en"/>
              <a:t>Ability to join group if already own stock independently</a:t>
            </a:r>
            <a:endParaRPr/>
          </a:p>
          <a:p>
            <a:pPr indent="-298450" lvl="1" marL="914400" rtl="0" algn="l">
              <a:spcBef>
                <a:spcPts val="0"/>
              </a:spcBef>
              <a:spcAft>
                <a:spcPts val="0"/>
              </a:spcAft>
              <a:buSzPts val="1100"/>
              <a:buChar char="○"/>
            </a:pPr>
            <a:r>
              <a:rPr lang="en"/>
              <a:t>Edge case not essential to value prop. We will mention in future investments.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Chat Room:</a:t>
            </a:r>
            <a:endParaRPr sz="1050">
              <a:solidFill>
                <a:schemeClr val="dk1"/>
              </a:solidFill>
              <a:highlight>
                <a:srgbClr val="FFFFFF"/>
              </a:highlight>
              <a:latin typeface="Roboto"/>
              <a:ea typeface="Roboto"/>
              <a:cs typeface="Roboto"/>
              <a:sym typeface="Roboto"/>
            </a:endParaRPr>
          </a:p>
          <a:p>
            <a:pPr indent="-298450" lvl="0" marL="457200" rtl="0" algn="l">
              <a:spcBef>
                <a:spcPts val="0"/>
              </a:spcBef>
              <a:spcAft>
                <a:spcPts val="0"/>
              </a:spcAft>
              <a:buClr>
                <a:schemeClr val="dk1"/>
              </a:buClr>
              <a:buSzPts val="1100"/>
              <a:buChar char="●"/>
            </a:pPr>
            <a:r>
              <a:rPr lang="en">
                <a:solidFill>
                  <a:schemeClr val="dk1"/>
                </a:solidFill>
              </a:rPr>
              <a:t>Report and mute button</a:t>
            </a:r>
            <a:endParaRPr>
              <a:solidFill>
                <a:schemeClr val="dk1"/>
              </a:solidFill>
            </a:endParaRPr>
          </a:p>
          <a:p>
            <a:pPr indent="-298450" lvl="1" marL="914400" rtl="0" algn="l">
              <a:spcBef>
                <a:spcPts val="0"/>
              </a:spcBef>
              <a:spcAft>
                <a:spcPts val="0"/>
              </a:spcAft>
              <a:buClr>
                <a:schemeClr val="dk1"/>
              </a:buClr>
              <a:buSzPts val="1100"/>
              <a:buChar char="○"/>
            </a:pPr>
            <a:r>
              <a:rPr lang="en" sz="1050">
                <a:solidFill>
                  <a:schemeClr val="dk1"/>
                </a:solidFill>
                <a:highlight>
                  <a:srgbClr val="FFFFFF"/>
                </a:highlight>
                <a:latin typeface="Roboto"/>
                <a:ea typeface="Roboto"/>
                <a:cs typeface="Roboto"/>
                <a:sym typeface="Roboto"/>
              </a:rPr>
              <a:t>Edge case that is not central to the value proposition given the group is already friends. Similar to an iMessage group chat, this chat doesn’t have a report function at the moment. We will mention as a future investment.</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Send Invite:</a:t>
            </a:r>
            <a:endParaRPr sz="1050">
              <a:solidFill>
                <a:schemeClr val="dk1"/>
              </a:solidFill>
              <a:highlight>
                <a:srgbClr val="FFFFFF"/>
              </a:highlight>
              <a:latin typeface="Roboto"/>
              <a:ea typeface="Roboto"/>
              <a:cs typeface="Roboto"/>
              <a:sym typeface="Roboto"/>
            </a:endParaRPr>
          </a:p>
          <a:p>
            <a:pPr indent="-298450" lvl="0" marL="457200" rtl="0" algn="l">
              <a:spcBef>
                <a:spcPts val="0"/>
              </a:spcBef>
              <a:spcAft>
                <a:spcPts val="0"/>
              </a:spcAft>
              <a:buClr>
                <a:schemeClr val="dk1"/>
              </a:buClr>
              <a:buSzPts val="1100"/>
              <a:buChar char="●"/>
            </a:pPr>
            <a:r>
              <a:rPr lang="en">
                <a:solidFill>
                  <a:schemeClr val="dk1"/>
                </a:solidFill>
              </a:rPr>
              <a:t>Confirmation for Accept/Decline Invite</a:t>
            </a:r>
            <a:endParaRPr>
              <a:solidFill>
                <a:schemeClr val="dk1"/>
              </a:solidFill>
            </a:endParaRPr>
          </a:p>
          <a:p>
            <a:pPr indent="-298450" lvl="1" marL="914400" rtl="0" algn="l">
              <a:spcBef>
                <a:spcPts val="0"/>
              </a:spcBef>
              <a:spcAft>
                <a:spcPts val="0"/>
              </a:spcAft>
              <a:buClr>
                <a:schemeClr val="dk1"/>
              </a:buClr>
              <a:buSzPts val="1100"/>
              <a:buChar char="○"/>
            </a:pPr>
            <a:r>
              <a:rPr lang="en" sz="1050">
                <a:solidFill>
                  <a:schemeClr val="dk1"/>
                </a:solidFill>
                <a:highlight>
                  <a:srgbClr val="FFFFFF"/>
                </a:highlight>
                <a:latin typeface="Roboto"/>
                <a:ea typeface="Roboto"/>
                <a:cs typeface="Roboto"/>
                <a:sym typeface="Roboto"/>
              </a:rPr>
              <a:t>Existing apps don’t do that (think Instagram friend requests) and we will be navigating the user to the appropriate home page or Group page as a version of a confirmation.</a:t>
            </a:r>
            <a:endParaRPr sz="1050">
              <a:solidFill>
                <a:schemeClr val="dk1"/>
              </a:solidFill>
              <a:highlight>
                <a:srgbClr val="FFFFFF"/>
              </a:highlight>
              <a:latin typeface="Roboto"/>
              <a:ea typeface="Roboto"/>
              <a:cs typeface="Roboto"/>
              <a:sym typeface="Roboto"/>
            </a:endParaRPr>
          </a:p>
          <a:p>
            <a:pPr indent="-295275" lvl="0" marL="457200" rtl="0" algn="l">
              <a:spcBef>
                <a:spcPts val="0"/>
              </a:spcBef>
              <a:spcAft>
                <a:spcPts val="0"/>
              </a:spcAft>
              <a:buClr>
                <a:schemeClr val="dk1"/>
              </a:buClr>
              <a:buSzPts val="1050"/>
              <a:buFont typeface="Roboto"/>
              <a:buChar char="●"/>
            </a:pPr>
            <a:r>
              <a:rPr lang="en" sz="1050">
                <a:solidFill>
                  <a:schemeClr val="dk1"/>
                </a:solidFill>
                <a:highlight>
                  <a:srgbClr val="FFFFFF"/>
                </a:highlight>
                <a:latin typeface="Roboto"/>
                <a:ea typeface="Roboto"/>
                <a:cs typeface="Roboto"/>
                <a:sym typeface="Roboto"/>
              </a:rPr>
              <a:t>Limit the number of people to invite</a:t>
            </a:r>
            <a:endParaRPr sz="1050">
              <a:solidFill>
                <a:schemeClr val="dk1"/>
              </a:solidFill>
              <a:highlight>
                <a:srgbClr val="FFFFFF"/>
              </a:highlight>
              <a:latin typeface="Roboto"/>
              <a:ea typeface="Roboto"/>
              <a:cs typeface="Roboto"/>
              <a:sym typeface="Roboto"/>
            </a:endParaRPr>
          </a:p>
          <a:p>
            <a:pPr indent="-295275" lvl="1" marL="914400" rtl="0" algn="l">
              <a:spcBef>
                <a:spcPts val="0"/>
              </a:spcBef>
              <a:spcAft>
                <a:spcPts val="0"/>
              </a:spcAft>
              <a:buClr>
                <a:schemeClr val="dk1"/>
              </a:buClr>
              <a:buSzPts val="1050"/>
              <a:buFont typeface="Roboto"/>
              <a:buChar char="○"/>
            </a:pPr>
            <a:r>
              <a:rPr lang="en" sz="1050">
                <a:solidFill>
                  <a:schemeClr val="dk1"/>
                </a:solidFill>
                <a:highlight>
                  <a:srgbClr val="FFFFFF"/>
                </a:highlight>
                <a:latin typeface="Roboto"/>
                <a:ea typeface="Roboto"/>
                <a:cs typeface="Roboto"/>
                <a:sym typeface="Roboto"/>
              </a:rPr>
              <a:t>Kept as no limit to the number invited, since many could be in the group just to learn and not actually invest (ex. a investing class or club!)</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Accept Invite:</a:t>
            </a:r>
            <a:endParaRPr sz="1050">
              <a:solidFill>
                <a:schemeClr val="dk1"/>
              </a:solidFill>
              <a:highlight>
                <a:srgbClr val="FFFFFF"/>
              </a:highlight>
              <a:latin typeface="Roboto"/>
              <a:ea typeface="Roboto"/>
              <a:cs typeface="Roboto"/>
              <a:sym typeface="Roboto"/>
            </a:endParaRPr>
          </a:p>
          <a:p>
            <a:pPr indent="-298450" lvl="0" marL="457200" rtl="0" algn="l">
              <a:spcBef>
                <a:spcPts val="0"/>
              </a:spcBef>
              <a:spcAft>
                <a:spcPts val="0"/>
              </a:spcAft>
              <a:buClr>
                <a:schemeClr val="dk1"/>
              </a:buClr>
              <a:buSzPts val="1100"/>
              <a:buChar char="●"/>
            </a:pPr>
            <a:r>
              <a:rPr lang="en">
                <a:solidFill>
                  <a:schemeClr val="dk1"/>
                </a:solidFill>
              </a:rPr>
              <a:t>Joined and bought are used interchangeably and should be the same.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words and actions are actually different! Flow for user joining a group doesn’t have an investment amount and they can join as an “auditor.”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Stock choices have ability to not share “why” with friends in their feed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In real-world implementations, this might make sense. But for our value proposition teaching each other through the app, we will keep it a mandatory field to share the why of every sell and buy decision. We will mention this point in future implementation.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Pr</a:t>
            </a:r>
            <a:r>
              <a:rPr lang="en"/>
              <a:t>ofile:</a:t>
            </a:r>
            <a:endParaRPr/>
          </a:p>
          <a:p>
            <a:pPr indent="-298450" lvl="0" marL="457200" rtl="0" algn="l">
              <a:spcBef>
                <a:spcPts val="0"/>
              </a:spcBef>
              <a:spcAft>
                <a:spcPts val="0"/>
              </a:spcAft>
              <a:buSzPts val="1100"/>
              <a:buChar char="●"/>
            </a:pPr>
            <a:r>
              <a:rPr lang="en"/>
              <a:t>Add a line under “My Portfolio” describing the graph</a:t>
            </a:r>
            <a:endParaRPr/>
          </a:p>
          <a:p>
            <a:pPr indent="-298450" lvl="1" marL="914400" rtl="0" algn="l">
              <a:spcBef>
                <a:spcPts val="0"/>
              </a:spcBef>
              <a:spcAft>
                <a:spcPts val="0"/>
              </a:spcAft>
              <a:buSzPts val="1100"/>
              <a:buChar char="○"/>
            </a:pPr>
            <a:r>
              <a:rPr lang="en"/>
              <a:t>Graph deleted because it’s not very important</a:t>
            </a:r>
            <a:endParaRPr/>
          </a:p>
          <a:p>
            <a:pPr indent="-298450" lvl="0" marL="457200" rtl="0" algn="l">
              <a:spcBef>
                <a:spcPts val="0"/>
              </a:spcBef>
              <a:spcAft>
                <a:spcPts val="0"/>
              </a:spcAft>
              <a:buSzPts val="1100"/>
              <a:buChar char="●"/>
            </a:pPr>
            <a:r>
              <a:rPr lang="en"/>
              <a:t>Add concise summary of stock, pie chart of what percent and what amount of money in each stock or each category</a:t>
            </a:r>
            <a:endParaRPr/>
          </a:p>
          <a:p>
            <a:pPr indent="-298450" lvl="1" marL="914400" rtl="0" algn="l">
              <a:spcBef>
                <a:spcPts val="0"/>
              </a:spcBef>
              <a:spcAft>
                <a:spcPts val="0"/>
              </a:spcAft>
              <a:buSzPts val="1100"/>
              <a:buChar char="○"/>
            </a:pPr>
            <a:r>
              <a:rPr lang="en"/>
              <a:t>Not helpful for a newbie!</a:t>
            </a:r>
            <a:endParaRPr/>
          </a:p>
          <a:p>
            <a:pPr indent="-298450" lvl="0" marL="457200" rtl="0" algn="l">
              <a:spcBef>
                <a:spcPts val="0"/>
              </a:spcBef>
              <a:spcAft>
                <a:spcPts val="0"/>
              </a:spcAft>
              <a:buSzPts val="1100"/>
              <a:buChar char="●"/>
            </a:pPr>
            <a:r>
              <a:rPr lang="en"/>
              <a:t>Keen to see a table that justs stock, buy price, sell price, percentage increase, hold time, and ROI of all investments</a:t>
            </a:r>
            <a:endParaRPr/>
          </a:p>
          <a:p>
            <a:pPr indent="-298450" lvl="1" marL="914400" rtl="0" algn="l">
              <a:spcBef>
                <a:spcPts val="0"/>
              </a:spcBef>
              <a:spcAft>
                <a:spcPts val="0"/>
              </a:spcAft>
              <a:buSzPts val="1100"/>
              <a:buChar char="○"/>
            </a:pPr>
            <a:r>
              <a:rPr lang="en"/>
              <a:t>Too much info for a newbie (and even those experienced!)</a:t>
            </a:r>
            <a:endParaRPr/>
          </a:p>
          <a:p>
            <a:pPr indent="-298450" lvl="0" marL="457200" rtl="0" algn="l">
              <a:spcBef>
                <a:spcPts val="0"/>
              </a:spcBef>
              <a:spcAft>
                <a:spcPts val="0"/>
              </a:spcAft>
              <a:buSzPts val="1100"/>
              <a:buChar char="●"/>
            </a:pPr>
            <a:r>
              <a:rPr lang="en"/>
              <a:t>Profile button on all pages</a:t>
            </a:r>
            <a:endParaRPr/>
          </a:p>
          <a:p>
            <a:pPr indent="-298450" lvl="1" marL="914400" rtl="0" algn="l">
              <a:spcBef>
                <a:spcPts val="0"/>
              </a:spcBef>
              <a:spcAft>
                <a:spcPts val="0"/>
              </a:spcAft>
              <a:buSzPts val="1100"/>
              <a:buChar char="○"/>
            </a:pPr>
            <a:r>
              <a:rPr lang="en"/>
              <a:t>While that might be the norm, the user will not be clicking the profile in Wallus often. We do not want to include the button on all pages for that reason.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Trend Graphs</a:t>
            </a:r>
            <a:endParaRPr/>
          </a:p>
          <a:p>
            <a:pPr indent="-298450" lvl="0" marL="457200" rtl="0" algn="l">
              <a:spcBef>
                <a:spcPts val="0"/>
              </a:spcBef>
              <a:spcAft>
                <a:spcPts val="0"/>
              </a:spcAft>
              <a:buSzPts val="1100"/>
              <a:buChar char="●"/>
            </a:pPr>
            <a:r>
              <a:rPr lang="en"/>
              <a:t>When showing a longer time frame (like 1W, 1M, 1Y) color different time frames a different color to provide more clarity. For example, last day is one color, and the rest of the week another color)</a:t>
            </a:r>
            <a:endParaRPr/>
          </a:p>
          <a:p>
            <a:pPr indent="-298450" lvl="1" marL="914400" rtl="0" algn="l">
              <a:lnSpc>
                <a:spcPct val="115000"/>
              </a:lnSpc>
              <a:spcBef>
                <a:spcPts val="0"/>
              </a:spcBef>
              <a:spcAft>
                <a:spcPts val="0"/>
              </a:spcAft>
              <a:buClr>
                <a:srgbClr val="CCCCCC"/>
              </a:buClr>
              <a:buSzPts val="1100"/>
              <a:buChar char="○"/>
            </a:pPr>
            <a:r>
              <a:rPr lang="en"/>
              <a:t>Confusing for newbies and not color brand</a:t>
            </a:r>
            <a:r>
              <a:rPr lang="en" sz="1050">
                <a:solidFill>
                  <a:schemeClr val="dk1"/>
                </a:solidFill>
                <a:highlight>
                  <a:srgbClr val="FFFFFF"/>
                </a:highlight>
                <a:latin typeface="Roboto"/>
                <a:ea typeface="Roboto"/>
                <a:cs typeface="Roboto"/>
                <a:sym typeface="Roboto"/>
              </a:rPr>
              <a:t>ed</a:t>
            </a:r>
            <a:endParaRPr>
              <a:solidFill>
                <a:srgbClr val="B7B7B7"/>
              </a:solidFill>
            </a:endParaRPr>
          </a:p>
          <a:p>
            <a:pPr indent="0" lvl="0" marL="45720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a2163d1144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a2163d1144_0_244:notes"/>
          <p:cNvSpPr txBox="1"/>
          <p:nvPr>
            <p:ph idx="1" type="body"/>
          </p:nvPr>
        </p:nvSpPr>
        <p:spPr>
          <a:xfrm>
            <a:off x="685800" y="41910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 key theme to notice throughout the slides of Section 4:</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reducing complicated information and </a:t>
            </a:r>
            <a:endParaRPr>
              <a:solidFill>
                <a:schemeClr val="dk1"/>
              </a:solidFill>
            </a:endParaRPr>
          </a:p>
          <a:p>
            <a:pPr indent="0" lvl="0" marL="0" rtl="0" algn="l">
              <a:spcBef>
                <a:spcPts val="0"/>
              </a:spcBef>
              <a:spcAft>
                <a:spcPts val="0"/>
              </a:spcAft>
              <a:buNone/>
            </a:pPr>
            <a:r>
              <a:rPr lang="en">
                <a:solidFill>
                  <a:schemeClr val="dk1"/>
                </a:solidFill>
              </a:rPr>
              <a:t>(2) adding more “?” or information that helps a newbie learn investing.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Progress toward our usability goals: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Goal #1 Approachable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By redesigning to be simple, signposting reasoning and decision explanations, and adding “?” more prominently, the app was more approachable to someone that might not know investing at all</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Walrus icon and color presence throughout the app made it much for approachable as a fun platform (compared to dark traditional investing sites)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Goal #2  Intuitive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Very few extra details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Mimics traditional social media platforms like Instagram and Venmo so it is easier to understand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Reducing the number of clicking and steps for a user so that ~time to complete task~ is quicker</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a343a69c1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a343a69c1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a343a69c1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a343a69c1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a2163d1144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a2163d1144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a2163d1144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a2163d1144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a2163d1144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a2163d1144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a2163d1144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a2163d1144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a2163d1144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a2163d1144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a2163d114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a2163d114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a2163d1144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a2163d1144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a2163d1144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a2163d1144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a2163d1144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a2163d1144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a2163d1144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a2163d1144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a2163d1144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a2163d1144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a2163d1144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a2163d1144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a2163d1144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a2163d1144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a2163d1144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a2163d1144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a2163d1144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a2163d1144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a2163d1144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a2163d1144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a2163d1144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a2163d114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a2163d1144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a2163d1144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a2163d1144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a2163d1144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a2163d1144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a2163d1144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a2163d1144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a2163d1144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a2163d1144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a2163d1144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a2163d1144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a2163d1144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a2163d1144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a2163d1144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a2163d1144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a2163d1144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a2163d1144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a2163d1144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a2163d1144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a2163d1144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a2163d114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a2163d114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a2163d1144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a2163d1144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a2163d1144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a2163d1144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1a2163d1144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1a2163d1144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a2163d1144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a2163d1144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a2163d1144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1a2163d1144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a2163d1144_0_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a2163d1144_0_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1a2163d1144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1a2163d1144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a2163d1144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a2163d1144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a2163d1144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1a2163d1144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a2163d1144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1a2163d1144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a2163d1144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a2163d1144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a2163d1144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a2163d1144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a2163d1144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1a2163d1144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a2163d1144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a2163d1144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a2163d1144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1a2163d1144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a2163d1144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1a2163d1144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a2163d1144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a2163d1144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a2163d1144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a2163d1144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a2163d1144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a2163d1144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a2163d1144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a2163d1144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a2163d1144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a2163d1144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Particularly for SEV 3 and SEV 4 – H1 and H10 were high violations by a large margin (8 SEV </a:t>
            </a:r>
            <a:r>
              <a:rPr lang="en"/>
              <a:t>3/4</a:t>
            </a:r>
            <a:r>
              <a:rPr lang="en"/>
              <a:t> each)!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a2163d1144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a2163d1144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Section 4 mentions how each of these are fixed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Preview:</a:t>
            </a:r>
            <a:endParaRPr/>
          </a:p>
          <a:p>
            <a:pPr indent="-298450" lvl="0" marL="457200" rtl="0" algn="l">
              <a:spcBef>
                <a:spcPts val="0"/>
              </a:spcBef>
              <a:spcAft>
                <a:spcPts val="0"/>
              </a:spcAft>
              <a:buSzPts val="1100"/>
              <a:buChar char="●"/>
            </a:pPr>
            <a:r>
              <a:rPr lang="en"/>
              <a:t>Lots of jargon that is not understandable to newbie investors</a:t>
            </a:r>
            <a:endParaRPr/>
          </a:p>
          <a:p>
            <a:pPr indent="-298450" lvl="1" marL="914400" rtl="0" algn="l">
              <a:spcBef>
                <a:spcPts val="0"/>
              </a:spcBef>
              <a:spcAft>
                <a:spcPts val="0"/>
              </a:spcAft>
              <a:buSzPts val="1100"/>
              <a:buChar char="○"/>
            </a:pPr>
            <a:r>
              <a:rPr lang="en"/>
              <a:t>Deleting many sections that are unnecessary</a:t>
            </a:r>
            <a:endParaRPr/>
          </a:p>
          <a:p>
            <a:pPr indent="-298450" lvl="1" marL="914400" rtl="0" algn="l">
              <a:spcBef>
                <a:spcPts val="0"/>
              </a:spcBef>
              <a:spcAft>
                <a:spcPts val="0"/>
              </a:spcAft>
              <a:buSzPts val="1100"/>
              <a:buChar char="○"/>
            </a:pPr>
            <a:r>
              <a:rPr lang="en"/>
              <a:t>Adding “?” to all necessary jargon</a:t>
            </a:r>
            <a:endParaRPr/>
          </a:p>
          <a:p>
            <a:pPr indent="-298450" lvl="0" marL="457200" rtl="0" algn="l">
              <a:spcBef>
                <a:spcPts val="0"/>
              </a:spcBef>
              <a:spcAft>
                <a:spcPts val="0"/>
              </a:spcAft>
              <a:buSzPts val="1100"/>
              <a:buChar char="●"/>
            </a:pPr>
            <a:r>
              <a:rPr lang="en"/>
              <a:t>Lacking community feature</a:t>
            </a:r>
            <a:endParaRPr/>
          </a:p>
          <a:p>
            <a:pPr indent="-298450" lvl="1" marL="914400" rtl="0" algn="l">
              <a:spcBef>
                <a:spcPts val="0"/>
              </a:spcBef>
              <a:spcAft>
                <a:spcPts val="0"/>
              </a:spcAft>
              <a:buSzPts val="1100"/>
              <a:buChar char="○"/>
            </a:pPr>
            <a:r>
              <a:rPr lang="en"/>
              <a:t>Adding a Community Card to the home page</a:t>
            </a:r>
            <a:endParaRPr/>
          </a:p>
          <a:p>
            <a:pPr indent="-298450" lvl="1" marL="914400" rtl="0" algn="l">
              <a:spcBef>
                <a:spcPts val="0"/>
              </a:spcBef>
              <a:spcAft>
                <a:spcPts val="0"/>
              </a:spcAft>
              <a:buSzPts val="1100"/>
              <a:buChar char="○"/>
            </a:pPr>
            <a:r>
              <a:rPr lang="en"/>
              <a:t>Seeing members in each investment group</a:t>
            </a:r>
            <a:endParaRPr/>
          </a:p>
          <a:p>
            <a:pPr indent="-298450" lvl="1" marL="914400" rtl="0" algn="l">
              <a:spcBef>
                <a:spcPts val="0"/>
              </a:spcBef>
              <a:spcAft>
                <a:spcPts val="0"/>
              </a:spcAft>
              <a:buSzPts val="1100"/>
              <a:buChar char="○"/>
            </a:pPr>
            <a:r>
              <a:rPr lang="en"/>
              <a:t>See reasoning of people joining the group within the investment group page</a:t>
            </a:r>
            <a:endParaRPr/>
          </a:p>
          <a:p>
            <a:pPr indent="-298450" lvl="1" marL="914400" rtl="0" algn="l">
              <a:spcBef>
                <a:spcPts val="0"/>
              </a:spcBef>
              <a:spcAft>
                <a:spcPts val="0"/>
              </a:spcAft>
              <a:buSzPts val="1100"/>
              <a:buChar char="○"/>
            </a:pPr>
            <a:r>
              <a:rPr lang="en"/>
              <a:t>Generally, more sharing of information! </a:t>
            </a:r>
            <a:endParaRPr/>
          </a:p>
          <a:p>
            <a:pPr indent="-298450" lvl="0" marL="457200" rtl="0" algn="l">
              <a:spcBef>
                <a:spcPts val="0"/>
              </a:spcBef>
              <a:spcAft>
                <a:spcPts val="0"/>
              </a:spcAft>
              <a:buSzPts val="1100"/>
              <a:buChar char="●"/>
            </a:pPr>
            <a:r>
              <a:rPr lang="en"/>
              <a:t> Wallus makes decisions for the user without explaining decision</a:t>
            </a:r>
            <a:endParaRPr/>
          </a:p>
          <a:p>
            <a:pPr indent="-298450" lvl="1" marL="914400" rtl="0" algn="l">
              <a:spcBef>
                <a:spcPts val="0"/>
              </a:spcBef>
              <a:spcAft>
                <a:spcPts val="0"/>
              </a:spcAft>
              <a:buSzPts val="1100"/>
              <a:buChar char="○"/>
            </a:pPr>
            <a:r>
              <a:rPr lang="en"/>
              <a:t>Onboarding flow so users make their own decisions though highly influenced by Wallus</a:t>
            </a:r>
            <a:endParaRPr/>
          </a:p>
          <a:p>
            <a:pPr indent="-298450" lvl="1" marL="914400" rtl="0" algn="l">
              <a:spcBef>
                <a:spcPts val="0"/>
              </a:spcBef>
              <a:spcAft>
                <a:spcPts val="0"/>
              </a:spcAft>
              <a:buSzPts val="1100"/>
              <a:buChar char="○"/>
            </a:pPr>
            <a:r>
              <a:rPr lang="en"/>
              <a:t>Each Wallus tip has a title and “why” description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a2163d114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a2163d114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Section 4 mentions how each of these were fixed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Preview:</a:t>
            </a:r>
            <a:endParaRPr/>
          </a:p>
          <a:p>
            <a:pPr indent="-298450" lvl="0" marL="457200" rtl="0" algn="l">
              <a:spcBef>
                <a:spcPts val="0"/>
              </a:spcBef>
              <a:spcAft>
                <a:spcPts val="0"/>
              </a:spcAft>
              <a:buSzPts val="1100"/>
              <a:buChar char="●"/>
            </a:pPr>
            <a:r>
              <a:rPr lang="en"/>
              <a:t>Wallus decisions made without explanation</a:t>
            </a:r>
            <a:endParaRPr/>
          </a:p>
          <a:p>
            <a:pPr indent="-298450" lvl="1" marL="914400" rtl="0" algn="l">
              <a:spcBef>
                <a:spcPts val="0"/>
              </a:spcBef>
              <a:spcAft>
                <a:spcPts val="0"/>
              </a:spcAft>
              <a:buSzPts val="1100"/>
              <a:buChar char="○"/>
            </a:pPr>
            <a:r>
              <a:rPr lang="en"/>
              <a:t>Wallus tips includes title and “why” description </a:t>
            </a:r>
            <a:endParaRPr/>
          </a:p>
          <a:p>
            <a:pPr indent="-298450" lvl="0" marL="457200" rtl="0" algn="l">
              <a:spcBef>
                <a:spcPts val="0"/>
              </a:spcBef>
              <a:spcAft>
                <a:spcPts val="0"/>
              </a:spcAft>
              <a:buSzPts val="1100"/>
              <a:buChar char="●"/>
            </a:pPr>
            <a:r>
              <a:rPr lang="en"/>
              <a:t>Markets tab uses categories like “Daily Movers” that are ambiguous</a:t>
            </a:r>
            <a:endParaRPr/>
          </a:p>
          <a:p>
            <a:pPr indent="-298450" lvl="1" marL="914400" rtl="0" algn="l">
              <a:spcBef>
                <a:spcPts val="0"/>
              </a:spcBef>
              <a:spcAft>
                <a:spcPts val="0"/>
              </a:spcAft>
              <a:buSzPts val="1100"/>
              <a:buChar char="○"/>
            </a:pPr>
            <a:r>
              <a:rPr lang="en"/>
              <a:t>Deleted this section</a:t>
            </a:r>
            <a:endParaRPr/>
          </a:p>
          <a:p>
            <a:pPr indent="-298450" lvl="0" marL="457200" rtl="0" algn="l">
              <a:spcBef>
                <a:spcPts val="0"/>
              </a:spcBef>
              <a:spcAft>
                <a:spcPts val="0"/>
              </a:spcAft>
              <a:buSzPts val="1100"/>
              <a:buChar char="●"/>
            </a:pPr>
            <a:r>
              <a:rPr lang="en"/>
              <a:t>Axis in charts are not defined</a:t>
            </a:r>
            <a:endParaRPr/>
          </a:p>
          <a:p>
            <a:pPr indent="-298450" lvl="1" marL="914400" rtl="0" algn="l">
              <a:spcBef>
                <a:spcPts val="0"/>
              </a:spcBef>
              <a:spcAft>
                <a:spcPts val="0"/>
              </a:spcAft>
              <a:buSzPts val="1100"/>
              <a:buChar char="○"/>
            </a:pPr>
            <a:r>
              <a:rPr lang="en"/>
              <a:t>Deleted this feature</a:t>
            </a:r>
            <a:endParaRPr/>
          </a:p>
          <a:p>
            <a:pPr indent="-298450" lvl="0" marL="457200" rtl="0" algn="l">
              <a:spcBef>
                <a:spcPts val="0"/>
              </a:spcBef>
              <a:spcAft>
                <a:spcPts val="0"/>
              </a:spcAft>
              <a:buSzPts val="1100"/>
              <a:buChar char="●"/>
            </a:pPr>
            <a:r>
              <a:rPr lang="en"/>
              <a:t>Lots of unnecessary info that is difficult for new users and screen readers</a:t>
            </a:r>
            <a:endParaRPr/>
          </a:p>
          <a:p>
            <a:pPr indent="-298450" lvl="1" marL="914400" rtl="0" algn="l">
              <a:spcBef>
                <a:spcPts val="0"/>
              </a:spcBef>
              <a:spcAft>
                <a:spcPts val="0"/>
              </a:spcAft>
              <a:buSzPts val="1100"/>
              <a:buChar char="○"/>
            </a:pPr>
            <a:r>
              <a:rPr lang="en"/>
              <a:t>Rethought each page and included only necessary information that is digestible to a new investor</a:t>
            </a:r>
            <a:endParaRPr/>
          </a:p>
          <a:p>
            <a:pPr indent="-298450" lvl="0" marL="457200" rtl="0" algn="l">
              <a:spcBef>
                <a:spcPts val="0"/>
              </a:spcBef>
              <a:spcAft>
                <a:spcPts val="0"/>
              </a:spcAft>
              <a:buSzPts val="1100"/>
              <a:buChar char="●"/>
            </a:pPr>
            <a:r>
              <a:rPr lang="en"/>
              <a:t>%s are displayed in green and red without metric defined and how to interpret</a:t>
            </a:r>
            <a:endParaRPr/>
          </a:p>
          <a:p>
            <a:pPr indent="-298450" lvl="1" marL="914400" rtl="0" algn="l">
              <a:spcBef>
                <a:spcPts val="0"/>
              </a:spcBef>
              <a:spcAft>
                <a:spcPts val="0"/>
              </a:spcAft>
              <a:buSzPts val="1100"/>
              <a:buChar char="○"/>
            </a:pPr>
            <a:r>
              <a:rPr lang="en"/>
              <a:t>Red is replaced with deep orange so no mental model for the color red is translated to a rash user action</a:t>
            </a:r>
            <a:endParaRPr/>
          </a:p>
          <a:p>
            <a:pPr indent="-298450" lvl="1" marL="914400" rtl="0" algn="l">
              <a:spcBef>
                <a:spcPts val="0"/>
              </a:spcBef>
              <a:spcAft>
                <a:spcPts val="0"/>
              </a:spcAft>
              <a:buSzPts val="1100"/>
              <a:buChar char="○"/>
            </a:pPr>
            <a:r>
              <a:rPr lang="en"/>
              <a:t>Instead of current price of a stock, the total invested is shown on the home page</a:t>
            </a:r>
            <a:endParaRPr/>
          </a:p>
          <a:p>
            <a:pPr indent="-298450" lvl="1" marL="914400" rtl="0" algn="l">
              <a:spcBef>
                <a:spcPts val="0"/>
              </a:spcBef>
              <a:spcAft>
                <a:spcPts val="0"/>
              </a:spcAft>
              <a:buSzPts val="1100"/>
              <a:buChar char="○"/>
            </a:pPr>
            <a:r>
              <a:rPr lang="en"/>
              <a:t>Instead of the trend graph that shows dips and gains in a day, words like “Growing” “Stable” and “Unstable” are used considering long-term trends </a:t>
            </a:r>
            <a:endParaRPr/>
          </a:p>
          <a:p>
            <a:pPr indent="-298450" lvl="0" marL="457200" rtl="0" algn="l">
              <a:spcBef>
                <a:spcPts val="0"/>
              </a:spcBef>
              <a:spcAft>
                <a:spcPts val="0"/>
              </a:spcAft>
              <a:buSzPts val="1100"/>
              <a:buChar char="●"/>
            </a:pPr>
            <a:r>
              <a:rPr lang="en"/>
              <a:t>Profile is not accessible everywhere</a:t>
            </a:r>
            <a:endParaRPr/>
          </a:p>
          <a:p>
            <a:pPr indent="-298450" lvl="1" marL="914400" rtl="0" algn="l">
              <a:spcBef>
                <a:spcPts val="0"/>
              </a:spcBef>
              <a:spcAft>
                <a:spcPts val="0"/>
              </a:spcAft>
              <a:buSzPts val="1100"/>
              <a:buChar char="○"/>
            </a:pPr>
            <a:r>
              <a:rPr lang="en"/>
              <a:t>Decision to not keep since the user will not be using the profile button often.</a:t>
            </a:r>
            <a:endParaRPr/>
          </a:p>
          <a:p>
            <a:pPr indent="-298450" lvl="0" marL="457200" rtl="0" algn="l">
              <a:spcBef>
                <a:spcPts val="0"/>
              </a:spcBef>
              <a:spcAft>
                <a:spcPts val="0"/>
              </a:spcAft>
              <a:buSzPts val="1100"/>
              <a:buChar char="●"/>
            </a:pPr>
            <a:r>
              <a:rPr lang="en"/>
              <a:t>No limit on the number of people invited to a investment group</a:t>
            </a:r>
            <a:endParaRPr/>
          </a:p>
          <a:p>
            <a:pPr indent="-298450" lvl="1" marL="914400" rtl="0" algn="l">
              <a:spcBef>
                <a:spcPts val="0"/>
              </a:spcBef>
              <a:spcAft>
                <a:spcPts val="0"/>
              </a:spcAft>
              <a:buSzPts val="1100"/>
              <a:buChar char="○"/>
            </a:pPr>
            <a:r>
              <a:rPr lang="en"/>
              <a:t>Decision to keep no limit on the number of people.</a:t>
            </a:r>
            <a:endParaRPr/>
          </a:p>
          <a:p>
            <a:pPr indent="-298450" lvl="0" marL="457200" rtl="0" algn="l">
              <a:spcBef>
                <a:spcPts val="0"/>
              </a:spcBef>
              <a:spcAft>
                <a:spcPts val="0"/>
              </a:spcAft>
              <a:buSzPts val="1100"/>
              <a:buChar char="●"/>
            </a:pPr>
            <a:r>
              <a:rPr lang="en"/>
              <a:t>“Recommended for you” is vague and unclear how decisions were made</a:t>
            </a:r>
            <a:endParaRPr/>
          </a:p>
          <a:p>
            <a:pPr indent="-298450" lvl="1" marL="914400" rtl="0" algn="l">
              <a:spcBef>
                <a:spcPts val="0"/>
              </a:spcBef>
              <a:spcAft>
                <a:spcPts val="0"/>
              </a:spcAft>
              <a:buSzPts val="1100"/>
              <a:buChar char="○"/>
            </a:pPr>
            <a:r>
              <a:rPr lang="en"/>
              <a:t>Simplified the section to just be a singular list </a:t>
            </a:r>
            <a:endParaRPr/>
          </a:p>
          <a:p>
            <a:pPr indent="-298450" lvl="0" marL="457200" rtl="0" algn="l">
              <a:spcBef>
                <a:spcPts val="0"/>
              </a:spcBef>
              <a:spcAft>
                <a:spcPts val="0"/>
              </a:spcAft>
              <a:buSzPts val="1100"/>
              <a:buChar char="●"/>
            </a:pPr>
            <a:r>
              <a:rPr lang="en"/>
              <a:t>Report or anti-harrasment feature</a:t>
            </a:r>
            <a:endParaRPr/>
          </a:p>
          <a:p>
            <a:pPr indent="-298450" lvl="1" marL="914400" rtl="0" algn="l">
              <a:spcBef>
                <a:spcPts val="0"/>
              </a:spcBef>
              <a:spcAft>
                <a:spcPts val="0"/>
              </a:spcAft>
              <a:buSzPts val="1100"/>
              <a:buChar char="○"/>
            </a:pPr>
            <a:r>
              <a:rPr lang="en"/>
              <a:t>Great idea for a future investment!</a:t>
            </a:r>
            <a:endParaRPr/>
          </a:p>
          <a:p>
            <a:pPr indent="-298450" lvl="0" marL="457200" rtl="0" algn="l">
              <a:spcBef>
                <a:spcPts val="0"/>
              </a:spcBef>
              <a:spcAft>
                <a:spcPts val="0"/>
              </a:spcAft>
              <a:buSzPts val="1100"/>
              <a:buChar char="●"/>
            </a:pPr>
            <a:r>
              <a:rPr lang="en"/>
              <a:t>Unclear what “Invest” means (more details or invest money)</a:t>
            </a:r>
            <a:endParaRPr/>
          </a:p>
          <a:p>
            <a:pPr indent="-298450" lvl="1" marL="914400" rtl="0" algn="l">
              <a:spcBef>
                <a:spcPts val="0"/>
              </a:spcBef>
              <a:spcAft>
                <a:spcPts val="0"/>
              </a:spcAft>
              <a:buSzPts val="1100"/>
              <a:buChar char="○"/>
            </a:pPr>
            <a:r>
              <a:rPr lang="en"/>
              <a:t>Clarified wording as “Invest Now” with option to invest individually or with a group.</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0.png"/><Relationship Id="rId11" Type="http://schemas.openxmlformats.org/officeDocument/2006/relationships/image" Target="../media/image29.png"/><Relationship Id="rId10" Type="http://schemas.openxmlformats.org/officeDocument/2006/relationships/image" Target="../media/image14.png"/><Relationship Id="rId9" Type="http://schemas.openxmlformats.org/officeDocument/2006/relationships/image" Target="../media/image28.png"/><Relationship Id="rId5" Type="http://schemas.openxmlformats.org/officeDocument/2006/relationships/image" Target="../media/image10.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46.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42.png"/><Relationship Id="rId5"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9.png"/><Relationship Id="rId4" Type="http://schemas.openxmlformats.org/officeDocument/2006/relationships/image" Target="../media/image53.png"/><Relationship Id="rId5"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58.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62.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3.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69.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65.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65.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0.jpg"/><Relationship Id="rId4" Type="http://schemas.openxmlformats.org/officeDocument/2006/relationships/image" Target="../media/image41.jpg"/><Relationship Id="rId11" Type="http://schemas.openxmlformats.org/officeDocument/2006/relationships/image" Target="../media/image1.png"/><Relationship Id="rId10"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88.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68.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68.png"/><Relationship Id="rId4" Type="http://schemas.openxmlformats.org/officeDocument/2006/relationships/image" Target="../media/image73.png"/><Relationship Id="rId5"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4.png"/><Relationship Id="rId4" Type="http://schemas.openxmlformats.org/officeDocument/2006/relationships/image" Target="../media/image87.png"/><Relationship Id="rId5" Type="http://schemas.openxmlformats.org/officeDocument/2006/relationships/image" Target="../media/image85.png"/><Relationship Id="rId6"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hyperlink" Target="https://www.figma.com/file/UmY7ESYbohvbnwulUdnH3g/Team-Wallus?node-id=0%3A1&amp;t=Oe4w2yPTEKd93rld-1" TargetMode="External"/><Relationship Id="rId4" Type="http://schemas.openxmlformats.org/officeDocument/2006/relationships/image" Target="../media/image12.png"/><Relationship Id="rId9"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77.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76.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79.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83.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8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3"/>
          <p:cNvPicPr preferRelativeResize="0"/>
          <p:nvPr/>
        </p:nvPicPr>
        <p:blipFill rotWithShape="1">
          <a:blip r:embed="rId3">
            <a:alphaModFix/>
          </a:blip>
          <a:srcRect b="0" l="0" r="0" t="19523"/>
          <a:stretch/>
        </p:blipFill>
        <p:spPr>
          <a:xfrm>
            <a:off x="0" y="4113425"/>
            <a:ext cx="9144000" cy="1030075"/>
          </a:xfrm>
          <a:prstGeom prst="rect">
            <a:avLst/>
          </a:prstGeom>
          <a:noFill/>
          <a:ln>
            <a:noFill/>
          </a:ln>
        </p:spPr>
      </p:pic>
      <p:sp>
        <p:nvSpPr>
          <p:cNvPr id="68" name="Google Shape;68;p13"/>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69" name="Google Shape;69;p13"/>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p:txBody>
      </p:sp>
      <p:pic>
        <p:nvPicPr>
          <p:cNvPr id="70" name="Google Shape;70;p13"/>
          <p:cNvPicPr preferRelativeResize="0"/>
          <p:nvPr/>
        </p:nvPicPr>
        <p:blipFill>
          <a:blip r:embed="rId4">
            <a:alphaModFix/>
          </a:blip>
          <a:stretch>
            <a:fillRect/>
          </a:stretch>
        </p:blipFill>
        <p:spPr>
          <a:xfrm>
            <a:off x="0" y="0"/>
            <a:ext cx="9143999" cy="4552599"/>
          </a:xfrm>
          <a:prstGeom prst="rect">
            <a:avLst/>
          </a:prstGeom>
          <a:noFill/>
          <a:ln>
            <a:noFill/>
          </a:ln>
        </p:spPr>
      </p:pic>
      <p:pic>
        <p:nvPicPr>
          <p:cNvPr id="71" name="Google Shape;71;p13"/>
          <p:cNvPicPr preferRelativeResize="0"/>
          <p:nvPr/>
        </p:nvPicPr>
        <p:blipFill>
          <a:blip r:embed="rId5">
            <a:alphaModFix/>
          </a:blip>
          <a:stretch>
            <a:fillRect/>
          </a:stretch>
        </p:blipFill>
        <p:spPr>
          <a:xfrm>
            <a:off x="4118450" y="4175675"/>
            <a:ext cx="738350" cy="738350"/>
          </a:xfrm>
          <a:prstGeom prst="rect">
            <a:avLst/>
          </a:prstGeom>
          <a:noFill/>
          <a:ln>
            <a:noFill/>
          </a:ln>
        </p:spPr>
      </p:pic>
      <p:pic>
        <p:nvPicPr>
          <p:cNvPr id="72" name="Google Shape;72;p13"/>
          <p:cNvPicPr preferRelativeResize="0"/>
          <p:nvPr/>
        </p:nvPicPr>
        <p:blipFill rotWithShape="1">
          <a:blip r:embed="rId3">
            <a:alphaModFix/>
          </a:blip>
          <a:srcRect b="0" l="0" r="0" t="19523"/>
          <a:stretch/>
        </p:blipFill>
        <p:spPr>
          <a:xfrm>
            <a:off x="836200" y="3798525"/>
            <a:ext cx="4423625" cy="314900"/>
          </a:xfrm>
          <a:prstGeom prst="rect">
            <a:avLst/>
          </a:prstGeom>
          <a:noFill/>
          <a:ln>
            <a:noFill/>
          </a:ln>
        </p:spPr>
      </p:pic>
      <p:sp>
        <p:nvSpPr>
          <p:cNvPr id="73" name="Google Shape;73;p13"/>
          <p:cNvSpPr txBox="1"/>
          <p:nvPr/>
        </p:nvSpPr>
        <p:spPr>
          <a:xfrm>
            <a:off x="1038475" y="3654888"/>
            <a:ext cx="7566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Rubik"/>
                <a:ea typeface="Rubik"/>
                <a:cs typeface="Rubik"/>
                <a:sym typeface="Rubik"/>
              </a:rPr>
              <a:t>Interactive High-Fi Prototype</a:t>
            </a:r>
            <a:endParaRPr sz="2000">
              <a:solidFill>
                <a:schemeClr val="lt1"/>
              </a:solidFill>
              <a:latin typeface="Rubik"/>
              <a:ea typeface="Rubik"/>
              <a:cs typeface="Rubik"/>
              <a:sym typeface="Rubi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1" name="Shape 161"/>
        <p:cNvGrpSpPr/>
        <p:nvPr/>
      </p:nvGrpSpPr>
      <p:grpSpPr>
        <a:xfrm>
          <a:off x="0" y="0"/>
          <a:ext cx="0" cy="0"/>
          <a:chOff x="0" y="0"/>
          <a:chExt cx="0" cy="0"/>
        </a:xfrm>
      </p:grpSpPr>
      <p:sp>
        <p:nvSpPr>
          <p:cNvPr id="162" name="Google Shape;162;p22"/>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800">
                <a:latin typeface="Rubik"/>
                <a:ea typeface="Rubik"/>
                <a:cs typeface="Rubik"/>
                <a:sym typeface="Rubik"/>
              </a:rPr>
              <a:t>SEV 4 Violations</a:t>
            </a:r>
            <a:endParaRPr/>
          </a:p>
        </p:txBody>
      </p:sp>
      <p:sp>
        <p:nvSpPr>
          <p:cNvPr id="163" name="Google Shape;163;p22"/>
          <p:cNvSpPr txBox="1"/>
          <p:nvPr/>
        </p:nvSpPr>
        <p:spPr>
          <a:xfrm>
            <a:off x="471900" y="1969850"/>
            <a:ext cx="8672100" cy="2827500"/>
          </a:xfrm>
          <a:prstGeom prst="rect">
            <a:avLst/>
          </a:prstGeom>
          <a:noFill/>
          <a:ln>
            <a:noFill/>
          </a:ln>
        </p:spPr>
        <p:txBody>
          <a:bodyPr anchorCtr="0" anchor="t" bIns="91425" lIns="91425" spcFirstLastPara="1" rIns="91425" wrap="square" tIns="91425">
            <a:spAutoFit/>
          </a:bodyPr>
          <a:lstStyle/>
          <a:p>
            <a:pPr indent="-336550" lvl="0" marL="457200" rtl="0" algn="l">
              <a:lnSpc>
                <a:spcPct val="130000"/>
              </a:lnSpc>
              <a:spcBef>
                <a:spcPts val="0"/>
              </a:spcBef>
              <a:spcAft>
                <a:spcPts val="0"/>
              </a:spcAft>
              <a:buSzPts val="1700"/>
              <a:buFont typeface="Rubik"/>
              <a:buChar char="●"/>
            </a:pPr>
            <a:r>
              <a:rPr lang="en" sz="1700">
                <a:solidFill>
                  <a:srgbClr val="1A3A22"/>
                </a:solidFill>
                <a:latin typeface="Rubik"/>
                <a:ea typeface="Rubik"/>
                <a:cs typeface="Rubik"/>
                <a:sym typeface="Rubik"/>
              </a:rPr>
              <a:t>Not many “?” pop ups to explain jargon on the app</a:t>
            </a:r>
            <a:endParaRPr sz="1700">
              <a:solidFill>
                <a:srgbClr val="1A3A22"/>
              </a:solidFill>
              <a:latin typeface="Rubik"/>
              <a:ea typeface="Rubik"/>
              <a:cs typeface="Rubik"/>
              <a:sym typeface="Rubik"/>
            </a:endParaRPr>
          </a:p>
          <a:p>
            <a:pPr indent="-336550" lvl="0" marL="457200" rtl="0" algn="l">
              <a:lnSpc>
                <a:spcPct val="13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Information is displayed in the standard, existing format of investment apps</a:t>
            </a:r>
            <a:endParaRPr sz="1700">
              <a:solidFill>
                <a:srgbClr val="1A3A22"/>
              </a:solidFill>
              <a:latin typeface="Rubik"/>
              <a:ea typeface="Rubik"/>
              <a:cs typeface="Rubik"/>
              <a:sym typeface="Rubik"/>
            </a:endParaRPr>
          </a:p>
          <a:p>
            <a:pPr indent="-336550" lvl="0" marL="457200" rtl="0" algn="l">
              <a:lnSpc>
                <a:spcPct val="13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Community tab has no definition</a:t>
            </a:r>
            <a:endParaRPr sz="1700">
              <a:solidFill>
                <a:srgbClr val="1A3A22"/>
              </a:solidFill>
              <a:latin typeface="Rubik"/>
              <a:ea typeface="Rubik"/>
              <a:cs typeface="Rubik"/>
              <a:sym typeface="Rubik"/>
            </a:endParaRPr>
          </a:p>
          <a:p>
            <a:pPr indent="-336550" lvl="0" marL="457200" rtl="0" algn="l">
              <a:lnSpc>
                <a:spcPct val="13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Dictionary is nested too deep in the app</a:t>
            </a:r>
            <a:endParaRPr sz="1700">
              <a:solidFill>
                <a:srgbClr val="1A3A22"/>
              </a:solidFill>
              <a:latin typeface="Rubik"/>
              <a:ea typeface="Rubik"/>
              <a:cs typeface="Rubik"/>
              <a:sym typeface="Rubik"/>
            </a:endParaRPr>
          </a:p>
          <a:p>
            <a:pPr indent="-336550" lvl="0" marL="457200" rtl="0" algn="l">
              <a:lnSpc>
                <a:spcPct val="13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Buy and Sell screens do not show what the user is purchasing</a:t>
            </a:r>
            <a:endParaRPr sz="1700">
              <a:solidFill>
                <a:srgbClr val="1A3A22"/>
              </a:solidFill>
              <a:latin typeface="Rubik"/>
              <a:ea typeface="Rubik"/>
              <a:cs typeface="Rubik"/>
              <a:sym typeface="Rubik"/>
            </a:endParaRPr>
          </a:p>
          <a:p>
            <a:pPr indent="-336550" lvl="0" marL="457200" rtl="0" algn="l">
              <a:lnSpc>
                <a:spcPct val="13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No confirmation screen for declining an invite</a:t>
            </a:r>
            <a:endParaRPr sz="1700">
              <a:solidFill>
                <a:srgbClr val="1A3A22"/>
              </a:solidFill>
              <a:latin typeface="Rubik"/>
              <a:ea typeface="Rubik"/>
              <a:cs typeface="Rubik"/>
              <a:sym typeface="Rubik"/>
            </a:endParaRPr>
          </a:p>
          <a:p>
            <a:pPr indent="-336550" lvl="0" marL="457200" rtl="0" algn="l">
              <a:lnSpc>
                <a:spcPct val="13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View activity of past purchases and sells </a:t>
            </a:r>
            <a:endParaRPr sz="1700">
              <a:solidFill>
                <a:srgbClr val="1A3A22"/>
              </a:solidFill>
              <a:latin typeface="Rubik"/>
              <a:ea typeface="Rubik"/>
              <a:cs typeface="Rubik"/>
              <a:sym typeface="Rubik"/>
            </a:endParaRPr>
          </a:p>
          <a:p>
            <a:pPr indent="-336550" lvl="0" marL="457200" rtl="0" algn="l">
              <a:lnSpc>
                <a:spcPct val="13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View overview of current portfolio</a:t>
            </a:r>
            <a:endParaRPr sz="1700">
              <a:solidFill>
                <a:srgbClr val="1A3A22"/>
              </a:solidFill>
              <a:latin typeface="Rubik"/>
              <a:ea typeface="Rubik"/>
              <a:cs typeface="Rubik"/>
              <a:sym typeface="Rubi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3"/>
          <p:cNvPicPr preferRelativeResize="0"/>
          <p:nvPr/>
        </p:nvPicPr>
        <p:blipFill rotWithShape="1">
          <a:blip r:embed="rId3">
            <a:alphaModFix/>
          </a:blip>
          <a:srcRect b="0" l="4270" r="1664" t="0"/>
          <a:stretch/>
        </p:blipFill>
        <p:spPr>
          <a:xfrm rot="653624">
            <a:off x="1863107" y="2982633"/>
            <a:ext cx="1839565" cy="899334"/>
          </a:xfrm>
          <a:prstGeom prst="rect">
            <a:avLst/>
          </a:prstGeom>
          <a:noFill/>
          <a:ln>
            <a:noFill/>
          </a:ln>
        </p:spPr>
      </p:pic>
      <p:sp>
        <p:nvSpPr>
          <p:cNvPr id="169" name="Google Shape;169;p23"/>
          <p:cNvSpPr txBox="1"/>
          <p:nvPr/>
        </p:nvSpPr>
        <p:spPr>
          <a:xfrm>
            <a:off x="599351" y="819700"/>
            <a:ext cx="2705700" cy="33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0">
                <a:solidFill>
                  <a:srgbClr val="E0E0E0"/>
                </a:solidFill>
                <a:latin typeface="Rubik"/>
                <a:ea typeface="Rubik"/>
                <a:cs typeface="Rubik"/>
                <a:sym typeface="Rubik"/>
              </a:rPr>
              <a:t>4</a:t>
            </a:r>
            <a:endParaRPr b="1" sz="25000">
              <a:solidFill>
                <a:srgbClr val="E0E0E0"/>
              </a:solidFill>
              <a:latin typeface="Rubik"/>
              <a:ea typeface="Rubik"/>
              <a:cs typeface="Rubik"/>
              <a:sym typeface="Rubik"/>
            </a:endParaRPr>
          </a:p>
        </p:txBody>
      </p:sp>
      <p:sp>
        <p:nvSpPr>
          <p:cNvPr id="170" name="Google Shape;170;p23"/>
          <p:cNvSpPr txBox="1"/>
          <p:nvPr>
            <p:ph idx="4294967295" type="body"/>
          </p:nvPr>
        </p:nvSpPr>
        <p:spPr>
          <a:xfrm>
            <a:off x="4007100" y="1732900"/>
            <a:ext cx="5441700" cy="1505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2500">
                <a:solidFill>
                  <a:schemeClr val="lt1"/>
                </a:solidFill>
                <a:latin typeface="Rubik"/>
                <a:ea typeface="Rubik"/>
                <a:cs typeface="Rubik"/>
                <a:sym typeface="Rubik"/>
              </a:rPr>
              <a:t>UI and Product</a:t>
            </a:r>
            <a:r>
              <a:rPr b="1" lang="en" sz="2500">
                <a:solidFill>
                  <a:schemeClr val="lt1"/>
                </a:solidFill>
                <a:latin typeface="Rubik"/>
                <a:ea typeface="Rubik"/>
                <a:cs typeface="Rubik"/>
                <a:sym typeface="Rubik"/>
              </a:rPr>
              <a:t> </a:t>
            </a:r>
            <a:endParaRPr b="1" sz="2500">
              <a:solidFill>
                <a:schemeClr val="lt1"/>
              </a:solidFill>
              <a:latin typeface="Rubik"/>
              <a:ea typeface="Rubik"/>
              <a:cs typeface="Rubik"/>
              <a:sym typeface="Rubik"/>
            </a:endParaRPr>
          </a:p>
          <a:p>
            <a:pPr indent="0" lvl="0" marL="0" rtl="0" algn="l">
              <a:lnSpc>
                <a:spcPct val="100000"/>
              </a:lnSpc>
              <a:spcBef>
                <a:spcPts val="0"/>
              </a:spcBef>
              <a:spcAft>
                <a:spcPts val="0"/>
              </a:spcAft>
              <a:buNone/>
            </a:pPr>
            <a:r>
              <a:rPr b="1" lang="en" sz="5000">
                <a:solidFill>
                  <a:schemeClr val="lt1"/>
                </a:solidFill>
                <a:latin typeface="Rubik"/>
                <a:ea typeface="Rubik"/>
                <a:cs typeface="Rubik"/>
                <a:sym typeface="Rubik"/>
              </a:rPr>
              <a:t>Revisions</a:t>
            </a:r>
            <a:endParaRPr sz="5000">
              <a:solidFill>
                <a:schemeClr val="lt1"/>
              </a:solidFill>
            </a:endParaRPr>
          </a:p>
        </p:txBody>
      </p:sp>
      <p:sp>
        <p:nvSpPr>
          <p:cNvPr id="171" name="Google Shape;171;p23"/>
          <p:cNvSpPr txBox="1"/>
          <p:nvPr/>
        </p:nvSpPr>
        <p:spPr>
          <a:xfrm>
            <a:off x="4075875" y="3065050"/>
            <a:ext cx="37446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lt1"/>
                </a:solidFill>
                <a:latin typeface="Rubik"/>
                <a:ea typeface="Rubik"/>
                <a:cs typeface="Rubik"/>
                <a:sym typeface="Rubik"/>
              </a:rPr>
              <a:t>(from HE results SEV1-SEV4)</a:t>
            </a:r>
            <a:endParaRPr b="1" sz="1900">
              <a:solidFill>
                <a:schemeClr val="lt1"/>
              </a:solidFill>
              <a:latin typeface="Rubik"/>
              <a:ea typeface="Rubik"/>
              <a:cs typeface="Rubik"/>
              <a:sym typeface="Rubi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4"/>
          <p:cNvSpPr txBox="1"/>
          <p:nvPr/>
        </p:nvSpPr>
        <p:spPr>
          <a:xfrm>
            <a:off x="2102850" y="1996350"/>
            <a:ext cx="4938300" cy="115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
        <p:nvSpPr>
          <p:cNvPr id="177" name="Google Shape;177;p24"/>
          <p:cNvSpPr txBox="1"/>
          <p:nvPr/>
        </p:nvSpPr>
        <p:spPr>
          <a:xfrm>
            <a:off x="2488800" y="2248500"/>
            <a:ext cx="4166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chemeClr val="lt1"/>
                </a:solidFill>
                <a:latin typeface="Rubik"/>
                <a:ea typeface="Rubik"/>
                <a:cs typeface="Rubik"/>
                <a:sym typeface="Rubik"/>
              </a:rPr>
              <a:t>Rethinking Investing</a:t>
            </a:r>
            <a:endParaRPr sz="2900"/>
          </a:p>
        </p:txBody>
      </p:sp>
      <p:pic>
        <p:nvPicPr>
          <p:cNvPr id="178" name="Google Shape;178;p24"/>
          <p:cNvPicPr preferRelativeResize="0"/>
          <p:nvPr/>
        </p:nvPicPr>
        <p:blipFill>
          <a:blip r:embed="rId3">
            <a:alphaModFix/>
          </a:blip>
          <a:stretch>
            <a:fillRect/>
          </a:stretch>
        </p:blipFill>
        <p:spPr>
          <a:xfrm rot="8612321">
            <a:off x="6831500" y="3442675"/>
            <a:ext cx="485775" cy="952500"/>
          </a:xfrm>
          <a:prstGeom prst="rect">
            <a:avLst/>
          </a:prstGeom>
          <a:noFill/>
          <a:ln>
            <a:noFill/>
          </a:ln>
        </p:spPr>
      </p:pic>
      <p:pic>
        <p:nvPicPr>
          <p:cNvPr id="179" name="Google Shape;179;p24"/>
          <p:cNvPicPr preferRelativeResize="0"/>
          <p:nvPr/>
        </p:nvPicPr>
        <p:blipFill>
          <a:blip r:embed="rId4">
            <a:alphaModFix/>
          </a:blip>
          <a:stretch>
            <a:fillRect/>
          </a:stretch>
        </p:blipFill>
        <p:spPr>
          <a:xfrm rot="-1843433">
            <a:off x="1122450" y="990637"/>
            <a:ext cx="533400" cy="923925"/>
          </a:xfrm>
          <a:prstGeom prst="rect">
            <a:avLst/>
          </a:prstGeom>
          <a:noFill/>
          <a:ln>
            <a:noFill/>
          </a:ln>
        </p:spPr>
      </p:pic>
      <p:pic>
        <p:nvPicPr>
          <p:cNvPr id="180" name="Google Shape;180;p24"/>
          <p:cNvPicPr preferRelativeResize="0"/>
          <p:nvPr/>
        </p:nvPicPr>
        <p:blipFill>
          <a:blip r:embed="rId5">
            <a:alphaModFix/>
          </a:blip>
          <a:stretch>
            <a:fillRect/>
          </a:stretch>
        </p:blipFill>
        <p:spPr>
          <a:xfrm>
            <a:off x="742875" y="3029200"/>
            <a:ext cx="523875" cy="523875"/>
          </a:xfrm>
          <a:prstGeom prst="rect">
            <a:avLst/>
          </a:prstGeom>
          <a:noFill/>
          <a:ln>
            <a:noFill/>
          </a:ln>
        </p:spPr>
      </p:pic>
      <p:pic>
        <p:nvPicPr>
          <p:cNvPr id="181" name="Google Shape;181;p24"/>
          <p:cNvPicPr preferRelativeResize="0"/>
          <p:nvPr/>
        </p:nvPicPr>
        <p:blipFill>
          <a:blip r:embed="rId6">
            <a:alphaModFix/>
          </a:blip>
          <a:stretch>
            <a:fillRect/>
          </a:stretch>
        </p:blipFill>
        <p:spPr>
          <a:xfrm>
            <a:off x="5593075" y="852100"/>
            <a:ext cx="523875" cy="523875"/>
          </a:xfrm>
          <a:prstGeom prst="rect">
            <a:avLst/>
          </a:prstGeom>
          <a:noFill/>
          <a:ln>
            <a:noFill/>
          </a:ln>
        </p:spPr>
      </p:pic>
      <p:pic>
        <p:nvPicPr>
          <p:cNvPr id="182" name="Google Shape;182;p24"/>
          <p:cNvPicPr preferRelativeResize="0"/>
          <p:nvPr/>
        </p:nvPicPr>
        <p:blipFill>
          <a:blip r:embed="rId7">
            <a:alphaModFix/>
          </a:blip>
          <a:stretch>
            <a:fillRect/>
          </a:stretch>
        </p:blipFill>
        <p:spPr>
          <a:xfrm>
            <a:off x="1669650" y="3823425"/>
            <a:ext cx="819150" cy="781050"/>
          </a:xfrm>
          <a:prstGeom prst="rect">
            <a:avLst/>
          </a:prstGeom>
          <a:noFill/>
          <a:ln>
            <a:noFill/>
          </a:ln>
        </p:spPr>
      </p:pic>
      <p:pic>
        <p:nvPicPr>
          <p:cNvPr id="183" name="Google Shape;183;p24"/>
          <p:cNvPicPr preferRelativeResize="0"/>
          <p:nvPr/>
        </p:nvPicPr>
        <p:blipFill>
          <a:blip r:embed="rId8">
            <a:alphaModFix/>
          </a:blip>
          <a:stretch>
            <a:fillRect/>
          </a:stretch>
        </p:blipFill>
        <p:spPr>
          <a:xfrm rot="1619942">
            <a:off x="7130275" y="1090650"/>
            <a:ext cx="828675" cy="723900"/>
          </a:xfrm>
          <a:prstGeom prst="rect">
            <a:avLst/>
          </a:prstGeom>
          <a:noFill/>
          <a:ln>
            <a:noFill/>
          </a:ln>
        </p:spPr>
      </p:pic>
      <p:pic>
        <p:nvPicPr>
          <p:cNvPr id="184" name="Google Shape;184;p24"/>
          <p:cNvPicPr preferRelativeResize="0"/>
          <p:nvPr/>
        </p:nvPicPr>
        <p:blipFill>
          <a:blip r:embed="rId6">
            <a:alphaModFix/>
          </a:blip>
          <a:stretch>
            <a:fillRect/>
          </a:stretch>
        </p:blipFill>
        <p:spPr>
          <a:xfrm>
            <a:off x="3296475" y="3553075"/>
            <a:ext cx="523875" cy="523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5"/>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190" name="Google Shape;190;p25"/>
          <p:cNvSpPr txBox="1"/>
          <p:nvPr/>
        </p:nvSpPr>
        <p:spPr>
          <a:xfrm>
            <a:off x="496100" y="1883975"/>
            <a:ext cx="26208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434343"/>
                </a:solidFill>
                <a:latin typeface="Overpass"/>
                <a:ea typeface="Overpass"/>
                <a:cs typeface="Overpass"/>
                <a:sym typeface="Overpass"/>
              </a:rPr>
              <a:t>The previous visual design did not feel </a:t>
            </a:r>
            <a:r>
              <a:rPr lang="en">
                <a:solidFill>
                  <a:srgbClr val="434343"/>
                </a:solidFill>
                <a:latin typeface="Overpass"/>
                <a:ea typeface="Overpass"/>
                <a:cs typeface="Overpass"/>
                <a:sym typeface="Overpass"/>
              </a:rPr>
              <a:t>friendly</a:t>
            </a:r>
            <a:r>
              <a:rPr lang="en">
                <a:solidFill>
                  <a:srgbClr val="434343"/>
                </a:solidFill>
                <a:latin typeface="Overpass"/>
                <a:ea typeface="Overpass"/>
                <a:cs typeface="Overpass"/>
                <a:sym typeface="Overpass"/>
              </a:rPr>
              <a:t> enough. It simply felt like a traditional investment app…</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Take away trend graph from home page</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Wallus mascot</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Bright colors</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Images</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Rounded edges</a:t>
            </a:r>
            <a:endParaRPr>
              <a:solidFill>
                <a:srgbClr val="434343"/>
              </a:solidFill>
              <a:latin typeface="Overpass"/>
              <a:ea typeface="Overpass"/>
              <a:cs typeface="Overpass"/>
              <a:sym typeface="Overpass"/>
            </a:endParaRPr>
          </a:p>
        </p:txBody>
      </p:sp>
      <p:sp>
        <p:nvSpPr>
          <p:cNvPr id="191" name="Google Shape;191;p25"/>
          <p:cNvSpPr txBox="1"/>
          <p:nvPr/>
        </p:nvSpPr>
        <p:spPr>
          <a:xfrm>
            <a:off x="1344325" y="522375"/>
            <a:ext cx="65505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New Visual Design</a:t>
            </a:r>
            <a:endParaRPr b="1" sz="2800">
              <a:solidFill>
                <a:srgbClr val="434343"/>
              </a:solidFill>
              <a:latin typeface="Rubik"/>
              <a:ea typeface="Rubik"/>
              <a:cs typeface="Rubik"/>
              <a:sym typeface="Rubik"/>
            </a:endParaRPr>
          </a:p>
        </p:txBody>
      </p:sp>
      <p:sp>
        <p:nvSpPr>
          <p:cNvPr id="192" name="Google Shape;192;p25"/>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193" name="Google Shape;193;p25"/>
          <p:cNvSpPr txBox="1"/>
          <p:nvPr/>
        </p:nvSpPr>
        <p:spPr>
          <a:xfrm>
            <a:off x="5832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pic>
        <p:nvPicPr>
          <p:cNvPr id="194" name="Google Shape;194;p25"/>
          <p:cNvPicPr preferRelativeResize="0"/>
          <p:nvPr/>
        </p:nvPicPr>
        <p:blipFill>
          <a:blip r:embed="rId3">
            <a:alphaModFix/>
          </a:blip>
          <a:stretch>
            <a:fillRect/>
          </a:stretch>
        </p:blipFill>
        <p:spPr>
          <a:xfrm>
            <a:off x="5912838" y="1722226"/>
            <a:ext cx="1592221" cy="3215897"/>
          </a:xfrm>
          <a:prstGeom prst="rect">
            <a:avLst/>
          </a:prstGeom>
          <a:noFill/>
          <a:ln>
            <a:noFill/>
          </a:ln>
        </p:spPr>
      </p:pic>
      <p:pic>
        <p:nvPicPr>
          <p:cNvPr id="195" name="Google Shape;195;p25"/>
          <p:cNvPicPr preferRelativeResize="0"/>
          <p:nvPr/>
        </p:nvPicPr>
        <p:blipFill>
          <a:blip r:embed="rId4">
            <a:alphaModFix/>
          </a:blip>
          <a:stretch>
            <a:fillRect/>
          </a:stretch>
        </p:blipFill>
        <p:spPr>
          <a:xfrm>
            <a:off x="3422498" y="1722226"/>
            <a:ext cx="1602014" cy="3215899"/>
          </a:xfrm>
          <a:prstGeom prst="rect">
            <a:avLst/>
          </a:prstGeom>
          <a:noFill/>
          <a:ln>
            <a:noFill/>
          </a:ln>
        </p:spPr>
      </p:pic>
      <p:sp>
        <p:nvSpPr>
          <p:cNvPr id="196" name="Google Shape;196;p25"/>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nvSpPr>
        <p:spPr>
          <a:xfrm>
            <a:off x="1344325" y="522375"/>
            <a:ext cx="65505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New Visual Design</a:t>
            </a:r>
            <a:endParaRPr b="1" sz="2800">
              <a:solidFill>
                <a:srgbClr val="434343"/>
              </a:solidFill>
              <a:latin typeface="Rubik"/>
              <a:ea typeface="Rubik"/>
              <a:cs typeface="Rubik"/>
              <a:sym typeface="Rubik"/>
            </a:endParaRPr>
          </a:p>
        </p:txBody>
      </p:sp>
      <p:sp>
        <p:nvSpPr>
          <p:cNvPr id="202" name="Google Shape;202;p26"/>
          <p:cNvSpPr txBox="1"/>
          <p:nvPr/>
        </p:nvSpPr>
        <p:spPr>
          <a:xfrm>
            <a:off x="728275" y="1445313"/>
            <a:ext cx="27153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600">
                <a:solidFill>
                  <a:srgbClr val="434343"/>
                </a:solidFill>
                <a:latin typeface="Rubik"/>
                <a:ea typeface="Rubik"/>
                <a:cs typeface="Rubik"/>
                <a:sym typeface="Rubik"/>
              </a:rPr>
              <a:t>New Wallus Illustrations!</a:t>
            </a:r>
            <a:endParaRPr b="1" sz="1600">
              <a:solidFill>
                <a:srgbClr val="434343"/>
              </a:solidFill>
              <a:latin typeface="Rubik"/>
              <a:ea typeface="Rubik"/>
              <a:cs typeface="Rubik"/>
              <a:sym typeface="Rubik"/>
            </a:endParaRPr>
          </a:p>
        </p:txBody>
      </p:sp>
      <p:sp>
        <p:nvSpPr>
          <p:cNvPr id="203" name="Google Shape;203;p26"/>
          <p:cNvSpPr txBox="1"/>
          <p:nvPr/>
        </p:nvSpPr>
        <p:spPr>
          <a:xfrm>
            <a:off x="845425" y="1874025"/>
            <a:ext cx="1995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434343"/>
                </a:solidFill>
                <a:latin typeface="Overpass"/>
                <a:ea typeface="Overpass"/>
                <a:cs typeface="Overpass"/>
                <a:sym typeface="Overpass"/>
              </a:rPr>
              <a:t>We created more Wallus illustrations to act as an agent for presenting information to prevent information overload</a:t>
            </a:r>
            <a:endParaRPr>
              <a:solidFill>
                <a:srgbClr val="434343"/>
              </a:solidFill>
              <a:latin typeface="Overpass"/>
              <a:ea typeface="Overpass"/>
              <a:cs typeface="Overpass"/>
              <a:sym typeface="Overpass"/>
            </a:endParaRPr>
          </a:p>
        </p:txBody>
      </p:sp>
      <p:pic>
        <p:nvPicPr>
          <p:cNvPr id="204" name="Google Shape;204;p26"/>
          <p:cNvPicPr preferRelativeResize="0"/>
          <p:nvPr/>
        </p:nvPicPr>
        <p:blipFill>
          <a:blip r:embed="rId3">
            <a:alphaModFix/>
          </a:blip>
          <a:stretch>
            <a:fillRect/>
          </a:stretch>
        </p:blipFill>
        <p:spPr>
          <a:xfrm>
            <a:off x="4943024" y="3824467"/>
            <a:ext cx="2077620" cy="955357"/>
          </a:xfrm>
          <a:prstGeom prst="rect">
            <a:avLst/>
          </a:prstGeom>
          <a:noFill/>
          <a:ln>
            <a:noFill/>
          </a:ln>
        </p:spPr>
      </p:pic>
      <p:pic>
        <p:nvPicPr>
          <p:cNvPr id="205" name="Google Shape;205;p26"/>
          <p:cNvPicPr preferRelativeResize="0"/>
          <p:nvPr/>
        </p:nvPicPr>
        <p:blipFill>
          <a:blip r:embed="rId4">
            <a:alphaModFix/>
          </a:blip>
          <a:stretch>
            <a:fillRect/>
          </a:stretch>
        </p:blipFill>
        <p:spPr>
          <a:xfrm>
            <a:off x="7598183" y="1324171"/>
            <a:ext cx="1254629" cy="995643"/>
          </a:xfrm>
          <a:prstGeom prst="rect">
            <a:avLst/>
          </a:prstGeom>
          <a:noFill/>
          <a:ln>
            <a:noFill/>
          </a:ln>
        </p:spPr>
      </p:pic>
      <p:pic>
        <p:nvPicPr>
          <p:cNvPr id="206" name="Google Shape;206;p26"/>
          <p:cNvPicPr preferRelativeResize="0"/>
          <p:nvPr/>
        </p:nvPicPr>
        <p:blipFill>
          <a:blip r:embed="rId5">
            <a:alphaModFix/>
          </a:blip>
          <a:stretch>
            <a:fillRect/>
          </a:stretch>
        </p:blipFill>
        <p:spPr>
          <a:xfrm>
            <a:off x="7109284" y="3656064"/>
            <a:ext cx="1542388" cy="1199951"/>
          </a:xfrm>
          <a:prstGeom prst="rect">
            <a:avLst/>
          </a:prstGeom>
          <a:noFill/>
          <a:ln>
            <a:noFill/>
          </a:ln>
        </p:spPr>
      </p:pic>
      <p:pic>
        <p:nvPicPr>
          <p:cNvPr id="207" name="Google Shape;207;p26"/>
          <p:cNvPicPr preferRelativeResize="0"/>
          <p:nvPr/>
        </p:nvPicPr>
        <p:blipFill>
          <a:blip r:embed="rId6">
            <a:alphaModFix/>
          </a:blip>
          <a:stretch>
            <a:fillRect/>
          </a:stretch>
        </p:blipFill>
        <p:spPr>
          <a:xfrm>
            <a:off x="5741858" y="2665458"/>
            <a:ext cx="2074742" cy="958234"/>
          </a:xfrm>
          <a:prstGeom prst="rect">
            <a:avLst/>
          </a:prstGeom>
          <a:noFill/>
          <a:ln>
            <a:noFill/>
          </a:ln>
        </p:spPr>
      </p:pic>
      <p:pic>
        <p:nvPicPr>
          <p:cNvPr id="208" name="Google Shape;208;p26"/>
          <p:cNvPicPr preferRelativeResize="0"/>
          <p:nvPr/>
        </p:nvPicPr>
        <p:blipFill>
          <a:blip r:embed="rId7">
            <a:alphaModFix/>
          </a:blip>
          <a:stretch>
            <a:fillRect/>
          </a:stretch>
        </p:blipFill>
        <p:spPr>
          <a:xfrm>
            <a:off x="4717422" y="2661150"/>
            <a:ext cx="1024422" cy="966867"/>
          </a:xfrm>
          <a:prstGeom prst="rect">
            <a:avLst/>
          </a:prstGeom>
          <a:noFill/>
          <a:ln>
            <a:noFill/>
          </a:ln>
        </p:spPr>
      </p:pic>
      <p:pic>
        <p:nvPicPr>
          <p:cNvPr id="209" name="Google Shape;209;p26"/>
          <p:cNvPicPr preferRelativeResize="0"/>
          <p:nvPr/>
        </p:nvPicPr>
        <p:blipFill>
          <a:blip r:embed="rId8">
            <a:alphaModFix/>
          </a:blip>
          <a:stretch>
            <a:fillRect/>
          </a:stretch>
        </p:blipFill>
        <p:spPr>
          <a:xfrm>
            <a:off x="7593858" y="2561213"/>
            <a:ext cx="1263262" cy="1018663"/>
          </a:xfrm>
          <a:prstGeom prst="rect">
            <a:avLst/>
          </a:prstGeom>
          <a:noFill/>
          <a:ln>
            <a:noFill/>
          </a:ln>
        </p:spPr>
      </p:pic>
      <p:pic>
        <p:nvPicPr>
          <p:cNvPr id="210" name="Google Shape;210;p26"/>
          <p:cNvPicPr preferRelativeResize="0"/>
          <p:nvPr/>
        </p:nvPicPr>
        <p:blipFill>
          <a:blip r:embed="rId9">
            <a:alphaModFix/>
          </a:blip>
          <a:stretch>
            <a:fillRect/>
          </a:stretch>
        </p:blipFill>
        <p:spPr>
          <a:xfrm>
            <a:off x="6334908" y="1401648"/>
            <a:ext cx="1263262" cy="1007153"/>
          </a:xfrm>
          <a:prstGeom prst="rect">
            <a:avLst/>
          </a:prstGeom>
          <a:noFill/>
          <a:ln>
            <a:noFill/>
          </a:ln>
        </p:spPr>
      </p:pic>
      <p:pic>
        <p:nvPicPr>
          <p:cNvPr id="211" name="Google Shape;211;p26"/>
          <p:cNvPicPr preferRelativeResize="0"/>
          <p:nvPr/>
        </p:nvPicPr>
        <p:blipFill>
          <a:blip r:embed="rId10">
            <a:alphaModFix/>
          </a:blip>
          <a:stretch>
            <a:fillRect/>
          </a:stretch>
        </p:blipFill>
        <p:spPr>
          <a:xfrm>
            <a:off x="5139350" y="1454636"/>
            <a:ext cx="999228" cy="1156427"/>
          </a:xfrm>
          <a:prstGeom prst="rect">
            <a:avLst/>
          </a:prstGeom>
          <a:noFill/>
          <a:ln>
            <a:noFill/>
          </a:ln>
        </p:spPr>
      </p:pic>
      <p:pic>
        <p:nvPicPr>
          <p:cNvPr id="212" name="Google Shape;212;p26"/>
          <p:cNvPicPr preferRelativeResize="0"/>
          <p:nvPr/>
        </p:nvPicPr>
        <p:blipFill>
          <a:blip r:embed="rId11">
            <a:alphaModFix/>
          </a:blip>
          <a:stretch>
            <a:fillRect/>
          </a:stretch>
        </p:blipFill>
        <p:spPr>
          <a:xfrm>
            <a:off x="3625080" y="1227786"/>
            <a:ext cx="1317936" cy="1188441"/>
          </a:xfrm>
          <a:prstGeom prst="rect">
            <a:avLst/>
          </a:prstGeom>
          <a:noFill/>
          <a:ln>
            <a:noFill/>
          </a:ln>
        </p:spPr>
      </p:pic>
      <p:sp>
        <p:nvSpPr>
          <p:cNvPr id="213" name="Google Shape;213;p26"/>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7"/>
          <p:cNvSpPr txBox="1"/>
          <p:nvPr/>
        </p:nvSpPr>
        <p:spPr>
          <a:xfrm>
            <a:off x="572299" y="9500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2</a:t>
            </a:r>
            <a:endParaRPr b="1" sz="2000">
              <a:solidFill>
                <a:srgbClr val="FFFFFF"/>
              </a:solidFill>
              <a:latin typeface="Rubik"/>
              <a:ea typeface="Rubik"/>
              <a:cs typeface="Rubik"/>
              <a:sym typeface="Rubik"/>
            </a:endParaRPr>
          </a:p>
        </p:txBody>
      </p:sp>
      <p:sp>
        <p:nvSpPr>
          <p:cNvPr id="219" name="Google Shape;219;p27"/>
          <p:cNvSpPr txBox="1"/>
          <p:nvPr/>
        </p:nvSpPr>
        <p:spPr>
          <a:xfrm>
            <a:off x="496100" y="1579175"/>
            <a:ext cx="26208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434343"/>
                </a:solidFill>
                <a:latin typeface="Overpass"/>
                <a:ea typeface="Overpass"/>
                <a:cs typeface="Overpass"/>
                <a:sym typeface="Overpass"/>
              </a:rPr>
              <a:t>Make community a more </a:t>
            </a:r>
            <a:r>
              <a:rPr lang="en">
                <a:solidFill>
                  <a:srgbClr val="434343"/>
                </a:solidFill>
                <a:latin typeface="Overpass"/>
                <a:ea typeface="Overpass"/>
                <a:cs typeface="Overpass"/>
                <a:sym typeface="Overpass"/>
              </a:rPr>
              <a:t>prominent</a:t>
            </a:r>
            <a:r>
              <a:rPr lang="en">
                <a:solidFill>
                  <a:srgbClr val="434343"/>
                </a:solidFill>
                <a:latin typeface="Overpass"/>
                <a:ea typeface="Overpass"/>
                <a:cs typeface="Overpass"/>
                <a:sym typeface="Overpass"/>
              </a:rPr>
              <a:t> part of the app</a:t>
            </a:r>
            <a:r>
              <a:rPr lang="en">
                <a:solidFill>
                  <a:srgbClr val="434343"/>
                </a:solidFill>
                <a:latin typeface="Overpass"/>
                <a:ea typeface="Overpass"/>
                <a:cs typeface="Overpass"/>
                <a:sym typeface="Overpass"/>
              </a:rPr>
              <a:t>…</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Highlight the community card on the Home page</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Each stock detail has the reasoning your friends joined the group</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Explicit member </a:t>
            </a:r>
            <a:r>
              <a:rPr lang="en">
                <a:solidFill>
                  <a:srgbClr val="434343"/>
                </a:solidFill>
                <a:latin typeface="Overpass"/>
                <a:ea typeface="Overpass"/>
                <a:cs typeface="Overpass"/>
                <a:sym typeface="Overpass"/>
              </a:rPr>
              <a:t>details</a:t>
            </a:r>
            <a:r>
              <a:rPr lang="en">
                <a:solidFill>
                  <a:srgbClr val="434343"/>
                </a:solidFill>
                <a:latin typeface="Overpass"/>
                <a:ea typeface="Overpass"/>
                <a:cs typeface="Overpass"/>
                <a:sym typeface="Overpass"/>
              </a:rPr>
              <a:t> page from group details</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Community page labeled and </a:t>
            </a:r>
            <a:r>
              <a:rPr lang="en">
                <a:solidFill>
                  <a:srgbClr val="434343"/>
                </a:solidFill>
                <a:latin typeface="Overpass"/>
                <a:ea typeface="Overpass"/>
                <a:cs typeface="Overpass"/>
                <a:sym typeface="Overpass"/>
              </a:rPr>
              <a:t>reactable components</a:t>
            </a:r>
            <a:endParaRPr>
              <a:solidFill>
                <a:srgbClr val="434343"/>
              </a:solidFill>
              <a:latin typeface="Overpass"/>
              <a:ea typeface="Overpass"/>
              <a:cs typeface="Overpass"/>
              <a:sym typeface="Overpass"/>
            </a:endParaRPr>
          </a:p>
        </p:txBody>
      </p:sp>
      <p:sp>
        <p:nvSpPr>
          <p:cNvPr id="220" name="Google Shape;220;p27"/>
          <p:cNvSpPr txBox="1"/>
          <p:nvPr/>
        </p:nvSpPr>
        <p:spPr>
          <a:xfrm>
            <a:off x="1344325" y="522375"/>
            <a:ext cx="65505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Community</a:t>
            </a:r>
            <a:endParaRPr b="1" sz="2800">
              <a:solidFill>
                <a:srgbClr val="434343"/>
              </a:solidFill>
              <a:latin typeface="Rubik"/>
              <a:ea typeface="Rubik"/>
              <a:cs typeface="Rubik"/>
              <a:sym typeface="Rubik"/>
            </a:endParaRPr>
          </a:p>
        </p:txBody>
      </p:sp>
      <p:sp>
        <p:nvSpPr>
          <p:cNvPr id="221" name="Google Shape;221;p27"/>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222" name="Google Shape;222;p27"/>
          <p:cNvSpPr txBox="1"/>
          <p:nvPr/>
        </p:nvSpPr>
        <p:spPr>
          <a:xfrm>
            <a:off x="5451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223" name="Google Shape;223;p27"/>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224" name="Google Shape;224;p27"/>
          <p:cNvPicPr preferRelativeResize="0"/>
          <p:nvPr/>
        </p:nvPicPr>
        <p:blipFill>
          <a:blip r:embed="rId3">
            <a:alphaModFix/>
          </a:blip>
          <a:stretch>
            <a:fillRect/>
          </a:stretch>
        </p:blipFill>
        <p:spPr>
          <a:xfrm>
            <a:off x="5498349" y="1807775"/>
            <a:ext cx="1533710" cy="3130350"/>
          </a:xfrm>
          <a:prstGeom prst="rect">
            <a:avLst/>
          </a:prstGeom>
          <a:noFill/>
          <a:ln>
            <a:noFill/>
          </a:ln>
        </p:spPr>
      </p:pic>
      <p:pic>
        <p:nvPicPr>
          <p:cNvPr id="225" name="Google Shape;225;p27"/>
          <p:cNvPicPr preferRelativeResize="0"/>
          <p:nvPr/>
        </p:nvPicPr>
        <p:blipFill>
          <a:blip r:embed="rId4">
            <a:alphaModFix/>
          </a:blip>
          <a:stretch>
            <a:fillRect/>
          </a:stretch>
        </p:blipFill>
        <p:spPr>
          <a:xfrm>
            <a:off x="7200900" y="1807775"/>
            <a:ext cx="1533700" cy="3130350"/>
          </a:xfrm>
          <a:prstGeom prst="rect">
            <a:avLst/>
          </a:prstGeom>
          <a:noFill/>
          <a:ln>
            <a:noFill/>
          </a:ln>
        </p:spPr>
      </p:pic>
      <p:pic>
        <p:nvPicPr>
          <p:cNvPr id="226" name="Google Shape;226;p27"/>
          <p:cNvPicPr preferRelativeResize="0"/>
          <p:nvPr/>
        </p:nvPicPr>
        <p:blipFill>
          <a:blip r:embed="rId5">
            <a:alphaModFix/>
          </a:blip>
          <a:stretch>
            <a:fillRect/>
          </a:stretch>
        </p:blipFill>
        <p:spPr>
          <a:xfrm>
            <a:off x="3422498" y="1722226"/>
            <a:ext cx="1602014" cy="3215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8"/>
          <p:cNvSpPr txBox="1"/>
          <p:nvPr/>
        </p:nvSpPr>
        <p:spPr>
          <a:xfrm>
            <a:off x="572299" y="10262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3</a:t>
            </a:r>
            <a:endParaRPr b="1" sz="2000">
              <a:solidFill>
                <a:srgbClr val="FFFFFF"/>
              </a:solidFill>
              <a:latin typeface="Rubik"/>
              <a:ea typeface="Rubik"/>
              <a:cs typeface="Rubik"/>
              <a:sym typeface="Rubik"/>
            </a:endParaRPr>
          </a:p>
        </p:txBody>
      </p:sp>
      <p:sp>
        <p:nvSpPr>
          <p:cNvPr id="232" name="Google Shape;232;p28"/>
          <p:cNvSpPr txBox="1"/>
          <p:nvPr/>
        </p:nvSpPr>
        <p:spPr>
          <a:xfrm>
            <a:off x="496100" y="1655375"/>
            <a:ext cx="26208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434343"/>
                </a:solidFill>
                <a:latin typeface="Overpass"/>
                <a:ea typeface="Overpass"/>
                <a:cs typeface="Overpass"/>
                <a:sym typeface="Overpass"/>
              </a:rPr>
              <a:t>Showing the current price of a stock and ↑ or ↓ can cause rash decisions by the user when long-term safe investing is what a </a:t>
            </a:r>
            <a:r>
              <a:rPr lang="en">
                <a:solidFill>
                  <a:srgbClr val="434343"/>
                </a:solidFill>
                <a:latin typeface="Overpass"/>
                <a:ea typeface="Overpass"/>
                <a:cs typeface="Overpass"/>
                <a:sym typeface="Overpass"/>
              </a:rPr>
              <a:t>newbie</a:t>
            </a:r>
            <a:r>
              <a:rPr lang="en">
                <a:solidFill>
                  <a:srgbClr val="434343"/>
                </a:solidFill>
                <a:latin typeface="Overpass"/>
                <a:ea typeface="Overpass"/>
                <a:cs typeface="Overpass"/>
                <a:sym typeface="Overpass"/>
              </a:rPr>
              <a:t> should follow</a:t>
            </a:r>
            <a:r>
              <a:rPr lang="en">
                <a:solidFill>
                  <a:srgbClr val="434343"/>
                </a:solidFill>
                <a:latin typeface="Overpass"/>
                <a:ea typeface="Overpass"/>
                <a:cs typeface="Overpass"/>
                <a:sym typeface="Overpass"/>
              </a:rPr>
              <a:t>…</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Show total amount of money invested  instead of gains and losses</a:t>
            </a:r>
            <a:endParaRPr>
              <a:solidFill>
                <a:srgbClr val="434343"/>
              </a:solidFill>
              <a:latin typeface="Overpass"/>
              <a:ea typeface="Overpass"/>
              <a:cs typeface="Overpass"/>
              <a:sym typeface="Overpass"/>
            </a:endParaRPr>
          </a:p>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Describe stock in user friendly words like “Growing” that account for long-term trend </a:t>
            </a:r>
            <a:endParaRPr>
              <a:solidFill>
                <a:srgbClr val="434343"/>
              </a:solidFill>
              <a:latin typeface="Overpass"/>
              <a:ea typeface="Overpass"/>
              <a:cs typeface="Overpass"/>
              <a:sym typeface="Overpass"/>
            </a:endParaRPr>
          </a:p>
        </p:txBody>
      </p:sp>
      <p:sp>
        <p:nvSpPr>
          <p:cNvPr id="233" name="Google Shape;233;p28"/>
          <p:cNvSpPr txBox="1"/>
          <p:nvPr/>
        </p:nvSpPr>
        <p:spPr>
          <a:xfrm>
            <a:off x="1344325" y="522375"/>
            <a:ext cx="65505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Change Home Page details</a:t>
            </a:r>
            <a:endParaRPr b="1" sz="2800">
              <a:solidFill>
                <a:srgbClr val="434343"/>
              </a:solidFill>
              <a:latin typeface="Rubik"/>
              <a:ea typeface="Rubik"/>
              <a:cs typeface="Rubik"/>
              <a:sym typeface="Rubik"/>
            </a:endParaRPr>
          </a:p>
        </p:txBody>
      </p:sp>
      <p:sp>
        <p:nvSpPr>
          <p:cNvPr id="234" name="Google Shape;234;p28"/>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235" name="Google Shape;235;p28"/>
          <p:cNvSpPr txBox="1"/>
          <p:nvPr/>
        </p:nvSpPr>
        <p:spPr>
          <a:xfrm>
            <a:off x="5451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236" name="Google Shape;236;p28"/>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237" name="Google Shape;237;p28"/>
          <p:cNvPicPr preferRelativeResize="0"/>
          <p:nvPr/>
        </p:nvPicPr>
        <p:blipFill>
          <a:blip r:embed="rId3">
            <a:alphaModFix/>
          </a:blip>
          <a:stretch>
            <a:fillRect/>
          </a:stretch>
        </p:blipFill>
        <p:spPr>
          <a:xfrm>
            <a:off x="5498349" y="1807775"/>
            <a:ext cx="1533710" cy="3130350"/>
          </a:xfrm>
          <a:prstGeom prst="rect">
            <a:avLst/>
          </a:prstGeom>
          <a:noFill/>
          <a:ln>
            <a:noFill/>
          </a:ln>
        </p:spPr>
      </p:pic>
      <p:pic>
        <p:nvPicPr>
          <p:cNvPr id="238" name="Google Shape;238;p28"/>
          <p:cNvPicPr preferRelativeResize="0"/>
          <p:nvPr/>
        </p:nvPicPr>
        <p:blipFill>
          <a:blip r:embed="rId4">
            <a:alphaModFix/>
          </a:blip>
          <a:stretch>
            <a:fillRect/>
          </a:stretch>
        </p:blipFill>
        <p:spPr>
          <a:xfrm>
            <a:off x="3483098" y="1765001"/>
            <a:ext cx="1602014" cy="32158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9"/>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4</a:t>
            </a:r>
            <a:endParaRPr b="1" sz="2000">
              <a:solidFill>
                <a:srgbClr val="FFFFFF"/>
              </a:solidFill>
              <a:latin typeface="Rubik"/>
              <a:ea typeface="Rubik"/>
              <a:cs typeface="Rubik"/>
              <a:sym typeface="Rubik"/>
            </a:endParaRPr>
          </a:p>
        </p:txBody>
      </p:sp>
      <p:sp>
        <p:nvSpPr>
          <p:cNvPr id="244" name="Google Shape;244;p29"/>
          <p:cNvSpPr txBox="1"/>
          <p:nvPr/>
        </p:nvSpPr>
        <p:spPr>
          <a:xfrm>
            <a:off x="496100" y="1883975"/>
            <a:ext cx="2652600" cy="298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Drops in stock value are shown in red. This might signify an error and wrongly influence a user to sell stock when it is just a status indicator </a:t>
            </a:r>
            <a:r>
              <a:rPr lang="en" sz="1500">
                <a:solidFill>
                  <a:srgbClr val="434343"/>
                </a:solidFill>
                <a:latin typeface="Rubik"/>
                <a:ea typeface="Rubik"/>
                <a:cs typeface="Rubik"/>
                <a:sym typeface="Rubik"/>
              </a:rPr>
              <a:t> …</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Change the red to a deeper orange</a:t>
            </a:r>
            <a:endParaRPr sz="1500">
              <a:solidFill>
                <a:srgbClr val="434343"/>
              </a:solidFill>
              <a:latin typeface="Rubik"/>
              <a:ea typeface="Rubik"/>
              <a:cs typeface="Rubik"/>
              <a:sym typeface="Rubik"/>
            </a:endParaRPr>
          </a:p>
        </p:txBody>
      </p:sp>
      <p:sp>
        <p:nvSpPr>
          <p:cNvPr id="245" name="Google Shape;245;p29"/>
          <p:cNvSpPr txBox="1"/>
          <p:nvPr/>
        </p:nvSpPr>
        <p:spPr>
          <a:xfrm>
            <a:off x="1125200" y="522375"/>
            <a:ext cx="67698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Change red color for price drops </a:t>
            </a:r>
            <a:endParaRPr b="1" sz="2800">
              <a:solidFill>
                <a:srgbClr val="434343"/>
              </a:solidFill>
              <a:latin typeface="Rubik"/>
              <a:ea typeface="Rubik"/>
              <a:cs typeface="Rubik"/>
              <a:sym typeface="Rubik"/>
            </a:endParaRPr>
          </a:p>
        </p:txBody>
      </p:sp>
      <p:sp>
        <p:nvSpPr>
          <p:cNvPr id="246" name="Google Shape;246;p29"/>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247" name="Google Shape;247;p29"/>
          <p:cNvSpPr txBox="1"/>
          <p:nvPr/>
        </p:nvSpPr>
        <p:spPr>
          <a:xfrm>
            <a:off x="55479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248" name="Google Shape;248;p29"/>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249" name="Google Shape;249;p29"/>
          <p:cNvPicPr preferRelativeResize="0"/>
          <p:nvPr/>
        </p:nvPicPr>
        <p:blipFill>
          <a:blip r:embed="rId3">
            <a:alphaModFix/>
          </a:blip>
          <a:stretch>
            <a:fillRect/>
          </a:stretch>
        </p:blipFill>
        <p:spPr>
          <a:xfrm>
            <a:off x="3411051" y="1883973"/>
            <a:ext cx="1494875" cy="2975297"/>
          </a:xfrm>
          <a:prstGeom prst="rect">
            <a:avLst/>
          </a:prstGeom>
          <a:noFill/>
          <a:ln>
            <a:noFill/>
          </a:ln>
        </p:spPr>
      </p:pic>
      <p:pic>
        <p:nvPicPr>
          <p:cNvPr id="250" name="Google Shape;250;p29"/>
          <p:cNvPicPr preferRelativeResize="0"/>
          <p:nvPr/>
        </p:nvPicPr>
        <p:blipFill>
          <a:blip r:embed="rId4">
            <a:alphaModFix/>
          </a:blip>
          <a:stretch>
            <a:fillRect/>
          </a:stretch>
        </p:blipFill>
        <p:spPr>
          <a:xfrm>
            <a:off x="5593625" y="1807775"/>
            <a:ext cx="1578450" cy="3156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4" name="Shape 254"/>
        <p:cNvGrpSpPr/>
        <p:nvPr/>
      </p:nvGrpSpPr>
      <p:grpSpPr>
        <a:xfrm>
          <a:off x="0" y="0"/>
          <a:ext cx="0" cy="0"/>
          <a:chOff x="0" y="0"/>
          <a:chExt cx="0" cy="0"/>
        </a:xfrm>
      </p:grpSpPr>
      <p:sp>
        <p:nvSpPr>
          <p:cNvPr id="255" name="Google Shape;255;p30"/>
          <p:cNvSpPr txBox="1"/>
          <p:nvPr/>
        </p:nvSpPr>
        <p:spPr>
          <a:xfrm>
            <a:off x="2102850" y="1996350"/>
            <a:ext cx="4938300" cy="115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
        <p:nvSpPr>
          <p:cNvPr id="256" name="Google Shape;256;p30"/>
          <p:cNvSpPr txBox="1"/>
          <p:nvPr/>
        </p:nvSpPr>
        <p:spPr>
          <a:xfrm>
            <a:off x="2488800" y="2248500"/>
            <a:ext cx="416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ubik"/>
                <a:ea typeface="Rubik"/>
                <a:cs typeface="Rubik"/>
                <a:sym typeface="Rubik"/>
              </a:rPr>
              <a:t>Investment Group</a:t>
            </a:r>
            <a:endParaRPr sz="3000"/>
          </a:p>
        </p:txBody>
      </p:sp>
      <p:pic>
        <p:nvPicPr>
          <p:cNvPr id="257" name="Google Shape;257;p30"/>
          <p:cNvPicPr preferRelativeResize="0"/>
          <p:nvPr/>
        </p:nvPicPr>
        <p:blipFill>
          <a:blip r:embed="rId3">
            <a:alphaModFix/>
          </a:blip>
          <a:stretch>
            <a:fillRect/>
          </a:stretch>
        </p:blipFill>
        <p:spPr>
          <a:xfrm rot="8612321">
            <a:off x="6831500" y="3442675"/>
            <a:ext cx="485775" cy="952500"/>
          </a:xfrm>
          <a:prstGeom prst="rect">
            <a:avLst/>
          </a:prstGeom>
          <a:noFill/>
          <a:ln>
            <a:noFill/>
          </a:ln>
        </p:spPr>
      </p:pic>
      <p:pic>
        <p:nvPicPr>
          <p:cNvPr id="258" name="Google Shape;258;p30"/>
          <p:cNvPicPr preferRelativeResize="0"/>
          <p:nvPr/>
        </p:nvPicPr>
        <p:blipFill>
          <a:blip r:embed="rId4">
            <a:alphaModFix/>
          </a:blip>
          <a:stretch>
            <a:fillRect/>
          </a:stretch>
        </p:blipFill>
        <p:spPr>
          <a:xfrm rot="-1843433">
            <a:off x="1122450" y="990637"/>
            <a:ext cx="533400" cy="923925"/>
          </a:xfrm>
          <a:prstGeom prst="rect">
            <a:avLst/>
          </a:prstGeom>
          <a:noFill/>
          <a:ln>
            <a:noFill/>
          </a:ln>
        </p:spPr>
      </p:pic>
      <p:pic>
        <p:nvPicPr>
          <p:cNvPr id="259" name="Google Shape;259;p30"/>
          <p:cNvPicPr preferRelativeResize="0"/>
          <p:nvPr/>
        </p:nvPicPr>
        <p:blipFill>
          <a:blip r:embed="rId5">
            <a:alphaModFix/>
          </a:blip>
          <a:stretch>
            <a:fillRect/>
          </a:stretch>
        </p:blipFill>
        <p:spPr>
          <a:xfrm>
            <a:off x="742875" y="3029200"/>
            <a:ext cx="523875" cy="523875"/>
          </a:xfrm>
          <a:prstGeom prst="rect">
            <a:avLst/>
          </a:prstGeom>
          <a:noFill/>
          <a:ln>
            <a:noFill/>
          </a:ln>
        </p:spPr>
      </p:pic>
      <p:pic>
        <p:nvPicPr>
          <p:cNvPr id="260" name="Google Shape;260;p30"/>
          <p:cNvPicPr preferRelativeResize="0"/>
          <p:nvPr/>
        </p:nvPicPr>
        <p:blipFill>
          <a:blip r:embed="rId6">
            <a:alphaModFix/>
          </a:blip>
          <a:stretch>
            <a:fillRect/>
          </a:stretch>
        </p:blipFill>
        <p:spPr>
          <a:xfrm>
            <a:off x="5593075" y="852100"/>
            <a:ext cx="523875" cy="523875"/>
          </a:xfrm>
          <a:prstGeom prst="rect">
            <a:avLst/>
          </a:prstGeom>
          <a:noFill/>
          <a:ln>
            <a:noFill/>
          </a:ln>
        </p:spPr>
      </p:pic>
      <p:pic>
        <p:nvPicPr>
          <p:cNvPr id="261" name="Google Shape;261;p30"/>
          <p:cNvPicPr preferRelativeResize="0"/>
          <p:nvPr/>
        </p:nvPicPr>
        <p:blipFill>
          <a:blip r:embed="rId7">
            <a:alphaModFix/>
          </a:blip>
          <a:stretch>
            <a:fillRect/>
          </a:stretch>
        </p:blipFill>
        <p:spPr>
          <a:xfrm>
            <a:off x="1669650" y="3823425"/>
            <a:ext cx="819150" cy="781050"/>
          </a:xfrm>
          <a:prstGeom prst="rect">
            <a:avLst/>
          </a:prstGeom>
          <a:noFill/>
          <a:ln>
            <a:noFill/>
          </a:ln>
        </p:spPr>
      </p:pic>
      <p:pic>
        <p:nvPicPr>
          <p:cNvPr id="262" name="Google Shape;262;p30"/>
          <p:cNvPicPr preferRelativeResize="0"/>
          <p:nvPr/>
        </p:nvPicPr>
        <p:blipFill>
          <a:blip r:embed="rId8">
            <a:alphaModFix/>
          </a:blip>
          <a:stretch>
            <a:fillRect/>
          </a:stretch>
        </p:blipFill>
        <p:spPr>
          <a:xfrm rot="1619942">
            <a:off x="7130275" y="1090650"/>
            <a:ext cx="828675" cy="723900"/>
          </a:xfrm>
          <a:prstGeom prst="rect">
            <a:avLst/>
          </a:prstGeom>
          <a:noFill/>
          <a:ln>
            <a:noFill/>
          </a:ln>
        </p:spPr>
      </p:pic>
      <p:pic>
        <p:nvPicPr>
          <p:cNvPr id="263" name="Google Shape;263;p30"/>
          <p:cNvPicPr preferRelativeResize="0"/>
          <p:nvPr/>
        </p:nvPicPr>
        <p:blipFill>
          <a:blip r:embed="rId6">
            <a:alphaModFix/>
          </a:blip>
          <a:stretch>
            <a:fillRect/>
          </a:stretch>
        </p:blipFill>
        <p:spPr>
          <a:xfrm>
            <a:off x="3296475" y="3553075"/>
            <a:ext cx="523875" cy="523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7" name="Shape 267"/>
        <p:cNvGrpSpPr/>
        <p:nvPr/>
      </p:nvGrpSpPr>
      <p:grpSpPr>
        <a:xfrm>
          <a:off x="0" y="0"/>
          <a:ext cx="0" cy="0"/>
          <a:chOff x="0" y="0"/>
          <a:chExt cx="0" cy="0"/>
        </a:xfrm>
      </p:grpSpPr>
      <p:sp>
        <p:nvSpPr>
          <p:cNvPr id="268" name="Google Shape;268;p31"/>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269" name="Google Shape;269;p31"/>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It is not obvious who the people in the investment group are …</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Mention the number of members in the group</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Clicking on the icons shows each member of the group and their investing habits</a:t>
            </a:r>
            <a:endParaRPr sz="1500">
              <a:solidFill>
                <a:srgbClr val="434343"/>
              </a:solidFill>
              <a:latin typeface="Rubik"/>
              <a:ea typeface="Rubik"/>
              <a:cs typeface="Rubik"/>
              <a:sym typeface="Rubik"/>
            </a:endParaRPr>
          </a:p>
        </p:txBody>
      </p:sp>
      <p:sp>
        <p:nvSpPr>
          <p:cNvPr id="270" name="Google Shape;270;p31"/>
          <p:cNvSpPr txBox="1"/>
          <p:nvPr/>
        </p:nvSpPr>
        <p:spPr>
          <a:xfrm>
            <a:off x="1673750" y="522375"/>
            <a:ext cx="62211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Group members more prominent</a:t>
            </a:r>
            <a:endParaRPr b="1" sz="2800">
              <a:solidFill>
                <a:srgbClr val="434343"/>
              </a:solidFill>
              <a:latin typeface="Rubik"/>
              <a:ea typeface="Rubik"/>
              <a:cs typeface="Rubik"/>
              <a:sym typeface="Rubik"/>
            </a:endParaRPr>
          </a:p>
        </p:txBody>
      </p:sp>
      <p:sp>
        <p:nvSpPr>
          <p:cNvPr id="271" name="Google Shape;271;p31"/>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272" name="Google Shape;272;p31"/>
          <p:cNvSpPr txBox="1"/>
          <p:nvPr/>
        </p:nvSpPr>
        <p:spPr>
          <a:xfrm>
            <a:off x="55479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273" name="Google Shape;273;p31"/>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274" name="Google Shape;274;p31"/>
          <p:cNvPicPr preferRelativeResize="0"/>
          <p:nvPr/>
        </p:nvPicPr>
        <p:blipFill>
          <a:blip r:embed="rId3">
            <a:alphaModFix/>
          </a:blip>
          <a:stretch>
            <a:fillRect/>
          </a:stretch>
        </p:blipFill>
        <p:spPr>
          <a:xfrm>
            <a:off x="3500474" y="1883975"/>
            <a:ext cx="1494875" cy="2993358"/>
          </a:xfrm>
          <a:prstGeom prst="rect">
            <a:avLst/>
          </a:prstGeom>
          <a:noFill/>
          <a:ln>
            <a:noFill/>
          </a:ln>
        </p:spPr>
      </p:pic>
      <p:pic>
        <p:nvPicPr>
          <p:cNvPr id="275" name="Google Shape;275;p31"/>
          <p:cNvPicPr preferRelativeResize="0"/>
          <p:nvPr/>
        </p:nvPicPr>
        <p:blipFill>
          <a:blip r:embed="rId4">
            <a:alphaModFix/>
          </a:blip>
          <a:stretch>
            <a:fillRect/>
          </a:stretch>
        </p:blipFill>
        <p:spPr>
          <a:xfrm>
            <a:off x="5596727" y="1883975"/>
            <a:ext cx="1494875" cy="2993358"/>
          </a:xfrm>
          <a:prstGeom prst="rect">
            <a:avLst/>
          </a:prstGeom>
          <a:noFill/>
          <a:ln>
            <a:noFill/>
          </a:ln>
        </p:spPr>
      </p:pic>
      <p:pic>
        <p:nvPicPr>
          <p:cNvPr id="276" name="Google Shape;276;p31"/>
          <p:cNvPicPr preferRelativeResize="0"/>
          <p:nvPr/>
        </p:nvPicPr>
        <p:blipFill>
          <a:blip r:embed="rId5">
            <a:alphaModFix/>
          </a:blip>
          <a:stretch>
            <a:fillRect/>
          </a:stretch>
        </p:blipFill>
        <p:spPr>
          <a:xfrm>
            <a:off x="7321800" y="1887575"/>
            <a:ext cx="1494875" cy="29861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txBox="1"/>
          <p:nvPr/>
        </p:nvSpPr>
        <p:spPr>
          <a:xfrm>
            <a:off x="797825" y="1965375"/>
            <a:ext cx="1983600" cy="677100"/>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None/>
            </a:pPr>
            <a:r>
              <a:rPr lang="en" sz="1600">
                <a:solidFill>
                  <a:srgbClr val="434343"/>
                </a:solidFill>
                <a:latin typeface="Overpass Black"/>
                <a:ea typeface="Overpass Black"/>
                <a:cs typeface="Overpass Black"/>
                <a:sym typeface="Overpass Black"/>
              </a:rPr>
              <a:t>VALUE PROPOSITION</a:t>
            </a:r>
            <a:endParaRPr sz="1600">
              <a:solidFill>
                <a:srgbClr val="434343"/>
              </a:solidFill>
              <a:latin typeface="Overpass Black"/>
              <a:ea typeface="Overpass Black"/>
              <a:cs typeface="Overpass Black"/>
              <a:sym typeface="Overpass Black"/>
            </a:endParaRPr>
          </a:p>
        </p:txBody>
      </p:sp>
      <p:sp>
        <p:nvSpPr>
          <p:cNvPr id="79" name="Google Shape;79;p14"/>
          <p:cNvSpPr txBox="1"/>
          <p:nvPr/>
        </p:nvSpPr>
        <p:spPr>
          <a:xfrm>
            <a:off x="911303" y="522375"/>
            <a:ext cx="6200700" cy="4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solidFill>
                  <a:srgbClr val="5D8AFF"/>
                </a:solidFill>
                <a:latin typeface="Rubik"/>
                <a:ea typeface="Rubik"/>
                <a:cs typeface="Rubik"/>
                <a:sym typeface="Rubik"/>
              </a:rPr>
              <a:t>Agenda</a:t>
            </a:r>
            <a:endParaRPr b="1" sz="2800">
              <a:solidFill>
                <a:srgbClr val="5D8AFF"/>
              </a:solidFill>
              <a:latin typeface="Rubik"/>
              <a:ea typeface="Rubik"/>
              <a:cs typeface="Rubik"/>
              <a:sym typeface="Rubik"/>
            </a:endParaRPr>
          </a:p>
        </p:txBody>
      </p:sp>
      <p:sp>
        <p:nvSpPr>
          <p:cNvPr id="80" name="Google Shape;80;p14"/>
          <p:cNvSpPr txBox="1"/>
          <p:nvPr/>
        </p:nvSpPr>
        <p:spPr>
          <a:xfrm>
            <a:off x="3524177" y="1965375"/>
            <a:ext cx="2176800" cy="923400"/>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None/>
            </a:pPr>
            <a:r>
              <a:rPr lang="en" sz="1600">
                <a:solidFill>
                  <a:srgbClr val="434343"/>
                </a:solidFill>
                <a:latin typeface="Overpass Black"/>
                <a:ea typeface="Overpass Black"/>
                <a:cs typeface="Overpass Black"/>
                <a:sym typeface="Overpass Black"/>
              </a:rPr>
              <a:t>PROBLEM/</a:t>
            </a:r>
            <a:endParaRPr sz="1600">
              <a:solidFill>
                <a:srgbClr val="434343"/>
              </a:solidFill>
              <a:latin typeface="Overpass Black"/>
              <a:ea typeface="Overpass Black"/>
              <a:cs typeface="Overpass Black"/>
              <a:sym typeface="Overpass Black"/>
            </a:endParaRPr>
          </a:p>
          <a:p>
            <a:pPr indent="0" lvl="0" marL="0" rtl="0" algn="l">
              <a:spcBef>
                <a:spcPts val="0"/>
              </a:spcBef>
              <a:spcAft>
                <a:spcPts val="0"/>
              </a:spcAft>
              <a:buNone/>
            </a:pPr>
            <a:r>
              <a:rPr lang="en" sz="1600">
                <a:solidFill>
                  <a:srgbClr val="434343"/>
                </a:solidFill>
                <a:latin typeface="Overpass Black"/>
                <a:ea typeface="Overpass Black"/>
                <a:cs typeface="Overpass Black"/>
                <a:sym typeface="Overpass Black"/>
              </a:rPr>
              <a:t>SOLUTION</a:t>
            </a:r>
            <a:endParaRPr sz="1600">
              <a:solidFill>
                <a:srgbClr val="434343"/>
              </a:solidFill>
              <a:latin typeface="Overpass Black"/>
              <a:ea typeface="Overpass Black"/>
              <a:cs typeface="Overpass Black"/>
              <a:sym typeface="Overpass Black"/>
            </a:endParaRPr>
          </a:p>
          <a:p>
            <a:pPr indent="0" lvl="0" marL="0" rtl="0" algn="l">
              <a:lnSpc>
                <a:spcPct val="115000"/>
              </a:lnSpc>
              <a:spcBef>
                <a:spcPts val="0"/>
              </a:spcBef>
              <a:spcAft>
                <a:spcPts val="0"/>
              </a:spcAft>
              <a:buNone/>
            </a:pPr>
            <a:r>
              <a:t/>
            </a:r>
            <a:endParaRPr sz="1600">
              <a:solidFill>
                <a:srgbClr val="434343"/>
              </a:solidFill>
              <a:latin typeface="Overpass Black"/>
              <a:ea typeface="Overpass Black"/>
              <a:cs typeface="Overpass Black"/>
              <a:sym typeface="Overpass Black"/>
            </a:endParaRPr>
          </a:p>
        </p:txBody>
      </p:sp>
      <p:sp>
        <p:nvSpPr>
          <p:cNvPr id="81" name="Google Shape;81;p14"/>
          <p:cNvSpPr txBox="1"/>
          <p:nvPr/>
        </p:nvSpPr>
        <p:spPr>
          <a:xfrm>
            <a:off x="797825" y="3714350"/>
            <a:ext cx="3383400" cy="431100"/>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None/>
            </a:pPr>
            <a:r>
              <a:rPr lang="en" sz="1600">
                <a:solidFill>
                  <a:srgbClr val="434343"/>
                </a:solidFill>
                <a:latin typeface="Overpass Black"/>
                <a:ea typeface="Overpass Black"/>
                <a:cs typeface="Overpass Black"/>
                <a:sym typeface="Overpass Black"/>
              </a:rPr>
              <a:t>UI REVISIONS</a:t>
            </a:r>
            <a:endParaRPr sz="1600">
              <a:solidFill>
                <a:srgbClr val="434343"/>
              </a:solidFill>
              <a:latin typeface="Overpass Black"/>
              <a:ea typeface="Overpass Black"/>
              <a:cs typeface="Overpass Black"/>
              <a:sym typeface="Overpass Black"/>
            </a:endParaRPr>
          </a:p>
        </p:txBody>
      </p:sp>
      <p:sp>
        <p:nvSpPr>
          <p:cNvPr id="82" name="Google Shape;82;p14"/>
          <p:cNvSpPr txBox="1"/>
          <p:nvPr/>
        </p:nvSpPr>
        <p:spPr>
          <a:xfrm>
            <a:off x="3524184" y="3714346"/>
            <a:ext cx="2176800" cy="677100"/>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None/>
            </a:pPr>
            <a:r>
              <a:rPr lang="en" sz="1600">
                <a:solidFill>
                  <a:srgbClr val="434343"/>
                </a:solidFill>
                <a:latin typeface="Overpass Black"/>
                <a:ea typeface="Overpass Black"/>
                <a:cs typeface="Overpass Black"/>
                <a:sym typeface="Overpass Black"/>
              </a:rPr>
              <a:t>PROTOTYPE IMPLEMENTATION</a:t>
            </a:r>
            <a:endParaRPr sz="1600">
              <a:solidFill>
                <a:srgbClr val="434343"/>
              </a:solidFill>
              <a:latin typeface="Overpass Black"/>
              <a:ea typeface="Overpass Black"/>
              <a:cs typeface="Overpass Black"/>
              <a:sym typeface="Overpass Black"/>
            </a:endParaRPr>
          </a:p>
        </p:txBody>
      </p:sp>
      <p:sp>
        <p:nvSpPr>
          <p:cNvPr id="83" name="Google Shape;83;p14"/>
          <p:cNvSpPr txBox="1"/>
          <p:nvPr/>
        </p:nvSpPr>
        <p:spPr>
          <a:xfrm>
            <a:off x="3628335" y="3161443"/>
            <a:ext cx="552900" cy="552900"/>
          </a:xfrm>
          <a:prstGeom prst="rect">
            <a:avLst/>
          </a:prstGeom>
          <a:solidFill>
            <a:srgbClr val="83BE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5</a:t>
            </a:r>
            <a:endParaRPr b="1" sz="2000">
              <a:solidFill>
                <a:srgbClr val="FFFFFF"/>
              </a:solidFill>
              <a:latin typeface="Rubik"/>
              <a:ea typeface="Rubik"/>
              <a:cs typeface="Rubik"/>
              <a:sym typeface="Rubik"/>
            </a:endParaRPr>
          </a:p>
        </p:txBody>
      </p:sp>
      <p:sp>
        <p:nvSpPr>
          <p:cNvPr id="84" name="Google Shape;84;p14"/>
          <p:cNvSpPr txBox="1"/>
          <p:nvPr/>
        </p:nvSpPr>
        <p:spPr>
          <a:xfrm>
            <a:off x="911299" y="3161443"/>
            <a:ext cx="552900" cy="552900"/>
          </a:xfrm>
          <a:prstGeom prst="rect">
            <a:avLst/>
          </a:prstGeom>
          <a:solidFill>
            <a:srgbClr val="83BE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4</a:t>
            </a:r>
            <a:endParaRPr b="1" sz="2000">
              <a:solidFill>
                <a:srgbClr val="FFFFFF"/>
              </a:solidFill>
              <a:latin typeface="Rubik"/>
              <a:ea typeface="Rubik"/>
              <a:cs typeface="Rubik"/>
              <a:sym typeface="Rubik"/>
            </a:endParaRPr>
          </a:p>
        </p:txBody>
      </p:sp>
      <p:sp>
        <p:nvSpPr>
          <p:cNvPr id="85" name="Google Shape;85;p14"/>
          <p:cNvSpPr txBox="1"/>
          <p:nvPr/>
        </p:nvSpPr>
        <p:spPr>
          <a:xfrm>
            <a:off x="3628335" y="1412450"/>
            <a:ext cx="552900" cy="552900"/>
          </a:xfrm>
          <a:prstGeom prst="rect">
            <a:avLst/>
          </a:prstGeom>
          <a:solidFill>
            <a:srgbClr val="83BE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2</a:t>
            </a:r>
            <a:endParaRPr b="1" sz="2000">
              <a:solidFill>
                <a:srgbClr val="FFFFFF"/>
              </a:solidFill>
              <a:latin typeface="Rubik"/>
              <a:ea typeface="Rubik"/>
              <a:cs typeface="Rubik"/>
              <a:sym typeface="Rubik"/>
            </a:endParaRPr>
          </a:p>
        </p:txBody>
      </p:sp>
      <p:sp>
        <p:nvSpPr>
          <p:cNvPr id="86" name="Google Shape;86;p14"/>
          <p:cNvSpPr txBox="1"/>
          <p:nvPr/>
        </p:nvSpPr>
        <p:spPr>
          <a:xfrm>
            <a:off x="911299" y="1412450"/>
            <a:ext cx="552900" cy="552900"/>
          </a:xfrm>
          <a:prstGeom prst="rect">
            <a:avLst/>
          </a:prstGeom>
          <a:solidFill>
            <a:srgbClr val="83BE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87" name="Google Shape;87;p14"/>
          <p:cNvSpPr txBox="1"/>
          <p:nvPr/>
        </p:nvSpPr>
        <p:spPr>
          <a:xfrm>
            <a:off x="6443725" y="1965350"/>
            <a:ext cx="3383400" cy="431100"/>
          </a:xfrm>
          <a:prstGeom prst="rect">
            <a:avLst/>
          </a:prstGeom>
          <a:noFill/>
          <a:ln>
            <a:noFill/>
          </a:ln>
        </p:spPr>
        <p:txBody>
          <a:bodyPr anchorCtr="0" anchor="b" bIns="91425" lIns="91425" spcFirstLastPara="1" rIns="91425" wrap="square" tIns="91425">
            <a:spAutoFit/>
          </a:bodyPr>
          <a:lstStyle/>
          <a:p>
            <a:pPr indent="0" lvl="0" marL="0" rtl="0" algn="l">
              <a:spcBef>
                <a:spcPts val="0"/>
              </a:spcBef>
              <a:spcAft>
                <a:spcPts val="0"/>
              </a:spcAft>
              <a:buNone/>
            </a:pPr>
            <a:r>
              <a:rPr lang="en" sz="1600">
                <a:solidFill>
                  <a:srgbClr val="434343"/>
                </a:solidFill>
                <a:latin typeface="Overpass Black"/>
                <a:ea typeface="Overpass Black"/>
                <a:cs typeface="Overpass Black"/>
                <a:sym typeface="Overpass Black"/>
              </a:rPr>
              <a:t>HE RESULTS</a:t>
            </a:r>
            <a:endParaRPr sz="1600">
              <a:solidFill>
                <a:srgbClr val="434343"/>
              </a:solidFill>
              <a:latin typeface="Overpass Black"/>
              <a:ea typeface="Overpass Black"/>
              <a:cs typeface="Overpass Black"/>
              <a:sym typeface="Overpass Black"/>
            </a:endParaRPr>
          </a:p>
        </p:txBody>
      </p:sp>
      <p:sp>
        <p:nvSpPr>
          <p:cNvPr id="88" name="Google Shape;88;p14"/>
          <p:cNvSpPr txBox="1"/>
          <p:nvPr/>
        </p:nvSpPr>
        <p:spPr>
          <a:xfrm>
            <a:off x="6557199" y="1412443"/>
            <a:ext cx="552900" cy="552900"/>
          </a:xfrm>
          <a:prstGeom prst="rect">
            <a:avLst/>
          </a:prstGeom>
          <a:solidFill>
            <a:srgbClr val="83BE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3</a:t>
            </a:r>
            <a:endParaRPr b="1" sz="2000">
              <a:solidFill>
                <a:srgbClr val="FFFFFF"/>
              </a:solidFill>
              <a:latin typeface="Rubik"/>
              <a:ea typeface="Rubik"/>
              <a:cs typeface="Rubik"/>
              <a:sym typeface="Rubik"/>
            </a:endParaRPr>
          </a:p>
        </p:txBody>
      </p:sp>
      <p:pic>
        <p:nvPicPr>
          <p:cNvPr id="89" name="Google Shape;89;p14"/>
          <p:cNvPicPr preferRelativeResize="0"/>
          <p:nvPr/>
        </p:nvPicPr>
        <p:blipFill rotWithShape="1">
          <a:blip r:embed="rId3">
            <a:alphaModFix/>
          </a:blip>
          <a:srcRect b="99" l="0" r="0" t="99"/>
          <a:stretch/>
        </p:blipFill>
        <p:spPr>
          <a:xfrm rot="215316">
            <a:off x="6189348" y="2984980"/>
            <a:ext cx="2807278" cy="22958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0" name="Shape 280"/>
        <p:cNvGrpSpPr/>
        <p:nvPr/>
      </p:nvGrpSpPr>
      <p:grpSpPr>
        <a:xfrm>
          <a:off x="0" y="0"/>
          <a:ext cx="0" cy="0"/>
          <a:chOff x="0" y="0"/>
          <a:chExt cx="0" cy="0"/>
        </a:xfrm>
      </p:grpSpPr>
      <p:sp>
        <p:nvSpPr>
          <p:cNvPr id="281" name="Google Shape;281;p32"/>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2</a:t>
            </a:r>
            <a:endParaRPr b="1" sz="2000">
              <a:solidFill>
                <a:srgbClr val="FFFFFF"/>
              </a:solidFill>
              <a:latin typeface="Rubik"/>
              <a:ea typeface="Rubik"/>
              <a:cs typeface="Rubik"/>
              <a:sym typeface="Rubik"/>
            </a:endParaRPr>
          </a:p>
        </p:txBody>
      </p:sp>
      <p:sp>
        <p:nvSpPr>
          <p:cNvPr id="282" name="Google Shape;282;p32"/>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There is too much information that is not clear or useful to a new investor</a:t>
            </a:r>
            <a:r>
              <a:rPr lang="en" sz="1500">
                <a:solidFill>
                  <a:srgbClr val="434343"/>
                </a:solidFill>
                <a:latin typeface="Rubik"/>
                <a:ea typeface="Rubik"/>
                <a:cs typeface="Rubik"/>
                <a:sym typeface="Rubik"/>
              </a:rPr>
              <a:t>…</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Remove risk level as a new user has no </a:t>
            </a:r>
            <a:r>
              <a:rPr lang="en" sz="1500">
                <a:solidFill>
                  <a:srgbClr val="434343"/>
                </a:solidFill>
                <a:latin typeface="Rubik"/>
                <a:ea typeface="Rubik"/>
                <a:cs typeface="Rubik"/>
                <a:sym typeface="Rubik"/>
              </a:rPr>
              <a:t>calibration</a:t>
            </a:r>
            <a:r>
              <a:rPr lang="en" sz="1500">
                <a:solidFill>
                  <a:srgbClr val="434343"/>
                </a:solidFill>
                <a:latin typeface="Rubik"/>
                <a:ea typeface="Rubik"/>
                <a:cs typeface="Rubik"/>
                <a:sym typeface="Rubik"/>
              </a:rPr>
              <a:t> 1-3</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Remove the news links</a:t>
            </a:r>
            <a:endParaRPr sz="1500">
              <a:solidFill>
                <a:srgbClr val="434343"/>
              </a:solidFill>
              <a:latin typeface="Rubik"/>
              <a:ea typeface="Rubik"/>
              <a:cs typeface="Rubik"/>
              <a:sym typeface="Rubik"/>
            </a:endParaRPr>
          </a:p>
        </p:txBody>
      </p:sp>
      <p:sp>
        <p:nvSpPr>
          <p:cNvPr id="283" name="Google Shape;283;p32"/>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Group details page is concise</a:t>
            </a:r>
            <a:endParaRPr b="1" sz="2800">
              <a:solidFill>
                <a:srgbClr val="434343"/>
              </a:solidFill>
              <a:latin typeface="Rubik"/>
              <a:ea typeface="Rubik"/>
              <a:cs typeface="Rubik"/>
              <a:sym typeface="Rubik"/>
            </a:endParaRPr>
          </a:p>
        </p:txBody>
      </p:sp>
      <p:sp>
        <p:nvSpPr>
          <p:cNvPr id="284" name="Google Shape;284;p32"/>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285" name="Google Shape;285;p32"/>
          <p:cNvSpPr txBox="1"/>
          <p:nvPr/>
        </p:nvSpPr>
        <p:spPr>
          <a:xfrm>
            <a:off x="55479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286" name="Google Shape;286;p32"/>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287" name="Google Shape;287;p32"/>
          <p:cNvPicPr preferRelativeResize="0"/>
          <p:nvPr/>
        </p:nvPicPr>
        <p:blipFill>
          <a:blip r:embed="rId3">
            <a:alphaModFix/>
          </a:blip>
          <a:stretch>
            <a:fillRect/>
          </a:stretch>
        </p:blipFill>
        <p:spPr>
          <a:xfrm>
            <a:off x="3482100" y="1887575"/>
            <a:ext cx="1494875" cy="2946849"/>
          </a:xfrm>
          <a:prstGeom prst="rect">
            <a:avLst/>
          </a:prstGeom>
          <a:noFill/>
          <a:ln>
            <a:noFill/>
          </a:ln>
        </p:spPr>
      </p:pic>
      <p:pic>
        <p:nvPicPr>
          <p:cNvPr id="288" name="Google Shape;288;p32"/>
          <p:cNvPicPr preferRelativeResize="0"/>
          <p:nvPr/>
        </p:nvPicPr>
        <p:blipFill>
          <a:blip r:embed="rId4">
            <a:alphaModFix/>
          </a:blip>
          <a:stretch>
            <a:fillRect/>
          </a:stretch>
        </p:blipFill>
        <p:spPr>
          <a:xfrm>
            <a:off x="5689151" y="1883975"/>
            <a:ext cx="1494875" cy="29754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2" name="Shape 292"/>
        <p:cNvGrpSpPr/>
        <p:nvPr/>
      </p:nvGrpSpPr>
      <p:grpSpPr>
        <a:xfrm>
          <a:off x="0" y="0"/>
          <a:ext cx="0" cy="0"/>
          <a:chOff x="0" y="0"/>
          <a:chExt cx="0" cy="0"/>
        </a:xfrm>
      </p:grpSpPr>
      <p:sp>
        <p:nvSpPr>
          <p:cNvPr id="293" name="Google Shape;293;p33"/>
          <p:cNvSpPr txBox="1"/>
          <p:nvPr/>
        </p:nvSpPr>
        <p:spPr>
          <a:xfrm>
            <a:off x="2102850" y="1996350"/>
            <a:ext cx="4938300" cy="115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
        <p:nvSpPr>
          <p:cNvPr id="294" name="Google Shape;294;p33"/>
          <p:cNvSpPr txBox="1"/>
          <p:nvPr/>
        </p:nvSpPr>
        <p:spPr>
          <a:xfrm>
            <a:off x="2488800" y="2248500"/>
            <a:ext cx="416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ubik"/>
                <a:ea typeface="Rubik"/>
                <a:cs typeface="Rubik"/>
                <a:sym typeface="Rubik"/>
              </a:rPr>
              <a:t>Search</a:t>
            </a:r>
            <a:endParaRPr sz="3000"/>
          </a:p>
        </p:txBody>
      </p:sp>
      <p:pic>
        <p:nvPicPr>
          <p:cNvPr id="295" name="Google Shape;295;p33"/>
          <p:cNvPicPr preferRelativeResize="0"/>
          <p:nvPr/>
        </p:nvPicPr>
        <p:blipFill>
          <a:blip r:embed="rId3">
            <a:alphaModFix/>
          </a:blip>
          <a:stretch>
            <a:fillRect/>
          </a:stretch>
        </p:blipFill>
        <p:spPr>
          <a:xfrm rot="8612321">
            <a:off x="6831500" y="3442675"/>
            <a:ext cx="485775" cy="952500"/>
          </a:xfrm>
          <a:prstGeom prst="rect">
            <a:avLst/>
          </a:prstGeom>
          <a:noFill/>
          <a:ln>
            <a:noFill/>
          </a:ln>
        </p:spPr>
      </p:pic>
      <p:pic>
        <p:nvPicPr>
          <p:cNvPr id="296" name="Google Shape;296;p33"/>
          <p:cNvPicPr preferRelativeResize="0"/>
          <p:nvPr/>
        </p:nvPicPr>
        <p:blipFill>
          <a:blip r:embed="rId4">
            <a:alphaModFix/>
          </a:blip>
          <a:stretch>
            <a:fillRect/>
          </a:stretch>
        </p:blipFill>
        <p:spPr>
          <a:xfrm rot="-1843433">
            <a:off x="1122450" y="990637"/>
            <a:ext cx="533400" cy="923925"/>
          </a:xfrm>
          <a:prstGeom prst="rect">
            <a:avLst/>
          </a:prstGeom>
          <a:noFill/>
          <a:ln>
            <a:noFill/>
          </a:ln>
        </p:spPr>
      </p:pic>
      <p:pic>
        <p:nvPicPr>
          <p:cNvPr id="297" name="Google Shape;297;p33"/>
          <p:cNvPicPr preferRelativeResize="0"/>
          <p:nvPr/>
        </p:nvPicPr>
        <p:blipFill>
          <a:blip r:embed="rId5">
            <a:alphaModFix/>
          </a:blip>
          <a:stretch>
            <a:fillRect/>
          </a:stretch>
        </p:blipFill>
        <p:spPr>
          <a:xfrm>
            <a:off x="742875" y="3029200"/>
            <a:ext cx="523875" cy="523875"/>
          </a:xfrm>
          <a:prstGeom prst="rect">
            <a:avLst/>
          </a:prstGeom>
          <a:noFill/>
          <a:ln>
            <a:noFill/>
          </a:ln>
        </p:spPr>
      </p:pic>
      <p:pic>
        <p:nvPicPr>
          <p:cNvPr id="298" name="Google Shape;298;p33"/>
          <p:cNvPicPr preferRelativeResize="0"/>
          <p:nvPr/>
        </p:nvPicPr>
        <p:blipFill>
          <a:blip r:embed="rId6">
            <a:alphaModFix/>
          </a:blip>
          <a:stretch>
            <a:fillRect/>
          </a:stretch>
        </p:blipFill>
        <p:spPr>
          <a:xfrm>
            <a:off x="5593075" y="852100"/>
            <a:ext cx="523875" cy="523875"/>
          </a:xfrm>
          <a:prstGeom prst="rect">
            <a:avLst/>
          </a:prstGeom>
          <a:noFill/>
          <a:ln>
            <a:noFill/>
          </a:ln>
        </p:spPr>
      </p:pic>
      <p:pic>
        <p:nvPicPr>
          <p:cNvPr id="299" name="Google Shape;299;p33"/>
          <p:cNvPicPr preferRelativeResize="0"/>
          <p:nvPr/>
        </p:nvPicPr>
        <p:blipFill>
          <a:blip r:embed="rId7">
            <a:alphaModFix/>
          </a:blip>
          <a:stretch>
            <a:fillRect/>
          </a:stretch>
        </p:blipFill>
        <p:spPr>
          <a:xfrm>
            <a:off x="1669650" y="3823425"/>
            <a:ext cx="819150" cy="781050"/>
          </a:xfrm>
          <a:prstGeom prst="rect">
            <a:avLst/>
          </a:prstGeom>
          <a:noFill/>
          <a:ln>
            <a:noFill/>
          </a:ln>
        </p:spPr>
      </p:pic>
      <p:pic>
        <p:nvPicPr>
          <p:cNvPr id="300" name="Google Shape;300;p33"/>
          <p:cNvPicPr preferRelativeResize="0"/>
          <p:nvPr/>
        </p:nvPicPr>
        <p:blipFill>
          <a:blip r:embed="rId8">
            <a:alphaModFix/>
          </a:blip>
          <a:stretch>
            <a:fillRect/>
          </a:stretch>
        </p:blipFill>
        <p:spPr>
          <a:xfrm rot="1619942">
            <a:off x="7130275" y="1090650"/>
            <a:ext cx="828675" cy="723900"/>
          </a:xfrm>
          <a:prstGeom prst="rect">
            <a:avLst/>
          </a:prstGeom>
          <a:noFill/>
          <a:ln>
            <a:noFill/>
          </a:ln>
        </p:spPr>
      </p:pic>
      <p:pic>
        <p:nvPicPr>
          <p:cNvPr id="301" name="Google Shape;301;p33"/>
          <p:cNvPicPr preferRelativeResize="0"/>
          <p:nvPr/>
        </p:nvPicPr>
        <p:blipFill>
          <a:blip r:embed="rId6">
            <a:alphaModFix/>
          </a:blip>
          <a:stretch>
            <a:fillRect/>
          </a:stretch>
        </p:blipFill>
        <p:spPr>
          <a:xfrm>
            <a:off x="3296475" y="3553075"/>
            <a:ext cx="523875" cy="523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5" name="Shape 305"/>
        <p:cNvGrpSpPr/>
        <p:nvPr/>
      </p:nvGrpSpPr>
      <p:grpSpPr>
        <a:xfrm>
          <a:off x="0" y="0"/>
          <a:ext cx="0" cy="0"/>
          <a:chOff x="0" y="0"/>
          <a:chExt cx="0" cy="0"/>
        </a:xfrm>
      </p:grpSpPr>
      <p:sp>
        <p:nvSpPr>
          <p:cNvPr id="306" name="Google Shape;306;p34"/>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307" name="Google Shape;307;p34"/>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The dictionary is found by Search → Type → Dictionary while the use is much more for newbies …</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Delete “Friends” and “My Groups” section. Move “Stocks” to Market Tab and make the entire tab a Dictionary tab. </a:t>
            </a:r>
            <a:endParaRPr sz="1500">
              <a:solidFill>
                <a:srgbClr val="434343"/>
              </a:solidFill>
              <a:latin typeface="Rubik"/>
              <a:ea typeface="Rubik"/>
              <a:cs typeface="Rubik"/>
              <a:sym typeface="Rubik"/>
            </a:endParaRPr>
          </a:p>
        </p:txBody>
      </p:sp>
      <p:sp>
        <p:nvSpPr>
          <p:cNvPr id="308" name="Google Shape;308;p34"/>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Bring dictionary to higher </a:t>
            </a:r>
            <a:r>
              <a:rPr b="1" lang="en" sz="2800">
                <a:solidFill>
                  <a:srgbClr val="434343"/>
                </a:solidFill>
                <a:latin typeface="Rubik"/>
                <a:ea typeface="Rubik"/>
                <a:cs typeface="Rubik"/>
                <a:sym typeface="Rubik"/>
              </a:rPr>
              <a:t>hierarchy</a:t>
            </a:r>
            <a:endParaRPr b="1" sz="2800">
              <a:solidFill>
                <a:srgbClr val="434343"/>
              </a:solidFill>
              <a:latin typeface="Rubik"/>
              <a:ea typeface="Rubik"/>
              <a:cs typeface="Rubik"/>
              <a:sym typeface="Rubik"/>
            </a:endParaRPr>
          </a:p>
        </p:txBody>
      </p:sp>
      <p:sp>
        <p:nvSpPr>
          <p:cNvPr id="309" name="Google Shape;309;p34"/>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310" name="Google Shape;310;p34"/>
          <p:cNvSpPr txBox="1"/>
          <p:nvPr/>
        </p:nvSpPr>
        <p:spPr>
          <a:xfrm>
            <a:off x="67671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311" name="Google Shape;311;p34"/>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312" name="Google Shape;312;p34"/>
          <p:cNvPicPr preferRelativeResize="0"/>
          <p:nvPr/>
        </p:nvPicPr>
        <p:blipFill>
          <a:blip r:embed="rId3">
            <a:alphaModFix/>
          </a:blip>
          <a:stretch>
            <a:fillRect/>
          </a:stretch>
        </p:blipFill>
        <p:spPr>
          <a:xfrm>
            <a:off x="3449552" y="1883975"/>
            <a:ext cx="1494875" cy="3026288"/>
          </a:xfrm>
          <a:prstGeom prst="rect">
            <a:avLst/>
          </a:prstGeom>
          <a:noFill/>
          <a:ln>
            <a:noFill/>
          </a:ln>
        </p:spPr>
      </p:pic>
      <p:pic>
        <p:nvPicPr>
          <p:cNvPr id="313" name="Google Shape;313;p34"/>
          <p:cNvPicPr preferRelativeResize="0"/>
          <p:nvPr/>
        </p:nvPicPr>
        <p:blipFill>
          <a:blip r:embed="rId4">
            <a:alphaModFix/>
          </a:blip>
          <a:stretch>
            <a:fillRect/>
          </a:stretch>
        </p:blipFill>
        <p:spPr>
          <a:xfrm>
            <a:off x="5098900" y="1883975"/>
            <a:ext cx="1494875" cy="3026301"/>
          </a:xfrm>
          <a:prstGeom prst="rect">
            <a:avLst/>
          </a:prstGeom>
          <a:noFill/>
          <a:ln>
            <a:noFill/>
          </a:ln>
        </p:spPr>
      </p:pic>
      <p:pic>
        <p:nvPicPr>
          <p:cNvPr id="314" name="Google Shape;314;p34"/>
          <p:cNvPicPr preferRelativeResize="0"/>
          <p:nvPr/>
        </p:nvPicPr>
        <p:blipFill>
          <a:blip r:embed="rId5">
            <a:alphaModFix/>
          </a:blip>
          <a:stretch>
            <a:fillRect/>
          </a:stretch>
        </p:blipFill>
        <p:spPr>
          <a:xfrm>
            <a:off x="6878625" y="1911200"/>
            <a:ext cx="1494875" cy="3026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8" name="Shape 318"/>
        <p:cNvGrpSpPr/>
        <p:nvPr/>
      </p:nvGrpSpPr>
      <p:grpSpPr>
        <a:xfrm>
          <a:off x="0" y="0"/>
          <a:ext cx="0" cy="0"/>
          <a:chOff x="0" y="0"/>
          <a:chExt cx="0" cy="0"/>
        </a:xfrm>
      </p:grpSpPr>
      <p:sp>
        <p:nvSpPr>
          <p:cNvPr id="319" name="Google Shape;319;p35"/>
          <p:cNvSpPr txBox="1"/>
          <p:nvPr/>
        </p:nvSpPr>
        <p:spPr>
          <a:xfrm>
            <a:off x="2102850" y="1996350"/>
            <a:ext cx="4938300" cy="115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
        <p:nvSpPr>
          <p:cNvPr id="320" name="Google Shape;320;p35"/>
          <p:cNvSpPr txBox="1"/>
          <p:nvPr/>
        </p:nvSpPr>
        <p:spPr>
          <a:xfrm>
            <a:off x="2488800" y="2248500"/>
            <a:ext cx="416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ubik"/>
                <a:ea typeface="Rubik"/>
                <a:cs typeface="Rubik"/>
                <a:sym typeface="Rubik"/>
              </a:rPr>
              <a:t>Market</a:t>
            </a:r>
            <a:endParaRPr sz="3000"/>
          </a:p>
        </p:txBody>
      </p:sp>
      <p:pic>
        <p:nvPicPr>
          <p:cNvPr id="321" name="Google Shape;321;p35"/>
          <p:cNvPicPr preferRelativeResize="0"/>
          <p:nvPr/>
        </p:nvPicPr>
        <p:blipFill>
          <a:blip r:embed="rId3">
            <a:alphaModFix/>
          </a:blip>
          <a:stretch>
            <a:fillRect/>
          </a:stretch>
        </p:blipFill>
        <p:spPr>
          <a:xfrm rot="8612321">
            <a:off x="6831500" y="3442675"/>
            <a:ext cx="485775" cy="952500"/>
          </a:xfrm>
          <a:prstGeom prst="rect">
            <a:avLst/>
          </a:prstGeom>
          <a:noFill/>
          <a:ln>
            <a:noFill/>
          </a:ln>
        </p:spPr>
      </p:pic>
      <p:pic>
        <p:nvPicPr>
          <p:cNvPr id="322" name="Google Shape;322;p35"/>
          <p:cNvPicPr preferRelativeResize="0"/>
          <p:nvPr/>
        </p:nvPicPr>
        <p:blipFill>
          <a:blip r:embed="rId4">
            <a:alphaModFix/>
          </a:blip>
          <a:stretch>
            <a:fillRect/>
          </a:stretch>
        </p:blipFill>
        <p:spPr>
          <a:xfrm rot="-1843433">
            <a:off x="1122450" y="990637"/>
            <a:ext cx="533400" cy="923925"/>
          </a:xfrm>
          <a:prstGeom prst="rect">
            <a:avLst/>
          </a:prstGeom>
          <a:noFill/>
          <a:ln>
            <a:noFill/>
          </a:ln>
        </p:spPr>
      </p:pic>
      <p:pic>
        <p:nvPicPr>
          <p:cNvPr id="323" name="Google Shape;323;p35"/>
          <p:cNvPicPr preferRelativeResize="0"/>
          <p:nvPr/>
        </p:nvPicPr>
        <p:blipFill>
          <a:blip r:embed="rId5">
            <a:alphaModFix/>
          </a:blip>
          <a:stretch>
            <a:fillRect/>
          </a:stretch>
        </p:blipFill>
        <p:spPr>
          <a:xfrm>
            <a:off x="742875" y="3029200"/>
            <a:ext cx="523875" cy="523875"/>
          </a:xfrm>
          <a:prstGeom prst="rect">
            <a:avLst/>
          </a:prstGeom>
          <a:noFill/>
          <a:ln>
            <a:noFill/>
          </a:ln>
        </p:spPr>
      </p:pic>
      <p:pic>
        <p:nvPicPr>
          <p:cNvPr id="324" name="Google Shape;324;p35"/>
          <p:cNvPicPr preferRelativeResize="0"/>
          <p:nvPr/>
        </p:nvPicPr>
        <p:blipFill>
          <a:blip r:embed="rId6">
            <a:alphaModFix/>
          </a:blip>
          <a:stretch>
            <a:fillRect/>
          </a:stretch>
        </p:blipFill>
        <p:spPr>
          <a:xfrm>
            <a:off x="5593075" y="852100"/>
            <a:ext cx="523875" cy="523875"/>
          </a:xfrm>
          <a:prstGeom prst="rect">
            <a:avLst/>
          </a:prstGeom>
          <a:noFill/>
          <a:ln>
            <a:noFill/>
          </a:ln>
        </p:spPr>
      </p:pic>
      <p:pic>
        <p:nvPicPr>
          <p:cNvPr id="325" name="Google Shape;325;p35"/>
          <p:cNvPicPr preferRelativeResize="0"/>
          <p:nvPr/>
        </p:nvPicPr>
        <p:blipFill>
          <a:blip r:embed="rId7">
            <a:alphaModFix/>
          </a:blip>
          <a:stretch>
            <a:fillRect/>
          </a:stretch>
        </p:blipFill>
        <p:spPr>
          <a:xfrm>
            <a:off x="1669650" y="3823425"/>
            <a:ext cx="819150" cy="781050"/>
          </a:xfrm>
          <a:prstGeom prst="rect">
            <a:avLst/>
          </a:prstGeom>
          <a:noFill/>
          <a:ln>
            <a:noFill/>
          </a:ln>
        </p:spPr>
      </p:pic>
      <p:pic>
        <p:nvPicPr>
          <p:cNvPr id="326" name="Google Shape;326;p35"/>
          <p:cNvPicPr preferRelativeResize="0"/>
          <p:nvPr/>
        </p:nvPicPr>
        <p:blipFill>
          <a:blip r:embed="rId8">
            <a:alphaModFix/>
          </a:blip>
          <a:stretch>
            <a:fillRect/>
          </a:stretch>
        </p:blipFill>
        <p:spPr>
          <a:xfrm rot="1619942">
            <a:off x="7130275" y="1090650"/>
            <a:ext cx="828675" cy="723900"/>
          </a:xfrm>
          <a:prstGeom prst="rect">
            <a:avLst/>
          </a:prstGeom>
          <a:noFill/>
          <a:ln>
            <a:noFill/>
          </a:ln>
        </p:spPr>
      </p:pic>
      <p:pic>
        <p:nvPicPr>
          <p:cNvPr id="327" name="Google Shape;327;p35"/>
          <p:cNvPicPr preferRelativeResize="0"/>
          <p:nvPr/>
        </p:nvPicPr>
        <p:blipFill>
          <a:blip r:embed="rId6">
            <a:alphaModFix/>
          </a:blip>
          <a:stretch>
            <a:fillRect/>
          </a:stretch>
        </p:blipFill>
        <p:spPr>
          <a:xfrm>
            <a:off x="3296475" y="3553075"/>
            <a:ext cx="523875" cy="523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1" name="Shape 331"/>
        <p:cNvGrpSpPr/>
        <p:nvPr/>
      </p:nvGrpSpPr>
      <p:grpSpPr>
        <a:xfrm>
          <a:off x="0" y="0"/>
          <a:ext cx="0" cy="0"/>
          <a:chOff x="0" y="0"/>
          <a:chExt cx="0" cy="0"/>
        </a:xfrm>
      </p:grpSpPr>
      <p:sp>
        <p:nvSpPr>
          <p:cNvPr id="332" name="Google Shape;332;p36"/>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333" name="Google Shape;333;p36"/>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Multiple sections give decision overload to new users and each tab is not clear to the users what “index funds” might mean</a:t>
            </a:r>
            <a:r>
              <a:rPr lang="en" sz="1500">
                <a:solidFill>
                  <a:srgbClr val="434343"/>
                </a:solidFill>
                <a:latin typeface="Rubik"/>
                <a:ea typeface="Rubik"/>
                <a:cs typeface="Rubik"/>
                <a:sym typeface="Rubik"/>
              </a:rPr>
              <a:t>…</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Delete each of the tabs and instead have a list of investments prioritizing index funds w/o telling the users </a:t>
            </a:r>
            <a:r>
              <a:rPr lang="en" sz="1500">
                <a:solidFill>
                  <a:srgbClr val="434343"/>
                </a:solidFill>
                <a:latin typeface="Rubik"/>
                <a:ea typeface="Rubik"/>
                <a:cs typeface="Rubik"/>
                <a:sym typeface="Rubik"/>
              </a:rPr>
              <a:t>explicitly</a:t>
            </a:r>
            <a:endParaRPr sz="1500">
              <a:solidFill>
                <a:srgbClr val="434343"/>
              </a:solidFill>
              <a:latin typeface="Rubik"/>
              <a:ea typeface="Rubik"/>
              <a:cs typeface="Rubik"/>
              <a:sym typeface="Rubik"/>
            </a:endParaRPr>
          </a:p>
        </p:txBody>
      </p:sp>
      <p:sp>
        <p:nvSpPr>
          <p:cNvPr id="334" name="Google Shape;334;p36"/>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Simplifying “Recommended for you”</a:t>
            </a:r>
            <a:endParaRPr b="1" sz="2800">
              <a:solidFill>
                <a:srgbClr val="434343"/>
              </a:solidFill>
              <a:latin typeface="Rubik"/>
              <a:ea typeface="Rubik"/>
              <a:cs typeface="Rubik"/>
              <a:sym typeface="Rubik"/>
            </a:endParaRPr>
          </a:p>
        </p:txBody>
      </p:sp>
      <p:sp>
        <p:nvSpPr>
          <p:cNvPr id="335" name="Google Shape;335;p36"/>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336" name="Google Shape;336;p36"/>
          <p:cNvSpPr txBox="1"/>
          <p:nvPr/>
        </p:nvSpPr>
        <p:spPr>
          <a:xfrm>
            <a:off x="6843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337" name="Google Shape;337;p36"/>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338" name="Google Shape;338;p36"/>
          <p:cNvPicPr preferRelativeResize="0"/>
          <p:nvPr/>
        </p:nvPicPr>
        <p:blipFill>
          <a:blip r:embed="rId3">
            <a:alphaModFix/>
          </a:blip>
          <a:stretch>
            <a:fillRect/>
          </a:stretch>
        </p:blipFill>
        <p:spPr>
          <a:xfrm>
            <a:off x="3483700" y="1911200"/>
            <a:ext cx="1494875" cy="3011524"/>
          </a:xfrm>
          <a:prstGeom prst="rect">
            <a:avLst/>
          </a:prstGeom>
          <a:noFill/>
          <a:ln>
            <a:noFill/>
          </a:ln>
        </p:spPr>
      </p:pic>
      <p:pic>
        <p:nvPicPr>
          <p:cNvPr id="339" name="Google Shape;339;p36"/>
          <p:cNvPicPr preferRelativeResize="0"/>
          <p:nvPr/>
        </p:nvPicPr>
        <p:blipFill>
          <a:blip r:embed="rId4">
            <a:alphaModFix/>
          </a:blip>
          <a:stretch>
            <a:fillRect/>
          </a:stretch>
        </p:blipFill>
        <p:spPr>
          <a:xfrm>
            <a:off x="5098897" y="1911200"/>
            <a:ext cx="1494875" cy="3037166"/>
          </a:xfrm>
          <a:prstGeom prst="rect">
            <a:avLst/>
          </a:prstGeom>
          <a:noFill/>
          <a:ln>
            <a:noFill/>
          </a:ln>
        </p:spPr>
      </p:pic>
      <p:pic>
        <p:nvPicPr>
          <p:cNvPr id="340" name="Google Shape;340;p36"/>
          <p:cNvPicPr preferRelativeResize="0"/>
          <p:nvPr/>
        </p:nvPicPr>
        <p:blipFill>
          <a:blip r:embed="rId5">
            <a:alphaModFix/>
          </a:blip>
          <a:stretch>
            <a:fillRect/>
          </a:stretch>
        </p:blipFill>
        <p:spPr>
          <a:xfrm>
            <a:off x="6895673" y="1903825"/>
            <a:ext cx="1494875" cy="30262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4" name="Shape 344"/>
        <p:cNvGrpSpPr/>
        <p:nvPr/>
      </p:nvGrpSpPr>
      <p:grpSpPr>
        <a:xfrm>
          <a:off x="0" y="0"/>
          <a:ext cx="0" cy="0"/>
          <a:chOff x="0" y="0"/>
          <a:chExt cx="0" cy="0"/>
        </a:xfrm>
      </p:grpSpPr>
      <p:sp>
        <p:nvSpPr>
          <p:cNvPr id="345" name="Google Shape;345;p37"/>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2</a:t>
            </a:r>
            <a:endParaRPr b="1" sz="2000">
              <a:solidFill>
                <a:srgbClr val="FFFFFF"/>
              </a:solidFill>
              <a:latin typeface="Rubik"/>
              <a:ea typeface="Rubik"/>
              <a:cs typeface="Rubik"/>
              <a:sym typeface="Rubik"/>
            </a:endParaRPr>
          </a:p>
        </p:txBody>
      </p:sp>
      <p:sp>
        <p:nvSpPr>
          <p:cNvPr id="346" name="Google Shape;346;p37"/>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The “Invest” button after clicking a new stock is unclear if it is a monetary </a:t>
            </a:r>
            <a:r>
              <a:rPr lang="en" sz="1500">
                <a:solidFill>
                  <a:srgbClr val="434343"/>
                </a:solidFill>
                <a:latin typeface="Rubik"/>
                <a:ea typeface="Rubik"/>
                <a:cs typeface="Rubik"/>
                <a:sym typeface="Rubik"/>
              </a:rPr>
              <a:t>commitment</a:t>
            </a:r>
            <a:r>
              <a:rPr lang="en" sz="1500">
                <a:solidFill>
                  <a:srgbClr val="434343"/>
                </a:solidFill>
                <a:latin typeface="Rubik"/>
                <a:ea typeface="Rubik"/>
                <a:cs typeface="Rubik"/>
                <a:sym typeface="Rubik"/>
              </a:rPr>
              <a:t> or details</a:t>
            </a:r>
            <a:r>
              <a:rPr lang="en" sz="1500">
                <a:solidFill>
                  <a:srgbClr val="434343"/>
                </a:solidFill>
                <a:latin typeface="Rubik"/>
                <a:ea typeface="Rubik"/>
                <a:cs typeface="Rubik"/>
                <a:sym typeface="Rubik"/>
              </a:rPr>
              <a:t>…</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Clicking on a stock from Market page shows a clear “Invest Now” action button</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Pop up clarifies option of </a:t>
            </a:r>
            <a:r>
              <a:rPr lang="en" sz="1500">
                <a:solidFill>
                  <a:srgbClr val="434343"/>
                </a:solidFill>
                <a:latin typeface="Rubik"/>
                <a:ea typeface="Rubik"/>
                <a:cs typeface="Rubik"/>
                <a:sym typeface="Rubik"/>
              </a:rPr>
              <a:t>independent</a:t>
            </a:r>
            <a:r>
              <a:rPr lang="en" sz="1500">
                <a:solidFill>
                  <a:srgbClr val="434343"/>
                </a:solidFill>
                <a:latin typeface="Rubik"/>
                <a:ea typeface="Rubik"/>
                <a:cs typeface="Rubik"/>
                <a:sym typeface="Rubik"/>
              </a:rPr>
              <a:t> or with friends</a:t>
            </a:r>
            <a:endParaRPr sz="1500">
              <a:solidFill>
                <a:srgbClr val="434343"/>
              </a:solidFill>
              <a:latin typeface="Rubik"/>
              <a:ea typeface="Rubik"/>
              <a:cs typeface="Rubik"/>
              <a:sym typeface="Rubik"/>
            </a:endParaRPr>
          </a:p>
        </p:txBody>
      </p:sp>
      <p:sp>
        <p:nvSpPr>
          <p:cNvPr id="347" name="Google Shape;347;p37"/>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Clarify wording to invest in new stock </a:t>
            </a:r>
            <a:endParaRPr b="1" sz="2800">
              <a:solidFill>
                <a:srgbClr val="434343"/>
              </a:solidFill>
              <a:latin typeface="Rubik"/>
              <a:ea typeface="Rubik"/>
              <a:cs typeface="Rubik"/>
              <a:sym typeface="Rubik"/>
            </a:endParaRPr>
          </a:p>
        </p:txBody>
      </p:sp>
      <p:sp>
        <p:nvSpPr>
          <p:cNvPr id="348" name="Google Shape;348;p37"/>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349" name="Google Shape;349;p37"/>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350" name="Google Shape;350;p37"/>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351" name="Google Shape;351;p37"/>
          <p:cNvPicPr preferRelativeResize="0"/>
          <p:nvPr/>
        </p:nvPicPr>
        <p:blipFill>
          <a:blip r:embed="rId3">
            <a:alphaModFix/>
          </a:blip>
          <a:stretch>
            <a:fillRect/>
          </a:stretch>
        </p:blipFill>
        <p:spPr>
          <a:xfrm>
            <a:off x="3449500" y="1911199"/>
            <a:ext cx="1494875" cy="3011587"/>
          </a:xfrm>
          <a:prstGeom prst="rect">
            <a:avLst/>
          </a:prstGeom>
          <a:noFill/>
          <a:ln>
            <a:noFill/>
          </a:ln>
        </p:spPr>
      </p:pic>
      <p:pic>
        <p:nvPicPr>
          <p:cNvPr id="352" name="Google Shape;352;p37"/>
          <p:cNvPicPr preferRelativeResize="0"/>
          <p:nvPr/>
        </p:nvPicPr>
        <p:blipFill>
          <a:blip r:embed="rId4">
            <a:alphaModFix/>
          </a:blip>
          <a:stretch>
            <a:fillRect/>
          </a:stretch>
        </p:blipFill>
        <p:spPr>
          <a:xfrm>
            <a:off x="5351247" y="1911200"/>
            <a:ext cx="1494875" cy="3022660"/>
          </a:xfrm>
          <a:prstGeom prst="rect">
            <a:avLst/>
          </a:prstGeom>
          <a:noFill/>
          <a:ln>
            <a:noFill/>
          </a:ln>
        </p:spPr>
      </p:pic>
      <p:pic>
        <p:nvPicPr>
          <p:cNvPr id="353" name="Google Shape;353;p37"/>
          <p:cNvPicPr preferRelativeResize="0"/>
          <p:nvPr/>
        </p:nvPicPr>
        <p:blipFill>
          <a:blip r:embed="rId5">
            <a:alphaModFix/>
          </a:blip>
          <a:stretch>
            <a:fillRect/>
          </a:stretch>
        </p:blipFill>
        <p:spPr>
          <a:xfrm>
            <a:off x="7098475" y="1911200"/>
            <a:ext cx="1494875" cy="3011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7" name="Shape 357"/>
        <p:cNvGrpSpPr/>
        <p:nvPr/>
      </p:nvGrpSpPr>
      <p:grpSpPr>
        <a:xfrm>
          <a:off x="0" y="0"/>
          <a:ext cx="0" cy="0"/>
          <a:chOff x="0" y="0"/>
          <a:chExt cx="0" cy="0"/>
        </a:xfrm>
      </p:grpSpPr>
      <p:sp>
        <p:nvSpPr>
          <p:cNvPr id="358" name="Google Shape;358;p38"/>
          <p:cNvSpPr txBox="1"/>
          <p:nvPr/>
        </p:nvSpPr>
        <p:spPr>
          <a:xfrm>
            <a:off x="2102850" y="1996350"/>
            <a:ext cx="4938300" cy="115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
        <p:nvSpPr>
          <p:cNvPr id="359" name="Google Shape;359;p38"/>
          <p:cNvSpPr txBox="1"/>
          <p:nvPr/>
        </p:nvSpPr>
        <p:spPr>
          <a:xfrm>
            <a:off x="2488800" y="2248500"/>
            <a:ext cx="416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ubik"/>
                <a:ea typeface="Rubik"/>
                <a:cs typeface="Rubik"/>
                <a:sym typeface="Rubik"/>
              </a:rPr>
              <a:t>Send Invite</a:t>
            </a:r>
            <a:endParaRPr sz="3000"/>
          </a:p>
        </p:txBody>
      </p:sp>
      <p:pic>
        <p:nvPicPr>
          <p:cNvPr id="360" name="Google Shape;360;p38"/>
          <p:cNvPicPr preferRelativeResize="0"/>
          <p:nvPr/>
        </p:nvPicPr>
        <p:blipFill>
          <a:blip r:embed="rId3">
            <a:alphaModFix/>
          </a:blip>
          <a:stretch>
            <a:fillRect/>
          </a:stretch>
        </p:blipFill>
        <p:spPr>
          <a:xfrm rot="8612321">
            <a:off x="6831500" y="3442675"/>
            <a:ext cx="485775" cy="952500"/>
          </a:xfrm>
          <a:prstGeom prst="rect">
            <a:avLst/>
          </a:prstGeom>
          <a:noFill/>
          <a:ln>
            <a:noFill/>
          </a:ln>
        </p:spPr>
      </p:pic>
      <p:pic>
        <p:nvPicPr>
          <p:cNvPr id="361" name="Google Shape;361;p38"/>
          <p:cNvPicPr preferRelativeResize="0"/>
          <p:nvPr/>
        </p:nvPicPr>
        <p:blipFill>
          <a:blip r:embed="rId4">
            <a:alphaModFix/>
          </a:blip>
          <a:stretch>
            <a:fillRect/>
          </a:stretch>
        </p:blipFill>
        <p:spPr>
          <a:xfrm rot="-1843433">
            <a:off x="1122450" y="990637"/>
            <a:ext cx="533400" cy="923925"/>
          </a:xfrm>
          <a:prstGeom prst="rect">
            <a:avLst/>
          </a:prstGeom>
          <a:noFill/>
          <a:ln>
            <a:noFill/>
          </a:ln>
        </p:spPr>
      </p:pic>
      <p:pic>
        <p:nvPicPr>
          <p:cNvPr id="362" name="Google Shape;362;p38"/>
          <p:cNvPicPr preferRelativeResize="0"/>
          <p:nvPr/>
        </p:nvPicPr>
        <p:blipFill>
          <a:blip r:embed="rId5">
            <a:alphaModFix/>
          </a:blip>
          <a:stretch>
            <a:fillRect/>
          </a:stretch>
        </p:blipFill>
        <p:spPr>
          <a:xfrm>
            <a:off x="742875" y="3029200"/>
            <a:ext cx="523875" cy="523875"/>
          </a:xfrm>
          <a:prstGeom prst="rect">
            <a:avLst/>
          </a:prstGeom>
          <a:noFill/>
          <a:ln>
            <a:noFill/>
          </a:ln>
        </p:spPr>
      </p:pic>
      <p:pic>
        <p:nvPicPr>
          <p:cNvPr id="363" name="Google Shape;363;p38"/>
          <p:cNvPicPr preferRelativeResize="0"/>
          <p:nvPr/>
        </p:nvPicPr>
        <p:blipFill>
          <a:blip r:embed="rId6">
            <a:alphaModFix/>
          </a:blip>
          <a:stretch>
            <a:fillRect/>
          </a:stretch>
        </p:blipFill>
        <p:spPr>
          <a:xfrm>
            <a:off x="5593075" y="852100"/>
            <a:ext cx="523875" cy="523875"/>
          </a:xfrm>
          <a:prstGeom prst="rect">
            <a:avLst/>
          </a:prstGeom>
          <a:noFill/>
          <a:ln>
            <a:noFill/>
          </a:ln>
        </p:spPr>
      </p:pic>
      <p:pic>
        <p:nvPicPr>
          <p:cNvPr id="364" name="Google Shape;364;p38"/>
          <p:cNvPicPr preferRelativeResize="0"/>
          <p:nvPr/>
        </p:nvPicPr>
        <p:blipFill>
          <a:blip r:embed="rId7">
            <a:alphaModFix/>
          </a:blip>
          <a:stretch>
            <a:fillRect/>
          </a:stretch>
        </p:blipFill>
        <p:spPr>
          <a:xfrm>
            <a:off x="1669650" y="3823425"/>
            <a:ext cx="819150" cy="781050"/>
          </a:xfrm>
          <a:prstGeom prst="rect">
            <a:avLst/>
          </a:prstGeom>
          <a:noFill/>
          <a:ln>
            <a:noFill/>
          </a:ln>
        </p:spPr>
      </p:pic>
      <p:pic>
        <p:nvPicPr>
          <p:cNvPr id="365" name="Google Shape;365;p38"/>
          <p:cNvPicPr preferRelativeResize="0"/>
          <p:nvPr/>
        </p:nvPicPr>
        <p:blipFill>
          <a:blip r:embed="rId8">
            <a:alphaModFix/>
          </a:blip>
          <a:stretch>
            <a:fillRect/>
          </a:stretch>
        </p:blipFill>
        <p:spPr>
          <a:xfrm rot="1619942">
            <a:off x="7130275" y="1090650"/>
            <a:ext cx="828675" cy="723900"/>
          </a:xfrm>
          <a:prstGeom prst="rect">
            <a:avLst/>
          </a:prstGeom>
          <a:noFill/>
          <a:ln>
            <a:noFill/>
          </a:ln>
        </p:spPr>
      </p:pic>
      <p:pic>
        <p:nvPicPr>
          <p:cNvPr id="366" name="Google Shape;366;p38"/>
          <p:cNvPicPr preferRelativeResize="0"/>
          <p:nvPr/>
        </p:nvPicPr>
        <p:blipFill>
          <a:blip r:embed="rId6">
            <a:alphaModFix/>
          </a:blip>
          <a:stretch>
            <a:fillRect/>
          </a:stretch>
        </p:blipFill>
        <p:spPr>
          <a:xfrm>
            <a:off x="3296475" y="3553075"/>
            <a:ext cx="523875" cy="523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0" name="Shape 370"/>
        <p:cNvGrpSpPr/>
        <p:nvPr/>
      </p:nvGrpSpPr>
      <p:grpSpPr>
        <a:xfrm>
          <a:off x="0" y="0"/>
          <a:ext cx="0" cy="0"/>
          <a:chOff x="0" y="0"/>
          <a:chExt cx="0" cy="0"/>
        </a:xfrm>
      </p:grpSpPr>
      <p:sp>
        <p:nvSpPr>
          <p:cNvPr id="371" name="Google Shape;371;p39"/>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372" name="Google Shape;372;p39"/>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No status confirmation for the user that an invite has been sent</a:t>
            </a:r>
            <a:r>
              <a:rPr lang="en" sz="1500">
                <a:solidFill>
                  <a:srgbClr val="434343"/>
                </a:solidFill>
                <a:latin typeface="Rubik"/>
                <a:ea typeface="Rubik"/>
                <a:cs typeface="Rubik"/>
                <a:sym typeface="Rubik"/>
              </a:rPr>
              <a:t>…</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Clicking on a stock from Market page shows a clear “Invest Now” action button</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Pop up clarifies option of independent or with friends</a:t>
            </a:r>
            <a:endParaRPr sz="1500">
              <a:solidFill>
                <a:srgbClr val="434343"/>
              </a:solidFill>
              <a:latin typeface="Rubik"/>
              <a:ea typeface="Rubik"/>
              <a:cs typeface="Rubik"/>
              <a:sym typeface="Rubik"/>
            </a:endParaRPr>
          </a:p>
        </p:txBody>
      </p:sp>
      <p:sp>
        <p:nvSpPr>
          <p:cNvPr id="373" name="Google Shape;373;p39"/>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Include confirmation screen</a:t>
            </a:r>
            <a:endParaRPr b="1" sz="2800">
              <a:solidFill>
                <a:srgbClr val="434343"/>
              </a:solidFill>
              <a:latin typeface="Rubik"/>
              <a:ea typeface="Rubik"/>
              <a:cs typeface="Rubik"/>
              <a:sym typeface="Rubik"/>
            </a:endParaRPr>
          </a:p>
        </p:txBody>
      </p:sp>
      <p:sp>
        <p:nvSpPr>
          <p:cNvPr id="374" name="Google Shape;374;p39"/>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375" name="Google Shape;375;p39"/>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376" name="Google Shape;376;p39"/>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377" name="Google Shape;377;p39"/>
          <p:cNvPicPr preferRelativeResize="0"/>
          <p:nvPr/>
        </p:nvPicPr>
        <p:blipFill>
          <a:blip r:embed="rId3">
            <a:alphaModFix/>
          </a:blip>
          <a:stretch>
            <a:fillRect/>
          </a:stretch>
        </p:blipFill>
        <p:spPr>
          <a:xfrm>
            <a:off x="3487735" y="2708075"/>
            <a:ext cx="1197118" cy="552900"/>
          </a:xfrm>
          <a:prstGeom prst="rect">
            <a:avLst/>
          </a:prstGeom>
          <a:noFill/>
          <a:ln>
            <a:noFill/>
          </a:ln>
        </p:spPr>
      </p:pic>
      <p:pic>
        <p:nvPicPr>
          <p:cNvPr id="378" name="Google Shape;378;p39"/>
          <p:cNvPicPr preferRelativeResize="0"/>
          <p:nvPr/>
        </p:nvPicPr>
        <p:blipFill>
          <a:blip r:embed="rId4">
            <a:alphaModFix/>
          </a:blip>
          <a:stretch>
            <a:fillRect/>
          </a:stretch>
        </p:blipFill>
        <p:spPr>
          <a:xfrm>
            <a:off x="5440195" y="2137425"/>
            <a:ext cx="1312375" cy="2602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2" name="Shape 382"/>
        <p:cNvGrpSpPr/>
        <p:nvPr/>
      </p:nvGrpSpPr>
      <p:grpSpPr>
        <a:xfrm>
          <a:off x="0" y="0"/>
          <a:ext cx="0" cy="0"/>
          <a:chOff x="0" y="0"/>
          <a:chExt cx="0" cy="0"/>
        </a:xfrm>
      </p:grpSpPr>
      <p:sp>
        <p:nvSpPr>
          <p:cNvPr id="383" name="Google Shape;383;p40"/>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2</a:t>
            </a:r>
            <a:endParaRPr b="1" sz="2000">
              <a:solidFill>
                <a:srgbClr val="FFFFFF"/>
              </a:solidFill>
              <a:latin typeface="Rubik"/>
              <a:ea typeface="Rubik"/>
              <a:cs typeface="Rubik"/>
              <a:sym typeface="Rubik"/>
            </a:endParaRPr>
          </a:p>
        </p:txBody>
      </p:sp>
      <p:sp>
        <p:nvSpPr>
          <p:cNvPr id="384" name="Google Shape;384;p40"/>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Users might run into errors when adding a friend that is already in the app</a:t>
            </a:r>
            <a:r>
              <a:rPr lang="en" sz="1500">
                <a:solidFill>
                  <a:srgbClr val="434343"/>
                </a:solidFill>
                <a:latin typeface="Rubik"/>
                <a:ea typeface="Rubik"/>
                <a:cs typeface="Rubik"/>
                <a:sym typeface="Rubik"/>
              </a:rPr>
              <a:t>…</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The friend selection page marks people who are already in the investment group</a:t>
            </a:r>
            <a:endParaRPr sz="1500">
              <a:solidFill>
                <a:srgbClr val="434343"/>
              </a:solidFill>
              <a:latin typeface="Rubik"/>
              <a:ea typeface="Rubik"/>
              <a:cs typeface="Rubik"/>
              <a:sym typeface="Rubik"/>
            </a:endParaRPr>
          </a:p>
        </p:txBody>
      </p:sp>
      <p:sp>
        <p:nvSpPr>
          <p:cNvPr id="385" name="Google Shape;385;p40"/>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Clarity on existing group members</a:t>
            </a:r>
            <a:endParaRPr b="1" sz="2800">
              <a:solidFill>
                <a:srgbClr val="434343"/>
              </a:solidFill>
              <a:latin typeface="Rubik"/>
              <a:ea typeface="Rubik"/>
              <a:cs typeface="Rubik"/>
              <a:sym typeface="Rubik"/>
            </a:endParaRPr>
          </a:p>
        </p:txBody>
      </p:sp>
      <p:sp>
        <p:nvSpPr>
          <p:cNvPr id="386" name="Google Shape;386;p40"/>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387" name="Google Shape;387;p40"/>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388" name="Google Shape;388;p40"/>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389" name="Google Shape;389;p40"/>
          <p:cNvPicPr preferRelativeResize="0"/>
          <p:nvPr/>
        </p:nvPicPr>
        <p:blipFill>
          <a:blip r:embed="rId3">
            <a:alphaModFix/>
          </a:blip>
          <a:stretch>
            <a:fillRect/>
          </a:stretch>
        </p:blipFill>
        <p:spPr>
          <a:xfrm>
            <a:off x="3452648" y="1911200"/>
            <a:ext cx="1494875" cy="2986150"/>
          </a:xfrm>
          <a:prstGeom prst="rect">
            <a:avLst/>
          </a:prstGeom>
          <a:noFill/>
          <a:ln>
            <a:noFill/>
          </a:ln>
        </p:spPr>
      </p:pic>
      <p:pic>
        <p:nvPicPr>
          <p:cNvPr id="390" name="Google Shape;390;p40"/>
          <p:cNvPicPr preferRelativeResize="0"/>
          <p:nvPr/>
        </p:nvPicPr>
        <p:blipFill>
          <a:blip r:embed="rId4">
            <a:alphaModFix/>
          </a:blip>
          <a:stretch>
            <a:fillRect/>
          </a:stretch>
        </p:blipFill>
        <p:spPr>
          <a:xfrm>
            <a:off x="5405827" y="1911200"/>
            <a:ext cx="1494875" cy="2982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4" name="Shape 394"/>
        <p:cNvGrpSpPr/>
        <p:nvPr/>
      </p:nvGrpSpPr>
      <p:grpSpPr>
        <a:xfrm>
          <a:off x="0" y="0"/>
          <a:ext cx="0" cy="0"/>
          <a:chOff x="0" y="0"/>
          <a:chExt cx="0" cy="0"/>
        </a:xfrm>
      </p:grpSpPr>
      <p:sp>
        <p:nvSpPr>
          <p:cNvPr id="395" name="Google Shape;395;p41"/>
          <p:cNvSpPr txBox="1"/>
          <p:nvPr/>
        </p:nvSpPr>
        <p:spPr>
          <a:xfrm>
            <a:off x="2102850" y="1996350"/>
            <a:ext cx="4938300" cy="115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
        <p:nvSpPr>
          <p:cNvPr id="396" name="Google Shape;396;p41"/>
          <p:cNvSpPr txBox="1"/>
          <p:nvPr/>
        </p:nvSpPr>
        <p:spPr>
          <a:xfrm>
            <a:off x="2488800" y="2248500"/>
            <a:ext cx="416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ubik"/>
                <a:ea typeface="Rubik"/>
                <a:cs typeface="Rubik"/>
                <a:sym typeface="Rubik"/>
              </a:rPr>
              <a:t>Profile</a:t>
            </a:r>
            <a:endParaRPr sz="3000"/>
          </a:p>
        </p:txBody>
      </p:sp>
      <p:pic>
        <p:nvPicPr>
          <p:cNvPr id="397" name="Google Shape;397;p41"/>
          <p:cNvPicPr preferRelativeResize="0"/>
          <p:nvPr/>
        </p:nvPicPr>
        <p:blipFill>
          <a:blip r:embed="rId3">
            <a:alphaModFix/>
          </a:blip>
          <a:stretch>
            <a:fillRect/>
          </a:stretch>
        </p:blipFill>
        <p:spPr>
          <a:xfrm rot="8612321">
            <a:off x="6831500" y="3442675"/>
            <a:ext cx="485775" cy="952500"/>
          </a:xfrm>
          <a:prstGeom prst="rect">
            <a:avLst/>
          </a:prstGeom>
          <a:noFill/>
          <a:ln>
            <a:noFill/>
          </a:ln>
        </p:spPr>
      </p:pic>
      <p:pic>
        <p:nvPicPr>
          <p:cNvPr id="398" name="Google Shape;398;p41"/>
          <p:cNvPicPr preferRelativeResize="0"/>
          <p:nvPr/>
        </p:nvPicPr>
        <p:blipFill>
          <a:blip r:embed="rId4">
            <a:alphaModFix/>
          </a:blip>
          <a:stretch>
            <a:fillRect/>
          </a:stretch>
        </p:blipFill>
        <p:spPr>
          <a:xfrm rot="-1843433">
            <a:off x="1122450" y="990637"/>
            <a:ext cx="533400" cy="923925"/>
          </a:xfrm>
          <a:prstGeom prst="rect">
            <a:avLst/>
          </a:prstGeom>
          <a:noFill/>
          <a:ln>
            <a:noFill/>
          </a:ln>
        </p:spPr>
      </p:pic>
      <p:pic>
        <p:nvPicPr>
          <p:cNvPr id="399" name="Google Shape;399;p41"/>
          <p:cNvPicPr preferRelativeResize="0"/>
          <p:nvPr/>
        </p:nvPicPr>
        <p:blipFill>
          <a:blip r:embed="rId5">
            <a:alphaModFix/>
          </a:blip>
          <a:stretch>
            <a:fillRect/>
          </a:stretch>
        </p:blipFill>
        <p:spPr>
          <a:xfrm>
            <a:off x="742875" y="3029200"/>
            <a:ext cx="523875" cy="523875"/>
          </a:xfrm>
          <a:prstGeom prst="rect">
            <a:avLst/>
          </a:prstGeom>
          <a:noFill/>
          <a:ln>
            <a:noFill/>
          </a:ln>
        </p:spPr>
      </p:pic>
      <p:pic>
        <p:nvPicPr>
          <p:cNvPr id="400" name="Google Shape;400;p41"/>
          <p:cNvPicPr preferRelativeResize="0"/>
          <p:nvPr/>
        </p:nvPicPr>
        <p:blipFill>
          <a:blip r:embed="rId6">
            <a:alphaModFix/>
          </a:blip>
          <a:stretch>
            <a:fillRect/>
          </a:stretch>
        </p:blipFill>
        <p:spPr>
          <a:xfrm>
            <a:off x="5593075" y="852100"/>
            <a:ext cx="523875" cy="523875"/>
          </a:xfrm>
          <a:prstGeom prst="rect">
            <a:avLst/>
          </a:prstGeom>
          <a:noFill/>
          <a:ln>
            <a:noFill/>
          </a:ln>
        </p:spPr>
      </p:pic>
      <p:pic>
        <p:nvPicPr>
          <p:cNvPr id="401" name="Google Shape;401;p41"/>
          <p:cNvPicPr preferRelativeResize="0"/>
          <p:nvPr/>
        </p:nvPicPr>
        <p:blipFill>
          <a:blip r:embed="rId7">
            <a:alphaModFix/>
          </a:blip>
          <a:stretch>
            <a:fillRect/>
          </a:stretch>
        </p:blipFill>
        <p:spPr>
          <a:xfrm>
            <a:off x="1669650" y="3823425"/>
            <a:ext cx="819150" cy="781050"/>
          </a:xfrm>
          <a:prstGeom prst="rect">
            <a:avLst/>
          </a:prstGeom>
          <a:noFill/>
          <a:ln>
            <a:noFill/>
          </a:ln>
        </p:spPr>
      </p:pic>
      <p:pic>
        <p:nvPicPr>
          <p:cNvPr id="402" name="Google Shape;402;p41"/>
          <p:cNvPicPr preferRelativeResize="0"/>
          <p:nvPr/>
        </p:nvPicPr>
        <p:blipFill>
          <a:blip r:embed="rId8">
            <a:alphaModFix/>
          </a:blip>
          <a:stretch>
            <a:fillRect/>
          </a:stretch>
        </p:blipFill>
        <p:spPr>
          <a:xfrm rot="1619942">
            <a:off x="7130275" y="1090650"/>
            <a:ext cx="828675" cy="723900"/>
          </a:xfrm>
          <a:prstGeom prst="rect">
            <a:avLst/>
          </a:prstGeom>
          <a:noFill/>
          <a:ln>
            <a:noFill/>
          </a:ln>
        </p:spPr>
      </p:pic>
      <p:pic>
        <p:nvPicPr>
          <p:cNvPr id="403" name="Google Shape;403;p41"/>
          <p:cNvPicPr preferRelativeResize="0"/>
          <p:nvPr/>
        </p:nvPicPr>
        <p:blipFill>
          <a:blip r:embed="rId6">
            <a:alphaModFix/>
          </a:blip>
          <a:stretch>
            <a:fillRect/>
          </a:stretch>
        </p:blipFill>
        <p:spPr>
          <a:xfrm>
            <a:off x="3296475" y="3553075"/>
            <a:ext cx="523875" cy="523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5"/>
          <p:cNvPicPr preferRelativeResize="0"/>
          <p:nvPr/>
        </p:nvPicPr>
        <p:blipFill rotWithShape="1">
          <a:blip r:embed="rId3">
            <a:alphaModFix/>
          </a:blip>
          <a:srcRect b="563" l="0" r="0" t="563"/>
          <a:stretch/>
        </p:blipFill>
        <p:spPr>
          <a:xfrm rot="452535">
            <a:off x="3334603" y="4250357"/>
            <a:ext cx="1255345" cy="1000836"/>
          </a:xfrm>
          <a:prstGeom prst="rect">
            <a:avLst/>
          </a:prstGeom>
          <a:noFill/>
          <a:ln>
            <a:noFill/>
          </a:ln>
        </p:spPr>
      </p:pic>
      <p:sp>
        <p:nvSpPr>
          <p:cNvPr id="95" name="Google Shape;95;p15"/>
          <p:cNvSpPr txBox="1"/>
          <p:nvPr>
            <p:ph idx="1" type="body"/>
          </p:nvPr>
        </p:nvSpPr>
        <p:spPr>
          <a:xfrm>
            <a:off x="397075" y="1097425"/>
            <a:ext cx="2808000" cy="31635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2800">
                <a:latin typeface="Rubik"/>
                <a:ea typeface="Rubik"/>
                <a:cs typeface="Rubik"/>
                <a:sym typeface="Rubik"/>
              </a:rPr>
              <a:t>Value Proposition</a:t>
            </a:r>
            <a:endParaRPr/>
          </a:p>
        </p:txBody>
      </p:sp>
      <p:sp>
        <p:nvSpPr>
          <p:cNvPr id="96" name="Google Shape;96;p15"/>
          <p:cNvSpPr txBox="1"/>
          <p:nvPr/>
        </p:nvSpPr>
        <p:spPr>
          <a:xfrm>
            <a:off x="4572000" y="1097425"/>
            <a:ext cx="3673200" cy="140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lang="en" sz="2400">
                <a:latin typeface="Rubik"/>
                <a:ea typeface="Rubik"/>
                <a:cs typeface="Rubik"/>
                <a:sym typeface="Rubik"/>
              </a:rPr>
              <a:t>Educate and support investment rookies to gain investment literacy</a:t>
            </a:r>
            <a:endParaRPr sz="2400">
              <a:latin typeface="Rubik"/>
              <a:ea typeface="Rubik"/>
              <a:cs typeface="Rubik"/>
              <a:sym typeface="Rubik"/>
            </a:endParaRPr>
          </a:p>
        </p:txBody>
      </p:sp>
      <p:sp>
        <p:nvSpPr>
          <p:cNvPr id="97" name="Google Shape;97;p15"/>
          <p:cNvSpPr txBox="1"/>
          <p:nvPr/>
        </p:nvSpPr>
        <p:spPr>
          <a:xfrm>
            <a:off x="2012201" y="2346500"/>
            <a:ext cx="2705700" cy="33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0">
                <a:solidFill>
                  <a:srgbClr val="E0E0E0"/>
                </a:solidFill>
                <a:latin typeface="Rubik"/>
                <a:ea typeface="Rubik"/>
                <a:cs typeface="Rubik"/>
                <a:sym typeface="Rubik"/>
              </a:rPr>
              <a:t>1</a:t>
            </a:r>
            <a:endParaRPr b="1" sz="25000">
              <a:solidFill>
                <a:srgbClr val="E0E0E0"/>
              </a:solidFill>
              <a:latin typeface="Rubik"/>
              <a:ea typeface="Rubik"/>
              <a:cs typeface="Rubik"/>
              <a:sym typeface="Rubi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7" name="Shape 407"/>
        <p:cNvGrpSpPr/>
        <p:nvPr/>
      </p:nvGrpSpPr>
      <p:grpSpPr>
        <a:xfrm>
          <a:off x="0" y="0"/>
          <a:ext cx="0" cy="0"/>
          <a:chOff x="0" y="0"/>
          <a:chExt cx="0" cy="0"/>
        </a:xfrm>
      </p:grpSpPr>
      <p:sp>
        <p:nvSpPr>
          <p:cNvPr id="408" name="Google Shape;408;p42"/>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409" name="Google Shape;409;p42"/>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B</a:t>
            </a:r>
            <a:r>
              <a:rPr lang="en" sz="1500">
                <a:solidFill>
                  <a:srgbClr val="434343"/>
                </a:solidFill>
                <a:latin typeface="Rubik"/>
                <a:ea typeface="Rubik"/>
                <a:cs typeface="Rubik"/>
                <a:sym typeface="Rubik"/>
              </a:rPr>
              <a:t>alance is ambiguous compared to “Total Investing,” chart is ambiguous interpretation, and new investors are not pressed on industry diversification </a:t>
            </a:r>
            <a:r>
              <a:rPr lang="en" sz="1500">
                <a:solidFill>
                  <a:srgbClr val="434343"/>
                </a:solidFill>
                <a:latin typeface="Rubik"/>
                <a:ea typeface="Rubik"/>
                <a:cs typeface="Rubik"/>
                <a:sym typeface="Rubik"/>
              </a:rPr>
              <a:t>…</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Rethinking the necessary information on the profile page and simplifying!</a:t>
            </a:r>
            <a:endParaRPr sz="1500">
              <a:solidFill>
                <a:srgbClr val="434343"/>
              </a:solidFill>
              <a:latin typeface="Rubik"/>
              <a:ea typeface="Rubik"/>
              <a:cs typeface="Rubik"/>
              <a:sym typeface="Rubik"/>
            </a:endParaRPr>
          </a:p>
        </p:txBody>
      </p:sp>
      <p:sp>
        <p:nvSpPr>
          <p:cNvPr id="410" name="Google Shape;410;p42"/>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Simplifying display information</a:t>
            </a:r>
            <a:endParaRPr b="1" sz="2800">
              <a:solidFill>
                <a:srgbClr val="434343"/>
              </a:solidFill>
              <a:latin typeface="Rubik"/>
              <a:ea typeface="Rubik"/>
              <a:cs typeface="Rubik"/>
              <a:sym typeface="Rubik"/>
            </a:endParaRPr>
          </a:p>
        </p:txBody>
      </p:sp>
      <p:sp>
        <p:nvSpPr>
          <p:cNvPr id="411" name="Google Shape;411;p42"/>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412" name="Google Shape;412;p42"/>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413" name="Google Shape;413;p42"/>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414" name="Google Shape;414;p42"/>
          <p:cNvPicPr preferRelativeResize="0"/>
          <p:nvPr/>
        </p:nvPicPr>
        <p:blipFill>
          <a:blip r:embed="rId3">
            <a:alphaModFix/>
          </a:blip>
          <a:stretch>
            <a:fillRect/>
          </a:stretch>
        </p:blipFill>
        <p:spPr>
          <a:xfrm>
            <a:off x="3390774" y="1911200"/>
            <a:ext cx="1494875" cy="2967413"/>
          </a:xfrm>
          <a:prstGeom prst="rect">
            <a:avLst/>
          </a:prstGeom>
          <a:noFill/>
          <a:ln>
            <a:noFill/>
          </a:ln>
        </p:spPr>
      </p:pic>
      <p:pic>
        <p:nvPicPr>
          <p:cNvPr id="415" name="Google Shape;415;p42"/>
          <p:cNvPicPr preferRelativeResize="0"/>
          <p:nvPr/>
        </p:nvPicPr>
        <p:blipFill>
          <a:blip r:embed="rId4">
            <a:alphaModFix/>
          </a:blip>
          <a:stretch>
            <a:fillRect/>
          </a:stretch>
        </p:blipFill>
        <p:spPr>
          <a:xfrm>
            <a:off x="5298305" y="1883975"/>
            <a:ext cx="1494875" cy="298227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9" name="Shape 419"/>
        <p:cNvGrpSpPr/>
        <p:nvPr/>
      </p:nvGrpSpPr>
      <p:grpSpPr>
        <a:xfrm>
          <a:off x="0" y="0"/>
          <a:ext cx="0" cy="0"/>
          <a:chOff x="0" y="0"/>
          <a:chExt cx="0" cy="0"/>
        </a:xfrm>
      </p:grpSpPr>
      <p:sp>
        <p:nvSpPr>
          <p:cNvPr id="420" name="Google Shape;420;p43"/>
          <p:cNvSpPr txBox="1"/>
          <p:nvPr/>
        </p:nvSpPr>
        <p:spPr>
          <a:xfrm>
            <a:off x="2102850" y="1996350"/>
            <a:ext cx="4938300" cy="115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
        <p:nvSpPr>
          <p:cNvPr id="421" name="Google Shape;421;p43"/>
          <p:cNvSpPr txBox="1"/>
          <p:nvPr/>
        </p:nvSpPr>
        <p:spPr>
          <a:xfrm>
            <a:off x="2488800" y="2248500"/>
            <a:ext cx="416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ubik"/>
                <a:ea typeface="Rubik"/>
                <a:cs typeface="Rubik"/>
                <a:sym typeface="Rubik"/>
              </a:rPr>
              <a:t>Notifications</a:t>
            </a:r>
            <a:endParaRPr sz="3000"/>
          </a:p>
        </p:txBody>
      </p:sp>
      <p:pic>
        <p:nvPicPr>
          <p:cNvPr id="422" name="Google Shape;422;p43"/>
          <p:cNvPicPr preferRelativeResize="0"/>
          <p:nvPr/>
        </p:nvPicPr>
        <p:blipFill>
          <a:blip r:embed="rId3">
            <a:alphaModFix/>
          </a:blip>
          <a:stretch>
            <a:fillRect/>
          </a:stretch>
        </p:blipFill>
        <p:spPr>
          <a:xfrm rot="8612321">
            <a:off x="6831500" y="3442675"/>
            <a:ext cx="485775" cy="952500"/>
          </a:xfrm>
          <a:prstGeom prst="rect">
            <a:avLst/>
          </a:prstGeom>
          <a:noFill/>
          <a:ln>
            <a:noFill/>
          </a:ln>
        </p:spPr>
      </p:pic>
      <p:pic>
        <p:nvPicPr>
          <p:cNvPr id="423" name="Google Shape;423;p43"/>
          <p:cNvPicPr preferRelativeResize="0"/>
          <p:nvPr/>
        </p:nvPicPr>
        <p:blipFill>
          <a:blip r:embed="rId4">
            <a:alphaModFix/>
          </a:blip>
          <a:stretch>
            <a:fillRect/>
          </a:stretch>
        </p:blipFill>
        <p:spPr>
          <a:xfrm rot="-1843433">
            <a:off x="1122450" y="990637"/>
            <a:ext cx="533400" cy="923925"/>
          </a:xfrm>
          <a:prstGeom prst="rect">
            <a:avLst/>
          </a:prstGeom>
          <a:noFill/>
          <a:ln>
            <a:noFill/>
          </a:ln>
        </p:spPr>
      </p:pic>
      <p:pic>
        <p:nvPicPr>
          <p:cNvPr id="424" name="Google Shape;424;p43"/>
          <p:cNvPicPr preferRelativeResize="0"/>
          <p:nvPr/>
        </p:nvPicPr>
        <p:blipFill>
          <a:blip r:embed="rId5">
            <a:alphaModFix/>
          </a:blip>
          <a:stretch>
            <a:fillRect/>
          </a:stretch>
        </p:blipFill>
        <p:spPr>
          <a:xfrm>
            <a:off x="742875" y="3029200"/>
            <a:ext cx="523875" cy="523875"/>
          </a:xfrm>
          <a:prstGeom prst="rect">
            <a:avLst/>
          </a:prstGeom>
          <a:noFill/>
          <a:ln>
            <a:noFill/>
          </a:ln>
        </p:spPr>
      </p:pic>
      <p:pic>
        <p:nvPicPr>
          <p:cNvPr id="425" name="Google Shape;425;p43"/>
          <p:cNvPicPr preferRelativeResize="0"/>
          <p:nvPr/>
        </p:nvPicPr>
        <p:blipFill>
          <a:blip r:embed="rId6">
            <a:alphaModFix/>
          </a:blip>
          <a:stretch>
            <a:fillRect/>
          </a:stretch>
        </p:blipFill>
        <p:spPr>
          <a:xfrm>
            <a:off x="5593075" y="852100"/>
            <a:ext cx="523875" cy="523875"/>
          </a:xfrm>
          <a:prstGeom prst="rect">
            <a:avLst/>
          </a:prstGeom>
          <a:noFill/>
          <a:ln>
            <a:noFill/>
          </a:ln>
        </p:spPr>
      </p:pic>
      <p:pic>
        <p:nvPicPr>
          <p:cNvPr id="426" name="Google Shape;426;p43"/>
          <p:cNvPicPr preferRelativeResize="0"/>
          <p:nvPr/>
        </p:nvPicPr>
        <p:blipFill>
          <a:blip r:embed="rId7">
            <a:alphaModFix/>
          </a:blip>
          <a:stretch>
            <a:fillRect/>
          </a:stretch>
        </p:blipFill>
        <p:spPr>
          <a:xfrm>
            <a:off x="1669650" y="3823425"/>
            <a:ext cx="819150" cy="781050"/>
          </a:xfrm>
          <a:prstGeom prst="rect">
            <a:avLst/>
          </a:prstGeom>
          <a:noFill/>
          <a:ln>
            <a:noFill/>
          </a:ln>
        </p:spPr>
      </p:pic>
      <p:pic>
        <p:nvPicPr>
          <p:cNvPr id="427" name="Google Shape;427;p43"/>
          <p:cNvPicPr preferRelativeResize="0"/>
          <p:nvPr/>
        </p:nvPicPr>
        <p:blipFill>
          <a:blip r:embed="rId8">
            <a:alphaModFix/>
          </a:blip>
          <a:stretch>
            <a:fillRect/>
          </a:stretch>
        </p:blipFill>
        <p:spPr>
          <a:xfrm rot="1619942">
            <a:off x="7130275" y="1090650"/>
            <a:ext cx="828675" cy="723900"/>
          </a:xfrm>
          <a:prstGeom prst="rect">
            <a:avLst/>
          </a:prstGeom>
          <a:noFill/>
          <a:ln>
            <a:noFill/>
          </a:ln>
        </p:spPr>
      </p:pic>
      <p:pic>
        <p:nvPicPr>
          <p:cNvPr id="428" name="Google Shape;428;p43"/>
          <p:cNvPicPr preferRelativeResize="0"/>
          <p:nvPr/>
        </p:nvPicPr>
        <p:blipFill>
          <a:blip r:embed="rId6">
            <a:alphaModFix/>
          </a:blip>
          <a:stretch>
            <a:fillRect/>
          </a:stretch>
        </p:blipFill>
        <p:spPr>
          <a:xfrm>
            <a:off x="3296475" y="3553075"/>
            <a:ext cx="523875" cy="523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2" name="Shape 432"/>
        <p:cNvGrpSpPr/>
        <p:nvPr/>
      </p:nvGrpSpPr>
      <p:grpSpPr>
        <a:xfrm>
          <a:off x="0" y="0"/>
          <a:ext cx="0" cy="0"/>
          <a:chOff x="0" y="0"/>
          <a:chExt cx="0" cy="0"/>
        </a:xfrm>
      </p:grpSpPr>
      <p:sp>
        <p:nvSpPr>
          <p:cNvPr id="433" name="Google Shape;433;p44"/>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434" name="Google Shape;434;p44"/>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All the notifications are confusing and nondescript to a user</a:t>
            </a:r>
            <a:r>
              <a:rPr lang="en" sz="1500">
                <a:solidFill>
                  <a:srgbClr val="434343"/>
                </a:solidFill>
                <a:latin typeface="Rubik"/>
                <a:ea typeface="Rubik"/>
                <a:cs typeface="Rubik"/>
                <a:sym typeface="Rubik"/>
              </a:rPr>
              <a:t> …</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Organize the notifications into labeled categories</a:t>
            </a:r>
            <a:endParaRPr sz="1500">
              <a:solidFill>
                <a:srgbClr val="434343"/>
              </a:solidFill>
              <a:latin typeface="Rubik"/>
              <a:ea typeface="Rubik"/>
              <a:cs typeface="Rubik"/>
              <a:sym typeface="Rubik"/>
            </a:endParaRPr>
          </a:p>
        </p:txBody>
      </p:sp>
      <p:sp>
        <p:nvSpPr>
          <p:cNvPr id="435" name="Google Shape;435;p44"/>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Organizing notification types</a:t>
            </a:r>
            <a:endParaRPr b="1" sz="2800">
              <a:solidFill>
                <a:srgbClr val="434343"/>
              </a:solidFill>
              <a:latin typeface="Rubik"/>
              <a:ea typeface="Rubik"/>
              <a:cs typeface="Rubik"/>
              <a:sym typeface="Rubik"/>
            </a:endParaRPr>
          </a:p>
        </p:txBody>
      </p:sp>
      <p:sp>
        <p:nvSpPr>
          <p:cNvPr id="436" name="Google Shape;436;p44"/>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437" name="Google Shape;437;p44"/>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438" name="Google Shape;438;p44"/>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439" name="Google Shape;439;p44"/>
          <p:cNvPicPr preferRelativeResize="0"/>
          <p:nvPr/>
        </p:nvPicPr>
        <p:blipFill>
          <a:blip r:embed="rId3">
            <a:alphaModFix/>
          </a:blip>
          <a:stretch>
            <a:fillRect/>
          </a:stretch>
        </p:blipFill>
        <p:spPr>
          <a:xfrm>
            <a:off x="3348099" y="1883975"/>
            <a:ext cx="1494875" cy="2920311"/>
          </a:xfrm>
          <a:prstGeom prst="rect">
            <a:avLst/>
          </a:prstGeom>
          <a:noFill/>
          <a:ln>
            <a:noFill/>
          </a:ln>
        </p:spPr>
      </p:pic>
      <p:pic>
        <p:nvPicPr>
          <p:cNvPr id="440" name="Google Shape;440;p44"/>
          <p:cNvPicPr preferRelativeResize="0"/>
          <p:nvPr/>
        </p:nvPicPr>
        <p:blipFill>
          <a:blip r:embed="rId4">
            <a:alphaModFix/>
          </a:blip>
          <a:stretch>
            <a:fillRect/>
          </a:stretch>
        </p:blipFill>
        <p:spPr>
          <a:xfrm>
            <a:off x="5464049" y="1807775"/>
            <a:ext cx="1494875" cy="30201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4" name="Shape 444"/>
        <p:cNvGrpSpPr/>
        <p:nvPr/>
      </p:nvGrpSpPr>
      <p:grpSpPr>
        <a:xfrm>
          <a:off x="0" y="0"/>
          <a:ext cx="0" cy="0"/>
          <a:chOff x="0" y="0"/>
          <a:chExt cx="0" cy="0"/>
        </a:xfrm>
      </p:grpSpPr>
      <p:sp>
        <p:nvSpPr>
          <p:cNvPr id="445" name="Google Shape;445;p45"/>
          <p:cNvSpPr txBox="1"/>
          <p:nvPr/>
        </p:nvSpPr>
        <p:spPr>
          <a:xfrm>
            <a:off x="2102850" y="1996350"/>
            <a:ext cx="4938300" cy="115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
        <p:nvSpPr>
          <p:cNvPr id="446" name="Google Shape;446;p45"/>
          <p:cNvSpPr txBox="1"/>
          <p:nvPr/>
        </p:nvSpPr>
        <p:spPr>
          <a:xfrm>
            <a:off x="2488800" y="2248500"/>
            <a:ext cx="416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ubik"/>
                <a:ea typeface="Rubik"/>
                <a:cs typeface="Rubik"/>
                <a:sym typeface="Rubik"/>
              </a:rPr>
              <a:t>Investment Invite</a:t>
            </a:r>
            <a:endParaRPr sz="3000"/>
          </a:p>
        </p:txBody>
      </p:sp>
      <p:pic>
        <p:nvPicPr>
          <p:cNvPr id="447" name="Google Shape;447;p45"/>
          <p:cNvPicPr preferRelativeResize="0"/>
          <p:nvPr/>
        </p:nvPicPr>
        <p:blipFill>
          <a:blip r:embed="rId3">
            <a:alphaModFix/>
          </a:blip>
          <a:stretch>
            <a:fillRect/>
          </a:stretch>
        </p:blipFill>
        <p:spPr>
          <a:xfrm rot="8612321">
            <a:off x="6831500" y="3442675"/>
            <a:ext cx="485775" cy="952500"/>
          </a:xfrm>
          <a:prstGeom prst="rect">
            <a:avLst/>
          </a:prstGeom>
          <a:noFill/>
          <a:ln>
            <a:noFill/>
          </a:ln>
        </p:spPr>
      </p:pic>
      <p:pic>
        <p:nvPicPr>
          <p:cNvPr id="448" name="Google Shape;448;p45"/>
          <p:cNvPicPr preferRelativeResize="0"/>
          <p:nvPr/>
        </p:nvPicPr>
        <p:blipFill>
          <a:blip r:embed="rId4">
            <a:alphaModFix/>
          </a:blip>
          <a:stretch>
            <a:fillRect/>
          </a:stretch>
        </p:blipFill>
        <p:spPr>
          <a:xfrm rot="-1843433">
            <a:off x="1122450" y="990637"/>
            <a:ext cx="533400" cy="923925"/>
          </a:xfrm>
          <a:prstGeom prst="rect">
            <a:avLst/>
          </a:prstGeom>
          <a:noFill/>
          <a:ln>
            <a:noFill/>
          </a:ln>
        </p:spPr>
      </p:pic>
      <p:pic>
        <p:nvPicPr>
          <p:cNvPr id="449" name="Google Shape;449;p45"/>
          <p:cNvPicPr preferRelativeResize="0"/>
          <p:nvPr/>
        </p:nvPicPr>
        <p:blipFill>
          <a:blip r:embed="rId5">
            <a:alphaModFix/>
          </a:blip>
          <a:stretch>
            <a:fillRect/>
          </a:stretch>
        </p:blipFill>
        <p:spPr>
          <a:xfrm>
            <a:off x="742875" y="3029200"/>
            <a:ext cx="523875" cy="523875"/>
          </a:xfrm>
          <a:prstGeom prst="rect">
            <a:avLst/>
          </a:prstGeom>
          <a:noFill/>
          <a:ln>
            <a:noFill/>
          </a:ln>
        </p:spPr>
      </p:pic>
      <p:pic>
        <p:nvPicPr>
          <p:cNvPr id="450" name="Google Shape;450;p45"/>
          <p:cNvPicPr preferRelativeResize="0"/>
          <p:nvPr/>
        </p:nvPicPr>
        <p:blipFill>
          <a:blip r:embed="rId6">
            <a:alphaModFix/>
          </a:blip>
          <a:stretch>
            <a:fillRect/>
          </a:stretch>
        </p:blipFill>
        <p:spPr>
          <a:xfrm>
            <a:off x="5593075" y="852100"/>
            <a:ext cx="523875" cy="523875"/>
          </a:xfrm>
          <a:prstGeom prst="rect">
            <a:avLst/>
          </a:prstGeom>
          <a:noFill/>
          <a:ln>
            <a:noFill/>
          </a:ln>
        </p:spPr>
      </p:pic>
      <p:pic>
        <p:nvPicPr>
          <p:cNvPr id="451" name="Google Shape;451;p45"/>
          <p:cNvPicPr preferRelativeResize="0"/>
          <p:nvPr/>
        </p:nvPicPr>
        <p:blipFill>
          <a:blip r:embed="rId7">
            <a:alphaModFix/>
          </a:blip>
          <a:stretch>
            <a:fillRect/>
          </a:stretch>
        </p:blipFill>
        <p:spPr>
          <a:xfrm>
            <a:off x="1669650" y="3823425"/>
            <a:ext cx="819150" cy="781050"/>
          </a:xfrm>
          <a:prstGeom prst="rect">
            <a:avLst/>
          </a:prstGeom>
          <a:noFill/>
          <a:ln>
            <a:noFill/>
          </a:ln>
        </p:spPr>
      </p:pic>
      <p:pic>
        <p:nvPicPr>
          <p:cNvPr id="452" name="Google Shape;452;p45"/>
          <p:cNvPicPr preferRelativeResize="0"/>
          <p:nvPr/>
        </p:nvPicPr>
        <p:blipFill>
          <a:blip r:embed="rId8">
            <a:alphaModFix/>
          </a:blip>
          <a:stretch>
            <a:fillRect/>
          </a:stretch>
        </p:blipFill>
        <p:spPr>
          <a:xfrm rot="1619942">
            <a:off x="7130275" y="1090650"/>
            <a:ext cx="828675" cy="723900"/>
          </a:xfrm>
          <a:prstGeom prst="rect">
            <a:avLst/>
          </a:prstGeom>
          <a:noFill/>
          <a:ln>
            <a:noFill/>
          </a:ln>
        </p:spPr>
      </p:pic>
      <p:pic>
        <p:nvPicPr>
          <p:cNvPr id="453" name="Google Shape;453;p45"/>
          <p:cNvPicPr preferRelativeResize="0"/>
          <p:nvPr/>
        </p:nvPicPr>
        <p:blipFill>
          <a:blip r:embed="rId6">
            <a:alphaModFix/>
          </a:blip>
          <a:stretch>
            <a:fillRect/>
          </a:stretch>
        </p:blipFill>
        <p:spPr>
          <a:xfrm>
            <a:off x="3296475" y="3553075"/>
            <a:ext cx="523875" cy="523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7" name="Shape 457"/>
        <p:cNvGrpSpPr/>
        <p:nvPr/>
      </p:nvGrpSpPr>
      <p:grpSpPr>
        <a:xfrm>
          <a:off x="0" y="0"/>
          <a:ext cx="0" cy="0"/>
          <a:chOff x="0" y="0"/>
          <a:chExt cx="0" cy="0"/>
        </a:xfrm>
      </p:grpSpPr>
      <p:sp>
        <p:nvSpPr>
          <p:cNvPr id="458" name="Google Shape;458;p46"/>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459" name="Google Shape;459;p46"/>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Currently Wallus only tells the user a decision without explaining why/why not the investment is a match</a:t>
            </a:r>
            <a:r>
              <a:rPr lang="en" sz="1500">
                <a:solidFill>
                  <a:srgbClr val="434343"/>
                </a:solidFill>
                <a:latin typeface="Rubik"/>
                <a:ea typeface="Rubik"/>
                <a:cs typeface="Rubik"/>
                <a:sym typeface="Rubik"/>
              </a:rPr>
              <a:t>…</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Wallus tips is upgraded to also include title line and description to educate the user</a:t>
            </a:r>
            <a:endParaRPr sz="1500">
              <a:solidFill>
                <a:srgbClr val="434343"/>
              </a:solidFill>
              <a:latin typeface="Rubik"/>
              <a:ea typeface="Rubik"/>
              <a:cs typeface="Rubik"/>
              <a:sym typeface="Rubik"/>
            </a:endParaRPr>
          </a:p>
        </p:txBody>
      </p:sp>
      <p:sp>
        <p:nvSpPr>
          <p:cNvPr id="460" name="Google Shape;460;p46"/>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Sharing Wallus decision knowledge</a:t>
            </a:r>
            <a:endParaRPr b="1" sz="2800">
              <a:solidFill>
                <a:srgbClr val="434343"/>
              </a:solidFill>
              <a:latin typeface="Rubik"/>
              <a:ea typeface="Rubik"/>
              <a:cs typeface="Rubik"/>
              <a:sym typeface="Rubik"/>
            </a:endParaRPr>
          </a:p>
        </p:txBody>
      </p:sp>
      <p:sp>
        <p:nvSpPr>
          <p:cNvPr id="461" name="Google Shape;461;p46"/>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462" name="Google Shape;462;p46"/>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463" name="Google Shape;463;p46"/>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464" name="Google Shape;464;p46"/>
          <p:cNvPicPr preferRelativeResize="0"/>
          <p:nvPr/>
        </p:nvPicPr>
        <p:blipFill>
          <a:blip r:embed="rId3">
            <a:alphaModFix/>
          </a:blip>
          <a:stretch>
            <a:fillRect/>
          </a:stretch>
        </p:blipFill>
        <p:spPr>
          <a:xfrm>
            <a:off x="3457122" y="1807775"/>
            <a:ext cx="1494875" cy="3012356"/>
          </a:xfrm>
          <a:prstGeom prst="rect">
            <a:avLst/>
          </a:prstGeom>
          <a:noFill/>
          <a:ln>
            <a:noFill/>
          </a:ln>
        </p:spPr>
      </p:pic>
      <p:pic>
        <p:nvPicPr>
          <p:cNvPr id="465" name="Google Shape;465;p46"/>
          <p:cNvPicPr preferRelativeResize="0"/>
          <p:nvPr/>
        </p:nvPicPr>
        <p:blipFill>
          <a:blip r:embed="rId4">
            <a:alphaModFix/>
          </a:blip>
          <a:stretch>
            <a:fillRect/>
          </a:stretch>
        </p:blipFill>
        <p:spPr>
          <a:xfrm>
            <a:off x="5413996" y="1807775"/>
            <a:ext cx="1494875" cy="299726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9" name="Shape 469"/>
        <p:cNvGrpSpPr/>
        <p:nvPr/>
      </p:nvGrpSpPr>
      <p:grpSpPr>
        <a:xfrm>
          <a:off x="0" y="0"/>
          <a:ext cx="0" cy="0"/>
          <a:chOff x="0" y="0"/>
          <a:chExt cx="0" cy="0"/>
        </a:xfrm>
      </p:grpSpPr>
      <p:sp>
        <p:nvSpPr>
          <p:cNvPr id="470" name="Google Shape;470;p47"/>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2</a:t>
            </a:r>
            <a:endParaRPr b="1" sz="2000">
              <a:solidFill>
                <a:srgbClr val="FFFFFF"/>
              </a:solidFill>
              <a:latin typeface="Rubik"/>
              <a:ea typeface="Rubik"/>
              <a:cs typeface="Rubik"/>
              <a:sym typeface="Rubik"/>
            </a:endParaRPr>
          </a:p>
        </p:txBody>
      </p:sp>
      <p:sp>
        <p:nvSpPr>
          <p:cNvPr id="471" name="Google Shape;471;p47"/>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Lots of details in the investment details page are not defined for new investors </a:t>
            </a:r>
            <a:r>
              <a:rPr lang="en" sz="1500">
                <a:solidFill>
                  <a:srgbClr val="434343"/>
                </a:solidFill>
                <a:latin typeface="Rubik"/>
                <a:ea typeface="Rubik"/>
                <a:cs typeface="Rubik"/>
                <a:sym typeface="Rubik"/>
              </a:rPr>
              <a:t>…</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 needed for all investing terminology on the invite page</a:t>
            </a:r>
            <a:endParaRPr sz="1500">
              <a:solidFill>
                <a:srgbClr val="434343"/>
              </a:solidFill>
              <a:latin typeface="Rubik"/>
              <a:ea typeface="Rubik"/>
              <a:cs typeface="Rubik"/>
              <a:sym typeface="Rubik"/>
            </a:endParaRPr>
          </a:p>
        </p:txBody>
      </p:sp>
      <p:sp>
        <p:nvSpPr>
          <p:cNvPr id="472" name="Google Shape;472;p47"/>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Defining jargon</a:t>
            </a:r>
            <a:endParaRPr b="1" sz="2800">
              <a:solidFill>
                <a:srgbClr val="434343"/>
              </a:solidFill>
              <a:latin typeface="Rubik"/>
              <a:ea typeface="Rubik"/>
              <a:cs typeface="Rubik"/>
              <a:sym typeface="Rubik"/>
            </a:endParaRPr>
          </a:p>
        </p:txBody>
      </p:sp>
      <p:sp>
        <p:nvSpPr>
          <p:cNvPr id="473" name="Google Shape;473;p47"/>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474" name="Google Shape;474;p47"/>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475" name="Google Shape;475;p47"/>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476" name="Google Shape;476;p47"/>
          <p:cNvPicPr preferRelativeResize="0"/>
          <p:nvPr/>
        </p:nvPicPr>
        <p:blipFill>
          <a:blip r:embed="rId3">
            <a:alphaModFix/>
          </a:blip>
          <a:stretch>
            <a:fillRect/>
          </a:stretch>
        </p:blipFill>
        <p:spPr>
          <a:xfrm>
            <a:off x="3428904" y="1807775"/>
            <a:ext cx="1494875" cy="2993475"/>
          </a:xfrm>
          <a:prstGeom prst="rect">
            <a:avLst/>
          </a:prstGeom>
          <a:noFill/>
          <a:ln>
            <a:noFill/>
          </a:ln>
        </p:spPr>
      </p:pic>
      <p:pic>
        <p:nvPicPr>
          <p:cNvPr id="477" name="Google Shape;477;p47"/>
          <p:cNvPicPr preferRelativeResize="0"/>
          <p:nvPr/>
        </p:nvPicPr>
        <p:blipFill>
          <a:blip r:embed="rId4">
            <a:alphaModFix/>
          </a:blip>
          <a:stretch>
            <a:fillRect/>
          </a:stretch>
        </p:blipFill>
        <p:spPr>
          <a:xfrm>
            <a:off x="5298300" y="1790650"/>
            <a:ext cx="1494875" cy="30277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1" name="Shape 481"/>
        <p:cNvGrpSpPr/>
        <p:nvPr/>
      </p:nvGrpSpPr>
      <p:grpSpPr>
        <a:xfrm>
          <a:off x="0" y="0"/>
          <a:ext cx="0" cy="0"/>
          <a:chOff x="0" y="0"/>
          <a:chExt cx="0" cy="0"/>
        </a:xfrm>
      </p:grpSpPr>
      <p:sp>
        <p:nvSpPr>
          <p:cNvPr id="482" name="Google Shape;482;p48"/>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3</a:t>
            </a:r>
            <a:endParaRPr b="1" sz="2000">
              <a:solidFill>
                <a:srgbClr val="FFFFFF"/>
              </a:solidFill>
              <a:latin typeface="Rubik"/>
              <a:ea typeface="Rubik"/>
              <a:cs typeface="Rubik"/>
              <a:sym typeface="Rubik"/>
            </a:endParaRPr>
          </a:p>
        </p:txBody>
      </p:sp>
      <p:sp>
        <p:nvSpPr>
          <p:cNvPr id="483" name="Google Shape;483;p48"/>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For a new user automatically marks as low risk without inputting goals. When the user is met with “X meets goals” they are confused what goals since they never chose</a:t>
            </a:r>
            <a:r>
              <a:rPr lang="en" sz="1500">
                <a:solidFill>
                  <a:srgbClr val="434343"/>
                </a:solidFill>
                <a:latin typeface="Rubik"/>
                <a:ea typeface="Rubik"/>
                <a:cs typeface="Rubik"/>
                <a:sym typeface="Rubik"/>
              </a:rPr>
              <a:t>…</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Building an </a:t>
            </a:r>
            <a:r>
              <a:rPr lang="en" sz="1500">
                <a:solidFill>
                  <a:srgbClr val="434343"/>
                </a:solidFill>
                <a:latin typeface="Rubik"/>
                <a:ea typeface="Rubik"/>
                <a:cs typeface="Rubik"/>
                <a:sym typeface="Rubik"/>
              </a:rPr>
              <a:t>onboarding</a:t>
            </a:r>
            <a:r>
              <a:rPr lang="en" sz="1500">
                <a:solidFill>
                  <a:srgbClr val="434343"/>
                </a:solidFill>
                <a:latin typeface="Rubik"/>
                <a:ea typeface="Rubik"/>
                <a:cs typeface="Rubik"/>
                <a:sym typeface="Rubik"/>
              </a:rPr>
              <a:t> flow for new users that guides them to pick low risk</a:t>
            </a:r>
            <a:endParaRPr sz="1500">
              <a:solidFill>
                <a:srgbClr val="434343"/>
              </a:solidFill>
              <a:latin typeface="Rubik"/>
              <a:ea typeface="Rubik"/>
              <a:cs typeface="Rubik"/>
              <a:sym typeface="Rubik"/>
            </a:endParaRPr>
          </a:p>
        </p:txBody>
      </p:sp>
      <p:sp>
        <p:nvSpPr>
          <p:cNvPr id="484" name="Google Shape;484;p48"/>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434343"/>
                </a:solidFill>
                <a:latin typeface="Rubik"/>
                <a:ea typeface="Rubik"/>
                <a:cs typeface="Rubik"/>
                <a:sym typeface="Rubik"/>
              </a:rPr>
              <a:t>Communicating default settings for newbies</a:t>
            </a:r>
            <a:endParaRPr b="1" sz="2500">
              <a:solidFill>
                <a:srgbClr val="434343"/>
              </a:solidFill>
              <a:latin typeface="Rubik"/>
              <a:ea typeface="Rubik"/>
              <a:cs typeface="Rubik"/>
              <a:sym typeface="Rubik"/>
            </a:endParaRPr>
          </a:p>
        </p:txBody>
      </p:sp>
      <p:sp>
        <p:nvSpPr>
          <p:cNvPr id="485" name="Google Shape;485;p48"/>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486" name="Google Shape;486;p48"/>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487" name="Google Shape;487;p48"/>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488" name="Google Shape;488;p48"/>
          <p:cNvPicPr preferRelativeResize="0"/>
          <p:nvPr/>
        </p:nvPicPr>
        <p:blipFill>
          <a:blip r:embed="rId3">
            <a:alphaModFix/>
          </a:blip>
          <a:stretch>
            <a:fillRect/>
          </a:stretch>
        </p:blipFill>
        <p:spPr>
          <a:xfrm>
            <a:off x="3466276" y="1790650"/>
            <a:ext cx="1494875" cy="3066602"/>
          </a:xfrm>
          <a:prstGeom prst="rect">
            <a:avLst/>
          </a:prstGeom>
          <a:noFill/>
          <a:ln>
            <a:noFill/>
          </a:ln>
        </p:spPr>
      </p:pic>
      <p:pic>
        <p:nvPicPr>
          <p:cNvPr id="489" name="Google Shape;489;p48"/>
          <p:cNvPicPr preferRelativeResize="0"/>
          <p:nvPr/>
        </p:nvPicPr>
        <p:blipFill>
          <a:blip r:embed="rId4">
            <a:alphaModFix/>
          </a:blip>
          <a:stretch>
            <a:fillRect/>
          </a:stretch>
        </p:blipFill>
        <p:spPr>
          <a:xfrm>
            <a:off x="5298300" y="1883975"/>
            <a:ext cx="3678675" cy="25289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3" name="Shape 493"/>
        <p:cNvGrpSpPr/>
        <p:nvPr/>
      </p:nvGrpSpPr>
      <p:grpSpPr>
        <a:xfrm>
          <a:off x="0" y="0"/>
          <a:ext cx="0" cy="0"/>
          <a:chOff x="0" y="0"/>
          <a:chExt cx="0" cy="0"/>
        </a:xfrm>
      </p:grpSpPr>
      <p:sp>
        <p:nvSpPr>
          <p:cNvPr id="494" name="Google Shape;494;p49"/>
          <p:cNvSpPr txBox="1"/>
          <p:nvPr/>
        </p:nvSpPr>
        <p:spPr>
          <a:xfrm>
            <a:off x="2102850" y="1996350"/>
            <a:ext cx="4938300" cy="1150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sp>
        <p:nvSpPr>
          <p:cNvPr id="495" name="Google Shape;495;p49"/>
          <p:cNvSpPr txBox="1"/>
          <p:nvPr/>
        </p:nvSpPr>
        <p:spPr>
          <a:xfrm>
            <a:off x="2488800" y="2248500"/>
            <a:ext cx="416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ubik"/>
                <a:ea typeface="Rubik"/>
                <a:cs typeface="Rubik"/>
                <a:sym typeface="Rubik"/>
              </a:rPr>
              <a:t>Buy/Sell</a:t>
            </a:r>
            <a:endParaRPr sz="3000"/>
          </a:p>
        </p:txBody>
      </p:sp>
      <p:pic>
        <p:nvPicPr>
          <p:cNvPr id="496" name="Google Shape;496;p49"/>
          <p:cNvPicPr preferRelativeResize="0"/>
          <p:nvPr/>
        </p:nvPicPr>
        <p:blipFill>
          <a:blip r:embed="rId3">
            <a:alphaModFix/>
          </a:blip>
          <a:stretch>
            <a:fillRect/>
          </a:stretch>
        </p:blipFill>
        <p:spPr>
          <a:xfrm rot="8612321">
            <a:off x="6831500" y="3442675"/>
            <a:ext cx="485775" cy="952500"/>
          </a:xfrm>
          <a:prstGeom prst="rect">
            <a:avLst/>
          </a:prstGeom>
          <a:noFill/>
          <a:ln>
            <a:noFill/>
          </a:ln>
        </p:spPr>
      </p:pic>
      <p:pic>
        <p:nvPicPr>
          <p:cNvPr id="497" name="Google Shape;497;p49"/>
          <p:cNvPicPr preferRelativeResize="0"/>
          <p:nvPr/>
        </p:nvPicPr>
        <p:blipFill>
          <a:blip r:embed="rId4">
            <a:alphaModFix/>
          </a:blip>
          <a:stretch>
            <a:fillRect/>
          </a:stretch>
        </p:blipFill>
        <p:spPr>
          <a:xfrm rot="-1843433">
            <a:off x="1122450" y="990637"/>
            <a:ext cx="533400" cy="923925"/>
          </a:xfrm>
          <a:prstGeom prst="rect">
            <a:avLst/>
          </a:prstGeom>
          <a:noFill/>
          <a:ln>
            <a:noFill/>
          </a:ln>
        </p:spPr>
      </p:pic>
      <p:pic>
        <p:nvPicPr>
          <p:cNvPr id="498" name="Google Shape;498;p49"/>
          <p:cNvPicPr preferRelativeResize="0"/>
          <p:nvPr/>
        </p:nvPicPr>
        <p:blipFill>
          <a:blip r:embed="rId5">
            <a:alphaModFix/>
          </a:blip>
          <a:stretch>
            <a:fillRect/>
          </a:stretch>
        </p:blipFill>
        <p:spPr>
          <a:xfrm>
            <a:off x="742875" y="3029200"/>
            <a:ext cx="523875" cy="523875"/>
          </a:xfrm>
          <a:prstGeom prst="rect">
            <a:avLst/>
          </a:prstGeom>
          <a:noFill/>
          <a:ln>
            <a:noFill/>
          </a:ln>
        </p:spPr>
      </p:pic>
      <p:pic>
        <p:nvPicPr>
          <p:cNvPr id="499" name="Google Shape;499;p49"/>
          <p:cNvPicPr preferRelativeResize="0"/>
          <p:nvPr/>
        </p:nvPicPr>
        <p:blipFill>
          <a:blip r:embed="rId6">
            <a:alphaModFix/>
          </a:blip>
          <a:stretch>
            <a:fillRect/>
          </a:stretch>
        </p:blipFill>
        <p:spPr>
          <a:xfrm>
            <a:off x="5593075" y="852100"/>
            <a:ext cx="523875" cy="523875"/>
          </a:xfrm>
          <a:prstGeom prst="rect">
            <a:avLst/>
          </a:prstGeom>
          <a:noFill/>
          <a:ln>
            <a:noFill/>
          </a:ln>
        </p:spPr>
      </p:pic>
      <p:pic>
        <p:nvPicPr>
          <p:cNvPr id="500" name="Google Shape;500;p49"/>
          <p:cNvPicPr preferRelativeResize="0"/>
          <p:nvPr/>
        </p:nvPicPr>
        <p:blipFill>
          <a:blip r:embed="rId7">
            <a:alphaModFix/>
          </a:blip>
          <a:stretch>
            <a:fillRect/>
          </a:stretch>
        </p:blipFill>
        <p:spPr>
          <a:xfrm>
            <a:off x="1669650" y="3823425"/>
            <a:ext cx="819150" cy="781050"/>
          </a:xfrm>
          <a:prstGeom prst="rect">
            <a:avLst/>
          </a:prstGeom>
          <a:noFill/>
          <a:ln>
            <a:noFill/>
          </a:ln>
        </p:spPr>
      </p:pic>
      <p:pic>
        <p:nvPicPr>
          <p:cNvPr id="501" name="Google Shape;501;p49"/>
          <p:cNvPicPr preferRelativeResize="0"/>
          <p:nvPr/>
        </p:nvPicPr>
        <p:blipFill>
          <a:blip r:embed="rId8">
            <a:alphaModFix/>
          </a:blip>
          <a:stretch>
            <a:fillRect/>
          </a:stretch>
        </p:blipFill>
        <p:spPr>
          <a:xfrm rot="1619942">
            <a:off x="7130275" y="1090650"/>
            <a:ext cx="828675" cy="723900"/>
          </a:xfrm>
          <a:prstGeom prst="rect">
            <a:avLst/>
          </a:prstGeom>
          <a:noFill/>
          <a:ln>
            <a:noFill/>
          </a:ln>
        </p:spPr>
      </p:pic>
      <p:pic>
        <p:nvPicPr>
          <p:cNvPr id="502" name="Google Shape;502;p49"/>
          <p:cNvPicPr preferRelativeResize="0"/>
          <p:nvPr/>
        </p:nvPicPr>
        <p:blipFill>
          <a:blip r:embed="rId6">
            <a:alphaModFix/>
          </a:blip>
          <a:stretch>
            <a:fillRect/>
          </a:stretch>
        </p:blipFill>
        <p:spPr>
          <a:xfrm>
            <a:off x="3296475" y="3553075"/>
            <a:ext cx="523875" cy="5238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6" name="Shape 506"/>
        <p:cNvGrpSpPr/>
        <p:nvPr/>
      </p:nvGrpSpPr>
      <p:grpSpPr>
        <a:xfrm>
          <a:off x="0" y="0"/>
          <a:ext cx="0" cy="0"/>
          <a:chOff x="0" y="0"/>
          <a:chExt cx="0" cy="0"/>
        </a:xfrm>
      </p:grpSpPr>
      <p:sp>
        <p:nvSpPr>
          <p:cNvPr id="507" name="Google Shape;507;p50"/>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1</a:t>
            </a:r>
            <a:endParaRPr b="1" sz="2000">
              <a:solidFill>
                <a:srgbClr val="FFFFFF"/>
              </a:solidFill>
              <a:latin typeface="Rubik"/>
              <a:ea typeface="Rubik"/>
              <a:cs typeface="Rubik"/>
              <a:sym typeface="Rubik"/>
            </a:endParaRPr>
          </a:p>
        </p:txBody>
      </p:sp>
      <p:sp>
        <p:nvSpPr>
          <p:cNvPr id="508" name="Google Shape;508;p50"/>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Custom amount seemed unclickable when all the other values are buttons</a:t>
            </a:r>
            <a:r>
              <a:rPr lang="en" sz="1500">
                <a:solidFill>
                  <a:srgbClr val="434343"/>
                </a:solidFill>
                <a:latin typeface="Rubik"/>
                <a:ea typeface="Rubik"/>
                <a:cs typeface="Rubik"/>
                <a:sym typeface="Rubik"/>
              </a:rPr>
              <a:t> …</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Change “Custom” to be a button</a:t>
            </a:r>
            <a:endParaRPr sz="1500">
              <a:solidFill>
                <a:srgbClr val="434343"/>
              </a:solidFill>
              <a:latin typeface="Rubik"/>
              <a:ea typeface="Rubik"/>
              <a:cs typeface="Rubik"/>
              <a:sym typeface="Rubik"/>
            </a:endParaRPr>
          </a:p>
        </p:txBody>
      </p:sp>
      <p:sp>
        <p:nvSpPr>
          <p:cNvPr id="509" name="Google Shape;509;p50"/>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Consistent buttons</a:t>
            </a:r>
            <a:endParaRPr b="1" sz="2800">
              <a:solidFill>
                <a:srgbClr val="434343"/>
              </a:solidFill>
              <a:latin typeface="Rubik"/>
              <a:ea typeface="Rubik"/>
              <a:cs typeface="Rubik"/>
              <a:sym typeface="Rubik"/>
            </a:endParaRPr>
          </a:p>
        </p:txBody>
      </p:sp>
      <p:sp>
        <p:nvSpPr>
          <p:cNvPr id="510" name="Google Shape;510;p50"/>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511" name="Google Shape;511;p50"/>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512" name="Google Shape;512;p50"/>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513" name="Google Shape;513;p50"/>
          <p:cNvPicPr preferRelativeResize="0"/>
          <p:nvPr/>
        </p:nvPicPr>
        <p:blipFill>
          <a:blip r:embed="rId3">
            <a:alphaModFix/>
          </a:blip>
          <a:stretch>
            <a:fillRect/>
          </a:stretch>
        </p:blipFill>
        <p:spPr>
          <a:xfrm>
            <a:off x="5482246" y="1807775"/>
            <a:ext cx="1494875" cy="3001011"/>
          </a:xfrm>
          <a:prstGeom prst="rect">
            <a:avLst/>
          </a:prstGeom>
          <a:noFill/>
          <a:ln>
            <a:noFill/>
          </a:ln>
        </p:spPr>
      </p:pic>
      <p:pic>
        <p:nvPicPr>
          <p:cNvPr id="514" name="Google Shape;514;p50"/>
          <p:cNvPicPr preferRelativeResize="0"/>
          <p:nvPr/>
        </p:nvPicPr>
        <p:blipFill>
          <a:blip r:embed="rId4">
            <a:alphaModFix/>
          </a:blip>
          <a:stretch>
            <a:fillRect/>
          </a:stretch>
        </p:blipFill>
        <p:spPr>
          <a:xfrm>
            <a:off x="3435654" y="1807775"/>
            <a:ext cx="1494875" cy="2993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8" name="Shape 518"/>
        <p:cNvGrpSpPr/>
        <p:nvPr/>
      </p:nvGrpSpPr>
      <p:grpSpPr>
        <a:xfrm>
          <a:off x="0" y="0"/>
          <a:ext cx="0" cy="0"/>
          <a:chOff x="0" y="0"/>
          <a:chExt cx="0" cy="0"/>
        </a:xfrm>
      </p:grpSpPr>
      <p:sp>
        <p:nvSpPr>
          <p:cNvPr id="519" name="Google Shape;519;p51"/>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2</a:t>
            </a:r>
            <a:endParaRPr b="1" sz="2000">
              <a:solidFill>
                <a:srgbClr val="FFFFFF"/>
              </a:solidFill>
              <a:latin typeface="Rubik"/>
              <a:ea typeface="Rubik"/>
              <a:cs typeface="Rubik"/>
              <a:sym typeface="Rubik"/>
            </a:endParaRPr>
          </a:p>
        </p:txBody>
      </p:sp>
      <p:sp>
        <p:nvSpPr>
          <p:cNvPr id="520" name="Google Shape;520;p51"/>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Currently the page does not mark which stock the transaction is associated with</a:t>
            </a:r>
            <a:r>
              <a:rPr lang="en" sz="1500">
                <a:solidFill>
                  <a:srgbClr val="434343"/>
                </a:solidFill>
                <a:latin typeface="Rubik"/>
                <a:ea typeface="Rubik"/>
                <a:cs typeface="Rubik"/>
                <a:sym typeface="Rubik"/>
              </a:rPr>
              <a:t> …</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Put the name of the stock, stock price, and how much is already invested into the page</a:t>
            </a:r>
            <a:endParaRPr sz="1500">
              <a:solidFill>
                <a:srgbClr val="434343"/>
              </a:solidFill>
              <a:latin typeface="Rubik"/>
              <a:ea typeface="Rubik"/>
              <a:cs typeface="Rubik"/>
              <a:sym typeface="Rubik"/>
            </a:endParaRPr>
          </a:p>
        </p:txBody>
      </p:sp>
      <p:sp>
        <p:nvSpPr>
          <p:cNvPr id="521" name="Google Shape;521;p51"/>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Mark the associated stock details</a:t>
            </a:r>
            <a:endParaRPr b="1" sz="2800">
              <a:solidFill>
                <a:srgbClr val="434343"/>
              </a:solidFill>
              <a:latin typeface="Rubik"/>
              <a:ea typeface="Rubik"/>
              <a:cs typeface="Rubik"/>
              <a:sym typeface="Rubik"/>
            </a:endParaRPr>
          </a:p>
        </p:txBody>
      </p:sp>
      <p:sp>
        <p:nvSpPr>
          <p:cNvPr id="522" name="Google Shape;522;p51"/>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523" name="Google Shape;523;p51"/>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524" name="Google Shape;524;p51"/>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525" name="Google Shape;525;p51"/>
          <p:cNvPicPr preferRelativeResize="0"/>
          <p:nvPr/>
        </p:nvPicPr>
        <p:blipFill>
          <a:blip r:embed="rId3">
            <a:alphaModFix/>
          </a:blip>
          <a:stretch>
            <a:fillRect/>
          </a:stretch>
        </p:blipFill>
        <p:spPr>
          <a:xfrm>
            <a:off x="5482246" y="1807775"/>
            <a:ext cx="1494875" cy="3001011"/>
          </a:xfrm>
          <a:prstGeom prst="rect">
            <a:avLst/>
          </a:prstGeom>
          <a:noFill/>
          <a:ln>
            <a:noFill/>
          </a:ln>
        </p:spPr>
      </p:pic>
      <p:pic>
        <p:nvPicPr>
          <p:cNvPr id="526" name="Google Shape;526;p51"/>
          <p:cNvPicPr preferRelativeResize="0"/>
          <p:nvPr/>
        </p:nvPicPr>
        <p:blipFill>
          <a:blip r:embed="rId4">
            <a:alphaModFix/>
          </a:blip>
          <a:stretch>
            <a:fillRect/>
          </a:stretch>
        </p:blipFill>
        <p:spPr>
          <a:xfrm>
            <a:off x="3435654" y="1807775"/>
            <a:ext cx="1494875" cy="2993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idx="4294967295" type="body"/>
          </p:nvPr>
        </p:nvSpPr>
        <p:spPr>
          <a:xfrm>
            <a:off x="409600" y="471700"/>
            <a:ext cx="4546200" cy="667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2800">
                <a:solidFill>
                  <a:schemeClr val="lt1"/>
                </a:solidFill>
                <a:latin typeface="Rubik"/>
                <a:ea typeface="Rubik"/>
                <a:cs typeface="Rubik"/>
                <a:sym typeface="Rubik"/>
              </a:rPr>
              <a:t>Team Members</a:t>
            </a:r>
            <a:endParaRPr>
              <a:solidFill>
                <a:schemeClr val="lt1"/>
              </a:solidFill>
            </a:endParaRPr>
          </a:p>
        </p:txBody>
      </p:sp>
      <p:pic>
        <p:nvPicPr>
          <p:cNvPr id="103" name="Google Shape;103;p16"/>
          <p:cNvPicPr preferRelativeResize="0"/>
          <p:nvPr/>
        </p:nvPicPr>
        <p:blipFill rotWithShape="1">
          <a:blip r:embed="rId3">
            <a:alphaModFix/>
          </a:blip>
          <a:srcRect b="0" l="524" r="534" t="0"/>
          <a:stretch/>
        </p:blipFill>
        <p:spPr>
          <a:xfrm>
            <a:off x="720000" y="2089500"/>
            <a:ext cx="1406700" cy="1421700"/>
          </a:xfrm>
          <a:prstGeom prst="roundRect">
            <a:avLst>
              <a:gd fmla="val 16667" name="adj"/>
            </a:avLst>
          </a:prstGeom>
          <a:noFill/>
          <a:ln>
            <a:noFill/>
          </a:ln>
        </p:spPr>
      </p:pic>
      <p:pic>
        <p:nvPicPr>
          <p:cNvPr id="104" name="Google Shape;104;p16"/>
          <p:cNvPicPr preferRelativeResize="0"/>
          <p:nvPr/>
        </p:nvPicPr>
        <p:blipFill rotWithShape="1">
          <a:blip r:embed="rId4">
            <a:alphaModFix/>
          </a:blip>
          <a:srcRect b="0" l="504" r="495" t="0"/>
          <a:stretch/>
        </p:blipFill>
        <p:spPr>
          <a:xfrm>
            <a:off x="2654838" y="2089500"/>
            <a:ext cx="1406700" cy="1421700"/>
          </a:xfrm>
          <a:prstGeom prst="roundRect">
            <a:avLst>
              <a:gd fmla="val 16667" name="adj"/>
            </a:avLst>
          </a:prstGeom>
          <a:noFill/>
          <a:ln>
            <a:noFill/>
          </a:ln>
        </p:spPr>
      </p:pic>
      <p:pic>
        <p:nvPicPr>
          <p:cNvPr id="105" name="Google Shape;105;p16"/>
          <p:cNvPicPr preferRelativeResize="0"/>
          <p:nvPr/>
        </p:nvPicPr>
        <p:blipFill rotWithShape="1">
          <a:blip r:embed="rId5">
            <a:alphaModFix/>
          </a:blip>
          <a:srcRect b="6844" l="0" r="0" t="6844"/>
          <a:stretch/>
        </p:blipFill>
        <p:spPr>
          <a:xfrm>
            <a:off x="4660238" y="2089500"/>
            <a:ext cx="1406700" cy="1421700"/>
          </a:xfrm>
          <a:prstGeom prst="roundRect">
            <a:avLst>
              <a:gd fmla="val 16667" name="adj"/>
            </a:avLst>
          </a:prstGeom>
          <a:noFill/>
          <a:ln>
            <a:noFill/>
          </a:ln>
        </p:spPr>
      </p:pic>
      <p:pic>
        <p:nvPicPr>
          <p:cNvPr id="106" name="Google Shape;106;p16"/>
          <p:cNvPicPr preferRelativeResize="0"/>
          <p:nvPr/>
        </p:nvPicPr>
        <p:blipFill rotWithShape="1">
          <a:blip r:embed="rId6">
            <a:alphaModFix/>
          </a:blip>
          <a:srcRect b="3165" l="6040" r="6040" t="3165"/>
          <a:stretch/>
        </p:blipFill>
        <p:spPr>
          <a:xfrm>
            <a:off x="6696875" y="2089500"/>
            <a:ext cx="1344300" cy="1421700"/>
          </a:xfrm>
          <a:prstGeom prst="roundRect">
            <a:avLst>
              <a:gd fmla="val 16667" name="adj"/>
            </a:avLst>
          </a:prstGeom>
          <a:noFill/>
          <a:ln>
            <a:noFill/>
          </a:ln>
        </p:spPr>
      </p:pic>
      <p:sp>
        <p:nvSpPr>
          <p:cNvPr id="107" name="Google Shape;107;p16"/>
          <p:cNvSpPr txBox="1"/>
          <p:nvPr/>
        </p:nvSpPr>
        <p:spPr>
          <a:xfrm>
            <a:off x="757650" y="3576575"/>
            <a:ext cx="133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Rubik SemiBold"/>
                <a:ea typeface="Rubik SemiBold"/>
                <a:cs typeface="Rubik SemiBold"/>
                <a:sym typeface="Rubik SemiBold"/>
              </a:rPr>
              <a:t>Avika Patel</a:t>
            </a:r>
            <a:endParaRPr>
              <a:solidFill>
                <a:srgbClr val="FFFFFF"/>
              </a:solidFill>
              <a:latin typeface="Rubik SemiBold"/>
              <a:ea typeface="Rubik SemiBold"/>
              <a:cs typeface="Rubik SemiBold"/>
              <a:sym typeface="Rubik SemiBold"/>
            </a:endParaRPr>
          </a:p>
          <a:p>
            <a:pPr indent="0" lvl="0" marL="0" rtl="0" algn="l">
              <a:spcBef>
                <a:spcPts val="0"/>
              </a:spcBef>
              <a:spcAft>
                <a:spcPts val="0"/>
              </a:spcAft>
              <a:buNone/>
            </a:pPr>
            <a:r>
              <a:rPr lang="en">
                <a:solidFill>
                  <a:srgbClr val="FFFFFF"/>
                </a:solidFill>
                <a:latin typeface="Rubik SemiBold"/>
                <a:ea typeface="Rubik SemiBold"/>
                <a:cs typeface="Rubik SemiBold"/>
                <a:sym typeface="Rubik SemiBold"/>
              </a:rPr>
              <a:t>CS ’24</a:t>
            </a:r>
            <a:endParaRPr>
              <a:solidFill>
                <a:srgbClr val="FFFFFF"/>
              </a:solidFill>
              <a:latin typeface="Rubik SemiBold"/>
              <a:ea typeface="Rubik SemiBold"/>
              <a:cs typeface="Rubik SemiBold"/>
              <a:sym typeface="Rubik SemiBold"/>
            </a:endParaRPr>
          </a:p>
        </p:txBody>
      </p:sp>
      <p:sp>
        <p:nvSpPr>
          <p:cNvPr id="108" name="Google Shape;108;p16"/>
          <p:cNvSpPr txBox="1"/>
          <p:nvPr/>
        </p:nvSpPr>
        <p:spPr>
          <a:xfrm>
            <a:off x="2654850" y="3576575"/>
            <a:ext cx="140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Rubik SemiBold"/>
                <a:ea typeface="Rubik SemiBold"/>
                <a:cs typeface="Rubik SemiBold"/>
                <a:sym typeface="Rubik SemiBold"/>
              </a:rPr>
              <a:t>Juben Rana</a:t>
            </a:r>
            <a:endParaRPr>
              <a:solidFill>
                <a:srgbClr val="FFFFFF"/>
              </a:solidFill>
              <a:latin typeface="Rubik SemiBold"/>
              <a:ea typeface="Rubik SemiBold"/>
              <a:cs typeface="Rubik SemiBold"/>
              <a:sym typeface="Rubik SemiBold"/>
            </a:endParaRPr>
          </a:p>
          <a:p>
            <a:pPr indent="0" lvl="0" marL="0" rtl="0" algn="l">
              <a:spcBef>
                <a:spcPts val="0"/>
              </a:spcBef>
              <a:spcAft>
                <a:spcPts val="0"/>
              </a:spcAft>
              <a:buNone/>
            </a:pPr>
            <a:r>
              <a:rPr lang="en">
                <a:solidFill>
                  <a:srgbClr val="FFFFFF"/>
                </a:solidFill>
                <a:latin typeface="Rubik SemiBold"/>
                <a:ea typeface="Rubik SemiBold"/>
                <a:cs typeface="Rubik SemiBold"/>
                <a:sym typeface="Rubik SemiBold"/>
              </a:rPr>
              <a:t>CS ’24</a:t>
            </a:r>
            <a:endParaRPr>
              <a:solidFill>
                <a:srgbClr val="FFFFFF"/>
              </a:solidFill>
              <a:latin typeface="Rubik SemiBold"/>
              <a:ea typeface="Rubik SemiBold"/>
              <a:cs typeface="Rubik SemiBold"/>
              <a:sym typeface="Rubik SemiBold"/>
            </a:endParaRPr>
          </a:p>
        </p:txBody>
      </p:sp>
      <p:sp>
        <p:nvSpPr>
          <p:cNvPr id="109" name="Google Shape;109;p16"/>
          <p:cNvSpPr txBox="1"/>
          <p:nvPr/>
        </p:nvSpPr>
        <p:spPr>
          <a:xfrm>
            <a:off x="6773925" y="3576575"/>
            <a:ext cx="1190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Rubik SemiBold"/>
                <a:ea typeface="Rubik SemiBold"/>
                <a:cs typeface="Rubik SemiBold"/>
                <a:sym typeface="Rubik SemiBold"/>
              </a:rPr>
              <a:t>Xinyi Wang</a:t>
            </a:r>
            <a:endParaRPr>
              <a:solidFill>
                <a:srgbClr val="FFFFFF"/>
              </a:solidFill>
              <a:latin typeface="Rubik SemiBold"/>
              <a:ea typeface="Rubik SemiBold"/>
              <a:cs typeface="Rubik SemiBold"/>
              <a:sym typeface="Rubik SemiBold"/>
            </a:endParaRPr>
          </a:p>
          <a:p>
            <a:pPr indent="0" lvl="0" marL="0" rtl="0" algn="l">
              <a:spcBef>
                <a:spcPts val="0"/>
              </a:spcBef>
              <a:spcAft>
                <a:spcPts val="0"/>
              </a:spcAft>
              <a:buNone/>
            </a:pPr>
            <a:r>
              <a:rPr lang="en">
                <a:solidFill>
                  <a:srgbClr val="FFFFFF"/>
                </a:solidFill>
                <a:latin typeface="Rubik SemiBold"/>
                <a:ea typeface="Rubik SemiBold"/>
                <a:cs typeface="Rubik SemiBold"/>
                <a:sym typeface="Rubik SemiBold"/>
              </a:rPr>
              <a:t>CS ’24</a:t>
            </a:r>
            <a:endParaRPr>
              <a:solidFill>
                <a:srgbClr val="FFFFFF"/>
              </a:solidFill>
              <a:latin typeface="Rubik SemiBold"/>
              <a:ea typeface="Rubik SemiBold"/>
              <a:cs typeface="Rubik SemiBold"/>
              <a:sym typeface="Rubik SemiBold"/>
            </a:endParaRPr>
          </a:p>
        </p:txBody>
      </p:sp>
      <p:sp>
        <p:nvSpPr>
          <p:cNvPr id="110" name="Google Shape;110;p16"/>
          <p:cNvSpPr txBox="1"/>
          <p:nvPr/>
        </p:nvSpPr>
        <p:spPr>
          <a:xfrm>
            <a:off x="4660250" y="3576575"/>
            <a:ext cx="140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Rubik SemiBold"/>
                <a:ea typeface="Rubik SemiBold"/>
                <a:cs typeface="Rubik SemiBold"/>
                <a:sym typeface="Rubik SemiBold"/>
              </a:rPr>
              <a:t>Madison Fan</a:t>
            </a:r>
            <a:endParaRPr>
              <a:solidFill>
                <a:srgbClr val="FFFFFF"/>
              </a:solidFill>
              <a:latin typeface="Rubik SemiBold"/>
              <a:ea typeface="Rubik SemiBold"/>
              <a:cs typeface="Rubik SemiBold"/>
              <a:sym typeface="Rubik SemiBold"/>
            </a:endParaRPr>
          </a:p>
          <a:p>
            <a:pPr indent="0" lvl="0" marL="0" rtl="0" algn="l">
              <a:spcBef>
                <a:spcPts val="0"/>
              </a:spcBef>
              <a:spcAft>
                <a:spcPts val="0"/>
              </a:spcAft>
              <a:buNone/>
            </a:pPr>
            <a:r>
              <a:rPr lang="en">
                <a:solidFill>
                  <a:srgbClr val="FFFFFF"/>
                </a:solidFill>
                <a:latin typeface="Rubik SemiBold"/>
                <a:ea typeface="Rubik SemiBold"/>
                <a:cs typeface="Rubik SemiBold"/>
                <a:sym typeface="Rubik SemiBold"/>
              </a:rPr>
              <a:t>Design ’25</a:t>
            </a:r>
            <a:endParaRPr>
              <a:solidFill>
                <a:srgbClr val="FFFFFF"/>
              </a:solidFill>
              <a:latin typeface="Rubik SemiBold"/>
              <a:ea typeface="Rubik SemiBold"/>
              <a:cs typeface="Rubik SemiBold"/>
              <a:sym typeface="Rubik SemiBold"/>
            </a:endParaRPr>
          </a:p>
        </p:txBody>
      </p:sp>
      <p:pic>
        <p:nvPicPr>
          <p:cNvPr id="111" name="Google Shape;111;p16"/>
          <p:cNvPicPr preferRelativeResize="0"/>
          <p:nvPr/>
        </p:nvPicPr>
        <p:blipFill>
          <a:blip r:embed="rId7">
            <a:alphaModFix/>
          </a:blip>
          <a:stretch>
            <a:fillRect/>
          </a:stretch>
        </p:blipFill>
        <p:spPr>
          <a:xfrm>
            <a:off x="3328850" y="471707"/>
            <a:ext cx="1331400" cy="612218"/>
          </a:xfrm>
          <a:prstGeom prst="rect">
            <a:avLst/>
          </a:prstGeom>
          <a:noFill/>
          <a:ln>
            <a:noFill/>
          </a:ln>
        </p:spPr>
      </p:pic>
      <p:pic>
        <p:nvPicPr>
          <p:cNvPr id="112" name="Google Shape;112;p16"/>
          <p:cNvPicPr preferRelativeResize="0"/>
          <p:nvPr/>
        </p:nvPicPr>
        <p:blipFill>
          <a:blip r:embed="rId8">
            <a:alphaModFix/>
          </a:blip>
          <a:stretch>
            <a:fillRect/>
          </a:stretch>
        </p:blipFill>
        <p:spPr>
          <a:xfrm rot="-1901859">
            <a:off x="4748181" y="929255"/>
            <a:ext cx="271441" cy="470170"/>
          </a:xfrm>
          <a:prstGeom prst="rect">
            <a:avLst/>
          </a:prstGeom>
          <a:noFill/>
          <a:ln>
            <a:noFill/>
          </a:ln>
        </p:spPr>
      </p:pic>
      <p:pic>
        <p:nvPicPr>
          <p:cNvPr id="113" name="Google Shape;113;p16"/>
          <p:cNvPicPr preferRelativeResize="0"/>
          <p:nvPr/>
        </p:nvPicPr>
        <p:blipFill>
          <a:blip r:embed="rId9">
            <a:alphaModFix/>
          </a:blip>
          <a:stretch>
            <a:fillRect/>
          </a:stretch>
        </p:blipFill>
        <p:spPr>
          <a:xfrm>
            <a:off x="4955802" y="471705"/>
            <a:ext cx="281461" cy="281458"/>
          </a:xfrm>
          <a:prstGeom prst="rect">
            <a:avLst/>
          </a:prstGeom>
          <a:noFill/>
          <a:ln>
            <a:noFill/>
          </a:ln>
        </p:spPr>
      </p:pic>
      <p:pic>
        <p:nvPicPr>
          <p:cNvPr id="114" name="Google Shape;114;p16"/>
          <p:cNvPicPr preferRelativeResize="0"/>
          <p:nvPr/>
        </p:nvPicPr>
        <p:blipFill>
          <a:blip r:embed="rId10">
            <a:alphaModFix/>
          </a:blip>
          <a:stretch>
            <a:fillRect/>
          </a:stretch>
        </p:blipFill>
        <p:spPr>
          <a:xfrm>
            <a:off x="4290542" y="190242"/>
            <a:ext cx="281461" cy="281458"/>
          </a:xfrm>
          <a:prstGeom prst="rect">
            <a:avLst/>
          </a:prstGeom>
          <a:noFill/>
          <a:ln>
            <a:noFill/>
          </a:ln>
        </p:spPr>
      </p:pic>
      <p:pic>
        <p:nvPicPr>
          <p:cNvPr id="115" name="Google Shape;115;p16"/>
          <p:cNvPicPr preferRelativeResize="0"/>
          <p:nvPr/>
        </p:nvPicPr>
        <p:blipFill>
          <a:blip r:embed="rId11">
            <a:alphaModFix/>
          </a:blip>
          <a:stretch>
            <a:fillRect/>
          </a:stretch>
        </p:blipFill>
        <p:spPr>
          <a:xfrm rot="787926">
            <a:off x="5659432" y="417955"/>
            <a:ext cx="445220" cy="38892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0" name="Shape 530"/>
        <p:cNvGrpSpPr/>
        <p:nvPr/>
      </p:nvGrpSpPr>
      <p:grpSpPr>
        <a:xfrm>
          <a:off x="0" y="0"/>
          <a:ext cx="0" cy="0"/>
          <a:chOff x="0" y="0"/>
          <a:chExt cx="0" cy="0"/>
        </a:xfrm>
      </p:grpSpPr>
      <p:sp>
        <p:nvSpPr>
          <p:cNvPr id="531" name="Google Shape;531;p52"/>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3</a:t>
            </a:r>
            <a:endParaRPr b="1" sz="2000">
              <a:solidFill>
                <a:srgbClr val="FFFFFF"/>
              </a:solidFill>
              <a:latin typeface="Rubik"/>
              <a:ea typeface="Rubik"/>
              <a:cs typeface="Rubik"/>
              <a:sym typeface="Rubik"/>
            </a:endParaRPr>
          </a:p>
        </p:txBody>
      </p:sp>
      <p:sp>
        <p:nvSpPr>
          <p:cNvPr id="532" name="Google Shape;532;p52"/>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On the Buy confirmation page, the “Total withdraw,” “Remaining investment,” etc are very confusing to new users and probably not relevant to their </a:t>
            </a:r>
            <a:r>
              <a:rPr lang="en" sz="1500">
                <a:solidFill>
                  <a:srgbClr val="434343"/>
                </a:solidFill>
                <a:latin typeface="Rubik"/>
                <a:ea typeface="Rubik"/>
                <a:cs typeface="Rubik"/>
                <a:sym typeface="Rubik"/>
              </a:rPr>
              <a:t>decision </a:t>
            </a:r>
            <a:r>
              <a:rPr lang="en" sz="1500">
                <a:solidFill>
                  <a:srgbClr val="434343"/>
                </a:solidFill>
                <a:latin typeface="Rubik"/>
                <a:ea typeface="Rubik"/>
                <a:cs typeface="Rubik"/>
                <a:sym typeface="Rubik"/>
              </a:rPr>
              <a:t> …</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Remove </a:t>
            </a:r>
            <a:r>
              <a:rPr lang="en" sz="1500">
                <a:solidFill>
                  <a:srgbClr val="434343"/>
                </a:solidFill>
                <a:latin typeface="Rubik"/>
                <a:ea typeface="Rubik"/>
                <a:cs typeface="Rubik"/>
                <a:sym typeface="Rubik"/>
              </a:rPr>
              <a:t>unnecessary</a:t>
            </a:r>
            <a:r>
              <a:rPr lang="en" sz="1500">
                <a:solidFill>
                  <a:srgbClr val="434343"/>
                </a:solidFill>
                <a:latin typeface="Rubik"/>
                <a:ea typeface="Rubik"/>
                <a:cs typeface="Rubik"/>
                <a:sym typeface="Rubik"/>
              </a:rPr>
              <a:t> information and just keep how much buying</a:t>
            </a:r>
            <a:endParaRPr sz="1500">
              <a:solidFill>
                <a:srgbClr val="434343"/>
              </a:solidFill>
              <a:latin typeface="Rubik"/>
              <a:ea typeface="Rubik"/>
              <a:cs typeface="Rubik"/>
              <a:sym typeface="Rubik"/>
            </a:endParaRPr>
          </a:p>
        </p:txBody>
      </p:sp>
      <p:sp>
        <p:nvSpPr>
          <p:cNvPr id="533" name="Google Shape;533;p52"/>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Simplify Buy confirmation page</a:t>
            </a:r>
            <a:endParaRPr b="1" sz="2800">
              <a:solidFill>
                <a:srgbClr val="434343"/>
              </a:solidFill>
              <a:latin typeface="Rubik"/>
              <a:ea typeface="Rubik"/>
              <a:cs typeface="Rubik"/>
              <a:sym typeface="Rubik"/>
            </a:endParaRPr>
          </a:p>
        </p:txBody>
      </p:sp>
      <p:sp>
        <p:nvSpPr>
          <p:cNvPr id="534" name="Google Shape;534;p52"/>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535" name="Google Shape;535;p52"/>
          <p:cNvSpPr txBox="1"/>
          <p:nvPr/>
        </p:nvSpPr>
        <p:spPr>
          <a:xfrm>
            <a:off x="52983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536" name="Google Shape;536;p52"/>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537" name="Google Shape;537;p52"/>
          <p:cNvPicPr preferRelativeResize="0"/>
          <p:nvPr/>
        </p:nvPicPr>
        <p:blipFill>
          <a:blip r:embed="rId3">
            <a:alphaModFix/>
          </a:blip>
          <a:stretch>
            <a:fillRect/>
          </a:stretch>
        </p:blipFill>
        <p:spPr>
          <a:xfrm>
            <a:off x="5409146" y="1807775"/>
            <a:ext cx="1494875" cy="2986035"/>
          </a:xfrm>
          <a:prstGeom prst="rect">
            <a:avLst/>
          </a:prstGeom>
          <a:noFill/>
          <a:ln>
            <a:noFill/>
          </a:ln>
        </p:spPr>
      </p:pic>
      <p:pic>
        <p:nvPicPr>
          <p:cNvPr id="538" name="Google Shape;538;p52"/>
          <p:cNvPicPr preferRelativeResize="0"/>
          <p:nvPr/>
        </p:nvPicPr>
        <p:blipFill>
          <a:blip r:embed="rId4">
            <a:alphaModFix/>
          </a:blip>
          <a:stretch>
            <a:fillRect/>
          </a:stretch>
        </p:blipFill>
        <p:spPr>
          <a:xfrm>
            <a:off x="3348100" y="1807775"/>
            <a:ext cx="1494875" cy="30427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2" name="Shape 542"/>
        <p:cNvGrpSpPr/>
        <p:nvPr/>
      </p:nvGrpSpPr>
      <p:grpSpPr>
        <a:xfrm>
          <a:off x="0" y="0"/>
          <a:ext cx="0" cy="0"/>
          <a:chOff x="0" y="0"/>
          <a:chExt cx="0" cy="0"/>
        </a:xfrm>
      </p:grpSpPr>
      <p:sp>
        <p:nvSpPr>
          <p:cNvPr id="543" name="Google Shape;543;p53"/>
          <p:cNvSpPr txBox="1"/>
          <p:nvPr/>
        </p:nvSpPr>
        <p:spPr>
          <a:xfrm>
            <a:off x="572299" y="1254875"/>
            <a:ext cx="552900" cy="55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Rubik"/>
                <a:ea typeface="Rubik"/>
                <a:cs typeface="Rubik"/>
                <a:sym typeface="Rubik"/>
              </a:rPr>
              <a:t>4</a:t>
            </a:r>
            <a:endParaRPr b="1" sz="2000">
              <a:solidFill>
                <a:srgbClr val="FFFFFF"/>
              </a:solidFill>
              <a:latin typeface="Rubik"/>
              <a:ea typeface="Rubik"/>
              <a:cs typeface="Rubik"/>
              <a:sym typeface="Rubik"/>
            </a:endParaRPr>
          </a:p>
        </p:txBody>
      </p:sp>
      <p:sp>
        <p:nvSpPr>
          <p:cNvPr id="544" name="Google Shape;544;p53"/>
          <p:cNvSpPr txBox="1"/>
          <p:nvPr/>
        </p:nvSpPr>
        <p:spPr>
          <a:xfrm>
            <a:off x="496100" y="1883975"/>
            <a:ext cx="2652600" cy="82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434343"/>
                </a:solidFill>
                <a:latin typeface="Rubik"/>
                <a:ea typeface="Rubik"/>
                <a:cs typeface="Rubik"/>
                <a:sym typeface="Rubik"/>
              </a:rPr>
              <a:t>Too many clicks for a user to input their rationale will take time to understand and communicates that the feature is not important (though central to the community culture)</a:t>
            </a:r>
            <a:r>
              <a:rPr lang="en" sz="1500">
                <a:solidFill>
                  <a:srgbClr val="434343"/>
                </a:solidFill>
                <a:latin typeface="Rubik"/>
                <a:ea typeface="Rubik"/>
                <a:cs typeface="Rubik"/>
                <a:sym typeface="Rubik"/>
              </a:rPr>
              <a:t>  …</a:t>
            </a:r>
            <a:endParaRPr sz="1500">
              <a:solidFill>
                <a:srgbClr val="434343"/>
              </a:solidFill>
              <a:latin typeface="Rubik"/>
              <a:ea typeface="Rubik"/>
              <a:cs typeface="Rubik"/>
              <a:sym typeface="Rubik"/>
            </a:endParaRPr>
          </a:p>
          <a:p>
            <a:pPr indent="-323850" lvl="0" marL="457200" rtl="0" algn="l">
              <a:lnSpc>
                <a:spcPct val="115000"/>
              </a:lnSpc>
              <a:spcBef>
                <a:spcPts val="0"/>
              </a:spcBef>
              <a:spcAft>
                <a:spcPts val="0"/>
              </a:spcAft>
              <a:buClr>
                <a:srgbClr val="434343"/>
              </a:buClr>
              <a:buSzPts val="1500"/>
              <a:buFont typeface="Rubik"/>
              <a:buChar char="●"/>
            </a:pPr>
            <a:r>
              <a:rPr lang="en" sz="1500">
                <a:solidFill>
                  <a:srgbClr val="434343"/>
                </a:solidFill>
                <a:latin typeface="Rubik"/>
                <a:ea typeface="Rubik"/>
                <a:cs typeface="Rubik"/>
                <a:sym typeface="Rubik"/>
              </a:rPr>
              <a:t>Bring the question out of the dropdown and replace radio buttons with checkboxes</a:t>
            </a:r>
            <a:endParaRPr sz="1500">
              <a:solidFill>
                <a:srgbClr val="434343"/>
              </a:solidFill>
              <a:latin typeface="Rubik"/>
              <a:ea typeface="Rubik"/>
              <a:cs typeface="Rubik"/>
              <a:sym typeface="Rubik"/>
            </a:endParaRPr>
          </a:p>
        </p:txBody>
      </p:sp>
      <p:sp>
        <p:nvSpPr>
          <p:cNvPr id="545" name="Google Shape;545;p53"/>
          <p:cNvSpPr txBox="1"/>
          <p:nvPr/>
        </p:nvSpPr>
        <p:spPr>
          <a:xfrm>
            <a:off x="572300" y="522375"/>
            <a:ext cx="73227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Reducing </a:t>
            </a:r>
            <a:r>
              <a:rPr b="1" lang="en" sz="2800">
                <a:solidFill>
                  <a:srgbClr val="434343"/>
                </a:solidFill>
                <a:latin typeface="Rubik"/>
                <a:ea typeface="Rubik"/>
                <a:cs typeface="Rubik"/>
                <a:sym typeface="Rubik"/>
              </a:rPr>
              <a:t>hierarchy</a:t>
            </a:r>
            <a:endParaRPr b="1" sz="2800">
              <a:solidFill>
                <a:srgbClr val="434343"/>
              </a:solidFill>
              <a:latin typeface="Rubik"/>
              <a:ea typeface="Rubik"/>
              <a:cs typeface="Rubik"/>
              <a:sym typeface="Rubik"/>
            </a:endParaRPr>
          </a:p>
        </p:txBody>
      </p:sp>
      <p:sp>
        <p:nvSpPr>
          <p:cNvPr id="546" name="Google Shape;546;p53"/>
          <p:cNvSpPr txBox="1"/>
          <p:nvPr/>
        </p:nvSpPr>
        <p:spPr>
          <a:xfrm>
            <a:off x="3348100" y="1313325"/>
            <a:ext cx="17508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Before</a:t>
            </a:r>
            <a:endParaRPr>
              <a:solidFill>
                <a:srgbClr val="434343"/>
              </a:solidFill>
              <a:latin typeface="Overpass"/>
              <a:ea typeface="Overpass"/>
              <a:cs typeface="Overpass"/>
              <a:sym typeface="Overpass"/>
            </a:endParaRPr>
          </a:p>
        </p:txBody>
      </p:sp>
      <p:sp>
        <p:nvSpPr>
          <p:cNvPr id="547" name="Google Shape;547;p53"/>
          <p:cNvSpPr txBox="1"/>
          <p:nvPr/>
        </p:nvSpPr>
        <p:spPr>
          <a:xfrm>
            <a:off x="6669900" y="1313325"/>
            <a:ext cx="2349600" cy="824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rgbClr val="434343"/>
                </a:solidFill>
                <a:latin typeface="Overpass"/>
                <a:ea typeface="Overpass"/>
                <a:cs typeface="Overpass"/>
                <a:sym typeface="Overpass"/>
              </a:rPr>
              <a:t>After</a:t>
            </a:r>
            <a:endParaRPr>
              <a:solidFill>
                <a:srgbClr val="434343"/>
              </a:solidFill>
              <a:latin typeface="Overpass"/>
              <a:ea typeface="Overpass"/>
              <a:cs typeface="Overpass"/>
              <a:sym typeface="Overpass"/>
            </a:endParaRPr>
          </a:p>
        </p:txBody>
      </p:sp>
      <p:sp>
        <p:nvSpPr>
          <p:cNvPr id="548" name="Google Shape;548;p53"/>
          <p:cNvSpPr txBox="1"/>
          <p:nvPr/>
        </p:nvSpPr>
        <p:spPr>
          <a:xfrm>
            <a:off x="8165375" y="598575"/>
            <a:ext cx="978600" cy="237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latin typeface="Rubik"/>
              <a:ea typeface="Rubik"/>
              <a:cs typeface="Rubik"/>
              <a:sym typeface="Rubik"/>
            </a:endParaRPr>
          </a:p>
        </p:txBody>
      </p:sp>
      <p:pic>
        <p:nvPicPr>
          <p:cNvPr id="549" name="Google Shape;549;p53"/>
          <p:cNvPicPr preferRelativeResize="0"/>
          <p:nvPr/>
        </p:nvPicPr>
        <p:blipFill>
          <a:blip r:embed="rId3">
            <a:alphaModFix/>
          </a:blip>
          <a:stretch>
            <a:fillRect/>
          </a:stretch>
        </p:blipFill>
        <p:spPr>
          <a:xfrm>
            <a:off x="6780746" y="1807775"/>
            <a:ext cx="1494875" cy="2986035"/>
          </a:xfrm>
          <a:prstGeom prst="rect">
            <a:avLst/>
          </a:prstGeom>
          <a:noFill/>
          <a:ln>
            <a:noFill/>
          </a:ln>
        </p:spPr>
      </p:pic>
      <p:pic>
        <p:nvPicPr>
          <p:cNvPr id="550" name="Google Shape;550;p53"/>
          <p:cNvPicPr preferRelativeResize="0"/>
          <p:nvPr/>
        </p:nvPicPr>
        <p:blipFill>
          <a:blip r:embed="rId4">
            <a:alphaModFix/>
          </a:blip>
          <a:stretch>
            <a:fillRect/>
          </a:stretch>
        </p:blipFill>
        <p:spPr>
          <a:xfrm>
            <a:off x="3348100" y="1807775"/>
            <a:ext cx="1494875" cy="2982299"/>
          </a:xfrm>
          <a:prstGeom prst="rect">
            <a:avLst/>
          </a:prstGeom>
          <a:noFill/>
          <a:ln>
            <a:noFill/>
          </a:ln>
        </p:spPr>
      </p:pic>
      <p:pic>
        <p:nvPicPr>
          <p:cNvPr id="551" name="Google Shape;551;p53"/>
          <p:cNvPicPr preferRelativeResize="0"/>
          <p:nvPr/>
        </p:nvPicPr>
        <p:blipFill>
          <a:blip r:embed="rId5">
            <a:alphaModFix/>
          </a:blip>
          <a:stretch>
            <a:fillRect/>
          </a:stretch>
        </p:blipFill>
        <p:spPr>
          <a:xfrm>
            <a:off x="5019805" y="1807775"/>
            <a:ext cx="1494875" cy="29822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54"/>
          <p:cNvPicPr preferRelativeResize="0"/>
          <p:nvPr/>
        </p:nvPicPr>
        <p:blipFill>
          <a:blip r:embed="rId3">
            <a:alphaModFix/>
          </a:blip>
          <a:stretch>
            <a:fillRect/>
          </a:stretch>
        </p:blipFill>
        <p:spPr>
          <a:xfrm rot="1094214">
            <a:off x="2169100" y="2683597"/>
            <a:ext cx="1043975" cy="941400"/>
          </a:xfrm>
          <a:prstGeom prst="rect">
            <a:avLst/>
          </a:prstGeom>
          <a:noFill/>
          <a:ln>
            <a:noFill/>
          </a:ln>
        </p:spPr>
      </p:pic>
      <p:sp>
        <p:nvSpPr>
          <p:cNvPr id="557" name="Google Shape;557;p54"/>
          <p:cNvSpPr txBox="1"/>
          <p:nvPr/>
        </p:nvSpPr>
        <p:spPr>
          <a:xfrm>
            <a:off x="599351" y="819700"/>
            <a:ext cx="2705700" cy="33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0">
                <a:solidFill>
                  <a:srgbClr val="E0E0E0"/>
                </a:solidFill>
                <a:latin typeface="Rubik"/>
                <a:ea typeface="Rubik"/>
                <a:cs typeface="Rubik"/>
                <a:sym typeface="Rubik"/>
              </a:rPr>
              <a:t>5</a:t>
            </a:r>
            <a:endParaRPr b="1" sz="25000">
              <a:solidFill>
                <a:srgbClr val="E0E0E0"/>
              </a:solidFill>
              <a:latin typeface="Rubik"/>
              <a:ea typeface="Rubik"/>
              <a:cs typeface="Rubik"/>
              <a:sym typeface="Rubik"/>
            </a:endParaRPr>
          </a:p>
        </p:txBody>
      </p:sp>
      <p:sp>
        <p:nvSpPr>
          <p:cNvPr id="558" name="Google Shape;558;p54"/>
          <p:cNvSpPr txBox="1"/>
          <p:nvPr>
            <p:ph idx="4294967295" type="body"/>
          </p:nvPr>
        </p:nvSpPr>
        <p:spPr>
          <a:xfrm>
            <a:off x="3549900" y="1732900"/>
            <a:ext cx="5441700" cy="1505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2500">
                <a:solidFill>
                  <a:schemeClr val="lt1"/>
                </a:solidFill>
                <a:latin typeface="Rubik"/>
                <a:ea typeface="Rubik"/>
                <a:cs typeface="Rubik"/>
                <a:sym typeface="Rubik"/>
              </a:rPr>
              <a:t>Hi-Fi Prototype</a:t>
            </a:r>
            <a:endParaRPr b="1" sz="2500">
              <a:solidFill>
                <a:schemeClr val="lt1"/>
              </a:solidFill>
              <a:latin typeface="Rubik"/>
              <a:ea typeface="Rubik"/>
              <a:cs typeface="Rubik"/>
              <a:sym typeface="Rubik"/>
            </a:endParaRPr>
          </a:p>
          <a:p>
            <a:pPr indent="0" lvl="0" marL="0" rtl="0" algn="l">
              <a:lnSpc>
                <a:spcPct val="100000"/>
              </a:lnSpc>
              <a:spcBef>
                <a:spcPts val="0"/>
              </a:spcBef>
              <a:spcAft>
                <a:spcPts val="0"/>
              </a:spcAft>
              <a:buNone/>
            </a:pPr>
            <a:r>
              <a:rPr b="1" lang="en" sz="4900">
                <a:solidFill>
                  <a:schemeClr val="lt1"/>
                </a:solidFill>
                <a:latin typeface="Rubik"/>
                <a:ea typeface="Rubik"/>
                <a:cs typeface="Rubik"/>
                <a:sym typeface="Rubik"/>
              </a:rPr>
              <a:t>Implementation</a:t>
            </a:r>
            <a:endParaRPr sz="4900">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5"/>
          <p:cNvSpPr txBox="1"/>
          <p:nvPr>
            <p:ph type="title"/>
          </p:nvPr>
        </p:nvSpPr>
        <p:spPr>
          <a:xfrm>
            <a:off x="3307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800">
                <a:latin typeface="Rubik"/>
                <a:ea typeface="Rubik"/>
                <a:cs typeface="Rubik"/>
                <a:sym typeface="Rubik"/>
              </a:rPr>
              <a:t>Frameworks/Tools Used</a:t>
            </a:r>
            <a:endParaRPr/>
          </a:p>
        </p:txBody>
      </p:sp>
      <p:sp>
        <p:nvSpPr>
          <p:cNvPr id="564" name="Google Shape;564;p55"/>
          <p:cNvSpPr txBox="1"/>
          <p:nvPr/>
        </p:nvSpPr>
        <p:spPr>
          <a:xfrm>
            <a:off x="330700" y="2001225"/>
            <a:ext cx="8672100" cy="23397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0"/>
              </a:spcBef>
              <a:spcAft>
                <a:spcPts val="0"/>
              </a:spcAft>
              <a:buSzPts val="2000"/>
              <a:buFont typeface="Rubik"/>
              <a:buChar char="●"/>
            </a:pPr>
            <a:r>
              <a:rPr lang="en" sz="2000">
                <a:solidFill>
                  <a:srgbClr val="1A3A22"/>
                </a:solidFill>
                <a:latin typeface="Rubik"/>
                <a:ea typeface="Rubik"/>
                <a:cs typeface="Rubik"/>
                <a:sym typeface="Rubik"/>
              </a:rPr>
              <a:t>React Native</a:t>
            </a:r>
            <a:endParaRPr sz="2000">
              <a:solidFill>
                <a:srgbClr val="1A3A22"/>
              </a:solidFill>
              <a:latin typeface="Rubik"/>
              <a:ea typeface="Rubik"/>
              <a:cs typeface="Rubik"/>
              <a:sym typeface="Rubik"/>
            </a:endParaRPr>
          </a:p>
          <a:p>
            <a:pPr indent="-355600" lvl="0" marL="457200" rtl="0" algn="l">
              <a:lnSpc>
                <a:spcPct val="150000"/>
              </a:lnSpc>
              <a:spcBef>
                <a:spcPts val="0"/>
              </a:spcBef>
              <a:spcAft>
                <a:spcPts val="0"/>
              </a:spcAft>
              <a:buSzPts val="2000"/>
              <a:buFont typeface="Rubik"/>
              <a:buChar char="●"/>
            </a:pPr>
            <a:r>
              <a:rPr lang="en" sz="2000">
                <a:solidFill>
                  <a:srgbClr val="1A3A22"/>
                </a:solidFill>
                <a:latin typeface="Rubik"/>
                <a:ea typeface="Rubik"/>
                <a:cs typeface="Rubik"/>
                <a:sym typeface="Rubik"/>
              </a:rPr>
              <a:t>Visual Studio Code</a:t>
            </a:r>
            <a:endParaRPr sz="2000">
              <a:solidFill>
                <a:srgbClr val="1A3A22"/>
              </a:solidFill>
              <a:latin typeface="Rubik"/>
              <a:ea typeface="Rubik"/>
              <a:cs typeface="Rubik"/>
              <a:sym typeface="Rubik"/>
            </a:endParaRPr>
          </a:p>
          <a:p>
            <a:pPr indent="-355600" lvl="0" marL="457200" rtl="0" algn="l">
              <a:lnSpc>
                <a:spcPct val="150000"/>
              </a:lnSpc>
              <a:spcBef>
                <a:spcPts val="0"/>
              </a:spcBef>
              <a:spcAft>
                <a:spcPts val="0"/>
              </a:spcAft>
              <a:buClr>
                <a:srgbClr val="1A3A22"/>
              </a:buClr>
              <a:buSzPts val="2000"/>
              <a:buFont typeface="Rubik"/>
              <a:buChar char="●"/>
            </a:pPr>
            <a:r>
              <a:rPr lang="en" sz="2000">
                <a:solidFill>
                  <a:srgbClr val="1A3A22"/>
                </a:solidFill>
                <a:latin typeface="Rubik"/>
                <a:ea typeface="Rubik"/>
                <a:cs typeface="Rubik"/>
                <a:sym typeface="Rubik"/>
              </a:rPr>
              <a:t>GitHub Desktop</a:t>
            </a:r>
            <a:endParaRPr sz="2000">
              <a:solidFill>
                <a:srgbClr val="1A3A22"/>
              </a:solidFill>
              <a:latin typeface="Rubik"/>
              <a:ea typeface="Rubik"/>
              <a:cs typeface="Rubik"/>
              <a:sym typeface="Rubik"/>
            </a:endParaRPr>
          </a:p>
          <a:p>
            <a:pPr indent="-355600" lvl="0" marL="457200" rtl="0" algn="l">
              <a:lnSpc>
                <a:spcPct val="150000"/>
              </a:lnSpc>
              <a:spcBef>
                <a:spcPts val="0"/>
              </a:spcBef>
              <a:spcAft>
                <a:spcPts val="0"/>
              </a:spcAft>
              <a:buClr>
                <a:srgbClr val="1A3A22"/>
              </a:buClr>
              <a:buSzPts val="2000"/>
              <a:buFont typeface="Rubik"/>
              <a:buChar char="●"/>
            </a:pPr>
            <a:r>
              <a:rPr lang="en" sz="2000">
                <a:solidFill>
                  <a:srgbClr val="1A3A22"/>
                </a:solidFill>
                <a:latin typeface="Rubik"/>
                <a:ea typeface="Rubik"/>
                <a:cs typeface="Rubik"/>
                <a:sym typeface="Rubik"/>
              </a:rPr>
              <a:t>Expo</a:t>
            </a:r>
            <a:endParaRPr sz="2000">
              <a:solidFill>
                <a:srgbClr val="1A3A22"/>
              </a:solidFill>
              <a:latin typeface="Rubik"/>
              <a:ea typeface="Rubik"/>
              <a:cs typeface="Rubik"/>
              <a:sym typeface="Rubik"/>
            </a:endParaRPr>
          </a:p>
          <a:p>
            <a:pPr indent="-355600" lvl="0" marL="457200" rtl="0" algn="l">
              <a:lnSpc>
                <a:spcPct val="150000"/>
              </a:lnSpc>
              <a:spcBef>
                <a:spcPts val="0"/>
              </a:spcBef>
              <a:spcAft>
                <a:spcPts val="0"/>
              </a:spcAft>
              <a:buClr>
                <a:srgbClr val="1A3A22"/>
              </a:buClr>
              <a:buSzPts val="2000"/>
              <a:buFont typeface="Rubik"/>
              <a:buChar char="●"/>
            </a:pPr>
            <a:r>
              <a:rPr lang="en" sz="2000">
                <a:solidFill>
                  <a:srgbClr val="1A3A22"/>
                </a:solidFill>
                <a:latin typeface="Rubik"/>
                <a:ea typeface="Rubik"/>
                <a:cs typeface="Rubik"/>
                <a:sym typeface="Rubik"/>
              </a:rPr>
              <a:t>Figma (to create and download icon assets)</a:t>
            </a:r>
            <a:endParaRPr sz="2000">
              <a:solidFill>
                <a:srgbClr val="1A3A22"/>
              </a:solidFill>
              <a:latin typeface="Rubik"/>
              <a:ea typeface="Rubik"/>
              <a:cs typeface="Rubik"/>
              <a:sym typeface="Rubik"/>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6"/>
          <p:cNvSpPr txBox="1"/>
          <p:nvPr>
            <p:ph type="title"/>
          </p:nvPr>
        </p:nvSpPr>
        <p:spPr>
          <a:xfrm>
            <a:off x="3307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800">
                <a:latin typeface="Rubik"/>
                <a:ea typeface="Rubik"/>
                <a:cs typeface="Rubik"/>
                <a:sym typeface="Rubik"/>
              </a:rPr>
              <a:t>Implemented Features</a:t>
            </a:r>
            <a:endParaRPr/>
          </a:p>
        </p:txBody>
      </p:sp>
      <p:sp>
        <p:nvSpPr>
          <p:cNvPr id="570" name="Google Shape;570;p56"/>
          <p:cNvSpPr txBox="1"/>
          <p:nvPr/>
        </p:nvSpPr>
        <p:spPr>
          <a:xfrm>
            <a:off x="330700" y="1859225"/>
            <a:ext cx="3519000" cy="3193800"/>
          </a:xfrm>
          <a:prstGeom prst="rect">
            <a:avLst/>
          </a:prstGeom>
          <a:noFill/>
          <a:ln>
            <a:noFill/>
          </a:ln>
        </p:spPr>
        <p:txBody>
          <a:bodyPr anchorCtr="0" anchor="t" bIns="91425" lIns="91425" spcFirstLastPara="1" rIns="91425" wrap="square" tIns="91425">
            <a:spAutoFit/>
          </a:bodyPr>
          <a:lstStyle/>
          <a:p>
            <a:pPr indent="-336550" lvl="0" marL="4572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Typography and Colors</a:t>
            </a:r>
            <a:endParaRPr sz="1700">
              <a:solidFill>
                <a:srgbClr val="1A3A22"/>
              </a:solidFill>
              <a:latin typeface="Rubik"/>
              <a:ea typeface="Rubik"/>
              <a:cs typeface="Rubik"/>
              <a:sym typeface="Rubik"/>
            </a:endParaRPr>
          </a:p>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Base Components</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Navigation bar</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Divider</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Trend status tags</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Profile pictures</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Text messages</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Buttons </a:t>
            </a:r>
            <a:endParaRPr sz="1700">
              <a:solidFill>
                <a:srgbClr val="1A3A22"/>
              </a:solidFill>
              <a:latin typeface="Rubik"/>
              <a:ea typeface="Rubik"/>
              <a:cs typeface="Rubik"/>
              <a:sym typeface="Rubik"/>
            </a:endParaRPr>
          </a:p>
        </p:txBody>
      </p:sp>
      <p:sp>
        <p:nvSpPr>
          <p:cNvPr id="571" name="Google Shape;571;p56"/>
          <p:cNvSpPr txBox="1"/>
          <p:nvPr/>
        </p:nvSpPr>
        <p:spPr>
          <a:xfrm>
            <a:off x="4043800" y="1859225"/>
            <a:ext cx="4629000" cy="3193800"/>
          </a:xfrm>
          <a:prstGeom prst="rect">
            <a:avLst/>
          </a:prstGeom>
          <a:noFill/>
          <a:ln>
            <a:noFill/>
          </a:ln>
        </p:spPr>
        <p:txBody>
          <a:bodyPr anchorCtr="0" anchor="t" bIns="91425" lIns="91425" spcFirstLastPara="1" rIns="91425" wrap="square" tIns="91425">
            <a:spAutoFit/>
          </a:bodyPr>
          <a:lstStyle/>
          <a:p>
            <a:pPr indent="-336550" lvl="0" marL="4572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Common reused cards</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Investment detail (trend graph)</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Investment group (Home Page)</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Wallus tips</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Community card (Home Page)</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Notification</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Market investment display</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Friend rationale card</a:t>
            </a:r>
            <a:r>
              <a:rPr lang="en" sz="1700">
                <a:solidFill>
                  <a:srgbClr val="1A3A22"/>
                </a:solidFill>
                <a:latin typeface="Rubik"/>
                <a:ea typeface="Rubik"/>
                <a:cs typeface="Rubik"/>
                <a:sym typeface="Rubik"/>
              </a:rPr>
              <a:t> </a:t>
            </a:r>
            <a:endParaRPr sz="1700">
              <a:solidFill>
                <a:srgbClr val="1A3A22"/>
              </a:solidFill>
              <a:latin typeface="Rubik"/>
              <a:ea typeface="Rubik"/>
              <a:cs typeface="Rubik"/>
              <a:sym typeface="Rubik"/>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7"/>
          <p:cNvSpPr txBox="1"/>
          <p:nvPr>
            <p:ph type="title"/>
          </p:nvPr>
        </p:nvSpPr>
        <p:spPr>
          <a:xfrm>
            <a:off x="1783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800">
                <a:latin typeface="Rubik"/>
                <a:ea typeface="Rubik"/>
                <a:cs typeface="Rubik"/>
                <a:sym typeface="Rubik"/>
              </a:rPr>
              <a:t>Implemented Features</a:t>
            </a:r>
            <a:endParaRPr/>
          </a:p>
        </p:txBody>
      </p:sp>
      <p:sp>
        <p:nvSpPr>
          <p:cNvPr id="577" name="Google Shape;577;p57"/>
          <p:cNvSpPr txBox="1"/>
          <p:nvPr/>
        </p:nvSpPr>
        <p:spPr>
          <a:xfrm>
            <a:off x="178300" y="1949700"/>
            <a:ext cx="3576000" cy="3193800"/>
          </a:xfrm>
          <a:prstGeom prst="rect">
            <a:avLst/>
          </a:prstGeom>
          <a:noFill/>
          <a:ln>
            <a:noFill/>
          </a:ln>
        </p:spPr>
        <p:txBody>
          <a:bodyPr anchorCtr="0" anchor="t" bIns="91425" lIns="91425" spcFirstLastPara="1" rIns="91425" wrap="square" tIns="91425">
            <a:spAutoFit/>
          </a:bodyPr>
          <a:lstStyle/>
          <a:p>
            <a:pPr indent="-336550" lvl="0" marL="4572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Navigation</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Home, Dictionary, Market, and Community (main tab pages) and Notification pages have been started and navigation built</a:t>
            </a:r>
            <a:endParaRPr sz="1700">
              <a:solidFill>
                <a:srgbClr val="1A3A22"/>
              </a:solidFill>
              <a:latin typeface="Rubik"/>
              <a:ea typeface="Rubik"/>
              <a:cs typeface="Rubik"/>
              <a:sym typeface="Rubik"/>
            </a:endParaRPr>
          </a:p>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Task #1 Accept Invitation</a:t>
            </a:r>
            <a:endParaRPr sz="1700">
              <a:solidFill>
                <a:srgbClr val="1A3A22"/>
              </a:solidFill>
              <a:latin typeface="Rubik"/>
              <a:ea typeface="Rubik"/>
              <a:cs typeface="Rubik"/>
              <a:sym typeface="Rubik"/>
            </a:endParaRPr>
          </a:p>
        </p:txBody>
      </p:sp>
      <p:pic>
        <p:nvPicPr>
          <p:cNvPr id="578" name="Google Shape;578;p57"/>
          <p:cNvPicPr preferRelativeResize="0"/>
          <p:nvPr/>
        </p:nvPicPr>
        <p:blipFill>
          <a:blip r:embed="rId3">
            <a:alphaModFix/>
          </a:blip>
          <a:stretch>
            <a:fillRect/>
          </a:stretch>
        </p:blipFill>
        <p:spPr>
          <a:xfrm>
            <a:off x="3810353" y="2019653"/>
            <a:ext cx="1177975" cy="2545336"/>
          </a:xfrm>
          <a:prstGeom prst="rect">
            <a:avLst/>
          </a:prstGeom>
          <a:noFill/>
          <a:ln>
            <a:noFill/>
          </a:ln>
        </p:spPr>
      </p:pic>
      <p:pic>
        <p:nvPicPr>
          <p:cNvPr id="579" name="Google Shape;579;p57"/>
          <p:cNvPicPr preferRelativeResize="0"/>
          <p:nvPr/>
        </p:nvPicPr>
        <p:blipFill>
          <a:blip r:embed="rId4">
            <a:alphaModFix/>
          </a:blip>
          <a:stretch>
            <a:fillRect/>
          </a:stretch>
        </p:blipFill>
        <p:spPr>
          <a:xfrm>
            <a:off x="5146106" y="2026119"/>
            <a:ext cx="1177975" cy="2538881"/>
          </a:xfrm>
          <a:prstGeom prst="rect">
            <a:avLst/>
          </a:prstGeom>
          <a:noFill/>
          <a:ln>
            <a:noFill/>
          </a:ln>
        </p:spPr>
      </p:pic>
      <p:pic>
        <p:nvPicPr>
          <p:cNvPr id="580" name="Google Shape;580;p57"/>
          <p:cNvPicPr preferRelativeResize="0"/>
          <p:nvPr/>
        </p:nvPicPr>
        <p:blipFill>
          <a:blip r:embed="rId5">
            <a:alphaModFix/>
          </a:blip>
          <a:stretch>
            <a:fillRect/>
          </a:stretch>
        </p:blipFill>
        <p:spPr>
          <a:xfrm>
            <a:off x="6481852" y="2019650"/>
            <a:ext cx="1177975" cy="2545794"/>
          </a:xfrm>
          <a:prstGeom prst="rect">
            <a:avLst/>
          </a:prstGeom>
          <a:noFill/>
          <a:ln>
            <a:noFill/>
          </a:ln>
        </p:spPr>
      </p:pic>
      <p:pic>
        <p:nvPicPr>
          <p:cNvPr id="581" name="Google Shape;581;p57"/>
          <p:cNvPicPr preferRelativeResize="0"/>
          <p:nvPr/>
        </p:nvPicPr>
        <p:blipFill>
          <a:blip r:embed="rId6">
            <a:alphaModFix/>
          </a:blip>
          <a:stretch>
            <a:fillRect/>
          </a:stretch>
        </p:blipFill>
        <p:spPr>
          <a:xfrm>
            <a:off x="7804530" y="2019650"/>
            <a:ext cx="1177975" cy="253198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8"/>
          <p:cNvSpPr txBox="1"/>
          <p:nvPr>
            <p:ph type="title"/>
          </p:nvPr>
        </p:nvSpPr>
        <p:spPr>
          <a:xfrm>
            <a:off x="3307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800">
                <a:latin typeface="Rubik"/>
                <a:ea typeface="Rubik"/>
                <a:cs typeface="Rubik"/>
                <a:sym typeface="Rubik"/>
              </a:rPr>
              <a:t>Uni</a:t>
            </a:r>
            <a:r>
              <a:rPr b="1" lang="en" sz="2800">
                <a:latin typeface="Rubik"/>
                <a:ea typeface="Rubik"/>
                <a:cs typeface="Rubik"/>
                <a:sym typeface="Rubik"/>
              </a:rPr>
              <a:t>mplemented Features</a:t>
            </a:r>
            <a:endParaRPr/>
          </a:p>
        </p:txBody>
      </p:sp>
      <p:sp>
        <p:nvSpPr>
          <p:cNvPr id="587" name="Google Shape;587;p58"/>
          <p:cNvSpPr txBox="1"/>
          <p:nvPr/>
        </p:nvSpPr>
        <p:spPr>
          <a:xfrm>
            <a:off x="330700" y="2001225"/>
            <a:ext cx="8672100" cy="2409000"/>
          </a:xfrm>
          <a:prstGeom prst="rect">
            <a:avLst/>
          </a:prstGeom>
          <a:noFill/>
          <a:ln>
            <a:noFill/>
          </a:ln>
        </p:spPr>
        <p:txBody>
          <a:bodyPr anchorCtr="0" anchor="t" bIns="91425" lIns="91425" spcFirstLastPara="1" rIns="91425" wrap="square" tIns="91425">
            <a:spAutoFit/>
          </a:bodyPr>
          <a:lstStyle/>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Task #2 and Task #3</a:t>
            </a:r>
            <a:endParaRPr sz="1700">
              <a:solidFill>
                <a:srgbClr val="1A3A22"/>
              </a:solidFill>
              <a:latin typeface="Rubik"/>
              <a:ea typeface="Rubik"/>
              <a:cs typeface="Rubik"/>
              <a:sym typeface="Rubik"/>
            </a:endParaRPr>
          </a:p>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Home, Market, Dictionary, and Community Tabs </a:t>
            </a:r>
            <a:endParaRPr sz="1700">
              <a:solidFill>
                <a:srgbClr val="1A3A22"/>
              </a:solidFill>
              <a:latin typeface="Rubik"/>
              <a:ea typeface="Rubik"/>
              <a:cs typeface="Rubik"/>
              <a:sym typeface="Rubik"/>
            </a:endParaRPr>
          </a:p>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Buy/sell stock flow</a:t>
            </a:r>
            <a:endParaRPr sz="1700">
              <a:solidFill>
                <a:srgbClr val="1A3A22"/>
              </a:solidFill>
              <a:latin typeface="Rubik"/>
              <a:ea typeface="Rubik"/>
              <a:cs typeface="Rubik"/>
              <a:sym typeface="Rubik"/>
            </a:endParaRPr>
          </a:p>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Onboarding flow</a:t>
            </a:r>
            <a:endParaRPr sz="1700">
              <a:solidFill>
                <a:srgbClr val="1A3A22"/>
              </a:solidFill>
              <a:latin typeface="Rubik"/>
              <a:ea typeface="Rubik"/>
              <a:cs typeface="Rubik"/>
              <a:sym typeface="Rubik"/>
            </a:endParaRPr>
          </a:p>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Profile page</a:t>
            </a:r>
            <a:endParaRPr sz="1700">
              <a:solidFill>
                <a:srgbClr val="1A3A22"/>
              </a:solidFill>
              <a:latin typeface="Rubik"/>
              <a:ea typeface="Rubik"/>
              <a:cs typeface="Rubik"/>
              <a:sym typeface="Rubik"/>
            </a:endParaRPr>
          </a:p>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Login / Backend to store different users (CS 47 requirement)</a:t>
            </a:r>
            <a:endParaRPr sz="1700">
              <a:solidFill>
                <a:srgbClr val="1A3A22"/>
              </a:solidFill>
              <a:latin typeface="Rubik"/>
              <a:ea typeface="Rubik"/>
              <a:cs typeface="Rubik"/>
              <a:sym typeface="Rubik"/>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59"/>
          <p:cNvSpPr txBox="1"/>
          <p:nvPr>
            <p:ph type="title"/>
          </p:nvPr>
        </p:nvSpPr>
        <p:spPr>
          <a:xfrm>
            <a:off x="3307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800">
                <a:latin typeface="Rubik"/>
                <a:ea typeface="Rubik"/>
                <a:cs typeface="Rubik"/>
                <a:sym typeface="Rubik"/>
              </a:rPr>
              <a:t>Implementation</a:t>
            </a:r>
            <a:r>
              <a:rPr b="1" lang="en" sz="2800">
                <a:latin typeface="Rubik"/>
                <a:ea typeface="Rubik"/>
                <a:cs typeface="Rubik"/>
                <a:sym typeface="Rubik"/>
              </a:rPr>
              <a:t> Plan (Week 10!)</a:t>
            </a:r>
            <a:endParaRPr/>
          </a:p>
        </p:txBody>
      </p:sp>
      <p:sp>
        <p:nvSpPr>
          <p:cNvPr id="593" name="Google Shape;593;p59"/>
          <p:cNvSpPr txBox="1"/>
          <p:nvPr/>
        </p:nvSpPr>
        <p:spPr>
          <a:xfrm>
            <a:off x="330700" y="2001225"/>
            <a:ext cx="8672100" cy="2670600"/>
          </a:xfrm>
          <a:prstGeom prst="rect">
            <a:avLst/>
          </a:prstGeom>
          <a:noFill/>
          <a:ln>
            <a:noFill/>
          </a:ln>
        </p:spPr>
        <p:txBody>
          <a:bodyPr anchorCtr="0" anchor="t" bIns="91425" lIns="91425" spcFirstLastPara="1" rIns="91425" wrap="square" tIns="91425">
            <a:spAutoFit/>
          </a:bodyPr>
          <a:lstStyle/>
          <a:p>
            <a:pPr indent="0" lvl="0" marL="0" rtl="0" algn="l">
              <a:lnSpc>
                <a:spcPct val="170000"/>
              </a:lnSpc>
              <a:spcBef>
                <a:spcPts val="0"/>
              </a:spcBef>
              <a:spcAft>
                <a:spcPts val="0"/>
              </a:spcAft>
              <a:buNone/>
            </a:pPr>
            <a:r>
              <a:rPr lang="en" sz="1700">
                <a:solidFill>
                  <a:srgbClr val="1A3A22"/>
                </a:solidFill>
                <a:latin typeface="Rubik"/>
                <a:ea typeface="Rubik"/>
                <a:cs typeface="Rubik"/>
                <a:sym typeface="Rubik"/>
              </a:rPr>
              <a:t>Saturday: Each person takes Task #1, Task #2, Home and Market </a:t>
            </a:r>
            <a:endParaRPr sz="1700">
              <a:solidFill>
                <a:srgbClr val="1A3A22"/>
              </a:solidFill>
              <a:latin typeface="Rubik"/>
              <a:ea typeface="Rubik"/>
              <a:cs typeface="Rubik"/>
              <a:sym typeface="Rubik"/>
            </a:endParaRPr>
          </a:p>
          <a:p>
            <a:pPr indent="0" lvl="0" marL="0" rtl="0" algn="l">
              <a:lnSpc>
                <a:spcPct val="170000"/>
              </a:lnSpc>
              <a:spcBef>
                <a:spcPts val="0"/>
              </a:spcBef>
              <a:spcAft>
                <a:spcPts val="0"/>
              </a:spcAft>
              <a:buNone/>
            </a:pPr>
            <a:r>
              <a:rPr lang="en" sz="1700">
                <a:solidFill>
                  <a:srgbClr val="1A3A22"/>
                </a:solidFill>
                <a:latin typeface="Rubik"/>
                <a:ea typeface="Rubik"/>
                <a:cs typeface="Rubik"/>
                <a:sym typeface="Rubik"/>
              </a:rPr>
              <a:t>Sunday: Each person takes Market, Dictionary, Buy/Sell flow, Onboarding; Poster/Pitch/Demo Video Draft</a:t>
            </a:r>
            <a:endParaRPr sz="1700">
              <a:solidFill>
                <a:srgbClr val="1A3A22"/>
              </a:solidFill>
              <a:latin typeface="Rubik"/>
              <a:ea typeface="Rubik"/>
              <a:cs typeface="Rubik"/>
              <a:sym typeface="Rubik"/>
            </a:endParaRPr>
          </a:p>
          <a:p>
            <a:pPr indent="0" lvl="0" marL="0" rtl="0" algn="l">
              <a:lnSpc>
                <a:spcPct val="170000"/>
              </a:lnSpc>
              <a:spcBef>
                <a:spcPts val="0"/>
              </a:spcBef>
              <a:spcAft>
                <a:spcPts val="0"/>
              </a:spcAft>
              <a:buNone/>
            </a:pPr>
            <a:r>
              <a:rPr lang="en" sz="1700">
                <a:solidFill>
                  <a:srgbClr val="1A3A22"/>
                </a:solidFill>
                <a:latin typeface="Rubik"/>
                <a:ea typeface="Rubik"/>
                <a:cs typeface="Rubik"/>
                <a:sym typeface="Rubik"/>
              </a:rPr>
              <a:t>Monday: Connect screens and navigation flow; Profile Page</a:t>
            </a:r>
            <a:endParaRPr sz="1700">
              <a:solidFill>
                <a:srgbClr val="1A3A22"/>
              </a:solidFill>
              <a:latin typeface="Rubik"/>
              <a:ea typeface="Rubik"/>
              <a:cs typeface="Rubik"/>
              <a:sym typeface="Rubik"/>
            </a:endParaRPr>
          </a:p>
          <a:p>
            <a:pPr indent="0" lvl="0" marL="0" rtl="0" algn="l">
              <a:lnSpc>
                <a:spcPct val="170000"/>
              </a:lnSpc>
              <a:spcBef>
                <a:spcPts val="0"/>
              </a:spcBef>
              <a:spcAft>
                <a:spcPts val="0"/>
              </a:spcAft>
              <a:buNone/>
            </a:pPr>
            <a:r>
              <a:rPr lang="en" sz="1700">
                <a:solidFill>
                  <a:srgbClr val="1A3A22"/>
                </a:solidFill>
                <a:latin typeface="Rubik"/>
                <a:ea typeface="Rubik"/>
                <a:cs typeface="Rubik"/>
                <a:sym typeface="Rubik"/>
              </a:rPr>
              <a:t>Tuesday: Backend; P</a:t>
            </a:r>
            <a:r>
              <a:rPr lang="en" sz="1700">
                <a:solidFill>
                  <a:srgbClr val="1A3A22"/>
                </a:solidFill>
                <a:latin typeface="Rubik"/>
                <a:ea typeface="Rubik"/>
                <a:cs typeface="Rubik"/>
                <a:sym typeface="Rubik"/>
              </a:rPr>
              <a:t>oster/Pitch/Demo Video Final</a:t>
            </a:r>
            <a:endParaRPr sz="1700">
              <a:solidFill>
                <a:srgbClr val="1A3A22"/>
              </a:solidFill>
              <a:latin typeface="Rubik"/>
              <a:ea typeface="Rubik"/>
              <a:cs typeface="Rubik"/>
              <a:sym typeface="Rubik"/>
            </a:endParaRPr>
          </a:p>
          <a:p>
            <a:pPr indent="0" lvl="0" marL="0" rtl="0" algn="l">
              <a:lnSpc>
                <a:spcPct val="170000"/>
              </a:lnSpc>
              <a:spcBef>
                <a:spcPts val="0"/>
              </a:spcBef>
              <a:spcAft>
                <a:spcPts val="0"/>
              </a:spcAft>
              <a:buNone/>
            </a:pPr>
            <a:r>
              <a:rPr lang="en" sz="1700">
                <a:solidFill>
                  <a:srgbClr val="1A3A22"/>
                </a:solidFill>
                <a:latin typeface="Rubik"/>
                <a:ea typeface="Rubik"/>
                <a:cs typeface="Rubik"/>
                <a:sym typeface="Rubik"/>
              </a:rPr>
              <a:t>Friday: Demo Day; Final Report</a:t>
            </a:r>
            <a:endParaRPr sz="1700">
              <a:solidFill>
                <a:srgbClr val="1A3A22"/>
              </a:solidFill>
              <a:latin typeface="Rubik"/>
              <a:ea typeface="Rubik"/>
              <a:cs typeface="Rubik"/>
              <a:sym typeface="Rubik"/>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0"/>
          <p:cNvSpPr txBox="1"/>
          <p:nvPr>
            <p:ph type="title"/>
          </p:nvPr>
        </p:nvSpPr>
        <p:spPr>
          <a:xfrm>
            <a:off x="3307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800">
                <a:latin typeface="Rubik"/>
                <a:ea typeface="Rubik"/>
                <a:cs typeface="Rubik"/>
                <a:sym typeface="Rubik"/>
              </a:rPr>
              <a:t>Design Simplifications</a:t>
            </a:r>
            <a:endParaRPr/>
          </a:p>
        </p:txBody>
      </p:sp>
      <p:sp>
        <p:nvSpPr>
          <p:cNvPr id="599" name="Google Shape;599;p60"/>
          <p:cNvSpPr txBox="1"/>
          <p:nvPr/>
        </p:nvSpPr>
        <p:spPr>
          <a:xfrm>
            <a:off x="486350" y="1993625"/>
            <a:ext cx="2631900" cy="506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800">
                <a:solidFill>
                  <a:srgbClr val="434343"/>
                </a:solidFill>
                <a:latin typeface="Rubik"/>
                <a:ea typeface="Rubik"/>
                <a:cs typeface="Rubik"/>
                <a:sym typeface="Rubik"/>
              </a:rPr>
              <a:t>Hard-Coded</a:t>
            </a:r>
            <a:endParaRPr b="1" sz="1800">
              <a:solidFill>
                <a:srgbClr val="434343"/>
              </a:solidFill>
              <a:latin typeface="Rubik"/>
              <a:ea typeface="Rubik"/>
              <a:cs typeface="Rubik"/>
              <a:sym typeface="Rubik"/>
            </a:endParaRPr>
          </a:p>
        </p:txBody>
      </p:sp>
      <p:sp>
        <p:nvSpPr>
          <p:cNvPr id="600" name="Google Shape;600;p60"/>
          <p:cNvSpPr txBox="1"/>
          <p:nvPr/>
        </p:nvSpPr>
        <p:spPr>
          <a:xfrm>
            <a:off x="486350" y="2421925"/>
            <a:ext cx="3279900" cy="2127900"/>
          </a:xfrm>
          <a:prstGeom prst="rect">
            <a:avLst/>
          </a:prstGeom>
          <a:noFill/>
          <a:ln>
            <a:noFill/>
          </a:ln>
        </p:spPr>
        <p:txBody>
          <a:bodyPr anchorCtr="0" anchor="t" bIns="91425" lIns="91425" spcFirstLastPara="1" rIns="91425" wrap="square" tIns="91425">
            <a:noAutofit/>
          </a:bodyPr>
          <a:lstStyle/>
          <a:p>
            <a:pPr indent="-330200" lvl="0" marL="457200" rtl="0" algn="l">
              <a:lnSpc>
                <a:spcPct val="130000"/>
              </a:lnSpc>
              <a:spcBef>
                <a:spcPts val="0"/>
              </a:spcBef>
              <a:spcAft>
                <a:spcPts val="0"/>
              </a:spcAft>
              <a:buClr>
                <a:srgbClr val="434343"/>
              </a:buClr>
              <a:buSzPts val="1600"/>
              <a:buFont typeface="Rubik"/>
              <a:buChar char="●"/>
            </a:pPr>
            <a:r>
              <a:rPr lang="en" sz="1600">
                <a:solidFill>
                  <a:srgbClr val="434343"/>
                </a:solidFill>
                <a:latin typeface="Rubik"/>
                <a:ea typeface="Rubik"/>
                <a:cs typeface="Rubik"/>
                <a:sym typeface="Rubik"/>
              </a:rPr>
              <a:t>Investment</a:t>
            </a:r>
            <a:r>
              <a:rPr lang="en" sz="1600">
                <a:solidFill>
                  <a:srgbClr val="434343"/>
                </a:solidFill>
                <a:latin typeface="Rubik"/>
                <a:ea typeface="Rubik"/>
                <a:cs typeface="Rubik"/>
                <a:sym typeface="Rubik"/>
              </a:rPr>
              <a:t> trend graph</a:t>
            </a:r>
            <a:endParaRPr sz="1600">
              <a:solidFill>
                <a:srgbClr val="434343"/>
              </a:solidFill>
              <a:latin typeface="Rubik"/>
              <a:ea typeface="Rubik"/>
              <a:cs typeface="Rubik"/>
              <a:sym typeface="Rubik"/>
            </a:endParaRPr>
          </a:p>
          <a:p>
            <a:pPr indent="-330200" lvl="0" marL="457200" rtl="0" algn="l">
              <a:lnSpc>
                <a:spcPct val="130000"/>
              </a:lnSpc>
              <a:spcBef>
                <a:spcPts val="0"/>
              </a:spcBef>
              <a:spcAft>
                <a:spcPts val="0"/>
              </a:spcAft>
              <a:buClr>
                <a:srgbClr val="434343"/>
              </a:buClr>
              <a:buSzPts val="1600"/>
              <a:buFont typeface="Rubik"/>
              <a:buChar char="●"/>
            </a:pPr>
            <a:r>
              <a:rPr lang="en" sz="1600">
                <a:solidFill>
                  <a:srgbClr val="434343"/>
                </a:solidFill>
                <a:latin typeface="Rubik"/>
                <a:ea typeface="Rubik"/>
                <a:cs typeface="Rubik"/>
                <a:sym typeface="Rubik"/>
              </a:rPr>
              <a:t>Investment groups that the user is involved in</a:t>
            </a:r>
            <a:endParaRPr sz="1600">
              <a:solidFill>
                <a:srgbClr val="434343"/>
              </a:solidFill>
              <a:latin typeface="Rubik"/>
              <a:ea typeface="Rubik"/>
              <a:cs typeface="Rubik"/>
              <a:sym typeface="Rubik"/>
            </a:endParaRPr>
          </a:p>
          <a:p>
            <a:pPr indent="-330200" lvl="0" marL="457200" rtl="0" algn="l">
              <a:lnSpc>
                <a:spcPct val="130000"/>
              </a:lnSpc>
              <a:spcBef>
                <a:spcPts val="0"/>
              </a:spcBef>
              <a:spcAft>
                <a:spcPts val="0"/>
              </a:spcAft>
              <a:buClr>
                <a:srgbClr val="434343"/>
              </a:buClr>
              <a:buSzPts val="1600"/>
              <a:buFont typeface="Rubik"/>
              <a:buChar char="●"/>
            </a:pPr>
            <a:r>
              <a:rPr lang="en" sz="1600">
                <a:solidFill>
                  <a:srgbClr val="434343"/>
                </a:solidFill>
                <a:latin typeface="Rubik"/>
                <a:ea typeface="Rubik"/>
                <a:cs typeface="Rubik"/>
                <a:sym typeface="Rubik"/>
              </a:rPr>
              <a:t>Investment stats on invitation detail page</a:t>
            </a:r>
            <a:endParaRPr sz="1600">
              <a:solidFill>
                <a:srgbClr val="434343"/>
              </a:solidFill>
              <a:latin typeface="Rubik"/>
              <a:ea typeface="Rubik"/>
              <a:cs typeface="Rubik"/>
              <a:sym typeface="Rubik"/>
            </a:endParaRPr>
          </a:p>
          <a:p>
            <a:pPr indent="-330200" lvl="0" marL="457200" rtl="0" algn="l">
              <a:lnSpc>
                <a:spcPct val="130000"/>
              </a:lnSpc>
              <a:spcBef>
                <a:spcPts val="0"/>
              </a:spcBef>
              <a:spcAft>
                <a:spcPts val="0"/>
              </a:spcAft>
              <a:buClr>
                <a:srgbClr val="434343"/>
              </a:buClr>
              <a:buSzPts val="1600"/>
              <a:buFont typeface="Rubik"/>
              <a:buChar char="●"/>
            </a:pPr>
            <a:r>
              <a:rPr lang="en" sz="1600">
                <a:solidFill>
                  <a:srgbClr val="434343"/>
                </a:solidFill>
                <a:latin typeface="Rubik"/>
                <a:ea typeface="Rubik"/>
                <a:cs typeface="Rubik"/>
                <a:sym typeface="Rubik"/>
              </a:rPr>
              <a:t>User’s friends</a:t>
            </a:r>
            <a:endParaRPr sz="1600">
              <a:solidFill>
                <a:srgbClr val="434343"/>
              </a:solidFill>
              <a:latin typeface="Rubik"/>
              <a:ea typeface="Rubik"/>
              <a:cs typeface="Rubik"/>
              <a:sym typeface="Rubik"/>
            </a:endParaRPr>
          </a:p>
          <a:p>
            <a:pPr indent="-330200" lvl="0" marL="457200" rtl="0" algn="l">
              <a:lnSpc>
                <a:spcPct val="130000"/>
              </a:lnSpc>
              <a:spcBef>
                <a:spcPts val="0"/>
              </a:spcBef>
              <a:spcAft>
                <a:spcPts val="0"/>
              </a:spcAft>
              <a:buClr>
                <a:srgbClr val="434343"/>
              </a:buClr>
              <a:buSzPts val="1600"/>
              <a:buFont typeface="Rubik"/>
              <a:buChar char="●"/>
            </a:pPr>
            <a:r>
              <a:rPr lang="en" sz="1600">
                <a:solidFill>
                  <a:srgbClr val="434343"/>
                </a:solidFill>
                <a:latin typeface="Rubik"/>
                <a:ea typeface="Rubik"/>
                <a:cs typeface="Rubik"/>
                <a:sym typeface="Rubik"/>
              </a:rPr>
              <a:t>Friend’s investing rationale</a:t>
            </a:r>
            <a:endParaRPr sz="1600">
              <a:solidFill>
                <a:srgbClr val="434343"/>
              </a:solidFill>
              <a:latin typeface="Rubik"/>
              <a:ea typeface="Rubik"/>
              <a:cs typeface="Rubik"/>
              <a:sym typeface="Rubik"/>
            </a:endParaRPr>
          </a:p>
          <a:p>
            <a:pPr indent="0" lvl="0" marL="457200" rtl="0" algn="l">
              <a:lnSpc>
                <a:spcPct val="130000"/>
              </a:lnSpc>
              <a:spcBef>
                <a:spcPts val="0"/>
              </a:spcBef>
              <a:spcAft>
                <a:spcPts val="0"/>
              </a:spcAft>
              <a:buNone/>
            </a:pPr>
            <a:r>
              <a:t/>
            </a:r>
            <a:endParaRPr sz="1600">
              <a:solidFill>
                <a:srgbClr val="434343"/>
              </a:solidFill>
              <a:latin typeface="Rubik"/>
              <a:ea typeface="Rubik"/>
              <a:cs typeface="Rubik"/>
              <a:sym typeface="Rubik"/>
            </a:endParaRPr>
          </a:p>
          <a:p>
            <a:pPr indent="0" lvl="0" marL="0" rtl="0" algn="l">
              <a:lnSpc>
                <a:spcPct val="130000"/>
              </a:lnSpc>
              <a:spcBef>
                <a:spcPts val="0"/>
              </a:spcBef>
              <a:spcAft>
                <a:spcPts val="0"/>
              </a:spcAft>
              <a:buNone/>
            </a:pPr>
            <a:r>
              <a:t/>
            </a:r>
            <a:endParaRPr sz="1600">
              <a:solidFill>
                <a:srgbClr val="434343"/>
              </a:solidFill>
              <a:latin typeface="Rubik"/>
              <a:ea typeface="Rubik"/>
              <a:cs typeface="Rubik"/>
              <a:sym typeface="Rubik"/>
            </a:endParaRPr>
          </a:p>
        </p:txBody>
      </p:sp>
      <p:sp>
        <p:nvSpPr>
          <p:cNvPr id="601" name="Google Shape;601;p60"/>
          <p:cNvSpPr txBox="1"/>
          <p:nvPr/>
        </p:nvSpPr>
        <p:spPr>
          <a:xfrm>
            <a:off x="4378480" y="1993625"/>
            <a:ext cx="2631900" cy="506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800">
                <a:solidFill>
                  <a:srgbClr val="434343"/>
                </a:solidFill>
                <a:latin typeface="Rubik"/>
                <a:ea typeface="Rubik"/>
                <a:cs typeface="Rubik"/>
                <a:sym typeface="Rubik"/>
              </a:rPr>
              <a:t>Wizard-of-Oz</a:t>
            </a:r>
            <a:endParaRPr b="1" sz="1800">
              <a:solidFill>
                <a:srgbClr val="434343"/>
              </a:solidFill>
              <a:latin typeface="Rubik"/>
              <a:ea typeface="Rubik"/>
              <a:cs typeface="Rubik"/>
              <a:sym typeface="Rubik"/>
            </a:endParaRPr>
          </a:p>
        </p:txBody>
      </p:sp>
      <p:sp>
        <p:nvSpPr>
          <p:cNvPr id="602" name="Google Shape;602;p60"/>
          <p:cNvSpPr txBox="1"/>
          <p:nvPr/>
        </p:nvSpPr>
        <p:spPr>
          <a:xfrm>
            <a:off x="4378475" y="2421925"/>
            <a:ext cx="3983700" cy="1954200"/>
          </a:xfrm>
          <a:prstGeom prst="rect">
            <a:avLst/>
          </a:prstGeom>
          <a:noFill/>
          <a:ln>
            <a:noFill/>
          </a:ln>
        </p:spPr>
        <p:txBody>
          <a:bodyPr anchorCtr="0" anchor="t" bIns="91425" lIns="91425" spcFirstLastPara="1" rIns="91425" wrap="square" tIns="91425">
            <a:noAutofit/>
          </a:bodyPr>
          <a:lstStyle/>
          <a:p>
            <a:pPr indent="-330200" lvl="0" marL="457200" rtl="0" algn="l">
              <a:lnSpc>
                <a:spcPct val="130000"/>
              </a:lnSpc>
              <a:spcBef>
                <a:spcPts val="0"/>
              </a:spcBef>
              <a:spcAft>
                <a:spcPts val="0"/>
              </a:spcAft>
              <a:buClr>
                <a:srgbClr val="434343"/>
              </a:buClr>
              <a:buSzPts val="1600"/>
              <a:buFont typeface="Rubik"/>
              <a:buChar char="●"/>
            </a:pPr>
            <a:r>
              <a:rPr lang="en" sz="1600">
                <a:solidFill>
                  <a:srgbClr val="434343"/>
                </a:solidFill>
                <a:latin typeface="Rubik"/>
                <a:ea typeface="Rubik"/>
                <a:cs typeface="Rubik"/>
                <a:sym typeface="Rubik"/>
              </a:rPr>
              <a:t>Wallus tips are based on human and not AI</a:t>
            </a:r>
            <a:endParaRPr sz="1600">
              <a:solidFill>
                <a:srgbClr val="434343"/>
              </a:solidFill>
              <a:latin typeface="Rubik"/>
              <a:ea typeface="Rubik"/>
              <a:cs typeface="Rubik"/>
              <a:sym typeface="Rubik"/>
            </a:endParaRPr>
          </a:p>
          <a:p>
            <a:pPr indent="-330200" lvl="0" marL="457200" rtl="0" algn="l">
              <a:lnSpc>
                <a:spcPct val="130000"/>
              </a:lnSpc>
              <a:spcBef>
                <a:spcPts val="0"/>
              </a:spcBef>
              <a:spcAft>
                <a:spcPts val="0"/>
              </a:spcAft>
              <a:buClr>
                <a:srgbClr val="434343"/>
              </a:buClr>
              <a:buSzPts val="1600"/>
              <a:buFont typeface="Rubik"/>
              <a:buChar char="●"/>
            </a:pPr>
            <a:r>
              <a:rPr lang="en" sz="1600">
                <a:solidFill>
                  <a:srgbClr val="434343"/>
                </a:solidFill>
                <a:latin typeface="Rubik"/>
                <a:ea typeface="Rubik"/>
                <a:cs typeface="Rubik"/>
                <a:sym typeface="Rubik"/>
              </a:rPr>
              <a:t>Portfolio fit evaluation are based on human and not AI</a:t>
            </a:r>
            <a:endParaRPr sz="1600">
              <a:solidFill>
                <a:srgbClr val="434343"/>
              </a:solidFill>
              <a:latin typeface="Rubik"/>
              <a:ea typeface="Rubik"/>
              <a:cs typeface="Rubik"/>
              <a:sym typeface="Rubik"/>
            </a:endParaRPr>
          </a:p>
          <a:p>
            <a:pPr indent="-330200" lvl="0" marL="457200" rtl="0" algn="l">
              <a:lnSpc>
                <a:spcPct val="130000"/>
              </a:lnSpc>
              <a:spcBef>
                <a:spcPts val="0"/>
              </a:spcBef>
              <a:spcAft>
                <a:spcPts val="0"/>
              </a:spcAft>
              <a:buClr>
                <a:srgbClr val="434343"/>
              </a:buClr>
              <a:buSzPts val="1600"/>
              <a:buFont typeface="Rubik"/>
              <a:buChar char="●"/>
            </a:pPr>
            <a:r>
              <a:rPr lang="en" sz="1600">
                <a:solidFill>
                  <a:srgbClr val="434343"/>
                </a:solidFill>
                <a:latin typeface="Rubik"/>
                <a:ea typeface="Rubik"/>
                <a:cs typeface="Rubik"/>
                <a:sym typeface="Rubik"/>
              </a:rPr>
              <a:t>Displaying user’s </a:t>
            </a:r>
            <a:r>
              <a:rPr lang="en" sz="1600">
                <a:solidFill>
                  <a:srgbClr val="434343"/>
                </a:solidFill>
                <a:latin typeface="Rubik"/>
                <a:ea typeface="Rubik"/>
                <a:cs typeface="Rubik"/>
                <a:sym typeface="Rubik"/>
              </a:rPr>
              <a:t>investment growth over the past year</a:t>
            </a:r>
            <a:endParaRPr sz="1600">
              <a:solidFill>
                <a:srgbClr val="434343"/>
              </a:solidFill>
              <a:latin typeface="Rubik"/>
              <a:ea typeface="Rubik"/>
              <a:cs typeface="Rubik"/>
              <a:sym typeface="Rubik"/>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6" name="Shape 606"/>
        <p:cNvGrpSpPr/>
        <p:nvPr/>
      </p:nvGrpSpPr>
      <p:grpSpPr>
        <a:xfrm>
          <a:off x="0" y="0"/>
          <a:ext cx="0" cy="0"/>
          <a:chOff x="0" y="0"/>
          <a:chExt cx="0" cy="0"/>
        </a:xfrm>
      </p:grpSpPr>
      <p:sp>
        <p:nvSpPr>
          <p:cNvPr id="607" name="Google Shape;607;p61"/>
          <p:cNvSpPr txBox="1"/>
          <p:nvPr>
            <p:ph idx="4294967295" type="body"/>
          </p:nvPr>
        </p:nvSpPr>
        <p:spPr>
          <a:xfrm>
            <a:off x="494100" y="1355000"/>
            <a:ext cx="8155800" cy="1505700"/>
          </a:xfrm>
          <a:prstGeom prst="rect">
            <a:avLst/>
          </a:prstGeom>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None/>
            </a:pPr>
            <a:r>
              <a:rPr b="1" lang="en" sz="4600">
                <a:solidFill>
                  <a:schemeClr val="lt1"/>
                </a:solidFill>
                <a:latin typeface="Rubik"/>
                <a:ea typeface="Rubik"/>
                <a:cs typeface="Rubik"/>
                <a:sym typeface="Rubik"/>
              </a:rPr>
              <a:t>Archive: </a:t>
            </a:r>
            <a:r>
              <a:rPr lang="en" sz="4600">
                <a:solidFill>
                  <a:schemeClr val="lt1"/>
                </a:solidFill>
                <a:latin typeface="Rubik"/>
                <a:ea typeface="Rubik"/>
                <a:cs typeface="Rubik"/>
                <a:sym typeface="Rubik"/>
              </a:rPr>
              <a:t>Updated Design </a:t>
            </a:r>
            <a:endParaRPr sz="4600">
              <a:solidFill>
                <a:schemeClr val="lt1"/>
              </a:solidFill>
              <a:latin typeface="Rubik"/>
              <a:ea typeface="Rubik"/>
              <a:cs typeface="Rubik"/>
              <a:sym typeface="Rubik"/>
            </a:endParaRPr>
          </a:p>
          <a:p>
            <a:pPr indent="0" lvl="0" marL="0" rtl="0" algn="ctr">
              <a:lnSpc>
                <a:spcPct val="100000"/>
              </a:lnSpc>
              <a:spcBef>
                <a:spcPts val="0"/>
              </a:spcBef>
              <a:spcAft>
                <a:spcPts val="0"/>
              </a:spcAft>
              <a:buNone/>
            </a:pPr>
            <a:r>
              <a:rPr lang="en" sz="4600">
                <a:solidFill>
                  <a:schemeClr val="lt1"/>
                </a:solidFill>
                <a:latin typeface="Rubik"/>
                <a:ea typeface="Rubik"/>
                <a:cs typeface="Rubik"/>
                <a:sym typeface="Rubik"/>
              </a:rPr>
              <a:t>System and Screens!</a:t>
            </a:r>
            <a:endParaRPr sz="4600">
              <a:solidFill>
                <a:schemeClr val="lt1"/>
              </a:solidFill>
            </a:endParaRPr>
          </a:p>
        </p:txBody>
      </p:sp>
      <p:sp>
        <p:nvSpPr>
          <p:cNvPr id="608" name="Google Shape;608;p61"/>
          <p:cNvSpPr txBox="1"/>
          <p:nvPr/>
        </p:nvSpPr>
        <p:spPr>
          <a:xfrm>
            <a:off x="2433900" y="3307975"/>
            <a:ext cx="42762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u="sng">
                <a:solidFill>
                  <a:schemeClr val="lt1"/>
                </a:solidFill>
                <a:latin typeface="Rubik"/>
                <a:ea typeface="Rubik"/>
                <a:cs typeface="Rubik"/>
                <a:sym typeface="Rubik"/>
                <a:hlinkClick r:id="rId3">
                  <a:extLst>
                    <a:ext uri="{A12FA001-AC4F-418D-AE19-62706E023703}">
                      <ahyp:hlinkClr val="tx"/>
                    </a:ext>
                  </a:extLst>
                </a:hlinkClick>
              </a:rPr>
              <a:t>Click to view Figma</a:t>
            </a:r>
            <a:r>
              <a:rPr b="1" lang="en" sz="2500">
                <a:solidFill>
                  <a:schemeClr val="lt1"/>
                </a:solidFill>
                <a:latin typeface="Rubik"/>
                <a:ea typeface="Rubik"/>
                <a:cs typeface="Rubik"/>
                <a:sym typeface="Rubik"/>
              </a:rPr>
              <a:t> → </a:t>
            </a:r>
            <a:endParaRPr b="1" sz="2500">
              <a:solidFill>
                <a:schemeClr val="lt1"/>
              </a:solidFill>
              <a:latin typeface="Rubik"/>
              <a:ea typeface="Rubik"/>
              <a:cs typeface="Rubik"/>
              <a:sym typeface="Rubik"/>
            </a:endParaRPr>
          </a:p>
        </p:txBody>
      </p:sp>
      <p:pic>
        <p:nvPicPr>
          <p:cNvPr id="609" name="Google Shape;609;p61"/>
          <p:cNvPicPr preferRelativeResize="0"/>
          <p:nvPr/>
        </p:nvPicPr>
        <p:blipFill>
          <a:blip r:embed="rId4">
            <a:alphaModFix/>
          </a:blip>
          <a:stretch>
            <a:fillRect/>
          </a:stretch>
        </p:blipFill>
        <p:spPr>
          <a:xfrm rot="8612321">
            <a:off x="7509925" y="3020087"/>
            <a:ext cx="485775" cy="952500"/>
          </a:xfrm>
          <a:prstGeom prst="rect">
            <a:avLst/>
          </a:prstGeom>
          <a:noFill/>
          <a:ln>
            <a:noFill/>
          </a:ln>
        </p:spPr>
      </p:pic>
      <p:pic>
        <p:nvPicPr>
          <p:cNvPr id="610" name="Google Shape;610;p61"/>
          <p:cNvPicPr preferRelativeResize="0"/>
          <p:nvPr/>
        </p:nvPicPr>
        <p:blipFill>
          <a:blip r:embed="rId5">
            <a:alphaModFix/>
          </a:blip>
          <a:stretch>
            <a:fillRect/>
          </a:stretch>
        </p:blipFill>
        <p:spPr>
          <a:xfrm rot="-974192">
            <a:off x="444000" y="560637"/>
            <a:ext cx="533400" cy="923925"/>
          </a:xfrm>
          <a:prstGeom prst="rect">
            <a:avLst/>
          </a:prstGeom>
          <a:noFill/>
          <a:ln>
            <a:noFill/>
          </a:ln>
        </p:spPr>
      </p:pic>
      <p:pic>
        <p:nvPicPr>
          <p:cNvPr id="611" name="Google Shape;611;p61"/>
          <p:cNvPicPr preferRelativeResize="0"/>
          <p:nvPr/>
        </p:nvPicPr>
        <p:blipFill>
          <a:blip r:embed="rId6">
            <a:alphaModFix/>
          </a:blip>
          <a:stretch>
            <a:fillRect/>
          </a:stretch>
        </p:blipFill>
        <p:spPr>
          <a:xfrm>
            <a:off x="742875" y="3234400"/>
            <a:ext cx="523875" cy="523875"/>
          </a:xfrm>
          <a:prstGeom prst="rect">
            <a:avLst/>
          </a:prstGeom>
          <a:noFill/>
          <a:ln>
            <a:noFill/>
          </a:ln>
        </p:spPr>
      </p:pic>
      <p:pic>
        <p:nvPicPr>
          <p:cNvPr id="612" name="Google Shape;612;p61"/>
          <p:cNvPicPr preferRelativeResize="0"/>
          <p:nvPr/>
        </p:nvPicPr>
        <p:blipFill>
          <a:blip r:embed="rId7">
            <a:alphaModFix/>
          </a:blip>
          <a:stretch>
            <a:fillRect/>
          </a:stretch>
        </p:blipFill>
        <p:spPr>
          <a:xfrm>
            <a:off x="5309700" y="489225"/>
            <a:ext cx="523875" cy="523875"/>
          </a:xfrm>
          <a:prstGeom prst="rect">
            <a:avLst/>
          </a:prstGeom>
          <a:noFill/>
          <a:ln>
            <a:noFill/>
          </a:ln>
        </p:spPr>
      </p:pic>
      <p:pic>
        <p:nvPicPr>
          <p:cNvPr id="613" name="Google Shape;613;p61"/>
          <p:cNvPicPr preferRelativeResize="0"/>
          <p:nvPr/>
        </p:nvPicPr>
        <p:blipFill>
          <a:blip r:embed="rId8">
            <a:alphaModFix/>
          </a:blip>
          <a:stretch>
            <a:fillRect/>
          </a:stretch>
        </p:blipFill>
        <p:spPr>
          <a:xfrm>
            <a:off x="1559150" y="3965425"/>
            <a:ext cx="819150" cy="781050"/>
          </a:xfrm>
          <a:prstGeom prst="rect">
            <a:avLst/>
          </a:prstGeom>
          <a:noFill/>
          <a:ln>
            <a:noFill/>
          </a:ln>
        </p:spPr>
      </p:pic>
      <p:pic>
        <p:nvPicPr>
          <p:cNvPr id="614" name="Google Shape;614;p61"/>
          <p:cNvPicPr preferRelativeResize="0"/>
          <p:nvPr/>
        </p:nvPicPr>
        <p:blipFill>
          <a:blip r:embed="rId9">
            <a:alphaModFix/>
          </a:blip>
          <a:stretch>
            <a:fillRect/>
          </a:stretch>
        </p:blipFill>
        <p:spPr>
          <a:xfrm rot="1619942">
            <a:off x="7903375" y="660650"/>
            <a:ext cx="828675" cy="723900"/>
          </a:xfrm>
          <a:prstGeom prst="rect">
            <a:avLst/>
          </a:prstGeom>
          <a:noFill/>
          <a:ln>
            <a:noFill/>
          </a:ln>
        </p:spPr>
      </p:pic>
      <p:pic>
        <p:nvPicPr>
          <p:cNvPr id="615" name="Google Shape;615;p61"/>
          <p:cNvPicPr preferRelativeResize="0"/>
          <p:nvPr/>
        </p:nvPicPr>
        <p:blipFill>
          <a:blip r:embed="rId7">
            <a:alphaModFix/>
          </a:blip>
          <a:stretch>
            <a:fillRect/>
          </a:stretch>
        </p:blipFill>
        <p:spPr>
          <a:xfrm>
            <a:off x="6730338" y="3877375"/>
            <a:ext cx="523875" cy="523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7"/>
          <p:cNvPicPr preferRelativeResize="0"/>
          <p:nvPr/>
        </p:nvPicPr>
        <p:blipFill>
          <a:blip r:embed="rId3">
            <a:alphaModFix/>
          </a:blip>
          <a:stretch>
            <a:fillRect/>
          </a:stretch>
        </p:blipFill>
        <p:spPr>
          <a:xfrm rot="-235616">
            <a:off x="4773865" y="3882196"/>
            <a:ext cx="1278792" cy="994883"/>
          </a:xfrm>
          <a:prstGeom prst="rect">
            <a:avLst/>
          </a:prstGeom>
          <a:noFill/>
          <a:ln>
            <a:noFill/>
          </a:ln>
        </p:spPr>
      </p:pic>
      <p:sp>
        <p:nvSpPr>
          <p:cNvPr id="121" name="Google Shape;121;p17"/>
          <p:cNvSpPr txBox="1"/>
          <p:nvPr/>
        </p:nvSpPr>
        <p:spPr>
          <a:xfrm>
            <a:off x="3189876" y="2333975"/>
            <a:ext cx="2705700" cy="33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0">
                <a:solidFill>
                  <a:srgbClr val="E0E0E0"/>
                </a:solidFill>
                <a:latin typeface="Rubik"/>
                <a:ea typeface="Rubik"/>
                <a:cs typeface="Rubik"/>
                <a:sym typeface="Rubik"/>
              </a:rPr>
              <a:t>2</a:t>
            </a:r>
            <a:endParaRPr b="1" sz="25000">
              <a:solidFill>
                <a:srgbClr val="E0E0E0"/>
              </a:solidFill>
              <a:latin typeface="Rubik"/>
              <a:ea typeface="Rubik"/>
              <a:cs typeface="Rubik"/>
              <a:sym typeface="Rubik"/>
            </a:endParaRPr>
          </a:p>
        </p:txBody>
      </p:sp>
      <p:sp>
        <p:nvSpPr>
          <p:cNvPr id="122" name="Google Shape;122;p17"/>
          <p:cNvSpPr txBox="1"/>
          <p:nvPr>
            <p:ph type="title"/>
          </p:nvPr>
        </p:nvSpPr>
        <p:spPr>
          <a:xfrm>
            <a:off x="265500" y="507325"/>
            <a:ext cx="4045200" cy="5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sz="2800">
                <a:solidFill>
                  <a:srgbClr val="5D8AFF"/>
                </a:solidFill>
                <a:latin typeface="Rubik"/>
                <a:ea typeface="Rubik"/>
                <a:cs typeface="Rubik"/>
                <a:sym typeface="Rubik"/>
              </a:rPr>
              <a:t>Problem</a:t>
            </a:r>
            <a:endParaRPr>
              <a:solidFill>
                <a:srgbClr val="5D8AFF"/>
              </a:solidFill>
            </a:endParaRPr>
          </a:p>
        </p:txBody>
      </p:sp>
      <p:sp>
        <p:nvSpPr>
          <p:cNvPr id="123" name="Google Shape;123;p17"/>
          <p:cNvSpPr txBox="1"/>
          <p:nvPr/>
        </p:nvSpPr>
        <p:spPr>
          <a:xfrm>
            <a:off x="265500" y="1155725"/>
            <a:ext cx="2475300" cy="358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00">
                <a:solidFill>
                  <a:srgbClr val="1A3A22"/>
                </a:solidFill>
                <a:latin typeface="Rubik"/>
                <a:ea typeface="Rubik"/>
                <a:cs typeface="Rubik"/>
                <a:sym typeface="Rubik"/>
              </a:rPr>
              <a:t>Despite the importance and benefits of financial investment, people shy away from investing due to the </a:t>
            </a:r>
            <a:r>
              <a:rPr lang="en" sz="1700" u="sng">
                <a:solidFill>
                  <a:srgbClr val="1A3A22"/>
                </a:solidFill>
                <a:latin typeface="Rubik"/>
                <a:ea typeface="Rubik"/>
                <a:cs typeface="Rubik"/>
                <a:sym typeface="Rubik"/>
              </a:rPr>
              <a:t>lack of confidence</a:t>
            </a:r>
            <a:r>
              <a:rPr lang="en" sz="1700">
                <a:solidFill>
                  <a:srgbClr val="1A3A22"/>
                </a:solidFill>
                <a:latin typeface="Rubik"/>
                <a:ea typeface="Rubik"/>
                <a:cs typeface="Rubik"/>
                <a:sym typeface="Rubik"/>
              </a:rPr>
              <a:t>, </a:t>
            </a:r>
            <a:r>
              <a:rPr lang="en" sz="1700" u="sng">
                <a:solidFill>
                  <a:srgbClr val="1A3A22"/>
                </a:solidFill>
                <a:latin typeface="Rubik"/>
                <a:ea typeface="Rubik"/>
                <a:cs typeface="Rubik"/>
                <a:sym typeface="Rubik"/>
              </a:rPr>
              <a:t>experience</a:t>
            </a:r>
            <a:r>
              <a:rPr lang="en" sz="1700">
                <a:solidFill>
                  <a:srgbClr val="1A3A22"/>
                </a:solidFill>
                <a:latin typeface="Rubik"/>
                <a:ea typeface="Rubik"/>
                <a:cs typeface="Rubik"/>
                <a:sym typeface="Rubik"/>
              </a:rPr>
              <a:t>, and </a:t>
            </a:r>
            <a:r>
              <a:rPr lang="en" sz="1700" u="sng">
                <a:solidFill>
                  <a:srgbClr val="1A3A22"/>
                </a:solidFill>
                <a:latin typeface="Rubik"/>
                <a:ea typeface="Rubik"/>
                <a:cs typeface="Rubik"/>
                <a:sym typeface="Rubik"/>
              </a:rPr>
              <a:t>relevant knowledge</a:t>
            </a:r>
            <a:r>
              <a:rPr lang="en" sz="1700">
                <a:solidFill>
                  <a:srgbClr val="1A3A22"/>
                </a:solidFill>
                <a:latin typeface="Rubik"/>
                <a:ea typeface="Rubik"/>
                <a:cs typeface="Rubik"/>
                <a:sym typeface="Rubik"/>
              </a:rPr>
              <a:t>.</a:t>
            </a:r>
            <a:endParaRPr sz="1700">
              <a:latin typeface="Rubik"/>
              <a:ea typeface="Rubik"/>
              <a:cs typeface="Rubik"/>
              <a:sym typeface="Rubik"/>
            </a:endParaRPr>
          </a:p>
        </p:txBody>
      </p:sp>
      <p:sp>
        <p:nvSpPr>
          <p:cNvPr id="124" name="Google Shape;124;p17"/>
          <p:cNvSpPr txBox="1"/>
          <p:nvPr>
            <p:ph type="title"/>
          </p:nvPr>
        </p:nvSpPr>
        <p:spPr>
          <a:xfrm>
            <a:off x="4885550" y="4113988"/>
            <a:ext cx="4045200" cy="5313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rPr b="1" lang="en" sz="2800">
                <a:solidFill>
                  <a:schemeClr val="lt1"/>
                </a:solidFill>
                <a:latin typeface="Rubik"/>
                <a:ea typeface="Rubik"/>
                <a:cs typeface="Rubik"/>
                <a:sym typeface="Rubik"/>
              </a:rPr>
              <a:t>Solution</a:t>
            </a:r>
            <a:endParaRPr>
              <a:solidFill>
                <a:schemeClr val="lt1"/>
              </a:solidFill>
            </a:endParaRPr>
          </a:p>
        </p:txBody>
      </p:sp>
      <p:sp>
        <p:nvSpPr>
          <p:cNvPr id="125" name="Google Shape;125;p17"/>
          <p:cNvSpPr txBox="1"/>
          <p:nvPr/>
        </p:nvSpPr>
        <p:spPr>
          <a:xfrm>
            <a:off x="5356250" y="507325"/>
            <a:ext cx="3574500" cy="33864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0"/>
              </a:spcBef>
              <a:spcAft>
                <a:spcPts val="0"/>
              </a:spcAft>
              <a:buNone/>
            </a:pPr>
            <a:r>
              <a:rPr lang="en" sz="1600">
                <a:solidFill>
                  <a:schemeClr val="lt1"/>
                </a:solidFill>
                <a:latin typeface="Rubik"/>
                <a:ea typeface="Rubik"/>
                <a:cs typeface="Rubik"/>
                <a:sym typeface="Rubik"/>
              </a:rPr>
              <a:t>Wallus helps combat these barriers by encouraging investment rookies to </a:t>
            </a:r>
            <a:r>
              <a:rPr b="1" lang="en" sz="1600" u="sng">
                <a:solidFill>
                  <a:schemeClr val="lt1"/>
                </a:solidFill>
                <a:latin typeface="Rubik"/>
                <a:ea typeface="Rubik"/>
                <a:cs typeface="Rubik"/>
                <a:sym typeface="Rubik"/>
              </a:rPr>
              <a:t>grow investment knowledge</a:t>
            </a:r>
            <a:r>
              <a:rPr lang="en" sz="1600">
                <a:solidFill>
                  <a:schemeClr val="lt1"/>
                </a:solidFill>
                <a:latin typeface="Rubik"/>
                <a:ea typeface="Rubik"/>
                <a:cs typeface="Rubik"/>
                <a:sym typeface="Rubik"/>
              </a:rPr>
              <a:t> through investing in stock choices </a:t>
            </a:r>
            <a:r>
              <a:rPr b="1" lang="en" sz="1600" u="sng">
                <a:solidFill>
                  <a:schemeClr val="lt1"/>
                </a:solidFill>
                <a:latin typeface="Rubik"/>
                <a:ea typeface="Rubik"/>
                <a:cs typeface="Rubik"/>
                <a:sym typeface="Rubik"/>
              </a:rPr>
              <a:t>with their friends</a:t>
            </a:r>
            <a:r>
              <a:rPr lang="en" sz="1600">
                <a:solidFill>
                  <a:schemeClr val="lt1"/>
                </a:solidFill>
                <a:latin typeface="Rubik"/>
                <a:ea typeface="Rubik"/>
                <a:cs typeface="Rubik"/>
                <a:sym typeface="Rubik"/>
              </a:rPr>
              <a:t>. With </a:t>
            </a:r>
            <a:r>
              <a:rPr b="1" lang="en" sz="1600" u="sng">
                <a:solidFill>
                  <a:schemeClr val="lt1"/>
                </a:solidFill>
                <a:latin typeface="Rubik"/>
                <a:ea typeface="Rubik"/>
                <a:cs typeface="Rubik"/>
                <a:sym typeface="Rubik"/>
              </a:rPr>
              <a:t>in-app education</a:t>
            </a:r>
            <a:r>
              <a:rPr lang="en" sz="1600">
                <a:solidFill>
                  <a:schemeClr val="lt1"/>
                </a:solidFill>
                <a:latin typeface="Rubik"/>
                <a:ea typeface="Rubik"/>
                <a:cs typeface="Rubik"/>
                <a:sym typeface="Rubik"/>
              </a:rPr>
              <a:t>, </a:t>
            </a:r>
            <a:r>
              <a:rPr b="1" lang="en" sz="1600" u="sng">
                <a:solidFill>
                  <a:schemeClr val="lt1"/>
                </a:solidFill>
                <a:latin typeface="Rubik"/>
                <a:ea typeface="Rubik"/>
                <a:cs typeface="Rubik"/>
                <a:sym typeface="Rubik"/>
              </a:rPr>
              <a:t>advice</a:t>
            </a:r>
            <a:r>
              <a:rPr lang="en" sz="1600">
                <a:solidFill>
                  <a:schemeClr val="lt1"/>
                </a:solidFill>
                <a:latin typeface="Rubik"/>
                <a:ea typeface="Rubik"/>
                <a:cs typeface="Rubik"/>
                <a:sym typeface="Rubik"/>
              </a:rPr>
              <a:t>, and </a:t>
            </a:r>
            <a:r>
              <a:rPr b="1" lang="en" sz="1600" u="sng">
                <a:solidFill>
                  <a:schemeClr val="lt1"/>
                </a:solidFill>
                <a:latin typeface="Rubik"/>
                <a:ea typeface="Rubik"/>
                <a:cs typeface="Rubik"/>
                <a:sym typeface="Rubik"/>
              </a:rPr>
              <a:t>community support</a:t>
            </a:r>
            <a:r>
              <a:rPr lang="en" sz="1600">
                <a:solidFill>
                  <a:schemeClr val="lt1"/>
                </a:solidFill>
                <a:latin typeface="Rubik"/>
                <a:ea typeface="Rubik"/>
                <a:cs typeface="Rubik"/>
                <a:sym typeface="Rubik"/>
              </a:rPr>
              <a:t>, individuals who are cautious of stocks can start their investing journey!</a:t>
            </a:r>
            <a:endParaRPr sz="1600">
              <a:solidFill>
                <a:schemeClr val="lt1"/>
              </a:solidFill>
              <a:latin typeface="Rubik"/>
              <a:ea typeface="Rubik"/>
              <a:cs typeface="Rubik"/>
              <a:sym typeface="Rubi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1E1E1"/>
        </a:solidFill>
      </p:bgPr>
    </p:bg>
    <p:spTree>
      <p:nvGrpSpPr>
        <p:cNvPr id="619" name="Shape 619"/>
        <p:cNvGrpSpPr/>
        <p:nvPr/>
      </p:nvGrpSpPr>
      <p:grpSpPr>
        <a:xfrm>
          <a:off x="0" y="0"/>
          <a:ext cx="0" cy="0"/>
          <a:chOff x="0" y="0"/>
          <a:chExt cx="0" cy="0"/>
        </a:xfrm>
      </p:grpSpPr>
      <p:pic>
        <p:nvPicPr>
          <p:cNvPr id="620" name="Google Shape;620;p62"/>
          <p:cNvPicPr preferRelativeResize="0"/>
          <p:nvPr/>
        </p:nvPicPr>
        <p:blipFill>
          <a:blip r:embed="rId3">
            <a:alphaModFix/>
          </a:blip>
          <a:stretch>
            <a:fillRect/>
          </a:stretch>
        </p:blipFill>
        <p:spPr>
          <a:xfrm>
            <a:off x="264500" y="304800"/>
            <a:ext cx="4956502" cy="4392025"/>
          </a:xfrm>
          <a:prstGeom prst="rect">
            <a:avLst/>
          </a:prstGeom>
          <a:noFill/>
          <a:ln>
            <a:noFill/>
          </a:ln>
        </p:spPr>
      </p:pic>
      <p:pic>
        <p:nvPicPr>
          <p:cNvPr id="621" name="Google Shape;621;p62"/>
          <p:cNvPicPr preferRelativeResize="0"/>
          <p:nvPr/>
        </p:nvPicPr>
        <p:blipFill rotWithShape="1">
          <a:blip r:embed="rId4">
            <a:alphaModFix/>
          </a:blip>
          <a:srcRect b="99" l="0" r="0" t="99"/>
          <a:stretch/>
        </p:blipFill>
        <p:spPr>
          <a:xfrm rot="215316">
            <a:off x="6189348" y="2984980"/>
            <a:ext cx="2807278" cy="2295814"/>
          </a:xfrm>
          <a:prstGeom prst="rect">
            <a:avLst/>
          </a:prstGeom>
          <a:noFill/>
          <a:ln>
            <a:noFill/>
          </a:ln>
        </p:spPr>
      </p:pic>
      <p:sp>
        <p:nvSpPr>
          <p:cNvPr id="622" name="Google Shape;622;p62"/>
          <p:cNvSpPr txBox="1"/>
          <p:nvPr/>
        </p:nvSpPr>
        <p:spPr>
          <a:xfrm>
            <a:off x="5845175" y="304800"/>
            <a:ext cx="26103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1A3A22"/>
              </a:buClr>
              <a:buSzPts val="1800"/>
              <a:buFont typeface="Rubik"/>
              <a:buChar char="●"/>
            </a:pPr>
            <a:r>
              <a:rPr lang="en" sz="1800">
                <a:solidFill>
                  <a:srgbClr val="1A3A22"/>
                </a:solidFill>
                <a:latin typeface="Rubik"/>
                <a:ea typeface="Rubik"/>
                <a:cs typeface="Rubik"/>
                <a:sym typeface="Rubik"/>
              </a:rPr>
              <a:t>Colors</a:t>
            </a:r>
            <a:endParaRPr sz="1800">
              <a:solidFill>
                <a:srgbClr val="1A3A22"/>
              </a:solidFill>
              <a:latin typeface="Rubik"/>
              <a:ea typeface="Rubik"/>
              <a:cs typeface="Rubik"/>
              <a:sym typeface="Rubik"/>
            </a:endParaRPr>
          </a:p>
          <a:p>
            <a:pPr indent="-342900" lvl="0" marL="457200" rtl="0" algn="l">
              <a:spcBef>
                <a:spcPts val="0"/>
              </a:spcBef>
              <a:spcAft>
                <a:spcPts val="0"/>
              </a:spcAft>
              <a:buClr>
                <a:srgbClr val="1A3A22"/>
              </a:buClr>
              <a:buSzPts val="1800"/>
              <a:buFont typeface="Rubik"/>
              <a:buChar char="●"/>
            </a:pPr>
            <a:r>
              <a:rPr lang="en" sz="1800">
                <a:solidFill>
                  <a:srgbClr val="1A3A22"/>
                </a:solidFill>
                <a:latin typeface="Rubik"/>
                <a:ea typeface="Rubik"/>
                <a:cs typeface="Rubik"/>
                <a:sym typeface="Rubik"/>
              </a:rPr>
              <a:t>Typography</a:t>
            </a:r>
            <a:endParaRPr sz="1800">
              <a:solidFill>
                <a:srgbClr val="1A3A22"/>
              </a:solidFill>
              <a:latin typeface="Rubik"/>
              <a:ea typeface="Rubik"/>
              <a:cs typeface="Rubik"/>
              <a:sym typeface="Rubik"/>
            </a:endParaRPr>
          </a:p>
          <a:p>
            <a:pPr indent="-342900" lvl="0" marL="457200" rtl="0" algn="l">
              <a:spcBef>
                <a:spcPts val="0"/>
              </a:spcBef>
              <a:spcAft>
                <a:spcPts val="0"/>
              </a:spcAft>
              <a:buClr>
                <a:srgbClr val="1A3A22"/>
              </a:buClr>
              <a:buSzPts val="1800"/>
              <a:buFont typeface="Rubik"/>
              <a:buChar char="●"/>
            </a:pPr>
            <a:r>
              <a:rPr lang="en" sz="1800">
                <a:solidFill>
                  <a:srgbClr val="1A3A22"/>
                </a:solidFill>
                <a:latin typeface="Rubik"/>
                <a:ea typeface="Rubik"/>
                <a:cs typeface="Rubik"/>
                <a:sym typeface="Rubik"/>
              </a:rPr>
              <a:t>Base components</a:t>
            </a:r>
            <a:endParaRPr sz="1800">
              <a:solidFill>
                <a:srgbClr val="1A3A22"/>
              </a:solidFill>
              <a:latin typeface="Rubik"/>
              <a:ea typeface="Rubik"/>
              <a:cs typeface="Rubik"/>
              <a:sym typeface="Rubik"/>
            </a:endParaRPr>
          </a:p>
          <a:p>
            <a:pPr indent="-342900" lvl="0" marL="457200" rtl="0" algn="l">
              <a:spcBef>
                <a:spcPts val="0"/>
              </a:spcBef>
              <a:spcAft>
                <a:spcPts val="0"/>
              </a:spcAft>
              <a:buClr>
                <a:srgbClr val="1A3A22"/>
              </a:buClr>
              <a:buSzPts val="1800"/>
              <a:buFont typeface="Rubik"/>
              <a:buChar char="●"/>
            </a:pPr>
            <a:r>
              <a:rPr lang="en" sz="1800">
                <a:solidFill>
                  <a:srgbClr val="1A3A22"/>
                </a:solidFill>
                <a:latin typeface="Rubik"/>
                <a:ea typeface="Rubik"/>
                <a:cs typeface="Rubik"/>
                <a:sym typeface="Rubik"/>
              </a:rPr>
              <a:t>Buttons</a:t>
            </a:r>
            <a:endParaRPr sz="1800">
              <a:solidFill>
                <a:srgbClr val="1A3A22"/>
              </a:solidFill>
              <a:latin typeface="Rubik"/>
              <a:ea typeface="Rubik"/>
              <a:cs typeface="Rubik"/>
              <a:sym typeface="Rubik"/>
            </a:endParaRPr>
          </a:p>
          <a:p>
            <a:pPr indent="-342900" lvl="0" marL="457200" rtl="0" algn="l">
              <a:spcBef>
                <a:spcPts val="0"/>
              </a:spcBef>
              <a:spcAft>
                <a:spcPts val="0"/>
              </a:spcAft>
              <a:buClr>
                <a:srgbClr val="1A3A22"/>
              </a:buClr>
              <a:buSzPts val="1800"/>
              <a:buFont typeface="Rubik"/>
              <a:buChar char="●"/>
            </a:pPr>
            <a:r>
              <a:rPr lang="en" sz="1800">
                <a:solidFill>
                  <a:srgbClr val="1A3A22"/>
                </a:solidFill>
                <a:latin typeface="Rubik"/>
                <a:ea typeface="Rubik"/>
                <a:cs typeface="Rubik"/>
                <a:sym typeface="Rubik"/>
              </a:rPr>
              <a:t>Selection control</a:t>
            </a:r>
            <a:endParaRPr sz="1800">
              <a:solidFill>
                <a:srgbClr val="1A3A22"/>
              </a:solidFill>
              <a:latin typeface="Rubik"/>
              <a:ea typeface="Rubik"/>
              <a:cs typeface="Rubik"/>
              <a:sym typeface="Rubik"/>
            </a:endParaRPr>
          </a:p>
          <a:p>
            <a:pPr indent="-342900" lvl="0" marL="457200" rtl="0" algn="l">
              <a:spcBef>
                <a:spcPts val="0"/>
              </a:spcBef>
              <a:spcAft>
                <a:spcPts val="0"/>
              </a:spcAft>
              <a:buClr>
                <a:srgbClr val="1A3A22"/>
              </a:buClr>
              <a:buSzPts val="1800"/>
              <a:buFont typeface="Rubik"/>
              <a:buChar char="●"/>
            </a:pPr>
            <a:r>
              <a:rPr lang="en" sz="1800">
                <a:solidFill>
                  <a:srgbClr val="1A3A22"/>
                </a:solidFill>
                <a:latin typeface="Rubik"/>
                <a:ea typeface="Rubik"/>
                <a:cs typeface="Rubik"/>
                <a:sym typeface="Rubik"/>
              </a:rPr>
              <a:t>Brand </a:t>
            </a:r>
            <a:r>
              <a:rPr lang="en" sz="1800">
                <a:solidFill>
                  <a:srgbClr val="1A3A22"/>
                </a:solidFill>
                <a:latin typeface="Rubik"/>
                <a:ea typeface="Rubik"/>
                <a:cs typeface="Rubik"/>
                <a:sym typeface="Rubik"/>
              </a:rPr>
              <a:t>elements</a:t>
            </a:r>
            <a:endParaRPr sz="1800">
              <a:solidFill>
                <a:srgbClr val="1A3A22"/>
              </a:solidFill>
              <a:latin typeface="Rubik"/>
              <a:ea typeface="Rubik"/>
              <a:cs typeface="Rubik"/>
              <a:sym typeface="Rubik"/>
            </a:endParaRPr>
          </a:p>
          <a:p>
            <a:pPr indent="-342900" lvl="0" marL="457200" rtl="0" algn="l">
              <a:spcBef>
                <a:spcPts val="0"/>
              </a:spcBef>
              <a:spcAft>
                <a:spcPts val="0"/>
              </a:spcAft>
              <a:buClr>
                <a:srgbClr val="1A3A22"/>
              </a:buClr>
              <a:buSzPts val="1800"/>
              <a:buFont typeface="Rubik"/>
              <a:buChar char="●"/>
            </a:pPr>
            <a:r>
              <a:rPr lang="en" sz="1800">
                <a:solidFill>
                  <a:srgbClr val="1A3A22"/>
                </a:solidFill>
                <a:latin typeface="Rubik"/>
                <a:ea typeface="Rubik"/>
                <a:cs typeface="Rubik"/>
                <a:sym typeface="Rubik"/>
              </a:rPr>
              <a:t>Cards</a:t>
            </a:r>
            <a:endParaRPr sz="1800">
              <a:solidFill>
                <a:srgbClr val="1A3A22"/>
              </a:solidFill>
              <a:latin typeface="Rubik"/>
              <a:ea typeface="Rubik"/>
              <a:cs typeface="Rubik"/>
              <a:sym typeface="Rubik"/>
            </a:endParaRPr>
          </a:p>
          <a:p>
            <a:pPr indent="-342900" lvl="0" marL="457200" rtl="0" algn="l">
              <a:spcBef>
                <a:spcPts val="0"/>
              </a:spcBef>
              <a:spcAft>
                <a:spcPts val="0"/>
              </a:spcAft>
              <a:buClr>
                <a:srgbClr val="1A3A22"/>
              </a:buClr>
              <a:buSzPts val="1800"/>
              <a:buFont typeface="Rubik"/>
              <a:buChar char="●"/>
            </a:pPr>
            <a:r>
              <a:rPr lang="en" sz="1800">
                <a:solidFill>
                  <a:srgbClr val="1A3A22"/>
                </a:solidFill>
                <a:latin typeface="Rubik"/>
                <a:ea typeface="Rubik"/>
                <a:cs typeface="Rubik"/>
                <a:sym typeface="Rubik"/>
              </a:rPr>
              <a:t>And more :))</a:t>
            </a:r>
            <a:endParaRPr sz="1800">
              <a:solidFill>
                <a:srgbClr val="1A3A22"/>
              </a:solidFill>
              <a:latin typeface="Rubik"/>
              <a:ea typeface="Rubik"/>
              <a:cs typeface="Rubik"/>
              <a:sym typeface="Rubik"/>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1E1E1"/>
        </a:solidFill>
      </p:bgPr>
    </p:bg>
    <p:spTree>
      <p:nvGrpSpPr>
        <p:cNvPr id="626" name="Shape 626"/>
        <p:cNvGrpSpPr/>
        <p:nvPr/>
      </p:nvGrpSpPr>
      <p:grpSpPr>
        <a:xfrm>
          <a:off x="0" y="0"/>
          <a:ext cx="0" cy="0"/>
          <a:chOff x="0" y="0"/>
          <a:chExt cx="0" cy="0"/>
        </a:xfrm>
      </p:grpSpPr>
      <p:pic>
        <p:nvPicPr>
          <p:cNvPr id="627" name="Google Shape;627;p63"/>
          <p:cNvPicPr preferRelativeResize="0"/>
          <p:nvPr/>
        </p:nvPicPr>
        <p:blipFill>
          <a:blip r:embed="rId3">
            <a:alphaModFix/>
          </a:blip>
          <a:stretch>
            <a:fillRect/>
          </a:stretch>
        </p:blipFill>
        <p:spPr>
          <a:xfrm>
            <a:off x="152400" y="567000"/>
            <a:ext cx="8839202" cy="408352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1E1E1"/>
        </a:solidFill>
      </p:bgPr>
    </p:bg>
    <p:spTree>
      <p:nvGrpSpPr>
        <p:cNvPr id="631" name="Shape 631"/>
        <p:cNvGrpSpPr/>
        <p:nvPr/>
      </p:nvGrpSpPr>
      <p:grpSpPr>
        <a:xfrm>
          <a:off x="0" y="0"/>
          <a:ext cx="0" cy="0"/>
          <a:chOff x="0" y="0"/>
          <a:chExt cx="0" cy="0"/>
        </a:xfrm>
      </p:grpSpPr>
      <p:pic>
        <p:nvPicPr>
          <p:cNvPr id="632" name="Google Shape;632;p64"/>
          <p:cNvPicPr preferRelativeResize="0"/>
          <p:nvPr/>
        </p:nvPicPr>
        <p:blipFill>
          <a:blip r:embed="rId3">
            <a:alphaModFix/>
          </a:blip>
          <a:stretch>
            <a:fillRect/>
          </a:stretch>
        </p:blipFill>
        <p:spPr>
          <a:xfrm>
            <a:off x="354100" y="152400"/>
            <a:ext cx="6819402" cy="48387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1E1E1"/>
        </a:solidFill>
      </p:bgPr>
    </p:bg>
    <p:spTree>
      <p:nvGrpSpPr>
        <p:cNvPr id="636" name="Shape 636"/>
        <p:cNvGrpSpPr/>
        <p:nvPr/>
      </p:nvGrpSpPr>
      <p:grpSpPr>
        <a:xfrm>
          <a:off x="0" y="0"/>
          <a:ext cx="0" cy="0"/>
          <a:chOff x="0" y="0"/>
          <a:chExt cx="0" cy="0"/>
        </a:xfrm>
      </p:grpSpPr>
      <p:pic>
        <p:nvPicPr>
          <p:cNvPr id="637" name="Google Shape;637;p65"/>
          <p:cNvPicPr preferRelativeResize="0"/>
          <p:nvPr/>
        </p:nvPicPr>
        <p:blipFill>
          <a:blip r:embed="rId3">
            <a:alphaModFix/>
          </a:blip>
          <a:stretch>
            <a:fillRect/>
          </a:stretch>
        </p:blipFill>
        <p:spPr>
          <a:xfrm>
            <a:off x="152400" y="152400"/>
            <a:ext cx="4850873" cy="4838700"/>
          </a:xfrm>
          <a:prstGeom prst="rect">
            <a:avLst/>
          </a:prstGeom>
          <a:noFill/>
          <a:ln>
            <a:noFill/>
          </a:ln>
        </p:spPr>
      </p:pic>
      <p:pic>
        <p:nvPicPr>
          <p:cNvPr id="638" name="Google Shape;638;p65"/>
          <p:cNvPicPr preferRelativeResize="0"/>
          <p:nvPr/>
        </p:nvPicPr>
        <p:blipFill>
          <a:blip r:embed="rId4">
            <a:alphaModFix/>
          </a:blip>
          <a:stretch>
            <a:fillRect/>
          </a:stretch>
        </p:blipFill>
        <p:spPr>
          <a:xfrm>
            <a:off x="5155673" y="152400"/>
            <a:ext cx="3835928" cy="338737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1E1E1"/>
        </a:solidFill>
      </p:bgPr>
    </p:bg>
    <p:spTree>
      <p:nvGrpSpPr>
        <p:cNvPr id="642" name="Shape 642"/>
        <p:cNvGrpSpPr/>
        <p:nvPr/>
      </p:nvGrpSpPr>
      <p:grpSpPr>
        <a:xfrm>
          <a:off x="0" y="0"/>
          <a:ext cx="0" cy="0"/>
          <a:chOff x="0" y="0"/>
          <a:chExt cx="0" cy="0"/>
        </a:xfrm>
      </p:grpSpPr>
      <p:pic>
        <p:nvPicPr>
          <p:cNvPr id="643" name="Google Shape;643;p66"/>
          <p:cNvPicPr preferRelativeResize="0"/>
          <p:nvPr/>
        </p:nvPicPr>
        <p:blipFill>
          <a:blip r:embed="rId3">
            <a:alphaModFix/>
          </a:blip>
          <a:stretch>
            <a:fillRect/>
          </a:stretch>
        </p:blipFill>
        <p:spPr>
          <a:xfrm>
            <a:off x="152400" y="152400"/>
            <a:ext cx="5683815" cy="4838700"/>
          </a:xfrm>
          <a:prstGeom prst="rect">
            <a:avLst/>
          </a:prstGeom>
          <a:noFill/>
          <a:ln>
            <a:noFill/>
          </a:ln>
        </p:spPr>
      </p:pic>
      <p:pic>
        <p:nvPicPr>
          <p:cNvPr id="644" name="Google Shape;644;p66"/>
          <p:cNvPicPr preferRelativeResize="0"/>
          <p:nvPr/>
        </p:nvPicPr>
        <p:blipFill>
          <a:blip r:embed="rId4">
            <a:alphaModFix/>
          </a:blip>
          <a:stretch>
            <a:fillRect/>
          </a:stretch>
        </p:blipFill>
        <p:spPr>
          <a:xfrm>
            <a:off x="5988615" y="152400"/>
            <a:ext cx="1548085" cy="48386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1E1E1"/>
        </a:solidFill>
      </p:bgPr>
    </p:bg>
    <p:spTree>
      <p:nvGrpSpPr>
        <p:cNvPr id="648" name="Shape 648"/>
        <p:cNvGrpSpPr/>
        <p:nvPr/>
      </p:nvGrpSpPr>
      <p:grpSpPr>
        <a:xfrm>
          <a:off x="0" y="0"/>
          <a:ext cx="0" cy="0"/>
          <a:chOff x="0" y="0"/>
          <a:chExt cx="0" cy="0"/>
        </a:xfrm>
      </p:grpSpPr>
      <p:pic>
        <p:nvPicPr>
          <p:cNvPr id="649" name="Google Shape;649;p67"/>
          <p:cNvPicPr preferRelativeResize="0"/>
          <p:nvPr/>
        </p:nvPicPr>
        <p:blipFill>
          <a:blip r:embed="rId3">
            <a:alphaModFix/>
          </a:blip>
          <a:stretch>
            <a:fillRect/>
          </a:stretch>
        </p:blipFill>
        <p:spPr>
          <a:xfrm>
            <a:off x="152400" y="152400"/>
            <a:ext cx="5736140" cy="4838699"/>
          </a:xfrm>
          <a:prstGeom prst="rect">
            <a:avLst/>
          </a:prstGeom>
          <a:noFill/>
          <a:ln>
            <a:noFill/>
          </a:ln>
        </p:spPr>
      </p:pic>
      <p:pic>
        <p:nvPicPr>
          <p:cNvPr id="650" name="Google Shape;650;p67"/>
          <p:cNvPicPr preferRelativeResize="0"/>
          <p:nvPr/>
        </p:nvPicPr>
        <p:blipFill>
          <a:blip r:embed="rId4">
            <a:alphaModFix/>
          </a:blip>
          <a:stretch>
            <a:fillRect/>
          </a:stretch>
        </p:blipFill>
        <p:spPr>
          <a:xfrm>
            <a:off x="6040940" y="152400"/>
            <a:ext cx="1479147" cy="4838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1E1E1"/>
        </a:solidFill>
      </p:bgPr>
    </p:bg>
    <p:spTree>
      <p:nvGrpSpPr>
        <p:cNvPr id="654" name="Shape 654"/>
        <p:cNvGrpSpPr/>
        <p:nvPr/>
      </p:nvGrpSpPr>
      <p:grpSpPr>
        <a:xfrm>
          <a:off x="0" y="0"/>
          <a:ext cx="0" cy="0"/>
          <a:chOff x="0" y="0"/>
          <a:chExt cx="0" cy="0"/>
        </a:xfrm>
      </p:grpSpPr>
      <p:pic>
        <p:nvPicPr>
          <p:cNvPr id="655" name="Google Shape;655;p68"/>
          <p:cNvPicPr preferRelativeResize="0"/>
          <p:nvPr/>
        </p:nvPicPr>
        <p:blipFill>
          <a:blip r:embed="rId3">
            <a:alphaModFix/>
          </a:blip>
          <a:stretch>
            <a:fillRect/>
          </a:stretch>
        </p:blipFill>
        <p:spPr>
          <a:xfrm>
            <a:off x="152400" y="152400"/>
            <a:ext cx="6395204" cy="4838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1E1E1"/>
        </a:solidFill>
      </p:bgPr>
    </p:bg>
    <p:spTree>
      <p:nvGrpSpPr>
        <p:cNvPr id="659" name="Shape 659"/>
        <p:cNvGrpSpPr/>
        <p:nvPr/>
      </p:nvGrpSpPr>
      <p:grpSpPr>
        <a:xfrm>
          <a:off x="0" y="0"/>
          <a:ext cx="0" cy="0"/>
          <a:chOff x="0" y="0"/>
          <a:chExt cx="0" cy="0"/>
        </a:xfrm>
      </p:grpSpPr>
      <p:pic>
        <p:nvPicPr>
          <p:cNvPr id="660" name="Google Shape;660;p69"/>
          <p:cNvPicPr preferRelativeResize="0"/>
          <p:nvPr/>
        </p:nvPicPr>
        <p:blipFill>
          <a:blip r:embed="rId3">
            <a:alphaModFix/>
          </a:blip>
          <a:stretch>
            <a:fillRect/>
          </a:stretch>
        </p:blipFill>
        <p:spPr>
          <a:xfrm>
            <a:off x="152400" y="152400"/>
            <a:ext cx="6048375" cy="4343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8"/>
          <p:cNvPicPr preferRelativeResize="0"/>
          <p:nvPr/>
        </p:nvPicPr>
        <p:blipFill>
          <a:blip r:embed="rId3">
            <a:alphaModFix/>
          </a:blip>
          <a:stretch>
            <a:fillRect/>
          </a:stretch>
        </p:blipFill>
        <p:spPr>
          <a:xfrm rot="252394">
            <a:off x="2475950" y="2651975"/>
            <a:ext cx="960125" cy="1111150"/>
          </a:xfrm>
          <a:prstGeom prst="rect">
            <a:avLst/>
          </a:prstGeom>
          <a:noFill/>
          <a:ln>
            <a:noFill/>
          </a:ln>
        </p:spPr>
      </p:pic>
      <p:sp>
        <p:nvSpPr>
          <p:cNvPr id="131" name="Google Shape;131;p18"/>
          <p:cNvSpPr txBox="1"/>
          <p:nvPr/>
        </p:nvSpPr>
        <p:spPr>
          <a:xfrm>
            <a:off x="599351" y="819700"/>
            <a:ext cx="2705700" cy="33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0">
                <a:solidFill>
                  <a:srgbClr val="E0E0E0"/>
                </a:solidFill>
                <a:latin typeface="Rubik"/>
                <a:ea typeface="Rubik"/>
                <a:cs typeface="Rubik"/>
                <a:sym typeface="Rubik"/>
              </a:rPr>
              <a:t>3</a:t>
            </a:r>
            <a:endParaRPr b="1" sz="25000">
              <a:solidFill>
                <a:srgbClr val="E0E0E0"/>
              </a:solidFill>
              <a:latin typeface="Rubik"/>
              <a:ea typeface="Rubik"/>
              <a:cs typeface="Rubik"/>
              <a:sym typeface="Rubik"/>
            </a:endParaRPr>
          </a:p>
        </p:txBody>
      </p:sp>
      <p:sp>
        <p:nvSpPr>
          <p:cNvPr id="132" name="Google Shape;132;p18"/>
          <p:cNvSpPr txBox="1"/>
          <p:nvPr>
            <p:ph idx="4294967295" type="body"/>
          </p:nvPr>
        </p:nvSpPr>
        <p:spPr>
          <a:xfrm>
            <a:off x="3734875" y="1623025"/>
            <a:ext cx="5441700" cy="1505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2500">
                <a:solidFill>
                  <a:schemeClr val="lt1"/>
                </a:solidFill>
                <a:latin typeface="Rubik"/>
                <a:ea typeface="Rubik"/>
                <a:cs typeface="Rubik"/>
                <a:sym typeface="Rubik"/>
              </a:rPr>
              <a:t>Heuristic Evaluation </a:t>
            </a:r>
            <a:endParaRPr b="1" sz="2500">
              <a:solidFill>
                <a:schemeClr val="lt1"/>
              </a:solidFill>
              <a:latin typeface="Rubik"/>
              <a:ea typeface="Rubik"/>
              <a:cs typeface="Rubik"/>
              <a:sym typeface="Rubik"/>
            </a:endParaRPr>
          </a:p>
          <a:p>
            <a:pPr indent="0" lvl="0" marL="0" rtl="0" algn="l">
              <a:lnSpc>
                <a:spcPct val="100000"/>
              </a:lnSpc>
              <a:spcBef>
                <a:spcPts val="0"/>
              </a:spcBef>
              <a:spcAft>
                <a:spcPts val="0"/>
              </a:spcAft>
              <a:buNone/>
            </a:pPr>
            <a:r>
              <a:rPr b="1" lang="en" sz="5000">
                <a:solidFill>
                  <a:schemeClr val="lt1"/>
                </a:solidFill>
                <a:latin typeface="Rubik"/>
                <a:ea typeface="Rubik"/>
                <a:cs typeface="Rubik"/>
                <a:sym typeface="Rubik"/>
              </a:rPr>
              <a:t>Results</a:t>
            </a:r>
            <a:endParaRPr sz="50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9"/>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lnSpc>
                <a:spcPct val="80000"/>
              </a:lnSpc>
              <a:spcBef>
                <a:spcPts val="0"/>
              </a:spcBef>
              <a:spcAft>
                <a:spcPts val="0"/>
              </a:spcAft>
              <a:buSzPts val="935"/>
              <a:buNone/>
            </a:pPr>
            <a:r>
              <a:rPr b="1" lang="en" sz="1725">
                <a:latin typeface="Rubik"/>
                <a:ea typeface="Rubik"/>
                <a:cs typeface="Rubik"/>
                <a:sym typeface="Rubik"/>
              </a:rPr>
              <a:t>Heuristic Evaluation Results </a:t>
            </a:r>
            <a:endParaRPr sz="620"/>
          </a:p>
        </p:txBody>
      </p:sp>
      <p:pic>
        <p:nvPicPr>
          <p:cNvPr id="138" name="Google Shape;138;p19"/>
          <p:cNvPicPr preferRelativeResize="0"/>
          <p:nvPr/>
        </p:nvPicPr>
        <p:blipFill rotWithShape="1">
          <a:blip r:embed="rId3">
            <a:alphaModFix/>
          </a:blip>
          <a:srcRect b="0" l="6597" r="7947" t="0"/>
          <a:stretch/>
        </p:blipFill>
        <p:spPr>
          <a:xfrm>
            <a:off x="298800" y="366287"/>
            <a:ext cx="2928474" cy="2688175"/>
          </a:xfrm>
          <a:prstGeom prst="rect">
            <a:avLst/>
          </a:prstGeom>
          <a:noFill/>
          <a:ln>
            <a:noFill/>
          </a:ln>
        </p:spPr>
      </p:pic>
      <p:sp>
        <p:nvSpPr>
          <p:cNvPr id="139" name="Google Shape;139;p19"/>
          <p:cNvSpPr txBox="1"/>
          <p:nvPr>
            <p:ph idx="1" type="body"/>
          </p:nvPr>
        </p:nvSpPr>
        <p:spPr>
          <a:xfrm>
            <a:off x="3556775" y="1693950"/>
            <a:ext cx="8382000" cy="446700"/>
          </a:xfrm>
          <a:prstGeom prst="rect">
            <a:avLst/>
          </a:prstGeom>
        </p:spPr>
        <p:txBody>
          <a:bodyPr anchorCtr="0" anchor="ctr" bIns="91425" lIns="91425" spcFirstLastPara="1" rIns="91425" wrap="square" tIns="91425">
            <a:normAutofit/>
          </a:bodyPr>
          <a:lstStyle/>
          <a:p>
            <a:pPr indent="0" lvl="0" marL="0" rtl="0" algn="l">
              <a:lnSpc>
                <a:spcPct val="80000"/>
              </a:lnSpc>
              <a:spcBef>
                <a:spcPts val="0"/>
              </a:spcBef>
              <a:spcAft>
                <a:spcPts val="0"/>
              </a:spcAft>
              <a:buSzPts val="935"/>
              <a:buNone/>
            </a:pPr>
            <a:r>
              <a:rPr b="1" lang="en" sz="1725">
                <a:solidFill>
                  <a:schemeClr val="dk1"/>
                </a:solidFill>
                <a:latin typeface="Rubik"/>
                <a:ea typeface="Rubik"/>
                <a:cs typeface="Rubik"/>
                <a:sym typeface="Rubik"/>
              </a:rPr>
              <a:t>H4: Consistency &amp; Standards (16%)</a:t>
            </a:r>
            <a:endParaRPr sz="620">
              <a:solidFill>
                <a:schemeClr val="dk1"/>
              </a:solidFill>
            </a:endParaRPr>
          </a:p>
        </p:txBody>
      </p:sp>
      <p:sp>
        <p:nvSpPr>
          <p:cNvPr id="140" name="Google Shape;140;p19"/>
          <p:cNvSpPr txBox="1"/>
          <p:nvPr>
            <p:ph idx="1" type="body"/>
          </p:nvPr>
        </p:nvSpPr>
        <p:spPr>
          <a:xfrm>
            <a:off x="3556775" y="3206838"/>
            <a:ext cx="8382000" cy="446700"/>
          </a:xfrm>
          <a:prstGeom prst="rect">
            <a:avLst/>
          </a:prstGeom>
        </p:spPr>
        <p:txBody>
          <a:bodyPr anchorCtr="0" anchor="ctr" bIns="91425" lIns="91425" spcFirstLastPara="1" rIns="91425" wrap="square" tIns="91425">
            <a:normAutofit/>
          </a:bodyPr>
          <a:lstStyle/>
          <a:p>
            <a:pPr indent="0" lvl="0" marL="0" rtl="0" algn="l">
              <a:lnSpc>
                <a:spcPct val="80000"/>
              </a:lnSpc>
              <a:spcBef>
                <a:spcPts val="0"/>
              </a:spcBef>
              <a:spcAft>
                <a:spcPts val="0"/>
              </a:spcAft>
              <a:buSzPts val="935"/>
              <a:buNone/>
            </a:pPr>
            <a:r>
              <a:rPr b="1" lang="en" sz="1725">
                <a:solidFill>
                  <a:schemeClr val="dk1"/>
                </a:solidFill>
                <a:latin typeface="Rubik"/>
                <a:ea typeface="Rubik"/>
                <a:cs typeface="Rubik"/>
                <a:sym typeface="Rubik"/>
              </a:rPr>
              <a:t>H10: Help &amp; Documentation (12%) </a:t>
            </a:r>
            <a:endParaRPr sz="620">
              <a:solidFill>
                <a:schemeClr val="dk1"/>
              </a:solidFill>
            </a:endParaRPr>
          </a:p>
        </p:txBody>
      </p:sp>
      <p:sp>
        <p:nvSpPr>
          <p:cNvPr id="141" name="Google Shape;141;p19"/>
          <p:cNvSpPr txBox="1"/>
          <p:nvPr/>
        </p:nvSpPr>
        <p:spPr>
          <a:xfrm>
            <a:off x="3556775" y="1988250"/>
            <a:ext cx="5166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ubik"/>
              <a:buChar char="●"/>
            </a:pPr>
            <a:r>
              <a:rPr lang="en">
                <a:latin typeface="Rubik"/>
                <a:ea typeface="Rubik"/>
                <a:cs typeface="Rubik"/>
                <a:sym typeface="Rubik"/>
              </a:rPr>
              <a:t>Market tab and Invite show different stock information</a:t>
            </a:r>
            <a:endParaRPr>
              <a:latin typeface="Rubik"/>
              <a:ea typeface="Rubik"/>
              <a:cs typeface="Rubik"/>
              <a:sym typeface="Rubik"/>
            </a:endParaRPr>
          </a:p>
          <a:p>
            <a:pPr indent="-317500" lvl="0" marL="457200" rtl="0" algn="l">
              <a:spcBef>
                <a:spcPts val="0"/>
              </a:spcBef>
              <a:spcAft>
                <a:spcPts val="0"/>
              </a:spcAft>
              <a:buSzPts val="1400"/>
              <a:buFont typeface="Rubik"/>
              <a:buChar char="●"/>
            </a:pPr>
            <a:r>
              <a:rPr lang="en">
                <a:latin typeface="Rubik"/>
                <a:ea typeface="Rubik"/>
                <a:cs typeface="Rubik"/>
                <a:sym typeface="Rubik"/>
              </a:rPr>
              <a:t>Buttons are not consistent across app (color, content)</a:t>
            </a:r>
            <a:endParaRPr>
              <a:latin typeface="Rubik"/>
              <a:ea typeface="Rubik"/>
              <a:cs typeface="Rubik"/>
              <a:sym typeface="Rubik"/>
            </a:endParaRPr>
          </a:p>
          <a:p>
            <a:pPr indent="-317500" lvl="0" marL="457200" rtl="0" algn="l">
              <a:spcBef>
                <a:spcPts val="0"/>
              </a:spcBef>
              <a:spcAft>
                <a:spcPts val="0"/>
              </a:spcAft>
              <a:buSzPts val="1400"/>
              <a:buFont typeface="Rubik"/>
              <a:buChar char="●"/>
            </a:pPr>
            <a:r>
              <a:rPr lang="en">
                <a:latin typeface="Rubik"/>
                <a:ea typeface="Rubik"/>
                <a:cs typeface="Rubik"/>
                <a:sym typeface="Rubik"/>
              </a:rPr>
              <a:t>Sections are varying complexity</a:t>
            </a:r>
            <a:endParaRPr>
              <a:latin typeface="Rubik"/>
              <a:ea typeface="Rubik"/>
              <a:cs typeface="Rubik"/>
              <a:sym typeface="Rubik"/>
            </a:endParaRPr>
          </a:p>
          <a:p>
            <a:pPr indent="-317500" lvl="0" marL="457200" rtl="0" algn="l">
              <a:spcBef>
                <a:spcPts val="0"/>
              </a:spcBef>
              <a:spcAft>
                <a:spcPts val="0"/>
              </a:spcAft>
              <a:buSzPts val="1400"/>
              <a:buFont typeface="Rubik"/>
              <a:buChar char="●"/>
            </a:pPr>
            <a:r>
              <a:rPr lang="en">
                <a:latin typeface="Rubik"/>
                <a:ea typeface="Rubik"/>
                <a:cs typeface="Rubik"/>
                <a:sym typeface="Rubik"/>
              </a:rPr>
              <a:t>Information is grouped in different ways </a:t>
            </a:r>
            <a:endParaRPr>
              <a:latin typeface="Rubik"/>
              <a:ea typeface="Rubik"/>
              <a:cs typeface="Rubik"/>
              <a:sym typeface="Rubik"/>
            </a:endParaRPr>
          </a:p>
        </p:txBody>
      </p:sp>
      <p:sp>
        <p:nvSpPr>
          <p:cNvPr id="142" name="Google Shape;142;p19"/>
          <p:cNvSpPr txBox="1"/>
          <p:nvPr/>
        </p:nvSpPr>
        <p:spPr>
          <a:xfrm>
            <a:off x="3556775" y="3501150"/>
            <a:ext cx="52287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ubik"/>
              <a:buChar char="●"/>
            </a:pPr>
            <a:r>
              <a:rPr lang="en">
                <a:latin typeface="Rubik"/>
                <a:ea typeface="Rubik"/>
                <a:cs typeface="Rubik"/>
                <a:sym typeface="Rubik"/>
              </a:rPr>
              <a:t>Many investment terms without </a:t>
            </a:r>
            <a:r>
              <a:rPr lang="en">
                <a:latin typeface="Rubik"/>
                <a:ea typeface="Rubik"/>
                <a:cs typeface="Rubik"/>
                <a:sym typeface="Rubik"/>
              </a:rPr>
              <a:t>definition</a:t>
            </a:r>
            <a:r>
              <a:rPr lang="en">
                <a:latin typeface="Rubik"/>
                <a:ea typeface="Rubik"/>
                <a:cs typeface="Rubik"/>
                <a:sym typeface="Rubik"/>
              </a:rPr>
              <a:t>/ ? support</a:t>
            </a:r>
            <a:endParaRPr>
              <a:latin typeface="Rubik"/>
              <a:ea typeface="Rubik"/>
              <a:cs typeface="Rubik"/>
              <a:sym typeface="Rubik"/>
            </a:endParaRPr>
          </a:p>
          <a:p>
            <a:pPr indent="-317500" lvl="0" marL="457200" rtl="0" algn="l">
              <a:spcBef>
                <a:spcPts val="0"/>
              </a:spcBef>
              <a:spcAft>
                <a:spcPts val="0"/>
              </a:spcAft>
              <a:buSzPts val="1400"/>
              <a:buFont typeface="Rubik"/>
              <a:buChar char="●"/>
            </a:pPr>
            <a:r>
              <a:rPr lang="en">
                <a:latin typeface="Rubik"/>
                <a:ea typeface="Rubik"/>
                <a:cs typeface="Rubik"/>
                <a:sym typeface="Rubik"/>
              </a:rPr>
              <a:t>Advice (like “meets investment goals”) is not defined</a:t>
            </a:r>
            <a:endParaRPr>
              <a:latin typeface="Rubik"/>
              <a:ea typeface="Rubik"/>
              <a:cs typeface="Rubik"/>
              <a:sym typeface="Rubik"/>
            </a:endParaRPr>
          </a:p>
          <a:p>
            <a:pPr indent="-317500" lvl="0" marL="457200" rtl="0" algn="l">
              <a:spcBef>
                <a:spcPts val="0"/>
              </a:spcBef>
              <a:spcAft>
                <a:spcPts val="0"/>
              </a:spcAft>
              <a:buSzPts val="1400"/>
              <a:buFont typeface="Rubik"/>
              <a:buChar char="●"/>
            </a:pPr>
            <a:r>
              <a:rPr lang="en">
                <a:latin typeface="Rubik"/>
                <a:ea typeface="Rubik"/>
                <a:cs typeface="Rubik"/>
                <a:sym typeface="Rubik"/>
              </a:rPr>
              <a:t>Icons for % inc.  and decrease don’t mention metrics</a:t>
            </a:r>
            <a:endParaRPr>
              <a:latin typeface="Rubik"/>
              <a:ea typeface="Rubik"/>
              <a:cs typeface="Rubik"/>
              <a:sym typeface="Rubik"/>
            </a:endParaRPr>
          </a:p>
          <a:p>
            <a:pPr indent="-317500" lvl="0" marL="457200" rtl="0" algn="l">
              <a:spcBef>
                <a:spcPts val="0"/>
              </a:spcBef>
              <a:spcAft>
                <a:spcPts val="0"/>
              </a:spcAft>
              <a:buSzPts val="1400"/>
              <a:buFont typeface="Rubik"/>
              <a:buChar char="●"/>
            </a:pPr>
            <a:r>
              <a:rPr lang="en">
                <a:latin typeface="Rubik"/>
                <a:ea typeface="Rubik"/>
                <a:cs typeface="Rubik"/>
                <a:sym typeface="Rubik"/>
              </a:rPr>
              <a:t>Each page/purpose is not well-defined </a:t>
            </a:r>
            <a:endParaRPr>
              <a:latin typeface="Rubik"/>
              <a:ea typeface="Rubik"/>
              <a:cs typeface="Rubik"/>
              <a:sym typeface="Rubik"/>
            </a:endParaRPr>
          </a:p>
        </p:txBody>
      </p:sp>
      <p:sp>
        <p:nvSpPr>
          <p:cNvPr id="143" name="Google Shape;143;p19"/>
          <p:cNvSpPr txBox="1"/>
          <p:nvPr>
            <p:ph idx="1" type="body"/>
          </p:nvPr>
        </p:nvSpPr>
        <p:spPr>
          <a:xfrm>
            <a:off x="3556775" y="366288"/>
            <a:ext cx="8382000" cy="446700"/>
          </a:xfrm>
          <a:prstGeom prst="rect">
            <a:avLst/>
          </a:prstGeom>
        </p:spPr>
        <p:txBody>
          <a:bodyPr anchorCtr="0" anchor="ctr" bIns="91425" lIns="91425" spcFirstLastPara="1" rIns="91425" wrap="square" tIns="91425">
            <a:normAutofit/>
          </a:bodyPr>
          <a:lstStyle/>
          <a:p>
            <a:pPr indent="0" lvl="0" marL="0" rtl="0" algn="l">
              <a:lnSpc>
                <a:spcPct val="80000"/>
              </a:lnSpc>
              <a:spcBef>
                <a:spcPts val="0"/>
              </a:spcBef>
              <a:spcAft>
                <a:spcPts val="0"/>
              </a:spcAft>
              <a:buSzPts val="935"/>
              <a:buNone/>
            </a:pPr>
            <a:r>
              <a:rPr b="1" lang="en" sz="1725">
                <a:solidFill>
                  <a:schemeClr val="dk1"/>
                </a:solidFill>
                <a:latin typeface="Rubik"/>
                <a:ea typeface="Rubik"/>
                <a:cs typeface="Rubik"/>
                <a:sym typeface="Rubik"/>
              </a:rPr>
              <a:t>H1: Visibility of Status (12%) </a:t>
            </a:r>
            <a:endParaRPr sz="620">
              <a:solidFill>
                <a:schemeClr val="dk1"/>
              </a:solidFill>
            </a:endParaRPr>
          </a:p>
        </p:txBody>
      </p:sp>
      <p:sp>
        <p:nvSpPr>
          <p:cNvPr id="144" name="Google Shape;144;p19"/>
          <p:cNvSpPr txBox="1"/>
          <p:nvPr/>
        </p:nvSpPr>
        <p:spPr>
          <a:xfrm>
            <a:off x="3556775" y="660600"/>
            <a:ext cx="54036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ubik"/>
              <a:buChar char="●"/>
            </a:pPr>
            <a:r>
              <a:rPr lang="en">
                <a:latin typeface="Rubik"/>
                <a:ea typeface="Rubik"/>
                <a:cs typeface="Rubik"/>
                <a:sym typeface="Rubik"/>
              </a:rPr>
              <a:t>Graphics are confusing to a new investor</a:t>
            </a:r>
            <a:endParaRPr>
              <a:latin typeface="Rubik"/>
              <a:ea typeface="Rubik"/>
              <a:cs typeface="Rubik"/>
              <a:sym typeface="Rubik"/>
            </a:endParaRPr>
          </a:p>
          <a:p>
            <a:pPr indent="-317500" lvl="0" marL="457200" rtl="0" algn="l">
              <a:spcBef>
                <a:spcPts val="0"/>
              </a:spcBef>
              <a:spcAft>
                <a:spcPts val="0"/>
              </a:spcAft>
              <a:buSzPts val="1400"/>
              <a:buFont typeface="Rubik"/>
              <a:buChar char="●"/>
            </a:pPr>
            <a:r>
              <a:rPr lang="en">
                <a:latin typeface="Rubik"/>
                <a:ea typeface="Rubik"/>
                <a:cs typeface="Rubik"/>
                <a:sym typeface="Rubik"/>
              </a:rPr>
              <a:t>Icons (like notifications bell) do not show full info</a:t>
            </a:r>
            <a:endParaRPr>
              <a:latin typeface="Rubik"/>
              <a:ea typeface="Rubik"/>
              <a:cs typeface="Rubik"/>
              <a:sym typeface="Rubik"/>
            </a:endParaRPr>
          </a:p>
          <a:p>
            <a:pPr indent="-317500" lvl="0" marL="457200" rtl="0" algn="l">
              <a:spcBef>
                <a:spcPts val="0"/>
              </a:spcBef>
              <a:spcAft>
                <a:spcPts val="0"/>
              </a:spcAft>
              <a:buSzPts val="1400"/>
              <a:buFont typeface="Rubik"/>
              <a:buChar char="●"/>
            </a:pPr>
            <a:r>
              <a:rPr lang="en">
                <a:latin typeface="Rubik"/>
                <a:ea typeface="Rubik"/>
                <a:cs typeface="Rubik"/>
                <a:sym typeface="Rubik"/>
              </a:rPr>
              <a:t>User decisions (like investing) don’t have confirmation</a:t>
            </a:r>
            <a:endParaRPr>
              <a:latin typeface="Rubik"/>
              <a:ea typeface="Rubik"/>
              <a:cs typeface="Rubik"/>
              <a:sym typeface="Rubik"/>
            </a:endParaRPr>
          </a:p>
        </p:txBody>
      </p:sp>
      <p:sp>
        <p:nvSpPr>
          <p:cNvPr id="145" name="Google Shape;145;p19"/>
          <p:cNvSpPr txBox="1"/>
          <p:nvPr>
            <p:ph idx="1" type="body"/>
          </p:nvPr>
        </p:nvSpPr>
        <p:spPr>
          <a:xfrm>
            <a:off x="223300" y="3111100"/>
            <a:ext cx="2755200" cy="617100"/>
          </a:xfrm>
          <a:prstGeom prst="rect">
            <a:avLst/>
          </a:prstGeom>
        </p:spPr>
        <p:txBody>
          <a:bodyPr anchorCtr="0" anchor="ctr" bIns="91425" lIns="91425" spcFirstLastPara="1" rIns="91425" wrap="square" tIns="91425">
            <a:normAutofit lnSpcReduction="20000"/>
          </a:bodyPr>
          <a:lstStyle/>
          <a:p>
            <a:pPr indent="0" lvl="0" marL="0" rtl="0" algn="l">
              <a:lnSpc>
                <a:spcPct val="150000"/>
              </a:lnSpc>
              <a:spcBef>
                <a:spcPts val="0"/>
              </a:spcBef>
              <a:spcAft>
                <a:spcPts val="0"/>
              </a:spcAft>
              <a:buSzPts val="935"/>
              <a:buNone/>
            </a:pPr>
            <a:r>
              <a:rPr b="1" lang="en" sz="1225">
                <a:solidFill>
                  <a:schemeClr val="dk1"/>
                </a:solidFill>
                <a:latin typeface="Rubik"/>
                <a:ea typeface="Rubik"/>
                <a:cs typeface="Rubik"/>
                <a:sym typeface="Rubik"/>
              </a:rPr>
              <a:t>81 Violations</a:t>
            </a:r>
            <a:endParaRPr b="1" sz="1225">
              <a:solidFill>
                <a:schemeClr val="dk1"/>
              </a:solidFill>
              <a:latin typeface="Rubik"/>
              <a:ea typeface="Rubik"/>
              <a:cs typeface="Rubik"/>
              <a:sym typeface="Rubik"/>
            </a:endParaRPr>
          </a:p>
          <a:p>
            <a:pPr indent="0" lvl="0" marL="0" rtl="0" algn="l">
              <a:lnSpc>
                <a:spcPct val="150000"/>
              </a:lnSpc>
              <a:spcBef>
                <a:spcPts val="0"/>
              </a:spcBef>
              <a:spcAft>
                <a:spcPts val="0"/>
              </a:spcAft>
              <a:buSzPts val="935"/>
              <a:buNone/>
            </a:pPr>
            <a:r>
              <a:rPr b="1" lang="en" sz="1225">
                <a:solidFill>
                  <a:schemeClr val="lt2"/>
                </a:solidFill>
                <a:latin typeface="Rubik"/>
                <a:ea typeface="Rubik"/>
                <a:cs typeface="Rubik"/>
                <a:sym typeface="Rubik"/>
              </a:rPr>
              <a:t>47% SEV 3 and SEV 4</a:t>
            </a:r>
            <a:endParaRPr b="1" sz="1225">
              <a:solidFill>
                <a:schemeClr val="lt2"/>
              </a:solidFill>
              <a:latin typeface="Rubik"/>
              <a:ea typeface="Rubik"/>
              <a:cs typeface="Rubik"/>
              <a:sym typeface="Rubi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0"/>
          <p:cNvSpPr txBox="1"/>
          <p:nvPr>
            <p:ph type="title"/>
          </p:nvPr>
        </p:nvSpPr>
        <p:spPr>
          <a:xfrm>
            <a:off x="3307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800">
                <a:latin typeface="Rubik"/>
                <a:ea typeface="Rubik"/>
                <a:cs typeface="Rubik"/>
                <a:sym typeface="Rubik"/>
              </a:rPr>
              <a:t>Main Concerns</a:t>
            </a:r>
            <a:endParaRPr/>
          </a:p>
        </p:txBody>
      </p:sp>
      <p:sp>
        <p:nvSpPr>
          <p:cNvPr id="151" name="Google Shape;151;p20"/>
          <p:cNvSpPr txBox="1"/>
          <p:nvPr/>
        </p:nvSpPr>
        <p:spPr>
          <a:xfrm>
            <a:off x="330700" y="2001225"/>
            <a:ext cx="8672100" cy="2801400"/>
          </a:xfrm>
          <a:prstGeom prst="rect">
            <a:avLst/>
          </a:prstGeom>
          <a:noFill/>
          <a:ln>
            <a:noFill/>
          </a:ln>
        </p:spPr>
        <p:txBody>
          <a:bodyPr anchorCtr="0" anchor="t" bIns="91425" lIns="91425" spcFirstLastPara="1" rIns="91425" wrap="square" tIns="91425">
            <a:spAutoFit/>
          </a:bodyPr>
          <a:lstStyle/>
          <a:p>
            <a:pPr indent="-336550" lvl="0" marL="457200" rtl="0" algn="l">
              <a:lnSpc>
                <a:spcPct val="150000"/>
              </a:lnSpc>
              <a:spcBef>
                <a:spcPts val="0"/>
              </a:spcBef>
              <a:spcAft>
                <a:spcPts val="0"/>
              </a:spcAft>
              <a:buSzPts val="1700"/>
              <a:buFont typeface="Rubik"/>
              <a:buChar char="●"/>
            </a:pPr>
            <a:r>
              <a:rPr lang="en" sz="1700">
                <a:solidFill>
                  <a:srgbClr val="1A3A22"/>
                </a:solidFill>
                <a:latin typeface="Rubik"/>
                <a:ea typeface="Rubik"/>
                <a:cs typeface="Rubik"/>
                <a:sym typeface="Rubik"/>
              </a:rPr>
              <a:t>Lots of </a:t>
            </a:r>
            <a:r>
              <a:rPr lang="en" sz="1700" u="sng">
                <a:solidFill>
                  <a:srgbClr val="1A3A22"/>
                </a:solidFill>
                <a:latin typeface="Rubik"/>
                <a:ea typeface="Rubik"/>
                <a:cs typeface="Rubik"/>
                <a:sym typeface="Rubik"/>
              </a:rPr>
              <a:t>jargon</a:t>
            </a:r>
            <a:r>
              <a:rPr lang="en" sz="1700">
                <a:solidFill>
                  <a:srgbClr val="1A3A22"/>
                </a:solidFill>
                <a:latin typeface="Rubik"/>
                <a:ea typeface="Rubik"/>
                <a:cs typeface="Rubik"/>
                <a:sym typeface="Rubik"/>
              </a:rPr>
              <a:t> that is not understandable to newbie investors</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ROI, hold, balance, etc </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Complicated investment charts that match existing industry standard</a:t>
            </a:r>
            <a:endParaRPr sz="1700">
              <a:solidFill>
                <a:srgbClr val="1A3A22"/>
              </a:solidFill>
              <a:latin typeface="Rubik"/>
              <a:ea typeface="Rubik"/>
              <a:cs typeface="Rubik"/>
              <a:sym typeface="Rubik"/>
            </a:endParaRPr>
          </a:p>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Lacking </a:t>
            </a:r>
            <a:r>
              <a:rPr lang="en" sz="1700" u="sng">
                <a:solidFill>
                  <a:srgbClr val="1A3A22"/>
                </a:solidFill>
                <a:latin typeface="Rubik"/>
                <a:ea typeface="Rubik"/>
                <a:cs typeface="Rubik"/>
                <a:sym typeface="Rubik"/>
              </a:rPr>
              <a:t>community</a:t>
            </a:r>
            <a:r>
              <a:rPr lang="en" sz="1700">
                <a:solidFill>
                  <a:srgbClr val="1A3A22"/>
                </a:solidFill>
                <a:latin typeface="Rubik"/>
                <a:ea typeface="Rubik"/>
                <a:cs typeface="Rubik"/>
                <a:sym typeface="Rubik"/>
              </a:rPr>
              <a:t> feature</a:t>
            </a:r>
            <a:endParaRPr sz="1700">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No personalization</a:t>
            </a:r>
            <a:endParaRPr sz="1700">
              <a:solidFill>
                <a:srgbClr val="1A3A22"/>
              </a:solidFill>
              <a:latin typeface="Rubik"/>
              <a:ea typeface="Rubik"/>
              <a:cs typeface="Rubik"/>
              <a:sym typeface="Rubik"/>
            </a:endParaRPr>
          </a:p>
          <a:p>
            <a:pPr indent="-336550" lvl="0" marL="4572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 Wallus makes decisions for the user </a:t>
            </a:r>
            <a:r>
              <a:rPr lang="en" sz="1700" u="sng">
                <a:solidFill>
                  <a:srgbClr val="1A3A22"/>
                </a:solidFill>
                <a:latin typeface="Rubik"/>
                <a:ea typeface="Rubik"/>
                <a:cs typeface="Rubik"/>
                <a:sym typeface="Rubik"/>
              </a:rPr>
              <a:t>without explaining </a:t>
            </a:r>
            <a:r>
              <a:rPr lang="en" sz="1700" u="sng">
                <a:solidFill>
                  <a:srgbClr val="1A3A22"/>
                </a:solidFill>
                <a:latin typeface="Rubik"/>
                <a:ea typeface="Rubik"/>
                <a:cs typeface="Rubik"/>
                <a:sym typeface="Rubik"/>
              </a:rPr>
              <a:t>decision</a:t>
            </a:r>
            <a:endParaRPr sz="1700" u="sng">
              <a:solidFill>
                <a:srgbClr val="1A3A22"/>
              </a:solidFill>
              <a:latin typeface="Rubik"/>
              <a:ea typeface="Rubik"/>
              <a:cs typeface="Rubik"/>
              <a:sym typeface="Rubik"/>
            </a:endParaRPr>
          </a:p>
          <a:p>
            <a:pPr indent="-336550" lvl="1" marL="914400" rtl="0" algn="l">
              <a:lnSpc>
                <a:spcPct val="150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Wallus has recommendations and advice that are mentioned, undescriptive</a:t>
            </a:r>
            <a:endParaRPr sz="1700">
              <a:solidFill>
                <a:srgbClr val="1A3A22"/>
              </a:solidFill>
              <a:latin typeface="Rubik"/>
              <a:ea typeface="Rubik"/>
              <a:cs typeface="Rubik"/>
              <a:sym typeface="Rubi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5" name="Shape 155"/>
        <p:cNvGrpSpPr/>
        <p:nvPr/>
      </p:nvGrpSpPr>
      <p:grpSpPr>
        <a:xfrm>
          <a:off x="0" y="0"/>
          <a:ext cx="0" cy="0"/>
          <a:chOff x="0" y="0"/>
          <a:chExt cx="0" cy="0"/>
        </a:xfrm>
      </p:grpSpPr>
      <p:sp>
        <p:nvSpPr>
          <p:cNvPr id="156" name="Google Shape;156;p21"/>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2800">
                <a:latin typeface="Rubik"/>
                <a:ea typeface="Rubik"/>
                <a:cs typeface="Rubik"/>
                <a:sym typeface="Rubik"/>
              </a:rPr>
              <a:t>SEV 3 Violations</a:t>
            </a:r>
            <a:endParaRPr/>
          </a:p>
        </p:txBody>
      </p:sp>
      <p:sp>
        <p:nvSpPr>
          <p:cNvPr id="157" name="Google Shape;157;p21"/>
          <p:cNvSpPr txBox="1"/>
          <p:nvPr/>
        </p:nvSpPr>
        <p:spPr>
          <a:xfrm>
            <a:off x="471900" y="1848825"/>
            <a:ext cx="8672100" cy="31545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SzPts val="1700"/>
              <a:buFont typeface="Rubik"/>
              <a:buChar char="●"/>
            </a:pPr>
            <a:r>
              <a:rPr lang="en" sz="1700">
                <a:solidFill>
                  <a:srgbClr val="1A3A22"/>
                </a:solidFill>
                <a:latin typeface="Rubik"/>
                <a:ea typeface="Rubik"/>
                <a:cs typeface="Rubik"/>
                <a:sym typeface="Rubik"/>
              </a:rPr>
              <a:t>Wallus decisions made without </a:t>
            </a:r>
            <a:r>
              <a:rPr lang="en" sz="1700">
                <a:solidFill>
                  <a:srgbClr val="1A3A22"/>
                </a:solidFill>
                <a:latin typeface="Rubik"/>
                <a:ea typeface="Rubik"/>
                <a:cs typeface="Rubik"/>
                <a:sym typeface="Rubik"/>
              </a:rPr>
              <a:t>explanation</a:t>
            </a:r>
            <a:r>
              <a:rPr lang="en" sz="1700">
                <a:solidFill>
                  <a:srgbClr val="1A3A22"/>
                </a:solidFill>
                <a:latin typeface="Rubik"/>
                <a:ea typeface="Rubik"/>
                <a:cs typeface="Rubik"/>
                <a:sym typeface="Rubik"/>
              </a:rPr>
              <a:t> </a:t>
            </a:r>
            <a:endParaRPr sz="1700">
              <a:solidFill>
                <a:srgbClr val="1A3A22"/>
              </a:solidFill>
              <a:latin typeface="Rubik"/>
              <a:ea typeface="Rubik"/>
              <a:cs typeface="Rubik"/>
              <a:sym typeface="Rubik"/>
            </a:endParaRPr>
          </a:p>
          <a:p>
            <a:pPr indent="-336550" lvl="0" marL="457200" rtl="0" algn="l">
              <a:lnSpc>
                <a:spcPct val="115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Markets tab uses categories like “Daily Movers” that are </a:t>
            </a:r>
            <a:r>
              <a:rPr lang="en" sz="1700">
                <a:solidFill>
                  <a:srgbClr val="1A3A22"/>
                </a:solidFill>
                <a:latin typeface="Rubik"/>
                <a:ea typeface="Rubik"/>
                <a:cs typeface="Rubik"/>
                <a:sym typeface="Rubik"/>
              </a:rPr>
              <a:t>ambiguous</a:t>
            </a:r>
            <a:endParaRPr sz="1700">
              <a:solidFill>
                <a:srgbClr val="1A3A22"/>
              </a:solidFill>
              <a:latin typeface="Rubik"/>
              <a:ea typeface="Rubik"/>
              <a:cs typeface="Rubik"/>
              <a:sym typeface="Rubik"/>
            </a:endParaRPr>
          </a:p>
          <a:p>
            <a:pPr indent="-336550" lvl="0" marL="457200" rtl="0" algn="l">
              <a:lnSpc>
                <a:spcPct val="115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Axis in charts are not defined</a:t>
            </a:r>
            <a:endParaRPr sz="1700">
              <a:solidFill>
                <a:srgbClr val="1A3A22"/>
              </a:solidFill>
              <a:latin typeface="Rubik"/>
              <a:ea typeface="Rubik"/>
              <a:cs typeface="Rubik"/>
              <a:sym typeface="Rubik"/>
            </a:endParaRPr>
          </a:p>
          <a:p>
            <a:pPr indent="-336550" lvl="0" marL="457200" rtl="0" algn="l">
              <a:lnSpc>
                <a:spcPct val="115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Lots of unnecessary info that is difficult for new users and screen readers</a:t>
            </a:r>
            <a:endParaRPr sz="1700">
              <a:solidFill>
                <a:srgbClr val="1A3A22"/>
              </a:solidFill>
              <a:latin typeface="Rubik"/>
              <a:ea typeface="Rubik"/>
              <a:cs typeface="Rubik"/>
              <a:sym typeface="Rubik"/>
            </a:endParaRPr>
          </a:p>
          <a:p>
            <a:pPr indent="-336550" lvl="0" marL="457200" rtl="0" algn="l">
              <a:lnSpc>
                <a:spcPct val="115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%s are displayed in green and red without metric defined and how to interpret</a:t>
            </a:r>
            <a:endParaRPr sz="1700">
              <a:solidFill>
                <a:srgbClr val="1A3A22"/>
              </a:solidFill>
              <a:latin typeface="Rubik"/>
              <a:ea typeface="Rubik"/>
              <a:cs typeface="Rubik"/>
              <a:sym typeface="Rubik"/>
            </a:endParaRPr>
          </a:p>
          <a:p>
            <a:pPr indent="-336550" lvl="0" marL="457200" rtl="0" algn="l">
              <a:lnSpc>
                <a:spcPct val="115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Profile is not accessible everywhere</a:t>
            </a:r>
            <a:endParaRPr sz="1700">
              <a:solidFill>
                <a:srgbClr val="1A3A22"/>
              </a:solidFill>
              <a:latin typeface="Rubik"/>
              <a:ea typeface="Rubik"/>
              <a:cs typeface="Rubik"/>
              <a:sym typeface="Rubik"/>
            </a:endParaRPr>
          </a:p>
          <a:p>
            <a:pPr indent="-336550" lvl="0" marL="457200" rtl="0" algn="l">
              <a:lnSpc>
                <a:spcPct val="115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No limit on the number of people invited to a investment group</a:t>
            </a:r>
            <a:endParaRPr sz="1700">
              <a:solidFill>
                <a:srgbClr val="1A3A22"/>
              </a:solidFill>
              <a:latin typeface="Rubik"/>
              <a:ea typeface="Rubik"/>
              <a:cs typeface="Rubik"/>
              <a:sym typeface="Rubik"/>
            </a:endParaRPr>
          </a:p>
          <a:p>
            <a:pPr indent="-336550" lvl="0" marL="457200" rtl="0" algn="l">
              <a:lnSpc>
                <a:spcPct val="115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“Recommended for you” is vague and unclear how decisions were made</a:t>
            </a:r>
            <a:endParaRPr sz="1700">
              <a:solidFill>
                <a:srgbClr val="1A3A22"/>
              </a:solidFill>
              <a:latin typeface="Rubik"/>
              <a:ea typeface="Rubik"/>
              <a:cs typeface="Rubik"/>
              <a:sym typeface="Rubik"/>
            </a:endParaRPr>
          </a:p>
          <a:p>
            <a:pPr indent="-336550" lvl="0" marL="457200" rtl="0" algn="l">
              <a:lnSpc>
                <a:spcPct val="115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Report or anti-harrasment feature</a:t>
            </a:r>
            <a:endParaRPr sz="1700">
              <a:solidFill>
                <a:srgbClr val="1A3A22"/>
              </a:solidFill>
              <a:latin typeface="Rubik"/>
              <a:ea typeface="Rubik"/>
              <a:cs typeface="Rubik"/>
              <a:sym typeface="Rubik"/>
            </a:endParaRPr>
          </a:p>
          <a:p>
            <a:pPr indent="-336550" lvl="0" marL="457200" rtl="0" algn="l">
              <a:lnSpc>
                <a:spcPct val="115000"/>
              </a:lnSpc>
              <a:spcBef>
                <a:spcPts val="0"/>
              </a:spcBef>
              <a:spcAft>
                <a:spcPts val="0"/>
              </a:spcAft>
              <a:buClr>
                <a:srgbClr val="1A3A22"/>
              </a:buClr>
              <a:buSzPts val="1700"/>
              <a:buFont typeface="Rubik"/>
              <a:buChar char="●"/>
            </a:pPr>
            <a:r>
              <a:rPr lang="en" sz="1700">
                <a:solidFill>
                  <a:srgbClr val="1A3A22"/>
                </a:solidFill>
                <a:latin typeface="Rubik"/>
                <a:ea typeface="Rubik"/>
                <a:cs typeface="Rubik"/>
                <a:sym typeface="Rubik"/>
              </a:rPr>
              <a:t>Unclear what “Invest” means (more details or invest money)</a:t>
            </a:r>
            <a:endParaRPr sz="1700">
              <a:solidFill>
                <a:srgbClr val="1A3A22"/>
              </a:solidFill>
              <a:latin typeface="Rubik"/>
              <a:ea typeface="Rubik"/>
              <a:cs typeface="Rubik"/>
              <a:sym typeface="Rubik"/>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