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5143500" type="screen16x9"/>
  <p:notesSz cx="6858000" cy="9144000"/>
  <p:embeddedFontLst>
    <p:embeddedFont>
      <p:font typeface="Bebas Neue" panose="020B0606020202050201" pitchFamily="34" charset="77"/>
      <p:regular r:id="rId76"/>
    </p:embeddedFont>
    <p:embeddedFont>
      <p:font typeface="Chewy" panose="02000000000000000000" pitchFamily="2" charset="0"/>
      <p:regular r:id="rId77"/>
    </p:embeddedFont>
    <p:embeddedFont>
      <p:font typeface="Josefin Slab SemiBold" panose="020F0502020204030204" pitchFamily="34" charset="0"/>
      <p:regular r:id="rId78"/>
      <p:bold r:id="rId79"/>
      <p:italic r:id="rId80"/>
      <p:boldItalic r:id="rId81"/>
    </p:embeddedFont>
    <p:embeddedFont>
      <p:font typeface="Open Sans" panose="020B0606030504020204" pitchFamily="34" charset="0"/>
      <p:regular r:id="rId82"/>
      <p:bold r:id="rId83"/>
      <p:italic r:id="rId84"/>
    </p:embeddedFont>
    <p:embeddedFont>
      <p:font typeface="Ubuntu" panose="020B0504030602030204" pitchFamily="34" charset="0"/>
      <p:regular r:id="rId85"/>
      <p:bold r:id="rId86"/>
      <p:italic r:id="rId87"/>
      <p:boldItalic r:id="rId88"/>
    </p:embeddedFont>
    <p:embeddedFont>
      <p:font typeface="Ubuntu Medium" panose="020F050202020403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a7b4f3cfd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a7b4f3cfd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68989a8ff3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68989a8ff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696785349f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696785349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68989a8ff3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68989a8ff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Recruit her because she is our target user: New grad, high income, balancing finances and comp packages for the first time.</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this second insight doesn’t completely undermine our idea because our idea is more about creating a community for investing that would motivate people to invest, and this insight can lead us to think hmw make investing tgt not risk a friendship</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Also “investing tgt” doesn’t necessarily mean friends are financially tied tgt in their investment, when we say that we mean creating this social environment where people encourage each other to partake in something they have little experience in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696785349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696785349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696785349f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696785349f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696785349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696785349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68989a8ff3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68989a8ff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Recruit him because he is our target user: young, handling finances on his own, balancing lower-income and no housing security if job falls through.</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68989a8ff3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68989a8ff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68989a8ff3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68989a8ff3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696785349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696785349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6646e1f5e5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6646e1f5e5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name comes at the end!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6646e1f5e5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6646e1f5e5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6646e1f5e5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6646e1f5e5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Game-changing is too solution-specific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6646e1f5e5_0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6646e1f5e5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6646e1f5e5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6646e1f5e5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6646e1f5e5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6646e1f5e5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6646e1f5e5_0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16646e1f5e5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6646e1f5e5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6646e1f5e5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168808334ab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168808334a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HMW Brainstorm FigJam (to see statements)</a:t>
            </a:r>
            <a:endParaRPr/>
          </a:p>
          <a:p>
            <a:pPr marL="0" lvl="0" indent="0" algn="l" rtl="0">
              <a:spcBef>
                <a:spcPts val="0"/>
              </a:spcBef>
              <a:spcAft>
                <a:spcPts val="0"/>
              </a:spcAft>
              <a:buNone/>
            </a:pPr>
            <a:r>
              <a:rPr lang="en"/>
              <a:t>https://www.figma.com/file/STY6YgipaGASaAWDTIZxXW/HMW-Brainstorm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6646e1f5e5_0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6646e1f5e5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68808334a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68808334a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6646e1f5e5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6646e1f5e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68808334a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168808334a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6646e1f5e5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6646e1f5e5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68808334ab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68808334a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696785349f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696785349f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696785349f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696785349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1696785349f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1696785349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696785349f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1696785349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16646e1f5e5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16646e1f5e5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6875e01406_0_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6875e01406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6875e01406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6875e0140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6646e1f5e5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6646e1f5e5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68808334a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68808334a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We asked participants about their investment situation to make sure they are within our target user group.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68808334ab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168808334a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68808334ab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168808334a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to move forward with autoinvesting because building trust that people have for our auto-investing platform is hard and will take a long time, not to mention our target users involve people with misconceptions/mistrust about investing.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168808334ab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168808334a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6875e01406_0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6875e01406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6875e0140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16875e0140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68808334ab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68808334a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68808334ab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68808334a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1696785349f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1696785349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168808334a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168808334a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6646e1f5e5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6646e1f5e5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168808334ab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168808334ab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6875e01406_0_8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6875e01406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6875e0140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6875e014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696785349f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696785349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6875e0140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6875e0140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6875e01406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6875e0140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assumption was generally valid if the share is within close friends, but we have to be mindful of the level of details we are sharing. </a:t>
            </a:r>
            <a:endParaRPr/>
          </a:p>
          <a:p>
            <a:pPr marL="457200" lvl="0" indent="-298450" algn="l" rtl="0">
              <a:spcBef>
                <a:spcPts val="0"/>
              </a:spcBef>
              <a:spcAft>
                <a:spcPts val="0"/>
              </a:spcAft>
              <a:buSzPts val="1100"/>
              <a:buChar char="-"/>
            </a:pPr>
            <a:r>
              <a:rPr lang="en"/>
              <a:t>Going forward, this may mean that we have to be mindful in designing interactions between friends so that we don’t reveal overly private information and don’t create unhealthy competition.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1696785349f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1696785349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assumption was generally valid if the share is within close friends, but we have to be mindful of the level of details we are sharing. </a:t>
            </a:r>
            <a:endParaRPr/>
          </a:p>
          <a:p>
            <a:pPr marL="457200" lvl="0" indent="-298450" algn="l" rtl="0">
              <a:spcBef>
                <a:spcPts val="0"/>
              </a:spcBef>
              <a:spcAft>
                <a:spcPts val="0"/>
              </a:spcAft>
              <a:buSzPts val="1100"/>
              <a:buChar char="-"/>
            </a:pPr>
            <a:r>
              <a:rPr lang="en"/>
              <a:t>Going forward, this may mean that we have to be mindful in designing interactions between friends so that we don’t reveal overly private information and don’t create unhealthy competition.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696785349f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696785349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assumption was generally valid if the share is within close friends, but we have to be mindful of the level of details we are sharing. </a:t>
            </a:r>
            <a:endParaRPr/>
          </a:p>
          <a:p>
            <a:pPr marL="457200" lvl="0" indent="-298450" algn="l" rtl="0">
              <a:spcBef>
                <a:spcPts val="0"/>
              </a:spcBef>
              <a:spcAft>
                <a:spcPts val="0"/>
              </a:spcAft>
              <a:buSzPts val="1100"/>
              <a:buChar char="-"/>
            </a:pPr>
            <a:r>
              <a:rPr lang="en"/>
              <a:t>Going forward, this may mean that we have to be mindful in designing interactions between friends so that we don’t reveal overly private information and don’t create unhealthy competition.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6646e1f5e5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6646e1f5e5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16875e01406_0_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16875e01406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Also this solution echoes what several interviewees told us about how they got into investing because people around them did the same.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6646e1f5e5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6646e1f5e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 range: High-schoolers, young and middle-aged adults </a:t>
            </a:r>
            <a:endParaRPr/>
          </a:p>
          <a:p>
            <a:pPr marL="0" lvl="0" indent="0" algn="l" rtl="0">
              <a:spcBef>
                <a:spcPts val="0"/>
              </a:spcBef>
              <a:spcAft>
                <a:spcPts val="0"/>
              </a:spcAft>
              <a:buNone/>
            </a:pPr>
            <a:r>
              <a:rPr lang="en"/>
              <a:t>Our product will be friendly and accessible to people outside this age range as well, but they are not our most focused target users.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168808334ab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168808334a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1696785349f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1696785349f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696785349f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696785349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1696785349f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1696785349f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1696785349f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1696785349f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1696785349f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1696785349f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696785349f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1696785349f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696785349f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696785349f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696785349f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696785349f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696785349f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1696785349f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6646e1f5e5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6646e1f5e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16875e01406_0_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16875e01406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Going forward, this may mean that we have to be mindful in designing interactions between friends so that we don’t reveal overly private information and don’t create unhealthy competition.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696785349f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696785349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1696785349f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1696785349f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1696785349f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1696785349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6646e1f5e5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6646e1f5e5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Clare did not let me take photo of her in her office for privacy concerns.</a:t>
            </a:r>
            <a:endParaRPr/>
          </a:p>
          <a:p>
            <a:pPr marL="0" lvl="0" indent="0" algn="l" rtl="0">
              <a:spcBef>
                <a:spcPts val="0"/>
              </a:spcBef>
              <a:spcAft>
                <a:spcPts val="0"/>
              </a:spcAft>
              <a:buNone/>
            </a:pPr>
            <a:r>
              <a:rPr lang="en"/>
              <a:t>Recruit her because she is our target user: Inexperienced but interested in investing. Mid-age and high income, but still not investing.</a:t>
            </a:r>
            <a:endParaRPr/>
          </a:p>
          <a:p>
            <a:pPr marL="0" lvl="0" indent="0" algn="l" rtl="0">
              <a:spcBef>
                <a:spcPts val="0"/>
              </a:spcBef>
              <a:spcAft>
                <a:spcPts val="0"/>
              </a:spcAft>
              <a:buNone/>
            </a:pPr>
            <a:endParaRPr/>
          </a:p>
          <a:p>
            <a:pPr marL="0" lvl="0" indent="0" algn="l" rtl="0">
              <a:spcBef>
                <a:spcPts val="0"/>
              </a:spcBef>
              <a:spcAft>
                <a:spcPts val="0"/>
              </a:spcAft>
              <a:buNone/>
            </a:pPr>
            <a:endParaRPr sz="1400">
              <a:solidFill>
                <a:schemeClr val="dk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300">
              <a:solidFill>
                <a:srgbClr val="383838"/>
              </a:solidFill>
              <a:latin typeface="Ubuntu"/>
              <a:ea typeface="Ubuntu"/>
              <a:cs typeface="Ubuntu"/>
              <a:sym typeface="Ubuntu"/>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68989a8ff3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68989a8ff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4916029" y="525150"/>
            <a:ext cx="9143718" cy="4716050"/>
          </a:xfrm>
          <a:custGeom>
            <a:avLst/>
            <a:gdLst/>
            <a:ahLst/>
            <a:cxnLst/>
            <a:rect l="l" t="t" r="r" b="b"/>
            <a:pathLst>
              <a:path w="297744" h="188642" extrusionOk="0">
                <a:moveTo>
                  <a:pt x="283856" y="0"/>
                </a:moveTo>
                <a:lnTo>
                  <a:pt x="276123" y="21305"/>
                </a:lnTo>
                <a:lnTo>
                  <a:pt x="265445" y="44609"/>
                </a:lnTo>
                <a:lnTo>
                  <a:pt x="261657" y="38928"/>
                </a:lnTo>
                <a:lnTo>
                  <a:pt x="254661" y="57813"/>
                </a:lnTo>
                <a:lnTo>
                  <a:pt x="249295" y="37350"/>
                </a:lnTo>
                <a:lnTo>
                  <a:pt x="249242" y="37087"/>
                </a:lnTo>
                <a:lnTo>
                  <a:pt x="245139" y="40717"/>
                </a:lnTo>
                <a:lnTo>
                  <a:pt x="238458" y="61285"/>
                </a:lnTo>
                <a:lnTo>
                  <a:pt x="229358" y="73910"/>
                </a:lnTo>
                <a:lnTo>
                  <a:pt x="224413" y="97477"/>
                </a:lnTo>
                <a:lnTo>
                  <a:pt x="208631" y="110155"/>
                </a:lnTo>
                <a:lnTo>
                  <a:pt x="208631" y="110208"/>
                </a:lnTo>
                <a:lnTo>
                  <a:pt x="201687" y="144348"/>
                </a:lnTo>
                <a:lnTo>
                  <a:pt x="196585" y="140087"/>
                </a:lnTo>
                <a:lnTo>
                  <a:pt x="190851" y="123306"/>
                </a:lnTo>
                <a:lnTo>
                  <a:pt x="174964" y="100108"/>
                </a:lnTo>
                <a:lnTo>
                  <a:pt x="174859" y="99897"/>
                </a:lnTo>
                <a:lnTo>
                  <a:pt x="165758" y="116678"/>
                </a:lnTo>
                <a:lnTo>
                  <a:pt x="160129" y="108682"/>
                </a:lnTo>
                <a:lnTo>
                  <a:pt x="159972" y="108577"/>
                </a:lnTo>
                <a:lnTo>
                  <a:pt x="153869" y="112312"/>
                </a:lnTo>
                <a:lnTo>
                  <a:pt x="140508" y="95952"/>
                </a:lnTo>
                <a:lnTo>
                  <a:pt x="140403" y="95899"/>
                </a:lnTo>
                <a:lnTo>
                  <a:pt x="134300" y="100265"/>
                </a:lnTo>
                <a:lnTo>
                  <a:pt x="129303" y="89692"/>
                </a:lnTo>
                <a:lnTo>
                  <a:pt x="119308" y="109629"/>
                </a:lnTo>
                <a:lnTo>
                  <a:pt x="112312" y="104105"/>
                </a:lnTo>
                <a:lnTo>
                  <a:pt x="105157" y="111312"/>
                </a:lnTo>
                <a:lnTo>
                  <a:pt x="100212" y="150608"/>
                </a:lnTo>
                <a:lnTo>
                  <a:pt x="93321" y="172860"/>
                </a:lnTo>
                <a:lnTo>
                  <a:pt x="83537" y="146032"/>
                </a:lnTo>
                <a:lnTo>
                  <a:pt x="83431" y="145874"/>
                </a:lnTo>
                <a:lnTo>
                  <a:pt x="77645" y="150345"/>
                </a:lnTo>
                <a:lnTo>
                  <a:pt x="72595" y="131776"/>
                </a:lnTo>
                <a:lnTo>
                  <a:pt x="64231" y="152344"/>
                </a:lnTo>
                <a:lnTo>
                  <a:pt x="51763" y="161287"/>
                </a:lnTo>
                <a:lnTo>
                  <a:pt x="43083" y="177542"/>
                </a:lnTo>
                <a:lnTo>
                  <a:pt x="37507" y="169388"/>
                </a:lnTo>
                <a:lnTo>
                  <a:pt x="23462" y="188063"/>
                </a:lnTo>
                <a:lnTo>
                  <a:pt x="14256" y="175175"/>
                </a:lnTo>
                <a:lnTo>
                  <a:pt x="14151" y="175070"/>
                </a:lnTo>
                <a:lnTo>
                  <a:pt x="0" y="186748"/>
                </a:lnTo>
                <a:lnTo>
                  <a:pt x="210" y="187011"/>
                </a:lnTo>
                <a:lnTo>
                  <a:pt x="14098" y="175490"/>
                </a:lnTo>
                <a:lnTo>
                  <a:pt x="23462" y="188642"/>
                </a:lnTo>
                <a:lnTo>
                  <a:pt x="37507" y="169967"/>
                </a:lnTo>
                <a:lnTo>
                  <a:pt x="43083" y="178226"/>
                </a:lnTo>
                <a:lnTo>
                  <a:pt x="51974" y="161550"/>
                </a:lnTo>
                <a:lnTo>
                  <a:pt x="64494" y="152607"/>
                </a:lnTo>
                <a:lnTo>
                  <a:pt x="72542" y="132828"/>
                </a:lnTo>
                <a:lnTo>
                  <a:pt x="77487" y="150924"/>
                </a:lnTo>
                <a:lnTo>
                  <a:pt x="83326" y="146400"/>
                </a:lnTo>
                <a:lnTo>
                  <a:pt x="93321" y="173912"/>
                </a:lnTo>
                <a:lnTo>
                  <a:pt x="100475" y="150661"/>
                </a:lnTo>
                <a:lnTo>
                  <a:pt x="105473" y="111470"/>
                </a:lnTo>
                <a:lnTo>
                  <a:pt x="112312" y="104474"/>
                </a:lnTo>
                <a:lnTo>
                  <a:pt x="119413" y="110155"/>
                </a:lnTo>
                <a:lnTo>
                  <a:pt x="129303" y="90481"/>
                </a:lnTo>
                <a:lnTo>
                  <a:pt x="134090" y="100634"/>
                </a:lnTo>
                <a:lnTo>
                  <a:pt x="134195" y="100791"/>
                </a:lnTo>
                <a:lnTo>
                  <a:pt x="140350" y="96267"/>
                </a:lnTo>
                <a:lnTo>
                  <a:pt x="153817" y="112733"/>
                </a:lnTo>
                <a:lnTo>
                  <a:pt x="159919" y="109050"/>
                </a:lnTo>
                <a:lnTo>
                  <a:pt x="165863" y="117309"/>
                </a:lnTo>
                <a:lnTo>
                  <a:pt x="174911" y="100476"/>
                </a:lnTo>
                <a:lnTo>
                  <a:pt x="190483" y="123411"/>
                </a:lnTo>
                <a:lnTo>
                  <a:pt x="196374" y="140192"/>
                </a:lnTo>
                <a:lnTo>
                  <a:pt x="196374" y="140245"/>
                </a:lnTo>
                <a:lnTo>
                  <a:pt x="201845" y="144927"/>
                </a:lnTo>
                <a:lnTo>
                  <a:pt x="208894" y="110365"/>
                </a:lnTo>
                <a:lnTo>
                  <a:pt x="224623" y="97740"/>
                </a:lnTo>
                <a:lnTo>
                  <a:pt x="224676" y="97635"/>
                </a:lnTo>
                <a:lnTo>
                  <a:pt x="229673" y="74121"/>
                </a:lnTo>
                <a:lnTo>
                  <a:pt x="238721" y="61443"/>
                </a:lnTo>
                <a:lnTo>
                  <a:pt x="245455" y="40927"/>
                </a:lnTo>
                <a:lnTo>
                  <a:pt x="249032" y="37771"/>
                </a:lnTo>
                <a:lnTo>
                  <a:pt x="254503" y="58392"/>
                </a:lnTo>
                <a:lnTo>
                  <a:pt x="254608" y="58865"/>
                </a:lnTo>
                <a:lnTo>
                  <a:pt x="261710" y="39664"/>
                </a:lnTo>
                <a:lnTo>
                  <a:pt x="265445" y="45241"/>
                </a:lnTo>
                <a:lnTo>
                  <a:pt x="276439" y="21411"/>
                </a:lnTo>
                <a:lnTo>
                  <a:pt x="283856" y="842"/>
                </a:lnTo>
                <a:lnTo>
                  <a:pt x="289853" y="14309"/>
                </a:lnTo>
                <a:lnTo>
                  <a:pt x="297481" y="28933"/>
                </a:lnTo>
                <a:lnTo>
                  <a:pt x="297744" y="28723"/>
                </a:lnTo>
                <a:lnTo>
                  <a:pt x="290169" y="14204"/>
                </a:lnTo>
                <a:lnTo>
                  <a:pt x="28385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4915748" y="-97710"/>
            <a:ext cx="9142974" cy="4716050"/>
          </a:xfrm>
          <a:custGeom>
            <a:avLst/>
            <a:gdLst/>
            <a:ahLst/>
            <a:cxnLst/>
            <a:rect l="l" t="t" r="r" b="b"/>
            <a:pathLst>
              <a:path w="297744" h="188642" extrusionOk="0">
                <a:moveTo>
                  <a:pt x="283856" y="0"/>
                </a:moveTo>
                <a:lnTo>
                  <a:pt x="276123" y="21305"/>
                </a:lnTo>
                <a:lnTo>
                  <a:pt x="265445" y="44609"/>
                </a:lnTo>
                <a:lnTo>
                  <a:pt x="261657" y="38928"/>
                </a:lnTo>
                <a:lnTo>
                  <a:pt x="254661" y="57813"/>
                </a:lnTo>
                <a:lnTo>
                  <a:pt x="249295" y="37350"/>
                </a:lnTo>
                <a:lnTo>
                  <a:pt x="249242" y="37087"/>
                </a:lnTo>
                <a:lnTo>
                  <a:pt x="245139" y="40717"/>
                </a:lnTo>
                <a:lnTo>
                  <a:pt x="238458" y="61285"/>
                </a:lnTo>
                <a:lnTo>
                  <a:pt x="229358" y="73910"/>
                </a:lnTo>
                <a:lnTo>
                  <a:pt x="224413" y="97477"/>
                </a:lnTo>
                <a:lnTo>
                  <a:pt x="208631" y="110155"/>
                </a:lnTo>
                <a:lnTo>
                  <a:pt x="208631" y="110208"/>
                </a:lnTo>
                <a:lnTo>
                  <a:pt x="201687" y="144348"/>
                </a:lnTo>
                <a:lnTo>
                  <a:pt x="196585" y="140087"/>
                </a:lnTo>
                <a:lnTo>
                  <a:pt x="190851" y="123306"/>
                </a:lnTo>
                <a:lnTo>
                  <a:pt x="174964" y="100108"/>
                </a:lnTo>
                <a:lnTo>
                  <a:pt x="174859" y="99897"/>
                </a:lnTo>
                <a:lnTo>
                  <a:pt x="165758" y="116678"/>
                </a:lnTo>
                <a:lnTo>
                  <a:pt x="160129" y="108682"/>
                </a:lnTo>
                <a:lnTo>
                  <a:pt x="159972" y="108577"/>
                </a:lnTo>
                <a:lnTo>
                  <a:pt x="153869" y="112312"/>
                </a:lnTo>
                <a:lnTo>
                  <a:pt x="140508" y="95952"/>
                </a:lnTo>
                <a:lnTo>
                  <a:pt x="140403" y="95899"/>
                </a:lnTo>
                <a:lnTo>
                  <a:pt x="134300" y="100265"/>
                </a:lnTo>
                <a:lnTo>
                  <a:pt x="129303" y="89692"/>
                </a:lnTo>
                <a:lnTo>
                  <a:pt x="119308" y="109629"/>
                </a:lnTo>
                <a:lnTo>
                  <a:pt x="112312" y="104105"/>
                </a:lnTo>
                <a:lnTo>
                  <a:pt x="105157" y="111312"/>
                </a:lnTo>
                <a:lnTo>
                  <a:pt x="100212" y="150608"/>
                </a:lnTo>
                <a:lnTo>
                  <a:pt x="93321" y="172860"/>
                </a:lnTo>
                <a:lnTo>
                  <a:pt x="83537" y="146032"/>
                </a:lnTo>
                <a:lnTo>
                  <a:pt x="83431" y="145874"/>
                </a:lnTo>
                <a:lnTo>
                  <a:pt x="77645" y="150345"/>
                </a:lnTo>
                <a:lnTo>
                  <a:pt x="72595" y="131776"/>
                </a:lnTo>
                <a:lnTo>
                  <a:pt x="64231" y="152344"/>
                </a:lnTo>
                <a:lnTo>
                  <a:pt x="51763" y="161287"/>
                </a:lnTo>
                <a:lnTo>
                  <a:pt x="43083" y="177542"/>
                </a:lnTo>
                <a:lnTo>
                  <a:pt x="37507" y="169388"/>
                </a:lnTo>
                <a:lnTo>
                  <a:pt x="23462" y="188063"/>
                </a:lnTo>
                <a:lnTo>
                  <a:pt x="14256" y="175175"/>
                </a:lnTo>
                <a:lnTo>
                  <a:pt x="14151" y="175070"/>
                </a:lnTo>
                <a:lnTo>
                  <a:pt x="0" y="186748"/>
                </a:lnTo>
                <a:lnTo>
                  <a:pt x="210" y="187011"/>
                </a:lnTo>
                <a:lnTo>
                  <a:pt x="14098" y="175490"/>
                </a:lnTo>
                <a:lnTo>
                  <a:pt x="23462" y="188642"/>
                </a:lnTo>
                <a:lnTo>
                  <a:pt x="37507" y="169967"/>
                </a:lnTo>
                <a:lnTo>
                  <a:pt x="43083" y="178226"/>
                </a:lnTo>
                <a:lnTo>
                  <a:pt x="51974" y="161550"/>
                </a:lnTo>
                <a:lnTo>
                  <a:pt x="64494" y="152607"/>
                </a:lnTo>
                <a:lnTo>
                  <a:pt x="72542" y="132828"/>
                </a:lnTo>
                <a:lnTo>
                  <a:pt x="77487" y="150924"/>
                </a:lnTo>
                <a:lnTo>
                  <a:pt x="83326" y="146400"/>
                </a:lnTo>
                <a:lnTo>
                  <a:pt x="93321" y="173912"/>
                </a:lnTo>
                <a:lnTo>
                  <a:pt x="100475" y="150661"/>
                </a:lnTo>
                <a:lnTo>
                  <a:pt x="105473" y="111470"/>
                </a:lnTo>
                <a:lnTo>
                  <a:pt x="112312" y="104474"/>
                </a:lnTo>
                <a:lnTo>
                  <a:pt x="119413" y="110155"/>
                </a:lnTo>
                <a:lnTo>
                  <a:pt x="129303" y="90481"/>
                </a:lnTo>
                <a:lnTo>
                  <a:pt x="134090" y="100634"/>
                </a:lnTo>
                <a:lnTo>
                  <a:pt x="134195" y="100791"/>
                </a:lnTo>
                <a:lnTo>
                  <a:pt x="140350" y="96267"/>
                </a:lnTo>
                <a:lnTo>
                  <a:pt x="153817" y="112733"/>
                </a:lnTo>
                <a:lnTo>
                  <a:pt x="159919" y="109050"/>
                </a:lnTo>
                <a:lnTo>
                  <a:pt x="165863" y="117309"/>
                </a:lnTo>
                <a:lnTo>
                  <a:pt x="174911" y="100476"/>
                </a:lnTo>
                <a:lnTo>
                  <a:pt x="190483" y="123411"/>
                </a:lnTo>
                <a:lnTo>
                  <a:pt x="196374" y="140192"/>
                </a:lnTo>
                <a:lnTo>
                  <a:pt x="196374" y="140245"/>
                </a:lnTo>
                <a:lnTo>
                  <a:pt x="201845" y="144927"/>
                </a:lnTo>
                <a:lnTo>
                  <a:pt x="208894" y="110365"/>
                </a:lnTo>
                <a:lnTo>
                  <a:pt x="224623" y="97740"/>
                </a:lnTo>
                <a:lnTo>
                  <a:pt x="224676" y="97635"/>
                </a:lnTo>
                <a:lnTo>
                  <a:pt x="229673" y="74121"/>
                </a:lnTo>
                <a:lnTo>
                  <a:pt x="238721" y="61443"/>
                </a:lnTo>
                <a:lnTo>
                  <a:pt x="245455" y="40927"/>
                </a:lnTo>
                <a:lnTo>
                  <a:pt x="249032" y="37771"/>
                </a:lnTo>
                <a:lnTo>
                  <a:pt x="254503" y="58392"/>
                </a:lnTo>
                <a:lnTo>
                  <a:pt x="254608" y="58865"/>
                </a:lnTo>
                <a:lnTo>
                  <a:pt x="261710" y="39664"/>
                </a:lnTo>
                <a:lnTo>
                  <a:pt x="265445" y="45241"/>
                </a:lnTo>
                <a:lnTo>
                  <a:pt x="276439" y="21411"/>
                </a:lnTo>
                <a:lnTo>
                  <a:pt x="283856" y="842"/>
                </a:lnTo>
                <a:lnTo>
                  <a:pt x="289853" y="14309"/>
                </a:lnTo>
                <a:lnTo>
                  <a:pt x="297481" y="28933"/>
                </a:lnTo>
                <a:lnTo>
                  <a:pt x="297744" y="28723"/>
                </a:lnTo>
                <a:lnTo>
                  <a:pt x="290169" y="14204"/>
                </a:lnTo>
                <a:lnTo>
                  <a:pt x="28385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75511" y="1425900"/>
            <a:ext cx="6993000" cy="187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075489" y="3296700"/>
            <a:ext cx="6993000" cy="42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 name="Google Shape;5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 name="Google Shape;51;p1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4"/>
        <p:cNvGrpSpPr/>
        <p:nvPr/>
      </p:nvGrpSpPr>
      <p:grpSpPr>
        <a:xfrm>
          <a:off x="0" y="0"/>
          <a:ext cx="0" cy="0"/>
          <a:chOff x="0" y="0"/>
          <a:chExt cx="0" cy="0"/>
        </a:xfrm>
      </p:grpSpPr>
      <p:sp>
        <p:nvSpPr>
          <p:cNvPr id="55" name="Google Shape;55;p13"/>
          <p:cNvSpPr txBox="1">
            <a:spLocks noGrp="1"/>
          </p:cNvSpPr>
          <p:nvPr>
            <p:ph type="title"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subTitle" idx="1"/>
          </p:nvPr>
        </p:nvSpPr>
        <p:spPr>
          <a:xfrm>
            <a:off x="720000" y="238231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7" name="Google Shape;57;p13"/>
          <p:cNvSpPr txBox="1">
            <a:spLocks noGrp="1"/>
          </p:cNvSpPr>
          <p:nvPr>
            <p:ph type="title" idx="2" hasCustomPrompt="1"/>
          </p:nvPr>
        </p:nvSpPr>
        <p:spPr>
          <a:xfrm>
            <a:off x="34038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3"/>
          </p:nvPr>
        </p:nvSpPr>
        <p:spPr>
          <a:xfrm>
            <a:off x="3403800" y="238231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9" name="Google Shape;59;p13"/>
          <p:cNvSpPr txBox="1">
            <a:spLocks noGrp="1"/>
          </p:cNvSpPr>
          <p:nvPr>
            <p:ph type="title" idx="4" hasCustomPrompt="1"/>
          </p:nvPr>
        </p:nvSpPr>
        <p:spPr>
          <a:xfrm>
            <a:off x="6087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subTitle" idx="5"/>
          </p:nvPr>
        </p:nvSpPr>
        <p:spPr>
          <a:xfrm>
            <a:off x="6087600" y="238231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61" name="Google Shape;61;p13"/>
          <p:cNvSpPr txBox="1">
            <a:spLocks noGrp="1"/>
          </p:cNvSpPr>
          <p:nvPr>
            <p:ph type="title" idx="6" hasCustomPrompt="1"/>
          </p:nvPr>
        </p:nvSpPr>
        <p:spPr>
          <a:xfrm>
            <a:off x="7200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7"/>
          </p:nvPr>
        </p:nvSpPr>
        <p:spPr>
          <a:xfrm>
            <a:off x="720000" y="419302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8" hasCustomPrompt="1"/>
          </p:nvPr>
        </p:nvSpPr>
        <p:spPr>
          <a:xfrm>
            <a:off x="34038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9"/>
          </p:nvPr>
        </p:nvSpPr>
        <p:spPr>
          <a:xfrm>
            <a:off x="3403800" y="419302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13" hasCustomPrompt="1"/>
          </p:nvPr>
        </p:nvSpPr>
        <p:spPr>
          <a:xfrm>
            <a:off x="60876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subTitle" idx="14"/>
          </p:nvPr>
        </p:nvSpPr>
        <p:spPr>
          <a:xfrm>
            <a:off x="6087600" y="419302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67" name="Google Shape;67;p13"/>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68" name="Google Shape;68;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3"/>
          <p:cNvSpPr txBox="1">
            <a:spLocks noGrp="1"/>
          </p:cNvSpPr>
          <p:nvPr>
            <p:ph type="subTitle" idx="16"/>
          </p:nvPr>
        </p:nvSpPr>
        <p:spPr>
          <a:xfrm>
            <a:off x="715100" y="1671350"/>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0" name="Google Shape;70;p13"/>
          <p:cNvSpPr txBox="1">
            <a:spLocks noGrp="1"/>
          </p:cNvSpPr>
          <p:nvPr>
            <p:ph type="subTitle" idx="17"/>
          </p:nvPr>
        </p:nvSpPr>
        <p:spPr>
          <a:xfrm>
            <a:off x="3403800" y="1671350"/>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 name="Google Shape;71;p13"/>
          <p:cNvSpPr txBox="1">
            <a:spLocks noGrp="1"/>
          </p:cNvSpPr>
          <p:nvPr>
            <p:ph type="subTitle" idx="18"/>
          </p:nvPr>
        </p:nvSpPr>
        <p:spPr>
          <a:xfrm>
            <a:off x="6092500" y="1671350"/>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 name="Google Shape;72;p13"/>
          <p:cNvSpPr txBox="1">
            <a:spLocks noGrp="1"/>
          </p:cNvSpPr>
          <p:nvPr>
            <p:ph type="subTitle" idx="19"/>
          </p:nvPr>
        </p:nvSpPr>
        <p:spPr>
          <a:xfrm>
            <a:off x="715100" y="3477525"/>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3" name="Google Shape;73;p13"/>
          <p:cNvSpPr txBox="1">
            <a:spLocks noGrp="1"/>
          </p:cNvSpPr>
          <p:nvPr>
            <p:ph type="subTitle" idx="20"/>
          </p:nvPr>
        </p:nvSpPr>
        <p:spPr>
          <a:xfrm>
            <a:off x="3403800" y="3477525"/>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4" name="Google Shape;74;p13"/>
          <p:cNvSpPr txBox="1">
            <a:spLocks noGrp="1"/>
          </p:cNvSpPr>
          <p:nvPr>
            <p:ph type="subTitle" idx="21"/>
          </p:nvPr>
        </p:nvSpPr>
        <p:spPr>
          <a:xfrm>
            <a:off x="6092500" y="3477525"/>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2290025" y="3392700"/>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4"/>
          <p:cNvSpPr txBox="1">
            <a:spLocks noGrp="1"/>
          </p:cNvSpPr>
          <p:nvPr>
            <p:ph type="subTitle" idx="1"/>
          </p:nvPr>
        </p:nvSpPr>
        <p:spPr>
          <a:xfrm>
            <a:off x="1458125" y="11881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78" name="Google Shape;78;p14"/>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9"/>
        <p:cNvGrpSpPr/>
        <p:nvPr/>
      </p:nvGrpSpPr>
      <p:grpSpPr>
        <a:xfrm>
          <a:off x="0" y="0"/>
          <a:ext cx="0" cy="0"/>
          <a:chOff x="0" y="0"/>
          <a:chExt cx="0" cy="0"/>
        </a:xfrm>
      </p:grpSpPr>
      <p:sp>
        <p:nvSpPr>
          <p:cNvPr id="80" name="Google Shape;80;p15"/>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81" name="Google Shape;81;p15"/>
          <p:cNvSpPr txBox="1">
            <a:spLocks noGrp="1"/>
          </p:cNvSpPr>
          <p:nvPr>
            <p:ph type="subTitle" idx="1"/>
          </p:nvPr>
        </p:nvSpPr>
        <p:spPr>
          <a:xfrm>
            <a:off x="720000" y="1212525"/>
            <a:ext cx="2907600" cy="135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2" name="Google Shape;8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3"/>
        <p:cNvGrpSpPr/>
        <p:nvPr/>
      </p:nvGrpSpPr>
      <p:grpSpPr>
        <a:xfrm>
          <a:off x="0" y="0"/>
          <a:ext cx="0" cy="0"/>
          <a:chOff x="0" y="0"/>
          <a:chExt cx="0" cy="0"/>
        </a:xfrm>
      </p:grpSpPr>
      <p:sp>
        <p:nvSpPr>
          <p:cNvPr id="84" name="Google Shape;84;p16"/>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5" name="Google Shape;85;p16"/>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6" name="Google Shape;86;p16"/>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7" name="Google Shape;87;p16"/>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8" name="Google Shape;88;p16"/>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89" name="Google Shape;8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90"/>
        <p:cNvGrpSpPr/>
        <p:nvPr/>
      </p:nvGrpSpPr>
      <p:grpSpPr>
        <a:xfrm>
          <a:off x="0" y="0"/>
          <a:ext cx="0" cy="0"/>
          <a:chOff x="0" y="0"/>
          <a:chExt cx="0" cy="0"/>
        </a:xfrm>
      </p:grpSpPr>
      <p:sp>
        <p:nvSpPr>
          <p:cNvPr id="91" name="Google Shape;91;p17"/>
          <p:cNvSpPr txBox="1">
            <a:spLocks noGrp="1"/>
          </p:cNvSpPr>
          <p:nvPr>
            <p:ph type="subTitle" idx="1"/>
          </p:nvPr>
        </p:nvSpPr>
        <p:spPr>
          <a:xfrm>
            <a:off x="7200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2" name="Google Shape;92;p17"/>
          <p:cNvSpPr txBox="1">
            <a:spLocks noGrp="1"/>
          </p:cNvSpPr>
          <p:nvPr>
            <p:ph type="subTitle" idx="2"/>
          </p:nvPr>
        </p:nvSpPr>
        <p:spPr>
          <a:xfrm>
            <a:off x="7200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93" name="Google Shape;93;p17"/>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94" name="Google Shape;94;p17"/>
          <p:cNvSpPr txBox="1">
            <a:spLocks noGrp="1"/>
          </p:cNvSpPr>
          <p:nvPr>
            <p:ph type="subTitle" idx="4"/>
          </p:nvPr>
        </p:nvSpPr>
        <p:spPr>
          <a:xfrm>
            <a:off x="60876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95" name="Google Shape;95;p17"/>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96" name="Google Shape;9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7" name="Google Shape;97;p17"/>
          <p:cNvSpPr txBox="1">
            <a:spLocks noGrp="1"/>
          </p:cNvSpPr>
          <p:nvPr>
            <p:ph type="subTitle" idx="5"/>
          </p:nvPr>
        </p:nvSpPr>
        <p:spPr>
          <a:xfrm>
            <a:off x="34038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8" name="Google Shape;98;p17"/>
          <p:cNvSpPr txBox="1">
            <a:spLocks noGrp="1"/>
          </p:cNvSpPr>
          <p:nvPr>
            <p:ph type="subTitle" idx="6"/>
          </p:nvPr>
        </p:nvSpPr>
        <p:spPr>
          <a:xfrm>
            <a:off x="60876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99"/>
        <p:cNvGrpSpPr/>
        <p:nvPr/>
      </p:nvGrpSpPr>
      <p:grpSpPr>
        <a:xfrm>
          <a:off x="0" y="0"/>
          <a:ext cx="0" cy="0"/>
          <a:chOff x="0" y="0"/>
          <a:chExt cx="0" cy="0"/>
        </a:xfrm>
      </p:grpSpPr>
      <p:sp>
        <p:nvSpPr>
          <p:cNvPr id="100" name="Google Shape;100;p18"/>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101" name="Google Shape;10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8"/>
          <p:cNvSpPr txBox="1">
            <a:spLocks noGrp="1"/>
          </p:cNvSpPr>
          <p:nvPr>
            <p:ph type="subTitle" idx="1"/>
          </p:nvPr>
        </p:nvSpPr>
        <p:spPr>
          <a:xfrm>
            <a:off x="7200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3" name="Google Shape;103;p18"/>
          <p:cNvSpPr txBox="1">
            <a:spLocks noGrp="1"/>
          </p:cNvSpPr>
          <p:nvPr>
            <p:ph type="subTitle" idx="2"/>
          </p:nvPr>
        </p:nvSpPr>
        <p:spPr>
          <a:xfrm>
            <a:off x="7200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4" name="Google Shape;104;p18"/>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5" name="Google Shape;105;p18"/>
          <p:cNvSpPr txBox="1">
            <a:spLocks noGrp="1"/>
          </p:cNvSpPr>
          <p:nvPr>
            <p:ph type="subTitle" idx="4"/>
          </p:nvPr>
        </p:nvSpPr>
        <p:spPr>
          <a:xfrm>
            <a:off x="60876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6" name="Google Shape;106;p18"/>
          <p:cNvSpPr txBox="1">
            <a:spLocks noGrp="1"/>
          </p:cNvSpPr>
          <p:nvPr>
            <p:ph type="subTitle" idx="5"/>
          </p:nvPr>
        </p:nvSpPr>
        <p:spPr>
          <a:xfrm>
            <a:off x="34038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7" name="Google Shape;107;p18"/>
          <p:cNvSpPr txBox="1">
            <a:spLocks noGrp="1"/>
          </p:cNvSpPr>
          <p:nvPr>
            <p:ph type="subTitle" idx="6"/>
          </p:nvPr>
        </p:nvSpPr>
        <p:spPr>
          <a:xfrm>
            <a:off x="60876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8"/>
        <p:cNvGrpSpPr/>
        <p:nvPr/>
      </p:nvGrpSpPr>
      <p:grpSpPr>
        <a:xfrm>
          <a:off x="0" y="0"/>
          <a:ext cx="0" cy="0"/>
          <a:chOff x="0" y="0"/>
          <a:chExt cx="0" cy="0"/>
        </a:xfrm>
      </p:grpSpPr>
      <p:sp>
        <p:nvSpPr>
          <p:cNvPr id="109" name="Google Shape;109;p19"/>
          <p:cNvSpPr txBox="1">
            <a:spLocks noGrp="1"/>
          </p:cNvSpPr>
          <p:nvPr>
            <p:ph type="subTitle" idx="1"/>
          </p:nvPr>
        </p:nvSpPr>
        <p:spPr>
          <a:xfrm>
            <a:off x="1195875" y="1555975"/>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 name="Google Shape;110;p19"/>
          <p:cNvSpPr txBox="1">
            <a:spLocks noGrp="1"/>
          </p:cNvSpPr>
          <p:nvPr>
            <p:ph type="subTitle" idx="2"/>
          </p:nvPr>
        </p:nvSpPr>
        <p:spPr>
          <a:xfrm>
            <a:off x="1195863" y="2269375"/>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9"/>
          <p:cNvSpPr txBox="1">
            <a:spLocks noGrp="1"/>
          </p:cNvSpPr>
          <p:nvPr>
            <p:ph type="subTitle" idx="3"/>
          </p:nvPr>
        </p:nvSpPr>
        <p:spPr>
          <a:xfrm>
            <a:off x="5081043" y="2269375"/>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 name="Google Shape;112;p19"/>
          <p:cNvSpPr txBox="1">
            <a:spLocks noGrp="1"/>
          </p:cNvSpPr>
          <p:nvPr>
            <p:ph type="subTitle" idx="4"/>
          </p:nvPr>
        </p:nvSpPr>
        <p:spPr>
          <a:xfrm>
            <a:off x="1195863" y="3659300"/>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9"/>
          <p:cNvSpPr txBox="1">
            <a:spLocks noGrp="1"/>
          </p:cNvSpPr>
          <p:nvPr>
            <p:ph type="subTitle" idx="5"/>
          </p:nvPr>
        </p:nvSpPr>
        <p:spPr>
          <a:xfrm>
            <a:off x="5081043" y="3659300"/>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4" name="Google Shape;114;p19"/>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115" name="Google Shape;11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6" name="Google Shape;116;p19"/>
          <p:cNvSpPr txBox="1">
            <a:spLocks noGrp="1"/>
          </p:cNvSpPr>
          <p:nvPr>
            <p:ph type="subTitle" idx="6"/>
          </p:nvPr>
        </p:nvSpPr>
        <p:spPr>
          <a:xfrm>
            <a:off x="1195875" y="2945900"/>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9"/>
          <p:cNvSpPr txBox="1">
            <a:spLocks noGrp="1"/>
          </p:cNvSpPr>
          <p:nvPr>
            <p:ph type="subTitle" idx="7"/>
          </p:nvPr>
        </p:nvSpPr>
        <p:spPr>
          <a:xfrm>
            <a:off x="5081050" y="1555975"/>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8" name="Google Shape;118;p19"/>
          <p:cNvSpPr txBox="1">
            <a:spLocks noGrp="1"/>
          </p:cNvSpPr>
          <p:nvPr>
            <p:ph type="subTitle" idx="8"/>
          </p:nvPr>
        </p:nvSpPr>
        <p:spPr>
          <a:xfrm>
            <a:off x="5081050" y="2945900"/>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19"/>
        <p:cNvGrpSpPr/>
        <p:nvPr/>
      </p:nvGrpSpPr>
      <p:grpSpPr>
        <a:xfrm>
          <a:off x="0" y="0"/>
          <a:ext cx="0" cy="0"/>
          <a:chOff x="0" y="0"/>
          <a:chExt cx="0" cy="0"/>
        </a:xfrm>
      </p:grpSpPr>
      <p:sp>
        <p:nvSpPr>
          <p:cNvPr id="120" name="Google Shape;120;p20"/>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121" name="Google Shape;12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2" name="Google Shape;122;p20"/>
          <p:cNvSpPr txBox="1">
            <a:spLocks noGrp="1"/>
          </p:cNvSpPr>
          <p:nvPr>
            <p:ph type="subTitle" idx="1"/>
          </p:nvPr>
        </p:nvSpPr>
        <p:spPr>
          <a:xfrm>
            <a:off x="720000" y="2196486"/>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20"/>
          <p:cNvSpPr txBox="1">
            <a:spLocks noGrp="1"/>
          </p:cNvSpPr>
          <p:nvPr>
            <p:ph type="subTitle" idx="2"/>
          </p:nvPr>
        </p:nvSpPr>
        <p:spPr>
          <a:xfrm>
            <a:off x="3403800" y="2196486"/>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4" name="Google Shape;124;p20"/>
          <p:cNvSpPr txBox="1">
            <a:spLocks noGrp="1"/>
          </p:cNvSpPr>
          <p:nvPr>
            <p:ph type="subTitle" idx="3"/>
          </p:nvPr>
        </p:nvSpPr>
        <p:spPr>
          <a:xfrm>
            <a:off x="6087600" y="2196486"/>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20"/>
          <p:cNvSpPr txBox="1">
            <a:spLocks noGrp="1"/>
          </p:cNvSpPr>
          <p:nvPr>
            <p:ph type="subTitle" idx="4"/>
          </p:nvPr>
        </p:nvSpPr>
        <p:spPr>
          <a:xfrm>
            <a:off x="720000" y="3851103"/>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6" name="Google Shape;126;p20"/>
          <p:cNvSpPr txBox="1">
            <a:spLocks noGrp="1"/>
          </p:cNvSpPr>
          <p:nvPr>
            <p:ph type="subTitle" idx="5"/>
          </p:nvPr>
        </p:nvSpPr>
        <p:spPr>
          <a:xfrm>
            <a:off x="3403800" y="3851103"/>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20"/>
          <p:cNvSpPr txBox="1">
            <a:spLocks noGrp="1"/>
          </p:cNvSpPr>
          <p:nvPr>
            <p:ph type="subTitle" idx="6"/>
          </p:nvPr>
        </p:nvSpPr>
        <p:spPr>
          <a:xfrm>
            <a:off x="6087600" y="3851103"/>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8" name="Google Shape;128;p20"/>
          <p:cNvSpPr txBox="1">
            <a:spLocks noGrp="1"/>
          </p:cNvSpPr>
          <p:nvPr>
            <p:ph type="subTitle" idx="7"/>
          </p:nvPr>
        </p:nvSpPr>
        <p:spPr>
          <a:xfrm>
            <a:off x="715100" y="148552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9" name="Google Shape;129;p20"/>
          <p:cNvSpPr txBox="1">
            <a:spLocks noGrp="1"/>
          </p:cNvSpPr>
          <p:nvPr>
            <p:ph type="subTitle" idx="8"/>
          </p:nvPr>
        </p:nvSpPr>
        <p:spPr>
          <a:xfrm>
            <a:off x="3403800" y="148552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0" name="Google Shape;130;p20"/>
          <p:cNvSpPr txBox="1">
            <a:spLocks noGrp="1"/>
          </p:cNvSpPr>
          <p:nvPr>
            <p:ph type="subTitle" idx="9"/>
          </p:nvPr>
        </p:nvSpPr>
        <p:spPr>
          <a:xfrm>
            <a:off x="6092500" y="148552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1" name="Google Shape;131;p20"/>
          <p:cNvSpPr txBox="1">
            <a:spLocks noGrp="1"/>
          </p:cNvSpPr>
          <p:nvPr>
            <p:ph type="subTitle" idx="13"/>
          </p:nvPr>
        </p:nvSpPr>
        <p:spPr>
          <a:xfrm>
            <a:off x="715100" y="3135600"/>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2" name="Google Shape;132;p20"/>
          <p:cNvSpPr txBox="1">
            <a:spLocks noGrp="1"/>
          </p:cNvSpPr>
          <p:nvPr>
            <p:ph type="subTitle" idx="14"/>
          </p:nvPr>
        </p:nvSpPr>
        <p:spPr>
          <a:xfrm>
            <a:off x="3403800" y="3135600"/>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3" name="Google Shape;133;p20"/>
          <p:cNvSpPr txBox="1">
            <a:spLocks noGrp="1"/>
          </p:cNvSpPr>
          <p:nvPr>
            <p:ph type="subTitle" idx="15"/>
          </p:nvPr>
        </p:nvSpPr>
        <p:spPr>
          <a:xfrm>
            <a:off x="6092500" y="3135600"/>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2179625"/>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 name="Google Shape;17;p3"/>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34"/>
        <p:cNvGrpSpPr/>
        <p:nvPr/>
      </p:nvGrpSpPr>
      <p:grpSpPr>
        <a:xfrm>
          <a:off x="0" y="0"/>
          <a:ext cx="0" cy="0"/>
          <a:chOff x="0" y="0"/>
          <a:chExt cx="0" cy="0"/>
        </a:xfrm>
      </p:grpSpPr>
      <p:sp>
        <p:nvSpPr>
          <p:cNvPr id="135" name="Google Shape;135;p21"/>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6" name="Google Shape;136;p21"/>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7" name="Google Shape;137;p21"/>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8" name="Google Shape;138;p21"/>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9" name="Google Shape;139;p21"/>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0" name="Google Shape;140;p21"/>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2"/>
        <p:cNvGrpSpPr/>
        <p:nvPr/>
      </p:nvGrpSpPr>
      <p:grpSpPr>
        <a:xfrm>
          <a:off x="0" y="0"/>
          <a:ext cx="0" cy="0"/>
          <a:chOff x="0" y="0"/>
          <a:chExt cx="0" cy="0"/>
        </a:xfrm>
      </p:grpSpPr>
      <p:sp>
        <p:nvSpPr>
          <p:cNvPr id="143" name="Google Shape;143;p22"/>
          <p:cNvSpPr txBox="1">
            <a:spLocks noGrp="1"/>
          </p:cNvSpPr>
          <p:nvPr>
            <p:ph type="ctrTitle"/>
          </p:nvPr>
        </p:nvSpPr>
        <p:spPr>
          <a:xfrm>
            <a:off x="2429950" y="669825"/>
            <a:ext cx="4284000" cy="99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4" name="Google Shape;144;p22"/>
          <p:cNvSpPr txBox="1">
            <a:spLocks noGrp="1"/>
          </p:cNvSpPr>
          <p:nvPr>
            <p:ph type="subTitle" idx="1"/>
          </p:nvPr>
        </p:nvSpPr>
        <p:spPr>
          <a:xfrm>
            <a:off x="2425075" y="1704550"/>
            <a:ext cx="4293900" cy="182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5" name="Google Shape;145;p22"/>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46"/>
        <p:cNvGrpSpPr/>
        <p:nvPr/>
      </p:nvGrpSpPr>
      <p:grpSpPr>
        <a:xfrm>
          <a:off x="0" y="0"/>
          <a:ext cx="0" cy="0"/>
          <a:chOff x="0" y="0"/>
          <a:chExt cx="0" cy="0"/>
        </a:xfrm>
      </p:grpSpPr>
      <p:sp>
        <p:nvSpPr>
          <p:cNvPr id="147" name="Google Shape;147;p23"/>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am"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solidFill>
                  <a:srgbClr val="434343"/>
                </a:solidFill>
                <a:latin typeface="Josefin Slab SemiBold"/>
                <a:ea typeface="Josefin Slab SemiBold"/>
                <a:cs typeface="Josefin Slab SemiBold"/>
                <a:sym typeface="Josefin Slab SemiBold"/>
              </a:defRPr>
            </a:lvl1pPr>
            <a:lvl2pPr lvl="1" rtl="0">
              <a:spcAft>
                <a:spcPts val="0"/>
              </a:spcAft>
              <a:buNone/>
              <a:defRPr>
                <a:solidFill>
                  <a:srgbClr val="434343"/>
                </a:solidFill>
                <a:latin typeface="Josefin Slab SemiBold"/>
                <a:ea typeface="Josefin Slab SemiBold"/>
                <a:cs typeface="Josefin Slab SemiBold"/>
                <a:sym typeface="Josefin Slab SemiBold"/>
              </a:defRPr>
            </a:lvl2pPr>
            <a:lvl3pPr lvl="2" rtl="0">
              <a:spcAft>
                <a:spcPts val="0"/>
              </a:spcAft>
              <a:buNone/>
              <a:defRPr>
                <a:solidFill>
                  <a:srgbClr val="434343"/>
                </a:solidFill>
                <a:latin typeface="Josefin Slab SemiBold"/>
                <a:ea typeface="Josefin Slab SemiBold"/>
                <a:cs typeface="Josefin Slab SemiBold"/>
                <a:sym typeface="Josefin Slab SemiBold"/>
              </a:defRPr>
            </a:lvl3pPr>
            <a:lvl4pPr lvl="3" rtl="0">
              <a:spcAft>
                <a:spcPts val="0"/>
              </a:spcAft>
              <a:buNone/>
              <a:defRPr>
                <a:solidFill>
                  <a:srgbClr val="434343"/>
                </a:solidFill>
                <a:latin typeface="Josefin Slab SemiBold"/>
                <a:ea typeface="Josefin Slab SemiBold"/>
                <a:cs typeface="Josefin Slab SemiBold"/>
                <a:sym typeface="Josefin Slab SemiBold"/>
              </a:defRPr>
            </a:lvl4pPr>
            <a:lvl5pPr lvl="4" rtl="0">
              <a:spcAft>
                <a:spcPts val="0"/>
              </a:spcAft>
              <a:buNone/>
              <a:defRPr>
                <a:solidFill>
                  <a:srgbClr val="434343"/>
                </a:solidFill>
                <a:latin typeface="Josefin Slab SemiBold"/>
                <a:ea typeface="Josefin Slab SemiBold"/>
                <a:cs typeface="Josefin Slab SemiBold"/>
                <a:sym typeface="Josefin Slab SemiBold"/>
              </a:defRPr>
            </a:lvl5pPr>
            <a:lvl6pPr lvl="5" rtl="0">
              <a:spcAft>
                <a:spcPts val="0"/>
              </a:spcAft>
              <a:buNone/>
              <a:defRPr>
                <a:solidFill>
                  <a:srgbClr val="434343"/>
                </a:solidFill>
                <a:latin typeface="Josefin Slab SemiBold"/>
                <a:ea typeface="Josefin Slab SemiBold"/>
                <a:cs typeface="Josefin Slab SemiBold"/>
                <a:sym typeface="Josefin Slab SemiBold"/>
              </a:defRPr>
            </a:lvl6pPr>
            <a:lvl7pPr lvl="6" rtl="0">
              <a:spcAft>
                <a:spcPts val="0"/>
              </a:spcAft>
              <a:buNone/>
              <a:defRPr>
                <a:solidFill>
                  <a:srgbClr val="434343"/>
                </a:solidFill>
                <a:latin typeface="Josefin Slab SemiBold"/>
                <a:ea typeface="Josefin Slab SemiBold"/>
                <a:cs typeface="Josefin Slab SemiBold"/>
                <a:sym typeface="Josefin Slab SemiBold"/>
              </a:defRPr>
            </a:lvl7pPr>
            <a:lvl8pPr lvl="7" rtl="0">
              <a:spcAft>
                <a:spcPts val="0"/>
              </a:spcAft>
              <a:buNone/>
              <a:defRPr>
                <a:solidFill>
                  <a:srgbClr val="434343"/>
                </a:solidFill>
                <a:latin typeface="Josefin Slab SemiBold"/>
                <a:ea typeface="Josefin Slab SemiBold"/>
                <a:cs typeface="Josefin Slab SemiBold"/>
                <a:sym typeface="Josefin Slab SemiBold"/>
              </a:defRPr>
            </a:lvl8pPr>
            <a:lvl9pPr lvl="8" rtl="0">
              <a:spcAft>
                <a:spcPts val="0"/>
              </a:spcAft>
              <a:buNone/>
              <a:defRPr>
                <a:solidFill>
                  <a:srgbClr val="434343"/>
                </a:solidFill>
                <a:latin typeface="Josefin Slab SemiBold"/>
                <a:ea typeface="Josefin Slab SemiBold"/>
                <a:cs typeface="Josefin Slab SemiBold"/>
                <a:sym typeface="Josefin Slab SemiBold"/>
              </a:defRPr>
            </a:lvl9pPr>
          </a:lstStyle>
          <a:p>
            <a:pPr marL="0" lvl="0" indent="0" algn="l" rtl="0">
              <a:spcBef>
                <a:spcPts val="0"/>
              </a:spcBef>
              <a:spcAft>
                <a:spcPts val="0"/>
              </a:spcAft>
              <a:buNone/>
            </a:pPr>
            <a:fld id="{00000000-1234-1234-1234-123412341234}" type="slidenum">
              <a:rPr lang="en"/>
              <a:t>‹#›</a:t>
            </a:fld>
            <a:endParaRPr/>
          </a:p>
        </p:txBody>
      </p:sp>
      <p:sp>
        <p:nvSpPr>
          <p:cNvPr id="21" name="Google Shape;21;p4"/>
          <p:cNvSpPr>
            <a:spLocks noGrp="1"/>
          </p:cNvSpPr>
          <p:nvPr>
            <p:ph type="pic" idx="2"/>
          </p:nvPr>
        </p:nvSpPr>
        <p:spPr>
          <a:xfrm>
            <a:off x="720000" y="1860900"/>
            <a:ext cx="1406700" cy="1421700"/>
          </a:xfrm>
          <a:prstGeom prst="roundRect">
            <a:avLst>
              <a:gd name="adj" fmla="val 16667"/>
            </a:avLst>
          </a:prstGeom>
          <a:noFill/>
          <a:ln>
            <a:noFill/>
          </a:ln>
        </p:spPr>
      </p:sp>
      <p:sp>
        <p:nvSpPr>
          <p:cNvPr id="22" name="Google Shape;22;p4"/>
          <p:cNvSpPr>
            <a:spLocks noGrp="1"/>
          </p:cNvSpPr>
          <p:nvPr>
            <p:ph type="pic" idx="3"/>
          </p:nvPr>
        </p:nvSpPr>
        <p:spPr>
          <a:xfrm>
            <a:off x="2654838" y="1860900"/>
            <a:ext cx="1406700" cy="1421700"/>
          </a:xfrm>
          <a:prstGeom prst="roundRect">
            <a:avLst>
              <a:gd name="adj" fmla="val 16667"/>
            </a:avLst>
          </a:prstGeom>
          <a:noFill/>
          <a:ln>
            <a:noFill/>
          </a:ln>
        </p:spPr>
      </p:sp>
      <p:sp>
        <p:nvSpPr>
          <p:cNvPr id="23" name="Google Shape;23;p4"/>
          <p:cNvSpPr>
            <a:spLocks noGrp="1"/>
          </p:cNvSpPr>
          <p:nvPr>
            <p:ph type="pic" idx="4"/>
          </p:nvPr>
        </p:nvSpPr>
        <p:spPr>
          <a:xfrm>
            <a:off x="4589675" y="1860900"/>
            <a:ext cx="1406700" cy="1421700"/>
          </a:xfrm>
          <a:prstGeom prst="roundRect">
            <a:avLst>
              <a:gd name="adj" fmla="val 16667"/>
            </a:avLst>
          </a:prstGeom>
          <a:noFill/>
          <a:ln>
            <a:noFill/>
          </a:ln>
        </p:spPr>
      </p:sp>
      <p:sp>
        <p:nvSpPr>
          <p:cNvPr id="24" name="Google Shape;24;p4"/>
          <p:cNvSpPr>
            <a:spLocks noGrp="1"/>
          </p:cNvSpPr>
          <p:nvPr>
            <p:ph type="pic" idx="5"/>
          </p:nvPr>
        </p:nvSpPr>
        <p:spPr>
          <a:xfrm>
            <a:off x="6545450" y="1860900"/>
            <a:ext cx="1406700" cy="1421700"/>
          </a:xfrm>
          <a:prstGeom prst="roundRect">
            <a:avLst>
              <a:gd name="adj" fmla="val 16667"/>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 name="Google Shape;27;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8" name="Google Shape;28;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9" name="Google Shape;29;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0" name="Google Shape;30;p5"/>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31" name="Google Shape;3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13225" y="539500"/>
            <a:ext cx="7717500" cy="408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2800"/>
              <a:buFont typeface="Chewy"/>
              <a:buNone/>
              <a:defRPr>
                <a:latin typeface="Chewy"/>
                <a:ea typeface="Chewy"/>
                <a:cs typeface="Chewy"/>
                <a:sym typeface="Chewy"/>
              </a:defRPr>
            </a:lvl1pPr>
            <a:lvl2pPr lvl="1"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2pPr>
            <a:lvl3pPr lvl="2"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3pPr>
            <a:lvl4pPr lvl="3"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4pPr>
            <a:lvl5pPr lvl="4"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5pPr>
            <a:lvl6pPr lvl="5"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6pPr>
            <a:lvl7pPr lvl="6"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7pPr>
            <a:lvl8pPr lvl="7"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8pPr>
            <a:lvl9pPr lvl="8" algn="ctr" rtl="0">
              <a:spcBef>
                <a:spcPts val="0"/>
              </a:spcBef>
              <a:spcAft>
                <a:spcPts val="0"/>
              </a:spcAft>
              <a:buClr>
                <a:schemeClr val="lt2"/>
              </a:buClr>
              <a:buSzPts val="3500"/>
              <a:buFont typeface="Chewy"/>
              <a:buNone/>
              <a:defRPr sz="3500">
                <a:solidFill>
                  <a:schemeClr val="lt2"/>
                </a:solidFill>
                <a:latin typeface="Chewy"/>
                <a:ea typeface="Chewy"/>
                <a:cs typeface="Chewy"/>
                <a:sym typeface="Chewy"/>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36" name="Google Shape;36;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30200" rtl="0">
              <a:lnSpc>
                <a:spcPct val="115000"/>
              </a:lnSpc>
              <a:spcBef>
                <a:spcPts val="0"/>
              </a:spcBef>
              <a:spcAft>
                <a:spcPts val="0"/>
              </a:spcAft>
              <a:buClr>
                <a:srgbClr val="434343"/>
              </a:buClr>
              <a:buSzPts val="1600"/>
              <a:buChar char="○"/>
              <a:defRPr>
                <a:solidFill>
                  <a:srgbClr val="434343"/>
                </a:solidFill>
              </a:defRPr>
            </a:lvl2pPr>
            <a:lvl3pPr marL="1371600" lvl="2" indent="-330200" rtl="0">
              <a:lnSpc>
                <a:spcPct val="115000"/>
              </a:lnSpc>
              <a:spcBef>
                <a:spcPts val="0"/>
              </a:spcBef>
              <a:spcAft>
                <a:spcPts val="0"/>
              </a:spcAft>
              <a:buClr>
                <a:srgbClr val="434343"/>
              </a:buClr>
              <a:buSzPts val="1600"/>
              <a:buChar char="■"/>
              <a:defRPr>
                <a:solidFill>
                  <a:srgbClr val="434343"/>
                </a:solidFill>
              </a:defRPr>
            </a:lvl3pPr>
            <a:lvl4pPr marL="1828800" lvl="3" indent="-330200" rtl="0">
              <a:lnSpc>
                <a:spcPct val="115000"/>
              </a:lnSpc>
              <a:spcBef>
                <a:spcPts val="0"/>
              </a:spcBef>
              <a:spcAft>
                <a:spcPts val="0"/>
              </a:spcAft>
              <a:buClr>
                <a:srgbClr val="434343"/>
              </a:buClr>
              <a:buSzPts val="1600"/>
              <a:buChar char="●"/>
              <a:defRPr>
                <a:solidFill>
                  <a:srgbClr val="434343"/>
                </a:solidFill>
              </a:defRPr>
            </a:lvl4pPr>
            <a:lvl5pPr marL="2286000" lvl="4" indent="-330200" rtl="0">
              <a:lnSpc>
                <a:spcPct val="115000"/>
              </a:lnSpc>
              <a:spcBef>
                <a:spcPts val="0"/>
              </a:spcBef>
              <a:spcAft>
                <a:spcPts val="0"/>
              </a:spcAft>
              <a:buClr>
                <a:srgbClr val="434343"/>
              </a:buClr>
              <a:buSzPts val="1600"/>
              <a:buChar char="○"/>
              <a:defRPr>
                <a:solidFill>
                  <a:srgbClr val="434343"/>
                </a:solidFill>
              </a:defRPr>
            </a:lvl5pPr>
            <a:lvl6pPr marL="2743200" lvl="5" indent="-330200" rtl="0">
              <a:lnSpc>
                <a:spcPct val="115000"/>
              </a:lnSpc>
              <a:spcBef>
                <a:spcPts val="0"/>
              </a:spcBef>
              <a:spcAft>
                <a:spcPts val="0"/>
              </a:spcAft>
              <a:buClr>
                <a:srgbClr val="434343"/>
              </a:buClr>
              <a:buSzPts val="1600"/>
              <a:buChar char="■"/>
              <a:defRPr>
                <a:solidFill>
                  <a:srgbClr val="434343"/>
                </a:solidFill>
              </a:defRPr>
            </a:lvl6pPr>
            <a:lvl7pPr marL="3200400" lvl="6" indent="-330200" rtl="0">
              <a:lnSpc>
                <a:spcPct val="115000"/>
              </a:lnSpc>
              <a:spcBef>
                <a:spcPts val="0"/>
              </a:spcBef>
              <a:spcAft>
                <a:spcPts val="0"/>
              </a:spcAft>
              <a:buClr>
                <a:srgbClr val="434343"/>
              </a:buClr>
              <a:buSzPts val="1600"/>
              <a:buChar char="●"/>
              <a:defRPr>
                <a:solidFill>
                  <a:srgbClr val="434343"/>
                </a:solidFill>
              </a:defRPr>
            </a:lvl7pPr>
            <a:lvl8pPr marL="3657600" lvl="7" indent="-330200" rtl="0">
              <a:lnSpc>
                <a:spcPct val="115000"/>
              </a:lnSpc>
              <a:spcBef>
                <a:spcPts val="0"/>
              </a:spcBef>
              <a:spcAft>
                <a:spcPts val="0"/>
              </a:spcAft>
              <a:buClr>
                <a:srgbClr val="434343"/>
              </a:buClr>
              <a:buSzPts val="1600"/>
              <a:buChar char="○"/>
              <a:defRPr>
                <a:solidFill>
                  <a:srgbClr val="434343"/>
                </a:solidFill>
              </a:defRPr>
            </a:lvl8pPr>
            <a:lvl9pPr marL="4114800" lvl="8" indent="-330200" rtl="0">
              <a:lnSpc>
                <a:spcPct val="115000"/>
              </a:lnSpc>
              <a:spcBef>
                <a:spcPts val="0"/>
              </a:spcBef>
              <a:spcAft>
                <a:spcPts val="0"/>
              </a:spcAft>
              <a:buClr>
                <a:srgbClr val="434343"/>
              </a:buClr>
              <a:buSzPts val="1600"/>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0" name="Google Shape;40;p8"/>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43" name="Google Shape;43;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47" name="Google Shape;4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0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1pPr>
            <a:lvl2pPr lvl="1"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2pPr>
            <a:lvl3pPr lvl="2"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3pPr>
            <a:lvl4pPr lvl="3"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4pPr>
            <a:lvl5pPr lvl="4"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5pPr>
            <a:lvl6pPr lvl="5"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6pPr>
            <a:lvl7pPr lvl="6"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7pPr>
            <a:lvl8pPr lvl="7"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8pPr>
            <a:lvl9pPr lvl="8" algn="ctr" rtl="0">
              <a:spcBef>
                <a:spcPts val="0"/>
              </a:spcBef>
              <a:spcAft>
                <a:spcPts val="0"/>
              </a:spcAft>
              <a:buClr>
                <a:schemeClr val="accent1"/>
              </a:buClr>
              <a:buSzPts val="3000"/>
              <a:buFont typeface="Chewy"/>
              <a:buNone/>
              <a:defRPr sz="3000">
                <a:solidFill>
                  <a:schemeClr val="accen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13225" y="1074400"/>
            <a:ext cx="7717500" cy="35343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6"/>
              </a:buClr>
              <a:buSzPts val="1600"/>
              <a:buFont typeface="Ubuntu"/>
              <a:buChar char="●"/>
              <a:defRPr sz="1600">
                <a:solidFill>
                  <a:schemeClr val="accent6"/>
                </a:solidFill>
                <a:latin typeface="Ubuntu"/>
                <a:ea typeface="Ubuntu"/>
                <a:cs typeface="Ubuntu"/>
                <a:sym typeface="Ubuntu"/>
              </a:defRPr>
            </a:lvl1pPr>
            <a:lvl2pPr marL="914400" lvl="1"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2pPr>
            <a:lvl3pPr marL="1371600" lvl="2"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3pPr>
            <a:lvl4pPr marL="1828800" lvl="3"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4pPr>
            <a:lvl5pPr marL="2286000" lvl="4"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5pPr>
            <a:lvl6pPr marL="2743200" lvl="5"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6pPr>
            <a:lvl7pPr marL="3200400" lvl="6"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7pPr>
            <a:lvl8pPr marL="3657600" lvl="7" indent="-330200">
              <a:lnSpc>
                <a:spcPct val="100000"/>
              </a:lnSpc>
              <a:spcBef>
                <a:spcPts val="1600"/>
              </a:spcBef>
              <a:spcAft>
                <a:spcPts val="0"/>
              </a:spcAft>
              <a:buClr>
                <a:schemeClr val="accent6"/>
              </a:buClr>
              <a:buSzPts val="1600"/>
              <a:buFont typeface="Ubuntu"/>
              <a:buChar char="○"/>
              <a:defRPr sz="1600">
                <a:solidFill>
                  <a:schemeClr val="accent6"/>
                </a:solidFill>
                <a:latin typeface="Ubuntu"/>
                <a:ea typeface="Ubuntu"/>
                <a:cs typeface="Ubuntu"/>
                <a:sym typeface="Ubuntu"/>
              </a:defRPr>
            </a:lvl8pPr>
            <a:lvl9pPr marL="4114800" lvl="8" indent="-330200">
              <a:lnSpc>
                <a:spcPct val="100000"/>
              </a:lnSpc>
              <a:spcBef>
                <a:spcPts val="1600"/>
              </a:spcBef>
              <a:spcAft>
                <a:spcPts val="1600"/>
              </a:spcAft>
              <a:buClr>
                <a:schemeClr val="accent6"/>
              </a:buClr>
              <a:buSzPts val="1600"/>
              <a:buFont typeface="Ubuntu"/>
              <a:buChar char="■"/>
              <a:defRPr sz="1600">
                <a:solidFill>
                  <a:schemeClr val="accent6"/>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ctrTitle"/>
          </p:nvPr>
        </p:nvSpPr>
        <p:spPr>
          <a:xfrm>
            <a:off x="427825" y="1425900"/>
            <a:ext cx="8288400" cy="18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a:t>POV &amp; Experience Prototyping</a:t>
            </a:r>
            <a:r>
              <a:rPr lang="en" sz="4500">
                <a:solidFill>
                  <a:srgbClr val="FBBF60"/>
                </a:solidFill>
                <a:latin typeface="Chewy"/>
                <a:ea typeface="Chewy"/>
                <a:cs typeface="Chewy"/>
                <a:sym typeface="Chewy"/>
              </a:rPr>
              <a:t> </a:t>
            </a:r>
            <a:endParaRPr sz="3800">
              <a:solidFill>
                <a:schemeClr val="dk2"/>
              </a:solidFill>
            </a:endParaRPr>
          </a:p>
          <a:p>
            <a:pPr marL="0" lvl="0" indent="0" algn="ctr" rtl="0">
              <a:spcBef>
                <a:spcPts val="0"/>
              </a:spcBef>
              <a:spcAft>
                <a:spcPts val="0"/>
              </a:spcAft>
              <a:buNone/>
            </a:pPr>
            <a:endParaRPr sz="3800">
              <a:solidFill>
                <a:schemeClr val="dk2"/>
              </a:solidFill>
            </a:endParaRPr>
          </a:p>
          <a:p>
            <a:pPr marL="0" lvl="0" indent="0" algn="ctr" rtl="0">
              <a:spcBef>
                <a:spcPts val="0"/>
              </a:spcBef>
              <a:spcAft>
                <a:spcPts val="0"/>
              </a:spcAft>
              <a:buNone/>
            </a:pPr>
            <a:r>
              <a:rPr lang="en" sz="3800">
                <a:solidFill>
                  <a:schemeClr val="dk2"/>
                </a:solidFill>
              </a:rPr>
              <a:t>Team 3</a:t>
            </a:r>
            <a:endParaRPr sz="3800">
              <a:solidFill>
                <a:schemeClr val="dk2"/>
              </a:solidFill>
            </a:endParaRPr>
          </a:p>
        </p:txBody>
      </p:sp>
      <p:sp>
        <p:nvSpPr>
          <p:cNvPr id="153" name="Google Shape;153;p24"/>
          <p:cNvSpPr txBox="1">
            <a:spLocks noGrp="1"/>
          </p:cNvSpPr>
          <p:nvPr>
            <p:ph type="subTitle" idx="1"/>
          </p:nvPr>
        </p:nvSpPr>
        <p:spPr>
          <a:xfrm>
            <a:off x="1075489" y="3565300"/>
            <a:ext cx="6993000" cy="42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5"/>
                </a:solidFill>
              </a:rPr>
              <a:t>Avika, Juben, Madison, Xinyi (Speaker)</a:t>
            </a:r>
            <a:endParaRPr>
              <a:solidFill>
                <a:schemeClr val="accent5"/>
              </a:solidFill>
            </a:endParaRPr>
          </a:p>
        </p:txBody>
      </p:sp>
      <p:grpSp>
        <p:nvGrpSpPr>
          <p:cNvPr id="154" name="Google Shape;154;p24"/>
          <p:cNvGrpSpPr/>
          <p:nvPr/>
        </p:nvGrpSpPr>
        <p:grpSpPr>
          <a:xfrm>
            <a:off x="427818" y="3565308"/>
            <a:ext cx="1403183" cy="1212750"/>
            <a:chOff x="4405118" y="2875397"/>
            <a:chExt cx="2514214" cy="2172998"/>
          </a:xfrm>
        </p:grpSpPr>
        <p:grpSp>
          <p:nvGrpSpPr>
            <p:cNvPr id="155" name="Google Shape;155;p24"/>
            <p:cNvGrpSpPr/>
            <p:nvPr/>
          </p:nvGrpSpPr>
          <p:grpSpPr>
            <a:xfrm>
              <a:off x="4405118" y="2875397"/>
              <a:ext cx="2514214" cy="2172998"/>
              <a:chOff x="4405274" y="2988663"/>
              <a:chExt cx="2383367" cy="2059909"/>
            </a:xfrm>
          </p:grpSpPr>
          <p:sp>
            <p:nvSpPr>
              <p:cNvPr id="156" name="Google Shape;156;p24"/>
              <p:cNvSpPr/>
              <p:nvPr/>
            </p:nvSpPr>
            <p:spPr>
              <a:xfrm>
                <a:off x="4602201" y="3700668"/>
                <a:ext cx="1986367" cy="1044420"/>
              </a:xfrm>
              <a:custGeom>
                <a:avLst/>
                <a:gdLst/>
                <a:ahLst/>
                <a:cxnLst/>
                <a:rect l="l" t="t" r="r" b="b"/>
                <a:pathLst>
                  <a:path w="42064" h="22117" extrusionOk="0">
                    <a:moveTo>
                      <a:pt x="0" y="1"/>
                    </a:moveTo>
                    <a:lnTo>
                      <a:pt x="5638" y="22117"/>
                    </a:lnTo>
                    <a:lnTo>
                      <a:pt x="36460" y="22117"/>
                    </a:lnTo>
                    <a:lnTo>
                      <a:pt x="420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a:off x="4405274" y="3432905"/>
                <a:ext cx="2383367" cy="315069"/>
              </a:xfrm>
              <a:custGeom>
                <a:avLst/>
                <a:gdLst/>
                <a:ahLst/>
                <a:cxnLst/>
                <a:rect l="l" t="t" r="r" b="b"/>
                <a:pathLst>
                  <a:path w="50471" h="6672" extrusionOk="0">
                    <a:moveTo>
                      <a:pt x="3336" y="0"/>
                    </a:moveTo>
                    <a:cubicBezTo>
                      <a:pt x="1502" y="0"/>
                      <a:pt x="1" y="1501"/>
                      <a:pt x="1" y="3336"/>
                    </a:cubicBezTo>
                    <a:cubicBezTo>
                      <a:pt x="1" y="5137"/>
                      <a:pt x="1502" y="6672"/>
                      <a:pt x="3336" y="6672"/>
                    </a:cubicBezTo>
                    <a:lnTo>
                      <a:pt x="47101" y="6672"/>
                    </a:lnTo>
                    <a:cubicBezTo>
                      <a:pt x="48969" y="6672"/>
                      <a:pt x="50403" y="5137"/>
                      <a:pt x="50470" y="3336"/>
                    </a:cubicBezTo>
                    <a:cubicBezTo>
                      <a:pt x="50470" y="1501"/>
                      <a:pt x="48969" y="0"/>
                      <a:pt x="47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p:nvPr/>
            </p:nvSpPr>
            <p:spPr>
              <a:xfrm>
                <a:off x="5353593" y="3916484"/>
                <a:ext cx="485211" cy="483653"/>
              </a:xfrm>
              <a:custGeom>
                <a:avLst/>
                <a:gdLst/>
                <a:ahLst/>
                <a:cxnLst/>
                <a:rect l="l" t="t" r="r" b="b"/>
                <a:pathLst>
                  <a:path w="10275" h="10242" extrusionOk="0">
                    <a:moveTo>
                      <a:pt x="5138" y="1"/>
                    </a:moveTo>
                    <a:cubicBezTo>
                      <a:pt x="2302" y="1"/>
                      <a:pt x="1" y="2302"/>
                      <a:pt x="1" y="5138"/>
                    </a:cubicBezTo>
                    <a:cubicBezTo>
                      <a:pt x="1" y="7973"/>
                      <a:pt x="2302" y="10241"/>
                      <a:pt x="5138" y="10241"/>
                    </a:cubicBezTo>
                    <a:cubicBezTo>
                      <a:pt x="7973" y="10241"/>
                      <a:pt x="10275" y="7973"/>
                      <a:pt x="10275" y="5138"/>
                    </a:cubicBezTo>
                    <a:cubicBezTo>
                      <a:pt x="10275" y="2302"/>
                      <a:pt x="7973" y="1"/>
                      <a:pt x="5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4"/>
              <p:cNvSpPr/>
              <p:nvPr/>
            </p:nvSpPr>
            <p:spPr>
              <a:xfrm>
                <a:off x="4829021" y="4441668"/>
                <a:ext cx="693132" cy="606904"/>
              </a:xfrm>
              <a:custGeom>
                <a:avLst/>
                <a:gdLst/>
                <a:ahLst/>
                <a:cxnLst/>
                <a:rect l="l" t="t" r="r" b="b"/>
                <a:pathLst>
                  <a:path w="14678" h="12852" extrusionOk="0">
                    <a:moveTo>
                      <a:pt x="7341" y="0"/>
                    </a:moveTo>
                    <a:cubicBezTo>
                      <a:pt x="6278" y="0"/>
                      <a:pt x="5200" y="265"/>
                      <a:pt x="4204" y="822"/>
                    </a:cubicBezTo>
                    <a:cubicBezTo>
                      <a:pt x="1102" y="2556"/>
                      <a:pt x="1" y="6459"/>
                      <a:pt x="1735" y="9561"/>
                    </a:cubicBezTo>
                    <a:cubicBezTo>
                      <a:pt x="2913" y="11668"/>
                      <a:pt x="5090" y="12851"/>
                      <a:pt x="7338" y="12851"/>
                    </a:cubicBezTo>
                    <a:cubicBezTo>
                      <a:pt x="8401" y="12851"/>
                      <a:pt x="9479" y="12587"/>
                      <a:pt x="10475" y="12030"/>
                    </a:cubicBezTo>
                    <a:cubicBezTo>
                      <a:pt x="13577" y="10295"/>
                      <a:pt x="14678" y="6392"/>
                      <a:pt x="12943" y="3290"/>
                    </a:cubicBezTo>
                    <a:cubicBezTo>
                      <a:pt x="11766" y="1184"/>
                      <a:pt x="9588" y="0"/>
                      <a:pt x="7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4929846" y="4530167"/>
                <a:ext cx="489933" cy="429111"/>
              </a:xfrm>
              <a:custGeom>
                <a:avLst/>
                <a:gdLst/>
                <a:ahLst/>
                <a:cxnLst/>
                <a:rect l="l" t="t" r="r" b="b"/>
                <a:pathLst>
                  <a:path w="10375" h="9087" extrusionOk="0">
                    <a:moveTo>
                      <a:pt x="5189" y="1"/>
                    </a:moveTo>
                    <a:cubicBezTo>
                      <a:pt x="4437" y="1"/>
                      <a:pt x="3674" y="187"/>
                      <a:pt x="2969" y="582"/>
                    </a:cubicBezTo>
                    <a:cubicBezTo>
                      <a:pt x="801" y="1816"/>
                      <a:pt x="1" y="4585"/>
                      <a:pt x="1235" y="6753"/>
                    </a:cubicBezTo>
                    <a:cubicBezTo>
                      <a:pt x="2076" y="8253"/>
                      <a:pt x="3628" y="9087"/>
                      <a:pt x="5218" y="9087"/>
                    </a:cubicBezTo>
                    <a:cubicBezTo>
                      <a:pt x="5962" y="9087"/>
                      <a:pt x="6715" y="8904"/>
                      <a:pt x="7406" y="8521"/>
                    </a:cubicBezTo>
                    <a:cubicBezTo>
                      <a:pt x="9608" y="7287"/>
                      <a:pt x="10375" y="4518"/>
                      <a:pt x="9174" y="2317"/>
                    </a:cubicBezTo>
                    <a:cubicBezTo>
                      <a:pt x="8335" y="843"/>
                      <a:pt x="6786" y="1"/>
                      <a:pt x="51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5678120" y="4441668"/>
                <a:ext cx="691574" cy="606904"/>
              </a:xfrm>
              <a:custGeom>
                <a:avLst/>
                <a:gdLst/>
                <a:ahLst/>
                <a:cxnLst/>
                <a:rect l="l" t="t" r="r" b="b"/>
                <a:pathLst>
                  <a:path w="14645" h="12852" extrusionOk="0">
                    <a:moveTo>
                      <a:pt x="7314" y="0"/>
                    </a:moveTo>
                    <a:cubicBezTo>
                      <a:pt x="6248" y="0"/>
                      <a:pt x="5166" y="265"/>
                      <a:pt x="4170" y="822"/>
                    </a:cubicBezTo>
                    <a:cubicBezTo>
                      <a:pt x="1101" y="2556"/>
                      <a:pt x="0" y="6459"/>
                      <a:pt x="1735" y="9561"/>
                    </a:cubicBezTo>
                    <a:cubicBezTo>
                      <a:pt x="2890" y="11668"/>
                      <a:pt x="5075" y="12851"/>
                      <a:pt x="7330" y="12851"/>
                    </a:cubicBezTo>
                    <a:cubicBezTo>
                      <a:pt x="8397" y="12851"/>
                      <a:pt x="9479" y="12587"/>
                      <a:pt x="10474" y="12030"/>
                    </a:cubicBezTo>
                    <a:cubicBezTo>
                      <a:pt x="13543" y="10295"/>
                      <a:pt x="14644" y="6392"/>
                      <a:pt x="12910" y="3290"/>
                    </a:cubicBezTo>
                    <a:cubicBezTo>
                      <a:pt x="11754" y="1184"/>
                      <a:pt x="9569" y="0"/>
                      <a:pt x="7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4"/>
              <p:cNvSpPr/>
              <p:nvPr/>
            </p:nvSpPr>
            <p:spPr>
              <a:xfrm>
                <a:off x="5778945" y="4530167"/>
                <a:ext cx="489933" cy="429111"/>
              </a:xfrm>
              <a:custGeom>
                <a:avLst/>
                <a:gdLst/>
                <a:ahLst/>
                <a:cxnLst/>
                <a:rect l="l" t="t" r="r" b="b"/>
                <a:pathLst>
                  <a:path w="10375" h="9087" extrusionOk="0">
                    <a:moveTo>
                      <a:pt x="5187" y="1"/>
                    </a:moveTo>
                    <a:cubicBezTo>
                      <a:pt x="4436" y="1"/>
                      <a:pt x="3674" y="187"/>
                      <a:pt x="2969" y="582"/>
                    </a:cubicBezTo>
                    <a:cubicBezTo>
                      <a:pt x="767" y="1816"/>
                      <a:pt x="0" y="4585"/>
                      <a:pt x="1234" y="6753"/>
                    </a:cubicBezTo>
                    <a:cubicBezTo>
                      <a:pt x="2052" y="8253"/>
                      <a:pt x="3598" y="9087"/>
                      <a:pt x="5196" y="9087"/>
                    </a:cubicBezTo>
                    <a:cubicBezTo>
                      <a:pt x="5944" y="9087"/>
                      <a:pt x="6703" y="8904"/>
                      <a:pt x="7405" y="8521"/>
                    </a:cubicBezTo>
                    <a:cubicBezTo>
                      <a:pt x="9607" y="7287"/>
                      <a:pt x="10374" y="4518"/>
                      <a:pt x="9140" y="2317"/>
                    </a:cubicBezTo>
                    <a:cubicBezTo>
                      <a:pt x="8324" y="843"/>
                      <a:pt x="6782" y="1"/>
                      <a:pt x="5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4"/>
              <p:cNvSpPr/>
              <p:nvPr/>
            </p:nvSpPr>
            <p:spPr>
              <a:xfrm>
                <a:off x="4947177" y="3376188"/>
                <a:ext cx="228462" cy="55156"/>
              </a:xfrm>
              <a:custGeom>
                <a:avLst/>
                <a:gdLst/>
                <a:ahLst/>
                <a:cxnLst/>
                <a:rect l="l" t="t" r="r" b="b"/>
                <a:pathLst>
                  <a:path w="4838" h="1168" extrusionOk="0">
                    <a:moveTo>
                      <a:pt x="1" y="0"/>
                    </a:moveTo>
                    <a:lnTo>
                      <a:pt x="1"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4947177" y="3321030"/>
                <a:ext cx="228462" cy="55203"/>
              </a:xfrm>
              <a:custGeom>
                <a:avLst/>
                <a:gdLst/>
                <a:ahLst/>
                <a:cxnLst/>
                <a:rect l="l" t="t" r="r" b="b"/>
                <a:pathLst>
                  <a:path w="4838" h="1169" extrusionOk="0">
                    <a:moveTo>
                      <a:pt x="1" y="1"/>
                    </a:moveTo>
                    <a:lnTo>
                      <a:pt x="1"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4909398" y="3264313"/>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4641587" y="3376188"/>
                <a:ext cx="228462" cy="55156"/>
              </a:xfrm>
              <a:custGeom>
                <a:avLst/>
                <a:gdLst/>
                <a:ahLst/>
                <a:cxnLst/>
                <a:rect l="l" t="t" r="r" b="b"/>
                <a:pathLst>
                  <a:path w="4838"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4720357" y="3321030"/>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4641587" y="3264313"/>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p:nvPr/>
            </p:nvSpPr>
            <p:spPr>
              <a:xfrm>
                <a:off x="5175603" y="3376188"/>
                <a:ext cx="228462" cy="55156"/>
              </a:xfrm>
              <a:custGeom>
                <a:avLst/>
                <a:gdLst/>
                <a:ahLst/>
                <a:cxnLst/>
                <a:rect l="l" t="t" r="r" b="b"/>
                <a:pathLst>
                  <a:path w="4838"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p:nvPr/>
            </p:nvSpPr>
            <p:spPr>
              <a:xfrm>
                <a:off x="5175603" y="3321030"/>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5175603" y="3264313"/>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5404028" y="3376188"/>
                <a:ext cx="228415" cy="55156"/>
              </a:xfrm>
              <a:custGeom>
                <a:avLst/>
                <a:gdLst/>
                <a:ahLst/>
                <a:cxnLst/>
                <a:rect l="l" t="t" r="r" b="b"/>
                <a:pathLst>
                  <a:path w="4837"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5404028" y="3321030"/>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5404028" y="3264313"/>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5632407" y="3376188"/>
                <a:ext cx="228462" cy="55156"/>
              </a:xfrm>
              <a:custGeom>
                <a:avLst/>
                <a:gdLst/>
                <a:ahLst/>
                <a:cxnLst/>
                <a:rect l="l" t="t" r="r" b="b"/>
                <a:pathLst>
                  <a:path w="4838" h="1168" extrusionOk="0">
                    <a:moveTo>
                      <a:pt x="1" y="0"/>
                    </a:moveTo>
                    <a:lnTo>
                      <a:pt x="1" y="1168"/>
                    </a:lnTo>
                    <a:lnTo>
                      <a:pt x="4838" y="1168"/>
                    </a:lnTo>
                    <a:lnTo>
                      <a:pt x="483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5632407" y="3321030"/>
                <a:ext cx="228462" cy="55203"/>
              </a:xfrm>
              <a:custGeom>
                <a:avLst/>
                <a:gdLst/>
                <a:ahLst/>
                <a:cxnLst/>
                <a:rect l="l" t="t" r="r" b="b"/>
                <a:pathLst>
                  <a:path w="4838" h="1169" extrusionOk="0">
                    <a:moveTo>
                      <a:pt x="1" y="1"/>
                    </a:moveTo>
                    <a:lnTo>
                      <a:pt x="1" y="1168"/>
                    </a:lnTo>
                    <a:lnTo>
                      <a:pt x="4838" y="1168"/>
                    </a:lnTo>
                    <a:lnTo>
                      <a:pt x="483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5632407" y="3264313"/>
                <a:ext cx="228462" cy="55203"/>
              </a:xfrm>
              <a:custGeom>
                <a:avLst/>
                <a:gdLst/>
                <a:ahLst/>
                <a:cxnLst/>
                <a:rect l="l" t="t" r="r" b="b"/>
                <a:pathLst>
                  <a:path w="4838" h="1169" extrusionOk="0">
                    <a:moveTo>
                      <a:pt x="1" y="1"/>
                    </a:moveTo>
                    <a:lnTo>
                      <a:pt x="1" y="1168"/>
                    </a:lnTo>
                    <a:lnTo>
                      <a:pt x="4838" y="1168"/>
                    </a:lnTo>
                    <a:lnTo>
                      <a:pt x="483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5151991" y="3209202"/>
                <a:ext cx="228415" cy="55156"/>
              </a:xfrm>
              <a:custGeom>
                <a:avLst/>
                <a:gdLst/>
                <a:ahLst/>
                <a:cxnLst/>
                <a:rect l="l" t="t" r="r" b="b"/>
                <a:pathLst>
                  <a:path w="4837"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5175603" y="3154044"/>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5151991" y="3098933"/>
                <a:ext cx="228415" cy="55156"/>
              </a:xfrm>
              <a:custGeom>
                <a:avLst/>
                <a:gdLst/>
                <a:ahLst/>
                <a:cxnLst/>
                <a:rect l="l" t="t" r="r" b="b"/>
                <a:pathLst>
                  <a:path w="4837"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5404028" y="3209202"/>
                <a:ext cx="228415" cy="55156"/>
              </a:xfrm>
              <a:custGeom>
                <a:avLst/>
                <a:gdLst/>
                <a:ahLst/>
                <a:cxnLst/>
                <a:rect l="l" t="t" r="r" b="b"/>
                <a:pathLst>
                  <a:path w="4837"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5404028" y="3154044"/>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4"/>
              <p:cNvSpPr/>
              <p:nvPr/>
            </p:nvSpPr>
            <p:spPr>
              <a:xfrm>
                <a:off x="5404028" y="3098933"/>
                <a:ext cx="228415" cy="55156"/>
              </a:xfrm>
              <a:custGeom>
                <a:avLst/>
                <a:gdLst/>
                <a:ahLst/>
                <a:cxnLst/>
                <a:rect l="l" t="t" r="r" b="b"/>
                <a:pathLst>
                  <a:path w="4837"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4"/>
              <p:cNvSpPr/>
              <p:nvPr/>
            </p:nvSpPr>
            <p:spPr>
              <a:xfrm>
                <a:off x="5329980" y="3043774"/>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4"/>
              <p:cNvSpPr/>
              <p:nvPr/>
            </p:nvSpPr>
            <p:spPr>
              <a:xfrm>
                <a:off x="5656066" y="3209202"/>
                <a:ext cx="228462" cy="55156"/>
              </a:xfrm>
              <a:custGeom>
                <a:avLst/>
                <a:gdLst/>
                <a:ahLst/>
                <a:cxnLst/>
                <a:rect l="l" t="t" r="r" b="b"/>
                <a:pathLst>
                  <a:path w="4838"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p:nvPr/>
            </p:nvSpPr>
            <p:spPr>
              <a:xfrm>
                <a:off x="5632407" y="3154044"/>
                <a:ext cx="228462" cy="55203"/>
              </a:xfrm>
              <a:custGeom>
                <a:avLst/>
                <a:gdLst/>
                <a:ahLst/>
                <a:cxnLst/>
                <a:rect l="l" t="t" r="r" b="b"/>
                <a:pathLst>
                  <a:path w="4838" h="1169" extrusionOk="0">
                    <a:moveTo>
                      <a:pt x="1" y="1"/>
                    </a:moveTo>
                    <a:lnTo>
                      <a:pt x="1" y="1168"/>
                    </a:lnTo>
                    <a:lnTo>
                      <a:pt x="4838" y="1168"/>
                    </a:lnTo>
                    <a:lnTo>
                      <a:pt x="483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5656066" y="3098933"/>
                <a:ext cx="228462" cy="55156"/>
              </a:xfrm>
              <a:custGeom>
                <a:avLst/>
                <a:gdLst/>
                <a:ahLst/>
                <a:cxnLst/>
                <a:rect l="l" t="t" r="r" b="b"/>
                <a:pathLst>
                  <a:path w="4838"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5659230" y="3043774"/>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5632407" y="2988663"/>
                <a:ext cx="228462" cy="55156"/>
              </a:xfrm>
              <a:custGeom>
                <a:avLst/>
                <a:gdLst/>
                <a:ahLst/>
                <a:cxnLst/>
                <a:rect l="l" t="t" r="r" b="b"/>
                <a:pathLst>
                  <a:path w="4838" h="1168" extrusionOk="0">
                    <a:moveTo>
                      <a:pt x="1" y="0"/>
                    </a:moveTo>
                    <a:lnTo>
                      <a:pt x="1" y="1168"/>
                    </a:lnTo>
                    <a:lnTo>
                      <a:pt x="4838" y="1168"/>
                    </a:lnTo>
                    <a:lnTo>
                      <a:pt x="483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4"/>
              <p:cNvSpPr/>
              <p:nvPr/>
            </p:nvSpPr>
            <p:spPr>
              <a:xfrm>
                <a:off x="5859274" y="3376188"/>
                <a:ext cx="228462" cy="55156"/>
              </a:xfrm>
              <a:custGeom>
                <a:avLst/>
                <a:gdLst/>
                <a:ahLst/>
                <a:cxnLst/>
                <a:rect l="l" t="t" r="r" b="b"/>
                <a:pathLst>
                  <a:path w="4838"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5859274" y="3321030"/>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5859274" y="3264313"/>
                <a:ext cx="228462" cy="55203"/>
              </a:xfrm>
              <a:custGeom>
                <a:avLst/>
                <a:gdLst/>
                <a:ahLst/>
                <a:cxnLst/>
                <a:rect l="l" t="t" r="r" b="b"/>
                <a:pathLst>
                  <a:path w="4838"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6087700" y="3376188"/>
                <a:ext cx="228415" cy="55156"/>
              </a:xfrm>
              <a:custGeom>
                <a:avLst/>
                <a:gdLst/>
                <a:ahLst/>
                <a:cxnLst/>
                <a:rect l="l" t="t" r="r" b="b"/>
                <a:pathLst>
                  <a:path w="4837" h="1168" extrusionOk="0">
                    <a:moveTo>
                      <a:pt x="0" y="0"/>
                    </a:moveTo>
                    <a:lnTo>
                      <a:pt x="0"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6122363" y="3321030"/>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6087700" y="3264313"/>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5934881" y="3209202"/>
                <a:ext cx="228462" cy="55156"/>
              </a:xfrm>
              <a:custGeom>
                <a:avLst/>
                <a:gdLst/>
                <a:ahLst/>
                <a:cxnLst/>
                <a:rect l="l" t="t" r="r" b="b"/>
                <a:pathLst>
                  <a:path w="4838" h="1168" extrusionOk="0">
                    <a:moveTo>
                      <a:pt x="1" y="0"/>
                    </a:moveTo>
                    <a:lnTo>
                      <a:pt x="1" y="1168"/>
                    </a:lnTo>
                    <a:lnTo>
                      <a:pt x="4837" y="1168"/>
                    </a:lnTo>
                    <a:lnTo>
                      <a:pt x="483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5972708" y="3154044"/>
                <a:ext cx="228415" cy="55203"/>
              </a:xfrm>
              <a:custGeom>
                <a:avLst/>
                <a:gdLst/>
                <a:ahLst/>
                <a:cxnLst/>
                <a:rect l="l" t="t" r="r" b="b"/>
                <a:pathLst>
                  <a:path w="4837" h="1169" extrusionOk="0">
                    <a:moveTo>
                      <a:pt x="0" y="1"/>
                    </a:moveTo>
                    <a:lnTo>
                      <a:pt x="0" y="1168"/>
                    </a:lnTo>
                    <a:lnTo>
                      <a:pt x="4837" y="1168"/>
                    </a:lnTo>
                    <a:lnTo>
                      <a:pt x="48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5919108" y="3098933"/>
                <a:ext cx="228462" cy="55156"/>
              </a:xfrm>
              <a:custGeom>
                <a:avLst/>
                <a:gdLst/>
                <a:ahLst/>
                <a:cxnLst/>
                <a:rect l="l" t="t" r="r" b="b"/>
                <a:pathLst>
                  <a:path w="4838" h="1168" extrusionOk="0">
                    <a:moveTo>
                      <a:pt x="1" y="0"/>
                    </a:moveTo>
                    <a:lnTo>
                      <a:pt x="1" y="1168"/>
                    </a:lnTo>
                    <a:lnTo>
                      <a:pt x="4838" y="1168"/>
                    </a:lnTo>
                    <a:lnTo>
                      <a:pt x="483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24"/>
            <p:cNvSpPr/>
            <p:nvPr/>
          </p:nvSpPr>
          <p:spPr>
            <a:xfrm>
              <a:off x="5539063" y="3958295"/>
              <a:ext cx="246355" cy="321857"/>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24"/>
          <p:cNvGrpSpPr/>
          <p:nvPr/>
        </p:nvGrpSpPr>
        <p:grpSpPr>
          <a:xfrm>
            <a:off x="318425" y="445019"/>
            <a:ext cx="1297450" cy="477875"/>
            <a:chOff x="318425" y="357163"/>
            <a:chExt cx="1297450" cy="477875"/>
          </a:xfrm>
        </p:grpSpPr>
        <p:grpSp>
          <p:nvGrpSpPr>
            <p:cNvPr id="201" name="Google Shape;201;p24"/>
            <p:cNvGrpSpPr/>
            <p:nvPr/>
          </p:nvGrpSpPr>
          <p:grpSpPr>
            <a:xfrm rot="10800000" flipH="1">
              <a:off x="455850" y="467250"/>
              <a:ext cx="1160025" cy="257725"/>
              <a:chOff x="3464600" y="3479675"/>
              <a:chExt cx="1160025" cy="257725"/>
            </a:xfrm>
          </p:grpSpPr>
          <p:sp>
            <p:nvSpPr>
              <p:cNvPr id="202" name="Google Shape;202;p24"/>
              <p:cNvSpPr/>
              <p:nvPr/>
            </p:nvSpPr>
            <p:spPr>
              <a:xfrm>
                <a:off x="3464600" y="3479675"/>
                <a:ext cx="1021600" cy="198500"/>
              </a:xfrm>
              <a:custGeom>
                <a:avLst/>
                <a:gdLst/>
                <a:ahLst/>
                <a:cxnLst/>
                <a:rect l="l" t="t" r="r" b="b"/>
                <a:pathLst>
                  <a:path w="40864" h="7940" extrusionOk="0">
                    <a:moveTo>
                      <a:pt x="1" y="1"/>
                    </a:moveTo>
                    <a:lnTo>
                      <a:pt x="1" y="1602"/>
                    </a:lnTo>
                    <a:lnTo>
                      <a:pt x="15845" y="1602"/>
                    </a:lnTo>
                    <a:lnTo>
                      <a:pt x="26319" y="7940"/>
                    </a:lnTo>
                    <a:lnTo>
                      <a:pt x="40863" y="7940"/>
                    </a:lnTo>
                    <a:lnTo>
                      <a:pt x="40863" y="6339"/>
                    </a:lnTo>
                    <a:lnTo>
                      <a:pt x="26720" y="6339"/>
                    </a:lnTo>
                    <a:lnTo>
                      <a:pt x="163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4458650" y="3572250"/>
                <a:ext cx="165975" cy="165150"/>
              </a:xfrm>
              <a:custGeom>
                <a:avLst/>
                <a:gdLst/>
                <a:ahLst/>
                <a:cxnLst/>
                <a:rect l="l" t="t" r="r" b="b"/>
                <a:pathLst>
                  <a:path w="6639" h="6606" extrusionOk="0">
                    <a:moveTo>
                      <a:pt x="3303" y="1602"/>
                    </a:moveTo>
                    <a:cubicBezTo>
                      <a:pt x="4270" y="1602"/>
                      <a:pt x="5004" y="2369"/>
                      <a:pt x="5004" y="3303"/>
                    </a:cubicBezTo>
                    <a:cubicBezTo>
                      <a:pt x="5004" y="4270"/>
                      <a:pt x="4270" y="5004"/>
                      <a:pt x="3303" y="5004"/>
                    </a:cubicBezTo>
                    <a:cubicBezTo>
                      <a:pt x="2335" y="5004"/>
                      <a:pt x="1602" y="4270"/>
                      <a:pt x="1602" y="3303"/>
                    </a:cubicBezTo>
                    <a:cubicBezTo>
                      <a:pt x="1602" y="2369"/>
                      <a:pt x="2335" y="1602"/>
                      <a:pt x="3303" y="1602"/>
                    </a:cubicBezTo>
                    <a:close/>
                    <a:moveTo>
                      <a:pt x="3303" y="0"/>
                    </a:moveTo>
                    <a:cubicBezTo>
                      <a:pt x="1501" y="0"/>
                      <a:pt x="0" y="1468"/>
                      <a:pt x="0" y="3303"/>
                    </a:cubicBezTo>
                    <a:cubicBezTo>
                      <a:pt x="0" y="5104"/>
                      <a:pt x="1468" y="6605"/>
                      <a:pt x="3303" y="6605"/>
                    </a:cubicBezTo>
                    <a:cubicBezTo>
                      <a:pt x="5137" y="6605"/>
                      <a:pt x="6638" y="5104"/>
                      <a:pt x="6605" y="3303"/>
                    </a:cubicBezTo>
                    <a:cubicBezTo>
                      <a:pt x="6605" y="1501"/>
                      <a:pt x="5137" y="0"/>
                      <a:pt x="3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24"/>
            <p:cNvGrpSpPr/>
            <p:nvPr/>
          </p:nvGrpSpPr>
          <p:grpSpPr>
            <a:xfrm>
              <a:off x="318425" y="357163"/>
              <a:ext cx="495375" cy="477875"/>
              <a:chOff x="3881575" y="2684100"/>
              <a:chExt cx="495375" cy="477875"/>
            </a:xfrm>
          </p:grpSpPr>
          <p:sp>
            <p:nvSpPr>
              <p:cNvPr id="205" name="Google Shape;205;p24"/>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 name="Google Shape;208;p24"/>
          <p:cNvGrpSpPr/>
          <p:nvPr/>
        </p:nvGrpSpPr>
        <p:grpSpPr>
          <a:xfrm flipH="1">
            <a:off x="7999403" y="3316264"/>
            <a:ext cx="716780" cy="716104"/>
            <a:chOff x="889282" y="2874625"/>
            <a:chExt cx="1356253" cy="1355487"/>
          </a:xfrm>
        </p:grpSpPr>
        <p:sp>
          <p:nvSpPr>
            <p:cNvPr id="209" name="Google Shape;209;p24"/>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4"/>
          <p:cNvGrpSpPr/>
          <p:nvPr/>
        </p:nvGrpSpPr>
        <p:grpSpPr>
          <a:xfrm rot="990869" flipH="1">
            <a:off x="7720911" y="4105438"/>
            <a:ext cx="600218" cy="599749"/>
            <a:chOff x="889282" y="2874625"/>
            <a:chExt cx="1356253" cy="1355487"/>
          </a:xfrm>
        </p:grpSpPr>
        <p:sp>
          <p:nvSpPr>
            <p:cNvPr id="213" name="Google Shape;213;p24"/>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4"/>
          <p:cNvGrpSpPr/>
          <p:nvPr/>
        </p:nvGrpSpPr>
        <p:grpSpPr>
          <a:xfrm rot="-1190095" flipH="1">
            <a:off x="7315066" y="3552473"/>
            <a:ext cx="600361" cy="599639"/>
            <a:chOff x="889282" y="2874625"/>
            <a:chExt cx="1356253" cy="1355487"/>
          </a:xfrm>
        </p:grpSpPr>
        <p:sp>
          <p:nvSpPr>
            <p:cNvPr id="217" name="Google Shape;217;p24"/>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24"/>
          <p:cNvGrpSpPr/>
          <p:nvPr/>
        </p:nvGrpSpPr>
        <p:grpSpPr>
          <a:xfrm>
            <a:off x="7336353" y="2571745"/>
            <a:ext cx="639809" cy="656126"/>
            <a:chOff x="5773427" y="1017736"/>
            <a:chExt cx="480951" cy="493217"/>
          </a:xfrm>
        </p:grpSpPr>
        <p:sp>
          <p:nvSpPr>
            <p:cNvPr id="221" name="Google Shape;221;p24"/>
            <p:cNvSpPr/>
            <p:nvPr/>
          </p:nvSpPr>
          <p:spPr>
            <a:xfrm rot="798727">
              <a:off x="5802944" y="1042270"/>
              <a:ext cx="246378" cy="285136"/>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rot="798727">
              <a:off x="6079512" y="1314680"/>
              <a:ext cx="156157" cy="180723"/>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24"/>
          <p:cNvGrpSpPr/>
          <p:nvPr/>
        </p:nvGrpSpPr>
        <p:grpSpPr>
          <a:xfrm flipH="1">
            <a:off x="1167856" y="2625367"/>
            <a:ext cx="639775" cy="548882"/>
            <a:chOff x="4971638" y="2191152"/>
            <a:chExt cx="542964" cy="465786"/>
          </a:xfrm>
        </p:grpSpPr>
        <p:sp>
          <p:nvSpPr>
            <p:cNvPr id="224" name="Google Shape;224;p24"/>
            <p:cNvSpPr/>
            <p:nvPr/>
          </p:nvSpPr>
          <p:spPr>
            <a:xfrm>
              <a:off x="4971638" y="21911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5358446" y="24762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24"/>
          <p:cNvGrpSpPr/>
          <p:nvPr/>
        </p:nvGrpSpPr>
        <p:grpSpPr>
          <a:xfrm>
            <a:off x="7545300" y="445019"/>
            <a:ext cx="1297450" cy="477875"/>
            <a:chOff x="7164300" y="445025"/>
            <a:chExt cx="1297450" cy="477875"/>
          </a:xfrm>
        </p:grpSpPr>
        <p:grpSp>
          <p:nvGrpSpPr>
            <p:cNvPr id="227" name="Google Shape;227;p24"/>
            <p:cNvGrpSpPr/>
            <p:nvPr/>
          </p:nvGrpSpPr>
          <p:grpSpPr>
            <a:xfrm flipH="1">
              <a:off x="7164300" y="555088"/>
              <a:ext cx="1160025" cy="257725"/>
              <a:chOff x="3464600" y="3479675"/>
              <a:chExt cx="1160025" cy="257725"/>
            </a:xfrm>
          </p:grpSpPr>
          <p:sp>
            <p:nvSpPr>
              <p:cNvPr id="228" name="Google Shape;228;p24"/>
              <p:cNvSpPr/>
              <p:nvPr/>
            </p:nvSpPr>
            <p:spPr>
              <a:xfrm>
                <a:off x="3464600" y="3479675"/>
                <a:ext cx="1021600" cy="198500"/>
              </a:xfrm>
              <a:custGeom>
                <a:avLst/>
                <a:gdLst/>
                <a:ahLst/>
                <a:cxnLst/>
                <a:rect l="l" t="t" r="r" b="b"/>
                <a:pathLst>
                  <a:path w="40864" h="7940" extrusionOk="0">
                    <a:moveTo>
                      <a:pt x="1" y="1"/>
                    </a:moveTo>
                    <a:lnTo>
                      <a:pt x="1" y="1602"/>
                    </a:lnTo>
                    <a:lnTo>
                      <a:pt x="15845" y="1602"/>
                    </a:lnTo>
                    <a:lnTo>
                      <a:pt x="26319" y="7940"/>
                    </a:lnTo>
                    <a:lnTo>
                      <a:pt x="40863" y="7940"/>
                    </a:lnTo>
                    <a:lnTo>
                      <a:pt x="40863" y="6339"/>
                    </a:lnTo>
                    <a:lnTo>
                      <a:pt x="26720" y="6339"/>
                    </a:lnTo>
                    <a:lnTo>
                      <a:pt x="16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4"/>
              <p:cNvSpPr/>
              <p:nvPr/>
            </p:nvSpPr>
            <p:spPr>
              <a:xfrm>
                <a:off x="4458650" y="3572250"/>
                <a:ext cx="165975" cy="165150"/>
              </a:xfrm>
              <a:custGeom>
                <a:avLst/>
                <a:gdLst/>
                <a:ahLst/>
                <a:cxnLst/>
                <a:rect l="l" t="t" r="r" b="b"/>
                <a:pathLst>
                  <a:path w="6639" h="6606" extrusionOk="0">
                    <a:moveTo>
                      <a:pt x="3303" y="1602"/>
                    </a:moveTo>
                    <a:cubicBezTo>
                      <a:pt x="4270" y="1602"/>
                      <a:pt x="5004" y="2369"/>
                      <a:pt x="5004" y="3303"/>
                    </a:cubicBezTo>
                    <a:cubicBezTo>
                      <a:pt x="5004" y="4270"/>
                      <a:pt x="4270" y="5004"/>
                      <a:pt x="3303" y="5004"/>
                    </a:cubicBezTo>
                    <a:cubicBezTo>
                      <a:pt x="2335" y="5004"/>
                      <a:pt x="1602" y="4270"/>
                      <a:pt x="1602" y="3303"/>
                    </a:cubicBezTo>
                    <a:cubicBezTo>
                      <a:pt x="1602" y="2369"/>
                      <a:pt x="2335" y="1602"/>
                      <a:pt x="3303" y="1602"/>
                    </a:cubicBezTo>
                    <a:close/>
                    <a:moveTo>
                      <a:pt x="3303" y="0"/>
                    </a:moveTo>
                    <a:cubicBezTo>
                      <a:pt x="1501" y="0"/>
                      <a:pt x="0" y="1468"/>
                      <a:pt x="0" y="3303"/>
                    </a:cubicBezTo>
                    <a:cubicBezTo>
                      <a:pt x="0" y="5104"/>
                      <a:pt x="1468" y="6605"/>
                      <a:pt x="3303" y="6605"/>
                    </a:cubicBezTo>
                    <a:cubicBezTo>
                      <a:pt x="5137" y="6605"/>
                      <a:pt x="6638" y="5104"/>
                      <a:pt x="6605" y="3303"/>
                    </a:cubicBezTo>
                    <a:cubicBezTo>
                      <a:pt x="6605" y="1501"/>
                      <a:pt x="5137" y="0"/>
                      <a:pt x="3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4"/>
            <p:cNvGrpSpPr/>
            <p:nvPr/>
          </p:nvGrpSpPr>
          <p:grpSpPr>
            <a:xfrm rot="10800000">
              <a:off x="7966375" y="445025"/>
              <a:ext cx="495375" cy="477875"/>
              <a:chOff x="3881575" y="2684100"/>
              <a:chExt cx="495375" cy="477875"/>
            </a:xfrm>
          </p:grpSpPr>
          <p:sp>
            <p:nvSpPr>
              <p:cNvPr id="231" name="Google Shape;231;p24"/>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417"/>
        <p:cNvGrpSpPr/>
        <p:nvPr/>
      </p:nvGrpSpPr>
      <p:grpSpPr>
        <a:xfrm>
          <a:off x="0" y="0"/>
          <a:ext cx="0" cy="0"/>
          <a:chOff x="0" y="0"/>
          <a:chExt cx="0" cy="0"/>
        </a:xfrm>
      </p:grpSpPr>
      <p:cxnSp>
        <p:nvCxnSpPr>
          <p:cNvPr id="418" name="Google Shape;418;p33"/>
          <p:cNvCxnSpPr/>
          <p:nvPr/>
        </p:nvCxnSpPr>
        <p:spPr>
          <a:xfrm rot="10800000" flipH="1">
            <a:off x="11625" y="2565900"/>
            <a:ext cx="9146700" cy="11700"/>
          </a:xfrm>
          <a:prstGeom prst="straightConnector1">
            <a:avLst/>
          </a:prstGeom>
          <a:noFill/>
          <a:ln w="19050" cap="flat" cmpd="sng">
            <a:solidFill>
              <a:srgbClr val="000000"/>
            </a:solidFill>
            <a:prstDash val="solid"/>
            <a:round/>
            <a:headEnd type="none" w="med" len="med"/>
            <a:tailEnd type="none" w="med" len="med"/>
          </a:ln>
        </p:spPr>
      </p:cxnSp>
      <p:cxnSp>
        <p:nvCxnSpPr>
          <p:cNvPr id="419" name="Google Shape;419;p33"/>
          <p:cNvCxnSpPr/>
          <p:nvPr/>
        </p:nvCxnSpPr>
        <p:spPr>
          <a:xfrm>
            <a:off x="4573300" y="-23275"/>
            <a:ext cx="11700" cy="5166600"/>
          </a:xfrm>
          <a:prstGeom prst="straightConnector1">
            <a:avLst/>
          </a:prstGeom>
          <a:noFill/>
          <a:ln w="19050" cap="flat" cmpd="sng">
            <a:solidFill>
              <a:srgbClr val="000000"/>
            </a:solidFill>
            <a:prstDash val="solid"/>
            <a:round/>
            <a:headEnd type="none" w="med" len="med"/>
            <a:tailEnd type="none" w="med" len="med"/>
          </a:ln>
        </p:spPr>
      </p:cxnSp>
      <p:sp>
        <p:nvSpPr>
          <p:cNvPr id="420" name="Google Shape;420;p33"/>
          <p:cNvSpPr txBox="1"/>
          <p:nvPr/>
        </p:nvSpPr>
        <p:spPr>
          <a:xfrm>
            <a:off x="222250" y="116375"/>
            <a:ext cx="14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Say</a:t>
            </a:r>
            <a:endParaRPr>
              <a:solidFill>
                <a:srgbClr val="666666"/>
              </a:solidFill>
            </a:endParaRPr>
          </a:p>
        </p:txBody>
      </p:sp>
      <p:sp>
        <p:nvSpPr>
          <p:cNvPr id="421" name="Google Shape;421;p33"/>
          <p:cNvSpPr txBox="1"/>
          <p:nvPr/>
        </p:nvSpPr>
        <p:spPr>
          <a:xfrm>
            <a:off x="8064075" y="4626925"/>
            <a:ext cx="79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666666"/>
                </a:solidFill>
              </a:rPr>
              <a:t>Feel</a:t>
            </a:r>
            <a:endParaRPr>
              <a:solidFill>
                <a:srgbClr val="666666"/>
              </a:solidFill>
            </a:endParaRPr>
          </a:p>
        </p:txBody>
      </p:sp>
      <p:sp>
        <p:nvSpPr>
          <p:cNvPr id="422" name="Google Shape;422;p33"/>
          <p:cNvSpPr txBox="1"/>
          <p:nvPr/>
        </p:nvSpPr>
        <p:spPr>
          <a:xfrm>
            <a:off x="222250" y="4626925"/>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Do</a:t>
            </a:r>
            <a:endParaRPr>
              <a:solidFill>
                <a:srgbClr val="666666"/>
              </a:solidFill>
            </a:endParaRPr>
          </a:p>
        </p:txBody>
      </p:sp>
      <p:sp>
        <p:nvSpPr>
          <p:cNvPr id="423" name="Google Shape;423;p33"/>
          <p:cNvSpPr txBox="1"/>
          <p:nvPr/>
        </p:nvSpPr>
        <p:spPr>
          <a:xfrm>
            <a:off x="8250275" y="116375"/>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Think</a:t>
            </a:r>
            <a:endParaRPr>
              <a:solidFill>
                <a:srgbClr val="666666"/>
              </a:solidFill>
            </a:endParaRPr>
          </a:p>
        </p:txBody>
      </p:sp>
      <p:sp>
        <p:nvSpPr>
          <p:cNvPr id="424" name="Google Shape;424;p33"/>
          <p:cNvSpPr/>
          <p:nvPr/>
        </p:nvSpPr>
        <p:spPr>
          <a:xfrm>
            <a:off x="222250" y="2709925"/>
            <a:ext cx="15699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When the stock price plummeted she withdrew her stocks</a:t>
            </a:r>
            <a:endParaRPr sz="1100">
              <a:solidFill>
                <a:srgbClr val="666666"/>
              </a:solidFill>
            </a:endParaRPr>
          </a:p>
        </p:txBody>
      </p:sp>
      <p:sp>
        <p:nvSpPr>
          <p:cNvPr id="425" name="Google Shape;425;p33"/>
          <p:cNvSpPr/>
          <p:nvPr/>
        </p:nvSpPr>
        <p:spPr>
          <a:xfrm>
            <a:off x="2033600" y="2709925"/>
            <a:ext cx="10851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She used to invest in the stock market</a:t>
            </a:r>
            <a:endParaRPr sz="1100">
              <a:solidFill>
                <a:srgbClr val="666666"/>
              </a:solidFill>
            </a:endParaRPr>
          </a:p>
        </p:txBody>
      </p:sp>
      <p:sp>
        <p:nvSpPr>
          <p:cNvPr id="426" name="Google Shape;426;p33"/>
          <p:cNvSpPr/>
          <p:nvPr/>
        </p:nvSpPr>
        <p:spPr>
          <a:xfrm>
            <a:off x="3303450" y="2709925"/>
            <a:ext cx="10851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Used Robinhood to invest</a:t>
            </a:r>
            <a:endParaRPr sz="1100">
              <a:solidFill>
                <a:srgbClr val="666666"/>
              </a:solidFill>
            </a:endParaRPr>
          </a:p>
        </p:txBody>
      </p:sp>
      <p:sp>
        <p:nvSpPr>
          <p:cNvPr id="427" name="Google Shape;427;p33"/>
          <p:cNvSpPr/>
          <p:nvPr/>
        </p:nvSpPr>
        <p:spPr>
          <a:xfrm>
            <a:off x="4706450" y="116175"/>
            <a:ext cx="14937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Stock prices decreasing should prompt selling stock</a:t>
            </a:r>
            <a:endParaRPr sz="1100">
              <a:solidFill>
                <a:srgbClr val="666666"/>
              </a:solidFill>
            </a:endParaRPr>
          </a:p>
        </p:txBody>
      </p:sp>
      <p:sp>
        <p:nvSpPr>
          <p:cNvPr id="428" name="Google Shape;428;p33"/>
          <p:cNvSpPr/>
          <p:nvPr/>
        </p:nvSpPr>
        <p:spPr>
          <a:xfrm>
            <a:off x="4677350" y="951200"/>
            <a:ext cx="11451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Apps that others use are  validated and more safe</a:t>
            </a:r>
            <a:endParaRPr sz="1100">
              <a:solidFill>
                <a:srgbClr val="666666"/>
              </a:solidFill>
            </a:endParaRPr>
          </a:p>
        </p:txBody>
      </p:sp>
      <p:sp>
        <p:nvSpPr>
          <p:cNvPr id="429" name="Google Shape;429;p33"/>
          <p:cNvSpPr/>
          <p:nvPr/>
        </p:nvSpPr>
        <p:spPr>
          <a:xfrm>
            <a:off x="388600" y="3573350"/>
            <a:ext cx="13305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Did research on the companies before investing</a:t>
            </a:r>
            <a:endParaRPr sz="1100">
              <a:solidFill>
                <a:srgbClr val="666666"/>
              </a:solidFill>
            </a:endParaRPr>
          </a:p>
        </p:txBody>
      </p:sp>
      <p:sp>
        <p:nvSpPr>
          <p:cNvPr id="430" name="Google Shape;430;p33"/>
          <p:cNvSpPr/>
          <p:nvPr/>
        </p:nvSpPr>
        <p:spPr>
          <a:xfrm>
            <a:off x="6312900" y="121300"/>
            <a:ext cx="1824600" cy="568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There is a lot of knowledge about stocks that is unknown</a:t>
            </a:r>
            <a:endParaRPr sz="1100">
              <a:solidFill>
                <a:srgbClr val="666666"/>
              </a:solidFill>
            </a:endParaRPr>
          </a:p>
        </p:txBody>
      </p:sp>
      <p:sp>
        <p:nvSpPr>
          <p:cNvPr id="431" name="Google Shape;431;p33"/>
          <p:cNvSpPr/>
          <p:nvPr/>
        </p:nvSpPr>
        <p:spPr>
          <a:xfrm>
            <a:off x="2194975" y="116375"/>
            <a:ext cx="1226400" cy="861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Didn’t know anything about investing in college</a:t>
            </a:r>
            <a:endParaRPr sz="1100">
              <a:solidFill>
                <a:srgbClr val="666666"/>
              </a:solidFill>
            </a:endParaRPr>
          </a:p>
        </p:txBody>
      </p:sp>
      <p:sp>
        <p:nvSpPr>
          <p:cNvPr id="432" name="Google Shape;432;p33"/>
          <p:cNvSpPr/>
          <p:nvPr/>
        </p:nvSpPr>
        <p:spPr>
          <a:xfrm>
            <a:off x="3513738" y="254000"/>
            <a:ext cx="967200" cy="1409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Got interested in investing after stocks were in her comp package </a:t>
            </a:r>
            <a:endParaRPr sz="1100">
              <a:solidFill>
                <a:srgbClr val="666666"/>
              </a:solidFill>
            </a:endParaRPr>
          </a:p>
        </p:txBody>
      </p:sp>
      <p:sp>
        <p:nvSpPr>
          <p:cNvPr id="433" name="Google Shape;433;p33"/>
          <p:cNvSpPr/>
          <p:nvPr/>
        </p:nvSpPr>
        <p:spPr>
          <a:xfrm>
            <a:off x="2108450" y="1046175"/>
            <a:ext cx="1330500" cy="861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Doesn’t want to invest since economic situation is awful</a:t>
            </a:r>
            <a:endParaRPr sz="1100">
              <a:solidFill>
                <a:srgbClr val="666666"/>
              </a:solidFill>
            </a:endParaRPr>
          </a:p>
        </p:txBody>
      </p:sp>
      <p:sp>
        <p:nvSpPr>
          <p:cNvPr id="434" name="Google Shape;434;p33"/>
          <p:cNvSpPr/>
          <p:nvPr/>
        </p:nvSpPr>
        <p:spPr>
          <a:xfrm>
            <a:off x="2881375" y="3603475"/>
            <a:ext cx="1569900" cy="861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Joined paid group with “investing expert” that told his strategies to follow</a:t>
            </a:r>
            <a:endParaRPr sz="1100">
              <a:solidFill>
                <a:srgbClr val="666666"/>
              </a:solidFill>
            </a:endParaRPr>
          </a:p>
        </p:txBody>
      </p:sp>
      <p:sp>
        <p:nvSpPr>
          <p:cNvPr id="435" name="Google Shape;435;p33"/>
          <p:cNvSpPr/>
          <p:nvPr/>
        </p:nvSpPr>
        <p:spPr>
          <a:xfrm>
            <a:off x="755150" y="4379775"/>
            <a:ext cx="15699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Uses xueqiu.com, a forum where people discuss stocks</a:t>
            </a:r>
            <a:endParaRPr sz="1100">
              <a:solidFill>
                <a:srgbClr val="666666"/>
              </a:solidFill>
            </a:endParaRPr>
          </a:p>
        </p:txBody>
      </p:sp>
      <p:sp>
        <p:nvSpPr>
          <p:cNvPr id="436" name="Google Shape;436;p33"/>
          <p:cNvSpPr/>
          <p:nvPr/>
        </p:nvSpPr>
        <p:spPr>
          <a:xfrm>
            <a:off x="7751625" y="418575"/>
            <a:ext cx="13305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Stocks are unsafe, even if in the long term</a:t>
            </a:r>
            <a:endParaRPr sz="1100">
              <a:solidFill>
                <a:srgbClr val="666666"/>
              </a:solidFill>
            </a:endParaRPr>
          </a:p>
        </p:txBody>
      </p:sp>
      <p:sp>
        <p:nvSpPr>
          <p:cNvPr id="437" name="Google Shape;437;p33"/>
          <p:cNvSpPr/>
          <p:nvPr/>
        </p:nvSpPr>
        <p:spPr>
          <a:xfrm>
            <a:off x="4720375" y="1817050"/>
            <a:ext cx="15699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Financial advisors are expensive for the average person</a:t>
            </a:r>
            <a:endParaRPr sz="1100">
              <a:solidFill>
                <a:srgbClr val="666666"/>
              </a:solidFill>
            </a:endParaRPr>
          </a:p>
        </p:txBody>
      </p:sp>
      <p:sp>
        <p:nvSpPr>
          <p:cNvPr id="438" name="Google Shape;438;p33"/>
          <p:cNvSpPr/>
          <p:nvPr/>
        </p:nvSpPr>
        <p:spPr>
          <a:xfrm>
            <a:off x="3357975" y="1786225"/>
            <a:ext cx="10851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Financial advisor is too expensive</a:t>
            </a:r>
            <a:endParaRPr sz="1100">
              <a:solidFill>
                <a:srgbClr val="666666"/>
              </a:solidFill>
            </a:endParaRPr>
          </a:p>
        </p:txBody>
      </p:sp>
      <p:sp>
        <p:nvSpPr>
          <p:cNvPr id="439" name="Google Shape;439;p33"/>
          <p:cNvSpPr/>
          <p:nvPr/>
        </p:nvSpPr>
        <p:spPr>
          <a:xfrm>
            <a:off x="157900" y="1998875"/>
            <a:ext cx="1569900" cy="5109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Wants more knowledge in stocks</a:t>
            </a:r>
            <a:endParaRPr sz="1100">
              <a:solidFill>
                <a:srgbClr val="666666"/>
              </a:solidFill>
            </a:endParaRPr>
          </a:p>
        </p:txBody>
      </p:sp>
      <p:sp>
        <p:nvSpPr>
          <p:cNvPr id="440" name="Google Shape;440;p33"/>
          <p:cNvSpPr/>
          <p:nvPr/>
        </p:nvSpPr>
        <p:spPr>
          <a:xfrm>
            <a:off x="157900" y="528050"/>
            <a:ext cx="792900" cy="861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Bank is safer than stocks</a:t>
            </a:r>
            <a:endParaRPr sz="1100">
              <a:solidFill>
                <a:srgbClr val="666666"/>
              </a:solidFill>
            </a:endParaRPr>
          </a:p>
        </p:txBody>
      </p:sp>
      <p:sp>
        <p:nvSpPr>
          <p:cNvPr id="441" name="Google Shape;441;p33"/>
          <p:cNvSpPr/>
          <p:nvPr/>
        </p:nvSpPr>
        <p:spPr>
          <a:xfrm>
            <a:off x="876200" y="116175"/>
            <a:ext cx="12264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Friends around her invested with Robinhood that inspired her</a:t>
            </a:r>
            <a:endParaRPr sz="1100">
              <a:solidFill>
                <a:srgbClr val="666666"/>
              </a:solidFill>
            </a:endParaRPr>
          </a:p>
        </p:txBody>
      </p:sp>
      <p:sp>
        <p:nvSpPr>
          <p:cNvPr id="442" name="Google Shape;442;p33"/>
          <p:cNvSpPr/>
          <p:nvPr/>
        </p:nvSpPr>
        <p:spPr>
          <a:xfrm>
            <a:off x="807250" y="977375"/>
            <a:ext cx="1226400" cy="928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Biases companies she invests in based on personal opinion</a:t>
            </a:r>
            <a:endParaRPr sz="1100">
              <a:solidFill>
                <a:srgbClr val="666666"/>
              </a:solidFill>
            </a:endParaRPr>
          </a:p>
        </p:txBody>
      </p:sp>
      <p:sp>
        <p:nvSpPr>
          <p:cNvPr id="443" name="Google Shape;443;p33"/>
          <p:cNvSpPr/>
          <p:nvPr/>
        </p:nvSpPr>
        <p:spPr>
          <a:xfrm>
            <a:off x="6695175" y="804375"/>
            <a:ext cx="967200" cy="1063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People trust community opinion in investing</a:t>
            </a:r>
            <a:endParaRPr sz="1100">
              <a:solidFill>
                <a:srgbClr val="666666"/>
              </a:solidFill>
            </a:endParaRPr>
          </a:p>
        </p:txBody>
      </p:sp>
      <p:sp>
        <p:nvSpPr>
          <p:cNvPr id="444" name="Google Shape;444;p33"/>
          <p:cNvSpPr/>
          <p:nvPr/>
        </p:nvSpPr>
        <p:spPr>
          <a:xfrm>
            <a:off x="1877650" y="1975975"/>
            <a:ext cx="1330500" cy="568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No knowledge to make confidence decisions </a:t>
            </a:r>
            <a:endParaRPr sz="1100">
              <a:solidFill>
                <a:srgbClr val="666666"/>
              </a:solidFill>
            </a:endParaRPr>
          </a:p>
        </p:txBody>
      </p:sp>
      <p:sp>
        <p:nvSpPr>
          <p:cNvPr id="445" name="Google Shape;445;p33"/>
          <p:cNvSpPr/>
          <p:nvPr/>
        </p:nvSpPr>
        <p:spPr>
          <a:xfrm>
            <a:off x="1792150" y="3505850"/>
            <a:ext cx="967200" cy="928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Still invests most in bank (checking account)</a:t>
            </a:r>
            <a:endParaRPr sz="1100">
              <a:solidFill>
                <a:srgbClr val="666666"/>
              </a:solidFill>
            </a:endParaRPr>
          </a:p>
        </p:txBody>
      </p:sp>
      <p:sp>
        <p:nvSpPr>
          <p:cNvPr id="446" name="Google Shape;446;p33"/>
          <p:cNvSpPr/>
          <p:nvPr/>
        </p:nvSpPr>
        <p:spPr>
          <a:xfrm>
            <a:off x="2511650" y="4571575"/>
            <a:ext cx="1569900" cy="5109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Learns new skills with teachers offline</a:t>
            </a:r>
            <a:endParaRPr sz="1100">
              <a:solidFill>
                <a:srgbClr val="666666"/>
              </a:solidFill>
            </a:endParaRPr>
          </a:p>
        </p:txBody>
      </p:sp>
      <p:sp>
        <p:nvSpPr>
          <p:cNvPr id="447" name="Google Shape;447;p33"/>
          <p:cNvSpPr/>
          <p:nvPr/>
        </p:nvSpPr>
        <p:spPr>
          <a:xfrm>
            <a:off x="6273175" y="1770050"/>
            <a:ext cx="849600" cy="73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It is harder to learn online</a:t>
            </a:r>
            <a:endParaRPr sz="1100">
              <a:solidFill>
                <a:srgbClr val="666666"/>
              </a:solidFill>
            </a:endParaRPr>
          </a:p>
        </p:txBody>
      </p:sp>
      <p:sp>
        <p:nvSpPr>
          <p:cNvPr id="448" name="Google Shape;448;p33"/>
          <p:cNvSpPr/>
          <p:nvPr/>
        </p:nvSpPr>
        <p:spPr>
          <a:xfrm>
            <a:off x="7751625" y="1123412"/>
            <a:ext cx="1330500" cy="1008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Investing is not for people until they have a need (ie given in comp package)</a:t>
            </a:r>
            <a:endParaRPr sz="1100">
              <a:solidFill>
                <a:srgbClr val="666666"/>
              </a:solidFill>
            </a:endParaRPr>
          </a:p>
        </p:txBody>
      </p:sp>
      <p:sp>
        <p:nvSpPr>
          <p:cNvPr id="449" name="Google Shape;449;p33"/>
          <p:cNvSpPr/>
          <p:nvPr/>
        </p:nvSpPr>
        <p:spPr>
          <a:xfrm>
            <a:off x="4699438" y="2652350"/>
            <a:ext cx="11451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Inspired by friends to try new financial apps</a:t>
            </a:r>
            <a:endParaRPr sz="1100">
              <a:solidFill>
                <a:srgbClr val="666666"/>
              </a:solidFill>
            </a:endParaRPr>
          </a:p>
        </p:txBody>
      </p:sp>
      <p:sp>
        <p:nvSpPr>
          <p:cNvPr id="450" name="Google Shape;450;p33"/>
          <p:cNvSpPr/>
          <p:nvPr/>
        </p:nvSpPr>
        <p:spPr>
          <a:xfrm>
            <a:off x="5959000" y="2642350"/>
            <a:ext cx="10851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Attached to familiar companies</a:t>
            </a:r>
            <a:endParaRPr sz="1100">
              <a:solidFill>
                <a:srgbClr val="666666"/>
              </a:solidFill>
            </a:endParaRPr>
          </a:p>
        </p:txBody>
      </p:sp>
      <p:sp>
        <p:nvSpPr>
          <p:cNvPr id="451" name="Google Shape;451;p33"/>
          <p:cNvSpPr/>
          <p:nvPr/>
        </p:nvSpPr>
        <p:spPr>
          <a:xfrm>
            <a:off x="7158550" y="2644750"/>
            <a:ext cx="9054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Safer putting money in something </a:t>
            </a:r>
            <a:endParaRPr sz="1100">
              <a:solidFill>
                <a:srgbClr val="666666"/>
              </a:solidFill>
            </a:endParaRPr>
          </a:p>
        </p:txBody>
      </p:sp>
      <p:sp>
        <p:nvSpPr>
          <p:cNvPr id="452" name="Google Shape;452;p33"/>
          <p:cNvSpPr/>
          <p:nvPr/>
        </p:nvSpPr>
        <p:spPr>
          <a:xfrm>
            <a:off x="7217725" y="2093725"/>
            <a:ext cx="1824600" cy="400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Financial advisors can be trusted to make decisions</a:t>
            </a:r>
            <a:endParaRPr sz="1100">
              <a:solidFill>
                <a:srgbClr val="666666"/>
              </a:solidFill>
            </a:endParaRPr>
          </a:p>
        </p:txBody>
      </p:sp>
      <p:sp>
        <p:nvSpPr>
          <p:cNvPr id="453" name="Google Shape;453;p33"/>
          <p:cNvSpPr/>
          <p:nvPr/>
        </p:nvSpPr>
        <p:spPr>
          <a:xfrm>
            <a:off x="5914800" y="872425"/>
            <a:ext cx="8496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Investing can be learned online</a:t>
            </a:r>
            <a:endParaRPr sz="1100">
              <a:solidFill>
                <a:srgbClr val="666666"/>
              </a:solidFill>
            </a:endParaRPr>
          </a:p>
        </p:txBody>
      </p:sp>
      <p:sp>
        <p:nvSpPr>
          <p:cNvPr id="454" name="Google Shape;454;p33"/>
          <p:cNvSpPr/>
          <p:nvPr/>
        </p:nvSpPr>
        <p:spPr>
          <a:xfrm>
            <a:off x="8210175" y="2649575"/>
            <a:ext cx="792900" cy="1153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Scared of using investing as a way to save money</a:t>
            </a:r>
            <a:endParaRPr sz="1100">
              <a:solidFill>
                <a:srgbClr val="666666"/>
              </a:solidFill>
            </a:endParaRPr>
          </a:p>
        </p:txBody>
      </p:sp>
      <p:sp>
        <p:nvSpPr>
          <p:cNvPr id="455" name="Google Shape;455;p33"/>
          <p:cNvSpPr/>
          <p:nvPr/>
        </p:nvSpPr>
        <p:spPr>
          <a:xfrm>
            <a:off x="4707025" y="3518200"/>
            <a:ext cx="10851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Comforted by group decisions </a:t>
            </a:r>
            <a:endParaRPr sz="1100">
              <a:solidFill>
                <a:srgbClr val="666666"/>
              </a:solidFill>
            </a:endParaRPr>
          </a:p>
        </p:txBody>
      </p:sp>
      <p:sp>
        <p:nvSpPr>
          <p:cNvPr id="456" name="Google Shape;456;p33"/>
          <p:cNvSpPr/>
          <p:nvPr/>
        </p:nvSpPr>
        <p:spPr>
          <a:xfrm>
            <a:off x="5959000" y="3457650"/>
            <a:ext cx="9672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Happy to do things with friends</a:t>
            </a:r>
            <a:endParaRPr sz="1100">
              <a:solidFill>
                <a:srgbClr val="666666"/>
              </a:solidFill>
            </a:endParaRPr>
          </a:p>
        </p:txBody>
      </p:sp>
      <p:sp>
        <p:nvSpPr>
          <p:cNvPr id="457" name="Google Shape;457;p33"/>
          <p:cNvSpPr/>
          <p:nvPr/>
        </p:nvSpPr>
        <p:spPr>
          <a:xfrm>
            <a:off x="7019650" y="3540300"/>
            <a:ext cx="10443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Relieved to have forums that share knowledge</a:t>
            </a:r>
            <a:endParaRPr sz="1100">
              <a:solidFill>
                <a:srgbClr val="666666"/>
              </a:solidFill>
            </a:endParaRPr>
          </a:p>
        </p:txBody>
      </p:sp>
      <p:sp>
        <p:nvSpPr>
          <p:cNvPr id="458" name="Google Shape;458;p33"/>
          <p:cNvSpPr/>
          <p:nvPr/>
        </p:nvSpPr>
        <p:spPr>
          <a:xfrm>
            <a:off x="4749850" y="4267050"/>
            <a:ext cx="6903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Trusts experts</a:t>
            </a:r>
            <a:endParaRPr sz="1100">
              <a:solidFill>
                <a:srgbClr val="666666"/>
              </a:solidFill>
            </a:endParaRPr>
          </a:p>
        </p:txBody>
      </p:sp>
      <p:sp>
        <p:nvSpPr>
          <p:cNvPr id="459" name="Google Shape;459;p33"/>
          <p:cNvSpPr/>
          <p:nvPr/>
        </p:nvSpPr>
        <p:spPr>
          <a:xfrm>
            <a:off x="5620113" y="4267050"/>
            <a:ext cx="9054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Faithful to opinion of  experts</a:t>
            </a:r>
            <a:endParaRPr sz="1100">
              <a:solidFill>
                <a:srgbClr val="666666"/>
              </a:solidFill>
            </a:endParaRPr>
          </a:p>
        </p:txBody>
      </p:sp>
      <p:sp>
        <p:nvSpPr>
          <p:cNvPr id="460" name="Google Shape;460;p33"/>
          <p:cNvSpPr/>
          <p:nvPr/>
        </p:nvSpPr>
        <p:spPr>
          <a:xfrm>
            <a:off x="6659300" y="4435850"/>
            <a:ext cx="1330500" cy="568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Afraid of losing her money </a:t>
            </a:r>
            <a:endParaRPr sz="1100">
              <a:solidFill>
                <a:srgbClr val="666666"/>
              </a:solidFill>
            </a:endParaRPr>
          </a:p>
        </p:txBody>
      </p:sp>
      <p:sp>
        <p:nvSpPr>
          <p:cNvPr id="461" name="Google Shape;461;p33"/>
          <p:cNvSpPr/>
          <p:nvPr/>
        </p:nvSpPr>
        <p:spPr>
          <a:xfrm>
            <a:off x="7893875" y="3903875"/>
            <a:ext cx="1226400" cy="791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Inexperienced to make financial decision </a:t>
            </a:r>
            <a:endParaRPr sz="1100">
              <a:solidFill>
                <a:srgbClr val="666666"/>
              </a:solidFill>
            </a:endParaRPr>
          </a:p>
        </p:txBody>
      </p:sp>
      <p:sp>
        <p:nvSpPr>
          <p:cNvPr id="462" name="Google Shape;462;p33"/>
          <p:cNvSpPr/>
          <p:nvPr/>
        </p:nvSpPr>
        <p:spPr>
          <a:xfrm>
            <a:off x="1299700" y="3236325"/>
            <a:ext cx="1952100" cy="13134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Invests in stocks when there is a community (ie forum influences company choices, friends influence platform)</a:t>
            </a:r>
            <a:endParaRPr sz="1200" b="1"/>
          </a:p>
        </p:txBody>
      </p:sp>
      <p:sp>
        <p:nvSpPr>
          <p:cNvPr id="463" name="Google Shape;463;p33"/>
          <p:cNvSpPr/>
          <p:nvPr/>
        </p:nvSpPr>
        <p:spPr>
          <a:xfrm>
            <a:off x="1485425" y="656725"/>
            <a:ext cx="1493700" cy="1153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Doesn’t have the knowledge to motivate herself to invest in stocks </a:t>
            </a:r>
            <a:endParaRPr sz="1200" b="1"/>
          </a:p>
        </p:txBody>
      </p:sp>
      <p:sp>
        <p:nvSpPr>
          <p:cNvPr id="464" name="Google Shape;464;p33"/>
          <p:cNvSpPr/>
          <p:nvPr/>
        </p:nvSpPr>
        <p:spPr>
          <a:xfrm>
            <a:off x="6273175" y="696700"/>
            <a:ext cx="1493700" cy="1008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External support is necessary to start investing</a:t>
            </a:r>
            <a:endParaRPr sz="1200" b="1"/>
          </a:p>
        </p:txBody>
      </p:sp>
      <p:sp>
        <p:nvSpPr>
          <p:cNvPr id="465" name="Google Shape;465;p33"/>
          <p:cNvSpPr/>
          <p:nvPr/>
        </p:nvSpPr>
        <p:spPr>
          <a:xfrm>
            <a:off x="5270688" y="3062000"/>
            <a:ext cx="1493700" cy="1008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Scared of using stocks as a investment method</a:t>
            </a:r>
            <a:endParaRPr sz="1200" b="1"/>
          </a:p>
        </p:txBody>
      </p:sp>
      <p:sp>
        <p:nvSpPr>
          <p:cNvPr id="466" name="Google Shape;466;p33"/>
          <p:cNvSpPr/>
          <p:nvPr/>
        </p:nvSpPr>
        <p:spPr>
          <a:xfrm>
            <a:off x="7292188" y="3002425"/>
            <a:ext cx="1493700" cy="1008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Motivated to invest with a community</a:t>
            </a:r>
            <a:endParaRPr sz="12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470"/>
        <p:cNvGrpSpPr/>
        <p:nvPr/>
      </p:nvGrpSpPr>
      <p:grpSpPr>
        <a:xfrm>
          <a:off x="0" y="0"/>
          <a:ext cx="0" cy="0"/>
          <a:chOff x="0" y="0"/>
          <a:chExt cx="0" cy="0"/>
        </a:xfrm>
      </p:grpSpPr>
      <p:sp>
        <p:nvSpPr>
          <p:cNvPr id="471" name="Google Shape;471;p34"/>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Interview Analysis</a:t>
            </a:r>
            <a:endParaRPr/>
          </a:p>
        </p:txBody>
      </p:sp>
      <p:sp>
        <p:nvSpPr>
          <p:cNvPr id="472" name="Google Shape;472;p34"/>
          <p:cNvSpPr txBox="1"/>
          <p:nvPr/>
        </p:nvSpPr>
        <p:spPr>
          <a:xfrm>
            <a:off x="791775" y="1180500"/>
            <a:ext cx="7560600" cy="320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accent3"/>
                </a:solidFill>
                <a:latin typeface="Chewy"/>
                <a:ea typeface="Chewy"/>
                <a:cs typeface="Chewy"/>
                <a:sym typeface="Chewy"/>
              </a:rPr>
              <a:t>Contradictions</a:t>
            </a:r>
            <a:endParaRPr sz="2000">
              <a:solidFill>
                <a:schemeClr val="accent3"/>
              </a:solidFill>
              <a:latin typeface="Chewy"/>
              <a:ea typeface="Chewy"/>
              <a:cs typeface="Chewy"/>
              <a:sym typeface="Chewy"/>
            </a:endParaRPr>
          </a:p>
          <a:p>
            <a:pPr marL="457200" lvl="0" indent="-317500" algn="l" rtl="0">
              <a:spcBef>
                <a:spcPts val="0"/>
              </a:spcBef>
              <a:spcAft>
                <a:spcPts val="0"/>
              </a:spcAft>
              <a:buClr>
                <a:schemeClr val="accent5"/>
              </a:buClr>
              <a:buSzPts val="1400"/>
              <a:buFont typeface="Ubuntu"/>
              <a:buChar char="●"/>
            </a:pPr>
            <a:r>
              <a:rPr lang="en" sz="1600">
                <a:latin typeface="Ubuntu"/>
                <a:ea typeface="Ubuntu"/>
                <a:cs typeface="Ubuntu"/>
                <a:sym typeface="Ubuntu"/>
              </a:rPr>
              <a:t>There are people with an interest / need to learn about investing but never actually started learning, because they are discouraged by the impression that investment is complicated and inaccessible. </a:t>
            </a:r>
            <a:endParaRPr>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Tensions</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became scared of investing in stock after they have lost money.</a:t>
            </a:r>
            <a:endParaRPr sz="1600">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5"/>
                </a:solidFill>
                <a:latin typeface="Ubuntu"/>
                <a:ea typeface="Ubuntu"/>
                <a:cs typeface="Ubuntu"/>
                <a:sym typeface="Ubuntu"/>
              </a:rPr>
              <a:t> </a:t>
            </a:r>
            <a:r>
              <a:rPr lang="en" sz="2000">
                <a:solidFill>
                  <a:schemeClr val="accent3"/>
                </a:solidFill>
                <a:latin typeface="Chewy"/>
                <a:ea typeface="Chewy"/>
                <a:cs typeface="Chewy"/>
                <a:sym typeface="Chewy"/>
              </a:rPr>
              <a:t>Surprises</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a:latin typeface="Ubuntu"/>
                <a:ea typeface="Ubuntu"/>
                <a:cs typeface="Ubuntu"/>
                <a:sym typeface="Ubuntu"/>
              </a:rPr>
              <a:t>Being in a circle of people who invest is a motivating factor for newbies to start investing themselves. </a:t>
            </a:r>
            <a:endParaRPr sz="1600">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latin typeface="Ubuntu"/>
                <a:ea typeface="Ubuntu"/>
                <a:cs typeface="Ubuntu"/>
                <a:sym typeface="Ubuntu"/>
              </a:rPr>
              <a:t>The prevalence of stock-based compensation makes the understanding of investment relevant even to employees who don’t actively invest. </a:t>
            </a:r>
            <a:endParaRPr sz="1600">
              <a:latin typeface="Ubuntu"/>
              <a:ea typeface="Ubuntu"/>
              <a:cs typeface="Ubuntu"/>
              <a:sym typeface="Ubuntu"/>
            </a:endParaRPr>
          </a:p>
          <a:p>
            <a:pPr marL="457200" lvl="0" indent="0" algn="l" rtl="0">
              <a:spcBef>
                <a:spcPts val="0"/>
              </a:spcBef>
              <a:spcAft>
                <a:spcPts val="1600"/>
              </a:spcAft>
              <a:buNone/>
            </a:pPr>
            <a:endParaRPr>
              <a:solidFill>
                <a:schemeClr val="accent5"/>
              </a:solidFill>
              <a:latin typeface="Ubuntu"/>
              <a:ea typeface="Ubuntu"/>
              <a:cs typeface="Ubuntu"/>
              <a:sym typeface="Ubuntu"/>
            </a:endParaRPr>
          </a:p>
        </p:txBody>
      </p:sp>
      <p:grpSp>
        <p:nvGrpSpPr>
          <p:cNvPr id="473" name="Google Shape;473;p34"/>
          <p:cNvGrpSpPr/>
          <p:nvPr/>
        </p:nvGrpSpPr>
        <p:grpSpPr>
          <a:xfrm rot="10800000">
            <a:off x="7887770" y="539509"/>
            <a:ext cx="542964" cy="465786"/>
            <a:chOff x="5863675" y="3789852"/>
            <a:chExt cx="542964" cy="465786"/>
          </a:xfrm>
        </p:grpSpPr>
        <p:sp>
          <p:nvSpPr>
            <p:cNvPr id="474" name="Google Shape;474;p3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34"/>
          <p:cNvGrpSpPr/>
          <p:nvPr/>
        </p:nvGrpSpPr>
        <p:grpSpPr>
          <a:xfrm rot="10800000" flipH="1">
            <a:off x="713219" y="463903"/>
            <a:ext cx="542964" cy="465786"/>
            <a:chOff x="5863675" y="3789852"/>
            <a:chExt cx="542964" cy="465786"/>
          </a:xfrm>
        </p:grpSpPr>
        <p:sp>
          <p:nvSpPr>
            <p:cNvPr id="477" name="Google Shape;477;p3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482"/>
        <p:cNvGrpSpPr/>
        <p:nvPr/>
      </p:nvGrpSpPr>
      <p:grpSpPr>
        <a:xfrm>
          <a:off x="0" y="0"/>
          <a:ext cx="0" cy="0"/>
          <a:chOff x="0" y="0"/>
          <a:chExt cx="0" cy="0"/>
        </a:xfrm>
      </p:grpSpPr>
      <p:grpSp>
        <p:nvGrpSpPr>
          <p:cNvPr id="483" name="Google Shape;483;p35"/>
          <p:cNvGrpSpPr/>
          <p:nvPr/>
        </p:nvGrpSpPr>
        <p:grpSpPr>
          <a:xfrm rot="10800000">
            <a:off x="7887770" y="929709"/>
            <a:ext cx="542964" cy="465786"/>
            <a:chOff x="5863675" y="3789852"/>
            <a:chExt cx="542964" cy="465786"/>
          </a:xfrm>
        </p:grpSpPr>
        <p:sp>
          <p:nvSpPr>
            <p:cNvPr id="484" name="Google Shape;484;p35"/>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35"/>
          <p:cNvGrpSpPr/>
          <p:nvPr/>
        </p:nvGrpSpPr>
        <p:grpSpPr>
          <a:xfrm rot="10800000" flipH="1">
            <a:off x="713219" y="929828"/>
            <a:ext cx="542964" cy="465786"/>
            <a:chOff x="5863675" y="3789852"/>
            <a:chExt cx="542964" cy="465786"/>
          </a:xfrm>
        </p:grpSpPr>
        <p:sp>
          <p:nvSpPr>
            <p:cNvPr id="487" name="Google Shape;487;p35"/>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9" name="Google Shape;489;p35"/>
          <p:cNvPicPr preferRelativeResize="0">
            <a:picLocks noGrp="1"/>
          </p:cNvPicPr>
          <p:nvPr>
            <p:ph type="pic" idx="2"/>
          </p:nvPr>
        </p:nvPicPr>
        <p:blipFill rotWithShape="1">
          <a:blip r:embed="rId3">
            <a:alphaModFix/>
          </a:blip>
          <a:srcRect l="524" r="534"/>
          <a:stretch/>
        </p:blipFill>
        <p:spPr>
          <a:xfrm>
            <a:off x="965263" y="1518875"/>
            <a:ext cx="1406700" cy="1421700"/>
          </a:xfrm>
          <a:prstGeom prst="roundRect">
            <a:avLst>
              <a:gd name="adj" fmla="val 16667"/>
            </a:avLst>
          </a:prstGeom>
          <a:noFill/>
          <a:ln>
            <a:noFill/>
          </a:ln>
        </p:spPr>
      </p:pic>
      <p:sp>
        <p:nvSpPr>
          <p:cNvPr id="490" name="Google Shape;490;p35"/>
          <p:cNvSpPr txBox="1"/>
          <p:nvPr/>
        </p:nvSpPr>
        <p:spPr>
          <a:xfrm>
            <a:off x="892525" y="3118150"/>
            <a:ext cx="1552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Ubuntu"/>
                <a:ea typeface="Ubuntu"/>
                <a:cs typeface="Ubuntu"/>
                <a:sym typeface="Ubuntu"/>
              </a:rPr>
              <a:t>“Hazel”</a:t>
            </a:r>
            <a:endParaRPr sz="1800">
              <a:latin typeface="Ubuntu"/>
              <a:ea typeface="Ubuntu"/>
              <a:cs typeface="Ubuntu"/>
              <a:sym typeface="Ubuntu"/>
            </a:endParaRPr>
          </a:p>
        </p:txBody>
      </p:sp>
      <p:sp>
        <p:nvSpPr>
          <p:cNvPr id="491" name="Google Shape;491;p35"/>
          <p:cNvSpPr txBox="1"/>
          <p:nvPr/>
        </p:nvSpPr>
        <p:spPr>
          <a:xfrm>
            <a:off x="892525" y="3579850"/>
            <a:ext cx="1552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Ubuntu"/>
                <a:ea typeface="Ubuntu"/>
                <a:cs typeface="Ubuntu"/>
                <a:sym typeface="Ubuntu"/>
              </a:rPr>
              <a:t>A recent college graduate student who works at Nvidia.</a:t>
            </a:r>
            <a:endParaRPr sz="1200">
              <a:latin typeface="Ubuntu"/>
              <a:ea typeface="Ubuntu"/>
              <a:cs typeface="Ubuntu"/>
              <a:sym typeface="Ubuntu"/>
            </a:endParaRPr>
          </a:p>
          <a:p>
            <a:pPr marL="0" lvl="0" indent="0" algn="ctr" rtl="0">
              <a:spcBef>
                <a:spcPts val="0"/>
              </a:spcBef>
              <a:spcAft>
                <a:spcPts val="0"/>
              </a:spcAft>
              <a:buNone/>
            </a:pPr>
            <a:r>
              <a:rPr lang="en" sz="1200" b="1">
                <a:latin typeface="Ubuntu"/>
                <a:ea typeface="Ubuntu"/>
                <a:cs typeface="Ubuntu"/>
                <a:sym typeface="Ubuntu"/>
              </a:rPr>
              <a:t>Time:</a:t>
            </a:r>
            <a:r>
              <a:rPr lang="en" sz="1200">
                <a:latin typeface="Ubuntu"/>
                <a:ea typeface="Ubuntu"/>
                <a:cs typeface="Ubuntu"/>
                <a:sym typeface="Ubuntu"/>
              </a:rPr>
              <a:t> 30 minutes</a:t>
            </a:r>
            <a:endParaRPr sz="1200">
              <a:latin typeface="Ubuntu"/>
              <a:ea typeface="Ubuntu"/>
              <a:cs typeface="Ubuntu"/>
              <a:sym typeface="Ubuntu"/>
            </a:endParaRPr>
          </a:p>
          <a:p>
            <a:pPr marL="0" lvl="0" indent="0" algn="ctr" rtl="0">
              <a:spcBef>
                <a:spcPts val="0"/>
              </a:spcBef>
              <a:spcAft>
                <a:spcPts val="0"/>
              </a:spcAft>
              <a:buNone/>
            </a:pPr>
            <a:r>
              <a:rPr lang="en" sz="1200" b="1">
                <a:latin typeface="Ubuntu"/>
                <a:ea typeface="Ubuntu"/>
                <a:cs typeface="Ubuntu"/>
                <a:sym typeface="Ubuntu"/>
              </a:rPr>
              <a:t>Location: </a:t>
            </a:r>
            <a:r>
              <a:rPr lang="en" sz="1200">
                <a:latin typeface="Ubuntu"/>
                <a:ea typeface="Ubuntu"/>
                <a:cs typeface="Ubuntu"/>
                <a:sym typeface="Ubuntu"/>
              </a:rPr>
              <a:t>Stanford</a:t>
            </a:r>
            <a:endParaRPr sz="1200">
              <a:latin typeface="Ubuntu"/>
              <a:ea typeface="Ubuntu"/>
              <a:cs typeface="Ubuntu"/>
              <a:sym typeface="Ubuntu"/>
            </a:endParaRPr>
          </a:p>
        </p:txBody>
      </p:sp>
      <p:sp>
        <p:nvSpPr>
          <p:cNvPr id="492" name="Google Shape;492;p35"/>
          <p:cNvSpPr/>
          <p:nvPr/>
        </p:nvSpPr>
        <p:spPr>
          <a:xfrm>
            <a:off x="3318025" y="417725"/>
            <a:ext cx="5274900" cy="1826100"/>
          </a:xfrm>
          <a:prstGeom prst="wedgeEllipseCallout">
            <a:avLst>
              <a:gd name="adj1" fmla="val -58230"/>
              <a:gd name="adj2" fmla="val 58623"/>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txBox="1"/>
          <p:nvPr/>
        </p:nvSpPr>
        <p:spPr>
          <a:xfrm>
            <a:off x="4094125" y="536075"/>
            <a:ext cx="37227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5"/>
                </a:solidFill>
                <a:latin typeface="Ubuntu"/>
                <a:ea typeface="Ubuntu"/>
                <a:cs typeface="Ubuntu"/>
                <a:sym typeface="Ubuntu"/>
              </a:rPr>
              <a:t>(Stock market simulations) I don’t think the good outweighs the bad … It might empower someone and give them too much confidence and they might end up gambling with too much money on the stock market, and it does not perform as good as it does on the app, they might get upset.</a:t>
            </a:r>
            <a:endParaRPr sz="1300">
              <a:solidFill>
                <a:schemeClr val="accent5"/>
              </a:solidFill>
              <a:latin typeface="Ubuntu"/>
              <a:ea typeface="Ubuntu"/>
              <a:cs typeface="Ubuntu"/>
              <a:sym typeface="Ubuntu"/>
            </a:endParaRPr>
          </a:p>
        </p:txBody>
      </p:sp>
      <p:sp>
        <p:nvSpPr>
          <p:cNvPr id="494" name="Google Shape;494;p35"/>
          <p:cNvSpPr txBox="1"/>
          <p:nvPr/>
        </p:nvSpPr>
        <p:spPr>
          <a:xfrm>
            <a:off x="3591425" y="2286850"/>
            <a:ext cx="512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Ubuntu"/>
                <a:ea typeface="Ubuntu"/>
                <a:cs typeface="Ubuntu"/>
                <a:sym typeface="Ubuntu"/>
              </a:rPr>
              <a:t>Insight: </a:t>
            </a:r>
            <a:r>
              <a:rPr lang="en">
                <a:latin typeface="Ubuntu"/>
                <a:ea typeface="Ubuntu"/>
                <a:cs typeface="Ubuntu"/>
                <a:sym typeface="Ubuntu"/>
              </a:rPr>
              <a:t>Simulations with fake money does not replicate real life behaviours and may give a false sense of confidence.</a:t>
            </a:r>
            <a:endParaRPr>
              <a:latin typeface="Ubuntu"/>
              <a:ea typeface="Ubuntu"/>
              <a:cs typeface="Ubuntu"/>
              <a:sym typeface="Ubuntu"/>
            </a:endParaRPr>
          </a:p>
        </p:txBody>
      </p:sp>
      <p:sp>
        <p:nvSpPr>
          <p:cNvPr id="495" name="Google Shape;495;p35"/>
          <p:cNvSpPr/>
          <p:nvPr/>
        </p:nvSpPr>
        <p:spPr>
          <a:xfrm>
            <a:off x="3318025" y="2972100"/>
            <a:ext cx="5517600" cy="1421700"/>
          </a:xfrm>
          <a:prstGeom prst="wedgeEllipseCallout">
            <a:avLst>
              <a:gd name="adj1" fmla="val -53284"/>
              <a:gd name="adj2" fmla="val 4854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txBox="1"/>
          <p:nvPr/>
        </p:nvSpPr>
        <p:spPr>
          <a:xfrm>
            <a:off x="4047375" y="3078950"/>
            <a:ext cx="41361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5"/>
                </a:solidFill>
                <a:latin typeface="Ubuntu"/>
                <a:ea typeface="Ubuntu"/>
                <a:cs typeface="Ubuntu"/>
                <a:sym typeface="Ubuntu"/>
              </a:rPr>
              <a:t>When asked about co-investing</a:t>
            </a:r>
            <a:endParaRPr sz="1300">
              <a:solidFill>
                <a:schemeClr val="accent5"/>
              </a:solidFill>
              <a:latin typeface="Ubuntu"/>
              <a:ea typeface="Ubuntu"/>
              <a:cs typeface="Ubuntu"/>
              <a:sym typeface="Ubuntu"/>
            </a:endParaRPr>
          </a:p>
          <a:p>
            <a:pPr marL="0" lvl="0" indent="0" algn="l" rtl="0">
              <a:spcBef>
                <a:spcPts val="0"/>
              </a:spcBef>
              <a:spcAft>
                <a:spcPts val="0"/>
              </a:spcAft>
              <a:buNone/>
            </a:pPr>
            <a:endParaRPr sz="1300">
              <a:solidFill>
                <a:schemeClr val="accent5"/>
              </a:solidFill>
              <a:latin typeface="Ubuntu"/>
              <a:ea typeface="Ubuntu"/>
              <a:cs typeface="Ubuntu"/>
              <a:sym typeface="Ubuntu"/>
            </a:endParaRPr>
          </a:p>
          <a:p>
            <a:pPr marL="0" lvl="0" indent="0" algn="l" rtl="0">
              <a:spcBef>
                <a:spcPts val="0"/>
              </a:spcBef>
              <a:spcAft>
                <a:spcPts val="0"/>
              </a:spcAft>
              <a:buNone/>
            </a:pPr>
            <a:r>
              <a:rPr lang="en" sz="1300">
                <a:solidFill>
                  <a:schemeClr val="accent5"/>
                </a:solidFill>
                <a:latin typeface="Ubuntu"/>
                <a:ea typeface="Ubuntu"/>
                <a:cs typeface="Ubuntu"/>
                <a:sym typeface="Ubuntu"/>
              </a:rPr>
              <a:t>“I think there is always that grey area. I don’t know if I want to take the risk when to comes to doing something that could potentially ruin a friendship.”</a:t>
            </a:r>
            <a:endParaRPr sz="1300">
              <a:solidFill>
                <a:schemeClr val="accent5"/>
              </a:solidFill>
              <a:latin typeface="Ubuntu"/>
              <a:ea typeface="Ubuntu"/>
              <a:cs typeface="Ubuntu"/>
              <a:sym typeface="Ubuntu"/>
            </a:endParaRPr>
          </a:p>
        </p:txBody>
      </p:sp>
      <p:sp>
        <p:nvSpPr>
          <p:cNvPr id="497" name="Google Shape;497;p35"/>
          <p:cNvSpPr txBox="1"/>
          <p:nvPr/>
        </p:nvSpPr>
        <p:spPr>
          <a:xfrm>
            <a:off x="3874975" y="4469050"/>
            <a:ext cx="4839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Ubuntu"/>
                <a:ea typeface="Ubuntu"/>
                <a:cs typeface="Ubuntu"/>
                <a:sym typeface="Ubuntu"/>
              </a:rPr>
              <a:t>Insight: </a:t>
            </a:r>
            <a:r>
              <a:rPr lang="en">
                <a:latin typeface="Ubuntu"/>
                <a:ea typeface="Ubuntu"/>
                <a:cs typeface="Ubuntu"/>
                <a:sym typeface="Ubuntu"/>
              </a:rPr>
              <a:t>Co-investing might monetize relationships and cause friction and unnecessary pressure in our social lives.</a:t>
            </a:r>
            <a:endParaRPr>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501"/>
        <p:cNvGrpSpPr/>
        <p:nvPr/>
      </p:nvGrpSpPr>
      <p:grpSpPr>
        <a:xfrm>
          <a:off x="0" y="0"/>
          <a:ext cx="0" cy="0"/>
          <a:chOff x="0" y="0"/>
          <a:chExt cx="0" cy="0"/>
        </a:xfrm>
      </p:grpSpPr>
      <p:cxnSp>
        <p:nvCxnSpPr>
          <p:cNvPr id="502" name="Google Shape;502;p36"/>
          <p:cNvCxnSpPr/>
          <p:nvPr/>
        </p:nvCxnSpPr>
        <p:spPr>
          <a:xfrm rot="10800000" flipH="1">
            <a:off x="11625" y="2565900"/>
            <a:ext cx="9146700" cy="11700"/>
          </a:xfrm>
          <a:prstGeom prst="straightConnector1">
            <a:avLst/>
          </a:prstGeom>
          <a:noFill/>
          <a:ln w="19050" cap="flat" cmpd="sng">
            <a:solidFill>
              <a:srgbClr val="000000"/>
            </a:solidFill>
            <a:prstDash val="solid"/>
            <a:round/>
            <a:headEnd type="none" w="med" len="med"/>
            <a:tailEnd type="none" w="med" len="med"/>
          </a:ln>
        </p:spPr>
      </p:cxnSp>
      <p:cxnSp>
        <p:nvCxnSpPr>
          <p:cNvPr id="503" name="Google Shape;503;p36"/>
          <p:cNvCxnSpPr/>
          <p:nvPr/>
        </p:nvCxnSpPr>
        <p:spPr>
          <a:xfrm>
            <a:off x="4573300" y="-23275"/>
            <a:ext cx="11700" cy="5166600"/>
          </a:xfrm>
          <a:prstGeom prst="straightConnector1">
            <a:avLst/>
          </a:prstGeom>
          <a:noFill/>
          <a:ln w="19050" cap="flat" cmpd="sng">
            <a:solidFill>
              <a:srgbClr val="000000"/>
            </a:solidFill>
            <a:prstDash val="solid"/>
            <a:round/>
            <a:headEnd type="none" w="med" len="med"/>
            <a:tailEnd type="none" w="med" len="med"/>
          </a:ln>
        </p:spPr>
      </p:cxnSp>
      <p:sp>
        <p:nvSpPr>
          <p:cNvPr id="504" name="Google Shape;504;p36"/>
          <p:cNvSpPr txBox="1"/>
          <p:nvPr/>
        </p:nvSpPr>
        <p:spPr>
          <a:xfrm>
            <a:off x="222250" y="116375"/>
            <a:ext cx="52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Say</a:t>
            </a:r>
            <a:endParaRPr/>
          </a:p>
        </p:txBody>
      </p:sp>
      <p:sp>
        <p:nvSpPr>
          <p:cNvPr id="505" name="Google Shape;505;p36"/>
          <p:cNvSpPr txBox="1"/>
          <p:nvPr/>
        </p:nvSpPr>
        <p:spPr>
          <a:xfrm>
            <a:off x="8064075" y="4626925"/>
            <a:ext cx="79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Feel</a:t>
            </a:r>
            <a:endParaRPr/>
          </a:p>
        </p:txBody>
      </p:sp>
      <p:sp>
        <p:nvSpPr>
          <p:cNvPr id="506" name="Google Shape;506;p36"/>
          <p:cNvSpPr txBox="1"/>
          <p:nvPr/>
        </p:nvSpPr>
        <p:spPr>
          <a:xfrm>
            <a:off x="222250" y="4626925"/>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Do</a:t>
            </a:r>
            <a:endParaRPr/>
          </a:p>
        </p:txBody>
      </p:sp>
      <p:sp>
        <p:nvSpPr>
          <p:cNvPr id="507" name="Google Shape;507;p36"/>
          <p:cNvSpPr txBox="1"/>
          <p:nvPr/>
        </p:nvSpPr>
        <p:spPr>
          <a:xfrm>
            <a:off x="8250275" y="116375"/>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Think</a:t>
            </a:r>
            <a:endParaRPr/>
          </a:p>
        </p:txBody>
      </p:sp>
      <p:sp>
        <p:nvSpPr>
          <p:cNvPr id="508" name="Google Shape;508;p36"/>
          <p:cNvSpPr/>
          <p:nvPr/>
        </p:nvSpPr>
        <p:spPr>
          <a:xfrm>
            <a:off x="1392900" y="42750"/>
            <a:ext cx="994200" cy="624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No formal training in finance</a:t>
            </a:r>
            <a:endParaRPr sz="1100"/>
          </a:p>
        </p:txBody>
      </p:sp>
      <p:sp>
        <p:nvSpPr>
          <p:cNvPr id="509" name="Google Shape;509;p36"/>
          <p:cNvSpPr/>
          <p:nvPr/>
        </p:nvSpPr>
        <p:spPr>
          <a:xfrm>
            <a:off x="1415300" y="666750"/>
            <a:ext cx="11241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Brother taught her how to use brokerage accounts and vanguard.</a:t>
            </a:r>
            <a:endParaRPr sz="1100"/>
          </a:p>
        </p:txBody>
      </p:sp>
      <p:sp>
        <p:nvSpPr>
          <p:cNvPr id="510" name="Google Shape;510;p36"/>
          <p:cNvSpPr/>
          <p:nvPr/>
        </p:nvSpPr>
        <p:spPr>
          <a:xfrm>
            <a:off x="2685800" y="42750"/>
            <a:ext cx="1588800" cy="797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Her coworkers taught her how to use 401k and stock options for companies.</a:t>
            </a:r>
            <a:endParaRPr sz="1100"/>
          </a:p>
        </p:txBody>
      </p:sp>
      <p:sp>
        <p:nvSpPr>
          <p:cNvPr id="511" name="Google Shape;511;p36"/>
          <p:cNvSpPr/>
          <p:nvPr/>
        </p:nvSpPr>
        <p:spPr>
          <a:xfrm>
            <a:off x="94600" y="2639850"/>
            <a:ext cx="1746900" cy="797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Joined her company’s slack channel on personal finance on the day of the interview.</a:t>
            </a:r>
            <a:endParaRPr sz="1100"/>
          </a:p>
        </p:txBody>
      </p:sp>
      <p:sp>
        <p:nvSpPr>
          <p:cNvPr id="512" name="Google Shape;512;p36"/>
          <p:cNvSpPr/>
          <p:nvPr/>
        </p:nvSpPr>
        <p:spPr>
          <a:xfrm>
            <a:off x="1874975" y="2583600"/>
            <a:ext cx="1588800" cy="797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Does not practice short selling or buy/sell stocks for immediate profit.</a:t>
            </a:r>
            <a:endParaRPr sz="1100"/>
          </a:p>
        </p:txBody>
      </p:sp>
      <p:sp>
        <p:nvSpPr>
          <p:cNvPr id="513" name="Google Shape;513;p36"/>
          <p:cNvSpPr/>
          <p:nvPr/>
        </p:nvSpPr>
        <p:spPr>
          <a:xfrm>
            <a:off x="1248100" y="1694688"/>
            <a:ext cx="1588800" cy="797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Started investing around the time when she transitioned into college.</a:t>
            </a:r>
            <a:endParaRPr sz="1100"/>
          </a:p>
        </p:txBody>
      </p:sp>
      <p:sp>
        <p:nvSpPr>
          <p:cNvPr id="514" name="Google Shape;514;p36"/>
          <p:cNvSpPr/>
          <p:nvPr/>
        </p:nvSpPr>
        <p:spPr>
          <a:xfrm>
            <a:off x="15550" y="3499800"/>
            <a:ext cx="13305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Followed her brother’s advice since high school. He is an econ PhD student.</a:t>
            </a:r>
            <a:endParaRPr sz="1100"/>
          </a:p>
        </p:txBody>
      </p:sp>
      <p:sp>
        <p:nvSpPr>
          <p:cNvPr id="515" name="Google Shape;515;p36"/>
          <p:cNvSpPr/>
          <p:nvPr/>
        </p:nvSpPr>
        <p:spPr>
          <a:xfrm>
            <a:off x="1506400" y="3348925"/>
            <a:ext cx="13620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Didn’t talk about personal finance with friends before joining Nvidia.</a:t>
            </a:r>
            <a:endParaRPr sz="1100"/>
          </a:p>
        </p:txBody>
      </p:sp>
      <p:sp>
        <p:nvSpPr>
          <p:cNvPr id="516" name="Google Shape;516;p36"/>
          <p:cNvSpPr/>
          <p:nvPr/>
        </p:nvSpPr>
        <p:spPr>
          <a:xfrm>
            <a:off x="4616500" y="2606550"/>
            <a:ext cx="1330500" cy="751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Overwhelmed looking into personal finance on her own.</a:t>
            </a:r>
            <a:endParaRPr sz="1100"/>
          </a:p>
        </p:txBody>
      </p:sp>
      <p:sp>
        <p:nvSpPr>
          <p:cNvPr id="517" name="Google Shape;517;p36"/>
          <p:cNvSpPr/>
          <p:nvPr/>
        </p:nvSpPr>
        <p:spPr>
          <a:xfrm>
            <a:off x="15550" y="1382050"/>
            <a:ext cx="1330500" cy="751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Doesn’t know who to trust when it comes to financial advice.</a:t>
            </a:r>
            <a:endParaRPr sz="1100"/>
          </a:p>
        </p:txBody>
      </p:sp>
      <p:sp>
        <p:nvSpPr>
          <p:cNvPr id="518" name="Google Shape;518;p36"/>
          <p:cNvSpPr/>
          <p:nvPr/>
        </p:nvSpPr>
        <p:spPr>
          <a:xfrm>
            <a:off x="2666550" y="914075"/>
            <a:ext cx="18228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Family still remains to be the most influential factor when it comes to her current personal finance decisions.</a:t>
            </a:r>
            <a:endParaRPr sz="1100"/>
          </a:p>
        </p:txBody>
      </p:sp>
      <p:sp>
        <p:nvSpPr>
          <p:cNvPr id="519" name="Google Shape;519;p36"/>
          <p:cNvSpPr/>
          <p:nvPr/>
        </p:nvSpPr>
        <p:spPr>
          <a:xfrm>
            <a:off x="2868400" y="1868200"/>
            <a:ext cx="1673400" cy="5994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Before graduating college, she saw investment as a hobby</a:t>
            </a:r>
            <a:endParaRPr sz="1100"/>
          </a:p>
        </p:txBody>
      </p:sp>
      <p:sp>
        <p:nvSpPr>
          <p:cNvPr id="520" name="Google Shape;520;p36"/>
          <p:cNvSpPr/>
          <p:nvPr/>
        </p:nvSpPr>
        <p:spPr>
          <a:xfrm>
            <a:off x="7581600" y="646913"/>
            <a:ext cx="1588800" cy="797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Stock market is the most confusing aspect of personal finance.</a:t>
            </a:r>
            <a:endParaRPr sz="1100"/>
          </a:p>
        </p:txBody>
      </p:sp>
      <p:sp>
        <p:nvSpPr>
          <p:cNvPr id="521" name="Google Shape;521;p36"/>
          <p:cNvSpPr/>
          <p:nvPr/>
        </p:nvSpPr>
        <p:spPr>
          <a:xfrm>
            <a:off x="5772100" y="42750"/>
            <a:ext cx="1155300" cy="1108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Trustworthy fin advisor:</a:t>
            </a:r>
            <a:endParaRPr sz="1100"/>
          </a:p>
          <a:p>
            <a:pPr marL="0" lvl="0" indent="0" algn="l" rtl="0">
              <a:spcBef>
                <a:spcPts val="0"/>
              </a:spcBef>
              <a:spcAft>
                <a:spcPts val="0"/>
              </a:spcAft>
              <a:buNone/>
            </a:pPr>
            <a:r>
              <a:rPr lang="en" sz="1100"/>
              <a:t>-Suggestive not imperative</a:t>
            </a:r>
            <a:endParaRPr sz="1100"/>
          </a:p>
          <a:p>
            <a:pPr marL="0" lvl="0" indent="0" algn="l" rtl="0">
              <a:spcBef>
                <a:spcPts val="0"/>
              </a:spcBef>
              <a:spcAft>
                <a:spcPts val="0"/>
              </a:spcAft>
              <a:buNone/>
            </a:pPr>
            <a:r>
              <a:rPr lang="en" sz="1100"/>
              <a:t>-Have backing to their claims</a:t>
            </a:r>
            <a:endParaRPr sz="1100"/>
          </a:p>
        </p:txBody>
      </p:sp>
      <p:sp>
        <p:nvSpPr>
          <p:cNvPr id="522" name="Google Shape;522;p36"/>
          <p:cNvSpPr/>
          <p:nvPr/>
        </p:nvSpPr>
        <p:spPr>
          <a:xfrm>
            <a:off x="4616500" y="42750"/>
            <a:ext cx="1124100" cy="1302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Trustworthy financial app:</a:t>
            </a:r>
            <a:endParaRPr sz="1100"/>
          </a:p>
          <a:p>
            <a:pPr marL="0" lvl="0" indent="0" algn="l" rtl="0">
              <a:spcBef>
                <a:spcPts val="0"/>
              </a:spcBef>
              <a:spcAft>
                <a:spcPts val="0"/>
              </a:spcAft>
              <a:buNone/>
            </a:pPr>
            <a:r>
              <a:rPr lang="en" sz="1100"/>
              <a:t>-keeps her data and money secure</a:t>
            </a:r>
            <a:endParaRPr sz="1100"/>
          </a:p>
          <a:p>
            <a:pPr marL="0" lvl="0" indent="0" algn="l" rtl="0">
              <a:spcBef>
                <a:spcPts val="0"/>
              </a:spcBef>
              <a:spcAft>
                <a:spcPts val="0"/>
              </a:spcAft>
              <a:buNone/>
            </a:pPr>
            <a:r>
              <a:rPr lang="en" sz="1100"/>
              <a:t>-shows where it gets its info from</a:t>
            </a:r>
            <a:endParaRPr sz="1100"/>
          </a:p>
        </p:txBody>
      </p:sp>
      <p:sp>
        <p:nvSpPr>
          <p:cNvPr id="523" name="Google Shape;523;p36"/>
          <p:cNvSpPr/>
          <p:nvPr/>
        </p:nvSpPr>
        <p:spPr>
          <a:xfrm>
            <a:off x="5978500" y="2606550"/>
            <a:ext cx="1330500" cy="751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Fortunate to have a good role model in her brother.</a:t>
            </a:r>
            <a:endParaRPr sz="1100"/>
          </a:p>
        </p:txBody>
      </p:sp>
      <p:sp>
        <p:nvSpPr>
          <p:cNvPr id="524" name="Google Shape;524;p36"/>
          <p:cNvSpPr/>
          <p:nvPr/>
        </p:nvSpPr>
        <p:spPr>
          <a:xfrm>
            <a:off x="4616500" y="3387300"/>
            <a:ext cx="1716300" cy="993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Stock market simulation will empower people and give them too much confidence, such that they may end up making bad decisions.</a:t>
            </a:r>
            <a:endParaRPr sz="1100"/>
          </a:p>
        </p:txBody>
      </p:sp>
      <p:sp>
        <p:nvSpPr>
          <p:cNvPr id="525" name="Google Shape;525;p36"/>
          <p:cNvSpPr/>
          <p:nvPr/>
        </p:nvSpPr>
        <p:spPr>
          <a:xfrm>
            <a:off x="4616500" y="1382050"/>
            <a:ext cx="1822800" cy="5994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Financial app for children should prioritize on being interactive and fun.</a:t>
            </a:r>
            <a:endParaRPr sz="1100"/>
          </a:p>
        </p:txBody>
      </p:sp>
      <p:sp>
        <p:nvSpPr>
          <p:cNvPr id="526" name="Google Shape;526;p36"/>
          <p:cNvSpPr/>
          <p:nvPr/>
        </p:nvSpPr>
        <p:spPr>
          <a:xfrm>
            <a:off x="7505200" y="1455450"/>
            <a:ext cx="1588800" cy="1036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It would be nice to have a formal education where she could learn everything related to personal finance.</a:t>
            </a:r>
            <a:endParaRPr sz="1100"/>
          </a:p>
        </p:txBody>
      </p:sp>
      <p:sp>
        <p:nvSpPr>
          <p:cNvPr id="527" name="Google Shape;527;p36"/>
          <p:cNvSpPr/>
          <p:nvPr/>
        </p:nvSpPr>
        <p:spPr>
          <a:xfrm>
            <a:off x="15550" y="464975"/>
            <a:ext cx="13620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Nvidia does not educate their employees on personal finance.</a:t>
            </a:r>
            <a:endParaRPr sz="1100"/>
          </a:p>
        </p:txBody>
      </p:sp>
      <p:sp>
        <p:nvSpPr>
          <p:cNvPr id="528" name="Google Shape;528;p36"/>
          <p:cNvSpPr/>
          <p:nvPr/>
        </p:nvSpPr>
        <p:spPr>
          <a:xfrm>
            <a:off x="6321400" y="1190713"/>
            <a:ext cx="1194900" cy="797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The question of how to handle money is pretty subjective.</a:t>
            </a:r>
            <a:endParaRPr sz="1100"/>
          </a:p>
        </p:txBody>
      </p:sp>
      <p:sp>
        <p:nvSpPr>
          <p:cNvPr id="529" name="Google Shape;529;p36"/>
          <p:cNvSpPr/>
          <p:nvPr/>
        </p:nvSpPr>
        <p:spPr>
          <a:xfrm>
            <a:off x="6413750" y="3387300"/>
            <a:ext cx="1330500" cy="751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Fears that co investing could potentially ruin a friendship.</a:t>
            </a:r>
            <a:endParaRPr sz="1100"/>
          </a:p>
        </p:txBody>
      </p:sp>
      <p:sp>
        <p:nvSpPr>
          <p:cNvPr id="530" name="Google Shape;530;p36"/>
          <p:cNvSpPr/>
          <p:nvPr/>
        </p:nvSpPr>
        <p:spPr>
          <a:xfrm>
            <a:off x="7340500" y="2606550"/>
            <a:ext cx="1330500" cy="751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Afraid that co investing could monetize a friendship.</a:t>
            </a:r>
            <a:endParaRPr sz="1100"/>
          </a:p>
        </p:txBody>
      </p:sp>
      <p:sp>
        <p:nvSpPr>
          <p:cNvPr id="531" name="Google Shape;531;p36"/>
          <p:cNvSpPr/>
          <p:nvPr/>
        </p:nvSpPr>
        <p:spPr>
          <a:xfrm>
            <a:off x="6364300" y="4168050"/>
            <a:ext cx="13305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Hard and Intimidating to jump into conversations about finance.</a:t>
            </a:r>
            <a:endParaRPr sz="1100"/>
          </a:p>
        </p:txBody>
      </p:sp>
      <p:sp>
        <p:nvSpPr>
          <p:cNvPr id="532" name="Google Shape;532;p36"/>
          <p:cNvSpPr/>
          <p:nvPr/>
        </p:nvSpPr>
        <p:spPr>
          <a:xfrm>
            <a:off x="3417700" y="2598450"/>
            <a:ext cx="11241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Mostly had finance conversations with family members</a:t>
            </a:r>
            <a:endParaRPr sz="1100"/>
          </a:p>
        </p:txBody>
      </p:sp>
      <p:sp>
        <p:nvSpPr>
          <p:cNvPr id="533" name="Google Shape;533;p36"/>
          <p:cNvSpPr/>
          <p:nvPr/>
        </p:nvSpPr>
        <p:spPr>
          <a:xfrm>
            <a:off x="2844050" y="3499800"/>
            <a:ext cx="13620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Attempted to look into personal finance on her own but it wasn’t successful.</a:t>
            </a:r>
            <a:endParaRPr sz="1100"/>
          </a:p>
        </p:txBody>
      </p:sp>
      <p:sp>
        <p:nvSpPr>
          <p:cNvPr id="534" name="Google Shape;534;p36"/>
          <p:cNvSpPr/>
          <p:nvPr/>
        </p:nvSpPr>
        <p:spPr>
          <a:xfrm>
            <a:off x="880150" y="4263000"/>
            <a:ext cx="1822800" cy="880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She talks to people about finance to weigh the different options for allocating her money. (takes it as advice)</a:t>
            </a:r>
            <a:endParaRPr sz="1100"/>
          </a:p>
        </p:txBody>
      </p:sp>
      <p:sp>
        <p:nvSpPr>
          <p:cNvPr id="535" name="Google Shape;535;p36"/>
          <p:cNvSpPr/>
          <p:nvPr/>
        </p:nvSpPr>
        <p:spPr>
          <a:xfrm>
            <a:off x="4636450" y="2051250"/>
            <a:ext cx="1062300" cy="485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Stock market is volatile</a:t>
            </a:r>
            <a:endParaRPr sz="1100"/>
          </a:p>
        </p:txBody>
      </p:sp>
      <p:sp>
        <p:nvSpPr>
          <p:cNvPr id="536" name="Google Shape;536;p36"/>
          <p:cNvSpPr/>
          <p:nvPr/>
        </p:nvSpPr>
        <p:spPr>
          <a:xfrm>
            <a:off x="5723575" y="2093900"/>
            <a:ext cx="1522800" cy="400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Saving in the bank is not the best option.</a:t>
            </a:r>
            <a:endParaRPr sz="1100"/>
          </a:p>
        </p:txBody>
      </p:sp>
      <p:sp>
        <p:nvSpPr>
          <p:cNvPr id="537" name="Google Shape;537;p36"/>
          <p:cNvSpPr/>
          <p:nvPr/>
        </p:nvSpPr>
        <p:spPr>
          <a:xfrm>
            <a:off x="2726725" y="4401150"/>
            <a:ext cx="1822800" cy="709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She has played financial games such as monopoly and gerrymandering</a:t>
            </a:r>
            <a:endParaRPr sz="1100"/>
          </a:p>
        </p:txBody>
      </p:sp>
      <p:sp>
        <p:nvSpPr>
          <p:cNvPr id="538" name="Google Shape;538;p36"/>
          <p:cNvSpPr/>
          <p:nvPr/>
        </p:nvSpPr>
        <p:spPr>
          <a:xfrm>
            <a:off x="6882963" y="0"/>
            <a:ext cx="1414200" cy="709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Learned a lot from gerrymandering game because it was fun.</a:t>
            </a:r>
            <a:endParaRPr sz="1100"/>
          </a:p>
        </p:txBody>
      </p:sp>
      <p:sp>
        <p:nvSpPr>
          <p:cNvPr id="539" name="Google Shape;539;p36"/>
          <p:cNvSpPr/>
          <p:nvPr/>
        </p:nvSpPr>
        <p:spPr>
          <a:xfrm>
            <a:off x="4608775" y="4480650"/>
            <a:ext cx="1716300" cy="624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Safe to trust sources if people she trusts trust them.</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543"/>
        <p:cNvGrpSpPr/>
        <p:nvPr/>
      </p:nvGrpSpPr>
      <p:grpSpPr>
        <a:xfrm>
          <a:off x="0" y="0"/>
          <a:ext cx="0" cy="0"/>
          <a:chOff x="0" y="0"/>
          <a:chExt cx="0" cy="0"/>
        </a:xfrm>
      </p:grpSpPr>
      <p:cxnSp>
        <p:nvCxnSpPr>
          <p:cNvPr id="544" name="Google Shape;544;p37"/>
          <p:cNvCxnSpPr/>
          <p:nvPr/>
        </p:nvCxnSpPr>
        <p:spPr>
          <a:xfrm rot="10800000" flipH="1">
            <a:off x="11625" y="2565900"/>
            <a:ext cx="9146700" cy="11700"/>
          </a:xfrm>
          <a:prstGeom prst="straightConnector1">
            <a:avLst/>
          </a:prstGeom>
          <a:noFill/>
          <a:ln w="19050" cap="flat" cmpd="sng">
            <a:solidFill>
              <a:srgbClr val="000000"/>
            </a:solidFill>
            <a:prstDash val="solid"/>
            <a:round/>
            <a:headEnd type="none" w="med" len="med"/>
            <a:tailEnd type="none" w="med" len="med"/>
          </a:ln>
        </p:spPr>
      </p:cxnSp>
      <p:cxnSp>
        <p:nvCxnSpPr>
          <p:cNvPr id="545" name="Google Shape;545;p37"/>
          <p:cNvCxnSpPr/>
          <p:nvPr/>
        </p:nvCxnSpPr>
        <p:spPr>
          <a:xfrm>
            <a:off x="4573300" y="-23275"/>
            <a:ext cx="11700" cy="5166600"/>
          </a:xfrm>
          <a:prstGeom prst="straightConnector1">
            <a:avLst/>
          </a:prstGeom>
          <a:noFill/>
          <a:ln w="19050" cap="flat" cmpd="sng">
            <a:solidFill>
              <a:srgbClr val="000000"/>
            </a:solidFill>
            <a:prstDash val="solid"/>
            <a:round/>
            <a:headEnd type="none" w="med" len="med"/>
            <a:tailEnd type="none" w="med" len="med"/>
          </a:ln>
        </p:spPr>
      </p:cxnSp>
      <p:sp>
        <p:nvSpPr>
          <p:cNvPr id="546" name="Google Shape;546;p37"/>
          <p:cNvSpPr txBox="1"/>
          <p:nvPr/>
        </p:nvSpPr>
        <p:spPr>
          <a:xfrm>
            <a:off x="222250" y="116375"/>
            <a:ext cx="52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Say</a:t>
            </a:r>
            <a:endParaRPr/>
          </a:p>
        </p:txBody>
      </p:sp>
      <p:sp>
        <p:nvSpPr>
          <p:cNvPr id="547" name="Google Shape;547;p37"/>
          <p:cNvSpPr txBox="1"/>
          <p:nvPr/>
        </p:nvSpPr>
        <p:spPr>
          <a:xfrm>
            <a:off x="8064075" y="4626925"/>
            <a:ext cx="79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Feel</a:t>
            </a:r>
            <a:endParaRPr/>
          </a:p>
        </p:txBody>
      </p:sp>
      <p:sp>
        <p:nvSpPr>
          <p:cNvPr id="548" name="Google Shape;548;p37"/>
          <p:cNvSpPr txBox="1"/>
          <p:nvPr/>
        </p:nvSpPr>
        <p:spPr>
          <a:xfrm>
            <a:off x="222250" y="4626925"/>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Do</a:t>
            </a:r>
            <a:endParaRPr/>
          </a:p>
        </p:txBody>
      </p:sp>
      <p:sp>
        <p:nvSpPr>
          <p:cNvPr id="549" name="Google Shape;549;p37"/>
          <p:cNvSpPr txBox="1"/>
          <p:nvPr/>
        </p:nvSpPr>
        <p:spPr>
          <a:xfrm>
            <a:off x="8250275" y="116375"/>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Think</a:t>
            </a:r>
            <a:endParaRPr/>
          </a:p>
        </p:txBody>
      </p:sp>
      <p:sp>
        <p:nvSpPr>
          <p:cNvPr id="550" name="Google Shape;550;p37"/>
          <p:cNvSpPr/>
          <p:nvPr/>
        </p:nvSpPr>
        <p:spPr>
          <a:xfrm>
            <a:off x="1392900" y="42750"/>
            <a:ext cx="994200" cy="624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No formal training in finance</a:t>
            </a:r>
            <a:endParaRPr sz="1100">
              <a:solidFill>
                <a:srgbClr val="666666"/>
              </a:solidFill>
            </a:endParaRPr>
          </a:p>
        </p:txBody>
      </p:sp>
      <p:sp>
        <p:nvSpPr>
          <p:cNvPr id="551" name="Google Shape;551;p37"/>
          <p:cNvSpPr/>
          <p:nvPr/>
        </p:nvSpPr>
        <p:spPr>
          <a:xfrm>
            <a:off x="1415300" y="666750"/>
            <a:ext cx="11241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Brother taught her how to use brokerage accounts and vanguard.</a:t>
            </a:r>
            <a:endParaRPr sz="1100">
              <a:solidFill>
                <a:srgbClr val="666666"/>
              </a:solidFill>
            </a:endParaRPr>
          </a:p>
        </p:txBody>
      </p:sp>
      <p:sp>
        <p:nvSpPr>
          <p:cNvPr id="552" name="Google Shape;552;p37"/>
          <p:cNvSpPr/>
          <p:nvPr/>
        </p:nvSpPr>
        <p:spPr>
          <a:xfrm>
            <a:off x="2685800" y="42750"/>
            <a:ext cx="1588800" cy="797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Her coworkers taught her how to use 401k and stock options for companies.</a:t>
            </a:r>
            <a:endParaRPr sz="1100">
              <a:solidFill>
                <a:srgbClr val="666666"/>
              </a:solidFill>
            </a:endParaRPr>
          </a:p>
        </p:txBody>
      </p:sp>
      <p:sp>
        <p:nvSpPr>
          <p:cNvPr id="553" name="Google Shape;553;p37"/>
          <p:cNvSpPr/>
          <p:nvPr/>
        </p:nvSpPr>
        <p:spPr>
          <a:xfrm>
            <a:off x="94600" y="2639850"/>
            <a:ext cx="1746900" cy="797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Joined her company’s slack channel on personal finance on the day of the interview.</a:t>
            </a:r>
            <a:endParaRPr sz="1100"/>
          </a:p>
        </p:txBody>
      </p:sp>
      <p:sp>
        <p:nvSpPr>
          <p:cNvPr id="554" name="Google Shape;554;p37"/>
          <p:cNvSpPr/>
          <p:nvPr/>
        </p:nvSpPr>
        <p:spPr>
          <a:xfrm>
            <a:off x="1874975" y="2583600"/>
            <a:ext cx="1588800" cy="797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Does not practice short selling or buy/sell stocks for immediate profit.</a:t>
            </a:r>
            <a:endParaRPr sz="1100">
              <a:solidFill>
                <a:srgbClr val="666666"/>
              </a:solidFill>
            </a:endParaRPr>
          </a:p>
        </p:txBody>
      </p:sp>
      <p:sp>
        <p:nvSpPr>
          <p:cNvPr id="555" name="Google Shape;555;p37"/>
          <p:cNvSpPr/>
          <p:nvPr/>
        </p:nvSpPr>
        <p:spPr>
          <a:xfrm>
            <a:off x="1248100" y="1694688"/>
            <a:ext cx="1588800" cy="797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Started investing around the time when she transitioned into college.</a:t>
            </a:r>
            <a:endParaRPr sz="1100">
              <a:solidFill>
                <a:srgbClr val="666666"/>
              </a:solidFill>
            </a:endParaRPr>
          </a:p>
        </p:txBody>
      </p:sp>
      <p:sp>
        <p:nvSpPr>
          <p:cNvPr id="556" name="Google Shape;556;p37"/>
          <p:cNvSpPr/>
          <p:nvPr/>
        </p:nvSpPr>
        <p:spPr>
          <a:xfrm>
            <a:off x="15550" y="3499800"/>
            <a:ext cx="13305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100">
                <a:solidFill>
                  <a:srgbClr val="666666"/>
                </a:solidFill>
              </a:rPr>
              <a:t>Followed her brother’s advice since high school. He is an econ PhD student.</a:t>
            </a:r>
            <a:endParaRPr sz="1100">
              <a:solidFill>
                <a:srgbClr val="666666"/>
              </a:solidFill>
            </a:endParaRPr>
          </a:p>
        </p:txBody>
      </p:sp>
      <p:sp>
        <p:nvSpPr>
          <p:cNvPr id="557" name="Google Shape;557;p37"/>
          <p:cNvSpPr/>
          <p:nvPr/>
        </p:nvSpPr>
        <p:spPr>
          <a:xfrm>
            <a:off x="1506400" y="3348925"/>
            <a:ext cx="13620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Didn’t talk about personal finance with friends before joining Nvidia.</a:t>
            </a:r>
            <a:endParaRPr sz="1100">
              <a:solidFill>
                <a:srgbClr val="666666"/>
              </a:solidFill>
            </a:endParaRPr>
          </a:p>
        </p:txBody>
      </p:sp>
      <p:sp>
        <p:nvSpPr>
          <p:cNvPr id="558" name="Google Shape;558;p37"/>
          <p:cNvSpPr/>
          <p:nvPr/>
        </p:nvSpPr>
        <p:spPr>
          <a:xfrm>
            <a:off x="4616500" y="2606550"/>
            <a:ext cx="1330500" cy="751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Overwhelmed looking into personal finance on her own.</a:t>
            </a:r>
            <a:endParaRPr sz="1100">
              <a:solidFill>
                <a:srgbClr val="666666"/>
              </a:solidFill>
            </a:endParaRPr>
          </a:p>
        </p:txBody>
      </p:sp>
      <p:sp>
        <p:nvSpPr>
          <p:cNvPr id="559" name="Google Shape;559;p37"/>
          <p:cNvSpPr/>
          <p:nvPr/>
        </p:nvSpPr>
        <p:spPr>
          <a:xfrm>
            <a:off x="15550" y="1382050"/>
            <a:ext cx="1330500" cy="751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Doesn’t know who to trust when it comes to financial advice.</a:t>
            </a:r>
            <a:endParaRPr sz="1100">
              <a:solidFill>
                <a:srgbClr val="666666"/>
              </a:solidFill>
            </a:endParaRPr>
          </a:p>
        </p:txBody>
      </p:sp>
      <p:sp>
        <p:nvSpPr>
          <p:cNvPr id="560" name="Google Shape;560;p37"/>
          <p:cNvSpPr/>
          <p:nvPr/>
        </p:nvSpPr>
        <p:spPr>
          <a:xfrm>
            <a:off x="2666550" y="914075"/>
            <a:ext cx="18228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Family still remains to be the most influential factor when it comes to her current personal finance decisions.</a:t>
            </a:r>
            <a:endParaRPr sz="1100">
              <a:solidFill>
                <a:srgbClr val="666666"/>
              </a:solidFill>
            </a:endParaRPr>
          </a:p>
        </p:txBody>
      </p:sp>
      <p:sp>
        <p:nvSpPr>
          <p:cNvPr id="561" name="Google Shape;561;p37"/>
          <p:cNvSpPr/>
          <p:nvPr/>
        </p:nvSpPr>
        <p:spPr>
          <a:xfrm>
            <a:off x="2868400" y="1868200"/>
            <a:ext cx="1673400" cy="5994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Before graduating college, she saw investment as a hobby</a:t>
            </a:r>
            <a:endParaRPr sz="1100">
              <a:solidFill>
                <a:srgbClr val="666666"/>
              </a:solidFill>
            </a:endParaRPr>
          </a:p>
        </p:txBody>
      </p:sp>
      <p:sp>
        <p:nvSpPr>
          <p:cNvPr id="562" name="Google Shape;562;p37"/>
          <p:cNvSpPr/>
          <p:nvPr/>
        </p:nvSpPr>
        <p:spPr>
          <a:xfrm>
            <a:off x="7581600" y="646913"/>
            <a:ext cx="1588800" cy="797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Stock market is the most confusing aspect of personal finance.</a:t>
            </a:r>
            <a:endParaRPr sz="1100">
              <a:solidFill>
                <a:srgbClr val="666666"/>
              </a:solidFill>
            </a:endParaRPr>
          </a:p>
        </p:txBody>
      </p:sp>
      <p:sp>
        <p:nvSpPr>
          <p:cNvPr id="563" name="Google Shape;563;p37"/>
          <p:cNvSpPr/>
          <p:nvPr/>
        </p:nvSpPr>
        <p:spPr>
          <a:xfrm>
            <a:off x="5772100" y="42750"/>
            <a:ext cx="1155300" cy="1108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Trustworthy fin advisor:</a:t>
            </a:r>
            <a:endParaRPr sz="1100">
              <a:solidFill>
                <a:srgbClr val="666666"/>
              </a:solidFill>
            </a:endParaRPr>
          </a:p>
          <a:p>
            <a:pPr marL="0" lvl="0" indent="0" algn="l" rtl="0">
              <a:spcBef>
                <a:spcPts val="0"/>
              </a:spcBef>
              <a:spcAft>
                <a:spcPts val="0"/>
              </a:spcAft>
              <a:buNone/>
            </a:pPr>
            <a:r>
              <a:rPr lang="en" sz="1100">
                <a:solidFill>
                  <a:srgbClr val="666666"/>
                </a:solidFill>
              </a:rPr>
              <a:t>-Suggestive not imperative</a:t>
            </a:r>
            <a:endParaRPr sz="1100">
              <a:solidFill>
                <a:srgbClr val="666666"/>
              </a:solidFill>
            </a:endParaRPr>
          </a:p>
          <a:p>
            <a:pPr marL="0" lvl="0" indent="0" algn="l" rtl="0">
              <a:spcBef>
                <a:spcPts val="0"/>
              </a:spcBef>
              <a:spcAft>
                <a:spcPts val="0"/>
              </a:spcAft>
              <a:buNone/>
            </a:pPr>
            <a:r>
              <a:rPr lang="en" sz="1100">
                <a:solidFill>
                  <a:srgbClr val="666666"/>
                </a:solidFill>
              </a:rPr>
              <a:t>-Have backing to their claims</a:t>
            </a:r>
            <a:endParaRPr sz="1100">
              <a:solidFill>
                <a:srgbClr val="666666"/>
              </a:solidFill>
            </a:endParaRPr>
          </a:p>
        </p:txBody>
      </p:sp>
      <p:sp>
        <p:nvSpPr>
          <p:cNvPr id="564" name="Google Shape;564;p37"/>
          <p:cNvSpPr/>
          <p:nvPr/>
        </p:nvSpPr>
        <p:spPr>
          <a:xfrm>
            <a:off x="4616500" y="42750"/>
            <a:ext cx="1124100" cy="1302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Trustworthy financial app:</a:t>
            </a:r>
            <a:endParaRPr sz="1100">
              <a:solidFill>
                <a:srgbClr val="666666"/>
              </a:solidFill>
            </a:endParaRPr>
          </a:p>
          <a:p>
            <a:pPr marL="0" lvl="0" indent="0" algn="l" rtl="0">
              <a:spcBef>
                <a:spcPts val="0"/>
              </a:spcBef>
              <a:spcAft>
                <a:spcPts val="0"/>
              </a:spcAft>
              <a:buNone/>
            </a:pPr>
            <a:r>
              <a:rPr lang="en" sz="1100">
                <a:solidFill>
                  <a:srgbClr val="666666"/>
                </a:solidFill>
              </a:rPr>
              <a:t>-keeps her data and money secure</a:t>
            </a:r>
            <a:endParaRPr sz="1100">
              <a:solidFill>
                <a:srgbClr val="666666"/>
              </a:solidFill>
            </a:endParaRPr>
          </a:p>
          <a:p>
            <a:pPr marL="0" lvl="0" indent="0" algn="l" rtl="0">
              <a:spcBef>
                <a:spcPts val="0"/>
              </a:spcBef>
              <a:spcAft>
                <a:spcPts val="0"/>
              </a:spcAft>
              <a:buNone/>
            </a:pPr>
            <a:r>
              <a:rPr lang="en" sz="1100">
                <a:solidFill>
                  <a:srgbClr val="666666"/>
                </a:solidFill>
              </a:rPr>
              <a:t>-shows where it gets its info from</a:t>
            </a:r>
            <a:endParaRPr sz="1100">
              <a:solidFill>
                <a:srgbClr val="666666"/>
              </a:solidFill>
            </a:endParaRPr>
          </a:p>
        </p:txBody>
      </p:sp>
      <p:sp>
        <p:nvSpPr>
          <p:cNvPr id="565" name="Google Shape;565;p37"/>
          <p:cNvSpPr/>
          <p:nvPr/>
        </p:nvSpPr>
        <p:spPr>
          <a:xfrm>
            <a:off x="5978500" y="2606550"/>
            <a:ext cx="1330500" cy="751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Fortunate to have a good role model in her brother.</a:t>
            </a:r>
            <a:endParaRPr sz="1100">
              <a:solidFill>
                <a:srgbClr val="666666"/>
              </a:solidFill>
            </a:endParaRPr>
          </a:p>
        </p:txBody>
      </p:sp>
      <p:sp>
        <p:nvSpPr>
          <p:cNvPr id="566" name="Google Shape;566;p37"/>
          <p:cNvSpPr/>
          <p:nvPr/>
        </p:nvSpPr>
        <p:spPr>
          <a:xfrm>
            <a:off x="4616500" y="3387300"/>
            <a:ext cx="1716300" cy="993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Stock market simulation will empower people and give them too much confidence, such that they may end up making bad decisions.</a:t>
            </a:r>
            <a:endParaRPr sz="1100">
              <a:solidFill>
                <a:srgbClr val="666666"/>
              </a:solidFill>
            </a:endParaRPr>
          </a:p>
        </p:txBody>
      </p:sp>
      <p:sp>
        <p:nvSpPr>
          <p:cNvPr id="567" name="Google Shape;567;p37"/>
          <p:cNvSpPr/>
          <p:nvPr/>
        </p:nvSpPr>
        <p:spPr>
          <a:xfrm>
            <a:off x="4616500" y="1382050"/>
            <a:ext cx="1822800" cy="5994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Financial app for children should prioritize on being interactive and fun.</a:t>
            </a:r>
            <a:endParaRPr sz="1100">
              <a:solidFill>
                <a:srgbClr val="666666"/>
              </a:solidFill>
            </a:endParaRPr>
          </a:p>
        </p:txBody>
      </p:sp>
      <p:sp>
        <p:nvSpPr>
          <p:cNvPr id="568" name="Google Shape;568;p37"/>
          <p:cNvSpPr/>
          <p:nvPr/>
        </p:nvSpPr>
        <p:spPr>
          <a:xfrm>
            <a:off x="7505200" y="1455450"/>
            <a:ext cx="1588800" cy="1036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It would be nice to have a formal education where she could learn everything related to personal finance.</a:t>
            </a:r>
            <a:endParaRPr sz="1100">
              <a:solidFill>
                <a:srgbClr val="666666"/>
              </a:solidFill>
            </a:endParaRPr>
          </a:p>
        </p:txBody>
      </p:sp>
      <p:sp>
        <p:nvSpPr>
          <p:cNvPr id="569" name="Google Shape;569;p37"/>
          <p:cNvSpPr/>
          <p:nvPr/>
        </p:nvSpPr>
        <p:spPr>
          <a:xfrm>
            <a:off x="15550" y="464975"/>
            <a:ext cx="13620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Nvidia does not educate their employees on personal finance.</a:t>
            </a:r>
            <a:endParaRPr sz="1100">
              <a:solidFill>
                <a:srgbClr val="666666"/>
              </a:solidFill>
            </a:endParaRPr>
          </a:p>
        </p:txBody>
      </p:sp>
      <p:sp>
        <p:nvSpPr>
          <p:cNvPr id="570" name="Google Shape;570;p37"/>
          <p:cNvSpPr/>
          <p:nvPr/>
        </p:nvSpPr>
        <p:spPr>
          <a:xfrm>
            <a:off x="6321400" y="1190713"/>
            <a:ext cx="1194900" cy="797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The question of how to handle money is pretty subjective.</a:t>
            </a:r>
            <a:endParaRPr sz="1100">
              <a:solidFill>
                <a:srgbClr val="666666"/>
              </a:solidFill>
            </a:endParaRPr>
          </a:p>
        </p:txBody>
      </p:sp>
      <p:sp>
        <p:nvSpPr>
          <p:cNvPr id="571" name="Google Shape;571;p37"/>
          <p:cNvSpPr/>
          <p:nvPr/>
        </p:nvSpPr>
        <p:spPr>
          <a:xfrm>
            <a:off x="6413750" y="3387300"/>
            <a:ext cx="1330500" cy="751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Fears that co investing could potentially ruin a friendship.</a:t>
            </a:r>
            <a:endParaRPr sz="1100">
              <a:solidFill>
                <a:srgbClr val="666666"/>
              </a:solidFill>
            </a:endParaRPr>
          </a:p>
        </p:txBody>
      </p:sp>
      <p:sp>
        <p:nvSpPr>
          <p:cNvPr id="572" name="Google Shape;572;p37"/>
          <p:cNvSpPr/>
          <p:nvPr/>
        </p:nvSpPr>
        <p:spPr>
          <a:xfrm>
            <a:off x="7340500" y="2606550"/>
            <a:ext cx="1330500" cy="7518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Afraid that co investing could monetize a friendship.</a:t>
            </a:r>
            <a:endParaRPr sz="1100">
              <a:solidFill>
                <a:srgbClr val="666666"/>
              </a:solidFill>
            </a:endParaRPr>
          </a:p>
        </p:txBody>
      </p:sp>
      <p:sp>
        <p:nvSpPr>
          <p:cNvPr id="573" name="Google Shape;573;p37"/>
          <p:cNvSpPr/>
          <p:nvPr/>
        </p:nvSpPr>
        <p:spPr>
          <a:xfrm>
            <a:off x="6364300" y="4168050"/>
            <a:ext cx="13305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Hard and Intimidating to jump into conversations about finance.</a:t>
            </a:r>
            <a:endParaRPr sz="1100">
              <a:solidFill>
                <a:srgbClr val="666666"/>
              </a:solidFill>
            </a:endParaRPr>
          </a:p>
        </p:txBody>
      </p:sp>
      <p:sp>
        <p:nvSpPr>
          <p:cNvPr id="574" name="Google Shape;574;p37"/>
          <p:cNvSpPr/>
          <p:nvPr/>
        </p:nvSpPr>
        <p:spPr>
          <a:xfrm>
            <a:off x="3417700" y="2598450"/>
            <a:ext cx="11241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Mostly had finance conversations with family members</a:t>
            </a:r>
            <a:endParaRPr sz="1100">
              <a:solidFill>
                <a:srgbClr val="666666"/>
              </a:solidFill>
            </a:endParaRPr>
          </a:p>
        </p:txBody>
      </p:sp>
      <p:sp>
        <p:nvSpPr>
          <p:cNvPr id="575" name="Google Shape;575;p37"/>
          <p:cNvSpPr/>
          <p:nvPr/>
        </p:nvSpPr>
        <p:spPr>
          <a:xfrm>
            <a:off x="2844050" y="3499800"/>
            <a:ext cx="13620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Attempted to look into personal finance on her own but it wasn’t successful.</a:t>
            </a:r>
            <a:endParaRPr sz="1100">
              <a:solidFill>
                <a:srgbClr val="666666"/>
              </a:solidFill>
            </a:endParaRPr>
          </a:p>
        </p:txBody>
      </p:sp>
      <p:sp>
        <p:nvSpPr>
          <p:cNvPr id="576" name="Google Shape;576;p37"/>
          <p:cNvSpPr/>
          <p:nvPr/>
        </p:nvSpPr>
        <p:spPr>
          <a:xfrm>
            <a:off x="880150" y="4263000"/>
            <a:ext cx="1822800" cy="880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She talks to people about finance to weigh the different options for allocating her money. (takes it as advice)</a:t>
            </a:r>
            <a:endParaRPr sz="1100">
              <a:solidFill>
                <a:srgbClr val="666666"/>
              </a:solidFill>
            </a:endParaRPr>
          </a:p>
        </p:txBody>
      </p:sp>
      <p:sp>
        <p:nvSpPr>
          <p:cNvPr id="577" name="Google Shape;577;p37"/>
          <p:cNvSpPr/>
          <p:nvPr/>
        </p:nvSpPr>
        <p:spPr>
          <a:xfrm>
            <a:off x="4636450" y="2051250"/>
            <a:ext cx="1062300" cy="485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Stock market is volatile</a:t>
            </a:r>
            <a:endParaRPr sz="1100">
              <a:solidFill>
                <a:srgbClr val="666666"/>
              </a:solidFill>
            </a:endParaRPr>
          </a:p>
        </p:txBody>
      </p:sp>
      <p:sp>
        <p:nvSpPr>
          <p:cNvPr id="578" name="Google Shape;578;p37"/>
          <p:cNvSpPr/>
          <p:nvPr/>
        </p:nvSpPr>
        <p:spPr>
          <a:xfrm>
            <a:off x="5723575" y="2093900"/>
            <a:ext cx="1522800" cy="400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Saving in the bank is not the best option.</a:t>
            </a:r>
            <a:endParaRPr sz="1100">
              <a:solidFill>
                <a:srgbClr val="666666"/>
              </a:solidFill>
            </a:endParaRPr>
          </a:p>
        </p:txBody>
      </p:sp>
      <p:sp>
        <p:nvSpPr>
          <p:cNvPr id="579" name="Google Shape;579;p37"/>
          <p:cNvSpPr/>
          <p:nvPr/>
        </p:nvSpPr>
        <p:spPr>
          <a:xfrm>
            <a:off x="2726725" y="4401150"/>
            <a:ext cx="1822800" cy="709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She has played financial games such as monopoly and gerrymandering</a:t>
            </a:r>
            <a:endParaRPr sz="1100">
              <a:solidFill>
                <a:srgbClr val="666666"/>
              </a:solidFill>
            </a:endParaRPr>
          </a:p>
        </p:txBody>
      </p:sp>
      <p:sp>
        <p:nvSpPr>
          <p:cNvPr id="580" name="Google Shape;580;p37"/>
          <p:cNvSpPr/>
          <p:nvPr/>
        </p:nvSpPr>
        <p:spPr>
          <a:xfrm>
            <a:off x="6882963" y="0"/>
            <a:ext cx="1414200" cy="7095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Learned a lot from gerrymandering game because it was fun.</a:t>
            </a:r>
            <a:endParaRPr sz="1100">
              <a:solidFill>
                <a:srgbClr val="666666"/>
              </a:solidFill>
            </a:endParaRPr>
          </a:p>
        </p:txBody>
      </p:sp>
      <p:sp>
        <p:nvSpPr>
          <p:cNvPr id="581" name="Google Shape;581;p37"/>
          <p:cNvSpPr/>
          <p:nvPr/>
        </p:nvSpPr>
        <p:spPr>
          <a:xfrm>
            <a:off x="4608775" y="4480650"/>
            <a:ext cx="1716300" cy="624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Safe to trust sources if people she trusts trust them.</a:t>
            </a:r>
            <a:endParaRPr sz="1100">
              <a:solidFill>
                <a:srgbClr val="666666"/>
              </a:solidFill>
            </a:endParaRPr>
          </a:p>
        </p:txBody>
      </p:sp>
      <p:sp>
        <p:nvSpPr>
          <p:cNvPr id="582" name="Google Shape;582;p37"/>
          <p:cNvSpPr/>
          <p:nvPr/>
        </p:nvSpPr>
        <p:spPr>
          <a:xfrm>
            <a:off x="4940300" y="2890800"/>
            <a:ext cx="1588800" cy="1036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Knows investment is important but is overwhelming to dive into the subject alone</a:t>
            </a:r>
            <a:endParaRPr sz="1200" b="1"/>
          </a:p>
        </p:txBody>
      </p:sp>
      <p:sp>
        <p:nvSpPr>
          <p:cNvPr id="583" name="Google Shape;583;p37"/>
          <p:cNvSpPr/>
          <p:nvPr/>
        </p:nvSpPr>
        <p:spPr>
          <a:xfrm>
            <a:off x="6882975" y="3437550"/>
            <a:ext cx="1844100" cy="12444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Involving friends in your investments might ruin friendship and pressure you into making decision you do not want to make</a:t>
            </a:r>
            <a:endParaRPr sz="1200" b="1"/>
          </a:p>
        </p:txBody>
      </p:sp>
      <p:sp>
        <p:nvSpPr>
          <p:cNvPr id="584" name="Google Shape;584;p37"/>
          <p:cNvSpPr/>
          <p:nvPr/>
        </p:nvSpPr>
        <p:spPr>
          <a:xfrm>
            <a:off x="945600" y="3221250"/>
            <a:ext cx="1588800" cy="1036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Having someone in the family who knows about investments is incredibly helpful</a:t>
            </a:r>
            <a:endParaRPr sz="1100" b="1"/>
          </a:p>
        </p:txBody>
      </p:sp>
      <p:sp>
        <p:nvSpPr>
          <p:cNvPr id="585" name="Google Shape;585;p37"/>
          <p:cNvSpPr/>
          <p:nvPr/>
        </p:nvSpPr>
        <p:spPr>
          <a:xfrm>
            <a:off x="252700" y="1097925"/>
            <a:ext cx="1673400" cy="1108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Coworkers are really helpful when it comes to learning more about personal finance</a:t>
            </a:r>
            <a:endParaRPr sz="1100" b="1"/>
          </a:p>
        </p:txBody>
      </p:sp>
      <p:sp>
        <p:nvSpPr>
          <p:cNvPr id="586" name="Google Shape;586;p37"/>
          <p:cNvSpPr/>
          <p:nvPr/>
        </p:nvSpPr>
        <p:spPr>
          <a:xfrm>
            <a:off x="2276200" y="628850"/>
            <a:ext cx="1673400" cy="1108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Saw investment as a hobby and not a crucial part of life for a very long time</a:t>
            </a:r>
            <a:endParaRPr sz="1100" b="1"/>
          </a:p>
        </p:txBody>
      </p:sp>
      <p:sp>
        <p:nvSpPr>
          <p:cNvPr id="587" name="Google Shape;587;p37"/>
          <p:cNvSpPr/>
          <p:nvPr/>
        </p:nvSpPr>
        <p:spPr>
          <a:xfrm>
            <a:off x="4996300" y="588900"/>
            <a:ext cx="1673400" cy="1108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Investment is the better option compared to a savings account</a:t>
            </a:r>
            <a:endParaRPr sz="11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591"/>
        <p:cNvGrpSpPr/>
        <p:nvPr/>
      </p:nvGrpSpPr>
      <p:grpSpPr>
        <a:xfrm>
          <a:off x="0" y="0"/>
          <a:ext cx="0" cy="0"/>
          <a:chOff x="0" y="0"/>
          <a:chExt cx="0" cy="0"/>
        </a:xfrm>
      </p:grpSpPr>
      <p:sp>
        <p:nvSpPr>
          <p:cNvPr id="592" name="Google Shape;592;p38"/>
          <p:cNvSpPr txBox="1">
            <a:spLocks noGrp="1"/>
          </p:cNvSpPr>
          <p:nvPr>
            <p:ph type="title"/>
          </p:nvPr>
        </p:nvSpPr>
        <p:spPr>
          <a:xfrm>
            <a:off x="713225" y="4280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Interview Analysis</a:t>
            </a:r>
            <a:endParaRPr/>
          </a:p>
        </p:txBody>
      </p:sp>
      <p:sp>
        <p:nvSpPr>
          <p:cNvPr id="593" name="Google Shape;593;p38"/>
          <p:cNvSpPr txBox="1"/>
          <p:nvPr/>
        </p:nvSpPr>
        <p:spPr>
          <a:xfrm>
            <a:off x="791775" y="884500"/>
            <a:ext cx="7560600" cy="42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accent3"/>
                </a:solidFill>
                <a:latin typeface="Chewy"/>
                <a:ea typeface="Chewy"/>
                <a:cs typeface="Chewy"/>
                <a:sym typeface="Chewy"/>
              </a:rPr>
              <a:t>Contradictions</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Thinks it would be nice to have some place formal where she could learn everything related to personal finance but she never took any classes on finance during her years in college.</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Felt that a group activity that dealt with gerrymandering was fun and said she learned a lot from it but did not try any games related to finance on her own.</a:t>
            </a:r>
            <a:endParaRPr>
              <a:solidFill>
                <a:schemeClr val="accent5"/>
              </a:solidFill>
              <a:latin typeface="Ubuntu"/>
              <a:ea typeface="Ubuntu"/>
              <a:cs typeface="Ubuntu"/>
              <a:sym typeface="Ubuntu"/>
            </a:endParaRPr>
          </a:p>
          <a:p>
            <a:pPr marL="0" lvl="0" indent="0" algn="l" rtl="0">
              <a:lnSpc>
                <a:spcPct val="115000"/>
              </a:lnSpc>
              <a:spcBef>
                <a:spcPts val="160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Tensions</a:t>
            </a:r>
            <a:endParaRPr sz="2000">
              <a:solidFill>
                <a:schemeClr val="accent3"/>
              </a:solidFill>
              <a:latin typeface="Chewy"/>
              <a:ea typeface="Chewy"/>
              <a:cs typeface="Chewy"/>
              <a:sym typeface="Chewy"/>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She does not co-invest because she thinks mixing friendship with money will ruin relationships.</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Believes investment simulations with fake money will give people false confidence.</a:t>
            </a:r>
            <a:endParaRPr>
              <a:solidFill>
                <a:schemeClr val="accent5"/>
              </a:solidFill>
              <a:latin typeface="Ubuntu"/>
              <a:ea typeface="Ubuntu"/>
              <a:cs typeface="Ubuntu"/>
              <a:sym typeface="Ubuntu"/>
            </a:endParaRPr>
          </a:p>
          <a:p>
            <a:pPr marL="0" lvl="0" indent="0" algn="l" rtl="0">
              <a:lnSpc>
                <a:spcPct val="115000"/>
              </a:lnSpc>
              <a:spcBef>
                <a:spcPts val="1600"/>
              </a:spcBef>
              <a:spcAft>
                <a:spcPts val="0"/>
              </a:spcAft>
              <a:buNone/>
            </a:pPr>
            <a:r>
              <a:rPr lang="en" sz="1600">
                <a:solidFill>
                  <a:schemeClr val="accent5"/>
                </a:solidFill>
                <a:latin typeface="Ubuntu"/>
                <a:ea typeface="Ubuntu"/>
                <a:cs typeface="Ubuntu"/>
                <a:sym typeface="Ubuntu"/>
              </a:rPr>
              <a:t> </a:t>
            </a:r>
            <a:r>
              <a:rPr lang="en" sz="2000">
                <a:solidFill>
                  <a:schemeClr val="accent3"/>
                </a:solidFill>
                <a:latin typeface="Chewy"/>
                <a:ea typeface="Chewy"/>
                <a:cs typeface="Chewy"/>
                <a:sym typeface="Chewy"/>
              </a:rPr>
              <a:t>Surprises</a:t>
            </a:r>
            <a:endParaRPr sz="2000">
              <a:solidFill>
                <a:schemeClr val="accent3"/>
              </a:solidFill>
              <a:latin typeface="Chewy"/>
              <a:ea typeface="Chewy"/>
              <a:cs typeface="Chewy"/>
              <a:sym typeface="Chewy"/>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Having a person knowledgeable in finance in the family eliminates the need for a financial advisor.</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Thought investment only as a hobby for a very long time.</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Trusts sources if her brother (whom she trusts) trusts it.</a:t>
            </a:r>
            <a:endParaRPr>
              <a:solidFill>
                <a:schemeClr val="accent5"/>
              </a:solidFill>
              <a:latin typeface="Ubuntu"/>
              <a:ea typeface="Ubuntu"/>
              <a:cs typeface="Ubuntu"/>
              <a:sym typeface="Ubuntu"/>
            </a:endParaRPr>
          </a:p>
          <a:p>
            <a:pPr marL="0" lvl="0" indent="0" algn="l" rtl="0">
              <a:spcBef>
                <a:spcPts val="1600"/>
              </a:spcBef>
              <a:spcAft>
                <a:spcPts val="1600"/>
              </a:spcAft>
              <a:buNone/>
            </a:pPr>
            <a:endParaRPr>
              <a:solidFill>
                <a:schemeClr val="accent5"/>
              </a:solidFill>
              <a:latin typeface="Ubuntu"/>
              <a:ea typeface="Ubuntu"/>
              <a:cs typeface="Ubuntu"/>
              <a:sym typeface="Ubuntu"/>
            </a:endParaRPr>
          </a:p>
        </p:txBody>
      </p:sp>
      <p:grpSp>
        <p:nvGrpSpPr>
          <p:cNvPr id="594" name="Google Shape;594;p38"/>
          <p:cNvGrpSpPr/>
          <p:nvPr/>
        </p:nvGrpSpPr>
        <p:grpSpPr>
          <a:xfrm rot="10800000">
            <a:off x="7887770" y="437359"/>
            <a:ext cx="542964" cy="465786"/>
            <a:chOff x="5863675" y="3789852"/>
            <a:chExt cx="542964" cy="465786"/>
          </a:xfrm>
        </p:grpSpPr>
        <p:sp>
          <p:nvSpPr>
            <p:cNvPr id="595" name="Google Shape;595;p3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38"/>
          <p:cNvGrpSpPr/>
          <p:nvPr/>
        </p:nvGrpSpPr>
        <p:grpSpPr>
          <a:xfrm rot="10800000" flipH="1">
            <a:off x="713219" y="361753"/>
            <a:ext cx="542964" cy="465786"/>
            <a:chOff x="5863675" y="3789852"/>
            <a:chExt cx="542964" cy="465786"/>
          </a:xfrm>
        </p:grpSpPr>
        <p:sp>
          <p:nvSpPr>
            <p:cNvPr id="598" name="Google Shape;598;p3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pSp>
        <p:nvGrpSpPr>
          <p:cNvPr id="604" name="Google Shape;604;p39"/>
          <p:cNvGrpSpPr/>
          <p:nvPr/>
        </p:nvGrpSpPr>
        <p:grpSpPr>
          <a:xfrm rot="10800000">
            <a:off x="7887770" y="929709"/>
            <a:ext cx="542964" cy="465786"/>
            <a:chOff x="5863675" y="3789852"/>
            <a:chExt cx="542964" cy="465786"/>
          </a:xfrm>
        </p:grpSpPr>
        <p:sp>
          <p:nvSpPr>
            <p:cNvPr id="605" name="Google Shape;605;p3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9"/>
          <p:cNvGrpSpPr/>
          <p:nvPr/>
        </p:nvGrpSpPr>
        <p:grpSpPr>
          <a:xfrm rot="10800000" flipH="1">
            <a:off x="713219" y="929828"/>
            <a:ext cx="542964" cy="465786"/>
            <a:chOff x="5863675" y="3789852"/>
            <a:chExt cx="542964" cy="465786"/>
          </a:xfrm>
        </p:grpSpPr>
        <p:sp>
          <p:nvSpPr>
            <p:cNvPr id="608" name="Google Shape;608;p3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0" name="Google Shape;610;p39"/>
          <p:cNvPicPr preferRelativeResize="0">
            <a:picLocks noGrp="1"/>
          </p:cNvPicPr>
          <p:nvPr>
            <p:ph type="pic" idx="2"/>
          </p:nvPr>
        </p:nvPicPr>
        <p:blipFill rotWithShape="1">
          <a:blip r:embed="rId3">
            <a:alphaModFix/>
          </a:blip>
          <a:srcRect l="48150" t="9362" r="8540" b="57808"/>
          <a:stretch/>
        </p:blipFill>
        <p:spPr>
          <a:xfrm>
            <a:off x="965263" y="1518875"/>
            <a:ext cx="1406700" cy="1421700"/>
          </a:xfrm>
          <a:prstGeom prst="roundRect">
            <a:avLst>
              <a:gd name="adj" fmla="val 16667"/>
            </a:avLst>
          </a:prstGeom>
          <a:noFill/>
          <a:ln>
            <a:noFill/>
          </a:ln>
        </p:spPr>
      </p:pic>
      <p:sp>
        <p:nvSpPr>
          <p:cNvPr id="611" name="Google Shape;611;p39"/>
          <p:cNvSpPr txBox="1"/>
          <p:nvPr/>
        </p:nvSpPr>
        <p:spPr>
          <a:xfrm>
            <a:off x="892525" y="3118150"/>
            <a:ext cx="1552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Ubuntu"/>
                <a:ea typeface="Ubuntu"/>
                <a:cs typeface="Ubuntu"/>
                <a:sym typeface="Ubuntu"/>
              </a:rPr>
              <a:t>“Ryan”</a:t>
            </a:r>
            <a:endParaRPr sz="1800">
              <a:latin typeface="Ubuntu"/>
              <a:ea typeface="Ubuntu"/>
              <a:cs typeface="Ubuntu"/>
              <a:sym typeface="Ubuntu"/>
            </a:endParaRPr>
          </a:p>
        </p:txBody>
      </p:sp>
      <p:sp>
        <p:nvSpPr>
          <p:cNvPr id="612" name="Google Shape;612;p39"/>
          <p:cNvSpPr/>
          <p:nvPr/>
        </p:nvSpPr>
        <p:spPr>
          <a:xfrm>
            <a:off x="3318025" y="417725"/>
            <a:ext cx="5274900" cy="1183800"/>
          </a:xfrm>
          <a:prstGeom prst="wedgeEllipseCallout">
            <a:avLst>
              <a:gd name="adj1" fmla="val -58230"/>
              <a:gd name="adj2" fmla="val 58623"/>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9"/>
          <p:cNvSpPr txBox="1"/>
          <p:nvPr/>
        </p:nvSpPr>
        <p:spPr>
          <a:xfrm>
            <a:off x="4094125" y="625000"/>
            <a:ext cx="3722700" cy="107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accent5"/>
                </a:solidFill>
                <a:latin typeface="Ubuntu"/>
                <a:ea typeface="Ubuntu"/>
                <a:cs typeface="Ubuntu"/>
                <a:sym typeface="Ubuntu"/>
              </a:rPr>
              <a:t>“My mom used to day trade. It was almost like a ‘casino affect’ trying to time the market … I had to convince her it wasn’t worth it”</a:t>
            </a:r>
            <a:endParaRPr sz="1000"/>
          </a:p>
          <a:p>
            <a:pPr marL="0" lvl="0" indent="0" algn="l" rtl="0">
              <a:spcBef>
                <a:spcPts val="0"/>
              </a:spcBef>
              <a:spcAft>
                <a:spcPts val="0"/>
              </a:spcAft>
              <a:buNone/>
            </a:pPr>
            <a:endParaRPr sz="1300">
              <a:solidFill>
                <a:schemeClr val="accent5"/>
              </a:solidFill>
              <a:latin typeface="Ubuntu"/>
              <a:ea typeface="Ubuntu"/>
              <a:cs typeface="Ubuntu"/>
              <a:sym typeface="Ubuntu"/>
            </a:endParaRPr>
          </a:p>
        </p:txBody>
      </p:sp>
      <p:sp>
        <p:nvSpPr>
          <p:cNvPr id="614" name="Google Shape;614;p39"/>
          <p:cNvSpPr txBox="1"/>
          <p:nvPr/>
        </p:nvSpPr>
        <p:spPr>
          <a:xfrm>
            <a:off x="3560725" y="1752975"/>
            <a:ext cx="5274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Ubuntu"/>
                <a:ea typeface="Ubuntu"/>
                <a:cs typeface="Ubuntu"/>
                <a:sym typeface="Ubuntu"/>
              </a:rPr>
              <a:t>Insight: </a:t>
            </a:r>
            <a:r>
              <a:rPr lang="en">
                <a:latin typeface="Ubuntu"/>
                <a:ea typeface="Ubuntu"/>
                <a:cs typeface="Ubuntu"/>
                <a:sym typeface="Ubuntu"/>
              </a:rPr>
              <a:t>Many inexperienced folks invest dangerously and don’t change unless someone close to them tells them otherwise</a:t>
            </a:r>
            <a:endParaRPr>
              <a:latin typeface="Ubuntu"/>
              <a:ea typeface="Ubuntu"/>
              <a:cs typeface="Ubuntu"/>
              <a:sym typeface="Ubuntu"/>
            </a:endParaRPr>
          </a:p>
        </p:txBody>
      </p:sp>
      <p:sp>
        <p:nvSpPr>
          <p:cNvPr id="615" name="Google Shape;615;p39"/>
          <p:cNvSpPr/>
          <p:nvPr/>
        </p:nvSpPr>
        <p:spPr>
          <a:xfrm>
            <a:off x="3318025" y="2520025"/>
            <a:ext cx="5517600" cy="1421700"/>
          </a:xfrm>
          <a:prstGeom prst="wedgeEllipseCallout">
            <a:avLst>
              <a:gd name="adj1" fmla="val -53284"/>
              <a:gd name="adj2" fmla="val 4854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9"/>
          <p:cNvSpPr txBox="1"/>
          <p:nvPr/>
        </p:nvSpPr>
        <p:spPr>
          <a:xfrm>
            <a:off x="4036300" y="2738275"/>
            <a:ext cx="37227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accent5"/>
                </a:solidFill>
                <a:latin typeface="Ubuntu"/>
                <a:ea typeface="Ubuntu"/>
                <a:cs typeface="Ubuntu"/>
                <a:sym typeface="Ubuntu"/>
              </a:rPr>
              <a:t>“I am not really into finance myself… you have to invest if you don’t want to work crazy 16 hour days when you’re older. I use investing as a type of income.”</a:t>
            </a:r>
            <a:endParaRPr sz="1300">
              <a:solidFill>
                <a:schemeClr val="accent5"/>
              </a:solidFill>
              <a:latin typeface="Ubuntu"/>
              <a:ea typeface="Ubuntu"/>
              <a:cs typeface="Ubuntu"/>
              <a:sym typeface="Ubuntu"/>
            </a:endParaRPr>
          </a:p>
        </p:txBody>
      </p:sp>
      <p:sp>
        <p:nvSpPr>
          <p:cNvPr id="617" name="Google Shape;617;p39"/>
          <p:cNvSpPr txBox="1"/>
          <p:nvPr/>
        </p:nvSpPr>
        <p:spPr>
          <a:xfrm>
            <a:off x="3874975" y="4016975"/>
            <a:ext cx="483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Ubuntu"/>
                <a:ea typeface="Ubuntu"/>
                <a:cs typeface="Ubuntu"/>
                <a:sym typeface="Ubuntu"/>
              </a:rPr>
              <a:t>Insight: </a:t>
            </a:r>
            <a:r>
              <a:rPr lang="en">
                <a:latin typeface="Ubuntu"/>
                <a:ea typeface="Ubuntu"/>
                <a:cs typeface="Ubuntu"/>
                <a:sym typeface="Ubuntu"/>
              </a:rPr>
              <a:t>Finances and investing is boring. However, after understanding its importance, investing is the core to having savings when older.</a:t>
            </a:r>
            <a:endParaRPr>
              <a:latin typeface="Ubuntu"/>
              <a:ea typeface="Ubuntu"/>
              <a:cs typeface="Ubuntu"/>
              <a:sym typeface="Ubuntu"/>
            </a:endParaRPr>
          </a:p>
        </p:txBody>
      </p:sp>
      <p:sp>
        <p:nvSpPr>
          <p:cNvPr id="618" name="Google Shape;618;p39"/>
          <p:cNvSpPr txBox="1"/>
          <p:nvPr/>
        </p:nvSpPr>
        <p:spPr>
          <a:xfrm>
            <a:off x="802825" y="3579850"/>
            <a:ext cx="17316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Ubuntu"/>
                <a:ea typeface="Ubuntu"/>
                <a:cs typeface="Ubuntu"/>
                <a:sym typeface="Ubuntu"/>
              </a:rPr>
              <a:t>20-year old college student on LOA and pre-seed startup CTO</a:t>
            </a:r>
            <a:endParaRPr sz="1200">
              <a:latin typeface="Ubuntu"/>
              <a:ea typeface="Ubuntu"/>
              <a:cs typeface="Ubuntu"/>
              <a:sym typeface="Ubuntu"/>
            </a:endParaRPr>
          </a:p>
          <a:p>
            <a:pPr marL="0" lvl="0" indent="0" algn="ctr" rtl="0">
              <a:spcBef>
                <a:spcPts val="0"/>
              </a:spcBef>
              <a:spcAft>
                <a:spcPts val="0"/>
              </a:spcAft>
              <a:buNone/>
            </a:pPr>
            <a:endParaRPr sz="1200">
              <a:latin typeface="Ubuntu"/>
              <a:ea typeface="Ubuntu"/>
              <a:cs typeface="Ubuntu"/>
              <a:sym typeface="Ubuntu"/>
            </a:endParaRPr>
          </a:p>
          <a:p>
            <a:pPr marL="0" lvl="0" indent="0" algn="ctr" rtl="0">
              <a:spcBef>
                <a:spcPts val="0"/>
              </a:spcBef>
              <a:spcAft>
                <a:spcPts val="0"/>
              </a:spcAft>
              <a:buNone/>
            </a:pPr>
            <a:r>
              <a:rPr lang="en" sz="1200" b="1">
                <a:latin typeface="Ubuntu"/>
                <a:ea typeface="Ubuntu"/>
                <a:cs typeface="Ubuntu"/>
                <a:sym typeface="Ubuntu"/>
              </a:rPr>
              <a:t>Time: </a:t>
            </a:r>
            <a:r>
              <a:rPr lang="en" sz="1200">
                <a:latin typeface="Ubuntu"/>
                <a:ea typeface="Ubuntu"/>
                <a:cs typeface="Ubuntu"/>
                <a:sym typeface="Ubuntu"/>
              </a:rPr>
              <a:t>45 minutes</a:t>
            </a:r>
            <a:endParaRPr sz="1200">
              <a:latin typeface="Ubuntu"/>
              <a:ea typeface="Ubuntu"/>
              <a:cs typeface="Ubuntu"/>
              <a:sym typeface="Ubuntu"/>
            </a:endParaRPr>
          </a:p>
          <a:p>
            <a:pPr marL="0" lvl="0" indent="0" algn="ctr" rtl="0">
              <a:spcBef>
                <a:spcPts val="0"/>
              </a:spcBef>
              <a:spcAft>
                <a:spcPts val="0"/>
              </a:spcAft>
              <a:buNone/>
            </a:pPr>
            <a:r>
              <a:rPr lang="en" sz="1200" b="1">
                <a:latin typeface="Ubuntu"/>
                <a:ea typeface="Ubuntu"/>
                <a:cs typeface="Ubuntu"/>
                <a:sym typeface="Ubuntu"/>
              </a:rPr>
              <a:t>Location: </a:t>
            </a:r>
            <a:r>
              <a:rPr lang="en" sz="1200">
                <a:latin typeface="Ubuntu"/>
                <a:ea typeface="Ubuntu"/>
                <a:cs typeface="Ubuntu"/>
                <a:sym typeface="Ubuntu"/>
              </a:rPr>
              <a:t>Duan (EVGRA)</a:t>
            </a:r>
            <a:r>
              <a:rPr lang="en" sz="1200" b="1">
                <a:latin typeface="Ubuntu"/>
                <a:ea typeface="Ubuntu"/>
                <a:cs typeface="Ubuntu"/>
                <a:sym typeface="Ubuntu"/>
              </a:rPr>
              <a:t> </a:t>
            </a:r>
            <a:r>
              <a:rPr lang="en" sz="1200">
                <a:latin typeface="Ubuntu"/>
                <a:ea typeface="Ubuntu"/>
                <a:cs typeface="Ubuntu"/>
                <a:sym typeface="Ubuntu"/>
              </a:rPr>
              <a:t> </a:t>
            </a:r>
            <a:endParaRPr sz="1200">
              <a:latin typeface="Ubuntu"/>
              <a:ea typeface="Ubuntu"/>
              <a:cs typeface="Ubuntu"/>
              <a:sym typeface="Ubuntu"/>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622"/>
        <p:cNvGrpSpPr/>
        <p:nvPr/>
      </p:nvGrpSpPr>
      <p:grpSpPr>
        <a:xfrm>
          <a:off x="0" y="0"/>
          <a:ext cx="0" cy="0"/>
          <a:chOff x="0" y="0"/>
          <a:chExt cx="0" cy="0"/>
        </a:xfrm>
      </p:grpSpPr>
      <p:cxnSp>
        <p:nvCxnSpPr>
          <p:cNvPr id="623" name="Google Shape;623;p40"/>
          <p:cNvCxnSpPr/>
          <p:nvPr/>
        </p:nvCxnSpPr>
        <p:spPr>
          <a:xfrm rot="10800000" flipH="1">
            <a:off x="11625" y="2565900"/>
            <a:ext cx="9146700" cy="11700"/>
          </a:xfrm>
          <a:prstGeom prst="straightConnector1">
            <a:avLst/>
          </a:prstGeom>
          <a:noFill/>
          <a:ln w="19050" cap="flat" cmpd="sng">
            <a:solidFill>
              <a:srgbClr val="000000"/>
            </a:solidFill>
            <a:prstDash val="solid"/>
            <a:round/>
            <a:headEnd type="none" w="med" len="med"/>
            <a:tailEnd type="none" w="med" len="med"/>
          </a:ln>
        </p:spPr>
      </p:cxnSp>
      <p:cxnSp>
        <p:nvCxnSpPr>
          <p:cNvPr id="624" name="Google Shape;624;p40"/>
          <p:cNvCxnSpPr/>
          <p:nvPr/>
        </p:nvCxnSpPr>
        <p:spPr>
          <a:xfrm>
            <a:off x="4573300" y="-23275"/>
            <a:ext cx="11700" cy="5166600"/>
          </a:xfrm>
          <a:prstGeom prst="straightConnector1">
            <a:avLst/>
          </a:prstGeom>
          <a:noFill/>
          <a:ln w="19050" cap="flat" cmpd="sng">
            <a:solidFill>
              <a:srgbClr val="000000"/>
            </a:solidFill>
            <a:prstDash val="solid"/>
            <a:round/>
            <a:headEnd type="none" w="med" len="med"/>
            <a:tailEnd type="none" w="med" len="med"/>
          </a:ln>
        </p:spPr>
      </p:cxnSp>
      <p:sp>
        <p:nvSpPr>
          <p:cNvPr id="625" name="Google Shape;625;p40"/>
          <p:cNvSpPr txBox="1"/>
          <p:nvPr/>
        </p:nvSpPr>
        <p:spPr>
          <a:xfrm>
            <a:off x="222250" y="116375"/>
            <a:ext cx="14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Say</a:t>
            </a:r>
            <a:endParaRPr/>
          </a:p>
        </p:txBody>
      </p:sp>
      <p:sp>
        <p:nvSpPr>
          <p:cNvPr id="626" name="Google Shape;626;p40"/>
          <p:cNvSpPr txBox="1"/>
          <p:nvPr/>
        </p:nvSpPr>
        <p:spPr>
          <a:xfrm>
            <a:off x="8064075" y="4626925"/>
            <a:ext cx="79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Feel</a:t>
            </a:r>
            <a:endParaRPr/>
          </a:p>
        </p:txBody>
      </p:sp>
      <p:sp>
        <p:nvSpPr>
          <p:cNvPr id="627" name="Google Shape;627;p40"/>
          <p:cNvSpPr txBox="1"/>
          <p:nvPr/>
        </p:nvSpPr>
        <p:spPr>
          <a:xfrm>
            <a:off x="222250" y="4626925"/>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Do</a:t>
            </a:r>
            <a:endParaRPr/>
          </a:p>
        </p:txBody>
      </p:sp>
      <p:sp>
        <p:nvSpPr>
          <p:cNvPr id="628" name="Google Shape;628;p40"/>
          <p:cNvSpPr txBox="1"/>
          <p:nvPr/>
        </p:nvSpPr>
        <p:spPr>
          <a:xfrm>
            <a:off x="8250275" y="116375"/>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Think</a:t>
            </a:r>
            <a:endParaRPr/>
          </a:p>
        </p:txBody>
      </p:sp>
      <p:sp>
        <p:nvSpPr>
          <p:cNvPr id="629" name="Google Shape;629;p40"/>
          <p:cNvSpPr/>
          <p:nvPr/>
        </p:nvSpPr>
        <p:spPr>
          <a:xfrm>
            <a:off x="5773450" y="983650"/>
            <a:ext cx="13305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Stocks are unsafe, even if in the long term</a:t>
            </a:r>
            <a:endParaRPr sz="1100"/>
          </a:p>
        </p:txBody>
      </p:sp>
      <p:sp>
        <p:nvSpPr>
          <p:cNvPr id="630" name="Google Shape;630;p40"/>
          <p:cNvSpPr/>
          <p:nvPr/>
        </p:nvSpPr>
        <p:spPr>
          <a:xfrm>
            <a:off x="157900" y="604250"/>
            <a:ext cx="19491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Notices that a lot of Stanford students don’t invest or don’t talk about it</a:t>
            </a:r>
            <a:endParaRPr sz="1100"/>
          </a:p>
        </p:txBody>
      </p:sp>
      <p:sp>
        <p:nvSpPr>
          <p:cNvPr id="631" name="Google Shape;631;p40"/>
          <p:cNvSpPr/>
          <p:nvPr/>
        </p:nvSpPr>
        <p:spPr>
          <a:xfrm>
            <a:off x="3356425" y="4571575"/>
            <a:ext cx="1085100" cy="5109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Handles his own finances</a:t>
            </a:r>
            <a:endParaRPr sz="1100"/>
          </a:p>
        </p:txBody>
      </p:sp>
      <p:sp>
        <p:nvSpPr>
          <p:cNvPr id="632" name="Google Shape;632;p40"/>
          <p:cNvSpPr/>
          <p:nvPr/>
        </p:nvSpPr>
        <p:spPr>
          <a:xfrm>
            <a:off x="4716650" y="2702900"/>
            <a:ext cx="12423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Secure investing in the stock market</a:t>
            </a:r>
            <a:endParaRPr sz="1100"/>
          </a:p>
        </p:txBody>
      </p:sp>
      <p:sp>
        <p:nvSpPr>
          <p:cNvPr id="633" name="Google Shape;633;p40"/>
          <p:cNvSpPr/>
          <p:nvPr/>
        </p:nvSpPr>
        <p:spPr>
          <a:xfrm>
            <a:off x="728650" y="116375"/>
            <a:ext cx="1665000" cy="400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Learned guiding rules of thumb from parents</a:t>
            </a:r>
            <a:endParaRPr sz="1100"/>
          </a:p>
        </p:txBody>
      </p:sp>
      <p:sp>
        <p:nvSpPr>
          <p:cNvPr id="634" name="Google Shape;634;p40"/>
          <p:cNvSpPr/>
          <p:nvPr/>
        </p:nvSpPr>
        <p:spPr>
          <a:xfrm>
            <a:off x="2606163" y="4254975"/>
            <a:ext cx="792900" cy="5109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$7500 in ROTH</a:t>
            </a:r>
            <a:endParaRPr sz="1100"/>
          </a:p>
        </p:txBody>
      </p:sp>
      <p:sp>
        <p:nvSpPr>
          <p:cNvPr id="635" name="Google Shape;635;p40"/>
          <p:cNvSpPr/>
          <p:nvPr/>
        </p:nvSpPr>
        <p:spPr>
          <a:xfrm>
            <a:off x="3294925" y="116375"/>
            <a:ext cx="1146900" cy="929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Trusts market will have 10% increase/year even with recessions</a:t>
            </a:r>
            <a:endParaRPr sz="1100"/>
          </a:p>
        </p:txBody>
      </p:sp>
      <p:sp>
        <p:nvSpPr>
          <p:cNvPr id="636" name="Google Shape;636;p40"/>
          <p:cNvSpPr/>
          <p:nvPr/>
        </p:nvSpPr>
        <p:spPr>
          <a:xfrm>
            <a:off x="3502525" y="3569825"/>
            <a:ext cx="792900" cy="867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Saves at least half income post tax</a:t>
            </a:r>
            <a:endParaRPr sz="1100"/>
          </a:p>
        </p:txBody>
      </p:sp>
      <p:sp>
        <p:nvSpPr>
          <p:cNvPr id="637" name="Google Shape;637;p40"/>
          <p:cNvSpPr/>
          <p:nvPr/>
        </p:nvSpPr>
        <p:spPr>
          <a:xfrm>
            <a:off x="157900" y="1401775"/>
            <a:ext cx="1665000" cy="1040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Learned concepts as a child with real life examples (ie hoover dam financing on a road trip)</a:t>
            </a:r>
            <a:endParaRPr sz="1100"/>
          </a:p>
        </p:txBody>
      </p:sp>
      <p:sp>
        <p:nvSpPr>
          <p:cNvPr id="638" name="Google Shape;638;p40"/>
          <p:cNvSpPr/>
          <p:nvPr/>
        </p:nvSpPr>
        <p:spPr>
          <a:xfrm>
            <a:off x="3023850" y="2702825"/>
            <a:ext cx="14178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Researches stocks and gives recs to mom</a:t>
            </a:r>
            <a:endParaRPr sz="1100"/>
          </a:p>
        </p:txBody>
      </p:sp>
      <p:sp>
        <p:nvSpPr>
          <p:cNvPr id="639" name="Google Shape;639;p40"/>
          <p:cNvSpPr/>
          <p:nvPr/>
        </p:nvSpPr>
        <p:spPr>
          <a:xfrm>
            <a:off x="157900" y="4111350"/>
            <a:ext cx="23448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Researched then convinced his mom that her day trading was detrimental</a:t>
            </a:r>
            <a:endParaRPr sz="1100"/>
          </a:p>
        </p:txBody>
      </p:sp>
      <p:sp>
        <p:nvSpPr>
          <p:cNvPr id="640" name="Google Shape;640;p40"/>
          <p:cNvSpPr/>
          <p:nvPr/>
        </p:nvSpPr>
        <p:spPr>
          <a:xfrm>
            <a:off x="1172125" y="3608513"/>
            <a:ext cx="2217900" cy="400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Mostly just invests in index funds and waits years</a:t>
            </a:r>
            <a:endParaRPr sz="1100"/>
          </a:p>
        </p:txBody>
      </p:sp>
      <p:sp>
        <p:nvSpPr>
          <p:cNvPr id="641" name="Google Shape;641;p40"/>
          <p:cNvSpPr/>
          <p:nvPr/>
        </p:nvSpPr>
        <p:spPr>
          <a:xfrm>
            <a:off x="2107150" y="2736675"/>
            <a:ext cx="7929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Follows Apple Stocks</a:t>
            </a:r>
            <a:endParaRPr sz="1100"/>
          </a:p>
        </p:txBody>
      </p:sp>
      <p:sp>
        <p:nvSpPr>
          <p:cNvPr id="642" name="Google Shape;642;p40"/>
          <p:cNvSpPr/>
          <p:nvPr/>
        </p:nvSpPr>
        <p:spPr>
          <a:xfrm>
            <a:off x="1961050" y="1671388"/>
            <a:ext cx="10851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Fun to research stocks, but often no time</a:t>
            </a:r>
            <a:endParaRPr sz="1100"/>
          </a:p>
        </p:txBody>
      </p:sp>
      <p:sp>
        <p:nvSpPr>
          <p:cNvPr id="643" name="Google Shape;643;p40"/>
          <p:cNvSpPr/>
          <p:nvPr/>
        </p:nvSpPr>
        <p:spPr>
          <a:xfrm>
            <a:off x="4733250" y="116375"/>
            <a:ext cx="14178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Impossible to beat the market without insider information</a:t>
            </a:r>
            <a:endParaRPr sz="1100"/>
          </a:p>
        </p:txBody>
      </p:sp>
      <p:sp>
        <p:nvSpPr>
          <p:cNvPr id="644" name="Google Shape;644;p40"/>
          <p:cNvSpPr/>
          <p:nvPr/>
        </p:nvSpPr>
        <p:spPr>
          <a:xfrm>
            <a:off x="3111325" y="1882275"/>
            <a:ext cx="13305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Investing tax ramifications are hard to figure out</a:t>
            </a:r>
            <a:endParaRPr sz="1100"/>
          </a:p>
        </p:txBody>
      </p:sp>
      <p:sp>
        <p:nvSpPr>
          <p:cNvPr id="645" name="Google Shape;645;p40"/>
          <p:cNvSpPr/>
          <p:nvPr/>
        </p:nvSpPr>
        <p:spPr>
          <a:xfrm>
            <a:off x="3390025" y="1115225"/>
            <a:ext cx="10851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Resources of quant firms are not democratized</a:t>
            </a:r>
            <a:endParaRPr sz="1100"/>
          </a:p>
        </p:txBody>
      </p:sp>
      <p:sp>
        <p:nvSpPr>
          <p:cNvPr id="646" name="Google Shape;646;p40"/>
          <p:cNvSpPr/>
          <p:nvPr/>
        </p:nvSpPr>
        <p:spPr>
          <a:xfrm>
            <a:off x="991225" y="2736675"/>
            <a:ext cx="9921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Talks with a few friends about investing</a:t>
            </a:r>
            <a:endParaRPr sz="1100"/>
          </a:p>
        </p:txBody>
      </p:sp>
      <p:sp>
        <p:nvSpPr>
          <p:cNvPr id="647" name="Google Shape;647;p40"/>
          <p:cNvSpPr/>
          <p:nvPr/>
        </p:nvSpPr>
        <p:spPr>
          <a:xfrm>
            <a:off x="2392225" y="116375"/>
            <a:ext cx="903300" cy="14853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Likes to hear investing hacks, actual investing talk is boring</a:t>
            </a:r>
            <a:endParaRPr sz="1100"/>
          </a:p>
        </p:txBody>
      </p:sp>
      <p:sp>
        <p:nvSpPr>
          <p:cNvPr id="648" name="Google Shape;648;p40"/>
          <p:cNvSpPr/>
          <p:nvPr/>
        </p:nvSpPr>
        <p:spPr>
          <a:xfrm>
            <a:off x="67000" y="2736675"/>
            <a:ext cx="792900" cy="13323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Saves money through stocks to get higher returns</a:t>
            </a:r>
            <a:endParaRPr sz="1100"/>
          </a:p>
        </p:txBody>
      </p:sp>
      <p:sp>
        <p:nvSpPr>
          <p:cNvPr id="649" name="Google Shape;649;p40"/>
          <p:cNvSpPr/>
          <p:nvPr/>
        </p:nvSpPr>
        <p:spPr>
          <a:xfrm>
            <a:off x="6299300" y="116375"/>
            <a:ext cx="10851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Parents are a great source of knowledge for investing</a:t>
            </a:r>
            <a:endParaRPr sz="1100"/>
          </a:p>
        </p:txBody>
      </p:sp>
      <p:sp>
        <p:nvSpPr>
          <p:cNvPr id="650" name="Google Shape;650;p40"/>
          <p:cNvSpPr/>
          <p:nvPr/>
        </p:nvSpPr>
        <p:spPr>
          <a:xfrm>
            <a:off x="4683175" y="964688"/>
            <a:ext cx="9921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Investing is time consuming</a:t>
            </a:r>
            <a:endParaRPr sz="1100"/>
          </a:p>
        </p:txBody>
      </p:sp>
      <p:sp>
        <p:nvSpPr>
          <p:cNvPr id="651" name="Google Shape;651;p40"/>
          <p:cNvSpPr/>
          <p:nvPr/>
        </p:nvSpPr>
        <p:spPr>
          <a:xfrm>
            <a:off x="4683175" y="1813000"/>
            <a:ext cx="12759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Investing is inherently unfair</a:t>
            </a:r>
            <a:endParaRPr sz="1100"/>
          </a:p>
        </p:txBody>
      </p:sp>
      <p:sp>
        <p:nvSpPr>
          <p:cNvPr id="652" name="Google Shape;652;p40"/>
          <p:cNvSpPr/>
          <p:nvPr/>
        </p:nvSpPr>
        <p:spPr>
          <a:xfrm>
            <a:off x="7455100" y="474425"/>
            <a:ext cx="1417800" cy="288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Investing is boring</a:t>
            </a:r>
            <a:endParaRPr sz="1100"/>
          </a:p>
        </p:txBody>
      </p:sp>
      <p:sp>
        <p:nvSpPr>
          <p:cNvPr id="653" name="Google Shape;653;p40"/>
          <p:cNvSpPr/>
          <p:nvPr/>
        </p:nvSpPr>
        <p:spPr>
          <a:xfrm>
            <a:off x="6089750" y="1663300"/>
            <a:ext cx="1275900" cy="846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People who are wealthy do not need returns so do not invest</a:t>
            </a:r>
            <a:endParaRPr sz="1100"/>
          </a:p>
        </p:txBody>
      </p:sp>
      <p:sp>
        <p:nvSpPr>
          <p:cNvPr id="654" name="Google Shape;654;p40"/>
          <p:cNvSpPr/>
          <p:nvPr/>
        </p:nvSpPr>
        <p:spPr>
          <a:xfrm>
            <a:off x="7437225" y="878150"/>
            <a:ext cx="1665000" cy="400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Market is reliable for returns in the long-run</a:t>
            </a:r>
            <a:endParaRPr sz="1100"/>
          </a:p>
        </p:txBody>
      </p:sp>
      <p:sp>
        <p:nvSpPr>
          <p:cNvPr id="655" name="Google Shape;655;p40"/>
          <p:cNvSpPr/>
          <p:nvPr/>
        </p:nvSpPr>
        <p:spPr>
          <a:xfrm>
            <a:off x="7496325" y="1391625"/>
            <a:ext cx="1501500" cy="5109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Children can learn financial concepsts</a:t>
            </a:r>
            <a:endParaRPr sz="1100"/>
          </a:p>
        </p:txBody>
      </p:sp>
      <p:sp>
        <p:nvSpPr>
          <p:cNvPr id="656" name="Google Shape;656;p40"/>
          <p:cNvSpPr/>
          <p:nvPr/>
        </p:nvSpPr>
        <p:spPr>
          <a:xfrm>
            <a:off x="7496325" y="1940800"/>
            <a:ext cx="1546800" cy="569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Everyday examples can explain financial concepsts</a:t>
            </a:r>
            <a:endParaRPr sz="1100"/>
          </a:p>
        </p:txBody>
      </p:sp>
      <p:sp>
        <p:nvSpPr>
          <p:cNvPr id="657" name="Google Shape;657;p40"/>
          <p:cNvSpPr/>
          <p:nvPr/>
        </p:nvSpPr>
        <p:spPr>
          <a:xfrm>
            <a:off x="6090600" y="2633600"/>
            <a:ext cx="992100" cy="929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Frustrated with folks roped into day trading</a:t>
            </a:r>
            <a:endParaRPr sz="1100"/>
          </a:p>
        </p:txBody>
      </p:sp>
      <p:sp>
        <p:nvSpPr>
          <p:cNvPr id="658" name="Google Shape;658;p40"/>
          <p:cNvSpPr/>
          <p:nvPr/>
        </p:nvSpPr>
        <p:spPr>
          <a:xfrm>
            <a:off x="7214350" y="2633600"/>
            <a:ext cx="792900" cy="10953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Unintere-sted in talking about fiances</a:t>
            </a:r>
            <a:endParaRPr sz="1100"/>
          </a:p>
        </p:txBody>
      </p:sp>
      <p:sp>
        <p:nvSpPr>
          <p:cNvPr id="659" name="Google Shape;659;p40"/>
          <p:cNvSpPr/>
          <p:nvPr/>
        </p:nvSpPr>
        <p:spPr>
          <a:xfrm>
            <a:off x="4716650" y="3502300"/>
            <a:ext cx="12423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Self-confident for student ability to handle finances</a:t>
            </a:r>
            <a:endParaRPr sz="1100"/>
          </a:p>
        </p:txBody>
      </p:sp>
      <p:sp>
        <p:nvSpPr>
          <p:cNvPr id="660" name="Google Shape;660;p40"/>
          <p:cNvSpPr/>
          <p:nvPr/>
        </p:nvSpPr>
        <p:spPr>
          <a:xfrm>
            <a:off x="4716775" y="4458025"/>
            <a:ext cx="1546800" cy="569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Pressured to invest to make money</a:t>
            </a:r>
            <a:endParaRPr sz="1100"/>
          </a:p>
        </p:txBody>
      </p:sp>
      <p:sp>
        <p:nvSpPr>
          <p:cNvPr id="661" name="Google Shape;661;p40"/>
          <p:cNvSpPr/>
          <p:nvPr/>
        </p:nvSpPr>
        <p:spPr>
          <a:xfrm>
            <a:off x="6044100" y="3626063"/>
            <a:ext cx="1085100" cy="769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Gratefu for knowledge from parents</a:t>
            </a:r>
            <a:endParaRPr sz="1100"/>
          </a:p>
        </p:txBody>
      </p:sp>
      <p:sp>
        <p:nvSpPr>
          <p:cNvPr id="662" name="Google Shape;662;p40"/>
          <p:cNvSpPr/>
          <p:nvPr/>
        </p:nvSpPr>
        <p:spPr>
          <a:xfrm>
            <a:off x="6395350" y="4516225"/>
            <a:ext cx="1417800" cy="5109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Reliant on research before investing</a:t>
            </a:r>
            <a:endParaRPr sz="1100"/>
          </a:p>
        </p:txBody>
      </p:sp>
      <p:sp>
        <p:nvSpPr>
          <p:cNvPr id="663" name="Google Shape;663;p40"/>
          <p:cNvSpPr/>
          <p:nvPr/>
        </p:nvSpPr>
        <p:spPr>
          <a:xfrm>
            <a:off x="7214350" y="3859500"/>
            <a:ext cx="18879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Distraught that full information on taxing stock benefits isn’t shared</a:t>
            </a:r>
            <a:endParaRPr sz="1100"/>
          </a:p>
        </p:txBody>
      </p:sp>
      <p:sp>
        <p:nvSpPr>
          <p:cNvPr id="664" name="Google Shape;664;p40"/>
          <p:cNvSpPr/>
          <p:nvPr/>
        </p:nvSpPr>
        <p:spPr>
          <a:xfrm>
            <a:off x="8099775" y="2667450"/>
            <a:ext cx="1085100" cy="10953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Disappointed that quant firms do not share findings</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668"/>
        <p:cNvGrpSpPr/>
        <p:nvPr/>
      </p:nvGrpSpPr>
      <p:grpSpPr>
        <a:xfrm>
          <a:off x="0" y="0"/>
          <a:ext cx="0" cy="0"/>
          <a:chOff x="0" y="0"/>
          <a:chExt cx="0" cy="0"/>
        </a:xfrm>
      </p:grpSpPr>
      <p:cxnSp>
        <p:nvCxnSpPr>
          <p:cNvPr id="669" name="Google Shape;669;p41"/>
          <p:cNvCxnSpPr/>
          <p:nvPr/>
        </p:nvCxnSpPr>
        <p:spPr>
          <a:xfrm rot="10800000" flipH="1">
            <a:off x="11625" y="2565900"/>
            <a:ext cx="9146700" cy="11700"/>
          </a:xfrm>
          <a:prstGeom prst="straightConnector1">
            <a:avLst/>
          </a:prstGeom>
          <a:noFill/>
          <a:ln w="19050" cap="flat" cmpd="sng">
            <a:solidFill>
              <a:srgbClr val="000000"/>
            </a:solidFill>
            <a:prstDash val="solid"/>
            <a:round/>
            <a:headEnd type="none" w="med" len="med"/>
            <a:tailEnd type="none" w="med" len="med"/>
          </a:ln>
        </p:spPr>
      </p:cxnSp>
      <p:cxnSp>
        <p:nvCxnSpPr>
          <p:cNvPr id="670" name="Google Shape;670;p41"/>
          <p:cNvCxnSpPr/>
          <p:nvPr/>
        </p:nvCxnSpPr>
        <p:spPr>
          <a:xfrm>
            <a:off x="4573300" y="-23275"/>
            <a:ext cx="11700" cy="5166600"/>
          </a:xfrm>
          <a:prstGeom prst="straightConnector1">
            <a:avLst/>
          </a:prstGeom>
          <a:noFill/>
          <a:ln w="19050" cap="flat" cmpd="sng">
            <a:solidFill>
              <a:srgbClr val="000000"/>
            </a:solidFill>
            <a:prstDash val="solid"/>
            <a:round/>
            <a:headEnd type="none" w="med" len="med"/>
            <a:tailEnd type="none" w="med" len="med"/>
          </a:ln>
        </p:spPr>
      </p:cxnSp>
      <p:sp>
        <p:nvSpPr>
          <p:cNvPr id="671" name="Google Shape;671;p41"/>
          <p:cNvSpPr txBox="1"/>
          <p:nvPr/>
        </p:nvSpPr>
        <p:spPr>
          <a:xfrm>
            <a:off x="222250" y="116375"/>
            <a:ext cx="14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Say</a:t>
            </a:r>
            <a:endParaRPr>
              <a:solidFill>
                <a:srgbClr val="666666"/>
              </a:solidFill>
            </a:endParaRPr>
          </a:p>
        </p:txBody>
      </p:sp>
      <p:sp>
        <p:nvSpPr>
          <p:cNvPr id="672" name="Google Shape;672;p41"/>
          <p:cNvSpPr txBox="1"/>
          <p:nvPr/>
        </p:nvSpPr>
        <p:spPr>
          <a:xfrm>
            <a:off x="8064075" y="4626925"/>
            <a:ext cx="79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666666"/>
                </a:solidFill>
              </a:rPr>
              <a:t>Feel</a:t>
            </a:r>
            <a:endParaRPr>
              <a:solidFill>
                <a:srgbClr val="666666"/>
              </a:solidFill>
            </a:endParaRPr>
          </a:p>
        </p:txBody>
      </p:sp>
      <p:sp>
        <p:nvSpPr>
          <p:cNvPr id="673" name="Google Shape;673;p41"/>
          <p:cNvSpPr txBox="1"/>
          <p:nvPr/>
        </p:nvSpPr>
        <p:spPr>
          <a:xfrm>
            <a:off x="222250" y="4626925"/>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Do</a:t>
            </a:r>
            <a:endParaRPr>
              <a:solidFill>
                <a:srgbClr val="666666"/>
              </a:solidFill>
            </a:endParaRPr>
          </a:p>
        </p:txBody>
      </p:sp>
      <p:sp>
        <p:nvSpPr>
          <p:cNvPr id="674" name="Google Shape;674;p41"/>
          <p:cNvSpPr txBox="1"/>
          <p:nvPr/>
        </p:nvSpPr>
        <p:spPr>
          <a:xfrm>
            <a:off x="8250275" y="116375"/>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Think</a:t>
            </a:r>
            <a:endParaRPr>
              <a:solidFill>
                <a:srgbClr val="666666"/>
              </a:solidFill>
            </a:endParaRPr>
          </a:p>
        </p:txBody>
      </p:sp>
      <p:sp>
        <p:nvSpPr>
          <p:cNvPr id="675" name="Google Shape;675;p41"/>
          <p:cNvSpPr/>
          <p:nvPr/>
        </p:nvSpPr>
        <p:spPr>
          <a:xfrm>
            <a:off x="5773450" y="983650"/>
            <a:ext cx="13305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Stocks are unsafe, even if in the long term</a:t>
            </a:r>
            <a:endParaRPr sz="1100">
              <a:solidFill>
                <a:srgbClr val="666666"/>
              </a:solidFill>
            </a:endParaRPr>
          </a:p>
        </p:txBody>
      </p:sp>
      <p:sp>
        <p:nvSpPr>
          <p:cNvPr id="676" name="Google Shape;676;p41"/>
          <p:cNvSpPr/>
          <p:nvPr/>
        </p:nvSpPr>
        <p:spPr>
          <a:xfrm>
            <a:off x="157900" y="604250"/>
            <a:ext cx="19491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Notices that a lot of Stanford students don’t invest or don’t talk about it</a:t>
            </a:r>
            <a:endParaRPr sz="1100">
              <a:solidFill>
                <a:srgbClr val="666666"/>
              </a:solidFill>
            </a:endParaRPr>
          </a:p>
        </p:txBody>
      </p:sp>
      <p:sp>
        <p:nvSpPr>
          <p:cNvPr id="677" name="Google Shape;677;p41"/>
          <p:cNvSpPr/>
          <p:nvPr/>
        </p:nvSpPr>
        <p:spPr>
          <a:xfrm>
            <a:off x="3356425" y="4571575"/>
            <a:ext cx="1085100" cy="5109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Handles his own finances</a:t>
            </a:r>
            <a:endParaRPr sz="1100">
              <a:solidFill>
                <a:srgbClr val="666666"/>
              </a:solidFill>
            </a:endParaRPr>
          </a:p>
        </p:txBody>
      </p:sp>
      <p:sp>
        <p:nvSpPr>
          <p:cNvPr id="678" name="Google Shape;678;p41"/>
          <p:cNvSpPr/>
          <p:nvPr/>
        </p:nvSpPr>
        <p:spPr>
          <a:xfrm>
            <a:off x="4716650" y="2702900"/>
            <a:ext cx="12423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Secure investing in the stock market</a:t>
            </a:r>
            <a:endParaRPr sz="1100">
              <a:solidFill>
                <a:srgbClr val="666666"/>
              </a:solidFill>
            </a:endParaRPr>
          </a:p>
        </p:txBody>
      </p:sp>
      <p:sp>
        <p:nvSpPr>
          <p:cNvPr id="679" name="Google Shape;679;p41"/>
          <p:cNvSpPr/>
          <p:nvPr/>
        </p:nvSpPr>
        <p:spPr>
          <a:xfrm>
            <a:off x="728650" y="116375"/>
            <a:ext cx="1665000" cy="400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Learned guiding rules of thumb from parents</a:t>
            </a:r>
            <a:endParaRPr sz="1100">
              <a:solidFill>
                <a:srgbClr val="666666"/>
              </a:solidFill>
            </a:endParaRPr>
          </a:p>
        </p:txBody>
      </p:sp>
      <p:sp>
        <p:nvSpPr>
          <p:cNvPr id="680" name="Google Shape;680;p41"/>
          <p:cNvSpPr/>
          <p:nvPr/>
        </p:nvSpPr>
        <p:spPr>
          <a:xfrm>
            <a:off x="2606163" y="4254975"/>
            <a:ext cx="792900" cy="5109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$7500 in ROTH</a:t>
            </a:r>
            <a:endParaRPr sz="1100">
              <a:solidFill>
                <a:srgbClr val="666666"/>
              </a:solidFill>
            </a:endParaRPr>
          </a:p>
        </p:txBody>
      </p:sp>
      <p:sp>
        <p:nvSpPr>
          <p:cNvPr id="681" name="Google Shape;681;p41"/>
          <p:cNvSpPr/>
          <p:nvPr/>
        </p:nvSpPr>
        <p:spPr>
          <a:xfrm>
            <a:off x="3294925" y="116375"/>
            <a:ext cx="1146900" cy="929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Trusts market will have 10% increase/year even with recessions</a:t>
            </a:r>
            <a:endParaRPr sz="1100">
              <a:solidFill>
                <a:srgbClr val="666666"/>
              </a:solidFill>
            </a:endParaRPr>
          </a:p>
        </p:txBody>
      </p:sp>
      <p:sp>
        <p:nvSpPr>
          <p:cNvPr id="682" name="Google Shape;682;p41"/>
          <p:cNvSpPr/>
          <p:nvPr/>
        </p:nvSpPr>
        <p:spPr>
          <a:xfrm>
            <a:off x="3502525" y="3569825"/>
            <a:ext cx="792900" cy="8670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Saves at least half income post tax</a:t>
            </a:r>
            <a:endParaRPr sz="1100">
              <a:solidFill>
                <a:srgbClr val="666666"/>
              </a:solidFill>
            </a:endParaRPr>
          </a:p>
        </p:txBody>
      </p:sp>
      <p:sp>
        <p:nvSpPr>
          <p:cNvPr id="683" name="Google Shape;683;p41"/>
          <p:cNvSpPr/>
          <p:nvPr/>
        </p:nvSpPr>
        <p:spPr>
          <a:xfrm>
            <a:off x="157900" y="1401775"/>
            <a:ext cx="1665000" cy="1040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Learned concepts as a child with real life examples (ie hoover dam financing on a road trip)</a:t>
            </a:r>
            <a:endParaRPr sz="1100">
              <a:solidFill>
                <a:srgbClr val="666666"/>
              </a:solidFill>
            </a:endParaRPr>
          </a:p>
        </p:txBody>
      </p:sp>
      <p:sp>
        <p:nvSpPr>
          <p:cNvPr id="684" name="Google Shape;684;p41"/>
          <p:cNvSpPr/>
          <p:nvPr/>
        </p:nvSpPr>
        <p:spPr>
          <a:xfrm>
            <a:off x="3023850" y="2702825"/>
            <a:ext cx="14178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Researches stocks and gives recs to mom</a:t>
            </a:r>
            <a:endParaRPr sz="1100">
              <a:solidFill>
                <a:srgbClr val="666666"/>
              </a:solidFill>
            </a:endParaRPr>
          </a:p>
        </p:txBody>
      </p:sp>
      <p:sp>
        <p:nvSpPr>
          <p:cNvPr id="685" name="Google Shape;685;p41"/>
          <p:cNvSpPr/>
          <p:nvPr/>
        </p:nvSpPr>
        <p:spPr>
          <a:xfrm>
            <a:off x="157900" y="4111350"/>
            <a:ext cx="23448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Researched then convinced his mom that her day trading was detrimental</a:t>
            </a:r>
            <a:endParaRPr sz="1100">
              <a:solidFill>
                <a:srgbClr val="666666"/>
              </a:solidFill>
            </a:endParaRPr>
          </a:p>
        </p:txBody>
      </p:sp>
      <p:sp>
        <p:nvSpPr>
          <p:cNvPr id="686" name="Google Shape;686;p41"/>
          <p:cNvSpPr/>
          <p:nvPr/>
        </p:nvSpPr>
        <p:spPr>
          <a:xfrm>
            <a:off x="1172125" y="3608513"/>
            <a:ext cx="2217900" cy="400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Mostly just invests in index funds and waits years</a:t>
            </a:r>
            <a:endParaRPr sz="1100">
              <a:solidFill>
                <a:srgbClr val="666666"/>
              </a:solidFill>
            </a:endParaRPr>
          </a:p>
        </p:txBody>
      </p:sp>
      <p:sp>
        <p:nvSpPr>
          <p:cNvPr id="687" name="Google Shape;687;p41"/>
          <p:cNvSpPr/>
          <p:nvPr/>
        </p:nvSpPr>
        <p:spPr>
          <a:xfrm>
            <a:off x="2107150" y="2736675"/>
            <a:ext cx="7929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Follows Apple Stocks</a:t>
            </a:r>
            <a:endParaRPr sz="1100">
              <a:solidFill>
                <a:srgbClr val="666666"/>
              </a:solidFill>
            </a:endParaRPr>
          </a:p>
        </p:txBody>
      </p:sp>
      <p:sp>
        <p:nvSpPr>
          <p:cNvPr id="688" name="Google Shape;688;p41"/>
          <p:cNvSpPr/>
          <p:nvPr/>
        </p:nvSpPr>
        <p:spPr>
          <a:xfrm>
            <a:off x="1961050" y="1671388"/>
            <a:ext cx="10851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Fun to research stocks, but often no time</a:t>
            </a:r>
            <a:endParaRPr sz="1100">
              <a:solidFill>
                <a:srgbClr val="666666"/>
              </a:solidFill>
            </a:endParaRPr>
          </a:p>
        </p:txBody>
      </p:sp>
      <p:sp>
        <p:nvSpPr>
          <p:cNvPr id="689" name="Google Shape;689;p41"/>
          <p:cNvSpPr/>
          <p:nvPr/>
        </p:nvSpPr>
        <p:spPr>
          <a:xfrm>
            <a:off x="4733250" y="116375"/>
            <a:ext cx="14178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Impossible to beat the market without insider information</a:t>
            </a:r>
            <a:endParaRPr sz="1100">
              <a:solidFill>
                <a:srgbClr val="666666"/>
              </a:solidFill>
            </a:endParaRPr>
          </a:p>
        </p:txBody>
      </p:sp>
      <p:sp>
        <p:nvSpPr>
          <p:cNvPr id="690" name="Google Shape;690;p41"/>
          <p:cNvSpPr/>
          <p:nvPr/>
        </p:nvSpPr>
        <p:spPr>
          <a:xfrm>
            <a:off x="3111325" y="1882275"/>
            <a:ext cx="13305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Investing tax ramifications are hard to figure out</a:t>
            </a:r>
            <a:endParaRPr sz="1100">
              <a:solidFill>
                <a:srgbClr val="666666"/>
              </a:solidFill>
            </a:endParaRPr>
          </a:p>
        </p:txBody>
      </p:sp>
      <p:sp>
        <p:nvSpPr>
          <p:cNvPr id="691" name="Google Shape;691;p41"/>
          <p:cNvSpPr/>
          <p:nvPr/>
        </p:nvSpPr>
        <p:spPr>
          <a:xfrm>
            <a:off x="3390025" y="1115225"/>
            <a:ext cx="10851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Resources of quant firms are not democratized</a:t>
            </a:r>
            <a:endParaRPr sz="1100">
              <a:solidFill>
                <a:srgbClr val="666666"/>
              </a:solidFill>
            </a:endParaRPr>
          </a:p>
        </p:txBody>
      </p:sp>
      <p:sp>
        <p:nvSpPr>
          <p:cNvPr id="692" name="Google Shape;692;p41"/>
          <p:cNvSpPr/>
          <p:nvPr/>
        </p:nvSpPr>
        <p:spPr>
          <a:xfrm>
            <a:off x="991225" y="2736675"/>
            <a:ext cx="9921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Talks with a few friends about investing</a:t>
            </a:r>
            <a:endParaRPr sz="1100">
              <a:solidFill>
                <a:srgbClr val="666666"/>
              </a:solidFill>
            </a:endParaRPr>
          </a:p>
        </p:txBody>
      </p:sp>
      <p:sp>
        <p:nvSpPr>
          <p:cNvPr id="693" name="Google Shape;693;p41"/>
          <p:cNvSpPr/>
          <p:nvPr/>
        </p:nvSpPr>
        <p:spPr>
          <a:xfrm>
            <a:off x="2392225" y="116375"/>
            <a:ext cx="903300" cy="14853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Likes to hear investing hacks, actual investing talk is boring</a:t>
            </a:r>
            <a:endParaRPr sz="1100">
              <a:solidFill>
                <a:srgbClr val="666666"/>
              </a:solidFill>
            </a:endParaRPr>
          </a:p>
        </p:txBody>
      </p:sp>
      <p:sp>
        <p:nvSpPr>
          <p:cNvPr id="694" name="Google Shape;694;p41"/>
          <p:cNvSpPr/>
          <p:nvPr/>
        </p:nvSpPr>
        <p:spPr>
          <a:xfrm>
            <a:off x="67000" y="2736675"/>
            <a:ext cx="792900" cy="13323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Saves money through stocks to get higher returns</a:t>
            </a:r>
            <a:endParaRPr sz="1100">
              <a:solidFill>
                <a:srgbClr val="666666"/>
              </a:solidFill>
            </a:endParaRPr>
          </a:p>
        </p:txBody>
      </p:sp>
      <p:sp>
        <p:nvSpPr>
          <p:cNvPr id="695" name="Google Shape;695;p41"/>
          <p:cNvSpPr/>
          <p:nvPr/>
        </p:nvSpPr>
        <p:spPr>
          <a:xfrm>
            <a:off x="6299300" y="116375"/>
            <a:ext cx="10851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Parents are a great source of knowledge for investing</a:t>
            </a:r>
            <a:endParaRPr sz="1100">
              <a:solidFill>
                <a:srgbClr val="666666"/>
              </a:solidFill>
            </a:endParaRPr>
          </a:p>
        </p:txBody>
      </p:sp>
      <p:sp>
        <p:nvSpPr>
          <p:cNvPr id="696" name="Google Shape;696;p41"/>
          <p:cNvSpPr/>
          <p:nvPr/>
        </p:nvSpPr>
        <p:spPr>
          <a:xfrm>
            <a:off x="4683175" y="964688"/>
            <a:ext cx="9921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Investing is time consuming</a:t>
            </a:r>
            <a:endParaRPr sz="1100">
              <a:solidFill>
                <a:srgbClr val="666666"/>
              </a:solidFill>
            </a:endParaRPr>
          </a:p>
        </p:txBody>
      </p:sp>
      <p:sp>
        <p:nvSpPr>
          <p:cNvPr id="697" name="Google Shape;697;p41"/>
          <p:cNvSpPr/>
          <p:nvPr/>
        </p:nvSpPr>
        <p:spPr>
          <a:xfrm>
            <a:off x="4683175" y="1813000"/>
            <a:ext cx="1275900" cy="627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Investing is inherently unfair</a:t>
            </a:r>
            <a:endParaRPr sz="1100">
              <a:solidFill>
                <a:srgbClr val="666666"/>
              </a:solidFill>
            </a:endParaRPr>
          </a:p>
        </p:txBody>
      </p:sp>
      <p:sp>
        <p:nvSpPr>
          <p:cNvPr id="698" name="Google Shape;698;p41"/>
          <p:cNvSpPr/>
          <p:nvPr/>
        </p:nvSpPr>
        <p:spPr>
          <a:xfrm>
            <a:off x="7455100" y="474425"/>
            <a:ext cx="1417800" cy="288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Investing is boring</a:t>
            </a:r>
            <a:endParaRPr sz="1100">
              <a:solidFill>
                <a:srgbClr val="666666"/>
              </a:solidFill>
            </a:endParaRPr>
          </a:p>
        </p:txBody>
      </p:sp>
      <p:sp>
        <p:nvSpPr>
          <p:cNvPr id="699" name="Google Shape;699;p41"/>
          <p:cNvSpPr/>
          <p:nvPr/>
        </p:nvSpPr>
        <p:spPr>
          <a:xfrm>
            <a:off x="6089750" y="1663300"/>
            <a:ext cx="1275900" cy="8466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People who are wealthy do not need returns so do not invest</a:t>
            </a:r>
            <a:endParaRPr sz="1100">
              <a:solidFill>
                <a:srgbClr val="666666"/>
              </a:solidFill>
            </a:endParaRPr>
          </a:p>
        </p:txBody>
      </p:sp>
      <p:sp>
        <p:nvSpPr>
          <p:cNvPr id="700" name="Google Shape;700;p41"/>
          <p:cNvSpPr/>
          <p:nvPr/>
        </p:nvSpPr>
        <p:spPr>
          <a:xfrm>
            <a:off x="7437225" y="878150"/>
            <a:ext cx="1665000" cy="400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Market is reliable for returns in the long-run</a:t>
            </a:r>
            <a:endParaRPr sz="1100">
              <a:solidFill>
                <a:srgbClr val="666666"/>
              </a:solidFill>
            </a:endParaRPr>
          </a:p>
        </p:txBody>
      </p:sp>
      <p:sp>
        <p:nvSpPr>
          <p:cNvPr id="701" name="Google Shape;701;p41"/>
          <p:cNvSpPr/>
          <p:nvPr/>
        </p:nvSpPr>
        <p:spPr>
          <a:xfrm>
            <a:off x="7496325" y="1391625"/>
            <a:ext cx="1501500" cy="5109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Children can learn financial concepts</a:t>
            </a:r>
            <a:endParaRPr sz="1100">
              <a:solidFill>
                <a:srgbClr val="666666"/>
              </a:solidFill>
            </a:endParaRPr>
          </a:p>
        </p:txBody>
      </p:sp>
      <p:sp>
        <p:nvSpPr>
          <p:cNvPr id="702" name="Google Shape;702;p41"/>
          <p:cNvSpPr/>
          <p:nvPr/>
        </p:nvSpPr>
        <p:spPr>
          <a:xfrm>
            <a:off x="7496325" y="1940800"/>
            <a:ext cx="1546800" cy="569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Everyday examples can explain financial concepts</a:t>
            </a:r>
            <a:endParaRPr sz="1100">
              <a:solidFill>
                <a:srgbClr val="666666"/>
              </a:solidFill>
            </a:endParaRPr>
          </a:p>
        </p:txBody>
      </p:sp>
      <p:sp>
        <p:nvSpPr>
          <p:cNvPr id="703" name="Google Shape;703;p41"/>
          <p:cNvSpPr/>
          <p:nvPr/>
        </p:nvSpPr>
        <p:spPr>
          <a:xfrm>
            <a:off x="6090600" y="2633600"/>
            <a:ext cx="992100" cy="9297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Frustrated with folks roped into day trading</a:t>
            </a:r>
            <a:endParaRPr sz="1100">
              <a:solidFill>
                <a:srgbClr val="666666"/>
              </a:solidFill>
            </a:endParaRPr>
          </a:p>
        </p:txBody>
      </p:sp>
      <p:sp>
        <p:nvSpPr>
          <p:cNvPr id="704" name="Google Shape;704;p41"/>
          <p:cNvSpPr/>
          <p:nvPr/>
        </p:nvSpPr>
        <p:spPr>
          <a:xfrm>
            <a:off x="7214350" y="2633600"/>
            <a:ext cx="792900" cy="10953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Unintere-sted in talking about finances</a:t>
            </a:r>
            <a:endParaRPr sz="1100">
              <a:solidFill>
                <a:srgbClr val="666666"/>
              </a:solidFill>
            </a:endParaRPr>
          </a:p>
        </p:txBody>
      </p:sp>
      <p:sp>
        <p:nvSpPr>
          <p:cNvPr id="705" name="Google Shape;705;p41"/>
          <p:cNvSpPr/>
          <p:nvPr/>
        </p:nvSpPr>
        <p:spPr>
          <a:xfrm>
            <a:off x="4716650" y="3502300"/>
            <a:ext cx="12423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Self-confident for student ability to handle finances</a:t>
            </a:r>
            <a:endParaRPr sz="1100">
              <a:solidFill>
                <a:srgbClr val="666666"/>
              </a:solidFill>
            </a:endParaRPr>
          </a:p>
        </p:txBody>
      </p:sp>
      <p:sp>
        <p:nvSpPr>
          <p:cNvPr id="706" name="Google Shape;706;p41"/>
          <p:cNvSpPr/>
          <p:nvPr/>
        </p:nvSpPr>
        <p:spPr>
          <a:xfrm>
            <a:off x="4716775" y="4458025"/>
            <a:ext cx="1546800" cy="569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Pressured to invest to make money</a:t>
            </a:r>
            <a:endParaRPr sz="1100">
              <a:solidFill>
                <a:srgbClr val="666666"/>
              </a:solidFill>
            </a:endParaRPr>
          </a:p>
        </p:txBody>
      </p:sp>
      <p:sp>
        <p:nvSpPr>
          <p:cNvPr id="707" name="Google Shape;707;p41"/>
          <p:cNvSpPr/>
          <p:nvPr/>
        </p:nvSpPr>
        <p:spPr>
          <a:xfrm>
            <a:off x="6044100" y="3626063"/>
            <a:ext cx="1085100" cy="7692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Grateful for knowledge from parents</a:t>
            </a:r>
            <a:endParaRPr sz="1100">
              <a:solidFill>
                <a:srgbClr val="666666"/>
              </a:solidFill>
            </a:endParaRPr>
          </a:p>
        </p:txBody>
      </p:sp>
      <p:sp>
        <p:nvSpPr>
          <p:cNvPr id="708" name="Google Shape;708;p41"/>
          <p:cNvSpPr/>
          <p:nvPr/>
        </p:nvSpPr>
        <p:spPr>
          <a:xfrm>
            <a:off x="6395350" y="4516225"/>
            <a:ext cx="1417800" cy="5109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Reliant on research before investing</a:t>
            </a:r>
            <a:endParaRPr sz="1100">
              <a:solidFill>
                <a:srgbClr val="666666"/>
              </a:solidFill>
            </a:endParaRPr>
          </a:p>
        </p:txBody>
      </p:sp>
      <p:sp>
        <p:nvSpPr>
          <p:cNvPr id="709" name="Google Shape;709;p41"/>
          <p:cNvSpPr/>
          <p:nvPr/>
        </p:nvSpPr>
        <p:spPr>
          <a:xfrm>
            <a:off x="7214350" y="3859500"/>
            <a:ext cx="1887900" cy="6741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Distraught that full information on taxing stock benefits isn’t shared</a:t>
            </a:r>
            <a:endParaRPr sz="1100">
              <a:solidFill>
                <a:srgbClr val="666666"/>
              </a:solidFill>
            </a:endParaRPr>
          </a:p>
        </p:txBody>
      </p:sp>
      <p:sp>
        <p:nvSpPr>
          <p:cNvPr id="710" name="Google Shape;710;p41"/>
          <p:cNvSpPr/>
          <p:nvPr/>
        </p:nvSpPr>
        <p:spPr>
          <a:xfrm>
            <a:off x="8099775" y="2667450"/>
            <a:ext cx="1085100" cy="1095300"/>
          </a:xfrm>
          <a:prstGeom prst="roundRect">
            <a:avLst>
              <a:gd name="adj" fmla="val 6918"/>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666666"/>
                </a:solidFill>
              </a:rPr>
              <a:t>Disappointed that quant firms do not share findings</a:t>
            </a:r>
            <a:endParaRPr sz="1100">
              <a:solidFill>
                <a:srgbClr val="666666"/>
              </a:solidFill>
            </a:endParaRPr>
          </a:p>
        </p:txBody>
      </p:sp>
      <p:sp>
        <p:nvSpPr>
          <p:cNvPr id="711" name="Google Shape;711;p41"/>
          <p:cNvSpPr/>
          <p:nvPr/>
        </p:nvSpPr>
        <p:spPr>
          <a:xfrm>
            <a:off x="543325" y="656725"/>
            <a:ext cx="1887900" cy="1153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Considers investing important but knows it takes time to research (present-time) and learn (years as a child)</a:t>
            </a:r>
            <a:endParaRPr sz="1200" b="1"/>
          </a:p>
        </p:txBody>
      </p:sp>
      <p:sp>
        <p:nvSpPr>
          <p:cNvPr id="712" name="Google Shape;712;p41"/>
          <p:cNvSpPr/>
          <p:nvPr/>
        </p:nvSpPr>
        <p:spPr>
          <a:xfrm>
            <a:off x="1506550" y="3333275"/>
            <a:ext cx="1242300" cy="1040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Invests the maximum he can and only for long-term</a:t>
            </a:r>
            <a:endParaRPr sz="1200" b="1"/>
          </a:p>
        </p:txBody>
      </p:sp>
      <p:sp>
        <p:nvSpPr>
          <p:cNvPr id="713" name="Google Shape;713;p41"/>
          <p:cNvSpPr/>
          <p:nvPr/>
        </p:nvSpPr>
        <p:spPr>
          <a:xfrm>
            <a:off x="6112150" y="698175"/>
            <a:ext cx="1330500" cy="1040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Investing is a necessary evil to live life comfortably</a:t>
            </a:r>
            <a:endParaRPr sz="1200" b="1"/>
          </a:p>
        </p:txBody>
      </p:sp>
      <p:sp>
        <p:nvSpPr>
          <p:cNvPr id="714" name="Google Shape;714;p41"/>
          <p:cNvSpPr/>
          <p:nvPr/>
        </p:nvSpPr>
        <p:spPr>
          <a:xfrm>
            <a:off x="7103950" y="3159325"/>
            <a:ext cx="1330500" cy="13323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Frustrated when people fall into traps and make incorrect investments</a:t>
            </a:r>
            <a:endParaRPr sz="1200" b="1"/>
          </a:p>
        </p:txBody>
      </p:sp>
      <p:sp>
        <p:nvSpPr>
          <p:cNvPr id="715" name="Google Shape;715;p41"/>
          <p:cNvSpPr/>
          <p:nvPr/>
        </p:nvSpPr>
        <p:spPr>
          <a:xfrm>
            <a:off x="2737300" y="787300"/>
            <a:ext cx="1546800" cy="1153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Knowledge gap in investing (quant firms and day trading)</a:t>
            </a:r>
            <a:endParaRPr sz="1200" b="1"/>
          </a:p>
        </p:txBody>
      </p:sp>
      <p:sp>
        <p:nvSpPr>
          <p:cNvPr id="716" name="Google Shape;716;p41"/>
          <p:cNvSpPr/>
          <p:nvPr/>
        </p:nvSpPr>
        <p:spPr>
          <a:xfrm>
            <a:off x="5234425" y="3159325"/>
            <a:ext cx="1330500" cy="10407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Satisfied with current investments</a:t>
            </a:r>
            <a:endParaRPr sz="12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720"/>
        <p:cNvGrpSpPr/>
        <p:nvPr/>
      </p:nvGrpSpPr>
      <p:grpSpPr>
        <a:xfrm>
          <a:off x="0" y="0"/>
          <a:ext cx="0" cy="0"/>
          <a:chOff x="0" y="0"/>
          <a:chExt cx="0" cy="0"/>
        </a:xfrm>
      </p:grpSpPr>
      <p:sp>
        <p:nvSpPr>
          <p:cNvPr id="721" name="Google Shape;721;p42"/>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Interview Analysis</a:t>
            </a:r>
            <a:endParaRPr/>
          </a:p>
        </p:txBody>
      </p:sp>
      <p:sp>
        <p:nvSpPr>
          <p:cNvPr id="722" name="Google Shape;722;p42"/>
          <p:cNvSpPr txBox="1"/>
          <p:nvPr/>
        </p:nvSpPr>
        <p:spPr>
          <a:xfrm>
            <a:off x="802875" y="1091825"/>
            <a:ext cx="7355700" cy="320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accent3"/>
                </a:solidFill>
                <a:latin typeface="Chewy"/>
                <a:ea typeface="Chewy"/>
                <a:cs typeface="Chewy"/>
                <a:sym typeface="Chewy"/>
              </a:rPr>
              <a:t>Contradictions</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Thinking about finances is boring, but enjoys doing extensive research to recommend a stock to his mom</a:t>
            </a:r>
            <a:endParaRPr>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Tensions</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People who get tied to media and invest dangerously need to be convinced that it isn’t right (ie. his mom)</a:t>
            </a:r>
            <a:endParaRPr>
              <a:solidFill>
                <a:schemeClr val="accent5"/>
              </a:solidFill>
              <a:latin typeface="Ubuntu"/>
              <a:ea typeface="Ubuntu"/>
              <a:cs typeface="Ubuntu"/>
              <a:sym typeface="Ubuntu"/>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Believes it is hard to beat the market because knowledge is concentrated in quant firms and research institutions</a:t>
            </a:r>
            <a:endParaRPr>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5"/>
                </a:solidFill>
                <a:latin typeface="Ubuntu"/>
                <a:ea typeface="Ubuntu"/>
                <a:cs typeface="Ubuntu"/>
                <a:sym typeface="Ubuntu"/>
              </a:rPr>
              <a:t> </a:t>
            </a:r>
            <a:r>
              <a:rPr lang="en" sz="2000">
                <a:solidFill>
                  <a:schemeClr val="accent3"/>
                </a:solidFill>
                <a:latin typeface="Chewy"/>
                <a:ea typeface="Chewy"/>
                <a:cs typeface="Chewy"/>
                <a:sym typeface="Chewy"/>
              </a:rPr>
              <a:t>Surprises</a:t>
            </a:r>
            <a:endParaRPr sz="2000">
              <a:solidFill>
                <a:schemeClr val="accent3"/>
              </a:solidFill>
              <a:latin typeface="Chewy"/>
              <a:ea typeface="Chewy"/>
              <a:cs typeface="Chewy"/>
              <a:sym typeface="Chewy"/>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Thought that people who are wealthier don’t invest because they “don’t need to”</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Learned financial concepts as a child with real-world examples from his parents</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Enjoys hearing financial hacks and stock tips from friends, but the conversation doesn’t come up often</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Invests at least half his income post-tax</a:t>
            </a:r>
            <a:endParaRPr>
              <a:solidFill>
                <a:schemeClr val="accent5"/>
              </a:solidFill>
              <a:latin typeface="Ubuntu"/>
              <a:ea typeface="Ubuntu"/>
              <a:cs typeface="Ubuntu"/>
              <a:sym typeface="Ubuntu"/>
            </a:endParaRPr>
          </a:p>
        </p:txBody>
      </p:sp>
      <p:grpSp>
        <p:nvGrpSpPr>
          <p:cNvPr id="723" name="Google Shape;723;p42"/>
          <p:cNvGrpSpPr/>
          <p:nvPr/>
        </p:nvGrpSpPr>
        <p:grpSpPr>
          <a:xfrm rot="10800000">
            <a:off x="7887770" y="539509"/>
            <a:ext cx="542964" cy="465786"/>
            <a:chOff x="5863675" y="3789852"/>
            <a:chExt cx="542964" cy="465786"/>
          </a:xfrm>
        </p:grpSpPr>
        <p:sp>
          <p:nvSpPr>
            <p:cNvPr id="724" name="Google Shape;724;p4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42"/>
          <p:cNvGrpSpPr/>
          <p:nvPr/>
        </p:nvGrpSpPr>
        <p:grpSpPr>
          <a:xfrm rot="10800000" flipH="1">
            <a:off x="713219" y="463903"/>
            <a:ext cx="542964" cy="465786"/>
            <a:chOff x="5863675" y="3789852"/>
            <a:chExt cx="542964" cy="465786"/>
          </a:xfrm>
        </p:grpSpPr>
        <p:sp>
          <p:nvSpPr>
            <p:cNvPr id="727" name="Google Shape;727;p4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Team 3</a:t>
            </a:r>
            <a:endParaRPr/>
          </a:p>
        </p:txBody>
      </p:sp>
      <p:sp>
        <p:nvSpPr>
          <p:cNvPr id="239" name="Google Shape;239;p25"/>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a:t>
            </a:fld>
            <a:endParaRPr/>
          </a:p>
        </p:txBody>
      </p:sp>
      <p:pic>
        <p:nvPicPr>
          <p:cNvPr id="240" name="Google Shape;240;p25"/>
          <p:cNvPicPr preferRelativeResize="0">
            <a:picLocks noGrp="1"/>
          </p:cNvPicPr>
          <p:nvPr>
            <p:ph type="pic" idx="2"/>
          </p:nvPr>
        </p:nvPicPr>
        <p:blipFill rotWithShape="1">
          <a:blip r:embed="rId3">
            <a:alphaModFix/>
          </a:blip>
          <a:srcRect l="524" r="534"/>
          <a:stretch/>
        </p:blipFill>
        <p:spPr>
          <a:xfrm>
            <a:off x="720000" y="1860900"/>
            <a:ext cx="1406700" cy="1421700"/>
          </a:xfrm>
          <a:prstGeom prst="roundRect">
            <a:avLst>
              <a:gd name="adj" fmla="val 16667"/>
            </a:avLst>
          </a:prstGeom>
        </p:spPr>
      </p:pic>
      <p:pic>
        <p:nvPicPr>
          <p:cNvPr id="241" name="Google Shape;241;p25"/>
          <p:cNvPicPr preferRelativeResize="0">
            <a:picLocks noGrp="1"/>
          </p:cNvPicPr>
          <p:nvPr>
            <p:ph type="pic" idx="3"/>
          </p:nvPr>
        </p:nvPicPr>
        <p:blipFill rotWithShape="1">
          <a:blip r:embed="rId4">
            <a:alphaModFix/>
          </a:blip>
          <a:srcRect l="504" r="495"/>
          <a:stretch/>
        </p:blipFill>
        <p:spPr>
          <a:xfrm>
            <a:off x="2654838" y="1860900"/>
            <a:ext cx="1406700" cy="1421700"/>
          </a:xfrm>
          <a:prstGeom prst="roundRect">
            <a:avLst>
              <a:gd name="adj" fmla="val 16667"/>
            </a:avLst>
          </a:prstGeom>
        </p:spPr>
      </p:pic>
      <p:pic>
        <p:nvPicPr>
          <p:cNvPr id="242" name="Google Shape;242;p25"/>
          <p:cNvPicPr preferRelativeResize="0">
            <a:picLocks noGrp="1"/>
          </p:cNvPicPr>
          <p:nvPr>
            <p:ph type="pic" idx="4"/>
          </p:nvPr>
        </p:nvPicPr>
        <p:blipFill rotWithShape="1">
          <a:blip r:embed="rId5">
            <a:alphaModFix/>
          </a:blip>
          <a:srcRect t="6844" b="6844"/>
          <a:stretch/>
        </p:blipFill>
        <p:spPr>
          <a:xfrm>
            <a:off x="4660238" y="1860900"/>
            <a:ext cx="1406700" cy="1421700"/>
          </a:xfrm>
          <a:prstGeom prst="roundRect">
            <a:avLst>
              <a:gd name="adj" fmla="val 16667"/>
            </a:avLst>
          </a:prstGeom>
        </p:spPr>
      </p:pic>
      <p:pic>
        <p:nvPicPr>
          <p:cNvPr id="243" name="Google Shape;243;p25"/>
          <p:cNvPicPr preferRelativeResize="0">
            <a:picLocks noGrp="1"/>
          </p:cNvPicPr>
          <p:nvPr>
            <p:ph type="pic" idx="5"/>
          </p:nvPr>
        </p:nvPicPr>
        <p:blipFill rotWithShape="1">
          <a:blip r:embed="rId6">
            <a:alphaModFix/>
          </a:blip>
          <a:srcRect l="893" r="893"/>
          <a:stretch/>
        </p:blipFill>
        <p:spPr>
          <a:xfrm>
            <a:off x="6665625" y="1860900"/>
            <a:ext cx="1406700" cy="1421700"/>
          </a:xfrm>
          <a:prstGeom prst="roundRect">
            <a:avLst>
              <a:gd name="adj" fmla="val 16667"/>
            </a:avLst>
          </a:prstGeom>
        </p:spPr>
      </p:pic>
      <p:sp>
        <p:nvSpPr>
          <p:cNvPr id="244" name="Google Shape;244;p25"/>
          <p:cNvSpPr txBox="1"/>
          <p:nvPr/>
        </p:nvSpPr>
        <p:spPr>
          <a:xfrm>
            <a:off x="853275" y="3485025"/>
            <a:ext cx="1117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accent3"/>
                </a:solidFill>
                <a:latin typeface="Ubuntu"/>
                <a:ea typeface="Ubuntu"/>
                <a:cs typeface="Ubuntu"/>
                <a:sym typeface="Ubuntu"/>
              </a:rPr>
              <a:t>Avika Patel</a:t>
            </a:r>
            <a:endParaRPr>
              <a:solidFill>
                <a:schemeClr val="accent3"/>
              </a:solidFill>
              <a:latin typeface="Ubuntu"/>
              <a:ea typeface="Ubuntu"/>
              <a:cs typeface="Ubuntu"/>
              <a:sym typeface="Ubuntu"/>
            </a:endParaRPr>
          </a:p>
          <a:p>
            <a:pPr marL="0" lvl="0" indent="0" algn="ctr" rtl="0">
              <a:spcBef>
                <a:spcPts val="0"/>
              </a:spcBef>
              <a:spcAft>
                <a:spcPts val="0"/>
              </a:spcAft>
              <a:buNone/>
            </a:pPr>
            <a:r>
              <a:rPr lang="en">
                <a:solidFill>
                  <a:schemeClr val="accent3"/>
                </a:solidFill>
                <a:latin typeface="Ubuntu"/>
                <a:ea typeface="Ubuntu"/>
                <a:cs typeface="Ubuntu"/>
                <a:sym typeface="Ubuntu"/>
              </a:rPr>
              <a:t>CS ’24</a:t>
            </a:r>
            <a:endParaRPr>
              <a:solidFill>
                <a:schemeClr val="accent3"/>
              </a:solidFill>
              <a:latin typeface="Ubuntu"/>
              <a:ea typeface="Ubuntu"/>
              <a:cs typeface="Ubuntu"/>
              <a:sym typeface="Ubuntu"/>
            </a:endParaRPr>
          </a:p>
        </p:txBody>
      </p:sp>
      <p:sp>
        <p:nvSpPr>
          <p:cNvPr id="245" name="Google Shape;245;p25"/>
          <p:cNvSpPr txBox="1"/>
          <p:nvPr/>
        </p:nvSpPr>
        <p:spPr>
          <a:xfrm>
            <a:off x="2763150" y="3485025"/>
            <a:ext cx="1190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accent3"/>
                </a:solidFill>
                <a:latin typeface="Ubuntu"/>
                <a:ea typeface="Ubuntu"/>
                <a:cs typeface="Ubuntu"/>
                <a:sym typeface="Ubuntu"/>
              </a:rPr>
              <a:t>Juben Rana</a:t>
            </a:r>
            <a:endParaRPr>
              <a:solidFill>
                <a:schemeClr val="accent3"/>
              </a:solidFill>
              <a:latin typeface="Ubuntu"/>
              <a:ea typeface="Ubuntu"/>
              <a:cs typeface="Ubuntu"/>
              <a:sym typeface="Ubuntu"/>
            </a:endParaRPr>
          </a:p>
          <a:p>
            <a:pPr marL="0" lvl="0" indent="0" algn="ctr" rtl="0">
              <a:spcBef>
                <a:spcPts val="0"/>
              </a:spcBef>
              <a:spcAft>
                <a:spcPts val="0"/>
              </a:spcAft>
              <a:buNone/>
            </a:pPr>
            <a:r>
              <a:rPr lang="en">
                <a:solidFill>
                  <a:schemeClr val="accent3"/>
                </a:solidFill>
                <a:latin typeface="Ubuntu"/>
                <a:ea typeface="Ubuntu"/>
                <a:cs typeface="Ubuntu"/>
                <a:sym typeface="Ubuntu"/>
              </a:rPr>
              <a:t>CS ’24</a:t>
            </a:r>
            <a:endParaRPr>
              <a:solidFill>
                <a:schemeClr val="accent3"/>
              </a:solidFill>
              <a:latin typeface="Ubuntu"/>
              <a:ea typeface="Ubuntu"/>
              <a:cs typeface="Ubuntu"/>
              <a:sym typeface="Ubuntu"/>
            </a:endParaRPr>
          </a:p>
        </p:txBody>
      </p:sp>
      <p:sp>
        <p:nvSpPr>
          <p:cNvPr id="246" name="Google Shape;246;p25"/>
          <p:cNvSpPr txBox="1"/>
          <p:nvPr/>
        </p:nvSpPr>
        <p:spPr>
          <a:xfrm>
            <a:off x="6773925" y="3485025"/>
            <a:ext cx="1190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accent3"/>
                </a:solidFill>
                <a:latin typeface="Ubuntu"/>
                <a:ea typeface="Ubuntu"/>
                <a:cs typeface="Ubuntu"/>
                <a:sym typeface="Ubuntu"/>
              </a:rPr>
              <a:t>Xinyi Wang</a:t>
            </a:r>
            <a:endParaRPr>
              <a:solidFill>
                <a:schemeClr val="accent3"/>
              </a:solidFill>
              <a:latin typeface="Ubuntu"/>
              <a:ea typeface="Ubuntu"/>
              <a:cs typeface="Ubuntu"/>
              <a:sym typeface="Ubuntu"/>
            </a:endParaRPr>
          </a:p>
          <a:p>
            <a:pPr marL="0" lvl="0" indent="0" algn="ctr" rtl="0">
              <a:spcBef>
                <a:spcPts val="0"/>
              </a:spcBef>
              <a:spcAft>
                <a:spcPts val="0"/>
              </a:spcAft>
              <a:buNone/>
            </a:pPr>
            <a:r>
              <a:rPr lang="en">
                <a:solidFill>
                  <a:schemeClr val="accent3"/>
                </a:solidFill>
                <a:latin typeface="Ubuntu"/>
                <a:ea typeface="Ubuntu"/>
                <a:cs typeface="Ubuntu"/>
                <a:sym typeface="Ubuntu"/>
              </a:rPr>
              <a:t>CS ’24</a:t>
            </a:r>
            <a:endParaRPr>
              <a:solidFill>
                <a:schemeClr val="accent3"/>
              </a:solidFill>
              <a:latin typeface="Ubuntu"/>
              <a:ea typeface="Ubuntu"/>
              <a:cs typeface="Ubuntu"/>
              <a:sym typeface="Ubuntu"/>
            </a:endParaRPr>
          </a:p>
        </p:txBody>
      </p:sp>
      <p:sp>
        <p:nvSpPr>
          <p:cNvPr id="247" name="Google Shape;247;p25"/>
          <p:cNvSpPr txBox="1"/>
          <p:nvPr/>
        </p:nvSpPr>
        <p:spPr>
          <a:xfrm>
            <a:off x="4768525" y="3485025"/>
            <a:ext cx="1190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accent3"/>
                </a:solidFill>
                <a:latin typeface="Ubuntu"/>
                <a:ea typeface="Ubuntu"/>
                <a:cs typeface="Ubuntu"/>
                <a:sym typeface="Ubuntu"/>
              </a:rPr>
              <a:t>Madison Fan</a:t>
            </a:r>
            <a:endParaRPr>
              <a:solidFill>
                <a:schemeClr val="accent3"/>
              </a:solidFill>
              <a:latin typeface="Ubuntu"/>
              <a:ea typeface="Ubuntu"/>
              <a:cs typeface="Ubuntu"/>
              <a:sym typeface="Ubuntu"/>
            </a:endParaRPr>
          </a:p>
          <a:p>
            <a:pPr marL="0" lvl="0" indent="0" algn="ctr" rtl="0">
              <a:spcBef>
                <a:spcPts val="0"/>
              </a:spcBef>
              <a:spcAft>
                <a:spcPts val="0"/>
              </a:spcAft>
              <a:buNone/>
            </a:pPr>
            <a:r>
              <a:rPr lang="en">
                <a:solidFill>
                  <a:schemeClr val="accent3"/>
                </a:solidFill>
                <a:latin typeface="Ubuntu"/>
                <a:ea typeface="Ubuntu"/>
                <a:cs typeface="Ubuntu"/>
                <a:sym typeface="Ubuntu"/>
              </a:rPr>
              <a:t>Design ’25</a:t>
            </a:r>
            <a:endParaRPr>
              <a:solidFill>
                <a:schemeClr val="accent3"/>
              </a:solidFill>
              <a:latin typeface="Ubuntu"/>
              <a:ea typeface="Ubuntu"/>
              <a:cs typeface="Ubuntu"/>
              <a:sym typeface="Ubuntu"/>
            </a:endParaRPr>
          </a:p>
        </p:txBody>
      </p:sp>
      <p:grpSp>
        <p:nvGrpSpPr>
          <p:cNvPr id="248" name="Google Shape;248;p25"/>
          <p:cNvGrpSpPr/>
          <p:nvPr/>
        </p:nvGrpSpPr>
        <p:grpSpPr>
          <a:xfrm>
            <a:off x="7336353" y="560195"/>
            <a:ext cx="639809" cy="656126"/>
            <a:chOff x="5773427" y="1017736"/>
            <a:chExt cx="480951" cy="493217"/>
          </a:xfrm>
        </p:grpSpPr>
        <p:sp>
          <p:nvSpPr>
            <p:cNvPr id="249" name="Google Shape;249;p25"/>
            <p:cNvSpPr/>
            <p:nvPr/>
          </p:nvSpPr>
          <p:spPr>
            <a:xfrm rot="798727">
              <a:off x="5802944" y="1042270"/>
              <a:ext cx="246378" cy="285136"/>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rot="798727">
              <a:off x="6079512" y="1314680"/>
              <a:ext cx="156157" cy="180723"/>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5"/>
          <p:cNvGrpSpPr/>
          <p:nvPr/>
        </p:nvGrpSpPr>
        <p:grpSpPr>
          <a:xfrm flipH="1">
            <a:off x="1167856" y="613817"/>
            <a:ext cx="639775" cy="548882"/>
            <a:chOff x="4971638" y="2191152"/>
            <a:chExt cx="542964" cy="465786"/>
          </a:xfrm>
        </p:grpSpPr>
        <p:sp>
          <p:nvSpPr>
            <p:cNvPr id="252" name="Google Shape;252;p25"/>
            <p:cNvSpPr/>
            <p:nvPr/>
          </p:nvSpPr>
          <p:spPr>
            <a:xfrm>
              <a:off x="4971638" y="21911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5358446" y="24762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32"/>
        <p:cNvGrpSpPr/>
        <p:nvPr/>
      </p:nvGrpSpPr>
      <p:grpSpPr>
        <a:xfrm>
          <a:off x="0" y="0"/>
          <a:ext cx="0" cy="0"/>
          <a:chOff x="0" y="0"/>
          <a:chExt cx="0" cy="0"/>
        </a:xfrm>
      </p:grpSpPr>
      <p:grpSp>
        <p:nvGrpSpPr>
          <p:cNvPr id="733" name="Google Shape;733;p43"/>
          <p:cNvGrpSpPr/>
          <p:nvPr/>
        </p:nvGrpSpPr>
        <p:grpSpPr>
          <a:xfrm rot="5400000" flipH="1">
            <a:off x="8187452" y="4360472"/>
            <a:ext cx="495375" cy="477875"/>
            <a:chOff x="3881575" y="2684100"/>
            <a:chExt cx="495375" cy="477875"/>
          </a:xfrm>
        </p:grpSpPr>
        <p:sp>
          <p:nvSpPr>
            <p:cNvPr id="734" name="Google Shape;734;p43"/>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3"/>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43"/>
          <p:cNvGrpSpPr/>
          <p:nvPr/>
        </p:nvGrpSpPr>
        <p:grpSpPr>
          <a:xfrm flipH="1">
            <a:off x="469902" y="4360472"/>
            <a:ext cx="495375" cy="477875"/>
            <a:chOff x="3881575" y="2684100"/>
            <a:chExt cx="495375" cy="477875"/>
          </a:xfrm>
        </p:grpSpPr>
        <p:sp>
          <p:nvSpPr>
            <p:cNvPr id="738" name="Google Shape;738;p43"/>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3"/>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3"/>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43"/>
          <p:cNvGrpSpPr/>
          <p:nvPr/>
        </p:nvGrpSpPr>
        <p:grpSpPr>
          <a:xfrm rot="10800000">
            <a:off x="7887770" y="929709"/>
            <a:ext cx="542964" cy="465786"/>
            <a:chOff x="5863675" y="3789852"/>
            <a:chExt cx="542964" cy="465786"/>
          </a:xfrm>
        </p:grpSpPr>
        <p:sp>
          <p:nvSpPr>
            <p:cNvPr id="742" name="Google Shape;742;p43"/>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3"/>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43"/>
          <p:cNvGrpSpPr/>
          <p:nvPr/>
        </p:nvGrpSpPr>
        <p:grpSpPr>
          <a:xfrm rot="10800000" flipH="1">
            <a:off x="713219" y="929828"/>
            <a:ext cx="542964" cy="465786"/>
            <a:chOff x="5863675" y="3789852"/>
            <a:chExt cx="542964" cy="465786"/>
          </a:xfrm>
        </p:grpSpPr>
        <p:sp>
          <p:nvSpPr>
            <p:cNvPr id="745" name="Google Shape;745;p43"/>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3"/>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43"/>
          <p:cNvSpPr txBox="1">
            <a:spLocks noGrp="1"/>
          </p:cNvSpPr>
          <p:nvPr>
            <p:ph type="title"/>
          </p:nvPr>
        </p:nvSpPr>
        <p:spPr>
          <a:xfrm>
            <a:off x="713250" y="2367300"/>
            <a:ext cx="7717500" cy="4089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800">
                <a:solidFill>
                  <a:schemeClr val="accent3"/>
                </a:solidFill>
              </a:rPr>
              <a:t>2. POV Development</a:t>
            </a:r>
            <a:endParaRPr sz="3800">
              <a:solidFill>
                <a:schemeClr val="accent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4"/>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Initial POV</a:t>
            </a:r>
            <a:endParaRPr/>
          </a:p>
        </p:txBody>
      </p:sp>
      <p:grpSp>
        <p:nvGrpSpPr>
          <p:cNvPr id="753" name="Google Shape;753;p44"/>
          <p:cNvGrpSpPr/>
          <p:nvPr/>
        </p:nvGrpSpPr>
        <p:grpSpPr>
          <a:xfrm rot="10800000">
            <a:off x="7887770" y="929709"/>
            <a:ext cx="542964" cy="465786"/>
            <a:chOff x="5863675" y="3789852"/>
            <a:chExt cx="542964" cy="465786"/>
          </a:xfrm>
        </p:grpSpPr>
        <p:sp>
          <p:nvSpPr>
            <p:cNvPr id="754" name="Google Shape;754;p4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44"/>
          <p:cNvGrpSpPr/>
          <p:nvPr/>
        </p:nvGrpSpPr>
        <p:grpSpPr>
          <a:xfrm rot="10800000" flipH="1">
            <a:off x="713219" y="929828"/>
            <a:ext cx="542964" cy="465786"/>
            <a:chOff x="5863675" y="3789852"/>
            <a:chExt cx="542964" cy="465786"/>
          </a:xfrm>
        </p:grpSpPr>
        <p:sp>
          <p:nvSpPr>
            <p:cNvPr id="757" name="Google Shape;757;p4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4"/>
          <p:cNvGrpSpPr/>
          <p:nvPr/>
        </p:nvGrpSpPr>
        <p:grpSpPr>
          <a:xfrm>
            <a:off x="713218" y="1861375"/>
            <a:ext cx="2518051" cy="957300"/>
            <a:chOff x="713250" y="1568975"/>
            <a:chExt cx="2299800" cy="957300"/>
          </a:xfrm>
        </p:grpSpPr>
        <p:sp>
          <p:nvSpPr>
            <p:cNvPr id="760" name="Google Shape;760;p44"/>
            <p:cNvSpPr txBox="1"/>
            <p:nvPr/>
          </p:nvSpPr>
          <p:spPr>
            <a:xfrm>
              <a:off x="713250" y="156897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2"/>
                  </a:solidFill>
                  <a:latin typeface="Chewy"/>
                  <a:ea typeface="Chewy"/>
                  <a:cs typeface="Chewy"/>
                  <a:sym typeface="Chewy"/>
                </a:rPr>
                <a:t>We met</a:t>
              </a:r>
              <a:endParaRPr sz="1600">
                <a:solidFill>
                  <a:schemeClr val="dk2"/>
                </a:solidFill>
                <a:latin typeface="Chewy"/>
                <a:ea typeface="Chewy"/>
                <a:cs typeface="Chewy"/>
                <a:sym typeface="Chewy"/>
              </a:endParaRPr>
            </a:p>
          </p:txBody>
        </p:sp>
        <p:sp>
          <p:nvSpPr>
            <p:cNvPr id="761" name="Google Shape;761;p44"/>
            <p:cNvSpPr txBox="1"/>
            <p:nvPr/>
          </p:nvSpPr>
          <p:spPr>
            <a:xfrm>
              <a:off x="713250" y="184497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6"/>
                  </a:solidFill>
                  <a:latin typeface="Ubuntu"/>
                  <a:ea typeface="Ubuntu"/>
                  <a:cs typeface="Ubuntu"/>
                  <a:sym typeface="Ubuntu"/>
                </a:rPr>
                <a:t>Olivia, a 20 year old college student with an MBA mom and investor dad </a:t>
              </a:r>
              <a:endParaRPr sz="1600">
                <a:solidFill>
                  <a:schemeClr val="accent6"/>
                </a:solidFill>
                <a:latin typeface="Ubuntu"/>
                <a:ea typeface="Ubuntu"/>
                <a:cs typeface="Ubuntu"/>
                <a:sym typeface="Ubuntu"/>
              </a:endParaRPr>
            </a:p>
          </p:txBody>
        </p:sp>
      </p:grpSp>
      <p:grpSp>
        <p:nvGrpSpPr>
          <p:cNvPr id="762" name="Google Shape;762;p44"/>
          <p:cNvGrpSpPr/>
          <p:nvPr/>
        </p:nvGrpSpPr>
        <p:grpSpPr>
          <a:xfrm>
            <a:off x="5912603" y="1861375"/>
            <a:ext cx="2518051" cy="957300"/>
            <a:chOff x="6130850" y="1568975"/>
            <a:chExt cx="2299800" cy="957300"/>
          </a:xfrm>
        </p:grpSpPr>
        <p:sp>
          <p:nvSpPr>
            <p:cNvPr id="763" name="Google Shape;763;p44"/>
            <p:cNvSpPr txBox="1"/>
            <p:nvPr/>
          </p:nvSpPr>
          <p:spPr>
            <a:xfrm>
              <a:off x="6130850" y="1568975"/>
              <a:ext cx="22998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1"/>
                  </a:solidFill>
                  <a:latin typeface="Chewy"/>
                  <a:ea typeface="Chewy"/>
                  <a:cs typeface="Chewy"/>
                  <a:sym typeface="Chewy"/>
                </a:rPr>
                <a:t>We wonder if this means</a:t>
              </a:r>
              <a:r>
                <a:rPr lang="en" sz="2200">
                  <a:solidFill>
                    <a:schemeClr val="accent1"/>
                  </a:solidFill>
                  <a:latin typeface="Chewy"/>
                  <a:ea typeface="Chewy"/>
                  <a:cs typeface="Chewy"/>
                  <a:sym typeface="Chewy"/>
                </a:rPr>
                <a:t> </a:t>
              </a:r>
              <a:endParaRPr sz="2200">
                <a:solidFill>
                  <a:schemeClr val="accent1"/>
                </a:solidFill>
                <a:latin typeface="Chewy"/>
                <a:ea typeface="Chewy"/>
                <a:cs typeface="Chewy"/>
                <a:sym typeface="Chewy"/>
              </a:endParaRPr>
            </a:p>
          </p:txBody>
        </p:sp>
        <p:sp>
          <p:nvSpPr>
            <p:cNvPr id="764" name="Google Shape;764;p44"/>
            <p:cNvSpPr txBox="1"/>
            <p:nvPr/>
          </p:nvSpPr>
          <p:spPr>
            <a:xfrm>
              <a:off x="6130850" y="184497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She is concerned about the lack of transparency in the financial advising/planning industry.</a:t>
              </a:r>
              <a:endParaRPr sz="1200">
                <a:solidFill>
                  <a:schemeClr val="accent6"/>
                </a:solidFill>
                <a:latin typeface="Ubuntu"/>
                <a:ea typeface="Ubuntu"/>
                <a:cs typeface="Ubuntu"/>
                <a:sym typeface="Ubuntu"/>
              </a:endParaRPr>
            </a:p>
          </p:txBody>
        </p:sp>
      </p:grpSp>
      <p:grpSp>
        <p:nvGrpSpPr>
          <p:cNvPr id="765" name="Google Shape;765;p44"/>
          <p:cNvGrpSpPr/>
          <p:nvPr/>
        </p:nvGrpSpPr>
        <p:grpSpPr>
          <a:xfrm>
            <a:off x="713275" y="3255975"/>
            <a:ext cx="2518057" cy="957300"/>
            <a:chOff x="713245" y="2610125"/>
            <a:chExt cx="2299805" cy="957300"/>
          </a:xfrm>
        </p:grpSpPr>
        <p:sp>
          <p:nvSpPr>
            <p:cNvPr id="766" name="Google Shape;766;p44"/>
            <p:cNvSpPr txBox="1"/>
            <p:nvPr/>
          </p:nvSpPr>
          <p:spPr>
            <a:xfrm>
              <a:off x="713245" y="261012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2"/>
                  </a:solidFill>
                  <a:latin typeface="Chewy"/>
                  <a:ea typeface="Chewy"/>
                  <a:cs typeface="Chewy"/>
                  <a:sym typeface="Chewy"/>
                </a:rPr>
                <a:t>We were surprised to notice</a:t>
              </a:r>
              <a:endParaRPr sz="1600">
                <a:solidFill>
                  <a:schemeClr val="accent2"/>
                </a:solidFill>
                <a:latin typeface="Chewy"/>
                <a:ea typeface="Chewy"/>
                <a:cs typeface="Chewy"/>
                <a:sym typeface="Chewy"/>
              </a:endParaRPr>
            </a:p>
          </p:txBody>
        </p:sp>
        <p:sp>
          <p:nvSpPr>
            <p:cNvPr id="767" name="Google Shape;767;p44"/>
            <p:cNvSpPr txBox="1"/>
            <p:nvPr/>
          </p:nvSpPr>
          <p:spPr>
            <a:xfrm>
              <a:off x="713250" y="288612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latin typeface="Ubuntu"/>
                  <a:ea typeface="Ubuntu"/>
                  <a:cs typeface="Ubuntu"/>
                  <a:sym typeface="Ubuntu"/>
                </a:rPr>
                <a:t>She finds investing fun now but is worried about the future when she accumulates wealth and will have to let control over her personal finance go to a financial advisor</a:t>
              </a:r>
              <a:endParaRPr sz="1200">
                <a:solidFill>
                  <a:schemeClr val="accent5"/>
                </a:solidFill>
                <a:latin typeface="Ubuntu"/>
                <a:ea typeface="Ubuntu"/>
                <a:cs typeface="Ubuntu"/>
                <a:sym typeface="Ubuntu"/>
              </a:endParaRPr>
            </a:p>
            <a:p>
              <a:pPr marL="0" lvl="0" indent="0" algn="l" rtl="0">
                <a:spcBef>
                  <a:spcPts val="0"/>
                </a:spcBef>
                <a:spcAft>
                  <a:spcPts val="0"/>
                </a:spcAft>
                <a:buNone/>
              </a:pPr>
              <a:endParaRPr sz="1600">
                <a:solidFill>
                  <a:schemeClr val="accent5"/>
                </a:solidFill>
                <a:latin typeface="Ubuntu"/>
                <a:ea typeface="Ubuntu"/>
                <a:cs typeface="Ubuntu"/>
                <a:sym typeface="Ubuntu"/>
              </a:endParaRPr>
            </a:p>
          </p:txBody>
        </p:sp>
      </p:grpSp>
      <p:grpSp>
        <p:nvGrpSpPr>
          <p:cNvPr id="768" name="Google Shape;768;p44"/>
          <p:cNvGrpSpPr/>
          <p:nvPr/>
        </p:nvGrpSpPr>
        <p:grpSpPr>
          <a:xfrm>
            <a:off x="5748725" y="3255975"/>
            <a:ext cx="2681992" cy="957300"/>
            <a:chOff x="5981119" y="2610125"/>
            <a:chExt cx="2449531" cy="957300"/>
          </a:xfrm>
        </p:grpSpPr>
        <p:sp>
          <p:nvSpPr>
            <p:cNvPr id="769" name="Google Shape;769;p44"/>
            <p:cNvSpPr txBox="1"/>
            <p:nvPr/>
          </p:nvSpPr>
          <p:spPr>
            <a:xfrm>
              <a:off x="5981119" y="2610125"/>
              <a:ext cx="24495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4"/>
                  </a:solidFill>
                  <a:latin typeface="Chewy"/>
                  <a:ea typeface="Chewy"/>
                  <a:cs typeface="Chewy"/>
                  <a:sym typeface="Chewy"/>
                </a:rPr>
                <a:t>It would be game-changing to</a:t>
              </a:r>
              <a:endParaRPr sz="1600">
                <a:solidFill>
                  <a:schemeClr val="accent4"/>
                </a:solidFill>
                <a:latin typeface="Chewy"/>
                <a:ea typeface="Chewy"/>
                <a:cs typeface="Chewy"/>
                <a:sym typeface="Chewy"/>
              </a:endParaRPr>
            </a:p>
          </p:txBody>
        </p:sp>
        <p:sp>
          <p:nvSpPr>
            <p:cNvPr id="770" name="Google Shape;770;p44"/>
            <p:cNvSpPr txBox="1"/>
            <p:nvPr/>
          </p:nvSpPr>
          <p:spPr>
            <a:xfrm>
              <a:off x="6130850" y="288612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6"/>
                  </a:solidFill>
                  <a:latin typeface="Ubuntu"/>
                  <a:ea typeface="Ubuntu"/>
                  <a:cs typeface="Ubuntu"/>
                  <a:sym typeface="Ubuntu"/>
                </a:rPr>
                <a:t>Maintain transparency of financial advising while providing the necessary assistance to customers</a:t>
              </a:r>
              <a:endParaRPr sz="1200">
                <a:solidFill>
                  <a:schemeClr val="accent6"/>
                </a:solidFill>
                <a:latin typeface="Ubuntu"/>
                <a:ea typeface="Ubuntu"/>
                <a:cs typeface="Ubuntu"/>
                <a:sym typeface="Ubuntu"/>
              </a:endParaRPr>
            </a:p>
          </p:txBody>
        </p:sp>
      </p:grpSp>
      <p:sp>
        <p:nvSpPr>
          <p:cNvPr id="771" name="Google Shape;771;p44"/>
          <p:cNvSpPr/>
          <p:nvPr/>
        </p:nvSpPr>
        <p:spPr>
          <a:xfrm>
            <a:off x="3482850" y="1907113"/>
            <a:ext cx="865800" cy="865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A</a:t>
            </a:r>
            <a:endParaRPr sz="3000">
              <a:solidFill>
                <a:schemeClr val="lt1"/>
              </a:solidFill>
              <a:latin typeface="Chewy"/>
              <a:ea typeface="Chewy"/>
              <a:cs typeface="Chewy"/>
              <a:sym typeface="Chewy"/>
            </a:endParaRPr>
          </a:p>
        </p:txBody>
      </p:sp>
      <p:sp>
        <p:nvSpPr>
          <p:cNvPr id="772" name="Google Shape;772;p44"/>
          <p:cNvSpPr/>
          <p:nvPr/>
        </p:nvSpPr>
        <p:spPr>
          <a:xfrm>
            <a:off x="3482850" y="3301713"/>
            <a:ext cx="865800" cy="86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B</a:t>
            </a:r>
            <a:endParaRPr sz="3000">
              <a:solidFill>
                <a:schemeClr val="lt1"/>
              </a:solidFill>
              <a:latin typeface="Chewy"/>
              <a:ea typeface="Chewy"/>
              <a:cs typeface="Chewy"/>
              <a:sym typeface="Chewy"/>
            </a:endParaRPr>
          </a:p>
        </p:txBody>
      </p:sp>
      <p:sp>
        <p:nvSpPr>
          <p:cNvPr id="773" name="Google Shape;773;p44"/>
          <p:cNvSpPr/>
          <p:nvPr/>
        </p:nvSpPr>
        <p:spPr>
          <a:xfrm>
            <a:off x="4795350" y="1907113"/>
            <a:ext cx="865800" cy="8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C</a:t>
            </a:r>
            <a:endParaRPr sz="3000">
              <a:solidFill>
                <a:schemeClr val="lt1"/>
              </a:solidFill>
              <a:latin typeface="Chewy"/>
              <a:ea typeface="Chewy"/>
              <a:cs typeface="Chewy"/>
              <a:sym typeface="Chewy"/>
            </a:endParaRPr>
          </a:p>
        </p:txBody>
      </p:sp>
      <p:sp>
        <p:nvSpPr>
          <p:cNvPr id="774" name="Google Shape;774;p44"/>
          <p:cNvSpPr/>
          <p:nvPr/>
        </p:nvSpPr>
        <p:spPr>
          <a:xfrm>
            <a:off x="4795350" y="3301713"/>
            <a:ext cx="865800" cy="865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D</a:t>
            </a:r>
            <a:endParaRPr sz="3000">
              <a:solidFill>
                <a:schemeClr val="lt1"/>
              </a:solidFill>
              <a:latin typeface="Chewy"/>
              <a:ea typeface="Chewy"/>
              <a:cs typeface="Chewy"/>
              <a:sym typeface="Chewy"/>
            </a:endParaRPr>
          </a:p>
        </p:txBody>
      </p:sp>
      <p:cxnSp>
        <p:nvCxnSpPr>
          <p:cNvPr id="775" name="Google Shape;775;p44"/>
          <p:cNvCxnSpPr>
            <a:stCxn id="771" idx="4"/>
            <a:endCxn id="772" idx="0"/>
          </p:cNvCxnSpPr>
          <p:nvPr/>
        </p:nvCxnSpPr>
        <p:spPr>
          <a:xfrm>
            <a:off x="3915750" y="2772913"/>
            <a:ext cx="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776" name="Google Shape;776;p44"/>
          <p:cNvCxnSpPr>
            <a:stCxn id="772" idx="0"/>
            <a:endCxn id="773" idx="4"/>
          </p:cNvCxnSpPr>
          <p:nvPr/>
        </p:nvCxnSpPr>
        <p:spPr>
          <a:xfrm rot="10800000" flipH="1">
            <a:off x="3915750" y="2772813"/>
            <a:ext cx="131250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777" name="Google Shape;777;p44"/>
          <p:cNvCxnSpPr>
            <a:stCxn id="773" idx="4"/>
            <a:endCxn id="774" idx="0"/>
          </p:cNvCxnSpPr>
          <p:nvPr/>
        </p:nvCxnSpPr>
        <p:spPr>
          <a:xfrm>
            <a:off x="5228250" y="2772913"/>
            <a:ext cx="0" cy="528900"/>
          </a:xfrm>
          <a:prstGeom prst="straightConnector1">
            <a:avLst/>
          </a:prstGeom>
          <a:noFill/>
          <a:ln w="38100" cap="flat" cmpd="sng">
            <a:solidFill>
              <a:schemeClr val="accent6"/>
            </a:solidFill>
            <a:prstDash val="solid"/>
            <a:round/>
            <a:headEnd type="non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5"/>
          <p:cNvSpPr txBox="1">
            <a:spLocks noGrp="1"/>
          </p:cNvSpPr>
          <p:nvPr>
            <p:ph type="title"/>
          </p:nvPr>
        </p:nvSpPr>
        <p:spPr>
          <a:xfrm>
            <a:off x="-1858325" y="3628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POV Revision</a:t>
            </a:r>
            <a:endParaRPr/>
          </a:p>
        </p:txBody>
      </p:sp>
      <p:sp>
        <p:nvSpPr>
          <p:cNvPr id="783" name="Google Shape;783;p45"/>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22</a:t>
            </a:fld>
            <a:endParaRPr/>
          </a:p>
        </p:txBody>
      </p:sp>
      <p:pic>
        <p:nvPicPr>
          <p:cNvPr id="784" name="Google Shape;784;p45"/>
          <p:cNvPicPr preferRelativeResize="0">
            <a:picLocks noGrp="1"/>
          </p:cNvPicPr>
          <p:nvPr>
            <p:ph type="pic" idx="3"/>
          </p:nvPr>
        </p:nvPicPr>
        <p:blipFill rotWithShape="1">
          <a:blip r:embed="rId3">
            <a:alphaModFix/>
          </a:blip>
          <a:srcRect l="1150" t="41054" r="-1150" b="24677"/>
          <a:stretch/>
        </p:blipFill>
        <p:spPr>
          <a:xfrm>
            <a:off x="4260900" y="2835650"/>
            <a:ext cx="4163100" cy="1902300"/>
          </a:xfrm>
          <a:prstGeom prst="roundRect">
            <a:avLst>
              <a:gd name="adj" fmla="val 16667"/>
            </a:avLst>
          </a:prstGeom>
        </p:spPr>
      </p:pic>
      <p:pic>
        <p:nvPicPr>
          <p:cNvPr id="785" name="Google Shape;785;p45"/>
          <p:cNvPicPr preferRelativeResize="0">
            <a:picLocks noGrp="1"/>
          </p:cNvPicPr>
          <p:nvPr>
            <p:ph type="pic" idx="3"/>
          </p:nvPr>
        </p:nvPicPr>
        <p:blipFill rotWithShape="1">
          <a:blip r:embed="rId4">
            <a:alphaModFix/>
          </a:blip>
          <a:srcRect t="20900" b="4081"/>
          <a:stretch/>
        </p:blipFill>
        <p:spPr>
          <a:xfrm>
            <a:off x="510650" y="584900"/>
            <a:ext cx="3842700" cy="2162100"/>
          </a:xfrm>
          <a:prstGeom prst="roundRect">
            <a:avLst>
              <a:gd name="adj" fmla="val 16667"/>
            </a:avLst>
          </a:prstGeom>
        </p:spPr>
      </p:pic>
      <p:sp>
        <p:nvSpPr>
          <p:cNvPr id="786" name="Google Shape;786;p45"/>
          <p:cNvSpPr txBox="1">
            <a:spLocks noGrp="1"/>
          </p:cNvSpPr>
          <p:nvPr>
            <p:ph type="title"/>
          </p:nvPr>
        </p:nvSpPr>
        <p:spPr>
          <a:xfrm>
            <a:off x="2582525" y="11970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More Interviews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6"/>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POV #1</a:t>
            </a:r>
            <a:endParaRPr/>
          </a:p>
        </p:txBody>
      </p:sp>
      <p:grpSp>
        <p:nvGrpSpPr>
          <p:cNvPr id="792" name="Google Shape;792;p46"/>
          <p:cNvGrpSpPr/>
          <p:nvPr/>
        </p:nvGrpSpPr>
        <p:grpSpPr>
          <a:xfrm rot="10800000">
            <a:off x="7887770" y="929709"/>
            <a:ext cx="542964" cy="465786"/>
            <a:chOff x="5863675" y="3789852"/>
            <a:chExt cx="542964" cy="465786"/>
          </a:xfrm>
        </p:grpSpPr>
        <p:sp>
          <p:nvSpPr>
            <p:cNvPr id="793" name="Google Shape;793;p4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46"/>
          <p:cNvGrpSpPr/>
          <p:nvPr/>
        </p:nvGrpSpPr>
        <p:grpSpPr>
          <a:xfrm rot="10800000" flipH="1">
            <a:off x="713219" y="929828"/>
            <a:ext cx="542964" cy="465786"/>
            <a:chOff x="5863675" y="3789852"/>
            <a:chExt cx="542964" cy="465786"/>
          </a:xfrm>
        </p:grpSpPr>
        <p:sp>
          <p:nvSpPr>
            <p:cNvPr id="796" name="Google Shape;796;p4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46"/>
          <p:cNvGrpSpPr/>
          <p:nvPr/>
        </p:nvGrpSpPr>
        <p:grpSpPr>
          <a:xfrm>
            <a:off x="713218" y="1861375"/>
            <a:ext cx="2518051" cy="957300"/>
            <a:chOff x="713250" y="1568975"/>
            <a:chExt cx="2299800" cy="957300"/>
          </a:xfrm>
        </p:grpSpPr>
        <p:sp>
          <p:nvSpPr>
            <p:cNvPr id="799" name="Google Shape;799;p46"/>
            <p:cNvSpPr txBox="1"/>
            <p:nvPr/>
          </p:nvSpPr>
          <p:spPr>
            <a:xfrm>
              <a:off x="713250" y="156897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2"/>
                  </a:solidFill>
                  <a:latin typeface="Chewy"/>
                  <a:ea typeface="Chewy"/>
                  <a:cs typeface="Chewy"/>
                  <a:sym typeface="Chewy"/>
                </a:rPr>
                <a:t>We met</a:t>
              </a:r>
              <a:endParaRPr sz="1600">
                <a:solidFill>
                  <a:schemeClr val="dk2"/>
                </a:solidFill>
                <a:latin typeface="Chewy"/>
                <a:ea typeface="Chewy"/>
                <a:cs typeface="Chewy"/>
                <a:sym typeface="Chewy"/>
              </a:endParaRPr>
            </a:p>
          </p:txBody>
        </p:sp>
        <p:sp>
          <p:nvSpPr>
            <p:cNvPr id="800" name="Google Shape;800;p46"/>
            <p:cNvSpPr txBox="1"/>
            <p:nvPr/>
          </p:nvSpPr>
          <p:spPr>
            <a:xfrm>
              <a:off x="713250" y="184497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6"/>
                  </a:solidFill>
                  <a:latin typeface="Ubuntu"/>
                  <a:ea typeface="Ubuntu"/>
                  <a:cs typeface="Ubuntu"/>
                  <a:sym typeface="Ubuntu"/>
                </a:rPr>
                <a:t>Penelope, a middle schooler who is the youngest in a family of three children brought up in a household not very much into investments</a:t>
              </a:r>
              <a:endParaRPr sz="1200">
                <a:solidFill>
                  <a:schemeClr val="accent6"/>
                </a:solidFill>
                <a:latin typeface="Ubuntu"/>
                <a:ea typeface="Ubuntu"/>
                <a:cs typeface="Ubuntu"/>
                <a:sym typeface="Ubuntu"/>
              </a:endParaRPr>
            </a:p>
          </p:txBody>
        </p:sp>
      </p:grpSp>
      <p:grpSp>
        <p:nvGrpSpPr>
          <p:cNvPr id="801" name="Google Shape;801;p46"/>
          <p:cNvGrpSpPr/>
          <p:nvPr/>
        </p:nvGrpSpPr>
        <p:grpSpPr>
          <a:xfrm>
            <a:off x="5912603" y="1861375"/>
            <a:ext cx="2518051" cy="957300"/>
            <a:chOff x="6130850" y="1568975"/>
            <a:chExt cx="2299800" cy="957300"/>
          </a:xfrm>
        </p:grpSpPr>
        <p:sp>
          <p:nvSpPr>
            <p:cNvPr id="802" name="Google Shape;802;p46"/>
            <p:cNvSpPr txBox="1"/>
            <p:nvPr/>
          </p:nvSpPr>
          <p:spPr>
            <a:xfrm>
              <a:off x="6130850" y="1568975"/>
              <a:ext cx="22998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1"/>
                  </a:solidFill>
                  <a:latin typeface="Chewy"/>
                  <a:ea typeface="Chewy"/>
                  <a:cs typeface="Chewy"/>
                  <a:sym typeface="Chewy"/>
                </a:rPr>
                <a:t>We wonder if this means</a:t>
              </a:r>
              <a:r>
                <a:rPr lang="en" sz="2200">
                  <a:solidFill>
                    <a:schemeClr val="accent1"/>
                  </a:solidFill>
                  <a:latin typeface="Chewy"/>
                  <a:ea typeface="Chewy"/>
                  <a:cs typeface="Chewy"/>
                  <a:sym typeface="Chewy"/>
                </a:rPr>
                <a:t> </a:t>
              </a:r>
              <a:endParaRPr sz="2200">
                <a:solidFill>
                  <a:schemeClr val="accent1"/>
                </a:solidFill>
                <a:latin typeface="Chewy"/>
                <a:ea typeface="Chewy"/>
                <a:cs typeface="Chewy"/>
                <a:sym typeface="Chewy"/>
              </a:endParaRPr>
            </a:p>
          </p:txBody>
        </p:sp>
        <p:sp>
          <p:nvSpPr>
            <p:cNvPr id="803" name="Google Shape;803;p46"/>
            <p:cNvSpPr txBox="1"/>
            <p:nvPr/>
          </p:nvSpPr>
          <p:spPr>
            <a:xfrm>
              <a:off x="6130850" y="184497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She feels that personal finance is irrelevant to her</a:t>
              </a:r>
              <a:endParaRPr sz="1200">
                <a:solidFill>
                  <a:schemeClr val="accent6"/>
                </a:solidFill>
                <a:latin typeface="Ubuntu"/>
                <a:ea typeface="Ubuntu"/>
                <a:cs typeface="Ubuntu"/>
                <a:sym typeface="Ubuntu"/>
              </a:endParaRPr>
            </a:p>
          </p:txBody>
        </p:sp>
      </p:grpSp>
      <p:grpSp>
        <p:nvGrpSpPr>
          <p:cNvPr id="804" name="Google Shape;804;p46"/>
          <p:cNvGrpSpPr/>
          <p:nvPr/>
        </p:nvGrpSpPr>
        <p:grpSpPr>
          <a:xfrm>
            <a:off x="713275" y="3255975"/>
            <a:ext cx="2518057" cy="957300"/>
            <a:chOff x="713245" y="2610125"/>
            <a:chExt cx="2299805" cy="957300"/>
          </a:xfrm>
        </p:grpSpPr>
        <p:sp>
          <p:nvSpPr>
            <p:cNvPr id="805" name="Google Shape;805;p46"/>
            <p:cNvSpPr txBox="1"/>
            <p:nvPr/>
          </p:nvSpPr>
          <p:spPr>
            <a:xfrm>
              <a:off x="713245" y="261012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2"/>
                  </a:solidFill>
                  <a:latin typeface="Chewy"/>
                  <a:ea typeface="Chewy"/>
                  <a:cs typeface="Chewy"/>
                  <a:sym typeface="Chewy"/>
                </a:rPr>
                <a:t>We were surprised to notice</a:t>
              </a:r>
              <a:endParaRPr sz="1600">
                <a:solidFill>
                  <a:schemeClr val="accent2"/>
                </a:solidFill>
                <a:latin typeface="Chewy"/>
                <a:ea typeface="Chewy"/>
                <a:cs typeface="Chewy"/>
                <a:sym typeface="Chewy"/>
              </a:endParaRPr>
            </a:p>
          </p:txBody>
        </p:sp>
        <p:sp>
          <p:nvSpPr>
            <p:cNvPr id="806" name="Google Shape;806;p46"/>
            <p:cNvSpPr txBox="1"/>
            <p:nvPr/>
          </p:nvSpPr>
          <p:spPr>
            <a:xfrm>
              <a:off x="713250" y="288612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latin typeface="Ubuntu"/>
                  <a:ea typeface="Ubuntu"/>
                  <a:cs typeface="Ubuntu"/>
                  <a:sym typeface="Ubuntu"/>
                </a:rPr>
                <a:t>She thought personal finance is about paying bills, working jobs, and being an adult</a:t>
              </a:r>
              <a:endParaRPr sz="1200">
                <a:solidFill>
                  <a:schemeClr val="accent6"/>
                </a:solidFill>
                <a:latin typeface="Ubuntu"/>
                <a:ea typeface="Ubuntu"/>
                <a:cs typeface="Ubuntu"/>
                <a:sym typeface="Ubuntu"/>
              </a:endParaRPr>
            </a:p>
          </p:txBody>
        </p:sp>
      </p:grpSp>
      <p:grpSp>
        <p:nvGrpSpPr>
          <p:cNvPr id="807" name="Google Shape;807;p46"/>
          <p:cNvGrpSpPr/>
          <p:nvPr/>
        </p:nvGrpSpPr>
        <p:grpSpPr>
          <a:xfrm>
            <a:off x="5748725" y="3255975"/>
            <a:ext cx="2681992" cy="957300"/>
            <a:chOff x="5981119" y="2610125"/>
            <a:chExt cx="2449531" cy="957300"/>
          </a:xfrm>
        </p:grpSpPr>
        <p:sp>
          <p:nvSpPr>
            <p:cNvPr id="808" name="Google Shape;808;p46"/>
            <p:cNvSpPr txBox="1"/>
            <p:nvPr/>
          </p:nvSpPr>
          <p:spPr>
            <a:xfrm>
              <a:off x="5981119" y="2610125"/>
              <a:ext cx="24495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4"/>
                  </a:solidFill>
                  <a:latin typeface="Chewy"/>
                  <a:ea typeface="Chewy"/>
                  <a:cs typeface="Chewy"/>
                  <a:sym typeface="Chewy"/>
                </a:rPr>
                <a:t>It would be game-changing to</a:t>
              </a:r>
              <a:endParaRPr sz="1600">
                <a:solidFill>
                  <a:schemeClr val="accent4"/>
                </a:solidFill>
                <a:latin typeface="Chewy"/>
                <a:ea typeface="Chewy"/>
                <a:cs typeface="Chewy"/>
                <a:sym typeface="Chewy"/>
              </a:endParaRPr>
            </a:p>
          </p:txBody>
        </p:sp>
        <p:sp>
          <p:nvSpPr>
            <p:cNvPr id="809" name="Google Shape;809;p46"/>
            <p:cNvSpPr txBox="1"/>
            <p:nvPr/>
          </p:nvSpPr>
          <p:spPr>
            <a:xfrm>
              <a:off x="6130850" y="288612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Make younger children more aware of the importance and relevance of personal finance</a:t>
              </a:r>
              <a:endParaRPr sz="1200">
                <a:solidFill>
                  <a:schemeClr val="accent6"/>
                </a:solidFill>
                <a:latin typeface="Ubuntu"/>
                <a:ea typeface="Ubuntu"/>
                <a:cs typeface="Ubuntu"/>
                <a:sym typeface="Ubuntu"/>
              </a:endParaRPr>
            </a:p>
          </p:txBody>
        </p:sp>
      </p:grpSp>
      <p:sp>
        <p:nvSpPr>
          <p:cNvPr id="810" name="Google Shape;810;p46"/>
          <p:cNvSpPr/>
          <p:nvPr/>
        </p:nvSpPr>
        <p:spPr>
          <a:xfrm>
            <a:off x="3482850" y="1907113"/>
            <a:ext cx="865800" cy="865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A</a:t>
            </a:r>
            <a:endParaRPr sz="3000">
              <a:solidFill>
                <a:schemeClr val="lt1"/>
              </a:solidFill>
              <a:latin typeface="Chewy"/>
              <a:ea typeface="Chewy"/>
              <a:cs typeface="Chewy"/>
              <a:sym typeface="Chewy"/>
            </a:endParaRPr>
          </a:p>
        </p:txBody>
      </p:sp>
      <p:sp>
        <p:nvSpPr>
          <p:cNvPr id="811" name="Google Shape;811;p46"/>
          <p:cNvSpPr/>
          <p:nvPr/>
        </p:nvSpPr>
        <p:spPr>
          <a:xfrm>
            <a:off x="3482850" y="3301713"/>
            <a:ext cx="865800" cy="86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B</a:t>
            </a:r>
            <a:endParaRPr sz="3000">
              <a:solidFill>
                <a:schemeClr val="lt1"/>
              </a:solidFill>
              <a:latin typeface="Chewy"/>
              <a:ea typeface="Chewy"/>
              <a:cs typeface="Chewy"/>
              <a:sym typeface="Chewy"/>
            </a:endParaRPr>
          </a:p>
        </p:txBody>
      </p:sp>
      <p:sp>
        <p:nvSpPr>
          <p:cNvPr id="812" name="Google Shape;812;p46"/>
          <p:cNvSpPr/>
          <p:nvPr/>
        </p:nvSpPr>
        <p:spPr>
          <a:xfrm>
            <a:off x="4795350" y="1907113"/>
            <a:ext cx="865800" cy="8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C</a:t>
            </a:r>
            <a:endParaRPr sz="3000">
              <a:solidFill>
                <a:schemeClr val="lt1"/>
              </a:solidFill>
              <a:latin typeface="Chewy"/>
              <a:ea typeface="Chewy"/>
              <a:cs typeface="Chewy"/>
              <a:sym typeface="Chewy"/>
            </a:endParaRPr>
          </a:p>
        </p:txBody>
      </p:sp>
      <p:sp>
        <p:nvSpPr>
          <p:cNvPr id="813" name="Google Shape;813;p46"/>
          <p:cNvSpPr/>
          <p:nvPr/>
        </p:nvSpPr>
        <p:spPr>
          <a:xfrm>
            <a:off x="4795350" y="3301713"/>
            <a:ext cx="865800" cy="865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D</a:t>
            </a:r>
            <a:endParaRPr sz="3000">
              <a:solidFill>
                <a:schemeClr val="lt1"/>
              </a:solidFill>
              <a:latin typeface="Chewy"/>
              <a:ea typeface="Chewy"/>
              <a:cs typeface="Chewy"/>
              <a:sym typeface="Chewy"/>
            </a:endParaRPr>
          </a:p>
        </p:txBody>
      </p:sp>
      <p:cxnSp>
        <p:nvCxnSpPr>
          <p:cNvPr id="814" name="Google Shape;814;p46"/>
          <p:cNvCxnSpPr>
            <a:stCxn id="810" idx="4"/>
            <a:endCxn id="811" idx="0"/>
          </p:cNvCxnSpPr>
          <p:nvPr/>
        </p:nvCxnSpPr>
        <p:spPr>
          <a:xfrm>
            <a:off x="3915750" y="2772913"/>
            <a:ext cx="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815" name="Google Shape;815;p46"/>
          <p:cNvCxnSpPr>
            <a:stCxn id="811" idx="0"/>
            <a:endCxn id="812" idx="4"/>
          </p:cNvCxnSpPr>
          <p:nvPr/>
        </p:nvCxnSpPr>
        <p:spPr>
          <a:xfrm rot="10800000" flipH="1">
            <a:off x="3915750" y="2772813"/>
            <a:ext cx="131250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816" name="Google Shape;816;p46"/>
          <p:cNvCxnSpPr>
            <a:stCxn id="812" idx="4"/>
            <a:endCxn id="813" idx="0"/>
          </p:cNvCxnSpPr>
          <p:nvPr/>
        </p:nvCxnSpPr>
        <p:spPr>
          <a:xfrm>
            <a:off x="5228250" y="2772913"/>
            <a:ext cx="0" cy="528900"/>
          </a:xfrm>
          <a:prstGeom prst="straightConnector1">
            <a:avLst/>
          </a:prstGeom>
          <a:noFill/>
          <a:ln w="38100" cap="flat" cmpd="sng">
            <a:solidFill>
              <a:schemeClr val="accent6"/>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47"/>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POV #2</a:t>
            </a:r>
            <a:endParaRPr/>
          </a:p>
        </p:txBody>
      </p:sp>
      <p:grpSp>
        <p:nvGrpSpPr>
          <p:cNvPr id="822" name="Google Shape;822;p47"/>
          <p:cNvGrpSpPr/>
          <p:nvPr/>
        </p:nvGrpSpPr>
        <p:grpSpPr>
          <a:xfrm rot="10800000">
            <a:off x="7887770" y="929709"/>
            <a:ext cx="542964" cy="465786"/>
            <a:chOff x="5863675" y="3789852"/>
            <a:chExt cx="542964" cy="465786"/>
          </a:xfrm>
        </p:grpSpPr>
        <p:sp>
          <p:nvSpPr>
            <p:cNvPr id="823" name="Google Shape;823;p4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47"/>
          <p:cNvGrpSpPr/>
          <p:nvPr/>
        </p:nvGrpSpPr>
        <p:grpSpPr>
          <a:xfrm rot="10800000" flipH="1">
            <a:off x="713219" y="929828"/>
            <a:ext cx="542964" cy="465786"/>
            <a:chOff x="5863675" y="3789852"/>
            <a:chExt cx="542964" cy="465786"/>
          </a:xfrm>
        </p:grpSpPr>
        <p:sp>
          <p:nvSpPr>
            <p:cNvPr id="826" name="Google Shape;826;p4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47"/>
          <p:cNvGrpSpPr/>
          <p:nvPr/>
        </p:nvGrpSpPr>
        <p:grpSpPr>
          <a:xfrm>
            <a:off x="713218" y="1861375"/>
            <a:ext cx="2518051" cy="957300"/>
            <a:chOff x="713250" y="1568975"/>
            <a:chExt cx="2299800" cy="957300"/>
          </a:xfrm>
        </p:grpSpPr>
        <p:sp>
          <p:nvSpPr>
            <p:cNvPr id="829" name="Google Shape;829;p47"/>
            <p:cNvSpPr txBox="1"/>
            <p:nvPr/>
          </p:nvSpPr>
          <p:spPr>
            <a:xfrm>
              <a:off x="713250" y="156897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2"/>
                  </a:solidFill>
                  <a:latin typeface="Chewy"/>
                  <a:ea typeface="Chewy"/>
                  <a:cs typeface="Chewy"/>
                  <a:sym typeface="Chewy"/>
                </a:rPr>
                <a:t>We met</a:t>
              </a:r>
              <a:endParaRPr sz="1600">
                <a:solidFill>
                  <a:schemeClr val="dk2"/>
                </a:solidFill>
                <a:latin typeface="Chewy"/>
                <a:ea typeface="Chewy"/>
                <a:cs typeface="Chewy"/>
                <a:sym typeface="Chewy"/>
              </a:endParaRPr>
            </a:p>
          </p:txBody>
        </p:sp>
        <p:sp>
          <p:nvSpPr>
            <p:cNvPr id="830" name="Google Shape;830;p47"/>
            <p:cNvSpPr txBox="1"/>
            <p:nvPr/>
          </p:nvSpPr>
          <p:spPr>
            <a:xfrm>
              <a:off x="713250" y="184497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6"/>
                  </a:solidFill>
                  <a:latin typeface="Ubuntu"/>
                  <a:ea typeface="Ubuntu"/>
                  <a:cs typeface="Ubuntu"/>
                  <a:sym typeface="Ubuntu"/>
                </a:rPr>
                <a:t>Mary, an 81 years old paleontologist who has a college year granddaughter</a:t>
              </a:r>
              <a:endParaRPr sz="1200">
                <a:solidFill>
                  <a:schemeClr val="accent6"/>
                </a:solidFill>
                <a:latin typeface="Ubuntu"/>
                <a:ea typeface="Ubuntu"/>
                <a:cs typeface="Ubuntu"/>
                <a:sym typeface="Ubuntu"/>
              </a:endParaRPr>
            </a:p>
          </p:txBody>
        </p:sp>
      </p:grpSp>
      <p:grpSp>
        <p:nvGrpSpPr>
          <p:cNvPr id="831" name="Google Shape;831;p47"/>
          <p:cNvGrpSpPr/>
          <p:nvPr/>
        </p:nvGrpSpPr>
        <p:grpSpPr>
          <a:xfrm>
            <a:off x="5912603" y="1861375"/>
            <a:ext cx="2518051" cy="957300"/>
            <a:chOff x="6130850" y="1568975"/>
            <a:chExt cx="2299800" cy="957300"/>
          </a:xfrm>
        </p:grpSpPr>
        <p:sp>
          <p:nvSpPr>
            <p:cNvPr id="832" name="Google Shape;832;p47"/>
            <p:cNvSpPr txBox="1"/>
            <p:nvPr/>
          </p:nvSpPr>
          <p:spPr>
            <a:xfrm>
              <a:off x="6130850" y="1568975"/>
              <a:ext cx="22998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1"/>
                  </a:solidFill>
                  <a:latin typeface="Chewy"/>
                  <a:ea typeface="Chewy"/>
                  <a:cs typeface="Chewy"/>
                  <a:sym typeface="Chewy"/>
                </a:rPr>
                <a:t>We wonder if this means</a:t>
              </a:r>
              <a:r>
                <a:rPr lang="en" sz="2200">
                  <a:solidFill>
                    <a:schemeClr val="accent1"/>
                  </a:solidFill>
                  <a:latin typeface="Chewy"/>
                  <a:ea typeface="Chewy"/>
                  <a:cs typeface="Chewy"/>
                  <a:sym typeface="Chewy"/>
                </a:rPr>
                <a:t> </a:t>
              </a:r>
              <a:endParaRPr sz="2200">
                <a:solidFill>
                  <a:schemeClr val="accent1"/>
                </a:solidFill>
                <a:latin typeface="Chewy"/>
                <a:ea typeface="Chewy"/>
                <a:cs typeface="Chewy"/>
                <a:sym typeface="Chewy"/>
              </a:endParaRPr>
            </a:p>
          </p:txBody>
        </p:sp>
        <p:sp>
          <p:nvSpPr>
            <p:cNvPr id="833" name="Google Shape;833;p47"/>
            <p:cNvSpPr txBox="1"/>
            <p:nvPr/>
          </p:nvSpPr>
          <p:spPr>
            <a:xfrm>
              <a:off x="6130850" y="184497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Her lack of time for learning how to invest results in fear of investing</a:t>
              </a:r>
              <a:endParaRPr sz="1200">
                <a:solidFill>
                  <a:schemeClr val="accent6"/>
                </a:solidFill>
                <a:latin typeface="Ubuntu"/>
                <a:ea typeface="Ubuntu"/>
                <a:cs typeface="Ubuntu"/>
                <a:sym typeface="Ubuntu"/>
              </a:endParaRPr>
            </a:p>
          </p:txBody>
        </p:sp>
      </p:grpSp>
      <p:grpSp>
        <p:nvGrpSpPr>
          <p:cNvPr id="834" name="Google Shape;834;p47"/>
          <p:cNvGrpSpPr/>
          <p:nvPr/>
        </p:nvGrpSpPr>
        <p:grpSpPr>
          <a:xfrm>
            <a:off x="713275" y="3255975"/>
            <a:ext cx="2518057" cy="957300"/>
            <a:chOff x="713245" y="2610125"/>
            <a:chExt cx="2299805" cy="957300"/>
          </a:xfrm>
        </p:grpSpPr>
        <p:sp>
          <p:nvSpPr>
            <p:cNvPr id="835" name="Google Shape;835;p47"/>
            <p:cNvSpPr txBox="1"/>
            <p:nvPr/>
          </p:nvSpPr>
          <p:spPr>
            <a:xfrm>
              <a:off x="713245" y="261012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2"/>
                  </a:solidFill>
                  <a:latin typeface="Chewy"/>
                  <a:ea typeface="Chewy"/>
                  <a:cs typeface="Chewy"/>
                  <a:sym typeface="Chewy"/>
                </a:rPr>
                <a:t>We were surprised to notice</a:t>
              </a:r>
              <a:endParaRPr sz="1600">
                <a:solidFill>
                  <a:schemeClr val="accent2"/>
                </a:solidFill>
                <a:latin typeface="Chewy"/>
                <a:ea typeface="Chewy"/>
                <a:cs typeface="Chewy"/>
                <a:sym typeface="Chewy"/>
              </a:endParaRPr>
            </a:p>
          </p:txBody>
        </p:sp>
        <p:sp>
          <p:nvSpPr>
            <p:cNvPr id="836" name="Google Shape;836;p47"/>
            <p:cNvSpPr txBox="1"/>
            <p:nvPr/>
          </p:nvSpPr>
          <p:spPr>
            <a:xfrm>
              <a:off x="713250" y="288612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latin typeface="Ubuntu"/>
                  <a:ea typeface="Ubuntu"/>
                  <a:cs typeface="Ubuntu"/>
                  <a:sym typeface="Ubuntu"/>
                </a:rPr>
                <a:t>that she prefers investing in bank products because the stock market is unpredictable, needs dedicated time to make good decision, and hard to keep up to date</a:t>
              </a:r>
              <a:endParaRPr sz="1200">
                <a:solidFill>
                  <a:schemeClr val="accent6"/>
                </a:solidFill>
                <a:latin typeface="Ubuntu"/>
                <a:ea typeface="Ubuntu"/>
                <a:cs typeface="Ubuntu"/>
                <a:sym typeface="Ubuntu"/>
              </a:endParaRPr>
            </a:p>
          </p:txBody>
        </p:sp>
      </p:grpSp>
      <p:grpSp>
        <p:nvGrpSpPr>
          <p:cNvPr id="837" name="Google Shape;837;p47"/>
          <p:cNvGrpSpPr/>
          <p:nvPr/>
        </p:nvGrpSpPr>
        <p:grpSpPr>
          <a:xfrm>
            <a:off x="5748725" y="3255975"/>
            <a:ext cx="2681992" cy="957300"/>
            <a:chOff x="5981119" y="2610125"/>
            <a:chExt cx="2449531" cy="957300"/>
          </a:xfrm>
        </p:grpSpPr>
        <p:sp>
          <p:nvSpPr>
            <p:cNvPr id="838" name="Google Shape;838;p47"/>
            <p:cNvSpPr txBox="1"/>
            <p:nvPr/>
          </p:nvSpPr>
          <p:spPr>
            <a:xfrm>
              <a:off x="5981119" y="2610125"/>
              <a:ext cx="24495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4"/>
                  </a:solidFill>
                  <a:latin typeface="Chewy"/>
                  <a:ea typeface="Chewy"/>
                  <a:cs typeface="Chewy"/>
                  <a:sym typeface="Chewy"/>
                </a:rPr>
                <a:t>It would be game-changing to</a:t>
              </a:r>
              <a:endParaRPr sz="1600">
                <a:solidFill>
                  <a:schemeClr val="accent4"/>
                </a:solidFill>
                <a:latin typeface="Chewy"/>
                <a:ea typeface="Chewy"/>
                <a:cs typeface="Chewy"/>
                <a:sym typeface="Chewy"/>
              </a:endParaRPr>
            </a:p>
          </p:txBody>
        </p:sp>
        <p:sp>
          <p:nvSpPr>
            <p:cNvPr id="839" name="Google Shape;839;p47"/>
            <p:cNvSpPr txBox="1"/>
            <p:nvPr/>
          </p:nvSpPr>
          <p:spPr>
            <a:xfrm>
              <a:off x="6130850" y="288612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Make investing less daunting for people with no experience or relevant knowledge</a:t>
              </a:r>
              <a:endParaRPr sz="1200">
                <a:solidFill>
                  <a:schemeClr val="accent6"/>
                </a:solidFill>
                <a:latin typeface="Ubuntu"/>
                <a:ea typeface="Ubuntu"/>
                <a:cs typeface="Ubuntu"/>
                <a:sym typeface="Ubuntu"/>
              </a:endParaRPr>
            </a:p>
          </p:txBody>
        </p:sp>
      </p:grpSp>
      <p:sp>
        <p:nvSpPr>
          <p:cNvPr id="840" name="Google Shape;840;p47"/>
          <p:cNvSpPr/>
          <p:nvPr/>
        </p:nvSpPr>
        <p:spPr>
          <a:xfrm>
            <a:off x="3482850" y="1907113"/>
            <a:ext cx="865800" cy="865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A</a:t>
            </a:r>
            <a:endParaRPr sz="3000">
              <a:solidFill>
                <a:schemeClr val="lt1"/>
              </a:solidFill>
              <a:latin typeface="Chewy"/>
              <a:ea typeface="Chewy"/>
              <a:cs typeface="Chewy"/>
              <a:sym typeface="Chewy"/>
            </a:endParaRPr>
          </a:p>
        </p:txBody>
      </p:sp>
      <p:sp>
        <p:nvSpPr>
          <p:cNvPr id="841" name="Google Shape;841;p47"/>
          <p:cNvSpPr/>
          <p:nvPr/>
        </p:nvSpPr>
        <p:spPr>
          <a:xfrm>
            <a:off x="3482850" y="3301713"/>
            <a:ext cx="865800" cy="86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B</a:t>
            </a:r>
            <a:endParaRPr sz="3000">
              <a:solidFill>
                <a:schemeClr val="lt1"/>
              </a:solidFill>
              <a:latin typeface="Chewy"/>
              <a:ea typeface="Chewy"/>
              <a:cs typeface="Chewy"/>
              <a:sym typeface="Chewy"/>
            </a:endParaRPr>
          </a:p>
        </p:txBody>
      </p:sp>
      <p:sp>
        <p:nvSpPr>
          <p:cNvPr id="842" name="Google Shape;842;p47"/>
          <p:cNvSpPr/>
          <p:nvPr/>
        </p:nvSpPr>
        <p:spPr>
          <a:xfrm>
            <a:off x="4795350" y="1907113"/>
            <a:ext cx="865800" cy="8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C</a:t>
            </a:r>
            <a:endParaRPr sz="3000">
              <a:solidFill>
                <a:schemeClr val="lt1"/>
              </a:solidFill>
              <a:latin typeface="Chewy"/>
              <a:ea typeface="Chewy"/>
              <a:cs typeface="Chewy"/>
              <a:sym typeface="Chewy"/>
            </a:endParaRPr>
          </a:p>
        </p:txBody>
      </p:sp>
      <p:sp>
        <p:nvSpPr>
          <p:cNvPr id="843" name="Google Shape;843;p47"/>
          <p:cNvSpPr/>
          <p:nvPr/>
        </p:nvSpPr>
        <p:spPr>
          <a:xfrm>
            <a:off x="4795350" y="3301713"/>
            <a:ext cx="865800" cy="865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D</a:t>
            </a:r>
            <a:endParaRPr sz="3000">
              <a:solidFill>
                <a:schemeClr val="lt1"/>
              </a:solidFill>
              <a:latin typeface="Chewy"/>
              <a:ea typeface="Chewy"/>
              <a:cs typeface="Chewy"/>
              <a:sym typeface="Chewy"/>
            </a:endParaRPr>
          </a:p>
        </p:txBody>
      </p:sp>
      <p:cxnSp>
        <p:nvCxnSpPr>
          <p:cNvPr id="844" name="Google Shape;844;p47"/>
          <p:cNvCxnSpPr>
            <a:stCxn id="840" idx="4"/>
            <a:endCxn id="841" idx="0"/>
          </p:cNvCxnSpPr>
          <p:nvPr/>
        </p:nvCxnSpPr>
        <p:spPr>
          <a:xfrm>
            <a:off x="3915750" y="2772913"/>
            <a:ext cx="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845" name="Google Shape;845;p47"/>
          <p:cNvCxnSpPr>
            <a:stCxn id="841" idx="0"/>
            <a:endCxn id="842" idx="4"/>
          </p:cNvCxnSpPr>
          <p:nvPr/>
        </p:nvCxnSpPr>
        <p:spPr>
          <a:xfrm rot="10800000" flipH="1">
            <a:off x="3915750" y="2772813"/>
            <a:ext cx="131250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846" name="Google Shape;846;p47"/>
          <p:cNvCxnSpPr>
            <a:stCxn id="842" idx="4"/>
            <a:endCxn id="843" idx="0"/>
          </p:cNvCxnSpPr>
          <p:nvPr/>
        </p:nvCxnSpPr>
        <p:spPr>
          <a:xfrm>
            <a:off x="5228250" y="2772913"/>
            <a:ext cx="0" cy="528900"/>
          </a:xfrm>
          <a:prstGeom prst="straightConnector1">
            <a:avLst/>
          </a:prstGeom>
          <a:noFill/>
          <a:ln w="38100" cap="flat" cmpd="sng">
            <a:solidFill>
              <a:schemeClr val="accent6"/>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8"/>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POV #3</a:t>
            </a:r>
            <a:endParaRPr/>
          </a:p>
        </p:txBody>
      </p:sp>
      <p:grpSp>
        <p:nvGrpSpPr>
          <p:cNvPr id="852" name="Google Shape;852;p48"/>
          <p:cNvGrpSpPr/>
          <p:nvPr/>
        </p:nvGrpSpPr>
        <p:grpSpPr>
          <a:xfrm rot="10800000">
            <a:off x="7887770" y="929709"/>
            <a:ext cx="542964" cy="465786"/>
            <a:chOff x="5863675" y="3789852"/>
            <a:chExt cx="542964" cy="465786"/>
          </a:xfrm>
        </p:grpSpPr>
        <p:sp>
          <p:nvSpPr>
            <p:cNvPr id="853" name="Google Shape;853;p4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48"/>
          <p:cNvGrpSpPr/>
          <p:nvPr/>
        </p:nvGrpSpPr>
        <p:grpSpPr>
          <a:xfrm rot="10800000" flipH="1">
            <a:off x="713219" y="929828"/>
            <a:ext cx="542964" cy="465786"/>
            <a:chOff x="5863675" y="3789852"/>
            <a:chExt cx="542964" cy="465786"/>
          </a:xfrm>
        </p:grpSpPr>
        <p:sp>
          <p:nvSpPr>
            <p:cNvPr id="856" name="Google Shape;856;p4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48"/>
          <p:cNvGrpSpPr/>
          <p:nvPr/>
        </p:nvGrpSpPr>
        <p:grpSpPr>
          <a:xfrm>
            <a:off x="713218" y="1861375"/>
            <a:ext cx="2518051" cy="957300"/>
            <a:chOff x="713250" y="1568975"/>
            <a:chExt cx="2299800" cy="957300"/>
          </a:xfrm>
        </p:grpSpPr>
        <p:sp>
          <p:nvSpPr>
            <p:cNvPr id="859" name="Google Shape;859;p48"/>
            <p:cNvSpPr txBox="1"/>
            <p:nvPr/>
          </p:nvSpPr>
          <p:spPr>
            <a:xfrm>
              <a:off x="713250" y="156897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2"/>
                  </a:solidFill>
                  <a:latin typeface="Chewy"/>
                  <a:ea typeface="Chewy"/>
                  <a:cs typeface="Chewy"/>
                  <a:sym typeface="Chewy"/>
                </a:rPr>
                <a:t>We met</a:t>
              </a:r>
              <a:endParaRPr sz="1600">
                <a:solidFill>
                  <a:schemeClr val="dk2"/>
                </a:solidFill>
                <a:latin typeface="Chewy"/>
                <a:ea typeface="Chewy"/>
                <a:cs typeface="Chewy"/>
                <a:sym typeface="Chewy"/>
              </a:endParaRPr>
            </a:p>
          </p:txBody>
        </p:sp>
        <p:sp>
          <p:nvSpPr>
            <p:cNvPr id="860" name="Google Shape;860;p48"/>
            <p:cNvSpPr txBox="1"/>
            <p:nvPr/>
          </p:nvSpPr>
          <p:spPr>
            <a:xfrm>
              <a:off x="713250" y="184497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6"/>
                  </a:solidFill>
                  <a:latin typeface="Ubuntu"/>
                  <a:ea typeface="Ubuntu"/>
                  <a:cs typeface="Ubuntu"/>
                  <a:sym typeface="Ubuntu"/>
                </a:rPr>
                <a:t>Olivia, a 20 year old college student with an MBA mom and investor dad who taught her who to invest in 6th grade</a:t>
              </a:r>
              <a:endParaRPr sz="1200">
                <a:solidFill>
                  <a:schemeClr val="accent6"/>
                </a:solidFill>
                <a:latin typeface="Ubuntu"/>
                <a:ea typeface="Ubuntu"/>
                <a:cs typeface="Ubuntu"/>
                <a:sym typeface="Ubuntu"/>
              </a:endParaRPr>
            </a:p>
          </p:txBody>
        </p:sp>
      </p:grpSp>
      <p:grpSp>
        <p:nvGrpSpPr>
          <p:cNvPr id="861" name="Google Shape;861;p48"/>
          <p:cNvGrpSpPr/>
          <p:nvPr/>
        </p:nvGrpSpPr>
        <p:grpSpPr>
          <a:xfrm>
            <a:off x="5912603" y="1861375"/>
            <a:ext cx="2518051" cy="957300"/>
            <a:chOff x="6130850" y="1568975"/>
            <a:chExt cx="2299800" cy="957300"/>
          </a:xfrm>
        </p:grpSpPr>
        <p:sp>
          <p:nvSpPr>
            <p:cNvPr id="862" name="Google Shape;862;p48"/>
            <p:cNvSpPr txBox="1"/>
            <p:nvPr/>
          </p:nvSpPr>
          <p:spPr>
            <a:xfrm>
              <a:off x="6130850" y="1568975"/>
              <a:ext cx="22998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1"/>
                  </a:solidFill>
                  <a:latin typeface="Chewy"/>
                  <a:ea typeface="Chewy"/>
                  <a:cs typeface="Chewy"/>
                  <a:sym typeface="Chewy"/>
                </a:rPr>
                <a:t>We wonder if this means</a:t>
              </a:r>
              <a:r>
                <a:rPr lang="en" sz="2200">
                  <a:solidFill>
                    <a:schemeClr val="accent1"/>
                  </a:solidFill>
                  <a:latin typeface="Chewy"/>
                  <a:ea typeface="Chewy"/>
                  <a:cs typeface="Chewy"/>
                  <a:sym typeface="Chewy"/>
                </a:rPr>
                <a:t> </a:t>
              </a:r>
              <a:endParaRPr sz="2200">
                <a:solidFill>
                  <a:schemeClr val="accent1"/>
                </a:solidFill>
                <a:latin typeface="Chewy"/>
                <a:ea typeface="Chewy"/>
                <a:cs typeface="Chewy"/>
                <a:sym typeface="Chewy"/>
              </a:endParaRPr>
            </a:p>
          </p:txBody>
        </p:sp>
        <p:sp>
          <p:nvSpPr>
            <p:cNvPr id="863" name="Google Shape;863;p48"/>
            <p:cNvSpPr txBox="1"/>
            <p:nvPr/>
          </p:nvSpPr>
          <p:spPr>
            <a:xfrm>
              <a:off x="6130850" y="184497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She finds investing increasingly worrisome as she accumulates wealth</a:t>
              </a:r>
              <a:endParaRPr sz="1200">
                <a:solidFill>
                  <a:schemeClr val="accent6"/>
                </a:solidFill>
                <a:latin typeface="Ubuntu"/>
                <a:ea typeface="Ubuntu"/>
                <a:cs typeface="Ubuntu"/>
                <a:sym typeface="Ubuntu"/>
              </a:endParaRPr>
            </a:p>
          </p:txBody>
        </p:sp>
      </p:grpSp>
      <p:grpSp>
        <p:nvGrpSpPr>
          <p:cNvPr id="864" name="Google Shape;864;p48"/>
          <p:cNvGrpSpPr/>
          <p:nvPr/>
        </p:nvGrpSpPr>
        <p:grpSpPr>
          <a:xfrm>
            <a:off x="713275" y="3255975"/>
            <a:ext cx="2518057" cy="957300"/>
            <a:chOff x="713245" y="2610125"/>
            <a:chExt cx="2299805" cy="957300"/>
          </a:xfrm>
        </p:grpSpPr>
        <p:sp>
          <p:nvSpPr>
            <p:cNvPr id="865" name="Google Shape;865;p48"/>
            <p:cNvSpPr txBox="1"/>
            <p:nvPr/>
          </p:nvSpPr>
          <p:spPr>
            <a:xfrm>
              <a:off x="713245" y="2610125"/>
              <a:ext cx="2299800" cy="2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2"/>
                  </a:solidFill>
                  <a:latin typeface="Chewy"/>
                  <a:ea typeface="Chewy"/>
                  <a:cs typeface="Chewy"/>
                  <a:sym typeface="Chewy"/>
                </a:rPr>
                <a:t>We were surprised to notice</a:t>
              </a:r>
              <a:endParaRPr sz="1600">
                <a:solidFill>
                  <a:schemeClr val="accent2"/>
                </a:solidFill>
                <a:latin typeface="Chewy"/>
                <a:ea typeface="Chewy"/>
                <a:cs typeface="Chewy"/>
                <a:sym typeface="Chewy"/>
              </a:endParaRPr>
            </a:p>
          </p:txBody>
        </p:sp>
        <p:sp>
          <p:nvSpPr>
            <p:cNvPr id="866" name="Google Shape;866;p48"/>
            <p:cNvSpPr txBox="1"/>
            <p:nvPr/>
          </p:nvSpPr>
          <p:spPr>
            <a:xfrm>
              <a:off x="713250" y="2886125"/>
              <a:ext cx="2299800" cy="6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latin typeface="Ubuntu"/>
                  <a:ea typeface="Ubuntu"/>
                  <a:cs typeface="Ubuntu"/>
                  <a:sym typeface="Ubuntu"/>
                </a:rPr>
                <a:t>She finds investing fun now but is worried about the future when she accumulates wealth and will have to let control over her personal finance go to a financial advisor</a:t>
              </a:r>
              <a:endParaRPr sz="1200">
                <a:solidFill>
                  <a:schemeClr val="accent6"/>
                </a:solidFill>
                <a:latin typeface="Ubuntu"/>
                <a:ea typeface="Ubuntu"/>
                <a:cs typeface="Ubuntu"/>
                <a:sym typeface="Ubuntu"/>
              </a:endParaRPr>
            </a:p>
          </p:txBody>
        </p:sp>
      </p:grpSp>
      <p:grpSp>
        <p:nvGrpSpPr>
          <p:cNvPr id="867" name="Google Shape;867;p48"/>
          <p:cNvGrpSpPr/>
          <p:nvPr/>
        </p:nvGrpSpPr>
        <p:grpSpPr>
          <a:xfrm>
            <a:off x="5748725" y="3255975"/>
            <a:ext cx="2681992" cy="957300"/>
            <a:chOff x="5981119" y="2610125"/>
            <a:chExt cx="2449531" cy="957300"/>
          </a:xfrm>
        </p:grpSpPr>
        <p:sp>
          <p:nvSpPr>
            <p:cNvPr id="868" name="Google Shape;868;p48"/>
            <p:cNvSpPr txBox="1"/>
            <p:nvPr/>
          </p:nvSpPr>
          <p:spPr>
            <a:xfrm>
              <a:off x="5981119" y="2610125"/>
              <a:ext cx="2449500" cy="276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chemeClr val="accent4"/>
                  </a:solidFill>
                  <a:latin typeface="Chewy"/>
                  <a:ea typeface="Chewy"/>
                  <a:cs typeface="Chewy"/>
                  <a:sym typeface="Chewy"/>
                </a:rPr>
                <a:t>It would be game-changing to</a:t>
              </a:r>
              <a:endParaRPr sz="1600">
                <a:solidFill>
                  <a:schemeClr val="accent4"/>
                </a:solidFill>
                <a:latin typeface="Chewy"/>
                <a:ea typeface="Chewy"/>
                <a:cs typeface="Chewy"/>
                <a:sym typeface="Chewy"/>
              </a:endParaRPr>
            </a:p>
          </p:txBody>
        </p:sp>
        <p:sp>
          <p:nvSpPr>
            <p:cNvPr id="869" name="Google Shape;869;p48"/>
            <p:cNvSpPr txBox="1"/>
            <p:nvPr/>
          </p:nvSpPr>
          <p:spPr>
            <a:xfrm>
              <a:off x="6130850" y="2886125"/>
              <a:ext cx="2299800" cy="6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accent5"/>
                  </a:solidFill>
                  <a:latin typeface="Ubuntu"/>
                  <a:ea typeface="Ubuntu"/>
                  <a:cs typeface="Ubuntu"/>
                  <a:sym typeface="Ubuntu"/>
                </a:rPr>
                <a:t>Make people feel in control of their personal finance regardless of their income</a:t>
              </a:r>
              <a:endParaRPr sz="1200">
                <a:solidFill>
                  <a:schemeClr val="accent6"/>
                </a:solidFill>
                <a:latin typeface="Ubuntu"/>
                <a:ea typeface="Ubuntu"/>
                <a:cs typeface="Ubuntu"/>
                <a:sym typeface="Ubuntu"/>
              </a:endParaRPr>
            </a:p>
          </p:txBody>
        </p:sp>
      </p:grpSp>
      <p:sp>
        <p:nvSpPr>
          <p:cNvPr id="870" name="Google Shape;870;p48"/>
          <p:cNvSpPr/>
          <p:nvPr/>
        </p:nvSpPr>
        <p:spPr>
          <a:xfrm>
            <a:off x="3482850" y="1907113"/>
            <a:ext cx="865800" cy="865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A</a:t>
            </a:r>
            <a:endParaRPr sz="3000">
              <a:solidFill>
                <a:schemeClr val="lt1"/>
              </a:solidFill>
              <a:latin typeface="Chewy"/>
              <a:ea typeface="Chewy"/>
              <a:cs typeface="Chewy"/>
              <a:sym typeface="Chewy"/>
            </a:endParaRPr>
          </a:p>
        </p:txBody>
      </p:sp>
      <p:sp>
        <p:nvSpPr>
          <p:cNvPr id="871" name="Google Shape;871;p48"/>
          <p:cNvSpPr/>
          <p:nvPr/>
        </p:nvSpPr>
        <p:spPr>
          <a:xfrm>
            <a:off x="3482850" y="3301713"/>
            <a:ext cx="865800" cy="86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B</a:t>
            </a:r>
            <a:endParaRPr sz="3000">
              <a:solidFill>
                <a:schemeClr val="lt1"/>
              </a:solidFill>
              <a:latin typeface="Chewy"/>
              <a:ea typeface="Chewy"/>
              <a:cs typeface="Chewy"/>
              <a:sym typeface="Chewy"/>
            </a:endParaRPr>
          </a:p>
        </p:txBody>
      </p:sp>
      <p:sp>
        <p:nvSpPr>
          <p:cNvPr id="872" name="Google Shape;872;p48"/>
          <p:cNvSpPr/>
          <p:nvPr/>
        </p:nvSpPr>
        <p:spPr>
          <a:xfrm>
            <a:off x="4795350" y="1907113"/>
            <a:ext cx="865800" cy="86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C</a:t>
            </a:r>
            <a:endParaRPr sz="3000">
              <a:solidFill>
                <a:schemeClr val="lt1"/>
              </a:solidFill>
              <a:latin typeface="Chewy"/>
              <a:ea typeface="Chewy"/>
              <a:cs typeface="Chewy"/>
              <a:sym typeface="Chewy"/>
            </a:endParaRPr>
          </a:p>
        </p:txBody>
      </p:sp>
      <p:sp>
        <p:nvSpPr>
          <p:cNvPr id="873" name="Google Shape;873;p48"/>
          <p:cNvSpPr/>
          <p:nvPr/>
        </p:nvSpPr>
        <p:spPr>
          <a:xfrm>
            <a:off x="4795350" y="3301713"/>
            <a:ext cx="865800" cy="865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Chewy"/>
                <a:ea typeface="Chewy"/>
                <a:cs typeface="Chewy"/>
                <a:sym typeface="Chewy"/>
              </a:rPr>
              <a:t>D</a:t>
            </a:r>
            <a:endParaRPr sz="3000">
              <a:solidFill>
                <a:schemeClr val="lt1"/>
              </a:solidFill>
              <a:latin typeface="Chewy"/>
              <a:ea typeface="Chewy"/>
              <a:cs typeface="Chewy"/>
              <a:sym typeface="Chewy"/>
            </a:endParaRPr>
          </a:p>
        </p:txBody>
      </p:sp>
      <p:cxnSp>
        <p:nvCxnSpPr>
          <p:cNvPr id="874" name="Google Shape;874;p48"/>
          <p:cNvCxnSpPr>
            <a:stCxn id="870" idx="4"/>
            <a:endCxn id="871" idx="0"/>
          </p:cNvCxnSpPr>
          <p:nvPr/>
        </p:nvCxnSpPr>
        <p:spPr>
          <a:xfrm>
            <a:off x="3915750" y="2772913"/>
            <a:ext cx="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875" name="Google Shape;875;p48"/>
          <p:cNvCxnSpPr>
            <a:stCxn id="871" idx="0"/>
            <a:endCxn id="872" idx="4"/>
          </p:cNvCxnSpPr>
          <p:nvPr/>
        </p:nvCxnSpPr>
        <p:spPr>
          <a:xfrm rot="10800000" flipH="1">
            <a:off x="3915750" y="2772813"/>
            <a:ext cx="1312500" cy="528900"/>
          </a:xfrm>
          <a:prstGeom prst="straightConnector1">
            <a:avLst/>
          </a:prstGeom>
          <a:noFill/>
          <a:ln w="38100" cap="flat" cmpd="sng">
            <a:solidFill>
              <a:schemeClr val="accent6"/>
            </a:solidFill>
            <a:prstDash val="solid"/>
            <a:round/>
            <a:headEnd type="none" w="med" len="med"/>
            <a:tailEnd type="triangle" w="med" len="med"/>
          </a:ln>
        </p:spPr>
      </p:cxnSp>
      <p:cxnSp>
        <p:nvCxnSpPr>
          <p:cNvPr id="876" name="Google Shape;876;p48"/>
          <p:cNvCxnSpPr>
            <a:stCxn id="872" idx="4"/>
            <a:endCxn id="873" idx="0"/>
          </p:cNvCxnSpPr>
          <p:nvPr/>
        </p:nvCxnSpPr>
        <p:spPr>
          <a:xfrm>
            <a:off x="5228250" y="2772913"/>
            <a:ext cx="0" cy="528900"/>
          </a:xfrm>
          <a:prstGeom prst="straightConnector1">
            <a:avLst/>
          </a:prstGeom>
          <a:noFill/>
          <a:ln w="38100" cap="flat" cmpd="sng">
            <a:solidFill>
              <a:schemeClr val="accent6"/>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80"/>
        <p:cNvGrpSpPr/>
        <p:nvPr/>
      </p:nvGrpSpPr>
      <p:grpSpPr>
        <a:xfrm>
          <a:off x="0" y="0"/>
          <a:ext cx="0" cy="0"/>
          <a:chOff x="0" y="0"/>
          <a:chExt cx="0" cy="0"/>
        </a:xfrm>
      </p:grpSpPr>
      <p:grpSp>
        <p:nvGrpSpPr>
          <p:cNvPr id="881" name="Google Shape;881;p49"/>
          <p:cNvGrpSpPr/>
          <p:nvPr/>
        </p:nvGrpSpPr>
        <p:grpSpPr>
          <a:xfrm rot="5400000" flipH="1">
            <a:off x="8187452" y="4360472"/>
            <a:ext cx="495375" cy="477875"/>
            <a:chOff x="3881575" y="2684100"/>
            <a:chExt cx="495375" cy="477875"/>
          </a:xfrm>
        </p:grpSpPr>
        <p:sp>
          <p:nvSpPr>
            <p:cNvPr id="882" name="Google Shape;882;p49"/>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9"/>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9"/>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49"/>
          <p:cNvGrpSpPr/>
          <p:nvPr/>
        </p:nvGrpSpPr>
        <p:grpSpPr>
          <a:xfrm flipH="1">
            <a:off x="469902" y="4360472"/>
            <a:ext cx="495375" cy="477875"/>
            <a:chOff x="3881575" y="2684100"/>
            <a:chExt cx="495375" cy="477875"/>
          </a:xfrm>
        </p:grpSpPr>
        <p:sp>
          <p:nvSpPr>
            <p:cNvPr id="886" name="Google Shape;886;p49"/>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9"/>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9"/>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49"/>
          <p:cNvGrpSpPr/>
          <p:nvPr/>
        </p:nvGrpSpPr>
        <p:grpSpPr>
          <a:xfrm rot="10800000">
            <a:off x="7887770" y="929709"/>
            <a:ext cx="542964" cy="465786"/>
            <a:chOff x="5863675" y="3789852"/>
            <a:chExt cx="542964" cy="465786"/>
          </a:xfrm>
        </p:grpSpPr>
        <p:sp>
          <p:nvSpPr>
            <p:cNvPr id="890" name="Google Shape;890;p4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9"/>
          <p:cNvGrpSpPr/>
          <p:nvPr/>
        </p:nvGrpSpPr>
        <p:grpSpPr>
          <a:xfrm rot="10800000" flipH="1">
            <a:off x="713219" y="929828"/>
            <a:ext cx="542964" cy="465786"/>
            <a:chOff x="5863675" y="3789852"/>
            <a:chExt cx="542964" cy="465786"/>
          </a:xfrm>
        </p:grpSpPr>
        <p:sp>
          <p:nvSpPr>
            <p:cNvPr id="893" name="Google Shape;893;p4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49"/>
          <p:cNvSpPr txBox="1">
            <a:spLocks noGrp="1"/>
          </p:cNvSpPr>
          <p:nvPr>
            <p:ph type="title"/>
          </p:nvPr>
        </p:nvSpPr>
        <p:spPr>
          <a:xfrm>
            <a:off x="713250" y="2367300"/>
            <a:ext cx="7717500" cy="4089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800">
                <a:solidFill>
                  <a:schemeClr val="accent3"/>
                </a:solidFill>
              </a:rPr>
              <a:t>3. How Might We…?</a:t>
            </a:r>
            <a:endParaRPr sz="3800">
              <a:solidFill>
                <a:schemeClr val="accent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50"/>
          <p:cNvPicPr preferRelativeResize="0"/>
          <p:nvPr/>
        </p:nvPicPr>
        <p:blipFill>
          <a:blip r:embed="rId3">
            <a:alphaModFix/>
          </a:blip>
          <a:stretch>
            <a:fillRect/>
          </a:stretch>
        </p:blipFill>
        <p:spPr>
          <a:xfrm>
            <a:off x="152400" y="784925"/>
            <a:ext cx="8839204" cy="35736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51"/>
          <p:cNvPicPr preferRelativeResize="0"/>
          <p:nvPr/>
        </p:nvPicPr>
        <p:blipFill>
          <a:blip r:embed="rId3">
            <a:alphaModFix/>
          </a:blip>
          <a:stretch>
            <a:fillRect/>
          </a:stretch>
        </p:blipFill>
        <p:spPr>
          <a:xfrm>
            <a:off x="241650" y="-205225"/>
            <a:ext cx="8954598" cy="4319899"/>
          </a:xfrm>
          <a:prstGeom prst="rect">
            <a:avLst/>
          </a:prstGeom>
          <a:noFill/>
          <a:ln>
            <a:noFill/>
          </a:ln>
        </p:spPr>
      </p:pic>
      <p:sp>
        <p:nvSpPr>
          <p:cNvPr id="906" name="Google Shape;906;p51"/>
          <p:cNvSpPr txBox="1">
            <a:spLocks noGrp="1"/>
          </p:cNvSpPr>
          <p:nvPr>
            <p:ph type="title"/>
          </p:nvPr>
        </p:nvSpPr>
        <p:spPr>
          <a:xfrm>
            <a:off x="860200" y="37057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HMW make investing low effort?</a:t>
            </a:r>
            <a:endParaRPr sz="3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52"/>
          <p:cNvSpPr txBox="1">
            <a:spLocks noGrp="1"/>
          </p:cNvSpPr>
          <p:nvPr>
            <p:ph type="title"/>
          </p:nvPr>
        </p:nvSpPr>
        <p:spPr>
          <a:xfrm>
            <a:off x="860200" y="37057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HMW increase transparency in the investment process?</a:t>
            </a:r>
            <a:endParaRPr sz="3600"/>
          </a:p>
        </p:txBody>
      </p:sp>
      <p:pic>
        <p:nvPicPr>
          <p:cNvPr id="912" name="Google Shape;912;p52"/>
          <p:cNvPicPr preferRelativeResize="0"/>
          <p:nvPr/>
        </p:nvPicPr>
        <p:blipFill>
          <a:blip r:embed="rId3">
            <a:alphaModFix/>
          </a:blip>
          <a:stretch>
            <a:fillRect/>
          </a:stretch>
        </p:blipFill>
        <p:spPr>
          <a:xfrm>
            <a:off x="0" y="-363394"/>
            <a:ext cx="9144003" cy="44112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6"/>
          <p:cNvSpPr/>
          <p:nvPr/>
        </p:nvSpPr>
        <p:spPr>
          <a:xfrm>
            <a:off x="713250" y="1758200"/>
            <a:ext cx="1418700" cy="366000"/>
          </a:xfrm>
          <a:prstGeom prst="roundRect">
            <a:avLst>
              <a:gd name="adj" fmla="val 3612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STEP 01</a:t>
            </a:r>
            <a:endParaRPr sz="1800">
              <a:solidFill>
                <a:schemeClr val="lt1"/>
              </a:solidFill>
              <a:latin typeface="Chewy"/>
              <a:ea typeface="Chewy"/>
              <a:cs typeface="Chewy"/>
              <a:sym typeface="Chewy"/>
            </a:endParaRPr>
          </a:p>
        </p:txBody>
      </p:sp>
      <p:sp>
        <p:nvSpPr>
          <p:cNvPr id="259" name="Google Shape;259;p26"/>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Agenda</a:t>
            </a:r>
            <a:endParaRPr/>
          </a:p>
        </p:txBody>
      </p:sp>
      <p:sp>
        <p:nvSpPr>
          <p:cNvPr id="260" name="Google Shape;260;p26"/>
          <p:cNvSpPr txBox="1"/>
          <p:nvPr/>
        </p:nvSpPr>
        <p:spPr>
          <a:xfrm>
            <a:off x="713250" y="1024600"/>
            <a:ext cx="7717500" cy="27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2"/>
              </a:solidFill>
              <a:latin typeface="Chewy"/>
              <a:ea typeface="Chewy"/>
              <a:cs typeface="Chewy"/>
              <a:sym typeface="Chewy"/>
            </a:endParaRPr>
          </a:p>
        </p:txBody>
      </p:sp>
      <p:grpSp>
        <p:nvGrpSpPr>
          <p:cNvPr id="261" name="Google Shape;261;p26"/>
          <p:cNvGrpSpPr/>
          <p:nvPr/>
        </p:nvGrpSpPr>
        <p:grpSpPr>
          <a:xfrm>
            <a:off x="7887770" y="929709"/>
            <a:ext cx="542964" cy="465786"/>
            <a:chOff x="5863675" y="3789852"/>
            <a:chExt cx="542964" cy="465786"/>
          </a:xfrm>
        </p:grpSpPr>
        <p:sp>
          <p:nvSpPr>
            <p:cNvPr id="262" name="Google Shape;262;p2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6"/>
          <p:cNvGrpSpPr/>
          <p:nvPr/>
        </p:nvGrpSpPr>
        <p:grpSpPr>
          <a:xfrm rot="10800000">
            <a:off x="713245" y="929709"/>
            <a:ext cx="542964" cy="465786"/>
            <a:chOff x="5863675" y="3789852"/>
            <a:chExt cx="542964" cy="465786"/>
          </a:xfrm>
        </p:grpSpPr>
        <p:sp>
          <p:nvSpPr>
            <p:cNvPr id="265" name="Google Shape;265;p2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26"/>
          <p:cNvSpPr/>
          <p:nvPr/>
        </p:nvSpPr>
        <p:spPr>
          <a:xfrm>
            <a:off x="2287949" y="1758200"/>
            <a:ext cx="1418700" cy="366000"/>
          </a:xfrm>
          <a:prstGeom prst="roundRect">
            <a:avLst>
              <a:gd name="adj" fmla="val 3612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STEP 02</a:t>
            </a:r>
            <a:endParaRPr sz="1800">
              <a:solidFill>
                <a:schemeClr val="lt1"/>
              </a:solidFill>
              <a:latin typeface="Chewy"/>
              <a:ea typeface="Chewy"/>
              <a:cs typeface="Chewy"/>
              <a:sym typeface="Chewy"/>
            </a:endParaRPr>
          </a:p>
        </p:txBody>
      </p:sp>
      <p:sp>
        <p:nvSpPr>
          <p:cNvPr id="268" name="Google Shape;268;p26"/>
          <p:cNvSpPr/>
          <p:nvPr/>
        </p:nvSpPr>
        <p:spPr>
          <a:xfrm>
            <a:off x="3862649" y="1758200"/>
            <a:ext cx="1418700" cy="366000"/>
          </a:xfrm>
          <a:prstGeom prst="roundRect">
            <a:avLst>
              <a:gd name="adj" fmla="val 3612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STEP 03</a:t>
            </a:r>
            <a:endParaRPr sz="1800">
              <a:solidFill>
                <a:schemeClr val="lt1"/>
              </a:solidFill>
              <a:latin typeface="Chewy"/>
              <a:ea typeface="Chewy"/>
              <a:cs typeface="Chewy"/>
              <a:sym typeface="Chewy"/>
            </a:endParaRPr>
          </a:p>
        </p:txBody>
      </p:sp>
      <p:sp>
        <p:nvSpPr>
          <p:cNvPr id="269" name="Google Shape;269;p26"/>
          <p:cNvSpPr/>
          <p:nvPr/>
        </p:nvSpPr>
        <p:spPr>
          <a:xfrm>
            <a:off x="5437348" y="1758200"/>
            <a:ext cx="1418700" cy="366000"/>
          </a:xfrm>
          <a:prstGeom prst="roundRect">
            <a:avLst>
              <a:gd name="adj" fmla="val 3612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STEP 04</a:t>
            </a:r>
            <a:endParaRPr sz="1800">
              <a:solidFill>
                <a:schemeClr val="lt1"/>
              </a:solidFill>
              <a:latin typeface="Chewy"/>
              <a:ea typeface="Chewy"/>
              <a:cs typeface="Chewy"/>
              <a:sym typeface="Chewy"/>
            </a:endParaRPr>
          </a:p>
        </p:txBody>
      </p:sp>
      <p:sp>
        <p:nvSpPr>
          <p:cNvPr id="270" name="Google Shape;270;p26"/>
          <p:cNvSpPr/>
          <p:nvPr/>
        </p:nvSpPr>
        <p:spPr>
          <a:xfrm>
            <a:off x="7012047" y="1758200"/>
            <a:ext cx="1418700" cy="366000"/>
          </a:xfrm>
          <a:prstGeom prst="roundRect">
            <a:avLst>
              <a:gd name="adj" fmla="val 3612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STEP 05</a:t>
            </a:r>
            <a:endParaRPr sz="1800">
              <a:solidFill>
                <a:schemeClr val="lt1"/>
              </a:solidFill>
              <a:latin typeface="Chewy"/>
              <a:ea typeface="Chewy"/>
              <a:cs typeface="Chewy"/>
              <a:sym typeface="Chewy"/>
            </a:endParaRPr>
          </a:p>
        </p:txBody>
      </p:sp>
      <p:grpSp>
        <p:nvGrpSpPr>
          <p:cNvPr id="271" name="Google Shape;271;p26"/>
          <p:cNvGrpSpPr/>
          <p:nvPr/>
        </p:nvGrpSpPr>
        <p:grpSpPr>
          <a:xfrm>
            <a:off x="713250" y="2349662"/>
            <a:ext cx="1418700" cy="1891038"/>
            <a:chOff x="713250" y="2349662"/>
            <a:chExt cx="1418700" cy="1891038"/>
          </a:xfrm>
        </p:grpSpPr>
        <p:sp>
          <p:nvSpPr>
            <p:cNvPr id="272" name="Google Shape;272;p26"/>
            <p:cNvSpPr txBox="1"/>
            <p:nvPr/>
          </p:nvSpPr>
          <p:spPr>
            <a:xfrm>
              <a:off x="713250" y="3565100"/>
              <a:ext cx="1418700" cy="67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accent6"/>
                  </a:solidFill>
                  <a:latin typeface="Ubuntu"/>
                  <a:ea typeface="Ubuntu"/>
                  <a:cs typeface="Ubuntu"/>
                  <a:sym typeface="Ubuntu"/>
                </a:rPr>
                <a:t>Additional Needfinding Results</a:t>
              </a:r>
              <a:endParaRPr sz="1600">
                <a:solidFill>
                  <a:schemeClr val="accent6"/>
                </a:solidFill>
                <a:latin typeface="Ubuntu"/>
                <a:ea typeface="Ubuntu"/>
                <a:cs typeface="Ubuntu"/>
                <a:sym typeface="Ubuntu"/>
              </a:endParaRPr>
            </a:p>
          </p:txBody>
        </p:sp>
        <p:sp>
          <p:nvSpPr>
            <p:cNvPr id="273" name="Google Shape;273;p26"/>
            <p:cNvSpPr/>
            <p:nvPr/>
          </p:nvSpPr>
          <p:spPr>
            <a:xfrm>
              <a:off x="847100" y="2349662"/>
              <a:ext cx="1150995" cy="989988"/>
            </a:xfrm>
            <a:custGeom>
              <a:avLst/>
              <a:gdLst/>
              <a:ahLst/>
              <a:cxnLst/>
              <a:rect l="l" t="t" r="r" b="b"/>
              <a:pathLst>
                <a:path w="27544" h="23691" extrusionOk="0">
                  <a:moveTo>
                    <a:pt x="13772" y="1"/>
                  </a:moveTo>
                  <a:cubicBezTo>
                    <a:pt x="13442" y="1"/>
                    <a:pt x="13111" y="164"/>
                    <a:pt x="12922" y="492"/>
                  </a:cubicBezTo>
                  <a:lnTo>
                    <a:pt x="379" y="22219"/>
                  </a:lnTo>
                  <a:cubicBezTo>
                    <a:pt x="1" y="22873"/>
                    <a:pt x="472" y="23691"/>
                    <a:pt x="1228" y="23691"/>
                  </a:cubicBezTo>
                  <a:lnTo>
                    <a:pt x="26316" y="23691"/>
                  </a:lnTo>
                  <a:cubicBezTo>
                    <a:pt x="27072" y="23691"/>
                    <a:pt x="27544" y="22873"/>
                    <a:pt x="27166" y="22219"/>
                  </a:cubicBezTo>
                  <a:lnTo>
                    <a:pt x="14622" y="492"/>
                  </a:lnTo>
                  <a:cubicBezTo>
                    <a:pt x="14433" y="164"/>
                    <a:pt x="14103" y="1"/>
                    <a:pt x="13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26"/>
          <p:cNvGrpSpPr/>
          <p:nvPr/>
        </p:nvGrpSpPr>
        <p:grpSpPr>
          <a:xfrm>
            <a:off x="2287950" y="2349662"/>
            <a:ext cx="1458000" cy="1891038"/>
            <a:chOff x="2287950" y="2349662"/>
            <a:chExt cx="1458000" cy="1891038"/>
          </a:xfrm>
        </p:grpSpPr>
        <p:sp>
          <p:nvSpPr>
            <p:cNvPr id="275" name="Google Shape;275;p26"/>
            <p:cNvSpPr txBox="1"/>
            <p:nvPr/>
          </p:nvSpPr>
          <p:spPr>
            <a:xfrm>
              <a:off x="2287950" y="3565100"/>
              <a:ext cx="1458000" cy="67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accent5"/>
                  </a:solidFill>
                  <a:latin typeface="Ubuntu"/>
                  <a:ea typeface="Ubuntu"/>
                  <a:cs typeface="Ubuntu"/>
                  <a:sym typeface="Ubuntu"/>
                </a:rPr>
                <a:t>POV Development</a:t>
              </a:r>
              <a:endParaRPr sz="1600">
                <a:solidFill>
                  <a:schemeClr val="accent6"/>
                </a:solidFill>
                <a:latin typeface="Ubuntu"/>
                <a:ea typeface="Ubuntu"/>
                <a:cs typeface="Ubuntu"/>
                <a:sym typeface="Ubuntu"/>
              </a:endParaRPr>
            </a:p>
          </p:txBody>
        </p:sp>
        <p:sp>
          <p:nvSpPr>
            <p:cNvPr id="276" name="Google Shape;276;p26"/>
            <p:cNvSpPr/>
            <p:nvPr/>
          </p:nvSpPr>
          <p:spPr>
            <a:xfrm>
              <a:off x="2421800" y="2349662"/>
              <a:ext cx="1150995" cy="989988"/>
            </a:xfrm>
            <a:custGeom>
              <a:avLst/>
              <a:gdLst/>
              <a:ahLst/>
              <a:cxnLst/>
              <a:rect l="l" t="t" r="r" b="b"/>
              <a:pathLst>
                <a:path w="27544" h="23691" extrusionOk="0">
                  <a:moveTo>
                    <a:pt x="13772" y="1"/>
                  </a:moveTo>
                  <a:cubicBezTo>
                    <a:pt x="13442" y="1"/>
                    <a:pt x="13111" y="164"/>
                    <a:pt x="12922" y="492"/>
                  </a:cubicBezTo>
                  <a:lnTo>
                    <a:pt x="379" y="22219"/>
                  </a:lnTo>
                  <a:cubicBezTo>
                    <a:pt x="1" y="22873"/>
                    <a:pt x="472" y="23691"/>
                    <a:pt x="1228" y="23691"/>
                  </a:cubicBezTo>
                  <a:lnTo>
                    <a:pt x="26316" y="23691"/>
                  </a:lnTo>
                  <a:cubicBezTo>
                    <a:pt x="27072" y="23691"/>
                    <a:pt x="27544" y="22873"/>
                    <a:pt x="27166" y="22219"/>
                  </a:cubicBezTo>
                  <a:lnTo>
                    <a:pt x="14622" y="492"/>
                  </a:lnTo>
                  <a:cubicBezTo>
                    <a:pt x="14433" y="164"/>
                    <a:pt x="14103" y="1"/>
                    <a:pt x="13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26"/>
          <p:cNvGrpSpPr/>
          <p:nvPr/>
        </p:nvGrpSpPr>
        <p:grpSpPr>
          <a:xfrm>
            <a:off x="3862646" y="2349662"/>
            <a:ext cx="1418700" cy="1891038"/>
            <a:chOff x="3862646" y="2349662"/>
            <a:chExt cx="1418700" cy="1891038"/>
          </a:xfrm>
        </p:grpSpPr>
        <p:sp>
          <p:nvSpPr>
            <p:cNvPr id="278" name="Google Shape;278;p26"/>
            <p:cNvSpPr txBox="1"/>
            <p:nvPr/>
          </p:nvSpPr>
          <p:spPr>
            <a:xfrm>
              <a:off x="3862646" y="3565100"/>
              <a:ext cx="1418700" cy="67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accent6"/>
                  </a:solidFill>
                  <a:latin typeface="Ubuntu"/>
                  <a:ea typeface="Ubuntu"/>
                  <a:cs typeface="Ubuntu"/>
                  <a:sym typeface="Ubuntu"/>
                </a:rPr>
                <a:t>HMWs</a:t>
              </a:r>
              <a:endParaRPr sz="1600">
                <a:solidFill>
                  <a:schemeClr val="accent6"/>
                </a:solidFill>
                <a:latin typeface="Ubuntu"/>
                <a:ea typeface="Ubuntu"/>
                <a:cs typeface="Ubuntu"/>
                <a:sym typeface="Ubuntu"/>
              </a:endParaRPr>
            </a:p>
          </p:txBody>
        </p:sp>
        <p:sp>
          <p:nvSpPr>
            <p:cNvPr id="279" name="Google Shape;279;p26"/>
            <p:cNvSpPr/>
            <p:nvPr/>
          </p:nvSpPr>
          <p:spPr>
            <a:xfrm>
              <a:off x="3996500" y="2349662"/>
              <a:ext cx="1150995" cy="989988"/>
            </a:xfrm>
            <a:custGeom>
              <a:avLst/>
              <a:gdLst/>
              <a:ahLst/>
              <a:cxnLst/>
              <a:rect l="l" t="t" r="r" b="b"/>
              <a:pathLst>
                <a:path w="27544" h="23691" extrusionOk="0">
                  <a:moveTo>
                    <a:pt x="13772" y="1"/>
                  </a:moveTo>
                  <a:cubicBezTo>
                    <a:pt x="13442" y="1"/>
                    <a:pt x="13111" y="164"/>
                    <a:pt x="12922" y="492"/>
                  </a:cubicBezTo>
                  <a:lnTo>
                    <a:pt x="379" y="22219"/>
                  </a:lnTo>
                  <a:cubicBezTo>
                    <a:pt x="1" y="22873"/>
                    <a:pt x="472" y="23691"/>
                    <a:pt x="1228" y="23691"/>
                  </a:cubicBezTo>
                  <a:lnTo>
                    <a:pt x="26316" y="23691"/>
                  </a:lnTo>
                  <a:cubicBezTo>
                    <a:pt x="27072" y="23691"/>
                    <a:pt x="27544" y="22873"/>
                    <a:pt x="27166" y="22219"/>
                  </a:cubicBezTo>
                  <a:lnTo>
                    <a:pt x="14622" y="492"/>
                  </a:lnTo>
                  <a:cubicBezTo>
                    <a:pt x="14433" y="164"/>
                    <a:pt x="14103" y="1"/>
                    <a:pt x="13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26"/>
          <p:cNvGrpSpPr/>
          <p:nvPr/>
        </p:nvGrpSpPr>
        <p:grpSpPr>
          <a:xfrm>
            <a:off x="5437351" y="2349662"/>
            <a:ext cx="1418700" cy="1891038"/>
            <a:chOff x="5437351" y="2349662"/>
            <a:chExt cx="1418700" cy="1891038"/>
          </a:xfrm>
        </p:grpSpPr>
        <p:sp>
          <p:nvSpPr>
            <p:cNvPr id="281" name="Google Shape;281;p26"/>
            <p:cNvSpPr txBox="1"/>
            <p:nvPr/>
          </p:nvSpPr>
          <p:spPr>
            <a:xfrm>
              <a:off x="5437351" y="3565100"/>
              <a:ext cx="1418700" cy="67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accent6"/>
                  </a:solidFill>
                  <a:latin typeface="Ubuntu"/>
                  <a:ea typeface="Ubuntu"/>
                  <a:cs typeface="Ubuntu"/>
                  <a:sym typeface="Ubuntu"/>
                </a:rPr>
                <a:t>Solutions &amp; Experience Prototype</a:t>
              </a:r>
              <a:endParaRPr sz="1600">
                <a:solidFill>
                  <a:schemeClr val="accent6"/>
                </a:solidFill>
                <a:latin typeface="Ubuntu"/>
                <a:ea typeface="Ubuntu"/>
                <a:cs typeface="Ubuntu"/>
                <a:sym typeface="Ubuntu"/>
              </a:endParaRPr>
            </a:p>
          </p:txBody>
        </p:sp>
        <p:sp>
          <p:nvSpPr>
            <p:cNvPr id="282" name="Google Shape;282;p26"/>
            <p:cNvSpPr/>
            <p:nvPr/>
          </p:nvSpPr>
          <p:spPr>
            <a:xfrm>
              <a:off x="5571200" y="2349662"/>
              <a:ext cx="1150995" cy="989988"/>
            </a:xfrm>
            <a:custGeom>
              <a:avLst/>
              <a:gdLst/>
              <a:ahLst/>
              <a:cxnLst/>
              <a:rect l="l" t="t" r="r" b="b"/>
              <a:pathLst>
                <a:path w="27544" h="23691" extrusionOk="0">
                  <a:moveTo>
                    <a:pt x="13772" y="1"/>
                  </a:moveTo>
                  <a:cubicBezTo>
                    <a:pt x="13442" y="1"/>
                    <a:pt x="13111" y="164"/>
                    <a:pt x="12922" y="492"/>
                  </a:cubicBezTo>
                  <a:lnTo>
                    <a:pt x="379" y="22219"/>
                  </a:lnTo>
                  <a:cubicBezTo>
                    <a:pt x="1" y="22873"/>
                    <a:pt x="472" y="23691"/>
                    <a:pt x="1228" y="23691"/>
                  </a:cubicBezTo>
                  <a:lnTo>
                    <a:pt x="26316" y="23691"/>
                  </a:lnTo>
                  <a:cubicBezTo>
                    <a:pt x="27072" y="23691"/>
                    <a:pt x="27544" y="22873"/>
                    <a:pt x="27166" y="22219"/>
                  </a:cubicBezTo>
                  <a:lnTo>
                    <a:pt x="14622" y="492"/>
                  </a:lnTo>
                  <a:cubicBezTo>
                    <a:pt x="14433" y="164"/>
                    <a:pt x="14103" y="1"/>
                    <a:pt x="13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6"/>
          <p:cNvGrpSpPr/>
          <p:nvPr/>
        </p:nvGrpSpPr>
        <p:grpSpPr>
          <a:xfrm>
            <a:off x="7012050" y="2349662"/>
            <a:ext cx="1418700" cy="1891038"/>
            <a:chOff x="7012050" y="2349662"/>
            <a:chExt cx="1418700" cy="1891038"/>
          </a:xfrm>
        </p:grpSpPr>
        <p:sp>
          <p:nvSpPr>
            <p:cNvPr id="284" name="Google Shape;284;p26"/>
            <p:cNvSpPr txBox="1"/>
            <p:nvPr/>
          </p:nvSpPr>
          <p:spPr>
            <a:xfrm>
              <a:off x="7012050" y="3565100"/>
              <a:ext cx="1418700" cy="67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accent6"/>
                  </a:solidFill>
                  <a:latin typeface="Ubuntu"/>
                  <a:ea typeface="Ubuntu"/>
                  <a:cs typeface="Ubuntu"/>
                  <a:sym typeface="Ubuntu"/>
                </a:rPr>
                <a:t>What’s Next</a:t>
              </a:r>
              <a:endParaRPr sz="1600">
                <a:solidFill>
                  <a:schemeClr val="accent6"/>
                </a:solidFill>
                <a:latin typeface="Ubuntu"/>
                <a:ea typeface="Ubuntu"/>
                <a:cs typeface="Ubuntu"/>
                <a:sym typeface="Ubuntu"/>
              </a:endParaRPr>
            </a:p>
          </p:txBody>
        </p:sp>
        <p:sp>
          <p:nvSpPr>
            <p:cNvPr id="285" name="Google Shape;285;p26"/>
            <p:cNvSpPr/>
            <p:nvPr/>
          </p:nvSpPr>
          <p:spPr>
            <a:xfrm>
              <a:off x="7145900" y="2349662"/>
              <a:ext cx="1150995" cy="989988"/>
            </a:xfrm>
            <a:custGeom>
              <a:avLst/>
              <a:gdLst/>
              <a:ahLst/>
              <a:cxnLst/>
              <a:rect l="l" t="t" r="r" b="b"/>
              <a:pathLst>
                <a:path w="27544" h="23691" extrusionOk="0">
                  <a:moveTo>
                    <a:pt x="13772" y="1"/>
                  </a:moveTo>
                  <a:cubicBezTo>
                    <a:pt x="13442" y="1"/>
                    <a:pt x="13111" y="164"/>
                    <a:pt x="12922" y="492"/>
                  </a:cubicBezTo>
                  <a:lnTo>
                    <a:pt x="379" y="22219"/>
                  </a:lnTo>
                  <a:cubicBezTo>
                    <a:pt x="1" y="22873"/>
                    <a:pt x="472" y="23691"/>
                    <a:pt x="1228" y="23691"/>
                  </a:cubicBezTo>
                  <a:lnTo>
                    <a:pt x="26316" y="23691"/>
                  </a:lnTo>
                  <a:cubicBezTo>
                    <a:pt x="27072" y="23691"/>
                    <a:pt x="27544" y="22873"/>
                    <a:pt x="27166" y="22219"/>
                  </a:cubicBezTo>
                  <a:lnTo>
                    <a:pt x="14622" y="492"/>
                  </a:lnTo>
                  <a:cubicBezTo>
                    <a:pt x="14433" y="164"/>
                    <a:pt x="14103" y="1"/>
                    <a:pt x="137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6"/>
          <p:cNvGrpSpPr/>
          <p:nvPr/>
        </p:nvGrpSpPr>
        <p:grpSpPr>
          <a:xfrm>
            <a:off x="1216973" y="2795519"/>
            <a:ext cx="411273" cy="411273"/>
            <a:chOff x="1190625" y="238125"/>
            <a:chExt cx="5219200" cy="5219200"/>
          </a:xfrm>
        </p:grpSpPr>
        <p:sp>
          <p:nvSpPr>
            <p:cNvPr id="287" name="Google Shape;287;p26"/>
            <p:cNvSpPr/>
            <p:nvPr/>
          </p:nvSpPr>
          <p:spPr>
            <a:xfrm>
              <a:off x="1190625" y="238125"/>
              <a:ext cx="5219200" cy="5219200"/>
            </a:xfrm>
            <a:custGeom>
              <a:avLst/>
              <a:gdLst/>
              <a:ahLst/>
              <a:cxnLst/>
              <a:rect l="l" t="t" r="r" b="b"/>
              <a:pathLst>
                <a:path w="208768" h="208768" extrusionOk="0">
                  <a:moveTo>
                    <a:pt x="104416" y="12232"/>
                  </a:moveTo>
                  <a:cubicBezTo>
                    <a:pt x="107809" y="12232"/>
                    <a:pt x="110614" y="15005"/>
                    <a:pt x="110614" y="18430"/>
                  </a:cubicBezTo>
                  <a:cubicBezTo>
                    <a:pt x="110614" y="21823"/>
                    <a:pt x="107809" y="24595"/>
                    <a:pt x="104416" y="24595"/>
                  </a:cubicBezTo>
                  <a:cubicBezTo>
                    <a:pt x="100991" y="24595"/>
                    <a:pt x="98218" y="21823"/>
                    <a:pt x="98218" y="18430"/>
                  </a:cubicBezTo>
                  <a:cubicBezTo>
                    <a:pt x="98218" y="15005"/>
                    <a:pt x="100991" y="12232"/>
                    <a:pt x="104416" y="12232"/>
                  </a:cubicBezTo>
                  <a:close/>
                  <a:moveTo>
                    <a:pt x="178039" y="12265"/>
                  </a:moveTo>
                  <a:cubicBezTo>
                    <a:pt x="181464" y="12265"/>
                    <a:pt x="184237" y="15038"/>
                    <a:pt x="184237" y="18463"/>
                  </a:cubicBezTo>
                  <a:cubicBezTo>
                    <a:pt x="184237" y="21855"/>
                    <a:pt x="181464" y="24628"/>
                    <a:pt x="178039" y="24628"/>
                  </a:cubicBezTo>
                  <a:cubicBezTo>
                    <a:pt x="174614" y="24628"/>
                    <a:pt x="171841" y="21855"/>
                    <a:pt x="171841" y="18463"/>
                  </a:cubicBezTo>
                  <a:cubicBezTo>
                    <a:pt x="171841" y="15038"/>
                    <a:pt x="174614" y="12265"/>
                    <a:pt x="178039" y="12265"/>
                  </a:cubicBezTo>
                  <a:close/>
                  <a:moveTo>
                    <a:pt x="18463" y="36828"/>
                  </a:moveTo>
                  <a:cubicBezTo>
                    <a:pt x="21855" y="36828"/>
                    <a:pt x="24628" y="39601"/>
                    <a:pt x="24628" y="43026"/>
                  </a:cubicBezTo>
                  <a:cubicBezTo>
                    <a:pt x="24628" y="46418"/>
                    <a:pt x="21855" y="49191"/>
                    <a:pt x="18463" y="49191"/>
                  </a:cubicBezTo>
                  <a:cubicBezTo>
                    <a:pt x="15038" y="49191"/>
                    <a:pt x="12265" y="46418"/>
                    <a:pt x="12265" y="43026"/>
                  </a:cubicBezTo>
                  <a:cubicBezTo>
                    <a:pt x="12265" y="39601"/>
                    <a:pt x="15038" y="36828"/>
                    <a:pt x="18463" y="36828"/>
                  </a:cubicBezTo>
                  <a:close/>
                  <a:moveTo>
                    <a:pt x="190337" y="98186"/>
                  </a:moveTo>
                  <a:cubicBezTo>
                    <a:pt x="193762" y="98186"/>
                    <a:pt x="196535" y="100958"/>
                    <a:pt x="196535" y="104384"/>
                  </a:cubicBezTo>
                  <a:cubicBezTo>
                    <a:pt x="196535" y="107809"/>
                    <a:pt x="193762" y="110581"/>
                    <a:pt x="190337" y="110581"/>
                  </a:cubicBezTo>
                  <a:cubicBezTo>
                    <a:pt x="186944" y="110581"/>
                    <a:pt x="184139" y="107809"/>
                    <a:pt x="184139" y="104384"/>
                  </a:cubicBezTo>
                  <a:cubicBezTo>
                    <a:pt x="184139" y="100958"/>
                    <a:pt x="186944" y="98186"/>
                    <a:pt x="190337" y="98186"/>
                  </a:cubicBezTo>
                  <a:close/>
                  <a:moveTo>
                    <a:pt x="104416" y="58585"/>
                  </a:moveTo>
                  <a:cubicBezTo>
                    <a:pt x="129664" y="58585"/>
                    <a:pt x="150214" y="79136"/>
                    <a:pt x="150214" y="104384"/>
                  </a:cubicBezTo>
                  <a:cubicBezTo>
                    <a:pt x="150214" y="129631"/>
                    <a:pt x="129664" y="150182"/>
                    <a:pt x="104416" y="150182"/>
                  </a:cubicBezTo>
                  <a:cubicBezTo>
                    <a:pt x="79168" y="150182"/>
                    <a:pt x="58618" y="129631"/>
                    <a:pt x="58618" y="104384"/>
                  </a:cubicBezTo>
                  <a:cubicBezTo>
                    <a:pt x="58618" y="79136"/>
                    <a:pt x="79168" y="58585"/>
                    <a:pt x="104416" y="58585"/>
                  </a:cubicBezTo>
                  <a:close/>
                  <a:moveTo>
                    <a:pt x="18430" y="147311"/>
                  </a:moveTo>
                  <a:cubicBezTo>
                    <a:pt x="21823" y="147311"/>
                    <a:pt x="24628" y="150084"/>
                    <a:pt x="24628" y="153476"/>
                  </a:cubicBezTo>
                  <a:cubicBezTo>
                    <a:pt x="24628" y="156902"/>
                    <a:pt x="21823" y="159674"/>
                    <a:pt x="18430" y="159674"/>
                  </a:cubicBezTo>
                  <a:cubicBezTo>
                    <a:pt x="15005" y="159674"/>
                    <a:pt x="12232" y="156902"/>
                    <a:pt x="12232" y="153476"/>
                  </a:cubicBezTo>
                  <a:cubicBezTo>
                    <a:pt x="12232" y="150084"/>
                    <a:pt x="15005" y="147311"/>
                    <a:pt x="18430" y="147311"/>
                  </a:cubicBezTo>
                  <a:close/>
                  <a:moveTo>
                    <a:pt x="181497" y="184139"/>
                  </a:moveTo>
                  <a:cubicBezTo>
                    <a:pt x="184889" y="184139"/>
                    <a:pt x="187662" y="186912"/>
                    <a:pt x="187662" y="190304"/>
                  </a:cubicBezTo>
                  <a:cubicBezTo>
                    <a:pt x="187662" y="193729"/>
                    <a:pt x="184889" y="196502"/>
                    <a:pt x="181497" y="196502"/>
                  </a:cubicBezTo>
                  <a:cubicBezTo>
                    <a:pt x="178072" y="196502"/>
                    <a:pt x="175299" y="193729"/>
                    <a:pt x="175299" y="190304"/>
                  </a:cubicBezTo>
                  <a:cubicBezTo>
                    <a:pt x="175299" y="186912"/>
                    <a:pt x="178072" y="184139"/>
                    <a:pt x="181497" y="184139"/>
                  </a:cubicBezTo>
                  <a:close/>
                  <a:moveTo>
                    <a:pt x="79853" y="184172"/>
                  </a:moveTo>
                  <a:cubicBezTo>
                    <a:pt x="83279" y="184172"/>
                    <a:pt x="86051" y="186944"/>
                    <a:pt x="86051" y="190337"/>
                  </a:cubicBezTo>
                  <a:cubicBezTo>
                    <a:pt x="86051" y="193762"/>
                    <a:pt x="83279" y="196535"/>
                    <a:pt x="79853" y="196535"/>
                  </a:cubicBezTo>
                  <a:cubicBezTo>
                    <a:pt x="76428" y="196535"/>
                    <a:pt x="73656" y="193762"/>
                    <a:pt x="73656" y="190337"/>
                  </a:cubicBezTo>
                  <a:cubicBezTo>
                    <a:pt x="73656" y="186944"/>
                    <a:pt x="76428" y="184172"/>
                    <a:pt x="79853" y="184172"/>
                  </a:cubicBezTo>
                  <a:close/>
                  <a:moveTo>
                    <a:pt x="104416" y="0"/>
                  </a:moveTo>
                  <a:cubicBezTo>
                    <a:pt x="94271" y="0"/>
                    <a:pt x="85986" y="8253"/>
                    <a:pt x="85986" y="18430"/>
                  </a:cubicBezTo>
                  <a:cubicBezTo>
                    <a:pt x="85986" y="26422"/>
                    <a:pt x="91140" y="33272"/>
                    <a:pt x="98284" y="35784"/>
                  </a:cubicBezTo>
                  <a:lnTo>
                    <a:pt x="98284" y="46679"/>
                  </a:lnTo>
                  <a:cubicBezTo>
                    <a:pt x="80114" y="48604"/>
                    <a:pt x="64424" y="58944"/>
                    <a:pt x="55193" y="73721"/>
                  </a:cubicBezTo>
                  <a:lnTo>
                    <a:pt x="24563" y="73721"/>
                  </a:lnTo>
                  <a:lnTo>
                    <a:pt x="24563" y="60379"/>
                  </a:lnTo>
                  <a:cubicBezTo>
                    <a:pt x="31707" y="57868"/>
                    <a:pt x="36860" y="51017"/>
                    <a:pt x="36860" y="43026"/>
                  </a:cubicBezTo>
                  <a:cubicBezTo>
                    <a:pt x="36860" y="32881"/>
                    <a:pt x="28608" y="24595"/>
                    <a:pt x="18463" y="24595"/>
                  </a:cubicBezTo>
                  <a:cubicBezTo>
                    <a:pt x="8285" y="24595"/>
                    <a:pt x="33" y="32881"/>
                    <a:pt x="33" y="43026"/>
                  </a:cubicBezTo>
                  <a:cubicBezTo>
                    <a:pt x="33" y="51017"/>
                    <a:pt x="5187" y="57868"/>
                    <a:pt x="12330" y="60379"/>
                  </a:cubicBezTo>
                  <a:lnTo>
                    <a:pt x="12330" y="79821"/>
                  </a:lnTo>
                  <a:cubicBezTo>
                    <a:pt x="12330" y="83213"/>
                    <a:pt x="15070" y="85953"/>
                    <a:pt x="18463" y="85953"/>
                  </a:cubicBezTo>
                  <a:lnTo>
                    <a:pt x="49386" y="85953"/>
                  </a:lnTo>
                  <a:cubicBezTo>
                    <a:pt x="47462" y="91727"/>
                    <a:pt x="46385" y="97925"/>
                    <a:pt x="46385" y="104384"/>
                  </a:cubicBezTo>
                  <a:cubicBezTo>
                    <a:pt x="46385" y="106471"/>
                    <a:pt x="46516" y="108494"/>
                    <a:pt x="46712" y="110516"/>
                  </a:cubicBezTo>
                  <a:lnTo>
                    <a:pt x="18463" y="110516"/>
                  </a:lnTo>
                  <a:cubicBezTo>
                    <a:pt x="15070" y="110516"/>
                    <a:pt x="12330" y="113256"/>
                    <a:pt x="12330" y="116649"/>
                  </a:cubicBezTo>
                  <a:lnTo>
                    <a:pt x="12330" y="136123"/>
                  </a:lnTo>
                  <a:cubicBezTo>
                    <a:pt x="5154" y="138634"/>
                    <a:pt x="0" y="145452"/>
                    <a:pt x="0" y="153476"/>
                  </a:cubicBezTo>
                  <a:cubicBezTo>
                    <a:pt x="0" y="163654"/>
                    <a:pt x="8285" y="171907"/>
                    <a:pt x="18430" y="171907"/>
                  </a:cubicBezTo>
                  <a:cubicBezTo>
                    <a:pt x="28575" y="171907"/>
                    <a:pt x="36860" y="163654"/>
                    <a:pt x="36860" y="153476"/>
                  </a:cubicBezTo>
                  <a:cubicBezTo>
                    <a:pt x="36860" y="145485"/>
                    <a:pt x="31707" y="138667"/>
                    <a:pt x="24563" y="136123"/>
                  </a:cubicBezTo>
                  <a:lnTo>
                    <a:pt x="24563" y="122749"/>
                  </a:lnTo>
                  <a:lnTo>
                    <a:pt x="49386" y="122749"/>
                  </a:lnTo>
                  <a:cubicBezTo>
                    <a:pt x="53692" y="135666"/>
                    <a:pt x="62402" y="146528"/>
                    <a:pt x="73754" y="153640"/>
                  </a:cubicBezTo>
                  <a:lnTo>
                    <a:pt x="73754" y="172983"/>
                  </a:lnTo>
                  <a:cubicBezTo>
                    <a:pt x="66577" y="175495"/>
                    <a:pt x="61423" y="182345"/>
                    <a:pt x="61423" y="190337"/>
                  </a:cubicBezTo>
                  <a:cubicBezTo>
                    <a:pt x="61423" y="200514"/>
                    <a:pt x="69709" y="208767"/>
                    <a:pt x="79853" y="208767"/>
                  </a:cubicBezTo>
                  <a:cubicBezTo>
                    <a:pt x="89998" y="208767"/>
                    <a:pt x="98284" y="200514"/>
                    <a:pt x="98284" y="190337"/>
                  </a:cubicBezTo>
                  <a:cubicBezTo>
                    <a:pt x="98284" y="182345"/>
                    <a:pt x="93130" y="175527"/>
                    <a:pt x="85986" y="172983"/>
                  </a:cubicBezTo>
                  <a:lnTo>
                    <a:pt x="85986" y="159413"/>
                  </a:lnTo>
                  <a:cubicBezTo>
                    <a:pt x="91792" y="161338"/>
                    <a:pt x="97990" y="162414"/>
                    <a:pt x="104416" y="162414"/>
                  </a:cubicBezTo>
                  <a:cubicBezTo>
                    <a:pt x="110581" y="162414"/>
                    <a:pt x="116551" y="161436"/>
                    <a:pt x="122161" y="159642"/>
                  </a:cubicBezTo>
                  <a:lnTo>
                    <a:pt x="175364" y="159642"/>
                  </a:lnTo>
                  <a:lnTo>
                    <a:pt x="175364" y="172951"/>
                  </a:lnTo>
                  <a:cubicBezTo>
                    <a:pt x="168221" y="175462"/>
                    <a:pt x="163067" y="182312"/>
                    <a:pt x="163067" y="190304"/>
                  </a:cubicBezTo>
                  <a:cubicBezTo>
                    <a:pt x="163067" y="200482"/>
                    <a:pt x="171320" y="208735"/>
                    <a:pt x="181497" y="208735"/>
                  </a:cubicBezTo>
                  <a:cubicBezTo>
                    <a:pt x="191642" y="208735"/>
                    <a:pt x="199895" y="200482"/>
                    <a:pt x="199895" y="190304"/>
                  </a:cubicBezTo>
                  <a:cubicBezTo>
                    <a:pt x="199895" y="182312"/>
                    <a:pt x="194741" y="175462"/>
                    <a:pt x="187597" y="172951"/>
                  </a:cubicBezTo>
                  <a:lnTo>
                    <a:pt x="187597" y="153509"/>
                  </a:lnTo>
                  <a:cubicBezTo>
                    <a:pt x="187597" y="150149"/>
                    <a:pt x="184857" y="147409"/>
                    <a:pt x="181497" y="147409"/>
                  </a:cubicBezTo>
                  <a:lnTo>
                    <a:pt x="143299" y="147409"/>
                  </a:lnTo>
                  <a:cubicBezTo>
                    <a:pt x="153640" y="138080"/>
                    <a:pt x="160588" y="125065"/>
                    <a:pt x="162121" y="110516"/>
                  </a:cubicBezTo>
                  <a:lnTo>
                    <a:pt x="172983" y="110516"/>
                  </a:lnTo>
                  <a:cubicBezTo>
                    <a:pt x="175495" y="117660"/>
                    <a:pt x="182312" y="122814"/>
                    <a:pt x="190337" y="122814"/>
                  </a:cubicBezTo>
                  <a:cubicBezTo>
                    <a:pt x="200482" y="122814"/>
                    <a:pt x="208767" y="114528"/>
                    <a:pt x="208767" y="104384"/>
                  </a:cubicBezTo>
                  <a:cubicBezTo>
                    <a:pt x="208767" y="94239"/>
                    <a:pt x="200482" y="85953"/>
                    <a:pt x="190337" y="85953"/>
                  </a:cubicBezTo>
                  <a:cubicBezTo>
                    <a:pt x="182312" y="85953"/>
                    <a:pt x="175495" y="91107"/>
                    <a:pt x="172983" y="98284"/>
                  </a:cubicBezTo>
                  <a:lnTo>
                    <a:pt x="162121" y="98284"/>
                  </a:lnTo>
                  <a:cubicBezTo>
                    <a:pt x="160588" y="83703"/>
                    <a:pt x="153640" y="70720"/>
                    <a:pt x="143299" y="61358"/>
                  </a:cubicBezTo>
                  <a:lnTo>
                    <a:pt x="178039" y="61358"/>
                  </a:lnTo>
                  <a:cubicBezTo>
                    <a:pt x="181432" y="61358"/>
                    <a:pt x="184139" y="58618"/>
                    <a:pt x="184139" y="55258"/>
                  </a:cubicBezTo>
                  <a:lnTo>
                    <a:pt x="184139" y="35817"/>
                  </a:lnTo>
                  <a:cubicBezTo>
                    <a:pt x="191316" y="33305"/>
                    <a:pt x="196469" y="26455"/>
                    <a:pt x="196469" y="18463"/>
                  </a:cubicBezTo>
                  <a:cubicBezTo>
                    <a:pt x="196469" y="8285"/>
                    <a:pt x="188184" y="33"/>
                    <a:pt x="178039" y="33"/>
                  </a:cubicBezTo>
                  <a:cubicBezTo>
                    <a:pt x="167894" y="33"/>
                    <a:pt x="159609" y="8285"/>
                    <a:pt x="159609" y="18463"/>
                  </a:cubicBezTo>
                  <a:cubicBezTo>
                    <a:pt x="159609" y="26455"/>
                    <a:pt x="164763" y="33305"/>
                    <a:pt x="171907" y="35817"/>
                  </a:cubicBezTo>
                  <a:lnTo>
                    <a:pt x="171907" y="49126"/>
                  </a:lnTo>
                  <a:lnTo>
                    <a:pt x="122161" y="49126"/>
                  </a:lnTo>
                  <a:cubicBezTo>
                    <a:pt x="118410" y="47951"/>
                    <a:pt x="114528" y="47103"/>
                    <a:pt x="110516" y="46679"/>
                  </a:cubicBezTo>
                  <a:lnTo>
                    <a:pt x="110516" y="35784"/>
                  </a:lnTo>
                  <a:cubicBezTo>
                    <a:pt x="117692" y="33272"/>
                    <a:pt x="122846" y="26422"/>
                    <a:pt x="122846" y="18430"/>
                  </a:cubicBezTo>
                  <a:cubicBezTo>
                    <a:pt x="122846" y="8253"/>
                    <a:pt x="114561" y="0"/>
                    <a:pt x="104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3154325" y="1989800"/>
              <a:ext cx="1293400" cy="1715825"/>
            </a:xfrm>
            <a:custGeom>
              <a:avLst/>
              <a:gdLst/>
              <a:ahLst/>
              <a:cxnLst/>
              <a:rect l="l" t="t" r="r" b="b"/>
              <a:pathLst>
                <a:path w="51736" h="68633" extrusionOk="0">
                  <a:moveTo>
                    <a:pt x="34317" y="17876"/>
                  </a:moveTo>
                  <a:cubicBezTo>
                    <a:pt x="37187" y="17876"/>
                    <a:pt x="39503" y="20192"/>
                    <a:pt x="39503" y="23030"/>
                  </a:cubicBezTo>
                  <a:cubicBezTo>
                    <a:pt x="39503" y="25868"/>
                    <a:pt x="37187" y="28184"/>
                    <a:pt x="34317" y="28184"/>
                  </a:cubicBezTo>
                  <a:lnTo>
                    <a:pt x="17876" y="28217"/>
                  </a:lnTo>
                  <a:lnTo>
                    <a:pt x="17876" y="17876"/>
                  </a:lnTo>
                  <a:close/>
                  <a:moveTo>
                    <a:pt x="34317" y="40449"/>
                  </a:moveTo>
                  <a:cubicBezTo>
                    <a:pt x="37187" y="40449"/>
                    <a:pt x="39503" y="42765"/>
                    <a:pt x="39503" y="45603"/>
                  </a:cubicBezTo>
                  <a:cubicBezTo>
                    <a:pt x="39503" y="48441"/>
                    <a:pt x="37187" y="50757"/>
                    <a:pt x="34317" y="50757"/>
                  </a:cubicBezTo>
                  <a:lnTo>
                    <a:pt x="17876" y="50757"/>
                  </a:lnTo>
                  <a:lnTo>
                    <a:pt x="17876" y="40449"/>
                  </a:lnTo>
                  <a:close/>
                  <a:moveTo>
                    <a:pt x="14712" y="0"/>
                  </a:moveTo>
                  <a:cubicBezTo>
                    <a:pt x="11515" y="0"/>
                    <a:pt x="8873" y="2480"/>
                    <a:pt x="8645" y="5644"/>
                  </a:cubicBezTo>
                  <a:lnTo>
                    <a:pt x="6133" y="5644"/>
                  </a:lnTo>
                  <a:cubicBezTo>
                    <a:pt x="2741" y="5644"/>
                    <a:pt x="1" y="8384"/>
                    <a:pt x="1" y="11744"/>
                  </a:cubicBezTo>
                  <a:cubicBezTo>
                    <a:pt x="1" y="14973"/>
                    <a:pt x="2480" y="17615"/>
                    <a:pt x="5644" y="17844"/>
                  </a:cubicBezTo>
                  <a:lnTo>
                    <a:pt x="5644" y="50790"/>
                  </a:lnTo>
                  <a:cubicBezTo>
                    <a:pt x="2480" y="51018"/>
                    <a:pt x="1" y="53660"/>
                    <a:pt x="1" y="56890"/>
                  </a:cubicBezTo>
                  <a:cubicBezTo>
                    <a:pt x="1" y="60249"/>
                    <a:pt x="2741" y="62989"/>
                    <a:pt x="6133" y="62989"/>
                  </a:cubicBezTo>
                  <a:lnTo>
                    <a:pt x="8645" y="62989"/>
                  </a:lnTo>
                  <a:cubicBezTo>
                    <a:pt x="8873" y="66154"/>
                    <a:pt x="11515" y="68633"/>
                    <a:pt x="14712" y="68633"/>
                  </a:cubicBezTo>
                  <a:cubicBezTo>
                    <a:pt x="17942" y="68633"/>
                    <a:pt x="20584" y="66154"/>
                    <a:pt x="20812" y="62989"/>
                  </a:cubicBezTo>
                  <a:lnTo>
                    <a:pt x="30631" y="62989"/>
                  </a:lnTo>
                  <a:cubicBezTo>
                    <a:pt x="30859" y="66154"/>
                    <a:pt x="33501" y="68633"/>
                    <a:pt x="36731" y="68633"/>
                  </a:cubicBezTo>
                  <a:cubicBezTo>
                    <a:pt x="40090" y="68633"/>
                    <a:pt x="42831" y="65893"/>
                    <a:pt x="42831" y="62533"/>
                  </a:cubicBezTo>
                  <a:lnTo>
                    <a:pt x="42831" y="60771"/>
                  </a:lnTo>
                  <a:cubicBezTo>
                    <a:pt x="48148" y="57770"/>
                    <a:pt x="51736" y="52094"/>
                    <a:pt x="51736" y="45603"/>
                  </a:cubicBezTo>
                  <a:cubicBezTo>
                    <a:pt x="51736" y="41297"/>
                    <a:pt x="50137" y="37350"/>
                    <a:pt x="47560" y="34317"/>
                  </a:cubicBezTo>
                  <a:cubicBezTo>
                    <a:pt x="50137" y="31283"/>
                    <a:pt x="51736" y="27336"/>
                    <a:pt x="51736" y="23030"/>
                  </a:cubicBezTo>
                  <a:cubicBezTo>
                    <a:pt x="51736" y="16539"/>
                    <a:pt x="48148" y="10863"/>
                    <a:pt x="42831" y="7862"/>
                  </a:cubicBezTo>
                  <a:lnTo>
                    <a:pt x="42831" y="6100"/>
                  </a:lnTo>
                  <a:cubicBezTo>
                    <a:pt x="42831" y="2741"/>
                    <a:pt x="40090" y="0"/>
                    <a:pt x="36731" y="0"/>
                  </a:cubicBezTo>
                  <a:cubicBezTo>
                    <a:pt x="33501" y="0"/>
                    <a:pt x="30859" y="2480"/>
                    <a:pt x="30631" y="5644"/>
                  </a:cubicBezTo>
                  <a:lnTo>
                    <a:pt x="20812" y="5644"/>
                  </a:lnTo>
                  <a:cubicBezTo>
                    <a:pt x="20584" y="2480"/>
                    <a:pt x="17942" y="0"/>
                    <a:pt x="14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26"/>
          <p:cNvSpPr/>
          <p:nvPr/>
        </p:nvSpPr>
        <p:spPr>
          <a:xfrm>
            <a:off x="2766099" y="2795318"/>
            <a:ext cx="462421" cy="411675"/>
          </a:xfrm>
          <a:custGeom>
            <a:avLst/>
            <a:gdLst/>
            <a:ahLst/>
            <a:cxnLst/>
            <a:rect l="l" t="t" r="r" b="b"/>
            <a:pathLst>
              <a:path w="208768" h="185858" extrusionOk="0">
                <a:moveTo>
                  <a:pt x="104384" y="13886"/>
                </a:moveTo>
                <a:cubicBezTo>
                  <a:pt x="107776" y="13886"/>
                  <a:pt x="110549" y="16658"/>
                  <a:pt x="110549" y="20051"/>
                </a:cubicBezTo>
                <a:cubicBezTo>
                  <a:pt x="110549" y="23443"/>
                  <a:pt x="107776" y="26216"/>
                  <a:pt x="104384" y="26216"/>
                </a:cubicBezTo>
                <a:cubicBezTo>
                  <a:pt x="100991" y="26216"/>
                  <a:pt x="98218" y="23443"/>
                  <a:pt x="98218" y="20051"/>
                </a:cubicBezTo>
                <a:cubicBezTo>
                  <a:pt x="98218" y="16658"/>
                  <a:pt x="100991" y="13886"/>
                  <a:pt x="104384" y="13886"/>
                </a:cubicBezTo>
                <a:close/>
                <a:moveTo>
                  <a:pt x="30695" y="46016"/>
                </a:moveTo>
                <a:lnTo>
                  <a:pt x="45342" y="75341"/>
                </a:lnTo>
                <a:lnTo>
                  <a:pt x="16016" y="75341"/>
                </a:lnTo>
                <a:lnTo>
                  <a:pt x="30695" y="46016"/>
                </a:lnTo>
                <a:close/>
                <a:moveTo>
                  <a:pt x="178072" y="46016"/>
                </a:moveTo>
                <a:lnTo>
                  <a:pt x="192751" y="75341"/>
                </a:lnTo>
                <a:lnTo>
                  <a:pt x="163426" y="75341"/>
                </a:lnTo>
                <a:lnTo>
                  <a:pt x="178072" y="46016"/>
                </a:lnTo>
                <a:close/>
                <a:moveTo>
                  <a:pt x="47984" y="87574"/>
                </a:moveTo>
                <a:cubicBezTo>
                  <a:pt x="45537" y="93804"/>
                  <a:pt x="39470" y="98175"/>
                  <a:pt x="32424" y="98175"/>
                </a:cubicBezTo>
                <a:lnTo>
                  <a:pt x="28966" y="98175"/>
                </a:lnTo>
                <a:cubicBezTo>
                  <a:pt x="21888" y="98175"/>
                  <a:pt x="15853" y="93804"/>
                  <a:pt x="13407" y="87574"/>
                </a:cubicBezTo>
                <a:close/>
                <a:moveTo>
                  <a:pt x="195360" y="87574"/>
                </a:moveTo>
                <a:cubicBezTo>
                  <a:pt x="192914" y="93804"/>
                  <a:pt x="186879" y="98175"/>
                  <a:pt x="179833" y="98175"/>
                </a:cubicBezTo>
                <a:lnTo>
                  <a:pt x="176343" y="98175"/>
                </a:lnTo>
                <a:cubicBezTo>
                  <a:pt x="169297" y="98175"/>
                  <a:pt x="163230" y="93804"/>
                  <a:pt x="160783" y="87574"/>
                </a:cubicBezTo>
                <a:close/>
                <a:moveTo>
                  <a:pt x="113321" y="161295"/>
                </a:moveTo>
                <a:cubicBezTo>
                  <a:pt x="118573" y="161295"/>
                  <a:pt x="122846" y="165535"/>
                  <a:pt x="122846" y="170787"/>
                </a:cubicBezTo>
                <a:lnTo>
                  <a:pt x="122846" y="173625"/>
                </a:lnTo>
                <a:lnTo>
                  <a:pt x="85921" y="173625"/>
                </a:lnTo>
                <a:lnTo>
                  <a:pt x="85921" y="170787"/>
                </a:lnTo>
                <a:cubicBezTo>
                  <a:pt x="85921" y="165535"/>
                  <a:pt x="90194" y="161295"/>
                  <a:pt x="95446" y="161295"/>
                </a:cubicBezTo>
                <a:close/>
                <a:moveTo>
                  <a:pt x="70075" y="0"/>
                </a:moveTo>
                <a:cubicBezTo>
                  <a:pt x="69264" y="0"/>
                  <a:pt x="68456" y="29"/>
                  <a:pt x="67654" y="87"/>
                </a:cubicBezTo>
                <a:cubicBezTo>
                  <a:pt x="52909" y="1164"/>
                  <a:pt x="43808" y="11765"/>
                  <a:pt x="37121" y="19496"/>
                </a:cubicBezTo>
                <a:cubicBezTo>
                  <a:pt x="35034" y="21943"/>
                  <a:pt x="31870" y="25629"/>
                  <a:pt x="30467" y="26216"/>
                </a:cubicBezTo>
                <a:cubicBezTo>
                  <a:pt x="27205" y="26183"/>
                  <a:pt x="26096" y="24944"/>
                  <a:pt x="25443" y="23737"/>
                </a:cubicBezTo>
                <a:cubicBezTo>
                  <a:pt x="24693" y="22334"/>
                  <a:pt x="24530" y="20638"/>
                  <a:pt x="24530" y="20116"/>
                </a:cubicBezTo>
                <a:lnTo>
                  <a:pt x="24530" y="20181"/>
                </a:lnTo>
                <a:lnTo>
                  <a:pt x="24498" y="20181"/>
                </a:lnTo>
                <a:cubicBezTo>
                  <a:pt x="24498" y="20149"/>
                  <a:pt x="24530" y="20083"/>
                  <a:pt x="24530" y="20051"/>
                </a:cubicBezTo>
                <a:cubicBezTo>
                  <a:pt x="24530" y="16691"/>
                  <a:pt x="21790" y="13951"/>
                  <a:pt x="18398" y="13951"/>
                </a:cubicBezTo>
                <a:cubicBezTo>
                  <a:pt x="15070" y="13951"/>
                  <a:pt x="12363" y="16626"/>
                  <a:pt x="12298" y="19920"/>
                </a:cubicBezTo>
                <a:cubicBezTo>
                  <a:pt x="12265" y="20736"/>
                  <a:pt x="12265" y="28043"/>
                  <a:pt x="17484" y="33360"/>
                </a:cubicBezTo>
                <a:cubicBezTo>
                  <a:pt x="18495" y="34404"/>
                  <a:pt x="19931" y="35545"/>
                  <a:pt x="21790" y="36491"/>
                </a:cubicBezTo>
                <a:lnTo>
                  <a:pt x="652" y="78734"/>
                </a:lnTo>
                <a:cubicBezTo>
                  <a:pt x="228" y="79549"/>
                  <a:pt x="0" y="80495"/>
                  <a:pt x="0" y="81474"/>
                </a:cubicBezTo>
                <a:cubicBezTo>
                  <a:pt x="0" y="97425"/>
                  <a:pt x="12983" y="110408"/>
                  <a:pt x="28934" y="110408"/>
                </a:cubicBezTo>
                <a:lnTo>
                  <a:pt x="32424" y="110408"/>
                </a:lnTo>
                <a:cubicBezTo>
                  <a:pt x="48375" y="110408"/>
                  <a:pt x="61358" y="97425"/>
                  <a:pt x="61358" y="81474"/>
                </a:cubicBezTo>
                <a:cubicBezTo>
                  <a:pt x="61358" y="80495"/>
                  <a:pt x="61130" y="79549"/>
                  <a:pt x="60706" y="78734"/>
                </a:cubicBezTo>
                <a:lnTo>
                  <a:pt x="38948" y="35219"/>
                </a:lnTo>
                <a:cubicBezTo>
                  <a:pt x="41492" y="33197"/>
                  <a:pt x="43841" y="30457"/>
                  <a:pt x="46385" y="27488"/>
                </a:cubicBezTo>
                <a:cubicBezTo>
                  <a:pt x="52257" y="20703"/>
                  <a:pt x="58879" y="12972"/>
                  <a:pt x="68567" y="12287"/>
                </a:cubicBezTo>
                <a:cubicBezTo>
                  <a:pt x="69061" y="12250"/>
                  <a:pt x="69562" y="12231"/>
                  <a:pt x="70069" y="12231"/>
                </a:cubicBezTo>
                <a:cubicBezTo>
                  <a:pt x="74885" y="12231"/>
                  <a:pt x="80283" y="13911"/>
                  <a:pt x="86214" y="17245"/>
                </a:cubicBezTo>
                <a:cubicBezTo>
                  <a:pt x="86051" y="18159"/>
                  <a:pt x="85986" y="19105"/>
                  <a:pt x="85986" y="20051"/>
                </a:cubicBezTo>
                <a:cubicBezTo>
                  <a:pt x="85986" y="28043"/>
                  <a:pt x="91107" y="34893"/>
                  <a:pt x="98251" y="37405"/>
                </a:cubicBezTo>
                <a:lnTo>
                  <a:pt x="98251" y="149062"/>
                </a:lnTo>
                <a:lnTo>
                  <a:pt x="95446" y="149062"/>
                </a:lnTo>
                <a:cubicBezTo>
                  <a:pt x="83442" y="149062"/>
                  <a:pt x="73688" y="158816"/>
                  <a:pt x="73688" y="170787"/>
                </a:cubicBezTo>
                <a:lnTo>
                  <a:pt x="73688" y="173625"/>
                </a:lnTo>
                <a:lnTo>
                  <a:pt x="67523" y="173625"/>
                </a:lnTo>
                <a:cubicBezTo>
                  <a:pt x="64163" y="173625"/>
                  <a:pt x="61423" y="176365"/>
                  <a:pt x="61423" y="179725"/>
                </a:cubicBezTo>
                <a:cubicBezTo>
                  <a:pt x="61423" y="183117"/>
                  <a:pt x="64163" y="185858"/>
                  <a:pt x="67523" y="185858"/>
                </a:cubicBezTo>
                <a:lnTo>
                  <a:pt x="141244" y="185858"/>
                </a:lnTo>
                <a:cubicBezTo>
                  <a:pt x="144604" y="185858"/>
                  <a:pt x="147344" y="183117"/>
                  <a:pt x="147344" y="179725"/>
                </a:cubicBezTo>
                <a:cubicBezTo>
                  <a:pt x="147344" y="176365"/>
                  <a:pt x="144604" y="173625"/>
                  <a:pt x="141244" y="173625"/>
                </a:cubicBezTo>
                <a:lnTo>
                  <a:pt x="135079" y="173625"/>
                </a:lnTo>
                <a:lnTo>
                  <a:pt x="135079" y="170787"/>
                </a:lnTo>
                <a:cubicBezTo>
                  <a:pt x="135079" y="158816"/>
                  <a:pt x="125326" y="149062"/>
                  <a:pt x="113321" y="149062"/>
                </a:cubicBezTo>
                <a:lnTo>
                  <a:pt x="110483" y="149062"/>
                </a:lnTo>
                <a:lnTo>
                  <a:pt x="110483" y="37405"/>
                </a:lnTo>
                <a:cubicBezTo>
                  <a:pt x="117660" y="34893"/>
                  <a:pt x="122781" y="28043"/>
                  <a:pt x="122781" y="20051"/>
                </a:cubicBezTo>
                <a:cubicBezTo>
                  <a:pt x="122781" y="19105"/>
                  <a:pt x="122716" y="18159"/>
                  <a:pt x="122553" y="17245"/>
                </a:cubicBezTo>
                <a:cubicBezTo>
                  <a:pt x="128485" y="13911"/>
                  <a:pt x="133882" y="12231"/>
                  <a:pt x="138698" y="12231"/>
                </a:cubicBezTo>
                <a:cubicBezTo>
                  <a:pt x="139205" y="12231"/>
                  <a:pt x="139706" y="12250"/>
                  <a:pt x="140200" y="12287"/>
                </a:cubicBezTo>
                <a:cubicBezTo>
                  <a:pt x="149888" y="12972"/>
                  <a:pt x="156510" y="20703"/>
                  <a:pt x="162382" y="27488"/>
                </a:cubicBezTo>
                <a:cubicBezTo>
                  <a:pt x="164926" y="30457"/>
                  <a:pt x="167275" y="33197"/>
                  <a:pt x="169819" y="35219"/>
                </a:cubicBezTo>
                <a:lnTo>
                  <a:pt x="148062" y="78734"/>
                </a:lnTo>
                <a:cubicBezTo>
                  <a:pt x="147638" y="79549"/>
                  <a:pt x="147409" y="80495"/>
                  <a:pt x="147409" y="81474"/>
                </a:cubicBezTo>
                <a:cubicBezTo>
                  <a:pt x="147409" y="97425"/>
                  <a:pt x="160392" y="110408"/>
                  <a:pt x="176343" y="110408"/>
                </a:cubicBezTo>
                <a:lnTo>
                  <a:pt x="179801" y="110408"/>
                </a:lnTo>
                <a:cubicBezTo>
                  <a:pt x="195784" y="110408"/>
                  <a:pt x="208767" y="97425"/>
                  <a:pt x="208767" y="81474"/>
                </a:cubicBezTo>
                <a:cubicBezTo>
                  <a:pt x="208767" y="80495"/>
                  <a:pt x="208539" y="79549"/>
                  <a:pt x="208115" y="78734"/>
                </a:cubicBezTo>
                <a:lnTo>
                  <a:pt x="186977" y="36491"/>
                </a:lnTo>
                <a:cubicBezTo>
                  <a:pt x="188836" y="35545"/>
                  <a:pt x="190272" y="34404"/>
                  <a:pt x="191283" y="33360"/>
                </a:cubicBezTo>
                <a:cubicBezTo>
                  <a:pt x="196306" y="28238"/>
                  <a:pt x="196502" y="21323"/>
                  <a:pt x="196469" y="20051"/>
                </a:cubicBezTo>
                <a:cubicBezTo>
                  <a:pt x="196469" y="20018"/>
                  <a:pt x="196469" y="19953"/>
                  <a:pt x="196469" y="19920"/>
                </a:cubicBezTo>
                <a:cubicBezTo>
                  <a:pt x="196404" y="16593"/>
                  <a:pt x="193697" y="13951"/>
                  <a:pt x="190370" y="13951"/>
                </a:cubicBezTo>
                <a:cubicBezTo>
                  <a:pt x="186977" y="13951"/>
                  <a:pt x="184237" y="16691"/>
                  <a:pt x="184237" y="20051"/>
                </a:cubicBezTo>
                <a:cubicBezTo>
                  <a:pt x="184237" y="20083"/>
                  <a:pt x="184270" y="20149"/>
                  <a:pt x="184270" y="20181"/>
                </a:cubicBezTo>
                <a:lnTo>
                  <a:pt x="184237" y="20181"/>
                </a:lnTo>
                <a:lnTo>
                  <a:pt x="184237" y="20116"/>
                </a:lnTo>
                <a:cubicBezTo>
                  <a:pt x="184237" y="20638"/>
                  <a:pt x="184074" y="22334"/>
                  <a:pt x="183324" y="23737"/>
                </a:cubicBezTo>
                <a:cubicBezTo>
                  <a:pt x="182671" y="24944"/>
                  <a:pt x="181562" y="26183"/>
                  <a:pt x="178300" y="26216"/>
                </a:cubicBezTo>
                <a:cubicBezTo>
                  <a:pt x="176898" y="25629"/>
                  <a:pt x="173733" y="21943"/>
                  <a:pt x="171646" y="19496"/>
                </a:cubicBezTo>
                <a:cubicBezTo>
                  <a:pt x="164959" y="11765"/>
                  <a:pt x="155858" y="1164"/>
                  <a:pt x="141114" y="87"/>
                </a:cubicBezTo>
                <a:cubicBezTo>
                  <a:pt x="140311" y="29"/>
                  <a:pt x="139504" y="0"/>
                  <a:pt x="138692" y="0"/>
                </a:cubicBezTo>
                <a:cubicBezTo>
                  <a:pt x="131754" y="0"/>
                  <a:pt x="124485" y="2126"/>
                  <a:pt x="116746" y="6448"/>
                </a:cubicBezTo>
                <a:cubicBezTo>
                  <a:pt x="113485" y="3480"/>
                  <a:pt x="109146" y="1653"/>
                  <a:pt x="104384" y="1653"/>
                </a:cubicBezTo>
                <a:cubicBezTo>
                  <a:pt x="99621" y="1653"/>
                  <a:pt x="95283" y="3480"/>
                  <a:pt x="92021" y="6448"/>
                </a:cubicBezTo>
                <a:cubicBezTo>
                  <a:pt x="84282" y="2126"/>
                  <a:pt x="77013" y="0"/>
                  <a:pt x="70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26"/>
          <p:cNvGrpSpPr/>
          <p:nvPr/>
        </p:nvGrpSpPr>
        <p:grpSpPr>
          <a:xfrm>
            <a:off x="4366373" y="2795519"/>
            <a:ext cx="411273" cy="411273"/>
            <a:chOff x="1190625" y="238125"/>
            <a:chExt cx="5219200" cy="5219200"/>
          </a:xfrm>
        </p:grpSpPr>
        <p:sp>
          <p:nvSpPr>
            <p:cNvPr id="291" name="Google Shape;291;p26"/>
            <p:cNvSpPr/>
            <p:nvPr/>
          </p:nvSpPr>
          <p:spPr>
            <a:xfrm>
              <a:off x="1190625" y="238125"/>
              <a:ext cx="5219200" cy="5219200"/>
            </a:xfrm>
            <a:custGeom>
              <a:avLst/>
              <a:gdLst/>
              <a:ahLst/>
              <a:cxnLst/>
              <a:rect l="l" t="t" r="r" b="b"/>
              <a:pathLst>
                <a:path w="208768" h="208768" extrusionOk="0">
                  <a:moveTo>
                    <a:pt x="79821" y="12232"/>
                  </a:moveTo>
                  <a:cubicBezTo>
                    <a:pt x="89117" y="12232"/>
                    <a:pt x="96816" y="19115"/>
                    <a:pt x="98088" y="28053"/>
                  </a:cubicBezTo>
                  <a:lnTo>
                    <a:pt x="72775" y="28053"/>
                  </a:lnTo>
                  <a:cubicBezTo>
                    <a:pt x="63511" y="28053"/>
                    <a:pt x="55813" y="21170"/>
                    <a:pt x="54540" y="12232"/>
                  </a:cubicBezTo>
                  <a:close/>
                  <a:moveTo>
                    <a:pt x="154227" y="12232"/>
                  </a:moveTo>
                  <a:cubicBezTo>
                    <a:pt x="152955" y="21170"/>
                    <a:pt x="145256" y="28053"/>
                    <a:pt x="135992" y="28053"/>
                  </a:cubicBezTo>
                  <a:lnTo>
                    <a:pt x="110679" y="28053"/>
                  </a:lnTo>
                  <a:cubicBezTo>
                    <a:pt x="111951" y="19115"/>
                    <a:pt x="119650" y="12232"/>
                    <a:pt x="128946" y="12232"/>
                  </a:cubicBezTo>
                  <a:close/>
                  <a:moveTo>
                    <a:pt x="196535" y="40318"/>
                  </a:moveTo>
                  <a:lnTo>
                    <a:pt x="196535" y="56139"/>
                  </a:lnTo>
                  <a:lnTo>
                    <a:pt x="12232" y="56139"/>
                  </a:lnTo>
                  <a:lnTo>
                    <a:pt x="12232" y="40318"/>
                  </a:lnTo>
                  <a:close/>
                  <a:moveTo>
                    <a:pt x="182508" y="68371"/>
                  </a:moveTo>
                  <a:lnTo>
                    <a:pt x="182508" y="196535"/>
                  </a:lnTo>
                  <a:lnTo>
                    <a:pt x="26259" y="196535"/>
                  </a:lnTo>
                  <a:lnTo>
                    <a:pt x="26259" y="68371"/>
                  </a:lnTo>
                  <a:close/>
                  <a:moveTo>
                    <a:pt x="48245" y="0"/>
                  </a:moveTo>
                  <a:cubicBezTo>
                    <a:pt x="44852" y="0"/>
                    <a:pt x="42112" y="2740"/>
                    <a:pt x="42112" y="6133"/>
                  </a:cubicBezTo>
                  <a:lnTo>
                    <a:pt x="42112" y="9623"/>
                  </a:lnTo>
                  <a:cubicBezTo>
                    <a:pt x="42112" y="16538"/>
                    <a:pt x="44428" y="22932"/>
                    <a:pt x="48310" y="28086"/>
                  </a:cubicBezTo>
                  <a:lnTo>
                    <a:pt x="6133" y="28086"/>
                  </a:lnTo>
                  <a:cubicBezTo>
                    <a:pt x="2740" y="28086"/>
                    <a:pt x="0" y="30826"/>
                    <a:pt x="0" y="34186"/>
                  </a:cubicBezTo>
                  <a:lnTo>
                    <a:pt x="0" y="62271"/>
                  </a:lnTo>
                  <a:cubicBezTo>
                    <a:pt x="0" y="65631"/>
                    <a:pt x="2740" y="68371"/>
                    <a:pt x="6133" y="68371"/>
                  </a:cubicBezTo>
                  <a:lnTo>
                    <a:pt x="14027" y="68371"/>
                  </a:lnTo>
                  <a:lnTo>
                    <a:pt x="14027" y="202667"/>
                  </a:lnTo>
                  <a:cubicBezTo>
                    <a:pt x="14027" y="206027"/>
                    <a:pt x="16767" y="208767"/>
                    <a:pt x="20159" y="208767"/>
                  </a:cubicBezTo>
                  <a:lnTo>
                    <a:pt x="188608" y="208767"/>
                  </a:lnTo>
                  <a:cubicBezTo>
                    <a:pt x="192001" y="208767"/>
                    <a:pt x="194741" y="206027"/>
                    <a:pt x="194741" y="202667"/>
                  </a:cubicBezTo>
                  <a:lnTo>
                    <a:pt x="194741" y="68371"/>
                  </a:lnTo>
                  <a:lnTo>
                    <a:pt x="202667" y="68371"/>
                  </a:lnTo>
                  <a:cubicBezTo>
                    <a:pt x="206027" y="68371"/>
                    <a:pt x="208767" y="65631"/>
                    <a:pt x="208767" y="62271"/>
                  </a:cubicBezTo>
                  <a:lnTo>
                    <a:pt x="208767" y="34186"/>
                  </a:lnTo>
                  <a:cubicBezTo>
                    <a:pt x="208767" y="30826"/>
                    <a:pt x="206027" y="28086"/>
                    <a:pt x="202667" y="28086"/>
                  </a:cubicBezTo>
                  <a:lnTo>
                    <a:pt x="160457" y="28086"/>
                  </a:lnTo>
                  <a:cubicBezTo>
                    <a:pt x="164339" y="22932"/>
                    <a:pt x="166655" y="16538"/>
                    <a:pt x="166655" y="9623"/>
                  </a:cubicBezTo>
                  <a:lnTo>
                    <a:pt x="166655" y="6133"/>
                  </a:lnTo>
                  <a:cubicBezTo>
                    <a:pt x="166655" y="2740"/>
                    <a:pt x="163915" y="0"/>
                    <a:pt x="160522" y="0"/>
                  </a:cubicBezTo>
                  <a:lnTo>
                    <a:pt x="128946" y="0"/>
                  </a:lnTo>
                  <a:cubicBezTo>
                    <a:pt x="118899" y="0"/>
                    <a:pt x="109994" y="4828"/>
                    <a:pt x="104384" y="12298"/>
                  </a:cubicBezTo>
                  <a:cubicBezTo>
                    <a:pt x="98773" y="4828"/>
                    <a:pt x="89868" y="0"/>
                    <a:pt x="798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2910500" y="2343725"/>
              <a:ext cx="1779425" cy="2410625"/>
            </a:xfrm>
            <a:custGeom>
              <a:avLst/>
              <a:gdLst/>
              <a:ahLst/>
              <a:cxnLst/>
              <a:rect l="l" t="t" r="r" b="b"/>
              <a:pathLst>
                <a:path w="71177" h="96425" extrusionOk="0">
                  <a:moveTo>
                    <a:pt x="48212" y="20649"/>
                  </a:moveTo>
                  <a:cubicBezTo>
                    <a:pt x="54117" y="20649"/>
                    <a:pt x="58944" y="25477"/>
                    <a:pt x="58944" y="31381"/>
                  </a:cubicBezTo>
                  <a:cubicBezTo>
                    <a:pt x="58944" y="37285"/>
                    <a:pt x="54117" y="42080"/>
                    <a:pt x="48212" y="42080"/>
                  </a:cubicBezTo>
                  <a:lnTo>
                    <a:pt x="20649" y="42080"/>
                  </a:lnTo>
                  <a:lnTo>
                    <a:pt x="20649" y="20649"/>
                  </a:lnTo>
                  <a:close/>
                  <a:moveTo>
                    <a:pt x="48212" y="54313"/>
                  </a:moveTo>
                  <a:cubicBezTo>
                    <a:pt x="54117" y="54313"/>
                    <a:pt x="58944" y="59140"/>
                    <a:pt x="58944" y="65045"/>
                  </a:cubicBezTo>
                  <a:cubicBezTo>
                    <a:pt x="58944" y="70949"/>
                    <a:pt x="54117" y="75744"/>
                    <a:pt x="48212" y="75744"/>
                  </a:cubicBezTo>
                  <a:lnTo>
                    <a:pt x="20649" y="75744"/>
                  </a:lnTo>
                  <a:lnTo>
                    <a:pt x="20649" y="54313"/>
                  </a:lnTo>
                  <a:close/>
                  <a:moveTo>
                    <a:pt x="18952" y="0"/>
                  </a:moveTo>
                  <a:cubicBezTo>
                    <a:pt x="15593" y="0"/>
                    <a:pt x="12853" y="2741"/>
                    <a:pt x="12853" y="6133"/>
                  </a:cubicBezTo>
                  <a:lnTo>
                    <a:pt x="12853" y="8416"/>
                  </a:lnTo>
                  <a:lnTo>
                    <a:pt x="6133" y="8416"/>
                  </a:lnTo>
                  <a:cubicBezTo>
                    <a:pt x="2740" y="8416"/>
                    <a:pt x="0" y="11156"/>
                    <a:pt x="0" y="14549"/>
                  </a:cubicBezTo>
                  <a:cubicBezTo>
                    <a:pt x="0" y="17909"/>
                    <a:pt x="2740" y="20649"/>
                    <a:pt x="6133" y="20649"/>
                  </a:cubicBezTo>
                  <a:lnTo>
                    <a:pt x="8416" y="20649"/>
                  </a:lnTo>
                  <a:lnTo>
                    <a:pt x="8416" y="75744"/>
                  </a:lnTo>
                  <a:lnTo>
                    <a:pt x="6133" y="75744"/>
                  </a:lnTo>
                  <a:cubicBezTo>
                    <a:pt x="2740" y="75744"/>
                    <a:pt x="0" y="78484"/>
                    <a:pt x="0" y="81876"/>
                  </a:cubicBezTo>
                  <a:cubicBezTo>
                    <a:pt x="0" y="85269"/>
                    <a:pt x="2740" y="87976"/>
                    <a:pt x="6133" y="87976"/>
                  </a:cubicBezTo>
                  <a:lnTo>
                    <a:pt x="12853" y="87976"/>
                  </a:lnTo>
                  <a:lnTo>
                    <a:pt x="12853" y="90292"/>
                  </a:lnTo>
                  <a:cubicBezTo>
                    <a:pt x="12853" y="93685"/>
                    <a:pt x="15593" y="96425"/>
                    <a:pt x="18952" y="96425"/>
                  </a:cubicBezTo>
                  <a:cubicBezTo>
                    <a:pt x="22345" y="96425"/>
                    <a:pt x="25085" y="93685"/>
                    <a:pt x="25085" y="90292"/>
                  </a:cubicBezTo>
                  <a:lnTo>
                    <a:pt x="25085" y="87976"/>
                  </a:lnTo>
                  <a:lnTo>
                    <a:pt x="45668" y="87976"/>
                  </a:lnTo>
                  <a:lnTo>
                    <a:pt x="45668" y="90292"/>
                  </a:lnTo>
                  <a:cubicBezTo>
                    <a:pt x="45668" y="93685"/>
                    <a:pt x="48408" y="96425"/>
                    <a:pt x="51801" y="96425"/>
                  </a:cubicBezTo>
                  <a:cubicBezTo>
                    <a:pt x="55160" y="96425"/>
                    <a:pt x="57901" y="93685"/>
                    <a:pt x="57901" y="90292"/>
                  </a:cubicBezTo>
                  <a:lnTo>
                    <a:pt x="57901" y="85856"/>
                  </a:lnTo>
                  <a:cubicBezTo>
                    <a:pt x="65729" y="82170"/>
                    <a:pt x="71177" y="74243"/>
                    <a:pt x="71177" y="65045"/>
                  </a:cubicBezTo>
                  <a:cubicBezTo>
                    <a:pt x="71177" y="58390"/>
                    <a:pt x="68306" y="52388"/>
                    <a:pt x="63805" y="48213"/>
                  </a:cubicBezTo>
                  <a:cubicBezTo>
                    <a:pt x="68306" y="44005"/>
                    <a:pt x="71177" y="38035"/>
                    <a:pt x="71177" y="31381"/>
                  </a:cubicBezTo>
                  <a:cubicBezTo>
                    <a:pt x="71177" y="22182"/>
                    <a:pt x="65729" y="14223"/>
                    <a:pt x="57901" y="10569"/>
                  </a:cubicBezTo>
                  <a:lnTo>
                    <a:pt x="57901" y="6133"/>
                  </a:lnTo>
                  <a:cubicBezTo>
                    <a:pt x="57901" y="2741"/>
                    <a:pt x="55160" y="0"/>
                    <a:pt x="51801" y="0"/>
                  </a:cubicBezTo>
                  <a:cubicBezTo>
                    <a:pt x="48408" y="0"/>
                    <a:pt x="45668" y="2741"/>
                    <a:pt x="45668" y="6133"/>
                  </a:cubicBezTo>
                  <a:lnTo>
                    <a:pt x="45668" y="8416"/>
                  </a:lnTo>
                  <a:lnTo>
                    <a:pt x="25085" y="8416"/>
                  </a:lnTo>
                  <a:lnTo>
                    <a:pt x="25085" y="6133"/>
                  </a:lnTo>
                  <a:cubicBezTo>
                    <a:pt x="25085" y="2741"/>
                    <a:pt x="22345" y="0"/>
                    <a:pt x="18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26"/>
          <p:cNvSpPr/>
          <p:nvPr/>
        </p:nvSpPr>
        <p:spPr>
          <a:xfrm>
            <a:off x="5941073" y="2795519"/>
            <a:ext cx="411273" cy="411273"/>
          </a:xfrm>
          <a:custGeom>
            <a:avLst/>
            <a:gdLst/>
            <a:ahLst/>
            <a:cxnLst/>
            <a:rect l="l" t="t" r="r" b="b"/>
            <a:pathLst>
              <a:path w="208768" h="208768" extrusionOk="0">
                <a:moveTo>
                  <a:pt x="104481" y="12232"/>
                </a:moveTo>
                <a:cubicBezTo>
                  <a:pt x="119160" y="12232"/>
                  <a:pt x="131132" y="24171"/>
                  <a:pt x="131132" y="38850"/>
                </a:cubicBezTo>
                <a:cubicBezTo>
                  <a:pt x="131132" y="42243"/>
                  <a:pt x="133839" y="44983"/>
                  <a:pt x="137232" y="44983"/>
                </a:cubicBezTo>
                <a:cubicBezTo>
                  <a:pt x="151911" y="44983"/>
                  <a:pt x="163850" y="56922"/>
                  <a:pt x="163850" y="71601"/>
                </a:cubicBezTo>
                <a:cubicBezTo>
                  <a:pt x="163850" y="86280"/>
                  <a:pt x="151911" y="98218"/>
                  <a:pt x="137232" y="98218"/>
                </a:cubicBezTo>
                <a:lnTo>
                  <a:pt x="126891" y="98218"/>
                </a:lnTo>
                <a:lnTo>
                  <a:pt x="126891" y="85921"/>
                </a:lnTo>
                <a:lnTo>
                  <a:pt x="128946" y="85921"/>
                </a:lnTo>
                <a:cubicBezTo>
                  <a:pt x="131197" y="85921"/>
                  <a:pt x="133285" y="84681"/>
                  <a:pt x="134329" y="82691"/>
                </a:cubicBezTo>
                <a:cubicBezTo>
                  <a:pt x="135405" y="80702"/>
                  <a:pt x="135275" y="78288"/>
                  <a:pt x="134035" y="76428"/>
                </a:cubicBezTo>
                <a:lnTo>
                  <a:pt x="109472" y="39568"/>
                </a:lnTo>
                <a:cubicBezTo>
                  <a:pt x="108331" y="37872"/>
                  <a:pt x="106439" y="36860"/>
                  <a:pt x="104384" y="36860"/>
                </a:cubicBezTo>
                <a:cubicBezTo>
                  <a:pt x="102329" y="36860"/>
                  <a:pt x="100437" y="37872"/>
                  <a:pt x="99295" y="39568"/>
                </a:cubicBezTo>
                <a:lnTo>
                  <a:pt x="74732" y="76428"/>
                </a:lnTo>
                <a:cubicBezTo>
                  <a:pt x="73493" y="78288"/>
                  <a:pt x="73362" y="80702"/>
                  <a:pt x="74439" y="82691"/>
                </a:cubicBezTo>
                <a:cubicBezTo>
                  <a:pt x="75482" y="84681"/>
                  <a:pt x="77570" y="85921"/>
                  <a:pt x="79821" y="85921"/>
                </a:cubicBezTo>
                <a:lnTo>
                  <a:pt x="81876" y="85921"/>
                </a:lnTo>
                <a:lnTo>
                  <a:pt x="81876" y="98218"/>
                </a:lnTo>
                <a:lnTo>
                  <a:pt x="71731" y="98218"/>
                </a:lnTo>
                <a:cubicBezTo>
                  <a:pt x="57052" y="98218"/>
                  <a:pt x="45113" y="86280"/>
                  <a:pt x="45113" y="71601"/>
                </a:cubicBezTo>
                <a:cubicBezTo>
                  <a:pt x="45113" y="61913"/>
                  <a:pt x="50365" y="53007"/>
                  <a:pt x="58846" y="48310"/>
                </a:cubicBezTo>
                <a:cubicBezTo>
                  <a:pt x="61293" y="46940"/>
                  <a:pt x="62500" y="44135"/>
                  <a:pt x="61815" y="41427"/>
                </a:cubicBezTo>
                <a:cubicBezTo>
                  <a:pt x="61586" y="40579"/>
                  <a:pt x="61488" y="39731"/>
                  <a:pt x="61488" y="38850"/>
                </a:cubicBezTo>
                <a:cubicBezTo>
                  <a:pt x="61488" y="33207"/>
                  <a:pt x="66088" y="28608"/>
                  <a:pt x="71731" y="28608"/>
                </a:cubicBezTo>
                <a:cubicBezTo>
                  <a:pt x="72612" y="28608"/>
                  <a:pt x="73493" y="28705"/>
                  <a:pt x="74308" y="28934"/>
                </a:cubicBezTo>
                <a:cubicBezTo>
                  <a:pt x="74815" y="29062"/>
                  <a:pt x="75324" y="29124"/>
                  <a:pt x="75828" y="29124"/>
                </a:cubicBezTo>
                <a:cubicBezTo>
                  <a:pt x="78015" y="29124"/>
                  <a:pt x="80077" y="27954"/>
                  <a:pt x="81191" y="25965"/>
                </a:cubicBezTo>
                <a:cubicBezTo>
                  <a:pt x="85888" y="17484"/>
                  <a:pt x="94826" y="12232"/>
                  <a:pt x="104481" y="12232"/>
                </a:cubicBezTo>
                <a:close/>
                <a:moveTo>
                  <a:pt x="104384" y="53986"/>
                </a:moveTo>
                <a:lnTo>
                  <a:pt x="117986" y="74373"/>
                </a:lnTo>
                <a:cubicBezTo>
                  <a:pt x="115996" y="75385"/>
                  <a:pt x="114659" y="77440"/>
                  <a:pt x="114659" y="79821"/>
                </a:cubicBezTo>
                <a:lnTo>
                  <a:pt x="114659" y="147409"/>
                </a:lnTo>
                <a:lnTo>
                  <a:pt x="94108" y="147409"/>
                </a:lnTo>
                <a:lnTo>
                  <a:pt x="94108" y="79821"/>
                </a:lnTo>
                <a:cubicBezTo>
                  <a:pt x="94108" y="77440"/>
                  <a:pt x="92771" y="75385"/>
                  <a:pt x="90781" y="74373"/>
                </a:cubicBezTo>
                <a:lnTo>
                  <a:pt x="104384" y="53986"/>
                </a:lnTo>
                <a:close/>
                <a:moveTo>
                  <a:pt x="178365" y="85921"/>
                </a:moveTo>
                <a:cubicBezTo>
                  <a:pt x="181627" y="85921"/>
                  <a:pt x="184237" y="88563"/>
                  <a:pt x="184237" y="91825"/>
                </a:cubicBezTo>
                <a:lnTo>
                  <a:pt x="184237" y="171972"/>
                </a:lnTo>
                <a:lnTo>
                  <a:pt x="24530" y="171972"/>
                </a:lnTo>
                <a:lnTo>
                  <a:pt x="24530" y="91825"/>
                </a:lnTo>
                <a:cubicBezTo>
                  <a:pt x="24530" y="88563"/>
                  <a:pt x="27172" y="85921"/>
                  <a:pt x="30402" y="85921"/>
                </a:cubicBezTo>
                <a:lnTo>
                  <a:pt x="35621" y="85921"/>
                </a:lnTo>
                <a:cubicBezTo>
                  <a:pt x="41329" y="100306"/>
                  <a:pt x="55389" y="110451"/>
                  <a:pt x="71731" y="110451"/>
                </a:cubicBezTo>
                <a:lnTo>
                  <a:pt x="81876" y="110451"/>
                </a:lnTo>
                <a:lnTo>
                  <a:pt x="81876" y="153509"/>
                </a:lnTo>
                <a:cubicBezTo>
                  <a:pt x="81876" y="156902"/>
                  <a:pt x="84616" y="159642"/>
                  <a:pt x="88008" y="159642"/>
                </a:cubicBezTo>
                <a:lnTo>
                  <a:pt x="120759" y="159642"/>
                </a:lnTo>
                <a:cubicBezTo>
                  <a:pt x="124151" y="159642"/>
                  <a:pt x="126891" y="156902"/>
                  <a:pt x="126891" y="153509"/>
                </a:cubicBezTo>
                <a:lnTo>
                  <a:pt x="126891" y="110451"/>
                </a:lnTo>
                <a:lnTo>
                  <a:pt x="137232" y="110451"/>
                </a:lnTo>
                <a:cubicBezTo>
                  <a:pt x="153607" y="110451"/>
                  <a:pt x="167633" y="100306"/>
                  <a:pt x="173342" y="85921"/>
                </a:cubicBezTo>
                <a:close/>
                <a:moveTo>
                  <a:pt x="196535" y="184204"/>
                </a:moveTo>
                <a:lnTo>
                  <a:pt x="196535" y="190663"/>
                </a:lnTo>
                <a:cubicBezTo>
                  <a:pt x="196535" y="193892"/>
                  <a:pt x="193892" y="196535"/>
                  <a:pt x="190663" y="196535"/>
                </a:cubicBezTo>
                <a:lnTo>
                  <a:pt x="18104" y="196535"/>
                </a:lnTo>
                <a:cubicBezTo>
                  <a:pt x="14875" y="196535"/>
                  <a:pt x="12232" y="193892"/>
                  <a:pt x="12232" y="190663"/>
                </a:cubicBezTo>
                <a:lnTo>
                  <a:pt x="12232" y="184204"/>
                </a:lnTo>
                <a:close/>
                <a:moveTo>
                  <a:pt x="104481" y="0"/>
                </a:moveTo>
                <a:cubicBezTo>
                  <a:pt x="91825" y="0"/>
                  <a:pt x="80017" y="6198"/>
                  <a:pt x="72775" y="16408"/>
                </a:cubicBezTo>
                <a:cubicBezTo>
                  <a:pt x="72449" y="16375"/>
                  <a:pt x="72090" y="16375"/>
                  <a:pt x="71731" y="16375"/>
                </a:cubicBezTo>
                <a:cubicBezTo>
                  <a:pt x="59336" y="16375"/>
                  <a:pt x="49256" y="26455"/>
                  <a:pt x="49256" y="38850"/>
                </a:cubicBezTo>
                <a:cubicBezTo>
                  <a:pt x="49256" y="39209"/>
                  <a:pt x="49256" y="39535"/>
                  <a:pt x="49289" y="39894"/>
                </a:cubicBezTo>
                <a:cubicBezTo>
                  <a:pt x="39079" y="47136"/>
                  <a:pt x="32881" y="58944"/>
                  <a:pt x="32881" y="71601"/>
                </a:cubicBezTo>
                <a:cubicBezTo>
                  <a:pt x="32881" y="72318"/>
                  <a:pt x="32913" y="73003"/>
                  <a:pt x="32946" y="73688"/>
                </a:cubicBezTo>
                <a:lnTo>
                  <a:pt x="30402" y="73688"/>
                </a:lnTo>
                <a:cubicBezTo>
                  <a:pt x="20420" y="73688"/>
                  <a:pt x="12298" y="81843"/>
                  <a:pt x="12298" y="91825"/>
                </a:cubicBezTo>
                <a:lnTo>
                  <a:pt x="12298" y="171972"/>
                </a:lnTo>
                <a:lnTo>
                  <a:pt x="6133" y="171972"/>
                </a:lnTo>
                <a:cubicBezTo>
                  <a:pt x="2740" y="171972"/>
                  <a:pt x="0" y="174712"/>
                  <a:pt x="0" y="178072"/>
                </a:cubicBezTo>
                <a:lnTo>
                  <a:pt x="0" y="190663"/>
                </a:lnTo>
                <a:cubicBezTo>
                  <a:pt x="0" y="200645"/>
                  <a:pt x="8122" y="208767"/>
                  <a:pt x="18104" y="208767"/>
                </a:cubicBezTo>
                <a:lnTo>
                  <a:pt x="190663" y="208767"/>
                </a:lnTo>
                <a:cubicBezTo>
                  <a:pt x="200645" y="208767"/>
                  <a:pt x="208767" y="200645"/>
                  <a:pt x="208767" y="190663"/>
                </a:cubicBezTo>
                <a:lnTo>
                  <a:pt x="208767" y="178072"/>
                </a:lnTo>
                <a:cubicBezTo>
                  <a:pt x="208767" y="174712"/>
                  <a:pt x="206027" y="171972"/>
                  <a:pt x="202667" y="171972"/>
                </a:cubicBezTo>
                <a:lnTo>
                  <a:pt x="196469" y="171972"/>
                </a:lnTo>
                <a:lnTo>
                  <a:pt x="196469" y="91825"/>
                </a:lnTo>
                <a:cubicBezTo>
                  <a:pt x="196469" y="81843"/>
                  <a:pt x="188347" y="73688"/>
                  <a:pt x="178365" y="73688"/>
                </a:cubicBezTo>
                <a:lnTo>
                  <a:pt x="176049" y="73688"/>
                </a:lnTo>
                <a:cubicBezTo>
                  <a:pt x="176082" y="73003"/>
                  <a:pt x="176082" y="72318"/>
                  <a:pt x="176082" y="71601"/>
                </a:cubicBezTo>
                <a:cubicBezTo>
                  <a:pt x="176082" y="52127"/>
                  <a:pt x="161664" y="35914"/>
                  <a:pt x="142940" y="33174"/>
                </a:cubicBezTo>
                <a:cubicBezTo>
                  <a:pt x="140168" y="14418"/>
                  <a:pt x="123988" y="0"/>
                  <a:pt x="104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6"/>
          <p:cNvGrpSpPr/>
          <p:nvPr/>
        </p:nvGrpSpPr>
        <p:grpSpPr>
          <a:xfrm>
            <a:off x="7515773" y="2795519"/>
            <a:ext cx="411273" cy="411273"/>
            <a:chOff x="1190625" y="238125"/>
            <a:chExt cx="5219200" cy="5219200"/>
          </a:xfrm>
        </p:grpSpPr>
        <p:sp>
          <p:nvSpPr>
            <p:cNvPr id="295" name="Google Shape;295;p26"/>
            <p:cNvSpPr/>
            <p:nvPr/>
          </p:nvSpPr>
          <p:spPr>
            <a:xfrm>
              <a:off x="1190625" y="238125"/>
              <a:ext cx="5219200" cy="5219200"/>
            </a:xfrm>
            <a:custGeom>
              <a:avLst/>
              <a:gdLst/>
              <a:ahLst/>
              <a:cxnLst/>
              <a:rect l="l" t="t" r="r" b="b"/>
              <a:pathLst>
                <a:path w="208768" h="208768" extrusionOk="0">
                  <a:moveTo>
                    <a:pt x="110516" y="12428"/>
                  </a:moveTo>
                  <a:cubicBezTo>
                    <a:pt x="132143" y="13863"/>
                    <a:pt x="151780" y="22801"/>
                    <a:pt x="166785" y="36665"/>
                  </a:cubicBezTo>
                  <a:lnTo>
                    <a:pt x="154912" y="48538"/>
                  </a:lnTo>
                  <a:cubicBezTo>
                    <a:pt x="142973" y="37676"/>
                    <a:pt x="127511" y="30630"/>
                    <a:pt x="110516" y="29260"/>
                  </a:cubicBezTo>
                  <a:lnTo>
                    <a:pt x="110516" y="12428"/>
                  </a:lnTo>
                  <a:close/>
                  <a:moveTo>
                    <a:pt x="98284" y="12428"/>
                  </a:moveTo>
                  <a:lnTo>
                    <a:pt x="98284" y="29260"/>
                  </a:lnTo>
                  <a:cubicBezTo>
                    <a:pt x="61586" y="32228"/>
                    <a:pt x="32228" y="61586"/>
                    <a:pt x="29260" y="98284"/>
                  </a:cubicBezTo>
                  <a:lnTo>
                    <a:pt x="12428" y="98284"/>
                  </a:lnTo>
                  <a:cubicBezTo>
                    <a:pt x="15462" y="52322"/>
                    <a:pt x="52322" y="15462"/>
                    <a:pt x="98284" y="12428"/>
                  </a:cubicBezTo>
                  <a:close/>
                  <a:moveTo>
                    <a:pt x="175234" y="45505"/>
                  </a:moveTo>
                  <a:cubicBezTo>
                    <a:pt x="188510" y="61488"/>
                    <a:pt x="196535" y="82006"/>
                    <a:pt x="196535" y="104384"/>
                  </a:cubicBezTo>
                  <a:cubicBezTo>
                    <a:pt x="196535" y="127609"/>
                    <a:pt x="187890" y="148812"/>
                    <a:pt x="173701" y="165057"/>
                  </a:cubicBezTo>
                  <a:lnTo>
                    <a:pt x="161795" y="153150"/>
                  </a:lnTo>
                  <a:cubicBezTo>
                    <a:pt x="172983" y="140004"/>
                    <a:pt x="179735" y="122977"/>
                    <a:pt x="179735" y="104384"/>
                  </a:cubicBezTo>
                  <a:cubicBezTo>
                    <a:pt x="179735" y="86638"/>
                    <a:pt x="173603" y="70328"/>
                    <a:pt x="163295" y="57444"/>
                  </a:cubicBezTo>
                  <a:lnTo>
                    <a:pt x="175234" y="45505"/>
                  </a:lnTo>
                  <a:close/>
                  <a:moveTo>
                    <a:pt x="104384" y="41264"/>
                  </a:moveTo>
                  <a:cubicBezTo>
                    <a:pt x="139189" y="41264"/>
                    <a:pt x="167503" y="69578"/>
                    <a:pt x="167503" y="104384"/>
                  </a:cubicBezTo>
                  <a:cubicBezTo>
                    <a:pt x="167503" y="139189"/>
                    <a:pt x="139189" y="167503"/>
                    <a:pt x="104384" y="167503"/>
                  </a:cubicBezTo>
                  <a:cubicBezTo>
                    <a:pt x="69578" y="167503"/>
                    <a:pt x="41264" y="139189"/>
                    <a:pt x="41264" y="104384"/>
                  </a:cubicBezTo>
                  <a:cubicBezTo>
                    <a:pt x="41264" y="69578"/>
                    <a:pt x="69578" y="41264"/>
                    <a:pt x="104384" y="41264"/>
                  </a:cubicBezTo>
                  <a:close/>
                  <a:moveTo>
                    <a:pt x="29260" y="110516"/>
                  </a:moveTo>
                  <a:cubicBezTo>
                    <a:pt x="32392" y="149203"/>
                    <a:pt x="64881" y="179735"/>
                    <a:pt x="104384" y="179735"/>
                  </a:cubicBezTo>
                  <a:cubicBezTo>
                    <a:pt x="122977" y="179735"/>
                    <a:pt x="140004" y="172983"/>
                    <a:pt x="153150" y="161795"/>
                  </a:cubicBezTo>
                  <a:lnTo>
                    <a:pt x="165057" y="173701"/>
                  </a:lnTo>
                  <a:cubicBezTo>
                    <a:pt x="148812" y="187890"/>
                    <a:pt x="127609" y="196535"/>
                    <a:pt x="104384" y="196535"/>
                  </a:cubicBezTo>
                  <a:cubicBezTo>
                    <a:pt x="55617" y="196535"/>
                    <a:pt x="15592" y="158467"/>
                    <a:pt x="12428" y="110516"/>
                  </a:cubicBezTo>
                  <a:close/>
                  <a:moveTo>
                    <a:pt x="104384" y="0"/>
                  </a:moveTo>
                  <a:cubicBezTo>
                    <a:pt x="76494" y="0"/>
                    <a:pt x="50300" y="10862"/>
                    <a:pt x="30565" y="30565"/>
                  </a:cubicBezTo>
                  <a:cubicBezTo>
                    <a:pt x="10862" y="50300"/>
                    <a:pt x="0" y="76494"/>
                    <a:pt x="0" y="104384"/>
                  </a:cubicBezTo>
                  <a:cubicBezTo>
                    <a:pt x="0" y="132274"/>
                    <a:pt x="10862" y="158467"/>
                    <a:pt x="30565" y="178202"/>
                  </a:cubicBezTo>
                  <a:cubicBezTo>
                    <a:pt x="50300" y="197905"/>
                    <a:pt x="76494"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3063800" y="1861775"/>
              <a:ext cx="1472825" cy="1971875"/>
            </a:xfrm>
            <a:custGeom>
              <a:avLst/>
              <a:gdLst/>
              <a:ahLst/>
              <a:cxnLst/>
              <a:rect l="l" t="t" r="r" b="b"/>
              <a:pathLst>
                <a:path w="58913" h="78875" extrusionOk="0">
                  <a:moveTo>
                    <a:pt x="39438" y="18887"/>
                  </a:moveTo>
                  <a:cubicBezTo>
                    <a:pt x="43418" y="18887"/>
                    <a:pt x="46680" y="22116"/>
                    <a:pt x="46680" y="26096"/>
                  </a:cubicBezTo>
                  <a:cubicBezTo>
                    <a:pt x="46680" y="30076"/>
                    <a:pt x="43418" y="33305"/>
                    <a:pt x="39438" y="33305"/>
                  </a:cubicBezTo>
                  <a:lnTo>
                    <a:pt x="18920" y="33305"/>
                  </a:lnTo>
                  <a:lnTo>
                    <a:pt x="18920" y="18887"/>
                  </a:lnTo>
                  <a:close/>
                  <a:moveTo>
                    <a:pt x="39438" y="45570"/>
                  </a:moveTo>
                  <a:cubicBezTo>
                    <a:pt x="43418" y="45570"/>
                    <a:pt x="46680" y="48799"/>
                    <a:pt x="46680" y="52779"/>
                  </a:cubicBezTo>
                  <a:cubicBezTo>
                    <a:pt x="46680" y="56759"/>
                    <a:pt x="43418" y="59988"/>
                    <a:pt x="39438" y="59988"/>
                  </a:cubicBezTo>
                  <a:lnTo>
                    <a:pt x="18920" y="59988"/>
                  </a:lnTo>
                  <a:lnTo>
                    <a:pt x="18920" y="45570"/>
                  </a:lnTo>
                  <a:close/>
                  <a:moveTo>
                    <a:pt x="16278" y="0"/>
                  </a:moveTo>
                  <a:cubicBezTo>
                    <a:pt x="12918" y="0"/>
                    <a:pt x="10178" y="2740"/>
                    <a:pt x="10178" y="6133"/>
                  </a:cubicBezTo>
                  <a:lnTo>
                    <a:pt x="10178" y="6655"/>
                  </a:lnTo>
                  <a:lnTo>
                    <a:pt x="6133" y="6655"/>
                  </a:lnTo>
                  <a:cubicBezTo>
                    <a:pt x="2741" y="6655"/>
                    <a:pt x="1" y="9395"/>
                    <a:pt x="1" y="12787"/>
                  </a:cubicBezTo>
                  <a:cubicBezTo>
                    <a:pt x="1" y="16147"/>
                    <a:pt x="2741" y="18887"/>
                    <a:pt x="6133" y="18887"/>
                  </a:cubicBezTo>
                  <a:lnTo>
                    <a:pt x="6688" y="18887"/>
                  </a:lnTo>
                  <a:lnTo>
                    <a:pt x="6688" y="59988"/>
                  </a:lnTo>
                  <a:lnTo>
                    <a:pt x="6133" y="59988"/>
                  </a:lnTo>
                  <a:cubicBezTo>
                    <a:pt x="2741" y="59988"/>
                    <a:pt x="1" y="62728"/>
                    <a:pt x="1" y="66088"/>
                  </a:cubicBezTo>
                  <a:cubicBezTo>
                    <a:pt x="1" y="69480"/>
                    <a:pt x="2741" y="72221"/>
                    <a:pt x="6133" y="72221"/>
                  </a:cubicBezTo>
                  <a:lnTo>
                    <a:pt x="10178" y="72221"/>
                  </a:lnTo>
                  <a:lnTo>
                    <a:pt x="10178" y="72775"/>
                  </a:lnTo>
                  <a:cubicBezTo>
                    <a:pt x="10178" y="76135"/>
                    <a:pt x="12918" y="78875"/>
                    <a:pt x="16278" y="78875"/>
                  </a:cubicBezTo>
                  <a:cubicBezTo>
                    <a:pt x="19671" y="78875"/>
                    <a:pt x="22411" y="76135"/>
                    <a:pt x="22411" y="72775"/>
                  </a:cubicBezTo>
                  <a:lnTo>
                    <a:pt x="22411" y="72221"/>
                  </a:lnTo>
                  <a:lnTo>
                    <a:pt x="36176" y="72221"/>
                  </a:lnTo>
                  <a:lnTo>
                    <a:pt x="36176" y="72775"/>
                  </a:lnTo>
                  <a:cubicBezTo>
                    <a:pt x="36176" y="76135"/>
                    <a:pt x="38916" y="78875"/>
                    <a:pt x="42276" y="78875"/>
                  </a:cubicBezTo>
                  <a:cubicBezTo>
                    <a:pt x="45669" y="78875"/>
                    <a:pt x="48409" y="76135"/>
                    <a:pt x="48409" y="72775"/>
                  </a:cubicBezTo>
                  <a:lnTo>
                    <a:pt x="48409" y="70035"/>
                  </a:lnTo>
                  <a:cubicBezTo>
                    <a:pt x="54639" y="66773"/>
                    <a:pt x="58912" y="60249"/>
                    <a:pt x="58912" y="52779"/>
                  </a:cubicBezTo>
                  <a:cubicBezTo>
                    <a:pt x="58912" y="47625"/>
                    <a:pt x="56890" y="42928"/>
                    <a:pt x="53595" y="39438"/>
                  </a:cubicBezTo>
                  <a:cubicBezTo>
                    <a:pt x="56890" y="35947"/>
                    <a:pt x="58912" y="31250"/>
                    <a:pt x="58912" y="26096"/>
                  </a:cubicBezTo>
                  <a:cubicBezTo>
                    <a:pt x="58912" y="18626"/>
                    <a:pt x="54639" y="12102"/>
                    <a:pt x="48409" y="8840"/>
                  </a:cubicBezTo>
                  <a:lnTo>
                    <a:pt x="48409" y="6133"/>
                  </a:lnTo>
                  <a:cubicBezTo>
                    <a:pt x="48409" y="2740"/>
                    <a:pt x="45669" y="0"/>
                    <a:pt x="42276" y="0"/>
                  </a:cubicBezTo>
                  <a:cubicBezTo>
                    <a:pt x="38916" y="0"/>
                    <a:pt x="36176" y="2740"/>
                    <a:pt x="36176" y="6133"/>
                  </a:cubicBezTo>
                  <a:lnTo>
                    <a:pt x="36176" y="6655"/>
                  </a:lnTo>
                  <a:lnTo>
                    <a:pt x="22411" y="6655"/>
                  </a:lnTo>
                  <a:lnTo>
                    <a:pt x="22411" y="6133"/>
                  </a:lnTo>
                  <a:cubicBezTo>
                    <a:pt x="22411" y="2740"/>
                    <a:pt x="19671" y="0"/>
                    <a:pt x="16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7" name="Google Shape;297;p26"/>
          <p:cNvCxnSpPr>
            <a:stCxn id="258" idx="3"/>
            <a:endCxn id="267" idx="1"/>
          </p:cNvCxnSpPr>
          <p:nvPr/>
        </p:nvCxnSpPr>
        <p:spPr>
          <a:xfrm>
            <a:off x="2131950" y="1941200"/>
            <a:ext cx="156000" cy="0"/>
          </a:xfrm>
          <a:prstGeom prst="straightConnector1">
            <a:avLst/>
          </a:prstGeom>
          <a:noFill/>
          <a:ln w="28575" cap="flat" cmpd="sng">
            <a:solidFill>
              <a:schemeClr val="accent5"/>
            </a:solidFill>
            <a:prstDash val="solid"/>
            <a:round/>
            <a:headEnd type="none" w="med" len="med"/>
            <a:tailEnd type="none" w="med" len="med"/>
          </a:ln>
        </p:spPr>
      </p:cxnSp>
      <p:cxnSp>
        <p:nvCxnSpPr>
          <p:cNvPr id="298" name="Google Shape;298;p26"/>
          <p:cNvCxnSpPr>
            <a:stCxn id="267" idx="3"/>
            <a:endCxn id="268" idx="1"/>
          </p:cNvCxnSpPr>
          <p:nvPr/>
        </p:nvCxnSpPr>
        <p:spPr>
          <a:xfrm>
            <a:off x="3706649" y="1941200"/>
            <a:ext cx="156000" cy="0"/>
          </a:xfrm>
          <a:prstGeom prst="straightConnector1">
            <a:avLst/>
          </a:prstGeom>
          <a:noFill/>
          <a:ln w="28575" cap="flat" cmpd="sng">
            <a:solidFill>
              <a:schemeClr val="accent5"/>
            </a:solidFill>
            <a:prstDash val="solid"/>
            <a:round/>
            <a:headEnd type="none" w="med" len="med"/>
            <a:tailEnd type="none" w="med" len="med"/>
          </a:ln>
        </p:spPr>
      </p:cxnSp>
      <p:cxnSp>
        <p:nvCxnSpPr>
          <p:cNvPr id="299" name="Google Shape;299;p26"/>
          <p:cNvCxnSpPr>
            <a:stCxn id="268" idx="3"/>
            <a:endCxn id="269" idx="1"/>
          </p:cNvCxnSpPr>
          <p:nvPr/>
        </p:nvCxnSpPr>
        <p:spPr>
          <a:xfrm>
            <a:off x="5281349" y="1941200"/>
            <a:ext cx="156000" cy="0"/>
          </a:xfrm>
          <a:prstGeom prst="straightConnector1">
            <a:avLst/>
          </a:prstGeom>
          <a:noFill/>
          <a:ln w="28575" cap="flat" cmpd="sng">
            <a:solidFill>
              <a:schemeClr val="accent5"/>
            </a:solidFill>
            <a:prstDash val="solid"/>
            <a:round/>
            <a:headEnd type="none" w="med" len="med"/>
            <a:tailEnd type="none" w="med" len="med"/>
          </a:ln>
        </p:spPr>
      </p:cxnSp>
      <p:cxnSp>
        <p:nvCxnSpPr>
          <p:cNvPr id="300" name="Google Shape;300;p26"/>
          <p:cNvCxnSpPr>
            <a:stCxn id="269" idx="3"/>
            <a:endCxn id="270" idx="1"/>
          </p:cNvCxnSpPr>
          <p:nvPr/>
        </p:nvCxnSpPr>
        <p:spPr>
          <a:xfrm>
            <a:off x="6856048" y="1941200"/>
            <a:ext cx="156000" cy="0"/>
          </a:xfrm>
          <a:prstGeom prst="straightConnector1">
            <a:avLst/>
          </a:prstGeom>
          <a:noFill/>
          <a:ln w="28575" cap="flat" cmpd="sng">
            <a:solidFill>
              <a:schemeClr val="accent5"/>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53"/>
          <p:cNvSpPr txBox="1">
            <a:spLocks noGrp="1"/>
          </p:cNvSpPr>
          <p:nvPr>
            <p:ph type="title"/>
          </p:nvPr>
        </p:nvSpPr>
        <p:spPr>
          <a:xfrm>
            <a:off x="860200" y="37057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HMW make investing feel like saving money in a bank?</a:t>
            </a:r>
            <a:endParaRPr sz="3600"/>
          </a:p>
        </p:txBody>
      </p:sp>
      <p:pic>
        <p:nvPicPr>
          <p:cNvPr id="918" name="Google Shape;918;p53"/>
          <p:cNvPicPr preferRelativeResize="0"/>
          <p:nvPr/>
        </p:nvPicPr>
        <p:blipFill>
          <a:blip r:embed="rId3">
            <a:alphaModFix/>
          </a:blip>
          <a:stretch>
            <a:fillRect/>
          </a:stretch>
        </p:blipFill>
        <p:spPr>
          <a:xfrm>
            <a:off x="0" y="-363394"/>
            <a:ext cx="9144003" cy="441126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22"/>
        <p:cNvGrpSpPr/>
        <p:nvPr/>
      </p:nvGrpSpPr>
      <p:grpSpPr>
        <a:xfrm>
          <a:off x="0" y="0"/>
          <a:ext cx="0" cy="0"/>
          <a:chOff x="0" y="0"/>
          <a:chExt cx="0" cy="0"/>
        </a:xfrm>
      </p:grpSpPr>
      <p:grpSp>
        <p:nvGrpSpPr>
          <p:cNvPr id="923" name="Google Shape;923;p54"/>
          <p:cNvGrpSpPr/>
          <p:nvPr/>
        </p:nvGrpSpPr>
        <p:grpSpPr>
          <a:xfrm rot="5400000" flipH="1">
            <a:off x="8187452" y="4360472"/>
            <a:ext cx="495375" cy="477875"/>
            <a:chOff x="3881575" y="2684100"/>
            <a:chExt cx="495375" cy="477875"/>
          </a:xfrm>
        </p:grpSpPr>
        <p:sp>
          <p:nvSpPr>
            <p:cNvPr id="924" name="Google Shape;924;p54"/>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4"/>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4"/>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54"/>
          <p:cNvGrpSpPr/>
          <p:nvPr/>
        </p:nvGrpSpPr>
        <p:grpSpPr>
          <a:xfrm flipH="1">
            <a:off x="469902" y="4360472"/>
            <a:ext cx="495375" cy="477875"/>
            <a:chOff x="3881575" y="2684100"/>
            <a:chExt cx="495375" cy="477875"/>
          </a:xfrm>
        </p:grpSpPr>
        <p:sp>
          <p:nvSpPr>
            <p:cNvPr id="928" name="Google Shape;928;p54"/>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4"/>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4"/>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54"/>
          <p:cNvGrpSpPr/>
          <p:nvPr/>
        </p:nvGrpSpPr>
        <p:grpSpPr>
          <a:xfrm rot="10800000">
            <a:off x="7887770" y="929709"/>
            <a:ext cx="542964" cy="465786"/>
            <a:chOff x="5863675" y="3789852"/>
            <a:chExt cx="542964" cy="465786"/>
          </a:xfrm>
        </p:grpSpPr>
        <p:sp>
          <p:nvSpPr>
            <p:cNvPr id="932" name="Google Shape;932;p5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54"/>
          <p:cNvGrpSpPr/>
          <p:nvPr/>
        </p:nvGrpSpPr>
        <p:grpSpPr>
          <a:xfrm rot="10800000" flipH="1">
            <a:off x="713219" y="929828"/>
            <a:ext cx="542964" cy="465786"/>
            <a:chOff x="5863675" y="3789852"/>
            <a:chExt cx="542964" cy="465786"/>
          </a:xfrm>
        </p:grpSpPr>
        <p:sp>
          <p:nvSpPr>
            <p:cNvPr id="935" name="Google Shape;935;p5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7" name="Google Shape;937;p54"/>
          <p:cNvSpPr txBox="1">
            <a:spLocks noGrp="1"/>
          </p:cNvSpPr>
          <p:nvPr>
            <p:ph type="title"/>
          </p:nvPr>
        </p:nvSpPr>
        <p:spPr>
          <a:xfrm>
            <a:off x="713250" y="2367300"/>
            <a:ext cx="7717500" cy="4089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800">
                <a:solidFill>
                  <a:schemeClr val="accent3"/>
                </a:solidFill>
              </a:rPr>
              <a:t>4. Solutions &amp; Experience Prototypes</a:t>
            </a:r>
            <a:endParaRPr sz="3800">
              <a:solidFill>
                <a:schemeClr val="accent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55"/>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Brainstorming &amp; Voting Process</a:t>
            </a:r>
            <a:endParaRPr/>
          </a:p>
        </p:txBody>
      </p:sp>
      <p:sp>
        <p:nvSpPr>
          <p:cNvPr id="943" name="Google Shape;943;p55"/>
          <p:cNvSpPr txBox="1">
            <a:spLocks noGrp="1"/>
          </p:cNvSpPr>
          <p:nvPr>
            <p:ph type="title"/>
          </p:nvPr>
        </p:nvSpPr>
        <p:spPr>
          <a:xfrm rot="-5400000">
            <a:off x="-3182350" y="253555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Round 1</a:t>
            </a:r>
            <a:endParaRPr/>
          </a:p>
        </p:txBody>
      </p:sp>
      <p:sp>
        <p:nvSpPr>
          <p:cNvPr id="944" name="Google Shape;944;p55"/>
          <p:cNvSpPr txBox="1">
            <a:spLocks noGrp="1"/>
          </p:cNvSpPr>
          <p:nvPr>
            <p:ph type="title"/>
          </p:nvPr>
        </p:nvSpPr>
        <p:spPr>
          <a:xfrm rot="-5400000">
            <a:off x="1004700" y="24286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Round 2</a:t>
            </a:r>
            <a:endParaRPr/>
          </a:p>
        </p:txBody>
      </p:sp>
      <p:pic>
        <p:nvPicPr>
          <p:cNvPr id="945" name="Google Shape;945;p55"/>
          <p:cNvPicPr preferRelativeResize="0"/>
          <p:nvPr/>
        </p:nvPicPr>
        <p:blipFill>
          <a:blip r:embed="rId3">
            <a:alphaModFix/>
          </a:blip>
          <a:stretch>
            <a:fillRect/>
          </a:stretch>
        </p:blipFill>
        <p:spPr>
          <a:xfrm>
            <a:off x="5362625" y="1137262"/>
            <a:ext cx="3252874" cy="3817376"/>
          </a:xfrm>
          <a:prstGeom prst="rect">
            <a:avLst/>
          </a:prstGeom>
          <a:noFill/>
          <a:ln>
            <a:noFill/>
          </a:ln>
        </p:spPr>
      </p:pic>
      <p:pic>
        <p:nvPicPr>
          <p:cNvPr id="946" name="Google Shape;946;p55"/>
          <p:cNvPicPr preferRelativeResize="0"/>
          <p:nvPr/>
        </p:nvPicPr>
        <p:blipFill>
          <a:blip r:embed="rId4">
            <a:alphaModFix/>
          </a:blip>
          <a:stretch>
            <a:fillRect/>
          </a:stretch>
        </p:blipFill>
        <p:spPr>
          <a:xfrm>
            <a:off x="1258150" y="1137250"/>
            <a:ext cx="2119681" cy="38174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950"/>
        <p:cNvGrpSpPr/>
        <p:nvPr/>
      </p:nvGrpSpPr>
      <p:grpSpPr>
        <a:xfrm>
          <a:off x="0" y="0"/>
          <a:ext cx="0" cy="0"/>
          <a:chOff x="0" y="0"/>
          <a:chExt cx="0" cy="0"/>
        </a:xfrm>
      </p:grpSpPr>
      <p:sp>
        <p:nvSpPr>
          <p:cNvPr id="951" name="Google Shape;951;p56"/>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Methodology</a:t>
            </a:r>
            <a:endParaRPr/>
          </a:p>
        </p:txBody>
      </p:sp>
      <p:sp>
        <p:nvSpPr>
          <p:cNvPr id="952" name="Google Shape;952;p56"/>
          <p:cNvSpPr txBox="1"/>
          <p:nvPr/>
        </p:nvSpPr>
        <p:spPr>
          <a:xfrm>
            <a:off x="791700" y="1360125"/>
            <a:ext cx="7560600" cy="3201600"/>
          </a:xfrm>
          <a:prstGeom prst="rect">
            <a:avLst/>
          </a:prstGeom>
          <a:noFill/>
          <a:ln>
            <a:noFill/>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chemeClr val="accent5"/>
              </a:buClr>
              <a:buSzPts val="1500"/>
              <a:buFont typeface="Ubuntu"/>
              <a:buChar char="●"/>
            </a:pPr>
            <a:r>
              <a:rPr lang="en" sz="1500">
                <a:solidFill>
                  <a:schemeClr val="accent5"/>
                </a:solidFill>
                <a:latin typeface="Ubuntu"/>
                <a:ea typeface="Ubuntu"/>
                <a:cs typeface="Ubuntu"/>
                <a:sym typeface="Ubuntu"/>
              </a:rPr>
              <a:t>Brainstorm as many solutions to each HWM</a:t>
            </a:r>
            <a:endParaRPr sz="1500">
              <a:solidFill>
                <a:schemeClr val="accent5"/>
              </a:solidFill>
              <a:latin typeface="Ubuntu"/>
              <a:ea typeface="Ubuntu"/>
              <a:cs typeface="Ubuntu"/>
              <a:sym typeface="Ubuntu"/>
            </a:endParaRPr>
          </a:p>
          <a:p>
            <a:pPr marL="457200" lvl="0" indent="-323850" algn="l" rtl="0">
              <a:lnSpc>
                <a:spcPct val="150000"/>
              </a:lnSpc>
              <a:spcBef>
                <a:spcPts val="0"/>
              </a:spcBef>
              <a:spcAft>
                <a:spcPts val="0"/>
              </a:spcAft>
              <a:buClr>
                <a:schemeClr val="accent5"/>
              </a:buClr>
              <a:buSzPts val="1500"/>
              <a:buFont typeface="Ubuntu"/>
              <a:buChar char="●"/>
            </a:pPr>
            <a:r>
              <a:rPr lang="en" sz="1500">
                <a:solidFill>
                  <a:schemeClr val="accent5"/>
                </a:solidFill>
                <a:latin typeface="Ubuntu"/>
                <a:ea typeface="Ubuntu"/>
                <a:cs typeface="Ubuntu"/>
                <a:sym typeface="Ubuntu"/>
              </a:rPr>
              <a:t>Each of the four members put a * by each idea they would be willing to continue</a:t>
            </a:r>
            <a:endParaRPr sz="1500">
              <a:solidFill>
                <a:schemeClr val="accent5"/>
              </a:solidFill>
              <a:latin typeface="Ubuntu"/>
              <a:ea typeface="Ubuntu"/>
              <a:cs typeface="Ubuntu"/>
              <a:sym typeface="Ubuntu"/>
            </a:endParaRPr>
          </a:p>
          <a:p>
            <a:pPr marL="457200" lvl="0" indent="-323850" algn="l" rtl="0">
              <a:lnSpc>
                <a:spcPct val="150000"/>
              </a:lnSpc>
              <a:spcBef>
                <a:spcPts val="0"/>
              </a:spcBef>
              <a:spcAft>
                <a:spcPts val="0"/>
              </a:spcAft>
              <a:buClr>
                <a:schemeClr val="accent5"/>
              </a:buClr>
              <a:buSzPts val="1500"/>
              <a:buFont typeface="Ubuntu"/>
              <a:buChar char="●"/>
            </a:pPr>
            <a:r>
              <a:rPr lang="en" sz="1500">
                <a:solidFill>
                  <a:schemeClr val="accent5"/>
                </a:solidFill>
                <a:latin typeface="Ubuntu"/>
                <a:ea typeface="Ubuntu"/>
                <a:cs typeface="Ubuntu"/>
                <a:sym typeface="Ubuntu"/>
              </a:rPr>
              <a:t>All ideas with 3 or more * were put into a quantitative voting process</a:t>
            </a:r>
            <a:endParaRPr sz="1500">
              <a:solidFill>
                <a:schemeClr val="accent5"/>
              </a:solidFill>
              <a:latin typeface="Ubuntu"/>
              <a:ea typeface="Ubuntu"/>
              <a:cs typeface="Ubuntu"/>
              <a:sym typeface="Ubuntu"/>
            </a:endParaRPr>
          </a:p>
          <a:p>
            <a:pPr marL="457200" lvl="0" indent="-323850" algn="l" rtl="0">
              <a:lnSpc>
                <a:spcPct val="150000"/>
              </a:lnSpc>
              <a:spcBef>
                <a:spcPts val="0"/>
              </a:spcBef>
              <a:spcAft>
                <a:spcPts val="0"/>
              </a:spcAft>
              <a:buClr>
                <a:schemeClr val="accent5"/>
              </a:buClr>
              <a:buSzPts val="1500"/>
              <a:buFont typeface="Ubuntu"/>
              <a:buChar char="●"/>
            </a:pPr>
            <a:r>
              <a:rPr lang="en" sz="1500">
                <a:solidFill>
                  <a:schemeClr val="accent5"/>
                </a:solidFill>
                <a:latin typeface="Ubuntu"/>
                <a:ea typeface="Ubuntu"/>
                <a:cs typeface="Ubuntu"/>
                <a:sym typeface="Ubuntu"/>
              </a:rPr>
              <a:t>Each member ranked each idea on the axis of (1) Personal Interest (2) Novelty (3) Significant UI learning possible (4) Impact from 1-6</a:t>
            </a:r>
            <a:endParaRPr sz="1500">
              <a:solidFill>
                <a:schemeClr val="accent5"/>
              </a:solidFill>
              <a:latin typeface="Ubuntu"/>
              <a:ea typeface="Ubuntu"/>
              <a:cs typeface="Ubuntu"/>
              <a:sym typeface="Ubuntu"/>
            </a:endParaRPr>
          </a:p>
          <a:p>
            <a:pPr marL="457200" lvl="0" indent="-323850" algn="l" rtl="0">
              <a:lnSpc>
                <a:spcPct val="150000"/>
              </a:lnSpc>
              <a:spcBef>
                <a:spcPts val="0"/>
              </a:spcBef>
              <a:spcAft>
                <a:spcPts val="0"/>
              </a:spcAft>
              <a:buClr>
                <a:schemeClr val="accent5"/>
              </a:buClr>
              <a:buSzPts val="1500"/>
              <a:buFont typeface="Ubuntu"/>
              <a:buChar char="●"/>
            </a:pPr>
            <a:r>
              <a:rPr lang="en" sz="1500">
                <a:solidFill>
                  <a:schemeClr val="accent5"/>
                </a:solidFill>
                <a:latin typeface="Ubuntu"/>
                <a:ea typeface="Ubuntu"/>
                <a:cs typeface="Ubuntu"/>
                <a:sym typeface="Ubuntu"/>
              </a:rPr>
              <a:t>The top ideas were discussed and finalized!</a:t>
            </a:r>
            <a:endParaRPr sz="1500">
              <a:solidFill>
                <a:schemeClr val="accent5"/>
              </a:solidFill>
              <a:latin typeface="Ubuntu"/>
              <a:ea typeface="Ubuntu"/>
              <a:cs typeface="Ubuntu"/>
              <a:sym typeface="Ubuntu"/>
            </a:endParaRPr>
          </a:p>
        </p:txBody>
      </p:sp>
      <p:grpSp>
        <p:nvGrpSpPr>
          <p:cNvPr id="953" name="Google Shape;953;p56"/>
          <p:cNvGrpSpPr/>
          <p:nvPr/>
        </p:nvGrpSpPr>
        <p:grpSpPr>
          <a:xfrm rot="10800000">
            <a:off x="7887770" y="539509"/>
            <a:ext cx="542964" cy="465786"/>
            <a:chOff x="5863675" y="3789852"/>
            <a:chExt cx="542964" cy="465786"/>
          </a:xfrm>
        </p:grpSpPr>
        <p:sp>
          <p:nvSpPr>
            <p:cNvPr id="954" name="Google Shape;954;p5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56"/>
          <p:cNvGrpSpPr/>
          <p:nvPr/>
        </p:nvGrpSpPr>
        <p:grpSpPr>
          <a:xfrm rot="10800000" flipH="1">
            <a:off x="713219" y="463903"/>
            <a:ext cx="542964" cy="465786"/>
            <a:chOff x="5863675" y="3789852"/>
            <a:chExt cx="542964" cy="465786"/>
          </a:xfrm>
        </p:grpSpPr>
        <p:sp>
          <p:nvSpPr>
            <p:cNvPr id="957" name="Google Shape;957;p5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962"/>
        <p:cNvGrpSpPr/>
        <p:nvPr/>
      </p:nvGrpSpPr>
      <p:grpSpPr>
        <a:xfrm>
          <a:off x="0" y="0"/>
          <a:ext cx="0" cy="0"/>
          <a:chOff x="0" y="0"/>
          <a:chExt cx="0" cy="0"/>
        </a:xfrm>
      </p:grpSpPr>
      <p:sp>
        <p:nvSpPr>
          <p:cNvPr id="963" name="Google Shape;963;p57"/>
          <p:cNvSpPr txBox="1">
            <a:spLocks noGrp="1"/>
          </p:cNvSpPr>
          <p:nvPr>
            <p:ph type="title"/>
          </p:nvPr>
        </p:nvSpPr>
        <p:spPr>
          <a:xfrm>
            <a:off x="713225" y="3109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HMW make investing low effort?</a:t>
            </a:r>
            <a:endParaRPr/>
          </a:p>
        </p:txBody>
      </p:sp>
      <p:sp>
        <p:nvSpPr>
          <p:cNvPr id="964" name="Google Shape;964;p57"/>
          <p:cNvSpPr txBox="1"/>
          <p:nvPr/>
        </p:nvSpPr>
        <p:spPr>
          <a:xfrm>
            <a:off x="791700" y="894750"/>
            <a:ext cx="7560600" cy="32016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sz="1100">
                <a:highlight>
                  <a:srgbClr val="FFF2CC"/>
                </a:highlight>
              </a:rPr>
              <a:t>Let someone else / platform invest for you based on your risk tolerance**</a:t>
            </a:r>
            <a:endParaRPr sz="1100">
              <a:highlight>
                <a:srgbClr val="FFF2CC"/>
              </a:highlight>
            </a:endParaRPr>
          </a:p>
          <a:p>
            <a:pPr marL="457200" lvl="0" indent="-298450" algn="l" rtl="0">
              <a:lnSpc>
                <a:spcPct val="115000"/>
              </a:lnSpc>
              <a:spcBef>
                <a:spcPts val="0"/>
              </a:spcBef>
              <a:spcAft>
                <a:spcPts val="0"/>
              </a:spcAft>
              <a:buSzPts val="1100"/>
              <a:buChar char="●"/>
            </a:pPr>
            <a:r>
              <a:rPr lang="en" sz="1100"/>
              <a:t>Give daily minutes of market news/trends and recommendations on how to make decisions. </a:t>
            </a:r>
            <a:endParaRPr sz="1100"/>
          </a:p>
          <a:p>
            <a:pPr marL="457200" lvl="0" indent="-298450" algn="l" rtl="0">
              <a:lnSpc>
                <a:spcPct val="115000"/>
              </a:lnSpc>
              <a:spcBef>
                <a:spcPts val="0"/>
              </a:spcBef>
              <a:spcAft>
                <a:spcPts val="0"/>
              </a:spcAft>
              <a:buSzPts val="1100"/>
              <a:buChar char="●"/>
            </a:pPr>
            <a:r>
              <a:rPr lang="en" sz="1100">
                <a:highlight>
                  <a:srgbClr val="FFF2CC"/>
                </a:highlight>
              </a:rPr>
              <a:t>Create an “onboarding” flow to introduce users to different investment options, and Recommend different automated investment plans for users based on user preference (their goals, the amount of risk they want to take, etc.) ****</a:t>
            </a:r>
            <a:endParaRPr sz="1100">
              <a:highlight>
                <a:srgbClr val="FFF2CC"/>
              </a:highlight>
            </a:endParaRPr>
          </a:p>
          <a:p>
            <a:pPr marL="457200" lvl="0" indent="-298450" algn="l" rtl="0">
              <a:lnSpc>
                <a:spcPct val="115000"/>
              </a:lnSpc>
              <a:spcBef>
                <a:spcPts val="0"/>
              </a:spcBef>
              <a:spcAft>
                <a:spcPts val="0"/>
              </a:spcAft>
              <a:buSzPts val="1100"/>
              <a:buChar char="●"/>
            </a:pPr>
            <a:r>
              <a:rPr lang="en" sz="1100"/>
              <a:t>Give suggestions on how much of the user’s income the user should invest, and urge them to start taking small steps</a:t>
            </a:r>
            <a:endParaRPr sz="1100"/>
          </a:p>
          <a:p>
            <a:pPr marL="457200" lvl="0" indent="-298450" algn="l" rtl="0">
              <a:lnSpc>
                <a:spcPct val="115000"/>
              </a:lnSpc>
              <a:spcBef>
                <a:spcPts val="0"/>
              </a:spcBef>
              <a:spcAft>
                <a:spcPts val="0"/>
              </a:spcAft>
              <a:buSzPts val="1100"/>
              <a:buChar char="●"/>
            </a:pPr>
            <a:r>
              <a:rPr lang="en" sz="1100"/>
              <a:t>Show people how others with similar values have been investing for reference</a:t>
            </a:r>
            <a:endParaRPr sz="1100"/>
          </a:p>
          <a:p>
            <a:pPr marL="457200" lvl="0" indent="-298450" algn="l" rtl="0">
              <a:lnSpc>
                <a:spcPct val="115000"/>
              </a:lnSpc>
              <a:spcBef>
                <a:spcPts val="0"/>
              </a:spcBef>
              <a:spcAft>
                <a:spcPts val="0"/>
              </a:spcAft>
              <a:buSzPts val="1100"/>
              <a:buChar char="●"/>
            </a:pPr>
            <a:r>
              <a:rPr lang="en" sz="1100">
                <a:highlight>
                  <a:srgbClr val="FFF2CC"/>
                </a:highlight>
              </a:rPr>
              <a:t>Folks join the website saying just the amount that they want to invest and their risk tolerance. Money is automatically invested in different categories and amounts, and they just see how the account is doing.***</a:t>
            </a:r>
            <a:endParaRPr sz="1100">
              <a:highlight>
                <a:srgbClr val="FFF2CC"/>
              </a:highlight>
            </a:endParaRPr>
          </a:p>
          <a:p>
            <a:pPr marL="457200" lvl="0" indent="-298450" algn="l" rtl="0">
              <a:lnSpc>
                <a:spcPct val="115000"/>
              </a:lnSpc>
              <a:spcBef>
                <a:spcPts val="0"/>
              </a:spcBef>
              <a:spcAft>
                <a:spcPts val="0"/>
              </a:spcAft>
              <a:buSzPts val="1100"/>
              <a:buChar char="●"/>
            </a:pPr>
            <a:r>
              <a:rPr lang="en" sz="1100"/>
              <a:t>On demand financial advisors. Like telehealth where people have doctor’s appointments online, they can just go on the site to get immediate help or even be assigned to a permanent money manager. ** </a:t>
            </a:r>
            <a:endParaRPr sz="1100"/>
          </a:p>
          <a:p>
            <a:pPr marL="457200" lvl="0" indent="-298450" algn="l" rtl="0">
              <a:lnSpc>
                <a:spcPct val="115000"/>
              </a:lnSpc>
              <a:spcBef>
                <a:spcPts val="0"/>
              </a:spcBef>
              <a:spcAft>
                <a:spcPts val="0"/>
              </a:spcAft>
              <a:buSzPts val="1100"/>
              <a:buChar char="●"/>
            </a:pPr>
            <a:r>
              <a:rPr lang="en" sz="1100">
                <a:highlight>
                  <a:srgbClr val="FFF2CC"/>
                </a:highlight>
              </a:rPr>
              <a:t>Step-by-step instructional program (like for college seniors) where they set up and invest their first $20 and take them through the process of an incremental amount. ***</a:t>
            </a:r>
            <a:endParaRPr sz="1100">
              <a:highlight>
                <a:srgbClr val="FFF2CC"/>
              </a:highlight>
            </a:endParaRPr>
          </a:p>
          <a:p>
            <a:pPr marL="457200" lvl="0" indent="-298450" algn="l" rtl="0">
              <a:lnSpc>
                <a:spcPct val="115000"/>
              </a:lnSpc>
              <a:spcBef>
                <a:spcPts val="0"/>
              </a:spcBef>
              <a:spcAft>
                <a:spcPts val="0"/>
              </a:spcAft>
              <a:buSzPts val="1100"/>
              <a:buChar char="●"/>
            </a:pPr>
            <a:r>
              <a:rPr lang="en" sz="1100"/>
              <a:t>Follow successful fund manager’s investing strategies and decisions, then make co-investment </a:t>
            </a:r>
            <a:endParaRPr sz="1100"/>
          </a:p>
          <a:p>
            <a:pPr marL="457200" lvl="0" indent="-298450" algn="l" rtl="0">
              <a:lnSpc>
                <a:spcPct val="115000"/>
              </a:lnSpc>
              <a:spcBef>
                <a:spcPts val="0"/>
              </a:spcBef>
              <a:spcAft>
                <a:spcPts val="0"/>
              </a:spcAft>
              <a:buSzPts val="1100"/>
              <a:buChar char="●"/>
            </a:pPr>
            <a:r>
              <a:rPr lang="en" sz="1100"/>
              <a:t>Encourage investing over long term, help people get over the stress of the unpredictable short-term fluctuation of the market </a:t>
            </a:r>
            <a:endParaRPr sz="1100"/>
          </a:p>
          <a:p>
            <a:pPr marL="457200" lvl="0" indent="-298450" algn="l" rtl="0">
              <a:lnSpc>
                <a:spcPct val="115000"/>
              </a:lnSpc>
              <a:spcBef>
                <a:spcPts val="0"/>
              </a:spcBef>
              <a:spcAft>
                <a:spcPts val="0"/>
              </a:spcAft>
              <a:buSzPts val="1100"/>
              <a:buChar char="●"/>
            </a:pPr>
            <a:r>
              <a:rPr lang="en" sz="1100">
                <a:highlight>
                  <a:srgbClr val="FFF2CC"/>
                </a:highlight>
              </a:rPr>
              <a:t>Split the money to periodically invest in different categories and options, diversify the investment portfolio ***</a:t>
            </a:r>
            <a:endParaRPr sz="1100">
              <a:highlight>
                <a:srgbClr val="FFF2CC"/>
              </a:highlight>
            </a:endParaRPr>
          </a:p>
          <a:p>
            <a:pPr marL="457200" lvl="0" indent="-298450" algn="l" rtl="0">
              <a:lnSpc>
                <a:spcPct val="115000"/>
              </a:lnSpc>
              <a:spcBef>
                <a:spcPts val="0"/>
              </a:spcBef>
              <a:spcAft>
                <a:spcPts val="0"/>
              </a:spcAft>
              <a:buSzPts val="1100"/>
              <a:buChar char="●"/>
            </a:pPr>
            <a:r>
              <a:rPr lang="en" sz="1100"/>
              <a:t>Simulate/project gains/losses **</a:t>
            </a:r>
            <a:endParaRPr sz="1100"/>
          </a:p>
          <a:p>
            <a:pPr marL="457200" lvl="0" indent="-298450" algn="l" rtl="0">
              <a:lnSpc>
                <a:spcPct val="115000"/>
              </a:lnSpc>
              <a:spcBef>
                <a:spcPts val="0"/>
              </a:spcBef>
              <a:spcAft>
                <a:spcPts val="0"/>
              </a:spcAft>
              <a:buSzPts val="1100"/>
              <a:buChar char="●"/>
            </a:pPr>
            <a:r>
              <a:rPr lang="en" sz="1100"/>
              <a:t>Filter details and show digestible relevant pieces of info.</a:t>
            </a:r>
            <a:endParaRPr sz="1100"/>
          </a:p>
          <a:p>
            <a:pPr marL="457200" lvl="0" indent="-298450" algn="l" rtl="0">
              <a:lnSpc>
                <a:spcPct val="115000"/>
              </a:lnSpc>
              <a:spcBef>
                <a:spcPts val="0"/>
              </a:spcBef>
              <a:spcAft>
                <a:spcPts val="0"/>
              </a:spcAft>
              <a:buSzPts val="1100"/>
              <a:buChar char="●"/>
            </a:pPr>
            <a:r>
              <a:rPr lang="en" sz="1100"/>
              <a:t>Match fin advisors with personal preferences that match.</a:t>
            </a:r>
            <a:endParaRPr>
              <a:solidFill>
                <a:schemeClr val="accent5"/>
              </a:solidFill>
              <a:latin typeface="Ubuntu"/>
              <a:ea typeface="Ubuntu"/>
              <a:cs typeface="Ubuntu"/>
              <a:sym typeface="Ubuntu"/>
            </a:endParaRPr>
          </a:p>
        </p:txBody>
      </p:sp>
      <p:grpSp>
        <p:nvGrpSpPr>
          <p:cNvPr id="965" name="Google Shape;965;p57"/>
          <p:cNvGrpSpPr/>
          <p:nvPr/>
        </p:nvGrpSpPr>
        <p:grpSpPr>
          <a:xfrm rot="10800000">
            <a:off x="7887770" y="310909"/>
            <a:ext cx="542964" cy="465786"/>
            <a:chOff x="5863675" y="3789852"/>
            <a:chExt cx="542964" cy="465786"/>
          </a:xfrm>
        </p:grpSpPr>
        <p:sp>
          <p:nvSpPr>
            <p:cNvPr id="966" name="Google Shape;966;p5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57"/>
          <p:cNvGrpSpPr/>
          <p:nvPr/>
        </p:nvGrpSpPr>
        <p:grpSpPr>
          <a:xfrm rot="10800000" flipH="1">
            <a:off x="713219" y="235303"/>
            <a:ext cx="542964" cy="465786"/>
            <a:chOff x="5863675" y="3789852"/>
            <a:chExt cx="542964" cy="465786"/>
          </a:xfrm>
        </p:grpSpPr>
        <p:sp>
          <p:nvSpPr>
            <p:cNvPr id="969" name="Google Shape;969;p5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974"/>
        <p:cNvGrpSpPr/>
        <p:nvPr/>
      </p:nvGrpSpPr>
      <p:grpSpPr>
        <a:xfrm>
          <a:off x="0" y="0"/>
          <a:ext cx="0" cy="0"/>
          <a:chOff x="0" y="0"/>
          <a:chExt cx="0" cy="0"/>
        </a:xfrm>
      </p:grpSpPr>
      <p:sp>
        <p:nvSpPr>
          <p:cNvPr id="975" name="Google Shape;975;p58"/>
          <p:cNvSpPr txBox="1">
            <a:spLocks noGrp="1"/>
          </p:cNvSpPr>
          <p:nvPr>
            <p:ph type="title"/>
          </p:nvPr>
        </p:nvSpPr>
        <p:spPr>
          <a:xfrm>
            <a:off x="713225" y="6157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HMW increase transparency in the</a:t>
            </a:r>
            <a:endParaRPr/>
          </a:p>
          <a:p>
            <a:pPr marL="0" lvl="0" indent="0" algn="ctr" rtl="0">
              <a:spcBef>
                <a:spcPts val="0"/>
              </a:spcBef>
              <a:spcAft>
                <a:spcPts val="0"/>
              </a:spcAft>
              <a:buNone/>
            </a:pPr>
            <a:r>
              <a:rPr lang="en"/>
              <a:t> investment process?</a:t>
            </a:r>
            <a:endParaRPr/>
          </a:p>
        </p:txBody>
      </p:sp>
      <p:sp>
        <p:nvSpPr>
          <p:cNvPr id="976" name="Google Shape;976;p58"/>
          <p:cNvSpPr txBox="1"/>
          <p:nvPr/>
        </p:nvSpPr>
        <p:spPr>
          <a:xfrm>
            <a:off x="791675" y="1564225"/>
            <a:ext cx="7560600" cy="32016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sz="1100"/>
              <a:t>Granting investors access to a company’s prices, market position, and audited financial statements.*</a:t>
            </a:r>
            <a:endParaRPr sz="1100"/>
          </a:p>
          <a:p>
            <a:pPr marL="457200" lvl="0" indent="-298450" algn="l" rtl="0">
              <a:lnSpc>
                <a:spcPct val="115000"/>
              </a:lnSpc>
              <a:spcBef>
                <a:spcPts val="0"/>
              </a:spcBef>
              <a:spcAft>
                <a:spcPts val="0"/>
              </a:spcAft>
              <a:buSzPts val="1100"/>
              <a:buChar char="●"/>
            </a:pPr>
            <a:r>
              <a:rPr lang="en" sz="1100"/>
              <a:t>Connect users to trustworthy financial advisors based on reviews</a:t>
            </a:r>
            <a:endParaRPr sz="1100"/>
          </a:p>
          <a:p>
            <a:pPr marL="457200" lvl="0" indent="-298450" algn="l" rtl="0">
              <a:lnSpc>
                <a:spcPct val="115000"/>
              </a:lnSpc>
              <a:spcBef>
                <a:spcPts val="0"/>
              </a:spcBef>
              <a:spcAft>
                <a:spcPts val="0"/>
              </a:spcAft>
              <a:buSzPts val="1100"/>
              <a:buChar char="●"/>
            </a:pPr>
            <a:r>
              <a:rPr lang="en" sz="1100"/>
              <a:t>Giving the user recommendations from multiple sources (financial advisors)</a:t>
            </a:r>
            <a:endParaRPr sz="1100"/>
          </a:p>
          <a:p>
            <a:pPr marL="457200" lvl="0" indent="-298450" algn="l" rtl="0">
              <a:lnSpc>
                <a:spcPct val="115000"/>
              </a:lnSpc>
              <a:spcBef>
                <a:spcPts val="0"/>
              </a:spcBef>
              <a:spcAft>
                <a:spcPts val="0"/>
              </a:spcAft>
              <a:buSzPts val="1100"/>
              <a:buChar char="●"/>
            </a:pPr>
            <a:r>
              <a:rPr lang="en" sz="1100"/>
              <a:t>Give user tax info that’s relevant to them based on inputs from them, and give investment recommendations that optimizes income with tax considered</a:t>
            </a:r>
            <a:endParaRPr sz="1100"/>
          </a:p>
          <a:p>
            <a:pPr marL="457200" lvl="0" indent="-298450" algn="l" rtl="0">
              <a:lnSpc>
                <a:spcPct val="115000"/>
              </a:lnSpc>
              <a:spcBef>
                <a:spcPts val="0"/>
              </a:spcBef>
              <a:spcAft>
                <a:spcPts val="0"/>
              </a:spcAft>
              <a:buSzPts val="1100"/>
              <a:buChar char="●"/>
            </a:pPr>
            <a:r>
              <a:rPr lang="en" sz="1100"/>
              <a:t>Dating app but for financial advisors. people put in their values and needs, and are matched.**</a:t>
            </a:r>
            <a:endParaRPr sz="1100"/>
          </a:p>
          <a:p>
            <a:pPr marL="457200" lvl="0" indent="-298450" algn="l" rtl="0">
              <a:lnSpc>
                <a:spcPct val="115000"/>
              </a:lnSpc>
              <a:spcBef>
                <a:spcPts val="0"/>
              </a:spcBef>
              <a:spcAft>
                <a:spcPts val="0"/>
              </a:spcAft>
              <a:buSzPts val="1100"/>
              <a:buChar char="●"/>
            </a:pPr>
            <a:r>
              <a:rPr lang="en" sz="1100"/>
              <a:t>Investors input the amount and company they will invest in, and the app predicts what that investment will look like in 1 month, 6, a year, 5, 10, 15… A lot of times people will be guessing and doing math like EBITDA to predict how profitable they will be. **</a:t>
            </a:r>
            <a:endParaRPr sz="1100"/>
          </a:p>
          <a:p>
            <a:pPr marL="457200" lvl="0" indent="-298450" algn="l" rtl="0">
              <a:lnSpc>
                <a:spcPct val="115000"/>
              </a:lnSpc>
              <a:spcBef>
                <a:spcPts val="0"/>
              </a:spcBef>
              <a:spcAft>
                <a:spcPts val="0"/>
              </a:spcAft>
              <a:buSzPts val="1100"/>
              <a:buChar char="●"/>
            </a:pPr>
            <a:r>
              <a:rPr lang="en" sz="1100"/>
              <a:t>Input investing details and outputs outcome in graphic format. Ie how much invested, profits, expectations for future, etc.</a:t>
            </a:r>
            <a:endParaRPr sz="1100"/>
          </a:p>
          <a:p>
            <a:pPr marL="457200" lvl="0" indent="-298450" algn="l" rtl="0">
              <a:lnSpc>
                <a:spcPct val="115000"/>
              </a:lnSpc>
              <a:spcBef>
                <a:spcPts val="0"/>
              </a:spcBef>
              <a:spcAft>
                <a:spcPts val="0"/>
              </a:spcAft>
              <a:buSzPts val="1100"/>
              <a:buChar char="●"/>
            </a:pPr>
            <a:r>
              <a:rPr lang="en" sz="1100"/>
              <a:t>Financial concepts / market updates in graphic format. Swipe and explain like a picture book.</a:t>
            </a:r>
            <a:endParaRPr sz="1100"/>
          </a:p>
          <a:p>
            <a:pPr marL="457200" lvl="0" indent="-298450" algn="l" rtl="0">
              <a:lnSpc>
                <a:spcPct val="115000"/>
              </a:lnSpc>
              <a:spcBef>
                <a:spcPts val="0"/>
              </a:spcBef>
              <a:spcAft>
                <a:spcPts val="0"/>
              </a:spcAft>
              <a:buSzPts val="1100"/>
              <a:buChar char="●"/>
            </a:pPr>
            <a:r>
              <a:rPr lang="en" sz="1100"/>
              <a:t>App sees current investments and bank balance to recommend where more money should be invested.</a:t>
            </a:r>
            <a:endParaRPr sz="1100"/>
          </a:p>
          <a:p>
            <a:pPr marL="457200" lvl="0" indent="-298450" algn="l" rtl="0">
              <a:lnSpc>
                <a:spcPct val="115000"/>
              </a:lnSpc>
              <a:spcBef>
                <a:spcPts val="0"/>
              </a:spcBef>
              <a:spcAft>
                <a:spcPts val="0"/>
              </a:spcAft>
              <a:buSzPts val="1100"/>
              <a:buChar char="●"/>
            </a:pPr>
            <a:r>
              <a:rPr lang="en" sz="1100"/>
              <a:t>Require the financial advisor to make available to their advisees the real-time changes in total investment amount, categories, number and value of shares, investment return</a:t>
            </a:r>
            <a:endParaRPr sz="1100"/>
          </a:p>
          <a:p>
            <a:pPr marL="457200" lvl="0" indent="-298450" algn="l" rtl="0">
              <a:lnSpc>
                <a:spcPct val="115000"/>
              </a:lnSpc>
              <a:spcBef>
                <a:spcPts val="0"/>
              </a:spcBef>
              <a:spcAft>
                <a:spcPts val="0"/>
              </a:spcAft>
              <a:buSzPts val="1100"/>
              <a:buChar char="●"/>
            </a:pPr>
            <a:r>
              <a:rPr lang="en" sz="1100"/>
              <a:t>Make the trading rules of the investing market available and easily understandable to the investors </a:t>
            </a:r>
            <a:endParaRPr sz="1100">
              <a:highlight>
                <a:srgbClr val="FFF2CC"/>
              </a:highlight>
            </a:endParaRPr>
          </a:p>
        </p:txBody>
      </p:sp>
      <p:grpSp>
        <p:nvGrpSpPr>
          <p:cNvPr id="977" name="Google Shape;977;p58"/>
          <p:cNvGrpSpPr/>
          <p:nvPr/>
        </p:nvGrpSpPr>
        <p:grpSpPr>
          <a:xfrm rot="10800000">
            <a:off x="7887770" y="615709"/>
            <a:ext cx="542964" cy="465786"/>
            <a:chOff x="5863675" y="3789852"/>
            <a:chExt cx="542964" cy="465786"/>
          </a:xfrm>
        </p:grpSpPr>
        <p:sp>
          <p:nvSpPr>
            <p:cNvPr id="978" name="Google Shape;978;p5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58"/>
          <p:cNvGrpSpPr/>
          <p:nvPr/>
        </p:nvGrpSpPr>
        <p:grpSpPr>
          <a:xfrm rot="10800000" flipH="1">
            <a:off x="713219" y="540103"/>
            <a:ext cx="542964" cy="465786"/>
            <a:chOff x="5863675" y="3789852"/>
            <a:chExt cx="542964" cy="465786"/>
          </a:xfrm>
        </p:grpSpPr>
        <p:sp>
          <p:nvSpPr>
            <p:cNvPr id="981" name="Google Shape;981;p5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986"/>
        <p:cNvGrpSpPr/>
        <p:nvPr/>
      </p:nvGrpSpPr>
      <p:grpSpPr>
        <a:xfrm>
          <a:off x="0" y="0"/>
          <a:ext cx="0" cy="0"/>
          <a:chOff x="0" y="0"/>
          <a:chExt cx="0" cy="0"/>
        </a:xfrm>
      </p:grpSpPr>
      <p:sp>
        <p:nvSpPr>
          <p:cNvPr id="987" name="Google Shape;987;p59"/>
          <p:cNvSpPr txBox="1">
            <a:spLocks noGrp="1"/>
          </p:cNvSpPr>
          <p:nvPr>
            <p:ph type="title"/>
          </p:nvPr>
        </p:nvSpPr>
        <p:spPr>
          <a:xfrm>
            <a:off x="713225" y="6157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HMW make investing feel like </a:t>
            </a:r>
            <a:endParaRPr/>
          </a:p>
          <a:p>
            <a:pPr marL="0" lvl="0" indent="0" algn="ctr" rtl="0">
              <a:spcBef>
                <a:spcPts val="0"/>
              </a:spcBef>
              <a:spcAft>
                <a:spcPts val="0"/>
              </a:spcAft>
              <a:buNone/>
            </a:pPr>
            <a:r>
              <a:rPr lang="en"/>
              <a:t>saving money in a bank?</a:t>
            </a:r>
            <a:endParaRPr/>
          </a:p>
        </p:txBody>
      </p:sp>
      <p:sp>
        <p:nvSpPr>
          <p:cNvPr id="988" name="Google Shape;988;p59"/>
          <p:cNvSpPr txBox="1"/>
          <p:nvPr/>
        </p:nvSpPr>
        <p:spPr>
          <a:xfrm>
            <a:off x="791675" y="1564225"/>
            <a:ext cx="7560600" cy="32016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sz="1100"/>
              <a:t>Increase success rate of investment, minimize loss </a:t>
            </a:r>
            <a:endParaRPr sz="1100"/>
          </a:p>
          <a:p>
            <a:pPr marL="457200" lvl="0" indent="-298450" algn="l" rtl="0">
              <a:lnSpc>
                <a:spcPct val="115000"/>
              </a:lnSpc>
              <a:spcBef>
                <a:spcPts val="0"/>
              </a:spcBef>
              <a:spcAft>
                <a:spcPts val="0"/>
              </a:spcAft>
              <a:buSzPts val="1100"/>
              <a:buChar char="●"/>
            </a:pPr>
            <a:r>
              <a:rPr lang="en" sz="1100">
                <a:highlight>
                  <a:srgbClr val="FFF2CC"/>
                </a:highlight>
              </a:rPr>
              <a:t>Create a monthly routine for users to invest a certain amount ***</a:t>
            </a:r>
            <a:endParaRPr sz="1100">
              <a:highlight>
                <a:srgbClr val="FFF2CC"/>
              </a:highlight>
            </a:endParaRPr>
          </a:p>
          <a:p>
            <a:pPr marL="457200" lvl="0" indent="-298450" algn="l" rtl="0">
              <a:lnSpc>
                <a:spcPct val="115000"/>
              </a:lnSpc>
              <a:spcBef>
                <a:spcPts val="0"/>
              </a:spcBef>
              <a:spcAft>
                <a:spcPts val="0"/>
              </a:spcAft>
              <a:buSzPts val="1100"/>
              <a:buChar char="●"/>
            </a:pPr>
            <a:r>
              <a:rPr lang="en" sz="1100">
                <a:highlight>
                  <a:srgbClr val="FFF2CC"/>
                </a:highlight>
              </a:rPr>
              <a:t>Creating an investment simulation that operates under the current market conditions. Makes investment predictable ***</a:t>
            </a:r>
            <a:endParaRPr sz="1100">
              <a:highlight>
                <a:srgbClr val="FFF2CC"/>
              </a:highlight>
            </a:endParaRPr>
          </a:p>
          <a:p>
            <a:pPr marL="457200" lvl="0" indent="-298450" algn="l" rtl="0">
              <a:lnSpc>
                <a:spcPct val="115000"/>
              </a:lnSpc>
              <a:spcBef>
                <a:spcPts val="0"/>
              </a:spcBef>
              <a:spcAft>
                <a:spcPts val="0"/>
              </a:spcAft>
              <a:buSzPts val="1100"/>
              <a:buChar char="●"/>
            </a:pPr>
            <a:r>
              <a:rPr lang="en" sz="1100"/>
              <a:t>Savings account = you are putting money in for the long term and have very limited money you can take out. In the same way, this app would accept money but limit what you can take out for years at a time. *</a:t>
            </a:r>
            <a:endParaRPr sz="1100"/>
          </a:p>
          <a:p>
            <a:pPr marL="457200" lvl="0" indent="-298450" algn="l" rtl="0">
              <a:lnSpc>
                <a:spcPct val="115000"/>
              </a:lnSpc>
              <a:spcBef>
                <a:spcPts val="0"/>
              </a:spcBef>
              <a:spcAft>
                <a:spcPts val="0"/>
              </a:spcAft>
              <a:buSzPts val="1100"/>
              <a:buChar char="●"/>
            </a:pPr>
            <a:r>
              <a:rPr lang="en" sz="1100"/>
              <a:t>Fractional trading with friends. All invest in Apple (that might be in hundreds) but chip in 1/5 each to own the stock collectively.*</a:t>
            </a:r>
            <a:endParaRPr sz="1100"/>
          </a:p>
          <a:p>
            <a:pPr marL="457200" lvl="0" indent="-298450" algn="l" rtl="0">
              <a:lnSpc>
                <a:spcPct val="115000"/>
              </a:lnSpc>
              <a:spcBef>
                <a:spcPts val="0"/>
              </a:spcBef>
              <a:spcAft>
                <a:spcPts val="0"/>
              </a:spcAft>
              <a:buSzPts val="1100"/>
              <a:buChar char="●"/>
            </a:pPr>
            <a:r>
              <a:rPr lang="en" sz="1100"/>
              <a:t>Holds a certain amount of a person’s salary in the app to invest. Continually pings the person for reminders (kind of like you have to move debit card money to savings account or you have to pay off your credit card) *</a:t>
            </a:r>
            <a:endParaRPr sz="1100"/>
          </a:p>
          <a:p>
            <a:pPr marL="457200" lvl="0" indent="-298450" algn="l" rtl="0">
              <a:lnSpc>
                <a:spcPct val="115000"/>
              </a:lnSpc>
              <a:spcBef>
                <a:spcPts val="0"/>
              </a:spcBef>
              <a:spcAft>
                <a:spcPts val="0"/>
              </a:spcAft>
              <a:buSzPts val="1100"/>
              <a:buChar char="●"/>
            </a:pPr>
            <a:r>
              <a:rPr lang="en" sz="1100"/>
              <a:t>Get teenagers to start investing with their allowances, small amount, develop habit, make them comfortable with investing as with saving **</a:t>
            </a:r>
            <a:endParaRPr sz="1100"/>
          </a:p>
          <a:p>
            <a:pPr marL="457200" lvl="0" indent="-298450" algn="l" rtl="0">
              <a:lnSpc>
                <a:spcPct val="115000"/>
              </a:lnSpc>
              <a:spcBef>
                <a:spcPts val="0"/>
              </a:spcBef>
              <a:spcAft>
                <a:spcPts val="0"/>
              </a:spcAft>
              <a:buSzPts val="1100"/>
              <a:buChar char="●"/>
            </a:pPr>
            <a:r>
              <a:rPr lang="en" sz="1100"/>
              <a:t>Make it a priority that the total return is always &gt;= principal*</a:t>
            </a:r>
            <a:endParaRPr sz="1100"/>
          </a:p>
          <a:p>
            <a:pPr marL="457200" lvl="0" indent="-298450" algn="l" rtl="0">
              <a:lnSpc>
                <a:spcPct val="115000"/>
              </a:lnSpc>
              <a:spcBef>
                <a:spcPts val="0"/>
              </a:spcBef>
              <a:spcAft>
                <a:spcPts val="0"/>
              </a:spcAft>
              <a:buSzPts val="1100"/>
              <a:buChar char="●"/>
            </a:pPr>
            <a:r>
              <a:rPr lang="en" sz="1100"/>
              <a:t>Take away the details/streamline it. Condense info and show relevant simple info.</a:t>
            </a:r>
            <a:endParaRPr sz="1100"/>
          </a:p>
          <a:p>
            <a:pPr marL="457200" lvl="0" indent="-298450" algn="l" rtl="0">
              <a:lnSpc>
                <a:spcPct val="115000"/>
              </a:lnSpc>
              <a:spcBef>
                <a:spcPts val="0"/>
              </a:spcBef>
              <a:spcAft>
                <a:spcPts val="0"/>
              </a:spcAft>
              <a:buSzPts val="1100"/>
              <a:buChar char="●"/>
            </a:pPr>
            <a:r>
              <a:rPr lang="en" sz="1100"/>
              <a:t>Get more people to invest in index fund </a:t>
            </a:r>
            <a:endParaRPr sz="1100"/>
          </a:p>
          <a:p>
            <a:pPr marL="457200" lvl="0" indent="-298450" algn="l" rtl="0">
              <a:lnSpc>
                <a:spcPct val="115000"/>
              </a:lnSpc>
              <a:spcBef>
                <a:spcPts val="0"/>
              </a:spcBef>
              <a:spcAft>
                <a:spcPts val="0"/>
              </a:spcAft>
              <a:buSzPts val="1100"/>
              <a:buChar char="●"/>
            </a:pPr>
            <a:r>
              <a:rPr lang="en" sz="1100"/>
              <a:t>Gamify investing into a routine that would drive the users to learn financial knowledge and make investments</a:t>
            </a:r>
            <a:endParaRPr sz="1100"/>
          </a:p>
        </p:txBody>
      </p:sp>
      <p:grpSp>
        <p:nvGrpSpPr>
          <p:cNvPr id="989" name="Google Shape;989;p59"/>
          <p:cNvGrpSpPr/>
          <p:nvPr/>
        </p:nvGrpSpPr>
        <p:grpSpPr>
          <a:xfrm rot="10800000">
            <a:off x="7887770" y="615709"/>
            <a:ext cx="542964" cy="465786"/>
            <a:chOff x="5863675" y="3789852"/>
            <a:chExt cx="542964" cy="465786"/>
          </a:xfrm>
        </p:grpSpPr>
        <p:sp>
          <p:nvSpPr>
            <p:cNvPr id="990" name="Google Shape;990;p5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59"/>
          <p:cNvGrpSpPr/>
          <p:nvPr/>
        </p:nvGrpSpPr>
        <p:grpSpPr>
          <a:xfrm rot="10800000" flipH="1">
            <a:off x="713219" y="540103"/>
            <a:ext cx="542964" cy="465786"/>
            <a:chOff x="5863675" y="3789852"/>
            <a:chExt cx="542964" cy="465786"/>
          </a:xfrm>
        </p:grpSpPr>
        <p:sp>
          <p:nvSpPr>
            <p:cNvPr id="993" name="Google Shape;993;p5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60"/>
          <p:cNvSpPr txBox="1">
            <a:spLocks noGrp="1"/>
          </p:cNvSpPr>
          <p:nvPr>
            <p:ph type="title"/>
          </p:nvPr>
        </p:nvSpPr>
        <p:spPr>
          <a:xfrm>
            <a:off x="713250" y="9135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1: </a:t>
            </a:r>
            <a:endParaRPr/>
          </a:p>
        </p:txBody>
      </p:sp>
      <p:sp>
        <p:nvSpPr>
          <p:cNvPr id="1000" name="Google Shape;1000;p60"/>
          <p:cNvSpPr txBox="1">
            <a:spLocks noGrp="1"/>
          </p:cNvSpPr>
          <p:nvPr>
            <p:ph type="title"/>
          </p:nvPr>
        </p:nvSpPr>
        <p:spPr>
          <a:xfrm>
            <a:off x="713250" y="27413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Automate investing site for beginners: low effort required and all details taken care of.</a:t>
            </a:r>
            <a:endParaRPr/>
          </a:p>
          <a:p>
            <a:pPr marL="0" lvl="0" indent="0" algn="ctr" rtl="0">
              <a:spcBef>
                <a:spcPts val="0"/>
              </a:spcBef>
              <a:spcAft>
                <a:spcPts val="0"/>
              </a:spcAft>
              <a:buNone/>
            </a:pPr>
            <a:r>
              <a:rPr lang="en"/>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cxnSp>
        <p:nvCxnSpPr>
          <p:cNvPr id="1005" name="Google Shape;1005;p61"/>
          <p:cNvCxnSpPr/>
          <p:nvPr/>
        </p:nvCxnSpPr>
        <p:spPr>
          <a:xfrm rot="10800000" flipH="1">
            <a:off x="11625" y="2565900"/>
            <a:ext cx="9146700" cy="11700"/>
          </a:xfrm>
          <a:prstGeom prst="straightConnector1">
            <a:avLst/>
          </a:prstGeom>
          <a:noFill/>
          <a:ln w="19050" cap="flat" cmpd="sng">
            <a:solidFill>
              <a:srgbClr val="B7B7B7"/>
            </a:solidFill>
            <a:prstDash val="solid"/>
            <a:round/>
            <a:headEnd type="stealth" w="med" len="med"/>
            <a:tailEnd type="stealth" w="med" len="med"/>
          </a:ln>
        </p:spPr>
      </p:cxnSp>
      <p:cxnSp>
        <p:nvCxnSpPr>
          <p:cNvPr id="1006" name="Google Shape;1006;p61"/>
          <p:cNvCxnSpPr/>
          <p:nvPr/>
        </p:nvCxnSpPr>
        <p:spPr>
          <a:xfrm>
            <a:off x="4573300" y="-23275"/>
            <a:ext cx="11700" cy="5166600"/>
          </a:xfrm>
          <a:prstGeom prst="straightConnector1">
            <a:avLst/>
          </a:prstGeom>
          <a:noFill/>
          <a:ln w="19050" cap="flat" cmpd="sng">
            <a:solidFill>
              <a:srgbClr val="B7B7B7"/>
            </a:solidFill>
            <a:prstDash val="solid"/>
            <a:round/>
            <a:headEnd type="stealth" w="med" len="med"/>
            <a:tailEnd type="stealth" w="med" len="med"/>
          </a:ln>
        </p:spPr>
      </p:cxnSp>
      <p:sp>
        <p:nvSpPr>
          <p:cNvPr id="1007" name="Google Shape;1007;p61"/>
          <p:cNvSpPr txBox="1"/>
          <p:nvPr/>
        </p:nvSpPr>
        <p:spPr>
          <a:xfrm>
            <a:off x="3690025" y="93100"/>
            <a:ext cx="14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Unknown</a:t>
            </a:r>
            <a:endParaRPr>
              <a:latin typeface="Ubuntu"/>
              <a:ea typeface="Ubuntu"/>
              <a:cs typeface="Ubuntu"/>
              <a:sym typeface="Ubuntu"/>
            </a:endParaRPr>
          </a:p>
        </p:txBody>
      </p:sp>
      <p:sp>
        <p:nvSpPr>
          <p:cNvPr id="1008" name="Google Shape;1008;p61"/>
          <p:cNvSpPr txBox="1"/>
          <p:nvPr/>
        </p:nvSpPr>
        <p:spPr>
          <a:xfrm>
            <a:off x="4724575" y="4650200"/>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Known</a:t>
            </a:r>
            <a:endParaRPr>
              <a:latin typeface="Ubuntu"/>
              <a:ea typeface="Ubuntu"/>
              <a:cs typeface="Ubuntu"/>
              <a:sym typeface="Ubuntu"/>
            </a:endParaRPr>
          </a:p>
        </p:txBody>
      </p:sp>
      <p:sp>
        <p:nvSpPr>
          <p:cNvPr id="1009" name="Google Shape;1009;p61"/>
          <p:cNvSpPr txBox="1"/>
          <p:nvPr/>
        </p:nvSpPr>
        <p:spPr>
          <a:xfrm>
            <a:off x="6365375" y="2014300"/>
            <a:ext cx="2677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Ubuntu"/>
                <a:ea typeface="Ubuntu"/>
                <a:cs typeface="Ubuntu"/>
                <a:sym typeface="Ubuntu"/>
              </a:rPr>
              <a:t>Vital for user experience</a:t>
            </a:r>
            <a:endParaRPr>
              <a:latin typeface="Ubuntu"/>
              <a:ea typeface="Ubuntu"/>
              <a:cs typeface="Ubuntu"/>
              <a:sym typeface="Ubuntu"/>
            </a:endParaRPr>
          </a:p>
        </p:txBody>
      </p:sp>
      <p:sp>
        <p:nvSpPr>
          <p:cNvPr id="1010" name="Google Shape;1010;p61"/>
          <p:cNvSpPr txBox="1"/>
          <p:nvPr/>
        </p:nvSpPr>
        <p:spPr>
          <a:xfrm>
            <a:off x="115125" y="2014300"/>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Not vital for user experience</a:t>
            </a:r>
            <a:endParaRPr>
              <a:latin typeface="Ubuntu"/>
              <a:ea typeface="Ubuntu"/>
              <a:cs typeface="Ubuntu"/>
              <a:sym typeface="Ubuntu"/>
            </a:endParaRPr>
          </a:p>
        </p:txBody>
      </p:sp>
      <p:sp>
        <p:nvSpPr>
          <p:cNvPr id="1011" name="Google Shape;1011;p61"/>
          <p:cNvSpPr/>
          <p:nvPr/>
        </p:nvSpPr>
        <p:spPr>
          <a:xfrm>
            <a:off x="7376225" y="239075"/>
            <a:ext cx="1574400" cy="1304700"/>
          </a:xfrm>
          <a:prstGeom prst="roundRect">
            <a:avLst>
              <a:gd name="adj" fmla="val 6918"/>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Ubuntu"/>
                <a:ea typeface="Ubuntu"/>
                <a:cs typeface="Ubuntu"/>
                <a:sym typeface="Ubuntu"/>
              </a:rPr>
              <a:t>Newbies will trust an auto investor with their real money</a:t>
            </a:r>
            <a:endParaRPr>
              <a:solidFill>
                <a:schemeClr val="lt1"/>
              </a:solidFill>
              <a:latin typeface="Ubuntu"/>
              <a:ea typeface="Ubuntu"/>
              <a:cs typeface="Ubuntu"/>
              <a:sym typeface="Ubuntu"/>
            </a:endParaRPr>
          </a:p>
        </p:txBody>
      </p:sp>
      <p:sp>
        <p:nvSpPr>
          <p:cNvPr id="1012" name="Google Shape;1012;p61"/>
          <p:cNvSpPr/>
          <p:nvPr/>
        </p:nvSpPr>
        <p:spPr>
          <a:xfrm>
            <a:off x="7376225" y="2414500"/>
            <a:ext cx="1574400" cy="12333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Newbies don’t want to see the details of their investment</a:t>
            </a:r>
            <a:endParaRPr>
              <a:latin typeface="Ubuntu"/>
              <a:ea typeface="Ubuntu"/>
              <a:cs typeface="Ubuntu"/>
              <a:sym typeface="Ubuntu"/>
            </a:endParaRPr>
          </a:p>
        </p:txBody>
      </p:sp>
      <p:sp>
        <p:nvSpPr>
          <p:cNvPr id="1013" name="Google Shape;1013;p61"/>
          <p:cNvSpPr/>
          <p:nvPr/>
        </p:nvSpPr>
        <p:spPr>
          <a:xfrm>
            <a:off x="5214450" y="1245150"/>
            <a:ext cx="1574400" cy="12333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People will invest more if they don’t have control</a:t>
            </a:r>
            <a:endParaRPr>
              <a:latin typeface="Ubuntu"/>
              <a:ea typeface="Ubuntu"/>
              <a:cs typeface="Ubuntu"/>
              <a:sym typeface="Ubuntu"/>
            </a:endParaRPr>
          </a:p>
        </p:txBody>
      </p:sp>
      <p:sp>
        <p:nvSpPr>
          <p:cNvPr id="1014" name="Google Shape;1014;p61"/>
          <p:cNvSpPr/>
          <p:nvPr/>
        </p:nvSpPr>
        <p:spPr>
          <a:xfrm>
            <a:off x="4939700" y="185650"/>
            <a:ext cx="1574400" cy="12333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Newbies will be motivated to use an app for finances</a:t>
            </a:r>
            <a:endParaRPr>
              <a:latin typeface="Ubuntu"/>
              <a:ea typeface="Ubuntu"/>
              <a:cs typeface="Ubuntu"/>
              <a:sym typeface="Ubuntu"/>
            </a:endParaRPr>
          </a:p>
        </p:txBody>
      </p:sp>
      <p:sp>
        <p:nvSpPr>
          <p:cNvPr id="1015" name="Google Shape;1015;p61"/>
          <p:cNvSpPr/>
          <p:nvPr/>
        </p:nvSpPr>
        <p:spPr>
          <a:xfrm>
            <a:off x="2343625" y="189425"/>
            <a:ext cx="1346400" cy="15597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People are aware of their personal risk tolerance in investing</a:t>
            </a:r>
            <a:endParaRPr>
              <a:latin typeface="Ubuntu"/>
              <a:ea typeface="Ubuntu"/>
              <a:cs typeface="Ubuntu"/>
              <a:sym typeface="Ubuntu"/>
            </a:endParaRPr>
          </a:p>
        </p:txBody>
      </p:sp>
      <p:sp>
        <p:nvSpPr>
          <p:cNvPr id="1016" name="Google Shape;1016;p61"/>
          <p:cNvSpPr/>
          <p:nvPr/>
        </p:nvSpPr>
        <p:spPr>
          <a:xfrm>
            <a:off x="4939700" y="3402525"/>
            <a:ext cx="1346400" cy="8310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An algorithm can opt in for a human</a:t>
            </a:r>
            <a:endParaRPr>
              <a:latin typeface="Ubuntu"/>
              <a:ea typeface="Ubuntu"/>
              <a:cs typeface="Ubuntu"/>
              <a:sym typeface="Ubuntu"/>
            </a:endParaRPr>
          </a:p>
        </p:txBody>
      </p:sp>
      <p:sp>
        <p:nvSpPr>
          <p:cNvPr id="1017" name="Google Shape;1017;p61"/>
          <p:cNvSpPr/>
          <p:nvPr/>
        </p:nvSpPr>
        <p:spPr>
          <a:xfrm>
            <a:off x="894825" y="3223425"/>
            <a:ext cx="1346400" cy="15069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An algorithm will cost less for the user (than a financial advisor)</a:t>
            </a:r>
            <a:endParaRPr>
              <a:latin typeface="Ubuntu"/>
              <a:ea typeface="Ubuntu"/>
              <a:cs typeface="Ubuntu"/>
              <a:sym typeface="Ubuntu"/>
            </a:endParaRPr>
          </a:p>
        </p:txBody>
      </p:sp>
      <p:sp>
        <p:nvSpPr>
          <p:cNvPr id="1018" name="Google Shape;1018;p61"/>
          <p:cNvSpPr/>
          <p:nvPr/>
        </p:nvSpPr>
        <p:spPr>
          <a:xfrm>
            <a:off x="7604225" y="4133875"/>
            <a:ext cx="1346400" cy="8166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latin typeface="Ubuntu"/>
                <a:ea typeface="Ubuntu"/>
                <a:cs typeface="Ubuntu"/>
                <a:sym typeface="Ubuntu"/>
              </a:rPr>
              <a:t>Can people follow directions</a:t>
            </a:r>
            <a:endParaRPr>
              <a:latin typeface="Ubuntu"/>
              <a:ea typeface="Ubuntu"/>
              <a:cs typeface="Ubuntu"/>
              <a:sym typeface="Ubuntu"/>
            </a:endParaRPr>
          </a:p>
        </p:txBody>
      </p:sp>
      <p:sp>
        <p:nvSpPr>
          <p:cNvPr id="1019" name="Google Shape;1019;p61"/>
          <p:cNvSpPr txBox="1"/>
          <p:nvPr/>
        </p:nvSpPr>
        <p:spPr>
          <a:xfrm>
            <a:off x="0" y="0"/>
            <a:ext cx="2179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accent5"/>
                </a:solidFill>
                <a:latin typeface="Chewy"/>
                <a:ea typeface="Chewy"/>
                <a:cs typeface="Chewy"/>
                <a:sym typeface="Chewy"/>
              </a:rPr>
              <a:t>Solution 1</a:t>
            </a:r>
            <a:endParaRPr sz="3200">
              <a:solidFill>
                <a:schemeClr val="accent5"/>
              </a:solidFill>
              <a:latin typeface="Chewy"/>
              <a:ea typeface="Chewy"/>
              <a:cs typeface="Chewy"/>
              <a:sym typeface="Chew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62"/>
          <p:cNvSpPr/>
          <p:nvPr/>
        </p:nvSpPr>
        <p:spPr>
          <a:xfrm>
            <a:off x="4558175" y="0"/>
            <a:ext cx="45174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2"/>
          <p:cNvSpPr txBox="1">
            <a:spLocks noGrp="1"/>
          </p:cNvSpPr>
          <p:nvPr>
            <p:ph type="title"/>
          </p:nvPr>
        </p:nvSpPr>
        <p:spPr>
          <a:xfrm>
            <a:off x="607700" y="7310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1</a:t>
            </a:r>
            <a:endParaRPr/>
          </a:p>
        </p:txBody>
      </p:sp>
      <p:sp>
        <p:nvSpPr>
          <p:cNvPr id="1026" name="Google Shape;1026;p62"/>
          <p:cNvSpPr txBox="1"/>
          <p:nvPr/>
        </p:nvSpPr>
        <p:spPr>
          <a:xfrm>
            <a:off x="607700" y="1494538"/>
            <a:ext cx="3000000" cy="1554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accent5"/>
                </a:solidFill>
                <a:latin typeface="Ubuntu Medium"/>
                <a:ea typeface="Ubuntu Medium"/>
                <a:cs typeface="Ubuntu Medium"/>
                <a:sym typeface="Ubuntu Medium"/>
              </a:rPr>
              <a:t>Automated investing site for beginners: low effort required and all details taken care of.</a:t>
            </a:r>
            <a:endParaRPr sz="2000">
              <a:solidFill>
                <a:schemeClr val="accent5"/>
              </a:solidFill>
              <a:latin typeface="Ubuntu Medium"/>
              <a:ea typeface="Ubuntu Medium"/>
              <a:cs typeface="Ubuntu Medium"/>
              <a:sym typeface="Ubuntu Medium"/>
            </a:endParaRPr>
          </a:p>
        </p:txBody>
      </p:sp>
      <p:sp>
        <p:nvSpPr>
          <p:cNvPr id="1027" name="Google Shape;1027;p62"/>
          <p:cNvSpPr txBox="1"/>
          <p:nvPr/>
        </p:nvSpPr>
        <p:spPr>
          <a:xfrm>
            <a:off x="4865125" y="1494538"/>
            <a:ext cx="3522000" cy="19086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 sz="2000">
                <a:solidFill>
                  <a:schemeClr val="lt1"/>
                </a:solidFill>
                <a:latin typeface="Ubuntu Medium"/>
                <a:ea typeface="Ubuntu Medium"/>
                <a:cs typeface="Ubuntu Medium"/>
                <a:sym typeface="Ubuntu Medium"/>
              </a:rPr>
              <a:t>Investment newbies will be willing to let go of control and trust a robo-advisor with their real money </a:t>
            </a:r>
            <a:endParaRPr sz="2000">
              <a:solidFill>
                <a:schemeClr val="lt1"/>
              </a:solidFill>
              <a:latin typeface="Ubuntu Medium"/>
              <a:ea typeface="Ubuntu Medium"/>
              <a:cs typeface="Ubuntu Medium"/>
              <a:sym typeface="Ubuntu Medium"/>
            </a:endParaRPr>
          </a:p>
        </p:txBody>
      </p:sp>
      <p:sp>
        <p:nvSpPr>
          <p:cNvPr id="1028" name="Google Shape;1028;p62"/>
          <p:cNvSpPr txBox="1">
            <a:spLocks noGrp="1"/>
          </p:cNvSpPr>
          <p:nvPr>
            <p:ph type="title"/>
          </p:nvPr>
        </p:nvSpPr>
        <p:spPr>
          <a:xfrm>
            <a:off x="5387125" y="7310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Assumption</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Recap</a:t>
            </a:r>
            <a:endParaRPr/>
          </a:p>
        </p:txBody>
      </p:sp>
      <p:sp>
        <p:nvSpPr>
          <p:cNvPr id="306" name="Google Shape;306;p2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a:t>
            </a:fld>
            <a:endParaRPr/>
          </a:p>
        </p:txBody>
      </p:sp>
      <p:pic>
        <p:nvPicPr>
          <p:cNvPr id="307" name="Google Shape;307;p27"/>
          <p:cNvPicPr preferRelativeResize="0">
            <a:picLocks noGrp="1"/>
          </p:cNvPicPr>
          <p:nvPr>
            <p:ph type="pic" idx="3"/>
          </p:nvPr>
        </p:nvPicPr>
        <p:blipFill rotWithShape="1">
          <a:blip r:embed="rId3">
            <a:alphaModFix/>
          </a:blip>
          <a:srcRect t="1900" r="-321" b="-1899"/>
          <a:stretch/>
        </p:blipFill>
        <p:spPr>
          <a:xfrm>
            <a:off x="1140000" y="1262150"/>
            <a:ext cx="6864000" cy="3495600"/>
          </a:xfrm>
          <a:prstGeom prst="roundRect">
            <a:avLst>
              <a:gd name="adj" fmla="val 16667"/>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63"/>
          <p:cNvSpPr/>
          <p:nvPr/>
        </p:nvSpPr>
        <p:spPr>
          <a:xfrm>
            <a:off x="4558175" y="0"/>
            <a:ext cx="45174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3"/>
          <p:cNvSpPr txBox="1">
            <a:spLocks noGrp="1"/>
          </p:cNvSpPr>
          <p:nvPr>
            <p:ph type="title"/>
          </p:nvPr>
        </p:nvSpPr>
        <p:spPr>
          <a:xfrm>
            <a:off x="387550" y="731000"/>
            <a:ext cx="33933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Experience Prototype</a:t>
            </a:r>
            <a:endParaRPr sz="2400"/>
          </a:p>
        </p:txBody>
      </p:sp>
      <p:sp>
        <p:nvSpPr>
          <p:cNvPr id="1035" name="Google Shape;1035;p63"/>
          <p:cNvSpPr txBox="1"/>
          <p:nvPr/>
        </p:nvSpPr>
        <p:spPr>
          <a:xfrm>
            <a:off x="607700" y="1494538"/>
            <a:ext cx="3000000" cy="1887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We want to see whether people are comfortable with having a stranger getting food for them based on their dietary preferences and restrictions at the dining halls.</a:t>
            </a:r>
            <a:endParaRPr>
              <a:solidFill>
                <a:schemeClr val="accent5"/>
              </a:solidFill>
              <a:latin typeface="Ubuntu Medium"/>
              <a:ea typeface="Ubuntu Medium"/>
              <a:cs typeface="Ubuntu Medium"/>
              <a:sym typeface="Ubuntu Medium"/>
            </a:endParaRPr>
          </a:p>
        </p:txBody>
      </p:sp>
      <p:sp>
        <p:nvSpPr>
          <p:cNvPr id="1036" name="Google Shape;1036;p63"/>
          <p:cNvSpPr txBox="1"/>
          <p:nvPr/>
        </p:nvSpPr>
        <p:spPr>
          <a:xfrm>
            <a:off x="4865125" y="1494538"/>
            <a:ext cx="3522000" cy="31263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Participants: college students interested in investment, recruited by approaching people in the dining halls</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Core idea: letting go control on something that has intimate, everyday relevance to individuals</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Personalized investment preferences &amp; food preferences</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First time having a stranger getting food &amp; investment newbies</a:t>
            </a:r>
            <a:endParaRPr>
              <a:solidFill>
                <a:schemeClr val="lt1"/>
              </a:solidFill>
              <a:latin typeface="Ubuntu Medium"/>
              <a:ea typeface="Ubuntu Medium"/>
              <a:cs typeface="Ubuntu Medium"/>
              <a:sym typeface="Ubuntu Medium"/>
            </a:endParaRPr>
          </a:p>
        </p:txBody>
      </p:sp>
      <p:sp>
        <p:nvSpPr>
          <p:cNvPr id="1037" name="Google Shape;1037;p63"/>
          <p:cNvSpPr txBox="1">
            <a:spLocks noGrp="1"/>
          </p:cNvSpPr>
          <p:nvPr>
            <p:ph type="title"/>
          </p:nvPr>
        </p:nvSpPr>
        <p:spPr>
          <a:xfrm>
            <a:off x="5387125" y="7310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Relevance</a:t>
            </a:r>
            <a:endParaRPr sz="24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64"/>
          <p:cNvPicPr preferRelativeResize="0"/>
          <p:nvPr/>
        </p:nvPicPr>
        <p:blipFill>
          <a:blip r:embed="rId3">
            <a:alphaModFix/>
          </a:blip>
          <a:stretch>
            <a:fillRect/>
          </a:stretch>
        </p:blipFill>
        <p:spPr>
          <a:xfrm rot="-429691">
            <a:off x="611451" y="506526"/>
            <a:ext cx="3845124" cy="2883851"/>
          </a:xfrm>
          <a:prstGeom prst="rect">
            <a:avLst/>
          </a:prstGeom>
          <a:noFill/>
          <a:ln>
            <a:noFill/>
          </a:ln>
        </p:spPr>
      </p:pic>
      <p:pic>
        <p:nvPicPr>
          <p:cNvPr id="1043" name="Google Shape;1043;p64"/>
          <p:cNvPicPr preferRelativeResize="0"/>
          <p:nvPr/>
        </p:nvPicPr>
        <p:blipFill>
          <a:blip r:embed="rId4">
            <a:alphaModFix/>
          </a:blip>
          <a:stretch>
            <a:fillRect/>
          </a:stretch>
        </p:blipFill>
        <p:spPr>
          <a:xfrm rot="5648049">
            <a:off x="5231974" y="1599367"/>
            <a:ext cx="2920751" cy="3894370"/>
          </a:xfrm>
          <a:prstGeom prst="rect">
            <a:avLst/>
          </a:prstGeom>
          <a:noFill/>
          <a:ln>
            <a:noFill/>
          </a:ln>
        </p:spPr>
      </p:pic>
      <p:sp>
        <p:nvSpPr>
          <p:cNvPr id="1044" name="Google Shape;1044;p64"/>
          <p:cNvSpPr txBox="1">
            <a:spLocks noGrp="1"/>
          </p:cNvSpPr>
          <p:nvPr>
            <p:ph type="title"/>
          </p:nvPr>
        </p:nvSpPr>
        <p:spPr>
          <a:xfrm>
            <a:off x="622950" y="3496950"/>
            <a:ext cx="33933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“Matthew”</a:t>
            </a:r>
            <a:endParaRPr sz="2400"/>
          </a:p>
        </p:txBody>
      </p:sp>
      <p:sp>
        <p:nvSpPr>
          <p:cNvPr id="1045" name="Google Shape;1045;p64"/>
          <p:cNvSpPr txBox="1">
            <a:spLocks noGrp="1"/>
          </p:cNvSpPr>
          <p:nvPr>
            <p:ph type="title"/>
          </p:nvPr>
        </p:nvSpPr>
        <p:spPr>
          <a:xfrm>
            <a:off x="5346450" y="1540700"/>
            <a:ext cx="33933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“Mack”</a:t>
            </a:r>
            <a:r>
              <a:rPr lang="en" sz="2000">
                <a:solidFill>
                  <a:schemeClr val="accent5"/>
                </a:solidFill>
              </a:rPr>
              <a:t> </a:t>
            </a:r>
            <a:endParaRPr sz="2000">
              <a:solidFill>
                <a:schemeClr val="accent5"/>
              </a:solidFill>
            </a:endParaRPr>
          </a:p>
        </p:txBody>
      </p:sp>
      <p:sp>
        <p:nvSpPr>
          <p:cNvPr id="1046" name="Google Shape;1046;p64"/>
          <p:cNvSpPr/>
          <p:nvPr/>
        </p:nvSpPr>
        <p:spPr>
          <a:xfrm>
            <a:off x="2299325" y="803100"/>
            <a:ext cx="581100" cy="581100"/>
          </a:xfrm>
          <a:prstGeom prst="smileyFace">
            <a:avLst>
              <a:gd name="adj" fmla="val 4653"/>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65"/>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sp>
        <p:nvSpPr>
          <p:cNvPr id="1052" name="Google Shape;1052;p65"/>
          <p:cNvSpPr txBox="1"/>
          <p:nvPr/>
        </p:nvSpPr>
        <p:spPr>
          <a:xfrm>
            <a:off x="791775" y="1180500"/>
            <a:ext cx="7560600" cy="320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accent3"/>
                </a:solidFill>
                <a:latin typeface="Chewy"/>
                <a:ea typeface="Chewy"/>
                <a:cs typeface="Chewy"/>
                <a:sym typeface="Chewy"/>
              </a:rPr>
              <a:t>Things that didn’t go well</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Had to get the participant alternatives due to long lines; accidentally chose a food option the participant does not like but did not specify in his dietary preferences</a:t>
            </a:r>
            <a:endParaRPr>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New Learnings</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Participants expressed wish to maintain control over their choices for flexibility and autonomy</a:t>
            </a:r>
            <a:endParaRPr>
              <a:solidFill>
                <a:schemeClr val="accent5"/>
              </a:solidFill>
              <a:latin typeface="Ubuntu"/>
              <a:ea typeface="Ubuntu"/>
              <a:cs typeface="Ubuntu"/>
              <a:sym typeface="Ubuntu"/>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Participants reported that they would not trust someone they didn’t know to get food for them</a:t>
            </a:r>
            <a:endParaRPr>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5"/>
                </a:solidFill>
                <a:latin typeface="Ubuntu"/>
                <a:ea typeface="Ubuntu"/>
                <a:cs typeface="Ubuntu"/>
                <a:sym typeface="Ubuntu"/>
              </a:rPr>
              <a:t> </a:t>
            </a:r>
            <a:r>
              <a:rPr lang="en" sz="2000">
                <a:solidFill>
                  <a:schemeClr val="accent3"/>
                </a:solidFill>
                <a:latin typeface="Chewy"/>
                <a:ea typeface="Chewy"/>
                <a:cs typeface="Chewy"/>
                <a:sym typeface="Chewy"/>
              </a:rPr>
              <a:t>Insights</a:t>
            </a:r>
            <a:endParaRPr sz="2000">
              <a:solidFill>
                <a:schemeClr val="accent3"/>
              </a:solidFill>
              <a:latin typeface="Chewy"/>
              <a:ea typeface="Chewy"/>
              <a:cs typeface="Chewy"/>
              <a:sym typeface="Chewy"/>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People are not comfortable with handing control over something of personal importance to service providers they don’t know well</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When it comes to decisions that need to be tailored to suit individual preferences, people prefer the flexibility and autonomy that comes with making choices themselves</a:t>
            </a:r>
            <a:endParaRPr>
              <a:solidFill>
                <a:schemeClr val="accent5"/>
              </a:solidFill>
              <a:latin typeface="Ubuntu"/>
              <a:ea typeface="Ubuntu"/>
              <a:cs typeface="Ubuntu"/>
              <a:sym typeface="Ubuntu"/>
            </a:endParaRPr>
          </a:p>
        </p:txBody>
      </p:sp>
      <p:grpSp>
        <p:nvGrpSpPr>
          <p:cNvPr id="1053" name="Google Shape;1053;p65"/>
          <p:cNvGrpSpPr/>
          <p:nvPr/>
        </p:nvGrpSpPr>
        <p:grpSpPr>
          <a:xfrm rot="10800000">
            <a:off x="7887770" y="539509"/>
            <a:ext cx="542964" cy="465786"/>
            <a:chOff x="5863675" y="3789852"/>
            <a:chExt cx="542964" cy="465786"/>
          </a:xfrm>
        </p:grpSpPr>
        <p:sp>
          <p:nvSpPr>
            <p:cNvPr id="1054" name="Google Shape;1054;p65"/>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5"/>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65"/>
          <p:cNvGrpSpPr/>
          <p:nvPr/>
        </p:nvGrpSpPr>
        <p:grpSpPr>
          <a:xfrm rot="10800000" flipH="1">
            <a:off x="713219" y="463903"/>
            <a:ext cx="542964" cy="465786"/>
            <a:chOff x="5863675" y="3789852"/>
            <a:chExt cx="542964" cy="465786"/>
          </a:xfrm>
        </p:grpSpPr>
        <p:sp>
          <p:nvSpPr>
            <p:cNvPr id="1057" name="Google Shape;1057;p65"/>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5"/>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1059;p65"/>
          <p:cNvSpPr/>
          <p:nvPr/>
        </p:nvSpPr>
        <p:spPr>
          <a:xfrm>
            <a:off x="6655630" y="4165663"/>
            <a:ext cx="2318706" cy="894564"/>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5"/>
          <p:cNvSpPr txBox="1"/>
          <p:nvPr/>
        </p:nvSpPr>
        <p:spPr>
          <a:xfrm>
            <a:off x="7199225" y="4382100"/>
            <a:ext cx="1231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0000"/>
                </a:solidFill>
                <a:latin typeface="Chewy"/>
                <a:ea typeface="Chewy"/>
                <a:cs typeface="Chewy"/>
                <a:sym typeface="Chewy"/>
              </a:rPr>
              <a:t>INVALID</a:t>
            </a:r>
            <a:endParaRPr sz="1800" b="1">
              <a:solidFill>
                <a:srgbClr val="FF0000"/>
              </a:solidFill>
              <a:latin typeface="Chewy"/>
              <a:ea typeface="Chewy"/>
              <a:cs typeface="Chewy"/>
              <a:sym typeface="Chew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fade">
                                      <p:cBhvr>
                                        <p:cTn id="7" dur="1000"/>
                                        <p:tgtEl>
                                          <p:spTgt spid="1059"/>
                                        </p:tgtEl>
                                      </p:cBhvr>
                                    </p:animEffect>
                                  </p:childTnLst>
                                </p:cTn>
                              </p:par>
                              <p:par>
                                <p:cTn id="8" presetID="10" presetClass="entr" presetSubtype="0" fill="hold" nodeType="withEffect">
                                  <p:stCondLst>
                                    <p:cond delay="0"/>
                                  </p:stCondLst>
                                  <p:childTnLst>
                                    <p:set>
                                      <p:cBhvr>
                                        <p:cTn id="9" dur="1" fill="hold">
                                          <p:stCondLst>
                                            <p:cond delay="0"/>
                                          </p:stCondLst>
                                        </p:cTn>
                                        <p:tgtEl>
                                          <p:spTgt spid="1060"/>
                                        </p:tgtEl>
                                        <p:attrNameLst>
                                          <p:attrName>style.visibility</p:attrName>
                                        </p:attrNameLst>
                                      </p:cBhvr>
                                      <p:to>
                                        <p:strVal val="visible"/>
                                      </p:to>
                                    </p:set>
                                    <p:animEffect transition="in" filter="fade">
                                      <p:cBhvr>
                                        <p:cTn id="10" dur="10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66"/>
          <p:cNvSpPr txBox="1">
            <a:spLocks noGrp="1"/>
          </p:cNvSpPr>
          <p:nvPr>
            <p:ph type="title"/>
          </p:nvPr>
        </p:nvSpPr>
        <p:spPr>
          <a:xfrm>
            <a:off x="713250" y="9135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2: </a:t>
            </a:r>
            <a:endParaRPr/>
          </a:p>
        </p:txBody>
      </p:sp>
      <p:sp>
        <p:nvSpPr>
          <p:cNvPr id="1066" name="Google Shape;1066;p66"/>
          <p:cNvSpPr txBox="1">
            <a:spLocks noGrp="1"/>
          </p:cNvSpPr>
          <p:nvPr>
            <p:ph type="title"/>
          </p:nvPr>
        </p:nvSpPr>
        <p:spPr>
          <a:xfrm>
            <a:off x="713250" y="2741375"/>
            <a:ext cx="7717500" cy="408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t>Step-by-step instructional program for students where they set up and invest their first $20 and take them through the process of an incremental amount.</a:t>
            </a:r>
            <a:endParaRPr/>
          </a:p>
          <a:p>
            <a:pPr marL="0" lvl="0" indent="0" algn="ctr" rtl="0">
              <a:spcBef>
                <a:spcPts val="0"/>
              </a:spcBef>
              <a:spcAft>
                <a:spcPts val="0"/>
              </a:spcAft>
              <a:buNone/>
            </a:pPr>
            <a:r>
              <a:rPr lang="en"/>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cxnSp>
        <p:nvCxnSpPr>
          <p:cNvPr id="1071" name="Google Shape;1071;p67"/>
          <p:cNvCxnSpPr/>
          <p:nvPr/>
        </p:nvCxnSpPr>
        <p:spPr>
          <a:xfrm rot="10800000" flipH="1">
            <a:off x="11625" y="2565900"/>
            <a:ext cx="9146700" cy="11700"/>
          </a:xfrm>
          <a:prstGeom prst="straightConnector1">
            <a:avLst/>
          </a:prstGeom>
          <a:noFill/>
          <a:ln w="19050" cap="flat" cmpd="sng">
            <a:solidFill>
              <a:srgbClr val="B7B7B7"/>
            </a:solidFill>
            <a:prstDash val="solid"/>
            <a:round/>
            <a:headEnd type="stealth" w="med" len="med"/>
            <a:tailEnd type="stealth" w="med" len="med"/>
          </a:ln>
        </p:spPr>
      </p:cxnSp>
      <p:cxnSp>
        <p:nvCxnSpPr>
          <p:cNvPr id="1072" name="Google Shape;1072;p67"/>
          <p:cNvCxnSpPr/>
          <p:nvPr/>
        </p:nvCxnSpPr>
        <p:spPr>
          <a:xfrm>
            <a:off x="4573300" y="-23275"/>
            <a:ext cx="11700" cy="5166600"/>
          </a:xfrm>
          <a:prstGeom prst="straightConnector1">
            <a:avLst/>
          </a:prstGeom>
          <a:noFill/>
          <a:ln w="19050" cap="flat" cmpd="sng">
            <a:solidFill>
              <a:srgbClr val="B7B7B7"/>
            </a:solidFill>
            <a:prstDash val="solid"/>
            <a:round/>
            <a:headEnd type="stealth" w="med" len="med"/>
            <a:tailEnd type="stealth" w="med" len="med"/>
          </a:ln>
        </p:spPr>
      </p:cxnSp>
      <p:sp>
        <p:nvSpPr>
          <p:cNvPr id="1073" name="Google Shape;1073;p67"/>
          <p:cNvSpPr txBox="1"/>
          <p:nvPr/>
        </p:nvSpPr>
        <p:spPr>
          <a:xfrm>
            <a:off x="4724575" y="93100"/>
            <a:ext cx="128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Unknown</a:t>
            </a:r>
            <a:endParaRPr>
              <a:latin typeface="Ubuntu"/>
              <a:ea typeface="Ubuntu"/>
              <a:cs typeface="Ubuntu"/>
              <a:sym typeface="Ubuntu"/>
            </a:endParaRPr>
          </a:p>
        </p:txBody>
      </p:sp>
      <p:sp>
        <p:nvSpPr>
          <p:cNvPr id="1074" name="Google Shape;1074;p67"/>
          <p:cNvSpPr txBox="1"/>
          <p:nvPr/>
        </p:nvSpPr>
        <p:spPr>
          <a:xfrm>
            <a:off x="4724575" y="4650200"/>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Known</a:t>
            </a:r>
            <a:endParaRPr>
              <a:latin typeface="Ubuntu"/>
              <a:ea typeface="Ubuntu"/>
              <a:cs typeface="Ubuntu"/>
              <a:sym typeface="Ubuntu"/>
            </a:endParaRPr>
          </a:p>
        </p:txBody>
      </p:sp>
      <p:sp>
        <p:nvSpPr>
          <p:cNvPr id="1075" name="Google Shape;1075;p67"/>
          <p:cNvSpPr txBox="1"/>
          <p:nvPr/>
        </p:nvSpPr>
        <p:spPr>
          <a:xfrm>
            <a:off x="6365375" y="2014300"/>
            <a:ext cx="2677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Ubuntu"/>
                <a:ea typeface="Ubuntu"/>
                <a:cs typeface="Ubuntu"/>
                <a:sym typeface="Ubuntu"/>
              </a:rPr>
              <a:t>Vital for user experience</a:t>
            </a:r>
            <a:endParaRPr>
              <a:latin typeface="Ubuntu"/>
              <a:ea typeface="Ubuntu"/>
              <a:cs typeface="Ubuntu"/>
              <a:sym typeface="Ubuntu"/>
            </a:endParaRPr>
          </a:p>
        </p:txBody>
      </p:sp>
      <p:sp>
        <p:nvSpPr>
          <p:cNvPr id="1076" name="Google Shape;1076;p67"/>
          <p:cNvSpPr/>
          <p:nvPr/>
        </p:nvSpPr>
        <p:spPr>
          <a:xfrm>
            <a:off x="7114625" y="2876650"/>
            <a:ext cx="1574400" cy="8196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Students can follow directions</a:t>
            </a:r>
            <a:endParaRPr>
              <a:latin typeface="Ubuntu"/>
              <a:ea typeface="Ubuntu"/>
              <a:cs typeface="Ubuntu"/>
              <a:sym typeface="Ubuntu"/>
            </a:endParaRPr>
          </a:p>
        </p:txBody>
      </p:sp>
      <p:sp>
        <p:nvSpPr>
          <p:cNvPr id="1077" name="Google Shape;1077;p67"/>
          <p:cNvSpPr/>
          <p:nvPr/>
        </p:nvSpPr>
        <p:spPr>
          <a:xfrm>
            <a:off x="6009900" y="3923275"/>
            <a:ext cx="1574400" cy="10602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Students will invest $20 we give</a:t>
            </a:r>
            <a:endParaRPr>
              <a:latin typeface="Ubuntu"/>
              <a:ea typeface="Ubuntu"/>
              <a:cs typeface="Ubuntu"/>
              <a:sym typeface="Ubuntu"/>
            </a:endParaRPr>
          </a:p>
        </p:txBody>
      </p:sp>
      <p:sp>
        <p:nvSpPr>
          <p:cNvPr id="1078" name="Google Shape;1078;p67"/>
          <p:cNvSpPr/>
          <p:nvPr/>
        </p:nvSpPr>
        <p:spPr>
          <a:xfrm>
            <a:off x="5203775" y="437200"/>
            <a:ext cx="1969500" cy="12462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Students will stay engaged with the complete onboarding process</a:t>
            </a:r>
            <a:endParaRPr>
              <a:latin typeface="Ubuntu"/>
              <a:ea typeface="Ubuntu"/>
              <a:cs typeface="Ubuntu"/>
              <a:sym typeface="Ubuntu"/>
            </a:endParaRPr>
          </a:p>
        </p:txBody>
      </p:sp>
      <p:sp>
        <p:nvSpPr>
          <p:cNvPr id="1079" name="Google Shape;1079;p67"/>
          <p:cNvSpPr/>
          <p:nvPr/>
        </p:nvSpPr>
        <p:spPr>
          <a:xfrm>
            <a:off x="7353150" y="437200"/>
            <a:ext cx="1574400" cy="1002000"/>
          </a:xfrm>
          <a:prstGeom prst="roundRect">
            <a:avLst>
              <a:gd name="adj" fmla="val 6918"/>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Ubuntu"/>
                <a:ea typeface="Ubuntu"/>
                <a:cs typeface="Ubuntu"/>
                <a:sym typeface="Ubuntu"/>
              </a:rPr>
              <a:t>High school students are interested in personal finance</a:t>
            </a:r>
            <a:endParaRPr>
              <a:solidFill>
                <a:schemeClr val="lt1"/>
              </a:solidFill>
              <a:latin typeface="Ubuntu"/>
              <a:ea typeface="Ubuntu"/>
              <a:cs typeface="Ubuntu"/>
              <a:sym typeface="Ubuntu"/>
            </a:endParaRPr>
          </a:p>
        </p:txBody>
      </p:sp>
      <p:sp>
        <p:nvSpPr>
          <p:cNvPr id="1080" name="Google Shape;1080;p67"/>
          <p:cNvSpPr txBox="1"/>
          <p:nvPr/>
        </p:nvSpPr>
        <p:spPr>
          <a:xfrm>
            <a:off x="115125" y="2014300"/>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Not vital for user experience</a:t>
            </a:r>
            <a:endParaRPr>
              <a:latin typeface="Ubuntu"/>
              <a:ea typeface="Ubuntu"/>
              <a:cs typeface="Ubuntu"/>
              <a:sym typeface="Ubuntu"/>
            </a:endParaRPr>
          </a:p>
        </p:txBody>
      </p:sp>
      <p:sp>
        <p:nvSpPr>
          <p:cNvPr id="1081" name="Google Shape;1081;p67"/>
          <p:cNvSpPr/>
          <p:nvPr/>
        </p:nvSpPr>
        <p:spPr>
          <a:xfrm>
            <a:off x="2297600" y="437200"/>
            <a:ext cx="1574400" cy="15771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Students will follow up with their real money after the given $20</a:t>
            </a:r>
            <a:endParaRPr>
              <a:latin typeface="Ubuntu"/>
              <a:ea typeface="Ubuntu"/>
              <a:cs typeface="Ubuntu"/>
              <a:sym typeface="Ubuntu"/>
            </a:endParaRPr>
          </a:p>
        </p:txBody>
      </p:sp>
      <p:sp>
        <p:nvSpPr>
          <p:cNvPr id="1082" name="Google Shape;1082;p67"/>
          <p:cNvSpPr/>
          <p:nvPr/>
        </p:nvSpPr>
        <p:spPr>
          <a:xfrm>
            <a:off x="3431900" y="2729000"/>
            <a:ext cx="1574400" cy="15771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Ubuntu"/>
                <a:ea typeface="Ubuntu"/>
                <a:cs typeface="Ubuntu"/>
                <a:sym typeface="Ubuntu"/>
              </a:rPr>
              <a:t>High school students have money to invest</a:t>
            </a:r>
            <a:endParaRPr>
              <a:latin typeface="Ubuntu"/>
              <a:ea typeface="Ubuntu"/>
              <a:cs typeface="Ubuntu"/>
              <a:sym typeface="Ubuntu"/>
            </a:endParaRPr>
          </a:p>
        </p:txBody>
      </p:sp>
      <p:sp>
        <p:nvSpPr>
          <p:cNvPr id="1083" name="Google Shape;1083;p67"/>
          <p:cNvSpPr txBox="1"/>
          <p:nvPr/>
        </p:nvSpPr>
        <p:spPr>
          <a:xfrm>
            <a:off x="0" y="0"/>
            <a:ext cx="2179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accent5"/>
                </a:solidFill>
                <a:latin typeface="Chewy"/>
                <a:ea typeface="Chewy"/>
                <a:cs typeface="Chewy"/>
                <a:sym typeface="Chewy"/>
              </a:rPr>
              <a:t>Solution 2</a:t>
            </a:r>
            <a:endParaRPr sz="3200">
              <a:solidFill>
                <a:schemeClr val="accent5"/>
              </a:solidFill>
              <a:latin typeface="Chewy"/>
              <a:ea typeface="Chewy"/>
              <a:cs typeface="Chewy"/>
              <a:sym typeface="Chew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68"/>
          <p:cNvSpPr/>
          <p:nvPr/>
        </p:nvSpPr>
        <p:spPr>
          <a:xfrm>
            <a:off x="4558175" y="0"/>
            <a:ext cx="45174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8"/>
          <p:cNvSpPr txBox="1">
            <a:spLocks noGrp="1"/>
          </p:cNvSpPr>
          <p:nvPr>
            <p:ph type="title"/>
          </p:nvPr>
        </p:nvSpPr>
        <p:spPr>
          <a:xfrm>
            <a:off x="607700" y="7310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2</a:t>
            </a:r>
            <a:endParaRPr/>
          </a:p>
        </p:txBody>
      </p:sp>
      <p:sp>
        <p:nvSpPr>
          <p:cNvPr id="1090" name="Google Shape;1090;p68"/>
          <p:cNvSpPr txBox="1"/>
          <p:nvPr/>
        </p:nvSpPr>
        <p:spPr>
          <a:xfrm>
            <a:off x="607700" y="1494538"/>
            <a:ext cx="3000000" cy="297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accent5"/>
                </a:solidFill>
                <a:latin typeface="Ubuntu Medium"/>
                <a:ea typeface="Ubuntu Medium"/>
                <a:cs typeface="Ubuntu Medium"/>
                <a:sym typeface="Ubuntu Medium"/>
              </a:rPr>
              <a:t>Step-by-step instructional program for students where they set up and invest their first $20 and take them through the process of an incremental amount.</a:t>
            </a:r>
            <a:endParaRPr sz="2000">
              <a:solidFill>
                <a:schemeClr val="accent5"/>
              </a:solidFill>
              <a:latin typeface="Ubuntu Medium"/>
              <a:ea typeface="Ubuntu Medium"/>
              <a:cs typeface="Ubuntu Medium"/>
              <a:sym typeface="Ubuntu Medium"/>
            </a:endParaRPr>
          </a:p>
        </p:txBody>
      </p:sp>
      <p:sp>
        <p:nvSpPr>
          <p:cNvPr id="1091" name="Google Shape;1091;p68"/>
          <p:cNvSpPr txBox="1"/>
          <p:nvPr/>
        </p:nvSpPr>
        <p:spPr>
          <a:xfrm>
            <a:off x="4865125" y="1494538"/>
            <a:ext cx="3522000" cy="15546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 sz="2000">
                <a:solidFill>
                  <a:schemeClr val="lt1"/>
                </a:solidFill>
                <a:latin typeface="Ubuntu Medium"/>
                <a:ea typeface="Ubuntu Medium"/>
                <a:cs typeface="Ubuntu Medium"/>
                <a:sym typeface="Ubuntu Medium"/>
              </a:rPr>
              <a:t> High school students are interested in personal finance</a:t>
            </a:r>
            <a:endParaRPr sz="2000">
              <a:solidFill>
                <a:schemeClr val="lt1"/>
              </a:solidFill>
              <a:latin typeface="Ubuntu Medium"/>
              <a:ea typeface="Ubuntu Medium"/>
              <a:cs typeface="Ubuntu Medium"/>
              <a:sym typeface="Ubuntu Medium"/>
            </a:endParaRPr>
          </a:p>
          <a:p>
            <a:pPr marL="457200" lvl="0" indent="0" algn="ctr" rtl="0">
              <a:lnSpc>
                <a:spcPct val="115000"/>
              </a:lnSpc>
              <a:spcBef>
                <a:spcPts val="0"/>
              </a:spcBef>
              <a:spcAft>
                <a:spcPts val="0"/>
              </a:spcAft>
              <a:buNone/>
            </a:pPr>
            <a:endParaRPr sz="2000">
              <a:solidFill>
                <a:schemeClr val="lt1"/>
              </a:solidFill>
              <a:latin typeface="Ubuntu Medium"/>
              <a:ea typeface="Ubuntu Medium"/>
              <a:cs typeface="Ubuntu Medium"/>
              <a:sym typeface="Ubuntu Medium"/>
            </a:endParaRPr>
          </a:p>
        </p:txBody>
      </p:sp>
      <p:sp>
        <p:nvSpPr>
          <p:cNvPr id="1092" name="Google Shape;1092;p68"/>
          <p:cNvSpPr txBox="1">
            <a:spLocks noGrp="1"/>
          </p:cNvSpPr>
          <p:nvPr>
            <p:ph type="title"/>
          </p:nvPr>
        </p:nvSpPr>
        <p:spPr>
          <a:xfrm>
            <a:off x="5387125" y="7310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Assumption</a:t>
            </a:r>
            <a:endParaRPr>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69"/>
          <p:cNvSpPr/>
          <p:nvPr/>
        </p:nvSpPr>
        <p:spPr>
          <a:xfrm>
            <a:off x="4558175" y="0"/>
            <a:ext cx="45174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9"/>
          <p:cNvSpPr txBox="1">
            <a:spLocks noGrp="1"/>
          </p:cNvSpPr>
          <p:nvPr>
            <p:ph type="title"/>
          </p:nvPr>
        </p:nvSpPr>
        <p:spPr>
          <a:xfrm>
            <a:off x="387550" y="502400"/>
            <a:ext cx="33933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Experience Prototype</a:t>
            </a:r>
            <a:endParaRPr sz="2400"/>
          </a:p>
        </p:txBody>
      </p:sp>
      <p:sp>
        <p:nvSpPr>
          <p:cNvPr id="1099" name="Google Shape;1099;p69"/>
          <p:cNvSpPr txBox="1"/>
          <p:nvPr/>
        </p:nvSpPr>
        <p:spPr>
          <a:xfrm>
            <a:off x="607700" y="1265950"/>
            <a:ext cx="3522000" cy="33741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We went to Palo Alto High School to collect sign-ups for a “Personal Finance Club.”</a:t>
            </a:r>
            <a:endParaRPr>
              <a:solidFill>
                <a:schemeClr val="accent5"/>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We stood in 3 different places around the campus </a:t>
            </a:r>
            <a:endParaRPr>
              <a:solidFill>
                <a:schemeClr val="accent5"/>
              </a:solidFill>
              <a:latin typeface="Ubuntu Medium"/>
              <a:ea typeface="Ubuntu Medium"/>
              <a:cs typeface="Ubuntu Medium"/>
              <a:sym typeface="Ubuntu Medium"/>
            </a:endParaRPr>
          </a:p>
          <a:p>
            <a:pPr marL="914400" lvl="1"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in-front of a classroom</a:t>
            </a:r>
            <a:endParaRPr>
              <a:solidFill>
                <a:schemeClr val="accent5"/>
              </a:solidFill>
              <a:latin typeface="Ubuntu Medium"/>
              <a:ea typeface="Ubuntu Medium"/>
              <a:cs typeface="Ubuntu Medium"/>
              <a:sym typeface="Ubuntu Medium"/>
            </a:endParaRPr>
          </a:p>
          <a:p>
            <a:pPr marL="914400" lvl="1"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communal outdoor space</a:t>
            </a:r>
            <a:endParaRPr>
              <a:solidFill>
                <a:schemeClr val="accent5"/>
              </a:solidFill>
              <a:latin typeface="Ubuntu Medium"/>
              <a:ea typeface="Ubuntu Medium"/>
              <a:cs typeface="Ubuntu Medium"/>
              <a:sym typeface="Ubuntu Medium"/>
            </a:endParaRPr>
          </a:p>
          <a:p>
            <a:pPr marL="914400" lvl="1"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loop where kids wait to get picked up</a:t>
            </a:r>
            <a:endParaRPr>
              <a:solidFill>
                <a:schemeClr val="accent5"/>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accent5"/>
              </a:buClr>
              <a:buSzPts val="1400"/>
              <a:buFont typeface="Ubuntu Medium"/>
              <a:buChar char="●"/>
            </a:pPr>
            <a:r>
              <a:rPr lang="en">
                <a:solidFill>
                  <a:schemeClr val="accent5"/>
                </a:solidFill>
                <a:latin typeface="Ubuntu Medium"/>
                <a:ea typeface="Ubuntu Medium"/>
                <a:cs typeface="Ubuntu Medium"/>
                <a:sym typeface="Ubuntu Medium"/>
              </a:rPr>
              <a:t>Had a mix of (1) standing with the sign and allowing students to come up (2) directly asking if they would be interested in joining </a:t>
            </a:r>
            <a:endParaRPr>
              <a:solidFill>
                <a:schemeClr val="accent5"/>
              </a:solidFill>
              <a:latin typeface="Ubuntu Medium"/>
              <a:ea typeface="Ubuntu Medium"/>
              <a:cs typeface="Ubuntu Medium"/>
              <a:sym typeface="Ubuntu Medium"/>
            </a:endParaRPr>
          </a:p>
        </p:txBody>
      </p:sp>
      <p:sp>
        <p:nvSpPr>
          <p:cNvPr id="1100" name="Google Shape;1100;p69"/>
          <p:cNvSpPr txBox="1"/>
          <p:nvPr/>
        </p:nvSpPr>
        <p:spPr>
          <a:xfrm>
            <a:off x="4865125" y="1265950"/>
            <a:ext cx="3670500" cy="36219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Palo Alto High School interacts with our target audience of high school students :)</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Since the program is a long-term commitment, we asked about joining a </a:t>
            </a:r>
            <a:r>
              <a:rPr lang="en" i="1">
                <a:solidFill>
                  <a:schemeClr val="lt1"/>
                </a:solidFill>
                <a:latin typeface="Ubuntu Medium"/>
                <a:ea typeface="Ubuntu Medium"/>
                <a:cs typeface="Ubuntu Medium"/>
                <a:sym typeface="Ubuntu Medium"/>
              </a:rPr>
              <a:t>Club</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Stood in places where students had time to interact with us</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Asking them for an email is a direct correlation with interest (ie they are giving up something)</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Mentioned “Stanford-led” to correlate with the program being taught by ‘experts’</a:t>
            </a:r>
            <a:endParaRPr>
              <a:solidFill>
                <a:schemeClr val="lt1"/>
              </a:solidFill>
              <a:latin typeface="Ubuntu Medium"/>
              <a:ea typeface="Ubuntu Medium"/>
              <a:cs typeface="Ubuntu Medium"/>
              <a:sym typeface="Ubuntu Medium"/>
            </a:endParaRPr>
          </a:p>
        </p:txBody>
      </p:sp>
      <p:sp>
        <p:nvSpPr>
          <p:cNvPr id="1101" name="Google Shape;1101;p69"/>
          <p:cNvSpPr txBox="1">
            <a:spLocks noGrp="1"/>
          </p:cNvSpPr>
          <p:nvPr>
            <p:ph type="title"/>
          </p:nvPr>
        </p:nvSpPr>
        <p:spPr>
          <a:xfrm>
            <a:off x="5387125" y="5024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Relevance</a:t>
            </a:r>
            <a:endParaRPr sz="2400">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70"/>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Pictures of EP2</a:t>
            </a:r>
            <a:endParaRPr/>
          </a:p>
        </p:txBody>
      </p:sp>
      <p:pic>
        <p:nvPicPr>
          <p:cNvPr id="1107" name="Google Shape;1107;p70"/>
          <p:cNvPicPr preferRelativeResize="0"/>
          <p:nvPr/>
        </p:nvPicPr>
        <p:blipFill>
          <a:blip r:embed="rId3">
            <a:alphaModFix/>
          </a:blip>
          <a:stretch>
            <a:fillRect/>
          </a:stretch>
        </p:blipFill>
        <p:spPr>
          <a:xfrm>
            <a:off x="285425" y="1100800"/>
            <a:ext cx="2629659" cy="3506227"/>
          </a:xfrm>
          <a:prstGeom prst="rect">
            <a:avLst/>
          </a:prstGeom>
          <a:noFill/>
          <a:ln>
            <a:noFill/>
          </a:ln>
        </p:spPr>
      </p:pic>
      <p:pic>
        <p:nvPicPr>
          <p:cNvPr id="1108" name="Google Shape;1108;p70"/>
          <p:cNvPicPr preferRelativeResize="0"/>
          <p:nvPr/>
        </p:nvPicPr>
        <p:blipFill>
          <a:blip r:embed="rId4">
            <a:alphaModFix/>
          </a:blip>
          <a:stretch>
            <a:fillRect/>
          </a:stretch>
        </p:blipFill>
        <p:spPr>
          <a:xfrm>
            <a:off x="3218896" y="1100822"/>
            <a:ext cx="2629659" cy="3506191"/>
          </a:xfrm>
          <a:prstGeom prst="rect">
            <a:avLst/>
          </a:prstGeom>
          <a:noFill/>
          <a:ln>
            <a:noFill/>
          </a:ln>
        </p:spPr>
      </p:pic>
      <p:pic>
        <p:nvPicPr>
          <p:cNvPr id="1109" name="Google Shape;1109;p70"/>
          <p:cNvPicPr preferRelativeResize="0"/>
          <p:nvPr/>
        </p:nvPicPr>
        <p:blipFill>
          <a:blip r:embed="rId5">
            <a:alphaModFix/>
          </a:blip>
          <a:stretch>
            <a:fillRect/>
          </a:stretch>
        </p:blipFill>
        <p:spPr>
          <a:xfrm>
            <a:off x="6216897" y="1100800"/>
            <a:ext cx="2316529" cy="1737396"/>
          </a:xfrm>
          <a:prstGeom prst="rect">
            <a:avLst/>
          </a:prstGeom>
          <a:noFill/>
          <a:ln>
            <a:noFill/>
          </a:ln>
        </p:spPr>
      </p:pic>
      <p:pic>
        <p:nvPicPr>
          <p:cNvPr id="1110" name="Google Shape;1110;p70"/>
          <p:cNvPicPr preferRelativeResize="0"/>
          <p:nvPr/>
        </p:nvPicPr>
        <p:blipFill>
          <a:blip r:embed="rId6">
            <a:alphaModFix/>
          </a:blip>
          <a:stretch>
            <a:fillRect/>
          </a:stretch>
        </p:blipFill>
        <p:spPr>
          <a:xfrm>
            <a:off x="6110592" y="1100800"/>
            <a:ext cx="2629659" cy="350621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71"/>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Pictures of EP2</a:t>
            </a:r>
            <a:endParaRPr/>
          </a:p>
        </p:txBody>
      </p:sp>
      <p:pic>
        <p:nvPicPr>
          <p:cNvPr id="1116" name="Google Shape;1116;p71"/>
          <p:cNvPicPr preferRelativeResize="0"/>
          <p:nvPr/>
        </p:nvPicPr>
        <p:blipFill>
          <a:blip r:embed="rId3">
            <a:alphaModFix/>
          </a:blip>
          <a:stretch>
            <a:fillRect/>
          </a:stretch>
        </p:blipFill>
        <p:spPr>
          <a:xfrm>
            <a:off x="260650" y="1382775"/>
            <a:ext cx="4215700" cy="3161798"/>
          </a:xfrm>
          <a:prstGeom prst="rect">
            <a:avLst/>
          </a:prstGeom>
          <a:noFill/>
          <a:ln>
            <a:noFill/>
          </a:ln>
        </p:spPr>
      </p:pic>
      <p:pic>
        <p:nvPicPr>
          <p:cNvPr id="1117" name="Google Shape;1117;p71"/>
          <p:cNvPicPr preferRelativeResize="0"/>
          <p:nvPr/>
        </p:nvPicPr>
        <p:blipFill>
          <a:blip r:embed="rId4">
            <a:alphaModFix/>
          </a:blip>
          <a:stretch>
            <a:fillRect/>
          </a:stretch>
        </p:blipFill>
        <p:spPr>
          <a:xfrm>
            <a:off x="7214579" y="1524551"/>
            <a:ext cx="1722804" cy="2297073"/>
          </a:xfrm>
          <a:prstGeom prst="rect">
            <a:avLst/>
          </a:prstGeom>
          <a:noFill/>
          <a:ln>
            <a:noFill/>
          </a:ln>
        </p:spPr>
      </p:pic>
      <p:pic>
        <p:nvPicPr>
          <p:cNvPr id="1118" name="Google Shape;1118;p71"/>
          <p:cNvPicPr preferRelativeResize="0"/>
          <p:nvPr/>
        </p:nvPicPr>
        <p:blipFill>
          <a:blip r:embed="rId5">
            <a:alphaModFix/>
          </a:blip>
          <a:stretch>
            <a:fillRect/>
          </a:stretch>
        </p:blipFill>
        <p:spPr>
          <a:xfrm>
            <a:off x="4648150" y="1112575"/>
            <a:ext cx="2179389" cy="1634527"/>
          </a:xfrm>
          <a:prstGeom prst="rect">
            <a:avLst/>
          </a:prstGeom>
          <a:noFill/>
          <a:ln>
            <a:noFill/>
          </a:ln>
        </p:spPr>
      </p:pic>
      <p:pic>
        <p:nvPicPr>
          <p:cNvPr id="1119" name="Google Shape;1119;p71"/>
          <p:cNvPicPr preferRelativeResize="0"/>
          <p:nvPr/>
        </p:nvPicPr>
        <p:blipFill>
          <a:blip r:embed="rId6">
            <a:alphaModFix/>
          </a:blip>
          <a:stretch>
            <a:fillRect/>
          </a:stretch>
        </p:blipFill>
        <p:spPr>
          <a:xfrm>
            <a:off x="4884150" y="3114620"/>
            <a:ext cx="2179400" cy="163453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72"/>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sp>
        <p:nvSpPr>
          <p:cNvPr id="1125" name="Google Shape;1125;p72"/>
          <p:cNvSpPr txBox="1"/>
          <p:nvPr/>
        </p:nvSpPr>
        <p:spPr>
          <a:xfrm>
            <a:off x="604625" y="1055100"/>
            <a:ext cx="7934700" cy="391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accent3"/>
                </a:solidFill>
                <a:latin typeface="Chewy"/>
                <a:ea typeface="Chewy"/>
                <a:cs typeface="Chewy"/>
                <a:sym typeface="Chewy"/>
              </a:rPr>
              <a:t>Things that didn’t go well</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Stood for a total of ~20 minutes and asked ~50 people → 2 signups</a:t>
            </a:r>
            <a:endParaRPr sz="2000">
              <a:solidFill>
                <a:schemeClr val="accent3"/>
              </a:solidFill>
              <a:latin typeface="Chewy"/>
              <a:ea typeface="Chewy"/>
              <a:cs typeface="Chewy"/>
              <a:sym typeface="Chewy"/>
            </a:endParaRPr>
          </a:p>
          <a:p>
            <a:pPr marL="0" lvl="0" indent="0" algn="l" rtl="0">
              <a:lnSpc>
                <a:spcPct val="115000"/>
              </a:lnSpc>
              <a:spcBef>
                <a:spcPts val="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What we noticed</a:t>
            </a:r>
            <a:endParaRPr sz="2000">
              <a:solidFill>
                <a:schemeClr val="accent3"/>
              </a:solidFill>
              <a:latin typeface="Chewy"/>
              <a:ea typeface="Chewy"/>
              <a:cs typeface="Chewy"/>
              <a:sym typeface="Chewy"/>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Students passing were intrigued by the sign and stopped to read, before continuing again</a:t>
            </a:r>
            <a:endParaRPr>
              <a:solidFill>
                <a:schemeClr val="accent5"/>
              </a:solidFill>
              <a:latin typeface="Ubuntu"/>
              <a:ea typeface="Ubuntu"/>
              <a:cs typeface="Ubuntu"/>
              <a:sym typeface="Ubuntu"/>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Students were kind, said “thank you,” and listened to my full sentence before rejecting</a:t>
            </a:r>
            <a:endParaRPr>
              <a:solidFill>
                <a:schemeClr val="accent5"/>
              </a:solidFill>
              <a:latin typeface="Ubuntu"/>
              <a:ea typeface="Ubuntu"/>
              <a:cs typeface="Ubuntu"/>
              <a:sym typeface="Ubuntu"/>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One student signed the paper because he heard me ask about personal finance and was already interested. Later pulled our second sign-up by encouraging her it’s important.</a:t>
            </a:r>
            <a:endParaRPr>
              <a:solidFill>
                <a:schemeClr val="accent5"/>
              </a:solidFill>
              <a:latin typeface="Ubuntu"/>
              <a:ea typeface="Ubuntu"/>
              <a:cs typeface="Ubuntu"/>
              <a:sym typeface="Ubuntu"/>
            </a:endParaRPr>
          </a:p>
          <a:p>
            <a:pPr marL="457200" lvl="0" indent="-317500" algn="l" rtl="0">
              <a:lnSpc>
                <a:spcPct val="115000"/>
              </a:lnSpc>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One student responded with “I don’t do my family’s finances”</a:t>
            </a:r>
            <a:endParaRPr>
              <a:solidFill>
                <a:schemeClr val="accent5"/>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chemeClr val="accent5"/>
                </a:solidFill>
                <a:latin typeface="Ubuntu"/>
                <a:ea typeface="Ubuntu"/>
                <a:cs typeface="Ubuntu"/>
                <a:sym typeface="Ubuntu"/>
              </a:rPr>
              <a:t> </a:t>
            </a:r>
            <a:r>
              <a:rPr lang="en" sz="2000">
                <a:solidFill>
                  <a:schemeClr val="accent3"/>
                </a:solidFill>
                <a:latin typeface="Chewy"/>
                <a:ea typeface="Chewy"/>
                <a:cs typeface="Chewy"/>
                <a:sym typeface="Chewy"/>
              </a:rPr>
              <a:t>Insights</a:t>
            </a:r>
            <a:endParaRPr sz="2000">
              <a:solidFill>
                <a:schemeClr val="accent3"/>
              </a:solidFill>
              <a:latin typeface="Chewy"/>
              <a:ea typeface="Chewy"/>
              <a:cs typeface="Chewy"/>
              <a:sym typeface="Chewy"/>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Students don’t have an interest in personal finance because there isn’t urgency</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When forced on students (asking them to join or through a class) without them knowing the subject of personal finance, students will not be interested</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If something is eye-catching even people unfamiliar with the subject will pause to look</a:t>
            </a:r>
            <a:endParaRPr>
              <a:solidFill>
                <a:schemeClr val="accent5"/>
              </a:solidFill>
              <a:latin typeface="Ubuntu"/>
              <a:ea typeface="Ubuntu"/>
              <a:cs typeface="Ubuntu"/>
              <a:sym typeface="Ubuntu"/>
            </a:endParaRPr>
          </a:p>
          <a:p>
            <a:pPr marL="457200" lvl="0" indent="-317500" algn="l" rtl="0">
              <a:spcBef>
                <a:spcPts val="0"/>
              </a:spcBef>
              <a:spcAft>
                <a:spcPts val="0"/>
              </a:spcAft>
              <a:buClr>
                <a:schemeClr val="accent5"/>
              </a:buClr>
              <a:buSzPts val="1400"/>
              <a:buFont typeface="Ubuntu"/>
              <a:buChar char="●"/>
            </a:pPr>
            <a:r>
              <a:rPr lang="en">
                <a:solidFill>
                  <a:schemeClr val="accent5"/>
                </a:solidFill>
                <a:latin typeface="Ubuntu"/>
                <a:ea typeface="Ubuntu"/>
                <a:cs typeface="Ubuntu"/>
                <a:sym typeface="Ubuntu"/>
              </a:rPr>
              <a:t>People will create new habits if encouraged by their friends </a:t>
            </a:r>
            <a:endParaRPr>
              <a:solidFill>
                <a:schemeClr val="accent5"/>
              </a:solidFill>
              <a:latin typeface="Ubuntu"/>
              <a:ea typeface="Ubuntu"/>
              <a:cs typeface="Ubuntu"/>
              <a:sym typeface="Ubuntu"/>
            </a:endParaRPr>
          </a:p>
        </p:txBody>
      </p:sp>
      <p:grpSp>
        <p:nvGrpSpPr>
          <p:cNvPr id="1126" name="Google Shape;1126;p72"/>
          <p:cNvGrpSpPr/>
          <p:nvPr/>
        </p:nvGrpSpPr>
        <p:grpSpPr>
          <a:xfrm rot="10800000">
            <a:off x="7887770" y="539509"/>
            <a:ext cx="542964" cy="465786"/>
            <a:chOff x="5863675" y="3789852"/>
            <a:chExt cx="542964" cy="465786"/>
          </a:xfrm>
        </p:grpSpPr>
        <p:sp>
          <p:nvSpPr>
            <p:cNvPr id="1127" name="Google Shape;1127;p7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72"/>
          <p:cNvGrpSpPr/>
          <p:nvPr/>
        </p:nvGrpSpPr>
        <p:grpSpPr>
          <a:xfrm rot="10800000" flipH="1">
            <a:off x="713219" y="463903"/>
            <a:ext cx="542964" cy="465786"/>
            <a:chOff x="5863675" y="3789852"/>
            <a:chExt cx="542964" cy="465786"/>
          </a:xfrm>
        </p:grpSpPr>
        <p:sp>
          <p:nvSpPr>
            <p:cNvPr id="1130" name="Google Shape;1130;p7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2" name="Google Shape;1132;p72"/>
          <p:cNvSpPr/>
          <p:nvPr/>
        </p:nvSpPr>
        <p:spPr>
          <a:xfrm>
            <a:off x="7152388" y="4419750"/>
            <a:ext cx="2013714" cy="723762"/>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2"/>
          <p:cNvSpPr txBox="1"/>
          <p:nvPr/>
        </p:nvSpPr>
        <p:spPr>
          <a:xfrm>
            <a:off x="7624478" y="4594860"/>
            <a:ext cx="1069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0000"/>
                </a:solidFill>
                <a:latin typeface="Chewy"/>
                <a:ea typeface="Chewy"/>
                <a:cs typeface="Chewy"/>
                <a:sym typeface="Chewy"/>
              </a:rPr>
              <a:t>INVALID</a:t>
            </a:r>
            <a:endParaRPr sz="1800" b="1">
              <a:solidFill>
                <a:srgbClr val="FF0000"/>
              </a:solidFill>
              <a:latin typeface="Chewy"/>
              <a:ea typeface="Chewy"/>
              <a:cs typeface="Chewy"/>
              <a:sym typeface="Chew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animEffect transition="in" filter="fade">
                                      <p:cBhvr>
                                        <p:cTn id="7" dur="1000"/>
                                        <p:tgtEl>
                                          <p:spTgt spid="1132"/>
                                        </p:tgtEl>
                                      </p:cBhvr>
                                    </p:animEffect>
                                  </p:childTnLst>
                                </p:cTn>
                              </p:par>
                              <p:par>
                                <p:cTn id="8" presetID="10" presetClass="entr" presetSubtype="0" fill="hold" nodeType="withEffect">
                                  <p:stCondLst>
                                    <p:cond delay="0"/>
                                  </p:stCondLst>
                                  <p:childTnLst>
                                    <p:set>
                                      <p:cBhvr>
                                        <p:cTn id="9" dur="1" fill="hold">
                                          <p:stCondLst>
                                            <p:cond delay="0"/>
                                          </p:stCondLst>
                                        </p:cTn>
                                        <p:tgtEl>
                                          <p:spTgt spid="1133"/>
                                        </p:tgtEl>
                                        <p:attrNameLst>
                                          <p:attrName>style.visibility</p:attrName>
                                        </p:attrNameLst>
                                      </p:cBhvr>
                                      <p:to>
                                        <p:strVal val="visible"/>
                                      </p:to>
                                    </p:set>
                                    <p:animEffect transition="in" filter="fade">
                                      <p:cBhvr>
                                        <p:cTn id="10"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8"/>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Recap</a:t>
            </a:r>
            <a:endParaRPr/>
          </a:p>
        </p:txBody>
      </p:sp>
      <p:sp>
        <p:nvSpPr>
          <p:cNvPr id="313" name="Google Shape;313;p28"/>
          <p:cNvSpPr txBox="1"/>
          <p:nvPr/>
        </p:nvSpPr>
        <p:spPr>
          <a:xfrm>
            <a:off x="1057550" y="1334125"/>
            <a:ext cx="6825000" cy="3140100"/>
          </a:xfrm>
          <a:prstGeom prst="rect">
            <a:avLst/>
          </a:prstGeom>
          <a:noFill/>
          <a:ln>
            <a:noFill/>
          </a:ln>
        </p:spPr>
        <p:txBody>
          <a:bodyPr spcFirstLastPara="1" wrap="square" lIns="91425" tIns="91425" rIns="91425" bIns="91425" anchor="t" anchorCtr="0">
            <a:spAutoFit/>
          </a:bodyPr>
          <a:lstStyle/>
          <a:p>
            <a:pPr marL="457200" lvl="0" indent="-298450" algn="l" rtl="0">
              <a:lnSpc>
                <a:spcPct val="150000"/>
              </a:lnSpc>
              <a:spcBef>
                <a:spcPts val="1200"/>
              </a:spcBef>
              <a:spcAft>
                <a:spcPts val="0"/>
              </a:spcAft>
              <a:buSzPts val="1100"/>
              <a:buChar char="●"/>
            </a:pPr>
            <a:r>
              <a:rPr lang="en">
                <a:latin typeface="Ubuntu"/>
                <a:ea typeface="Ubuntu"/>
                <a:cs typeface="Ubuntu"/>
                <a:sym typeface="Ubuntu"/>
              </a:rPr>
              <a:t>It is not just a literacy problem. There are plenty of resources, but there are </a:t>
            </a:r>
            <a:r>
              <a:rPr lang="en" b="1">
                <a:latin typeface="Ubuntu"/>
                <a:ea typeface="Ubuntu"/>
                <a:cs typeface="Ubuntu"/>
                <a:sym typeface="Ubuntu"/>
              </a:rPr>
              <a:t>constraints of time, support, and confidence</a:t>
            </a:r>
            <a:r>
              <a:rPr lang="en">
                <a:latin typeface="Ubuntu"/>
                <a:ea typeface="Ubuntu"/>
                <a:cs typeface="Ubuntu"/>
                <a:sym typeface="Ubuntu"/>
              </a:rPr>
              <a:t> that prevents people from starting to invest.</a:t>
            </a:r>
            <a:endParaRPr>
              <a:latin typeface="Ubuntu"/>
              <a:ea typeface="Ubuntu"/>
              <a:cs typeface="Ubuntu"/>
              <a:sym typeface="Ubuntu"/>
            </a:endParaRPr>
          </a:p>
          <a:p>
            <a:pPr marL="457200" lvl="0" indent="-298450" algn="l" rtl="0">
              <a:lnSpc>
                <a:spcPct val="150000"/>
              </a:lnSpc>
              <a:spcBef>
                <a:spcPts val="0"/>
              </a:spcBef>
              <a:spcAft>
                <a:spcPts val="0"/>
              </a:spcAft>
              <a:buSzPts val="1100"/>
              <a:buChar char="●"/>
            </a:pPr>
            <a:r>
              <a:rPr lang="en">
                <a:latin typeface="Ubuntu"/>
                <a:ea typeface="Ubuntu"/>
                <a:cs typeface="Ubuntu"/>
                <a:sym typeface="Ubuntu"/>
              </a:rPr>
              <a:t>It is empowering to invest at a young age. However, </a:t>
            </a:r>
            <a:r>
              <a:rPr lang="en" b="1">
                <a:latin typeface="Ubuntu"/>
                <a:ea typeface="Ubuntu"/>
                <a:cs typeface="Ubuntu"/>
                <a:sym typeface="Ubuntu"/>
              </a:rPr>
              <a:t>kids find it hard keep up with</a:t>
            </a:r>
            <a:r>
              <a:rPr lang="en">
                <a:latin typeface="Ubuntu"/>
                <a:ea typeface="Ubuntu"/>
                <a:cs typeface="Ubuntu"/>
                <a:sym typeface="Ubuntu"/>
              </a:rPr>
              <a:t>, so often chose to minimize investing later in life.</a:t>
            </a:r>
            <a:endParaRPr>
              <a:latin typeface="Ubuntu"/>
              <a:ea typeface="Ubuntu"/>
              <a:cs typeface="Ubuntu"/>
              <a:sym typeface="Ubuntu"/>
            </a:endParaRPr>
          </a:p>
          <a:p>
            <a:pPr marL="457200" lvl="0" indent="-298450" algn="l" rtl="0">
              <a:lnSpc>
                <a:spcPct val="150000"/>
              </a:lnSpc>
              <a:spcBef>
                <a:spcPts val="0"/>
              </a:spcBef>
              <a:spcAft>
                <a:spcPts val="0"/>
              </a:spcAft>
              <a:buSzPts val="1100"/>
              <a:buChar char="●"/>
            </a:pPr>
            <a:r>
              <a:rPr lang="en">
                <a:latin typeface="Ubuntu"/>
                <a:ea typeface="Ubuntu"/>
                <a:cs typeface="Ubuntu"/>
                <a:sym typeface="Ubuntu"/>
              </a:rPr>
              <a:t>People have </a:t>
            </a:r>
            <a:r>
              <a:rPr lang="en" b="1">
                <a:latin typeface="Ubuntu"/>
                <a:ea typeface="Ubuntu"/>
                <a:cs typeface="Ubuntu"/>
                <a:sym typeface="Ubuntu"/>
              </a:rPr>
              <a:t>misconceptions</a:t>
            </a:r>
            <a:r>
              <a:rPr lang="en">
                <a:latin typeface="Ubuntu"/>
                <a:ea typeface="Ubuntu"/>
                <a:cs typeface="Ubuntu"/>
                <a:sym typeface="Ubuntu"/>
              </a:rPr>
              <a:t> about the necessity of investing, different categories of investment, and benefits and risks involved. This is as much a branding game as a product game. </a:t>
            </a:r>
            <a:endParaRPr>
              <a:latin typeface="Ubuntu"/>
              <a:ea typeface="Ubuntu"/>
              <a:cs typeface="Ubuntu"/>
              <a:sym typeface="Ubuntu"/>
            </a:endParaRPr>
          </a:p>
          <a:p>
            <a:pPr marL="0" lvl="0" indent="0" algn="l" rtl="0">
              <a:spcBef>
                <a:spcPts val="1200"/>
              </a:spcBef>
              <a:spcAft>
                <a:spcPts val="0"/>
              </a:spcAft>
              <a:buNone/>
            </a:pPr>
            <a:endParaRPr>
              <a:latin typeface="Ubuntu"/>
              <a:ea typeface="Ubuntu"/>
              <a:cs typeface="Ubuntu"/>
              <a:sym typeface="Ubuntu"/>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73"/>
          <p:cNvSpPr txBox="1">
            <a:spLocks noGrp="1"/>
          </p:cNvSpPr>
          <p:nvPr>
            <p:ph type="title"/>
          </p:nvPr>
        </p:nvSpPr>
        <p:spPr>
          <a:xfrm>
            <a:off x="713250" y="9135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3: </a:t>
            </a:r>
            <a:endParaRPr/>
          </a:p>
        </p:txBody>
      </p:sp>
      <p:sp>
        <p:nvSpPr>
          <p:cNvPr id="1139" name="Google Shape;1139;p73"/>
          <p:cNvSpPr txBox="1">
            <a:spLocks noGrp="1"/>
          </p:cNvSpPr>
          <p:nvPr>
            <p:ph type="title"/>
          </p:nvPr>
        </p:nvSpPr>
        <p:spPr>
          <a:xfrm>
            <a:off x="713250" y="2741375"/>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Investing with close friends and family</a:t>
            </a:r>
            <a:endParaRPr/>
          </a:p>
          <a:p>
            <a:pPr marL="0" lvl="0" indent="0" algn="ctr" rtl="0">
              <a:spcBef>
                <a:spcPts val="0"/>
              </a:spcBef>
              <a:spcAft>
                <a:spcPts val="0"/>
              </a:spcAft>
              <a:buNone/>
            </a:pPr>
            <a:r>
              <a:rPr lang="en"/>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cxnSp>
        <p:nvCxnSpPr>
          <p:cNvPr id="1144" name="Google Shape;1144;p74"/>
          <p:cNvCxnSpPr/>
          <p:nvPr/>
        </p:nvCxnSpPr>
        <p:spPr>
          <a:xfrm rot="10800000" flipH="1">
            <a:off x="11625" y="2565900"/>
            <a:ext cx="9146700" cy="11700"/>
          </a:xfrm>
          <a:prstGeom prst="straightConnector1">
            <a:avLst/>
          </a:prstGeom>
          <a:noFill/>
          <a:ln w="19050" cap="flat" cmpd="sng">
            <a:solidFill>
              <a:srgbClr val="B7B7B7"/>
            </a:solidFill>
            <a:prstDash val="solid"/>
            <a:round/>
            <a:headEnd type="stealth" w="med" len="med"/>
            <a:tailEnd type="stealth" w="med" len="med"/>
          </a:ln>
        </p:spPr>
      </p:cxnSp>
      <p:cxnSp>
        <p:nvCxnSpPr>
          <p:cNvPr id="1145" name="Google Shape;1145;p74"/>
          <p:cNvCxnSpPr/>
          <p:nvPr/>
        </p:nvCxnSpPr>
        <p:spPr>
          <a:xfrm>
            <a:off x="4573300" y="-23275"/>
            <a:ext cx="11700" cy="5166600"/>
          </a:xfrm>
          <a:prstGeom prst="straightConnector1">
            <a:avLst/>
          </a:prstGeom>
          <a:noFill/>
          <a:ln w="19050" cap="flat" cmpd="sng">
            <a:solidFill>
              <a:srgbClr val="B7B7B7"/>
            </a:solidFill>
            <a:prstDash val="solid"/>
            <a:round/>
            <a:headEnd type="stealth" w="med" len="med"/>
            <a:tailEnd type="stealth" w="med" len="med"/>
          </a:ln>
        </p:spPr>
      </p:cxnSp>
      <p:sp>
        <p:nvSpPr>
          <p:cNvPr id="1146" name="Google Shape;1146;p74"/>
          <p:cNvSpPr txBox="1"/>
          <p:nvPr/>
        </p:nvSpPr>
        <p:spPr>
          <a:xfrm>
            <a:off x="4724575" y="93100"/>
            <a:ext cx="121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Unknown</a:t>
            </a:r>
            <a:endParaRPr>
              <a:latin typeface="Ubuntu"/>
              <a:ea typeface="Ubuntu"/>
              <a:cs typeface="Ubuntu"/>
              <a:sym typeface="Ubuntu"/>
            </a:endParaRPr>
          </a:p>
        </p:txBody>
      </p:sp>
      <p:sp>
        <p:nvSpPr>
          <p:cNvPr id="1147" name="Google Shape;1147;p74"/>
          <p:cNvSpPr txBox="1"/>
          <p:nvPr/>
        </p:nvSpPr>
        <p:spPr>
          <a:xfrm>
            <a:off x="4724575" y="4650200"/>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Known</a:t>
            </a:r>
            <a:endParaRPr>
              <a:latin typeface="Ubuntu"/>
              <a:ea typeface="Ubuntu"/>
              <a:cs typeface="Ubuntu"/>
              <a:sym typeface="Ubuntu"/>
            </a:endParaRPr>
          </a:p>
        </p:txBody>
      </p:sp>
      <p:sp>
        <p:nvSpPr>
          <p:cNvPr id="1148" name="Google Shape;1148;p74"/>
          <p:cNvSpPr txBox="1"/>
          <p:nvPr/>
        </p:nvSpPr>
        <p:spPr>
          <a:xfrm>
            <a:off x="6365375" y="2014300"/>
            <a:ext cx="2677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Ubuntu"/>
                <a:ea typeface="Ubuntu"/>
                <a:cs typeface="Ubuntu"/>
                <a:sym typeface="Ubuntu"/>
              </a:rPr>
              <a:t>Vital for user experience</a:t>
            </a:r>
            <a:endParaRPr>
              <a:latin typeface="Ubuntu"/>
              <a:ea typeface="Ubuntu"/>
              <a:cs typeface="Ubuntu"/>
              <a:sym typeface="Ubuntu"/>
            </a:endParaRPr>
          </a:p>
        </p:txBody>
      </p:sp>
      <p:sp>
        <p:nvSpPr>
          <p:cNvPr id="1149" name="Google Shape;1149;p74"/>
          <p:cNvSpPr/>
          <p:nvPr/>
        </p:nvSpPr>
        <p:spPr>
          <a:xfrm>
            <a:off x="6917075" y="1198400"/>
            <a:ext cx="1574400" cy="6645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accent6"/>
                </a:solidFill>
                <a:latin typeface="Ubuntu"/>
                <a:ea typeface="Ubuntu"/>
                <a:cs typeface="Ubuntu"/>
                <a:sym typeface="Ubuntu"/>
              </a:rPr>
              <a:t>People will want to coinvest</a:t>
            </a:r>
            <a:endParaRPr>
              <a:solidFill>
                <a:schemeClr val="accent6"/>
              </a:solidFill>
              <a:latin typeface="Ubuntu"/>
              <a:ea typeface="Ubuntu"/>
              <a:cs typeface="Ubuntu"/>
              <a:sym typeface="Ubuntu"/>
            </a:endParaRPr>
          </a:p>
        </p:txBody>
      </p:sp>
      <p:sp>
        <p:nvSpPr>
          <p:cNvPr id="1150" name="Google Shape;1150;p74"/>
          <p:cNvSpPr txBox="1"/>
          <p:nvPr/>
        </p:nvSpPr>
        <p:spPr>
          <a:xfrm>
            <a:off x="115125" y="2014300"/>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Ubuntu"/>
                <a:ea typeface="Ubuntu"/>
                <a:cs typeface="Ubuntu"/>
                <a:sym typeface="Ubuntu"/>
              </a:rPr>
              <a:t>Not vital for user experience</a:t>
            </a:r>
            <a:endParaRPr>
              <a:latin typeface="Ubuntu"/>
              <a:ea typeface="Ubuntu"/>
              <a:cs typeface="Ubuntu"/>
              <a:sym typeface="Ubuntu"/>
            </a:endParaRPr>
          </a:p>
        </p:txBody>
      </p:sp>
      <p:sp>
        <p:nvSpPr>
          <p:cNvPr id="1151" name="Google Shape;1151;p74"/>
          <p:cNvSpPr/>
          <p:nvPr/>
        </p:nvSpPr>
        <p:spPr>
          <a:xfrm>
            <a:off x="5821475" y="3922775"/>
            <a:ext cx="1574400" cy="10899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6"/>
                </a:solidFill>
                <a:latin typeface="Ubuntu"/>
                <a:ea typeface="Ubuntu"/>
                <a:cs typeface="Ubuntu"/>
                <a:sym typeface="Ubuntu"/>
              </a:rPr>
              <a:t>Having a community will encourage people to invest</a:t>
            </a:r>
            <a:endParaRPr>
              <a:solidFill>
                <a:schemeClr val="accent6"/>
              </a:solidFill>
              <a:latin typeface="Ubuntu"/>
              <a:ea typeface="Ubuntu"/>
              <a:cs typeface="Ubuntu"/>
              <a:sym typeface="Ubuntu"/>
            </a:endParaRPr>
          </a:p>
        </p:txBody>
      </p:sp>
      <p:sp>
        <p:nvSpPr>
          <p:cNvPr id="1152" name="Google Shape;1152;p74"/>
          <p:cNvSpPr/>
          <p:nvPr/>
        </p:nvSpPr>
        <p:spPr>
          <a:xfrm>
            <a:off x="7468775" y="4348163"/>
            <a:ext cx="1574400" cy="6645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6"/>
                </a:solidFill>
                <a:latin typeface="Ubuntu"/>
                <a:ea typeface="Ubuntu"/>
                <a:cs typeface="Ubuntu"/>
                <a:sym typeface="Ubuntu"/>
              </a:rPr>
              <a:t>People will have friends</a:t>
            </a:r>
            <a:endParaRPr>
              <a:solidFill>
                <a:schemeClr val="accent6"/>
              </a:solidFill>
              <a:latin typeface="Ubuntu"/>
              <a:ea typeface="Ubuntu"/>
              <a:cs typeface="Ubuntu"/>
              <a:sym typeface="Ubuntu"/>
            </a:endParaRPr>
          </a:p>
        </p:txBody>
      </p:sp>
      <p:sp>
        <p:nvSpPr>
          <p:cNvPr id="1153" name="Google Shape;1153;p74"/>
          <p:cNvSpPr/>
          <p:nvPr/>
        </p:nvSpPr>
        <p:spPr>
          <a:xfrm>
            <a:off x="821150" y="3840375"/>
            <a:ext cx="1574400" cy="10899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6"/>
                </a:solidFill>
                <a:latin typeface="Ubuntu"/>
                <a:ea typeface="Ubuntu"/>
                <a:cs typeface="Ubuntu"/>
                <a:sym typeface="Ubuntu"/>
              </a:rPr>
              <a:t>Investing less is more welcoming to investing</a:t>
            </a:r>
            <a:endParaRPr>
              <a:solidFill>
                <a:schemeClr val="accent6"/>
              </a:solidFill>
              <a:latin typeface="Ubuntu"/>
              <a:ea typeface="Ubuntu"/>
              <a:cs typeface="Ubuntu"/>
              <a:sym typeface="Ubuntu"/>
            </a:endParaRPr>
          </a:p>
        </p:txBody>
      </p:sp>
      <p:sp>
        <p:nvSpPr>
          <p:cNvPr id="1154" name="Google Shape;1154;p74"/>
          <p:cNvSpPr/>
          <p:nvPr/>
        </p:nvSpPr>
        <p:spPr>
          <a:xfrm>
            <a:off x="5132600" y="1533125"/>
            <a:ext cx="1720200" cy="9588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6"/>
                </a:solidFill>
                <a:latin typeface="Ubuntu"/>
                <a:ea typeface="Ubuntu"/>
                <a:cs typeface="Ubuntu"/>
                <a:sym typeface="Ubuntu"/>
              </a:rPr>
              <a:t>People will want to share a finance app with friends</a:t>
            </a:r>
            <a:endParaRPr>
              <a:solidFill>
                <a:schemeClr val="accent6"/>
              </a:solidFill>
              <a:latin typeface="Ubuntu"/>
              <a:ea typeface="Ubuntu"/>
              <a:cs typeface="Ubuntu"/>
              <a:sym typeface="Ubuntu"/>
            </a:endParaRPr>
          </a:p>
        </p:txBody>
      </p:sp>
      <p:sp>
        <p:nvSpPr>
          <p:cNvPr id="1155" name="Google Shape;1155;p74"/>
          <p:cNvSpPr/>
          <p:nvPr/>
        </p:nvSpPr>
        <p:spPr>
          <a:xfrm>
            <a:off x="7395875" y="93088"/>
            <a:ext cx="1574400" cy="1171800"/>
          </a:xfrm>
          <a:prstGeom prst="roundRect">
            <a:avLst>
              <a:gd name="adj" fmla="val 6918"/>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Will people want to share their investment decision with friends</a:t>
            </a:r>
            <a:endParaRPr>
              <a:solidFill>
                <a:schemeClr val="lt1"/>
              </a:solidFill>
            </a:endParaRPr>
          </a:p>
        </p:txBody>
      </p:sp>
      <p:sp>
        <p:nvSpPr>
          <p:cNvPr id="1156" name="Google Shape;1156;p74"/>
          <p:cNvSpPr/>
          <p:nvPr/>
        </p:nvSpPr>
        <p:spPr>
          <a:xfrm>
            <a:off x="4748050" y="587675"/>
            <a:ext cx="1574400" cy="871500"/>
          </a:xfrm>
          <a:prstGeom prst="roundRect">
            <a:avLst>
              <a:gd name="adj" fmla="val 6918"/>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6"/>
                </a:solidFill>
                <a:latin typeface="Ubuntu"/>
                <a:ea typeface="Ubuntu"/>
                <a:cs typeface="Ubuntu"/>
                <a:sym typeface="Ubuntu"/>
              </a:rPr>
              <a:t>People want to fractionally invest</a:t>
            </a:r>
            <a:endParaRPr>
              <a:solidFill>
                <a:schemeClr val="accent6"/>
              </a:solidFill>
              <a:latin typeface="Ubuntu"/>
              <a:ea typeface="Ubuntu"/>
              <a:cs typeface="Ubuntu"/>
              <a:sym typeface="Ubuntu"/>
            </a:endParaRPr>
          </a:p>
        </p:txBody>
      </p:sp>
      <p:sp>
        <p:nvSpPr>
          <p:cNvPr id="1157" name="Google Shape;1157;p74"/>
          <p:cNvSpPr txBox="1"/>
          <p:nvPr/>
        </p:nvSpPr>
        <p:spPr>
          <a:xfrm>
            <a:off x="0" y="0"/>
            <a:ext cx="2179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accent5"/>
                </a:solidFill>
                <a:latin typeface="Chewy"/>
                <a:ea typeface="Chewy"/>
                <a:cs typeface="Chewy"/>
                <a:sym typeface="Chewy"/>
              </a:rPr>
              <a:t>Solution 3</a:t>
            </a:r>
            <a:endParaRPr sz="3200">
              <a:solidFill>
                <a:schemeClr val="accent5"/>
              </a:solidFill>
              <a:latin typeface="Chewy"/>
              <a:ea typeface="Chewy"/>
              <a:cs typeface="Chewy"/>
              <a:sym typeface="Chew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75"/>
          <p:cNvSpPr/>
          <p:nvPr/>
        </p:nvSpPr>
        <p:spPr>
          <a:xfrm>
            <a:off x="4558175" y="0"/>
            <a:ext cx="45174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5"/>
          <p:cNvSpPr txBox="1">
            <a:spLocks noGrp="1"/>
          </p:cNvSpPr>
          <p:nvPr>
            <p:ph type="title"/>
          </p:nvPr>
        </p:nvSpPr>
        <p:spPr>
          <a:xfrm>
            <a:off x="734100" y="14168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3</a:t>
            </a:r>
            <a:endParaRPr/>
          </a:p>
        </p:txBody>
      </p:sp>
      <p:sp>
        <p:nvSpPr>
          <p:cNvPr id="1164" name="Google Shape;1164;p75"/>
          <p:cNvSpPr txBox="1"/>
          <p:nvPr/>
        </p:nvSpPr>
        <p:spPr>
          <a:xfrm>
            <a:off x="734100" y="2172125"/>
            <a:ext cx="30000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accent5"/>
                </a:solidFill>
                <a:latin typeface="Ubuntu Medium"/>
                <a:ea typeface="Ubuntu Medium"/>
                <a:cs typeface="Ubuntu Medium"/>
                <a:sym typeface="Ubuntu Medium"/>
              </a:rPr>
              <a:t>Investing with close friends &amp; family</a:t>
            </a:r>
            <a:endParaRPr sz="2000">
              <a:solidFill>
                <a:schemeClr val="accent5"/>
              </a:solidFill>
              <a:latin typeface="Ubuntu Medium"/>
              <a:ea typeface="Ubuntu Medium"/>
              <a:cs typeface="Ubuntu Medium"/>
              <a:sym typeface="Ubuntu Medium"/>
            </a:endParaRPr>
          </a:p>
        </p:txBody>
      </p:sp>
      <p:sp>
        <p:nvSpPr>
          <p:cNvPr id="1165" name="Google Shape;1165;p75"/>
          <p:cNvSpPr txBox="1"/>
          <p:nvPr/>
        </p:nvSpPr>
        <p:spPr>
          <a:xfrm>
            <a:off x="5060700" y="2172113"/>
            <a:ext cx="3522000" cy="1554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lt1"/>
                </a:solidFill>
                <a:latin typeface="Ubuntu Medium"/>
                <a:ea typeface="Ubuntu Medium"/>
                <a:cs typeface="Ubuntu Medium"/>
                <a:sym typeface="Ubuntu Medium"/>
              </a:rPr>
              <a:t>People want to share their investment decision with friends</a:t>
            </a:r>
            <a:endParaRPr sz="2000">
              <a:solidFill>
                <a:schemeClr val="lt1"/>
              </a:solidFill>
              <a:latin typeface="Ubuntu Medium"/>
              <a:ea typeface="Ubuntu Medium"/>
              <a:cs typeface="Ubuntu Medium"/>
              <a:sym typeface="Ubuntu Medium"/>
            </a:endParaRPr>
          </a:p>
          <a:p>
            <a:pPr marL="457200" lvl="0" indent="0" algn="ctr" rtl="0">
              <a:lnSpc>
                <a:spcPct val="115000"/>
              </a:lnSpc>
              <a:spcBef>
                <a:spcPts val="0"/>
              </a:spcBef>
              <a:spcAft>
                <a:spcPts val="0"/>
              </a:spcAft>
              <a:buNone/>
            </a:pPr>
            <a:endParaRPr sz="2000">
              <a:solidFill>
                <a:schemeClr val="lt1"/>
              </a:solidFill>
              <a:latin typeface="Ubuntu Medium"/>
              <a:ea typeface="Ubuntu Medium"/>
              <a:cs typeface="Ubuntu Medium"/>
              <a:sym typeface="Ubuntu Medium"/>
            </a:endParaRPr>
          </a:p>
        </p:txBody>
      </p:sp>
      <p:sp>
        <p:nvSpPr>
          <p:cNvPr id="1166" name="Google Shape;1166;p75"/>
          <p:cNvSpPr txBox="1">
            <a:spLocks noGrp="1"/>
          </p:cNvSpPr>
          <p:nvPr>
            <p:ph type="title"/>
          </p:nvPr>
        </p:nvSpPr>
        <p:spPr>
          <a:xfrm>
            <a:off x="5321700" y="1416788"/>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Assumption</a:t>
            </a:r>
            <a:endParaRPr>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170"/>
        <p:cNvGrpSpPr/>
        <p:nvPr/>
      </p:nvGrpSpPr>
      <p:grpSpPr>
        <a:xfrm>
          <a:off x="0" y="0"/>
          <a:ext cx="0" cy="0"/>
          <a:chOff x="0" y="0"/>
          <a:chExt cx="0" cy="0"/>
        </a:xfrm>
      </p:grpSpPr>
      <p:sp>
        <p:nvSpPr>
          <p:cNvPr id="1171" name="Google Shape;1171;p76"/>
          <p:cNvSpPr/>
          <p:nvPr/>
        </p:nvSpPr>
        <p:spPr>
          <a:xfrm>
            <a:off x="4558175" y="0"/>
            <a:ext cx="45174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6"/>
          <p:cNvSpPr txBox="1">
            <a:spLocks noGrp="1"/>
          </p:cNvSpPr>
          <p:nvPr>
            <p:ph type="title"/>
          </p:nvPr>
        </p:nvSpPr>
        <p:spPr>
          <a:xfrm>
            <a:off x="387550" y="502400"/>
            <a:ext cx="33933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Experience Prototype</a:t>
            </a:r>
            <a:endParaRPr sz="2400"/>
          </a:p>
        </p:txBody>
      </p:sp>
      <p:sp>
        <p:nvSpPr>
          <p:cNvPr id="1173" name="Google Shape;1173;p76"/>
          <p:cNvSpPr txBox="1"/>
          <p:nvPr/>
        </p:nvSpPr>
        <p:spPr>
          <a:xfrm>
            <a:off x="542400" y="1265950"/>
            <a:ext cx="36705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Ubuntu"/>
              <a:buChar char="●"/>
            </a:pPr>
            <a:r>
              <a:rPr lang="en" b="1">
                <a:latin typeface="Ubuntu"/>
                <a:ea typeface="Ubuntu"/>
                <a:cs typeface="Ubuntu"/>
                <a:sym typeface="Ubuntu"/>
              </a:rPr>
              <a:t>We sent out a google form to group chats that, on the first page, asks the participant to share their investment details. </a:t>
            </a:r>
            <a:endParaRPr b="1">
              <a:latin typeface="Ubuntu"/>
              <a:ea typeface="Ubuntu"/>
              <a:cs typeface="Ubuntu"/>
              <a:sym typeface="Ubuntu"/>
            </a:endParaRPr>
          </a:p>
          <a:p>
            <a:pPr marL="457200" lvl="0" indent="-317500" algn="l" rtl="0">
              <a:spcBef>
                <a:spcPts val="0"/>
              </a:spcBef>
              <a:spcAft>
                <a:spcPts val="0"/>
              </a:spcAft>
              <a:buSzPts val="1400"/>
              <a:buFont typeface="Ubuntu"/>
              <a:buChar char="●"/>
            </a:pPr>
            <a:r>
              <a:rPr lang="en" b="1">
                <a:latin typeface="Ubuntu"/>
                <a:ea typeface="Ubuntu"/>
                <a:cs typeface="Ubuntu"/>
                <a:sym typeface="Ubuntu"/>
              </a:rPr>
              <a:t>They are relevant participants because we wanted to see how willing people were to share their investment details with their friends (us!). </a:t>
            </a:r>
            <a:endParaRPr b="1">
              <a:latin typeface="Ubuntu"/>
              <a:ea typeface="Ubuntu"/>
              <a:cs typeface="Ubuntu"/>
              <a:sym typeface="Ubuntu"/>
            </a:endParaRPr>
          </a:p>
          <a:p>
            <a:pPr marL="457200" lvl="0" indent="-317500" algn="l" rtl="0">
              <a:spcBef>
                <a:spcPts val="0"/>
              </a:spcBef>
              <a:spcAft>
                <a:spcPts val="0"/>
              </a:spcAft>
              <a:buSzPts val="1400"/>
              <a:buFont typeface="Ubuntu"/>
              <a:buChar char="●"/>
            </a:pPr>
            <a:r>
              <a:rPr lang="en" b="1">
                <a:latin typeface="Ubuntu"/>
                <a:ea typeface="Ubuntu"/>
                <a:cs typeface="Ubuntu"/>
                <a:sym typeface="Ubuntu"/>
              </a:rPr>
              <a:t>We created two following pages that asked how much information the participant was initially hiding from us to see how transparent they are willing to be.</a:t>
            </a:r>
            <a:endParaRPr b="1">
              <a:solidFill>
                <a:schemeClr val="accent5"/>
              </a:solidFill>
              <a:latin typeface="Ubuntu"/>
              <a:ea typeface="Ubuntu"/>
              <a:cs typeface="Ubuntu"/>
              <a:sym typeface="Ubuntu"/>
            </a:endParaRPr>
          </a:p>
        </p:txBody>
      </p:sp>
      <p:sp>
        <p:nvSpPr>
          <p:cNvPr id="1174" name="Google Shape;1174;p76"/>
          <p:cNvSpPr txBox="1"/>
          <p:nvPr/>
        </p:nvSpPr>
        <p:spPr>
          <a:xfrm>
            <a:off x="4865125" y="1265950"/>
            <a:ext cx="3670500" cy="2134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The form was shared with close friends of the team members, testing if friends would share with friends</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The form was intrusive to see how much people are  willing to share</a:t>
            </a:r>
            <a:endParaRPr>
              <a:solidFill>
                <a:schemeClr val="lt1"/>
              </a:solidFill>
              <a:latin typeface="Ubuntu Medium"/>
              <a:ea typeface="Ubuntu Medium"/>
              <a:cs typeface="Ubuntu Medium"/>
              <a:sym typeface="Ubuntu Medium"/>
            </a:endParaRPr>
          </a:p>
          <a:p>
            <a:pPr marL="457200" lvl="0" indent="-317500" algn="l" rtl="0">
              <a:lnSpc>
                <a:spcPct val="115000"/>
              </a:lnSpc>
              <a:spcBef>
                <a:spcPts val="0"/>
              </a:spcBef>
              <a:spcAft>
                <a:spcPts val="0"/>
              </a:spcAft>
              <a:buClr>
                <a:schemeClr val="lt1"/>
              </a:buClr>
              <a:buSzPts val="1400"/>
              <a:buFont typeface="Ubuntu Medium"/>
              <a:buChar char="●"/>
            </a:pPr>
            <a:r>
              <a:rPr lang="en">
                <a:solidFill>
                  <a:schemeClr val="lt1"/>
                </a:solidFill>
                <a:latin typeface="Ubuntu Medium"/>
                <a:ea typeface="Ubuntu Medium"/>
                <a:cs typeface="Ubuntu Medium"/>
                <a:sym typeface="Ubuntu Medium"/>
              </a:rPr>
              <a:t>Google form is anonymous for honest input </a:t>
            </a:r>
            <a:endParaRPr>
              <a:solidFill>
                <a:schemeClr val="lt1"/>
              </a:solidFill>
              <a:latin typeface="Ubuntu Medium"/>
              <a:ea typeface="Ubuntu Medium"/>
              <a:cs typeface="Ubuntu Medium"/>
              <a:sym typeface="Ubuntu Medium"/>
            </a:endParaRPr>
          </a:p>
        </p:txBody>
      </p:sp>
      <p:sp>
        <p:nvSpPr>
          <p:cNvPr id="1175" name="Google Shape;1175;p76"/>
          <p:cNvSpPr txBox="1">
            <a:spLocks noGrp="1"/>
          </p:cNvSpPr>
          <p:nvPr>
            <p:ph type="title"/>
          </p:nvPr>
        </p:nvSpPr>
        <p:spPr>
          <a:xfrm>
            <a:off x="5387125" y="502400"/>
            <a:ext cx="30000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Relevance</a:t>
            </a:r>
            <a:endParaRPr sz="2400">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pSp>
        <p:nvGrpSpPr>
          <p:cNvPr id="1180" name="Google Shape;1180;p77"/>
          <p:cNvGrpSpPr/>
          <p:nvPr/>
        </p:nvGrpSpPr>
        <p:grpSpPr>
          <a:xfrm>
            <a:off x="4631746" y="230701"/>
            <a:ext cx="4174205" cy="2065088"/>
            <a:chOff x="1150550" y="2057274"/>
            <a:chExt cx="3726969" cy="1843829"/>
          </a:xfrm>
        </p:grpSpPr>
        <p:pic>
          <p:nvPicPr>
            <p:cNvPr id="1181" name="Google Shape;1181;p77"/>
            <p:cNvPicPr preferRelativeResize="0"/>
            <p:nvPr/>
          </p:nvPicPr>
          <p:blipFill>
            <a:blip r:embed="rId3">
              <a:alphaModFix/>
            </a:blip>
            <a:stretch>
              <a:fillRect/>
            </a:stretch>
          </p:blipFill>
          <p:spPr>
            <a:xfrm>
              <a:off x="1150550" y="2248325"/>
              <a:ext cx="3602524" cy="1652778"/>
            </a:xfrm>
            <a:prstGeom prst="rect">
              <a:avLst/>
            </a:prstGeom>
            <a:noFill/>
            <a:ln>
              <a:noFill/>
            </a:ln>
          </p:spPr>
        </p:pic>
        <p:grpSp>
          <p:nvGrpSpPr>
            <p:cNvPr id="1182" name="Google Shape;1182;p77"/>
            <p:cNvGrpSpPr/>
            <p:nvPr/>
          </p:nvGrpSpPr>
          <p:grpSpPr>
            <a:xfrm>
              <a:off x="4414619" y="2057274"/>
              <a:ext cx="462900" cy="462900"/>
              <a:chOff x="713219" y="3270212"/>
              <a:chExt cx="462900" cy="462900"/>
            </a:xfrm>
          </p:grpSpPr>
          <p:sp>
            <p:nvSpPr>
              <p:cNvPr id="1183" name="Google Shape;1183;p77"/>
              <p:cNvSpPr/>
              <p:nvPr/>
            </p:nvSpPr>
            <p:spPr>
              <a:xfrm>
                <a:off x="713219" y="3270212"/>
                <a:ext cx="462900" cy="462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7"/>
              <p:cNvSpPr txBox="1"/>
              <p:nvPr/>
            </p:nvSpPr>
            <p:spPr>
              <a:xfrm>
                <a:off x="713219" y="3331400"/>
                <a:ext cx="4629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01</a:t>
                </a:r>
                <a:endParaRPr sz="1800">
                  <a:solidFill>
                    <a:schemeClr val="lt1"/>
                  </a:solidFill>
                  <a:latin typeface="Chewy"/>
                  <a:ea typeface="Chewy"/>
                  <a:cs typeface="Chewy"/>
                  <a:sym typeface="Chewy"/>
                </a:endParaRPr>
              </a:p>
            </p:txBody>
          </p:sp>
        </p:grpSp>
      </p:grpSp>
      <p:grpSp>
        <p:nvGrpSpPr>
          <p:cNvPr id="1185" name="Google Shape;1185;p77"/>
          <p:cNvGrpSpPr/>
          <p:nvPr/>
        </p:nvGrpSpPr>
        <p:grpSpPr>
          <a:xfrm>
            <a:off x="4631721" y="2390452"/>
            <a:ext cx="4119451" cy="1128404"/>
            <a:chOff x="5330637" y="2384037"/>
            <a:chExt cx="3678081" cy="1007504"/>
          </a:xfrm>
        </p:grpSpPr>
        <p:pic>
          <p:nvPicPr>
            <p:cNvPr id="1186" name="Google Shape;1186;p77"/>
            <p:cNvPicPr preferRelativeResize="0"/>
            <p:nvPr/>
          </p:nvPicPr>
          <p:blipFill rotWithShape="1">
            <a:blip r:embed="rId4">
              <a:alphaModFix/>
            </a:blip>
            <a:srcRect t="46019" b="12102"/>
            <a:stretch/>
          </p:blipFill>
          <p:spPr>
            <a:xfrm>
              <a:off x="5330637" y="2530578"/>
              <a:ext cx="3602524" cy="860963"/>
            </a:xfrm>
            <a:prstGeom prst="rect">
              <a:avLst/>
            </a:prstGeom>
            <a:noFill/>
            <a:ln>
              <a:noFill/>
            </a:ln>
          </p:spPr>
        </p:pic>
        <p:grpSp>
          <p:nvGrpSpPr>
            <p:cNvPr id="1187" name="Google Shape;1187;p77"/>
            <p:cNvGrpSpPr/>
            <p:nvPr/>
          </p:nvGrpSpPr>
          <p:grpSpPr>
            <a:xfrm>
              <a:off x="8545819" y="2384037"/>
              <a:ext cx="462900" cy="462900"/>
              <a:chOff x="713219" y="3270212"/>
              <a:chExt cx="462900" cy="462900"/>
            </a:xfrm>
          </p:grpSpPr>
          <p:sp>
            <p:nvSpPr>
              <p:cNvPr id="1188" name="Google Shape;1188;p77"/>
              <p:cNvSpPr/>
              <p:nvPr/>
            </p:nvSpPr>
            <p:spPr>
              <a:xfrm>
                <a:off x="713219" y="3270212"/>
                <a:ext cx="462900" cy="46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77"/>
              <p:cNvSpPr txBox="1"/>
              <p:nvPr/>
            </p:nvSpPr>
            <p:spPr>
              <a:xfrm>
                <a:off x="713219" y="3331400"/>
                <a:ext cx="4629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02</a:t>
                </a:r>
                <a:endParaRPr sz="1800">
                  <a:solidFill>
                    <a:schemeClr val="lt1"/>
                  </a:solidFill>
                  <a:latin typeface="Chewy"/>
                  <a:ea typeface="Chewy"/>
                  <a:cs typeface="Chewy"/>
                  <a:sym typeface="Chewy"/>
                </a:endParaRPr>
              </a:p>
            </p:txBody>
          </p:sp>
        </p:grpSp>
      </p:grpSp>
      <p:grpSp>
        <p:nvGrpSpPr>
          <p:cNvPr id="1190" name="Google Shape;1190;p77"/>
          <p:cNvGrpSpPr/>
          <p:nvPr/>
        </p:nvGrpSpPr>
        <p:grpSpPr>
          <a:xfrm>
            <a:off x="4631748" y="3700970"/>
            <a:ext cx="4119409" cy="1051416"/>
            <a:chOff x="5330675" y="3638837"/>
            <a:chExt cx="3678044" cy="938764"/>
          </a:xfrm>
        </p:grpSpPr>
        <p:pic>
          <p:nvPicPr>
            <p:cNvPr id="1191" name="Google Shape;1191;p77"/>
            <p:cNvPicPr preferRelativeResize="0"/>
            <p:nvPr/>
          </p:nvPicPr>
          <p:blipFill rotWithShape="1">
            <a:blip r:embed="rId5">
              <a:alphaModFix/>
            </a:blip>
            <a:srcRect t="46861" b="14696"/>
            <a:stretch/>
          </p:blipFill>
          <p:spPr>
            <a:xfrm>
              <a:off x="5330675" y="3781725"/>
              <a:ext cx="3602524" cy="795876"/>
            </a:xfrm>
            <a:prstGeom prst="rect">
              <a:avLst/>
            </a:prstGeom>
            <a:noFill/>
            <a:ln>
              <a:noFill/>
            </a:ln>
          </p:spPr>
        </p:pic>
        <p:grpSp>
          <p:nvGrpSpPr>
            <p:cNvPr id="1192" name="Google Shape;1192;p77"/>
            <p:cNvGrpSpPr/>
            <p:nvPr/>
          </p:nvGrpSpPr>
          <p:grpSpPr>
            <a:xfrm>
              <a:off x="8545819" y="3638837"/>
              <a:ext cx="462900" cy="462900"/>
              <a:chOff x="713219" y="3270212"/>
              <a:chExt cx="462900" cy="462900"/>
            </a:xfrm>
          </p:grpSpPr>
          <p:sp>
            <p:nvSpPr>
              <p:cNvPr id="1193" name="Google Shape;1193;p77"/>
              <p:cNvSpPr/>
              <p:nvPr/>
            </p:nvSpPr>
            <p:spPr>
              <a:xfrm>
                <a:off x="713219" y="3270212"/>
                <a:ext cx="462900" cy="462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7"/>
              <p:cNvSpPr txBox="1"/>
              <p:nvPr/>
            </p:nvSpPr>
            <p:spPr>
              <a:xfrm>
                <a:off x="713219" y="3331400"/>
                <a:ext cx="4629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Chewy"/>
                    <a:ea typeface="Chewy"/>
                    <a:cs typeface="Chewy"/>
                    <a:sym typeface="Chewy"/>
                  </a:rPr>
                  <a:t>03</a:t>
                </a:r>
                <a:endParaRPr sz="1800">
                  <a:solidFill>
                    <a:schemeClr val="lt1"/>
                  </a:solidFill>
                  <a:latin typeface="Chewy"/>
                  <a:ea typeface="Chewy"/>
                  <a:cs typeface="Chewy"/>
                  <a:sym typeface="Chewy"/>
                </a:endParaRPr>
              </a:p>
            </p:txBody>
          </p:sp>
        </p:grpSp>
      </p:grpSp>
      <p:sp>
        <p:nvSpPr>
          <p:cNvPr id="1195" name="Google Shape;1195;p77"/>
          <p:cNvSpPr txBox="1">
            <a:spLocks noGrp="1"/>
          </p:cNvSpPr>
          <p:nvPr>
            <p:ph type="title"/>
          </p:nvPr>
        </p:nvSpPr>
        <p:spPr>
          <a:xfrm>
            <a:off x="556750" y="1958425"/>
            <a:ext cx="3561300" cy="110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27 </a:t>
            </a:r>
            <a:r>
              <a:rPr lang="en" sz="4000">
                <a:solidFill>
                  <a:schemeClr val="accent5"/>
                </a:solidFill>
              </a:rPr>
              <a:t>Google form responses!</a:t>
            </a:r>
            <a:endParaRPr sz="4000">
              <a:solidFill>
                <a:schemeClr val="accent5"/>
              </a:solidFill>
            </a:endParaRPr>
          </a:p>
        </p:txBody>
      </p:sp>
      <p:grpSp>
        <p:nvGrpSpPr>
          <p:cNvPr id="1196" name="Google Shape;1196;p77"/>
          <p:cNvGrpSpPr/>
          <p:nvPr/>
        </p:nvGrpSpPr>
        <p:grpSpPr>
          <a:xfrm>
            <a:off x="644795" y="1311059"/>
            <a:ext cx="542964" cy="465786"/>
            <a:chOff x="5863675" y="3789852"/>
            <a:chExt cx="542964" cy="465786"/>
          </a:xfrm>
        </p:grpSpPr>
        <p:sp>
          <p:nvSpPr>
            <p:cNvPr id="1197" name="Google Shape;1197;p7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78"/>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sp>
        <p:nvSpPr>
          <p:cNvPr id="1204" name="Google Shape;1204;p78"/>
          <p:cNvSpPr txBox="1"/>
          <p:nvPr/>
        </p:nvSpPr>
        <p:spPr>
          <a:xfrm>
            <a:off x="779400" y="1080625"/>
            <a:ext cx="75852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Things that went well</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6"/>
              </a:buClr>
              <a:buSzPts val="1600"/>
              <a:buFont typeface="Open Sans"/>
              <a:buChar char="●"/>
            </a:pPr>
            <a:r>
              <a:rPr lang="en" sz="1600">
                <a:solidFill>
                  <a:schemeClr val="accent6"/>
                </a:solidFill>
                <a:latin typeface="Ubuntu"/>
                <a:ea typeface="Ubuntu"/>
                <a:cs typeface="Ubuntu"/>
                <a:sym typeface="Ubuntu"/>
              </a:rPr>
              <a:t>Most people were transparent with what kinds of investments they were making</a:t>
            </a:r>
            <a:endParaRPr sz="1600">
              <a:solidFill>
                <a:schemeClr val="accent6"/>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Things that didn’t go well</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Some did not want to share the specific stocks they invested</a:t>
            </a:r>
            <a:endParaRPr sz="1600">
              <a:solidFill>
                <a:schemeClr val="accent6"/>
              </a:solidFill>
              <a:latin typeface="Ubuntu"/>
              <a:ea typeface="Ubuntu"/>
              <a:cs typeface="Ubuntu"/>
              <a:sym typeface="Ubuntu"/>
            </a:endParaRPr>
          </a:p>
          <a:p>
            <a:pPr marL="0" lvl="0" indent="0" algn="l" rtl="0">
              <a:spcBef>
                <a:spcPts val="160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Surprises</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The information that people hid were mostly related to failed investments</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preferred sharing in general terms</a:t>
            </a:r>
            <a:endParaRPr sz="1600">
              <a:solidFill>
                <a:schemeClr val="accent5"/>
              </a:solidFill>
              <a:latin typeface="Ubuntu"/>
              <a:ea typeface="Ubuntu"/>
              <a:cs typeface="Ubuntu"/>
              <a:sym typeface="Ubuntu"/>
            </a:endParaRPr>
          </a:p>
          <a:p>
            <a:pPr marL="0" lvl="0" indent="0" algn="l" rtl="0">
              <a:spcBef>
                <a:spcPts val="1600"/>
              </a:spcBef>
              <a:spcAft>
                <a:spcPts val="0"/>
              </a:spcAft>
              <a:buNone/>
            </a:pPr>
            <a:r>
              <a:rPr lang="en" sz="1600">
                <a:solidFill>
                  <a:schemeClr val="accent5"/>
                </a:solidFill>
                <a:latin typeface="Ubuntu"/>
                <a:ea typeface="Ubuntu"/>
                <a:cs typeface="Ubuntu"/>
                <a:sym typeface="Ubuntu"/>
              </a:rPr>
              <a:t> </a:t>
            </a:r>
            <a:r>
              <a:rPr lang="en" sz="2000">
                <a:solidFill>
                  <a:schemeClr val="accent3"/>
                </a:solidFill>
                <a:latin typeface="Chewy"/>
                <a:ea typeface="Chewy"/>
                <a:cs typeface="Chewy"/>
                <a:sym typeface="Chewy"/>
              </a:rPr>
              <a:t>Insights</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are comfortable sharing stocks and investing process in detail with friends</a:t>
            </a:r>
            <a:endParaRPr sz="1600">
              <a:solidFill>
                <a:schemeClr val="accent5"/>
              </a:solidFill>
              <a:latin typeface="Ubuntu"/>
              <a:ea typeface="Ubuntu"/>
              <a:cs typeface="Ubuntu"/>
              <a:sym typeface="Ubuntu"/>
            </a:endParaRPr>
          </a:p>
        </p:txBody>
      </p:sp>
      <p:grpSp>
        <p:nvGrpSpPr>
          <p:cNvPr id="1205" name="Google Shape;1205;p78"/>
          <p:cNvGrpSpPr/>
          <p:nvPr/>
        </p:nvGrpSpPr>
        <p:grpSpPr>
          <a:xfrm rot="10800000">
            <a:off x="7887770" y="539509"/>
            <a:ext cx="542964" cy="465786"/>
            <a:chOff x="5863675" y="3789852"/>
            <a:chExt cx="542964" cy="465786"/>
          </a:xfrm>
        </p:grpSpPr>
        <p:sp>
          <p:nvSpPr>
            <p:cNvPr id="1206" name="Google Shape;1206;p7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78"/>
          <p:cNvGrpSpPr/>
          <p:nvPr/>
        </p:nvGrpSpPr>
        <p:grpSpPr>
          <a:xfrm rot="10800000" flipH="1">
            <a:off x="713219" y="463903"/>
            <a:ext cx="542964" cy="465786"/>
            <a:chOff x="5863675" y="3789852"/>
            <a:chExt cx="542964" cy="465786"/>
          </a:xfrm>
        </p:grpSpPr>
        <p:sp>
          <p:nvSpPr>
            <p:cNvPr id="1209" name="Google Shape;1209;p7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214"/>
        <p:cNvGrpSpPr/>
        <p:nvPr/>
      </p:nvGrpSpPr>
      <p:grpSpPr>
        <a:xfrm>
          <a:off x="0" y="0"/>
          <a:ext cx="0" cy="0"/>
          <a:chOff x="0" y="0"/>
          <a:chExt cx="0" cy="0"/>
        </a:xfrm>
      </p:grpSpPr>
      <p:sp>
        <p:nvSpPr>
          <p:cNvPr id="1215" name="Google Shape;1215;p79"/>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sp>
        <p:nvSpPr>
          <p:cNvPr id="1216" name="Google Shape;1216;p79"/>
          <p:cNvSpPr txBox="1"/>
          <p:nvPr/>
        </p:nvSpPr>
        <p:spPr>
          <a:xfrm>
            <a:off x="791775" y="1180500"/>
            <a:ext cx="75606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Statistics + Insight</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a:solidFill>
                  <a:schemeClr val="accent6"/>
                </a:solidFill>
                <a:latin typeface="Ubuntu"/>
                <a:ea typeface="Ubuntu"/>
                <a:cs typeface="Ubuntu"/>
                <a:sym typeface="Ubuntu"/>
              </a:rPr>
              <a:t>52% of respondents don’t invest in stocks</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It is possible that more who don’t invest didn’t think the form was relevant and chose not to respond</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Insight: </a:t>
            </a:r>
            <a:r>
              <a:rPr lang="en" sz="1600">
                <a:solidFill>
                  <a:schemeClr val="accent6"/>
                </a:solidFill>
                <a:latin typeface="Ubuntu"/>
                <a:ea typeface="Ubuntu"/>
                <a:cs typeface="Ubuntu"/>
                <a:sym typeface="Ubuntu"/>
              </a:rPr>
              <a:t>Majority choose not to invest despite knowing the option to</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Of those that answered the platform they use to invest, the only two mentioned across 6 people were Robinhood and Vanguard</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Insight:</a:t>
            </a:r>
            <a:r>
              <a:rPr lang="en" sz="1600">
                <a:solidFill>
                  <a:schemeClr val="accent6"/>
                </a:solidFill>
                <a:latin typeface="Ubuntu"/>
                <a:ea typeface="Ubuntu"/>
                <a:cs typeface="Ubuntu"/>
                <a:sym typeface="Ubuntu"/>
              </a:rPr>
              <a:t> Despite having many options available, people gravitate toward a few. A few that they know close friends use as well.</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ROTH IRA (long-term no tax investing) was mentioned by only 3 people</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Insight:</a:t>
            </a:r>
            <a:r>
              <a:rPr lang="en" sz="1600">
                <a:solidFill>
                  <a:schemeClr val="accent6"/>
                </a:solidFill>
                <a:latin typeface="Ubuntu"/>
                <a:ea typeface="Ubuntu"/>
                <a:cs typeface="Ubuntu"/>
                <a:sym typeface="Ubuntu"/>
              </a:rPr>
              <a:t> The best investment knowledge is not known by all</a:t>
            </a:r>
            <a:endParaRPr sz="1600">
              <a:solidFill>
                <a:schemeClr val="accent6"/>
              </a:solidFill>
              <a:latin typeface="Ubuntu"/>
              <a:ea typeface="Ubuntu"/>
              <a:cs typeface="Ubuntu"/>
              <a:sym typeface="Ubuntu"/>
            </a:endParaRPr>
          </a:p>
        </p:txBody>
      </p:sp>
      <p:grpSp>
        <p:nvGrpSpPr>
          <p:cNvPr id="1217" name="Google Shape;1217;p79"/>
          <p:cNvGrpSpPr/>
          <p:nvPr/>
        </p:nvGrpSpPr>
        <p:grpSpPr>
          <a:xfrm rot="10800000">
            <a:off x="7887770" y="539509"/>
            <a:ext cx="542964" cy="465786"/>
            <a:chOff x="5863675" y="3789852"/>
            <a:chExt cx="542964" cy="465786"/>
          </a:xfrm>
        </p:grpSpPr>
        <p:sp>
          <p:nvSpPr>
            <p:cNvPr id="1218" name="Google Shape;1218;p7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7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79"/>
          <p:cNvGrpSpPr/>
          <p:nvPr/>
        </p:nvGrpSpPr>
        <p:grpSpPr>
          <a:xfrm rot="10800000" flipH="1">
            <a:off x="713219" y="463903"/>
            <a:ext cx="542964" cy="465786"/>
            <a:chOff x="5863675" y="3789852"/>
            <a:chExt cx="542964" cy="465786"/>
          </a:xfrm>
        </p:grpSpPr>
        <p:sp>
          <p:nvSpPr>
            <p:cNvPr id="1221" name="Google Shape;1221;p7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226"/>
        <p:cNvGrpSpPr/>
        <p:nvPr/>
      </p:nvGrpSpPr>
      <p:grpSpPr>
        <a:xfrm>
          <a:off x="0" y="0"/>
          <a:ext cx="0" cy="0"/>
          <a:chOff x="0" y="0"/>
          <a:chExt cx="0" cy="0"/>
        </a:xfrm>
      </p:grpSpPr>
      <p:sp>
        <p:nvSpPr>
          <p:cNvPr id="1227" name="Google Shape;1227;p80"/>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sp>
        <p:nvSpPr>
          <p:cNvPr id="1228" name="Google Shape;1228;p80"/>
          <p:cNvSpPr txBox="1"/>
          <p:nvPr/>
        </p:nvSpPr>
        <p:spPr>
          <a:xfrm>
            <a:off x="791775" y="1180500"/>
            <a:ext cx="75606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Statistics + Insight</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Even in the completely anonymous environment, only 14% mentioned they hid details of their complete investments</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Insight: </a:t>
            </a:r>
            <a:r>
              <a:rPr lang="en" sz="1600">
                <a:solidFill>
                  <a:schemeClr val="accent6"/>
                </a:solidFill>
                <a:latin typeface="Ubuntu"/>
                <a:ea typeface="Ubuntu"/>
                <a:cs typeface="Ubuntu"/>
                <a:sym typeface="Ubuntu"/>
              </a:rPr>
              <a:t>People are very willing to share the details of their investments with friends </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Only 1 person (3%) mentioned they hid details on the second page</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Insight:</a:t>
            </a:r>
            <a:r>
              <a:rPr lang="en" sz="1600">
                <a:solidFill>
                  <a:schemeClr val="accent6"/>
                </a:solidFill>
                <a:latin typeface="Ubuntu"/>
                <a:ea typeface="Ubuntu"/>
                <a:cs typeface="Ubuntu"/>
                <a:sym typeface="Ubuntu"/>
              </a:rPr>
              <a:t> If someone is pointed out hiding something, they will own up and truthfully share from then on</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6"/>
              </a:buClr>
              <a:buSzPts val="1600"/>
              <a:buFont typeface="Ubuntu"/>
              <a:buChar char="●"/>
            </a:pPr>
            <a:r>
              <a:rPr lang="en" sz="1600">
                <a:solidFill>
                  <a:schemeClr val="accent6"/>
                </a:solidFill>
                <a:latin typeface="Ubuntu"/>
                <a:ea typeface="Ubuntu"/>
                <a:cs typeface="Ubuntu"/>
                <a:sym typeface="Ubuntu"/>
              </a:rPr>
              <a:t>12 stocks mentioned were shared by 2+ people</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Insight: </a:t>
            </a:r>
            <a:r>
              <a:rPr lang="en" sz="1600">
                <a:solidFill>
                  <a:schemeClr val="accent6"/>
                </a:solidFill>
                <a:latin typeface="Ubuntu"/>
                <a:ea typeface="Ubuntu"/>
                <a:cs typeface="Ubuntu"/>
                <a:sym typeface="Ubuntu"/>
              </a:rPr>
              <a:t>People own similar stocks, but not not all are universal</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Of the people that invest and shared, 62% invest in 5+ stocks (max: 27)</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Insight: </a:t>
            </a:r>
            <a:r>
              <a:rPr lang="en" sz="1600">
                <a:solidFill>
                  <a:schemeClr val="accent5"/>
                </a:solidFill>
                <a:latin typeface="Ubuntu"/>
                <a:ea typeface="Ubuntu"/>
                <a:cs typeface="Ubuntu"/>
                <a:sym typeface="Ubuntu"/>
              </a:rPr>
              <a:t>People diversify their investments</a:t>
            </a:r>
            <a:endParaRPr sz="1600">
              <a:solidFill>
                <a:schemeClr val="accent6"/>
              </a:solidFill>
              <a:latin typeface="Ubuntu"/>
              <a:ea typeface="Ubuntu"/>
              <a:cs typeface="Ubuntu"/>
              <a:sym typeface="Ubuntu"/>
            </a:endParaRPr>
          </a:p>
        </p:txBody>
      </p:sp>
      <p:grpSp>
        <p:nvGrpSpPr>
          <p:cNvPr id="1229" name="Google Shape;1229;p80"/>
          <p:cNvGrpSpPr/>
          <p:nvPr/>
        </p:nvGrpSpPr>
        <p:grpSpPr>
          <a:xfrm rot="10800000">
            <a:off x="7887770" y="539509"/>
            <a:ext cx="542964" cy="465786"/>
            <a:chOff x="5863675" y="3789852"/>
            <a:chExt cx="542964" cy="465786"/>
          </a:xfrm>
        </p:grpSpPr>
        <p:sp>
          <p:nvSpPr>
            <p:cNvPr id="1230" name="Google Shape;1230;p80"/>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0"/>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80"/>
          <p:cNvGrpSpPr/>
          <p:nvPr/>
        </p:nvGrpSpPr>
        <p:grpSpPr>
          <a:xfrm rot="10800000" flipH="1">
            <a:off x="713219" y="463903"/>
            <a:ext cx="542964" cy="465786"/>
            <a:chOff x="5863675" y="3789852"/>
            <a:chExt cx="542964" cy="465786"/>
          </a:xfrm>
        </p:grpSpPr>
        <p:sp>
          <p:nvSpPr>
            <p:cNvPr id="1233" name="Google Shape;1233;p80"/>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0"/>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38"/>
        <p:cNvGrpSpPr/>
        <p:nvPr/>
      </p:nvGrpSpPr>
      <p:grpSpPr>
        <a:xfrm>
          <a:off x="0" y="0"/>
          <a:ext cx="0" cy="0"/>
          <a:chOff x="0" y="0"/>
          <a:chExt cx="0" cy="0"/>
        </a:xfrm>
      </p:grpSpPr>
      <p:grpSp>
        <p:nvGrpSpPr>
          <p:cNvPr id="1239" name="Google Shape;1239;p81"/>
          <p:cNvGrpSpPr/>
          <p:nvPr/>
        </p:nvGrpSpPr>
        <p:grpSpPr>
          <a:xfrm rot="5400000" flipH="1">
            <a:off x="8187452" y="4360472"/>
            <a:ext cx="495375" cy="477875"/>
            <a:chOff x="3881575" y="2684100"/>
            <a:chExt cx="495375" cy="477875"/>
          </a:xfrm>
        </p:grpSpPr>
        <p:sp>
          <p:nvSpPr>
            <p:cNvPr id="1240" name="Google Shape;1240;p81"/>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1"/>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1"/>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81"/>
          <p:cNvGrpSpPr/>
          <p:nvPr/>
        </p:nvGrpSpPr>
        <p:grpSpPr>
          <a:xfrm flipH="1">
            <a:off x="469902" y="4360472"/>
            <a:ext cx="495375" cy="477875"/>
            <a:chOff x="3881575" y="2684100"/>
            <a:chExt cx="495375" cy="477875"/>
          </a:xfrm>
        </p:grpSpPr>
        <p:sp>
          <p:nvSpPr>
            <p:cNvPr id="1244" name="Google Shape;1244;p81"/>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1"/>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1"/>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81"/>
          <p:cNvGrpSpPr/>
          <p:nvPr/>
        </p:nvGrpSpPr>
        <p:grpSpPr>
          <a:xfrm rot="10800000">
            <a:off x="7887770" y="929709"/>
            <a:ext cx="542964" cy="465786"/>
            <a:chOff x="5863675" y="3789852"/>
            <a:chExt cx="542964" cy="465786"/>
          </a:xfrm>
        </p:grpSpPr>
        <p:sp>
          <p:nvSpPr>
            <p:cNvPr id="1248" name="Google Shape;1248;p81"/>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1"/>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81"/>
          <p:cNvGrpSpPr/>
          <p:nvPr/>
        </p:nvGrpSpPr>
        <p:grpSpPr>
          <a:xfrm rot="10800000" flipH="1">
            <a:off x="713219" y="929828"/>
            <a:ext cx="542964" cy="465786"/>
            <a:chOff x="5863675" y="3789852"/>
            <a:chExt cx="542964" cy="465786"/>
          </a:xfrm>
        </p:grpSpPr>
        <p:sp>
          <p:nvSpPr>
            <p:cNvPr id="1251" name="Google Shape;1251;p81"/>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1"/>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81"/>
          <p:cNvSpPr txBox="1">
            <a:spLocks noGrp="1"/>
          </p:cNvSpPr>
          <p:nvPr>
            <p:ph type="title"/>
          </p:nvPr>
        </p:nvSpPr>
        <p:spPr>
          <a:xfrm>
            <a:off x="713250" y="2367300"/>
            <a:ext cx="7717500" cy="4089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800">
                <a:solidFill>
                  <a:schemeClr val="accent3"/>
                </a:solidFill>
              </a:rPr>
              <a:t>5. What’s Next</a:t>
            </a:r>
            <a:endParaRPr sz="3800">
              <a:solidFill>
                <a:schemeClr val="accent3"/>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82"/>
          <p:cNvSpPr txBox="1">
            <a:spLocks noGrp="1"/>
          </p:cNvSpPr>
          <p:nvPr>
            <p:ph type="title"/>
          </p:nvPr>
        </p:nvSpPr>
        <p:spPr>
          <a:xfrm>
            <a:off x="713250" y="2171550"/>
            <a:ext cx="7717500" cy="800400"/>
          </a:xfrm>
          <a:prstGeom prst="rect">
            <a:avLst/>
          </a:prstGeom>
          <a:ln>
            <a:noFill/>
          </a:ln>
        </p:spPr>
        <p:txBody>
          <a:bodyPr spcFirstLastPara="1" wrap="square" lIns="91425" tIns="91425" rIns="91425" bIns="91425" anchor="ctr" anchorCtr="0">
            <a:spAutoFit/>
          </a:bodyPr>
          <a:lstStyle/>
          <a:p>
            <a:pPr marL="0" lvl="0" indent="0" algn="ctr" rtl="0">
              <a:lnSpc>
                <a:spcPct val="115000"/>
              </a:lnSpc>
              <a:spcBef>
                <a:spcPts val="0"/>
              </a:spcBef>
              <a:spcAft>
                <a:spcPts val="0"/>
              </a:spcAft>
              <a:buNone/>
            </a:pPr>
            <a:r>
              <a:rPr lang="en" sz="4000">
                <a:solidFill>
                  <a:schemeClr val="accent5"/>
                </a:solidFill>
              </a:rPr>
              <a:t>Investing </a:t>
            </a:r>
            <a:r>
              <a:rPr lang="en" sz="4000"/>
              <a:t>with</a:t>
            </a:r>
            <a:r>
              <a:rPr lang="en" sz="4000">
                <a:solidFill>
                  <a:schemeClr val="accent5"/>
                </a:solidFill>
              </a:rPr>
              <a:t> close friends &amp; family</a:t>
            </a:r>
            <a:endParaRPr sz="4000"/>
          </a:p>
        </p:txBody>
      </p:sp>
      <p:sp>
        <p:nvSpPr>
          <p:cNvPr id="1259" name="Google Shape;1259;p82"/>
          <p:cNvSpPr txBox="1"/>
          <p:nvPr/>
        </p:nvSpPr>
        <p:spPr>
          <a:xfrm>
            <a:off x="713250" y="1645525"/>
            <a:ext cx="7717500" cy="27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3"/>
                </a:solidFill>
                <a:latin typeface="Chewy"/>
                <a:ea typeface="Chewy"/>
                <a:cs typeface="Chewy"/>
                <a:sym typeface="Chewy"/>
              </a:rPr>
              <a:t>Solution moving forward</a:t>
            </a:r>
            <a:endParaRPr sz="2400">
              <a:solidFill>
                <a:schemeClr val="accent3"/>
              </a:solidFill>
              <a:latin typeface="Chewy"/>
              <a:ea typeface="Chewy"/>
              <a:cs typeface="Chewy"/>
              <a:sym typeface="Chewy"/>
            </a:endParaRPr>
          </a:p>
        </p:txBody>
      </p:sp>
      <p:grpSp>
        <p:nvGrpSpPr>
          <p:cNvPr id="1260" name="Google Shape;1260;p82"/>
          <p:cNvGrpSpPr/>
          <p:nvPr/>
        </p:nvGrpSpPr>
        <p:grpSpPr>
          <a:xfrm rot="10800000">
            <a:off x="7887795" y="1179734"/>
            <a:ext cx="542964" cy="465786"/>
            <a:chOff x="5863675" y="3789852"/>
            <a:chExt cx="542964" cy="465786"/>
          </a:xfrm>
        </p:grpSpPr>
        <p:sp>
          <p:nvSpPr>
            <p:cNvPr id="1261" name="Google Shape;1261;p8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82"/>
          <p:cNvGrpSpPr/>
          <p:nvPr/>
        </p:nvGrpSpPr>
        <p:grpSpPr>
          <a:xfrm>
            <a:off x="866020" y="1179734"/>
            <a:ext cx="542964" cy="465786"/>
            <a:chOff x="5863675" y="3789852"/>
            <a:chExt cx="542964" cy="465786"/>
          </a:xfrm>
        </p:grpSpPr>
        <p:sp>
          <p:nvSpPr>
            <p:cNvPr id="1264" name="Google Shape;1264;p8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9"/>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Problem Domain </a:t>
            </a:r>
            <a:endParaRPr/>
          </a:p>
        </p:txBody>
      </p:sp>
      <p:sp>
        <p:nvSpPr>
          <p:cNvPr id="319" name="Google Shape;319;p29"/>
          <p:cNvSpPr txBox="1"/>
          <p:nvPr/>
        </p:nvSpPr>
        <p:spPr>
          <a:xfrm>
            <a:off x="1381975" y="1153900"/>
            <a:ext cx="1814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2"/>
                </a:solidFill>
                <a:latin typeface="Ubuntu"/>
                <a:ea typeface="Ubuntu"/>
                <a:cs typeface="Ubuntu"/>
                <a:sym typeface="Ubuntu"/>
              </a:rPr>
              <a:t>Before</a:t>
            </a:r>
            <a:r>
              <a:rPr lang="en">
                <a:solidFill>
                  <a:schemeClr val="lt2"/>
                </a:solidFill>
                <a:latin typeface="Ubuntu"/>
                <a:ea typeface="Ubuntu"/>
                <a:cs typeface="Ubuntu"/>
                <a:sym typeface="Ubuntu"/>
              </a:rPr>
              <a:t> </a:t>
            </a:r>
            <a:endParaRPr>
              <a:solidFill>
                <a:schemeClr val="lt2"/>
              </a:solidFill>
              <a:latin typeface="Ubuntu"/>
              <a:ea typeface="Ubuntu"/>
              <a:cs typeface="Ubuntu"/>
              <a:sym typeface="Ubuntu"/>
            </a:endParaRPr>
          </a:p>
        </p:txBody>
      </p:sp>
      <p:sp>
        <p:nvSpPr>
          <p:cNvPr id="320" name="Google Shape;320;p29"/>
          <p:cNvSpPr txBox="1"/>
          <p:nvPr/>
        </p:nvSpPr>
        <p:spPr>
          <a:xfrm>
            <a:off x="557125" y="1761000"/>
            <a:ext cx="346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Ubuntu"/>
                <a:ea typeface="Ubuntu"/>
                <a:cs typeface="Ubuntu"/>
                <a:sym typeface="Ubuntu"/>
              </a:rPr>
              <a:t>Financial literacy in the stock market</a:t>
            </a:r>
            <a:endParaRPr>
              <a:latin typeface="Ubuntu"/>
              <a:ea typeface="Ubuntu"/>
              <a:cs typeface="Ubuntu"/>
              <a:sym typeface="Ubuntu"/>
            </a:endParaRPr>
          </a:p>
        </p:txBody>
      </p:sp>
      <p:sp>
        <p:nvSpPr>
          <p:cNvPr id="321" name="Google Shape;321;p29"/>
          <p:cNvSpPr txBox="1"/>
          <p:nvPr/>
        </p:nvSpPr>
        <p:spPr>
          <a:xfrm>
            <a:off x="5884100" y="1093825"/>
            <a:ext cx="1814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2"/>
                </a:solidFill>
                <a:latin typeface="Ubuntu"/>
                <a:ea typeface="Ubuntu"/>
                <a:cs typeface="Ubuntu"/>
                <a:sym typeface="Ubuntu"/>
              </a:rPr>
              <a:t>After</a:t>
            </a:r>
            <a:r>
              <a:rPr lang="en">
                <a:solidFill>
                  <a:schemeClr val="lt2"/>
                </a:solidFill>
                <a:latin typeface="Ubuntu"/>
                <a:ea typeface="Ubuntu"/>
                <a:cs typeface="Ubuntu"/>
                <a:sym typeface="Ubuntu"/>
              </a:rPr>
              <a:t> </a:t>
            </a:r>
            <a:endParaRPr>
              <a:solidFill>
                <a:schemeClr val="lt2"/>
              </a:solidFill>
              <a:latin typeface="Ubuntu"/>
              <a:ea typeface="Ubuntu"/>
              <a:cs typeface="Ubuntu"/>
              <a:sym typeface="Ubuntu"/>
            </a:endParaRPr>
          </a:p>
        </p:txBody>
      </p:sp>
      <p:sp>
        <p:nvSpPr>
          <p:cNvPr id="322" name="Google Shape;322;p29"/>
          <p:cNvSpPr txBox="1"/>
          <p:nvPr/>
        </p:nvSpPr>
        <p:spPr>
          <a:xfrm>
            <a:off x="5059250" y="1761000"/>
            <a:ext cx="346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Ubuntu"/>
                <a:ea typeface="Ubuntu"/>
                <a:cs typeface="Ubuntu"/>
                <a:sym typeface="Ubuntu"/>
              </a:rPr>
              <a:t>Making investment more accessible</a:t>
            </a:r>
            <a:endParaRPr>
              <a:latin typeface="Ubuntu"/>
              <a:ea typeface="Ubuntu"/>
              <a:cs typeface="Ubuntu"/>
              <a:sym typeface="Ubuntu"/>
            </a:endParaRPr>
          </a:p>
        </p:txBody>
      </p:sp>
      <p:sp>
        <p:nvSpPr>
          <p:cNvPr id="323" name="Google Shape;323;p29"/>
          <p:cNvSpPr/>
          <p:nvPr/>
        </p:nvSpPr>
        <p:spPr>
          <a:xfrm>
            <a:off x="2367250" y="2547700"/>
            <a:ext cx="4217700" cy="1754400"/>
          </a:xfrm>
          <a:prstGeom prst="horizontalScroll">
            <a:avLst>
              <a:gd name="adj" fmla="val 125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txBox="1"/>
          <p:nvPr/>
        </p:nvSpPr>
        <p:spPr>
          <a:xfrm>
            <a:off x="2895975" y="2920200"/>
            <a:ext cx="329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Ubuntu"/>
                <a:ea typeface="Ubuntu"/>
                <a:cs typeface="Ubuntu"/>
                <a:sym typeface="Ubuntu"/>
              </a:rPr>
              <a:t>Target Users: </a:t>
            </a:r>
            <a:endParaRPr b="1">
              <a:latin typeface="Ubuntu"/>
              <a:ea typeface="Ubuntu"/>
              <a:cs typeface="Ubuntu"/>
              <a:sym typeface="Ubuntu"/>
            </a:endParaRPr>
          </a:p>
        </p:txBody>
      </p:sp>
      <p:sp>
        <p:nvSpPr>
          <p:cNvPr id="325" name="Google Shape;325;p29"/>
          <p:cNvSpPr txBox="1"/>
          <p:nvPr/>
        </p:nvSpPr>
        <p:spPr>
          <a:xfrm>
            <a:off x="2871750" y="3208575"/>
            <a:ext cx="3400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Ubuntu"/>
                <a:ea typeface="Ubuntu"/>
                <a:cs typeface="Ubuntu"/>
                <a:sym typeface="Ubuntu"/>
              </a:rPr>
              <a:t>People who are interested in investing or developing investment habit but have various constraints </a:t>
            </a:r>
            <a:endParaRPr>
              <a:latin typeface="Ubuntu"/>
              <a:ea typeface="Ubuntu"/>
              <a:cs typeface="Ubuntu"/>
              <a:sym typeface="Ubuntu"/>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83"/>
          <p:cNvSpPr txBox="1">
            <a:spLocks noGrp="1"/>
          </p:cNvSpPr>
          <p:nvPr>
            <p:ph type="title"/>
          </p:nvPr>
        </p:nvSpPr>
        <p:spPr>
          <a:xfrm>
            <a:off x="713250" y="2171550"/>
            <a:ext cx="7717500" cy="2277900"/>
          </a:xfrm>
          <a:prstGeom prst="rect">
            <a:avLst/>
          </a:prstGeom>
          <a:ln>
            <a:noFill/>
          </a:ln>
        </p:spPr>
        <p:txBody>
          <a:bodyPr spcFirstLastPara="1" wrap="square" lIns="91425" tIns="91425" rIns="91425" bIns="91425" anchor="ctr" anchorCtr="0">
            <a:spAutoFit/>
          </a:bodyPr>
          <a:lstStyle/>
          <a:p>
            <a:pPr marL="0" lvl="0" indent="0" algn="ctr" rtl="0">
              <a:lnSpc>
                <a:spcPct val="115000"/>
              </a:lnSpc>
              <a:spcBef>
                <a:spcPts val="0"/>
              </a:spcBef>
              <a:spcAft>
                <a:spcPts val="0"/>
              </a:spcAft>
              <a:buNone/>
            </a:pPr>
            <a:r>
              <a:rPr lang="en" sz="4000"/>
              <a:t>We are “Walrus”!</a:t>
            </a:r>
            <a:endParaRPr sz="4000"/>
          </a:p>
          <a:p>
            <a:pPr marL="0" lvl="0" indent="0" algn="ctr" rtl="0">
              <a:spcBef>
                <a:spcPts val="0"/>
              </a:spcBef>
              <a:spcAft>
                <a:spcPts val="0"/>
              </a:spcAft>
              <a:buNone/>
            </a:pPr>
            <a:endParaRPr sz="2500">
              <a:solidFill>
                <a:schemeClr val="accent3"/>
              </a:solidFill>
            </a:endParaRPr>
          </a:p>
          <a:p>
            <a:pPr marL="0" lvl="0" indent="0" algn="ctr" rtl="0">
              <a:spcBef>
                <a:spcPts val="0"/>
              </a:spcBef>
              <a:spcAft>
                <a:spcPts val="0"/>
              </a:spcAft>
              <a:buNone/>
            </a:pPr>
            <a:r>
              <a:rPr lang="en" sz="2500">
                <a:solidFill>
                  <a:schemeClr val="accent3"/>
                </a:solidFill>
              </a:rPr>
              <a:t>(wallet + us!)</a:t>
            </a:r>
            <a:endParaRPr sz="2500"/>
          </a:p>
          <a:p>
            <a:pPr marL="0" lvl="0" indent="0" algn="ctr" rtl="0">
              <a:lnSpc>
                <a:spcPct val="115000"/>
              </a:lnSpc>
              <a:spcBef>
                <a:spcPts val="0"/>
              </a:spcBef>
              <a:spcAft>
                <a:spcPts val="0"/>
              </a:spcAft>
              <a:buNone/>
            </a:pPr>
            <a:endParaRPr sz="4000"/>
          </a:p>
        </p:txBody>
      </p:sp>
      <p:grpSp>
        <p:nvGrpSpPr>
          <p:cNvPr id="1271" name="Google Shape;1271;p83"/>
          <p:cNvGrpSpPr/>
          <p:nvPr/>
        </p:nvGrpSpPr>
        <p:grpSpPr>
          <a:xfrm rot="10800000">
            <a:off x="7887795" y="1179734"/>
            <a:ext cx="542964" cy="465786"/>
            <a:chOff x="5863675" y="3789852"/>
            <a:chExt cx="542964" cy="465786"/>
          </a:xfrm>
        </p:grpSpPr>
        <p:sp>
          <p:nvSpPr>
            <p:cNvPr id="1272" name="Google Shape;1272;p83"/>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3"/>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83"/>
          <p:cNvGrpSpPr/>
          <p:nvPr/>
        </p:nvGrpSpPr>
        <p:grpSpPr>
          <a:xfrm>
            <a:off x="866020" y="1179734"/>
            <a:ext cx="542964" cy="465786"/>
            <a:chOff x="5863675" y="3789852"/>
            <a:chExt cx="542964" cy="465786"/>
          </a:xfrm>
        </p:grpSpPr>
        <p:sp>
          <p:nvSpPr>
            <p:cNvPr id="1275" name="Google Shape;1275;p83"/>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3"/>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280"/>
        <p:cNvGrpSpPr/>
        <p:nvPr/>
      </p:nvGrpSpPr>
      <p:grpSpPr>
        <a:xfrm>
          <a:off x="0" y="0"/>
          <a:ext cx="0" cy="0"/>
          <a:chOff x="0" y="0"/>
          <a:chExt cx="0" cy="0"/>
        </a:xfrm>
      </p:grpSpPr>
      <p:sp>
        <p:nvSpPr>
          <p:cNvPr id="1281" name="Google Shape;1281;p84"/>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SOLUTION EXPLAINED</a:t>
            </a:r>
            <a:endParaRPr/>
          </a:p>
        </p:txBody>
      </p:sp>
      <p:sp>
        <p:nvSpPr>
          <p:cNvPr id="1282" name="Google Shape;1282;p84"/>
          <p:cNvSpPr txBox="1"/>
          <p:nvPr/>
        </p:nvSpPr>
        <p:spPr>
          <a:xfrm>
            <a:off x="492750" y="1080625"/>
            <a:ext cx="8158500" cy="3851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chemeClr val="accent5"/>
                </a:solidFill>
                <a:latin typeface="Ubuntu"/>
                <a:ea typeface="Ubuntu"/>
                <a:cs typeface="Ubuntu"/>
                <a:sym typeface="Ubuntu"/>
              </a:rPr>
              <a:t>CURRENTLY</a:t>
            </a:r>
            <a:r>
              <a:rPr lang="en" sz="1600">
                <a:solidFill>
                  <a:schemeClr val="accent5"/>
                </a:solidFill>
                <a:latin typeface="Ubuntu"/>
                <a:ea typeface="Ubuntu"/>
                <a:cs typeface="Ubuntu"/>
                <a:sym typeface="Ubuntu"/>
              </a:rPr>
              <a:t>: each person has their own investment account and portfolio. Conversation about investment choices rarely come up, and the process is boring.</a:t>
            </a:r>
            <a:endParaRPr sz="1600">
              <a:solidFill>
                <a:schemeClr val="accent5"/>
              </a:solidFill>
              <a:latin typeface="Ubuntu"/>
              <a:ea typeface="Ubuntu"/>
              <a:cs typeface="Ubuntu"/>
              <a:sym typeface="Ubuntu"/>
            </a:endParaRPr>
          </a:p>
          <a:p>
            <a:pPr marL="0" lvl="0" indent="0" algn="l" rtl="0">
              <a:lnSpc>
                <a:spcPct val="150000"/>
              </a:lnSpc>
              <a:spcBef>
                <a:spcPts val="1600"/>
              </a:spcBef>
              <a:spcAft>
                <a:spcPts val="1600"/>
              </a:spcAft>
              <a:buNone/>
            </a:pPr>
            <a:r>
              <a:rPr lang="en" sz="1600" b="1">
                <a:solidFill>
                  <a:schemeClr val="accent5"/>
                </a:solidFill>
                <a:latin typeface="Ubuntu"/>
                <a:ea typeface="Ubuntu"/>
                <a:cs typeface="Ubuntu"/>
                <a:sym typeface="Ubuntu"/>
              </a:rPr>
              <a:t>SOLUTION:</a:t>
            </a:r>
            <a:r>
              <a:rPr lang="en" sz="1600">
                <a:solidFill>
                  <a:schemeClr val="accent5"/>
                </a:solidFill>
                <a:latin typeface="Ubuntu"/>
                <a:ea typeface="Ubuntu"/>
                <a:cs typeface="Ubuntu"/>
                <a:sym typeface="Ubuntu"/>
              </a:rPr>
              <a:t> Folks join the app and own the same stocks as friends. This can be done by creating an in-app groups where everyone owns the same set of stocks (ie. all owning Uber for $25 and seeing together how the stock is doing) or co-owning fractional shares of stocks (ie. 5 friends getting together and all deciding to buy 1/5 of an Apple share and seeing it grow as they all collectively own). Under the cover, the stocks are still owned individually, but the UI will seem like a community where everyone is </a:t>
            </a:r>
            <a:r>
              <a:rPr lang="en" sz="1600" b="1">
                <a:solidFill>
                  <a:schemeClr val="accent5"/>
                </a:solidFill>
                <a:latin typeface="Ubuntu"/>
                <a:ea typeface="Ubuntu"/>
                <a:cs typeface="Ubuntu"/>
                <a:sym typeface="Ubuntu"/>
              </a:rPr>
              <a:t>collaborating</a:t>
            </a:r>
            <a:r>
              <a:rPr lang="en" sz="1600">
                <a:solidFill>
                  <a:schemeClr val="accent5"/>
                </a:solidFill>
                <a:latin typeface="Ubuntu"/>
                <a:ea typeface="Ubuntu"/>
                <a:cs typeface="Ubuntu"/>
                <a:sym typeface="Ubuntu"/>
              </a:rPr>
              <a:t>, </a:t>
            </a:r>
            <a:r>
              <a:rPr lang="en" sz="1600" b="1">
                <a:solidFill>
                  <a:schemeClr val="accent5"/>
                </a:solidFill>
                <a:latin typeface="Ubuntu"/>
                <a:ea typeface="Ubuntu"/>
                <a:cs typeface="Ubuntu"/>
                <a:sym typeface="Ubuntu"/>
              </a:rPr>
              <a:t>sharing</a:t>
            </a:r>
            <a:r>
              <a:rPr lang="en" sz="1600">
                <a:solidFill>
                  <a:schemeClr val="accent5"/>
                </a:solidFill>
                <a:latin typeface="Ubuntu"/>
                <a:ea typeface="Ubuntu"/>
                <a:cs typeface="Ubuntu"/>
                <a:sym typeface="Ubuntu"/>
              </a:rPr>
              <a:t>, </a:t>
            </a:r>
            <a:r>
              <a:rPr lang="en" sz="1600" b="1">
                <a:solidFill>
                  <a:schemeClr val="accent5"/>
                </a:solidFill>
                <a:latin typeface="Ubuntu"/>
                <a:ea typeface="Ubuntu"/>
                <a:cs typeface="Ubuntu"/>
                <a:sym typeface="Ubuntu"/>
              </a:rPr>
              <a:t>inviting</a:t>
            </a:r>
            <a:r>
              <a:rPr lang="en" sz="1600">
                <a:solidFill>
                  <a:schemeClr val="accent5"/>
                </a:solidFill>
                <a:latin typeface="Ubuntu"/>
                <a:ea typeface="Ubuntu"/>
                <a:cs typeface="Ubuntu"/>
                <a:sym typeface="Ubuntu"/>
              </a:rPr>
              <a:t>, and </a:t>
            </a:r>
            <a:r>
              <a:rPr lang="en" sz="1600" b="1">
                <a:solidFill>
                  <a:schemeClr val="accent5"/>
                </a:solidFill>
                <a:latin typeface="Ubuntu"/>
                <a:ea typeface="Ubuntu"/>
                <a:cs typeface="Ubuntu"/>
                <a:sym typeface="Ubuntu"/>
              </a:rPr>
              <a:t>connecting through co-ownership</a:t>
            </a:r>
            <a:r>
              <a:rPr lang="en" sz="1600">
                <a:solidFill>
                  <a:schemeClr val="accent5"/>
                </a:solidFill>
                <a:latin typeface="Ubuntu"/>
                <a:ea typeface="Ubuntu"/>
                <a:cs typeface="Ubuntu"/>
                <a:sym typeface="Ubuntu"/>
              </a:rPr>
              <a:t>.</a:t>
            </a:r>
            <a:endParaRPr sz="1600">
              <a:solidFill>
                <a:schemeClr val="accent5"/>
              </a:solidFill>
              <a:latin typeface="Ubuntu"/>
              <a:ea typeface="Ubuntu"/>
              <a:cs typeface="Ubuntu"/>
              <a:sym typeface="Ubuntu"/>
            </a:endParaRPr>
          </a:p>
        </p:txBody>
      </p:sp>
      <p:grpSp>
        <p:nvGrpSpPr>
          <p:cNvPr id="1283" name="Google Shape;1283;p84"/>
          <p:cNvGrpSpPr/>
          <p:nvPr/>
        </p:nvGrpSpPr>
        <p:grpSpPr>
          <a:xfrm rot="10800000">
            <a:off x="7887770" y="539509"/>
            <a:ext cx="542964" cy="465786"/>
            <a:chOff x="5863675" y="3789852"/>
            <a:chExt cx="542964" cy="465786"/>
          </a:xfrm>
        </p:grpSpPr>
        <p:sp>
          <p:nvSpPr>
            <p:cNvPr id="1284" name="Google Shape;1284;p8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84"/>
          <p:cNvGrpSpPr/>
          <p:nvPr/>
        </p:nvGrpSpPr>
        <p:grpSpPr>
          <a:xfrm rot="10800000" flipH="1">
            <a:off x="713219" y="463903"/>
            <a:ext cx="542964" cy="465786"/>
            <a:chOff x="5863675" y="3789852"/>
            <a:chExt cx="542964" cy="465786"/>
          </a:xfrm>
        </p:grpSpPr>
        <p:sp>
          <p:nvSpPr>
            <p:cNvPr id="1287" name="Google Shape;1287;p8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292"/>
        <p:cNvGrpSpPr/>
        <p:nvPr/>
      </p:nvGrpSpPr>
      <p:grpSpPr>
        <a:xfrm>
          <a:off x="0" y="0"/>
          <a:ext cx="0" cy="0"/>
          <a:chOff x="0" y="0"/>
          <a:chExt cx="0" cy="0"/>
        </a:xfrm>
      </p:grpSpPr>
      <p:sp>
        <p:nvSpPr>
          <p:cNvPr id="1293" name="Google Shape;1293;p85"/>
          <p:cNvSpPr txBox="1">
            <a:spLocks noGrp="1"/>
          </p:cNvSpPr>
          <p:nvPr>
            <p:ph type="title"/>
          </p:nvPr>
        </p:nvSpPr>
        <p:spPr>
          <a:xfrm>
            <a:off x="713225" y="3871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A1 Interviews</a:t>
            </a:r>
            <a:endParaRPr/>
          </a:p>
        </p:txBody>
      </p:sp>
      <p:grpSp>
        <p:nvGrpSpPr>
          <p:cNvPr id="1294" name="Google Shape;1294;p85"/>
          <p:cNvGrpSpPr/>
          <p:nvPr/>
        </p:nvGrpSpPr>
        <p:grpSpPr>
          <a:xfrm rot="10800000">
            <a:off x="7887770" y="310909"/>
            <a:ext cx="542964" cy="465786"/>
            <a:chOff x="5863675" y="3789852"/>
            <a:chExt cx="542964" cy="465786"/>
          </a:xfrm>
        </p:grpSpPr>
        <p:sp>
          <p:nvSpPr>
            <p:cNvPr id="1295" name="Google Shape;1295;p85"/>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5"/>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85"/>
          <p:cNvGrpSpPr/>
          <p:nvPr/>
        </p:nvGrpSpPr>
        <p:grpSpPr>
          <a:xfrm rot="10800000" flipH="1">
            <a:off x="713219" y="311503"/>
            <a:ext cx="542964" cy="465786"/>
            <a:chOff x="5863675" y="3789852"/>
            <a:chExt cx="542964" cy="465786"/>
          </a:xfrm>
        </p:grpSpPr>
        <p:sp>
          <p:nvSpPr>
            <p:cNvPr id="1298" name="Google Shape;1298;p85"/>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5"/>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85"/>
          <p:cNvSpPr txBox="1"/>
          <p:nvPr/>
        </p:nvSpPr>
        <p:spPr>
          <a:xfrm>
            <a:off x="791775" y="1049875"/>
            <a:ext cx="78624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“Penelope”</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6"/>
                </a:solidFill>
                <a:latin typeface="Ubuntu"/>
                <a:ea typeface="Ubuntu"/>
                <a:cs typeface="Ubuntu"/>
                <a:sym typeface="Ubuntu"/>
              </a:rPr>
              <a:t>Before: </a:t>
            </a:r>
            <a:r>
              <a:rPr lang="en" sz="1600">
                <a:solidFill>
                  <a:schemeClr val="accent6"/>
                </a:solidFill>
                <a:latin typeface="Ubuntu"/>
                <a:ea typeface="Ubuntu"/>
                <a:cs typeface="Ubuntu"/>
                <a:sym typeface="Ubuntu"/>
              </a:rPr>
              <a:t>Personal finance is about paying bills and working jobs</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Walrus: </a:t>
            </a:r>
            <a:r>
              <a:rPr lang="en" sz="1600">
                <a:solidFill>
                  <a:schemeClr val="accent6"/>
                </a:solidFill>
                <a:latin typeface="Ubuntu"/>
                <a:ea typeface="Ubuntu"/>
                <a:cs typeface="Ubuntu"/>
                <a:sym typeface="Ubuntu"/>
              </a:rPr>
              <a:t>Personal finance hold a community building purpose</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Games are engaging, especially when played with or as a competition with friends</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People collaborate and share portfolios, seeing progress together or against other groups</a:t>
            </a:r>
            <a:endParaRPr sz="1600">
              <a:solidFill>
                <a:schemeClr val="accent5"/>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“Mary”</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Could not keep up with trends as her children/grandchildren</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A group can be created across the family so younger generations choose the stock and older can automatically join decisions</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Considers banks the safest investment</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If friends are investing in stocks, it can seem more safe and approachable to do the same … plus we’re (wallet + us) giving bank vibes!</a:t>
            </a:r>
            <a:endParaRPr sz="1600">
              <a:solidFill>
                <a:schemeClr val="accent5"/>
              </a:solidFill>
              <a:latin typeface="Ubuntu"/>
              <a:ea typeface="Ubuntu"/>
              <a:cs typeface="Ubuntu"/>
              <a:sym typeface="Ubuntu"/>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304"/>
        <p:cNvGrpSpPr/>
        <p:nvPr/>
      </p:nvGrpSpPr>
      <p:grpSpPr>
        <a:xfrm>
          <a:off x="0" y="0"/>
          <a:ext cx="0" cy="0"/>
          <a:chOff x="0" y="0"/>
          <a:chExt cx="0" cy="0"/>
        </a:xfrm>
      </p:grpSpPr>
      <p:sp>
        <p:nvSpPr>
          <p:cNvPr id="1305" name="Google Shape;1305;p86"/>
          <p:cNvSpPr txBox="1">
            <a:spLocks noGrp="1"/>
          </p:cNvSpPr>
          <p:nvPr>
            <p:ph type="title"/>
          </p:nvPr>
        </p:nvSpPr>
        <p:spPr>
          <a:xfrm>
            <a:off x="713225" y="3871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A1 Interviews</a:t>
            </a:r>
            <a:endParaRPr/>
          </a:p>
        </p:txBody>
      </p:sp>
      <p:grpSp>
        <p:nvGrpSpPr>
          <p:cNvPr id="1306" name="Google Shape;1306;p86"/>
          <p:cNvGrpSpPr/>
          <p:nvPr/>
        </p:nvGrpSpPr>
        <p:grpSpPr>
          <a:xfrm rot="10800000">
            <a:off x="7887770" y="310909"/>
            <a:ext cx="542964" cy="465786"/>
            <a:chOff x="5863675" y="3789852"/>
            <a:chExt cx="542964" cy="465786"/>
          </a:xfrm>
        </p:grpSpPr>
        <p:sp>
          <p:nvSpPr>
            <p:cNvPr id="1307" name="Google Shape;1307;p8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86"/>
          <p:cNvGrpSpPr/>
          <p:nvPr/>
        </p:nvGrpSpPr>
        <p:grpSpPr>
          <a:xfrm rot="10800000" flipH="1">
            <a:off x="713219" y="311503"/>
            <a:ext cx="542964" cy="465786"/>
            <a:chOff x="5863675" y="3789852"/>
            <a:chExt cx="542964" cy="465786"/>
          </a:xfrm>
        </p:grpSpPr>
        <p:sp>
          <p:nvSpPr>
            <p:cNvPr id="1310" name="Google Shape;1310;p86"/>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86"/>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86"/>
          <p:cNvSpPr txBox="1"/>
          <p:nvPr/>
        </p:nvSpPr>
        <p:spPr>
          <a:xfrm>
            <a:off x="791775" y="897475"/>
            <a:ext cx="78297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“Allison”</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Investing in stocks is overwhelming and takes a lot of time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Others can do the research and users join in as contributors</a:t>
            </a:r>
            <a:endParaRPr sz="1600" b="1">
              <a:solidFill>
                <a:schemeClr val="accent6"/>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There is a tough balance between sharing financial concepts with kids and making them “too adult”</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Owning stocks, fractional stocks, and investing are all much more accessible through a gamified community system</a:t>
            </a:r>
            <a:endParaRPr sz="1600">
              <a:solidFill>
                <a:schemeClr val="accent5"/>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“James”</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Lots of opaque information that makes it difficult to learn investing</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Only need one friend to send an invite and folks can join existing researched and learned investment choices with no effort of their own</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Wants something to input expected return over time and anatomical details are automatically figured out</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As little or as much investment decision as wanted!</a:t>
            </a:r>
            <a:endParaRPr sz="1600">
              <a:solidFill>
                <a:schemeClr val="accent5"/>
              </a:solidFill>
              <a:latin typeface="Ubuntu"/>
              <a:ea typeface="Ubuntu"/>
              <a:cs typeface="Ubuntu"/>
              <a:sym typeface="Ubuntu"/>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316"/>
        <p:cNvGrpSpPr/>
        <p:nvPr/>
      </p:nvGrpSpPr>
      <p:grpSpPr>
        <a:xfrm>
          <a:off x="0" y="0"/>
          <a:ext cx="0" cy="0"/>
          <a:chOff x="0" y="0"/>
          <a:chExt cx="0" cy="0"/>
        </a:xfrm>
      </p:grpSpPr>
      <p:sp>
        <p:nvSpPr>
          <p:cNvPr id="1317" name="Google Shape;1317;p87"/>
          <p:cNvSpPr txBox="1">
            <a:spLocks noGrp="1"/>
          </p:cNvSpPr>
          <p:nvPr>
            <p:ph type="title"/>
          </p:nvPr>
        </p:nvSpPr>
        <p:spPr>
          <a:xfrm>
            <a:off x="713225" y="3871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A1 Interviews</a:t>
            </a:r>
            <a:endParaRPr/>
          </a:p>
        </p:txBody>
      </p:sp>
      <p:grpSp>
        <p:nvGrpSpPr>
          <p:cNvPr id="1318" name="Google Shape;1318;p87"/>
          <p:cNvGrpSpPr/>
          <p:nvPr/>
        </p:nvGrpSpPr>
        <p:grpSpPr>
          <a:xfrm rot="10800000">
            <a:off x="7887770" y="310909"/>
            <a:ext cx="542964" cy="465786"/>
            <a:chOff x="5863675" y="3789852"/>
            <a:chExt cx="542964" cy="465786"/>
          </a:xfrm>
        </p:grpSpPr>
        <p:sp>
          <p:nvSpPr>
            <p:cNvPr id="1319" name="Google Shape;1319;p8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87"/>
          <p:cNvGrpSpPr/>
          <p:nvPr/>
        </p:nvGrpSpPr>
        <p:grpSpPr>
          <a:xfrm rot="10800000" flipH="1">
            <a:off x="713219" y="311503"/>
            <a:ext cx="542964" cy="465786"/>
            <a:chOff x="5863675" y="3789852"/>
            <a:chExt cx="542964" cy="465786"/>
          </a:xfrm>
        </p:grpSpPr>
        <p:sp>
          <p:nvSpPr>
            <p:cNvPr id="1322" name="Google Shape;1322;p87"/>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87"/>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4" name="Google Shape;1324;p87"/>
          <p:cNvSpPr txBox="1"/>
          <p:nvPr/>
        </p:nvSpPr>
        <p:spPr>
          <a:xfrm>
            <a:off x="791775" y="897475"/>
            <a:ext cx="80256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“Olivia”</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Worried about letting control go to a financial advisor</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Friends and close ones are the financial advisors. Compared to an external advisor, they are also putting money on the line so will make conscious and well-thought out decisions</a:t>
            </a:r>
            <a:endParaRPr sz="1600" b="1">
              <a:solidFill>
                <a:schemeClr val="accent6"/>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The idea that stock investing is necessary to beat inflation is not well-known to all</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Gamifying and making a community makes people want to invest, making them more receptive to acting when they also hear the why</a:t>
            </a:r>
            <a:endParaRPr sz="1600">
              <a:solidFill>
                <a:schemeClr val="accent5"/>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“Harrison”</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Tricky to navigate as a solo-learner</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Breaks down investing to the simple act of adding money. Decision making and research can come later with experience!</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endParaRPr sz="1600">
              <a:solidFill>
                <a:schemeClr val="accent5"/>
              </a:solidFill>
              <a:latin typeface="Ubuntu"/>
              <a:ea typeface="Ubuntu"/>
              <a:cs typeface="Ubuntu"/>
              <a:sym typeface="Ubuntu"/>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1328"/>
        <p:cNvGrpSpPr/>
        <p:nvPr/>
      </p:nvGrpSpPr>
      <p:grpSpPr>
        <a:xfrm>
          <a:off x="0" y="0"/>
          <a:ext cx="0" cy="0"/>
          <a:chOff x="0" y="0"/>
          <a:chExt cx="0" cy="0"/>
        </a:xfrm>
      </p:grpSpPr>
      <p:sp>
        <p:nvSpPr>
          <p:cNvPr id="1329" name="Google Shape;1329;p88"/>
          <p:cNvSpPr txBox="1">
            <a:spLocks noGrp="1"/>
          </p:cNvSpPr>
          <p:nvPr>
            <p:ph type="title"/>
          </p:nvPr>
        </p:nvSpPr>
        <p:spPr>
          <a:xfrm>
            <a:off x="713225" y="3871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Recap</a:t>
            </a:r>
            <a:endParaRPr/>
          </a:p>
        </p:txBody>
      </p:sp>
      <p:grpSp>
        <p:nvGrpSpPr>
          <p:cNvPr id="1330" name="Google Shape;1330;p88"/>
          <p:cNvGrpSpPr/>
          <p:nvPr/>
        </p:nvGrpSpPr>
        <p:grpSpPr>
          <a:xfrm rot="10800000">
            <a:off x="7887770" y="387109"/>
            <a:ext cx="542964" cy="465786"/>
            <a:chOff x="5863675" y="3789852"/>
            <a:chExt cx="542964" cy="465786"/>
          </a:xfrm>
        </p:grpSpPr>
        <p:sp>
          <p:nvSpPr>
            <p:cNvPr id="1331" name="Google Shape;1331;p8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88"/>
          <p:cNvGrpSpPr/>
          <p:nvPr/>
        </p:nvGrpSpPr>
        <p:grpSpPr>
          <a:xfrm rot="10800000" flipH="1">
            <a:off x="713219" y="311503"/>
            <a:ext cx="542964" cy="465786"/>
            <a:chOff x="5863675" y="3789852"/>
            <a:chExt cx="542964" cy="465786"/>
          </a:xfrm>
        </p:grpSpPr>
        <p:sp>
          <p:nvSpPr>
            <p:cNvPr id="1334" name="Google Shape;1334;p88"/>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8"/>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88"/>
          <p:cNvSpPr txBox="1"/>
          <p:nvPr/>
        </p:nvSpPr>
        <p:spPr>
          <a:xfrm>
            <a:off x="604250" y="897475"/>
            <a:ext cx="8213100" cy="3851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Not investing isn’t just a literacy problem. There are plenty of resources, but there are constraints</a:t>
            </a:r>
            <a:r>
              <a:rPr lang="en" sz="1600">
                <a:solidFill>
                  <a:srgbClr val="383838"/>
                </a:solidFill>
                <a:latin typeface="Ubuntu"/>
                <a:ea typeface="Ubuntu"/>
                <a:cs typeface="Ubuntu"/>
                <a:sym typeface="Ubuntu"/>
              </a:rPr>
              <a:t> of time, support, and confidence that prevent people from starting to invest.</a:t>
            </a:r>
            <a:endParaRPr sz="1600">
              <a:solidFill>
                <a:srgbClr val="383838"/>
              </a:solidFill>
              <a:latin typeface="Ubuntu"/>
              <a:ea typeface="Ubuntu"/>
              <a:cs typeface="Ubuntu"/>
              <a:sym typeface="Ubuntu"/>
            </a:endParaRPr>
          </a:p>
          <a:p>
            <a:pPr marL="914400" lvl="1" indent="-330200" algn="l" rtl="0">
              <a:spcBef>
                <a:spcPts val="0"/>
              </a:spcBef>
              <a:spcAft>
                <a:spcPts val="0"/>
              </a:spcAft>
              <a:buClr>
                <a:srgbClr val="383838"/>
              </a:buClr>
              <a:buSzPts val="1600"/>
              <a:buFont typeface="Ubuntu"/>
              <a:buChar char="○"/>
            </a:pPr>
            <a:r>
              <a:rPr lang="en" sz="1600" b="1">
                <a:solidFill>
                  <a:srgbClr val="383838"/>
                </a:solidFill>
                <a:latin typeface="Ubuntu"/>
                <a:ea typeface="Ubuntu"/>
                <a:cs typeface="Ubuntu"/>
                <a:sym typeface="Ubuntu"/>
              </a:rPr>
              <a:t>Walrus: </a:t>
            </a:r>
            <a:r>
              <a:rPr lang="en" sz="1600">
                <a:solidFill>
                  <a:srgbClr val="383838"/>
                </a:solidFill>
                <a:latin typeface="Ubuntu"/>
                <a:ea typeface="Ubuntu"/>
                <a:cs typeface="Ubuntu"/>
                <a:sym typeface="Ubuntu"/>
              </a:rPr>
              <a:t>Users can hop onto decisions of others with no time of their own, have the support of more experienced investors in their portfolios, and can grow confidence in investing seeing others/a community engaging</a:t>
            </a:r>
            <a:endParaRPr sz="1600" b="1">
              <a:solidFill>
                <a:srgbClr val="383838"/>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Investing is fun at a young age, but harder to keep up later in life.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The competition and community aspect of the platform continues the fun of investing while young. When the users are older, they can be a part of portfolios of younger/more interested folk to stay up to date without much effort of their own.</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This is branding game, in addition to a product game. Users must build trust of an online platform and rewrite the mindset that investing is hard.</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a:t>
            </a:r>
            <a:r>
              <a:rPr lang="en" sz="1600">
                <a:solidFill>
                  <a:schemeClr val="accent5"/>
                </a:solidFill>
                <a:latin typeface="Ubuntu"/>
                <a:ea typeface="Ubuntu"/>
                <a:cs typeface="Ubuntu"/>
                <a:sym typeface="Ubuntu"/>
              </a:rPr>
              <a:t> Having friends on the app, inviting, and sharing builds trust for the application and investing as a practice. Just joining and adding to existing portfolios, and sharing knowledge of those more experienced, makes it easy</a:t>
            </a:r>
            <a:endParaRPr sz="1600">
              <a:solidFill>
                <a:schemeClr val="accent5"/>
              </a:solidFill>
              <a:latin typeface="Ubuntu"/>
              <a:ea typeface="Ubuntu"/>
              <a:cs typeface="Ubuntu"/>
              <a:sym typeface="Ubuntu"/>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1340"/>
        <p:cNvGrpSpPr/>
        <p:nvPr/>
      </p:nvGrpSpPr>
      <p:grpSpPr>
        <a:xfrm>
          <a:off x="0" y="0"/>
          <a:ext cx="0" cy="0"/>
          <a:chOff x="0" y="0"/>
          <a:chExt cx="0" cy="0"/>
        </a:xfrm>
      </p:grpSpPr>
      <p:sp>
        <p:nvSpPr>
          <p:cNvPr id="1341" name="Google Shape;1341;p89"/>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A2 Interviews</a:t>
            </a:r>
            <a:endParaRPr/>
          </a:p>
        </p:txBody>
      </p:sp>
      <p:grpSp>
        <p:nvGrpSpPr>
          <p:cNvPr id="1342" name="Google Shape;1342;p89"/>
          <p:cNvGrpSpPr/>
          <p:nvPr/>
        </p:nvGrpSpPr>
        <p:grpSpPr>
          <a:xfrm rot="10800000">
            <a:off x="7887770" y="539509"/>
            <a:ext cx="542964" cy="465786"/>
            <a:chOff x="5863675" y="3789852"/>
            <a:chExt cx="542964" cy="465786"/>
          </a:xfrm>
        </p:grpSpPr>
        <p:sp>
          <p:nvSpPr>
            <p:cNvPr id="1343" name="Google Shape;1343;p8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89"/>
          <p:cNvGrpSpPr/>
          <p:nvPr/>
        </p:nvGrpSpPr>
        <p:grpSpPr>
          <a:xfrm rot="10800000" flipH="1">
            <a:off x="713219" y="463903"/>
            <a:ext cx="542964" cy="465786"/>
            <a:chOff x="5863675" y="3789852"/>
            <a:chExt cx="542964" cy="465786"/>
          </a:xfrm>
        </p:grpSpPr>
        <p:sp>
          <p:nvSpPr>
            <p:cNvPr id="1346" name="Google Shape;1346;p89"/>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89"/>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89"/>
          <p:cNvSpPr txBox="1"/>
          <p:nvPr/>
        </p:nvSpPr>
        <p:spPr>
          <a:xfrm>
            <a:off x="791775" y="1049875"/>
            <a:ext cx="77175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“Clare”</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6"/>
                </a:solidFill>
                <a:latin typeface="Ubuntu"/>
                <a:ea typeface="Ubuntu"/>
                <a:cs typeface="Ubuntu"/>
                <a:sym typeface="Ubuntu"/>
              </a:rPr>
              <a:t>Before: </a:t>
            </a:r>
            <a:r>
              <a:rPr lang="en" sz="1600">
                <a:solidFill>
                  <a:schemeClr val="accent6"/>
                </a:solidFill>
                <a:latin typeface="Ubuntu"/>
                <a:ea typeface="Ubuntu"/>
                <a:cs typeface="Ubuntu"/>
                <a:sym typeface="Ubuntu"/>
              </a:rPr>
              <a:t>She followed onto others getting Robinhood and joined</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Walrus: </a:t>
            </a:r>
            <a:r>
              <a:rPr lang="en" sz="1600">
                <a:solidFill>
                  <a:schemeClr val="accent6"/>
                </a:solidFill>
                <a:latin typeface="Ubuntu"/>
                <a:ea typeface="Ubuntu"/>
                <a:cs typeface="Ubuntu"/>
                <a:sym typeface="Ubuntu"/>
              </a:rPr>
              <a:t>It is one thing to join a platform because others are, and actually knowing how to. Through Walrus, they would join because others invite them, but also know exactly where to commit</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Considers investing too complicated so doesn’t start</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The start to a habit here could be as small as $5 and trust in a friend! Joining in is simple and takes no thought </a:t>
            </a:r>
            <a:endParaRPr sz="1600">
              <a:solidFill>
                <a:schemeClr val="accent5"/>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“Hazel”</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Knows investment is important but hard to dive in alone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Can do all investing with friends!</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Saw investment as a hobby and not crucial for a long time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Can start the transition process of hobby → crucial earlier but having an app that people engage with at younger ages</a:t>
            </a:r>
            <a:endParaRPr sz="1600">
              <a:solidFill>
                <a:schemeClr val="accent5"/>
              </a:solidFill>
              <a:latin typeface="Ubuntu"/>
              <a:ea typeface="Ubuntu"/>
              <a:cs typeface="Ubuntu"/>
              <a:sym typeface="Ubuntu"/>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1352"/>
        <p:cNvGrpSpPr/>
        <p:nvPr/>
      </p:nvGrpSpPr>
      <p:grpSpPr>
        <a:xfrm>
          <a:off x="0" y="0"/>
          <a:ext cx="0" cy="0"/>
          <a:chOff x="0" y="0"/>
          <a:chExt cx="0" cy="0"/>
        </a:xfrm>
      </p:grpSpPr>
      <p:sp>
        <p:nvSpPr>
          <p:cNvPr id="1353" name="Google Shape;1353;p90"/>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A2 Interviews</a:t>
            </a:r>
            <a:endParaRPr/>
          </a:p>
        </p:txBody>
      </p:sp>
      <p:grpSp>
        <p:nvGrpSpPr>
          <p:cNvPr id="1354" name="Google Shape;1354;p90"/>
          <p:cNvGrpSpPr/>
          <p:nvPr/>
        </p:nvGrpSpPr>
        <p:grpSpPr>
          <a:xfrm rot="10800000">
            <a:off x="7887770" y="539509"/>
            <a:ext cx="542964" cy="465786"/>
            <a:chOff x="5863675" y="3789852"/>
            <a:chExt cx="542964" cy="465786"/>
          </a:xfrm>
        </p:grpSpPr>
        <p:sp>
          <p:nvSpPr>
            <p:cNvPr id="1355" name="Google Shape;1355;p90"/>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0"/>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90"/>
          <p:cNvGrpSpPr/>
          <p:nvPr/>
        </p:nvGrpSpPr>
        <p:grpSpPr>
          <a:xfrm rot="10800000" flipH="1">
            <a:off x="713219" y="463903"/>
            <a:ext cx="542964" cy="465786"/>
            <a:chOff x="5863675" y="3789852"/>
            <a:chExt cx="542964" cy="465786"/>
          </a:xfrm>
        </p:grpSpPr>
        <p:sp>
          <p:nvSpPr>
            <p:cNvPr id="1358" name="Google Shape;1358;p90"/>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0"/>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90"/>
          <p:cNvSpPr txBox="1"/>
          <p:nvPr/>
        </p:nvSpPr>
        <p:spPr>
          <a:xfrm>
            <a:off x="791775" y="1202275"/>
            <a:ext cx="77175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“Ryan”</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b="1">
                <a:solidFill>
                  <a:schemeClr val="accent6"/>
                </a:solidFill>
                <a:latin typeface="Ubuntu"/>
                <a:ea typeface="Ubuntu"/>
                <a:cs typeface="Ubuntu"/>
                <a:sym typeface="Ubuntu"/>
              </a:rPr>
              <a:t>Before: </a:t>
            </a:r>
            <a:r>
              <a:rPr lang="en" sz="1600">
                <a:solidFill>
                  <a:schemeClr val="accent6"/>
                </a:solidFill>
                <a:latin typeface="Ubuntu"/>
                <a:ea typeface="Ubuntu"/>
                <a:cs typeface="Ubuntu"/>
                <a:sym typeface="Ubuntu"/>
              </a:rPr>
              <a:t>Mom dangerously day traded</a:t>
            </a:r>
            <a:endParaRPr sz="1600">
              <a:solidFill>
                <a:schemeClr val="accent6"/>
              </a:solidFill>
              <a:latin typeface="Ubuntu"/>
              <a:ea typeface="Ubuntu"/>
              <a:cs typeface="Ubuntu"/>
              <a:sym typeface="Ubuntu"/>
            </a:endParaRPr>
          </a:p>
          <a:p>
            <a:pPr marL="914400" lvl="1" indent="-330200" algn="l" rtl="0">
              <a:spcBef>
                <a:spcPts val="0"/>
              </a:spcBef>
              <a:spcAft>
                <a:spcPts val="0"/>
              </a:spcAft>
              <a:buClr>
                <a:schemeClr val="accent6"/>
              </a:buClr>
              <a:buSzPts val="1600"/>
              <a:buFont typeface="Ubuntu"/>
              <a:buChar char="○"/>
            </a:pPr>
            <a:r>
              <a:rPr lang="en" sz="1600" b="1">
                <a:solidFill>
                  <a:schemeClr val="accent6"/>
                </a:solidFill>
                <a:latin typeface="Ubuntu"/>
                <a:ea typeface="Ubuntu"/>
                <a:cs typeface="Ubuntu"/>
                <a:sym typeface="Ubuntu"/>
              </a:rPr>
              <a:t>Walrus: </a:t>
            </a:r>
            <a:r>
              <a:rPr lang="en" sz="1600">
                <a:solidFill>
                  <a:schemeClr val="accent6"/>
                </a:solidFill>
                <a:latin typeface="Ubuntu"/>
                <a:ea typeface="Ubuntu"/>
                <a:cs typeface="Ubuntu"/>
                <a:sym typeface="Ubuntu"/>
              </a:rPr>
              <a:t>Since the portfolio is shared among many people, day trading is inherently discouraged and people join for long-term investing</a:t>
            </a:r>
            <a:endParaRPr sz="1600">
              <a:solidFill>
                <a:schemeClr val="accent6"/>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Considered investing a necessary evil for saving money</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Makes investing more enjoyable, and a end-in-itself instead of a means-to-end</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Before: </a:t>
            </a:r>
            <a:r>
              <a:rPr lang="en" sz="1600">
                <a:solidFill>
                  <a:schemeClr val="accent5"/>
                </a:solidFill>
                <a:latin typeface="Ubuntu"/>
                <a:ea typeface="Ubuntu"/>
                <a:cs typeface="Ubuntu"/>
                <a:sym typeface="Ubuntu"/>
              </a:rPr>
              <a:t>Knowledge gap in investing is very apparent</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Groups can be made with ranges of experience so knowledge is always shared and spread</a:t>
            </a:r>
            <a:endParaRPr sz="1600">
              <a:solidFill>
                <a:schemeClr val="accent5"/>
              </a:solidFill>
              <a:latin typeface="Ubuntu"/>
              <a:ea typeface="Ubuntu"/>
              <a:cs typeface="Ubuntu"/>
              <a:sym typeface="Ubuntu"/>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364"/>
        <p:cNvGrpSpPr/>
        <p:nvPr/>
      </p:nvGrpSpPr>
      <p:grpSpPr>
        <a:xfrm>
          <a:off x="0" y="0"/>
          <a:ext cx="0" cy="0"/>
          <a:chOff x="0" y="0"/>
          <a:chExt cx="0" cy="0"/>
        </a:xfrm>
      </p:grpSpPr>
      <p:sp>
        <p:nvSpPr>
          <p:cNvPr id="1365" name="Google Shape;1365;p91"/>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A2 Experience Prototypes</a:t>
            </a:r>
            <a:endParaRPr/>
          </a:p>
        </p:txBody>
      </p:sp>
      <p:grpSp>
        <p:nvGrpSpPr>
          <p:cNvPr id="1366" name="Google Shape;1366;p91"/>
          <p:cNvGrpSpPr/>
          <p:nvPr/>
        </p:nvGrpSpPr>
        <p:grpSpPr>
          <a:xfrm rot="10800000">
            <a:off x="7887770" y="539509"/>
            <a:ext cx="542964" cy="465786"/>
            <a:chOff x="5863675" y="3789852"/>
            <a:chExt cx="542964" cy="465786"/>
          </a:xfrm>
        </p:grpSpPr>
        <p:sp>
          <p:nvSpPr>
            <p:cNvPr id="1367" name="Google Shape;1367;p91"/>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1"/>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91"/>
          <p:cNvGrpSpPr/>
          <p:nvPr/>
        </p:nvGrpSpPr>
        <p:grpSpPr>
          <a:xfrm rot="10800000" flipH="1">
            <a:off x="713219" y="463903"/>
            <a:ext cx="542964" cy="465786"/>
            <a:chOff x="5863675" y="3789852"/>
            <a:chExt cx="542964" cy="465786"/>
          </a:xfrm>
        </p:grpSpPr>
        <p:sp>
          <p:nvSpPr>
            <p:cNvPr id="1370" name="Google Shape;1370;p91"/>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1"/>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91"/>
          <p:cNvSpPr txBox="1"/>
          <p:nvPr/>
        </p:nvSpPr>
        <p:spPr>
          <a:xfrm>
            <a:off x="604250" y="1005300"/>
            <a:ext cx="8213100" cy="38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#ONE</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Participants do wish to have control of their choices for flexibility and autonomy</a:t>
            </a:r>
            <a:endParaRPr sz="1600">
              <a:solidFill>
                <a:srgbClr val="383838"/>
              </a:solidFill>
              <a:latin typeface="Ubuntu"/>
              <a:ea typeface="Ubuntu"/>
              <a:cs typeface="Ubuntu"/>
              <a:sym typeface="Ubuntu"/>
            </a:endParaRPr>
          </a:p>
          <a:p>
            <a:pPr marL="914400" lvl="1" indent="-330200" algn="l" rtl="0">
              <a:spcBef>
                <a:spcPts val="0"/>
              </a:spcBef>
              <a:spcAft>
                <a:spcPts val="0"/>
              </a:spcAft>
              <a:buClr>
                <a:srgbClr val="383838"/>
              </a:buClr>
              <a:buSzPts val="1600"/>
              <a:buFont typeface="Ubuntu"/>
              <a:buChar char="○"/>
            </a:pPr>
            <a:r>
              <a:rPr lang="en" sz="1600" b="1">
                <a:solidFill>
                  <a:srgbClr val="383838"/>
                </a:solidFill>
                <a:latin typeface="Ubuntu"/>
                <a:ea typeface="Ubuntu"/>
                <a:cs typeface="Ubuntu"/>
                <a:sym typeface="Ubuntu"/>
              </a:rPr>
              <a:t>Walrus: </a:t>
            </a:r>
            <a:r>
              <a:rPr lang="en" sz="1600">
                <a:solidFill>
                  <a:srgbClr val="383838"/>
                </a:solidFill>
                <a:latin typeface="Ubuntu"/>
                <a:ea typeface="Ubuntu"/>
                <a:cs typeface="Ubuntu"/>
                <a:sym typeface="Ubuntu"/>
              </a:rPr>
              <a:t>Ultimately all investment choices are independent</a:t>
            </a:r>
            <a:endParaRPr sz="1600" b="1">
              <a:solidFill>
                <a:srgbClr val="383838"/>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Participants would not trust someone they didn’t know to make decisions</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All portfolios and investment decisions are made by friends.</a:t>
            </a:r>
            <a:endParaRPr sz="1600">
              <a:solidFill>
                <a:schemeClr val="accent5"/>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#TWO</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Students don’t have an interest in personal finance because no urgency</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Friend notifying and inviting them can create urgency</a:t>
            </a:r>
            <a:endParaRPr sz="1600" b="1">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When the practice was forced without prior knowledge, students aren’t interested</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Joining is completely their decision and they would commit</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If something is eye-catching, even people unfamiliar with finance will pause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a:t>
            </a:r>
            <a:r>
              <a:rPr lang="en" sz="1600">
                <a:solidFill>
                  <a:schemeClr val="accent5"/>
                </a:solidFill>
                <a:latin typeface="Ubuntu"/>
                <a:ea typeface="Ubuntu"/>
                <a:cs typeface="Ubuntu"/>
                <a:sym typeface="Ubuntu"/>
              </a:rPr>
              <a:t> Gamification/community can catch the eye of those that don’t invest</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will create new habits if encouraged by their friends</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a:t>
            </a:r>
            <a:r>
              <a:rPr lang="en" sz="1600">
                <a:solidFill>
                  <a:schemeClr val="accent5"/>
                </a:solidFill>
                <a:latin typeface="Ubuntu"/>
                <a:ea typeface="Ubuntu"/>
                <a:cs typeface="Ubuntu"/>
                <a:sym typeface="Ubuntu"/>
              </a:rPr>
              <a:t>: The platform only needs one friend that invests to encourage others!</a:t>
            </a:r>
            <a:endParaRPr sz="1600">
              <a:solidFill>
                <a:schemeClr val="accent5"/>
              </a:solidFill>
              <a:latin typeface="Ubuntu"/>
              <a:ea typeface="Ubuntu"/>
              <a:cs typeface="Ubuntu"/>
              <a:sym typeface="Ubuntu"/>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1376"/>
        <p:cNvGrpSpPr/>
        <p:nvPr/>
      </p:nvGrpSpPr>
      <p:grpSpPr>
        <a:xfrm>
          <a:off x="0" y="0"/>
          <a:ext cx="0" cy="0"/>
          <a:chOff x="0" y="0"/>
          <a:chExt cx="0" cy="0"/>
        </a:xfrm>
      </p:grpSpPr>
      <p:sp>
        <p:nvSpPr>
          <p:cNvPr id="1377" name="Google Shape;1377;p92"/>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Validation: A2 Experience Prototypes</a:t>
            </a:r>
            <a:endParaRPr/>
          </a:p>
        </p:txBody>
      </p:sp>
      <p:grpSp>
        <p:nvGrpSpPr>
          <p:cNvPr id="1378" name="Google Shape;1378;p92"/>
          <p:cNvGrpSpPr/>
          <p:nvPr/>
        </p:nvGrpSpPr>
        <p:grpSpPr>
          <a:xfrm rot="10800000">
            <a:off x="7887770" y="539509"/>
            <a:ext cx="542964" cy="465786"/>
            <a:chOff x="5863675" y="3789852"/>
            <a:chExt cx="542964" cy="465786"/>
          </a:xfrm>
        </p:grpSpPr>
        <p:sp>
          <p:nvSpPr>
            <p:cNvPr id="1379" name="Google Shape;1379;p9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92"/>
          <p:cNvGrpSpPr/>
          <p:nvPr/>
        </p:nvGrpSpPr>
        <p:grpSpPr>
          <a:xfrm rot="10800000" flipH="1">
            <a:off x="713219" y="463903"/>
            <a:ext cx="542964" cy="465786"/>
            <a:chOff x="5863675" y="3789852"/>
            <a:chExt cx="542964" cy="465786"/>
          </a:xfrm>
        </p:grpSpPr>
        <p:sp>
          <p:nvSpPr>
            <p:cNvPr id="1382" name="Google Shape;1382;p92"/>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2"/>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4" name="Google Shape;1384;p92"/>
          <p:cNvSpPr txBox="1"/>
          <p:nvPr/>
        </p:nvSpPr>
        <p:spPr>
          <a:xfrm>
            <a:off x="489900" y="1230075"/>
            <a:ext cx="81642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#THREE</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were transparent with what kinds of investments they were making</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The premise of the app will work!</a:t>
            </a:r>
            <a:endParaRPr sz="1600" b="1">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The information people hid were mostly failed investments</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Failing together (which is inevitable sometimes) is less embarrassing</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Majority don’t invest despite knowing the practice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a:t>
            </a:r>
            <a:r>
              <a:rPr lang="en" sz="1600">
                <a:solidFill>
                  <a:schemeClr val="accent5"/>
                </a:solidFill>
                <a:latin typeface="Ubuntu"/>
                <a:ea typeface="Ubuntu"/>
                <a:cs typeface="Ubuntu"/>
                <a:sym typeface="Ubuntu"/>
              </a:rPr>
              <a:t> Enough catalyst to get the rest of their friends investing</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The best investment knowledge is not known by all</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a:t>
            </a:r>
            <a:r>
              <a:rPr lang="en" sz="1600">
                <a:solidFill>
                  <a:schemeClr val="accent5"/>
                </a:solidFill>
                <a:latin typeface="Ubuntu"/>
                <a:ea typeface="Ubuntu"/>
                <a:cs typeface="Ubuntu"/>
                <a:sym typeface="Ubuntu"/>
              </a:rPr>
              <a:t>: Investing independently is dangerous and will bring less returns, thus investing as a group can spread/enhance knowledge</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If someone is pointed out hiding something, they will own up and truthful share</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a:t>
            </a:r>
            <a:r>
              <a:rPr lang="en" sz="1600">
                <a:solidFill>
                  <a:schemeClr val="accent5"/>
                </a:solidFill>
                <a:latin typeface="Ubuntu"/>
                <a:ea typeface="Ubuntu"/>
                <a:cs typeface="Ubuntu"/>
                <a:sym typeface="Ubuntu"/>
              </a:rPr>
              <a:t> The more the platform is used, the more open people will be</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will own similar stocks, but not all are universal</a:t>
            </a:r>
            <a:endParaRPr sz="1600">
              <a:solidFill>
                <a:schemeClr val="accent5"/>
              </a:solidFill>
              <a:latin typeface="Ubuntu"/>
              <a:ea typeface="Ubuntu"/>
              <a:cs typeface="Ubuntu"/>
              <a:sym typeface="Ubuntu"/>
            </a:endParaRPr>
          </a:p>
          <a:p>
            <a:pPr marL="914400" lvl="1" indent="-330200" algn="l" rtl="0">
              <a:spcBef>
                <a:spcPts val="0"/>
              </a:spcBef>
              <a:spcAft>
                <a:spcPts val="0"/>
              </a:spcAft>
              <a:buClr>
                <a:schemeClr val="accent5"/>
              </a:buClr>
              <a:buSzPts val="1600"/>
              <a:buFont typeface="Ubuntu"/>
              <a:buChar char="○"/>
            </a:pPr>
            <a:r>
              <a:rPr lang="en" sz="1600" b="1">
                <a:solidFill>
                  <a:schemeClr val="accent5"/>
                </a:solidFill>
                <a:latin typeface="Ubuntu"/>
                <a:ea typeface="Ubuntu"/>
                <a:cs typeface="Ubuntu"/>
                <a:sym typeface="Ubuntu"/>
              </a:rPr>
              <a:t>Walrus: </a:t>
            </a:r>
            <a:r>
              <a:rPr lang="en" sz="1600">
                <a:solidFill>
                  <a:schemeClr val="accent5"/>
                </a:solidFill>
                <a:latin typeface="Ubuntu"/>
                <a:ea typeface="Ubuntu"/>
                <a:cs typeface="Ubuntu"/>
                <a:sym typeface="Ubuntu"/>
              </a:rPr>
              <a:t>There are a lot of similarities that mean people can co-own stocks</a:t>
            </a:r>
            <a:endParaRPr sz="1600">
              <a:solidFill>
                <a:schemeClr val="accent5"/>
              </a:solidFill>
              <a:latin typeface="Ubuntu"/>
              <a:ea typeface="Ubuntu"/>
              <a:cs typeface="Ubuntu"/>
              <a:sym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9"/>
        <p:cNvGrpSpPr/>
        <p:nvPr/>
      </p:nvGrpSpPr>
      <p:grpSpPr>
        <a:xfrm>
          <a:off x="0" y="0"/>
          <a:ext cx="0" cy="0"/>
          <a:chOff x="0" y="0"/>
          <a:chExt cx="0" cy="0"/>
        </a:xfrm>
      </p:grpSpPr>
      <p:grpSp>
        <p:nvGrpSpPr>
          <p:cNvPr id="330" name="Google Shape;330;p30"/>
          <p:cNvGrpSpPr/>
          <p:nvPr/>
        </p:nvGrpSpPr>
        <p:grpSpPr>
          <a:xfrm rot="5400000" flipH="1">
            <a:off x="8187452" y="4360472"/>
            <a:ext cx="495375" cy="477875"/>
            <a:chOff x="3881575" y="2684100"/>
            <a:chExt cx="495375" cy="477875"/>
          </a:xfrm>
        </p:grpSpPr>
        <p:sp>
          <p:nvSpPr>
            <p:cNvPr id="331" name="Google Shape;331;p30"/>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30"/>
          <p:cNvGrpSpPr/>
          <p:nvPr/>
        </p:nvGrpSpPr>
        <p:grpSpPr>
          <a:xfrm flipH="1">
            <a:off x="469902" y="4360472"/>
            <a:ext cx="495375" cy="477875"/>
            <a:chOff x="3881575" y="2684100"/>
            <a:chExt cx="495375" cy="477875"/>
          </a:xfrm>
        </p:grpSpPr>
        <p:sp>
          <p:nvSpPr>
            <p:cNvPr id="335" name="Google Shape;335;p30"/>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30"/>
          <p:cNvGrpSpPr/>
          <p:nvPr/>
        </p:nvGrpSpPr>
        <p:grpSpPr>
          <a:xfrm rot="10800000">
            <a:off x="7887770" y="929709"/>
            <a:ext cx="542964" cy="465786"/>
            <a:chOff x="5863675" y="3789852"/>
            <a:chExt cx="542964" cy="465786"/>
          </a:xfrm>
        </p:grpSpPr>
        <p:sp>
          <p:nvSpPr>
            <p:cNvPr id="339" name="Google Shape;339;p30"/>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0"/>
          <p:cNvGrpSpPr/>
          <p:nvPr/>
        </p:nvGrpSpPr>
        <p:grpSpPr>
          <a:xfrm rot="10800000" flipH="1">
            <a:off x="713219" y="929828"/>
            <a:ext cx="542964" cy="465786"/>
            <a:chOff x="5863675" y="3789852"/>
            <a:chExt cx="542964" cy="465786"/>
          </a:xfrm>
        </p:grpSpPr>
        <p:sp>
          <p:nvSpPr>
            <p:cNvPr id="342" name="Google Shape;342;p30"/>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30"/>
          <p:cNvSpPr txBox="1">
            <a:spLocks noGrp="1"/>
          </p:cNvSpPr>
          <p:nvPr>
            <p:ph type="title"/>
          </p:nvPr>
        </p:nvSpPr>
        <p:spPr>
          <a:xfrm>
            <a:off x="713250" y="2367300"/>
            <a:ext cx="7717500" cy="408900"/>
          </a:xfrm>
          <a:prstGeom prst="rect">
            <a:avLst/>
          </a:prstGeom>
        </p:spPr>
        <p:txBody>
          <a:bodyPr spcFirstLastPara="1" wrap="square" lIns="91425" tIns="91425" rIns="91425" bIns="91425" anchor="ctr" anchorCtr="0">
            <a:noAutofit/>
          </a:bodyPr>
          <a:lstStyle/>
          <a:p>
            <a:pPr marL="457200" lvl="0" indent="-457200" algn="ctr" rtl="0">
              <a:spcBef>
                <a:spcPts val="0"/>
              </a:spcBef>
              <a:spcAft>
                <a:spcPts val="0"/>
              </a:spcAft>
              <a:buClr>
                <a:schemeClr val="accent3"/>
              </a:buClr>
              <a:buSzPts val="3600"/>
              <a:buAutoNum type="arabicPeriod"/>
            </a:pPr>
            <a:r>
              <a:rPr lang="en" sz="3800">
                <a:solidFill>
                  <a:schemeClr val="accent3"/>
                </a:solidFill>
              </a:rPr>
              <a:t>Additional Needfinding Results</a:t>
            </a:r>
            <a:endParaRPr sz="3800">
              <a:solidFill>
                <a:schemeClr val="accent3"/>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93"/>
          <p:cNvSpPr txBox="1">
            <a:spLocks noGrp="1"/>
          </p:cNvSpPr>
          <p:nvPr>
            <p:ph type="title"/>
          </p:nvPr>
        </p:nvSpPr>
        <p:spPr>
          <a:xfrm>
            <a:off x="713225" y="539500"/>
            <a:ext cx="7717500" cy="40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 steps</a:t>
            </a:r>
            <a:endParaRPr/>
          </a:p>
        </p:txBody>
      </p:sp>
      <p:grpSp>
        <p:nvGrpSpPr>
          <p:cNvPr id="1390" name="Google Shape;1390;p93"/>
          <p:cNvGrpSpPr/>
          <p:nvPr/>
        </p:nvGrpSpPr>
        <p:grpSpPr>
          <a:xfrm rot="10800000">
            <a:off x="7887770" y="539509"/>
            <a:ext cx="542964" cy="465786"/>
            <a:chOff x="5863675" y="3789852"/>
            <a:chExt cx="542964" cy="465786"/>
          </a:xfrm>
        </p:grpSpPr>
        <p:sp>
          <p:nvSpPr>
            <p:cNvPr id="1391" name="Google Shape;1391;p93"/>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3"/>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93"/>
          <p:cNvGrpSpPr/>
          <p:nvPr/>
        </p:nvGrpSpPr>
        <p:grpSpPr>
          <a:xfrm rot="10800000" flipH="1">
            <a:off x="713219" y="463903"/>
            <a:ext cx="542964" cy="465786"/>
            <a:chOff x="5863675" y="3789852"/>
            <a:chExt cx="542964" cy="465786"/>
          </a:xfrm>
        </p:grpSpPr>
        <p:sp>
          <p:nvSpPr>
            <p:cNvPr id="1394" name="Google Shape;1394;p93"/>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3"/>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93"/>
          <p:cNvSpPr txBox="1"/>
          <p:nvPr/>
        </p:nvSpPr>
        <p:spPr>
          <a:xfrm>
            <a:off x="791775" y="1180500"/>
            <a:ext cx="7560600" cy="32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3"/>
                </a:solidFill>
                <a:latin typeface="Chewy"/>
                <a:ea typeface="Chewy"/>
                <a:cs typeface="Chewy"/>
                <a:sym typeface="Chewy"/>
              </a:rPr>
              <a:t>Ethical implications</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6"/>
              </a:buClr>
              <a:buSzPts val="1600"/>
              <a:buFont typeface="Open Sans"/>
              <a:buChar char="●"/>
            </a:pPr>
            <a:r>
              <a:rPr lang="en" sz="1600">
                <a:solidFill>
                  <a:schemeClr val="accent6"/>
                </a:solidFill>
                <a:latin typeface="Ubuntu"/>
                <a:ea typeface="Ubuntu"/>
                <a:cs typeface="Ubuntu"/>
                <a:sym typeface="Ubuntu"/>
              </a:rPr>
              <a:t>Data privacy, risk of distress from unhealthy competition</a:t>
            </a:r>
            <a:endParaRPr sz="1600">
              <a:solidFill>
                <a:schemeClr val="accent6"/>
              </a:solidFill>
              <a:latin typeface="Ubuntu"/>
              <a:ea typeface="Ubuntu"/>
              <a:cs typeface="Ubuntu"/>
              <a:sym typeface="Ubuntu"/>
            </a:endParaRPr>
          </a:p>
          <a:p>
            <a:pPr marL="0" lvl="0" indent="0" algn="l" rtl="0">
              <a:spcBef>
                <a:spcPts val="1600"/>
              </a:spcBef>
              <a:spcAft>
                <a:spcPts val="0"/>
              </a:spcAft>
              <a:buNone/>
            </a:pPr>
            <a:r>
              <a:rPr lang="en" sz="2000">
                <a:solidFill>
                  <a:schemeClr val="accent3"/>
                </a:solidFill>
                <a:latin typeface="Chewy"/>
                <a:ea typeface="Chewy"/>
                <a:cs typeface="Chewy"/>
                <a:sym typeface="Chewy"/>
              </a:rPr>
              <a:t>Who does it serve?</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6"/>
              </a:buClr>
              <a:buSzPts val="1600"/>
              <a:buFont typeface="Ubuntu"/>
              <a:buChar char="●"/>
            </a:pPr>
            <a:r>
              <a:rPr lang="en" sz="1600">
                <a:latin typeface="Ubuntu"/>
                <a:ea typeface="Ubuntu"/>
                <a:cs typeface="Ubuntu"/>
                <a:sym typeface="Ubuntu"/>
              </a:rPr>
              <a:t>People who are interested in investing or developing investment habit but have constraints of support and confidence </a:t>
            </a:r>
            <a:endParaRPr sz="1600">
              <a:latin typeface="Ubuntu"/>
              <a:ea typeface="Ubuntu"/>
              <a:cs typeface="Ubuntu"/>
              <a:sym typeface="Ubuntu"/>
            </a:endParaRPr>
          </a:p>
          <a:p>
            <a:pPr marL="0" lvl="0" indent="0" algn="l" rtl="0">
              <a:spcBef>
                <a:spcPts val="0"/>
              </a:spcBef>
              <a:spcAft>
                <a:spcPts val="0"/>
              </a:spcAft>
              <a:buNone/>
            </a:pPr>
            <a:endParaRPr sz="1600">
              <a:latin typeface="Ubuntu"/>
              <a:ea typeface="Ubuntu"/>
              <a:cs typeface="Ubuntu"/>
              <a:sym typeface="Ubuntu"/>
            </a:endParaRPr>
          </a:p>
          <a:p>
            <a:pPr marL="0" lvl="0" indent="0" algn="l" rtl="0">
              <a:spcBef>
                <a:spcPts val="0"/>
              </a:spcBef>
              <a:spcAft>
                <a:spcPts val="0"/>
              </a:spcAft>
              <a:buNone/>
            </a:pPr>
            <a:r>
              <a:rPr lang="en" sz="1600">
                <a:solidFill>
                  <a:schemeClr val="accent6"/>
                </a:solidFill>
                <a:latin typeface="Ubuntu"/>
                <a:ea typeface="Ubuntu"/>
                <a:cs typeface="Ubuntu"/>
                <a:sym typeface="Ubuntu"/>
              </a:rPr>
              <a:t> </a:t>
            </a:r>
            <a:r>
              <a:rPr lang="en" sz="2000">
                <a:solidFill>
                  <a:schemeClr val="accent3"/>
                </a:solidFill>
                <a:latin typeface="Chewy"/>
                <a:ea typeface="Chewy"/>
                <a:cs typeface="Chewy"/>
                <a:sym typeface="Chewy"/>
              </a:rPr>
              <a:t>Who might it leave out?</a:t>
            </a:r>
            <a:endParaRPr sz="2000">
              <a:solidFill>
                <a:schemeClr val="accent3"/>
              </a:solidFill>
              <a:latin typeface="Chewy"/>
              <a:ea typeface="Chewy"/>
              <a:cs typeface="Chewy"/>
              <a:sym typeface="Chewy"/>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who do not feel comfortable sharing financial connections with their friends</a:t>
            </a:r>
            <a:endParaRPr sz="1600">
              <a:solidFill>
                <a:schemeClr val="accent5"/>
              </a:solidFill>
              <a:latin typeface="Ubuntu"/>
              <a:ea typeface="Ubuntu"/>
              <a:cs typeface="Ubuntu"/>
              <a:sym typeface="Ubuntu"/>
            </a:endParaRPr>
          </a:p>
          <a:p>
            <a:pPr marL="457200" lvl="0" indent="-330200" algn="l" rtl="0">
              <a:spcBef>
                <a:spcPts val="0"/>
              </a:spcBef>
              <a:spcAft>
                <a:spcPts val="0"/>
              </a:spcAft>
              <a:buClr>
                <a:schemeClr val="accent5"/>
              </a:buClr>
              <a:buSzPts val="1600"/>
              <a:buFont typeface="Ubuntu"/>
              <a:buChar char="●"/>
            </a:pPr>
            <a:r>
              <a:rPr lang="en" sz="1600">
                <a:solidFill>
                  <a:schemeClr val="accent5"/>
                </a:solidFill>
                <a:latin typeface="Ubuntu"/>
                <a:ea typeface="Ubuntu"/>
                <a:cs typeface="Ubuntu"/>
                <a:sym typeface="Ubuntu"/>
              </a:rPr>
              <a:t>People who are experienced with investing and don’t need a motivator/support system</a:t>
            </a:r>
            <a:endParaRPr sz="1600">
              <a:solidFill>
                <a:schemeClr val="accent5"/>
              </a:solidFill>
              <a:latin typeface="Ubuntu"/>
              <a:ea typeface="Ubuntu"/>
              <a:cs typeface="Ubuntu"/>
              <a:sym typeface="Ubuntu"/>
            </a:endParaRPr>
          </a:p>
          <a:p>
            <a:pPr marL="0" lvl="0" indent="0" algn="l" rtl="0">
              <a:spcBef>
                <a:spcPts val="1600"/>
              </a:spcBef>
              <a:spcAft>
                <a:spcPts val="1600"/>
              </a:spcAft>
              <a:buNone/>
            </a:pPr>
            <a:endParaRPr sz="1600">
              <a:solidFill>
                <a:schemeClr val="accent5"/>
              </a:solidFill>
              <a:latin typeface="Ubuntu"/>
              <a:ea typeface="Ubuntu"/>
              <a:cs typeface="Ubuntu"/>
              <a:sym typeface="Ubuntu"/>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00"/>
        <p:cNvGrpSpPr/>
        <p:nvPr/>
      </p:nvGrpSpPr>
      <p:grpSpPr>
        <a:xfrm>
          <a:off x="0" y="0"/>
          <a:ext cx="0" cy="0"/>
          <a:chOff x="0" y="0"/>
          <a:chExt cx="0" cy="0"/>
        </a:xfrm>
      </p:grpSpPr>
      <p:grpSp>
        <p:nvGrpSpPr>
          <p:cNvPr id="1401" name="Google Shape;1401;p94"/>
          <p:cNvGrpSpPr/>
          <p:nvPr/>
        </p:nvGrpSpPr>
        <p:grpSpPr>
          <a:xfrm rot="5400000" flipH="1">
            <a:off x="8187452" y="4360472"/>
            <a:ext cx="495375" cy="477875"/>
            <a:chOff x="3881575" y="2684100"/>
            <a:chExt cx="495375" cy="477875"/>
          </a:xfrm>
        </p:grpSpPr>
        <p:sp>
          <p:nvSpPr>
            <p:cNvPr id="1402" name="Google Shape;1402;p94"/>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4"/>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4"/>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94"/>
          <p:cNvGrpSpPr/>
          <p:nvPr/>
        </p:nvGrpSpPr>
        <p:grpSpPr>
          <a:xfrm flipH="1">
            <a:off x="469902" y="4360472"/>
            <a:ext cx="495375" cy="477875"/>
            <a:chOff x="3881575" y="2684100"/>
            <a:chExt cx="495375" cy="477875"/>
          </a:xfrm>
        </p:grpSpPr>
        <p:sp>
          <p:nvSpPr>
            <p:cNvPr id="1406" name="Google Shape;1406;p94"/>
            <p:cNvSpPr/>
            <p:nvPr/>
          </p:nvSpPr>
          <p:spPr>
            <a:xfrm>
              <a:off x="4195125" y="2684100"/>
              <a:ext cx="181825" cy="165150"/>
            </a:xfrm>
            <a:custGeom>
              <a:avLst/>
              <a:gdLst/>
              <a:ahLst/>
              <a:cxnLst/>
              <a:rect l="l" t="t" r="r" b="b"/>
              <a:pathLst>
                <a:path w="7273" h="6606" extrusionOk="0">
                  <a:moveTo>
                    <a:pt x="3636" y="1"/>
                  </a:moveTo>
                  <a:cubicBezTo>
                    <a:pt x="2769" y="1"/>
                    <a:pt x="1935" y="368"/>
                    <a:pt x="1301" y="968"/>
                  </a:cubicBezTo>
                  <a:cubicBezTo>
                    <a:pt x="1" y="2269"/>
                    <a:pt x="1" y="4371"/>
                    <a:pt x="1301" y="5638"/>
                  </a:cubicBezTo>
                  <a:cubicBezTo>
                    <a:pt x="1935" y="6272"/>
                    <a:pt x="2803" y="6606"/>
                    <a:pt x="3636" y="6606"/>
                  </a:cubicBezTo>
                  <a:cubicBezTo>
                    <a:pt x="4470" y="6606"/>
                    <a:pt x="5304" y="6272"/>
                    <a:pt x="5971" y="5638"/>
                  </a:cubicBezTo>
                  <a:cubicBezTo>
                    <a:pt x="7272" y="4371"/>
                    <a:pt x="7272" y="2269"/>
                    <a:pt x="5971" y="968"/>
                  </a:cubicBezTo>
                  <a:cubicBezTo>
                    <a:pt x="5338" y="368"/>
                    <a:pt x="4504" y="1"/>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4"/>
            <p:cNvSpPr/>
            <p:nvPr/>
          </p:nvSpPr>
          <p:spPr>
            <a:xfrm>
              <a:off x="3881575" y="2997675"/>
              <a:ext cx="180975" cy="164300"/>
            </a:xfrm>
            <a:custGeom>
              <a:avLst/>
              <a:gdLst/>
              <a:ahLst/>
              <a:cxnLst/>
              <a:rect l="l" t="t" r="r" b="b"/>
              <a:pathLst>
                <a:path w="7239" h="6572" extrusionOk="0">
                  <a:moveTo>
                    <a:pt x="3636" y="0"/>
                  </a:moveTo>
                  <a:cubicBezTo>
                    <a:pt x="2736" y="0"/>
                    <a:pt x="1902" y="334"/>
                    <a:pt x="1301" y="934"/>
                  </a:cubicBezTo>
                  <a:cubicBezTo>
                    <a:pt x="0" y="2235"/>
                    <a:pt x="0" y="4337"/>
                    <a:pt x="1301" y="5604"/>
                  </a:cubicBezTo>
                  <a:cubicBezTo>
                    <a:pt x="1902" y="6238"/>
                    <a:pt x="2802" y="6572"/>
                    <a:pt x="3636" y="6572"/>
                  </a:cubicBezTo>
                  <a:cubicBezTo>
                    <a:pt x="4470" y="6572"/>
                    <a:pt x="5337" y="6271"/>
                    <a:pt x="5971" y="5604"/>
                  </a:cubicBezTo>
                  <a:cubicBezTo>
                    <a:pt x="7239" y="4337"/>
                    <a:pt x="7239" y="2235"/>
                    <a:pt x="5971" y="934"/>
                  </a:cubicBezTo>
                  <a:cubicBezTo>
                    <a:pt x="5337" y="334"/>
                    <a:pt x="4503"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4"/>
            <p:cNvSpPr/>
            <p:nvPr/>
          </p:nvSpPr>
          <p:spPr>
            <a:xfrm>
              <a:off x="3990825" y="2783350"/>
              <a:ext cx="272700" cy="272725"/>
            </a:xfrm>
            <a:custGeom>
              <a:avLst/>
              <a:gdLst/>
              <a:ahLst/>
              <a:cxnLst/>
              <a:rect l="l" t="t" r="r" b="b"/>
              <a:pathLst>
                <a:path w="10908" h="10909" extrusionOk="0">
                  <a:moveTo>
                    <a:pt x="9774" y="0"/>
                  </a:moveTo>
                  <a:lnTo>
                    <a:pt x="0" y="9774"/>
                  </a:lnTo>
                  <a:lnTo>
                    <a:pt x="1134" y="10908"/>
                  </a:lnTo>
                  <a:lnTo>
                    <a:pt x="10908" y="1135"/>
                  </a:lnTo>
                  <a:lnTo>
                    <a:pt x="97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94"/>
          <p:cNvGrpSpPr/>
          <p:nvPr/>
        </p:nvGrpSpPr>
        <p:grpSpPr>
          <a:xfrm rot="10800000">
            <a:off x="7887770" y="929709"/>
            <a:ext cx="542964" cy="465786"/>
            <a:chOff x="5863675" y="3789852"/>
            <a:chExt cx="542964" cy="465786"/>
          </a:xfrm>
        </p:grpSpPr>
        <p:sp>
          <p:nvSpPr>
            <p:cNvPr id="1410" name="Google Shape;1410;p9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94"/>
          <p:cNvGrpSpPr/>
          <p:nvPr/>
        </p:nvGrpSpPr>
        <p:grpSpPr>
          <a:xfrm rot="10800000" flipH="1">
            <a:off x="713219" y="929828"/>
            <a:ext cx="542964" cy="465786"/>
            <a:chOff x="5863675" y="3789852"/>
            <a:chExt cx="542964" cy="465786"/>
          </a:xfrm>
        </p:grpSpPr>
        <p:sp>
          <p:nvSpPr>
            <p:cNvPr id="1413" name="Google Shape;1413;p94"/>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4"/>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5" name="Google Shape;1415;p94"/>
          <p:cNvSpPr txBox="1">
            <a:spLocks noGrp="1"/>
          </p:cNvSpPr>
          <p:nvPr>
            <p:ph type="title"/>
          </p:nvPr>
        </p:nvSpPr>
        <p:spPr>
          <a:xfrm>
            <a:off x="713250" y="2367300"/>
            <a:ext cx="7717500" cy="4089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800">
                <a:solidFill>
                  <a:schemeClr val="accent3"/>
                </a:solidFill>
              </a:rPr>
              <a:t>OUR POV RECENTLY :))</a:t>
            </a:r>
            <a:endParaRPr sz="3800">
              <a:solidFill>
                <a:schemeClr val="accent3"/>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1420" name="Google Shape;1420;p95"/>
          <p:cNvPicPr preferRelativeResize="0"/>
          <p:nvPr/>
        </p:nvPicPr>
        <p:blipFill rotWithShape="1">
          <a:blip r:embed="rId3">
            <a:alphaModFix/>
          </a:blip>
          <a:srcRect t="24173" b="3624"/>
          <a:stretch/>
        </p:blipFill>
        <p:spPr>
          <a:xfrm>
            <a:off x="139300" y="171450"/>
            <a:ext cx="8865398" cy="48005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425" name="Google Shape;1425;p96"/>
          <p:cNvPicPr preferRelativeResize="0"/>
          <p:nvPr/>
        </p:nvPicPr>
        <p:blipFill>
          <a:blip r:embed="rId3">
            <a:alphaModFix/>
          </a:blip>
          <a:stretch>
            <a:fillRect/>
          </a:stretch>
        </p:blipFill>
        <p:spPr>
          <a:xfrm>
            <a:off x="152399" y="152400"/>
            <a:ext cx="2186066" cy="1639549"/>
          </a:xfrm>
          <a:prstGeom prst="rect">
            <a:avLst/>
          </a:prstGeom>
          <a:noFill/>
          <a:ln>
            <a:noFill/>
          </a:ln>
        </p:spPr>
      </p:pic>
      <p:pic>
        <p:nvPicPr>
          <p:cNvPr id="1426" name="Google Shape;1426;p96"/>
          <p:cNvPicPr preferRelativeResize="0"/>
          <p:nvPr/>
        </p:nvPicPr>
        <p:blipFill>
          <a:blip r:embed="rId4">
            <a:alphaModFix/>
          </a:blip>
          <a:stretch>
            <a:fillRect/>
          </a:stretch>
        </p:blipFill>
        <p:spPr>
          <a:xfrm>
            <a:off x="2583560" y="158350"/>
            <a:ext cx="882839" cy="1177124"/>
          </a:xfrm>
          <a:prstGeom prst="rect">
            <a:avLst/>
          </a:prstGeom>
          <a:noFill/>
          <a:ln>
            <a:noFill/>
          </a:ln>
        </p:spPr>
      </p:pic>
      <p:pic>
        <p:nvPicPr>
          <p:cNvPr id="1427" name="Google Shape;1427;p96"/>
          <p:cNvPicPr preferRelativeResize="0"/>
          <p:nvPr/>
        </p:nvPicPr>
        <p:blipFill>
          <a:blip r:embed="rId5">
            <a:alphaModFix/>
          </a:blip>
          <a:stretch>
            <a:fillRect/>
          </a:stretch>
        </p:blipFill>
        <p:spPr>
          <a:xfrm>
            <a:off x="2702460" y="1499392"/>
            <a:ext cx="882842" cy="662131"/>
          </a:xfrm>
          <a:prstGeom prst="rect">
            <a:avLst/>
          </a:prstGeom>
          <a:noFill/>
          <a:ln>
            <a:noFill/>
          </a:ln>
        </p:spPr>
      </p:pic>
      <p:pic>
        <p:nvPicPr>
          <p:cNvPr id="1428" name="Google Shape;1428;p96"/>
          <p:cNvPicPr preferRelativeResize="0"/>
          <p:nvPr/>
        </p:nvPicPr>
        <p:blipFill>
          <a:blip r:embed="rId6">
            <a:alphaModFix/>
          </a:blip>
          <a:stretch>
            <a:fillRect/>
          </a:stretch>
        </p:blipFill>
        <p:spPr>
          <a:xfrm>
            <a:off x="152400" y="1960738"/>
            <a:ext cx="1997727" cy="1498310"/>
          </a:xfrm>
          <a:prstGeom prst="rect">
            <a:avLst/>
          </a:prstGeom>
          <a:noFill/>
          <a:ln>
            <a:noFill/>
          </a:ln>
        </p:spPr>
      </p:pic>
      <p:pic>
        <p:nvPicPr>
          <p:cNvPr id="1429" name="Google Shape;1429;p96"/>
          <p:cNvPicPr preferRelativeResize="0"/>
          <p:nvPr/>
        </p:nvPicPr>
        <p:blipFill>
          <a:blip r:embed="rId7">
            <a:alphaModFix/>
          </a:blip>
          <a:stretch>
            <a:fillRect/>
          </a:stretch>
        </p:blipFill>
        <p:spPr>
          <a:xfrm>
            <a:off x="3766500" y="158351"/>
            <a:ext cx="1997727" cy="1498280"/>
          </a:xfrm>
          <a:prstGeom prst="rect">
            <a:avLst/>
          </a:prstGeom>
          <a:noFill/>
          <a:ln>
            <a:noFill/>
          </a:ln>
        </p:spPr>
      </p:pic>
      <p:pic>
        <p:nvPicPr>
          <p:cNvPr id="1430" name="Google Shape;1430;p96"/>
          <p:cNvPicPr preferRelativeResize="0"/>
          <p:nvPr/>
        </p:nvPicPr>
        <p:blipFill>
          <a:blip r:embed="rId8">
            <a:alphaModFix/>
          </a:blip>
          <a:stretch>
            <a:fillRect/>
          </a:stretch>
        </p:blipFill>
        <p:spPr>
          <a:xfrm>
            <a:off x="2351675" y="2390972"/>
            <a:ext cx="1346591" cy="1009939"/>
          </a:xfrm>
          <a:prstGeom prst="rect">
            <a:avLst/>
          </a:prstGeom>
          <a:noFill/>
          <a:ln>
            <a:noFill/>
          </a:ln>
        </p:spPr>
      </p:pic>
      <p:pic>
        <p:nvPicPr>
          <p:cNvPr id="1431" name="Google Shape;1431;p96"/>
          <p:cNvPicPr preferRelativeResize="0"/>
          <p:nvPr/>
        </p:nvPicPr>
        <p:blipFill rotWithShape="1">
          <a:blip r:embed="rId9">
            <a:alphaModFix/>
          </a:blip>
          <a:srcRect t="36077" b="16495"/>
          <a:stretch/>
        </p:blipFill>
        <p:spPr>
          <a:xfrm>
            <a:off x="152400" y="3728270"/>
            <a:ext cx="1997725" cy="1263278"/>
          </a:xfrm>
          <a:prstGeom prst="rect">
            <a:avLst/>
          </a:prstGeom>
          <a:noFill/>
          <a:ln>
            <a:noFill/>
          </a:ln>
        </p:spPr>
      </p:pic>
      <p:pic>
        <p:nvPicPr>
          <p:cNvPr id="1432" name="Google Shape;1432;p96"/>
          <p:cNvPicPr preferRelativeResize="0"/>
          <p:nvPr/>
        </p:nvPicPr>
        <p:blipFill rotWithShape="1">
          <a:blip r:embed="rId10">
            <a:alphaModFix/>
          </a:blip>
          <a:srcRect t="18467" b="17610"/>
          <a:stretch/>
        </p:blipFill>
        <p:spPr>
          <a:xfrm>
            <a:off x="2352200" y="3630350"/>
            <a:ext cx="1597075" cy="1361198"/>
          </a:xfrm>
          <a:prstGeom prst="rect">
            <a:avLst/>
          </a:prstGeom>
          <a:noFill/>
          <a:ln>
            <a:noFill/>
          </a:ln>
        </p:spPr>
      </p:pic>
      <p:pic>
        <p:nvPicPr>
          <p:cNvPr id="1433" name="Google Shape;1433;p96"/>
          <p:cNvPicPr preferRelativeResize="0"/>
          <p:nvPr/>
        </p:nvPicPr>
        <p:blipFill rotWithShape="1">
          <a:blip r:embed="rId11">
            <a:alphaModFix/>
          </a:blip>
          <a:srcRect t="9201" b="13798"/>
          <a:stretch/>
        </p:blipFill>
        <p:spPr>
          <a:xfrm>
            <a:off x="4151350" y="3376550"/>
            <a:ext cx="2839250" cy="1639549"/>
          </a:xfrm>
          <a:prstGeom prst="rect">
            <a:avLst/>
          </a:prstGeom>
          <a:noFill/>
          <a:ln>
            <a:noFill/>
          </a:ln>
        </p:spPr>
      </p:pic>
      <p:pic>
        <p:nvPicPr>
          <p:cNvPr id="1434" name="Google Shape;1434;p96"/>
          <p:cNvPicPr preferRelativeResize="0"/>
          <p:nvPr/>
        </p:nvPicPr>
        <p:blipFill rotWithShape="1">
          <a:blip r:embed="rId12">
            <a:alphaModFix/>
          </a:blip>
          <a:srcRect b="36313"/>
          <a:stretch/>
        </p:blipFill>
        <p:spPr>
          <a:xfrm>
            <a:off x="3949275" y="1802577"/>
            <a:ext cx="3041326" cy="1452699"/>
          </a:xfrm>
          <a:prstGeom prst="rect">
            <a:avLst/>
          </a:prstGeom>
          <a:noFill/>
          <a:ln>
            <a:noFill/>
          </a:ln>
        </p:spPr>
      </p:pic>
      <p:pic>
        <p:nvPicPr>
          <p:cNvPr id="1435" name="Google Shape;1435;p96"/>
          <p:cNvPicPr preferRelativeResize="0"/>
          <p:nvPr/>
        </p:nvPicPr>
        <p:blipFill>
          <a:blip r:embed="rId13">
            <a:alphaModFix/>
          </a:blip>
          <a:stretch>
            <a:fillRect/>
          </a:stretch>
        </p:blipFill>
        <p:spPr>
          <a:xfrm>
            <a:off x="7241591" y="1797157"/>
            <a:ext cx="1710747" cy="2280991"/>
          </a:xfrm>
          <a:prstGeom prst="rect">
            <a:avLst/>
          </a:prstGeom>
          <a:noFill/>
          <a:ln>
            <a:noFill/>
          </a:ln>
        </p:spPr>
      </p:pic>
      <p:pic>
        <p:nvPicPr>
          <p:cNvPr id="1436" name="Google Shape;1436;p96"/>
          <p:cNvPicPr preferRelativeResize="0"/>
          <p:nvPr/>
        </p:nvPicPr>
        <p:blipFill rotWithShape="1">
          <a:blip r:embed="rId14">
            <a:alphaModFix/>
          </a:blip>
          <a:srcRect t="23498" b="9477"/>
          <a:stretch/>
        </p:blipFill>
        <p:spPr>
          <a:xfrm>
            <a:off x="5911025" y="152400"/>
            <a:ext cx="3041326" cy="1528900"/>
          </a:xfrm>
          <a:prstGeom prst="rect">
            <a:avLst/>
          </a:prstGeom>
          <a:noFill/>
          <a:ln>
            <a:noFill/>
          </a:ln>
        </p:spPr>
      </p:pic>
      <p:sp>
        <p:nvSpPr>
          <p:cNvPr id="1437" name="Google Shape;1437;p96"/>
          <p:cNvSpPr txBox="1">
            <a:spLocks noGrp="1"/>
          </p:cNvSpPr>
          <p:nvPr>
            <p:ph type="title"/>
          </p:nvPr>
        </p:nvSpPr>
        <p:spPr>
          <a:xfrm>
            <a:off x="7192675" y="4424700"/>
            <a:ext cx="1440300" cy="4089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800">
                <a:solidFill>
                  <a:schemeClr val="accent3"/>
                </a:solidFill>
              </a:rPr>
              <a:t>:D</a:t>
            </a:r>
            <a:endParaRPr sz="3800">
              <a:solidFill>
                <a:schemeClr val="accent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pSp>
        <p:nvGrpSpPr>
          <p:cNvPr id="349" name="Google Shape;349;p31"/>
          <p:cNvGrpSpPr/>
          <p:nvPr/>
        </p:nvGrpSpPr>
        <p:grpSpPr>
          <a:xfrm rot="10800000">
            <a:off x="7887770" y="929709"/>
            <a:ext cx="542964" cy="465786"/>
            <a:chOff x="5863675" y="3789852"/>
            <a:chExt cx="542964" cy="465786"/>
          </a:xfrm>
        </p:grpSpPr>
        <p:sp>
          <p:nvSpPr>
            <p:cNvPr id="350" name="Google Shape;350;p31"/>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31"/>
          <p:cNvGrpSpPr/>
          <p:nvPr/>
        </p:nvGrpSpPr>
        <p:grpSpPr>
          <a:xfrm rot="10800000" flipH="1">
            <a:off x="713219" y="929828"/>
            <a:ext cx="542964" cy="465786"/>
            <a:chOff x="5863675" y="3789852"/>
            <a:chExt cx="542964" cy="465786"/>
          </a:xfrm>
        </p:grpSpPr>
        <p:sp>
          <p:nvSpPr>
            <p:cNvPr id="353" name="Google Shape;353;p31"/>
            <p:cNvSpPr/>
            <p:nvPr/>
          </p:nvSpPr>
          <p:spPr>
            <a:xfrm>
              <a:off x="5863675" y="3789852"/>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6250483" y="4074917"/>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BB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5" name="Google Shape;355;p31"/>
          <p:cNvPicPr preferRelativeResize="0">
            <a:picLocks noGrp="1"/>
          </p:cNvPicPr>
          <p:nvPr>
            <p:ph type="pic" idx="2"/>
          </p:nvPr>
        </p:nvPicPr>
        <p:blipFill rotWithShape="1">
          <a:blip r:embed="rId3">
            <a:alphaModFix/>
          </a:blip>
          <a:srcRect t="2847" b="2847"/>
          <a:stretch/>
        </p:blipFill>
        <p:spPr>
          <a:xfrm>
            <a:off x="965263" y="1518875"/>
            <a:ext cx="1406700" cy="1421700"/>
          </a:xfrm>
          <a:prstGeom prst="roundRect">
            <a:avLst>
              <a:gd name="adj" fmla="val 16667"/>
            </a:avLst>
          </a:prstGeom>
          <a:noFill/>
          <a:ln>
            <a:noFill/>
          </a:ln>
        </p:spPr>
      </p:pic>
      <p:sp>
        <p:nvSpPr>
          <p:cNvPr id="356" name="Google Shape;356;p31"/>
          <p:cNvSpPr txBox="1"/>
          <p:nvPr/>
        </p:nvSpPr>
        <p:spPr>
          <a:xfrm>
            <a:off x="892525" y="3118150"/>
            <a:ext cx="1552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Ubuntu"/>
                <a:ea typeface="Ubuntu"/>
                <a:cs typeface="Ubuntu"/>
                <a:sym typeface="Ubuntu"/>
              </a:rPr>
              <a:t>“Clare”</a:t>
            </a:r>
            <a:endParaRPr sz="1800">
              <a:latin typeface="Ubuntu"/>
              <a:ea typeface="Ubuntu"/>
              <a:cs typeface="Ubuntu"/>
              <a:sym typeface="Ubuntu"/>
            </a:endParaRPr>
          </a:p>
        </p:txBody>
      </p:sp>
      <p:sp>
        <p:nvSpPr>
          <p:cNvPr id="357" name="Google Shape;357;p31"/>
          <p:cNvSpPr txBox="1"/>
          <p:nvPr/>
        </p:nvSpPr>
        <p:spPr>
          <a:xfrm>
            <a:off x="802825" y="3579850"/>
            <a:ext cx="1731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Ubuntu"/>
                <a:ea typeface="Ubuntu"/>
                <a:cs typeface="Ubuntu"/>
                <a:sym typeface="Ubuntu"/>
              </a:rPr>
              <a:t>A 29-year-old </a:t>
            </a:r>
            <a:endParaRPr sz="1200">
              <a:latin typeface="Ubuntu"/>
              <a:ea typeface="Ubuntu"/>
              <a:cs typeface="Ubuntu"/>
              <a:sym typeface="Ubuntu"/>
            </a:endParaRPr>
          </a:p>
          <a:p>
            <a:pPr marL="0" lvl="0" indent="0" algn="ctr" rtl="0">
              <a:spcBef>
                <a:spcPts val="0"/>
              </a:spcBef>
              <a:spcAft>
                <a:spcPts val="0"/>
              </a:spcAft>
              <a:buNone/>
            </a:pPr>
            <a:r>
              <a:rPr lang="en" sz="1200">
                <a:latin typeface="Ubuntu"/>
                <a:ea typeface="Ubuntu"/>
                <a:cs typeface="Ubuntu"/>
                <a:sym typeface="Ubuntu"/>
              </a:rPr>
              <a:t>Meta SWE</a:t>
            </a:r>
            <a:endParaRPr sz="1200">
              <a:latin typeface="Ubuntu"/>
              <a:ea typeface="Ubuntu"/>
              <a:cs typeface="Ubuntu"/>
              <a:sym typeface="Ubuntu"/>
            </a:endParaRPr>
          </a:p>
          <a:p>
            <a:pPr marL="0" lvl="0" indent="0" algn="ctr" rtl="0">
              <a:spcBef>
                <a:spcPts val="0"/>
              </a:spcBef>
              <a:spcAft>
                <a:spcPts val="0"/>
              </a:spcAft>
              <a:buNone/>
            </a:pPr>
            <a:endParaRPr sz="1200">
              <a:latin typeface="Ubuntu"/>
              <a:ea typeface="Ubuntu"/>
              <a:cs typeface="Ubuntu"/>
              <a:sym typeface="Ubuntu"/>
            </a:endParaRPr>
          </a:p>
          <a:p>
            <a:pPr marL="0" lvl="0" indent="0" algn="ctr" rtl="0">
              <a:spcBef>
                <a:spcPts val="0"/>
              </a:spcBef>
              <a:spcAft>
                <a:spcPts val="0"/>
              </a:spcAft>
              <a:buNone/>
            </a:pPr>
            <a:r>
              <a:rPr lang="en" sz="1200" b="1">
                <a:latin typeface="Ubuntu"/>
                <a:ea typeface="Ubuntu"/>
                <a:cs typeface="Ubuntu"/>
                <a:sym typeface="Ubuntu"/>
              </a:rPr>
              <a:t>Time: </a:t>
            </a:r>
            <a:r>
              <a:rPr lang="en" sz="1200">
                <a:latin typeface="Ubuntu"/>
                <a:ea typeface="Ubuntu"/>
                <a:cs typeface="Ubuntu"/>
                <a:sym typeface="Ubuntu"/>
              </a:rPr>
              <a:t>30 minutes</a:t>
            </a:r>
            <a:endParaRPr sz="1200">
              <a:latin typeface="Ubuntu"/>
              <a:ea typeface="Ubuntu"/>
              <a:cs typeface="Ubuntu"/>
              <a:sym typeface="Ubuntu"/>
            </a:endParaRPr>
          </a:p>
          <a:p>
            <a:pPr marL="0" lvl="0" indent="0" algn="ctr" rtl="0">
              <a:spcBef>
                <a:spcPts val="0"/>
              </a:spcBef>
              <a:spcAft>
                <a:spcPts val="0"/>
              </a:spcAft>
              <a:buNone/>
            </a:pPr>
            <a:r>
              <a:rPr lang="en" sz="1200" b="1">
                <a:latin typeface="Ubuntu"/>
                <a:ea typeface="Ubuntu"/>
                <a:cs typeface="Ubuntu"/>
                <a:sym typeface="Ubuntu"/>
              </a:rPr>
              <a:t>Location: </a:t>
            </a:r>
            <a:r>
              <a:rPr lang="en" sz="1200">
                <a:latin typeface="Ubuntu"/>
                <a:ea typeface="Ubuntu"/>
                <a:cs typeface="Ubuntu"/>
                <a:sym typeface="Ubuntu"/>
              </a:rPr>
              <a:t>Menlo Park</a:t>
            </a:r>
            <a:endParaRPr sz="1200">
              <a:latin typeface="Ubuntu"/>
              <a:ea typeface="Ubuntu"/>
              <a:cs typeface="Ubuntu"/>
              <a:sym typeface="Ubuntu"/>
            </a:endParaRPr>
          </a:p>
        </p:txBody>
      </p:sp>
      <p:sp>
        <p:nvSpPr>
          <p:cNvPr id="358" name="Google Shape;358;p31"/>
          <p:cNvSpPr/>
          <p:nvPr/>
        </p:nvSpPr>
        <p:spPr>
          <a:xfrm>
            <a:off x="3318025" y="417725"/>
            <a:ext cx="5274900" cy="1183800"/>
          </a:xfrm>
          <a:prstGeom prst="wedgeEllipseCallout">
            <a:avLst>
              <a:gd name="adj1" fmla="val -58230"/>
              <a:gd name="adj2" fmla="val 58623"/>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1"/>
          <p:cNvSpPr txBox="1"/>
          <p:nvPr/>
        </p:nvSpPr>
        <p:spPr>
          <a:xfrm>
            <a:off x="4094125" y="536075"/>
            <a:ext cx="37227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5"/>
                </a:solidFill>
                <a:latin typeface="Ubuntu"/>
                <a:ea typeface="Ubuntu"/>
                <a:cs typeface="Ubuntu"/>
                <a:sym typeface="Ubuntu"/>
              </a:rPr>
              <a:t>“I didn’t know anything about investing until I started working. Most of my colleagues and friends invest in stocks on Robinhood, so I started doing that as well.”</a:t>
            </a:r>
            <a:endParaRPr sz="1300">
              <a:solidFill>
                <a:schemeClr val="accent5"/>
              </a:solidFill>
              <a:latin typeface="Ubuntu"/>
              <a:ea typeface="Ubuntu"/>
              <a:cs typeface="Ubuntu"/>
              <a:sym typeface="Ubuntu"/>
            </a:endParaRPr>
          </a:p>
        </p:txBody>
      </p:sp>
      <p:sp>
        <p:nvSpPr>
          <p:cNvPr id="360" name="Google Shape;360;p31"/>
          <p:cNvSpPr txBox="1"/>
          <p:nvPr/>
        </p:nvSpPr>
        <p:spPr>
          <a:xfrm>
            <a:off x="3686350" y="1613475"/>
            <a:ext cx="483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Ubuntu"/>
                <a:ea typeface="Ubuntu"/>
                <a:cs typeface="Ubuntu"/>
                <a:sym typeface="Ubuntu"/>
              </a:rPr>
              <a:t>Insight: </a:t>
            </a:r>
            <a:r>
              <a:rPr lang="en">
                <a:latin typeface="Ubuntu"/>
                <a:ea typeface="Ubuntu"/>
                <a:cs typeface="Ubuntu"/>
                <a:sym typeface="Ubuntu"/>
              </a:rPr>
              <a:t>Being in a circle of people who invest is a motivating factor for newbies to start investing themselves. </a:t>
            </a:r>
            <a:endParaRPr>
              <a:latin typeface="Ubuntu"/>
              <a:ea typeface="Ubuntu"/>
              <a:cs typeface="Ubuntu"/>
              <a:sym typeface="Ubuntu"/>
            </a:endParaRPr>
          </a:p>
        </p:txBody>
      </p:sp>
      <p:sp>
        <p:nvSpPr>
          <p:cNvPr id="361" name="Google Shape;361;p31"/>
          <p:cNvSpPr/>
          <p:nvPr/>
        </p:nvSpPr>
        <p:spPr>
          <a:xfrm>
            <a:off x="3318025" y="2520025"/>
            <a:ext cx="5517600" cy="1421700"/>
          </a:xfrm>
          <a:prstGeom prst="wedgeEllipseCallout">
            <a:avLst>
              <a:gd name="adj1" fmla="val -53284"/>
              <a:gd name="adj2" fmla="val 4854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txBox="1"/>
          <p:nvPr/>
        </p:nvSpPr>
        <p:spPr>
          <a:xfrm>
            <a:off x="4047375" y="2626875"/>
            <a:ext cx="3722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5"/>
                </a:solidFill>
                <a:latin typeface="Ubuntu"/>
                <a:ea typeface="Ubuntu"/>
                <a:cs typeface="Ubuntu"/>
                <a:sym typeface="Ubuntu"/>
              </a:rPr>
              <a:t>“I wish I could know more about different investment options and their risk levels!”</a:t>
            </a:r>
            <a:endParaRPr sz="1300">
              <a:solidFill>
                <a:schemeClr val="accent5"/>
              </a:solidFill>
              <a:latin typeface="Ubuntu"/>
              <a:ea typeface="Ubuntu"/>
              <a:cs typeface="Ubuntu"/>
              <a:sym typeface="Ubuntu"/>
            </a:endParaRPr>
          </a:p>
        </p:txBody>
      </p:sp>
      <p:sp>
        <p:nvSpPr>
          <p:cNvPr id="363" name="Google Shape;363;p31"/>
          <p:cNvSpPr txBox="1"/>
          <p:nvPr/>
        </p:nvSpPr>
        <p:spPr>
          <a:xfrm>
            <a:off x="3874975" y="4016975"/>
            <a:ext cx="483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Ubuntu"/>
                <a:ea typeface="Ubuntu"/>
                <a:cs typeface="Ubuntu"/>
                <a:sym typeface="Ubuntu"/>
              </a:rPr>
              <a:t>Insight: </a:t>
            </a:r>
            <a:r>
              <a:rPr lang="en">
                <a:latin typeface="Ubuntu"/>
                <a:ea typeface="Ubuntu"/>
                <a:cs typeface="Ubuntu"/>
                <a:sym typeface="Ubuntu"/>
              </a:rPr>
              <a:t>People with an interest to learn about investing are discouraged by the impression that investment is complicated and inaccessible. </a:t>
            </a:r>
            <a:endParaRPr>
              <a:latin typeface="Ubuntu"/>
              <a:ea typeface="Ubuntu"/>
              <a:cs typeface="Ubuntu"/>
              <a:sym typeface="Ubuntu"/>
            </a:endParaRPr>
          </a:p>
        </p:txBody>
      </p:sp>
      <p:sp>
        <p:nvSpPr>
          <p:cNvPr id="364" name="Google Shape;364;p31"/>
          <p:cNvSpPr txBox="1"/>
          <p:nvPr/>
        </p:nvSpPr>
        <p:spPr>
          <a:xfrm>
            <a:off x="4962325" y="3091700"/>
            <a:ext cx="37227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accent5"/>
                </a:solidFill>
                <a:latin typeface="Ubuntu"/>
                <a:ea typeface="Ubuntu"/>
                <a:cs typeface="Ubuntu"/>
                <a:sym typeface="Ubuntu"/>
              </a:rPr>
              <a:t>“Have you tried figuring these out yourself?”</a:t>
            </a:r>
            <a:endParaRPr sz="1300">
              <a:solidFill>
                <a:schemeClr val="accent5"/>
              </a:solidFill>
              <a:latin typeface="Ubuntu"/>
              <a:ea typeface="Ubuntu"/>
              <a:cs typeface="Ubuntu"/>
              <a:sym typeface="Ubuntu"/>
            </a:endParaRPr>
          </a:p>
        </p:txBody>
      </p:sp>
      <p:sp>
        <p:nvSpPr>
          <p:cNvPr id="365" name="Google Shape;365;p31"/>
          <p:cNvSpPr txBox="1"/>
          <p:nvPr/>
        </p:nvSpPr>
        <p:spPr>
          <a:xfrm>
            <a:off x="4047375" y="3384200"/>
            <a:ext cx="4599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5"/>
                </a:solidFill>
                <a:latin typeface="Ubuntu"/>
                <a:ea typeface="Ubuntu"/>
                <a:cs typeface="Ubuntu"/>
                <a:sym typeface="Ubuntu"/>
              </a:rPr>
              <a:t>“Nope…I guess it’s just too complicated.” </a:t>
            </a:r>
            <a:endParaRPr sz="1300">
              <a:solidFill>
                <a:schemeClr val="accent5"/>
              </a:solidFill>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369"/>
        <p:cNvGrpSpPr/>
        <p:nvPr/>
      </p:nvGrpSpPr>
      <p:grpSpPr>
        <a:xfrm>
          <a:off x="0" y="0"/>
          <a:ext cx="0" cy="0"/>
          <a:chOff x="0" y="0"/>
          <a:chExt cx="0" cy="0"/>
        </a:xfrm>
      </p:grpSpPr>
      <p:cxnSp>
        <p:nvCxnSpPr>
          <p:cNvPr id="370" name="Google Shape;370;p32"/>
          <p:cNvCxnSpPr/>
          <p:nvPr/>
        </p:nvCxnSpPr>
        <p:spPr>
          <a:xfrm rot="10800000" flipH="1">
            <a:off x="11625" y="2565900"/>
            <a:ext cx="9146700" cy="11700"/>
          </a:xfrm>
          <a:prstGeom prst="straightConnector1">
            <a:avLst/>
          </a:prstGeom>
          <a:noFill/>
          <a:ln w="19050" cap="flat" cmpd="sng">
            <a:solidFill>
              <a:srgbClr val="000000"/>
            </a:solidFill>
            <a:prstDash val="solid"/>
            <a:round/>
            <a:headEnd type="none" w="med" len="med"/>
            <a:tailEnd type="none" w="med" len="med"/>
          </a:ln>
        </p:spPr>
      </p:cxnSp>
      <p:cxnSp>
        <p:nvCxnSpPr>
          <p:cNvPr id="371" name="Google Shape;371;p32"/>
          <p:cNvCxnSpPr/>
          <p:nvPr/>
        </p:nvCxnSpPr>
        <p:spPr>
          <a:xfrm>
            <a:off x="4573300" y="-23275"/>
            <a:ext cx="11700" cy="5166600"/>
          </a:xfrm>
          <a:prstGeom prst="straightConnector1">
            <a:avLst/>
          </a:prstGeom>
          <a:noFill/>
          <a:ln w="19050" cap="flat" cmpd="sng">
            <a:solidFill>
              <a:srgbClr val="000000"/>
            </a:solidFill>
            <a:prstDash val="solid"/>
            <a:round/>
            <a:headEnd type="none" w="med" len="med"/>
            <a:tailEnd type="none" w="med" len="med"/>
          </a:ln>
        </p:spPr>
      </p:cxnSp>
      <p:sp>
        <p:nvSpPr>
          <p:cNvPr id="372" name="Google Shape;372;p32"/>
          <p:cNvSpPr txBox="1"/>
          <p:nvPr/>
        </p:nvSpPr>
        <p:spPr>
          <a:xfrm>
            <a:off x="222250" y="116375"/>
            <a:ext cx="14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Say</a:t>
            </a:r>
            <a:endParaRPr/>
          </a:p>
        </p:txBody>
      </p:sp>
      <p:sp>
        <p:nvSpPr>
          <p:cNvPr id="373" name="Google Shape;373;p32"/>
          <p:cNvSpPr txBox="1"/>
          <p:nvPr/>
        </p:nvSpPr>
        <p:spPr>
          <a:xfrm>
            <a:off x="8064075" y="4626925"/>
            <a:ext cx="79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Feel</a:t>
            </a:r>
            <a:endParaRPr/>
          </a:p>
        </p:txBody>
      </p:sp>
      <p:sp>
        <p:nvSpPr>
          <p:cNvPr id="374" name="Google Shape;374;p32"/>
          <p:cNvSpPr txBox="1"/>
          <p:nvPr/>
        </p:nvSpPr>
        <p:spPr>
          <a:xfrm>
            <a:off x="222250" y="4626925"/>
            <a:ext cx="26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Do</a:t>
            </a:r>
            <a:endParaRPr/>
          </a:p>
        </p:txBody>
      </p:sp>
      <p:sp>
        <p:nvSpPr>
          <p:cNvPr id="375" name="Google Shape;375;p32"/>
          <p:cNvSpPr txBox="1"/>
          <p:nvPr/>
        </p:nvSpPr>
        <p:spPr>
          <a:xfrm>
            <a:off x="8250275" y="116375"/>
            <a:ext cx="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Think</a:t>
            </a:r>
            <a:endParaRPr/>
          </a:p>
        </p:txBody>
      </p:sp>
      <p:sp>
        <p:nvSpPr>
          <p:cNvPr id="376" name="Google Shape;376;p32"/>
          <p:cNvSpPr/>
          <p:nvPr/>
        </p:nvSpPr>
        <p:spPr>
          <a:xfrm>
            <a:off x="222250" y="2709925"/>
            <a:ext cx="15699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When the stock price plummeted she withdrew her stocks</a:t>
            </a:r>
            <a:endParaRPr sz="1100"/>
          </a:p>
        </p:txBody>
      </p:sp>
      <p:sp>
        <p:nvSpPr>
          <p:cNvPr id="377" name="Google Shape;377;p32"/>
          <p:cNvSpPr/>
          <p:nvPr/>
        </p:nvSpPr>
        <p:spPr>
          <a:xfrm>
            <a:off x="2033600" y="2709925"/>
            <a:ext cx="10851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She used to invest in the stock market</a:t>
            </a:r>
            <a:endParaRPr sz="1100"/>
          </a:p>
        </p:txBody>
      </p:sp>
      <p:sp>
        <p:nvSpPr>
          <p:cNvPr id="378" name="Google Shape;378;p32"/>
          <p:cNvSpPr/>
          <p:nvPr/>
        </p:nvSpPr>
        <p:spPr>
          <a:xfrm>
            <a:off x="3303450" y="2709925"/>
            <a:ext cx="10851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Used Robinhood to invest</a:t>
            </a:r>
            <a:endParaRPr sz="1100"/>
          </a:p>
        </p:txBody>
      </p:sp>
      <p:sp>
        <p:nvSpPr>
          <p:cNvPr id="379" name="Google Shape;379;p32"/>
          <p:cNvSpPr/>
          <p:nvPr/>
        </p:nvSpPr>
        <p:spPr>
          <a:xfrm>
            <a:off x="4706450" y="116175"/>
            <a:ext cx="14937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Stock prices decreasing should prompt selling stock</a:t>
            </a:r>
            <a:endParaRPr sz="1100"/>
          </a:p>
        </p:txBody>
      </p:sp>
      <p:sp>
        <p:nvSpPr>
          <p:cNvPr id="380" name="Google Shape;380;p32"/>
          <p:cNvSpPr/>
          <p:nvPr/>
        </p:nvSpPr>
        <p:spPr>
          <a:xfrm>
            <a:off x="4677350" y="951200"/>
            <a:ext cx="11451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Apps that others use are  validated and more safe</a:t>
            </a:r>
            <a:endParaRPr sz="1100"/>
          </a:p>
        </p:txBody>
      </p:sp>
      <p:sp>
        <p:nvSpPr>
          <p:cNvPr id="381" name="Google Shape;381;p32"/>
          <p:cNvSpPr/>
          <p:nvPr/>
        </p:nvSpPr>
        <p:spPr>
          <a:xfrm>
            <a:off x="388600" y="3573350"/>
            <a:ext cx="13305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Did research on the companies before investing</a:t>
            </a:r>
            <a:endParaRPr sz="1100"/>
          </a:p>
        </p:txBody>
      </p:sp>
      <p:sp>
        <p:nvSpPr>
          <p:cNvPr id="382" name="Google Shape;382;p32"/>
          <p:cNvSpPr/>
          <p:nvPr/>
        </p:nvSpPr>
        <p:spPr>
          <a:xfrm>
            <a:off x="6312900" y="121300"/>
            <a:ext cx="1824600" cy="568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There is a lot of knowledge about stocks that is unknown</a:t>
            </a:r>
            <a:endParaRPr sz="1100"/>
          </a:p>
        </p:txBody>
      </p:sp>
      <p:sp>
        <p:nvSpPr>
          <p:cNvPr id="383" name="Google Shape;383;p32"/>
          <p:cNvSpPr/>
          <p:nvPr/>
        </p:nvSpPr>
        <p:spPr>
          <a:xfrm>
            <a:off x="2194975" y="116375"/>
            <a:ext cx="1226400" cy="861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Didn’t know anything about investing in college</a:t>
            </a:r>
            <a:endParaRPr sz="1100"/>
          </a:p>
        </p:txBody>
      </p:sp>
      <p:sp>
        <p:nvSpPr>
          <p:cNvPr id="384" name="Google Shape;384;p32"/>
          <p:cNvSpPr/>
          <p:nvPr/>
        </p:nvSpPr>
        <p:spPr>
          <a:xfrm>
            <a:off x="3513738" y="254000"/>
            <a:ext cx="967200" cy="1409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Got interested in investing after stocks were in her comp package </a:t>
            </a:r>
            <a:endParaRPr sz="1100"/>
          </a:p>
        </p:txBody>
      </p:sp>
      <p:sp>
        <p:nvSpPr>
          <p:cNvPr id="385" name="Google Shape;385;p32"/>
          <p:cNvSpPr/>
          <p:nvPr/>
        </p:nvSpPr>
        <p:spPr>
          <a:xfrm>
            <a:off x="2108450" y="1046175"/>
            <a:ext cx="1330500" cy="861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Doesn’t want to invest since economic situation is awful</a:t>
            </a:r>
            <a:endParaRPr sz="1100"/>
          </a:p>
        </p:txBody>
      </p:sp>
      <p:sp>
        <p:nvSpPr>
          <p:cNvPr id="386" name="Google Shape;386;p32"/>
          <p:cNvSpPr/>
          <p:nvPr/>
        </p:nvSpPr>
        <p:spPr>
          <a:xfrm>
            <a:off x="2881375" y="3603475"/>
            <a:ext cx="1569900" cy="861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Joined paid group with “investing expert” that told his strategies to follow</a:t>
            </a:r>
            <a:endParaRPr sz="1100"/>
          </a:p>
        </p:txBody>
      </p:sp>
      <p:sp>
        <p:nvSpPr>
          <p:cNvPr id="387" name="Google Shape;387;p32"/>
          <p:cNvSpPr/>
          <p:nvPr/>
        </p:nvSpPr>
        <p:spPr>
          <a:xfrm>
            <a:off x="755150" y="4379775"/>
            <a:ext cx="15699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Uses xueqiu.com, a forum where people discuss stocks</a:t>
            </a:r>
            <a:endParaRPr sz="1100"/>
          </a:p>
        </p:txBody>
      </p:sp>
      <p:sp>
        <p:nvSpPr>
          <p:cNvPr id="388" name="Google Shape;388;p32"/>
          <p:cNvSpPr/>
          <p:nvPr/>
        </p:nvSpPr>
        <p:spPr>
          <a:xfrm>
            <a:off x="7751625" y="418575"/>
            <a:ext cx="13305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Stocks are unsafe, even if in the long term</a:t>
            </a:r>
            <a:endParaRPr sz="1100"/>
          </a:p>
        </p:txBody>
      </p:sp>
      <p:sp>
        <p:nvSpPr>
          <p:cNvPr id="389" name="Google Shape;389;p32"/>
          <p:cNvSpPr/>
          <p:nvPr/>
        </p:nvSpPr>
        <p:spPr>
          <a:xfrm>
            <a:off x="4720375" y="1817050"/>
            <a:ext cx="15699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Financial advisors are expensive for the average person</a:t>
            </a:r>
            <a:endParaRPr sz="1100"/>
          </a:p>
        </p:txBody>
      </p:sp>
      <p:sp>
        <p:nvSpPr>
          <p:cNvPr id="390" name="Google Shape;390;p32"/>
          <p:cNvSpPr/>
          <p:nvPr/>
        </p:nvSpPr>
        <p:spPr>
          <a:xfrm>
            <a:off x="3357975" y="1786225"/>
            <a:ext cx="10851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Financial advisor is too expensive</a:t>
            </a:r>
            <a:endParaRPr sz="1100"/>
          </a:p>
        </p:txBody>
      </p:sp>
      <p:sp>
        <p:nvSpPr>
          <p:cNvPr id="391" name="Google Shape;391;p32"/>
          <p:cNvSpPr/>
          <p:nvPr/>
        </p:nvSpPr>
        <p:spPr>
          <a:xfrm>
            <a:off x="157900" y="1998875"/>
            <a:ext cx="1569900" cy="5109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Wants more knowledge in stocks</a:t>
            </a:r>
            <a:endParaRPr sz="1100"/>
          </a:p>
        </p:txBody>
      </p:sp>
      <p:sp>
        <p:nvSpPr>
          <p:cNvPr id="392" name="Google Shape;392;p32"/>
          <p:cNvSpPr/>
          <p:nvPr/>
        </p:nvSpPr>
        <p:spPr>
          <a:xfrm>
            <a:off x="157900" y="528050"/>
            <a:ext cx="792900" cy="8610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Bank is safer than stocks</a:t>
            </a:r>
            <a:endParaRPr sz="1100"/>
          </a:p>
        </p:txBody>
      </p:sp>
      <p:sp>
        <p:nvSpPr>
          <p:cNvPr id="393" name="Google Shape;393;p32"/>
          <p:cNvSpPr/>
          <p:nvPr/>
        </p:nvSpPr>
        <p:spPr>
          <a:xfrm>
            <a:off x="876200" y="116175"/>
            <a:ext cx="12264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Friends around her invested with Robinhood that inspired her</a:t>
            </a:r>
            <a:endParaRPr sz="1100"/>
          </a:p>
        </p:txBody>
      </p:sp>
      <p:sp>
        <p:nvSpPr>
          <p:cNvPr id="394" name="Google Shape;394;p32"/>
          <p:cNvSpPr/>
          <p:nvPr/>
        </p:nvSpPr>
        <p:spPr>
          <a:xfrm>
            <a:off x="807250" y="977375"/>
            <a:ext cx="1226400" cy="928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Biases companies she invests in based on personal opinion</a:t>
            </a:r>
            <a:endParaRPr sz="1100"/>
          </a:p>
        </p:txBody>
      </p:sp>
      <p:sp>
        <p:nvSpPr>
          <p:cNvPr id="395" name="Google Shape;395;p32"/>
          <p:cNvSpPr/>
          <p:nvPr/>
        </p:nvSpPr>
        <p:spPr>
          <a:xfrm>
            <a:off x="6695175" y="804375"/>
            <a:ext cx="967200" cy="10638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People trust community opinion in investing</a:t>
            </a:r>
            <a:endParaRPr sz="1100"/>
          </a:p>
        </p:txBody>
      </p:sp>
      <p:sp>
        <p:nvSpPr>
          <p:cNvPr id="396" name="Google Shape;396;p32"/>
          <p:cNvSpPr/>
          <p:nvPr/>
        </p:nvSpPr>
        <p:spPr>
          <a:xfrm>
            <a:off x="1877650" y="1975975"/>
            <a:ext cx="1330500" cy="568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No knowledge to make confidence decisions </a:t>
            </a:r>
            <a:endParaRPr sz="1100"/>
          </a:p>
        </p:txBody>
      </p:sp>
      <p:sp>
        <p:nvSpPr>
          <p:cNvPr id="397" name="Google Shape;397;p32"/>
          <p:cNvSpPr/>
          <p:nvPr/>
        </p:nvSpPr>
        <p:spPr>
          <a:xfrm>
            <a:off x="1792150" y="3505850"/>
            <a:ext cx="967200" cy="928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Still invests most in bank (checking account)</a:t>
            </a:r>
            <a:endParaRPr sz="1100"/>
          </a:p>
        </p:txBody>
      </p:sp>
      <p:sp>
        <p:nvSpPr>
          <p:cNvPr id="398" name="Google Shape;398;p32"/>
          <p:cNvSpPr/>
          <p:nvPr/>
        </p:nvSpPr>
        <p:spPr>
          <a:xfrm>
            <a:off x="2511650" y="4571575"/>
            <a:ext cx="1569900" cy="5109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Learns new skills with teachers offline</a:t>
            </a:r>
            <a:endParaRPr sz="1100"/>
          </a:p>
        </p:txBody>
      </p:sp>
      <p:sp>
        <p:nvSpPr>
          <p:cNvPr id="399" name="Google Shape;399;p32"/>
          <p:cNvSpPr/>
          <p:nvPr/>
        </p:nvSpPr>
        <p:spPr>
          <a:xfrm>
            <a:off x="6273175" y="1770050"/>
            <a:ext cx="849600" cy="73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It is harder to learn online</a:t>
            </a:r>
            <a:endParaRPr sz="1100"/>
          </a:p>
        </p:txBody>
      </p:sp>
      <p:sp>
        <p:nvSpPr>
          <p:cNvPr id="400" name="Google Shape;400;p32"/>
          <p:cNvSpPr/>
          <p:nvPr/>
        </p:nvSpPr>
        <p:spPr>
          <a:xfrm>
            <a:off x="7751625" y="1123412"/>
            <a:ext cx="1330500" cy="1008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Investing is not for people until they have a need (ie given in comp package)</a:t>
            </a:r>
            <a:endParaRPr sz="1100"/>
          </a:p>
        </p:txBody>
      </p:sp>
      <p:sp>
        <p:nvSpPr>
          <p:cNvPr id="401" name="Google Shape;401;p32"/>
          <p:cNvSpPr/>
          <p:nvPr/>
        </p:nvSpPr>
        <p:spPr>
          <a:xfrm>
            <a:off x="4699438" y="2652350"/>
            <a:ext cx="11451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Inspired by friends to try new financial apps</a:t>
            </a:r>
            <a:endParaRPr sz="1100"/>
          </a:p>
        </p:txBody>
      </p:sp>
      <p:sp>
        <p:nvSpPr>
          <p:cNvPr id="402" name="Google Shape;402;p32"/>
          <p:cNvSpPr/>
          <p:nvPr/>
        </p:nvSpPr>
        <p:spPr>
          <a:xfrm>
            <a:off x="5959000" y="2642350"/>
            <a:ext cx="10851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Attached to familiar companies</a:t>
            </a:r>
            <a:endParaRPr sz="1100"/>
          </a:p>
        </p:txBody>
      </p:sp>
      <p:sp>
        <p:nvSpPr>
          <p:cNvPr id="403" name="Google Shape;403;p32"/>
          <p:cNvSpPr/>
          <p:nvPr/>
        </p:nvSpPr>
        <p:spPr>
          <a:xfrm>
            <a:off x="7158550" y="2644750"/>
            <a:ext cx="9054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Safer putting money in something </a:t>
            </a:r>
            <a:endParaRPr sz="1100"/>
          </a:p>
        </p:txBody>
      </p:sp>
      <p:sp>
        <p:nvSpPr>
          <p:cNvPr id="404" name="Google Shape;404;p32"/>
          <p:cNvSpPr/>
          <p:nvPr/>
        </p:nvSpPr>
        <p:spPr>
          <a:xfrm>
            <a:off x="7217725" y="2093725"/>
            <a:ext cx="1824600" cy="400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Financial advisors can be trusted to make decisions</a:t>
            </a:r>
            <a:endParaRPr sz="1100"/>
          </a:p>
        </p:txBody>
      </p:sp>
      <p:sp>
        <p:nvSpPr>
          <p:cNvPr id="405" name="Google Shape;405;p32"/>
          <p:cNvSpPr/>
          <p:nvPr/>
        </p:nvSpPr>
        <p:spPr>
          <a:xfrm>
            <a:off x="5914800" y="872425"/>
            <a:ext cx="8496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Investing can be learned online</a:t>
            </a:r>
            <a:endParaRPr sz="1100"/>
          </a:p>
        </p:txBody>
      </p:sp>
      <p:sp>
        <p:nvSpPr>
          <p:cNvPr id="406" name="Google Shape;406;p32"/>
          <p:cNvSpPr/>
          <p:nvPr/>
        </p:nvSpPr>
        <p:spPr>
          <a:xfrm>
            <a:off x="8210175" y="2649575"/>
            <a:ext cx="792900" cy="11535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Scared of using investing as a way to save money</a:t>
            </a:r>
            <a:endParaRPr sz="1100"/>
          </a:p>
        </p:txBody>
      </p:sp>
      <p:sp>
        <p:nvSpPr>
          <p:cNvPr id="407" name="Google Shape;407;p32"/>
          <p:cNvSpPr/>
          <p:nvPr/>
        </p:nvSpPr>
        <p:spPr>
          <a:xfrm>
            <a:off x="4707025" y="3518200"/>
            <a:ext cx="10851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Comforted by group decisions </a:t>
            </a:r>
            <a:endParaRPr sz="1100"/>
          </a:p>
        </p:txBody>
      </p:sp>
      <p:sp>
        <p:nvSpPr>
          <p:cNvPr id="408" name="Google Shape;408;p32"/>
          <p:cNvSpPr/>
          <p:nvPr/>
        </p:nvSpPr>
        <p:spPr>
          <a:xfrm>
            <a:off x="5959000" y="3457650"/>
            <a:ext cx="967200" cy="674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Happy to do things with friends</a:t>
            </a:r>
            <a:endParaRPr sz="1100"/>
          </a:p>
        </p:txBody>
      </p:sp>
      <p:sp>
        <p:nvSpPr>
          <p:cNvPr id="409" name="Google Shape;409;p32"/>
          <p:cNvSpPr/>
          <p:nvPr/>
        </p:nvSpPr>
        <p:spPr>
          <a:xfrm>
            <a:off x="7019650" y="3540300"/>
            <a:ext cx="10443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Relieved to have forums that share knowledge</a:t>
            </a:r>
            <a:endParaRPr sz="1100"/>
          </a:p>
        </p:txBody>
      </p:sp>
      <p:sp>
        <p:nvSpPr>
          <p:cNvPr id="410" name="Google Shape;410;p32"/>
          <p:cNvSpPr/>
          <p:nvPr/>
        </p:nvSpPr>
        <p:spPr>
          <a:xfrm>
            <a:off x="4749850" y="4267050"/>
            <a:ext cx="6903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Trusts experts</a:t>
            </a:r>
            <a:endParaRPr sz="1100"/>
          </a:p>
        </p:txBody>
      </p:sp>
      <p:sp>
        <p:nvSpPr>
          <p:cNvPr id="411" name="Google Shape;411;p32"/>
          <p:cNvSpPr/>
          <p:nvPr/>
        </p:nvSpPr>
        <p:spPr>
          <a:xfrm>
            <a:off x="5620113" y="4267050"/>
            <a:ext cx="905400" cy="6276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Faithful to opinion of  experts</a:t>
            </a:r>
            <a:endParaRPr sz="1100"/>
          </a:p>
        </p:txBody>
      </p:sp>
      <p:sp>
        <p:nvSpPr>
          <p:cNvPr id="412" name="Google Shape;412;p32"/>
          <p:cNvSpPr/>
          <p:nvPr/>
        </p:nvSpPr>
        <p:spPr>
          <a:xfrm>
            <a:off x="6659300" y="4435850"/>
            <a:ext cx="1330500" cy="5682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Afraid of losing her money </a:t>
            </a:r>
            <a:endParaRPr sz="1100"/>
          </a:p>
        </p:txBody>
      </p:sp>
      <p:sp>
        <p:nvSpPr>
          <p:cNvPr id="413" name="Google Shape;413;p32"/>
          <p:cNvSpPr/>
          <p:nvPr/>
        </p:nvSpPr>
        <p:spPr>
          <a:xfrm>
            <a:off x="7893875" y="3903875"/>
            <a:ext cx="1226400" cy="791100"/>
          </a:xfrm>
          <a:prstGeom prst="roundRect">
            <a:avLst>
              <a:gd name="adj" fmla="val 6918"/>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Inexperienced to make financial decision </a:t>
            </a:r>
            <a:endParaRPr sz="1100"/>
          </a:p>
        </p:txBody>
      </p:sp>
    </p:spTree>
  </p:cSld>
  <p:clrMapOvr>
    <a:masterClrMapping/>
  </p:clrMapOvr>
</p:sld>
</file>

<file path=ppt/theme/theme1.xml><?xml version="1.0" encoding="utf-8"?>
<a:theme xmlns:a="http://schemas.openxmlformats.org/drawingml/2006/main" name="Cryptocurrency Today Infographics by Slidesgo">
  <a:themeElements>
    <a:clrScheme name="Simple Light">
      <a:dk1>
        <a:srgbClr val="F1E8DC"/>
      </a:dk1>
      <a:lt1>
        <a:srgbClr val="FFFFFF"/>
      </a:lt1>
      <a:dk2>
        <a:srgbClr val="FBBF60"/>
      </a:dk2>
      <a:lt2>
        <a:srgbClr val="D7A350"/>
      </a:lt2>
      <a:accent1>
        <a:srgbClr val="39B0D1"/>
      </a:accent1>
      <a:accent2>
        <a:srgbClr val="66B888"/>
      </a:accent2>
      <a:accent3>
        <a:srgbClr val="4B8E67"/>
      </a:accent3>
      <a:accent4>
        <a:srgbClr val="FE98B0"/>
      </a:accent4>
      <a:accent5>
        <a:srgbClr val="383838"/>
      </a:accent5>
      <a:accent6>
        <a:srgbClr val="383838"/>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7609</Words>
  <Application>Microsoft Macintosh PowerPoint</Application>
  <PresentationFormat>On-screen Show (16:9)</PresentationFormat>
  <Paragraphs>755</Paragraphs>
  <Slides>73</Slides>
  <Notes>73</Notes>
  <HiddenSlides>26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Josefin Slab SemiBold</vt:lpstr>
      <vt:lpstr>Chewy</vt:lpstr>
      <vt:lpstr>Open Sans</vt:lpstr>
      <vt:lpstr>Arial</vt:lpstr>
      <vt:lpstr>Bebas Neue</vt:lpstr>
      <vt:lpstr>Ubuntu</vt:lpstr>
      <vt:lpstr>Ubuntu Medium</vt:lpstr>
      <vt:lpstr>Cryptocurrency Today Infographics by Slidesgo</vt:lpstr>
      <vt:lpstr>POV &amp; Experience Prototyping   Team 3</vt:lpstr>
      <vt:lpstr>Team 3</vt:lpstr>
      <vt:lpstr>Agenda</vt:lpstr>
      <vt:lpstr>Recap</vt:lpstr>
      <vt:lpstr>Recap</vt:lpstr>
      <vt:lpstr>Problem Domain </vt:lpstr>
      <vt:lpstr>Additional Needfinding Results</vt:lpstr>
      <vt:lpstr>PowerPoint Presentation</vt:lpstr>
      <vt:lpstr>PowerPoint Presentation</vt:lpstr>
      <vt:lpstr>PowerPoint Presentation</vt:lpstr>
      <vt:lpstr>Interview Analysis</vt:lpstr>
      <vt:lpstr>PowerPoint Presentation</vt:lpstr>
      <vt:lpstr>PowerPoint Presentation</vt:lpstr>
      <vt:lpstr>PowerPoint Presentation</vt:lpstr>
      <vt:lpstr>Interview Analysis</vt:lpstr>
      <vt:lpstr>PowerPoint Presentation</vt:lpstr>
      <vt:lpstr>PowerPoint Presentation</vt:lpstr>
      <vt:lpstr>PowerPoint Presentation</vt:lpstr>
      <vt:lpstr>Interview Analysis</vt:lpstr>
      <vt:lpstr>2. POV Development</vt:lpstr>
      <vt:lpstr>Initial POV</vt:lpstr>
      <vt:lpstr>POV Revision</vt:lpstr>
      <vt:lpstr>POV #1</vt:lpstr>
      <vt:lpstr>POV #2</vt:lpstr>
      <vt:lpstr>POV #3</vt:lpstr>
      <vt:lpstr>3. How Might We…?</vt:lpstr>
      <vt:lpstr>PowerPoint Presentation</vt:lpstr>
      <vt:lpstr>HMW make investing low effort?</vt:lpstr>
      <vt:lpstr>HMW increase transparency in the investment process?</vt:lpstr>
      <vt:lpstr>HMW make investing feel like saving money in a bank?</vt:lpstr>
      <vt:lpstr>4. Solutions &amp; Experience Prototypes</vt:lpstr>
      <vt:lpstr>Solution Brainstorming &amp; Voting Process</vt:lpstr>
      <vt:lpstr>Methodology</vt:lpstr>
      <vt:lpstr>HMW make investing low effort?</vt:lpstr>
      <vt:lpstr>HMW increase transparency in the  investment process?</vt:lpstr>
      <vt:lpstr>HMW make investing feel like  saving money in a bank?</vt:lpstr>
      <vt:lpstr>Solution 1: </vt:lpstr>
      <vt:lpstr>PowerPoint Presentation</vt:lpstr>
      <vt:lpstr>Solution 1</vt:lpstr>
      <vt:lpstr>Experience Prototype</vt:lpstr>
      <vt:lpstr>“Matthew”</vt:lpstr>
      <vt:lpstr>Results</vt:lpstr>
      <vt:lpstr>Solution 2: </vt:lpstr>
      <vt:lpstr>PowerPoint Presentation</vt:lpstr>
      <vt:lpstr>Solution 2</vt:lpstr>
      <vt:lpstr>Experience Prototype</vt:lpstr>
      <vt:lpstr>Pictures of EP2</vt:lpstr>
      <vt:lpstr>Pictures of EP2</vt:lpstr>
      <vt:lpstr>Results</vt:lpstr>
      <vt:lpstr>Solution 3: </vt:lpstr>
      <vt:lpstr>PowerPoint Presentation</vt:lpstr>
      <vt:lpstr>Solution 3</vt:lpstr>
      <vt:lpstr>Experience Prototype</vt:lpstr>
      <vt:lpstr>27 Google form responses!</vt:lpstr>
      <vt:lpstr>Results</vt:lpstr>
      <vt:lpstr>Results</vt:lpstr>
      <vt:lpstr>Results</vt:lpstr>
      <vt:lpstr>5. What’s Next</vt:lpstr>
      <vt:lpstr>Investing with close friends &amp; family</vt:lpstr>
      <vt:lpstr>We are “Walrus”!  (wallet + us!) </vt:lpstr>
      <vt:lpstr>SOLUTION EXPLAINED</vt:lpstr>
      <vt:lpstr>Validation: A1 Interviews</vt:lpstr>
      <vt:lpstr>Validation: A1 Interviews</vt:lpstr>
      <vt:lpstr>Validation: A1 Interviews</vt:lpstr>
      <vt:lpstr>Validation: Recap</vt:lpstr>
      <vt:lpstr>Validation: A2 Interviews</vt:lpstr>
      <vt:lpstr>Validation: A2 Interviews</vt:lpstr>
      <vt:lpstr>Validation: A2 Experience Prototypes</vt:lpstr>
      <vt:lpstr>Validation: A2 Experience Prototypes</vt:lpstr>
      <vt:lpstr>Next steps</vt:lpstr>
      <vt:lpstr>OUR POV RECENTLY :))</vt:lpstr>
      <vt:lpstr>PowerPoint Presentation</vt:lpstr>
      <vt:lpst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 &amp; Experience Prototyping   Team 3</dc:title>
  <cp:lastModifiedBy>Juben Rana</cp:lastModifiedBy>
  <cp:revision>1</cp:revision>
  <dcterms:modified xsi:type="dcterms:W3CDTF">2022-11-04T13:00:09Z</dcterms:modified>
</cp:coreProperties>
</file>