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43" Target="slides/slide26.xml" Type="http://schemas.openxmlformats.org/officeDocument/2006/relationships/slide"/><Relationship Id="rId44" Target="slides/slide27.xml" Type="http://schemas.openxmlformats.org/officeDocument/2006/relationships/slide"/><Relationship Id="rId45" Target="slides/slide28.xml" Type="http://schemas.openxmlformats.org/officeDocument/2006/relationships/slide"/><Relationship Id="rId46" Target="slides/slide29.xml" Type="http://schemas.openxmlformats.org/officeDocument/2006/relationships/slide"/><Relationship Id="rId47" Target="slides/slide30.xml" Type="http://schemas.openxmlformats.org/officeDocument/2006/relationships/slide"/><Relationship Id="rId48" Target="slides/slide31.xml" Type="http://schemas.openxmlformats.org/officeDocument/2006/relationships/slide"/><Relationship Id="rId49" Target="slides/slide32.xml" Type="http://schemas.openxmlformats.org/officeDocument/2006/relationships/slide"/><Relationship Id="rId5" Target="tableStyles.xml" Type="http://schemas.openxmlformats.org/officeDocument/2006/relationships/tableStyles"/><Relationship Id="rId50" Target="slides/slide33.xml" Type="http://schemas.openxmlformats.org/officeDocument/2006/relationships/slide"/><Relationship Id="rId51" Target="slides/slide34.xml" Type="http://schemas.openxmlformats.org/officeDocument/2006/relationships/slide"/><Relationship Id="rId52" Target="slides/slide35.xml" Type="http://schemas.openxmlformats.org/officeDocument/2006/relationships/slide"/><Relationship Id="rId53" Target="slides/slide36.xml" Type="http://schemas.openxmlformats.org/officeDocument/2006/relationships/slide"/><Relationship Id="rId54" Target="slides/slide37.xml" Type="http://schemas.openxmlformats.org/officeDocument/2006/relationships/slide"/><Relationship Id="rId55" Target="slides/slide38.xml" Type="http://schemas.openxmlformats.org/officeDocument/2006/relationships/slide"/><Relationship Id="rId56" Target="slides/slide39.xml" Type="http://schemas.openxmlformats.org/officeDocument/2006/relationships/slide"/><Relationship Id="rId57" Target="slides/slide40.xml" Type="http://schemas.openxmlformats.org/officeDocument/2006/relationships/slide"/><Relationship Id="rId58" Target="slides/slide41.xml" Type="http://schemas.openxmlformats.org/officeDocument/2006/relationships/slide"/><Relationship Id="rId59" Target="slides/slide42.xml" Type="http://schemas.openxmlformats.org/officeDocument/2006/relationships/slide"/><Relationship Id="rId6" Target="fonts/font6.fntdata" Type="http://schemas.openxmlformats.org/officeDocument/2006/relationships/font"/><Relationship Id="rId60" Target="slides/slide43.xml" Type="http://schemas.openxmlformats.org/officeDocument/2006/relationships/slide"/><Relationship Id="rId61" Target="slides/slide44.xml" Type="http://schemas.openxmlformats.org/officeDocument/2006/relationships/slide"/><Relationship Id="rId62" Target="slides/slide45.xml" Type="http://schemas.openxmlformats.org/officeDocument/2006/relationships/slide"/><Relationship Id="rId63" Target="slides/slide46.xml" Type="http://schemas.openxmlformats.org/officeDocument/2006/relationships/slide"/><Relationship Id="rId64" Target="slides/slide47.xml" Type="http://schemas.openxmlformats.org/officeDocument/2006/relationships/slide"/><Relationship Id="rId65" Target="slides/slide48.xml" Type="http://schemas.openxmlformats.org/officeDocument/2006/relationships/slide"/><Relationship Id="rId66" Target="slides/slide49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png" Type="http://schemas.openxmlformats.org/officeDocument/2006/relationships/image"/><Relationship Id="rId7" Target="../media/image17.jpe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5298447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</a:rPr>
              <a:t>TIME (TEAM #3)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960853" y="981075"/>
            <a:ext cx="5298447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DM Sans"/>
              </a:rPr>
              <a:t>ASSIGNMENT 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28805" y="2113420"/>
            <a:ext cx="1223039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00000"/>
                </a:solidFill>
                <a:latin typeface="DM Sans Bold"/>
              </a:rPr>
              <a:t>Needfinding Report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360237" y="3856495"/>
            <a:ext cx="3454773" cy="3320255"/>
            <a:chOff x="0" y="0"/>
            <a:chExt cx="13508884" cy="12982893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3508884" cy="12982893"/>
            </a:xfrm>
            <a:custGeom>
              <a:avLst/>
              <a:gdLst/>
              <a:ahLst/>
              <a:cxnLst/>
              <a:rect r="r" b="b" t="t" l="l"/>
              <a:pathLst>
                <a:path h="12982893" w="13508884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78093"/>
                  </a:lnTo>
                  <a:cubicBezTo>
                    <a:pt x="0" y="12847003"/>
                    <a:pt x="135890" y="12982893"/>
                    <a:pt x="304800" y="12982893"/>
                  </a:cubicBezTo>
                  <a:lnTo>
                    <a:pt x="13204084" y="12982893"/>
                  </a:lnTo>
                  <a:cubicBezTo>
                    <a:pt x="13372995" y="12982893"/>
                    <a:pt x="13508884" y="12847003"/>
                    <a:pt x="13508884" y="12678093"/>
                  </a:cubicBezTo>
                  <a:lnTo>
                    <a:pt x="13508884" y="304800"/>
                  </a:lnTo>
                  <a:cubicBezTo>
                    <a:pt x="13508884" y="135890"/>
                    <a:pt x="13372995" y="0"/>
                    <a:pt x="13204084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418142" y="3856495"/>
            <a:ext cx="3454773" cy="3320255"/>
            <a:chOff x="0" y="0"/>
            <a:chExt cx="13508884" cy="12982893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3508884" cy="12982893"/>
            </a:xfrm>
            <a:custGeom>
              <a:avLst/>
              <a:gdLst/>
              <a:ahLst/>
              <a:cxnLst/>
              <a:rect r="r" b="b" t="t" l="l"/>
              <a:pathLst>
                <a:path h="12982893" w="13508884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78093"/>
                  </a:lnTo>
                  <a:cubicBezTo>
                    <a:pt x="0" y="12847003"/>
                    <a:pt x="135890" y="12982893"/>
                    <a:pt x="304800" y="12982893"/>
                  </a:cubicBezTo>
                  <a:lnTo>
                    <a:pt x="13204084" y="12982893"/>
                  </a:lnTo>
                  <a:cubicBezTo>
                    <a:pt x="13372995" y="12982893"/>
                    <a:pt x="13508884" y="12847003"/>
                    <a:pt x="13508884" y="12678093"/>
                  </a:cubicBezTo>
                  <a:lnTo>
                    <a:pt x="13508884" y="304800"/>
                  </a:lnTo>
                  <a:cubicBezTo>
                    <a:pt x="13508884" y="135890"/>
                    <a:pt x="13372995" y="0"/>
                    <a:pt x="13204084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472990" y="3856495"/>
            <a:ext cx="3454773" cy="3320255"/>
            <a:chOff x="0" y="0"/>
            <a:chExt cx="13508884" cy="12982893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3508884" cy="12982893"/>
            </a:xfrm>
            <a:custGeom>
              <a:avLst/>
              <a:gdLst/>
              <a:ahLst/>
              <a:cxnLst/>
              <a:rect r="r" b="b" t="t" l="l"/>
              <a:pathLst>
                <a:path h="12982893" w="13508884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78093"/>
                  </a:lnTo>
                  <a:cubicBezTo>
                    <a:pt x="0" y="12847003"/>
                    <a:pt x="135890" y="12982893"/>
                    <a:pt x="304800" y="12982893"/>
                  </a:cubicBezTo>
                  <a:lnTo>
                    <a:pt x="13204084" y="12982893"/>
                  </a:lnTo>
                  <a:cubicBezTo>
                    <a:pt x="13372995" y="12982893"/>
                    <a:pt x="13508884" y="12847003"/>
                    <a:pt x="13508884" y="12678093"/>
                  </a:cubicBezTo>
                  <a:lnTo>
                    <a:pt x="13508884" y="304800"/>
                  </a:lnTo>
                  <a:cubicBezTo>
                    <a:pt x="13508884" y="135890"/>
                    <a:pt x="13372995" y="0"/>
                    <a:pt x="13204084" y="0"/>
                  </a:cubicBezTo>
                  <a:close/>
                </a:path>
              </a:pathLst>
            </a:custGeom>
            <a:solidFill>
              <a:srgbClr val="35A1F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360237" y="7713749"/>
            <a:ext cx="11567525" cy="1385316"/>
            <a:chOff x="0" y="0"/>
            <a:chExt cx="2074557" cy="248447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074557" cy="248447"/>
            </a:xfrm>
            <a:custGeom>
              <a:avLst/>
              <a:gdLst/>
              <a:ahLst/>
              <a:cxnLst/>
              <a:rect r="r" b="b" t="t" l="l"/>
              <a:pathLst>
                <a:path h="248447" w="2074557">
                  <a:moveTo>
                    <a:pt x="14055" y="0"/>
                  </a:moveTo>
                  <a:lnTo>
                    <a:pt x="2060503" y="0"/>
                  </a:lnTo>
                  <a:cubicBezTo>
                    <a:pt x="2064230" y="0"/>
                    <a:pt x="2067805" y="1481"/>
                    <a:pt x="2070441" y="4117"/>
                  </a:cubicBezTo>
                  <a:cubicBezTo>
                    <a:pt x="2073077" y="6752"/>
                    <a:pt x="2074557" y="10327"/>
                    <a:pt x="2074557" y="14055"/>
                  </a:cubicBezTo>
                  <a:lnTo>
                    <a:pt x="2074557" y="234392"/>
                  </a:lnTo>
                  <a:cubicBezTo>
                    <a:pt x="2074557" y="238120"/>
                    <a:pt x="2073077" y="241695"/>
                    <a:pt x="2070441" y="244330"/>
                  </a:cubicBezTo>
                  <a:cubicBezTo>
                    <a:pt x="2067805" y="246966"/>
                    <a:pt x="2064230" y="248447"/>
                    <a:pt x="2060503" y="248447"/>
                  </a:cubicBezTo>
                  <a:lnTo>
                    <a:pt x="14055" y="248447"/>
                  </a:lnTo>
                  <a:cubicBezTo>
                    <a:pt x="10327" y="248447"/>
                    <a:pt x="6752" y="246966"/>
                    <a:pt x="4117" y="244330"/>
                  </a:cubicBezTo>
                  <a:cubicBezTo>
                    <a:pt x="1481" y="241695"/>
                    <a:pt x="0" y="238120"/>
                    <a:pt x="0" y="234392"/>
                  </a:cubicBezTo>
                  <a:lnTo>
                    <a:pt x="0" y="14055"/>
                  </a:lnTo>
                  <a:cubicBezTo>
                    <a:pt x="0" y="10327"/>
                    <a:pt x="1481" y="6752"/>
                    <a:pt x="4117" y="4117"/>
                  </a:cubicBezTo>
                  <a:cubicBezTo>
                    <a:pt x="6752" y="1481"/>
                    <a:pt x="10327" y="0"/>
                    <a:pt x="14055" y="0"/>
                  </a:cubicBezTo>
                  <a:close/>
                </a:path>
              </a:pathLst>
            </a:custGeom>
            <a:solidFill>
              <a:srgbClr val="F1F1F1"/>
            </a:solidFill>
            <a:ln w="123825">
              <a:solidFill>
                <a:srgbClr val="F1F1F1"/>
              </a:solidFill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Avika (speaker), Juben, Madison, Xinyi</a:t>
              </a: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80444" y="4226992"/>
            <a:ext cx="1014360" cy="258286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76946" y="4226992"/>
            <a:ext cx="1334108" cy="262057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530265" y="4226992"/>
            <a:ext cx="1630894" cy="26538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28141">
            <a:off x="8077700" y="4863742"/>
            <a:ext cx="147692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7852463" y="5625992"/>
            <a:ext cx="1939489" cy="782819"/>
            <a:chOff x="0" y="0"/>
            <a:chExt cx="1169874" cy="47218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169874" cy="472186"/>
            </a:xfrm>
            <a:custGeom>
              <a:avLst/>
              <a:gdLst/>
              <a:ahLst/>
              <a:cxnLst/>
              <a:rect r="r" b="b" t="t" l="l"/>
              <a:pathLst>
                <a:path h="472186" w="1169874">
                  <a:moveTo>
                    <a:pt x="179628" y="0"/>
                  </a:moveTo>
                  <a:lnTo>
                    <a:pt x="990246" y="0"/>
                  </a:lnTo>
                  <a:cubicBezTo>
                    <a:pt x="1037886" y="0"/>
                    <a:pt x="1083576" y="18925"/>
                    <a:pt x="1117262" y="52612"/>
                  </a:cubicBezTo>
                  <a:cubicBezTo>
                    <a:pt x="1150949" y="86299"/>
                    <a:pt x="1169874" y="131988"/>
                    <a:pt x="1169874" y="179628"/>
                  </a:cubicBezTo>
                  <a:lnTo>
                    <a:pt x="1169874" y="292558"/>
                  </a:lnTo>
                  <a:cubicBezTo>
                    <a:pt x="1169874" y="340198"/>
                    <a:pt x="1150949" y="385887"/>
                    <a:pt x="1117262" y="419574"/>
                  </a:cubicBezTo>
                  <a:cubicBezTo>
                    <a:pt x="1083576" y="453261"/>
                    <a:pt x="1037886" y="472186"/>
                    <a:pt x="990246" y="472186"/>
                  </a:cubicBezTo>
                  <a:lnTo>
                    <a:pt x="179628" y="472186"/>
                  </a:lnTo>
                  <a:cubicBezTo>
                    <a:pt x="131988" y="472186"/>
                    <a:pt x="86299" y="453261"/>
                    <a:pt x="52612" y="419574"/>
                  </a:cubicBezTo>
                  <a:cubicBezTo>
                    <a:pt x="18925" y="385887"/>
                    <a:pt x="0" y="340198"/>
                    <a:pt x="0" y="292558"/>
                  </a:cubicBezTo>
                  <a:lnTo>
                    <a:pt x="0" y="179628"/>
                  </a:lnTo>
                  <a:cubicBezTo>
                    <a:pt x="0" y="131988"/>
                    <a:pt x="18925" y="86299"/>
                    <a:pt x="52612" y="52612"/>
                  </a:cubicBezTo>
                  <a:cubicBezTo>
                    <a:pt x="86299" y="18925"/>
                    <a:pt x="131988" y="0"/>
                    <a:pt x="179628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Income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21" id="21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28141">
            <a:off x="8077700" y="4863742"/>
            <a:ext cx="147692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7852463" y="5625992"/>
            <a:ext cx="1939489" cy="782819"/>
            <a:chOff x="0" y="0"/>
            <a:chExt cx="1169874" cy="47218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169874" cy="472186"/>
            </a:xfrm>
            <a:custGeom>
              <a:avLst/>
              <a:gdLst/>
              <a:ahLst/>
              <a:cxnLst/>
              <a:rect r="r" b="b" t="t" l="l"/>
              <a:pathLst>
                <a:path h="472186" w="1169874">
                  <a:moveTo>
                    <a:pt x="179628" y="0"/>
                  </a:moveTo>
                  <a:lnTo>
                    <a:pt x="990246" y="0"/>
                  </a:lnTo>
                  <a:cubicBezTo>
                    <a:pt x="1037886" y="0"/>
                    <a:pt x="1083576" y="18925"/>
                    <a:pt x="1117262" y="52612"/>
                  </a:cubicBezTo>
                  <a:cubicBezTo>
                    <a:pt x="1150949" y="86299"/>
                    <a:pt x="1169874" y="131988"/>
                    <a:pt x="1169874" y="179628"/>
                  </a:cubicBezTo>
                  <a:lnTo>
                    <a:pt x="1169874" y="292558"/>
                  </a:lnTo>
                  <a:cubicBezTo>
                    <a:pt x="1169874" y="340198"/>
                    <a:pt x="1150949" y="385887"/>
                    <a:pt x="1117262" y="419574"/>
                  </a:cubicBezTo>
                  <a:cubicBezTo>
                    <a:pt x="1083576" y="453261"/>
                    <a:pt x="1037886" y="472186"/>
                    <a:pt x="990246" y="472186"/>
                  </a:cubicBezTo>
                  <a:lnTo>
                    <a:pt x="179628" y="472186"/>
                  </a:lnTo>
                  <a:cubicBezTo>
                    <a:pt x="131988" y="472186"/>
                    <a:pt x="86299" y="453261"/>
                    <a:pt x="52612" y="419574"/>
                  </a:cubicBezTo>
                  <a:cubicBezTo>
                    <a:pt x="18925" y="385887"/>
                    <a:pt x="0" y="340198"/>
                    <a:pt x="0" y="292558"/>
                  </a:cubicBezTo>
                  <a:lnTo>
                    <a:pt x="0" y="179628"/>
                  </a:lnTo>
                  <a:cubicBezTo>
                    <a:pt x="0" y="131988"/>
                    <a:pt x="18925" y="86299"/>
                    <a:pt x="52612" y="52612"/>
                  </a:cubicBezTo>
                  <a:cubicBezTo>
                    <a:pt x="86299" y="18925"/>
                    <a:pt x="131988" y="0"/>
                    <a:pt x="179628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Income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1289642">
            <a:off x="7075887" y="6716453"/>
            <a:ext cx="180923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9141761">
            <a:off x="8740680" y="6716453"/>
            <a:ext cx="142907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763016" y="7071721"/>
            <a:ext cx="2751562" cy="848360"/>
            <a:chOff x="0" y="0"/>
            <a:chExt cx="2088627" cy="643964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2088627" cy="643964"/>
            </a:xfrm>
            <a:custGeom>
              <a:avLst/>
              <a:gdLst/>
              <a:ahLst/>
              <a:cxnLst/>
              <a:rect r="r" b="b" t="t" l="l"/>
              <a:pathLst>
                <a:path h="643964" w="2088627">
                  <a:moveTo>
                    <a:pt x="28136" y="0"/>
                  </a:moveTo>
                  <a:lnTo>
                    <a:pt x="2060491" y="0"/>
                  </a:lnTo>
                  <a:cubicBezTo>
                    <a:pt x="2067953" y="0"/>
                    <a:pt x="2075110" y="2964"/>
                    <a:pt x="2080386" y="8241"/>
                  </a:cubicBezTo>
                  <a:cubicBezTo>
                    <a:pt x="2085663" y="13518"/>
                    <a:pt x="2088627" y="20674"/>
                    <a:pt x="2088627" y="28136"/>
                  </a:cubicBezTo>
                  <a:lnTo>
                    <a:pt x="2088627" y="615828"/>
                  </a:lnTo>
                  <a:cubicBezTo>
                    <a:pt x="2088627" y="631367"/>
                    <a:pt x="2076030" y="643964"/>
                    <a:pt x="2060491" y="643964"/>
                  </a:cubicBezTo>
                  <a:lnTo>
                    <a:pt x="28136" y="643964"/>
                  </a:lnTo>
                  <a:cubicBezTo>
                    <a:pt x="20674" y="643964"/>
                    <a:pt x="13518" y="641000"/>
                    <a:pt x="8241" y="635723"/>
                  </a:cubicBezTo>
                  <a:cubicBezTo>
                    <a:pt x="2964" y="630447"/>
                    <a:pt x="0" y="623290"/>
                    <a:pt x="0" y="615828"/>
                  </a:cubicBezTo>
                  <a:lnTo>
                    <a:pt x="0" y="28136"/>
                  </a:lnTo>
                  <a:cubicBezTo>
                    <a:pt x="0" y="20674"/>
                    <a:pt x="2964" y="13518"/>
                    <a:pt x="8241" y="8241"/>
                  </a:cubicBezTo>
                  <a:cubicBezTo>
                    <a:pt x="13518" y="2964"/>
                    <a:pt x="20674" y="0"/>
                    <a:pt x="28136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High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8741542" y="7071721"/>
            <a:ext cx="2693377" cy="848360"/>
            <a:chOff x="0" y="0"/>
            <a:chExt cx="2044461" cy="643964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2044461" cy="643964"/>
            </a:xfrm>
            <a:custGeom>
              <a:avLst/>
              <a:gdLst/>
              <a:ahLst/>
              <a:cxnLst/>
              <a:rect r="r" b="b" t="t" l="l"/>
              <a:pathLst>
                <a:path h="643964" w="2044461">
                  <a:moveTo>
                    <a:pt x="28744" y="0"/>
                  </a:moveTo>
                  <a:lnTo>
                    <a:pt x="2015716" y="0"/>
                  </a:lnTo>
                  <a:cubicBezTo>
                    <a:pt x="2023340" y="0"/>
                    <a:pt x="2030651" y="3028"/>
                    <a:pt x="2036042" y="8419"/>
                  </a:cubicBezTo>
                  <a:cubicBezTo>
                    <a:pt x="2041432" y="13810"/>
                    <a:pt x="2044461" y="21121"/>
                    <a:pt x="2044461" y="28744"/>
                  </a:cubicBezTo>
                  <a:lnTo>
                    <a:pt x="2044461" y="615220"/>
                  </a:lnTo>
                  <a:cubicBezTo>
                    <a:pt x="2044461" y="631095"/>
                    <a:pt x="2031591" y="643964"/>
                    <a:pt x="2015716" y="643964"/>
                  </a:cubicBezTo>
                  <a:lnTo>
                    <a:pt x="28744" y="643964"/>
                  </a:lnTo>
                  <a:cubicBezTo>
                    <a:pt x="12869" y="643964"/>
                    <a:pt x="0" y="631095"/>
                    <a:pt x="0" y="615220"/>
                  </a:cubicBezTo>
                  <a:lnTo>
                    <a:pt x="0" y="28744"/>
                  </a:lnTo>
                  <a:cubicBezTo>
                    <a:pt x="0" y="12869"/>
                    <a:pt x="12869" y="0"/>
                    <a:pt x="28744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Lower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5763016" y="8024856"/>
            <a:ext cx="2634657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"Allison"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Stanford Researcher; 40-50-years-old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31176" y="8024856"/>
            <a:ext cx="2914107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"James"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living alone with high-school diploma (no college exp)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28141">
            <a:off x="8077700" y="4863742"/>
            <a:ext cx="147692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10218802">
            <a:off x="11020148" y="3408294"/>
            <a:ext cx="232622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7852463" y="5625992"/>
            <a:ext cx="1939489" cy="782819"/>
            <a:chOff x="0" y="0"/>
            <a:chExt cx="1169874" cy="47218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169874" cy="472186"/>
            </a:xfrm>
            <a:custGeom>
              <a:avLst/>
              <a:gdLst/>
              <a:ahLst/>
              <a:cxnLst/>
              <a:rect r="r" b="b" t="t" l="l"/>
              <a:pathLst>
                <a:path h="472186" w="1169874">
                  <a:moveTo>
                    <a:pt x="179628" y="0"/>
                  </a:moveTo>
                  <a:lnTo>
                    <a:pt x="990246" y="0"/>
                  </a:lnTo>
                  <a:cubicBezTo>
                    <a:pt x="1037886" y="0"/>
                    <a:pt x="1083576" y="18925"/>
                    <a:pt x="1117262" y="52612"/>
                  </a:cubicBezTo>
                  <a:cubicBezTo>
                    <a:pt x="1150949" y="86299"/>
                    <a:pt x="1169874" y="131988"/>
                    <a:pt x="1169874" y="179628"/>
                  </a:cubicBezTo>
                  <a:lnTo>
                    <a:pt x="1169874" y="292558"/>
                  </a:lnTo>
                  <a:cubicBezTo>
                    <a:pt x="1169874" y="340198"/>
                    <a:pt x="1150949" y="385887"/>
                    <a:pt x="1117262" y="419574"/>
                  </a:cubicBezTo>
                  <a:cubicBezTo>
                    <a:pt x="1083576" y="453261"/>
                    <a:pt x="1037886" y="472186"/>
                    <a:pt x="990246" y="472186"/>
                  </a:cubicBezTo>
                  <a:lnTo>
                    <a:pt x="179628" y="472186"/>
                  </a:lnTo>
                  <a:cubicBezTo>
                    <a:pt x="131988" y="472186"/>
                    <a:pt x="86299" y="453261"/>
                    <a:pt x="52612" y="419574"/>
                  </a:cubicBezTo>
                  <a:cubicBezTo>
                    <a:pt x="18925" y="385887"/>
                    <a:pt x="0" y="340198"/>
                    <a:pt x="0" y="292558"/>
                  </a:cubicBezTo>
                  <a:lnTo>
                    <a:pt x="0" y="179628"/>
                  </a:lnTo>
                  <a:cubicBezTo>
                    <a:pt x="0" y="131988"/>
                    <a:pt x="18925" y="86299"/>
                    <a:pt x="52612" y="52612"/>
                  </a:cubicBezTo>
                  <a:cubicBezTo>
                    <a:pt x="86299" y="18925"/>
                    <a:pt x="131988" y="0"/>
                    <a:pt x="179628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Income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1289642">
            <a:off x="7075887" y="6716453"/>
            <a:ext cx="180923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-9141761">
            <a:off x="8740680" y="6716453"/>
            <a:ext cx="142907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0">
            <a:off x="13329794" y="3236402"/>
            <a:ext cx="3170291" cy="782819"/>
            <a:chOff x="0" y="0"/>
            <a:chExt cx="1912278" cy="472186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912278" cy="472186"/>
            </a:xfrm>
            <a:custGeom>
              <a:avLst/>
              <a:gdLst/>
              <a:ahLst/>
              <a:cxnLst/>
              <a:rect r="r" b="b" t="t" l="l"/>
              <a:pathLst>
                <a:path h="472186" w="1912278">
                  <a:moveTo>
                    <a:pt x="109891" y="0"/>
                  </a:moveTo>
                  <a:lnTo>
                    <a:pt x="1802387" y="0"/>
                  </a:lnTo>
                  <a:cubicBezTo>
                    <a:pt x="1863078" y="0"/>
                    <a:pt x="1912278" y="49200"/>
                    <a:pt x="1912278" y="109891"/>
                  </a:cubicBezTo>
                  <a:lnTo>
                    <a:pt x="1912278" y="362295"/>
                  </a:lnTo>
                  <a:cubicBezTo>
                    <a:pt x="1912278" y="391440"/>
                    <a:pt x="1900700" y="419391"/>
                    <a:pt x="1880091" y="440000"/>
                  </a:cubicBezTo>
                  <a:cubicBezTo>
                    <a:pt x="1859483" y="460608"/>
                    <a:pt x="1831532" y="472186"/>
                    <a:pt x="1802387" y="472186"/>
                  </a:cubicBezTo>
                  <a:lnTo>
                    <a:pt x="109891" y="472186"/>
                  </a:lnTo>
                  <a:cubicBezTo>
                    <a:pt x="80746" y="472186"/>
                    <a:pt x="52795" y="460608"/>
                    <a:pt x="32186" y="440000"/>
                  </a:cubicBezTo>
                  <a:cubicBezTo>
                    <a:pt x="11578" y="419391"/>
                    <a:pt x="0" y="391440"/>
                    <a:pt x="0" y="362295"/>
                  </a:cubicBezTo>
                  <a:lnTo>
                    <a:pt x="0" y="109891"/>
                  </a:lnTo>
                  <a:cubicBezTo>
                    <a:pt x="0" y="80746"/>
                    <a:pt x="11578" y="52795"/>
                    <a:pt x="32186" y="32186"/>
                  </a:cubicBezTo>
                  <a:cubicBezTo>
                    <a:pt x="52795" y="11578"/>
                    <a:pt x="80746" y="0"/>
                    <a:pt x="10989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Independence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763016" y="7071721"/>
            <a:ext cx="2751562" cy="848360"/>
            <a:chOff x="0" y="0"/>
            <a:chExt cx="2088627" cy="643964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2088627" cy="643964"/>
            </a:xfrm>
            <a:custGeom>
              <a:avLst/>
              <a:gdLst/>
              <a:ahLst/>
              <a:cxnLst/>
              <a:rect r="r" b="b" t="t" l="l"/>
              <a:pathLst>
                <a:path h="643964" w="2088627">
                  <a:moveTo>
                    <a:pt x="28136" y="0"/>
                  </a:moveTo>
                  <a:lnTo>
                    <a:pt x="2060491" y="0"/>
                  </a:lnTo>
                  <a:cubicBezTo>
                    <a:pt x="2067953" y="0"/>
                    <a:pt x="2075110" y="2964"/>
                    <a:pt x="2080386" y="8241"/>
                  </a:cubicBezTo>
                  <a:cubicBezTo>
                    <a:pt x="2085663" y="13518"/>
                    <a:pt x="2088627" y="20674"/>
                    <a:pt x="2088627" y="28136"/>
                  </a:cubicBezTo>
                  <a:lnTo>
                    <a:pt x="2088627" y="615828"/>
                  </a:lnTo>
                  <a:cubicBezTo>
                    <a:pt x="2088627" y="631367"/>
                    <a:pt x="2076030" y="643964"/>
                    <a:pt x="2060491" y="643964"/>
                  </a:cubicBezTo>
                  <a:lnTo>
                    <a:pt x="28136" y="643964"/>
                  </a:lnTo>
                  <a:cubicBezTo>
                    <a:pt x="20674" y="643964"/>
                    <a:pt x="13518" y="641000"/>
                    <a:pt x="8241" y="635723"/>
                  </a:cubicBezTo>
                  <a:cubicBezTo>
                    <a:pt x="2964" y="630447"/>
                    <a:pt x="0" y="623290"/>
                    <a:pt x="0" y="615828"/>
                  </a:cubicBezTo>
                  <a:lnTo>
                    <a:pt x="0" y="28136"/>
                  </a:lnTo>
                  <a:cubicBezTo>
                    <a:pt x="0" y="20674"/>
                    <a:pt x="2964" y="13518"/>
                    <a:pt x="8241" y="8241"/>
                  </a:cubicBezTo>
                  <a:cubicBezTo>
                    <a:pt x="13518" y="2964"/>
                    <a:pt x="20674" y="0"/>
                    <a:pt x="28136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High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8741542" y="7071721"/>
            <a:ext cx="2693377" cy="848360"/>
            <a:chOff x="0" y="0"/>
            <a:chExt cx="2044461" cy="643964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2044461" cy="643964"/>
            </a:xfrm>
            <a:custGeom>
              <a:avLst/>
              <a:gdLst/>
              <a:ahLst/>
              <a:cxnLst/>
              <a:rect r="r" b="b" t="t" l="l"/>
              <a:pathLst>
                <a:path h="643964" w="2044461">
                  <a:moveTo>
                    <a:pt x="28744" y="0"/>
                  </a:moveTo>
                  <a:lnTo>
                    <a:pt x="2015716" y="0"/>
                  </a:lnTo>
                  <a:cubicBezTo>
                    <a:pt x="2023340" y="0"/>
                    <a:pt x="2030651" y="3028"/>
                    <a:pt x="2036042" y="8419"/>
                  </a:cubicBezTo>
                  <a:cubicBezTo>
                    <a:pt x="2041432" y="13810"/>
                    <a:pt x="2044461" y="21121"/>
                    <a:pt x="2044461" y="28744"/>
                  </a:cubicBezTo>
                  <a:lnTo>
                    <a:pt x="2044461" y="615220"/>
                  </a:lnTo>
                  <a:cubicBezTo>
                    <a:pt x="2044461" y="631095"/>
                    <a:pt x="2031591" y="643964"/>
                    <a:pt x="2015716" y="643964"/>
                  </a:cubicBezTo>
                  <a:lnTo>
                    <a:pt x="28744" y="643964"/>
                  </a:lnTo>
                  <a:cubicBezTo>
                    <a:pt x="12869" y="643964"/>
                    <a:pt x="0" y="631095"/>
                    <a:pt x="0" y="615220"/>
                  </a:cubicBezTo>
                  <a:lnTo>
                    <a:pt x="0" y="28744"/>
                  </a:lnTo>
                  <a:cubicBezTo>
                    <a:pt x="0" y="12869"/>
                    <a:pt x="12869" y="0"/>
                    <a:pt x="28744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Lower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5763016" y="8024856"/>
            <a:ext cx="2634657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"Allison"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Stanford Researcher; 40-50-years-old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631176" y="8024856"/>
            <a:ext cx="2914107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"James"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living alone with high-school diploma (no college exp)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28141">
            <a:off x="8077700" y="4863742"/>
            <a:ext cx="147692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10218802">
            <a:off x="11020148" y="3408294"/>
            <a:ext cx="232622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7852463" y="5625992"/>
            <a:ext cx="1939489" cy="782819"/>
            <a:chOff x="0" y="0"/>
            <a:chExt cx="1169874" cy="47218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169874" cy="472186"/>
            </a:xfrm>
            <a:custGeom>
              <a:avLst/>
              <a:gdLst/>
              <a:ahLst/>
              <a:cxnLst/>
              <a:rect r="r" b="b" t="t" l="l"/>
              <a:pathLst>
                <a:path h="472186" w="1169874">
                  <a:moveTo>
                    <a:pt x="179628" y="0"/>
                  </a:moveTo>
                  <a:lnTo>
                    <a:pt x="990246" y="0"/>
                  </a:lnTo>
                  <a:cubicBezTo>
                    <a:pt x="1037886" y="0"/>
                    <a:pt x="1083576" y="18925"/>
                    <a:pt x="1117262" y="52612"/>
                  </a:cubicBezTo>
                  <a:cubicBezTo>
                    <a:pt x="1150949" y="86299"/>
                    <a:pt x="1169874" y="131988"/>
                    <a:pt x="1169874" y="179628"/>
                  </a:cubicBezTo>
                  <a:lnTo>
                    <a:pt x="1169874" y="292558"/>
                  </a:lnTo>
                  <a:cubicBezTo>
                    <a:pt x="1169874" y="340198"/>
                    <a:pt x="1150949" y="385887"/>
                    <a:pt x="1117262" y="419574"/>
                  </a:cubicBezTo>
                  <a:cubicBezTo>
                    <a:pt x="1083576" y="453261"/>
                    <a:pt x="1037886" y="472186"/>
                    <a:pt x="990246" y="472186"/>
                  </a:cubicBezTo>
                  <a:lnTo>
                    <a:pt x="179628" y="472186"/>
                  </a:lnTo>
                  <a:cubicBezTo>
                    <a:pt x="131988" y="472186"/>
                    <a:pt x="86299" y="453261"/>
                    <a:pt x="52612" y="419574"/>
                  </a:cubicBezTo>
                  <a:cubicBezTo>
                    <a:pt x="18925" y="385887"/>
                    <a:pt x="0" y="340198"/>
                    <a:pt x="0" y="292558"/>
                  </a:cubicBezTo>
                  <a:lnTo>
                    <a:pt x="0" y="179628"/>
                  </a:lnTo>
                  <a:cubicBezTo>
                    <a:pt x="0" y="131988"/>
                    <a:pt x="18925" y="86299"/>
                    <a:pt x="52612" y="52612"/>
                  </a:cubicBezTo>
                  <a:cubicBezTo>
                    <a:pt x="86299" y="18925"/>
                    <a:pt x="131988" y="0"/>
                    <a:pt x="179628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Income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1289642">
            <a:off x="7075887" y="6716453"/>
            <a:ext cx="180923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-9141761">
            <a:off x="8740680" y="6716453"/>
            <a:ext cx="142907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0">
            <a:off x="13329794" y="3236402"/>
            <a:ext cx="3170291" cy="782819"/>
            <a:chOff x="0" y="0"/>
            <a:chExt cx="1912278" cy="472186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912278" cy="472186"/>
            </a:xfrm>
            <a:custGeom>
              <a:avLst/>
              <a:gdLst/>
              <a:ahLst/>
              <a:cxnLst/>
              <a:rect r="r" b="b" t="t" l="l"/>
              <a:pathLst>
                <a:path h="472186" w="1912278">
                  <a:moveTo>
                    <a:pt x="109891" y="0"/>
                  </a:moveTo>
                  <a:lnTo>
                    <a:pt x="1802387" y="0"/>
                  </a:lnTo>
                  <a:cubicBezTo>
                    <a:pt x="1863078" y="0"/>
                    <a:pt x="1912278" y="49200"/>
                    <a:pt x="1912278" y="109891"/>
                  </a:cubicBezTo>
                  <a:lnTo>
                    <a:pt x="1912278" y="362295"/>
                  </a:lnTo>
                  <a:cubicBezTo>
                    <a:pt x="1912278" y="391440"/>
                    <a:pt x="1900700" y="419391"/>
                    <a:pt x="1880091" y="440000"/>
                  </a:cubicBezTo>
                  <a:cubicBezTo>
                    <a:pt x="1859483" y="460608"/>
                    <a:pt x="1831532" y="472186"/>
                    <a:pt x="1802387" y="472186"/>
                  </a:cubicBezTo>
                  <a:lnTo>
                    <a:pt x="109891" y="472186"/>
                  </a:lnTo>
                  <a:cubicBezTo>
                    <a:pt x="80746" y="472186"/>
                    <a:pt x="52795" y="460608"/>
                    <a:pt x="32186" y="440000"/>
                  </a:cubicBezTo>
                  <a:cubicBezTo>
                    <a:pt x="11578" y="419391"/>
                    <a:pt x="0" y="391440"/>
                    <a:pt x="0" y="362295"/>
                  </a:cubicBezTo>
                  <a:lnTo>
                    <a:pt x="0" y="109891"/>
                  </a:lnTo>
                  <a:cubicBezTo>
                    <a:pt x="0" y="80746"/>
                    <a:pt x="11578" y="52795"/>
                    <a:pt x="32186" y="32186"/>
                  </a:cubicBezTo>
                  <a:cubicBezTo>
                    <a:pt x="52795" y="11578"/>
                    <a:pt x="80746" y="0"/>
                    <a:pt x="10989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Independence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763016" y="7071721"/>
            <a:ext cx="2751562" cy="848360"/>
            <a:chOff x="0" y="0"/>
            <a:chExt cx="2088627" cy="643964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2088627" cy="643964"/>
            </a:xfrm>
            <a:custGeom>
              <a:avLst/>
              <a:gdLst/>
              <a:ahLst/>
              <a:cxnLst/>
              <a:rect r="r" b="b" t="t" l="l"/>
              <a:pathLst>
                <a:path h="643964" w="2088627">
                  <a:moveTo>
                    <a:pt x="28136" y="0"/>
                  </a:moveTo>
                  <a:lnTo>
                    <a:pt x="2060491" y="0"/>
                  </a:lnTo>
                  <a:cubicBezTo>
                    <a:pt x="2067953" y="0"/>
                    <a:pt x="2075110" y="2964"/>
                    <a:pt x="2080386" y="8241"/>
                  </a:cubicBezTo>
                  <a:cubicBezTo>
                    <a:pt x="2085663" y="13518"/>
                    <a:pt x="2088627" y="20674"/>
                    <a:pt x="2088627" y="28136"/>
                  </a:cubicBezTo>
                  <a:lnTo>
                    <a:pt x="2088627" y="615828"/>
                  </a:lnTo>
                  <a:cubicBezTo>
                    <a:pt x="2088627" y="631367"/>
                    <a:pt x="2076030" y="643964"/>
                    <a:pt x="2060491" y="643964"/>
                  </a:cubicBezTo>
                  <a:lnTo>
                    <a:pt x="28136" y="643964"/>
                  </a:lnTo>
                  <a:cubicBezTo>
                    <a:pt x="20674" y="643964"/>
                    <a:pt x="13518" y="641000"/>
                    <a:pt x="8241" y="635723"/>
                  </a:cubicBezTo>
                  <a:cubicBezTo>
                    <a:pt x="2964" y="630447"/>
                    <a:pt x="0" y="623290"/>
                    <a:pt x="0" y="615828"/>
                  </a:cubicBezTo>
                  <a:lnTo>
                    <a:pt x="0" y="28136"/>
                  </a:lnTo>
                  <a:cubicBezTo>
                    <a:pt x="0" y="20674"/>
                    <a:pt x="2964" y="13518"/>
                    <a:pt x="8241" y="8241"/>
                  </a:cubicBezTo>
                  <a:cubicBezTo>
                    <a:pt x="13518" y="2964"/>
                    <a:pt x="20674" y="0"/>
                    <a:pt x="28136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High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8741542" y="7071721"/>
            <a:ext cx="2693377" cy="848360"/>
            <a:chOff x="0" y="0"/>
            <a:chExt cx="2044461" cy="643964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2044461" cy="643964"/>
            </a:xfrm>
            <a:custGeom>
              <a:avLst/>
              <a:gdLst/>
              <a:ahLst/>
              <a:cxnLst/>
              <a:rect r="r" b="b" t="t" l="l"/>
              <a:pathLst>
                <a:path h="643964" w="2044461">
                  <a:moveTo>
                    <a:pt x="28744" y="0"/>
                  </a:moveTo>
                  <a:lnTo>
                    <a:pt x="2015716" y="0"/>
                  </a:lnTo>
                  <a:cubicBezTo>
                    <a:pt x="2023340" y="0"/>
                    <a:pt x="2030651" y="3028"/>
                    <a:pt x="2036042" y="8419"/>
                  </a:cubicBezTo>
                  <a:cubicBezTo>
                    <a:pt x="2041432" y="13810"/>
                    <a:pt x="2044461" y="21121"/>
                    <a:pt x="2044461" y="28744"/>
                  </a:cubicBezTo>
                  <a:lnTo>
                    <a:pt x="2044461" y="615220"/>
                  </a:lnTo>
                  <a:cubicBezTo>
                    <a:pt x="2044461" y="631095"/>
                    <a:pt x="2031591" y="643964"/>
                    <a:pt x="2015716" y="643964"/>
                  </a:cubicBezTo>
                  <a:lnTo>
                    <a:pt x="28744" y="643964"/>
                  </a:lnTo>
                  <a:cubicBezTo>
                    <a:pt x="12869" y="643964"/>
                    <a:pt x="0" y="631095"/>
                    <a:pt x="0" y="615220"/>
                  </a:cubicBezTo>
                  <a:lnTo>
                    <a:pt x="0" y="28744"/>
                  </a:lnTo>
                  <a:cubicBezTo>
                    <a:pt x="0" y="12869"/>
                    <a:pt x="12869" y="0"/>
                    <a:pt x="28744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Lower</a:t>
              </a:r>
            </a:p>
          </p:txBody>
        </p:sp>
      </p:grpSp>
      <p:sp>
        <p:nvSpPr>
          <p:cNvPr name="AutoShape 40" id="40"/>
          <p:cNvSpPr/>
          <p:nvPr/>
        </p:nvSpPr>
        <p:spPr>
          <a:xfrm rot="-9735522">
            <a:off x="14877463" y="4235533"/>
            <a:ext cx="157603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rot="-825766">
            <a:off x="12971577" y="4229941"/>
            <a:ext cx="1971666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42" id="42"/>
          <p:cNvGrpSpPr/>
          <p:nvPr/>
        </p:nvGrpSpPr>
        <p:grpSpPr>
          <a:xfrm rot="0">
            <a:off x="11545284" y="4488285"/>
            <a:ext cx="2909195" cy="848360"/>
            <a:chOff x="0" y="0"/>
            <a:chExt cx="2208281" cy="643964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2208281" cy="643964"/>
            </a:xfrm>
            <a:custGeom>
              <a:avLst/>
              <a:gdLst/>
              <a:ahLst/>
              <a:cxnLst/>
              <a:rect r="r" b="b" t="t" l="l"/>
              <a:pathLst>
                <a:path h="643964" w="2208281">
                  <a:moveTo>
                    <a:pt x="26612" y="0"/>
                  </a:moveTo>
                  <a:lnTo>
                    <a:pt x="2181670" y="0"/>
                  </a:lnTo>
                  <a:cubicBezTo>
                    <a:pt x="2196367" y="0"/>
                    <a:pt x="2208281" y="11915"/>
                    <a:pt x="2208281" y="26612"/>
                  </a:cubicBezTo>
                  <a:lnTo>
                    <a:pt x="2208281" y="617352"/>
                  </a:lnTo>
                  <a:cubicBezTo>
                    <a:pt x="2208281" y="632050"/>
                    <a:pt x="2196367" y="643964"/>
                    <a:pt x="2181670" y="643964"/>
                  </a:cubicBezTo>
                  <a:lnTo>
                    <a:pt x="26612" y="643964"/>
                  </a:lnTo>
                  <a:cubicBezTo>
                    <a:pt x="11915" y="643964"/>
                    <a:pt x="0" y="632050"/>
                    <a:pt x="0" y="617352"/>
                  </a:cubicBezTo>
                  <a:lnTo>
                    <a:pt x="0" y="26612"/>
                  </a:lnTo>
                  <a:cubicBezTo>
                    <a:pt x="0" y="11915"/>
                    <a:pt x="11915" y="0"/>
                    <a:pt x="2661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Involved Parents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732901" y="4499471"/>
            <a:ext cx="3366245" cy="848360"/>
            <a:chOff x="0" y="0"/>
            <a:chExt cx="2555214" cy="643964"/>
          </a:xfrm>
        </p:grpSpPr>
        <p:sp>
          <p:nvSpPr>
            <p:cNvPr name="Freeform 46" id="46"/>
            <p:cNvSpPr/>
            <p:nvPr/>
          </p:nvSpPr>
          <p:spPr>
            <a:xfrm>
              <a:off x="0" y="0"/>
              <a:ext cx="2555214" cy="643964"/>
            </a:xfrm>
            <a:custGeom>
              <a:avLst/>
              <a:gdLst/>
              <a:ahLst/>
              <a:cxnLst/>
              <a:rect r="r" b="b" t="t" l="l"/>
              <a:pathLst>
                <a:path h="643964" w="2555214">
                  <a:moveTo>
                    <a:pt x="22999" y="0"/>
                  </a:moveTo>
                  <a:lnTo>
                    <a:pt x="2532216" y="0"/>
                  </a:lnTo>
                  <a:cubicBezTo>
                    <a:pt x="2538315" y="0"/>
                    <a:pt x="2544165" y="2423"/>
                    <a:pt x="2548478" y="6736"/>
                  </a:cubicBezTo>
                  <a:cubicBezTo>
                    <a:pt x="2552791" y="11049"/>
                    <a:pt x="2555214" y="16899"/>
                    <a:pt x="2555214" y="22999"/>
                  </a:cubicBezTo>
                  <a:lnTo>
                    <a:pt x="2555214" y="620965"/>
                  </a:lnTo>
                  <a:cubicBezTo>
                    <a:pt x="2555214" y="633667"/>
                    <a:pt x="2544917" y="643964"/>
                    <a:pt x="2532216" y="643964"/>
                  </a:cubicBezTo>
                  <a:lnTo>
                    <a:pt x="22999" y="643964"/>
                  </a:lnTo>
                  <a:cubicBezTo>
                    <a:pt x="10297" y="643964"/>
                    <a:pt x="0" y="633667"/>
                    <a:pt x="0" y="620965"/>
                  </a:cubicBezTo>
                  <a:lnTo>
                    <a:pt x="0" y="22999"/>
                  </a:lnTo>
                  <a:cubicBezTo>
                    <a:pt x="0" y="10297"/>
                    <a:pt x="10297" y="0"/>
                    <a:pt x="22999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Uninvolved Parents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1713341" y="5421560"/>
            <a:ext cx="2634657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"Olivia"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20-year-old with MBA mom and investor dad who was taught investing from early age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110225" y="5441420"/>
            <a:ext cx="2779720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"Harrison"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self-taught investor who continued to build coalition of high school economics clubs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5763016" y="8024856"/>
            <a:ext cx="2634657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"Allison"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Stanford Researcher; 40-50-years-old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631176" y="8024856"/>
            <a:ext cx="2914107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"James"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living alone with high-school diploma (no college exp)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5428141">
            <a:off x="8077700" y="4863742"/>
            <a:ext cx="147692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10218802">
            <a:off x="11020148" y="3408294"/>
            <a:ext cx="232622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963239">
            <a:off x="1537660" y="4123239"/>
            <a:ext cx="166781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7852463" y="5625992"/>
            <a:ext cx="1939489" cy="782819"/>
            <a:chOff x="0" y="0"/>
            <a:chExt cx="1169874" cy="47218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169874" cy="472186"/>
            </a:xfrm>
            <a:custGeom>
              <a:avLst/>
              <a:gdLst/>
              <a:ahLst/>
              <a:cxnLst/>
              <a:rect r="r" b="b" t="t" l="l"/>
              <a:pathLst>
                <a:path h="472186" w="1169874">
                  <a:moveTo>
                    <a:pt x="179628" y="0"/>
                  </a:moveTo>
                  <a:lnTo>
                    <a:pt x="990246" y="0"/>
                  </a:lnTo>
                  <a:cubicBezTo>
                    <a:pt x="1037886" y="0"/>
                    <a:pt x="1083576" y="18925"/>
                    <a:pt x="1117262" y="52612"/>
                  </a:cubicBezTo>
                  <a:cubicBezTo>
                    <a:pt x="1150949" y="86299"/>
                    <a:pt x="1169874" y="131988"/>
                    <a:pt x="1169874" y="179628"/>
                  </a:cubicBezTo>
                  <a:lnTo>
                    <a:pt x="1169874" y="292558"/>
                  </a:lnTo>
                  <a:cubicBezTo>
                    <a:pt x="1169874" y="340198"/>
                    <a:pt x="1150949" y="385887"/>
                    <a:pt x="1117262" y="419574"/>
                  </a:cubicBezTo>
                  <a:cubicBezTo>
                    <a:pt x="1083576" y="453261"/>
                    <a:pt x="1037886" y="472186"/>
                    <a:pt x="990246" y="472186"/>
                  </a:cubicBezTo>
                  <a:lnTo>
                    <a:pt x="179628" y="472186"/>
                  </a:lnTo>
                  <a:cubicBezTo>
                    <a:pt x="131988" y="472186"/>
                    <a:pt x="86299" y="453261"/>
                    <a:pt x="52612" y="419574"/>
                  </a:cubicBezTo>
                  <a:cubicBezTo>
                    <a:pt x="18925" y="385887"/>
                    <a:pt x="0" y="340198"/>
                    <a:pt x="0" y="292558"/>
                  </a:cubicBezTo>
                  <a:lnTo>
                    <a:pt x="0" y="179628"/>
                  </a:lnTo>
                  <a:cubicBezTo>
                    <a:pt x="0" y="131988"/>
                    <a:pt x="18925" y="86299"/>
                    <a:pt x="52612" y="52612"/>
                  </a:cubicBezTo>
                  <a:cubicBezTo>
                    <a:pt x="86299" y="18925"/>
                    <a:pt x="131988" y="0"/>
                    <a:pt x="179628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Income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-9600215">
            <a:off x="3132449" y="4122361"/>
            <a:ext cx="1343617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1289642">
            <a:off x="7075887" y="6716453"/>
            <a:ext cx="180923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-9141761">
            <a:off x="8740680" y="6716453"/>
            <a:ext cx="142907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0">
            <a:off x="13329794" y="3236402"/>
            <a:ext cx="3170291" cy="782819"/>
            <a:chOff x="0" y="0"/>
            <a:chExt cx="1912278" cy="472186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912278" cy="472186"/>
            </a:xfrm>
            <a:custGeom>
              <a:avLst/>
              <a:gdLst/>
              <a:ahLst/>
              <a:cxnLst/>
              <a:rect r="r" b="b" t="t" l="l"/>
              <a:pathLst>
                <a:path h="472186" w="1912278">
                  <a:moveTo>
                    <a:pt x="109891" y="0"/>
                  </a:moveTo>
                  <a:lnTo>
                    <a:pt x="1802387" y="0"/>
                  </a:lnTo>
                  <a:cubicBezTo>
                    <a:pt x="1863078" y="0"/>
                    <a:pt x="1912278" y="49200"/>
                    <a:pt x="1912278" y="109891"/>
                  </a:cubicBezTo>
                  <a:lnTo>
                    <a:pt x="1912278" y="362295"/>
                  </a:lnTo>
                  <a:cubicBezTo>
                    <a:pt x="1912278" y="391440"/>
                    <a:pt x="1900700" y="419391"/>
                    <a:pt x="1880091" y="440000"/>
                  </a:cubicBezTo>
                  <a:cubicBezTo>
                    <a:pt x="1859483" y="460608"/>
                    <a:pt x="1831532" y="472186"/>
                    <a:pt x="1802387" y="472186"/>
                  </a:cubicBezTo>
                  <a:lnTo>
                    <a:pt x="109891" y="472186"/>
                  </a:lnTo>
                  <a:cubicBezTo>
                    <a:pt x="80746" y="472186"/>
                    <a:pt x="52795" y="460608"/>
                    <a:pt x="32186" y="440000"/>
                  </a:cubicBezTo>
                  <a:cubicBezTo>
                    <a:pt x="11578" y="419391"/>
                    <a:pt x="0" y="391440"/>
                    <a:pt x="0" y="362295"/>
                  </a:cubicBezTo>
                  <a:lnTo>
                    <a:pt x="0" y="109891"/>
                  </a:lnTo>
                  <a:cubicBezTo>
                    <a:pt x="0" y="80746"/>
                    <a:pt x="11578" y="52795"/>
                    <a:pt x="32186" y="32186"/>
                  </a:cubicBezTo>
                  <a:cubicBezTo>
                    <a:pt x="52795" y="11578"/>
                    <a:pt x="80746" y="0"/>
                    <a:pt x="10989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Independence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0">
            <a:off x="249040" y="4377663"/>
            <a:ext cx="2642281" cy="848360"/>
            <a:chOff x="0" y="0"/>
            <a:chExt cx="2005675" cy="643964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005675" cy="643964"/>
            </a:xfrm>
            <a:custGeom>
              <a:avLst/>
              <a:gdLst/>
              <a:ahLst/>
              <a:cxnLst/>
              <a:rect r="r" b="b" t="t" l="l"/>
              <a:pathLst>
                <a:path h="643964" w="2005675">
                  <a:moveTo>
                    <a:pt x="29300" y="0"/>
                  </a:moveTo>
                  <a:lnTo>
                    <a:pt x="1976375" y="0"/>
                  </a:lnTo>
                  <a:cubicBezTo>
                    <a:pt x="1984145" y="0"/>
                    <a:pt x="1991598" y="3087"/>
                    <a:pt x="1997093" y="8582"/>
                  </a:cubicBezTo>
                  <a:cubicBezTo>
                    <a:pt x="2002588" y="14077"/>
                    <a:pt x="2005675" y="21529"/>
                    <a:pt x="2005675" y="29300"/>
                  </a:cubicBezTo>
                  <a:lnTo>
                    <a:pt x="2005675" y="614664"/>
                  </a:lnTo>
                  <a:cubicBezTo>
                    <a:pt x="2005675" y="622435"/>
                    <a:pt x="2002588" y="629887"/>
                    <a:pt x="1997093" y="635382"/>
                  </a:cubicBezTo>
                  <a:cubicBezTo>
                    <a:pt x="1991598" y="640877"/>
                    <a:pt x="1984145" y="643964"/>
                    <a:pt x="1976375" y="643964"/>
                  </a:cubicBezTo>
                  <a:lnTo>
                    <a:pt x="29300" y="643964"/>
                  </a:lnTo>
                  <a:cubicBezTo>
                    <a:pt x="21529" y="643964"/>
                    <a:pt x="14077" y="640877"/>
                    <a:pt x="8582" y="635382"/>
                  </a:cubicBezTo>
                  <a:cubicBezTo>
                    <a:pt x="3087" y="629887"/>
                    <a:pt x="0" y="622435"/>
                    <a:pt x="0" y="614664"/>
                  </a:cubicBezTo>
                  <a:lnTo>
                    <a:pt x="0" y="29300"/>
                  </a:lnTo>
                  <a:cubicBezTo>
                    <a:pt x="0" y="21529"/>
                    <a:pt x="3087" y="14077"/>
                    <a:pt x="8582" y="8582"/>
                  </a:cubicBezTo>
                  <a:cubicBezTo>
                    <a:pt x="14077" y="3087"/>
                    <a:pt x="21529" y="0"/>
                    <a:pt x="29300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Child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137536" y="4375906"/>
            <a:ext cx="2596058" cy="848360"/>
            <a:chOff x="0" y="0"/>
            <a:chExt cx="1970589" cy="643964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1970589" cy="643964"/>
            </a:xfrm>
            <a:custGeom>
              <a:avLst/>
              <a:gdLst/>
              <a:ahLst/>
              <a:cxnLst/>
              <a:rect r="r" b="b" t="t" l="l"/>
              <a:pathLst>
                <a:path h="643964" w="1970589">
                  <a:moveTo>
                    <a:pt x="29822" y="0"/>
                  </a:moveTo>
                  <a:lnTo>
                    <a:pt x="1940767" y="0"/>
                  </a:lnTo>
                  <a:cubicBezTo>
                    <a:pt x="1948676" y="0"/>
                    <a:pt x="1956261" y="3142"/>
                    <a:pt x="1961854" y="8735"/>
                  </a:cubicBezTo>
                  <a:cubicBezTo>
                    <a:pt x="1967447" y="14327"/>
                    <a:pt x="1970589" y="21913"/>
                    <a:pt x="1970589" y="29822"/>
                  </a:cubicBezTo>
                  <a:lnTo>
                    <a:pt x="1970589" y="614142"/>
                  </a:lnTo>
                  <a:cubicBezTo>
                    <a:pt x="1970589" y="630612"/>
                    <a:pt x="1957237" y="643964"/>
                    <a:pt x="1940767" y="643964"/>
                  </a:cubicBezTo>
                  <a:lnTo>
                    <a:pt x="29822" y="643964"/>
                  </a:lnTo>
                  <a:cubicBezTo>
                    <a:pt x="13352" y="643964"/>
                    <a:pt x="0" y="630612"/>
                    <a:pt x="0" y="614142"/>
                  </a:cubicBezTo>
                  <a:lnTo>
                    <a:pt x="0" y="29822"/>
                  </a:lnTo>
                  <a:cubicBezTo>
                    <a:pt x="0" y="13352"/>
                    <a:pt x="13352" y="0"/>
                    <a:pt x="2982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Octogenerian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763016" y="7071721"/>
            <a:ext cx="2751562" cy="848360"/>
            <a:chOff x="0" y="0"/>
            <a:chExt cx="2088627" cy="643964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2088627" cy="643964"/>
            </a:xfrm>
            <a:custGeom>
              <a:avLst/>
              <a:gdLst/>
              <a:ahLst/>
              <a:cxnLst/>
              <a:rect r="r" b="b" t="t" l="l"/>
              <a:pathLst>
                <a:path h="643964" w="2088627">
                  <a:moveTo>
                    <a:pt x="28136" y="0"/>
                  </a:moveTo>
                  <a:lnTo>
                    <a:pt x="2060491" y="0"/>
                  </a:lnTo>
                  <a:cubicBezTo>
                    <a:pt x="2067953" y="0"/>
                    <a:pt x="2075110" y="2964"/>
                    <a:pt x="2080386" y="8241"/>
                  </a:cubicBezTo>
                  <a:cubicBezTo>
                    <a:pt x="2085663" y="13518"/>
                    <a:pt x="2088627" y="20674"/>
                    <a:pt x="2088627" y="28136"/>
                  </a:cubicBezTo>
                  <a:lnTo>
                    <a:pt x="2088627" y="615828"/>
                  </a:lnTo>
                  <a:cubicBezTo>
                    <a:pt x="2088627" y="631367"/>
                    <a:pt x="2076030" y="643964"/>
                    <a:pt x="2060491" y="643964"/>
                  </a:cubicBezTo>
                  <a:lnTo>
                    <a:pt x="28136" y="643964"/>
                  </a:lnTo>
                  <a:cubicBezTo>
                    <a:pt x="20674" y="643964"/>
                    <a:pt x="13518" y="641000"/>
                    <a:pt x="8241" y="635723"/>
                  </a:cubicBezTo>
                  <a:cubicBezTo>
                    <a:pt x="2964" y="630447"/>
                    <a:pt x="0" y="623290"/>
                    <a:pt x="0" y="615828"/>
                  </a:cubicBezTo>
                  <a:lnTo>
                    <a:pt x="0" y="28136"/>
                  </a:lnTo>
                  <a:cubicBezTo>
                    <a:pt x="0" y="20674"/>
                    <a:pt x="2964" y="13518"/>
                    <a:pt x="8241" y="8241"/>
                  </a:cubicBezTo>
                  <a:cubicBezTo>
                    <a:pt x="13518" y="2964"/>
                    <a:pt x="20674" y="0"/>
                    <a:pt x="28136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High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8741542" y="7071721"/>
            <a:ext cx="2693377" cy="848360"/>
            <a:chOff x="0" y="0"/>
            <a:chExt cx="2044461" cy="643964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2044461" cy="643964"/>
            </a:xfrm>
            <a:custGeom>
              <a:avLst/>
              <a:gdLst/>
              <a:ahLst/>
              <a:cxnLst/>
              <a:rect r="r" b="b" t="t" l="l"/>
              <a:pathLst>
                <a:path h="643964" w="2044461">
                  <a:moveTo>
                    <a:pt x="28744" y="0"/>
                  </a:moveTo>
                  <a:lnTo>
                    <a:pt x="2015716" y="0"/>
                  </a:lnTo>
                  <a:cubicBezTo>
                    <a:pt x="2023340" y="0"/>
                    <a:pt x="2030651" y="3028"/>
                    <a:pt x="2036042" y="8419"/>
                  </a:cubicBezTo>
                  <a:cubicBezTo>
                    <a:pt x="2041432" y="13810"/>
                    <a:pt x="2044461" y="21121"/>
                    <a:pt x="2044461" y="28744"/>
                  </a:cubicBezTo>
                  <a:lnTo>
                    <a:pt x="2044461" y="615220"/>
                  </a:lnTo>
                  <a:cubicBezTo>
                    <a:pt x="2044461" y="631095"/>
                    <a:pt x="2031591" y="643964"/>
                    <a:pt x="2015716" y="643964"/>
                  </a:cubicBezTo>
                  <a:lnTo>
                    <a:pt x="28744" y="643964"/>
                  </a:lnTo>
                  <a:cubicBezTo>
                    <a:pt x="12869" y="643964"/>
                    <a:pt x="0" y="631095"/>
                    <a:pt x="0" y="615220"/>
                  </a:cubicBezTo>
                  <a:lnTo>
                    <a:pt x="0" y="28744"/>
                  </a:lnTo>
                  <a:cubicBezTo>
                    <a:pt x="0" y="12869"/>
                    <a:pt x="12869" y="0"/>
                    <a:pt x="28744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Lower</a:t>
              </a:r>
            </a:p>
          </p:txBody>
        </p:sp>
      </p:grpSp>
      <p:sp>
        <p:nvSpPr>
          <p:cNvPr name="AutoShape 40" id="40"/>
          <p:cNvSpPr/>
          <p:nvPr/>
        </p:nvSpPr>
        <p:spPr>
          <a:xfrm rot="-9735522">
            <a:off x="14877463" y="4235533"/>
            <a:ext cx="157603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rot="-825766">
            <a:off x="12971577" y="4229941"/>
            <a:ext cx="1971666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grpSp>
        <p:nvGrpSpPr>
          <p:cNvPr name="Group 42" id="42"/>
          <p:cNvGrpSpPr/>
          <p:nvPr/>
        </p:nvGrpSpPr>
        <p:grpSpPr>
          <a:xfrm rot="0">
            <a:off x="11545284" y="4488285"/>
            <a:ext cx="2909195" cy="848360"/>
            <a:chOff x="0" y="0"/>
            <a:chExt cx="2208281" cy="643964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2208281" cy="643964"/>
            </a:xfrm>
            <a:custGeom>
              <a:avLst/>
              <a:gdLst/>
              <a:ahLst/>
              <a:cxnLst/>
              <a:rect r="r" b="b" t="t" l="l"/>
              <a:pathLst>
                <a:path h="643964" w="2208281">
                  <a:moveTo>
                    <a:pt x="26612" y="0"/>
                  </a:moveTo>
                  <a:lnTo>
                    <a:pt x="2181670" y="0"/>
                  </a:lnTo>
                  <a:cubicBezTo>
                    <a:pt x="2196367" y="0"/>
                    <a:pt x="2208281" y="11915"/>
                    <a:pt x="2208281" y="26612"/>
                  </a:cubicBezTo>
                  <a:lnTo>
                    <a:pt x="2208281" y="617352"/>
                  </a:lnTo>
                  <a:cubicBezTo>
                    <a:pt x="2208281" y="632050"/>
                    <a:pt x="2196367" y="643964"/>
                    <a:pt x="2181670" y="643964"/>
                  </a:cubicBezTo>
                  <a:lnTo>
                    <a:pt x="26612" y="643964"/>
                  </a:lnTo>
                  <a:cubicBezTo>
                    <a:pt x="11915" y="643964"/>
                    <a:pt x="0" y="632050"/>
                    <a:pt x="0" y="617352"/>
                  </a:cubicBezTo>
                  <a:lnTo>
                    <a:pt x="0" y="26612"/>
                  </a:lnTo>
                  <a:cubicBezTo>
                    <a:pt x="0" y="11915"/>
                    <a:pt x="11915" y="0"/>
                    <a:pt x="2661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Involved Parents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732901" y="4499471"/>
            <a:ext cx="3366245" cy="848360"/>
            <a:chOff x="0" y="0"/>
            <a:chExt cx="2555214" cy="643964"/>
          </a:xfrm>
        </p:grpSpPr>
        <p:sp>
          <p:nvSpPr>
            <p:cNvPr name="Freeform 46" id="46"/>
            <p:cNvSpPr/>
            <p:nvPr/>
          </p:nvSpPr>
          <p:spPr>
            <a:xfrm>
              <a:off x="0" y="0"/>
              <a:ext cx="2555214" cy="643964"/>
            </a:xfrm>
            <a:custGeom>
              <a:avLst/>
              <a:gdLst/>
              <a:ahLst/>
              <a:cxnLst/>
              <a:rect r="r" b="b" t="t" l="l"/>
              <a:pathLst>
                <a:path h="643964" w="2555214">
                  <a:moveTo>
                    <a:pt x="22999" y="0"/>
                  </a:moveTo>
                  <a:lnTo>
                    <a:pt x="2532216" y="0"/>
                  </a:lnTo>
                  <a:cubicBezTo>
                    <a:pt x="2538315" y="0"/>
                    <a:pt x="2544165" y="2423"/>
                    <a:pt x="2548478" y="6736"/>
                  </a:cubicBezTo>
                  <a:cubicBezTo>
                    <a:pt x="2552791" y="11049"/>
                    <a:pt x="2555214" y="16899"/>
                    <a:pt x="2555214" y="22999"/>
                  </a:cubicBezTo>
                  <a:lnTo>
                    <a:pt x="2555214" y="620965"/>
                  </a:lnTo>
                  <a:cubicBezTo>
                    <a:pt x="2555214" y="633667"/>
                    <a:pt x="2544917" y="643964"/>
                    <a:pt x="2532216" y="643964"/>
                  </a:cubicBezTo>
                  <a:lnTo>
                    <a:pt x="22999" y="643964"/>
                  </a:lnTo>
                  <a:cubicBezTo>
                    <a:pt x="10297" y="643964"/>
                    <a:pt x="0" y="633667"/>
                    <a:pt x="0" y="620965"/>
                  </a:cubicBezTo>
                  <a:lnTo>
                    <a:pt x="0" y="22999"/>
                  </a:lnTo>
                  <a:cubicBezTo>
                    <a:pt x="0" y="10297"/>
                    <a:pt x="10297" y="0"/>
                    <a:pt x="22999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Uninvolved Parents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4179344" y="9293461"/>
            <a:ext cx="3541946" cy="54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5"/>
              </a:lnSpc>
            </a:pPr>
            <a:r>
              <a:rPr lang="en-US" sz="1568">
                <a:solidFill>
                  <a:srgbClr val="000000"/>
                </a:solidFill>
                <a:latin typeface="Canva Sans Italics"/>
              </a:rPr>
              <a:t>(in addition to diverse gender, prior investing engagement, and culture)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713341" y="5421560"/>
            <a:ext cx="2634657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"Olivia"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20-year-old with MBA mom and investor dad who was taught investing from early age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110225" y="5441420"/>
            <a:ext cx="2779720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"Harrison"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self-taught investor who continued to build coalition of high school economics clubs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90901" y="5441420"/>
            <a:ext cx="2545602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"Penelope"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12-year-old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middle schooler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135550" y="5422338"/>
            <a:ext cx="2567628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"Mary"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81-year-old with college-aged granddaughter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5763016" y="8024856"/>
            <a:ext cx="2634657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"Allison"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Stanford Researcher; 40-50-years-old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631176" y="8024856"/>
            <a:ext cx="2914107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 Bold"/>
              </a:rPr>
              <a:t>"James"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nva Sans"/>
              </a:rPr>
              <a:t>19-year-old living alone with high-school diploma (no college exp)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1280285" y="6012180"/>
            <a:ext cx="1532789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387291" y="6152489"/>
            <a:ext cx="2114491" cy="21144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724656" y="8554923"/>
            <a:ext cx="1439763" cy="335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  <a:spcBef>
                <a:spcPct val="0"/>
              </a:spcBef>
            </a:pPr>
            <a:r>
              <a:rPr lang="en-US" sz="1993">
                <a:solidFill>
                  <a:srgbClr val="000000"/>
                </a:solidFill>
                <a:latin typeface="DM Sans Bold"/>
              </a:rPr>
              <a:t>"Harrison"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79284" y="8970311"/>
            <a:ext cx="1730506" cy="90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2">
                <a:solidFill>
                  <a:srgbClr val="000000"/>
                </a:solidFill>
                <a:latin typeface="DM Sans"/>
              </a:rPr>
              <a:t>Stanford'25</a:t>
            </a:r>
          </a:p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DM Sans"/>
              </a:rPr>
              <a:t>Economics and CS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244924" y="2995026"/>
            <a:ext cx="2114491" cy="3282777"/>
            <a:chOff x="0" y="0"/>
            <a:chExt cx="2819322" cy="4377036"/>
          </a:xfrm>
        </p:grpSpPr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r="0" t="0" b="-23255"/>
                </a:stretch>
              </a:blip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"Allison"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Stanford Researcher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5400000">
            <a:off x="5679064" y="599313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19" id="19"/>
          <p:cNvGrpSpPr/>
          <p:nvPr/>
        </p:nvGrpSpPr>
        <p:grpSpPr>
          <a:xfrm rot="0">
            <a:off x="11816108" y="6152489"/>
            <a:ext cx="2114491" cy="3282777"/>
            <a:chOff x="0" y="0"/>
            <a:chExt cx="2819322" cy="4377036"/>
          </a:xfrm>
        </p:grpSpPr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r="-10959" t="-2307" b="-8652"/>
                </a:stretch>
              </a:blip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"Olivia"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Berkeley'24</a:t>
              </a:r>
            </a:p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CS and DS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502634" y="6443400"/>
            <a:ext cx="2114491" cy="3282777"/>
            <a:chOff x="0" y="0"/>
            <a:chExt cx="2819322" cy="4377036"/>
          </a:xfrm>
        </p:grpSpPr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r="0" t="0" b="0"/>
                </a:stretch>
              </a:blip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"James"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High-school diploma working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226087" y="2340984"/>
            <a:ext cx="2114491" cy="3588700"/>
            <a:chOff x="0" y="0"/>
            <a:chExt cx="2819322" cy="4784934"/>
          </a:xfrm>
        </p:grpSpPr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r="0" t="-5215" b="-5215"/>
                </a:stretch>
              </a:blip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"Mary"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255990" y="3592679"/>
              <a:ext cx="2307341" cy="1192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81-year-old Chinese Paleontologist</a:t>
              </a:r>
            </a:p>
          </p:txBody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2750558" y="6791519"/>
            <a:ext cx="2114491" cy="2114491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7"/>
              <a:stretch>
                <a:fillRect l="0" r="0" t="-2521" b="-2521"/>
              </a:stretch>
            </a:blip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3087922" y="9071458"/>
            <a:ext cx="1439763" cy="335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  <a:spcBef>
                <a:spcPct val="0"/>
              </a:spcBef>
            </a:pPr>
            <a:r>
              <a:rPr lang="en-US" sz="1993">
                <a:solidFill>
                  <a:srgbClr val="000000"/>
                </a:solidFill>
                <a:latin typeface="DM Sans Bold"/>
              </a:rPr>
              <a:t>"Penelope"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942551" y="9506887"/>
            <a:ext cx="1730506" cy="59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2">
                <a:solidFill>
                  <a:srgbClr val="000000"/>
                </a:solidFill>
                <a:latin typeface="DM Sans"/>
              </a:rPr>
              <a:t>Middle-school</a:t>
            </a:r>
          </a:p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DM Sans"/>
              </a:rPr>
              <a:t>Not working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We spoke to...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523571" y="2061084"/>
            <a:ext cx="765125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ans"/>
              </a:rPr>
              <a:t>Age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80285" y="6211128"/>
            <a:ext cx="1470273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ans"/>
              </a:rPr>
              <a:t>Income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1280285" y="6012180"/>
            <a:ext cx="1532789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387291" y="6152489"/>
            <a:ext cx="2114491" cy="21144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244924" y="2995026"/>
            <a:ext cx="2114491" cy="3282777"/>
            <a:chOff x="0" y="0"/>
            <a:chExt cx="2819322" cy="4377036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r="0" t="0" b="-23255"/>
                </a:stretch>
              </a:blip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"Allison"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Stanford Researcher</a:t>
              </a:r>
            </a:p>
          </p:txBody>
        </p:sp>
      </p:grpSp>
      <p:sp>
        <p:nvSpPr>
          <p:cNvPr name="AutoShape 16" id="16"/>
          <p:cNvSpPr/>
          <p:nvPr/>
        </p:nvSpPr>
        <p:spPr>
          <a:xfrm rot="5400000">
            <a:off x="5679064" y="599313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17" id="17"/>
          <p:cNvGrpSpPr/>
          <p:nvPr/>
        </p:nvGrpSpPr>
        <p:grpSpPr>
          <a:xfrm rot="0">
            <a:off x="11816108" y="6152489"/>
            <a:ext cx="2114491" cy="3282777"/>
            <a:chOff x="0" y="0"/>
            <a:chExt cx="2819322" cy="4377036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r="-10959" t="-2307" b="-8652"/>
                </a:stretch>
              </a:blip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"Olivia"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Berkeley'24</a:t>
              </a:r>
            </a:p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CS and DS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502634" y="6443400"/>
            <a:ext cx="2114491" cy="3282777"/>
            <a:chOff x="0" y="0"/>
            <a:chExt cx="2819322" cy="4377036"/>
          </a:xfrm>
        </p:grpSpPr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r="0" t="0" b="0"/>
                </a:stretch>
              </a:blip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"James"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55990" y="3592679"/>
              <a:ext cx="2307341" cy="7843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High-school diploma working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226087" y="2340984"/>
            <a:ext cx="2114491" cy="3588700"/>
            <a:chOff x="0" y="0"/>
            <a:chExt cx="2819322" cy="4784934"/>
          </a:xfrm>
        </p:grpSpPr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0" y="0"/>
              <a:ext cx="2819322" cy="2819322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5080000" y="6350000"/>
                    </a:moveTo>
                    <a:lnTo>
                      <a:pt x="1270000" y="6350000"/>
                    </a:lnTo>
                    <a:cubicBezTo>
                      <a:pt x="568960" y="6350000"/>
                      <a:pt x="0" y="5781040"/>
                      <a:pt x="0" y="5080000"/>
                    </a:cubicBez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5080000"/>
                    </a:lnTo>
                    <a:cubicBezTo>
                      <a:pt x="6350000" y="5781040"/>
                      <a:pt x="5781040" y="6350000"/>
                      <a:pt x="5080000" y="635000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r="0" t="-5215" b="-5215"/>
                </a:stretch>
              </a:blip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643647" y="3046046"/>
              <a:ext cx="1532027" cy="434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0"/>
                </a:lnSpc>
                <a:spcBef>
                  <a:spcPct val="0"/>
                </a:spcBef>
              </a:pPr>
              <a:r>
                <a:rPr lang="en-US" sz="1993">
                  <a:solidFill>
                    <a:srgbClr val="000000"/>
                  </a:solidFill>
                  <a:latin typeface="DM Sans Bold"/>
                </a:rPr>
                <a:t>"Mary"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55990" y="3592679"/>
              <a:ext cx="2307341" cy="1192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0"/>
                </a:lnSpc>
                <a:spcBef>
                  <a:spcPct val="0"/>
                </a:spcBef>
              </a:pPr>
              <a:r>
                <a:rPr lang="en-US" sz="1772">
                  <a:solidFill>
                    <a:srgbClr val="000000"/>
                  </a:solidFill>
                  <a:latin typeface="DM Sans"/>
                </a:rPr>
                <a:t>81-year-old Chinese Paleontologist</a:t>
              </a:r>
            </a:p>
          </p:txBody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2750558" y="6791519"/>
            <a:ext cx="2114491" cy="2114491"/>
            <a:chOff x="0" y="0"/>
            <a:chExt cx="6350000" cy="635000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7"/>
              <a:stretch>
                <a:fillRect l="0" r="0" t="-2521" b="-2521"/>
              </a:stretch>
            </a:blipFill>
          </p:spPr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11649" y="6759023"/>
            <a:ext cx="3333750" cy="3333750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0">
            <a:off x="9724656" y="8554923"/>
            <a:ext cx="1439763" cy="335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  <a:spcBef>
                <a:spcPct val="0"/>
              </a:spcBef>
            </a:pPr>
            <a:r>
              <a:rPr lang="en-US" sz="1993">
                <a:solidFill>
                  <a:srgbClr val="000000"/>
                </a:solidFill>
                <a:latin typeface="DM Sans Bold"/>
              </a:rPr>
              <a:t>"Harrison"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579284" y="8970311"/>
            <a:ext cx="1730506" cy="90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2">
                <a:solidFill>
                  <a:srgbClr val="000000"/>
                </a:solidFill>
                <a:latin typeface="DM Sans"/>
              </a:rPr>
              <a:t>Stanford'25</a:t>
            </a:r>
          </a:p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DM Sans"/>
              </a:rPr>
              <a:t>Economics and CS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87922" y="9071458"/>
            <a:ext cx="1439763" cy="335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  <a:spcBef>
                <a:spcPct val="0"/>
              </a:spcBef>
            </a:pPr>
            <a:r>
              <a:rPr lang="en-US" sz="1993">
                <a:solidFill>
                  <a:srgbClr val="000000"/>
                </a:solidFill>
                <a:latin typeface="DM Sans Bold"/>
              </a:rPr>
              <a:t>"Penelope"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942551" y="9506887"/>
            <a:ext cx="1730506" cy="59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1772">
                <a:solidFill>
                  <a:srgbClr val="000000"/>
                </a:solidFill>
                <a:latin typeface="DM Sans"/>
              </a:rPr>
              <a:t>Middle-school</a:t>
            </a:r>
          </a:p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2">
                <a:solidFill>
                  <a:srgbClr val="000000"/>
                </a:solidFill>
                <a:latin typeface="DM Sans"/>
              </a:rPr>
              <a:t>Not working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We spoke to...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523571" y="2061084"/>
            <a:ext cx="765125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ans"/>
              </a:rPr>
              <a:t>Age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80285" y="6211128"/>
            <a:ext cx="1470273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DM Sans"/>
              </a:rPr>
              <a:t>Income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902149" y="7114484"/>
            <a:ext cx="2963903" cy="264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3"/>
              </a:lnSpc>
            </a:pPr>
            <a:r>
              <a:rPr lang="en-US" sz="1568">
                <a:solidFill>
                  <a:srgbClr val="000000"/>
                </a:solidFill>
                <a:latin typeface="Canva Sans Bold Italics"/>
              </a:rPr>
              <a:t>Recruited:</a:t>
            </a:r>
            <a:r>
              <a:rPr lang="en-US" sz="1568">
                <a:solidFill>
                  <a:srgbClr val="000000"/>
                </a:solidFill>
                <a:latin typeface="Canva Sans Italics"/>
              </a:rPr>
              <a:t>  personal connection, cold emailing, and standing outside the Stanford Visitor's Center. </a:t>
            </a:r>
            <a:r>
              <a:rPr lang="en-US" sz="1568">
                <a:solidFill>
                  <a:srgbClr val="000000"/>
                </a:solidFill>
                <a:latin typeface="Canva Sans Bold Italics"/>
              </a:rPr>
              <a:t>Compensated:</a:t>
            </a:r>
            <a:r>
              <a:rPr lang="en-US" sz="1568">
                <a:solidFill>
                  <a:srgbClr val="000000"/>
                </a:solidFill>
                <a:latin typeface="Canva Sans Italics"/>
              </a:rPr>
              <a:t> appreciation and promise to be updated throughout the quarter. </a:t>
            </a:r>
            <a:r>
              <a:rPr lang="en-US" sz="1568">
                <a:solidFill>
                  <a:srgbClr val="000000"/>
                </a:solidFill>
                <a:latin typeface="Canva Sans Bold Italics"/>
              </a:rPr>
              <a:t>Apparatus: </a:t>
            </a:r>
            <a:r>
              <a:rPr lang="en-US" sz="1568">
                <a:solidFill>
                  <a:srgbClr val="000000"/>
                </a:solidFill>
                <a:latin typeface="Canva Sans Italics"/>
              </a:rPr>
              <a:t>some were audio or video recorded.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289737" y="2888647"/>
            <a:ext cx="4462616" cy="2700338"/>
            <a:chOff x="0" y="0"/>
            <a:chExt cx="1175339" cy="7112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175351" cy="711200"/>
            </a:xfrm>
            <a:custGeom>
              <a:avLst/>
              <a:gdLst/>
              <a:ahLst/>
              <a:cxnLst/>
              <a:rect r="r" b="b" t="t" l="l"/>
              <a:pathLst>
                <a:path h="711200" w="1175351">
                  <a:moveTo>
                    <a:pt x="886734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886734" y="551732"/>
                  </a:lnTo>
                  <a:cubicBezTo>
                    <a:pt x="1048902" y="551732"/>
                    <a:pt x="1175339" y="428220"/>
                    <a:pt x="1175339" y="275861"/>
                  </a:cubicBezTo>
                  <a:cubicBezTo>
                    <a:pt x="1175351" y="123512"/>
                    <a:pt x="1048902" y="0"/>
                    <a:pt x="886734" y="0"/>
                  </a:cubicBez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DM Sans Bold"/>
                </a:rPr>
                <a:t>How did you learn about personal finance?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6610" y="6349872"/>
            <a:ext cx="6123431" cy="2700338"/>
            <a:chOff x="0" y="0"/>
            <a:chExt cx="1612755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12767" cy="711200"/>
            </a:xfrm>
            <a:custGeom>
              <a:avLst/>
              <a:gdLst/>
              <a:ahLst/>
              <a:cxnLst/>
              <a:rect r="r" b="b" t="t" l="l"/>
              <a:pathLst>
                <a:path h="711200" w="1612767">
                  <a:moveTo>
                    <a:pt x="1316699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1316699" y="551732"/>
                  </a:lnTo>
                  <a:cubicBezTo>
                    <a:pt x="1486318" y="551732"/>
                    <a:pt x="1612755" y="428220"/>
                    <a:pt x="1612755" y="275861"/>
                  </a:cubicBezTo>
                  <a:cubicBezTo>
                    <a:pt x="1612767" y="123512"/>
                    <a:pt x="1486318" y="0"/>
                    <a:pt x="1316699" y="0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DM Sans Bold"/>
                </a:rPr>
                <a:t>What are some challenges you have faced in investment? 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974499" y="2176514"/>
            <a:ext cx="6057957" cy="2459236"/>
            <a:chOff x="0" y="0"/>
            <a:chExt cx="1595511" cy="6477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5523" cy="647700"/>
            </a:xfrm>
            <a:custGeom>
              <a:avLst/>
              <a:gdLst/>
              <a:ahLst/>
              <a:cxnLst/>
              <a:rect r="r" b="b" t="t" l="l"/>
              <a:pathLst>
                <a:path h="647700" w="1595523">
                  <a:moveTo>
                    <a:pt x="1299748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1299748" y="488232"/>
                  </a:lnTo>
                  <a:cubicBezTo>
                    <a:pt x="1469074" y="488232"/>
                    <a:pt x="1595511" y="364720"/>
                    <a:pt x="1595511" y="241300"/>
                  </a:cubicBezTo>
                  <a:cubicBezTo>
                    <a:pt x="1595523" y="123512"/>
                    <a:pt x="1469074" y="0"/>
                    <a:pt x="1299748" y="0"/>
                  </a:cubicBez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DM Sans Bold"/>
                </a:rPr>
                <a:t>Do you invest? Why or why not?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... and asked them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150041" y="4684506"/>
            <a:ext cx="4859806" cy="2663093"/>
            <a:chOff x="0" y="0"/>
            <a:chExt cx="1279949" cy="701391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279960" cy="701391"/>
            </a:xfrm>
            <a:custGeom>
              <a:avLst/>
              <a:gdLst/>
              <a:ahLst/>
              <a:cxnLst/>
              <a:rect r="r" b="b" t="t" l="l"/>
              <a:pathLst>
                <a:path h="701391" w="1279960">
                  <a:moveTo>
                    <a:pt x="989562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0530"/>
                  </a:cubicBezTo>
                  <a:cubicBezTo>
                    <a:pt x="0" y="376360"/>
                    <a:pt x="66279" y="471500"/>
                    <a:pt x="162037" y="515642"/>
                  </a:cubicBezTo>
                  <a:lnTo>
                    <a:pt x="162037" y="701391"/>
                  </a:lnTo>
                  <a:lnTo>
                    <a:pt x="353844" y="541923"/>
                  </a:lnTo>
                  <a:lnTo>
                    <a:pt x="989562" y="541923"/>
                  </a:lnTo>
                  <a:cubicBezTo>
                    <a:pt x="1153512" y="541923"/>
                    <a:pt x="1279949" y="418411"/>
                    <a:pt x="1279949" y="270522"/>
                  </a:cubicBezTo>
                  <a:cubicBezTo>
                    <a:pt x="1279960" y="123512"/>
                    <a:pt x="1153512" y="0"/>
                    <a:pt x="989562" y="0"/>
                  </a:cubicBez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DM Sans Bold"/>
                </a:rPr>
                <a:t>Do you educate your kids on personal finance and investment? 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009432" y="6016052"/>
            <a:ext cx="5249868" cy="3242248"/>
            <a:chOff x="0" y="0"/>
            <a:chExt cx="1655632" cy="1022496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655643" cy="1022496"/>
            </a:xfrm>
            <a:custGeom>
              <a:avLst/>
              <a:gdLst/>
              <a:ahLst/>
              <a:cxnLst/>
              <a:rect r="r" b="b" t="t" l="l"/>
              <a:pathLst>
                <a:path h="1022496" w="1655643">
                  <a:moveTo>
                    <a:pt x="135884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45346"/>
                  </a:cubicBezTo>
                  <a:cubicBezTo>
                    <a:pt x="0" y="697465"/>
                    <a:pt x="66279" y="792605"/>
                    <a:pt x="162037" y="836747"/>
                  </a:cubicBezTo>
                  <a:lnTo>
                    <a:pt x="162037" y="1022496"/>
                  </a:lnTo>
                  <a:lnTo>
                    <a:pt x="353844" y="863028"/>
                  </a:lnTo>
                  <a:lnTo>
                    <a:pt x="1358845" y="863028"/>
                  </a:lnTo>
                  <a:cubicBezTo>
                    <a:pt x="1529194" y="863028"/>
                    <a:pt x="1655632" y="739516"/>
                    <a:pt x="1655632" y="445286"/>
                  </a:cubicBezTo>
                  <a:cubicBezTo>
                    <a:pt x="1655643" y="123512"/>
                    <a:pt x="1529194" y="0"/>
                    <a:pt x="1358845" y="0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49"/>
                </a:lnSpc>
              </a:pPr>
              <a:r>
                <a:rPr lang="en-US" sz="2499">
                  <a:solidFill>
                    <a:srgbClr val="000000"/>
                  </a:solidFill>
                  <a:latin typeface="DM Sans Bold"/>
                </a:rPr>
                <a:t>How do people around your age / in your social circle make investments similarly or differently from you?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3AB8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Interview results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870287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Key quotes &amp; empathy map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4331" y="2618065"/>
            <a:ext cx="1143061" cy="1220701"/>
            <a:chOff x="0" y="0"/>
            <a:chExt cx="812800" cy="868007"/>
          </a:xfrm>
        </p:grpSpPr>
        <p:sp>
          <p:nvSpPr>
            <p:cNvPr name="Freeform 5" id="5"/>
            <p:cNvSpPr/>
            <p:nvPr/>
          </p:nvSpPr>
          <p:spPr>
            <a:xfrm>
              <a:off x="-25667" y="0"/>
              <a:ext cx="864134" cy="868007"/>
            </a:xfrm>
            <a:custGeom>
              <a:avLst/>
              <a:gdLst/>
              <a:ahLst/>
              <a:cxnLst/>
              <a:rect r="r" b="b" t="t" l="l"/>
              <a:pathLst>
                <a:path h="868007" w="864134">
                  <a:moveTo>
                    <a:pt x="432067" y="0"/>
                  </a:moveTo>
                  <a:cubicBezTo>
                    <a:pt x="671003" y="1069"/>
                    <a:pt x="864134" y="195065"/>
                    <a:pt x="864134" y="434004"/>
                  </a:cubicBezTo>
                  <a:cubicBezTo>
                    <a:pt x="864134" y="672942"/>
                    <a:pt x="671003" y="866939"/>
                    <a:pt x="432067" y="868007"/>
                  </a:cubicBezTo>
                  <a:cubicBezTo>
                    <a:pt x="193131" y="866939"/>
                    <a:pt x="0" y="672942"/>
                    <a:pt x="0" y="434004"/>
                  </a:cubicBezTo>
                  <a:cubicBezTo>
                    <a:pt x="0" y="195065"/>
                    <a:pt x="193131" y="1069"/>
                    <a:pt x="4320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56799" y="1276027"/>
            <a:ext cx="8630555" cy="1427086"/>
            <a:chOff x="0" y="0"/>
            <a:chExt cx="1337099" cy="22109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337099" cy="221093"/>
            </a:xfrm>
            <a:custGeom>
              <a:avLst/>
              <a:gdLst/>
              <a:ahLst/>
              <a:cxnLst/>
              <a:rect r="r" b="b" t="t" l="l"/>
              <a:pathLst>
                <a:path h="221093" w="1337099">
                  <a:moveTo>
                    <a:pt x="8970" y="0"/>
                  </a:moveTo>
                  <a:lnTo>
                    <a:pt x="1328129" y="0"/>
                  </a:lnTo>
                  <a:cubicBezTo>
                    <a:pt x="1333083" y="0"/>
                    <a:pt x="1337099" y="4016"/>
                    <a:pt x="1337099" y="8970"/>
                  </a:cubicBezTo>
                  <a:lnTo>
                    <a:pt x="1337099" y="212123"/>
                  </a:lnTo>
                  <a:cubicBezTo>
                    <a:pt x="1337099" y="217077"/>
                    <a:pt x="1333083" y="221093"/>
                    <a:pt x="1328129" y="221093"/>
                  </a:cubicBezTo>
                  <a:lnTo>
                    <a:pt x="8970" y="221093"/>
                  </a:lnTo>
                  <a:cubicBezTo>
                    <a:pt x="4016" y="221093"/>
                    <a:pt x="0" y="217077"/>
                    <a:pt x="0" y="212123"/>
                  </a:cubicBezTo>
                  <a:lnTo>
                    <a:pt x="0" y="8970"/>
                  </a:lnTo>
                  <a:cubicBezTo>
                    <a:pt x="0" y="4016"/>
                    <a:pt x="4016" y="0"/>
                    <a:pt x="8970" y="0"/>
                  </a:cubicBezTo>
                  <a:close/>
                </a:path>
              </a:pathLst>
            </a:custGeom>
            <a:solidFill>
              <a:srgbClr val="35A1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Intro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147274" y="2910287"/>
            <a:ext cx="8630555" cy="1427086"/>
            <a:chOff x="0" y="0"/>
            <a:chExt cx="1337099" cy="221093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337099" cy="221093"/>
            </a:xfrm>
            <a:custGeom>
              <a:avLst/>
              <a:gdLst/>
              <a:ahLst/>
              <a:cxnLst/>
              <a:rect r="r" b="b" t="t" l="l"/>
              <a:pathLst>
                <a:path h="221093" w="1337099">
                  <a:moveTo>
                    <a:pt x="8970" y="0"/>
                  </a:moveTo>
                  <a:lnTo>
                    <a:pt x="1328129" y="0"/>
                  </a:lnTo>
                  <a:cubicBezTo>
                    <a:pt x="1333083" y="0"/>
                    <a:pt x="1337099" y="4016"/>
                    <a:pt x="1337099" y="8970"/>
                  </a:cubicBezTo>
                  <a:lnTo>
                    <a:pt x="1337099" y="212123"/>
                  </a:lnTo>
                  <a:cubicBezTo>
                    <a:pt x="1337099" y="217077"/>
                    <a:pt x="1333083" y="221093"/>
                    <a:pt x="1328129" y="221093"/>
                  </a:cubicBezTo>
                  <a:lnTo>
                    <a:pt x="8970" y="221093"/>
                  </a:lnTo>
                  <a:cubicBezTo>
                    <a:pt x="4016" y="221093"/>
                    <a:pt x="0" y="217077"/>
                    <a:pt x="0" y="212123"/>
                  </a:cubicBezTo>
                  <a:lnTo>
                    <a:pt x="0" y="8970"/>
                  </a:lnTo>
                  <a:cubicBezTo>
                    <a:pt x="0" y="4016"/>
                    <a:pt x="4016" y="0"/>
                    <a:pt x="8970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Needfinding Methodology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147274" y="4546923"/>
            <a:ext cx="8630555" cy="1427086"/>
            <a:chOff x="0" y="0"/>
            <a:chExt cx="1337099" cy="22109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337099" cy="221093"/>
            </a:xfrm>
            <a:custGeom>
              <a:avLst/>
              <a:gdLst/>
              <a:ahLst/>
              <a:cxnLst/>
              <a:rect r="r" b="b" t="t" l="l"/>
              <a:pathLst>
                <a:path h="221093" w="1337099">
                  <a:moveTo>
                    <a:pt x="8970" y="0"/>
                  </a:moveTo>
                  <a:lnTo>
                    <a:pt x="1328129" y="0"/>
                  </a:lnTo>
                  <a:cubicBezTo>
                    <a:pt x="1333083" y="0"/>
                    <a:pt x="1337099" y="4016"/>
                    <a:pt x="1337099" y="8970"/>
                  </a:cubicBezTo>
                  <a:lnTo>
                    <a:pt x="1337099" y="212123"/>
                  </a:lnTo>
                  <a:cubicBezTo>
                    <a:pt x="1337099" y="217077"/>
                    <a:pt x="1333083" y="221093"/>
                    <a:pt x="1328129" y="221093"/>
                  </a:cubicBezTo>
                  <a:lnTo>
                    <a:pt x="8970" y="221093"/>
                  </a:lnTo>
                  <a:cubicBezTo>
                    <a:pt x="4016" y="221093"/>
                    <a:pt x="0" y="217077"/>
                    <a:pt x="0" y="212123"/>
                  </a:cubicBezTo>
                  <a:lnTo>
                    <a:pt x="0" y="8970"/>
                  </a:lnTo>
                  <a:cubicBezTo>
                    <a:pt x="0" y="4016"/>
                    <a:pt x="4016" y="0"/>
                    <a:pt x="8970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Interview Results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47274" y="6183559"/>
            <a:ext cx="8630555" cy="1427086"/>
            <a:chOff x="0" y="0"/>
            <a:chExt cx="1337099" cy="221093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337099" cy="221093"/>
            </a:xfrm>
            <a:custGeom>
              <a:avLst/>
              <a:gdLst/>
              <a:ahLst/>
              <a:cxnLst/>
              <a:rect r="r" b="b" t="t" l="l"/>
              <a:pathLst>
                <a:path h="221093" w="1337099">
                  <a:moveTo>
                    <a:pt x="8970" y="0"/>
                  </a:moveTo>
                  <a:lnTo>
                    <a:pt x="1328129" y="0"/>
                  </a:lnTo>
                  <a:cubicBezTo>
                    <a:pt x="1333083" y="0"/>
                    <a:pt x="1337099" y="4016"/>
                    <a:pt x="1337099" y="8970"/>
                  </a:cubicBezTo>
                  <a:lnTo>
                    <a:pt x="1337099" y="212123"/>
                  </a:lnTo>
                  <a:cubicBezTo>
                    <a:pt x="1337099" y="217077"/>
                    <a:pt x="1333083" y="221093"/>
                    <a:pt x="1328129" y="221093"/>
                  </a:cubicBezTo>
                  <a:lnTo>
                    <a:pt x="8970" y="221093"/>
                  </a:lnTo>
                  <a:cubicBezTo>
                    <a:pt x="4016" y="221093"/>
                    <a:pt x="0" y="217077"/>
                    <a:pt x="0" y="212123"/>
                  </a:cubicBezTo>
                  <a:lnTo>
                    <a:pt x="0" y="8970"/>
                  </a:lnTo>
                  <a:cubicBezTo>
                    <a:pt x="0" y="4016"/>
                    <a:pt x="4016" y="0"/>
                    <a:pt x="8970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019049" y="1637982"/>
            <a:ext cx="703176" cy="70317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019049" y="3272242"/>
            <a:ext cx="703176" cy="70317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99"/>
                </a:lnSpc>
                <a:spcBef>
                  <a:spcPct val="0"/>
                </a:spcBef>
              </a:pPr>
              <a:r>
                <a:rPr lang="en-US" sz="2199" spc="-43" u="none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019049" y="4907690"/>
            <a:ext cx="703176" cy="70317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99"/>
                </a:lnSpc>
                <a:spcBef>
                  <a:spcPct val="0"/>
                </a:spcBef>
              </a:pPr>
              <a:r>
                <a:rPr lang="en-US" sz="2199" spc="-43" u="none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019049" y="6545514"/>
            <a:ext cx="703176" cy="703176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99"/>
                </a:lnSpc>
                <a:spcBef>
                  <a:spcPct val="0"/>
                </a:spcBef>
              </a:pPr>
              <a:r>
                <a:rPr lang="en-US" sz="2199" spc="-43" u="none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266527" y="1975359"/>
            <a:ext cx="4765518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Agenda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156799" y="7820195"/>
            <a:ext cx="8630555" cy="1427086"/>
            <a:chOff x="0" y="0"/>
            <a:chExt cx="1337099" cy="221093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1337099" cy="221093"/>
            </a:xfrm>
            <a:custGeom>
              <a:avLst/>
              <a:gdLst/>
              <a:ahLst/>
              <a:cxnLst/>
              <a:rect r="r" b="b" t="t" l="l"/>
              <a:pathLst>
                <a:path h="221093" w="1337099">
                  <a:moveTo>
                    <a:pt x="8970" y="0"/>
                  </a:moveTo>
                  <a:lnTo>
                    <a:pt x="1328129" y="0"/>
                  </a:lnTo>
                  <a:cubicBezTo>
                    <a:pt x="1333083" y="0"/>
                    <a:pt x="1337099" y="4016"/>
                    <a:pt x="1337099" y="8970"/>
                  </a:cubicBezTo>
                  <a:lnTo>
                    <a:pt x="1337099" y="212123"/>
                  </a:lnTo>
                  <a:cubicBezTo>
                    <a:pt x="1337099" y="217077"/>
                    <a:pt x="1333083" y="221093"/>
                    <a:pt x="1328129" y="221093"/>
                  </a:cubicBezTo>
                  <a:lnTo>
                    <a:pt x="8970" y="221093"/>
                  </a:lnTo>
                  <a:cubicBezTo>
                    <a:pt x="4016" y="221093"/>
                    <a:pt x="0" y="217077"/>
                    <a:pt x="0" y="212123"/>
                  </a:cubicBezTo>
                  <a:lnTo>
                    <a:pt x="0" y="8970"/>
                  </a:lnTo>
                  <a:cubicBezTo>
                    <a:pt x="0" y="4016"/>
                    <a:pt x="4016" y="0"/>
                    <a:pt x="8970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DM Sans"/>
                </a:rPr>
                <a:t>Summary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028574" y="8182151"/>
            <a:ext cx="703176" cy="703176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99"/>
                </a:lnSpc>
                <a:spcBef>
                  <a:spcPct val="0"/>
                </a:spcBef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816" b="-81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820842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"Penelope"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507505"/>
            <a:ext cx="6281644" cy="52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Middle-schooler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5838388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30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Richmond, California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67088" y="5865370"/>
            <a:ext cx="10165369" cy="4385178"/>
            <a:chOff x="0" y="0"/>
            <a:chExt cx="2126070" cy="91715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2126081" cy="917153"/>
            </a:xfrm>
            <a:custGeom>
              <a:avLst/>
              <a:gdLst/>
              <a:ahLst/>
              <a:cxnLst/>
              <a:rect r="r" b="b" t="t" l="l"/>
              <a:pathLst>
                <a:path h="917153" w="2126081">
                  <a:moveTo>
                    <a:pt x="1821269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87995"/>
                  </a:cubicBezTo>
                  <a:cubicBezTo>
                    <a:pt x="0" y="592122"/>
                    <a:pt x="66279" y="687262"/>
                    <a:pt x="162037" y="731404"/>
                  </a:cubicBezTo>
                  <a:lnTo>
                    <a:pt x="162037" y="917153"/>
                  </a:lnTo>
                  <a:lnTo>
                    <a:pt x="353844" y="757685"/>
                  </a:lnTo>
                  <a:lnTo>
                    <a:pt x="1821269" y="757685"/>
                  </a:lnTo>
                  <a:cubicBezTo>
                    <a:pt x="1999633" y="757685"/>
                    <a:pt x="2126070" y="634173"/>
                    <a:pt x="2126070" y="387952"/>
                  </a:cubicBezTo>
                  <a:cubicBezTo>
                    <a:pt x="2126081" y="123512"/>
                    <a:pt x="1999633" y="0"/>
                    <a:pt x="1821269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 think personal finance is about paying your bills, working jobs, and being responsible."</a:t>
              </a:r>
            </a:p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 think I'll learn it through google on my own. Then maybe, if I have questions, I will consult my parents and my big sis."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67088" y="1314181"/>
            <a:ext cx="10165369" cy="4551189"/>
            <a:chOff x="0" y="0"/>
            <a:chExt cx="2126070" cy="951874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126081" cy="951873"/>
            </a:xfrm>
            <a:custGeom>
              <a:avLst/>
              <a:gdLst/>
              <a:ahLst/>
              <a:cxnLst/>
              <a:rect r="r" b="b" t="t" l="l"/>
              <a:pathLst>
                <a:path h="951873" w="2126081">
                  <a:moveTo>
                    <a:pt x="1821269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06898"/>
                  </a:cubicBezTo>
                  <a:cubicBezTo>
                    <a:pt x="0" y="626842"/>
                    <a:pt x="66279" y="721983"/>
                    <a:pt x="162037" y="766125"/>
                  </a:cubicBezTo>
                  <a:lnTo>
                    <a:pt x="162037" y="951873"/>
                  </a:lnTo>
                  <a:lnTo>
                    <a:pt x="353844" y="792406"/>
                  </a:lnTo>
                  <a:lnTo>
                    <a:pt x="1821269" y="792406"/>
                  </a:lnTo>
                  <a:cubicBezTo>
                    <a:pt x="1999633" y="792406"/>
                    <a:pt x="2126070" y="668893"/>
                    <a:pt x="2126070" y="406849"/>
                  </a:cubicBezTo>
                  <a:cubicBezTo>
                    <a:pt x="2126081" y="123512"/>
                    <a:pt x="1999633" y="0"/>
                    <a:pt x="1821269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     "</a:t>
              </a: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What do you feel about personal finance?"</a:t>
              </a:r>
            </a:p>
            <a:p>
              <a:pPr>
                <a:lnSpc>
                  <a:spcPts val="1488"/>
                </a:lnSpc>
              </a:pPr>
            </a:p>
            <a:p>
              <a:pPr algn="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"... boring?"      </a:t>
              </a:r>
            </a:p>
            <a:p>
              <a:pPr algn="r">
                <a:lnSpc>
                  <a:spcPts val="36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        *chokes on my glass of water*</a:t>
              </a:r>
            </a:p>
            <a:p>
              <a:pPr>
                <a:lnSpc>
                  <a:spcPts val="3600"/>
                </a:lnSpc>
              </a:pPr>
            </a:p>
            <a:p>
              <a:pPr algn="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"... but important!!! ^_^  "       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3424" b="-3424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820842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"Mary"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313045"/>
            <a:ext cx="6281644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81-year-old Chinese Paleontologist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5252125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30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Zoom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39945" y="2293037"/>
            <a:ext cx="9903166" cy="4581973"/>
            <a:chOff x="0" y="0"/>
            <a:chExt cx="2071231" cy="958312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2071242" cy="958312"/>
            </a:xfrm>
            <a:custGeom>
              <a:avLst/>
              <a:gdLst/>
              <a:ahLst/>
              <a:cxnLst/>
              <a:rect r="r" b="b" t="t" l="l"/>
              <a:pathLst>
                <a:path h="958312" w="2071242">
                  <a:moveTo>
                    <a:pt x="1767363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10403"/>
                  </a:cubicBezTo>
                  <a:cubicBezTo>
                    <a:pt x="0" y="633281"/>
                    <a:pt x="66279" y="728422"/>
                    <a:pt x="162037" y="772563"/>
                  </a:cubicBezTo>
                  <a:lnTo>
                    <a:pt x="162037" y="958312"/>
                  </a:lnTo>
                  <a:lnTo>
                    <a:pt x="353844" y="798844"/>
                  </a:lnTo>
                  <a:lnTo>
                    <a:pt x="1767363" y="798844"/>
                  </a:lnTo>
                  <a:cubicBezTo>
                    <a:pt x="1944793" y="798844"/>
                    <a:pt x="2071231" y="675332"/>
                    <a:pt x="2071231" y="410354"/>
                  </a:cubicBezTo>
                  <a:cubicBezTo>
                    <a:pt x="2071242" y="123512"/>
                    <a:pt x="1944793" y="0"/>
                    <a:pt x="1767363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“Scholars like me don't have much time to figure things out about investment, so it's better to choose something safe.”</a:t>
              </a:r>
            </a:p>
            <a:p>
              <a:pPr algn="ctr">
                <a:lnSpc>
                  <a:spcPts val="3600"/>
                </a:lnSpc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498" b="-18757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595442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"Allison"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655945"/>
            <a:ext cx="6281644" cy="52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Stanford researcher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5252125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30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Cantor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790417" y="5204915"/>
            <a:ext cx="9468883" cy="3492590"/>
            <a:chOff x="0" y="0"/>
            <a:chExt cx="1980401" cy="730469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980412" cy="730469"/>
            </a:xfrm>
            <a:custGeom>
              <a:avLst/>
              <a:gdLst/>
              <a:ahLst/>
              <a:cxnLst/>
              <a:rect r="r" b="b" t="t" l="l"/>
              <a:pathLst>
                <a:path h="730469" w="1980412">
                  <a:moveTo>
                    <a:pt x="167808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6361"/>
                  </a:cubicBezTo>
                  <a:cubicBezTo>
                    <a:pt x="0" y="405438"/>
                    <a:pt x="66279" y="500579"/>
                    <a:pt x="162037" y="544720"/>
                  </a:cubicBezTo>
                  <a:lnTo>
                    <a:pt x="162037" y="730469"/>
                  </a:lnTo>
                  <a:lnTo>
                    <a:pt x="353844" y="571002"/>
                  </a:lnTo>
                  <a:lnTo>
                    <a:pt x="1678081" y="571002"/>
                  </a:lnTo>
                  <a:cubicBezTo>
                    <a:pt x="1853964" y="571002"/>
                    <a:pt x="1980401" y="447489"/>
                    <a:pt x="1980401" y="286348"/>
                  </a:cubicBezTo>
                  <a:cubicBezTo>
                    <a:pt x="1980412" y="123512"/>
                    <a:pt x="1853964" y="0"/>
                    <a:pt x="1678081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"It's a constant negotiating of how much [finance concepts] to share and how much to let kids in this adult stuff"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356719" y="1887005"/>
            <a:ext cx="10120307" cy="3492590"/>
            <a:chOff x="0" y="0"/>
            <a:chExt cx="2116645" cy="730469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116657" cy="730469"/>
            </a:xfrm>
            <a:custGeom>
              <a:avLst/>
              <a:gdLst/>
              <a:ahLst/>
              <a:cxnLst/>
              <a:rect r="r" b="b" t="t" l="l"/>
              <a:pathLst>
                <a:path h="730469" w="2116657">
                  <a:moveTo>
                    <a:pt x="181200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6361"/>
                  </a:cubicBezTo>
                  <a:cubicBezTo>
                    <a:pt x="0" y="405438"/>
                    <a:pt x="66279" y="500579"/>
                    <a:pt x="162037" y="544720"/>
                  </a:cubicBezTo>
                  <a:lnTo>
                    <a:pt x="162037" y="730469"/>
                  </a:lnTo>
                  <a:lnTo>
                    <a:pt x="353844" y="571002"/>
                  </a:lnTo>
                  <a:lnTo>
                    <a:pt x="1812005" y="571002"/>
                  </a:lnTo>
                  <a:cubicBezTo>
                    <a:pt x="1990208" y="571002"/>
                    <a:pt x="2116645" y="447489"/>
                    <a:pt x="2116645" y="286348"/>
                  </a:cubicBezTo>
                  <a:cubicBezTo>
                    <a:pt x="2116657" y="123512"/>
                    <a:pt x="1990208" y="0"/>
                    <a:pt x="1812005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 feel like it's a lot of information I'd have to catch up on and really dedicate myself to understanding to be able to make decisions for myself, and I'm just not there"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820842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"James"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313045"/>
            <a:ext cx="6281644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High-school 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diploma; working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7100761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20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Outside Duan (EVGR-A)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462848" y="1289599"/>
            <a:ext cx="10120307" cy="3492590"/>
            <a:chOff x="0" y="0"/>
            <a:chExt cx="2116645" cy="730469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2116657" cy="730469"/>
            </a:xfrm>
            <a:custGeom>
              <a:avLst/>
              <a:gdLst/>
              <a:ahLst/>
              <a:cxnLst/>
              <a:rect r="r" b="b" t="t" l="l"/>
              <a:pathLst>
                <a:path h="730469" w="2116657">
                  <a:moveTo>
                    <a:pt x="181200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6361"/>
                  </a:cubicBezTo>
                  <a:cubicBezTo>
                    <a:pt x="0" y="405438"/>
                    <a:pt x="66279" y="500579"/>
                    <a:pt x="162037" y="544720"/>
                  </a:cubicBezTo>
                  <a:lnTo>
                    <a:pt x="162037" y="730469"/>
                  </a:lnTo>
                  <a:lnTo>
                    <a:pt x="353844" y="571002"/>
                  </a:lnTo>
                  <a:lnTo>
                    <a:pt x="1812005" y="571002"/>
                  </a:lnTo>
                  <a:cubicBezTo>
                    <a:pt x="1990208" y="571002"/>
                    <a:pt x="2116645" y="447489"/>
                    <a:pt x="2116645" y="286348"/>
                  </a:cubicBezTo>
                  <a:cubicBezTo>
                    <a:pt x="2116657" y="123512"/>
                    <a:pt x="1990208" y="0"/>
                    <a:pt x="1812005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 have gone down Investopedia rabbit holes ... there are a lot of traditionally opaque tools in investing that the average trader wouldn't know if they haven't worked in finance"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405006" y="4991738"/>
            <a:ext cx="7383794" cy="3492590"/>
            <a:chOff x="0" y="0"/>
            <a:chExt cx="1544308" cy="730469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44320" cy="730469"/>
            </a:xfrm>
            <a:custGeom>
              <a:avLst/>
              <a:gdLst/>
              <a:ahLst/>
              <a:cxnLst/>
              <a:rect r="r" b="b" t="t" l="l"/>
              <a:pathLst>
                <a:path h="730469" w="1544320">
                  <a:moveTo>
                    <a:pt x="1249418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6361"/>
                  </a:cubicBezTo>
                  <a:cubicBezTo>
                    <a:pt x="0" y="405438"/>
                    <a:pt x="66279" y="500579"/>
                    <a:pt x="162037" y="544720"/>
                  </a:cubicBezTo>
                  <a:lnTo>
                    <a:pt x="162037" y="730469"/>
                  </a:lnTo>
                  <a:lnTo>
                    <a:pt x="353844" y="571002"/>
                  </a:lnTo>
                  <a:lnTo>
                    <a:pt x="1249418" y="571002"/>
                  </a:lnTo>
                  <a:cubicBezTo>
                    <a:pt x="1417871" y="571002"/>
                    <a:pt x="1544308" y="447489"/>
                    <a:pt x="1544308" y="286348"/>
                  </a:cubicBezTo>
                  <a:cubicBezTo>
                    <a:pt x="1544320" y="123512"/>
                    <a:pt x="1417871" y="0"/>
                    <a:pt x="1249418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 want to have an expected return over a time period and not worry about atomic details like what instrument or what what companies"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-12353" t="-5957" b="-4582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820842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"Olivia"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389245"/>
            <a:ext cx="6281644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Berkeley '24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CS and DS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6609351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30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Stanford Visitor's Center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350113" y="1574393"/>
            <a:ext cx="9393245" cy="3455814"/>
            <a:chOff x="0" y="0"/>
            <a:chExt cx="1964581" cy="722778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964593" cy="722778"/>
            </a:xfrm>
            <a:custGeom>
              <a:avLst/>
              <a:gdLst/>
              <a:ahLst/>
              <a:cxnLst/>
              <a:rect r="r" b="b" t="t" l="l"/>
              <a:pathLst>
                <a:path h="722778" w="1964593">
                  <a:moveTo>
                    <a:pt x="166253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2174"/>
                  </a:cubicBezTo>
                  <a:cubicBezTo>
                    <a:pt x="0" y="397747"/>
                    <a:pt x="66279" y="492887"/>
                    <a:pt x="162037" y="537029"/>
                  </a:cubicBezTo>
                  <a:lnTo>
                    <a:pt x="162037" y="722778"/>
                  </a:lnTo>
                  <a:lnTo>
                    <a:pt x="353844" y="563310"/>
                  </a:lnTo>
                  <a:lnTo>
                    <a:pt x="1662531" y="563310"/>
                  </a:lnTo>
                  <a:cubicBezTo>
                    <a:pt x="1838144" y="563310"/>
                    <a:pt x="1964581" y="439798"/>
                    <a:pt x="1964581" y="282162"/>
                  </a:cubicBezTo>
                  <a:cubicBezTo>
                    <a:pt x="1964593" y="123512"/>
                    <a:pt x="1838144" y="0"/>
                    <a:pt x="1662531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“What worries me is that stocks are intangible. There is real money on the line and real lives can be lost without proper understanding of investing.”</a:t>
              </a:r>
            </a:p>
            <a:p>
              <a:pPr algn="ctr">
                <a:lnSpc>
                  <a:spcPts val="36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182765" y="4728013"/>
            <a:ext cx="9611782" cy="3455814"/>
            <a:chOff x="0" y="0"/>
            <a:chExt cx="2010288" cy="72277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010300" cy="722778"/>
            </a:xfrm>
            <a:custGeom>
              <a:avLst/>
              <a:gdLst/>
              <a:ahLst/>
              <a:cxnLst/>
              <a:rect r="r" b="b" t="t" l="l"/>
              <a:pathLst>
                <a:path h="722778" w="2010300">
                  <a:moveTo>
                    <a:pt x="1707459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82174"/>
                  </a:cubicBezTo>
                  <a:cubicBezTo>
                    <a:pt x="0" y="397747"/>
                    <a:pt x="66279" y="492887"/>
                    <a:pt x="162037" y="537029"/>
                  </a:cubicBezTo>
                  <a:lnTo>
                    <a:pt x="162037" y="722778"/>
                  </a:lnTo>
                  <a:lnTo>
                    <a:pt x="353844" y="563310"/>
                  </a:lnTo>
                  <a:lnTo>
                    <a:pt x="1707459" y="563310"/>
                  </a:lnTo>
                  <a:cubicBezTo>
                    <a:pt x="1883851" y="563310"/>
                    <a:pt x="2010288" y="439798"/>
                    <a:pt x="2010288" y="282162"/>
                  </a:cubicBezTo>
                  <a:cubicBezTo>
                    <a:pt x="2010300" y="123512"/>
                    <a:pt x="1883851" y="0"/>
                    <a:pt x="1707459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"I'm worried about letting control go — when I have to decide who will touch my money, who can manage it, what sites I can enter information without it being sold — I'm essentially gambling a lot of money I can't control"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306258" y="1322897"/>
            <a:ext cx="2677464" cy="632866"/>
            <a:chOff x="0" y="0"/>
            <a:chExt cx="705176" cy="16668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05176" cy="166681"/>
            </a:xfrm>
            <a:custGeom>
              <a:avLst/>
              <a:gdLst/>
              <a:ahLst/>
              <a:cxnLst/>
              <a:rect r="r" b="b" t="t" l="l"/>
              <a:pathLst>
                <a:path h="166681" w="705176">
                  <a:moveTo>
                    <a:pt x="0" y="0"/>
                  </a:moveTo>
                  <a:lnTo>
                    <a:pt x="705176" y="0"/>
                  </a:lnTo>
                  <a:lnTo>
                    <a:pt x="705176" y="166681"/>
                  </a:lnTo>
                  <a:lnTo>
                    <a:pt x="0" y="16668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Annoying filing taxes (different regions esp)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90257" y="2096475"/>
            <a:ext cx="2644666" cy="704842"/>
            <a:chOff x="0" y="0"/>
            <a:chExt cx="696537" cy="185637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96537" cy="185637"/>
            </a:xfrm>
            <a:custGeom>
              <a:avLst/>
              <a:gdLst/>
              <a:ahLst/>
              <a:cxnLst/>
              <a:rect r="r" b="b" t="t" l="l"/>
              <a:pathLst>
                <a:path h="185637" w="696537">
                  <a:moveTo>
                    <a:pt x="0" y="0"/>
                  </a:moveTo>
                  <a:lnTo>
                    <a:pt x="696537" y="0"/>
                  </a:lnTo>
                  <a:lnTo>
                    <a:pt x="696537" y="185637"/>
                  </a:lnTo>
                  <a:lnTo>
                    <a:pt x="0" y="18563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Believes every person should split finances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Parents work with a lot of money so trust a money manager to allow time for life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00824" y="9119826"/>
            <a:ext cx="2534099" cy="851941"/>
            <a:chOff x="0" y="0"/>
            <a:chExt cx="667417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24380"/>
            </a:xfrm>
            <a:custGeom>
              <a:avLst/>
              <a:gdLst/>
              <a:ahLst/>
              <a:cxnLst/>
              <a:rect r="r" b="b" t="t" l="l"/>
              <a:pathLst>
                <a:path h="224380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Took Girls Inc program to learn more about percentages to invest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164697" y="1375714"/>
            <a:ext cx="2920667" cy="915411"/>
            <a:chOff x="0" y="0"/>
            <a:chExt cx="769229" cy="241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41096"/>
            </a:xfrm>
            <a:custGeom>
              <a:avLst/>
              <a:gdLst/>
              <a:ahLst/>
              <a:cxnLst/>
              <a:rect r="r" b="b" t="t" l="l"/>
              <a:pathLst>
                <a:path h="241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Day trading is dangerous because a lot of earnings will go to taxes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323207"/>
            <a:ext cx="2678610" cy="1090066"/>
            <a:chOff x="0" y="0"/>
            <a:chExt cx="705477" cy="287096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05477" cy="287096"/>
            </a:xfrm>
            <a:custGeom>
              <a:avLst/>
              <a:gdLst/>
              <a:ahLst/>
              <a:cxnLst/>
              <a:rect r="r" b="b" t="t" l="l"/>
              <a:pathLst>
                <a:path h="287096" w="705477">
                  <a:moveTo>
                    <a:pt x="0" y="0"/>
                  </a:moveTo>
                  <a:lnTo>
                    <a:pt x="705477" y="0"/>
                  </a:lnTo>
                  <a:lnTo>
                    <a:pt x="70547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Winning stories of investing in options are dangerous and even she doesn't have understanding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00824" y="6834091"/>
            <a:ext cx="2394291" cy="976593"/>
            <a:chOff x="0" y="0"/>
            <a:chExt cx="630595" cy="25721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257210"/>
            </a:xfrm>
            <a:custGeom>
              <a:avLst/>
              <a:gdLst/>
              <a:ahLst/>
              <a:cxnLst/>
              <a:rect r="r" b="b" t="t" l="l"/>
              <a:pathLst>
                <a:path h="257210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Does taxes herself and runs by family accountant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332609" y="5405479"/>
            <a:ext cx="2532520" cy="1804441"/>
            <a:chOff x="0" y="0"/>
            <a:chExt cx="667001" cy="475244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475244"/>
            </a:xfrm>
            <a:custGeom>
              <a:avLst/>
              <a:gdLst/>
              <a:ahLst/>
              <a:cxnLst/>
              <a:rect r="r" b="b" t="t" l="l"/>
              <a:pathLst>
                <a:path h="475244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475244"/>
                  </a:lnTo>
                  <a:lnTo>
                    <a:pt x="0" y="4752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Splits money 1/3 to sure investments (S&amp;P 500), 1/3 to companies with 80-90% chance of increasing (Apple, Google, etc), and 1/3 to cheap risky stocks ($15-$20)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00824" y="8020234"/>
            <a:ext cx="2410764" cy="851941"/>
            <a:chOff x="0" y="0"/>
            <a:chExt cx="634934" cy="22438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24380"/>
            </a:xfrm>
            <a:custGeom>
              <a:avLst/>
              <a:gdLst/>
              <a:ahLst/>
              <a:cxnLst/>
              <a:rect r="r" b="b" t="t" l="l"/>
              <a:pathLst>
                <a:path h="224380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Googles intensely to figure out taxes but only follows .gov sites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046262" y="6075607"/>
            <a:ext cx="2887727" cy="851941"/>
            <a:chOff x="0" y="0"/>
            <a:chExt cx="760554" cy="224380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224380"/>
            </a:xfrm>
            <a:custGeom>
              <a:avLst/>
              <a:gdLst/>
              <a:ahLst/>
              <a:cxnLst/>
              <a:rect r="r" b="b" t="t" l="l"/>
              <a:pathLst>
                <a:path h="224380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Asks parents to help make investment decisions to practice on larger amounts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316858" y="7448045"/>
            <a:ext cx="2548270" cy="1328191"/>
            <a:chOff x="0" y="0"/>
            <a:chExt cx="671149" cy="34981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71149" cy="349812"/>
            </a:xfrm>
            <a:custGeom>
              <a:avLst/>
              <a:gdLst/>
              <a:ahLst/>
              <a:cxnLst/>
              <a:rect r="r" b="b" t="t" l="l"/>
              <a:pathLst>
                <a:path h="349812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25% of her income goes to savings account that is untouchable, 5-10% to fun, rent &amp; utilities, and rest to investing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027212" y="7127573"/>
            <a:ext cx="2906777" cy="1328191"/>
            <a:chOff x="0" y="0"/>
            <a:chExt cx="765571" cy="349812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765571" cy="349812"/>
            </a:xfrm>
            <a:custGeom>
              <a:avLst/>
              <a:gdLst/>
              <a:ahLst/>
              <a:cxnLst/>
              <a:rect r="r" b="b" t="t" l="l"/>
              <a:pathLst>
                <a:path h="34981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Been researching about options for a year but not committing cause uncertain despite seeing Robinhood encouraging 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539967" y="684722"/>
            <a:ext cx="2253998" cy="983183"/>
            <a:chOff x="0" y="0"/>
            <a:chExt cx="593646" cy="258945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can be reckless with stocks because they are intangible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1882506"/>
            <a:ext cx="2253998" cy="983183"/>
            <a:chOff x="0" y="0"/>
            <a:chExt cx="593646" cy="258945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is a lot of jargon involved with personal finance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3058796"/>
            <a:ext cx="2253998" cy="1090066"/>
            <a:chOff x="0" y="0"/>
            <a:chExt cx="593646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It is possible to research and learn about investing through the Internet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975338" y="316284"/>
            <a:ext cx="3108372" cy="983183"/>
            <a:chOff x="0" y="0"/>
            <a:chExt cx="818666" cy="258945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Financial advisors are necessary when investing large amounts of money for their expertise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002352" y="1480443"/>
            <a:ext cx="3081358" cy="851941"/>
            <a:chOff x="0" y="0"/>
            <a:chExt cx="811551" cy="224380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Stocks and investing are necessary for long term money storage 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5265083" y="454040"/>
            <a:ext cx="2751443" cy="851941"/>
            <a:chOff x="0" y="0"/>
            <a:chExt cx="724660" cy="224380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are nuances in the stock market that are lucrative (ie. options)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5265083" y="1412013"/>
            <a:ext cx="2751443" cy="1200138"/>
            <a:chOff x="0" y="0"/>
            <a:chExt cx="724660" cy="316086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724660" cy="316086"/>
            </a:xfrm>
            <a:custGeom>
              <a:avLst/>
              <a:gdLst/>
              <a:ahLst/>
              <a:cxnLst/>
              <a:rect r="r" b="b" t="t" l="l"/>
              <a:pathLst>
                <a:path h="316086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16086"/>
                  </a:lnTo>
                  <a:lnTo>
                    <a:pt x="0" y="31608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invest in the stock market without knowledge (day trading and options) and often lose real money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0032334" y="5744025"/>
            <a:ext cx="1761631" cy="1090066"/>
            <a:chOff x="0" y="0"/>
            <a:chExt cx="463969" cy="287096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463969" cy="287096"/>
            </a:xfrm>
            <a:custGeom>
              <a:avLst/>
              <a:gdLst/>
              <a:ahLst/>
              <a:cxnLst/>
              <a:rect r="r" b="b" t="t" l="l"/>
              <a:pathLst>
                <a:path h="287096" w="463969">
                  <a:moveTo>
                    <a:pt x="0" y="0"/>
                  </a:moveTo>
                  <a:lnTo>
                    <a:pt x="463969" y="0"/>
                  </a:lnTo>
                  <a:lnTo>
                    <a:pt x="46396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Dependent on financial advisors to make large investments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58836" y="6957916"/>
            <a:ext cx="2235129" cy="899882"/>
            <a:chOff x="0" y="0"/>
            <a:chExt cx="588676" cy="237006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Happy taking ownership of her own finances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39967" y="8010197"/>
            <a:ext cx="2235129" cy="851941"/>
            <a:chOff x="0" y="0"/>
            <a:chExt cx="588676" cy="224380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24380"/>
            </a:xfrm>
            <a:custGeom>
              <a:avLst/>
              <a:gdLst/>
              <a:ahLst/>
              <a:cxnLst/>
              <a:rect r="r" b="b" t="t" l="l"/>
              <a:pathLst>
                <a:path h="22438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Enjoys investing once taught how to make returns reliably 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57823" y="5405479"/>
            <a:ext cx="2695753" cy="1024307"/>
            <a:chOff x="0" y="0"/>
            <a:chExt cx="709993" cy="26977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709993" cy="269776"/>
            </a:xfrm>
            <a:custGeom>
              <a:avLst/>
              <a:gdLst/>
              <a:ahLst/>
              <a:cxnLst/>
              <a:rect r="r" b="b" t="t" l="l"/>
              <a:pathLst>
                <a:path h="269776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69776"/>
                  </a:lnTo>
                  <a:lnTo>
                    <a:pt x="0" y="26977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Worry about always personally staying ahead of inflation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2078154" y="6587376"/>
            <a:ext cx="2695753" cy="785795"/>
            <a:chOff x="0" y="0"/>
            <a:chExt cx="709993" cy="206958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Proud of how she splits up and follows her budget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78154" y="7611296"/>
            <a:ext cx="2665896" cy="851941"/>
            <a:chOff x="0" y="0"/>
            <a:chExt cx="702129" cy="224380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Feels disempowered when online resources don't teach concepts throughly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8672787"/>
            <a:ext cx="2665896" cy="1328191"/>
            <a:chOff x="0" y="0"/>
            <a:chExt cx="702129" cy="349812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2129" cy="349812"/>
            </a:xfrm>
            <a:custGeom>
              <a:avLst/>
              <a:gdLst/>
              <a:ahLst/>
              <a:cxnLst/>
              <a:rect r="r" b="b" t="t" l="l"/>
              <a:pathLst>
                <a:path h="349812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Anxious for others who do not have financial education and make poor investment decisions that affect their real lives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5013314" y="5518322"/>
            <a:ext cx="2864008" cy="1090066"/>
            <a:chOff x="0" y="0"/>
            <a:chExt cx="754307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54307" cy="287096"/>
            </a:xfrm>
            <a:custGeom>
              <a:avLst/>
              <a:gdLst/>
              <a:ahLst/>
              <a:cxnLst/>
              <a:rect r="r" b="b" t="t" l="l"/>
              <a:pathLst>
                <a:path h="287096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Annoyed that there isn't a integrated simulation system for her to practice before starting to invest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5013314" y="6770314"/>
            <a:ext cx="2864008" cy="1090066"/>
            <a:chOff x="0" y="0"/>
            <a:chExt cx="754307" cy="287096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54307" cy="287096"/>
            </a:xfrm>
            <a:custGeom>
              <a:avLst/>
              <a:gdLst/>
              <a:ahLst/>
              <a:cxnLst/>
              <a:rect r="r" b="b" t="t" l="l"/>
              <a:pathLst>
                <a:path h="287096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Troubled that enjoying life comes at the expense of heavy research and thought in investing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03789" y="8020269"/>
            <a:ext cx="2883058" cy="855802"/>
            <a:chOff x="0" y="0"/>
            <a:chExt cx="759324" cy="225396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Frustrated how long it takes to figure out some personal finance concepts (taxes)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6218714" y="1667905"/>
            <a:ext cx="2797185" cy="909520"/>
            <a:chOff x="0" y="0"/>
            <a:chExt cx="736707" cy="239544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36707" cy="239544"/>
            </a:xfrm>
            <a:custGeom>
              <a:avLst/>
              <a:gdLst/>
              <a:ahLst/>
              <a:cxnLst/>
              <a:rect r="r" b="b" t="t" l="l"/>
              <a:pathLst>
                <a:path h="239544" w="736707">
                  <a:moveTo>
                    <a:pt x="0" y="0"/>
                  </a:moveTo>
                  <a:lnTo>
                    <a:pt x="736707" y="0"/>
                  </a:lnTo>
                  <a:lnTo>
                    <a:pt x="736707" y="239544"/>
                  </a:lnTo>
                  <a:lnTo>
                    <a:pt x="0" y="2395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 central hub to teach everything so parents did a lot of answering questions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412418" y="5943941"/>
            <a:ext cx="2739057" cy="717492"/>
            <a:chOff x="0" y="0"/>
            <a:chExt cx="721398" cy="188969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21398" cy="188969"/>
            </a:xfrm>
            <a:custGeom>
              <a:avLst/>
              <a:gdLst/>
              <a:ahLst/>
              <a:cxnLst/>
              <a:rect r="r" b="b" t="t" l="l"/>
              <a:pathLst>
                <a:path h="188969" w="721398">
                  <a:moveTo>
                    <a:pt x="0" y="0"/>
                  </a:moveTo>
                  <a:lnTo>
                    <a:pt x="721398" y="0"/>
                  </a:lnTo>
                  <a:lnTo>
                    <a:pt x="721398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Keeps her summer earnings in her own account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336629" y="3631915"/>
            <a:ext cx="2560034" cy="802270"/>
            <a:chOff x="0" y="0"/>
            <a:chExt cx="674248" cy="211298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211298"/>
            </a:xfrm>
            <a:custGeom>
              <a:avLst/>
              <a:gdLst/>
              <a:ahLst/>
              <a:cxnLst/>
              <a:rect r="r" b="b" t="t" l="l"/>
              <a:pathLst>
                <a:path h="211298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11298"/>
                  </a:lnTo>
                  <a:lnTo>
                    <a:pt x="0" y="21129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Lots of online resources to learn about investing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02352" y="2485539"/>
            <a:ext cx="3081358" cy="688843"/>
            <a:chOff x="0" y="0"/>
            <a:chExt cx="811551" cy="18142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 stock market is a sound, safe, and reliable investment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306258" y="2903576"/>
            <a:ext cx="2620775" cy="613816"/>
            <a:chOff x="0" y="0"/>
            <a:chExt cx="690245" cy="161664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90245" cy="161664"/>
            </a:xfrm>
            <a:custGeom>
              <a:avLst/>
              <a:gdLst/>
              <a:ahLst/>
              <a:cxnLst/>
              <a:rect r="r" b="b" t="t" l="l"/>
              <a:pathLst>
                <a:path h="161664" w="690245">
                  <a:moveTo>
                    <a:pt x="0" y="0"/>
                  </a:moveTo>
                  <a:lnTo>
                    <a:pt x="690245" y="0"/>
                  </a:lnTo>
                  <a:lnTo>
                    <a:pt x="690245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Fun to do investing decisions herself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6373252" y="8655789"/>
            <a:ext cx="2484998" cy="1315978"/>
            <a:chOff x="0" y="0"/>
            <a:chExt cx="654485" cy="346595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654485" cy="346595"/>
            </a:xfrm>
            <a:custGeom>
              <a:avLst/>
              <a:gdLst/>
              <a:ahLst/>
              <a:cxnLst/>
              <a:rect r="r" b="b" t="t" l="l"/>
              <a:pathLst>
                <a:path h="346595" w="654485">
                  <a:moveTo>
                    <a:pt x="0" y="0"/>
                  </a:moveTo>
                  <a:lnTo>
                    <a:pt x="654485" y="0"/>
                  </a:lnTo>
                  <a:lnTo>
                    <a:pt x="654485" y="346595"/>
                  </a:lnTo>
                  <a:lnTo>
                    <a:pt x="0" y="34659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Started investing with Fidelity because of educational resources for new members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3191666" y="2399682"/>
            <a:ext cx="2945599" cy="849276"/>
            <a:chOff x="0" y="0"/>
            <a:chExt cx="775796" cy="223678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75796" cy="223678"/>
            </a:xfrm>
            <a:custGeom>
              <a:avLst/>
              <a:gdLst/>
              <a:ahLst/>
              <a:cxnLst/>
              <a:rect r="r" b="b" t="t" l="l"/>
              <a:pathLst>
                <a:path h="223678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223678"/>
                  </a:lnTo>
                  <a:lnTo>
                    <a:pt x="0" y="22367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Daunting to Google "What is a stock" since it is so broad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15265083" y="2774077"/>
            <a:ext cx="2751443" cy="1220257"/>
            <a:chOff x="0" y="0"/>
            <a:chExt cx="724660" cy="321385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24660" cy="321385"/>
            </a:xfrm>
            <a:custGeom>
              <a:avLst/>
              <a:gdLst/>
              <a:ahLst/>
              <a:cxnLst/>
              <a:rect r="r" b="b" t="t" l="l"/>
              <a:pathLst>
                <a:path h="321385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1385"/>
                  </a:lnTo>
                  <a:lnTo>
                    <a:pt x="0" y="3213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Everyone should learn about personal finance from a young age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11988845" y="3370981"/>
            <a:ext cx="3081358" cy="688843"/>
            <a:chOff x="0" y="0"/>
            <a:chExt cx="811551" cy="181424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Online investing sites can steal personal information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3739333" y="4266331"/>
            <a:ext cx="4277194" cy="613816"/>
            <a:chOff x="0" y="0"/>
            <a:chExt cx="1126504" cy="161664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1126504" cy="161664"/>
            </a:xfrm>
            <a:custGeom>
              <a:avLst/>
              <a:gdLst/>
              <a:ahLst/>
              <a:cxnLst/>
              <a:rect r="r" b="b" t="t" l="l"/>
              <a:pathLst>
                <a:path h="161664" w="1126504">
                  <a:moveTo>
                    <a:pt x="0" y="0"/>
                  </a:moveTo>
                  <a:lnTo>
                    <a:pt x="1126504" y="0"/>
                  </a:lnTo>
                  <a:lnTo>
                    <a:pt x="1126504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Savings accounts are essentially losing money over time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3151475" y="8938531"/>
            <a:ext cx="2608234" cy="375691"/>
            <a:chOff x="0" y="0"/>
            <a:chExt cx="686942" cy="98948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686942" cy="98948"/>
            </a:xfrm>
            <a:custGeom>
              <a:avLst/>
              <a:gdLst/>
              <a:ahLst/>
              <a:cxnLst/>
              <a:rect r="r" b="b" t="t" l="l"/>
              <a:pathLst>
                <a:path h="98948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 investment app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3191666" y="9438047"/>
            <a:ext cx="2917024" cy="736411"/>
            <a:chOff x="0" y="0"/>
            <a:chExt cx="768270" cy="193952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768270" cy="193952"/>
            </a:xfrm>
            <a:custGeom>
              <a:avLst/>
              <a:gdLst/>
              <a:ahLst/>
              <a:cxnLst/>
              <a:rect r="r" b="b" t="t" l="l"/>
              <a:pathLst>
                <a:path h="193952" w="768270">
                  <a:moveTo>
                    <a:pt x="0" y="0"/>
                  </a:moveTo>
                  <a:lnTo>
                    <a:pt x="768270" y="0"/>
                  </a:lnTo>
                  <a:lnTo>
                    <a:pt x="768270" y="193952"/>
                  </a:lnTo>
                  <a:lnTo>
                    <a:pt x="0" y="19395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First practiced for 3 months with small amount of money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6327765" y="2711070"/>
            <a:ext cx="2697660" cy="1151976"/>
            <a:chOff x="0" y="0"/>
            <a:chExt cx="710495" cy="303401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710495" cy="303401"/>
            </a:xfrm>
            <a:custGeom>
              <a:avLst/>
              <a:gdLst/>
              <a:ahLst/>
              <a:cxnLst/>
              <a:rect r="r" b="b" t="t" l="l"/>
              <a:pathLst>
                <a:path h="303401" w="710495">
                  <a:moveTo>
                    <a:pt x="0" y="0"/>
                  </a:moveTo>
                  <a:lnTo>
                    <a:pt x="710495" y="0"/>
                  </a:lnTo>
                  <a:lnTo>
                    <a:pt x="710495" y="303401"/>
                  </a:lnTo>
                  <a:lnTo>
                    <a:pt x="0" y="30340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Stocks are good for secure long term money, but some want big profits that only options can provide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6506602" y="4055162"/>
            <a:ext cx="1799882" cy="858482"/>
            <a:chOff x="0" y="0"/>
            <a:chExt cx="474043" cy="226102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474043" cy="226102"/>
            </a:xfrm>
            <a:custGeom>
              <a:avLst/>
              <a:gdLst/>
              <a:ahLst/>
              <a:cxnLst/>
              <a:rect r="r" b="b" t="t" l="l"/>
              <a:pathLst>
                <a:path h="226102" w="474043">
                  <a:moveTo>
                    <a:pt x="0" y="0"/>
                  </a:moveTo>
                  <a:lnTo>
                    <a:pt x="474043" y="0"/>
                  </a:lnTo>
                  <a:lnTo>
                    <a:pt x="474043" y="226102"/>
                  </a:lnTo>
                  <a:lnTo>
                    <a:pt x="0" y="22610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MBA mom and dad invests heavily 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102144" y="112350"/>
            <a:ext cx="1851397" cy="1090066"/>
            <a:chOff x="0" y="0"/>
            <a:chExt cx="487611" cy="287096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487611" cy="287096"/>
            </a:xfrm>
            <a:custGeom>
              <a:avLst/>
              <a:gdLst/>
              <a:ahLst/>
              <a:cxnLst/>
              <a:rect r="r" b="b" t="t" l="l"/>
              <a:pathLst>
                <a:path h="287096" w="487611">
                  <a:moveTo>
                    <a:pt x="0" y="0"/>
                  </a:moveTo>
                  <a:lnTo>
                    <a:pt x="487611" y="0"/>
                  </a:lnTo>
                  <a:lnTo>
                    <a:pt x="48761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Stocks are worrisome cause they are intangible like gambling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3121262" y="3344119"/>
            <a:ext cx="3057832" cy="1090066"/>
            <a:chOff x="0" y="0"/>
            <a:chExt cx="805355" cy="287096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805355" cy="287096"/>
            </a:xfrm>
            <a:custGeom>
              <a:avLst/>
              <a:gdLst/>
              <a:ahLst/>
              <a:cxnLst/>
              <a:rect r="r" b="b" t="t" l="l"/>
              <a:pathLst>
                <a:path h="287096" w="805355">
                  <a:moveTo>
                    <a:pt x="0" y="0"/>
                  </a:moveTo>
                  <a:lnTo>
                    <a:pt x="805355" y="0"/>
                  </a:lnTo>
                  <a:lnTo>
                    <a:pt x="805355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Worried when higher salary and has to give another control or enter information in potentially unsafe websites</a:t>
              </a: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46436" y="4529436"/>
            <a:ext cx="6226816" cy="375691"/>
            <a:chOff x="0" y="0"/>
            <a:chExt cx="1639985" cy="98948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1639985" cy="98948"/>
            </a:xfrm>
            <a:custGeom>
              <a:avLst/>
              <a:gdLst/>
              <a:ahLst/>
              <a:cxnLst/>
              <a:rect r="r" b="b" t="t" l="l"/>
              <a:pathLst>
                <a:path h="98948" w="1639985">
                  <a:moveTo>
                    <a:pt x="0" y="0"/>
                  </a:moveTo>
                  <a:lnTo>
                    <a:pt x="1639985" y="0"/>
                  </a:lnTo>
                  <a:lnTo>
                    <a:pt x="1639985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Stocks over savings account is a must to stay ahead of inflation </a:t>
              </a: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10172016" y="4299828"/>
            <a:ext cx="3239086" cy="613816"/>
            <a:chOff x="0" y="0"/>
            <a:chExt cx="853093" cy="161664"/>
          </a:xfrm>
        </p:grpSpPr>
        <p:sp>
          <p:nvSpPr>
            <p:cNvPr name="Freeform 147" id="147"/>
            <p:cNvSpPr/>
            <p:nvPr/>
          </p:nvSpPr>
          <p:spPr>
            <a:xfrm>
              <a:off x="0" y="0"/>
              <a:ext cx="853093" cy="161664"/>
            </a:xfrm>
            <a:custGeom>
              <a:avLst/>
              <a:gdLst/>
              <a:ahLst/>
              <a:cxnLst/>
              <a:rect r="r" b="b" t="t" l="l"/>
              <a:pathLst>
                <a:path h="161664" w="853093">
                  <a:moveTo>
                    <a:pt x="0" y="0"/>
                  </a:moveTo>
                  <a:lnTo>
                    <a:pt x="853093" y="0"/>
                  </a:lnTo>
                  <a:lnTo>
                    <a:pt x="853093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Practicing investing is better before committing</a:t>
              </a:r>
            </a:p>
          </p:txBody>
        </p:sp>
      </p:grpSp>
      <p:grpSp>
        <p:nvGrpSpPr>
          <p:cNvPr name="Group 149" id="149"/>
          <p:cNvGrpSpPr/>
          <p:nvPr/>
        </p:nvGrpSpPr>
        <p:grpSpPr>
          <a:xfrm rot="0">
            <a:off x="9401175" y="9018893"/>
            <a:ext cx="2392790" cy="1157696"/>
            <a:chOff x="0" y="0"/>
            <a:chExt cx="630200" cy="304908"/>
          </a:xfrm>
        </p:grpSpPr>
        <p:sp>
          <p:nvSpPr>
            <p:cNvPr name="Freeform 150" id="150"/>
            <p:cNvSpPr/>
            <p:nvPr/>
          </p:nvSpPr>
          <p:spPr>
            <a:xfrm>
              <a:off x="0" y="0"/>
              <a:ext cx="630200" cy="304908"/>
            </a:xfrm>
            <a:custGeom>
              <a:avLst/>
              <a:gdLst/>
              <a:ahLst/>
              <a:cxnLst/>
              <a:rect r="r" b="b" t="t" l="l"/>
              <a:pathLst>
                <a:path h="304908" w="630200">
                  <a:moveTo>
                    <a:pt x="0" y="0"/>
                  </a:moveTo>
                  <a:lnTo>
                    <a:pt x="630200" y="0"/>
                  </a:lnTo>
                  <a:lnTo>
                    <a:pt x="630200" y="304908"/>
                  </a:lnTo>
                  <a:lnTo>
                    <a:pt x="0" y="30490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51" id="15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Troubled how the future will be when she has more money and investing is less a game</a:t>
              </a: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14992983" y="9085621"/>
            <a:ext cx="2883058" cy="855802"/>
            <a:chOff x="0" y="0"/>
            <a:chExt cx="759324" cy="225396"/>
          </a:xfrm>
        </p:grpSpPr>
        <p:sp>
          <p:nvSpPr>
            <p:cNvPr name="Freeform 153" id="153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54" id="15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Skeptical of online sites and potential financial scams</a:t>
              </a:r>
            </a:p>
          </p:txBody>
        </p:sp>
      </p:grpSp>
      <p:grpSp>
        <p:nvGrpSpPr>
          <p:cNvPr name="Group 155" id="155"/>
          <p:cNvGrpSpPr/>
          <p:nvPr/>
        </p:nvGrpSpPr>
        <p:grpSpPr>
          <a:xfrm rot="0">
            <a:off x="2027842" y="1530169"/>
            <a:ext cx="2115544" cy="2361803"/>
            <a:chOff x="0" y="0"/>
            <a:chExt cx="557180" cy="622039"/>
          </a:xfrm>
        </p:grpSpPr>
        <p:sp>
          <p:nvSpPr>
            <p:cNvPr name="Freeform 156" id="156"/>
            <p:cNvSpPr/>
            <p:nvPr/>
          </p:nvSpPr>
          <p:spPr>
            <a:xfrm>
              <a:off x="0" y="0"/>
              <a:ext cx="557180" cy="622039"/>
            </a:xfrm>
            <a:custGeom>
              <a:avLst/>
              <a:gdLst/>
              <a:ahLst/>
              <a:cxnLst/>
              <a:rect r="r" b="b" t="t" l="l"/>
              <a:pathLst>
                <a:path h="622039" w="557180">
                  <a:moveTo>
                    <a:pt x="0" y="0"/>
                  </a:moveTo>
                  <a:lnTo>
                    <a:pt x="557180" y="0"/>
                  </a:lnTo>
                  <a:lnTo>
                    <a:pt x="55718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57" id="15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Really hard to understand investing because it is intangible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11020383" y="1193196"/>
            <a:ext cx="2115544" cy="2361803"/>
            <a:chOff x="0" y="0"/>
            <a:chExt cx="557180" cy="622039"/>
          </a:xfrm>
        </p:grpSpPr>
        <p:sp>
          <p:nvSpPr>
            <p:cNvPr name="Freeform 159" id="159"/>
            <p:cNvSpPr/>
            <p:nvPr/>
          </p:nvSpPr>
          <p:spPr>
            <a:xfrm>
              <a:off x="0" y="0"/>
              <a:ext cx="557180" cy="622039"/>
            </a:xfrm>
            <a:custGeom>
              <a:avLst/>
              <a:gdLst/>
              <a:ahLst/>
              <a:cxnLst/>
              <a:rect r="r" b="b" t="t" l="l"/>
              <a:pathLst>
                <a:path h="622039" w="557180">
                  <a:moveTo>
                    <a:pt x="0" y="0"/>
                  </a:moveTo>
                  <a:lnTo>
                    <a:pt x="557180" y="0"/>
                  </a:lnTo>
                  <a:lnTo>
                    <a:pt x="55718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Stock investing is necessary to stay ahead of inflation</a:t>
              </a: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5212721" y="806629"/>
            <a:ext cx="2473399" cy="2591308"/>
            <a:chOff x="0" y="0"/>
            <a:chExt cx="651430" cy="682484"/>
          </a:xfrm>
        </p:grpSpPr>
        <p:sp>
          <p:nvSpPr>
            <p:cNvPr name="Freeform 162" id="162"/>
            <p:cNvSpPr/>
            <p:nvPr/>
          </p:nvSpPr>
          <p:spPr>
            <a:xfrm>
              <a:off x="0" y="0"/>
              <a:ext cx="651430" cy="682484"/>
            </a:xfrm>
            <a:custGeom>
              <a:avLst/>
              <a:gdLst/>
              <a:ahLst/>
              <a:cxnLst/>
              <a:rect r="r" b="b" t="t" l="l"/>
              <a:pathLst>
                <a:path h="682484" w="651430">
                  <a:moveTo>
                    <a:pt x="0" y="0"/>
                  </a:moveTo>
                  <a:lnTo>
                    <a:pt x="651430" y="0"/>
                  </a:lnTo>
                  <a:lnTo>
                    <a:pt x="651430" y="682484"/>
                  </a:lnTo>
                  <a:lnTo>
                    <a:pt x="0" y="68248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Makes sense to play around with stocks while you have low income; advisor is necessary for safety with higher income</a:t>
              </a: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1716842" y="6315642"/>
            <a:ext cx="2473399" cy="2361803"/>
            <a:chOff x="0" y="0"/>
            <a:chExt cx="651430" cy="622039"/>
          </a:xfrm>
        </p:grpSpPr>
        <p:sp>
          <p:nvSpPr>
            <p:cNvPr name="Freeform 165" id="165"/>
            <p:cNvSpPr/>
            <p:nvPr/>
          </p:nvSpPr>
          <p:spPr>
            <a:xfrm>
              <a:off x="0" y="0"/>
              <a:ext cx="651430" cy="622039"/>
            </a:xfrm>
            <a:custGeom>
              <a:avLst/>
              <a:gdLst/>
              <a:ahLst/>
              <a:cxnLst/>
              <a:rect r="r" b="b" t="t" l="l"/>
              <a:pathLst>
                <a:path h="622039" w="651430">
                  <a:moveTo>
                    <a:pt x="0" y="0"/>
                  </a:moveTo>
                  <a:lnTo>
                    <a:pt x="651430" y="0"/>
                  </a:lnTo>
                  <a:lnTo>
                    <a:pt x="65143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Consciously invests portions of income to savings account, utilities, fun, and stocks</a:t>
              </a: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14202726" y="1722674"/>
            <a:ext cx="2473399" cy="2361803"/>
            <a:chOff x="0" y="0"/>
            <a:chExt cx="651430" cy="622039"/>
          </a:xfrm>
        </p:grpSpPr>
        <p:sp>
          <p:nvSpPr>
            <p:cNvPr name="Freeform 168" id="168"/>
            <p:cNvSpPr/>
            <p:nvPr/>
          </p:nvSpPr>
          <p:spPr>
            <a:xfrm>
              <a:off x="0" y="0"/>
              <a:ext cx="651430" cy="622039"/>
            </a:xfrm>
            <a:custGeom>
              <a:avLst/>
              <a:gdLst/>
              <a:ahLst/>
              <a:cxnLst/>
              <a:rect r="r" b="b" t="t" l="l"/>
              <a:pathLst>
                <a:path h="622039" w="651430">
                  <a:moveTo>
                    <a:pt x="0" y="0"/>
                  </a:moveTo>
                  <a:lnTo>
                    <a:pt x="651430" y="0"/>
                  </a:lnTo>
                  <a:lnTo>
                    <a:pt x="65143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Necessary to education self well (though time consuming) before investing</a:t>
              </a: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11039475" y="6553611"/>
            <a:ext cx="2115544" cy="2361803"/>
            <a:chOff x="0" y="0"/>
            <a:chExt cx="557180" cy="622039"/>
          </a:xfrm>
        </p:grpSpPr>
        <p:sp>
          <p:nvSpPr>
            <p:cNvPr name="Freeform 171" id="171"/>
            <p:cNvSpPr/>
            <p:nvPr/>
          </p:nvSpPr>
          <p:spPr>
            <a:xfrm>
              <a:off x="0" y="0"/>
              <a:ext cx="557180" cy="622039"/>
            </a:xfrm>
            <a:custGeom>
              <a:avLst/>
              <a:gdLst/>
              <a:ahLst/>
              <a:cxnLst/>
              <a:rect r="r" b="b" t="t" l="l"/>
              <a:pathLst>
                <a:path h="622039" w="557180">
                  <a:moveTo>
                    <a:pt x="0" y="0"/>
                  </a:moveTo>
                  <a:lnTo>
                    <a:pt x="557180" y="0"/>
                  </a:lnTo>
                  <a:lnTo>
                    <a:pt x="55718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Troubled when stocks are no longer a game and need support for higher salary</a:t>
              </a: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14207311" y="6029019"/>
            <a:ext cx="2115544" cy="2361803"/>
            <a:chOff x="0" y="0"/>
            <a:chExt cx="557180" cy="622039"/>
          </a:xfrm>
        </p:grpSpPr>
        <p:sp>
          <p:nvSpPr>
            <p:cNvPr name="Freeform 174" id="174"/>
            <p:cNvSpPr/>
            <p:nvPr/>
          </p:nvSpPr>
          <p:spPr>
            <a:xfrm>
              <a:off x="0" y="0"/>
              <a:ext cx="557180" cy="622039"/>
            </a:xfrm>
            <a:custGeom>
              <a:avLst/>
              <a:gdLst/>
              <a:ahLst/>
              <a:cxnLst/>
              <a:rect r="r" b="b" t="t" l="l"/>
              <a:pathLst>
                <a:path h="622039" w="557180">
                  <a:moveTo>
                    <a:pt x="0" y="0"/>
                  </a:moveTo>
                  <a:lnTo>
                    <a:pt x="557180" y="0"/>
                  </a:lnTo>
                  <a:lnTo>
                    <a:pt x="55718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Worried about online sites being vague, unhelpful for some concepts, or scams</a:t>
              </a:r>
            </a:p>
          </p:txBody>
        </p:sp>
      </p:grpSp>
      <p:grpSp>
        <p:nvGrpSpPr>
          <p:cNvPr name="Group 176" id="176"/>
          <p:cNvGrpSpPr>
            <a:grpSpLocks noChangeAspect="true"/>
          </p:cNvGrpSpPr>
          <p:nvPr/>
        </p:nvGrpSpPr>
        <p:grpSpPr>
          <a:xfrm rot="0">
            <a:off x="8439834" y="4415764"/>
            <a:ext cx="1408333" cy="1455471"/>
            <a:chOff x="0" y="0"/>
            <a:chExt cx="6362700" cy="6575666"/>
          </a:xfrm>
        </p:grpSpPr>
        <p:sp>
          <p:nvSpPr>
            <p:cNvPr name="Freeform 177" id="177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-12353" t="-5957" b="-4582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077124"/>
            <a:ext cx="3585068" cy="3705064"/>
            <a:chOff x="0" y="0"/>
            <a:chExt cx="6362700" cy="6575666"/>
          </a:xfrm>
        </p:grpSpPr>
        <p:sp>
          <p:nvSpPr>
            <p:cNvPr name="Freeform 3" id="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5379595"/>
            <a:ext cx="820842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E1E"/>
                </a:solidFill>
                <a:latin typeface="DM Sans Bold"/>
              </a:rPr>
              <a:t>"Harrison"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507505"/>
            <a:ext cx="6281644" cy="52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1E1E1E"/>
                </a:solidFill>
                <a:latin typeface="DM Sans Bold"/>
              </a:rPr>
              <a:t>Stanford CS &amp; Econ '25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201045"/>
            <a:ext cx="5252125" cy="105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Interview length: 30 min</a:t>
            </a:r>
          </a:p>
          <a:p>
            <a:pPr>
              <a:lnSpc>
                <a:spcPts val="4201"/>
              </a:lnSpc>
            </a:pPr>
            <a:r>
              <a:rPr lang="en-US" sz="3000">
                <a:solidFill>
                  <a:srgbClr val="737373"/>
                </a:solidFill>
                <a:latin typeface="DM Sans Bold"/>
              </a:rPr>
              <a:t>Location: Wilbur Dining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336187" y="277100"/>
            <a:ext cx="1696270" cy="800024"/>
            <a:chOff x="0" y="0"/>
            <a:chExt cx="317152" cy="149581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17152" cy="149581"/>
            </a:xfrm>
            <a:custGeom>
              <a:avLst/>
              <a:gdLst/>
              <a:ahLst/>
              <a:cxnLst/>
              <a:rect r="r" b="b" t="t" l="l"/>
              <a:pathLst>
                <a:path h="149581" w="317152">
                  <a:moveTo>
                    <a:pt x="45641" y="0"/>
                  </a:moveTo>
                  <a:lnTo>
                    <a:pt x="271511" y="0"/>
                  </a:lnTo>
                  <a:cubicBezTo>
                    <a:pt x="296718" y="0"/>
                    <a:pt x="317152" y="20434"/>
                    <a:pt x="317152" y="45641"/>
                  </a:cubicBezTo>
                  <a:lnTo>
                    <a:pt x="317152" y="103940"/>
                  </a:lnTo>
                  <a:cubicBezTo>
                    <a:pt x="317152" y="129146"/>
                    <a:pt x="296718" y="149581"/>
                    <a:pt x="271511" y="149581"/>
                  </a:cubicBezTo>
                  <a:lnTo>
                    <a:pt x="45641" y="149581"/>
                  </a:lnTo>
                  <a:cubicBezTo>
                    <a:pt x="20434" y="149581"/>
                    <a:pt x="0" y="129146"/>
                    <a:pt x="0" y="103940"/>
                  </a:cubicBezTo>
                  <a:lnTo>
                    <a:pt x="0" y="45641"/>
                  </a:lnTo>
                  <a:cubicBezTo>
                    <a:pt x="0" y="20434"/>
                    <a:pt x="20434" y="0"/>
                    <a:pt x="45641" y="0"/>
                  </a:cubicBezTo>
                  <a:close/>
                </a:path>
              </a:pathLst>
            </a:custGeom>
            <a:solidFill>
              <a:srgbClr val="3AB85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Results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67088" y="878952"/>
            <a:ext cx="8138893" cy="3400458"/>
            <a:chOff x="0" y="0"/>
            <a:chExt cx="1702236" cy="7112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702247" cy="711200"/>
            </a:xfrm>
            <a:custGeom>
              <a:avLst/>
              <a:gdLst/>
              <a:ahLst/>
              <a:cxnLst/>
              <a:rect r="r" b="b" t="t" l="l"/>
              <a:pathLst>
                <a:path h="711200" w="1702247">
                  <a:moveTo>
                    <a:pt x="140465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1404655" y="551732"/>
                  </a:lnTo>
                  <a:cubicBezTo>
                    <a:pt x="1575798" y="551732"/>
                    <a:pt x="1702236" y="428220"/>
                    <a:pt x="1702236" y="275861"/>
                  </a:cubicBezTo>
                  <a:cubicBezTo>
                    <a:pt x="1702247" y="123512"/>
                    <a:pt x="1575798" y="0"/>
                    <a:pt x="1404655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“It’s pretty tricky to navigate, especially if you get sucked into Youtube personalities”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67088" y="4846254"/>
            <a:ext cx="9794595" cy="4370214"/>
            <a:chOff x="0" y="0"/>
            <a:chExt cx="2048523" cy="914023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048535" cy="914023"/>
            </a:xfrm>
            <a:custGeom>
              <a:avLst/>
              <a:gdLst/>
              <a:ahLst/>
              <a:cxnLst/>
              <a:rect r="r" b="b" t="t" l="l"/>
              <a:pathLst>
                <a:path h="914023" w="2048535">
                  <a:moveTo>
                    <a:pt x="1745043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86291"/>
                  </a:cubicBezTo>
                  <a:cubicBezTo>
                    <a:pt x="0" y="588992"/>
                    <a:pt x="66279" y="684133"/>
                    <a:pt x="162037" y="728274"/>
                  </a:cubicBezTo>
                  <a:lnTo>
                    <a:pt x="162037" y="914023"/>
                  </a:lnTo>
                  <a:lnTo>
                    <a:pt x="353844" y="754555"/>
                  </a:lnTo>
                  <a:lnTo>
                    <a:pt x="1745043" y="754555"/>
                  </a:lnTo>
                  <a:cubicBezTo>
                    <a:pt x="1922086" y="754555"/>
                    <a:pt x="2048523" y="631043"/>
                    <a:pt x="2048523" y="386249"/>
                  </a:cubicBezTo>
                  <a:cubicBezTo>
                    <a:pt x="2048535" y="123512"/>
                    <a:pt x="1922086" y="0"/>
                    <a:pt x="1745043" y="0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558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00"/>
                </a:lnSpc>
              </a:pPr>
            </a:p>
            <a:p>
              <a:pPr algn="ctr">
                <a:lnSpc>
                  <a:spcPts val="3600"/>
                </a:lnSpc>
              </a:pPr>
              <a:r>
                <a:rPr lang="en-US" sz="2400">
                  <a:solidFill>
                    <a:srgbClr val="000000"/>
                  </a:solidFill>
                  <a:latin typeface="DM Sans Bold"/>
                </a:rPr>
                <a:t>“The amount of money I was spending on computers was like a ton for a small child like me. I got seven hundred dollars to spend, I got to maximize it. I spent weeks and weeks getting familiar with the market; if it’s like a normal price for this type of hardware…like I spent many hours a day monitoring”</a:t>
              </a:r>
            </a:p>
            <a:p>
              <a:pPr algn="ctr">
                <a:lnSpc>
                  <a:spcPts val="3600"/>
                </a:lnSpc>
              </a:pP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FFA2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Analyze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1106053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Contradictions, tensions, surprises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insights &amp; needs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4331" y="2618065"/>
            <a:ext cx="1143061" cy="1220701"/>
            <a:chOff x="0" y="0"/>
            <a:chExt cx="812800" cy="868007"/>
          </a:xfrm>
        </p:grpSpPr>
        <p:sp>
          <p:nvSpPr>
            <p:cNvPr name="Freeform 5" id="5"/>
            <p:cNvSpPr/>
            <p:nvPr/>
          </p:nvSpPr>
          <p:spPr>
            <a:xfrm>
              <a:off x="-25667" y="0"/>
              <a:ext cx="864134" cy="868007"/>
            </a:xfrm>
            <a:custGeom>
              <a:avLst/>
              <a:gdLst/>
              <a:ahLst/>
              <a:cxnLst/>
              <a:rect r="r" b="b" t="t" l="l"/>
              <a:pathLst>
                <a:path h="868007" w="864134">
                  <a:moveTo>
                    <a:pt x="432067" y="0"/>
                  </a:moveTo>
                  <a:cubicBezTo>
                    <a:pt x="671003" y="1069"/>
                    <a:pt x="864134" y="195065"/>
                    <a:pt x="864134" y="434004"/>
                  </a:cubicBezTo>
                  <a:cubicBezTo>
                    <a:pt x="864134" y="672942"/>
                    <a:pt x="671003" y="866939"/>
                    <a:pt x="432067" y="868007"/>
                  </a:cubicBezTo>
                  <a:cubicBezTo>
                    <a:pt x="193131" y="866939"/>
                    <a:pt x="0" y="672942"/>
                    <a:pt x="0" y="434004"/>
                  </a:cubicBezTo>
                  <a:cubicBezTo>
                    <a:pt x="0" y="195065"/>
                    <a:pt x="193131" y="1069"/>
                    <a:pt x="4320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9361" y="1536915"/>
            <a:ext cx="1408488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 Bold"/>
              </a:rPr>
              <a:t>Contradictions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99361" y="3089490"/>
            <a:ext cx="14317972" cy="683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Parents may not be supportive of teen investment until they see good results. New investors may not trust investing till they see good results.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Parents want to teach children about finance concepts early but don't want them to know too much about the "adult details."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For those who chose to keep money in savings account for safety in the future, they are actually losing in the long term because of inflation.</a:t>
            </a:r>
          </a:p>
          <a:p>
            <a:pPr>
              <a:lnSpc>
                <a:spcPts val="4500"/>
              </a:lnSpc>
            </a:pPr>
          </a:p>
          <a:p>
            <a:pPr>
              <a:lnSpc>
                <a:spcPts val="4500"/>
              </a:lnSpc>
            </a:pPr>
          </a:p>
          <a:p>
            <a:pPr algn="l" marL="0" indent="0" lvl="0">
              <a:lnSpc>
                <a:spcPts val="45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9361" y="1536915"/>
            <a:ext cx="1408488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 Bold"/>
              </a:rPr>
              <a:t>Tensions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27936" y="3494278"/>
            <a:ext cx="14745871" cy="512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People are easily discouraged by unsuccessful investment stories in their social circle or the time it takes to learn about investing and the financial jargon.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Younger children are less excited about personal finance because they have no income, despite early practice being necessary for a better future.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Older people have trouble keeping up with investment trends and making sound decisions as the market might update without them knowing.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35A1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Introduction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496922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Team &amp; Domain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4331" y="2618065"/>
            <a:ext cx="1143061" cy="1220701"/>
            <a:chOff x="0" y="0"/>
            <a:chExt cx="812800" cy="868007"/>
          </a:xfrm>
        </p:grpSpPr>
        <p:sp>
          <p:nvSpPr>
            <p:cNvPr name="Freeform 5" id="5"/>
            <p:cNvSpPr/>
            <p:nvPr/>
          </p:nvSpPr>
          <p:spPr>
            <a:xfrm>
              <a:off x="-25667" y="0"/>
              <a:ext cx="864134" cy="868007"/>
            </a:xfrm>
            <a:custGeom>
              <a:avLst/>
              <a:gdLst/>
              <a:ahLst/>
              <a:cxnLst/>
              <a:rect r="r" b="b" t="t" l="l"/>
              <a:pathLst>
                <a:path h="868007" w="864134">
                  <a:moveTo>
                    <a:pt x="432067" y="0"/>
                  </a:moveTo>
                  <a:cubicBezTo>
                    <a:pt x="671003" y="1069"/>
                    <a:pt x="864134" y="195065"/>
                    <a:pt x="864134" y="434004"/>
                  </a:cubicBezTo>
                  <a:cubicBezTo>
                    <a:pt x="864134" y="672942"/>
                    <a:pt x="671003" y="866939"/>
                    <a:pt x="432067" y="868007"/>
                  </a:cubicBezTo>
                  <a:cubicBezTo>
                    <a:pt x="193131" y="866939"/>
                    <a:pt x="0" y="672942"/>
                    <a:pt x="0" y="434004"/>
                  </a:cubicBezTo>
                  <a:cubicBezTo>
                    <a:pt x="0" y="195065"/>
                    <a:pt x="193131" y="1069"/>
                    <a:pt x="4320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9361" y="1536915"/>
            <a:ext cx="1408488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 Bold"/>
              </a:rPr>
              <a:t>Surprises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99361" y="3494278"/>
            <a:ext cx="14104251" cy="569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Some younger generation learn personal finance independent from their parents.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People's willingness to invest (and even child habits) can be influenced by those around them.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DM Sans"/>
              </a:rPr>
              <a:t>While students can make their own financial decisions and have fun being independent, higher salaries, complex income packages, and busy lives means they inevitably need to find a trustworthy financial advisor.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FFB0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Summary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944991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Key takeaways and next steps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4331" y="2618065"/>
            <a:ext cx="1143061" cy="1220701"/>
            <a:chOff x="0" y="0"/>
            <a:chExt cx="812800" cy="868007"/>
          </a:xfrm>
        </p:grpSpPr>
        <p:sp>
          <p:nvSpPr>
            <p:cNvPr name="Freeform 5" id="5"/>
            <p:cNvSpPr/>
            <p:nvPr/>
          </p:nvSpPr>
          <p:spPr>
            <a:xfrm>
              <a:off x="-25667" y="0"/>
              <a:ext cx="864134" cy="868007"/>
            </a:xfrm>
            <a:custGeom>
              <a:avLst/>
              <a:gdLst/>
              <a:ahLst/>
              <a:cxnLst/>
              <a:rect r="r" b="b" t="t" l="l"/>
              <a:pathLst>
                <a:path h="868007" w="864134">
                  <a:moveTo>
                    <a:pt x="432067" y="0"/>
                  </a:moveTo>
                  <a:cubicBezTo>
                    <a:pt x="671003" y="1069"/>
                    <a:pt x="864134" y="195065"/>
                    <a:pt x="864134" y="434004"/>
                  </a:cubicBezTo>
                  <a:cubicBezTo>
                    <a:pt x="864134" y="672942"/>
                    <a:pt x="671003" y="866939"/>
                    <a:pt x="432067" y="868007"/>
                  </a:cubicBezTo>
                  <a:cubicBezTo>
                    <a:pt x="193131" y="866939"/>
                    <a:pt x="0" y="672942"/>
                    <a:pt x="0" y="434004"/>
                  </a:cubicBezTo>
                  <a:cubicBezTo>
                    <a:pt x="0" y="195065"/>
                    <a:pt x="193131" y="1069"/>
                    <a:pt x="4320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16011"/>
            <a:ext cx="1408488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 Bold"/>
              </a:rPr>
              <a:t>Summary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Summary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6016" y="2137046"/>
            <a:ext cx="17136460" cy="758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Interviewed 6 people across varied income, age, and independence.</a:t>
            </a:r>
          </a:p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It is not just a literacy problem. There are plenty of resources, but there are constraints of time, support, and confidence that prevents people from starting to invest.</a:t>
            </a:r>
          </a:p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It is empowering and fun to invest at a young age. However, people find it hard keep up with, so often chose to minimize investing later in life.</a:t>
            </a:r>
          </a:p>
          <a:p>
            <a:pPr algn="l"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This is as much a branding game as a product game. Things like (1) necessity of investing (2) building trust of an online platform (3) rewriting the mindset that investing is hard to start must be overcome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9361" y="1536915"/>
            <a:ext cx="1408488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DM Sans Bold"/>
              </a:rPr>
              <a:t>Next Steps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Summary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99361" y="3218053"/>
            <a:ext cx="14933095" cy="469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Continue interviewing diverse personas</a:t>
            </a:r>
          </a:p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Continue synthesizing and drawing insights from interviews</a:t>
            </a:r>
          </a:p>
          <a:p>
            <a:pPr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Narrow down problem domain within investing for personal finance</a:t>
            </a:r>
          </a:p>
          <a:p>
            <a:pPr algn="l" marL="690881" indent="-345440" lvl="1">
              <a:lnSpc>
                <a:spcPts val="7648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DM Sans"/>
              </a:rPr>
              <a:t>HMW statements and experience prototyping as next steps of the design thinking process!!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bg>
      <p:bgPr>
        <a:solidFill>
          <a:srgbClr val="AA9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Appendix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72183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Additional information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306258" y="1322897"/>
            <a:ext cx="2677464" cy="632866"/>
            <a:chOff x="0" y="0"/>
            <a:chExt cx="705176" cy="16668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05176" cy="166681"/>
            </a:xfrm>
            <a:custGeom>
              <a:avLst/>
              <a:gdLst/>
              <a:ahLst/>
              <a:cxnLst/>
              <a:rect r="r" b="b" t="t" l="l"/>
              <a:pathLst>
                <a:path h="166681" w="705176">
                  <a:moveTo>
                    <a:pt x="0" y="0"/>
                  </a:moveTo>
                  <a:lnTo>
                    <a:pt x="705176" y="0"/>
                  </a:lnTo>
                  <a:lnTo>
                    <a:pt x="705176" y="166681"/>
                  </a:lnTo>
                  <a:lnTo>
                    <a:pt x="0" y="166681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Annoying filing taxes (different regions esp)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90257" y="2096475"/>
            <a:ext cx="2644666" cy="704842"/>
            <a:chOff x="0" y="0"/>
            <a:chExt cx="696537" cy="185637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96537" cy="185637"/>
            </a:xfrm>
            <a:custGeom>
              <a:avLst/>
              <a:gdLst/>
              <a:ahLst/>
              <a:cxnLst/>
              <a:rect r="r" b="b" t="t" l="l"/>
              <a:pathLst>
                <a:path h="185637" w="696537">
                  <a:moveTo>
                    <a:pt x="0" y="0"/>
                  </a:moveTo>
                  <a:lnTo>
                    <a:pt x="696537" y="0"/>
                  </a:lnTo>
                  <a:lnTo>
                    <a:pt x="696537" y="185637"/>
                  </a:lnTo>
                  <a:lnTo>
                    <a:pt x="0" y="185637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Believes every person should split finances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Parents work with a lot of money so trust a money manager to allow time for life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00824" y="9119826"/>
            <a:ext cx="2534099" cy="851941"/>
            <a:chOff x="0" y="0"/>
            <a:chExt cx="667417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24380"/>
            </a:xfrm>
            <a:custGeom>
              <a:avLst/>
              <a:gdLst/>
              <a:ahLst/>
              <a:cxnLst/>
              <a:rect r="r" b="b" t="t" l="l"/>
              <a:pathLst>
                <a:path h="224380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Took Girls Inc program to learn more about percentages to invest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164697" y="1375714"/>
            <a:ext cx="2920667" cy="915411"/>
            <a:chOff x="0" y="0"/>
            <a:chExt cx="769229" cy="241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41096"/>
            </a:xfrm>
            <a:custGeom>
              <a:avLst/>
              <a:gdLst/>
              <a:ahLst/>
              <a:cxnLst/>
              <a:rect r="r" b="b" t="t" l="l"/>
              <a:pathLst>
                <a:path h="241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Day trading is dangerous because a lot of earnings will go to taxes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323207"/>
            <a:ext cx="2678610" cy="1090066"/>
            <a:chOff x="0" y="0"/>
            <a:chExt cx="705477" cy="287096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05477" cy="287096"/>
            </a:xfrm>
            <a:custGeom>
              <a:avLst/>
              <a:gdLst/>
              <a:ahLst/>
              <a:cxnLst/>
              <a:rect r="r" b="b" t="t" l="l"/>
              <a:pathLst>
                <a:path h="287096" w="705477">
                  <a:moveTo>
                    <a:pt x="0" y="0"/>
                  </a:moveTo>
                  <a:lnTo>
                    <a:pt x="705477" y="0"/>
                  </a:lnTo>
                  <a:lnTo>
                    <a:pt x="70547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Winning stories of investing in options are dangerous and even she doesn't have understanding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00824" y="6834091"/>
            <a:ext cx="2394291" cy="976593"/>
            <a:chOff x="0" y="0"/>
            <a:chExt cx="630595" cy="25721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257210"/>
            </a:xfrm>
            <a:custGeom>
              <a:avLst/>
              <a:gdLst/>
              <a:ahLst/>
              <a:cxnLst/>
              <a:rect r="r" b="b" t="t" l="l"/>
              <a:pathLst>
                <a:path h="257210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Does taxes herself and runs by family accountant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332609" y="5405479"/>
            <a:ext cx="2532520" cy="1804441"/>
            <a:chOff x="0" y="0"/>
            <a:chExt cx="667001" cy="475244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475244"/>
            </a:xfrm>
            <a:custGeom>
              <a:avLst/>
              <a:gdLst/>
              <a:ahLst/>
              <a:cxnLst/>
              <a:rect r="r" b="b" t="t" l="l"/>
              <a:pathLst>
                <a:path h="475244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475244"/>
                  </a:lnTo>
                  <a:lnTo>
                    <a:pt x="0" y="47524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Splits money 1/3 to sure investments (S&amp;P 500), 1/3 to companies with 80-90% chance of increasing (Apple, Google, etc), and 1/3 to cheap risky stocks ($15-$20)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00824" y="8020234"/>
            <a:ext cx="2410764" cy="851941"/>
            <a:chOff x="0" y="0"/>
            <a:chExt cx="634934" cy="22438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24380"/>
            </a:xfrm>
            <a:custGeom>
              <a:avLst/>
              <a:gdLst/>
              <a:ahLst/>
              <a:cxnLst/>
              <a:rect r="r" b="b" t="t" l="l"/>
              <a:pathLst>
                <a:path h="224380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Googles intensely to figure out taxes but only follows .gov sites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046262" y="6075607"/>
            <a:ext cx="2887727" cy="851941"/>
            <a:chOff x="0" y="0"/>
            <a:chExt cx="760554" cy="224380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224380"/>
            </a:xfrm>
            <a:custGeom>
              <a:avLst/>
              <a:gdLst/>
              <a:ahLst/>
              <a:cxnLst/>
              <a:rect r="r" b="b" t="t" l="l"/>
              <a:pathLst>
                <a:path h="224380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Asks parents to help make investment decisions to practice on larger amounts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316858" y="7448045"/>
            <a:ext cx="2548270" cy="1328191"/>
            <a:chOff x="0" y="0"/>
            <a:chExt cx="671149" cy="34981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71149" cy="349812"/>
            </a:xfrm>
            <a:custGeom>
              <a:avLst/>
              <a:gdLst/>
              <a:ahLst/>
              <a:cxnLst/>
              <a:rect r="r" b="b" t="t" l="l"/>
              <a:pathLst>
                <a:path h="349812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25% of her income goes to savings account that is untouchable, 5-10% to fun, rent &amp; utilities, and rest to investing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027212" y="7127573"/>
            <a:ext cx="2906777" cy="1328191"/>
            <a:chOff x="0" y="0"/>
            <a:chExt cx="765571" cy="349812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765571" cy="349812"/>
            </a:xfrm>
            <a:custGeom>
              <a:avLst/>
              <a:gdLst/>
              <a:ahLst/>
              <a:cxnLst/>
              <a:rect r="r" b="b" t="t" l="l"/>
              <a:pathLst>
                <a:path h="34981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Been researching about options for a year but not committing cause uncertain despite seeing Robinhood encouraging 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539967" y="684722"/>
            <a:ext cx="2253998" cy="983183"/>
            <a:chOff x="0" y="0"/>
            <a:chExt cx="593646" cy="258945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can be reckless with stocks because they are intangible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1882506"/>
            <a:ext cx="2253998" cy="983183"/>
            <a:chOff x="0" y="0"/>
            <a:chExt cx="593646" cy="258945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is a lot of jargon involved with personal finance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3058796"/>
            <a:ext cx="2253998" cy="1090066"/>
            <a:chOff x="0" y="0"/>
            <a:chExt cx="593646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It is possible to research and learn about investing through the Internet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975338" y="316284"/>
            <a:ext cx="3108372" cy="983183"/>
            <a:chOff x="0" y="0"/>
            <a:chExt cx="818666" cy="258945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Financial advisors are necessary when investing large amounts of money for their expertise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002352" y="1480443"/>
            <a:ext cx="3081358" cy="851941"/>
            <a:chOff x="0" y="0"/>
            <a:chExt cx="811551" cy="224380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Stocks and investing are necessary for long term money storage 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5265083" y="454040"/>
            <a:ext cx="2751443" cy="851941"/>
            <a:chOff x="0" y="0"/>
            <a:chExt cx="724660" cy="224380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are nuances in the stock market that are lucrative (ie. options)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5265083" y="1412013"/>
            <a:ext cx="2751443" cy="1200138"/>
            <a:chOff x="0" y="0"/>
            <a:chExt cx="724660" cy="316086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724660" cy="316086"/>
            </a:xfrm>
            <a:custGeom>
              <a:avLst/>
              <a:gdLst/>
              <a:ahLst/>
              <a:cxnLst/>
              <a:rect r="r" b="b" t="t" l="l"/>
              <a:pathLst>
                <a:path h="316086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16086"/>
                  </a:lnTo>
                  <a:lnTo>
                    <a:pt x="0" y="31608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invest in the stock market without knowledge (day trading and options) and often lose real money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0032334" y="5744025"/>
            <a:ext cx="1761631" cy="1090066"/>
            <a:chOff x="0" y="0"/>
            <a:chExt cx="463969" cy="287096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463969" cy="287096"/>
            </a:xfrm>
            <a:custGeom>
              <a:avLst/>
              <a:gdLst/>
              <a:ahLst/>
              <a:cxnLst/>
              <a:rect r="r" b="b" t="t" l="l"/>
              <a:pathLst>
                <a:path h="287096" w="463969">
                  <a:moveTo>
                    <a:pt x="0" y="0"/>
                  </a:moveTo>
                  <a:lnTo>
                    <a:pt x="463969" y="0"/>
                  </a:lnTo>
                  <a:lnTo>
                    <a:pt x="46396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Dependent on financial advisors to make large investments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58836" y="6957916"/>
            <a:ext cx="2235129" cy="899882"/>
            <a:chOff x="0" y="0"/>
            <a:chExt cx="588676" cy="237006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Happy taking ownership of her own finances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39967" y="8010197"/>
            <a:ext cx="2235129" cy="851941"/>
            <a:chOff x="0" y="0"/>
            <a:chExt cx="588676" cy="224380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24380"/>
            </a:xfrm>
            <a:custGeom>
              <a:avLst/>
              <a:gdLst/>
              <a:ahLst/>
              <a:cxnLst/>
              <a:rect r="r" b="b" t="t" l="l"/>
              <a:pathLst>
                <a:path h="22438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Enjoys investing once taught how to make returns reliably 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57823" y="5405479"/>
            <a:ext cx="2695753" cy="1024307"/>
            <a:chOff x="0" y="0"/>
            <a:chExt cx="709993" cy="26977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709993" cy="269776"/>
            </a:xfrm>
            <a:custGeom>
              <a:avLst/>
              <a:gdLst/>
              <a:ahLst/>
              <a:cxnLst/>
              <a:rect r="r" b="b" t="t" l="l"/>
              <a:pathLst>
                <a:path h="269776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69776"/>
                  </a:lnTo>
                  <a:lnTo>
                    <a:pt x="0" y="26977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Worry about always personally staying ahead of inflation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2078154" y="6587376"/>
            <a:ext cx="2695753" cy="785795"/>
            <a:chOff x="0" y="0"/>
            <a:chExt cx="709993" cy="206958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Proud of how she splits up and follows her budget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78154" y="7611296"/>
            <a:ext cx="2665896" cy="851941"/>
            <a:chOff x="0" y="0"/>
            <a:chExt cx="702129" cy="224380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Feels disempowered when online resources don't teach concepts throughly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8672787"/>
            <a:ext cx="2665896" cy="1328191"/>
            <a:chOff x="0" y="0"/>
            <a:chExt cx="702129" cy="349812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2129" cy="349812"/>
            </a:xfrm>
            <a:custGeom>
              <a:avLst/>
              <a:gdLst/>
              <a:ahLst/>
              <a:cxnLst/>
              <a:rect r="r" b="b" t="t" l="l"/>
              <a:pathLst>
                <a:path h="349812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Anxious for others who do not have financial education and make poor investment decisions that affect their real lives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5013314" y="5518322"/>
            <a:ext cx="2864008" cy="1090066"/>
            <a:chOff x="0" y="0"/>
            <a:chExt cx="754307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54307" cy="287096"/>
            </a:xfrm>
            <a:custGeom>
              <a:avLst/>
              <a:gdLst/>
              <a:ahLst/>
              <a:cxnLst/>
              <a:rect r="r" b="b" t="t" l="l"/>
              <a:pathLst>
                <a:path h="287096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Annoyed that there isn't a integrated simulation system for her to practice before starting to invest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5013314" y="6770314"/>
            <a:ext cx="2864008" cy="1090066"/>
            <a:chOff x="0" y="0"/>
            <a:chExt cx="754307" cy="287096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54307" cy="287096"/>
            </a:xfrm>
            <a:custGeom>
              <a:avLst/>
              <a:gdLst/>
              <a:ahLst/>
              <a:cxnLst/>
              <a:rect r="r" b="b" t="t" l="l"/>
              <a:pathLst>
                <a:path h="287096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Troubled that enjoying life comes at the expense of heavy research and thought in investing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03789" y="8020269"/>
            <a:ext cx="2883058" cy="855802"/>
            <a:chOff x="0" y="0"/>
            <a:chExt cx="759324" cy="225396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Frustrated how long it takes to figure out some personal finance concepts (taxes)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6218714" y="1667905"/>
            <a:ext cx="2797185" cy="909520"/>
            <a:chOff x="0" y="0"/>
            <a:chExt cx="736707" cy="239544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36707" cy="239544"/>
            </a:xfrm>
            <a:custGeom>
              <a:avLst/>
              <a:gdLst/>
              <a:ahLst/>
              <a:cxnLst/>
              <a:rect r="r" b="b" t="t" l="l"/>
              <a:pathLst>
                <a:path h="239544" w="736707">
                  <a:moveTo>
                    <a:pt x="0" y="0"/>
                  </a:moveTo>
                  <a:lnTo>
                    <a:pt x="736707" y="0"/>
                  </a:lnTo>
                  <a:lnTo>
                    <a:pt x="736707" y="239544"/>
                  </a:lnTo>
                  <a:lnTo>
                    <a:pt x="0" y="23954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 central hub to teach everything so parents did a lot of answering questions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412418" y="5943941"/>
            <a:ext cx="2739057" cy="717492"/>
            <a:chOff x="0" y="0"/>
            <a:chExt cx="721398" cy="188969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21398" cy="188969"/>
            </a:xfrm>
            <a:custGeom>
              <a:avLst/>
              <a:gdLst/>
              <a:ahLst/>
              <a:cxnLst/>
              <a:rect r="r" b="b" t="t" l="l"/>
              <a:pathLst>
                <a:path h="188969" w="721398">
                  <a:moveTo>
                    <a:pt x="0" y="0"/>
                  </a:moveTo>
                  <a:lnTo>
                    <a:pt x="721398" y="0"/>
                  </a:lnTo>
                  <a:lnTo>
                    <a:pt x="721398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Keeps her summer earnings in her own account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336629" y="3631915"/>
            <a:ext cx="2560034" cy="802270"/>
            <a:chOff x="0" y="0"/>
            <a:chExt cx="674248" cy="211298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211298"/>
            </a:xfrm>
            <a:custGeom>
              <a:avLst/>
              <a:gdLst/>
              <a:ahLst/>
              <a:cxnLst/>
              <a:rect r="r" b="b" t="t" l="l"/>
              <a:pathLst>
                <a:path h="211298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11298"/>
                  </a:lnTo>
                  <a:lnTo>
                    <a:pt x="0" y="21129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Lots of online resources to learn about investing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02352" y="2485539"/>
            <a:ext cx="3081358" cy="688843"/>
            <a:chOff x="0" y="0"/>
            <a:chExt cx="811551" cy="18142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 stock market is a sound, safe, and reliable investment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306258" y="2903576"/>
            <a:ext cx="2620775" cy="613816"/>
            <a:chOff x="0" y="0"/>
            <a:chExt cx="690245" cy="161664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90245" cy="161664"/>
            </a:xfrm>
            <a:custGeom>
              <a:avLst/>
              <a:gdLst/>
              <a:ahLst/>
              <a:cxnLst/>
              <a:rect r="r" b="b" t="t" l="l"/>
              <a:pathLst>
                <a:path h="161664" w="690245">
                  <a:moveTo>
                    <a:pt x="0" y="0"/>
                  </a:moveTo>
                  <a:lnTo>
                    <a:pt x="690245" y="0"/>
                  </a:lnTo>
                  <a:lnTo>
                    <a:pt x="690245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Fun to do investing decisions herself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6373252" y="8655789"/>
            <a:ext cx="2484998" cy="1315978"/>
            <a:chOff x="0" y="0"/>
            <a:chExt cx="654485" cy="346595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654485" cy="346595"/>
            </a:xfrm>
            <a:custGeom>
              <a:avLst/>
              <a:gdLst/>
              <a:ahLst/>
              <a:cxnLst/>
              <a:rect r="r" b="b" t="t" l="l"/>
              <a:pathLst>
                <a:path h="346595" w="654485">
                  <a:moveTo>
                    <a:pt x="0" y="0"/>
                  </a:moveTo>
                  <a:lnTo>
                    <a:pt x="654485" y="0"/>
                  </a:lnTo>
                  <a:lnTo>
                    <a:pt x="654485" y="346595"/>
                  </a:lnTo>
                  <a:lnTo>
                    <a:pt x="0" y="346595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Started investing with Fidelity because of educational resources for new members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3191666" y="2399682"/>
            <a:ext cx="2945599" cy="849276"/>
            <a:chOff x="0" y="0"/>
            <a:chExt cx="775796" cy="223678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75796" cy="223678"/>
            </a:xfrm>
            <a:custGeom>
              <a:avLst/>
              <a:gdLst/>
              <a:ahLst/>
              <a:cxnLst/>
              <a:rect r="r" b="b" t="t" l="l"/>
              <a:pathLst>
                <a:path h="223678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223678"/>
                  </a:lnTo>
                  <a:lnTo>
                    <a:pt x="0" y="22367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Daunting to Google "What is a stock" since it is so broad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15265083" y="2774077"/>
            <a:ext cx="2751443" cy="1220257"/>
            <a:chOff x="0" y="0"/>
            <a:chExt cx="724660" cy="321385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24660" cy="321385"/>
            </a:xfrm>
            <a:custGeom>
              <a:avLst/>
              <a:gdLst/>
              <a:ahLst/>
              <a:cxnLst/>
              <a:rect r="r" b="b" t="t" l="l"/>
              <a:pathLst>
                <a:path h="321385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1385"/>
                  </a:lnTo>
                  <a:lnTo>
                    <a:pt x="0" y="321385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Everyone should learn about personal finance from a young age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11988845" y="3370981"/>
            <a:ext cx="3081358" cy="688843"/>
            <a:chOff x="0" y="0"/>
            <a:chExt cx="811551" cy="181424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Online investing sites can steal personal information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3739333" y="4266331"/>
            <a:ext cx="4277194" cy="613816"/>
            <a:chOff x="0" y="0"/>
            <a:chExt cx="1126504" cy="161664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1126504" cy="161664"/>
            </a:xfrm>
            <a:custGeom>
              <a:avLst/>
              <a:gdLst/>
              <a:ahLst/>
              <a:cxnLst/>
              <a:rect r="r" b="b" t="t" l="l"/>
              <a:pathLst>
                <a:path h="161664" w="1126504">
                  <a:moveTo>
                    <a:pt x="0" y="0"/>
                  </a:moveTo>
                  <a:lnTo>
                    <a:pt x="1126504" y="0"/>
                  </a:lnTo>
                  <a:lnTo>
                    <a:pt x="1126504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Savings accounts are essentially losing money over time</a:t>
              </a:r>
            </a:p>
          </p:txBody>
        </p:sp>
      </p:grpSp>
      <p:grpSp>
        <p:nvGrpSpPr>
          <p:cNvPr name="Group 125" id="125"/>
          <p:cNvGrpSpPr>
            <a:grpSpLocks noChangeAspect="true"/>
          </p:cNvGrpSpPr>
          <p:nvPr/>
        </p:nvGrpSpPr>
        <p:grpSpPr>
          <a:xfrm rot="0">
            <a:off x="8439834" y="4415764"/>
            <a:ext cx="1408333" cy="1455471"/>
            <a:chOff x="0" y="0"/>
            <a:chExt cx="6362700" cy="6575666"/>
          </a:xfrm>
        </p:grpSpPr>
        <p:sp>
          <p:nvSpPr>
            <p:cNvPr name="Freeform 126" id="126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-12353" t="-5957" b="-4582"/>
              </a:stretch>
            </a:blipFill>
          </p:spPr>
        </p:sp>
      </p:grpSp>
      <p:grpSp>
        <p:nvGrpSpPr>
          <p:cNvPr name="Group 127" id="127"/>
          <p:cNvGrpSpPr/>
          <p:nvPr/>
        </p:nvGrpSpPr>
        <p:grpSpPr>
          <a:xfrm rot="0">
            <a:off x="3151475" y="8938531"/>
            <a:ext cx="2608234" cy="375691"/>
            <a:chOff x="0" y="0"/>
            <a:chExt cx="686942" cy="98948"/>
          </a:xfrm>
        </p:grpSpPr>
        <p:sp>
          <p:nvSpPr>
            <p:cNvPr name="Freeform 128" id="128"/>
            <p:cNvSpPr/>
            <p:nvPr/>
          </p:nvSpPr>
          <p:spPr>
            <a:xfrm>
              <a:off x="0" y="0"/>
              <a:ext cx="686942" cy="98948"/>
            </a:xfrm>
            <a:custGeom>
              <a:avLst/>
              <a:gdLst/>
              <a:ahLst/>
              <a:cxnLst/>
              <a:rect r="r" b="b" t="t" l="l"/>
              <a:pathLst>
                <a:path h="98948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 investment app</a:t>
              </a: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3191666" y="9438047"/>
            <a:ext cx="2917024" cy="736411"/>
            <a:chOff x="0" y="0"/>
            <a:chExt cx="768270" cy="193952"/>
          </a:xfrm>
        </p:grpSpPr>
        <p:sp>
          <p:nvSpPr>
            <p:cNvPr name="Freeform 131" id="131"/>
            <p:cNvSpPr/>
            <p:nvPr/>
          </p:nvSpPr>
          <p:spPr>
            <a:xfrm>
              <a:off x="0" y="0"/>
              <a:ext cx="768270" cy="193952"/>
            </a:xfrm>
            <a:custGeom>
              <a:avLst/>
              <a:gdLst/>
              <a:ahLst/>
              <a:cxnLst/>
              <a:rect r="r" b="b" t="t" l="l"/>
              <a:pathLst>
                <a:path h="193952" w="768270">
                  <a:moveTo>
                    <a:pt x="0" y="0"/>
                  </a:moveTo>
                  <a:lnTo>
                    <a:pt x="768270" y="0"/>
                  </a:lnTo>
                  <a:lnTo>
                    <a:pt x="768270" y="193952"/>
                  </a:lnTo>
                  <a:lnTo>
                    <a:pt x="0" y="193952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32" id="13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First practiced for 3 months with small amount of money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6327765" y="2711070"/>
            <a:ext cx="2697660" cy="1151976"/>
            <a:chOff x="0" y="0"/>
            <a:chExt cx="710495" cy="303401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710495" cy="303401"/>
            </a:xfrm>
            <a:custGeom>
              <a:avLst/>
              <a:gdLst/>
              <a:ahLst/>
              <a:cxnLst/>
              <a:rect r="r" b="b" t="t" l="l"/>
              <a:pathLst>
                <a:path h="303401" w="710495">
                  <a:moveTo>
                    <a:pt x="0" y="0"/>
                  </a:moveTo>
                  <a:lnTo>
                    <a:pt x="710495" y="0"/>
                  </a:lnTo>
                  <a:lnTo>
                    <a:pt x="710495" y="303401"/>
                  </a:lnTo>
                  <a:lnTo>
                    <a:pt x="0" y="303401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Stocks are good for secure long term money, but some want big profits that only options can provide</a:t>
              </a: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6506602" y="4055162"/>
            <a:ext cx="1799882" cy="858482"/>
            <a:chOff x="0" y="0"/>
            <a:chExt cx="474043" cy="226102"/>
          </a:xfrm>
        </p:grpSpPr>
        <p:sp>
          <p:nvSpPr>
            <p:cNvPr name="Freeform 137" id="137"/>
            <p:cNvSpPr/>
            <p:nvPr/>
          </p:nvSpPr>
          <p:spPr>
            <a:xfrm>
              <a:off x="0" y="0"/>
              <a:ext cx="474043" cy="226102"/>
            </a:xfrm>
            <a:custGeom>
              <a:avLst/>
              <a:gdLst/>
              <a:ahLst/>
              <a:cxnLst/>
              <a:rect r="r" b="b" t="t" l="l"/>
              <a:pathLst>
                <a:path h="226102" w="474043">
                  <a:moveTo>
                    <a:pt x="0" y="0"/>
                  </a:moveTo>
                  <a:lnTo>
                    <a:pt x="474043" y="0"/>
                  </a:lnTo>
                  <a:lnTo>
                    <a:pt x="474043" y="226102"/>
                  </a:lnTo>
                  <a:lnTo>
                    <a:pt x="0" y="226102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MBA mom and dad invests heavily </a:t>
              </a: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1102144" y="112350"/>
            <a:ext cx="1851397" cy="1090066"/>
            <a:chOff x="0" y="0"/>
            <a:chExt cx="487611" cy="287096"/>
          </a:xfrm>
        </p:grpSpPr>
        <p:sp>
          <p:nvSpPr>
            <p:cNvPr name="Freeform 140" id="140"/>
            <p:cNvSpPr/>
            <p:nvPr/>
          </p:nvSpPr>
          <p:spPr>
            <a:xfrm>
              <a:off x="0" y="0"/>
              <a:ext cx="487611" cy="287096"/>
            </a:xfrm>
            <a:custGeom>
              <a:avLst/>
              <a:gdLst/>
              <a:ahLst/>
              <a:cxnLst/>
              <a:rect r="r" b="b" t="t" l="l"/>
              <a:pathLst>
                <a:path h="287096" w="487611">
                  <a:moveTo>
                    <a:pt x="0" y="0"/>
                  </a:moveTo>
                  <a:lnTo>
                    <a:pt x="487611" y="0"/>
                  </a:lnTo>
                  <a:lnTo>
                    <a:pt x="48761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Stocks are worrisome cause they are intangible like gambling</a:t>
              </a: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3121262" y="3344119"/>
            <a:ext cx="3057832" cy="1090066"/>
            <a:chOff x="0" y="0"/>
            <a:chExt cx="805355" cy="287096"/>
          </a:xfrm>
        </p:grpSpPr>
        <p:sp>
          <p:nvSpPr>
            <p:cNvPr name="Freeform 143" id="143"/>
            <p:cNvSpPr/>
            <p:nvPr/>
          </p:nvSpPr>
          <p:spPr>
            <a:xfrm>
              <a:off x="0" y="0"/>
              <a:ext cx="805355" cy="287096"/>
            </a:xfrm>
            <a:custGeom>
              <a:avLst/>
              <a:gdLst/>
              <a:ahLst/>
              <a:cxnLst/>
              <a:rect r="r" b="b" t="t" l="l"/>
              <a:pathLst>
                <a:path h="287096" w="805355">
                  <a:moveTo>
                    <a:pt x="0" y="0"/>
                  </a:moveTo>
                  <a:lnTo>
                    <a:pt x="805355" y="0"/>
                  </a:lnTo>
                  <a:lnTo>
                    <a:pt x="805355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44" id="14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Worried when higher salary and has to give another control or enter information in potentially unsafe websites</a:t>
              </a: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146436" y="4529436"/>
            <a:ext cx="6226816" cy="375691"/>
            <a:chOff x="0" y="0"/>
            <a:chExt cx="1639985" cy="98948"/>
          </a:xfrm>
        </p:grpSpPr>
        <p:sp>
          <p:nvSpPr>
            <p:cNvPr name="Freeform 146" id="146"/>
            <p:cNvSpPr/>
            <p:nvPr/>
          </p:nvSpPr>
          <p:spPr>
            <a:xfrm>
              <a:off x="0" y="0"/>
              <a:ext cx="1639985" cy="98948"/>
            </a:xfrm>
            <a:custGeom>
              <a:avLst/>
              <a:gdLst/>
              <a:ahLst/>
              <a:cxnLst/>
              <a:rect r="r" b="b" t="t" l="l"/>
              <a:pathLst>
                <a:path h="98948" w="1639985">
                  <a:moveTo>
                    <a:pt x="0" y="0"/>
                  </a:moveTo>
                  <a:lnTo>
                    <a:pt x="1639985" y="0"/>
                  </a:lnTo>
                  <a:lnTo>
                    <a:pt x="1639985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47" id="14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Stocks over savings account is a must to stay ahead of inflation </a:t>
              </a: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10172016" y="4299828"/>
            <a:ext cx="3239086" cy="613816"/>
            <a:chOff x="0" y="0"/>
            <a:chExt cx="853093" cy="161664"/>
          </a:xfrm>
        </p:grpSpPr>
        <p:sp>
          <p:nvSpPr>
            <p:cNvPr name="Freeform 149" id="149"/>
            <p:cNvSpPr/>
            <p:nvPr/>
          </p:nvSpPr>
          <p:spPr>
            <a:xfrm>
              <a:off x="0" y="0"/>
              <a:ext cx="853093" cy="161664"/>
            </a:xfrm>
            <a:custGeom>
              <a:avLst/>
              <a:gdLst/>
              <a:ahLst/>
              <a:cxnLst/>
              <a:rect r="r" b="b" t="t" l="l"/>
              <a:pathLst>
                <a:path h="161664" w="853093">
                  <a:moveTo>
                    <a:pt x="0" y="0"/>
                  </a:moveTo>
                  <a:lnTo>
                    <a:pt x="853093" y="0"/>
                  </a:lnTo>
                  <a:lnTo>
                    <a:pt x="853093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50" id="15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Practicing investing is better before committing</a:t>
              </a:r>
            </a:p>
          </p:txBody>
        </p:sp>
      </p:grpSp>
      <p:grpSp>
        <p:nvGrpSpPr>
          <p:cNvPr name="Group 151" id="151"/>
          <p:cNvGrpSpPr/>
          <p:nvPr/>
        </p:nvGrpSpPr>
        <p:grpSpPr>
          <a:xfrm rot="0">
            <a:off x="9401175" y="9018893"/>
            <a:ext cx="2392790" cy="1157696"/>
            <a:chOff x="0" y="0"/>
            <a:chExt cx="630200" cy="304908"/>
          </a:xfrm>
        </p:grpSpPr>
        <p:sp>
          <p:nvSpPr>
            <p:cNvPr name="Freeform 152" id="152"/>
            <p:cNvSpPr/>
            <p:nvPr/>
          </p:nvSpPr>
          <p:spPr>
            <a:xfrm>
              <a:off x="0" y="0"/>
              <a:ext cx="630200" cy="304908"/>
            </a:xfrm>
            <a:custGeom>
              <a:avLst/>
              <a:gdLst/>
              <a:ahLst/>
              <a:cxnLst/>
              <a:rect r="r" b="b" t="t" l="l"/>
              <a:pathLst>
                <a:path h="304908" w="630200">
                  <a:moveTo>
                    <a:pt x="0" y="0"/>
                  </a:moveTo>
                  <a:lnTo>
                    <a:pt x="630200" y="0"/>
                  </a:lnTo>
                  <a:lnTo>
                    <a:pt x="630200" y="304908"/>
                  </a:lnTo>
                  <a:lnTo>
                    <a:pt x="0" y="304908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Troubled how the future will be when she has more money and investing is less a game</a:t>
              </a:r>
            </a:p>
          </p:txBody>
        </p:sp>
      </p:grpSp>
      <p:grpSp>
        <p:nvGrpSpPr>
          <p:cNvPr name="Group 154" id="154"/>
          <p:cNvGrpSpPr/>
          <p:nvPr/>
        </p:nvGrpSpPr>
        <p:grpSpPr>
          <a:xfrm rot="0">
            <a:off x="14992983" y="9085621"/>
            <a:ext cx="2883058" cy="855802"/>
            <a:chOff x="0" y="0"/>
            <a:chExt cx="759324" cy="225396"/>
          </a:xfrm>
        </p:grpSpPr>
        <p:sp>
          <p:nvSpPr>
            <p:cNvPr name="Freeform 155" id="155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56" id="15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Skeptical of online sites and potential financial scams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30631" y="819525"/>
            <a:ext cx="2538317" cy="1124987"/>
            <a:chOff x="0" y="0"/>
            <a:chExt cx="668528" cy="29629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296293"/>
            </a:xfrm>
            <a:custGeom>
              <a:avLst/>
              <a:gdLst/>
              <a:ahLst/>
              <a:cxnLst/>
              <a:rect r="r" b="b" t="t" l="l"/>
              <a:pathLst>
                <a:path h="296293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96293"/>
                  </a:lnTo>
                  <a:lnTo>
                    <a:pt x="0" y="296293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is an existing investing app for teens called Bloom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30631" y="2051514"/>
            <a:ext cx="2538317" cy="1622370"/>
            <a:chOff x="0" y="0"/>
            <a:chExt cx="668528" cy="427291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427291"/>
            </a:xfrm>
            <a:custGeom>
              <a:avLst/>
              <a:gdLst/>
              <a:ahLst/>
              <a:cxnLst/>
              <a:rect r="r" b="b" t="t" l="l"/>
              <a:pathLst>
                <a:path h="427291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427291"/>
                  </a:lnTo>
                  <a:lnTo>
                    <a:pt x="0" y="427291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Parent’s attitude about his investing only changed after his investment (in bitcoin) paid off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817829"/>
            <a:ext cx="2141995" cy="976593"/>
            <a:chOff x="0" y="0"/>
            <a:chExt cx="564147" cy="25721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564147" cy="257210"/>
            </a:xfrm>
            <a:custGeom>
              <a:avLst/>
              <a:gdLst/>
              <a:ahLst/>
              <a:cxnLst/>
              <a:rect r="r" b="b" t="t" l="l"/>
              <a:pathLst>
                <a:path h="257210" w="564147">
                  <a:moveTo>
                    <a:pt x="0" y="0"/>
                  </a:moveTo>
                  <a:lnTo>
                    <a:pt x="564147" y="0"/>
                  </a:lnTo>
                  <a:lnTo>
                    <a:pt x="564147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are more investment options for teens today.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914866" cy="1124987"/>
            <a:chOff x="0" y="0"/>
            <a:chExt cx="767701" cy="296293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67701" cy="296293"/>
            </a:xfrm>
            <a:custGeom>
              <a:avLst/>
              <a:gdLst/>
              <a:ahLst/>
              <a:cxnLst/>
              <a:rect r="r" b="b" t="t" l="l"/>
              <a:pathLst>
                <a:path h="296293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96293"/>
                  </a:lnTo>
                  <a:lnTo>
                    <a:pt x="0" y="296293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 doesn’t put as much effort into investing now compared to before.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379114" y="257974"/>
            <a:ext cx="2521131" cy="1566316"/>
            <a:chOff x="0" y="0"/>
            <a:chExt cx="664002" cy="41252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64002" cy="412528"/>
            </a:xfrm>
            <a:custGeom>
              <a:avLst/>
              <a:gdLst/>
              <a:ahLst/>
              <a:cxnLst/>
              <a:rect r="r" b="b" t="t" l="l"/>
              <a:pathLst>
                <a:path h="412528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When he first started investing, even opening an account was hard because not a lot of companies considered teens.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16598" y="1445023"/>
            <a:ext cx="2914866" cy="939263"/>
            <a:chOff x="0" y="0"/>
            <a:chExt cx="767701" cy="247378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67701" cy="247378"/>
            </a:xfrm>
            <a:custGeom>
              <a:avLst/>
              <a:gdLst/>
              <a:ahLst/>
              <a:cxnLst/>
              <a:rect r="r" b="b" t="t" l="l"/>
              <a:pathLst>
                <a:path h="247378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47378"/>
                  </a:lnTo>
                  <a:lnTo>
                    <a:pt x="0" y="24737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One should invest early since a young age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498586"/>
            <a:ext cx="2914866" cy="915411"/>
            <a:chOff x="0" y="0"/>
            <a:chExt cx="767701" cy="241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67701" cy="241096"/>
            </a:xfrm>
            <a:custGeom>
              <a:avLst/>
              <a:gdLst/>
              <a:ahLst/>
              <a:cxnLst/>
              <a:rect r="r" b="b" t="t" l="l"/>
              <a:pathLst>
                <a:path h="241096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Even his teachers in school (before college) mentioned investing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379114" y="3175262"/>
            <a:ext cx="2521131" cy="1199616"/>
            <a:chOff x="0" y="0"/>
            <a:chExt cx="664002" cy="315948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4002" cy="315948"/>
            </a:xfrm>
            <a:custGeom>
              <a:avLst/>
              <a:gdLst/>
              <a:ahLst/>
              <a:cxnLst/>
              <a:rect r="r" b="b" t="t" l="l"/>
              <a:pathLst>
                <a:path h="315948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315948"/>
                  </a:lnTo>
                  <a:lnTo>
                    <a:pt x="0" y="31594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All the adults around him told him to invest early since he was young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216598" y="3569570"/>
            <a:ext cx="2914866" cy="736556"/>
            <a:chOff x="0" y="0"/>
            <a:chExt cx="767701" cy="19399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767701" cy="193990"/>
            </a:xfrm>
            <a:custGeom>
              <a:avLst/>
              <a:gdLst/>
              <a:ahLst/>
              <a:cxnLst/>
              <a:rect r="r" b="b" t="t" l="l"/>
              <a:pathLst>
                <a:path h="193990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193990"/>
                  </a:lnTo>
                  <a:lnTo>
                    <a:pt x="0" y="19399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Not a big portion of his peers also invested so early like him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379114" y="1945736"/>
            <a:ext cx="2521131" cy="1105701"/>
            <a:chOff x="0" y="0"/>
            <a:chExt cx="664002" cy="291213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64002" cy="291213"/>
            </a:xfrm>
            <a:custGeom>
              <a:avLst/>
              <a:gdLst/>
              <a:ahLst/>
              <a:cxnLst/>
              <a:rect r="r" b="b" t="t" l="l"/>
              <a:pathLst>
                <a:path h="291213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291213"/>
                  </a:lnTo>
                  <a:lnTo>
                    <a:pt x="0" y="291213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His personal finance and investment habits developed relatively independent of his family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30631" y="5738604"/>
            <a:ext cx="2532520" cy="1328191"/>
            <a:chOff x="0" y="0"/>
            <a:chExt cx="667001" cy="34981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7001" cy="349812"/>
            </a:xfrm>
            <a:custGeom>
              <a:avLst/>
              <a:gdLst/>
              <a:ahLst/>
              <a:cxnLst/>
              <a:rect r="r" b="b" t="t" l="l"/>
              <a:pathLst>
                <a:path h="349812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Found the Youth Economic Initative(YEI): an initiative that helps high school students find economics clubs.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30631" y="7209670"/>
            <a:ext cx="2532520" cy="1090066"/>
            <a:chOff x="0" y="0"/>
            <a:chExt cx="667001" cy="287096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Mostly invests in index funds now. Only checks the stocks every 5 months or so.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36428" y="8442612"/>
            <a:ext cx="2532520" cy="616731"/>
            <a:chOff x="0" y="0"/>
            <a:chExt cx="667001" cy="162431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67001" cy="162431"/>
            </a:xfrm>
            <a:custGeom>
              <a:avLst/>
              <a:gdLst/>
              <a:ahLst/>
              <a:cxnLst/>
              <a:rect r="r" b="b" t="t" l="l"/>
              <a:pathLst>
                <a:path h="16243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Bought a bitcoin in highschool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36428" y="9202217"/>
            <a:ext cx="2532520" cy="616731"/>
            <a:chOff x="0" y="0"/>
            <a:chExt cx="667001" cy="162431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667001" cy="162431"/>
            </a:xfrm>
            <a:custGeom>
              <a:avLst/>
              <a:gdLst/>
              <a:ahLst/>
              <a:cxnLst/>
              <a:rect r="r" b="b" t="t" l="l"/>
              <a:pathLst>
                <a:path h="16243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First invested in 10th grade.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216598" y="5280197"/>
            <a:ext cx="2529220" cy="1566316"/>
            <a:chOff x="0" y="0"/>
            <a:chExt cx="666132" cy="412528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666132" cy="412528"/>
            </a:xfrm>
            <a:custGeom>
              <a:avLst/>
              <a:gdLst/>
              <a:ahLst/>
              <a:cxnLst/>
              <a:rect r="r" b="b" t="t" l="l"/>
              <a:pathLst>
                <a:path h="41252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 6th grade, he monitored the computer parts market to understand the standard prices and find good deals.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6002993" y="5298346"/>
            <a:ext cx="2009657" cy="1090066"/>
            <a:chOff x="0" y="0"/>
            <a:chExt cx="529292" cy="287096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29292" cy="287096"/>
            </a:xfrm>
            <a:custGeom>
              <a:avLst/>
              <a:gdLst/>
              <a:ahLst/>
              <a:cxnLst/>
              <a:rect r="r" b="b" t="t" l="l"/>
              <a:pathLst>
                <a:path h="287096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Reached out to other existing economics clubs to join YEI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216598" y="8454084"/>
            <a:ext cx="2529220" cy="1718420"/>
            <a:chOff x="0" y="0"/>
            <a:chExt cx="666132" cy="452588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666132" cy="452588"/>
            </a:xfrm>
            <a:custGeom>
              <a:avLst/>
              <a:gdLst/>
              <a:ahLst/>
              <a:cxnLst/>
              <a:rect r="r" b="b" t="t" l="l"/>
              <a:pathLst>
                <a:path h="4525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452588"/>
                  </a:lnTo>
                  <a:lnTo>
                    <a:pt x="0" y="45258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Referenced reputed investment enyclopedia, financial literacy youtube channels, and other articles/media for investment information.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3216598" y="6998914"/>
            <a:ext cx="2548270" cy="1328191"/>
            <a:chOff x="0" y="0"/>
            <a:chExt cx="671149" cy="349812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671149" cy="349812"/>
            </a:xfrm>
            <a:custGeom>
              <a:avLst/>
              <a:gdLst/>
              <a:ahLst/>
              <a:cxnLst/>
              <a:rect r="r" b="b" t="t" l="l"/>
              <a:pathLst>
                <a:path h="349812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 6th grade, whenever he found good deals on computer parts, he would buy a couple and sell the extra later for profit.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6002993" y="6607487"/>
            <a:ext cx="2906777" cy="976593"/>
            <a:chOff x="0" y="0"/>
            <a:chExt cx="765571" cy="257210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765571" cy="257210"/>
            </a:xfrm>
            <a:custGeom>
              <a:avLst/>
              <a:gdLst/>
              <a:ahLst/>
              <a:cxnLst/>
              <a:rect r="r" b="b" t="t" l="l"/>
              <a:pathLst>
                <a:path h="257210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Attended economics camp in middleschool that got him into economics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6002993" y="7846506"/>
            <a:ext cx="2906777" cy="2280691"/>
            <a:chOff x="0" y="0"/>
            <a:chExt cx="765571" cy="600676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65571" cy="600676"/>
            </a:xfrm>
            <a:custGeom>
              <a:avLst/>
              <a:gdLst/>
              <a:ahLst/>
              <a:cxnLst/>
              <a:rect r="r" b="b" t="t" l="l"/>
              <a:pathLst>
                <a:path h="600676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600676"/>
                  </a:lnTo>
                  <a:lnTo>
                    <a:pt x="0" y="60067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Hosted “boba fundraisers” as part of YEI: they went “ interviewing people, like derive the demand curve for boba and derive the cost and whatnot, and we applied all these economics principles to find the optimal price for boba ”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Young people have a limited budget that investing can maximize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can start at a very young (middle school) age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39967" y="3081774"/>
            <a:ext cx="2253998" cy="983183"/>
            <a:chOff x="0" y="0"/>
            <a:chExt cx="593646" cy="258945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Students learn better with a community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0122949" y="4475881"/>
            <a:ext cx="4878276" cy="375691"/>
            <a:chOff x="0" y="0"/>
            <a:chExt cx="1284814" cy="98948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1284814" cy="98948"/>
            </a:xfrm>
            <a:custGeom>
              <a:avLst/>
              <a:gdLst/>
              <a:ahLst/>
              <a:cxnLst/>
              <a:rect r="r" b="b" t="t" l="l"/>
              <a:pathLst>
                <a:path h="98948" w="1284814">
                  <a:moveTo>
                    <a:pt x="0" y="0"/>
                  </a:moveTo>
                  <a:lnTo>
                    <a:pt x="1284814" y="0"/>
                  </a:lnTo>
                  <a:lnTo>
                    <a:pt x="1284814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Parents can influence a child's behavior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20001" y="228423"/>
            <a:ext cx="2996150" cy="1090066"/>
            <a:chOff x="0" y="0"/>
            <a:chExt cx="789109" cy="287096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89109" cy="287096"/>
            </a:xfrm>
            <a:custGeom>
              <a:avLst/>
              <a:gdLst/>
              <a:ahLst/>
              <a:cxnLst/>
              <a:rect r="r" b="b" t="t" l="l"/>
              <a:pathLst>
                <a:path h="287096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Students don’t really learn from theories, numbers, and graphs. They prefer real world examples.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40333" y="1509491"/>
            <a:ext cx="2996150" cy="1090066"/>
            <a:chOff x="0" y="0"/>
            <a:chExt cx="789109" cy="287096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89109" cy="287096"/>
            </a:xfrm>
            <a:custGeom>
              <a:avLst/>
              <a:gdLst/>
              <a:ahLst/>
              <a:cxnLst/>
              <a:rect r="r" b="b" t="t" l="l"/>
              <a:pathLst>
                <a:path h="287096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Not a lot of high school students have economics resources. Most are offered to upperclassmen if it exists at all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20001" y="2703771"/>
            <a:ext cx="2996150" cy="688843"/>
            <a:chOff x="0" y="0"/>
            <a:chExt cx="789109" cy="181424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89109" cy="181424"/>
            </a:xfrm>
            <a:custGeom>
              <a:avLst/>
              <a:gdLst/>
              <a:ahLst/>
              <a:cxnLst/>
              <a:rect r="r" b="b" t="t" l="l"/>
              <a:pathLst>
                <a:path h="181424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can self-learn finances and investing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5244751" y="257974"/>
            <a:ext cx="2751443" cy="851941"/>
            <a:chOff x="0" y="0"/>
            <a:chExt cx="724660" cy="224380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who are unfamiliar with investing are highly averse to starting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263801" y="1266113"/>
            <a:ext cx="2751443" cy="851941"/>
            <a:chOff x="0" y="0"/>
            <a:chExt cx="724660" cy="224380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are more open to investing when they see the profits possible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244751" y="2270454"/>
            <a:ext cx="2751443" cy="851941"/>
            <a:chOff x="0" y="0"/>
            <a:chExt cx="724660" cy="22438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Barriers should be broken to allow young kids to start investing 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5244751" y="3274795"/>
            <a:ext cx="2751443" cy="851941"/>
            <a:chOff x="0" y="0"/>
            <a:chExt cx="724660" cy="224380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It is possible to invest without spending a lot of effort and research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20001" y="3511877"/>
            <a:ext cx="2996150" cy="851941"/>
            <a:chOff x="0" y="0"/>
            <a:chExt cx="789109" cy="224380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89109" cy="224380"/>
            </a:xfrm>
            <a:custGeom>
              <a:avLst/>
              <a:gdLst/>
              <a:ahLst/>
              <a:cxnLst/>
              <a:rect r="r" b="b" t="t" l="l"/>
              <a:pathLst>
                <a:path h="224380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Online resources are a reputable method to learn about finances and investing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5244751" y="4284560"/>
            <a:ext cx="2751443" cy="613816"/>
            <a:chOff x="0" y="0"/>
            <a:chExt cx="724660" cy="16166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24660" cy="161664"/>
            </a:xfrm>
            <a:custGeom>
              <a:avLst/>
              <a:gdLst/>
              <a:ahLst/>
              <a:cxnLst/>
              <a:rect r="r" b="b" t="t" l="l"/>
              <a:pathLst>
                <a:path h="1616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Media has ability to cause financial behavior change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2694848" y="4489178"/>
            <a:ext cx="5470202" cy="406875"/>
            <a:chOff x="0" y="0"/>
            <a:chExt cx="1440712" cy="107160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1440712" cy="107160"/>
            </a:xfrm>
            <a:custGeom>
              <a:avLst/>
              <a:gdLst/>
              <a:ahLst/>
              <a:cxnLst/>
              <a:rect r="r" b="b" t="t" l="l"/>
              <a:pathLst>
                <a:path h="107160" w="1440712">
                  <a:moveTo>
                    <a:pt x="0" y="0"/>
                  </a:moveTo>
                  <a:lnTo>
                    <a:pt x="1440712" y="0"/>
                  </a:lnTo>
                  <a:lnTo>
                    <a:pt x="1440712" y="107160"/>
                  </a:lnTo>
                  <a:lnTo>
                    <a:pt x="0" y="10716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YouTubers in cryptocurrency are especially manipulative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9558836" y="5977836"/>
            <a:ext cx="2235129" cy="1547266"/>
            <a:chOff x="0" y="0"/>
            <a:chExt cx="588676" cy="407510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588676" cy="407510"/>
            </a:xfrm>
            <a:custGeom>
              <a:avLst/>
              <a:gdLst/>
              <a:ahLst/>
              <a:cxnLst/>
              <a:rect r="r" b="b" t="t" l="l"/>
              <a:pathLst>
                <a:path h="40751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407510"/>
                  </a:lnTo>
                  <a:lnTo>
                    <a:pt x="0" y="40751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Frustrated with determining who is manipulative and spreading misinformation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9558836" y="7715602"/>
            <a:ext cx="2235129" cy="1194841"/>
            <a:chOff x="0" y="0"/>
            <a:chExt cx="588676" cy="314691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588676" cy="314691"/>
            </a:xfrm>
            <a:custGeom>
              <a:avLst/>
              <a:gdLst/>
              <a:ahLst/>
              <a:cxnLst/>
              <a:rect r="r" b="b" t="t" l="l"/>
              <a:pathLst>
                <a:path h="314691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314691"/>
                  </a:lnTo>
                  <a:lnTo>
                    <a:pt x="0" y="314691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Exhausted spending too much effort and time on investing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9539967" y="9168255"/>
            <a:ext cx="2235129" cy="785795"/>
            <a:chOff x="0" y="0"/>
            <a:chExt cx="588676" cy="206958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588676" cy="206958"/>
            </a:xfrm>
            <a:custGeom>
              <a:avLst/>
              <a:gdLst/>
              <a:ahLst/>
              <a:cxnLst/>
              <a:rect r="r" b="b" t="t" l="l"/>
              <a:pathLst>
                <a:path h="206958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Finds value in investing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15001226" y="9164199"/>
            <a:ext cx="2899265" cy="785795"/>
            <a:chOff x="0" y="0"/>
            <a:chExt cx="763592" cy="206958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63592" cy="206958"/>
            </a:xfrm>
            <a:custGeom>
              <a:avLst/>
              <a:gdLst/>
              <a:ahLst/>
              <a:cxnLst/>
              <a:rect r="r" b="b" t="t" l="l"/>
              <a:pathLst>
                <a:path h="206958" w="763592">
                  <a:moveTo>
                    <a:pt x="0" y="0"/>
                  </a:moveTo>
                  <a:lnTo>
                    <a:pt x="763592" y="0"/>
                  </a:lnTo>
                  <a:lnTo>
                    <a:pt x="763592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Independent with the ability to invest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2057823" y="5722888"/>
            <a:ext cx="2695753" cy="851941"/>
            <a:chOff x="0" y="0"/>
            <a:chExt cx="709993" cy="224380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709993" cy="224380"/>
            </a:xfrm>
            <a:custGeom>
              <a:avLst/>
              <a:gdLst/>
              <a:ahLst/>
              <a:cxnLst/>
              <a:rect r="r" b="b" t="t" l="l"/>
              <a:pathLst>
                <a:path h="224380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More like an adult deserving of respect when investing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2057823" y="6877215"/>
            <a:ext cx="2695753" cy="785795"/>
            <a:chOff x="0" y="0"/>
            <a:chExt cx="709993" cy="206958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Dealing with finances alone can be demotivating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2087679" y="7932372"/>
            <a:ext cx="2665896" cy="580493"/>
            <a:chOff x="0" y="0"/>
            <a:chExt cx="702129" cy="152887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702129" cy="152887"/>
            </a:xfrm>
            <a:custGeom>
              <a:avLst/>
              <a:gdLst/>
              <a:ahLst/>
              <a:cxnLst/>
              <a:rect r="r" b="b" t="t" l="l"/>
              <a:pathLst>
                <a:path h="152887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52887"/>
                  </a:lnTo>
                  <a:lnTo>
                    <a:pt x="0" y="152887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can be fun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2087679" y="8803769"/>
            <a:ext cx="2665896" cy="728972"/>
            <a:chOff x="0" y="0"/>
            <a:chExt cx="702129" cy="191993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702129" cy="191993"/>
            </a:xfrm>
            <a:custGeom>
              <a:avLst/>
              <a:gdLst/>
              <a:ahLst/>
              <a:cxnLst/>
              <a:rect r="r" b="b" t="t" l="l"/>
              <a:pathLst>
                <a:path h="191993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1993"/>
                  </a:lnTo>
                  <a:lnTo>
                    <a:pt x="0" y="191993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Pride for figuring out his own way in investing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5036483" y="5819403"/>
            <a:ext cx="2864008" cy="951202"/>
            <a:chOff x="0" y="0"/>
            <a:chExt cx="754307" cy="250522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754307" cy="250522"/>
            </a:xfrm>
            <a:custGeom>
              <a:avLst/>
              <a:gdLst/>
              <a:ahLst/>
              <a:cxnLst/>
              <a:rect r="r" b="b" t="t" l="l"/>
              <a:pathLst>
                <a:path h="250522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0522"/>
                  </a:lnTo>
                  <a:lnTo>
                    <a:pt x="0" y="250522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Satisfied with his investment decisions thus far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5036483" y="6962270"/>
            <a:ext cx="2864008" cy="970102"/>
            <a:chOff x="0" y="0"/>
            <a:chExt cx="754307" cy="255500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Wants to prove his parents he can be independent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15017433" y="8146472"/>
            <a:ext cx="2883058" cy="855802"/>
            <a:chOff x="0" y="0"/>
            <a:chExt cx="759324" cy="225396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Regrets that he could've started even earlier</a:t>
              </a:r>
            </a:p>
          </p:txBody>
        </p:sp>
      </p:grpSp>
      <p:grpSp>
        <p:nvGrpSpPr>
          <p:cNvPr name="Group 143" id="143"/>
          <p:cNvGrpSpPr>
            <a:grpSpLocks noChangeAspect="true"/>
          </p:cNvGrpSpPr>
          <p:nvPr/>
        </p:nvGrpSpPr>
        <p:grpSpPr>
          <a:xfrm rot="0">
            <a:off x="8393651" y="4274507"/>
            <a:ext cx="1500699" cy="1550929"/>
            <a:chOff x="0" y="0"/>
            <a:chExt cx="6362700" cy="6575666"/>
          </a:xfrm>
        </p:grpSpPr>
        <p:sp>
          <p:nvSpPr>
            <p:cNvPr name="Freeform 144" id="144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30631" y="819525"/>
            <a:ext cx="2538317" cy="1124987"/>
            <a:chOff x="0" y="0"/>
            <a:chExt cx="668528" cy="29629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296293"/>
            </a:xfrm>
            <a:custGeom>
              <a:avLst/>
              <a:gdLst/>
              <a:ahLst/>
              <a:cxnLst/>
              <a:rect r="r" b="b" t="t" l="l"/>
              <a:pathLst>
                <a:path h="296293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96293"/>
                  </a:lnTo>
                  <a:lnTo>
                    <a:pt x="0" y="29629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is an existing investing app for teens called Bloom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30631" y="2051514"/>
            <a:ext cx="2538317" cy="1622370"/>
            <a:chOff x="0" y="0"/>
            <a:chExt cx="668528" cy="427291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427291"/>
            </a:xfrm>
            <a:custGeom>
              <a:avLst/>
              <a:gdLst/>
              <a:ahLst/>
              <a:cxnLst/>
              <a:rect r="r" b="b" t="t" l="l"/>
              <a:pathLst>
                <a:path h="427291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427291"/>
                  </a:lnTo>
                  <a:lnTo>
                    <a:pt x="0" y="42729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Parent’s attitude about his investing only changed after his investment (in bitcoin) paid off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817829"/>
            <a:ext cx="2141995" cy="976593"/>
            <a:chOff x="0" y="0"/>
            <a:chExt cx="564147" cy="25721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564147" cy="257210"/>
            </a:xfrm>
            <a:custGeom>
              <a:avLst/>
              <a:gdLst/>
              <a:ahLst/>
              <a:cxnLst/>
              <a:rect r="r" b="b" t="t" l="l"/>
              <a:pathLst>
                <a:path h="257210" w="564147">
                  <a:moveTo>
                    <a:pt x="0" y="0"/>
                  </a:moveTo>
                  <a:lnTo>
                    <a:pt x="564147" y="0"/>
                  </a:lnTo>
                  <a:lnTo>
                    <a:pt x="564147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are more investment options for teens today.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914866" cy="1124987"/>
            <a:chOff x="0" y="0"/>
            <a:chExt cx="767701" cy="296293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67701" cy="296293"/>
            </a:xfrm>
            <a:custGeom>
              <a:avLst/>
              <a:gdLst/>
              <a:ahLst/>
              <a:cxnLst/>
              <a:rect r="r" b="b" t="t" l="l"/>
              <a:pathLst>
                <a:path h="296293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96293"/>
                  </a:lnTo>
                  <a:lnTo>
                    <a:pt x="0" y="29629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 doesn’t put as much effort into investing now compared to before.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379114" y="257974"/>
            <a:ext cx="2521131" cy="1566316"/>
            <a:chOff x="0" y="0"/>
            <a:chExt cx="664002" cy="41252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64002" cy="412528"/>
            </a:xfrm>
            <a:custGeom>
              <a:avLst/>
              <a:gdLst/>
              <a:ahLst/>
              <a:cxnLst/>
              <a:rect r="r" b="b" t="t" l="l"/>
              <a:pathLst>
                <a:path h="412528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When he first started investing, even opening an account was hard because not a lot of companies considered teens.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16598" y="1445023"/>
            <a:ext cx="2914866" cy="939263"/>
            <a:chOff x="0" y="0"/>
            <a:chExt cx="767701" cy="247378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67701" cy="247378"/>
            </a:xfrm>
            <a:custGeom>
              <a:avLst/>
              <a:gdLst/>
              <a:ahLst/>
              <a:cxnLst/>
              <a:rect r="r" b="b" t="t" l="l"/>
              <a:pathLst>
                <a:path h="247378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47378"/>
                  </a:lnTo>
                  <a:lnTo>
                    <a:pt x="0" y="24737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One should invest early since a young age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498586"/>
            <a:ext cx="2914866" cy="915411"/>
            <a:chOff x="0" y="0"/>
            <a:chExt cx="767701" cy="241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67701" cy="241096"/>
            </a:xfrm>
            <a:custGeom>
              <a:avLst/>
              <a:gdLst/>
              <a:ahLst/>
              <a:cxnLst/>
              <a:rect r="r" b="b" t="t" l="l"/>
              <a:pathLst>
                <a:path h="241096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Even his teachers in school (before college) mentioned investing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379114" y="3175262"/>
            <a:ext cx="2521131" cy="1199616"/>
            <a:chOff x="0" y="0"/>
            <a:chExt cx="664002" cy="315948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4002" cy="315948"/>
            </a:xfrm>
            <a:custGeom>
              <a:avLst/>
              <a:gdLst/>
              <a:ahLst/>
              <a:cxnLst/>
              <a:rect r="r" b="b" t="t" l="l"/>
              <a:pathLst>
                <a:path h="315948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315948"/>
                  </a:lnTo>
                  <a:lnTo>
                    <a:pt x="0" y="3159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All the adults around him told him to invest early since he was young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216598" y="3569570"/>
            <a:ext cx="2914866" cy="736556"/>
            <a:chOff x="0" y="0"/>
            <a:chExt cx="767701" cy="19399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767701" cy="193990"/>
            </a:xfrm>
            <a:custGeom>
              <a:avLst/>
              <a:gdLst/>
              <a:ahLst/>
              <a:cxnLst/>
              <a:rect r="r" b="b" t="t" l="l"/>
              <a:pathLst>
                <a:path h="193990" w="767701">
                  <a:moveTo>
                    <a:pt x="0" y="0"/>
                  </a:moveTo>
                  <a:lnTo>
                    <a:pt x="767701" y="0"/>
                  </a:lnTo>
                  <a:lnTo>
                    <a:pt x="767701" y="193990"/>
                  </a:lnTo>
                  <a:lnTo>
                    <a:pt x="0" y="19399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Not a big portion of his peers also invested so early like him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379114" y="1945736"/>
            <a:ext cx="2521131" cy="1105701"/>
            <a:chOff x="0" y="0"/>
            <a:chExt cx="664002" cy="291213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64002" cy="291213"/>
            </a:xfrm>
            <a:custGeom>
              <a:avLst/>
              <a:gdLst/>
              <a:ahLst/>
              <a:cxnLst/>
              <a:rect r="r" b="b" t="t" l="l"/>
              <a:pathLst>
                <a:path h="291213" w="664002">
                  <a:moveTo>
                    <a:pt x="0" y="0"/>
                  </a:moveTo>
                  <a:lnTo>
                    <a:pt x="664002" y="0"/>
                  </a:lnTo>
                  <a:lnTo>
                    <a:pt x="664002" y="291213"/>
                  </a:lnTo>
                  <a:lnTo>
                    <a:pt x="0" y="29121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His personal finance and investment habits developed relatively independent of his family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30631" y="5738604"/>
            <a:ext cx="2532520" cy="1328191"/>
            <a:chOff x="0" y="0"/>
            <a:chExt cx="667001" cy="34981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7001" cy="349812"/>
            </a:xfrm>
            <a:custGeom>
              <a:avLst/>
              <a:gdLst/>
              <a:ahLst/>
              <a:cxnLst/>
              <a:rect r="r" b="b" t="t" l="l"/>
              <a:pathLst>
                <a:path h="349812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Found the Youth Economic Initative(YEI): an initiative that helps high school students find economics clubs.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30631" y="7209670"/>
            <a:ext cx="2532520" cy="1090066"/>
            <a:chOff x="0" y="0"/>
            <a:chExt cx="667001" cy="287096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Mostly invests in index funds now. Only checks the stocks every 5 months or so.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36428" y="8442612"/>
            <a:ext cx="2532520" cy="616731"/>
            <a:chOff x="0" y="0"/>
            <a:chExt cx="667001" cy="162431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67001" cy="162431"/>
            </a:xfrm>
            <a:custGeom>
              <a:avLst/>
              <a:gdLst/>
              <a:ahLst/>
              <a:cxnLst/>
              <a:rect r="r" b="b" t="t" l="l"/>
              <a:pathLst>
                <a:path h="16243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Bought a bitcoin in highschool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36428" y="9202217"/>
            <a:ext cx="2532520" cy="616731"/>
            <a:chOff x="0" y="0"/>
            <a:chExt cx="667001" cy="162431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667001" cy="162431"/>
            </a:xfrm>
            <a:custGeom>
              <a:avLst/>
              <a:gdLst/>
              <a:ahLst/>
              <a:cxnLst/>
              <a:rect r="r" b="b" t="t" l="l"/>
              <a:pathLst>
                <a:path h="16243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First invested in 10th grade.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216598" y="5280197"/>
            <a:ext cx="2529220" cy="1566316"/>
            <a:chOff x="0" y="0"/>
            <a:chExt cx="666132" cy="412528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666132" cy="412528"/>
            </a:xfrm>
            <a:custGeom>
              <a:avLst/>
              <a:gdLst/>
              <a:ahLst/>
              <a:cxnLst/>
              <a:rect r="r" b="b" t="t" l="l"/>
              <a:pathLst>
                <a:path h="41252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 6th grade, he monitored the computer parts market to understand the standard prices and find good deals.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6002993" y="5298346"/>
            <a:ext cx="2009657" cy="1090066"/>
            <a:chOff x="0" y="0"/>
            <a:chExt cx="529292" cy="287096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29292" cy="287096"/>
            </a:xfrm>
            <a:custGeom>
              <a:avLst/>
              <a:gdLst/>
              <a:ahLst/>
              <a:cxnLst/>
              <a:rect r="r" b="b" t="t" l="l"/>
              <a:pathLst>
                <a:path h="287096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Reached out to other existing economics clubs to join YEI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216598" y="8454084"/>
            <a:ext cx="2529220" cy="1718420"/>
            <a:chOff x="0" y="0"/>
            <a:chExt cx="666132" cy="452588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666132" cy="452588"/>
            </a:xfrm>
            <a:custGeom>
              <a:avLst/>
              <a:gdLst/>
              <a:ahLst/>
              <a:cxnLst/>
              <a:rect r="r" b="b" t="t" l="l"/>
              <a:pathLst>
                <a:path h="4525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452588"/>
                  </a:lnTo>
                  <a:lnTo>
                    <a:pt x="0" y="4525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Referenced reputed investment enyclopedia, financial literacy youtube channels, and other articles/media for investment information.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3216598" y="6998914"/>
            <a:ext cx="2548270" cy="1328191"/>
            <a:chOff x="0" y="0"/>
            <a:chExt cx="671149" cy="349812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671149" cy="349812"/>
            </a:xfrm>
            <a:custGeom>
              <a:avLst/>
              <a:gdLst/>
              <a:ahLst/>
              <a:cxnLst/>
              <a:rect r="r" b="b" t="t" l="l"/>
              <a:pathLst>
                <a:path h="349812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 6th grade, whenever he found good deals on computer parts, he would buy a couple and sell the extra later for profit.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6002993" y="6607487"/>
            <a:ext cx="2906777" cy="976593"/>
            <a:chOff x="0" y="0"/>
            <a:chExt cx="765571" cy="257210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765571" cy="257210"/>
            </a:xfrm>
            <a:custGeom>
              <a:avLst/>
              <a:gdLst/>
              <a:ahLst/>
              <a:cxnLst/>
              <a:rect r="r" b="b" t="t" l="l"/>
              <a:pathLst>
                <a:path h="257210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Attended economics camp in middleschool that got him into economics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6002993" y="7846506"/>
            <a:ext cx="2906777" cy="2280691"/>
            <a:chOff x="0" y="0"/>
            <a:chExt cx="765571" cy="600676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65571" cy="600676"/>
            </a:xfrm>
            <a:custGeom>
              <a:avLst/>
              <a:gdLst/>
              <a:ahLst/>
              <a:cxnLst/>
              <a:rect r="r" b="b" t="t" l="l"/>
              <a:pathLst>
                <a:path h="600676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600676"/>
                  </a:lnTo>
                  <a:lnTo>
                    <a:pt x="0" y="60067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Hosted “boba fundraisers” as part of YEI: they went “ interviewing people, like derive the demand curve for boba and derive the cost and whatnot, and we applied all these economics principles to find the optimal price for boba ”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Young people have a limited budget that investing can maximize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can start at a very young (middle school) age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39967" y="3081774"/>
            <a:ext cx="2253998" cy="983183"/>
            <a:chOff x="0" y="0"/>
            <a:chExt cx="593646" cy="258945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Students learn better with a community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0122949" y="4475881"/>
            <a:ext cx="4878276" cy="375691"/>
            <a:chOff x="0" y="0"/>
            <a:chExt cx="1284814" cy="98948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1284814" cy="98948"/>
            </a:xfrm>
            <a:custGeom>
              <a:avLst/>
              <a:gdLst/>
              <a:ahLst/>
              <a:cxnLst/>
              <a:rect r="r" b="b" t="t" l="l"/>
              <a:pathLst>
                <a:path h="98948" w="1284814">
                  <a:moveTo>
                    <a:pt x="0" y="0"/>
                  </a:moveTo>
                  <a:lnTo>
                    <a:pt x="1284814" y="0"/>
                  </a:lnTo>
                  <a:lnTo>
                    <a:pt x="1284814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Parents can influence a child's behavior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20001" y="228423"/>
            <a:ext cx="2996150" cy="1090066"/>
            <a:chOff x="0" y="0"/>
            <a:chExt cx="789109" cy="287096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89109" cy="287096"/>
            </a:xfrm>
            <a:custGeom>
              <a:avLst/>
              <a:gdLst/>
              <a:ahLst/>
              <a:cxnLst/>
              <a:rect r="r" b="b" t="t" l="l"/>
              <a:pathLst>
                <a:path h="287096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Students don’t really learn from theories, numbers, and graphs. They prefer real world examples.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40333" y="1509491"/>
            <a:ext cx="2996150" cy="1090066"/>
            <a:chOff x="0" y="0"/>
            <a:chExt cx="789109" cy="287096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89109" cy="287096"/>
            </a:xfrm>
            <a:custGeom>
              <a:avLst/>
              <a:gdLst/>
              <a:ahLst/>
              <a:cxnLst/>
              <a:rect r="r" b="b" t="t" l="l"/>
              <a:pathLst>
                <a:path h="287096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Not a lot of high school students have economics resources. Most are offered to upperclassmen if it exists at all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20001" y="2703771"/>
            <a:ext cx="2996150" cy="688843"/>
            <a:chOff x="0" y="0"/>
            <a:chExt cx="789109" cy="181424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89109" cy="181424"/>
            </a:xfrm>
            <a:custGeom>
              <a:avLst/>
              <a:gdLst/>
              <a:ahLst/>
              <a:cxnLst/>
              <a:rect r="r" b="b" t="t" l="l"/>
              <a:pathLst>
                <a:path h="181424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can self-learn finances and investing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5244751" y="257974"/>
            <a:ext cx="2751443" cy="851941"/>
            <a:chOff x="0" y="0"/>
            <a:chExt cx="724660" cy="224380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who are unfamiliar with investing are highly averse to starting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263801" y="1266113"/>
            <a:ext cx="2751443" cy="851941"/>
            <a:chOff x="0" y="0"/>
            <a:chExt cx="724660" cy="224380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are more open to investing when they see the profits possible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244751" y="2270454"/>
            <a:ext cx="2751443" cy="851941"/>
            <a:chOff x="0" y="0"/>
            <a:chExt cx="724660" cy="22438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Barriers should be broken to allow young kids to start investing 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5244751" y="3274795"/>
            <a:ext cx="2751443" cy="851941"/>
            <a:chOff x="0" y="0"/>
            <a:chExt cx="724660" cy="224380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It is possible to invest without spending a lot of effort and research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20001" y="3511877"/>
            <a:ext cx="2996150" cy="851941"/>
            <a:chOff x="0" y="0"/>
            <a:chExt cx="789109" cy="224380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89109" cy="224380"/>
            </a:xfrm>
            <a:custGeom>
              <a:avLst/>
              <a:gdLst/>
              <a:ahLst/>
              <a:cxnLst/>
              <a:rect r="r" b="b" t="t" l="l"/>
              <a:pathLst>
                <a:path h="224380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Online resources are a reputable method to learn about finances and investing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5244751" y="4284560"/>
            <a:ext cx="2751443" cy="613816"/>
            <a:chOff x="0" y="0"/>
            <a:chExt cx="724660" cy="16166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24660" cy="161664"/>
            </a:xfrm>
            <a:custGeom>
              <a:avLst/>
              <a:gdLst/>
              <a:ahLst/>
              <a:cxnLst/>
              <a:rect r="r" b="b" t="t" l="l"/>
              <a:pathLst>
                <a:path h="1616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Media has ability to cause financial behavior change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2694848" y="4489178"/>
            <a:ext cx="5470202" cy="406875"/>
            <a:chOff x="0" y="0"/>
            <a:chExt cx="1440712" cy="107160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1440712" cy="107160"/>
            </a:xfrm>
            <a:custGeom>
              <a:avLst/>
              <a:gdLst/>
              <a:ahLst/>
              <a:cxnLst/>
              <a:rect r="r" b="b" t="t" l="l"/>
              <a:pathLst>
                <a:path h="107160" w="1440712">
                  <a:moveTo>
                    <a:pt x="0" y="0"/>
                  </a:moveTo>
                  <a:lnTo>
                    <a:pt x="1440712" y="0"/>
                  </a:lnTo>
                  <a:lnTo>
                    <a:pt x="1440712" y="107160"/>
                  </a:lnTo>
                  <a:lnTo>
                    <a:pt x="0" y="10716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YouTubers in cryptocurrency are especially manipulative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9558836" y="5977836"/>
            <a:ext cx="2235129" cy="1547266"/>
            <a:chOff x="0" y="0"/>
            <a:chExt cx="588676" cy="407510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588676" cy="407510"/>
            </a:xfrm>
            <a:custGeom>
              <a:avLst/>
              <a:gdLst/>
              <a:ahLst/>
              <a:cxnLst/>
              <a:rect r="r" b="b" t="t" l="l"/>
              <a:pathLst>
                <a:path h="40751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407510"/>
                  </a:lnTo>
                  <a:lnTo>
                    <a:pt x="0" y="40751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Frustrated with determining who is manipulative and spreading misinformation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9558836" y="7715602"/>
            <a:ext cx="2235129" cy="1194841"/>
            <a:chOff x="0" y="0"/>
            <a:chExt cx="588676" cy="314691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588676" cy="314691"/>
            </a:xfrm>
            <a:custGeom>
              <a:avLst/>
              <a:gdLst/>
              <a:ahLst/>
              <a:cxnLst/>
              <a:rect r="r" b="b" t="t" l="l"/>
              <a:pathLst>
                <a:path h="314691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314691"/>
                  </a:lnTo>
                  <a:lnTo>
                    <a:pt x="0" y="31469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Exhausted spending too much effort and time on investing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9539967" y="9168255"/>
            <a:ext cx="2235129" cy="785795"/>
            <a:chOff x="0" y="0"/>
            <a:chExt cx="588676" cy="206958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588676" cy="206958"/>
            </a:xfrm>
            <a:custGeom>
              <a:avLst/>
              <a:gdLst/>
              <a:ahLst/>
              <a:cxnLst/>
              <a:rect r="r" b="b" t="t" l="l"/>
              <a:pathLst>
                <a:path h="206958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Finds value in investing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15001226" y="9164199"/>
            <a:ext cx="2899265" cy="785795"/>
            <a:chOff x="0" y="0"/>
            <a:chExt cx="763592" cy="206958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63592" cy="206958"/>
            </a:xfrm>
            <a:custGeom>
              <a:avLst/>
              <a:gdLst/>
              <a:ahLst/>
              <a:cxnLst/>
              <a:rect r="r" b="b" t="t" l="l"/>
              <a:pathLst>
                <a:path h="206958" w="763592">
                  <a:moveTo>
                    <a:pt x="0" y="0"/>
                  </a:moveTo>
                  <a:lnTo>
                    <a:pt x="763592" y="0"/>
                  </a:lnTo>
                  <a:lnTo>
                    <a:pt x="763592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Independent with the ability to invest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12057823" y="5393432"/>
            <a:ext cx="2695753" cy="851941"/>
            <a:chOff x="0" y="0"/>
            <a:chExt cx="709993" cy="224380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709993" cy="224380"/>
            </a:xfrm>
            <a:custGeom>
              <a:avLst/>
              <a:gdLst/>
              <a:ahLst/>
              <a:cxnLst/>
              <a:rect r="r" b="b" t="t" l="l"/>
              <a:pathLst>
                <a:path h="224380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More like an adult deserving of respect when investing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2057823" y="6438528"/>
            <a:ext cx="2695753" cy="785795"/>
            <a:chOff x="0" y="0"/>
            <a:chExt cx="709993" cy="206958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Dealing with finances alone can be demotivating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2057823" y="7480969"/>
            <a:ext cx="2695753" cy="785795"/>
            <a:chOff x="0" y="0"/>
            <a:chExt cx="709993" cy="206958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Dealing with finances alone can be demotivating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2087679" y="8454084"/>
            <a:ext cx="2665896" cy="580493"/>
            <a:chOff x="0" y="0"/>
            <a:chExt cx="702129" cy="152887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702129" cy="152887"/>
            </a:xfrm>
            <a:custGeom>
              <a:avLst/>
              <a:gdLst/>
              <a:ahLst/>
              <a:cxnLst/>
              <a:rect r="r" b="b" t="t" l="l"/>
              <a:pathLst>
                <a:path h="152887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52887"/>
                  </a:lnTo>
                  <a:lnTo>
                    <a:pt x="0" y="15288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can be fun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2087679" y="9225077"/>
            <a:ext cx="2665896" cy="728972"/>
            <a:chOff x="0" y="0"/>
            <a:chExt cx="702129" cy="191993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702129" cy="191993"/>
            </a:xfrm>
            <a:custGeom>
              <a:avLst/>
              <a:gdLst/>
              <a:ahLst/>
              <a:cxnLst/>
              <a:rect r="r" b="b" t="t" l="l"/>
              <a:pathLst>
                <a:path h="191993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1993"/>
                  </a:lnTo>
                  <a:lnTo>
                    <a:pt x="0" y="19199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Pride for figuring out his own way in investing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5036483" y="5819403"/>
            <a:ext cx="2864008" cy="951202"/>
            <a:chOff x="0" y="0"/>
            <a:chExt cx="754307" cy="250522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754307" cy="250522"/>
            </a:xfrm>
            <a:custGeom>
              <a:avLst/>
              <a:gdLst/>
              <a:ahLst/>
              <a:cxnLst/>
              <a:rect r="r" b="b" t="t" l="l"/>
              <a:pathLst>
                <a:path h="250522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0522"/>
                  </a:lnTo>
                  <a:lnTo>
                    <a:pt x="0" y="25052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Satisfied with his investment decisions thus far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15036483" y="6962270"/>
            <a:ext cx="2864008" cy="970102"/>
            <a:chOff x="0" y="0"/>
            <a:chExt cx="754307" cy="255500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Wants to prove his parents he can be independent</a:t>
              </a: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5017433" y="8146472"/>
            <a:ext cx="2883058" cy="855802"/>
            <a:chOff x="0" y="0"/>
            <a:chExt cx="759324" cy="225396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Regrets that he could've started even earlier</a:t>
              </a: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1241591" y="6410432"/>
            <a:ext cx="3239617" cy="2791785"/>
            <a:chOff x="0" y="0"/>
            <a:chExt cx="853233" cy="735285"/>
          </a:xfrm>
        </p:grpSpPr>
        <p:sp>
          <p:nvSpPr>
            <p:cNvPr name="Freeform 147" id="147"/>
            <p:cNvSpPr/>
            <p:nvPr/>
          </p:nvSpPr>
          <p:spPr>
            <a:xfrm>
              <a:off x="0" y="0"/>
              <a:ext cx="853233" cy="735285"/>
            </a:xfrm>
            <a:custGeom>
              <a:avLst/>
              <a:gdLst/>
              <a:ahLst/>
              <a:cxnLst/>
              <a:rect r="r" b="b" t="t" l="l"/>
              <a:pathLst>
                <a:path h="735285" w="853233">
                  <a:moveTo>
                    <a:pt x="0" y="0"/>
                  </a:moveTo>
                  <a:lnTo>
                    <a:pt x="853233" y="0"/>
                  </a:lnTo>
                  <a:lnTo>
                    <a:pt x="853233" y="735285"/>
                  </a:lnTo>
                  <a:lnTo>
                    <a:pt x="0" y="735285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Keeping a budget and buying computer parts helped him develop personal finance consciousness</a:t>
              </a:r>
            </a:p>
          </p:txBody>
        </p:sp>
      </p:grpSp>
      <p:grpSp>
        <p:nvGrpSpPr>
          <p:cNvPr name="Group 149" id="149"/>
          <p:cNvGrpSpPr/>
          <p:nvPr/>
        </p:nvGrpSpPr>
        <p:grpSpPr>
          <a:xfrm rot="0">
            <a:off x="4925433" y="5977836"/>
            <a:ext cx="2714246" cy="3532747"/>
            <a:chOff x="0" y="0"/>
            <a:chExt cx="714863" cy="930435"/>
          </a:xfrm>
        </p:grpSpPr>
        <p:sp>
          <p:nvSpPr>
            <p:cNvPr name="Freeform 150" id="150"/>
            <p:cNvSpPr/>
            <p:nvPr/>
          </p:nvSpPr>
          <p:spPr>
            <a:xfrm>
              <a:off x="0" y="0"/>
              <a:ext cx="714863" cy="930435"/>
            </a:xfrm>
            <a:custGeom>
              <a:avLst/>
              <a:gdLst/>
              <a:ahLst/>
              <a:cxnLst/>
              <a:rect r="r" b="b" t="t" l="l"/>
              <a:pathLst>
                <a:path h="930435" w="714863">
                  <a:moveTo>
                    <a:pt x="0" y="0"/>
                  </a:moveTo>
                  <a:lnTo>
                    <a:pt x="714863" y="0"/>
                  </a:lnTo>
                  <a:lnTo>
                    <a:pt x="714863" y="930435"/>
                  </a:lnTo>
                  <a:lnTo>
                    <a:pt x="0" y="930435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51" id="15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Tied real life examples (boba) to activities in his economics club to keep people engaged</a:t>
              </a: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12432140" y="1675828"/>
            <a:ext cx="3619545" cy="1645517"/>
            <a:chOff x="0" y="0"/>
            <a:chExt cx="953296" cy="433387"/>
          </a:xfrm>
        </p:grpSpPr>
        <p:sp>
          <p:nvSpPr>
            <p:cNvPr name="Freeform 153" id="153"/>
            <p:cNvSpPr/>
            <p:nvPr/>
          </p:nvSpPr>
          <p:spPr>
            <a:xfrm>
              <a:off x="0" y="0"/>
              <a:ext cx="953296" cy="433387"/>
            </a:xfrm>
            <a:custGeom>
              <a:avLst/>
              <a:gdLst/>
              <a:ahLst/>
              <a:cxnLst/>
              <a:rect r="r" b="b" t="t" l="l"/>
              <a:pathLst>
                <a:path h="433387" w="953296">
                  <a:moveTo>
                    <a:pt x="0" y="0"/>
                  </a:moveTo>
                  <a:lnTo>
                    <a:pt x="953296" y="0"/>
                  </a:lnTo>
                  <a:lnTo>
                    <a:pt x="953296" y="433387"/>
                  </a:lnTo>
                  <a:lnTo>
                    <a:pt x="0" y="433387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54" id="15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Everyone should, and has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the capability of, starting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to invest early</a:t>
              </a:r>
            </a:p>
          </p:txBody>
        </p:sp>
      </p:grpSp>
      <p:grpSp>
        <p:nvGrpSpPr>
          <p:cNvPr name="Group 155" id="155"/>
          <p:cNvGrpSpPr/>
          <p:nvPr/>
        </p:nvGrpSpPr>
        <p:grpSpPr>
          <a:xfrm rot="0">
            <a:off x="10289994" y="6797095"/>
            <a:ext cx="2706476" cy="1645517"/>
            <a:chOff x="0" y="0"/>
            <a:chExt cx="712817" cy="433387"/>
          </a:xfrm>
        </p:grpSpPr>
        <p:sp>
          <p:nvSpPr>
            <p:cNvPr name="Freeform 156" id="156"/>
            <p:cNvSpPr/>
            <p:nvPr/>
          </p:nvSpPr>
          <p:spPr>
            <a:xfrm>
              <a:off x="0" y="0"/>
              <a:ext cx="712817" cy="433387"/>
            </a:xfrm>
            <a:custGeom>
              <a:avLst/>
              <a:gdLst/>
              <a:ahLst/>
              <a:cxnLst/>
              <a:rect r="r" b="b" t="t" l="l"/>
              <a:pathLst>
                <a:path h="433387" w="712817">
                  <a:moveTo>
                    <a:pt x="0" y="0"/>
                  </a:moveTo>
                  <a:lnTo>
                    <a:pt x="712817" y="0"/>
                  </a:lnTo>
                  <a:lnTo>
                    <a:pt x="712817" y="433387"/>
                  </a:lnTo>
                  <a:lnTo>
                    <a:pt x="0" y="433387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57" id="15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Empowered when investing independently early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13538408" y="6017493"/>
            <a:ext cx="2216537" cy="2726838"/>
            <a:chOff x="0" y="0"/>
            <a:chExt cx="583779" cy="718180"/>
          </a:xfrm>
        </p:grpSpPr>
        <p:sp>
          <p:nvSpPr>
            <p:cNvPr name="Freeform 159" id="159"/>
            <p:cNvSpPr/>
            <p:nvPr/>
          </p:nvSpPr>
          <p:spPr>
            <a:xfrm>
              <a:off x="0" y="0"/>
              <a:ext cx="583779" cy="718180"/>
            </a:xfrm>
            <a:custGeom>
              <a:avLst/>
              <a:gdLst/>
              <a:ahLst/>
              <a:cxnLst/>
              <a:rect r="r" b="b" t="t" l="l"/>
              <a:pathLst>
                <a:path h="718180" w="583779">
                  <a:moveTo>
                    <a:pt x="0" y="0"/>
                  </a:moveTo>
                  <a:lnTo>
                    <a:pt x="583779" y="0"/>
                  </a:lnTo>
                  <a:lnTo>
                    <a:pt x="583779" y="718180"/>
                  </a:lnTo>
                  <a:lnTo>
                    <a:pt x="0" y="718180"/>
                  </a:lnTo>
                  <a:close/>
                </a:path>
              </a:pathLst>
            </a:custGeom>
            <a:solidFill>
              <a:srgbClr val="BFE4FF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Frustrated in finding trustworthy investing information</a:t>
              </a:r>
            </a:p>
          </p:txBody>
        </p:sp>
      </p:grpSp>
      <p:grpSp>
        <p:nvGrpSpPr>
          <p:cNvPr name="Group 161" id="161"/>
          <p:cNvGrpSpPr>
            <a:grpSpLocks noChangeAspect="true"/>
          </p:cNvGrpSpPr>
          <p:nvPr/>
        </p:nvGrpSpPr>
        <p:grpSpPr>
          <a:xfrm rot="0">
            <a:off x="8393651" y="4274507"/>
            <a:ext cx="1500699" cy="1550929"/>
            <a:chOff x="0" y="0"/>
            <a:chExt cx="6362700" cy="6575666"/>
          </a:xfrm>
        </p:grpSpPr>
        <p:sp>
          <p:nvSpPr>
            <p:cNvPr name="Freeform 162" id="162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1005140"/>
            <a:ext cx="2538317" cy="1012501"/>
            <a:chOff x="0" y="0"/>
            <a:chExt cx="668528" cy="26666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266667"/>
            </a:xfrm>
            <a:custGeom>
              <a:avLst/>
              <a:gdLst/>
              <a:ahLst/>
              <a:cxnLst/>
              <a:rect r="r" b="b" t="t" l="l"/>
              <a:pathLst>
                <a:path h="266667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66667"/>
                  </a:lnTo>
                  <a:lnTo>
                    <a:pt x="0" y="266667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Did not grow up in a family that frequently discussed money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24834" y="2265291"/>
            <a:ext cx="2538317" cy="1328165"/>
            <a:chOff x="0" y="0"/>
            <a:chExt cx="668528" cy="34980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349805"/>
            </a:xfrm>
            <a:custGeom>
              <a:avLst/>
              <a:gdLst/>
              <a:ahLst/>
              <a:cxnLst/>
              <a:rect r="r" b="b" t="t" l="l"/>
              <a:pathLst>
                <a:path h="349805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349805"/>
                  </a:lnTo>
                  <a:lnTo>
                    <a:pt x="0" y="34980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Her children are increasingly noticing what other people have versus what they have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817829"/>
            <a:ext cx="2526723" cy="1090066"/>
            <a:chOff x="0" y="0"/>
            <a:chExt cx="665474" cy="28709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65474" cy="287096"/>
            </a:xfrm>
            <a:custGeom>
              <a:avLst/>
              <a:gdLst/>
              <a:ahLst/>
              <a:cxnLst/>
              <a:rect r="r" b="b" t="t" l="l"/>
              <a:pathLst>
                <a:path h="287096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Realized in grad school that she has institutional options to save for retirement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786395" cy="851941"/>
            <a:chOff x="0" y="0"/>
            <a:chExt cx="733865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33865" cy="224380"/>
            </a:xfrm>
            <a:custGeom>
              <a:avLst/>
              <a:gdLst/>
              <a:ahLst/>
              <a:cxnLst/>
              <a:rect r="r" b="b" t="t" l="l"/>
              <a:pathLst>
                <a:path h="224380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Her daughter has a classmate who became “obssessed with money”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274339" y="204145"/>
            <a:ext cx="2560034" cy="1328191"/>
            <a:chOff x="0" y="0"/>
            <a:chExt cx="674248" cy="349812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Mom is a tax specialist and did corporate retirement. She was able to ask her mom about financial details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16598" y="1230397"/>
            <a:ext cx="2786395" cy="939263"/>
            <a:chOff x="0" y="0"/>
            <a:chExt cx="733865" cy="247378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33865" cy="247378"/>
            </a:xfrm>
            <a:custGeom>
              <a:avLst/>
              <a:gdLst/>
              <a:ahLst/>
              <a:cxnLst/>
              <a:rect r="r" b="b" t="t" l="l"/>
              <a:pathLst>
                <a:path h="247378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47378"/>
                  </a:lnTo>
                  <a:lnTo>
                    <a:pt x="0" y="24737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Had a long runway till starting to make income b/c of grad school and phd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350635"/>
            <a:ext cx="2800566" cy="1090066"/>
            <a:chOff x="0" y="0"/>
            <a:chExt cx="737598" cy="287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37598" cy="287096"/>
            </a:xfrm>
            <a:custGeom>
              <a:avLst/>
              <a:gdLst/>
              <a:ahLst/>
              <a:cxnLst/>
              <a:rect r="r" b="b" t="t" l="l"/>
              <a:pathLst>
                <a:path h="287096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are different retirement options at stanford. (e.g. pick targeted date fund based on age)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02427" y="4542556"/>
            <a:ext cx="5219799" cy="375691"/>
            <a:chOff x="0" y="0"/>
            <a:chExt cx="1374762" cy="98948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1374762" cy="98948"/>
            </a:xfrm>
            <a:custGeom>
              <a:avLst/>
              <a:gdLst/>
              <a:ahLst/>
              <a:cxnLst/>
              <a:rect r="r" b="b" t="t" l="l"/>
              <a:pathLst>
                <a:path h="98948" w="1374762">
                  <a:moveTo>
                    <a:pt x="0" y="0"/>
                  </a:moveTo>
                  <a:lnTo>
                    <a:pt x="1374762" y="0"/>
                  </a:lnTo>
                  <a:lnTo>
                    <a:pt x="1374762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Her two kids have very different spending habits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9051" y="135061"/>
            <a:ext cx="1754099" cy="765304"/>
            <a:chOff x="0" y="0"/>
            <a:chExt cx="461985" cy="201562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461985" cy="201562"/>
            </a:xfrm>
            <a:custGeom>
              <a:avLst/>
              <a:gdLst/>
              <a:ahLst/>
              <a:cxnLst/>
              <a:rect r="r" b="b" t="t" l="l"/>
              <a:pathLst>
                <a:path h="201562" w="461985">
                  <a:moveTo>
                    <a:pt x="0" y="0"/>
                  </a:moveTo>
                  <a:lnTo>
                    <a:pt x="461985" y="0"/>
                  </a:lnTo>
                  <a:lnTo>
                    <a:pt x="461985" y="201562"/>
                  </a:lnTo>
                  <a:lnTo>
                    <a:pt x="0" y="20156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Both parents are lawyers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274339" y="1700028"/>
            <a:ext cx="2560034" cy="1090066"/>
            <a:chOff x="0" y="0"/>
            <a:chExt cx="674248" cy="287096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74248" cy="287096"/>
            </a:xfrm>
            <a:custGeom>
              <a:avLst/>
              <a:gdLst/>
              <a:ahLst/>
              <a:cxnLst/>
              <a:rect r="r" b="b" t="t" l="l"/>
              <a:pathLst>
                <a:path h="287096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 personal finance info she got from parents focused on saving and frugal spending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30631" y="6179112"/>
            <a:ext cx="2532520" cy="1566316"/>
            <a:chOff x="0" y="0"/>
            <a:chExt cx="667001" cy="412528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7001" cy="412528"/>
            </a:xfrm>
            <a:custGeom>
              <a:avLst/>
              <a:gdLst/>
              <a:ahLst/>
              <a:cxnLst/>
              <a:rect r="r" b="b" t="t" l="l"/>
              <a:pathLst>
                <a:path h="412528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Took one year off between undergrad and grad school, during which she learned importance of retirement saving from family conversations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17378" y="7932372"/>
            <a:ext cx="2532520" cy="1090066"/>
            <a:chOff x="0" y="0"/>
            <a:chExt cx="667001" cy="287096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Mostly invests in index funds now. Only checks the stocks every 5 months or so.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24834" y="9258300"/>
            <a:ext cx="2532520" cy="851941"/>
            <a:chOff x="0" y="0"/>
            <a:chExt cx="667001" cy="224380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67001" cy="224380"/>
            </a:xfrm>
            <a:custGeom>
              <a:avLst/>
              <a:gdLst/>
              <a:ahLst/>
              <a:cxnLst/>
              <a:rect r="r" b="b" t="t" l="l"/>
              <a:pathLst>
                <a:path h="224380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Hires a financial advisor and outsorces investing things to them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216598" y="5601459"/>
            <a:ext cx="2529220" cy="1328191"/>
            <a:chOff x="0" y="0"/>
            <a:chExt cx="666132" cy="349812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666132" cy="349812"/>
            </a:xfrm>
            <a:custGeom>
              <a:avLst/>
              <a:gdLst/>
              <a:ahLst/>
              <a:cxnLst/>
              <a:rect r="r" b="b" t="t" l="l"/>
              <a:pathLst>
                <a:path h="349812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Teaches children financial concepts in more abstract ways (e.g. borrow money &amp; interest rate)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6002019" y="5782675"/>
            <a:ext cx="2009657" cy="1328191"/>
            <a:chOff x="0" y="0"/>
            <a:chExt cx="529292" cy="349812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29292" cy="349812"/>
            </a:xfrm>
            <a:custGeom>
              <a:avLst/>
              <a:gdLst/>
              <a:ahLst/>
              <a:cxnLst/>
              <a:rect r="r" b="b" t="t" l="l"/>
              <a:pathLst>
                <a:path h="349812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Teaches her children that different people make different financial choices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216598" y="8775345"/>
            <a:ext cx="2529220" cy="908925"/>
            <a:chOff x="0" y="0"/>
            <a:chExt cx="666132" cy="239388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666132" cy="239388"/>
            </a:xfrm>
            <a:custGeom>
              <a:avLst/>
              <a:gdLst/>
              <a:ahLst/>
              <a:cxnLst/>
              <a:rect r="r" b="b" t="t" l="l"/>
              <a:pathLst>
                <a:path h="2393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39388"/>
                  </a:lnTo>
                  <a:lnTo>
                    <a:pt x="0" y="23938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Emphasizes to her children that they are very lucky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216598" y="7091865"/>
            <a:ext cx="2548270" cy="1556501"/>
            <a:chOff x="0" y="0"/>
            <a:chExt cx="671149" cy="409943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671149" cy="409943"/>
            </a:xfrm>
            <a:custGeom>
              <a:avLst/>
              <a:gdLst/>
              <a:ahLst/>
              <a:cxnLst/>
              <a:rect r="r" b="b" t="t" l="l"/>
              <a:pathLst>
                <a:path h="409943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409943"/>
                  </a:lnTo>
                  <a:lnTo>
                    <a:pt x="0" y="409943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When her kids have lemonade stands or bake sales, she encourages her kids to think about the behind-the scene costs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002019" y="7282317"/>
            <a:ext cx="2906777" cy="851941"/>
            <a:chOff x="0" y="0"/>
            <a:chExt cx="765571" cy="224380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765571" cy="224380"/>
            </a:xfrm>
            <a:custGeom>
              <a:avLst/>
              <a:gdLst/>
              <a:ahLst/>
              <a:cxnLst/>
              <a:rect r="r" b="b" t="t" l="l"/>
              <a:pathLst>
                <a:path h="224380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Signed up for financial advising support that has a pretty high annual fee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Job/specialization deters from proper financial literacy 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Beneficial to diversify personal finance profile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39967" y="3081774"/>
            <a:ext cx="2253998" cy="983183"/>
            <a:chOff x="0" y="0"/>
            <a:chExt cx="593646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Good to learn financial concepts from a young age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2005076" y="478995"/>
            <a:ext cx="2996150" cy="983183"/>
            <a:chOff x="0" y="0"/>
            <a:chExt cx="789109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789109" cy="258945"/>
            </a:xfrm>
            <a:custGeom>
              <a:avLst/>
              <a:gdLst/>
              <a:ahLst/>
              <a:cxnLst/>
              <a:rect r="r" b="b" t="t" l="l"/>
              <a:pathLst>
                <a:path h="258945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Financial differences can cause tension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40333" y="1702136"/>
            <a:ext cx="2996150" cy="983183"/>
            <a:chOff x="0" y="0"/>
            <a:chExt cx="789109" cy="258945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789109" cy="258945"/>
            </a:xfrm>
            <a:custGeom>
              <a:avLst/>
              <a:gdLst/>
              <a:ahLst/>
              <a:cxnLst/>
              <a:rect r="r" b="b" t="t" l="l"/>
              <a:pathLst>
                <a:path h="258945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Having spare money makes investing much easier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2032090" y="2895668"/>
            <a:ext cx="2996150" cy="851941"/>
            <a:chOff x="0" y="0"/>
            <a:chExt cx="789109" cy="224380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89109" cy="224380"/>
            </a:xfrm>
            <a:custGeom>
              <a:avLst/>
              <a:gdLst/>
              <a:ahLst/>
              <a:cxnLst/>
              <a:rect r="r" b="b" t="t" l="l"/>
              <a:pathLst>
                <a:path h="224380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Sharing details of finances with children make them too money-oriented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Children can become entitled to their privileges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284133" y="1462178"/>
            <a:ext cx="2751443" cy="851941"/>
            <a:chOff x="0" y="0"/>
            <a:chExt cx="724660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Different jobs/stages of life have different options in financial packages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5265083" y="2530466"/>
            <a:ext cx="2751443" cy="1090066"/>
            <a:chOff x="0" y="0"/>
            <a:chExt cx="724660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24660" cy="287096"/>
            </a:xfrm>
            <a:custGeom>
              <a:avLst/>
              <a:gdLst/>
              <a:ahLst/>
              <a:cxnLst/>
              <a:rect r="r" b="b" t="t" l="l"/>
              <a:pathLst>
                <a:path h="287096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Having knowledgable parents gives confidence to try a financial action when independent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Confused by large number of terminology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9558836" y="7209920"/>
            <a:ext cx="2235129" cy="1194841"/>
            <a:chOff x="0" y="0"/>
            <a:chExt cx="588676" cy="314691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588676" cy="314691"/>
            </a:xfrm>
            <a:custGeom>
              <a:avLst/>
              <a:gdLst/>
              <a:ahLst/>
              <a:cxnLst/>
              <a:rect r="r" b="b" t="t" l="l"/>
              <a:pathLst>
                <a:path h="314691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314691"/>
                  </a:lnTo>
                  <a:lnTo>
                    <a:pt x="0" y="314691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Timid in current investments due to lack of knowledge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9604901" y="8652412"/>
            <a:ext cx="2235129" cy="851941"/>
            <a:chOff x="0" y="0"/>
            <a:chExt cx="588676" cy="22438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588676" cy="224380"/>
            </a:xfrm>
            <a:custGeom>
              <a:avLst/>
              <a:gdLst/>
              <a:ahLst/>
              <a:cxnLst/>
              <a:rect r="r" b="b" t="t" l="l"/>
              <a:pathLst>
                <a:path h="22438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Surprised how so many investors choose to be risky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2057823" y="5722888"/>
            <a:ext cx="2695753" cy="785795"/>
            <a:chOff x="0" y="0"/>
            <a:chExt cx="709993" cy="206958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Respects financial advisors to handle money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57823" y="6877215"/>
            <a:ext cx="2695753" cy="785795"/>
            <a:chOff x="0" y="0"/>
            <a:chExt cx="709993" cy="206958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Worried that older children have bad spending habits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87679" y="7932372"/>
            <a:ext cx="2665896" cy="613816"/>
            <a:chOff x="0" y="0"/>
            <a:chExt cx="702129" cy="16166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02129" cy="161664"/>
            </a:xfrm>
            <a:custGeom>
              <a:avLst/>
              <a:gdLst/>
              <a:ahLst/>
              <a:cxnLst/>
              <a:rect r="r" b="b" t="t" l="l"/>
              <a:pathLst>
                <a:path h="161664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Confused what concepts can be taught to children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Overwhelmed with all the possible how-to financial information to read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5020276" y="5581018"/>
            <a:ext cx="2864008" cy="933317"/>
            <a:chOff x="0" y="0"/>
            <a:chExt cx="754307" cy="245812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754307" cy="245812"/>
            </a:xfrm>
            <a:custGeom>
              <a:avLst/>
              <a:gdLst/>
              <a:ahLst/>
              <a:cxnLst/>
              <a:rect r="r" b="b" t="t" l="l"/>
              <a:pathLst>
                <a:path h="245812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45812"/>
                  </a:lnTo>
                  <a:lnTo>
                    <a:pt x="0" y="24581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Loves explaining concepts through children activities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15020276" y="6723885"/>
            <a:ext cx="2864008" cy="970102"/>
            <a:chOff x="0" y="0"/>
            <a:chExt cx="754307" cy="255500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Secure in her financial stability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15001226" y="7841901"/>
            <a:ext cx="2883058" cy="855802"/>
            <a:chOff x="0" y="0"/>
            <a:chExt cx="759324" cy="225396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Curious about how to grow her family's investment portfolio </a:t>
              </a:r>
            </a:p>
          </p:txBody>
        </p:sp>
      </p:grpSp>
      <p:grpSp>
        <p:nvGrpSpPr>
          <p:cNvPr name="Group 119" id="119"/>
          <p:cNvGrpSpPr>
            <a:grpSpLocks noChangeAspect="true"/>
          </p:cNvGrpSpPr>
          <p:nvPr/>
        </p:nvGrpSpPr>
        <p:grpSpPr>
          <a:xfrm rot="0">
            <a:off x="8422226" y="4282333"/>
            <a:ext cx="1487289" cy="1537070"/>
            <a:chOff x="0" y="0"/>
            <a:chExt cx="6362700" cy="6575666"/>
          </a:xfrm>
        </p:grpSpPr>
        <p:sp>
          <p:nvSpPr>
            <p:cNvPr name="Freeform 120" id="120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498" b="-18757"/>
              </a:stretch>
            </a:blipFill>
          </p:spPr>
        </p:sp>
      </p:grpSp>
      <p:grpSp>
        <p:nvGrpSpPr>
          <p:cNvPr name="Group 121" id="121"/>
          <p:cNvGrpSpPr/>
          <p:nvPr/>
        </p:nvGrpSpPr>
        <p:grpSpPr>
          <a:xfrm rot="0">
            <a:off x="3202427" y="3557265"/>
            <a:ext cx="2800566" cy="851941"/>
            <a:chOff x="0" y="0"/>
            <a:chExt cx="737598" cy="224380"/>
          </a:xfrm>
        </p:grpSpPr>
        <p:sp>
          <p:nvSpPr>
            <p:cNvPr name="Freeform 122" id="122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23" id="12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As a high schooler, parents urged her to think about stocks and companies</a:t>
              </a:r>
            </a:p>
          </p:txBody>
        </p:sp>
      </p:grpSp>
      <p:grpSp>
        <p:nvGrpSpPr>
          <p:cNvPr name="Group 124" id="124"/>
          <p:cNvGrpSpPr/>
          <p:nvPr/>
        </p:nvGrpSpPr>
        <p:grpSpPr>
          <a:xfrm rot="0">
            <a:off x="1192770" y="5274370"/>
            <a:ext cx="1738078" cy="717492"/>
            <a:chOff x="0" y="0"/>
            <a:chExt cx="457765" cy="188969"/>
          </a:xfrm>
        </p:grpSpPr>
        <p:sp>
          <p:nvSpPr>
            <p:cNvPr name="Freeform 125" id="125"/>
            <p:cNvSpPr/>
            <p:nvPr/>
          </p:nvSpPr>
          <p:spPr>
            <a:xfrm>
              <a:off x="0" y="0"/>
              <a:ext cx="457765" cy="188969"/>
            </a:xfrm>
            <a:custGeom>
              <a:avLst/>
              <a:gdLst/>
              <a:ahLst/>
              <a:cxnLst/>
              <a:rect r="r" b="b" t="t" l="l"/>
              <a:pathLst>
                <a:path h="188969" w="457765">
                  <a:moveTo>
                    <a:pt x="0" y="0"/>
                  </a:moveTo>
                  <a:lnTo>
                    <a:pt x="457765" y="0"/>
                  </a:lnTo>
                  <a:lnTo>
                    <a:pt x="457765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26" id="12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Invests pretty conservatively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6274339" y="2929374"/>
            <a:ext cx="2560034" cy="1352959"/>
            <a:chOff x="0" y="0"/>
            <a:chExt cx="674248" cy="356335"/>
          </a:xfrm>
        </p:grpSpPr>
        <p:sp>
          <p:nvSpPr>
            <p:cNvPr name="Freeform 128" id="128"/>
            <p:cNvSpPr/>
            <p:nvPr/>
          </p:nvSpPr>
          <p:spPr>
            <a:xfrm>
              <a:off x="0" y="0"/>
              <a:ext cx="674248" cy="356335"/>
            </a:xfrm>
            <a:custGeom>
              <a:avLst/>
              <a:gdLst/>
              <a:ahLst/>
              <a:cxnLst/>
              <a:rect r="r" b="b" t="t" l="l"/>
              <a:pathLst>
                <a:path h="356335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56335"/>
                  </a:lnTo>
                  <a:lnTo>
                    <a:pt x="0" y="35633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Had a lot of Econ major friends in college that made her think more about personal finance</a:t>
              </a: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6000072" y="8305708"/>
            <a:ext cx="2906777" cy="1342821"/>
            <a:chOff x="0" y="0"/>
            <a:chExt cx="765571" cy="353665"/>
          </a:xfrm>
        </p:grpSpPr>
        <p:sp>
          <p:nvSpPr>
            <p:cNvPr name="Freeform 131" id="131"/>
            <p:cNvSpPr/>
            <p:nvPr/>
          </p:nvSpPr>
          <p:spPr>
            <a:xfrm>
              <a:off x="0" y="0"/>
              <a:ext cx="765571" cy="353665"/>
            </a:xfrm>
            <a:custGeom>
              <a:avLst/>
              <a:gdLst/>
              <a:ahLst/>
              <a:cxnLst/>
              <a:rect r="r" b="b" t="t" l="l"/>
              <a:pathLst>
                <a:path h="353665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353665"/>
                  </a:lnTo>
                  <a:lnTo>
                    <a:pt x="0" y="353665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32" id="13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Participated in racial inequity and investment knowledge workshops in the school she previously worked at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15244751" y="3817829"/>
            <a:ext cx="2751443" cy="688843"/>
            <a:chOff x="0" y="0"/>
            <a:chExt cx="724660" cy="181424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has a scary, volatile side </a:t>
              </a: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12021283" y="4064957"/>
            <a:ext cx="2996150" cy="688843"/>
            <a:chOff x="0" y="0"/>
            <a:chExt cx="789109" cy="181424"/>
          </a:xfrm>
        </p:grpSpPr>
        <p:sp>
          <p:nvSpPr>
            <p:cNvPr name="Freeform 137" id="137"/>
            <p:cNvSpPr/>
            <p:nvPr/>
          </p:nvSpPr>
          <p:spPr>
            <a:xfrm>
              <a:off x="0" y="0"/>
              <a:ext cx="789109" cy="181424"/>
            </a:xfrm>
            <a:custGeom>
              <a:avLst/>
              <a:gdLst/>
              <a:ahLst/>
              <a:cxnLst/>
              <a:rect r="r" b="b" t="t" l="l"/>
              <a:pathLst>
                <a:path h="181424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can be low time commitment</a:t>
              </a: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14991701" y="8908249"/>
            <a:ext cx="2883058" cy="855802"/>
            <a:chOff x="0" y="0"/>
            <a:chExt cx="759324" cy="225396"/>
          </a:xfrm>
        </p:grpSpPr>
        <p:sp>
          <p:nvSpPr>
            <p:cNvPr name="Freeform 140" id="140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Concerned with high-risk high-reward stocks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1005140"/>
            <a:ext cx="2538317" cy="1012501"/>
            <a:chOff x="0" y="0"/>
            <a:chExt cx="668528" cy="26666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266667"/>
            </a:xfrm>
            <a:custGeom>
              <a:avLst/>
              <a:gdLst/>
              <a:ahLst/>
              <a:cxnLst/>
              <a:rect r="r" b="b" t="t" l="l"/>
              <a:pathLst>
                <a:path h="266667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66667"/>
                  </a:lnTo>
                  <a:lnTo>
                    <a:pt x="0" y="26666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Did not grow up in a family that frequently discussed money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24834" y="2265291"/>
            <a:ext cx="2538317" cy="1328165"/>
            <a:chOff x="0" y="0"/>
            <a:chExt cx="668528" cy="34980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349805"/>
            </a:xfrm>
            <a:custGeom>
              <a:avLst/>
              <a:gdLst/>
              <a:ahLst/>
              <a:cxnLst/>
              <a:rect r="r" b="b" t="t" l="l"/>
              <a:pathLst>
                <a:path h="349805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349805"/>
                  </a:lnTo>
                  <a:lnTo>
                    <a:pt x="0" y="34980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Her children are increasingly noticing what other people have versus what they have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817829"/>
            <a:ext cx="2526723" cy="1090066"/>
            <a:chOff x="0" y="0"/>
            <a:chExt cx="665474" cy="287096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65474" cy="287096"/>
            </a:xfrm>
            <a:custGeom>
              <a:avLst/>
              <a:gdLst/>
              <a:ahLst/>
              <a:cxnLst/>
              <a:rect r="r" b="b" t="t" l="l"/>
              <a:pathLst>
                <a:path h="287096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Realized in grad school that she has institutional options to save for retirement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786395" cy="851941"/>
            <a:chOff x="0" y="0"/>
            <a:chExt cx="733865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33865" cy="224380"/>
            </a:xfrm>
            <a:custGeom>
              <a:avLst/>
              <a:gdLst/>
              <a:ahLst/>
              <a:cxnLst/>
              <a:rect r="r" b="b" t="t" l="l"/>
              <a:pathLst>
                <a:path h="224380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Her daughter has a classmate who became “obssessed with money”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274339" y="204145"/>
            <a:ext cx="2560034" cy="1328191"/>
            <a:chOff x="0" y="0"/>
            <a:chExt cx="674248" cy="349812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Mom is a tax specialist and did corporate retirement. She was able to ask her mom about financial details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16598" y="1230397"/>
            <a:ext cx="2786395" cy="939263"/>
            <a:chOff x="0" y="0"/>
            <a:chExt cx="733865" cy="247378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733865" cy="247378"/>
            </a:xfrm>
            <a:custGeom>
              <a:avLst/>
              <a:gdLst/>
              <a:ahLst/>
              <a:cxnLst/>
              <a:rect r="r" b="b" t="t" l="l"/>
              <a:pathLst>
                <a:path h="247378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47378"/>
                  </a:lnTo>
                  <a:lnTo>
                    <a:pt x="0" y="24737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Had a long runway till starting to make income b/c of grad school and phd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350635"/>
            <a:ext cx="2800566" cy="1090066"/>
            <a:chOff x="0" y="0"/>
            <a:chExt cx="737598" cy="287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37598" cy="287096"/>
            </a:xfrm>
            <a:custGeom>
              <a:avLst/>
              <a:gdLst/>
              <a:ahLst/>
              <a:cxnLst/>
              <a:rect r="r" b="b" t="t" l="l"/>
              <a:pathLst>
                <a:path h="287096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are different retirement options at stanford. (e.g. pick targeted date fund based on age)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02427" y="4542556"/>
            <a:ext cx="5219799" cy="375691"/>
            <a:chOff x="0" y="0"/>
            <a:chExt cx="1374762" cy="98948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1374762" cy="98948"/>
            </a:xfrm>
            <a:custGeom>
              <a:avLst/>
              <a:gdLst/>
              <a:ahLst/>
              <a:cxnLst/>
              <a:rect r="r" b="b" t="t" l="l"/>
              <a:pathLst>
                <a:path h="98948" w="1374762">
                  <a:moveTo>
                    <a:pt x="0" y="0"/>
                  </a:moveTo>
                  <a:lnTo>
                    <a:pt x="1374762" y="0"/>
                  </a:lnTo>
                  <a:lnTo>
                    <a:pt x="1374762" y="98948"/>
                  </a:lnTo>
                  <a:lnTo>
                    <a:pt x="0" y="989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Her two kids have very different spending habits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9051" y="135061"/>
            <a:ext cx="1754099" cy="765304"/>
            <a:chOff x="0" y="0"/>
            <a:chExt cx="461985" cy="201562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461985" cy="201562"/>
            </a:xfrm>
            <a:custGeom>
              <a:avLst/>
              <a:gdLst/>
              <a:ahLst/>
              <a:cxnLst/>
              <a:rect r="r" b="b" t="t" l="l"/>
              <a:pathLst>
                <a:path h="201562" w="461985">
                  <a:moveTo>
                    <a:pt x="0" y="0"/>
                  </a:moveTo>
                  <a:lnTo>
                    <a:pt x="461985" y="0"/>
                  </a:lnTo>
                  <a:lnTo>
                    <a:pt x="461985" y="201562"/>
                  </a:lnTo>
                  <a:lnTo>
                    <a:pt x="0" y="20156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Both parents are lawyers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274339" y="1700028"/>
            <a:ext cx="2560034" cy="1090066"/>
            <a:chOff x="0" y="0"/>
            <a:chExt cx="674248" cy="287096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74248" cy="287096"/>
            </a:xfrm>
            <a:custGeom>
              <a:avLst/>
              <a:gdLst/>
              <a:ahLst/>
              <a:cxnLst/>
              <a:rect r="r" b="b" t="t" l="l"/>
              <a:pathLst>
                <a:path h="287096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 personal finance info she got from parents focused on saving and frugal spending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30631" y="6179112"/>
            <a:ext cx="2532520" cy="1566316"/>
            <a:chOff x="0" y="0"/>
            <a:chExt cx="667001" cy="412528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7001" cy="412528"/>
            </a:xfrm>
            <a:custGeom>
              <a:avLst/>
              <a:gdLst/>
              <a:ahLst/>
              <a:cxnLst/>
              <a:rect r="r" b="b" t="t" l="l"/>
              <a:pathLst>
                <a:path h="412528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Took one year off between undergrad and grad school, during which she learned importance of retirement saving from family conversations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17378" y="7932372"/>
            <a:ext cx="2532520" cy="1090066"/>
            <a:chOff x="0" y="0"/>
            <a:chExt cx="667001" cy="287096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Mostly invests in index funds now. Only checks the stocks every 5 months or so.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24834" y="9258300"/>
            <a:ext cx="2532520" cy="851941"/>
            <a:chOff x="0" y="0"/>
            <a:chExt cx="667001" cy="224380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67001" cy="224380"/>
            </a:xfrm>
            <a:custGeom>
              <a:avLst/>
              <a:gdLst/>
              <a:ahLst/>
              <a:cxnLst/>
              <a:rect r="r" b="b" t="t" l="l"/>
              <a:pathLst>
                <a:path h="224380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Hires a financial advisor and outsorces investing things to them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3216598" y="5601459"/>
            <a:ext cx="2529220" cy="1328191"/>
            <a:chOff x="0" y="0"/>
            <a:chExt cx="666132" cy="349812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666132" cy="349812"/>
            </a:xfrm>
            <a:custGeom>
              <a:avLst/>
              <a:gdLst/>
              <a:ahLst/>
              <a:cxnLst/>
              <a:rect r="r" b="b" t="t" l="l"/>
              <a:pathLst>
                <a:path h="349812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Teaches children financial concepts in more abstract ways (e.g. borrow money &amp; interest rate)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6002019" y="5782675"/>
            <a:ext cx="2009657" cy="1328191"/>
            <a:chOff x="0" y="0"/>
            <a:chExt cx="529292" cy="349812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29292" cy="349812"/>
            </a:xfrm>
            <a:custGeom>
              <a:avLst/>
              <a:gdLst/>
              <a:ahLst/>
              <a:cxnLst/>
              <a:rect r="r" b="b" t="t" l="l"/>
              <a:pathLst>
                <a:path h="349812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Teaches her children that different people make different financial choices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216598" y="8775345"/>
            <a:ext cx="2529220" cy="908925"/>
            <a:chOff x="0" y="0"/>
            <a:chExt cx="666132" cy="239388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666132" cy="239388"/>
            </a:xfrm>
            <a:custGeom>
              <a:avLst/>
              <a:gdLst/>
              <a:ahLst/>
              <a:cxnLst/>
              <a:rect r="r" b="b" t="t" l="l"/>
              <a:pathLst>
                <a:path h="2393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39388"/>
                  </a:lnTo>
                  <a:lnTo>
                    <a:pt x="0" y="2393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Emphasizes to her children that they are very lucky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216598" y="7091865"/>
            <a:ext cx="2548270" cy="1556501"/>
            <a:chOff x="0" y="0"/>
            <a:chExt cx="671149" cy="409943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671149" cy="409943"/>
            </a:xfrm>
            <a:custGeom>
              <a:avLst/>
              <a:gdLst/>
              <a:ahLst/>
              <a:cxnLst/>
              <a:rect r="r" b="b" t="t" l="l"/>
              <a:pathLst>
                <a:path h="409943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409943"/>
                  </a:lnTo>
                  <a:lnTo>
                    <a:pt x="0" y="40994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When her kids have lemonade stands or bake sales, she encourages her kids to think about the behind-the scene costs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002019" y="7282317"/>
            <a:ext cx="2906777" cy="851941"/>
            <a:chOff x="0" y="0"/>
            <a:chExt cx="765571" cy="224380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765571" cy="224380"/>
            </a:xfrm>
            <a:custGeom>
              <a:avLst/>
              <a:gdLst/>
              <a:ahLst/>
              <a:cxnLst/>
              <a:rect r="r" b="b" t="t" l="l"/>
              <a:pathLst>
                <a:path h="224380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Signed up for financial advising support that has a pretty high annual fee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Job/specialization deters from proper financial literacy 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Beneficial to diversify personal finance profile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539967" y="3081774"/>
            <a:ext cx="2253998" cy="983183"/>
            <a:chOff x="0" y="0"/>
            <a:chExt cx="593646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Good to learn financial concepts from a young age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2005076" y="478995"/>
            <a:ext cx="2996150" cy="983183"/>
            <a:chOff x="0" y="0"/>
            <a:chExt cx="789109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789109" cy="258945"/>
            </a:xfrm>
            <a:custGeom>
              <a:avLst/>
              <a:gdLst/>
              <a:ahLst/>
              <a:cxnLst/>
              <a:rect r="r" b="b" t="t" l="l"/>
              <a:pathLst>
                <a:path h="258945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Financial differences can cause tension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40333" y="1702136"/>
            <a:ext cx="2996150" cy="983183"/>
            <a:chOff x="0" y="0"/>
            <a:chExt cx="789109" cy="258945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789109" cy="258945"/>
            </a:xfrm>
            <a:custGeom>
              <a:avLst/>
              <a:gdLst/>
              <a:ahLst/>
              <a:cxnLst/>
              <a:rect r="r" b="b" t="t" l="l"/>
              <a:pathLst>
                <a:path h="258945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Having spare money makes investing much easier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2032090" y="2895668"/>
            <a:ext cx="2996150" cy="851941"/>
            <a:chOff x="0" y="0"/>
            <a:chExt cx="789109" cy="224380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89109" cy="224380"/>
            </a:xfrm>
            <a:custGeom>
              <a:avLst/>
              <a:gdLst/>
              <a:ahLst/>
              <a:cxnLst/>
              <a:rect r="r" b="b" t="t" l="l"/>
              <a:pathLst>
                <a:path h="224380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Sharing details of finances with children make them too money-oriented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Children can become entitled to their privileges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284133" y="1462178"/>
            <a:ext cx="2751443" cy="851941"/>
            <a:chOff x="0" y="0"/>
            <a:chExt cx="724660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Different jobs/stages of life have different options in financial packages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5265083" y="2530466"/>
            <a:ext cx="2751443" cy="1090066"/>
            <a:chOff x="0" y="0"/>
            <a:chExt cx="724660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24660" cy="287096"/>
            </a:xfrm>
            <a:custGeom>
              <a:avLst/>
              <a:gdLst/>
              <a:ahLst/>
              <a:cxnLst/>
              <a:rect r="r" b="b" t="t" l="l"/>
              <a:pathLst>
                <a:path h="287096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Having knowledgable parents gives confidence to try a financial action when independent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Confused by large number of terminology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9558836" y="7209920"/>
            <a:ext cx="2235129" cy="1194841"/>
            <a:chOff x="0" y="0"/>
            <a:chExt cx="588676" cy="314691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588676" cy="314691"/>
            </a:xfrm>
            <a:custGeom>
              <a:avLst/>
              <a:gdLst/>
              <a:ahLst/>
              <a:cxnLst/>
              <a:rect r="r" b="b" t="t" l="l"/>
              <a:pathLst>
                <a:path h="314691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314691"/>
                  </a:lnTo>
                  <a:lnTo>
                    <a:pt x="0" y="31469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Timid in current investments due to lack of knowledge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9604901" y="8652412"/>
            <a:ext cx="2235129" cy="851941"/>
            <a:chOff x="0" y="0"/>
            <a:chExt cx="588676" cy="22438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588676" cy="224380"/>
            </a:xfrm>
            <a:custGeom>
              <a:avLst/>
              <a:gdLst/>
              <a:ahLst/>
              <a:cxnLst/>
              <a:rect r="r" b="b" t="t" l="l"/>
              <a:pathLst>
                <a:path h="224380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Surprised how so many investors choose to be risky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2057823" y="5722888"/>
            <a:ext cx="2695753" cy="785795"/>
            <a:chOff x="0" y="0"/>
            <a:chExt cx="709993" cy="206958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Respects financial advisors to handle money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57823" y="6877215"/>
            <a:ext cx="2695753" cy="785795"/>
            <a:chOff x="0" y="0"/>
            <a:chExt cx="709993" cy="206958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Worried that older children have bad spending habits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87679" y="7932372"/>
            <a:ext cx="2665896" cy="613816"/>
            <a:chOff x="0" y="0"/>
            <a:chExt cx="702129" cy="161664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02129" cy="161664"/>
            </a:xfrm>
            <a:custGeom>
              <a:avLst/>
              <a:gdLst/>
              <a:ahLst/>
              <a:cxnLst/>
              <a:rect r="r" b="b" t="t" l="l"/>
              <a:pathLst>
                <a:path h="161664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Confused what concepts can be taught to children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Overwhelmed with all the possible how-to financial information to read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5020276" y="5581018"/>
            <a:ext cx="2864008" cy="933317"/>
            <a:chOff x="0" y="0"/>
            <a:chExt cx="754307" cy="245812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754307" cy="245812"/>
            </a:xfrm>
            <a:custGeom>
              <a:avLst/>
              <a:gdLst/>
              <a:ahLst/>
              <a:cxnLst/>
              <a:rect r="r" b="b" t="t" l="l"/>
              <a:pathLst>
                <a:path h="245812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45812"/>
                  </a:lnTo>
                  <a:lnTo>
                    <a:pt x="0" y="245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Loves explaining concepts through children actives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15020276" y="6723885"/>
            <a:ext cx="2864008" cy="970102"/>
            <a:chOff x="0" y="0"/>
            <a:chExt cx="754307" cy="255500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Secure in her financial stability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15001226" y="7841901"/>
            <a:ext cx="2883058" cy="855802"/>
            <a:chOff x="0" y="0"/>
            <a:chExt cx="759324" cy="225396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Curious about how to grow her family's investment portfolio </a:t>
              </a:r>
            </a:p>
          </p:txBody>
        </p:sp>
      </p:grpSp>
      <p:grpSp>
        <p:nvGrpSpPr>
          <p:cNvPr name="Group 119" id="119"/>
          <p:cNvGrpSpPr>
            <a:grpSpLocks noChangeAspect="true"/>
          </p:cNvGrpSpPr>
          <p:nvPr/>
        </p:nvGrpSpPr>
        <p:grpSpPr>
          <a:xfrm rot="0">
            <a:off x="8422226" y="4282333"/>
            <a:ext cx="1487289" cy="1537070"/>
            <a:chOff x="0" y="0"/>
            <a:chExt cx="6362700" cy="6575666"/>
          </a:xfrm>
        </p:grpSpPr>
        <p:sp>
          <p:nvSpPr>
            <p:cNvPr name="Freeform 120" id="120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498" b="-18757"/>
              </a:stretch>
            </a:blipFill>
          </p:spPr>
        </p:sp>
      </p:grpSp>
      <p:grpSp>
        <p:nvGrpSpPr>
          <p:cNvPr name="Group 121" id="121"/>
          <p:cNvGrpSpPr/>
          <p:nvPr/>
        </p:nvGrpSpPr>
        <p:grpSpPr>
          <a:xfrm rot="0">
            <a:off x="3202427" y="3557265"/>
            <a:ext cx="2800566" cy="851941"/>
            <a:chOff x="0" y="0"/>
            <a:chExt cx="737598" cy="224380"/>
          </a:xfrm>
        </p:grpSpPr>
        <p:sp>
          <p:nvSpPr>
            <p:cNvPr name="Freeform 122" id="122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3" id="12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As a high schooler, parents urged her to think about stocks and companies</a:t>
              </a:r>
            </a:p>
          </p:txBody>
        </p:sp>
      </p:grpSp>
      <p:grpSp>
        <p:nvGrpSpPr>
          <p:cNvPr name="Group 124" id="124"/>
          <p:cNvGrpSpPr/>
          <p:nvPr/>
        </p:nvGrpSpPr>
        <p:grpSpPr>
          <a:xfrm rot="0">
            <a:off x="1192770" y="5274370"/>
            <a:ext cx="1738078" cy="717492"/>
            <a:chOff x="0" y="0"/>
            <a:chExt cx="457765" cy="188969"/>
          </a:xfrm>
        </p:grpSpPr>
        <p:sp>
          <p:nvSpPr>
            <p:cNvPr name="Freeform 125" id="125"/>
            <p:cNvSpPr/>
            <p:nvPr/>
          </p:nvSpPr>
          <p:spPr>
            <a:xfrm>
              <a:off x="0" y="0"/>
              <a:ext cx="457765" cy="188969"/>
            </a:xfrm>
            <a:custGeom>
              <a:avLst/>
              <a:gdLst/>
              <a:ahLst/>
              <a:cxnLst/>
              <a:rect r="r" b="b" t="t" l="l"/>
              <a:pathLst>
                <a:path h="188969" w="457765">
                  <a:moveTo>
                    <a:pt x="0" y="0"/>
                  </a:moveTo>
                  <a:lnTo>
                    <a:pt x="457765" y="0"/>
                  </a:lnTo>
                  <a:lnTo>
                    <a:pt x="457765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6" id="12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Invests pretty conservatively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6274339" y="2929374"/>
            <a:ext cx="2560034" cy="1352959"/>
            <a:chOff x="0" y="0"/>
            <a:chExt cx="674248" cy="356335"/>
          </a:xfrm>
        </p:grpSpPr>
        <p:sp>
          <p:nvSpPr>
            <p:cNvPr name="Freeform 128" id="128"/>
            <p:cNvSpPr/>
            <p:nvPr/>
          </p:nvSpPr>
          <p:spPr>
            <a:xfrm>
              <a:off x="0" y="0"/>
              <a:ext cx="674248" cy="356335"/>
            </a:xfrm>
            <a:custGeom>
              <a:avLst/>
              <a:gdLst/>
              <a:ahLst/>
              <a:cxnLst/>
              <a:rect r="r" b="b" t="t" l="l"/>
              <a:pathLst>
                <a:path h="356335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56335"/>
                  </a:lnTo>
                  <a:lnTo>
                    <a:pt x="0" y="35633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Had a lot of Econ major friends in college that made her think more about personal finance</a:t>
              </a:r>
            </a:p>
          </p:txBody>
        </p:sp>
      </p:grpSp>
      <p:grpSp>
        <p:nvGrpSpPr>
          <p:cNvPr name="Group 130" id="130"/>
          <p:cNvGrpSpPr/>
          <p:nvPr/>
        </p:nvGrpSpPr>
        <p:grpSpPr>
          <a:xfrm rot="0">
            <a:off x="6000072" y="8305708"/>
            <a:ext cx="2906777" cy="1342821"/>
            <a:chOff x="0" y="0"/>
            <a:chExt cx="765571" cy="353665"/>
          </a:xfrm>
        </p:grpSpPr>
        <p:sp>
          <p:nvSpPr>
            <p:cNvPr name="Freeform 131" id="131"/>
            <p:cNvSpPr/>
            <p:nvPr/>
          </p:nvSpPr>
          <p:spPr>
            <a:xfrm>
              <a:off x="0" y="0"/>
              <a:ext cx="765571" cy="353665"/>
            </a:xfrm>
            <a:custGeom>
              <a:avLst/>
              <a:gdLst/>
              <a:ahLst/>
              <a:cxnLst/>
              <a:rect r="r" b="b" t="t" l="l"/>
              <a:pathLst>
                <a:path h="353665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353665"/>
                  </a:lnTo>
                  <a:lnTo>
                    <a:pt x="0" y="35366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2" id="13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Participated in racial inequity and investment knowledge workshops in the school she previously worked at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15244751" y="3817829"/>
            <a:ext cx="2751443" cy="688843"/>
            <a:chOff x="0" y="0"/>
            <a:chExt cx="724660" cy="181424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has a scary, volatile side </a:t>
              </a: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12021283" y="4064957"/>
            <a:ext cx="2996150" cy="688843"/>
            <a:chOff x="0" y="0"/>
            <a:chExt cx="789109" cy="181424"/>
          </a:xfrm>
        </p:grpSpPr>
        <p:sp>
          <p:nvSpPr>
            <p:cNvPr name="Freeform 137" id="137"/>
            <p:cNvSpPr/>
            <p:nvPr/>
          </p:nvSpPr>
          <p:spPr>
            <a:xfrm>
              <a:off x="0" y="0"/>
              <a:ext cx="789109" cy="181424"/>
            </a:xfrm>
            <a:custGeom>
              <a:avLst/>
              <a:gdLst/>
              <a:ahLst/>
              <a:cxnLst/>
              <a:rect r="r" b="b" t="t" l="l"/>
              <a:pathLst>
                <a:path h="181424" w="789109">
                  <a:moveTo>
                    <a:pt x="0" y="0"/>
                  </a:moveTo>
                  <a:lnTo>
                    <a:pt x="789109" y="0"/>
                  </a:lnTo>
                  <a:lnTo>
                    <a:pt x="789109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can be low time commitment</a:t>
              </a: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14991701" y="8908249"/>
            <a:ext cx="2883058" cy="855802"/>
            <a:chOff x="0" y="0"/>
            <a:chExt cx="759324" cy="225396"/>
          </a:xfrm>
        </p:grpSpPr>
        <p:sp>
          <p:nvSpPr>
            <p:cNvPr name="Freeform 140" id="140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Concerned with high-risk high-reward stocks</a:t>
              </a: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2661611" y="1606999"/>
            <a:ext cx="2731601" cy="1372108"/>
            <a:chOff x="0" y="0"/>
            <a:chExt cx="719434" cy="361378"/>
          </a:xfrm>
        </p:grpSpPr>
        <p:sp>
          <p:nvSpPr>
            <p:cNvPr name="Freeform 143" id="143"/>
            <p:cNvSpPr/>
            <p:nvPr/>
          </p:nvSpPr>
          <p:spPr>
            <a:xfrm>
              <a:off x="0" y="0"/>
              <a:ext cx="719434" cy="361378"/>
            </a:xfrm>
            <a:custGeom>
              <a:avLst/>
              <a:gdLst/>
              <a:ahLst/>
              <a:cxnLst/>
              <a:rect r="r" b="b" t="t" l="l"/>
              <a:pathLst>
                <a:path h="361378" w="719434">
                  <a:moveTo>
                    <a:pt x="0" y="0"/>
                  </a:moveTo>
                  <a:lnTo>
                    <a:pt x="719434" y="0"/>
                  </a:lnTo>
                  <a:lnTo>
                    <a:pt x="719434" y="361378"/>
                  </a:lnTo>
                  <a:lnTo>
                    <a:pt x="0" y="361378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44" id="14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Became aware of personal finances because of retirement saving</a:t>
              </a: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1473879" y="6696712"/>
            <a:ext cx="2731601" cy="1981708"/>
            <a:chOff x="0" y="0"/>
            <a:chExt cx="719434" cy="521931"/>
          </a:xfrm>
        </p:grpSpPr>
        <p:sp>
          <p:nvSpPr>
            <p:cNvPr name="Freeform 146" id="146"/>
            <p:cNvSpPr/>
            <p:nvPr/>
          </p:nvSpPr>
          <p:spPr>
            <a:xfrm>
              <a:off x="0" y="0"/>
              <a:ext cx="719434" cy="521931"/>
            </a:xfrm>
            <a:custGeom>
              <a:avLst/>
              <a:gdLst/>
              <a:ahLst/>
              <a:cxnLst/>
              <a:rect r="r" b="b" t="t" l="l"/>
              <a:pathLst>
                <a:path h="521931" w="719434">
                  <a:moveTo>
                    <a:pt x="0" y="0"/>
                  </a:moveTo>
                  <a:lnTo>
                    <a:pt x="719434" y="0"/>
                  </a:lnTo>
                  <a:lnTo>
                    <a:pt x="719434" y="521931"/>
                  </a:lnTo>
                  <a:lnTo>
                    <a:pt x="0" y="521931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47" id="14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Teaches her kids about financial concepts through her kid's activities and abstract explaining </a:t>
              </a: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4822755" y="6446771"/>
            <a:ext cx="2731601" cy="1067308"/>
            <a:chOff x="0" y="0"/>
            <a:chExt cx="719434" cy="281102"/>
          </a:xfrm>
        </p:grpSpPr>
        <p:sp>
          <p:nvSpPr>
            <p:cNvPr name="Freeform 149" id="149"/>
            <p:cNvSpPr/>
            <p:nvPr/>
          </p:nvSpPr>
          <p:spPr>
            <a:xfrm>
              <a:off x="0" y="0"/>
              <a:ext cx="719434" cy="281102"/>
            </a:xfrm>
            <a:custGeom>
              <a:avLst/>
              <a:gdLst/>
              <a:ahLst/>
              <a:cxnLst/>
              <a:rect r="r" b="b" t="t" l="l"/>
              <a:pathLst>
                <a:path h="281102" w="719434">
                  <a:moveTo>
                    <a:pt x="0" y="0"/>
                  </a:moveTo>
                  <a:lnTo>
                    <a:pt x="719434" y="0"/>
                  </a:lnTo>
                  <a:lnTo>
                    <a:pt x="719434" y="281102"/>
                  </a:lnTo>
                  <a:lnTo>
                    <a:pt x="0" y="281102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50" id="15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Outsources her investing to an advisor</a:t>
              </a:r>
            </a:p>
          </p:txBody>
        </p:sp>
      </p:grpSp>
      <p:grpSp>
        <p:nvGrpSpPr>
          <p:cNvPr name="Group 151" id="151"/>
          <p:cNvGrpSpPr/>
          <p:nvPr/>
        </p:nvGrpSpPr>
        <p:grpSpPr>
          <a:xfrm rot="0">
            <a:off x="10459959" y="1142883"/>
            <a:ext cx="3129433" cy="1302824"/>
            <a:chOff x="0" y="0"/>
            <a:chExt cx="824213" cy="343131"/>
          </a:xfrm>
        </p:grpSpPr>
        <p:sp>
          <p:nvSpPr>
            <p:cNvPr name="Freeform 152" id="152"/>
            <p:cNvSpPr/>
            <p:nvPr/>
          </p:nvSpPr>
          <p:spPr>
            <a:xfrm>
              <a:off x="0" y="0"/>
              <a:ext cx="824213" cy="343131"/>
            </a:xfrm>
            <a:custGeom>
              <a:avLst/>
              <a:gdLst/>
              <a:ahLst/>
              <a:cxnLst/>
              <a:rect r="r" b="b" t="t" l="l"/>
              <a:pathLst>
                <a:path h="343131" w="824213">
                  <a:moveTo>
                    <a:pt x="0" y="0"/>
                  </a:moveTo>
                  <a:lnTo>
                    <a:pt x="824213" y="0"/>
                  </a:lnTo>
                  <a:lnTo>
                    <a:pt x="824213" y="343131"/>
                  </a:lnTo>
                  <a:lnTo>
                    <a:pt x="0" y="343131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Important for kids to understand financial concepts</a:t>
              </a:r>
            </a:p>
          </p:txBody>
        </p:sp>
      </p:grpSp>
      <p:grpSp>
        <p:nvGrpSpPr>
          <p:cNvPr name="Group 154" id="154"/>
          <p:cNvGrpSpPr/>
          <p:nvPr/>
        </p:nvGrpSpPr>
        <p:grpSpPr>
          <a:xfrm rot="0">
            <a:off x="13951342" y="2159611"/>
            <a:ext cx="2900421" cy="1281089"/>
            <a:chOff x="0" y="0"/>
            <a:chExt cx="763897" cy="337406"/>
          </a:xfrm>
        </p:grpSpPr>
        <p:sp>
          <p:nvSpPr>
            <p:cNvPr name="Freeform 155" id="155"/>
            <p:cNvSpPr/>
            <p:nvPr/>
          </p:nvSpPr>
          <p:spPr>
            <a:xfrm>
              <a:off x="0" y="0"/>
              <a:ext cx="763897" cy="337406"/>
            </a:xfrm>
            <a:custGeom>
              <a:avLst/>
              <a:gdLst/>
              <a:ahLst/>
              <a:cxnLst/>
              <a:rect r="r" b="b" t="t" l="l"/>
              <a:pathLst>
                <a:path h="337406" w="763897">
                  <a:moveTo>
                    <a:pt x="0" y="0"/>
                  </a:moveTo>
                  <a:lnTo>
                    <a:pt x="763897" y="0"/>
                  </a:lnTo>
                  <a:lnTo>
                    <a:pt x="763897" y="337406"/>
                  </a:lnTo>
                  <a:lnTo>
                    <a:pt x="0" y="337406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56" id="15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Doesn't want her kids to be too money oriented</a:t>
              </a:r>
            </a:p>
          </p:txBody>
        </p:sp>
      </p:grpSp>
      <p:grpSp>
        <p:nvGrpSpPr>
          <p:cNvPr name="Group 157" id="157"/>
          <p:cNvGrpSpPr/>
          <p:nvPr/>
        </p:nvGrpSpPr>
        <p:grpSpPr>
          <a:xfrm rot="0">
            <a:off x="12334441" y="6604754"/>
            <a:ext cx="3607587" cy="1634526"/>
            <a:chOff x="0" y="0"/>
            <a:chExt cx="950146" cy="430493"/>
          </a:xfrm>
        </p:grpSpPr>
        <p:sp>
          <p:nvSpPr>
            <p:cNvPr name="Freeform 158" id="158"/>
            <p:cNvSpPr/>
            <p:nvPr/>
          </p:nvSpPr>
          <p:spPr>
            <a:xfrm>
              <a:off x="0" y="0"/>
              <a:ext cx="950146" cy="430493"/>
            </a:xfrm>
            <a:custGeom>
              <a:avLst/>
              <a:gdLst/>
              <a:ahLst/>
              <a:cxnLst/>
              <a:rect r="r" b="b" t="t" l="l"/>
              <a:pathLst>
                <a:path h="430493" w="950146">
                  <a:moveTo>
                    <a:pt x="0" y="0"/>
                  </a:moveTo>
                  <a:lnTo>
                    <a:pt x="950146" y="0"/>
                  </a:lnTo>
                  <a:lnTo>
                    <a:pt x="950146" y="430493"/>
                  </a:lnTo>
                  <a:lnTo>
                    <a:pt x="0" y="430493"/>
                  </a:ln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59" id="15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Overwhelmed with the effort needed to invest: knowledge one has to learn and time it takes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3519091"/>
            <a:ext cx="3429000" cy="34290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16700" r="-19912" t="-16700" b="-19912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314950" y="3519091"/>
            <a:ext cx="3429000" cy="342900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10598" r="-12204" t="0" b="-22802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601200" y="3519091"/>
            <a:ext cx="3429000" cy="342900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8536" b="-8536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887450" y="3519091"/>
            <a:ext cx="3429000" cy="342900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0" r="0" t="-5325" b="-5325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881357" y="325524"/>
            <a:ext cx="1151099" cy="800024"/>
            <a:chOff x="0" y="0"/>
            <a:chExt cx="215221" cy="149581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215221" cy="149581"/>
            </a:xfrm>
            <a:custGeom>
              <a:avLst/>
              <a:gdLst/>
              <a:ahLst/>
              <a:cxnLst/>
              <a:rect r="r" b="b" t="t" l="l"/>
              <a:pathLst>
                <a:path h="149581" w="215221">
                  <a:moveTo>
                    <a:pt x="67257" y="0"/>
                  </a:moveTo>
                  <a:lnTo>
                    <a:pt x="147964" y="0"/>
                  </a:lnTo>
                  <a:cubicBezTo>
                    <a:pt x="165802" y="0"/>
                    <a:pt x="182909" y="7086"/>
                    <a:pt x="195522" y="19699"/>
                  </a:cubicBezTo>
                  <a:cubicBezTo>
                    <a:pt x="208135" y="32312"/>
                    <a:pt x="215221" y="49419"/>
                    <a:pt x="215221" y="67257"/>
                  </a:cubicBezTo>
                  <a:lnTo>
                    <a:pt x="215221" y="82324"/>
                  </a:lnTo>
                  <a:cubicBezTo>
                    <a:pt x="215221" y="100161"/>
                    <a:pt x="208135" y="117268"/>
                    <a:pt x="195522" y="129882"/>
                  </a:cubicBezTo>
                  <a:cubicBezTo>
                    <a:pt x="182909" y="142495"/>
                    <a:pt x="165802" y="149581"/>
                    <a:pt x="147964" y="149581"/>
                  </a:cubicBezTo>
                  <a:lnTo>
                    <a:pt x="67257" y="149581"/>
                  </a:lnTo>
                  <a:cubicBezTo>
                    <a:pt x="49419" y="149581"/>
                    <a:pt x="32312" y="142495"/>
                    <a:pt x="19699" y="129882"/>
                  </a:cubicBezTo>
                  <a:cubicBezTo>
                    <a:pt x="7086" y="117268"/>
                    <a:pt x="0" y="100161"/>
                    <a:pt x="0" y="82324"/>
                  </a:cubicBezTo>
                  <a:lnTo>
                    <a:pt x="0" y="67257"/>
                  </a:lnTo>
                  <a:cubicBezTo>
                    <a:pt x="0" y="49419"/>
                    <a:pt x="7086" y="32312"/>
                    <a:pt x="19699" y="19699"/>
                  </a:cubicBezTo>
                  <a:cubicBezTo>
                    <a:pt x="32312" y="7086"/>
                    <a:pt x="49419" y="0"/>
                    <a:pt x="67257" y="0"/>
                  </a:cubicBezTo>
                  <a:close/>
                </a:path>
              </a:pathLst>
            </a:custGeom>
            <a:solidFill>
              <a:srgbClr val="35A1F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Intro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280285" y="1131353"/>
            <a:ext cx="865346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Meet the Team!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4261" y="7347232"/>
            <a:ext cx="2957849" cy="61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000000"/>
                </a:solidFill>
                <a:latin typeface="DM Sans"/>
              </a:rPr>
              <a:t>Avika Patel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51882" y="7347232"/>
            <a:ext cx="3155137" cy="61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22"/>
              </a:lnSpc>
              <a:spcBef>
                <a:spcPct val="0"/>
              </a:spcBef>
            </a:pPr>
            <a:r>
              <a:rPr lang="en-US" sz="3587">
                <a:solidFill>
                  <a:srgbClr val="000000"/>
                </a:solidFill>
                <a:latin typeface="DM Sans"/>
              </a:rPr>
              <a:t>Juben Rana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755122" y="7347232"/>
            <a:ext cx="3121155" cy="61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000000"/>
                </a:solidFill>
                <a:latin typeface="DM Sans"/>
              </a:rPr>
              <a:t>Madison Fan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239184" y="7347232"/>
            <a:ext cx="2725532" cy="61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22"/>
              </a:lnSpc>
              <a:spcBef>
                <a:spcPct val="0"/>
              </a:spcBef>
            </a:pPr>
            <a:r>
              <a:rPr lang="en-US" sz="3587">
                <a:solidFill>
                  <a:srgbClr val="000000"/>
                </a:solidFill>
                <a:latin typeface="DM Sans"/>
              </a:rPr>
              <a:t>Xinyi Wang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63817" y="8094536"/>
            <a:ext cx="175873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</a:rPr>
              <a:t>CS '24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6150082" y="8048939"/>
            <a:ext cx="175873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</a:rPr>
              <a:t>CS '24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436332" y="8048939"/>
            <a:ext cx="1758736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</a:rPr>
              <a:t>Design '25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4722582" y="8048939"/>
            <a:ext cx="1758736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</a:rPr>
              <a:t>CS '24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1220764"/>
            <a:ext cx="2538317" cy="623144"/>
            <a:chOff x="0" y="0"/>
            <a:chExt cx="668528" cy="16412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164120"/>
            </a:xfrm>
            <a:custGeom>
              <a:avLst/>
              <a:gdLst/>
              <a:ahLst/>
              <a:cxnLst/>
              <a:rect r="r" b="b" t="t" l="l"/>
              <a:pathLst>
                <a:path h="164120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164120"/>
                  </a:lnTo>
                  <a:lnTo>
                    <a:pt x="0" y="16412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boring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24834" y="1994192"/>
            <a:ext cx="2538317" cy="901476"/>
            <a:chOff x="0" y="0"/>
            <a:chExt cx="668528" cy="237426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237426"/>
            </a:xfrm>
            <a:custGeom>
              <a:avLst/>
              <a:gdLst/>
              <a:ahLst/>
              <a:cxnLst/>
              <a:rect r="r" b="b" t="t" l="l"/>
              <a:pathLst>
                <a:path h="237426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37426"/>
                  </a:lnTo>
                  <a:lnTo>
                    <a:pt x="0" y="23742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Is open to trying apps that do financial stuff for you automatically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048068"/>
            <a:ext cx="2526723" cy="872690"/>
            <a:chOff x="0" y="0"/>
            <a:chExt cx="665474" cy="229844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Really enjoys apps like tiktok where content is in watching format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786395" cy="851941"/>
            <a:chOff x="0" y="0"/>
            <a:chExt cx="733865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33865" cy="224380"/>
            </a:xfrm>
            <a:custGeom>
              <a:avLst/>
              <a:gdLst/>
              <a:ahLst/>
              <a:cxnLst/>
              <a:rect r="r" b="b" t="t" l="l"/>
              <a:pathLst>
                <a:path h="224380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limited to paying bills, working on jobs, and not getting into trouble.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174847"/>
            <a:ext cx="2800566" cy="851941"/>
            <a:chOff x="0" y="0"/>
            <a:chExt cx="737598" cy="22438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Barriers to learning about personal finance since the topic is high level.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30769" y="6213119"/>
            <a:ext cx="2534099" cy="1328191"/>
            <a:chOff x="0" y="0"/>
            <a:chExt cx="667417" cy="349812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67417" cy="349812"/>
            </a:xfrm>
            <a:custGeom>
              <a:avLst/>
              <a:gdLst/>
              <a:ahLst/>
              <a:cxnLst/>
              <a:rect r="r" b="b" t="t" l="l"/>
              <a:pathLst>
                <a:path h="349812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She had a stiff face when talking about finance but  excited/smile when talking about things she does with friends.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132657"/>
            <a:ext cx="2800566" cy="915411"/>
            <a:chOff x="0" y="0"/>
            <a:chExt cx="737598" cy="241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37598" cy="241096"/>
            </a:xfrm>
            <a:custGeom>
              <a:avLst/>
              <a:gdLst/>
              <a:ahLst/>
              <a:cxnLst/>
              <a:rect r="r" b="b" t="t" l="l"/>
              <a:pathLst>
                <a:path h="241096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Will learn about finance online by self. If help is needed, will consult parents.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02427" y="4037731"/>
            <a:ext cx="2800566" cy="851941"/>
            <a:chOff x="0" y="0"/>
            <a:chExt cx="737598" cy="22438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Showing achievements in games are not competitive. It’s more about admiration.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9051" y="204145"/>
            <a:ext cx="1754099" cy="851941"/>
            <a:chOff x="0" y="0"/>
            <a:chExt cx="461985" cy="22438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461985" cy="224380"/>
            </a:xfrm>
            <a:custGeom>
              <a:avLst/>
              <a:gdLst/>
              <a:ahLst/>
              <a:cxnLst/>
              <a:rect r="r" b="b" t="t" l="l"/>
              <a:pathLst>
                <a:path h="224380" w="461985">
                  <a:moveTo>
                    <a:pt x="0" y="0"/>
                  </a:moveTo>
                  <a:lnTo>
                    <a:pt x="461985" y="0"/>
                  </a:lnTo>
                  <a:lnTo>
                    <a:pt x="46198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Understands personal finance is important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222016" y="204145"/>
            <a:ext cx="2560034" cy="1328191"/>
            <a:chOff x="0" y="0"/>
            <a:chExt cx="674248" cy="349812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Likes learning from apps like Prodigy Math where you make progress in a game via solving math problems.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41307" y="7149214"/>
            <a:ext cx="2394291" cy="1090066"/>
            <a:chOff x="0" y="0"/>
            <a:chExt cx="630595" cy="287096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30595" cy="287096"/>
            </a:xfrm>
            <a:custGeom>
              <a:avLst/>
              <a:gdLst/>
              <a:ahLst/>
              <a:cxnLst/>
              <a:rect r="r" b="b" t="t" l="l"/>
              <a:pathLst>
                <a:path h="287096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If games do not receive updates, she keeps it around, does not uninstall it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32349" y="5264489"/>
            <a:ext cx="2532520" cy="764313"/>
            <a:chOff x="0" y="0"/>
            <a:chExt cx="667001" cy="201301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01301"/>
            </a:xfrm>
            <a:custGeom>
              <a:avLst/>
              <a:gdLst/>
              <a:ahLst/>
              <a:cxnLst/>
              <a:rect r="r" b="b" t="t" l="l"/>
              <a:pathLst>
                <a:path h="20130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01301"/>
                  </a:lnTo>
                  <a:lnTo>
                    <a:pt x="0" y="201301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Doesn't play much with random people.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24834" y="8420256"/>
            <a:ext cx="2410764" cy="616731"/>
            <a:chOff x="0" y="0"/>
            <a:chExt cx="634934" cy="162431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34934" cy="162431"/>
            </a:xfrm>
            <a:custGeom>
              <a:avLst/>
              <a:gdLst/>
              <a:ahLst/>
              <a:cxnLst/>
              <a:rect r="r" b="b" t="t" l="l"/>
              <a:pathLst>
                <a:path h="162431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Downloads apps that have hype around them.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002019" y="5508797"/>
            <a:ext cx="2009657" cy="851941"/>
            <a:chOff x="0" y="0"/>
            <a:chExt cx="529292" cy="224380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29292" cy="224380"/>
            </a:xfrm>
            <a:custGeom>
              <a:avLst/>
              <a:gdLst/>
              <a:ahLst/>
              <a:cxnLst/>
              <a:rect r="r" b="b" t="t" l="l"/>
              <a:pathLst>
                <a:path h="224380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She shows proud achievements in games to friends.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207073" y="8546189"/>
            <a:ext cx="2529220" cy="1090066"/>
            <a:chOff x="0" y="0"/>
            <a:chExt cx="666132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666132" cy="287096"/>
            </a:xfrm>
            <a:custGeom>
              <a:avLst/>
              <a:gdLst/>
              <a:ahLst/>
              <a:cxnLst/>
              <a:rect r="r" b="b" t="t" l="l"/>
              <a:pathLst>
                <a:path h="287096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When she visits family members where adults talk she has nothing to do and sits quietly.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207073" y="7708287"/>
            <a:ext cx="2548270" cy="613816"/>
            <a:chOff x="0" y="0"/>
            <a:chExt cx="671149" cy="161664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671149" cy="161664"/>
            </a:xfrm>
            <a:custGeom>
              <a:avLst/>
              <a:gdLst/>
              <a:ahLst/>
              <a:cxnLst/>
              <a:rect r="r" b="b" t="t" l="l"/>
              <a:pathLst>
                <a:path h="161664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Plays alone when no friends are nearby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6000072" y="6540812"/>
            <a:ext cx="2906777" cy="809804"/>
            <a:chOff x="0" y="0"/>
            <a:chExt cx="765571" cy="213282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765571" cy="213282"/>
            </a:xfrm>
            <a:custGeom>
              <a:avLst/>
              <a:gdLst/>
              <a:ahLst/>
              <a:cxnLst/>
              <a:rect r="r" b="b" t="t" l="l"/>
              <a:pathLst>
                <a:path h="21328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13282"/>
                  </a:lnTo>
                  <a:lnTo>
                    <a:pt x="0" y="213282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Switches up games once she knows it inside out.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Understands real money is at play in investing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Games become boring after you learn everything about them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539967" y="3163251"/>
            <a:ext cx="2253998" cy="983183"/>
            <a:chOff x="0" y="0"/>
            <a:chExt cx="593646" cy="258945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Good games need to have continual mysteries and updates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2005076" y="478995"/>
            <a:ext cx="3143630" cy="983183"/>
            <a:chOff x="0" y="0"/>
            <a:chExt cx="827952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827952" cy="258945"/>
            </a:xfrm>
            <a:custGeom>
              <a:avLst/>
              <a:gdLst/>
              <a:ahLst/>
              <a:cxnLst/>
              <a:rect r="r" b="b" t="t" l="l"/>
              <a:pathLst>
                <a:path h="258945" w="827952">
                  <a:moveTo>
                    <a:pt x="0" y="0"/>
                  </a:moveTo>
                  <a:lnTo>
                    <a:pt x="827952" y="0"/>
                  </a:lnTo>
                  <a:lnTo>
                    <a:pt x="827952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 good time to start learning about personal finance is when she enters high school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2005076" y="1639549"/>
            <a:ext cx="3108372" cy="983183"/>
            <a:chOff x="0" y="0"/>
            <a:chExt cx="818666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limited to working jobs and paying bills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32090" y="2803707"/>
            <a:ext cx="3081358" cy="851941"/>
            <a:chOff x="0" y="0"/>
            <a:chExt cx="811551" cy="224380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tough to learn because not many people know about it from a young age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Addicting apps are also the most fun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5265083" y="1336798"/>
            <a:ext cx="2751443" cy="688843"/>
            <a:chOff x="0" y="0"/>
            <a:chExt cx="724660" cy="1814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can be automated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265083" y="2258674"/>
            <a:ext cx="2751443" cy="851941"/>
            <a:chOff x="0" y="0"/>
            <a:chExt cx="724660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Spending time with friends is more enjoyable than any alternative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9558836" y="5977836"/>
            <a:ext cx="2235129" cy="1090066"/>
            <a:chOff x="0" y="0"/>
            <a:chExt cx="588676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Proud about short lived, virtual achievements in games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558836" y="7209920"/>
            <a:ext cx="2235129" cy="899882"/>
            <a:chOff x="0" y="0"/>
            <a:chExt cx="588676" cy="237006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Stimulated when playing with friends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9604901" y="8302650"/>
            <a:ext cx="2235129" cy="955650"/>
            <a:chOff x="0" y="0"/>
            <a:chExt cx="588676" cy="251694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588676" cy="251694"/>
            </a:xfrm>
            <a:custGeom>
              <a:avLst/>
              <a:gdLst/>
              <a:ahLst/>
              <a:cxnLst/>
              <a:rect r="r" b="b" t="t" l="l"/>
              <a:pathLst>
                <a:path h="251694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1694"/>
                  </a:lnTo>
                  <a:lnTo>
                    <a:pt x="0" y="25169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Worried at the security of financial apps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2057823" y="5722888"/>
            <a:ext cx="2695753" cy="785795"/>
            <a:chOff x="0" y="0"/>
            <a:chExt cx="709993" cy="206958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boring and mundane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2057823" y="6755515"/>
            <a:ext cx="2695753" cy="785795"/>
            <a:chOff x="0" y="0"/>
            <a:chExt cx="709993" cy="206958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Content when drawing and indulging in art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87679" y="7788960"/>
            <a:ext cx="2665896" cy="757228"/>
            <a:chOff x="0" y="0"/>
            <a:chExt cx="702129" cy="199435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02129" cy="199435"/>
            </a:xfrm>
            <a:custGeom>
              <a:avLst/>
              <a:gdLst/>
              <a:ahLst/>
              <a:cxnLst/>
              <a:rect r="r" b="b" t="t" l="l"/>
              <a:pathLst>
                <a:path h="199435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9435"/>
                  </a:lnTo>
                  <a:lnTo>
                    <a:pt x="0" y="19943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Happier when doing things with her friends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Dissatisfied when apps/games end or are not updated frequently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5020276" y="5581018"/>
            <a:ext cx="2864008" cy="1174498"/>
            <a:chOff x="0" y="0"/>
            <a:chExt cx="754307" cy="30933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754307" cy="309333"/>
            </a:xfrm>
            <a:custGeom>
              <a:avLst/>
              <a:gdLst/>
              <a:ahLst/>
              <a:cxnLst/>
              <a:rect r="r" b="b" t="t" l="l"/>
              <a:pathLst>
                <a:path h="309333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309333"/>
                  </a:lnTo>
                  <a:lnTo>
                    <a:pt x="0" y="309333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Connected with friends when she shared in-app achievements with them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5067901" y="7063168"/>
            <a:ext cx="2864008" cy="970102"/>
            <a:chOff x="0" y="0"/>
            <a:chExt cx="754307" cy="255500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Values independence when learning about personal finance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15048851" y="8271395"/>
            <a:ext cx="2883058" cy="855802"/>
            <a:chOff x="0" y="0"/>
            <a:chExt cx="759324" cy="225396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Restricted due to limited prior knowledge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3202427" y="3179313"/>
            <a:ext cx="2800566" cy="725068"/>
            <a:chOff x="0" y="0"/>
            <a:chExt cx="737598" cy="19096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37598" cy="190964"/>
            </a:xfrm>
            <a:custGeom>
              <a:avLst/>
              <a:gdLst/>
              <a:ahLst/>
              <a:cxnLst/>
              <a:rect r="r" b="b" t="t" l="l"/>
              <a:pathLst>
                <a:path h="190964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190964"/>
                  </a:lnTo>
                  <a:lnTo>
                    <a:pt x="0" y="19096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Has more fun when playing games with friends.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436428" y="5876716"/>
            <a:ext cx="2399170" cy="1090066"/>
            <a:chOff x="0" y="0"/>
            <a:chExt cx="631880" cy="287096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631880" cy="287096"/>
            </a:xfrm>
            <a:custGeom>
              <a:avLst/>
              <a:gdLst/>
              <a:ahLst/>
              <a:cxnLst/>
              <a:rect r="r" b="b" t="t" l="l"/>
              <a:pathLst>
                <a:path h="287096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With friends, plays GamePegion, text message games, and roblox.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6222016" y="1639549"/>
            <a:ext cx="2560034" cy="1108357"/>
            <a:chOff x="0" y="0"/>
            <a:chExt cx="674248" cy="291913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Enjoys drawing, art, and reading. Art looks nice. Is drawn to aesthetics and fun activities.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5265083" y="3348888"/>
            <a:ext cx="2751443" cy="797546"/>
            <a:chOff x="0" y="0"/>
            <a:chExt cx="724660" cy="210053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24660" cy="210053"/>
            </a:xfrm>
            <a:custGeom>
              <a:avLst/>
              <a:gdLst/>
              <a:ahLst/>
              <a:cxnLst/>
              <a:rect r="r" b="b" t="t" l="l"/>
              <a:pathLst>
                <a:path h="210053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10053"/>
                  </a:lnTo>
                  <a:lnTo>
                    <a:pt x="0" y="210053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education starts at high school age 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2032090" y="3848404"/>
            <a:ext cx="3081358" cy="688843"/>
            <a:chOff x="0" y="0"/>
            <a:chExt cx="811551" cy="181424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 finance is inherently a boring subject</a:t>
              </a:r>
            </a:p>
          </p:txBody>
        </p:sp>
      </p:grpSp>
      <p:grpSp>
        <p:nvGrpSpPr>
          <p:cNvPr name="Group 131" id="131"/>
          <p:cNvGrpSpPr>
            <a:grpSpLocks noChangeAspect="true"/>
          </p:cNvGrpSpPr>
          <p:nvPr/>
        </p:nvGrpSpPr>
        <p:grpSpPr>
          <a:xfrm rot="0">
            <a:off x="8444500" y="4298834"/>
            <a:ext cx="1475201" cy="1524577"/>
            <a:chOff x="0" y="0"/>
            <a:chExt cx="6362700" cy="6575666"/>
          </a:xfrm>
        </p:grpSpPr>
        <p:sp>
          <p:nvSpPr>
            <p:cNvPr name="Freeform 132" id="132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816" b="-816"/>
              </a:stretch>
            </a:blipFill>
          </p:spPr>
        </p:sp>
      </p:grpSp>
      <p:grpSp>
        <p:nvGrpSpPr>
          <p:cNvPr name="Group 133" id="133"/>
          <p:cNvGrpSpPr/>
          <p:nvPr/>
        </p:nvGrpSpPr>
        <p:grpSpPr>
          <a:xfrm rot="0">
            <a:off x="447104" y="4045070"/>
            <a:ext cx="2526723" cy="872690"/>
            <a:chOff x="0" y="0"/>
            <a:chExt cx="665474" cy="229844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Playing games with friends is chaotic</a:t>
              </a: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6000072" y="7510348"/>
            <a:ext cx="2848653" cy="1568034"/>
            <a:chOff x="0" y="0"/>
            <a:chExt cx="750263" cy="412980"/>
          </a:xfrm>
        </p:grpSpPr>
        <p:sp>
          <p:nvSpPr>
            <p:cNvPr name="Freeform 137" id="137"/>
            <p:cNvSpPr/>
            <p:nvPr/>
          </p:nvSpPr>
          <p:spPr>
            <a:xfrm>
              <a:off x="0" y="0"/>
              <a:ext cx="750263" cy="412980"/>
            </a:xfrm>
            <a:custGeom>
              <a:avLst/>
              <a:gdLst/>
              <a:ahLst/>
              <a:cxnLst/>
              <a:rect r="r" b="b" t="t" l="l"/>
              <a:pathLst>
                <a:path h="412980" w="750263">
                  <a:moveTo>
                    <a:pt x="0" y="0"/>
                  </a:moveTo>
                  <a:lnTo>
                    <a:pt x="750263" y="0"/>
                  </a:lnTo>
                  <a:lnTo>
                    <a:pt x="750263" y="412980"/>
                  </a:lnTo>
                  <a:lnTo>
                    <a:pt x="0" y="4129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Apps that keep her engaged: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TikTok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GamePegion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Prodigy Math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Roblox</a:t>
              </a: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6255289" y="2895668"/>
            <a:ext cx="2560034" cy="1328191"/>
            <a:chOff x="0" y="0"/>
            <a:chExt cx="674248" cy="349812"/>
          </a:xfrm>
        </p:grpSpPr>
        <p:sp>
          <p:nvSpPr>
            <p:cNvPr name="Freeform 140" id="140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Top of mind is that financial apps may get hacked or the app may glitch, making someone lose real money 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1220764"/>
            <a:ext cx="2538317" cy="623144"/>
            <a:chOff x="0" y="0"/>
            <a:chExt cx="668528" cy="16412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164120"/>
            </a:xfrm>
            <a:custGeom>
              <a:avLst/>
              <a:gdLst/>
              <a:ahLst/>
              <a:cxnLst/>
              <a:rect r="r" b="b" t="t" l="l"/>
              <a:pathLst>
                <a:path h="164120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164120"/>
                  </a:lnTo>
                  <a:lnTo>
                    <a:pt x="0" y="16412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boring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24834" y="1994192"/>
            <a:ext cx="2538317" cy="901476"/>
            <a:chOff x="0" y="0"/>
            <a:chExt cx="668528" cy="237426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8528" cy="237426"/>
            </a:xfrm>
            <a:custGeom>
              <a:avLst/>
              <a:gdLst/>
              <a:ahLst/>
              <a:cxnLst/>
              <a:rect r="r" b="b" t="t" l="l"/>
              <a:pathLst>
                <a:path h="237426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237426"/>
                  </a:lnTo>
                  <a:lnTo>
                    <a:pt x="0" y="23742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Is open to trying apps that do financial stuff for you automatically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36428" y="3048068"/>
            <a:ext cx="2526723" cy="872690"/>
            <a:chOff x="0" y="0"/>
            <a:chExt cx="665474" cy="229844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Really enjoys apps like tiktok where content is in watching format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16598" y="202108"/>
            <a:ext cx="2786395" cy="851941"/>
            <a:chOff x="0" y="0"/>
            <a:chExt cx="733865" cy="22438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733865" cy="224380"/>
            </a:xfrm>
            <a:custGeom>
              <a:avLst/>
              <a:gdLst/>
              <a:ahLst/>
              <a:cxnLst/>
              <a:rect r="r" b="b" t="t" l="l"/>
              <a:pathLst>
                <a:path h="224380" w="733865">
                  <a:moveTo>
                    <a:pt x="0" y="0"/>
                  </a:moveTo>
                  <a:lnTo>
                    <a:pt x="733865" y="0"/>
                  </a:lnTo>
                  <a:lnTo>
                    <a:pt x="73386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limited to paying bills, working on jobs, and not getting into trouble.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174847"/>
            <a:ext cx="2800566" cy="851941"/>
            <a:chOff x="0" y="0"/>
            <a:chExt cx="737598" cy="22438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Barriers to learning about personal finance since the topic is high level.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230769" y="6213119"/>
            <a:ext cx="2534099" cy="1328191"/>
            <a:chOff x="0" y="0"/>
            <a:chExt cx="667417" cy="349812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67417" cy="349812"/>
            </a:xfrm>
            <a:custGeom>
              <a:avLst/>
              <a:gdLst/>
              <a:ahLst/>
              <a:cxnLst/>
              <a:rect r="r" b="b" t="t" l="l"/>
              <a:pathLst>
                <a:path h="349812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She had a stiff face when talking about finance but  excited/smile when talking about things she does with friends.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216598" y="2132657"/>
            <a:ext cx="2800566" cy="915411"/>
            <a:chOff x="0" y="0"/>
            <a:chExt cx="737598" cy="241096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37598" cy="241096"/>
            </a:xfrm>
            <a:custGeom>
              <a:avLst/>
              <a:gdLst/>
              <a:ahLst/>
              <a:cxnLst/>
              <a:rect r="r" b="b" t="t" l="l"/>
              <a:pathLst>
                <a:path h="241096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Will learn about finance online by self. If help is needed, will consult parents.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02427" y="4037731"/>
            <a:ext cx="2800566" cy="851941"/>
            <a:chOff x="0" y="0"/>
            <a:chExt cx="737598" cy="22438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737598" cy="224380"/>
            </a:xfrm>
            <a:custGeom>
              <a:avLst/>
              <a:gdLst/>
              <a:ahLst/>
              <a:cxnLst/>
              <a:rect r="r" b="b" t="t" l="l"/>
              <a:pathLst>
                <a:path h="224380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Showing achievements in games are not competitive. It’s more about admiration.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09051" y="204145"/>
            <a:ext cx="1754099" cy="851941"/>
            <a:chOff x="0" y="0"/>
            <a:chExt cx="461985" cy="22438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461985" cy="224380"/>
            </a:xfrm>
            <a:custGeom>
              <a:avLst/>
              <a:gdLst/>
              <a:ahLst/>
              <a:cxnLst/>
              <a:rect r="r" b="b" t="t" l="l"/>
              <a:pathLst>
                <a:path h="224380" w="461985">
                  <a:moveTo>
                    <a:pt x="0" y="0"/>
                  </a:moveTo>
                  <a:lnTo>
                    <a:pt x="461985" y="0"/>
                  </a:lnTo>
                  <a:lnTo>
                    <a:pt x="461985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Understands personal finance is important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222016" y="204145"/>
            <a:ext cx="2560034" cy="1328191"/>
            <a:chOff x="0" y="0"/>
            <a:chExt cx="674248" cy="349812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Likes learning from apps like Prodigy Math where you make progress in a game via solving math problems.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41307" y="7149214"/>
            <a:ext cx="2394291" cy="1090066"/>
            <a:chOff x="0" y="0"/>
            <a:chExt cx="630595" cy="287096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30595" cy="287096"/>
            </a:xfrm>
            <a:custGeom>
              <a:avLst/>
              <a:gdLst/>
              <a:ahLst/>
              <a:cxnLst/>
              <a:rect r="r" b="b" t="t" l="l"/>
              <a:pathLst>
                <a:path h="287096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If games do not receive updates, she keeps it around, does not uninstall it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32349" y="5264489"/>
            <a:ext cx="2532520" cy="764313"/>
            <a:chOff x="0" y="0"/>
            <a:chExt cx="667001" cy="201301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67001" cy="201301"/>
            </a:xfrm>
            <a:custGeom>
              <a:avLst/>
              <a:gdLst/>
              <a:ahLst/>
              <a:cxnLst/>
              <a:rect r="r" b="b" t="t" l="l"/>
              <a:pathLst>
                <a:path h="20130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01301"/>
                  </a:lnTo>
                  <a:lnTo>
                    <a:pt x="0" y="20130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Doesn't play much with random people.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424834" y="8420256"/>
            <a:ext cx="2410764" cy="616731"/>
            <a:chOff x="0" y="0"/>
            <a:chExt cx="634934" cy="162431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634934" cy="162431"/>
            </a:xfrm>
            <a:custGeom>
              <a:avLst/>
              <a:gdLst/>
              <a:ahLst/>
              <a:cxnLst/>
              <a:rect r="r" b="b" t="t" l="l"/>
              <a:pathLst>
                <a:path h="162431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162431"/>
                  </a:lnTo>
                  <a:lnTo>
                    <a:pt x="0" y="16243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Downloads apps that have hype around them.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002019" y="5508797"/>
            <a:ext cx="2009657" cy="851941"/>
            <a:chOff x="0" y="0"/>
            <a:chExt cx="529292" cy="224380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29292" cy="224380"/>
            </a:xfrm>
            <a:custGeom>
              <a:avLst/>
              <a:gdLst/>
              <a:ahLst/>
              <a:cxnLst/>
              <a:rect r="r" b="b" t="t" l="l"/>
              <a:pathLst>
                <a:path h="224380" w="529292">
                  <a:moveTo>
                    <a:pt x="0" y="0"/>
                  </a:moveTo>
                  <a:lnTo>
                    <a:pt x="529292" y="0"/>
                  </a:lnTo>
                  <a:lnTo>
                    <a:pt x="529292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She shows proud achievements in games to friends.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207073" y="8546189"/>
            <a:ext cx="2529220" cy="1090066"/>
            <a:chOff x="0" y="0"/>
            <a:chExt cx="666132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666132" cy="287096"/>
            </a:xfrm>
            <a:custGeom>
              <a:avLst/>
              <a:gdLst/>
              <a:ahLst/>
              <a:cxnLst/>
              <a:rect r="r" b="b" t="t" l="l"/>
              <a:pathLst>
                <a:path h="287096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When she visits family members where adults talk she has nothing to do and sits quietly.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3207073" y="7708287"/>
            <a:ext cx="2548270" cy="613816"/>
            <a:chOff x="0" y="0"/>
            <a:chExt cx="671149" cy="161664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671149" cy="161664"/>
            </a:xfrm>
            <a:custGeom>
              <a:avLst/>
              <a:gdLst/>
              <a:ahLst/>
              <a:cxnLst/>
              <a:rect r="r" b="b" t="t" l="l"/>
              <a:pathLst>
                <a:path h="161664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Plays alone when no friends are nearby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6000072" y="6540812"/>
            <a:ext cx="2906777" cy="809804"/>
            <a:chOff x="0" y="0"/>
            <a:chExt cx="765571" cy="213282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765571" cy="213282"/>
            </a:xfrm>
            <a:custGeom>
              <a:avLst/>
              <a:gdLst/>
              <a:ahLst/>
              <a:cxnLst/>
              <a:rect r="r" b="b" t="t" l="l"/>
              <a:pathLst>
                <a:path h="21328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13282"/>
                  </a:lnTo>
                  <a:lnTo>
                    <a:pt x="0" y="21328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Switches up games once she knows it inside out.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9539967" y="753487"/>
            <a:ext cx="2253998" cy="983183"/>
            <a:chOff x="0" y="0"/>
            <a:chExt cx="59364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Understands real money is at play in investing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539967" y="1946191"/>
            <a:ext cx="2253998" cy="983183"/>
            <a:chOff x="0" y="0"/>
            <a:chExt cx="593646" cy="258945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Games become boring after you learn everything about them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539967" y="3163251"/>
            <a:ext cx="2253998" cy="983183"/>
            <a:chOff x="0" y="0"/>
            <a:chExt cx="593646" cy="258945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Good games need to have continual mysteries and updates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2005076" y="478995"/>
            <a:ext cx="3143630" cy="983183"/>
            <a:chOff x="0" y="0"/>
            <a:chExt cx="827952" cy="258945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827952" cy="258945"/>
            </a:xfrm>
            <a:custGeom>
              <a:avLst/>
              <a:gdLst/>
              <a:ahLst/>
              <a:cxnLst/>
              <a:rect r="r" b="b" t="t" l="l"/>
              <a:pathLst>
                <a:path h="258945" w="827952">
                  <a:moveTo>
                    <a:pt x="0" y="0"/>
                  </a:moveTo>
                  <a:lnTo>
                    <a:pt x="827952" y="0"/>
                  </a:lnTo>
                  <a:lnTo>
                    <a:pt x="827952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 good time to start learning about personal finance is when she enters high school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2005076" y="1639549"/>
            <a:ext cx="3108372" cy="983183"/>
            <a:chOff x="0" y="0"/>
            <a:chExt cx="818666" cy="25894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limited to working jobs and paying bills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2032090" y="2803707"/>
            <a:ext cx="3081358" cy="851941"/>
            <a:chOff x="0" y="0"/>
            <a:chExt cx="811551" cy="224380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tough to learn because not many people know about it from a young age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Addicting apps are also the most fun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5265083" y="1336798"/>
            <a:ext cx="2751443" cy="688843"/>
            <a:chOff x="0" y="0"/>
            <a:chExt cx="724660" cy="1814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can be automated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5265083" y="2258674"/>
            <a:ext cx="2751443" cy="851941"/>
            <a:chOff x="0" y="0"/>
            <a:chExt cx="724660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24660" cy="224380"/>
            </a:xfrm>
            <a:custGeom>
              <a:avLst/>
              <a:gdLst/>
              <a:ahLst/>
              <a:cxnLst/>
              <a:rect r="r" b="b" t="t" l="l"/>
              <a:pathLst>
                <a:path h="224380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Spending time with friends is more enjoyable than any alternative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9558836" y="5977836"/>
            <a:ext cx="2235129" cy="1090066"/>
            <a:chOff x="0" y="0"/>
            <a:chExt cx="588676" cy="287096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Proud about short lived, virtual achievements in games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558836" y="7209920"/>
            <a:ext cx="2235129" cy="899882"/>
            <a:chOff x="0" y="0"/>
            <a:chExt cx="588676" cy="237006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Stimulated when playing with friends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9604901" y="8302650"/>
            <a:ext cx="2235129" cy="955650"/>
            <a:chOff x="0" y="0"/>
            <a:chExt cx="588676" cy="251694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588676" cy="251694"/>
            </a:xfrm>
            <a:custGeom>
              <a:avLst/>
              <a:gdLst/>
              <a:ahLst/>
              <a:cxnLst/>
              <a:rect r="r" b="b" t="t" l="l"/>
              <a:pathLst>
                <a:path h="251694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1694"/>
                  </a:lnTo>
                  <a:lnTo>
                    <a:pt x="0" y="25169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Worried at the security of financial apps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2057823" y="5722888"/>
            <a:ext cx="2695753" cy="785795"/>
            <a:chOff x="0" y="0"/>
            <a:chExt cx="709993" cy="206958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boring and mundane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2057823" y="6755515"/>
            <a:ext cx="2695753" cy="785795"/>
            <a:chOff x="0" y="0"/>
            <a:chExt cx="709993" cy="206958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Content when drawing and indulging in art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12087679" y="7788960"/>
            <a:ext cx="2665896" cy="757228"/>
            <a:chOff x="0" y="0"/>
            <a:chExt cx="702129" cy="199435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702129" cy="199435"/>
            </a:xfrm>
            <a:custGeom>
              <a:avLst/>
              <a:gdLst/>
              <a:ahLst/>
              <a:cxnLst/>
              <a:rect r="r" b="b" t="t" l="l"/>
              <a:pathLst>
                <a:path h="199435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9435"/>
                  </a:lnTo>
                  <a:lnTo>
                    <a:pt x="0" y="19943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Happier when doing things with her friends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Dissatisfied when apps/games end or are not updated frequently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5020276" y="5581018"/>
            <a:ext cx="2864008" cy="1174498"/>
            <a:chOff x="0" y="0"/>
            <a:chExt cx="754307" cy="30933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754307" cy="309333"/>
            </a:xfrm>
            <a:custGeom>
              <a:avLst/>
              <a:gdLst/>
              <a:ahLst/>
              <a:cxnLst/>
              <a:rect r="r" b="b" t="t" l="l"/>
              <a:pathLst>
                <a:path h="309333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309333"/>
                  </a:lnTo>
                  <a:lnTo>
                    <a:pt x="0" y="30933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Connected with friends when she shared in-app achievements with them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5067901" y="7063168"/>
            <a:ext cx="2864008" cy="970102"/>
            <a:chOff x="0" y="0"/>
            <a:chExt cx="754307" cy="255500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Values independence when learning about personal finance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15048851" y="8271395"/>
            <a:ext cx="2883058" cy="855802"/>
            <a:chOff x="0" y="0"/>
            <a:chExt cx="759324" cy="225396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Restricted due to limited prior knowledge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3202427" y="3179313"/>
            <a:ext cx="2800566" cy="725068"/>
            <a:chOff x="0" y="0"/>
            <a:chExt cx="737598" cy="19096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737598" cy="190964"/>
            </a:xfrm>
            <a:custGeom>
              <a:avLst/>
              <a:gdLst/>
              <a:ahLst/>
              <a:cxnLst/>
              <a:rect r="r" b="b" t="t" l="l"/>
              <a:pathLst>
                <a:path h="190964" w="737598">
                  <a:moveTo>
                    <a:pt x="0" y="0"/>
                  </a:moveTo>
                  <a:lnTo>
                    <a:pt x="737598" y="0"/>
                  </a:lnTo>
                  <a:lnTo>
                    <a:pt x="737598" y="190964"/>
                  </a:lnTo>
                  <a:lnTo>
                    <a:pt x="0" y="1909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Has more fun when playing games with friends.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436428" y="5876716"/>
            <a:ext cx="2399170" cy="1090066"/>
            <a:chOff x="0" y="0"/>
            <a:chExt cx="631880" cy="287096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631880" cy="287096"/>
            </a:xfrm>
            <a:custGeom>
              <a:avLst/>
              <a:gdLst/>
              <a:ahLst/>
              <a:cxnLst/>
              <a:rect r="r" b="b" t="t" l="l"/>
              <a:pathLst>
                <a:path h="287096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With friends, plays GamePegion, text message games, and roblox.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6222016" y="1639549"/>
            <a:ext cx="2560034" cy="1108357"/>
            <a:chOff x="0" y="0"/>
            <a:chExt cx="674248" cy="291913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Enjoys drawing, art, and reading. Art looks nice. Is drawn to aesthetics and fun activities.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5265083" y="3348888"/>
            <a:ext cx="2751443" cy="797546"/>
            <a:chOff x="0" y="0"/>
            <a:chExt cx="724660" cy="210053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24660" cy="210053"/>
            </a:xfrm>
            <a:custGeom>
              <a:avLst/>
              <a:gdLst/>
              <a:ahLst/>
              <a:cxnLst/>
              <a:rect r="r" b="b" t="t" l="l"/>
              <a:pathLst>
                <a:path h="210053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10053"/>
                  </a:lnTo>
                  <a:lnTo>
                    <a:pt x="0" y="21005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education starts at high school age 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2032090" y="3848404"/>
            <a:ext cx="3081358" cy="688843"/>
            <a:chOff x="0" y="0"/>
            <a:chExt cx="811551" cy="181424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 finance is inherently a boring subject</a:t>
              </a:r>
            </a:p>
          </p:txBody>
        </p:sp>
      </p:grpSp>
      <p:grpSp>
        <p:nvGrpSpPr>
          <p:cNvPr name="Group 131" id="131"/>
          <p:cNvGrpSpPr>
            <a:grpSpLocks noChangeAspect="true"/>
          </p:cNvGrpSpPr>
          <p:nvPr/>
        </p:nvGrpSpPr>
        <p:grpSpPr>
          <a:xfrm rot="0">
            <a:off x="8444500" y="4298834"/>
            <a:ext cx="1475201" cy="1524577"/>
            <a:chOff x="0" y="0"/>
            <a:chExt cx="6362700" cy="6575666"/>
          </a:xfrm>
        </p:grpSpPr>
        <p:sp>
          <p:nvSpPr>
            <p:cNvPr name="Freeform 132" id="132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816" b="-816"/>
              </a:stretch>
            </a:blipFill>
          </p:spPr>
        </p:sp>
      </p:grpSp>
      <p:grpSp>
        <p:nvGrpSpPr>
          <p:cNvPr name="Group 133" id="133"/>
          <p:cNvGrpSpPr/>
          <p:nvPr/>
        </p:nvGrpSpPr>
        <p:grpSpPr>
          <a:xfrm rot="0">
            <a:off x="447104" y="4045070"/>
            <a:ext cx="2526723" cy="872690"/>
            <a:chOff x="0" y="0"/>
            <a:chExt cx="665474" cy="229844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Playing games with friends is chaotic</a:t>
              </a:r>
            </a:p>
          </p:txBody>
        </p:sp>
      </p:grpSp>
      <p:grpSp>
        <p:nvGrpSpPr>
          <p:cNvPr name="Group 136" id="136"/>
          <p:cNvGrpSpPr/>
          <p:nvPr/>
        </p:nvGrpSpPr>
        <p:grpSpPr>
          <a:xfrm rot="0">
            <a:off x="6000072" y="7510348"/>
            <a:ext cx="2848653" cy="1568034"/>
            <a:chOff x="0" y="0"/>
            <a:chExt cx="750263" cy="412980"/>
          </a:xfrm>
        </p:grpSpPr>
        <p:sp>
          <p:nvSpPr>
            <p:cNvPr name="Freeform 137" id="137"/>
            <p:cNvSpPr/>
            <p:nvPr/>
          </p:nvSpPr>
          <p:spPr>
            <a:xfrm>
              <a:off x="0" y="0"/>
              <a:ext cx="750263" cy="412980"/>
            </a:xfrm>
            <a:custGeom>
              <a:avLst/>
              <a:gdLst/>
              <a:ahLst/>
              <a:cxnLst/>
              <a:rect r="r" b="b" t="t" l="l"/>
              <a:pathLst>
                <a:path h="412980" w="750263">
                  <a:moveTo>
                    <a:pt x="0" y="0"/>
                  </a:moveTo>
                  <a:lnTo>
                    <a:pt x="750263" y="0"/>
                  </a:lnTo>
                  <a:lnTo>
                    <a:pt x="750263" y="412980"/>
                  </a:lnTo>
                  <a:lnTo>
                    <a:pt x="0" y="4129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Apps that keep her engaged: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TikTok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GamePegion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Prodigy Math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Roblox</a:t>
              </a:r>
            </a:p>
          </p:txBody>
        </p:sp>
      </p:grpSp>
      <p:grpSp>
        <p:nvGrpSpPr>
          <p:cNvPr name="Group 139" id="139"/>
          <p:cNvGrpSpPr/>
          <p:nvPr/>
        </p:nvGrpSpPr>
        <p:grpSpPr>
          <a:xfrm rot="0">
            <a:off x="6255289" y="2895668"/>
            <a:ext cx="2560034" cy="1328191"/>
            <a:chOff x="0" y="0"/>
            <a:chExt cx="674248" cy="349812"/>
          </a:xfrm>
        </p:grpSpPr>
        <p:sp>
          <p:nvSpPr>
            <p:cNvPr name="Freeform 140" id="140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1" id="14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Top of mind is that financial apps may get hacked or the app may glitch, making someone lose real money </a:t>
              </a:r>
            </a:p>
          </p:txBody>
        </p:sp>
      </p:grpSp>
      <p:grpSp>
        <p:nvGrpSpPr>
          <p:cNvPr name="Group 142" id="142"/>
          <p:cNvGrpSpPr/>
          <p:nvPr/>
        </p:nvGrpSpPr>
        <p:grpSpPr>
          <a:xfrm rot="0">
            <a:off x="1710466" y="1600817"/>
            <a:ext cx="4359150" cy="1781360"/>
            <a:chOff x="0" y="0"/>
            <a:chExt cx="1148089" cy="469165"/>
          </a:xfrm>
        </p:grpSpPr>
        <p:sp>
          <p:nvSpPr>
            <p:cNvPr name="Freeform 143" id="143"/>
            <p:cNvSpPr/>
            <p:nvPr/>
          </p:nvSpPr>
          <p:spPr>
            <a:xfrm>
              <a:off x="0" y="0"/>
              <a:ext cx="1148089" cy="469165"/>
            </a:xfrm>
            <a:custGeom>
              <a:avLst/>
              <a:gdLst/>
              <a:ahLst/>
              <a:cxnLst/>
              <a:rect r="r" b="b" t="t" l="l"/>
              <a:pathLst>
                <a:path h="469165" w="1148089">
                  <a:moveTo>
                    <a:pt x="0" y="0"/>
                  </a:moveTo>
                  <a:lnTo>
                    <a:pt x="1148089" y="0"/>
                  </a:lnTo>
                  <a:lnTo>
                    <a:pt x="1148089" y="469165"/>
                  </a:lnTo>
                  <a:lnTo>
                    <a:pt x="0" y="46916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44" id="14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Will learn personal finance on her own with the help of the internet, in the next couple of years.</a:t>
              </a: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1630216" y="6540812"/>
            <a:ext cx="2867603" cy="1781360"/>
            <a:chOff x="0" y="0"/>
            <a:chExt cx="755253" cy="469165"/>
          </a:xfrm>
        </p:grpSpPr>
        <p:sp>
          <p:nvSpPr>
            <p:cNvPr name="Freeform 146" id="146"/>
            <p:cNvSpPr/>
            <p:nvPr/>
          </p:nvSpPr>
          <p:spPr>
            <a:xfrm>
              <a:off x="0" y="0"/>
              <a:ext cx="755253" cy="469165"/>
            </a:xfrm>
            <a:custGeom>
              <a:avLst/>
              <a:gdLst/>
              <a:ahLst/>
              <a:cxnLst/>
              <a:rect r="r" b="b" t="t" l="l"/>
              <a:pathLst>
                <a:path h="469165" w="755253">
                  <a:moveTo>
                    <a:pt x="0" y="0"/>
                  </a:moveTo>
                  <a:lnTo>
                    <a:pt x="755253" y="0"/>
                  </a:lnTo>
                  <a:lnTo>
                    <a:pt x="755253" y="469165"/>
                  </a:lnTo>
                  <a:lnTo>
                    <a:pt x="0" y="46916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47" id="14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Uses apps if it allows interaction with friends </a:t>
              </a: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5038142" y="5986535"/>
            <a:ext cx="3216569" cy="2433721"/>
            <a:chOff x="0" y="0"/>
            <a:chExt cx="847162" cy="640980"/>
          </a:xfrm>
        </p:grpSpPr>
        <p:sp>
          <p:nvSpPr>
            <p:cNvPr name="Freeform 149" id="149"/>
            <p:cNvSpPr/>
            <p:nvPr/>
          </p:nvSpPr>
          <p:spPr>
            <a:xfrm>
              <a:off x="0" y="0"/>
              <a:ext cx="847162" cy="640980"/>
            </a:xfrm>
            <a:custGeom>
              <a:avLst/>
              <a:gdLst/>
              <a:ahLst/>
              <a:cxnLst/>
              <a:rect r="r" b="b" t="t" l="l"/>
              <a:pathLst>
                <a:path h="640980" w="847162">
                  <a:moveTo>
                    <a:pt x="0" y="0"/>
                  </a:moveTo>
                  <a:lnTo>
                    <a:pt x="847162" y="0"/>
                  </a:lnTo>
                  <a:lnTo>
                    <a:pt x="847162" y="640980"/>
                  </a:lnTo>
                  <a:lnTo>
                    <a:pt x="0" y="640980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50" id="15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She sticks with apps that have new updates or features to keep the exhilaration of exploration alive</a:t>
              </a:r>
            </a:p>
          </p:txBody>
        </p:sp>
      </p:grpSp>
      <p:grpSp>
        <p:nvGrpSpPr>
          <p:cNvPr name="Group 151" id="151"/>
          <p:cNvGrpSpPr/>
          <p:nvPr/>
        </p:nvGrpSpPr>
        <p:grpSpPr>
          <a:xfrm rot="0">
            <a:off x="12902794" y="1303048"/>
            <a:ext cx="3098995" cy="1781360"/>
            <a:chOff x="0" y="0"/>
            <a:chExt cx="816196" cy="469165"/>
          </a:xfrm>
        </p:grpSpPr>
        <p:sp>
          <p:nvSpPr>
            <p:cNvPr name="Freeform 152" id="152"/>
            <p:cNvSpPr/>
            <p:nvPr/>
          </p:nvSpPr>
          <p:spPr>
            <a:xfrm>
              <a:off x="0" y="0"/>
              <a:ext cx="816196" cy="469165"/>
            </a:xfrm>
            <a:custGeom>
              <a:avLst/>
              <a:gdLst/>
              <a:ahLst/>
              <a:cxnLst/>
              <a:rect r="r" b="b" t="t" l="l"/>
              <a:pathLst>
                <a:path h="469165" w="816196">
                  <a:moveTo>
                    <a:pt x="0" y="0"/>
                  </a:moveTo>
                  <a:lnTo>
                    <a:pt x="816196" y="0"/>
                  </a:lnTo>
                  <a:lnTo>
                    <a:pt x="816196" y="469165"/>
                  </a:lnTo>
                  <a:lnTo>
                    <a:pt x="0" y="46916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No rush to learning about personal finance until earning a salary </a:t>
              </a:r>
            </a:p>
          </p:txBody>
        </p:sp>
      </p:grpSp>
      <p:grpSp>
        <p:nvGrpSpPr>
          <p:cNvPr name="Group 154" id="154"/>
          <p:cNvGrpSpPr/>
          <p:nvPr/>
        </p:nvGrpSpPr>
        <p:grpSpPr>
          <a:xfrm rot="0">
            <a:off x="10262553" y="6540812"/>
            <a:ext cx="3062825" cy="1781360"/>
            <a:chOff x="0" y="0"/>
            <a:chExt cx="806670" cy="469165"/>
          </a:xfrm>
        </p:grpSpPr>
        <p:sp>
          <p:nvSpPr>
            <p:cNvPr name="Freeform 155" id="155"/>
            <p:cNvSpPr/>
            <p:nvPr/>
          </p:nvSpPr>
          <p:spPr>
            <a:xfrm>
              <a:off x="0" y="0"/>
              <a:ext cx="806670" cy="469165"/>
            </a:xfrm>
            <a:custGeom>
              <a:avLst/>
              <a:gdLst/>
              <a:ahLst/>
              <a:cxnLst/>
              <a:rect r="r" b="b" t="t" l="l"/>
              <a:pathLst>
                <a:path h="469165" w="806670">
                  <a:moveTo>
                    <a:pt x="0" y="0"/>
                  </a:moveTo>
                  <a:lnTo>
                    <a:pt x="806670" y="0"/>
                  </a:lnTo>
                  <a:lnTo>
                    <a:pt x="806670" y="469165"/>
                  </a:lnTo>
                  <a:lnTo>
                    <a:pt x="0" y="469165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56" id="15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Personal finance, in general, is not an alluring subject </a:t>
              </a:r>
            </a:p>
          </p:txBody>
        </p:sp>
      </p:grpSp>
      <p:grpSp>
        <p:nvGrpSpPr>
          <p:cNvPr name="Group 157" id="157"/>
          <p:cNvGrpSpPr/>
          <p:nvPr/>
        </p:nvGrpSpPr>
        <p:grpSpPr>
          <a:xfrm rot="0">
            <a:off x="14004928" y="6028802"/>
            <a:ext cx="3596825" cy="2699819"/>
            <a:chOff x="0" y="0"/>
            <a:chExt cx="947312" cy="711063"/>
          </a:xfrm>
        </p:grpSpPr>
        <p:sp>
          <p:nvSpPr>
            <p:cNvPr name="Freeform 158" id="158"/>
            <p:cNvSpPr/>
            <p:nvPr/>
          </p:nvSpPr>
          <p:spPr>
            <a:xfrm>
              <a:off x="0" y="0"/>
              <a:ext cx="947312" cy="711063"/>
            </a:xfrm>
            <a:custGeom>
              <a:avLst/>
              <a:gdLst/>
              <a:ahLst/>
              <a:cxnLst/>
              <a:rect r="r" b="b" t="t" l="l"/>
              <a:pathLst>
                <a:path h="711063" w="947312">
                  <a:moveTo>
                    <a:pt x="0" y="0"/>
                  </a:moveTo>
                  <a:lnTo>
                    <a:pt x="947312" y="0"/>
                  </a:lnTo>
                  <a:lnTo>
                    <a:pt x="947312" y="711063"/>
                  </a:lnTo>
                  <a:lnTo>
                    <a:pt x="0" y="711063"/>
                  </a:ln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159" id="15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Worries about handling finances herself due to loss of allowance when using insecure investment apps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753487"/>
            <a:ext cx="2538317" cy="1566316"/>
            <a:chOff x="0" y="0"/>
            <a:chExt cx="668528" cy="41252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412528"/>
            </a:xfrm>
            <a:custGeom>
              <a:avLst/>
              <a:gdLst/>
              <a:ahLst/>
              <a:cxnLst/>
              <a:rect r="r" b="b" t="t" l="l"/>
              <a:pathLst>
                <a:path h="412528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Most who are elderly, scholars, or researchers prefer investing in safer options like bank products, governmental bonds, or securities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36428" y="2493029"/>
            <a:ext cx="2526723" cy="872690"/>
            <a:chOff x="0" y="0"/>
            <a:chExt cx="665474" cy="229844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Not willing to invest in stock because it is unpredicatble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she knew who chose riskier investing options got into scams before.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30769" y="6759340"/>
            <a:ext cx="2534099" cy="763795"/>
            <a:chOff x="0" y="0"/>
            <a:chExt cx="667417" cy="20116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01164"/>
            </a:xfrm>
            <a:custGeom>
              <a:avLst/>
              <a:gdLst/>
              <a:ahLst/>
              <a:cxnLst/>
              <a:rect r="r" b="b" t="t" l="l"/>
              <a:pathLst>
                <a:path h="201164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01164"/>
                  </a:lnTo>
                  <a:lnTo>
                    <a:pt x="0" y="20116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Uses apps on her phone to keep up on news.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413814"/>
            <a:ext cx="2920667" cy="1090066"/>
            <a:chOff x="0" y="0"/>
            <a:chExt cx="769229" cy="287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87096"/>
            </a:xfrm>
            <a:custGeom>
              <a:avLst/>
              <a:gdLst/>
              <a:ahLst/>
              <a:cxnLst/>
              <a:rect r="r" b="b" t="t" l="l"/>
              <a:pathLst>
                <a:path h="287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She is not willing to make risky investment because she’s afraid of getting into scams.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141528"/>
            <a:ext cx="2560034" cy="1040934"/>
            <a:chOff x="0" y="0"/>
            <a:chExt cx="674248" cy="274155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74248" cy="274155"/>
            </a:xfrm>
            <a:custGeom>
              <a:avLst/>
              <a:gdLst/>
              <a:ahLst/>
              <a:cxnLst/>
              <a:rect r="r" b="b" t="t" l="l"/>
              <a:pathLst>
                <a:path h="274155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74155"/>
                  </a:lnTo>
                  <a:lnTo>
                    <a:pt x="0" y="27415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Her son-in-law makes investment that is slightly riskier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24834" y="6965315"/>
            <a:ext cx="2394291" cy="1328191"/>
            <a:chOff x="0" y="0"/>
            <a:chExt cx="630595" cy="349812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349812"/>
            </a:xfrm>
            <a:custGeom>
              <a:avLst/>
              <a:gdLst/>
              <a:ahLst/>
              <a:cxnLst/>
              <a:rect r="r" b="b" t="t" l="l"/>
              <a:pathLst>
                <a:path h="349812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She relies on a specialist at the bank near where she lives to understand the different investment products at the bank.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32349" y="5483017"/>
            <a:ext cx="2532520" cy="1090066"/>
            <a:chOff x="0" y="0"/>
            <a:chExt cx="667001" cy="287096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Her daughter also didn’t educate her granddaughter on financial investment.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24834" y="8613009"/>
            <a:ext cx="2410764" cy="1090066"/>
            <a:chOff x="0" y="0"/>
            <a:chExt cx="634934" cy="287096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87096"/>
            </a:xfrm>
            <a:custGeom>
              <a:avLst/>
              <a:gdLst/>
              <a:ahLst/>
              <a:cxnLst/>
              <a:rect r="r" b="b" t="t" l="l"/>
              <a:pathLst>
                <a:path h="287096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She didn’t really educate her daughter on personal finance or investing.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989573" y="6075607"/>
            <a:ext cx="2887727" cy="717492"/>
            <a:chOff x="0" y="0"/>
            <a:chExt cx="760554" cy="188969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188969"/>
            </a:xfrm>
            <a:custGeom>
              <a:avLst/>
              <a:gdLst/>
              <a:ahLst/>
              <a:cxnLst/>
              <a:rect r="r" b="b" t="t" l="l"/>
              <a:pathLst>
                <a:path h="188969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Saves money to support her daughter and her family 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216598" y="8633752"/>
            <a:ext cx="2529220" cy="908925"/>
            <a:chOff x="0" y="0"/>
            <a:chExt cx="666132" cy="239388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6132" cy="239388"/>
            </a:xfrm>
            <a:custGeom>
              <a:avLst/>
              <a:gdLst/>
              <a:ahLst/>
              <a:cxnLst/>
              <a:rect r="r" b="b" t="t" l="l"/>
              <a:pathLst>
                <a:path h="2393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39388"/>
                  </a:lnTo>
                  <a:lnTo>
                    <a:pt x="0" y="239388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Prefers her learning through books or personal computer.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32349" y="7772286"/>
            <a:ext cx="2548270" cy="613816"/>
            <a:chOff x="0" y="0"/>
            <a:chExt cx="671149" cy="161664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71149" cy="161664"/>
            </a:xfrm>
            <a:custGeom>
              <a:avLst/>
              <a:gdLst/>
              <a:ahLst/>
              <a:cxnLst/>
              <a:rect r="r" b="b" t="t" l="l"/>
              <a:pathLst>
                <a:path h="161664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Personally never plays games on her phone.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89573" y="6945499"/>
            <a:ext cx="2906777" cy="809804"/>
            <a:chOff x="0" y="0"/>
            <a:chExt cx="765571" cy="213282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765571" cy="213282"/>
            </a:xfrm>
            <a:custGeom>
              <a:avLst/>
              <a:gdLst/>
              <a:ahLst/>
              <a:cxnLst/>
              <a:rect r="r" b="b" t="t" l="l"/>
              <a:pathLst>
                <a:path h="21328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13282"/>
                  </a:lnTo>
                  <a:lnTo>
                    <a:pt x="0" y="213282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Did not take the time to understand stocks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753487"/>
            <a:ext cx="2253998" cy="1090066"/>
            <a:chOff x="0" y="0"/>
            <a:chExt cx="593646" cy="287096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working in accounting or finance would be able to invest themselves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2091203"/>
            <a:ext cx="2253998" cy="983183"/>
            <a:chOff x="0" y="0"/>
            <a:chExt cx="593646" cy="258945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Only experienced people can education their kids on investing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539967" y="3290513"/>
            <a:ext cx="2253998" cy="983183"/>
            <a:chOff x="0" y="0"/>
            <a:chExt cx="593646" cy="258945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Scholars are not interested in dealing with investing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005076" y="478995"/>
            <a:ext cx="3143630" cy="983183"/>
            <a:chOff x="0" y="0"/>
            <a:chExt cx="827952" cy="258945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827952" cy="258945"/>
            </a:xfrm>
            <a:custGeom>
              <a:avLst/>
              <a:gdLst/>
              <a:ahLst/>
              <a:cxnLst/>
              <a:rect r="r" b="b" t="t" l="l"/>
              <a:pathLst>
                <a:path h="258945" w="827952">
                  <a:moveTo>
                    <a:pt x="0" y="0"/>
                  </a:moveTo>
                  <a:lnTo>
                    <a:pt x="827952" y="0"/>
                  </a:lnTo>
                  <a:lnTo>
                    <a:pt x="827952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It is difficult to learn about investing and personal finance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2005076" y="1639549"/>
            <a:ext cx="3108372" cy="983183"/>
            <a:chOff x="0" y="0"/>
            <a:chExt cx="81866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An institutional bank is a safer choice for money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2032090" y="2803707"/>
            <a:ext cx="3081358" cy="688843"/>
            <a:chOff x="0" y="0"/>
            <a:chExt cx="811551" cy="181424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Saving money in a bank is the best way to use decades later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is time consuming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265083" y="1336798"/>
            <a:ext cx="2751443" cy="1245997"/>
            <a:chOff x="0" y="0"/>
            <a:chExt cx="724660" cy="328164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724660" cy="328164"/>
            </a:xfrm>
            <a:custGeom>
              <a:avLst/>
              <a:gdLst/>
              <a:ahLst/>
              <a:cxnLst/>
              <a:rect r="r" b="b" t="t" l="l"/>
              <a:pathLst>
                <a:path h="3281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8164"/>
                  </a:lnTo>
                  <a:lnTo>
                    <a:pt x="0" y="32816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Not having financial background compounds to later generations also not investing either 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Afraid of investing scams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58836" y="7209920"/>
            <a:ext cx="2235129" cy="899882"/>
            <a:chOff x="0" y="0"/>
            <a:chExt cx="588676" cy="23700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Terrified by stories of investing mistakes of people around her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582150" y="8357452"/>
            <a:ext cx="2235129" cy="955650"/>
            <a:chOff x="0" y="0"/>
            <a:chExt cx="588676" cy="251694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588676" cy="251694"/>
            </a:xfrm>
            <a:custGeom>
              <a:avLst/>
              <a:gdLst/>
              <a:ahLst/>
              <a:cxnLst/>
              <a:rect r="r" b="b" t="t" l="l"/>
              <a:pathLst>
                <a:path h="251694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1694"/>
                  </a:lnTo>
                  <a:lnTo>
                    <a:pt x="0" y="25169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At peace with investing in a bank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57823" y="5722888"/>
            <a:ext cx="2695753" cy="958803"/>
            <a:chOff x="0" y="0"/>
            <a:chExt cx="709993" cy="2525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9993" cy="252524"/>
            </a:xfrm>
            <a:custGeom>
              <a:avLst/>
              <a:gdLst/>
              <a:ahLst/>
              <a:cxnLst/>
              <a:rect r="r" b="b" t="t" l="l"/>
              <a:pathLst>
                <a:path h="252524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52524"/>
                  </a:lnTo>
                  <a:lnTo>
                    <a:pt x="0" y="25252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Grateful for reliable assistance offered by bank specialists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6843616"/>
            <a:ext cx="2695753" cy="785795"/>
            <a:chOff x="0" y="0"/>
            <a:chExt cx="709993" cy="206958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Unsupportive of risky stock investing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87679" y="7788960"/>
            <a:ext cx="2665896" cy="851941"/>
            <a:chOff x="0" y="0"/>
            <a:chExt cx="702129" cy="224380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Overwhelmed by knowledge needed to get into stocks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Troubled about how-up-to-date one needs to be to invest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20276" y="5581018"/>
            <a:ext cx="2864008" cy="853335"/>
            <a:chOff x="0" y="0"/>
            <a:chExt cx="754307" cy="224747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4307" cy="224747"/>
            </a:xfrm>
            <a:custGeom>
              <a:avLst/>
              <a:gdLst/>
              <a:ahLst/>
              <a:cxnLst/>
              <a:rect r="r" b="b" t="t" l="l"/>
              <a:pathLst>
                <a:path h="224747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24747"/>
                  </a:lnTo>
                  <a:lnTo>
                    <a:pt x="0" y="224747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Trusts old financial experts with financial decisions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001226" y="6624853"/>
            <a:ext cx="2864008" cy="970102"/>
            <a:chOff x="0" y="0"/>
            <a:chExt cx="754307" cy="25550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Values safety, convenience, and reliable assistance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4991701" y="7788960"/>
            <a:ext cx="2883058" cy="855802"/>
            <a:chOff x="0" y="0"/>
            <a:chExt cx="759324" cy="225396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Concerned that financial inexperience will mean bad investment decisions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6346815" y="2503880"/>
            <a:ext cx="2560034" cy="1816071"/>
            <a:chOff x="0" y="0"/>
            <a:chExt cx="674248" cy="478307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478307"/>
            </a:xfrm>
            <a:custGeom>
              <a:avLst/>
              <a:gdLst/>
              <a:ahLst/>
              <a:cxnLst/>
              <a:rect r="r" b="b" t="t" l="l"/>
              <a:pathLst>
                <a:path h="478307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478307"/>
                  </a:lnTo>
                  <a:lnTo>
                    <a:pt x="0" y="478307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Elderly people give their money to support their children to buy houses or their grandchildren’s education, so would not spend much on investments.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436428" y="5876716"/>
            <a:ext cx="2399170" cy="851941"/>
            <a:chOff x="0" y="0"/>
            <a:chExt cx="631880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631880" cy="224380"/>
            </a:xfrm>
            <a:custGeom>
              <a:avLst/>
              <a:gdLst/>
              <a:ahLst/>
              <a:cxnLst/>
              <a:rect r="r" b="b" t="t" l="l"/>
              <a:pathLst>
                <a:path h="224380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Only invests in products offered by major national bank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6346815" y="1329425"/>
            <a:ext cx="2560034" cy="1108357"/>
            <a:chOff x="0" y="0"/>
            <a:chExt cx="674248" cy="29191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Son-in-law doesn’t have enough time and energy to make very large/risky investment.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2032090" y="3708837"/>
            <a:ext cx="3081358" cy="688843"/>
            <a:chOff x="0" y="0"/>
            <a:chExt cx="811551" cy="181424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Risky investments can be  scams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430631" y="3559763"/>
            <a:ext cx="2526723" cy="872690"/>
            <a:chOff x="0" y="0"/>
            <a:chExt cx="665474" cy="229844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Stocks need dedicated time and energy to make good decisions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5989573" y="7983903"/>
            <a:ext cx="2608234" cy="1274397"/>
            <a:chOff x="0" y="0"/>
            <a:chExt cx="686942" cy="33564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686942" cy="335644"/>
            </a:xfrm>
            <a:custGeom>
              <a:avLst/>
              <a:gdLst/>
              <a:ahLst/>
              <a:cxnLst/>
              <a:rect r="r" b="b" t="t" l="l"/>
              <a:pathLst>
                <a:path h="335644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335644"/>
                  </a:lnTo>
                  <a:lnTo>
                    <a:pt x="0" y="33564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Hands-off in education of children in investments and in the present decisions as well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3191666" y="2626417"/>
            <a:ext cx="2945599" cy="1328191"/>
            <a:chOff x="0" y="0"/>
            <a:chExt cx="775796" cy="349812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75796" cy="349812"/>
            </a:xfrm>
            <a:custGeom>
              <a:avLst/>
              <a:gdLst/>
              <a:ahLst/>
              <a:cxnLst/>
              <a:rect r="r" b="b" t="t" l="l"/>
              <a:pathLst>
                <a:path h="349812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When her husband started investing (pre-internet) he had to exchange info with acquaintances or go to stock centers</a:t>
              </a:r>
            </a:p>
          </p:txBody>
        </p:sp>
      </p:grpSp>
      <p:grpSp>
        <p:nvGrpSpPr>
          <p:cNvPr name="Group 122" id="122"/>
          <p:cNvGrpSpPr>
            <a:grpSpLocks noChangeAspect="true"/>
          </p:cNvGrpSpPr>
          <p:nvPr/>
        </p:nvGrpSpPr>
        <p:grpSpPr>
          <a:xfrm rot="0">
            <a:off x="8460435" y="4397680"/>
            <a:ext cx="1443330" cy="1491639"/>
            <a:chOff x="0" y="0"/>
            <a:chExt cx="6362700" cy="6575666"/>
          </a:xfrm>
        </p:grpSpPr>
        <p:sp>
          <p:nvSpPr>
            <p:cNvPr name="Freeform 123" id="12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3424" b="-3424"/>
              </a:stretch>
            </a:blipFill>
          </p:spPr>
        </p:sp>
      </p:grpSp>
      <p:grpSp>
        <p:nvGrpSpPr>
          <p:cNvPr name="Group 124" id="124"/>
          <p:cNvGrpSpPr/>
          <p:nvPr/>
        </p:nvGrpSpPr>
        <p:grpSpPr>
          <a:xfrm rot="0">
            <a:off x="3175485" y="4071228"/>
            <a:ext cx="2933205" cy="851941"/>
            <a:chOff x="0" y="0"/>
            <a:chExt cx="772531" cy="224380"/>
          </a:xfrm>
        </p:grpSpPr>
        <p:sp>
          <p:nvSpPr>
            <p:cNvPr name="Freeform 125" id="125"/>
            <p:cNvSpPr/>
            <p:nvPr/>
          </p:nvSpPr>
          <p:spPr>
            <a:xfrm>
              <a:off x="0" y="0"/>
              <a:ext cx="772531" cy="224380"/>
            </a:xfrm>
            <a:custGeom>
              <a:avLst/>
              <a:gdLst/>
              <a:ahLst/>
              <a:cxnLst/>
              <a:rect r="r" b="b" t="t" l="l"/>
              <a:pathLst>
                <a:path h="224380" w="772531">
                  <a:moveTo>
                    <a:pt x="0" y="0"/>
                  </a:moveTo>
                  <a:lnTo>
                    <a:pt x="772531" y="0"/>
                  </a:lnTo>
                  <a:lnTo>
                    <a:pt x="77253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26" id="12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 government has imposed stricter regulations on investment fraud.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15265083" y="2803707"/>
            <a:ext cx="2751443" cy="1245997"/>
            <a:chOff x="0" y="0"/>
            <a:chExt cx="724660" cy="328164"/>
          </a:xfrm>
        </p:grpSpPr>
        <p:sp>
          <p:nvSpPr>
            <p:cNvPr name="Freeform 128" id="128"/>
            <p:cNvSpPr/>
            <p:nvPr/>
          </p:nvSpPr>
          <p:spPr>
            <a:xfrm>
              <a:off x="0" y="0"/>
              <a:ext cx="724660" cy="328164"/>
            </a:xfrm>
            <a:custGeom>
              <a:avLst/>
              <a:gdLst/>
              <a:ahLst/>
              <a:cxnLst/>
              <a:rect r="r" b="b" t="t" l="l"/>
              <a:pathLst>
                <a:path h="3281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8164"/>
                  </a:lnTo>
                  <a:lnTo>
                    <a:pt x="0" y="328164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29" id="12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People without financial background have no ability to provide thoughts on investment decisions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4834" y="753487"/>
            <a:ext cx="2538317" cy="1566316"/>
            <a:chOff x="0" y="0"/>
            <a:chExt cx="668528" cy="41252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68528" cy="412528"/>
            </a:xfrm>
            <a:custGeom>
              <a:avLst/>
              <a:gdLst/>
              <a:ahLst/>
              <a:cxnLst/>
              <a:rect r="r" b="b" t="t" l="l"/>
              <a:pathLst>
                <a:path h="412528" w="668528">
                  <a:moveTo>
                    <a:pt x="0" y="0"/>
                  </a:moveTo>
                  <a:lnTo>
                    <a:pt x="668528" y="0"/>
                  </a:lnTo>
                  <a:lnTo>
                    <a:pt x="668528" y="412528"/>
                  </a:lnTo>
                  <a:lnTo>
                    <a:pt x="0" y="41252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Most who are elderly, scholars, or researchers prefer investing in safer options like bank products, governmental bonds, or securities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36428" y="2493029"/>
            <a:ext cx="2526723" cy="872690"/>
            <a:chOff x="0" y="0"/>
            <a:chExt cx="665474" cy="229844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Not willing to invest in stock because it is unpredicatble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she knew who chose riskier investing options got into scams before.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30769" y="6759340"/>
            <a:ext cx="2534099" cy="763795"/>
            <a:chOff x="0" y="0"/>
            <a:chExt cx="667417" cy="20116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01164"/>
            </a:xfrm>
            <a:custGeom>
              <a:avLst/>
              <a:gdLst/>
              <a:ahLst/>
              <a:cxnLst/>
              <a:rect r="r" b="b" t="t" l="l"/>
              <a:pathLst>
                <a:path h="201164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01164"/>
                  </a:lnTo>
                  <a:lnTo>
                    <a:pt x="0" y="2011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Uses apps on her phone to keep up on news.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413814"/>
            <a:ext cx="2920667" cy="1090066"/>
            <a:chOff x="0" y="0"/>
            <a:chExt cx="769229" cy="287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87096"/>
            </a:xfrm>
            <a:custGeom>
              <a:avLst/>
              <a:gdLst/>
              <a:ahLst/>
              <a:cxnLst/>
              <a:rect r="r" b="b" t="t" l="l"/>
              <a:pathLst>
                <a:path h="287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She is not willing to make risky investment because she’s afraid of getting into scams.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141528"/>
            <a:ext cx="2560034" cy="1040934"/>
            <a:chOff x="0" y="0"/>
            <a:chExt cx="674248" cy="274155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74248" cy="274155"/>
            </a:xfrm>
            <a:custGeom>
              <a:avLst/>
              <a:gdLst/>
              <a:ahLst/>
              <a:cxnLst/>
              <a:rect r="r" b="b" t="t" l="l"/>
              <a:pathLst>
                <a:path h="274155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74155"/>
                  </a:lnTo>
                  <a:lnTo>
                    <a:pt x="0" y="27415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Her son-in-law makes investment that is slightly riskier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24834" y="6965315"/>
            <a:ext cx="2394291" cy="1328191"/>
            <a:chOff x="0" y="0"/>
            <a:chExt cx="630595" cy="349812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349812"/>
            </a:xfrm>
            <a:custGeom>
              <a:avLst/>
              <a:gdLst/>
              <a:ahLst/>
              <a:cxnLst/>
              <a:rect r="r" b="b" t="t" l="l"/>
              <a:pathLst>
                <a:path h="349812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She relies on a specialist at the bank near where she lives to understand the different investment products at the bank.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32349" y="5483017"/>
            <a:ext cx="2532520" cy="1090066"/>
            <a:chOff x="0" y="0"/>
            <a:chExt cx="667001" cy="287096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287096"/>
            </a:xfrm>
            <a:custGeom>
              <a:avLst/>
              <a:gdLst/>
              <a:ahLst/>
              <a:cxnLst/>
              <a:rect r="r" b="b" t="t" l="l"/>
              <a:pathLst>
                <a:path h="287096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Her daughter also didn’t educate her granddaughter on financial investment.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24834" y="8613009"/>
            <a:ext cx="2410764" cy="1090066"/>
            <a:chOff x="0" y="0"/>
            <a:chExt cx="634934" cy="287096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87096"/>
            </a:xfrm>
            <a:custGeom>
              <a:avLst/>
              <a:gdLst/>
              <a:ahLst/>
              <a:cxnLst/>
              <a:rect r="r" b="b" t="t" l="l"/>
              <a:pathLst>
                <a:path h="287096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She didn’t really educate her daughter on personal finance or investing.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989573" y="6075607"/>
            <a:ext cx="2887727" cy="717492"/>
            <a:chOff x="0" y="0"/>
            <a:chExt cx="760554" cy="188969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188969"/>
            </a:xfrm>
            <a:custGeom>
              <a:avLst/>
              <a:gdLst/>
              <a:ahLst/>
              <a:cxnLst/>
              <a:rect r="r" b="b" t="t" l="l"/>
              <a:pathLst>
                <a:path h="188969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188969"/>
                  </a:lnTo>
                  <a:lnTo>
                    <a:pt x="0" y="18896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Saves money to support her daughter and her family 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216598" y="8633752"/>
            <a:ext cx="2529220" cy="908925"/>
            <a:chOff x="0" y="0"/>
            <a:chExt cx="666132" cy="239388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66132" cy="239388"/>
            </a:xfrm>
            <a:custGeom>
              <a:avLst/>
              <a:gdLst/>
              <a:ahLst/>
              <a:cxnLst/>
              <a:rect r="r" b="b" t="t" l="l"/>
              <a:pathLst>
                <a:path h="239388" w="666132">
                  <a:moveTo>
                    <a:pt x="0" y="0"/>
                  </a:moveTo>
                  <a:lnTo>
                    <a:pt x="666132" y="0"/>
                  </a:lnTo>
                  <a:lnTo>
                    <a:pt x="666132" y="239388"/>
                  </a:lnTo>
                  <a:lnTo>
                    <a:pt x="0" y="2393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Prefers her learning through books or personal computer.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32349" y="7772286"/>
            <a:ext cx="2548270" cy="613816"/>
            <a:chOff x="0" y="0"/>
            <a:chExt cx="671149" cy="161664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71149" cy="161664"/>
            </a:xfrm>
            <a:custGeom>
              <a:avLst/>
              <a:gdLst/>
              <a:ahLst/>
              <a:cxnLst/>
              <a:rect r="r" b="b" t="t" l="l"/>
              <a:pathLst>
                <a:path h="161664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161664"/>
                  </a:lnTo>
                  <a:lnTo>
                    <a:pt x="0" y="1616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Personally never plays games on her phone.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89573" y="6945499"/>
            <a:ext cx="2906777" cy="809804"/>
            <a:chOff x="0" y="0"/>
            <a:chExt cx="765571" cy="213282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765571" cy="213282"/>
            </a:xfrm>
            <a:custGeom>
              <a:avLst/>
              <a:gdLst/>
              <a:ahLst/>
              <a:cxnLst/>
              <a:rect r="r" b="b" t="t" l="l"/>
              <a:pathLst>
                <a:path h="213282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13282"/>
                  </a:lnTo>
                  <a:lnTo>
                    <a:pt x="0" y="21328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Did not take the time to understand stocks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753487"/>
            <a:ext cx="2253998" cy="1090066"/>
            <a:chOff x="0" y="0"/>
            <a:chExt cx="593646" cy="287096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working in accounting or finance would be able to invest themselves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2091203"/>
            <a:ext cx="2253998" cy="983183"/>
            <a:chOff x="0" y="0"/>
            <a:chExt cx="593646" cy="258945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Only experienced people can education their kids on investing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539967" y="3290513"/>
            <a:ext cx="2253998" cy="983183"/>
            <a:chOff x="0" y="0"/>
            <a:chExt cx="593646" cy="258945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93646" cy="258945"/>
            </a:xfrm>
            <a:custGeom>
              <a:avLst/>
              <a:gdLst/>
              <a:ahLst/>
              <a:cxnLst/>
              <a:rect r="r" b="b" t="t" l="l"/>
              <a:pathLst>
                <a:path h="258945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Scholars are not interested in dealing with investing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005076" y="478995"/>
            <a:ext cx="3143630" cy="983183"/>
            <a:chOff x="0" y="0"/>
            <a:chExt cx="827952" cy="258945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827952" cy="258945"/>
            </a:xfrm>
            <a:custGeom>
              <a:avLst/>
              <a:gdLst/>
              <a:ahLst/>
              <a:cxnLst/>
              <a:rect r="r" b="b" t="t" l="l"/>
              <a:pathLst>
                <a:path h="258945" w="827952">
                  <a:moveTo>
                    <a:pt x="0" y="0"/>
                  </a:moveTo>
                  <a:lnTo>
                    <a:pt x="827952" y="0"/>
                  </a:lnTo>
                  <a:lnTo>
                    <a:pt x="827952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It is difficult to learn about investing and personal finance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2005076" y="1639549"/>
            <a:ext cx="3108372" cy="983183"/>
            <a:chOff x="0" y="0"/>
            <a:chExt cx="81866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An institutional bank is a safer choice for money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2032090" y="2803707"/>
            <a:ext cx="3081358" cy="688843"/>
            <a:chOff x="0" y="0"/>
            <a:chExt cx="811551" cy="181424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Saving money in a bank is the best way to use decades later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is time consuming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265083" y="1336798"/>
            <a:ext cx="2751443" cy="1245997"/>
            <a:chOff x="0" y="0"/>
            <a:chExt cx="724660" cy="328164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724660" cy="328164"/>
            </a:xfrm>
            <a:custGeom>
              <a:avLst/>
              <a:gdLst/>
              <a:ahLst/>
              <a:cxnLst/>
              <a:rect r="r" b="b" t="t" l="l"/>
              <a:pathLst>
                <a:path h="3281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8164"/>
                  </a:lnTo>
                  <a:lnTo>
                    <a:pt x="0" y="3281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Not having financial background compounds to later generations also not investing either 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Afraid of investing scams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58836" y="7209920"/>
            <a:ext cx="2235129" cy="899882"/>
            <a:chOff x="0" y="0"/>
            <a:chExt cx="588676" cy="23700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88676" cy="237006"/>
            </a:xfrm>
            <a:custGeom>
              <a:avLst/>
              <a:gdLst/>
              <a:ahLst/>
              <a:cxnLst/>
              <a:rect r="r" b="b" t="t" l="l"/>
              <a:pathLst>
                <a:path h="23700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37006"/>
                  </a:lnTo>
                  <a:lnTo>
                    <a:pt x="0" y="23700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Terrified by stories of investing mistakes of people around her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582150" y="8357452"/>
            <a:ext cx="2235129" cy="955650"/>
            <a:chOff x="0" y="0"/>
            <a:chExt cx="588676" cy="251694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588676" cy="251694"/>
            </a:xfrm>
            <a:custGeom>
              <a:avLst/>
              <a:gdLst/>
              <a:ahLst/>
              <a:cxnLst/>
              <a:rect r="r" b="b" t="t" l="l"/>
              <a:pathLst>
                <a:path h="251694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1694"/>
                  </a:lnTo>
                  <a:lnTo>
                    <a:pt x="0" y="25169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At peace with investing in a bank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57823" y="5722888"/>
            <a:ext cx="2695753" cy="958803"/>
            <a:chOff x="0" y="0"/>
            <a:chExt cx="709993" cy="2525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9993" cy="252524"/>
            </a:xfrm>
            <a:custGeom>
              <a:avLst/>
              <a:gdLst/>
              <a:ahLst/>
              <a:cxnLst/>
              <a:rect r="r" b="b" t="t" l="l"/>
              <a:pathLst>
                <a:path h="252524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52524"/>
                  </a:lnTo>
                  <a:lnTo>
                    <a:pt x="0" y="2525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Grateful for reliable assistance offered by bank specialists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6843616"/>
            <a:ext cx="2695753" cy="785795"/>
            <a:chOff x="0" y="0"/>
            <a:chExt cx="709993" cy="206958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9993" cy="206958"/>
            </a:xfrm>
            <a:custGeom>
              <a:avLst/>
              <a:gdLst/>
              <a:ahLst/>
              <a:cxnLst/>
              <a:rect r="r" b="b" t="t" l="l"/>
              <a:pathLst>
                <a:path h="206958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06958"/>
                  </a:lnTo>
                  <a:lnTo>
                    <a:pt x="0" y="20695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Unsupportive of risky stock investing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87679" y="7788960"/>
            <a:ext cx="2665896" cy="851941"/>
            <a:chOff x="0" y="0"/>
            <a:chExt cx="702129" cy="224380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Overwhelmed by knowledge needed to get into stocks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2087679" y="8803769"/>
            <a:ext cx="2665896" cy="851941"/>
            <a:chOff x="0" y="0"/>
            <a:chExt cx="702129" cy="224380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02129" cy="224380"/>
            </a:xfrm>
            <a:custGeom>
              <a:avLst/>
              <a:gdLst/>
              <a:ahLst/>
              <a:cxnLst/>
              <a:rect r="r" b="b" t="t" l="l"/>
              <a:pathLst>
                <a:path h="224380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Troubled about how-up-to-date one needs to be to invest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20276" y="5581018"/>
            <a:ext cx="2864008" cy="853335"/>
            <a:chOff x="0" y="0"/>
            <a:chExt cx="754307" cy="224747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4307" cy="224747"/>
            </a:xfrm>
            <a:custGeom>
              <a:avLst/>
              <a:gdLst/>
              <a:ahLst/>
              <a:cxnLst/>
              <a:rect r="r" b="b" t="t" l="l"/>
              <a:pathLst>
                <a:path h="224747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24747"/>
                  </a:lnTo>
                  <a:lnTo>
                    <a:pt x="0" y="22474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Trusts old financial experts with financial decisions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001226" y="6624853"/>
            <a:ext cx="2864008" cy="970102"/>
            <a:chOff x="0" y="0"/>
            <a:chExt cx="754307" cy="25550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Values safety, convenience, and reliable assistance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4991701" y="7788960"/>
            <a:ext cx="2883058" cy="855802"/>
            <a:chOff x="0" y="0"/>
            <a:chExt cx="759324" cy="225396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Concerned that financial inexperience will mean bad investment decisions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6346815" y="2503880"/>
            <a:ext cx="2560034" cy="1816071"/>
            <a:chOff x="0" y="0"/>
            <a:chExt cx="674248" cy="478307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478307"/>
            </a:xfrm>
            <a:custGeom>
              <a:avLst/>
              <a:gdLst/>
              <a:ahLst/>
              <a:cxnLst/>
              <a:rect r="r" b="b" t="t" l="l"/>
              <a:pathLst>
                <a:path h="478307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478307"/>
                  </a:lnTo>
                  <a:lnTo>
                    <a:pt x="0" y="47830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Elderly people give their money to support their children to buy houses or their grandchildren’s education, so would not spend much on investments.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436428" y="5876716"/>
            <a:ext cx="2399170" cy="851941"/>
            <a:chOff x="0" y="0"/>
            <a:chExt cx="631880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631880" cy="224380"/>
            </a:xfrm>
            <a:custGeom>
              <a:avLst/>
              <a:gdLst/>
              <a:ahLst/>
              <a:cxnLst/>
              <a:rect r="r" b="b" t="t" l="l"/>
              <a:pathLst>
                <a:path h="224380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Only invests in products offered by major national bank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6346815" y="1329425"/>
            <a:ext cx="2560034" cy="1108357"/>
            <a:chOff x="0" y="0"/>
            <a:chExt cx="674248" cy="29191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Son-in-law doesn’t have enough time and energy to make very large/risky investment.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2032090" y="3708837"/>
            <a:ext cx="3081358" cy="688843"/>
            <a:chOff x="0" y="0"/>
            <a:chExt cx="811551" cy="181424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Risky investments can be  scams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430631" y="3559763"/>
            <a:ext cx="2526723" cy="872690"/>
            <a:chOff x="0" y="0"/>
            <a:chExt cx="665474" cy="229844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Stocks need dedicated time and energy to make good decisions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5989573" y="7983903"/>
            <a:ext cx="2608234" cy="1274397"/>
            <a:chOff x="0" y="0"/>
            <a:chExt cx="686942" cy="33564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686942" cy="335644"/>
            </a:xfrm>
            <a:custGeom>
              <a:avLst/>
              <a:gdLst/>
              <a:ahLst/>
              <a:cxnLst/>
              <a:rect r="r" b="b" t="t" l="l"/>
              <a:pathLst>
                <a:path h="335644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335644"/>
                  </a:lnTo>
                  <a:lnTo>
                    <a:pt x="0" y="3356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Hands-off in education of children in investments and in the present decisions as well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3191666" y="2626417"/>
            <a:ext cx="2945599" cy="1328191"/>
            <a:chOff x="0" y="0"/>
            <a:chExt cx="775796" cy="349812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75796" cy="349812"/>
            </a:xfrm>
            <a:custGeom>
              <a:avLst/>
              <a:gdLst/>
              <a:ahLst/>
              <a:cxnLst/>
              <a:rect r="r" b="b" t="t" l="l"/>
              <a:pathLst>
                <a:path h="349812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When her husband started investing (pre-internet) he had to exchange info with acquaintances or go to stock centers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3175485" y="4071228"/>
            <a:ext cx="2933205" cy="851941"/>
            <a:chOff x="0" y="0"/>
            <a:chExt cx="772531" cy="224380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772531" cy="224380"/>
            </a:xfrm>
            <a:custGeom>
              <a:avLst/>
              <a:gdLst/>
              <a:ahLst/>
              <a:cxnLst/>
              <a:rect r="r" b="b" t="t" l="l"/>
              <a:pathLst>
                <a:path h="224380" w="772531">
                  <a:moveTo>
                    <a:pt x="0" y="0"/>
                  </a:moveTo>
                  <a:lnTo>
                    <a:pt x="772531" y="0"/>
                  </a:lnTo>
                  <a:lnTo>
                    <a:pt x="77253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 government has imposed stricter regulations on investment fraud.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5265083" y="2803707"/>
            <a:ext cx="2751443" cy="1245997"/>
            <a:chOff x="0" y="0"/>
            <a:chExt cx="724660" cy="328164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24660" cy="328164"/>
            </a:xfrm>
            <a:custGeom>
              <a:avLst/>
              <a:gdLst/>
              <a:ahLst/>
              <a:cxnLst/>
              <a:rect r="r" b="b" t="t" l="l"/>
              <a:pathLst>
                <a:path h="32816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328164"/>
                  </a:lnTo>
                  <a:lnTo>
                    <a:pt x="0" y="3281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People without financial background have no ability to provide thoughts on investment decisions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982132" y="1757453"/>
            <a:ext cx="4364683" cy="1773735"/>
            <a:chOff x="0" y="0"/>
            <a:chExt cx="1149546" cy="467157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1149546" cy="467157"/>
            </a:xfrm>
            <a:custGeom>
              <a:avLst/>
              <a:gdLst/>
              <a:ahLst/>
              <a:cxnLst/>
              <a:rect r="r" b="b" t="t" l="l"/>
              <a:pathLst>
                <a:path h="467157" w="1149546">
                  <a:moveTo>
                    <a:pt x="0" y="0"/>
                  </a:moveTo>
                  <a:lnTo>
                    <a:pt x="1149546" y="0"/>
                  </a:lnTo>
                  <a:lnTo>
                    <a:pt x="1149546" y="467157"/>
                  </a:lnTo>
                  <a:lnTo>
                    <a:pt x="0" y="467157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Prefers safer, easier investing options that do not require her to devote too much time and energy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699789" y="6962270"/>
            <a:ext cx="3908784" cy="2091217"/>
            <a:chOff x="0" y="0"/>
            <a:chExt cx="1029474" cy="550773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1029474" cy="550773"/>
            </a:xfrm>
            <a:custGeom>
              <a:avLst/>
              <a:gdLst/>
              <a:ahLst/>
              <a:cxnLst/>
              <a:rect r="r" b="b" t="t" l="l"/>
              <a:pathLst>
                <a:path h="550773" w="1029474">
                  <a:moveTo>
                    <a:pt x="0" y="0"/>
                  </a:moveTo>
                  <a:lnTo>
                    <a:pt x="1029474" y="0"/>
                  </a:lnTo>
                  <a:lnTo>
                    <a:pt x="1029474" y="550773"/>
                  </a:lnTo>
                  <a:lnTo>
                    <a:pt x="0" y="550773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Stores savings only in bank products, with even later generations less inclined to invest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0324685" y="1589070"/>
            <a:ext cx="2896015" cy="1453793"/>
            <a:chOff x="0" y="0"/>
            <a:chExt cx="762736" cy="382892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762736" cy="382892"/>
            </a:xfrm>
            <a:custGeom>
              <a:avLst/>
              <a:gdLst/>
              <a:ahLst/>
              <a:cxnLst/>
              <a:rect r="r" b="b" t="t" l="l"/>
              <a:pathLst>
                <a:path h="382892" w="762736">
                  <a:moveTo>
                    <a:pt x="0" y="0"/>
                  </a:moveTo>
                  <a:lnTo>
                    <a:pt x="762736" y="0"/>
                  </a:lnTo>
                  <a:lnTo>
                    <a:pt x="762736" y="382892"/>
                  </a:lnTo>
                  <a:lnTo>
                    <a:pt x="0" y="382892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Need high-paying finance related job to invest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13964906" y="1116657"/>
            <a:ext cx="2896015" cy="1453793"/>
            <a:chOff x="0" y="0"/>
            <a:chExt cx="762736" cy="382892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762736" cy="382892"/>
            </a:xfrm>
            <a:custGeom>
              <a:avLst/>
              <a:gdLst/>
              <a:ahLst/>
              <a:cxnLst/>
              <a:rect r="r" b="b" t="t" l="l"/>
              <a:pathLst>
                <a:path h="382892" w="762736">
                  <a:moveTo>
                    <a:pt x="0" y="0"/>
                  </a:moveTo>
                  <a:lnTo>
                    <a:pt x="762736" y="0"/>
                  </a:lnTo>
                  <a:lnTo>
                    <a:pt x="762736" y="382892"/>
                  </a:lnTo>
                  <a:lnTo>
                    <a:pt x="0" y="382892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Financial experts can be trusted with the complex investing system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10666966" y="6567279"/>
            <a:ext cx="3288505" cy="1536719"/>
            <a:chOff x="0" y="0"/>
            <a:chExt cx="866108" cy="404733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866108" cy="404733"/>
            </a:xfrm>
            <a:custGeom>
              <a:avLst/>
              <a:gdLst/>
              <a:ahLst/>
              <a:cxnLst/>
              <a:rect r="r" b="b" t="t" l="l"/>
              <a:pathLst>
                <a:path h="404733" w="866108">
                  <a:moveTo>
                    <a:pt x="0" y="0"/>
                  </a:moveTo>
                  <a:lnTo>
                    <a:pt x="866108" y="0"/>
                  </a:lnTo>
                  <a:lnTo>
                    <a:pt x="866108" y="404733"/>
                  </a:lnTo>
                  <a:lnTo>
                    <a:pt x="0" y="404733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Investing in stocks is stressful, unintuitive, and difficult to keep to-do-date with</a:t>
              </a: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4622221" y="5977836"/>
            <a:ext cx="1811008" cy="3147079"/>
            <a:chOff x="0" y="0"/>
            <a:chExt cx="476973" cy="828860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476973" cy="828860"/>
            </a:xfrm>
            <a:custGeom>
              <a:avLst/>
              <a:gdLst/>
              <a:ahLst/>
              <a:cxnLst/>
              <a:rect r="r" b="b" t="t" l="l"/>
              <a:pathLst>
                <a:path h="828860" w="476973">
                  <a:moveTo>
                    <a:pt x="0" y="0"/>
                  </a:moveTo>
                  <a:lnTo>
                    <a:pt x="476973" y="0"/>
                  </a:lnTo>
                  <a:lnTo>
                    <a:pt x="476973" y="828860"/>
                  </a:lnTo>
                  <a:lnTo>
                    <a:pt x="0" y="828860"/>
                  </a:lnTo>
                  <a:close/>
                </a:path>
              </a:pathLst>
            </a:custGeom>
            <a:solidFill>
              <a:srgbClr val="D7DAFF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Safer doing what those around her are doing: low-risk bank products</a:t>
              </a:r>
            </a:p>
          </p:txBody>
        </p:sp>
      </p:grpSp>
      <p:grpSp>
        <p:nvGrpSpPr>
          <p:cNvPr name="Group 146" id="146"/>
          <p:cNvGrpSpPr>
            <a:grpSpLocks noChangeAspect="true"/>
          </p:cNvGrpSpPr>
          <p:nvPr/>
        </p:nvGrpSpPr>
        <p:grpSpPr>
          <a:xfrm rot="0">
            <a:off x="8460435" y="4397680"/>
            <a:ext cx="1443330" cy="1491639"/>
            <a:chOff x="0" y="0"/>
            <a:chExt cx="6362700" cy="6575666"/>
          </a:xfrm>
        </p:grpSpPr>
        <p:sp>
          <p:nvSpPr>
            <p:cNvPr name="Freeform 147" id="147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0" r="0" t="-3424" b="-3424"/>
              </a:stretch>
            </a:blipFill>
          </p:spPr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301009" y="753487"/>
            <a:ext cx="2677464" cy="1090421"/>
            <a:chOff x="0" y="0"/>
            <a:chExt cx="705176" cy="287189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05176" cy="287189"/>
            </a:xfrm>
            <a:custGeom>
              <a:avLst/>
              <a:gdLst/>
              <a:ahLst/>
              <a:cxnLst/>
              <a:rect r="r" b="b" t="t" l="l"/>
              <a:pathLst>
                <a:path h="287189" w="705176">
                  <a:moveTo>
                    <a:pt x="0" y="0"/>
                  </a:moveTo>
                  <a:lnTo>
                    <a:pt x="705176" y="0"/>
                  </a:lnTo>
                  <a:lnTo>
                    <a:pt x="705176" y="287189"/>
                  </a:lnTo>
                  <a:lnTo>
                    <a:pt x="0" y="287189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Living off-campus means less organic meetups and converstions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08875" y="2001437"/>
            <a:ext cx="2644666" cy="1328191"/>
            <a:chOff x="0" y="0"/>
            <a:chExt cx="696537" cy="34981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96537" cy="349812"/>
            </a:xfrm>
            <a:custGeom>
              <a:avLst/>
              <a:gdLst/>
              <a:ahLst/>
              <a:cxnLst/>
              <a:rect r="r" b="b" t="t" l="l"/>
              <a:pathLst>
                <a:path h="349812" w="696537">
                  <a:moveTo>
                    <a:pt x="0" y="0"/>
                  </a:moveTo>
                  <a:lnTo>
                    <a:pt x="696537" y="0"/>
                  </a:lnTo>
                  <a:lnTo>
                    <a:pt x="696537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Living off-campus alone means needing to figure out a lot of offer letters and finances independently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Financial advisors are really helpful in navigating the investment space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30769" y="6446125"/>
            <a:ext cx="2534099" cy="763795"/>
            <a:chOff x="0" y="0"/>
            <a:chExt cx="667417" cy="20116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01164"/>
            </a:xfrm>
            <a:custGeom>
              <a:avLst/>
              <a:gdLst/>
              <a:ahLst/>
              <a:cxnLst/>
              <a:rect r="r" b="b" t="t" l="l"/>
              <a:pathLst>
                <a:path h="201164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01164"/>
                  </a:lnTo>
                  <a:lnTo>
                    <a:pt x="0" y="20116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Learned from Robinhood Learning 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413814"/>
            <a:ext cx="2920667" cy="915411"/>
            <a:chOff x="0" y="0"/>
            <a:chExt cx="769229" cy="241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41096"/>
            </a:xfrm>
            <a:custGeom>
              <a:avLst/>
              <a:gdLst/>
              <a:ahLst/>
              <a:cxnLst/>
              <a:rect r="r" b="b" t="t" l="l"/>
              <a:pathLst>
                <a:path h="241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Hard to navigate offer letters for the first time because so much knowledge is unknown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204145"/>
            <a:ext cx="2560034" cy="1328191"/>
            <a:chOff x="0" y="0"/>
            <a:chExt cx="674248" cy="349812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Wished there was a opportunity in stocks to just say the goal and could meet it automatically 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24834" y="6965315"/>
            <a:ext cx="2394291" cy="976593"/>
            <a:chOff x="0" y="0"/>
            <a:chExt cx="630595" cy="25721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257210"/>
            </a:xfrm>
            <a:custGeom>
              <a:avLst/>
              <a:gdLst/>
              <a:ahLst/>
              <a:cxnLst/>
              <a:rect r="r" b="b" t="t" l="l"/>
              <a:pathLst>
                <a:path h="257210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Knows financial advisors are helpful, but does not personally have one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32349" y="5483017"/>
            <a:ext cx="2532520" cy="764313"/>
            <a:chOff x="0" y="0"/>
            <a:chExt cx="667001" cy="201301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201301"/>
            </a:xfrm>
            <a:custGeom>
              <a:avLst/>
              <a:gdLst/>
              <a:ahLst/>
              <a:cxnLst/>
              <a:rect r="r" b="b" t="t" l="l"/>
              <a:pathLst>
                <a:path h="20130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01301"/>
                  </a:lnTo>
                  <a:lnTo>
                    <a:pt x="0" y="201301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Went down many Investopedia rabbit holes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24834" y="8170508"/>
            <a:ext cx="2410764" cy="1090066"/>
            <a:chOff x="0" y="0"/>
            <a:chExt cx="634934" cy="287096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87096"/>
            </a:xfrm>
            <a:custGeom>
              <a:avLst/>
              <a:gdLst/>
              <a:ahLst/>
              <a:cxnLst/>
              <a:rect r="r" b="b" t="t" l="l"/>
              <a:pathLst>
                <a:path h="287096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After getting a job, asked people at work what each part of the job offer meant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989573" y="6075607"/>
            <a:ext cx="2887727" cy="1090066"/>
            <a:chOff x="0" y="0"/>
            <a:chExt cx="760554" cy="287096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287096"/>
            </a:xfrm>
            <a:custGeom>
              <a:avLst/>
              <a:gdLst/>
              <a:ahLst/>
              <a:cxnLst/>
              <a:rect r="r" b="b" t="t" l="l"/>
              <a:pathLst>
                <a:path h="287096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Goes out of his way to message people to meet up so that he can keep friends and bounce ideas off friends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978473" y="8633752"/>
            <a:ext cx="2767345" cy="1323599"/>
            <a:chOff x="0" y="0"/>
            <a:chExt cx="728848" cy="34860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728848" cy="348602"/>
            </a:xfrm>
            <a:custGeom>
              <a:avLst/>
              <a:gdLst/>
              <a:ahLst/>
              <a:cxnLst/>
              <a:rect r="r" b="b" t="t" l="l"/>
              <a:pathLst>
                <a:path h="348602" w="728848">
                  <a:moveTo>
                    <a:pt x="0" y="0"/>
                  </a:moveTo>
                  <a:lnTo>
                    <a:pt x="728848" y="0"/>
                  </a:lnTo>
                  <a:lnTo>
                    <a:pt x="728848" y="348602"/>
                  </a:lnTo>
                  <a:lnTo>
                    <a:pt x="0" y="348602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Currently researching into liquidity options, single trader and double trader concepts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16598" y="7515938"/>
            <a:ext cx="2548270" cy="851941"/>
            <a:chOff x="0" y="0"/>
            <a:chExt cx="671149" cy="224380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71149" cy="224380"/>
            </a:xfrm>
            <a:custGeom>
              <a:avLst/>
              <a:gdLst/>
              <a:ahLst/>
              <a:cxnLst/>
              <a:rect r="r" b="b" t="t" l="l"/>
              <a:pathLst>
                <a:path h="224380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Invests in single companies and index funds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89573" y="7422299"/>
            <a:ext cx="2906777" cy="1030525"/>
            <a:chOff x="0" y="0"/>
            <a:chExt cx="765571" cy="271414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765571" cy="271414"/>
            </a:xfrm>
            <a:custGeom>
              <a:avLst/>
              <a:gdLst/>
              <a:ahLst/>
              <a:cxnLst/>
              <a:rect r="r" b="b" t="t" l="l"/>
              <a:pathLst>
                <a:path h="271414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71414"/>
                  </a:lnTo>
                  <a:lnTo>
                    <a:pt x="0" y="27141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Appreciates feedback loops that are built into the quarter system vs. quarterly for a job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684722"/>
            <a:ext cx="2253998" cy="1090066"/>
            <a:chOff x="0" y="0"/>
            <a:chExt cx="593646" cy="287096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Tribal knowledge (knowledge passed down from older peers) is valuable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1882506"/>
            <a:ext cx="2253998" cy="1090066"/>
            <a:chOff x="0" y="0"/>
            <a:chExt cx="593646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Having people and friends around is easier to make better financial decisions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539967" y="3128072"/>
            <a:ext cx="2253998" cy="724313"/>
            <a:chOff x="0" y="0"/>
            <a:chExt cx="593646" cy="190766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93646" cy="190766"/>
            </a:xfrm>
            <a:custGeom>
              <a:avLst/>
              <a:gdLst/>
              <a:ahLst/>
              <a:cxnLst/>
              <a:rect r="r" b="b" t="t" l="l"/>
              <a:pathLst>
                <a:path h="19076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190766"/>
                  </a:lnTo>
                  <a:lnTo>
                    <a:pt x="0" y="19076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is hard to get started with 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985704" y="3978399"/>
            <a:ext cx="1808261" cy="854977"/>
            <a:chOff x="0" y="0"/>
            <a:chExt cx="476250" cy="225179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476250" cy="225179"/>
            </a:xfrm>
            <a:custGeom>
              <a:avLst/>
              <a:gdLst/>
              <a:ahLst/>
              <a:cxnLst/>
              <a:rect r="r" b="b" t="t" l="l"/>
              <a:pathLst>
                <a:path h="225179" w="476250">
                  <a:moveTo>
                    <a:pt x="0" y="0"/>
                  </a:moveTo>
                  <a:lnTo>
                    <a:pt x="476250" y="0"/>
                  </a:lnTo>
                  <a:lnTo>
                    <a:pt x="476250" y="225179"/>
                  </a:lnTo>
                  <a:lnTo>
                    <a:pt x="0" y="225179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It is possible to self-learn investing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1975338" y="316284"/>
            <a:ext cx="3108372" cy="983183"/>
            <a:chOff x="0" y="0"/>
            <a:chExt cx="81866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Financial advisors are better to make financial decisions for a beginner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2002352" y="1480443"/>
            <a:ext cx="3081358" cy="688843"/>
            <a:chOff x="0" y="0"/>
            <a:chExt cx="811551" cy="181424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There is a lot of jargon in personal finance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is very hands-on and not automated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265083" y="1336798"/>
            <a:ext cx="2751443" cy="962084"/>
            <a:chOff x="0" y="0"/>
            <a:chExt cx="724660" cy="253388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724660" cy="253388"/>
            </a:xfrm>
            <a:custGeom>
              <a:avLst/>
              <a:gdLst/>
              <a:ahLst/>
              <a:cxnLst/>
              <a:rect r="r" b="b" t="t" l="l"/>
              <a:pathLst>
                <a:path h="253388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3388"/>
                  </a:lnTo>
                  <a:lnTo>
                    <a:pt x="0" y="253388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Investing is a good way to grow money when it is not being used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Alienated from conversations when living alone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58836" y="7209920"/>
            <a:ext cx="2235129" cy="1090066"/>
            <a:chOff x="0" y="0"/>
            <a:chExt cx="588676" cy="28709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Overwhelmed by the amount needed to research before investing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558836" y="8509537"/>
            <a:ext cx="2235129" cy="1090066"/>
            <a:chOff x="0" y="0"/>
            <a:chExt cx="588676" cy="287096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Safer having a financial advisor make decisions for early investments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57823" y="5722888"/>
            <a:ext cx="2695753" cy="958803"/>
            <a:chOff x="0" y="0"/>
            <a:chExt cx="709993" cy="2525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9993" cy="252524"/>
            </a:xfrm>
            <a:custGeom>
              <a:avLst/>
              <a:gdLst/>
              <a:ahLst/>
              <a:cxnLst/>
              <a:rect r="r" b="b" t="t" l="l"/>
              <a:pathLst>
                <a:path h="252524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52524"/>
                  </a:lnTo>
                  <a:lnTo>
                    <a:pt x="0" y="25252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Pressured to invest to have money in the future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6843616"/>
            <a:ext cx="2695753" cy="851941"/>
            <a:chOff x="0" y="0"/>
            <a:chExt cx="709993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9993" cy="224380"/>
            </a:xfrm>
            <a:custGeom>
              <a:avLst/>
              <a:gdLst/>
              <a:ahLst/>
              <a:cxnLst/>
              <a:rect r="r" b="b" t="t" l="l"/>
              <a:pathLst>
                <a:path h="224380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Underprepared for knowledge needed in personal finance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78154" y="7857482"/>
            <a:ext cx="2665896" cy="757228"/>
            <a:chOff x="0" y="0"/>
            <a:chExt cx="702129" cy="199435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02129" cy="199435"/>
            </a:xfrm>
            <a:custGeom>
              <a:avLst/>
              <a:gdLst/>
              <a:ahLst/>
              <a:cxnLst/>
              <a:rect r="r" b="b" t="t" l="l"/>
              <a:pathLst>
                <a:path h="199435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9435"/>
                  </a:lnTo>
                  <a:lnTo>
                    <a:pt x="0" y="199435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Happy learning from the internet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2057823" y="8776636"/>
            <a:ext cx="2665896" cy="934179"/>
            <a:chOff x="0" y="0"/>
            <a:chExt cx="702129" cy="246039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02129" cy="246039"/>
            </a:xfrm>
            <a:custGeom>
              <a:avLst/>
              <a:gdLst/>
              <a:ahLst/>
              <a:cxnLst/>
              <a:rect r="r" b="b" t="t" l="l"/>
              <a:pathLst>
                <a:path h="246039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46039"/>
                  </a:lnTo>
                  <a:lnTo>
                    <a:pt x="0" y="246039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Proud of current investment choices after trial and error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29801" y="6302687"/>
            <a:ext cx="2864008" cy="853335"/>
            <a:chOff x="0" y="0"/>
            <a:chExt cx="754307" cy="224747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4307" cy="224747"/>
            </a:xfrm>
            <a:custGeom>
              <a:avLst/>
              <a:gdLst/>
              <a:ahLst/>
              <a:cxnLst/>
              <a:rect r="r" b="b" t="t" l="l"/>
              <a:pathLst>
                <a:path h="224747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24747"/>
                  </a:lnTo>
                  <a:lnTo>
                    <a:pt x="0" y="224747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Curious to always learn new investing concepts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010751" y="7346522"/>
            <a:ext cx="2864008" cy="970102"/>
            <a:chOff x="0" y="0"/>
            <a:chExt cx="754307" cy="25550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Duty to pass of investing knowledge to children early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5001226" y="8510630"/>
            <a:ext cx="2883058" cy="855802"/>
            <a:chOff x="0" y="0"/>
            <a:chExt cx="759324" cy="225396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Worried that he will miss financial details in small print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6346815" y="2968663"/>
            <a:ext cx="2560034" cy="1151976"/>
            <a:chOff x="0" y="0"/>
            <a:chExt cx="674248" cy="303401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303401"/>
            </a:xfrm>
            <a:custGeom>
              <a:avLst/>
              <a:gdLst/>
              <a:ahLst/>
              <a:cxnLst/>
              <a:rect r="r" b="b" t="t" l="l"/>
              <a:pathLst>
                <a:path h="303401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03401"/>
                  </a:lnTo>
                  <a:lnTo>
                    <a:pt x="0" y="303401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Would educate future kids by opening a sub account early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436428" y="5876716"/>
            <a:ext cx="2399170" cy="851941"/>
            <a:chOff x="0" y="0"/>
            <a:chExt cx="631880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631880" cy="224380"/>
            </a:xfrm>
            <a:custGeom>
              <a:avLst/>
              <a:gdLst/>
              <a:ahLst/>
              <a:cxnLst/>
              <a:rect r="r" b="b" t="t" l="l"/>
              <a:pathLst>
                <a:path h="224380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Has a lot of separate apps for finances that has to filter through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6346815" y="1695350"/>
            <a:ext cx="2560034" cy="1108357"/>
            <a:chOff x="0" y="0"/>
            <a:chExt cx="674248" cy="29191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Invests to catch up with inflation and grow savings for future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2002352" y="2385572"/>
            <a:ext cx="3081358" cy="1090066"/>
            <a:chOff x="0" y="0"/>
            <a:chExt cx="811551" cy="287096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811551" cy="287096"/>
            </a:xfrm>
            <a:custGeom>
              <a:avLst/>
              <a:gdLst/>
              <a:ahLst/>
              <a:cxnLst/>
              <a:rect r="r" b="b" t="t" l="l"/>
              <a:pathLst>
                <a:path h="287096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Lots of mini choices to make before investing (firm, amount, which stocks) that make it hard to learn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430631" y="3559763"/>
            <a:ext cx="2526723" cy="872690"/>
            <a:chOff x="0" y="0"/>
            <a:chExt cx="665474" cy="229844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Lots of prior knowledge and vocab is needed to invest before starting 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5989573" y="8658353"/>
            <a:ext cx="2608234" cy="1274397"/>
            <a:chOff x="0" y="0"/>
            <a:chExt cx="686942" cy="33564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686942" cy="335644"/>
            </a:xfrm>
            <a:custGeom>
              <a:avLst/>
              <a:gdLst/>
              <a:ahLst/>
              <a:cxnLst/>
              <a:rect r="r" b="b" t="t" l="l"/>
              <a:pathLst>
                <a:path h="335644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335644"/>
                  </a:lnTo>
                  <a:lnTo>
                    <a:pt x="0" y="335644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Spends a lot of time on the internet figuring out concepts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3191666" y="2562820"/>
            <a:ext cx="2945599" cy="1108357"/>
            <a:chOff x="0" y="0"/>
            <a:chExt cx="775796" cy="291913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75796" cy="291913"/>
            </a:xfrm>
            <a:custGeom>
              <a:avLst/>
              <a:gdLst/>
              <a:ahLst/>
              <a:cxnLst/>
              <a:rect r="r" b="b" t="t" l="l"/>
              <a:pathLst>
                <a:path h="291913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Hard to get a credit card for the first time because all the concepts are foreign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3175485" y="3893981"/>
            <a:ext cx="2933205" cy="938541"/>
            <a:chOff x="0" y="0"/>
            <a:chExt cx="772531" cy="247188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772531" cy="247188"/>
            </a:xfrm>
            <a:custGeom>
              <a:avLst/>
              <a:gdLst/>
              <a:ahLst/>
              <a:cxnLst/>
              <a:rect r="r" b="b" t="t" l="l"/>
              <a:pathLst>
                <a:path h="247188" w="772531">
                  <a:moveTo>
                    <a:pt x="0" y="0"/>
                  </a:moveTo>
                  <a:lnTo>
                    <a:pt x="772531" y="0"/>
                  </a:lnTo>
                  <a:lnTo>
                    <a:pt x="772531" y="247188"/>
                  </a:lnTo>
                  <a:lnTo>
                    <a:pt x="0" y="247188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Complicated to pick what brokerage what type of stocks, what stocks to invest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5265083" y="2505073"/>
            <a:ext cx="2751443" cy="970565"/>
            <a:chOff x="0" y="0"/>
            <a:chExt cx="724660" cy="255622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24660" cy="255622"/>
            </a:xfrm>
            <a:custGeom>
              <a:avLst/>
              <a:gdLst/>
              <a:ahLst/>
              <a:cxnLst/>
              <a:rect r="r" b="b" t="t" l="l"/>
              <a:pathLst>
                <a:path h="255622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5622"/>
                  </a:lnTo>
                  <a:lnTo>
                    <a:pt x="0" y="255622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Everyone should learn about personal finance from a young age</a:t>
              </a:r>
            </a:p>
          </p:txBody>
        </p:sp>
      </p:grpSp>
      <p:grpSp>
        <p:nvGrpSpPr>
          <p:cNvPr name="Group 128" id="128"/>
          <p:cNvGrpSpPr>
            <a:grpSpLocks noChangeAspect="true"/>
          </p:cNvGrpSpPr>
          <p:nvPr/>
        </p:nvGrpSpPr>
        <p:grpSpPr>
          <a:xfrm rot="0">
            <a:off x="8428433" y="4403982"/>
            <a:ext cx="1431135" cy="1479036"/>
            <a:chOff x="0" y="0"/>
            <a:chExt cx="6362700" cy="6575666"/>
          </a:xfrm>
        </p:grpSpPr>
        <p:sp>
          <p:nvSpPr>
            <p:cNvPr name="Freeform 129" id="129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  <p:grpSp>
        <p:nvGrpSpPr>
          <p:cNvPr name="Group 130" id="130"/>
          <p:cNvGrpSpPr/>
          <p:nvPr/>
        </p:nvGrpSpPr>
        <p:grpSpPr>
          <a:xfrm rot="0">
            <a:off x="11988845" y="3575605"/>
            <a:ext cx="3081358" cy="851941"/>
            <a:chOff x="0" y="0"/>
            <a:chExt cx="811551" cy="224380"/>
          </a:xfrm>
        </p:grpSpPr>
        <p:sp>
          <p:nvSpPr>
            <p:cNvPr name="Freeform 131" id="131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32" id="13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Every part of investing is separate (investing is separate than bank savings)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15265083" y="3635356"/>
            <a:ext cx="2751443" cy="970565"/>
            <a:chOff x="0" y="0"/>
            <a:chExt cx="724660" cy="255622"/>
          </a:xfrm>
        </p:grpSpPr>
        <p:sp>
          <p:nvSpPr>
            <p:cNvPr name="Freeform 134" id="134"/>
            <p:cNvSpPr/>
            <p:nvPr/>
          </p:nvSpPr>
          <p:spPr>
            <a:xfrm>
              <a:off x="0" y="0"/>
              <a:ext cx="724660" cy="255622"/>
            </a:xfrm>
            <a:custGeom>
              <a:avLst/>
              <a:gdLst/>
              <a:ahLst/>
              <a:cxnLst/>
              <a:rect r="r" b="b" t="t" l="l"/>
              <a:pathLst>
                <a:path h="255622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5622"/>
                  </a:lnTo>
                  <a:lnTo>
                    <a:pt x="0" y="255622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35" id="13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000000"/>
                  </a:solidFill>
                  <a:latin typeface="DM Sans"/>
                </a:rPr>
                <a:t>Internet has a lot of trustworthy information on investing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4019550" y="5124450"/>
            <a:ext cx="10287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0" y="5042072"/>
            <a:ext cx="182880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301009" y="753487"/>
            <a:ext cx="2677464" cy="1090421"/>
            <a:chOff x="0" y="0"/>
            <a:chExt cx="705176" cy="287189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05176" cy="287189"/>
            </a:xfrm>
            <a:custGeom>
              <a:avLst/>
              <a:gdLst/>
              <a:ahLst/>
              <a:cxnLst/>
              <a:rect r="r" b="b" t="t" l="l"/>
              <a:pathLst>
                <a:path h="287189" w="705176">
                  <a:moveTo>
                    <a:pt x="0" y="0"/>
                  </a:moveTo>
                  <a:lnTo>
                    <a:pt x="705176" y="0"/>
                  </a:lnTo>
                  <a:lnTo>
                    <a:pt x="705176" y="287189"/>
                  </a:lnTo>
                  <a:lnTo>
                    <a:pt x="0" y="28718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Living off-campus means less organic meetups and converstions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Say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156520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Thinks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3019" y="5284579"/>
            <a:ext cx="147387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6A6A6"/>
                </a:solidFill>
                <a:latin typeface="Canva Sans"/>
              </a:rPr>
              <a:t>Feels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08875" y="2001437"/>
            <a:ext cx="2644666" cy="1328191"/>
            <a:chOff x="0" y="0"/>
            <a:chExt cx="696537" cy="34981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96537" cy="349812"/>
            </a:xfrm>
            <a:custGeom>
              <a:avLst/>
              <a:gdLst/>
              <a:ahLst/>
              <a:cxnLst/>
              <a:rect r="r" b="b" t="t" l="l"/>
              <a:pathLst>
                <a:path h="349812" w="696537">
                  <a:moveTo>
                    <a:pt x="0" y="0"/>
                  </a:moveTo>
                  <a:lnTo>
                    <a:pt x="696537" y="0"/>
                  </a:lnTo>
                  <a:lnTo>
                    <a:pt x="696537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Living off-campus alone means needing to figure out a lot of offer letters and finances independently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16598" y="126902"/>
            <a:ext cx="2920667" cy="1134690"/>
            <a:chOff x="0" y="0"/>
            <a:chExt cx="769229" cy="29884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769229" cy="298848"/>
            </a:xfrm>
            <a:custGeom>
              <a:avLst/>
              <a:gdLst/>
              <a:ahLst/>
              <a:cxnLst/>
              <a:rect r="r" b="b" t="t" l="l"/>
              <a:pathLst>
                <a:path h="298848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98848"/>
                  </a:lnTo>
                  <a:lnTo>
                    <a:pt x="0" y="29884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Financial advisors are really helpful in navigating the investment space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30769" y="6446125"/>
            <a:ext cx="2534099" cy="763795"/>
            <a:chOff x="0" y="0"/>
            <a:chExt cx="667417" cy="20116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67417" cy="201164"/>
            </a:xfrm>
            <a:custGeom>
              <a:avLst/>
              <a:gdLst/>
              <a:ahLst/>
              <a:cxnLst/>
              <a:rect r="r" b="b" t="t" l="l"/>
              <a:pathLst>
                <a:path h="201164" w="667417">
                  <a:moveTo>
                    <a:pt x="0" y="0"/>
                  </a:moveTo>
                  <a:lnTo>
                    <a:pt x="667417" y="0"/>
                  </a:lnTo>
                  <a:lnTo>
                    <a:pt x="667417" y="201164"/>
                  </a:lnTo>
                  <a:lnTo>
                    <a:pt x="0" y="20116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Learned from Robinhood Learning platform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216598" y="1413814"/>
            <a:ext cx="2920667" cy="915411"/>
            <a:chOff x="0" y="0"/>
            <a:chExt cx="769229" cy="241096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769229" cy="241096"/>
            </a:xfrm>
            <a:custGeom>
              <a:avLst/>
              <a:gdLst/>
              <a:ahLst/>
              <a:cxnLst/>
              <a:rect r="r" b="b" t="t" l="l"/>
              <a:pathLst>
                <a:path h="241096" w="769229">
                  <a:moveTo>
                    <a:pt x="0" y="0"/>
                  </a:moveTo>
                  <a:lnTo>
                    <a:pt x="769229" y="0"/>
                  </a:lnTo>
                  <a:lnTo>
                    <a:pt x="769229" y="241096"/>
                  </a:lnTo>
                  <a:lnTo>
                    <a:pt x="0" y="241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Hard to navigate offer letters for the first time because so much knowledge is unknown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46815" y="204145"/>
            <a:ext cx="2560034" cy="1328191"/>
            <a:chOff x="0" y="0"/>
            <a:chExt cx="674248" cy="349812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74248" cy="349812"/>
            </a:xfrm>
            <a:custGeom>
              <a:avLst/>
              <a:gdLst/>
              <a:ahLst/>
              <a:cxnLst/>
              <a:rect r="r" b="b" t="t" l="l"/>
              <a:pathLst>
                <a:path h="349812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49812"/>
                  </a:lnTo>
                  <a:lnTo>
                    <a:pt x="0" y="34981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Wished there was a opportunity in stocks to just say the goal and could meet it automatically 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24834" y="6965315"/>
            <a:ext cx="2394291" cy="976593"/>
            <a:chOff x="0" y="0"/>
            <a:chExt cx="630595" cy="25721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0595" cy="257210"/>
            </a:xfrm>
            <a:custGeom>
              <a:avLst/>
              <a:gdLst/>
              <a:ahLst/>
              <a:cxnLst/>
              <a:rect r="r" b="b" t="t" l="l"/>
              <a:pathLst>
                <a:path h="257210" w="630595">
                  <a:moveTo>
                    <a:pt x="0" y="0"/>
                  </a:moveTo>
                  <a:lnTo>
                    <a:pt x="630595" y="0"/>
                  </a:lnTo>
                  <a:lnTo>
                    <a:pt x="630595" y="257210"/>
                  </a:lnTo>
                  <a:lnTo>
                    <a:pt x="0" y="25721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Knows financial advisors are helpful, but does not personally have one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232349" y="5483017"/>
            <a:ext cx="2532520" cy="764313"/>
            <a:chOff x="0" y="0"/>
            <a:chExt cx="667001" cy="201301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667001" cy="201301"/>
            </a:xfrm>
            <a:custGeom>
              <a:avLst/>
              <a:gdLst/>
              <a:ahLst/>
              <a:cxnLst/>
              <a:rect r="r" b="b" t="t" l="l"/>
              <a:pathLst>
                <a:path h="201301" w="667001">
                  <a:moveTo>
                    <a:pt x="0" y="0"/>
                  </a:moveTo>
                  <a:lnTo>
                    <a:pt x="667001" y="0"/>
                  </a:lnTo>
                  <a:lnTo>
                    <a:pt x="667001" y="201301"/>
                  </a:lnTo>
                  <a:lnTo>
                    <a:pt x="0" y="20130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Went down many Investopedia rabbit holes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24834" y="8170508"/>
            <a:ext cx="2410764" cy="1090066"/>
            <a:chOff x="0" y="0"/>
            <a:chExt cx="634934" cy="287096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34934" cy="287096"/>
            </a:xfrm>
            <a:custGeom>
              <a:avLst/>
              <a:gdLst/>
              <a:ahLst/>
              <a:cxnLst/>
              <a:rect r="r" b="b" t="t" l="l"/>
              <a:pathLst>
                <a:path h="287096" w="634934">
                  <a:moveTo>
                    <a:pt x="0" y="0"/>
                  </a:moveTo>
                  <a:lnTo>
                    <a:pt x="634934" y="0"/>
                  </a:lnTo>
                  <a:lnTo>
                    <a:pt x="63493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After getting a job, asked people at work what each part of the job offer meant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989573" y="6075607"/>
            <a:ext cx="2887727" cy="1090066"/>
            <a:chOff x="0" y="0"/>
            <a:chExt cx="760554" cy="287096"/>
          </a:xfrm>
        </p:grpSpPr>
        <p:sp>
          <p:nvSpPr>
            <p:cNvPr name="Freeform 36" id="36"/>
            <p:cNvSpPr/>
            <p:nvPr/>
          </p:nvSpPr>
          <p:spPr>
            <a:xfrm>
              <a:off x="0" y="0"/>
              <a:ext cx="760554" cy="287096"/>
            </a:xfrm>
            <a:custGeom>
              <a:avLst/>
              <a:gdLst/>
              <a:ahLst/>
              <a:cxnLst/>
              <a:rect r="r" b="b" t="t" l="l"/>
              <a:pathLst>
                <a:path h="287096" w="760554">
                  <a:moveTo>
                    <a:pt x="0" y="0"/>
                  </a:moveTo>
                  <a:lnTo>
                    <a:pt x="760554" y="0"/>
                  </a:lnTo>
                  <a:lnTo>
                    <a:pt x="760554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Goes out of his way to message people to meet up so that he can keep friends and bounce ideas off friends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2978473" y="8633752"/>
            <a:ext cx="2767345" cy="1323599"/>
            <a:chOff x="0" y="0"/>
            <a:chExt cx="728848" cy="34860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728848" cy="348602"/>
            </a:xfrm>
            <a:custGeom>
              <a:avLst/>
              <a:gdLst/>
              <a:ahLst/>
              <a:cxnLst/>
              <a:rect r="r" b="b" t="t" l="l"/>
              <a:pathLst>
                <a:path h="348602" w="728848">
                  <a:moveTo>
                    <a:pt x="0" y="0"/>
                  </a:moveTo>
                  <a:lnTo>
                    <a:pt x="728848" y="0"/>
                  </a:lnTo>
                  <a:lnTo>
                    <a:pt x="728848" y="348602"/>
                  </a:lnTo>
                  <a:lnTo>
                    <a:pt x="0" y="34860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Currently researching into liquidity options, single trader and double trader concepts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216598" y="7515938"/>
            <a:ext cx="2548270" cy="851941"/>
            <a:chOff x="0" y="0"/>
            <a:chExt cx="671149" cy="224380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671149" cy="224380"/>
            </a:xfrm>
            <a:custGeom>
              <a:avLst/>
              <a:gdLst/>
              <a:ahLst/>
              <a:cxnLst/>
              <a:rect r="r" b="b" t="t" l="l"/>
              <a:pathLst>
                <a:path h="224380" w="671149">
                  <a:moveTo>
                    <a:pt x="0" y="0"/>
                  </a:moveTo>
                  <a:lnTo>
                    <a:pt x="671149" y="0"/>
                  </a:lnTo>
                  <a:lnTo>
                    <a:pt x="671149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Invests in single companies and index funds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89573" y="7422299"/>
            <a:ext cx="2906777" cy="1030525"/>
            <a:chOff x="0" y="0"/>
            <a:chExt cx="765571" cy="271414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765571" cy="271414"/>
            </a:xfrm>
            <a:custGeom>
              <a:avLst/>
              <a:gdLst/>
              <a:ahLst/>
              <a:cxnLst/>
              <a:rect r="r" b="b" t="t" l="l"/>
              <a:pathLst>
                <a:path h="271414" w="765571">
                  <a:moveTo>
                    <a:pt x="0" y="0"/>
                  </a:moveTo>
                  <a:lnTo>
                    <a:pt x="765571" y="0"/>
                  </a:lnTo>
                  <a:lnTo>
                    <a:pt x="765571" y="271414"/>
                  </a:lnTo>
                  <a:lnTo>
                    <a:pt x="0" y="27141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Appreciates feedback loops that are built into the quarter system vs. quarterly for a job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539967" y="684722"/>
            <a:ext cx="2253998" cy="1090066"/>
            <a:chOff x="0" y="0"/>
            <a:chExt cx="593646" cy="287096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Tribal knowledge (knowledge passed down from older peers) is valuable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539967" y="1882506"/>
            <a:ext cx="2253998" cy="1090066"/>
            <a:chOff x="0" y="0"/>
            <a:chExt cx="593646" cy="287096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646" cy="287096"/>
            </a:xfrm>
            <a:custGeom>
              <a:avLst/>
              <a:gdLst/>
              <a:ahLst/>
              <a:cxnLst/>
              <a:rect r="r" b="b" t="t" l="l"/>
              <a:pathLst>
                <a:path h="28709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Having people and friends around is easier to make better financial decisions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539967" y="3128072"/>
            <a:ext cx="2253998" cy="724313"/>
            <a:chOff x="0" y="0"/>
            <a:chExt cx="593646" cy="190766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93646" cy="190766"/>
            </a:xfrm>
            <a:custGeom>
              <a:avLst/>
              <a:gdLst/>
              <a:ahLst/>
              <a:cxnLst/>
              <a:rect r="r" b="b" t="t" l="l"/>
              <a:pathLst>
                <a:path h="190766" w="593646">
                  <a:moveTo>
                    <a:pt x="0" y="0"/>
                  </a:moveTo>
                  <a:lnTo>
                    <a:pt x="593646" y="0"/>
                  </a:lnTo>
                  <a:lnTo>
                    <a:pt x="593646" y="190766"/>
                  </a:lnTo>
                  <a:lnTo>
                    <a:pt x="0" y="19076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is hard to get started with 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985704" y="3978399"/>
            <a:ext cx="1808261" cy="854977"/>
            <a:chOff x="0" y="0"/>
            <a:chExt cx="476250" cy="225179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476250" cy="225179"/>
            </a:xfrm>
            <a:custGeom>
              <a:avLst/>
              <a:gdLst/>
              <a:ahLst/>
              <a:cxnLst/>
              <a:rect r="r" b="b" t="t" l="l"/>
              <a:pathLst>
                <a:path h="225179" w="476250">
                  <a:moveTo>
                    <a:pt x="0" y="0"/>
                  </a:moveTo>
                  <a:lnTo>
                    <a:pt x="476250" y="0"/>
                  </a:lnTo>
                  <a:lnTo>
                    <a:pt x="476250" y="225179"/>
                  </a:lnTo>
                  <a:lnTo>
                    <a:pt x="0" y="22517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It is possible to self-learn investing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1975338" y="316284"/>
            <a:ext cx="3108372" cy="983183"/>
            <a:chOff x="0" y="0"/>
            <a:chExt cx="818666" cy="258945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18666" cy="258945"/>
            </a:xfrm>
            <a:custGeom>
              <a:avLst/>
              <a:gdLst/>
              <a:ahLst/>
              <a:cxnLst/>
              <a:rect r="r" b="b" t="t" l="l"/>
              <a:pathLst>
                <a:path h="258945" w="818666">
                  <a:moveTo>
                    <a:pt x="0" y="0"/>
                  </a:moveTo>
                  <a:lnTo>
                    <a:pt x="818666" y="0"/>
                  </a:lnTo>
                  <a:lnTo>
                    <a:pt x="818666" y="258945"/>
                  </a:lnTo>
                  <a:lnTo>
                    <a:pt x="0" y="25894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Financial advisors are better to make financial decisions for a beginner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2002352" y="1480443"/>
            <a:ext cx="3081358" cy="688843"/>
            <a:chOff x="0" y="0"/>
            <a:chExt cx="811551" cy="181424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811551" cy="181424"/>
            </a:xfrm>
            <a:custGeom>
              <a:avLst/>
              <a:gdLst/>
              <a:ahLst/>
              <a:cxnLst/>
              <a:rect r="r" b="b" t="t" l="l"/>
              <a:pathLst>
                <a:path h="181424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There is a lot of jargon in personal finance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265083" y="454040"/>
            <a:ext cx="2751443" cy="688843"/>
            <a:chOff x="0" y="0"/>
            <a:chExt cx="724660" cy="181424"/>
          </a:xfrm>
        </p:grpSpPr>
        <p:sp>
          <p:nvSpPr>
            <p:cNvPr name="Freeform 66" id="66"/>
            <p:cNvSpPr/>
            <p:nvPr/>
          </p:nvSpPr>
          <p:spPr>
            <a:xfrm>
              <a:off x="0" y="0"/>
              <a:ext cx="724660" cy="181424"/>
            </a:xfrm>
            <a:custGeom>
              <a:avLst/>
              <a:gdLst/>
              <a:ahLst/>
              <a:cxnLst/>
              <a:rect r="r" b="b" t="t" l="l"/>
              <a:pathLst>
                <a:path h="181424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181424"/>
                  </a:lnTo>
                  <a:lnTo>
                    <a:pt x="0" y="1814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is very hands-on and not automated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265083" y="1336798"/>
            <a:ext cx="2751443" cy="962084"/>
            <a:chOff x="0" y="0"/>
            <a:chExt cx="724660" cy="253388"/>
          </a:xfrm>
        </p:grpSpPr>
        <p:sp>
          <p:nvSpPr>
            <p:cNvPr name="Freeform 69" id="69"/>
            <p:cNvSpPr/>
            <p:nvPr/>
          </p:nvSpPr>
          <p:spPr>
            <a:xfrm>
              <a:off x="0" y="0"/>
              <a:ext cx="724660" cy="253388"/>
            </a:xfrm>
            <a:custGeom>
              <a:avLst/>
              <a:gdLst/>
              <a:ahLst/>
              <a:cxnLst/>
              <a:rect r="r" b="b" t="t" l="l"/>
              <a:pathLst>
                <a:path h="253388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3388"/>
                  </a:lnTo>
                  <a:lnTo>
                    <a:pt x="0" y="2533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Investing is a good way to grow money when it is not being used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9558836" y="5977836"/>
            <a:ext cx="2235129" cy="984435"/>
            <a:chOff x="0" y="0"/>
            <a:chExt cx="588676" cy="259275"/>
          </a:xfrm>
        </p:grpSpPr>
        <p:sp>
          <p:nvSpPr>
            <p:cNvPr name="Freeform 72" id="72"/>
            <p:cNvSpPr/>
            <p:nvPr/>
          </p:nvSpPr>
          <p:spPr>
            <a:xfrm>
              <a:off x="0" y="0"/>
              <a:ext cx="588676" cy="259275"/>
            </a:xfrm>
            <a:custGeom>
              <a:avLst/>
              <a:gdLst/>
              <a:ahLst/>
              <a:cxnLst/>
              <a:rect r="r" b="b" t="t" l="l"/>
              <a:pathLst>
                <a:path h="259275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59275"/>
                  </a:lnTo>
                  <a:lnTo>
                    <a:pt x="0" y="25927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Alienated from conversations when living alone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9558836" y="7209920"/>
            <a:ext cx="2235129" cy="1090066"/>
            <a:chOff x="0" y="0"/>
            <a:chExt cx="588676" cy="287096"/>
          </a:xfrm>
        </p:grpSpPr>
        <p:sp>
          <p:nvSpPr>
            <p:cNvPr name="Freeform 75" id="75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Overwhelmed by the amount needed to research before investing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9558836" y="8509537"/>
            <a:ext cx="2235129" cy="1090066"/>
            <a:chOff x="0" y="0"/>
            <a:chExt cx="588676" cy="287096"/>
          </a:xfrm>
        </p:grpSpPr>
        <p:sp>
          <p:nvSpPr>
            <p:cNvPr name="Freeform 78" id="78"/>
            <p:cNvSpPr/>
            <p:nvPr/>
          </p:nvSpPr>
          <p:spPr>
            <a:xfrm>
              <a:off x="0" y="0"/>
              <a:ext cx="588676" cy="287096"/>
            </a:xfrm>
            <a:custGeom>
              <a:avLst/>
              <a:gdLst/>
              <a:ahLst/>
              <a:cxnLst/>
              <a:rect r="r" b="b" t="t" l="l"/>
              <a:pathLst>
                <a:path h="287096" w="588676">
                  <a:moveTo>
                    <a:pt x="0" y="0"/>
                  </a:moveTo>
                  <a:lnTo>
                    <a:pt x="588676" y="0"/>
                  </a:lnTo>
                  <a:lnTo>
                    <a:pt x="588676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Safer having a financial advisor make decisions for early investments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057823" y="5722888"/>
            <a:ext cx="2695753" cy="958803"/>
            <a:chOff x="0" y="0"/>
            <a:chExt cx="709993" cy="252524"/>
          </a:xfrm>
        </p:grpSpPr>
        <p:sp>
          <p:nvSpPr>
            <p:cNvPr name="Freeform 81" id="81"/>
            <p:cNvSpPr/>
            <p:nvPr/>
          </p:nvSpPr>
          <p:spPr>
            <a:xfrm>
              <a:off x="0" y="0"/>
              <a:ext cx="709993" cy="252524"/>
            </a:xfrm>
            <a:custGeom>
              <a:avLst/>
              <a:gdLst/>
              <a:ahLst/>
              <a:cxnLst/>
              <a:rect r="r" b="b" t="t" l="l"/>
              <a:pathLst>
                <a:path h="252524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52524"/>
                  </a:lnTo>
                  <a:lnTo>
                    <a:pt x="0" y="2525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Pressured to invest to have money in the future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2057823" y="6843616"/>
            <a:ext cx="2695753" cy="851941"/>
            <a:chOff x="0" y="0"/>
            <a:chExt cx="709993" cy="224380"/>
          </a:xfrm>
        </p:grpSpPr>
        <p:sp>
          <p:nvSpPr>
            <p:cNvPr name="Freeform 84" id="84"/>
            <p:cNvSpPr/>
            <p:nvPr/>
          </p:nvSpPr>
          <p:spPr>
            <a:xfrm>
              <a:off x="0" y="0"/>
              <a:ext cx="709993" cy="224380"/>
            </a:xfrm>
            <a:custGeom>
              <a:avLst/>
              <a:gdLst/>
              <a:ahLst/>
              <a:cxnLst/>
              <a:rect r="r" b="b" t="t" l="l"/>
              <a:pathLst>
                <a:path h="224380" w="709993">
                  <a:moveTo>
                    <a:pt x="0" y="0"/>
                  </a:moveTo>
                  <a:lnTo>
                    <a:pt x="709993" y="0"/>
                  </a:lnTo>
                  <a:lnTo>
                    <a:pt x="709993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Underprepared for knowledge needed in personal finance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2078154" y="7857482"/>
            <a:ext cx="2665896" cy="757228"/>
            <a:chOff x="0" y="0"/>
            <a:chExt cx="702129" cy="199435"/>
          </a:xfrm>
        </p:grpSpPr>
        <p:sp>
          <p:nvSpPr>
            <p:cNvPr name="Freeform 87" id="87"/>
            <p:cNvSpPr/>
            <p:nvPr/>
          </p:nvSpPr>
          <p:spPr>
            <a:xfrm>
              <a:off x="0" y="0"/>
              <a:ext cx="702129" cy="199435"/>
            </a:xfrm>
            <a:custGeom>
              <a:avLst/>
              <a:gdLst/>
              <a:ahLst/>
              <a:cxnLst/>
              <a:rect r="r" b="b" t="t" l="l"/>
              <a:pathLst>
                <a:path h="199435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199435"/>
                  </a:lnTo>
                  <a:lnTo>
                    <a:pt x="0" y="19943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Happy learning from the internet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2057823" y="8776636"/>
            <a:ext cx="2665896" cy="934179"/>
            <a:chOff x="0" y="0"/>
            <a:chExt cx="702129" cy="246039"/>
          </a:xfrm>
        </p:grpSpPr>
        <p:sp>
          <p:nvSpPr>
            <p:cNvPr name="Freeform 90" id="90"/>
            <p:cNvSpPr/>
            <p:nvPr/>
          </p:nvSpPr>
          <p:spPr>
            <a:xfrm>
              <a:off x="0" y="0"/>
              <a:ext cx="702129" cy="246039"/>
            </a:xfrm>
            <a:custGeom>
              <a:avLst/>
              <a:gdLst/>
              <a:ahLst/>
              <a:cxnLst/>
              <a:rect r="r" b="b" t="t" l="l"/>
              <a:pathLst>
                <a:path h="246039" w="702129">
                  <a:moveTo>
                    <a:pt x="0" y="0"/>
                  </a:moveTo>
                  <a:lnTo>
                    <a:pt x="702129" y="0"/>
                  </a:lnTo>
                  <a:lnTo>
                    <a:pt x="702129" y="246039"/>
                  </a:lnTo>
                  <a:lnTo>
                    <a:pt x="0" y="24603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Proud of current investment choices after trial and error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5029801" y="6302687"/>
            <a:ext cx="2864008" cy="853335"/>
            <a:chOff x="0" y="0"/>
            <a:chExt cx="754307" cy="224747"/>
          </a:xfrm>
        </p:grpSpPr>
        <p:sp>
          <p:nvSpPr>
            <p:cNvPr name="Freeform 93" id="93"/>
            <p:cNvSpPr/>
            <p:nvPr/>
          </p:nvSpPr>
          <p:spPr>
            <a:xfrm>
              <a:off x="0" y="0"/>
              <a:ext cx="754307" cy="224747"/>
            </a:xfrm>
            <a:custGeom>
              <a:avLst/>
              <a:gdLst/>
              <a:ahLst/>
              <a:cxnLst/>
              <a:rect r="r" b="b" t="t" l="l"/>
              <a:pathLst>
                <a:path h="224747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24747"/>
                  </a:lnTo>
                  <a:lnTo>
                    <a:pt x="0" y="22474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Curious to always learn new investing concepts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5010751" y="7346522"/>
            <a:ext cx="2864008" cy="970102"/>
            <a:chOff x="0" y="0"/>
            <a:chExt cx="754307" cy="255500"/>
          </a:xfrm>
        </p:grpSpPr>
        <p:sp>
          <p:nvSpPr>
            <p:cNvPr name="Freeform 96" id="96"/>
            <p:cNvSpPr/>
            <p:nvPr/>
          </p:nvSpPr>
          <p:spPr>
            <a:xfrm>
              <a:off x="0" y="0"/>
              <a:ext cx="754307" cy="255500"/>
            </a:xfrm>
            <a:custGeom>
              <a:avLst/>
              <a:gdLst/>
              <a:ahLst/>
              <a:cxnLst/>
              <a:rect r="r" b="b" t="t" l="l"/>
              <a:pathLst>
                <a:path h="255500" w="754307">
                  <a:moveTo>
                    <a:pt x="0" y="0"/>
                  </a:moveTo>
                  <a:lnTo>
                    <a:pt x="754307" y="0"/>
                  </a:lnTo>
                  <a:lnTo>
                    <a:pt x="754307" y="255500"/>
                  </a:lnTo>
                  <a:lnTo>
                    <a:pt x="0" y="2555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Duty to pass of investing knowledge to children early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5001226" y="8510630"/>
            <a:ext cx="2883058" cy="855802"/>
            <a:chOff x="0" y="0"/>
            <a:chExt cx="759324" cy="225396"/>
          </a:xfrm>
        </p:grpSpPr>
        <p:sp>
          <p:nvSpPr>
            <p:cNvPr name="Freeform 99" id="99"/>
            <p:cNvSpPr/>
            <p:nvPr/>
          </p:nvSpPr>
          <p:spPr>
            <a:xfrm>
              <a:off x="0" y="0"/>
              <a:ext cx="759324" cy="225396"/>
            </a:xfrm>
            <a:custGeom>
              <a:avLst/>
              <a:gdLst/>
              <a:ahLst/>
              <a:cxnLst/>
              <a:rect r="r" b="b" t="t" l="l"/>
              <a:pathLst>
                <a:path h="225396" w="759324">
                  <a:moveTo>
                    <a:pt x="0" y="0"/>
                  </a:moveTo>
                  <a:lnTo>
                    <a:pt x="759324" y="0"/>
                  </a:lnTo>
                  <a:lnTo>
                    <a:pt x="759324" y="225396"/>
                  </a:lnTo>
                  <a:lnTo>
                    <a:pt x="0" y="2253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Worried that he will miss financial details in small print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6346815" y="2968663"/>
            <a:ext cx="2560034" cy="1151976"/>
            <a:chOff x="0" y="0"/>
            <a:chExt cx="674248" cy="303401"/>
          </a:xfrm>
        </p:grpSpPr>
        <p:sp>
          <p:nvSpPr>
            <p:cNvPr name="Freeform 102" id="102"/>
            <p:cNvSpPr/>
            <p:nvPr/>
          </p:nvSpPr>
          <p:spPr>
            <a:xfrm>
              <a:off x="0" y="0"/>
              <a:ext cx="674248" cy="303401"/>
            </a:xfrm>
            <a:custGeom>
              <a:avLst/>
              <a:gdLst/>
              <a:ahLst/>
              <a:cxnLst/>
              <a:rect r="r" b="b" t="t" l="l"/>
              <a:pathLst>
                <a:path h="303401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303401"/>
                  </a:lnTo>
                  <a:lnTo>
                    <a:pt x="0" y="30340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Would educate future kids by opening a sub account early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436428" y="5876716"/>
            <a:ext cx="2399170" cy="851941"/>
            <a:chOff x="0" y="0"/>
            <a:chExt cx="631880" cy="224380"/>
          </a:xfrm>
        </p:grpSpPr>
        <p:sp>
          <p:nvSpPr>
            <p:cNvPr name="Freeform 105" id="105"/>
            <p:cNvSpPr/>
            <p:nvPr/>
          </p:nvSpPr>
          <p:spPr>
            <a:xfrm>
              <a:off x="0" y="0"/>
              <a:ext cx="631880" cy="224380"/>
            </a:xfrm>
            <a:custGeom>
              <a:avLst/>
              <a:gdLst/>
              <a:ahLst/>
              <a:cxnLst/>
              <a:rect r="r" b="b" t="t" l="l"/>
              <a:pathLst>
                <a:path h="224380" w="631880">
                  <a:moveTo>
                    <a:pt x="0" y="0"/>
                  </a:moveTo>
                  <a:lnTo>
                    <a:pt x="631880" y="0"/>
                  </a:lnTo>
                  <a:lnTo>
                    <a:pt x="631880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Has a lot of separate apps for finances that has to filter through</a:t>
              </a: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6346815" y="1695350"/>
            <a:ext cx="2560034" cy="1108357"/>
            <a:chOff x="0" y="0"/>
            <a:chExt cx="674248" cy="291913"/>
          </a:xfrm>
        </p:grpSpPr>
        <p:sp>
          <p:nvSpPr>
            <p:cNvPr name="Freeform 108" id="108"/>
            <p:cNvSpPr/>
            <p:nvPr/>
          </p:nvSpPr>
          <p:spPr>
            <a:xfrm>
              <a:off x="0" y="0"/>
              <a:ext cx="674248" cy="291913"/>
            </a:xfrm>
            <a:custGeom>
              <a:avLst/>
              <a:gdLst/>
              <a:ahLst/>
              <a:cxnLst/>
              <a:rect r="r" b="b" t="t" l="l"/>
              <a:pathLst>
                <a:path h="291913" w="674248">
                  <a:moveTo>
                    <a:pt x="0" y="0"/>
                  </a:moveTo>
                  <a:lnTo>
                    <a:pt x="674248" y="0"/>
                  </a:lnTo>
                  <a:lnTo>
                    <a:pt x="674248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Invests to catch up with inflation and grow savings for future</a:t>
              </a: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12002352" y="2385572"/>
            <a:ext cx="3081358" cy="1090066"/>
            <a:chOff x="0" y="0"/>
            <a:chExt cx="811551" cy="287096"/>
          </a:xfrm>
        </p:grpSpPr>
        <p:sp>
          <p:nvSpPr>
            <p:cNvPr name="Freeform 111" id="111"/>
            <p:cNvSpPr/>
            <p:nvPr/>
          </p:nvSpPr>
          <p:spPr>
            <a:xfrm>
              <a:off x="0" y="0"/>
              <a:ext cx="811551" cy="287096"/>
            </a:xfrm>
            <a:custGeom>
              <a:avLst/>
              <a:gdLst/>
              <a:ahLst/>
              <a:cxnLst/>
              <a:rect r="r" b="b" t="t" l="l"/>
              <a:pathLst>
                <a:path h="287096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87096"/>
                  </a:lnTo>
                  <a:lnTo>
                    <a:pt x="0" y="28709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Lots of mini choices to make before investing (firm, amount, which stocks) that make it hard to learn</a:t>
              </a: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430631" y="3559763"/>
            <a:ext cx="2526723" cy="872690"/>
            <a:chOff x="0" y="0"/>
            <a:chExt cx="665474" cy="229844"/>
          </a:xfrm>
        </p:grpSpPr>
        <p:sp>
          <p:nvSpPr>
            <p:cNvPr name="Freeform 114" id="114"/>
            <p:cNvSpPr/>
            <p:nvPr/>
          </p:nvSpPr>
          <p:spPr>
            <a:xfrm>
              <a:off x="0" y="0"/>
              <a:ext cx="665474" cy="229844"/>
            </a:xfrm>
            <a:custGeom>
              <a:avLst/>
              <a:gdLst/>
              <a:ahLst/>
              <a:cxnLst/>
              <a:rect r="r" b="b" t="t" l="l"/>
              <a:pathLst>
                <a:path h="229844" w="665474">
                  <a:moveTo>
                    <a:pt x="0" y="0"/>
                  </a:moveTo>
                  <a:lnTo>
                    <a:pt x="665474" y="0"/>
                  </a:lnTo>
                  <a:lnTo>
                    <a:pt x="665474" y="229844"/>
                  </a:lnTo>
                  <a:lnTo>
                    <a:pt x="0" y="2298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Lots of prior knowledge and vocab is needed to invest before starting </a:t>
              </a: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5989573" y="8658353"/>
            <a:ext cx="2608234" cy="1274397"/>
            <a:chOff x="0" y="0"/>
            <a:chExt cx="686942" cy="335644"/>
          </a:xfrm>
        </p:grpSpPr>
        <p:sp>
          <p:nvSpPr>
            <p:cNvPr name="Freeform 117" id="117"/>
            <p:cNvSpPr/>
            <p:nvPr/>
          </p:nvSpPr>
          <p:spPr>
            <a:xfrm>
              <a:off x="0" y="0"/>
              <a:ext cx="686942" cy="335644"/>
            </a:xfrm>
            <a:custGeom>
              <a:avLst/>
              <a:gdLst/>
              <a:ahLst/>
              <a:cxnLst/>
              <a:rect r="r" b="b" t="t" l="l"/>
              <a:pathLst>
                <a:path h="335644" w="686942">
                  <a:moveTo>
                    <a:pt x="0" y="0"/>
                  </a:moveTo>
                  <a:lnTo>
                    <a:pt x="686942" y="0"/>
                  </a:lnTo>
                  <a:lnTo>
                    <a:pt x="686942" y="335644"/>
                  </a:lnTo>
                  <a:lnTo>
                    <a:pt x="0" y="33564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Spends a lot of time on the internet figuring out concepts</a:t>
              </a: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3191666" y="2562820"/>
            <a:ext cx="2945599" cy="1108357"/>
            <a:chOff x="0" y="0"/>
            <a:chExt cx="775796" cy="291913"/>
          </a:xfrm>
        </p:grpSpPr>
        <p:sp>
          <p:nvSpPr>
            <p:cNvPr name="Freeform 120" id="120"/>
            <p:cNvSpPr/>
            <p:nvPr/>
          </p:nvSpPr>
          <p:spPr>
            <a:xfrm>
              <a:off x="0" y="0"/>
              <a:ext cx="775796" cy="291913"/>
            </a:xfrm>
            <a:custGeom>
              <a:avLst/>
              <a:gdLst/>
              <a:ahLst/>
              <a:cxnLst/>
              <a:rect r="r" b="b" t="t" l="l"/>
              <a:pathLst>
                <a:path h="291913" w="775796">
                  <a:moveTo>
                    <a:pt x="0" y="0"/>
                  </a:moveTo>
                  <a:lnTo>
                    <a:pt x="775796" y="0"/>
                  </a:lnTo>
                  <a:lnTo>
                    <a:pt x="775796" y="291913"/>
                  </a:lnTo>
                  <a:lnTo>
                    <a:pt x="0" y="29191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1" id="12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Hard to get a credit card for the first time because all the concepts are foreign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3175485" y="3893981"/>
            <a:ext cx="2933205" cy="938541"/>
            <a:chOff x="0" y="0"/>
            <a:chExt cx="772531" cy="247188"/>
          </a:xfrm>
        </p:grpSpPr>
        <p:sp>
          <p:nvSpPr>
            <p:cNvPr name="Freeform 123" id="123"/>
            <p:cNvSpPr/>
            <p:nvPr/>
          </p:nvSpPr>
          <p:spPr>
            <a:xfrm>
              <a:off x="0" y="0"/>
              <a:ext cx="772531" cy="247188"/>
            </a:xfrm>
            <a:custGeom>
              <a:avLst/>
              <a:gdLst/>
              <a:ahLst/>
              <a:cxnLst/>
              <a:rect r="r" b="b" t="t" l="l"/>
              <a:pathLst>
                <a:path h="247188" w="772531">
                  <a:moveTo>
                    <a:pt x="0" y="0"/>
                  </a:moveTo>
                  <a:lnTo>
                    <a:pt x="772531" y="0"/>
                  </a:lnTo>
                  <a:lnTo>
                    <a:pt x="772531" y="247188"/>
                  </a:lnTo>
                  <a:lnTo>
                    <a:pt x="0" y="24718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4" id="12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Complicated to pick what brokerage what type of stocks, what stocks to invest</a:t>
              </a: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15265083" y="2505073"/>
            <a:ext cx="2751443" cy="970565"/>
            <a:chOff x="0" y="0"/>
            <a:chExt cx="724660" cy="255622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724660" cy="255622"/>
            </a:xfrm>
            <a:custGeom>
              <a:avLst/>
              <a:gdLst/>
              <a:ahLst/>
              <a:cxnLst/>
              <a:rect r="r" b="b" t="t" l="l"/>
              <a:pathLst>
                <a:path h="255622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5622"/>
                  </a:lnTo>
                  <a:lnTo>
                    <a:pt x="0" y="25562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Everyone should learn about personal finance from a young age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1988845" y="3575605"/>
            <a:ext cx="3081358" cy="851941"/>
            <a:chOff x="0" y="0"/>
            <a:chExt cx="811551" cy="224380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811551" cy="224380"/>
            </a:xfrm>
            <a:custGeom>
              <a:avLst/>
              <a:gdLst/>
              <a:ahLst/>
              <a:cxnLst/>
              <a:rect r="r" b="b" t="t" l="l"/>
              <a:pathLst>
                <a:path h="224380" w="811551">
                  <a:moveTo>
                    <a:pt x="0" y="0"/>
                  </a:moveTo>
                  <a:lnTo>
                    <a:pt x="811551" y="0"/>
                  </a:lnTo>
                  <a:lnTo>
                    <a:pt x="811551" y="224380"/>
                  </a:lnTo>
                  <a:lnTo>
                    <a:pt x="0" y="2243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Every part of investing is separate (investing is separate than bank savings)</a:t>
              </a: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15265083" y="3635356"/>
            <a:ext cx="2751443" cy="970565"/>
            <a:chOff x="0" y="0"/>
            <a:chExt cx="724660" cy="255622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724660" cy="255622"/>
            </a:xfrm>
            <a:custGeom>
              <a:avLst/>
              <a:gdLst/>
              <a:ahLst/>
              <a:cxnLst/>
              <a:rect r="r" b="b" t="t" l="l"/>
              <a:pathLst>
                <a:path h="255622" w="724660">
                  <a:moveTo>
                    <a:pt x="0" y="0"/>
                  </a:moveTo>
                  <a:lnTo>
                    <a:pt x="724660" y="0"/>
                  </a:lnTo>
                  <a:lnTo>
                    <a:pt x="724660" y="255622"/>
                  </a:lnTo>
                  <a:lnTo>
                    <a:pt x="0" y="25562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19"/>
                </a:lnSpc>
              </a:pPr>
              <a:r>
                <a:rPr lang="en-US" sz="1599">
                  <a:solidFill>
                    <a:srgbClr val="A6A6A6"/>
                  </a:solidFill>
                  <a:latin typeface="DM Sans"/>
                </a:rPr>
                <a:t>Internet has a lot of trustworthy information on investing</a:t>
              </a: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693992" y="1532178"/>
            <a:ext cx="1872214" cy="2361803"/>
            <a:chOff x="0" y="0"/>
            <a:chExt cx="493093" cy="622039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493093" cy="622039"/>
            </a:xfrm>
            <a:custGeom>
              <a:avLst/>
              <a:gdLst/>
              <a:ahLst/>
              <a:cxnLst/>
              <a:rect r="r" b="b" t="t" l="l"/>
              <a:pathLst>
                <a:path h="622039" w="493093">
                  <a:moveTo>
                    <a:pt x="0" y="0"/>
                  </a:moveTo>
                  <a:lnTo>
                    <a:pt x="493093" y="0"/>
                  </a:lnTo>
                  <a:lnTo>
                    <a:pt x="493093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Personal finance knowledge and jargon is complicated</a:t>
              </a: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4362146" y="899139"/>
            <a:ext cx="2614562" cy="2091217"/>
            <a:chOff x="0" y="0"/>
            <a:chExt cx="688609" cy="550773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688609" cy="550773"/>
            </a:xfrm>
            <a:custGeom>
              <a:avLst/>
              <a:gdLst/>
              <a:ahLst/>
              <a:cxnLst/>
              <a:rect r="r" b="b" t="t" l="l"/>
              <a:pathLst>
                <a:path h="550773" w="688609">
                  <a:moveTo>
                    <a:pt x="0" y="0"/>
                  </a:moveTo>
                  <a:lnTo>
                    <a:pt x="688609" y="0"/>
                  </a:lnTo>
                  <a:lnTo>
                    <a:pt x="688609" y="550773"/>
                  </a:lnTo>
                  <a:lnTo>
                    <a:pt x="0" y="550773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Investing is necessary to meet financial goals in the future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4231271" y="6399730"/>
            <a:ext cx="2115544" cy="2361803"/>
            <a:chOff x="0" y="0"/>
            <a:chExt cx="557180" cy="622039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557180" cy="622039"/>
            </a:xfrm>
            <a:custGeom>
              <a:avLst/>
              <a:gdLst/>
              <a:ahLst/>
              <a:cxnLst/>
              <a:rect r="r" b="b" t="t" l="l"/>
              <a:pathLst>
                <a:path h="622039" w="557180">
                  <a:moveTo>
                    <a:pt x="0" y="0"/>
                  </a:moveTo>
                  <a:lnTo>
                    <a:pt x="557180" y="0"/>
                  </a:lnTo>
                  <a:lnTo>
                    <a:pt x="557180" y="622039"/>
                  </a:lnTo>
                  <a:lnTo>
                    <a:pt x="0" y="622039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Spent a lot of time researching online and asking others to learn investing</a:t>
              </a: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2652378" y="1025782"/>
            <a:ext cx="3809426" cy="2091217"/>
            <a:chOff x="0" y="0"/>
            <a:chExt cx="1003306" cy="550773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1003306" cy="550773"/>
            </a:xfrm>
            <a:custGeom>
              <a:avLst/>
              <a:gdLst/>
              <a:ahLst/>
              <a:cxnLst/>
              <a:rect r="r" b="b" t="t" l="l"/>
              <a:pathLst>
                <a:path h="550773" w="1003306">
                  <a:moveTo>
                    <a:pt x="0" y="0"/>
                  </a:moveTo>
                  <a:lnTo>
                    <a:pt x="1003306" y="0"/>
                  </a:lnTo>
                  <a:lnTo>
                    <a:pt x="1003306" y="550773"/>
                  </a:lnTo>
                  <a:lnTo>
                    <a:pt x="0" y="550773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Financial advisors or tribal knowledge can help make easier, and better, financial decisions for you</a:t>
              </a: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10318879" y="6776941"/>
            <a:ext cx="2746404" cy="1339334"/>
            <a:chOff x="0" y="0"/>
            <a:chExt cx="723333" cy="352746"/>
          </a:xfrm>
        </p:grpSpPr>
        <p:sp>
          <p:nvSpPr>
            <p:cNvPr name="Freeform 147" id="147"/>
            <p:cNvSpPr/>
            <p:nvPr/>
          </p:nvSpPr>
          <p:spPr>
            <a:xfrm>
              <a:off x="0" y="0"/>
              <a:ext cx="723333" cy="352746"/>
            </a:xfrm>
            <a:custGeom>
              <a:avLst/>
              <a:gdLst/>
              <a:ahLst/>
              <a:cxnLst/>
              <a:rect r="r" b="b" t="t" l="l"/>
              <a:pathLst>
                <a:path h="352746" w="723333">
                  <a:moveTo>
                    <a:pt x="0" y="0"/>
                  </a:moveTo>
                  <a:lnTo>
                    <a:pt x="723333" y="0"/>
                  </a:lnTo>
                  <a:lnTo>
                    <a:pt x="723333" y="352746"/>
                  </a:lnTo>
                  <a:lnTo>
                    <a:pt x="0" y="352746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Properly learning about investing takes a lot of time</a:t>
              </a:r>
            </a:p>
          </p:txBody>
        </p:sp>
      </p:grpSp>
      <p:grpSp>
        <p:nvGrpSpPr>
          <p:cNvPr name="Group 149" id="149"/>
          <p:cNvGrpSpPr/>
          <p:nvPr/>
        </p:nvGrpSpPr>
        <p:grpSpPr>
          <a:xfrm rot="0">
            <a:off x="14202061" y="7053842"/>
            <a:ext cx="2259744" cy="1607280"/>
            <a:chOff x="0" y="0"/>
            <a:chExt cx="595159" cy="423316"/>
          </a:xfrm>
        </p:grpSpPr>
        <p:sp>
          <p:nvSpPr>
            <p:cNvPr name="Freeform 150" id="150"/>
            <p:cNvSpPr/>
            <p:nvPr/>
          </p:nvSpPr>
          <p:spPr>
            <a:xfrm>
              <a:off x="0" y="0"/>
              <a:ext cx="595159" cy="423317"/>
            </a:xfrm>
            <a:custGeom>
              <a:avLst/>
              <a:gdLst/>
              <a:ahLst/>
              <a:cxnLst/>
              <a:rect r="r" b="b" t="t" l="l"/>
              <a:pathLst>
                <a:path h="423317" w="595159">
                  <a:moveTo>
                    <a:pt x="0" y="0"/>
                  </a:moveTo>
                  <a:lnTo>
                    <a:pt x="595159" y="0"/>
                  </a:lnTo>
                  <a:lnTo>
                    <a:pt x="595159" y="423317"/>
                  </a:lnTo>
                  <a:lnTo>
                    <a:pt x="0" y="423317"/>
                  </a:lnTo>
                  <a:close/>
                </a:path>
              </a:pathLst>
            </a:custGeom>
            <a:solidFill>
              <a:srgbClr val="FFEDAD"/>
            </a:solidFill>
          </p:spPr>
        </p:sp>
        <p:sp>
          <p:nvSpPr>
            <p:cNvPr name="TextBox 151" id="15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DM Sans Bold"/>
                </a:rPr>
                <a:t>Impedence of investing and learning about investing</a:t>
              </a:r>
            </a:p>
          </p:txBody>
        </p:sp>
      </p:grpSp>
      <p:grpSp>
        <p:nvGrpSpPr>
          <p:cNvPr name="Group 152" id="152"/>
          <p:cNvGrpSpPr>
            <a:grpSpLocks noChangeAspect="true"/>
          </p:cNvGrpSpPr>
          <p:nvPr/>
        </p:nvGrpSpPr>
        <p:grpSpPr>
          <a:xfrm rot="0">
            <a:off x="8428433" y="4403982"/>
            <a:ext cx="1431135" cy="1479036"/>
            <a:chOff x="0" y="0"/>
            <a:chExt cx="6362700" cy="6575666"/>
          </a:xfrm>
        </p:grpSpPr>
        <p:sp>
          <p:nvSpPr>
            <p:cNvPr name="Freeform 153" id="153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r="r" b="b" t="t" l="l"/>
              <a:pathLst>
                <a:path h="6562979" w="6350012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1676" r="-1676" t="0" b="0"/>
              </a:stretch>
            </a:blipFill>
          </p:spPr>
        </p:sp>
      </p:grp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24144" y="1693838"/>
            <a:ext cx="10108313" cy="3652590"/>
            <a:chOff x="0" y="0"/>
            <a:chExt cx="1528186" cy="55220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People have trouble learning more about investing because of the daunting amount of things to learn and challenge in finding trustworthy information.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4938" y="1693838"/>
            <a:ext cx="5445606" cy="3652590"/>
            <a:chOff x="0" y="0"/>
            <a:chExt cx="16576462" cy="1111851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924144" y="5749762"/>
            <a:ext cx="10108313" cy="3652590"/>
            <a:chOff x="0" y="0"/>
            <a:chExt cx="1528186" cy="55220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Step by step personal finance education that empowers people to find trustworthy sources.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4938" y="5749762"/>
            <a:ext cx="5445606" cy="3652590"/>
            <a:chOff x="0" y="0"/>
            <a:chExt cx="16576462" cy="1111851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120417" y="2805758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Insight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20417" y="6861682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Need!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24144" y="1693838"/>
            <a:ext cx="10108313" cy="3652590"/>
            <a:chOff x="0" y="0"/>
            <a:chExt cx="1528186" cy="55220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People (children) learn finance principles better from real world examples.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4938" y="1693838"/>
            <a:ext cx="5445606" cy="3652590"/>
            <a:chOff x="0" y="0"/>
            <a:chExt cx="16576462" cy="1111851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924144" y="5749762"/>
            <a:ext cx="10108313" cy="3652590"/>
            <a:chOff x="0" y="0"/>
            <a:chExt cx="1528186" cy="55220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Personal finance education that is based on real world example and enables simulated practices.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4938" y="5749762"/>
            <a:ext cx="5445606" cy="3652590"/>
            <a:chOff x="0" y="0"/>
            <a:chExt cx="16576462" cy="1111851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120417" y="2805758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Insight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20417" y="6861682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Need!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24144" y="1693838"/>
            <a:ext cx="10108313" cy="3652590"/>
            <a:chOff x="0" y="0"/>
            <a:chExt cx="1528186" cy="55220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People chose not to invest because of the time it takes to understand concepts, keep up-to-date, and consistently think about investment decisions.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4938" y="1693838"/>
            <a:ext cx="5445606" cy="3652590"/>
            <a:chOff x="0" y="0"/>
            <a:chExt cx="16576462" cy="1111851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924144" y="5749762"/>
            <a:ext cx="10108313" cy="3652590"/>
            <a:chOff x="0" y="0"/>
            <a:chExt cx="1528186" cy="55220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Low-friction path from goal (percentage of income or percent in investment categories) to automatically completed nuances of platform, which company, or investment amount.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4938" y="5749762"/>
            <a:ext cx="5445606" cy="3652590"/>
            <a:chOff x="0" y="0"/>
            <a:chExt cx="16576462" cy="1111851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120417" y="2805758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Insight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20417" y="6861682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Need!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74768" y="325524"/>
            <a:ext cx="1657689" cy="800024"/>
            <a:chOff x="0" y="0"/>
            <a:chExt cx="309938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09938" cy="149581"/>
            </a:xfrm>
            <a:custGeom>
              <a:avLst/>
              <a:gdLst/>
              <a:ahLst/>
              <a:cxnLst/>
              <a:rect r="r" b="b" t="t" l="l"/>
              <a:pathLst>
                <a:path h="149581" w="309938">
                  <a:moveTo>
                    <a:pt x="46703" y="0"/>
                  </a:moveTo>
                  <a:lnTo>
                    <a:pt x="263235" y="0"/>
                  </a:lnTo>
                  <a:cubicBezTo>
                    <a:pt x="289029" y="0"/>
                    <a:pt x="309938" y="20910"/>
                    <a:pt x="309938" y="46703"/>
                  </a:cubicBezTo>
                  <a:lnTo>
                    <a:pt x="309938" y="102878"/>
                  </a:lnTo>
                  <a:cubicBezTo>
                    <a:pt x="309938" y="115264"/>
                    <a:pt x="305018" y="127143"/>
                    <a:pt x="296259" y="135902"/>
                  </a:cubicBezTo>
                  <a:cubicBezTo>
                    <a:pt x="287501" y="144660"/>
                    <a:pt x="275622" y="149581"/>
                    <a:pt x="263235" y="149581"/>
                  </a:cubicBezTo>
                  <a:lnTo>
                    <a:pt x="46703" y="149581"/>
                  </a:lnTo>
                  <a:cubicBezTo>
                    <a:pt x="20910" y="149581"/>
                    <a:pt x="0" y="128671"/>
                    <a:pt x="0" y="102878"/>
                  </a:cubicBezTo>
                  <a:lnTo>
                    <a:pt x="0" y="46703"/>
                  </a:lnTo>
                  <a:cubicBezTo>
                    <a:pt x="0" y="34317"/>
                    <a:pt x="4920" y="22438"/>
                    <a:pt x="13679" y="13679"/>
                  </a:cubicBezTo>
                  <a:cubicBezTo>
                    <a:pt x="22438" y="4920"/>
                    <a:pt x="34317" y="0"/>
                    <a:pt x="46703" y="0"/>
                  </a:cubicBezTo>
                  <a:close/>
                </a:path>
              </a:pathLst>
            </a:custGeom>
            <a:solidFill>
              <a:srgbClr val="FFA2A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Analysis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24144" y="1693838"/>
            <a:ext cx="10108313" cy="3652590"/>
            <a:chOff x="0" y="0"/>
            <a:chExt cx="1528186" cy="55220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As people have higher incomes and compensation packages, it is impossible to make optimized financial decisions by oneself. Thus, people chose to minimize investing or limit to just index funds.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4938" y="1693838"/>
            <a:ext cx="5445606" cy="3652590"/>
            <a:chOff x="0" y="0"/>
            <a:chExt cx="16576462" cy="1111851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924144" y="5749762"/>
            <a:ext cx="10108313" cy="3652590"/>
            <a:chOff x="0" y="0"/>
            <a:chExt cx="1528186" cy="552203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528186" cy="552203"/>
            </a:xfrm>
            <a:custGeom>
              <a:avLst/>
              <a:gdLst/>
              <a:ahLst/>
              <a:cxnLst/>
              <a:rect r="r" b="b" t="t" l="l"/>
              <a:pathLst>
                <a:path h="552203" w="1528186">
                  <a:moveTo>
                    <a:pt x="11488" y="0"/>
                  </a:moveTo>
                  <a:lnTo>
                    <a:pt x="1516698" y="0"/>
                  </a:lnTo>
                  <a:cubicBezTo>
                    <a:pt x="1519745" y="0"/>
                    <a:pt x="1522667" y="1210"/>
                    <a:pt x="1524821" y="3365"/>
                  </a:cubicBezTo>
                  <a:cubicBezTo>
                    <a:pt x="1526976" y="5519"/>
                    <a:pt x="1528186" y="8442"/>
                    <a:pt x="1528186" y="11488"/>
                  </a:cubicBezTo>
                  <a:lnTo>
                    <a:pt x="1528186" y="540714"/>
                  </a:lnTo>
                  <a:cubicBezTo>
                    <a:pt x="1528186" y="543761"/>
                    <a:pt x="1526976" y="546683"/>
                    <a:pt x="1524821" y="548838"/>
                  </a:cubicBezTo>
                  <a:cubicBezTo>
                    <a:pt x="1522667" y="550992"/>
                    <a:pt x="1519745" y="552203"/>
                    <a:pt x="1516698" y="552203"/>
                  </a:cubicBezTo>
                  <a:lnTo>
                    <a:pt x="11488" y="552203"/>
                  </a:lnTo>
                  <a:cubicBezTo>
                    <a:pt x="8442" y="552203"/>
                    <a:pt x="5519" y="550992"/>
                    <a:pt x="3365" y="548838"/>
                  </a:cubicBezTo>
                  <a:cubicBezTo>
                    <a:pt x="1210" y="546683"/>
                    <a:pt x="0" y="543761"/>
                    <a:pt x="0" y="540714"/>
                  </a:cubicBezTo>
                  <a:lnTo>
                    <a:pt x="0" y="11488"/>
                  </a:lnTo>
                  <a:cubicBezTo>
                    <a:pt x="0" y="8442"/>
                    <a:pt x="1210" y="5519"/>
                    <a:pt x="3365" y="3365"/>
                  </a:cubicBezTo>
                  <a:cubicBezTo>
                    <a:pt x="5519" y="1210"/>
                    <a:pt x="8442" y="0"/>
                    <a:pt x="11488" y="0"/>
                  </a:cubicBezTo>
                  <a:close/>
                </a:path>
              </a:pathLst>
            </a:custGeom>
            <a:solidFill>
              <a:srgbClr val="F1F1F1"/>
            </a:solidFill>
            <a:ln w="333375">
              <a:solidFill>
                <a:srgbClr val="F1F1F1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000000"/>
                  </a:solidFill>
                  <a:latin typeface="DM Sans"/>
                </a:rPr>
                <a:t>Accessible financial advisors to folks that don't have financial background or even strong finances.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4938" y="5749762"/>
            <a:ext cx="5445606" cy="3652590"/>
            <a:chOff x="0" y="0"/>
            <a:chExt cx="16576462" cy="1111851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6576463" cy="11118510"/>
            </a:xfrm>
            <a:custGeom>
              <a:avLst/>
              <a:gdLst/>
              <a:ahLst/>
              <a:cxnLst/>
              <a:rect r="r" b="b" t="t" l="l"/>
              <a:pathLst>
                <a:path h="11118510" w="16576463">
                  <a:moveTo>
                    <a:pt x="1627166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813710"/>
                  </a:lnTo>
                  <a:cubicBezTo>
                    <a:pt x="0" y="10982620"/>
                    <a:pt x="135890" y="11118510"/>
                    <a:pt x="304800" y="11118510"/>
                  </a:cubicBezTo>
                  <a:lnTo>
                    <a:pt x="16271663" y="11118510"/>
                  </a:lnTo>
                  <a:cubicBezTo>
                    <a:pt x="16440572" y="11118510"/>
                    <a:pt x="16576463" y="10982620"/>
                    <a:pt x="16576463" y="10813710"/>
                  </a:cubicBezTo>
                  <a:lnTo>
                    <a:pt x="16576463" y="304800"/>
                  </a:lnTo>
                  <a:cubicBezTo>
                    <a:pt x="16576463" y="135890"/>
                    <a:pt x="16440572" y="0"/>
                    <a:pt x="16271663" y="0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120417" y="2805758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Insight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20417" y="6861682"/>
            <a:ext cx="357464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Need!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881357" y="325524"/>
            <a:ext cx="1151099" cy="800024"/>
            <a:chOff x="0" y="0"/>
            <a:chExt cx="215221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15221" cy="149581"/>
            </a:xfrm>
            <a:custGeom>
              <a:avLst/>
              <a:gdLst/>
              <a:ahLst/>
              <a:cxnLst/>
              <a:rect r="r" b="b" t="t" l="l"/>
              <a:pathLst>
                <a:path h="149581" w="215221">
                  <a:moveTo>
                    <a:pt x="67257" y="0"/>
                  </a:moveTo>
                  <a:lnTo>
                    <a:pt x="147964" y="0"/>
                  </a:lnTo>
                  <a:cubicBezTo>
                    <a:pt x="165802" y="0"/>
                    <a:pt x="182909" y="7086"/>
                    <a:pt x="195522" y="19699"/>
                  </a:cubicBezTo>
                  <a:cubicBezTo>
                    <a:pt x="208135" y="32312"/>
                    <a:pt x="215221" y="49419"/>
                    <a:pt x="215221" y="67257"/>
                  </a:cubicBezTo>
                  <a:lnTo>
                    <a:pt x="215221" y="82324"/>
                  </a:lnTo>
                  <a:cubicBezTo>
                    <a:pt x="215221" y="100161"/>
                    <a:pt x="208135" y="117268"/>
                    <a:pt x="195522" y="129882"/>
                  </a:cubicBezTo>
                  <a:cubicBezTo>
                    <a:pt x="182909" y="142495"/>
                    <a:pt x="165802" y="149581"/>
                    <a:pt x="147964" y="149581"/>
                  </a:cubicBezTo>
                  <a:lnTo>
                    <a:pt x="67257" y="149581"/>
                  </a:lnTo>
                  <a:cubicBezTo>
                    <a:pt x="49419" y="149581"/>
                    <a:pt x="32312" y="142495"/>
                    <a:pt x="19699" y="129882"/>
                  </a:cubicBezTo>
                  <a:cubicBezTo>
                    <a:pt x="7086" y="117268"/>
                    <a:pt x="0" y="100161"/>
                    <a:pt x="0" y="82324"/>
                  </a:cubicBezTo>
                  <a:lnTo>
                    <a:pt x="0" y="67257"/>
                  </a:lnTo>
                  <a:cubicBezTo>
                    <a:pt x="0" y="49419"/>
                    <a:pt x="7086" y="32312"/>
                    <a:pt x="19699" y="19699"/>
                  </a:cubicBezTo>
                  <a:cubicBezTo>
                    <a:pt x="32312" y="7086"/>
                    <a:pt x="49419" y="0"/>
                    <a:pt x="67257" y="0"/>
                  </a:cubicBezTo>
                  <a:close/>
                </a:path>
              </a:pathLst>
            </a:custGeom>
            <a:solidFill>
              <a:srgbClr val="35A1F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Intro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3170" t="0" r="3170" b="0"/>
          <a:stretch>
            <a:fillRect/>
          </a:stretch>
        </p:blipFill>
        <p:spPr>
          <a:xfrm flipH="false" flipV="false" rot="0">
            <a:off x="6346911" y="3535709"/>
            <a:ext cx="3377063" cy="480759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80285" y="841884"/>
            <a:ext cx="865346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Domain Selection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80285" y="2823239"/>
            <a:ext cx="346271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DM Sans"/>
              </a:rPr>
              <a:t>1 Brainstorm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96138" y="3919855"/>
            <a:ext cx="2231008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Concepts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Categories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Problems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Italics"/>
              </a:rPr>
              <a:t>within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Past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Present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Future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73283" y="2823239"/>
            <a:ext cx="346271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DM Sans"/>
              </a:rPr>
              <a:t>2 Narrow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06436" y="3919855"/>
            <a:ext cx="4596408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Are we interested?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What is the scope of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innovation currently?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Does it relate to time?</a:t>
            </a:r>
          </a:p>
        </p:txBody>
      </p:sp>
      <p:sp>
        <p:nvSpPr>
          <p:cNvPr name="AutoShape 14" id="14"/>
          <p:cNvSpPr/>
          <p:nvPr/>
        </p:nvSpPr>
        <p:spPr>
          <a:xfrm rot="-3333016">
            <a:off x="4623318" y="4830532"/>
            <a:ext cx="167639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5" id="15"/>
          <p:cNvSpPr/>
          <p:nvPr/>
        </p:nvSpPr>
        <p:spPr>
          <a:xfrm rot="3281430">
            <a:off x="4678386" y="6936508"/>
            <a:ext cx="159352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6" id="16"/>
          <p:cNvSpPr/>
          <p:nvPr/>
        </p:nvSpPr>
        <p:spPr>
          <a:xfrm rot="3140852">
            <a:off x="9803547" y="4816848"/>
            <a:ext cx="175121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7" id="17"/>
          <p:cNvSpPr/>
          <p:nvPr/>
        </p:nvSpPr>
        <p:spPr>
          <a:xfrm rot="-2963570">
            <a:off x="9831513" y="6941437"/>
            <a:ext cx="169317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80285" y="3198628"/>
            <a:ext cx="10305393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Final Problem Domain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5523289"/>
            <a:ext cx="1416718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DM Sans"/>
              </a:rPr>
              <a:t>Financial literacy in the stock market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881357" y="325524"/>
            <a:ext cx="1151099" cy="800024"/>
            <a:chOff x="0" y="0"/>
            <a:chExt cx="215221" cy="14958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15221" cy="149581"/>
            </a:xfrm>
            <a:custGeom>
              <a:avLst/>
              <a:gdLst/>
              <a:ahLst/>
              <a:cxnLst/>
              <a:rect r="r" b="b" t="t" l="l"/>
              <a:pathLst>
                <a:path h="149581" w="215221">
                  <a:moveTo>
                    <a:pt x="67257" y="0"/>
                  </a:moveTo>
                  <a:lnTo>
                    <a:pt x="147964" y="0"/>
                  </a:lnTo>
                  <a:cubicBezTo>
                    <a:pt x="165802" y="0"/>
                    <a:pt x="182909" y="7086"/>
                    <a:pt x="195522" y="19699"/>
                  </a:cubicBezTo>
                  <a:cubicBezTo>
                    <a:pt x="208135" y="32312"/>
                    <a:pt x="215221" y="49419"/>
                    <a:pt x="215221" y="67257"/>
                  </a:cubicBezTo>
                  <a:lnTo>
                    <a:pt x="215221" y="82324"/>
                  </a:lnTo>
                  <a:cubicBezTo>
                    <a:pt x="215221" y="100161"/>
                    <a:pt x="208135" y="117268"/>
                    <a:pt x="195522" y="129882"/>
                  </a:cubicBezTo>
                  <a:cubicBezTo>
                    <a:pt x="182909" y="142495"/>
                    <a:pt x="165802" y="149581"/>
                    <a:pt x="147964" y="149581"/>
                  </a:cubicBezTo>
                  <a:lnTo>
                    <a:pt x="67257" y="149581"/>
                  </a:lnTo>
                  <a:cubicBezTo>
                    <a:pt x="49419" y="149581"/>
                    <a:pt x="32312" y="142495"/>
                    <a:pt x="19699" y="129882"/>
                  </a:cubicBezTo>
                  <a:cubicBezTo>
                    <a:pt x="7086" y="117268"/>
                    <a:pt x="0" y="100161"/>
                    <a:pt x="0" y="82324"/>
                  </a:cubicBezTo>
                  <a:lnTo>
                    <a:pt x="0" y="67257"/>
                  </a:lnTo>
                  <a:cubicBezTo>
                    <a:pt x="0" y="49419"/>
                    <a:pt x="7086" y="32312"/>
                    <a:pt x="19699" y="19699"/>
                  </a:cubicBezTo>
                  <a:cubicBezTo>
                    <a:pt x="32312" y="7086"/>
                    <a:pt x="49419" y="0"/>
                    <a:pt x="67257" y="0"/>
                  </a:cubicBezTo>
                  <a:close/>
                </a:path>
              </a:pathLst>
            </a:custGeom>
            <a:solidFill>
              <a:srgbClr val="35A1F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Intro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FDC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331" y="5266501"/>
            <a:ext cx="1077748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560"/>
              </a:lnSpc>
            </a:pPr>
            <a:r>
              <a:rPr lang="en-US" sz="9600">
                <a:solidFill>
                  <a:srgbClr val="000000"/>
                </a:solidFill>
                <a:latin typeface="DM Sans Bold"/>
              </a:rPr>
              <a:t>Methodology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331" y="6781840"/>
            <a:ext cx="1192500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"/>
              </a:rPr>
              <a:t>Participant selection &amp; interiew setup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944331" y="2618065"/>
            <a:ext cx="1143061" cy="1220701"/>
            <a:chOff x="0" y="0"/>
            <a:chExt cx="812800" cy="868007"/>
          </a:xfrm>
        </p:grpSpPr>
        <p:sp>
          <p:nvSpPr>
            <p:cNvPr name="Freeform 5" id="5"/>
            <p:cNvSpPr/>
            <p:nvPr/>
          </p:nvSpPr>
          <p:spPr>
            <a:xfrm>
              <a:off x="-25667" y="0"/>
              <a:ext cx="864134" cy="868007"/>
            </a:xfrm>
            <a:custGeom>
              <a:avLst/>
              <a:gdLst/>
              <a:ahLst/>
              <a:cxnLst/>
              <a:rect r="r" b="b" t="t" l="l"/>
              <a:pathLst>
                <a:path h="868007" w="864134">
                  <a:moveTo>
                    <a:pt x="432067" y="0"/>
                  </a:moveTo>
                  <a:cubicBezTo>
                    <a:pt x="671003" y="1069"/>
                    <a:pt x="864134" y="195065"/>
                    <a:pt x="864134" y="434004"/>
                  </a:cubicBezTo>
                  <a:cubicBezTo>
                    <a:pt x="864134" y="672942"/>
                    <a:pt x="671003" y="866939"/>
                    <a:pt x="432067" y="868007"/>
                  </a:cubicBezTo>
                  <a:cubicBezTo>
                    <a:pt x="193131" y="866939"/>
                    <a:pt x="0" y="672942"/>
                    <a:pt x="0" y="434004"/>
                  </a:cubicBezTo>
                  <a:cubicBezTo>
                    <a:pt x="0" y="195065"/>
                    <a:pt x="193131" y="1069"/>
                    <a:pt x="4320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00"/>
                </a:lnSpc>
              </a:pPr>
              <a:r>
                <a:rPr lang="en-US" sz="4800" spc="-96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25524"/>
            <a:ext cx="703176" cy="70317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99"/>
                </a:lnSpc>
              </a:pPr>
              <a:r>
                <a:rPr lang="en-US" sz="2199" spc="-43">
                  <a:solidFill>
                    <a:srgbClr val="FFFFFF"/>
                  </a:solidFill>
                  <a:latin typeface="DM Sans"/>
                </a:rPr>
                <a:t>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68178" y="277100"/>
            <a:ext cx="2164279" cy="800024"/>
            <a:chOff x="0" y="0"/>
            <a:chExt cx="404656" cy="14958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404656" cy="149581"/>
            </a:xfrm>
            <a:custGeom>
              <a:avLst/>
              <a:gdLst/>
              <a:ahLst/>
              <a:cxnLst/>
              <a:rect r="r" b="b" t="t" l="l"/>
              <a:pathLst>
                <a:path h="149581" w="404656">
                  <a:moveTo>
                    <a:pt x="35771" y="0"/>
                  </a:moveTo>
                  <a:lnTo>
                    <a:pt x="368884" y="0"/>
                  </a:lnTo>
                  <a:cubicBezTo>
                    <a:pt x="388640" y="0"/>
                    <a:pt x="404656" y="16015"/>
                    <a:pt x="404656" y="35771"/>
                  </a:cubicBezTo>
                  <a:lnTo>
                    <a:pt x="404656" y="113809"/>
                  </a:lnTo>
                  <a:cubicBezTo>
                    <a:pt x="404656" y="133565"/>
                    <a:pt x="388640" y="149581"/>
                    <a:pt x="368884" y="149581"/>
                  </a:cubicBezTo>
                  <a:lnTo>
                    <a:pt x="35771" y="149581"/>
                  </a:lnTo>
                  <a:cubicBezTo>
                    <a:pt x="16015" y="149581"/>
                    <a:pt x="0" y="133565"/>
                    <a:pt x="0" y="113809"/>
                  </a:cubicBezTo>
                  <a:lnTo>
                    <a:pt x="0" y="35771"/>
                  </a:lnTo>
                  <a:cubicBezTo>
                    <a:pt x="0" y="16015"/>
                    <a:pt x="16015" y="0"/>
                    <a:pt x="3577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DM Sans"/>
                </a:rPr>
                <a:t>Methodology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80285" y="841884"/>
            <a:ext cx="10944137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DM Sans Bold"/>
              </a:rPr>
              <a:t>Participant Selection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390018" y="2268674"/>
            <a:ext cx="4840198" cy="1935457"/>
            <a:chOff x="0" y="0"/>
            <a:chExt cx="1441013" cy="576220"/>
          </a:xfrm>
        </p:grpSpPr>
        <p:sp>
          <p:nvSpPr>
            <p:cNvPr name="Freeform 10" id="10"/>
            <p:cNvSpPr/>
            <p:nvPr/>
          </p:nvSpPr>
          <p:spPr>
            <a:xfrm>
              <a:off x="32491" y="6379"/>
              <a:ext cx="1376030" cy="563462"/>
            </a:xfrm>
            <a:custGeom>
              <a:avLst/>
              <a:gdLst/>
              <a:ahLst/>
              <a:cxnLst/>
              <a:rect r="r" b="b" t="t" l="l"/>
              <a:pathLst>
                <a:path h="563462" w="1376030">
                  <a:moveTo>
                    <a:pt x="732571" y="11437"/>
                  </a:moveTo>
                  <a:lnTo>
                    <a:pt x="1363967" y="263915"/>
                  </a:lnTo>
                  <a:cubicBezTo>
                    <a:pt x="1371253" y="266828"/>
                    <a:pt x="1376031" y="273884"/>
                    <a:pt x="1376031" y="281731"/>
                  </a:cubicBezTo>
                  <a:cubicBezTo>
                    <a:pt x="1376031" y="289578"/>
                    <a:pt x="1371253" y="296634"/>
                    <a:pt x="1363967" y="299547"/>
                  </a:cubicBezTo>
                  <a:lnTo>
                    <a:pt x="732571" y="552025"/>
                  </a:lnTo>
                  <a:cubicBezTo>
                    <a:pt x="703968" y="563462"/>
                    <a:pt x="672063" y="563462"/>
                    <a:pt x="643461" y="552025"/>
                  </a:cubicBezTo>
                  <a:lnTo>
                    <a:pt x="12064" y="299547"/>
                  </a:lnTo>
                  <a:cubicBezTo>
                    <a:pt x="4778" y="296634"/>
                    <a:pt x="0" y="289578"/>
                    <a:pt x="0" y="281731"/>
                  </a:cubicBezTo>
                  <a:cubicBezTo>
                    <a:pt x="0" y="273884"/>
                    <a:pt x="4778" y="266828"/>
                    <a:pt x="12064" y="263915"/>
                  </a:cubicBezTo>
                  <a:lnTo>
                    <a:pt x="643461" y="11437"/>
                  </a:lnTo>
                  <a:cubicBezTo>
                    <a:pt x="672063" y="0"/>
                    <a:pt x="703968" y="0"/>
                    <a:pt x="732571" y="11437"/>
                  </a:cubicBezTo>
                  <a:close/>
                </a:path>
              </a:pathLst>
            </a:custGeom>
            <a:solidFill>
              <a:srgbClr val="D5FDD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Financial literacy of the stock market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076227" y="3133622"/>
            <a:ext cx="2193446" cy="782819"/>
            <a:chOff x="0" y="0"/>
            <a:chExt cx="1323058" cy="472186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323058" cy="472186"/>
            </a:xfrm>
            <a:custGeom>
              <a:avLst/>
              <a:gdLst/>
              <a:ahLst/>
              <a:cxnLst/>
              <a:rect r="r" b="b" t="t" l="l"/>
              <a:pathLst>
                <a:path h="472186" w="1323058">
                  <a:moveTo>
                    <a:pt x="158831" y="0"/>
                  </a:moveTo>
                  <a:lnTo>
                    <a:pt x="1164227" y="0"/>
                  </a:lnTo>
                  <a:cubicBezTo>
                    <a:pt x="1251947" y="0"/>
                    <a:pt x="1323058" y="71111"/>
                    <a:pt x="1323058" y="158831"/>
                  </a:cubicBezTo>
                  <a:lnTo>
                    <a:pt x="1323058" y="313355"/>
                  </a:lnTo>
                  <a:cubicBezTo>
                    <a:pt x="1323058" y="401075"/>
                    <a:pt x="1251947" y="472186"/>
                    <a:pt x="1164227" y="472186"/>
                  </a:cubicBezTo>
                  <a:lnTo>
                    <a:pt x="158831" y="472186"/>
                  </a:lnTo>
                  <a:cubicBezTo>
                    <a:pt x="71111" y="472186"/>
                    <a:pt x="0" y="401075"/>
                    <a:pt x="0" y="313355"/>
                  </a:cubicBezTo>
                  <a:lnTo>
                    <a:pt x="0" y="158831"/>
                  </a:lnTo>
                  <a:cubicBezTo>
                    <a:pt x="0" y="71111"/>
                    <a:pt x="71111" y="0"/>
                    <a:pt x="158831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999"/>
                </a:lnSpc>
              </a:pPr>
              <a:r>
                <a:rPr lang="en-US" sz="2499">
                  <a:solidFill>
                    <a:srgbClr val="000000"/>
                  </a:solidFill>
                  <a:latin typeface="DM Sans"/>
                </a:rPr>
                <a:t>Age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 rot="-426624">
            <a:off x="4260707" y="3356904"/>
            <a:ext cx="233176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DAFONVIzrvM</dc:identifier>
  <dcterms:modified xsi:type="dcterms:W3CDTF">2011-08-01T06:04:30Z</dcterms:modified>
  <cp:revision>1</cp:revision>
  <dc:title>Needfinding</dc:title>
</cp:coreProperties>
</file>