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Caveat"/>
      <p:regular r:id="rId31"/>
      <p:bold r:id="rId32"/>
    </p:embeddedFont>
    <p:embeddedFont>
      <p:font typeface="Lobster"/>
      <p:regular r:id="rId33"/>
    </p:embeddedFont>
    <p:embeddedFont>
      <p:font typeface="Montserra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2B46FB-B88A-49B1-9801-863BC0AE29AF}">
  <a:tblStyle styleId="{F22B46FB-B88A-49B1-9801-863BC0AE29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aveat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obster-regular.fntdata"/><Relationship Id="rId10" Type="http://schemas.openxmlformats.org/officeDocument/2006/relationships/slide" Target="slides/slide4.xml"/><Relationship Id="rId32" Type="http://schemas.openxmlformats.org/officeDocument/2006/relationships/font" Target="fonts/Caveat-bold.fntdata"/><Relationship Id="rId13" Type="http://schemas.openxmlformats.org/officeDocument/2006/relationships/slide" Target="slides/slide7.xml"/><Relationship Id="rId35" Type="http://schemas.openxmlformats.org/officeDocument/2006/relationships/font" Target="fonts/Montserrat-bold.fntdata"/><Relationship Id="rId12" Type="http://schemas.openxmlformats.org/officeDocument/2006/relationships/slide" Target="slides/slide6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20e7b5fe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a20e7b5fe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a20e7b5fe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a20e7b5fe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20e7b5fe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a20e7b5fe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a20e7b5fe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a20e7b5fe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a20e7b5fe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a20e7b5fe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a20e7b5fe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a20e7b5fe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0597b263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a0597b263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a20e7b5fe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a20e7b5fe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a0597b263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a0597b263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a0597b2633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a0597b2633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a0597b263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a0597b263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a1a392a0c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a1a392a0c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a1a392a0c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a1a392a0c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a0597b263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a0597b263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a0597b263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a0597b263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a0597b263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a0597b263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a0597b263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a0597b263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a29d00d4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a29d00d4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a20e7b5f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a20e7b5f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a0597b263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a0597b263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a0597b263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a0597b263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a0597b263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a0597b263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a29d00d4b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a29d00d4b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rive.google.com/file/d/1rhl_w9GXxXw1Ei7fRh37joqUpLj3ZHOr/view?usp=share_li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094725" y="1553700"/>
            <a:ext cx="2719500" cy="156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Trove</a:t>
            </a:r>
            <a:endParaRPr sz="96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86125" y="3049501"/>
            <a:ext cx="23955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Treasure your memories.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 flipH="1" rot="10800000">
            <a:off x="1747075" y="2983650"/>
            <a:ext cx="1473600" cy="8400"/>
          </a:xfrm>
          <a:prstGeom prst="straightConnector1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225" y="389163"/>
            <a:ext cx="4153475" cy="4365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Issues - Scan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311700" y="1152475"/>
            <a:ext cx="4260300" cy="21396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Scan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Cannot view scanning tips again after starting (H10)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Cannot restart a scan midway without exiting and coming back (H3)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Retake scan button may be first read (H8)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880" y="1017725"/>
            <a:ext cx="1833196" cy="39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9099" y="1018565"/>
            <a:ext cx="1833200" cy="398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Revised - Scan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299" y="1127433"/>
            <a:ext cx="1774525" cy="384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6500" y="640087"/>
            <a:ext cx="1774525" cy="38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Issues - Navigate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311700" y="1152475"/>
            <a:ext cx="4260300" cy="17958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Navigate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Poor process funnel; uses notification to tell user to click view button (H10)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View and scan buttons are enabled during navigation, can accidentally exit navigation process funnel (H5)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075" y="1152475"/>
            <a:ext cx="179595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Revised - Navigate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398" y="1086557"/>
            <a:ext cx="1808116" cy="3931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0651" y="1081067"/>
            <a:ext cx="1808125" cy="394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Issues - Trove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311700" y="1152475"/>
            <a:ext cx="4260300" cy="11493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Trove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 way to edit Trove entry settings (H3)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 way to save your edits (H1)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607" y="1017725"/>
            <a:ext cx="1829618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Revised - Trove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286" y="1017725"/>
            <a:ext cx="1814439" cy="396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01" y="1038185"/>
            <a:ext cx="1814450" cy="392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Issues</a:t>
            </a: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 - Color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311700" y="1152475"/>
            <a:ext cx="3712800" cy="17958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Color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White text might not have enough contrast against the background (H11)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Confusion of what is a button or not (H4)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060" y="1017725"/>
            <a:ext cx="1838366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6100" y="1017725"/>
            <a:ext cx="1893047" cy="399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/>
          <p:nvPr/>
        </p:nvSpPr>
        <p:spPr>
          <a:xfrm>
            <a:off x="7188425" y="3359625"/>
            <a:ext cx="728400" cy="446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Revised</a:t>
            </a: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 - Color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100" y="1016125"/>
            <a:ext cx="1802000" cy="39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325" y="1019325"/>
            <a:ext cx="1802000" cy="391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Prototype Implementation Status - Tools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138" y="1152000"/>
            <a:ext cx="2440001" cy="24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88" y="1349675"/>
            <a:ext cx="1999050" cy="19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6553" y="1372476"/>
            <a:ext cx="1333359" cy="199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5735" y="1505538"/>
            <a:ext cx="1687325" cy="16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 txBox="1"/>
          <p:nvPr/>
        </p:nvSpPr>
        <p:spPr>
          <a:xfrm>
            <a:off x="1038475" y="3592000"/>
            <a:ext cx="870300" cy="4617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Unity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2801400" y="3592000"/>
            <a:ext cx="1783500" cy="4617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Visual Studio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5007638" y="3592000"/>
            <a:ext cx="1783500" cy="4617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Plastic SCM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7489170" y="3592000"/>
            <a:ext cx="1028100" cy="4617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Figma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311700" y="1152475"/>
            <a:ext cx="5723400" cy="3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View and Decorate an Object</a:t>
            </a:r>
            <a:endParaRPr b="1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67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Note: This is an A</a:t>
            </a:r>
            <a:r>
              <a:rPr lang="en" sz="1367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uxiliary Task!</a:t>
            </a:r>
            <a:endParaRPr sz="13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implemented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 tracking on a reference image and the ability to display 3D object.</a:t>
            </a:r>
            <a:b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Users can place decorations on 3D object.</a:t>
            </a:r>
            <a:b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Users can save their selected decorations.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Prototype Implementation Status - Completed Task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8075" y="1152475"/>
            <a:ext cx="176496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Our Team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68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Prototype Implementation Status - Next Steps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587650" y="1017725"/>
            <a:ext cx="202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Scanning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an Object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3452013" y="1017725"/>
            <a:ext cx="202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Using the Map for Navigation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6316400" y="1017725"/>
            <a:ext cx="202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View and Edit a Trove Entry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201" y="2359850"/>
            <a:ext cx="1318200" cy="267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575" y="2336900"/>
            <a:ext cx="1318200" cy="272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5950" y="2342000"/>
            <a:ext cx="1318200" cy="271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160000" y="1583700"/>
            <a:ext cx="2881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Adapt 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existing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code from the View and Decorate task.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3131400" y="1583700"/>
            <a:ext cx="2881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Implement map and navigation system.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5924450" y="1707600"/>
            <a:ext cx="288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Implement UI.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0" name="Google Shape;230;p32"/>
          <p:cNvCxnSpPr/>
          <p:nvPr/>
        </p:nvCxnSpPr>
        <p:spPr>
          <a:xfrm>
            <a:off x="1341150" y="1612250"/>
            <a:ext cx="499500" cy="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2"/>
          <p:cNvCxnSpPr/>
          <p:nvPr/>
        </p:nvCxnSpPr>
        <p:spPr>
          <a:xfrm>
            <a:off x="4215225" y="1633325"/>
            <a:ext cx="499500" cy="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32"/>
          <p:cNvCxnSpPr/>
          <p:nvPr/>
        </p:nvCxnSpPr>
        <p:spPr>
          <a:xfrm>
            <a:off x="7079600" y="1633325"/>
            <a:ext cx="499500" cy="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Prototype Implementation Status - Wizard of Oz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917650" y="1017725"/>
            <a:ext cx="202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Scanning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an Object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3782013" y="1017725"/>
            <a:ext cx="202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Using the Map for Navigation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201" y="2359850"/>
            <a:ext cx="1318200" cy="267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1575" y="2336900"/>
            <a:ext cx="1318200" cy="272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437650" y="1583700"/>
            <a:ext cx="2985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use AR tracking tags to locate a predetermined object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3461400" y="1583700"/>
            <a:ext cx="2881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We’re doing navigation by tapping rather than GPS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4" name="Google Shape;244;p33"/>
          <p:cNvCxnSpPr/>
          <p:nvPr/>
        </p:nvCxnSpPr>
        <p:spPr>
          <a:xfrm>
            <a:off x="1671150" y="1612250"/>
            <a:ext cx="499500" cy="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3"/>
          <p:cNvCxnSpPr/>
          <p:nvPr/>
        </p:nvCxnSpPr>
        <p:spPr>
          <a:xfrm>
            <a:off x="4545225" y="1633325"/>
            <a:ext cx="499500" cy="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33"/>
          <p:cNvSpPr txBox="1"/>
          <p:nvPr/>
        </p:nvSpPr>
        <p:spPr>
          <a:xfrm>
            <a:off x="6527475" y="1633325"/>
            <a:ext cx="2211600" cy="1262100"/>
          </a:xfrm>
          <a:prstGeom prst="rect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Hard-Coded Features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Area of map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Navigation route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Scanned object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Decorations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idx="4294967295" type="ctrTitle"/>
          </p:nvPr>
        </p:nvSpPr>
        <p:spPr>
          <a:xfrm>
            <a:off x="1616700" y="1791000"/>
            <a:ext cx="5910600" cy="15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Demo Time!</a:t>
            </a:r>
            <a:endParaRPr sz="96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252" name="Google Shape;252;p34"/>
          <p:cNvCxnSpPr/>
          <p:nvPr/>
        </p:nvCxnSpPr>
        <p:spPr>
          <a:xfrm flipH="1" rot="10800000">
            <a:off x="3835200" y="3352500"/>
            <a:ext cx="1473600" cy="8400"/>
          </a:xfrm>
          <a:prstGeom prst="straightConnector1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34"/>
          <p:cNvSpPr/>
          <p:nvPr/>
        </p:nvSpPr>
        <p:spPr>
          <a:xfrm rot="-1773184">
            <a:off x="4026782" y="420222"/>
            <a:ext cx="1256008" cy="1285440"/>
          </a:xfrm>
          <a:prstGeom prst="cube">
            <a:avLst>
              <a:gd fmla="val 25000" name="adj"/>
            </a:avLst>
          </a:prstGeom>
          <a:solidFill>
            <a:srgbClr val="A2C4C9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4"/>
          <p:cNvSpPr/>
          <p:nvPr/>
        </p:nvSpPr>
        <p:spPr>
          <a:xfrm rot="2525949">
            <a:off x="859888" y="3387689"/>
            <a:ext cx="947323" cy="938626"/>
          </a:xfrm>
          <a:prstGeom prst="cube">
            <a:avLst>
              <a:gd fmla="val 25000" name="adj"/>
            </a:avLst>
          </a:prstGeom>
          <a:solidFill>
            <a:srgbClr val="674EA7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4"/>
          <p:cNvSpPr/>
          <p:nvPr/>
        </p:nvSpPr>
        <p:spPr>
          <a:xfrm flipH="1" rot="-1820404">
            <a:off x="7412141" y="3510591"/>
            <a:ext cx="1020923" cy="1029000"/>
          </a:xfrm>
          <a:prstGeom prst="cube">
            <a:avLst>
              <a:gd fmla="val 25000" name="adj"/>
            </a:avLst>
          </a:prstGeom>
          <a:solidFill>
            <a:srgbClr val="C31491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>
            <p:ph idx="4294967295" type="ctrTitle"/>
          </p:nvPr>
        </p:nvSpPr>
        <p:spPr>
          <a:xfrm>
            <a:off x="1616700" y="1678025"/>
            <a:ext cx="5910600" cy="15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Thank you</a:t>
            </a:r>
            <a:r>
              <a:rPr lang="en" sz="96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!</a:t>
            </a:r>
            <a:endParaRPr sz="96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261" name="Google Shape;261;p35"/>
          <p:cNvCxnSpPr/>
          <p:nvPr/>
        </p:nvCxnSpPr>
        <p:spPr>
          <a:xfrm flipH="1" rot="10800000">
            <a:off x="3835200" y="3457075"/>
            <a:ext cx="1473600" cy="8400"/>
          </a:xfrm>
          <a:prstGeom prst="straightConnector1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Appendix</a:t>
            </a:r>
            <a:endParaRPr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7" name="Google Shape;26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Demo video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https://drive.google.com/file/d/1rhl_w9GXxXw1Ei7fRh37joqUpLj3ZHOr/view?usp=share_link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Value Proposition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503000" y="1227400"/>
            <a:ext cx="6138000" cy="21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Treasure your memories.</a:t>
            </a:r>
            <a:endParaRPr sz="2400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61355">
            <a:off x="387875" y="2863705"/>
            <a:ext cx="1395625" cy="21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4134" l="8068" r="17087" t="11491"/>
          <a:stretch/>
        </p:blipFill>
        <p:spPr>
          <a:xfrm rot="11">
            <a:off x="6368378" y="3368204"/>
            <a:ext cx="2775625" cy="177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P</a:t>
            </a: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roblem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1427850" y="1227400"/>
            <a:ext cx="6288300" cy="21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People struggle to </a:t>
            </a: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revisit the </a:t>
            </a:r>
            <a:r>
              <a:rPr b="1"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emotions</a:t>
            </a: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 they feel when they </a:t>
            </a: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view</a:t>
            </a:r>
            <a:r>
              <a:rPr b="1"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 art</a:t>
            </a: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2D photos and journals don’t cut it.</a:t>
            </a:r>
            <a:endParaRPr sz="2400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61355">
            <a:off x="387875" y="2863705"/>
            <a:ext cx="1395625" cy="21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4134" l="8068" r="17087" t="11491"/>
          <a:stretch/>
        </p:blipFill>
        <p:spPr>
          <a:xfrm rot="11">
            <a:off x="6368378" y="3368204"/>
            <a:ext cx="2775625" cy="177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Solution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503000" y="1227400"/>
            <a:ext cx="6138000" cy="21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Trove is a </a:t>
            </a:r>
            <a:r>
              <a:rPr b="1"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location-based</a:t>
            </a: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 mobile app that allows users to </a:t>
            </a:r>
            <a:r>
              <a:rPr b="1"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discover and create</a:t>
            </a: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 AR art pieces hidden around the real world.</a:t>
            </a:r>
            <a:endParaRPr sz="2400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Through </a:t>
            </a:r>
            <a:r>
              <a:rPr b="1"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immersive AR</a:t>
            </a: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 technology, users can form </a:t>
            </a:r>
            <a:r>
              <a:rPr b="1"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stronger and longer-lasting connections</a:t>
            </a:r>
            <a:r>
              <a:rPr lang="en" sz="24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 with art that they interact with.</a:t>
            </a:r>
            <a:endParaRPr sz="2400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61355">
            <a:off x="387875" y="2863705"/>
            <a:ext cx="1395625" cy="21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4134" l="8068" r="17087" t="11491"/>
          <a:stretch/>
        </p:blipFill>
        <p:spPr>
          <a:xfrm rot="11">
            <a:off x="6368378" y="3368204"/>
            <a:ext cx="2775625" cy="177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518875" y="-587600"/>
            <a:ext cx="4106250" cy="73168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Overview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3223450" y="2521175"/>
            <a:ext cx="77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latin typeface="Caveat"/>
                <a:ea typeface="Caveat"/>
                <a:cs typeface="Caveat"/>
                <a:sym typeface="Caveat"/>
              </a:rPr>
              <a:t>Major UI Changes</a:t>
            </a:r>
            <a:endParaRPr b="1">
              <a:solidFill>
                <a:srgbClr val="351C7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4891375" y="3093875"/>
            <a:ext cx="81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latin typeface="Caveat"/>
                <a:ea typeface="Caveat"/>
                <a:cs typeface="Caveat"/>
                <a:sym typeface="Caveat"/>
              </a:rPr>
              <a:t>Prototype</a:t>
            </a:r>
            <a:endParaRPr b="1">
              <a:solidFill>
                <a:srgbClr val="351C75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latin typeface="Caveat"/>
                <a:ea typeface="Caveat"/>
                <a:cs typeface="Caveat"/>
                <a:sym typeface="Caveat"/>
              </a:rPr>
              <a:t>Status</a:t>
            </a:r>
            <a:endParaRPr b="1">
              <a:solidFill>
                <a:srgbClr val="351C7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1800525" y="1956150"/>
            <a:ext cx="87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latin typeface="Caveat"/>
                <a:ea typeface="Caveat"/>
                <a:cs typeface="Caveat"/>
                <a:sym typeface="Caveat"/>
              </a:rPr>
              <a:t>Heuristic Evaluation</a:t>
            </a:r>
            <a:endParaRPr b="1">
              <a:solidFill>
                <a:srgbClr val="351C7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6602500" y="3709475"/>
            <a:ext cx="5712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latin typeface="Caveat"/>
                <a:ea typeface="Caveat"/>
                <a:cs typeface="Caveat"/>
                <a:sym typeface="Caveat"/>
              </a:rPr>
              <a:t>Demo!</a:t>
            </a:r>
            <a:endParaRPr b="1">
              <a:solidFill>
                <a:srgbClr val="351C7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98" name="Google Shape;98;p18"/>
          <p:cNvCxnSpPr>
            <a:stCxn id="96" idx="3"/>
            <a:endCxn id="94" idx="1"/>
          </p:cNvCxnSpPr>
          <p:nvPr/>
        </p:nvCxnSpPr>
        <p:spPr>
          <a:xfrm>
            <a:off x="2677425" y="2263950"/>
            <a:ext cx="546000" cy="543600"/>
          </a:xfrm>
          <a:prstGeom prst="curvedConnector3">
            <a:avLst>
              <a:gd fmla="val 50002" name="adj1"/>
            </a:avLst>
          </a:prstGeom>
          <a:noFill/>
          <a:ln cap="flat" cmpd="sng" w="28575">
            <a:solidFill>
              <a:srgbClr val="C31491"/>
            </a:solidFill>
            <a:prstDash val="dot"/>
            <a:round/>
            <a:headEnd len="med" w="med" type="none"/>
            <a:tailEnd len="med" w="med" type="stealth"/>
          </a:ln>
        </p:spPr>
      </p:cxnSp>
      <p:grpSp>
        <p:nvGrpSpPr>
          <p:cNvPr id="99" name="Google Shape;99;p18"/>
          <p:cNvGrpSpPr/>
          <p:nvPr/>
        </p:nvGrpSpPr>
        <p:grpSpPr>
          <a:xfrm rot="2048769">
            <a:off x="6751868" y="3289357"/>
            <a:ext cx="345296" cy="353696"/>
            <a:chOff x="6828450" y="3308950"/>
            <a:chExt cx="345300" cy="353700"/>
          </a:xfrm>
        </p:grpSpPr>
        <p:cxnSp>
          <p:nvCxnSpPr>
            <p:cNvPr id="100" name="Google Shape;100;p18"/>
            <p:cNvCxnSpPr/>
            <p:nvPr/>
          </p:nvCxnSpPr>
          <p:spPr>
            <a:xfrm rot="10800000">
              <a:off x="6828450" y="3308950"/>
              <a:ext cx="345300" cy="353700"/>
            </a:xfrm>
            <a:prstGeom prst="straightConnector1">
              <a:avLst/>
            </a:prstGeom>
            <a:noFill/>
            <a:ln cap="flat" cmpd="sng" w="28575">
              <a:solidFill>
                <a:srgbClr val="85200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8"/>
            <p:cNvCxnSpPr/>
            <p:nvPr/>
          </p:nvCxnSpPr>
          <p:spPr>
            <a:xfrm flipH="1" rot="10800000">
              <a:off x="6828450" y="3308950"/>
              <a:ext cx="345300" cy="353700"/>
            </a:xfrm>
            <a:prstGeom prst="straightConnector1">
              <a:avLst/>
            </a:prstGeom>
            <a:noFill/>
            <a:ln cap="flat" cmpd="sng" w="28575">
              <a:solidFill>
                <a:srgbClr val="85200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02" name="Google Shape;102;p18"/>
          <p:cNvCxnSpPr>
            <a:stCxn id="94" idx="3"/>
            <a:endCxn id="95" idx="1"/>
          </p:cNvCxnSpPr>
          <p:nvPr/>
        </p:nvCxnSpPr>
        <p:spPr>
          <a:xfrm>
            <a:off x="3999250" y="2807525"/>
            <a:ext cx="892200" cy="594300"/>
          </a:xfrm>
          <a:prstGeom prst="curvedConnector3">
            <a:avLst>
              <a:gd fmla="val 49996" name="adj1"/>
            </a:avLst>
          </a:prstGeom>
          <a:noFill/>
          <a:ln cap="flat" cmpd="sng" w="28575">
            <a:solidFill>
              <a:srgbClr val="C31491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103" name="Google Shape;103;p18"/>
          <p:cNvCxnSpPr>
            <a:stCxn id="95" idx="3"/>
            <a:endCxn id="97" idx="1"/>
          </p:cNvCxnSpPr>
          <p:nvPr/>
        </p:nvCxnSpPr>
        <p:spPr>
          <a:xfrm>
            <a:off x="5710375" y="3401675"/>
            <a:ext cx="892200" cy="483000"/>
          </a:xfrm>
          <a:prstGeom prst="curvedConnector3">
            <a:avLst>
              <a:gd fmla="val 49996" name="adj1"/>
            </a:avLst>
          </a:prstGeom>
          <a:noFill/>
          <a:ln cap="flat" cmpd="sng" w="28575">
            <a:solidFill>
              <a:srgbClr val="C31491"/>
            </a:solidFill>
            <a:prstDash val="dot"/>
            <a:round/>
            <a:headEnd len="med" w="med" type="none"/>
            <a:tailEnd len="med" w="med" type="stealth"/>
          </a:ln>
        </p:spPr>
      </p:cxnSp>
      <p:sp>
        <p:nvSpPr>
          <p:cNvPr id="104" name="Google Shape;104;p18"/>
          <p:cNvSpPr/>
          <p:nvPr/>
        </p:nvSpPr>
        <p:spPr>
          <a:xfrm rot="-1773068">
            <a:off x="5058791" y="3797445"/>
            <a:ext cx="484185" cy="482845"/>
          </a:xfrm>
          <a:prstGeom prst="cube">
            <a:avLst>
              <a:gd fmla="val 25000" name="adj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" name="Google Shape;105;p18"/>
          <p:cNvGrpSpPr/>
          <p:nvPr/>
        </p:nvGrpSpPr>
        <p:grpSpPr>
          <a:xfrm>
            <a:off x="3553100" y="2153100"/>
            <a:ext cx="252900" cy="418650"/>
            <a:chOff x="6247375" y="355950"/>
            <a:chExt cx="252900" cy="418650"/>
          </a:xfrm>
        </p:grpSpPr>
        <p:sp>
          <p:nvSpPr>
            <p:cNvPr id="106" name="Google Shape;106;p18"/>
            <p:cNvSpPr/>
            <p:nvPr/>
          </p:nvSpPr>
          <p:spPr>
            <a:xfrm>
              <a:off x="6247375" y="355950"/>
              <a:ext cx="252900" cy="257700"/>
            </a:xfrm>
            <a:prstGeom prst="wave">
              <a:avLst>
                <a:gd fmla="val 12500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7" name="Google Shape;107;p18"/>
            <p:cNvCxnSpPr>
              <a:stCxn id="106" idx="1"/>
            </p:cNvCxnSpPr>
            <p:nvPr/>
          </p:nvCxnSpPr>
          <p:spPr>
            <a:xfrm>
              <a:off x="6247375" y="484800"/>
              <a:ext cx="600" cy="289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8" name="Google Shape;108;p18"/>
          <p:cNvSpPr/>
          <p:nvPr/>
        </p:nvSpPr>
        <p:spPr>
          <a:xfrm>
            <a:off x="2028525" y="2521175"/>
            <a:ext cx="420900" cy="4188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2057925" y="253047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veat"/>
                <a:ea typeface="Caveat"/>
                <a:cs typeface="Caveat"/>
                <a:sym typeface="Caveat"/>
              </a:rPr>
              <a:t>87</a:t>
            </a:r>
            <a:endParaRPr i="1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Heuristic Evaluation Results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115" name="Google Shape;115;p19"/>
          <p:cNvGraphicFramePr/>
          <p:nvPr/>
        </p:nvGraphicFramePr>
        <p:xfrm>
          <a:off x="152463" y="1268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{F22B46FB-B88A-49B1-9801-863BC0AE29AF}</a:tableStyleId>
              </a:tblPr>
              <a:tblGrid>
                <a:gridCol w="9818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  <a:gridCol w="484200"/>
              </a:tblGrid>
              <a:tr h="404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Heuristic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H4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H5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H6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H7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H8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H9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H10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H11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H12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64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of Violations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6" name="Google Shape;116;p19"/>
          <p:cNvGraphicFramePr/>
          <p:nvPr/>
        </p:nvGraphicFramePr>
        <p:xfrm>
          <a:off x="152475" y="2510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{F22B46FB-B88A-49B1-9801-863BC0AE29AF}</a:tableStyleId>
              </a:tblPr>
              <a:tblGrid>
                <a:gridCol w="1016325"/>
                <a:gridCol w="743550"/>
                <a:gridCol w="743550"/>
                <a:gridCol w="743550"/>
                <a:gridCol w="743550"/>
                <a:gridCol w="743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Severity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Sev. 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Sev. 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Sev. 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Sev. 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Sev. 4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of Violations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117" name="Google Shape;117;p19"/>
          <p:cNvSpPr/>
          <p:nvPr/>
        </p:nvSpPr>
        <p:spPr>
          <a:xfrm>
            <a:off x="3399450" y="4106925"/>
            <a:ext cx="1488600" cy="8505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C314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% of violations were Sev. 3 or Sev. 4.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8" name="Google Shape;118;p19"/>
          <p:cNvCxnSpPr>
            <a:stCxn id="117" idx="0"/>
          </p:cNvCxnSpPr>
          <p:nvPr/>
        </p:nvCxnSpPr>
        <p:spPr>
          <a:xfrm rot="10800000">
            <a:off x="4138050" y="3500625"/>
            <a:ext cx="5700" cy="606300"/>
          </a:xfrm>
          <a:prstGeom prst="straightConnector1">
            <a:avLst/>
          </a:prstGeom>
          <a:noFill/>
          <a:ln cap="flat" cmpd="sng" w="28575">
            <a:solidFill>
              <a:srgbClr val="C3149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19"/>
          <p:cNvSpPr txBox="1"/>
          <p:nvPr/>
        </p:nvSpPr>
        <p:spPr>
          <a:xfrm>
            <a:off x="5888250" y="2696025"/>
            <a:ext cx="2979000" cy="2185800"/>
          </a:xfrm>
          <a:prstGeom prst="rect">
            <a:avLst/>
          </a:prstGeom>
          <a:noFill/>
          <a:ln cap="flat" cmpd="sng" w="28575">
            <a:solidFill>
              <a:srgbClr val="C314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H4. Consistency and standards</a:t>
            </a:r>
            <a:endParaRPr b="1"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Users should not have to wonder whether different words, situations, or actions mean the same thing. Follow platform conventions.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H8. Aesthetic and minimalist design</a:t>
            </a:r>
            <a:endParaRPr b="1"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Dialogues should not contain information which is irrelevant or rarely needed. Every extra unit of information in a dialogue competes with the relevant units of information and diminishes their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relative visibility.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7446825" y="1723650"/>
            <a:ext cx="1544700" cy="542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C314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87 violation in totals.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1" name="Google Shape;121;p19"/>
          <p:cNvCxnSpPr>
            <a:stCxn id="120" idx="2"/>
          </p:cNvCxnSpPr>
          <p:nvPr/>
        </p:nvCxnSpPr>
        <p:spPr>
          <a:xfrm flipH="1">
            <a:off x="7018725" y="1995000"/>
            <a:ext cx="428100" cy="3300"/>
          </a:xfrm>
          <a:prstGeom prst="straightConnector1">
            <a:avLst/>
          </a:prstGeom>
          <a:noFill/>
          <a:ln cap="flat" cmpd="sng" w="28575">
            <a:solidFill>
              <a:srgbClr val="C3149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Specific </a:t>
            </a: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findings for the Sev. 3 and Sev. 4 violations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127" name="Google Shape;127;p20"/>
          <p:cNvGraphicFramePr/>
          <p:nvPr/>
        </p:nvGraphicFramePr>
        <p:xfrm>
          <a:off x="503975" y="127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{F22B46FB-B88A-49B1-9801-863BC0AE29AF}</a:tableStyleId>
              </a:tblPr>
              <a:tblGrid>
                <a:gridCol w="868850"/>
                <a:gridCol w="605600"/>
                <a:gridCol w="605600"/>
                <a:gridCol w="605600"/>
                <a:gridCol w="605600"/>
                <a:gridCol w="605600"/>
                <a:gridCol w="605600"/>
                <a:gridCol w="605600"/>
                <a:gridCol w="605600"/>
                <a:gridCol w="605600"/>
                <a:gridCol w="605600"/>
                <a:gridCol w="605600"/>
                <a:gridCol w="605600"/>
              </a:tblGrid>
              <a:tr h="365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Heuristic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H4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H5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H6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H7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H8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H9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H10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H11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H12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Sev. 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Sev. 4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8" name="Google Shape;128;p20"/>
          <p:cNvSpPr txBox="1"/>
          <p:nvPr/>
        </p:nvSpPr>
        <p:spPr>
          <a:xfrm>
            <a:off x="5888250" y="2696025"/>
            <a:ext cx="2979000" cy="2031900"/>
          </a:xfrm>
          <a:prstGeom prst="rect">
            <a:avLst/>
          </a:prstGeom>
          <a:noFill/>
          <a:ln cap="flat" cmpd="sng" w="28575">
            <a:solidFill>
              <a:srgbClr val="C314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H1. Visibility of system status</a:t>
            </a:r>
            <a:endParaRPr b="1"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system should always keep users informed about what is going on, through appropriate feedback within reasonable time.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H7. Flexibility and efficiency of use</a:t>
            </a:r>
            <a:endParaRPr b="1"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Accelerators -- unseen by the novice user -- may often speed up the interaction for the expert user such that the system can cater to both inexperienced and experienced users. Allow users to tailor frequent actions.</a:t>
            </a:r>
            <a:endParaRPr b="1"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311125" y="2696025"/>
            <a:ext cx="5301000" cy="2031900"/>
          </a:xfrm>
          <a:prstGeom prst="rect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 u="sng">
                <a:latin typeface="Montserrat"/>
                <a:ea typeface="Montserrat"/>
                <a:cs typeface="Montserrat"/>
                <a:sym typeface="Montserrat"/>
              </a:rPr>
              <a:t>H1 violations included:</a:t>
            </a:r>
            <a:endParaRPr b="1" sz="105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Font typeface="Montserrat"/>
              <a:buAutoNum type="arabicPeriod"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Scanning progress is shown numerically rather than visually.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Font typeface="Montserrat"/>
              <a:buAutoNum type="arabicPeriod"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There is no button to save changes made to a Trove entry.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Font typeface="Montserrat"/>
              <a:buAutoNum type="arabicPeriod"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After arriving at a memory, the user can still scan in their own object.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Font typeface="Montserrat"/>
              <a:buAutoNum type="arabicPeriod"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After decorating, the top right still says “Done,” which is confusing.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 u="sng">
                <a:latin typeface="Montserrat"/>
                <a:ea typeface="Montserrat"/>
                <a:cs typeface="Montserrat"/>
                <a:sym typeface="Montserrat"/>
              </a:rPr>
              <a:t>H7 violations included:</a:t>
            </a:r>
            <a:endParaRPr b="1" sz="105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Font typeface="Montserrat"/>
              <a:buAutoNum type="arabicPeriod"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The user cannot upload scans of digital art during scanning. 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Font typeface="Montserrat"/>
              <a:buAutoNum type="arabicPeriod"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The user cannot view changes to their art from the Trove.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Font typeface="Montserrat"/>
              <a:buAutoNum type="arabicPeriod"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The user sees comments on memories but cannot add their own.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Font typeface="Montserrat"/>
              <a:buAutoNum type="arabicPeriod"/>
            </a:pPr>
            <a:r>
              <a:rPr lang="en" sz="1050">
                <a:latin typeface="Montserrat"/>
                <a:ea typeface="Montserrat"/>
                <a:cs typeface="Montserrat"/>
                <a:sym typeface="Montserrat"/>
              </a:rPr>
              <a:t>The user does not get a description of the art they’ve navigating to before seeing it in-person.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89A7"/>
                </a:solidFill>
                <a:latin typeface="Lobster"/>
                <a:ea typeface="Lobster"/>
                <a:cs typeface="Lobster"/>
                <a:sym typeface="Lobster"/>
              </a:rPr>
              <a:t>Usability Goals</a:t>
            </a:r>
            <a:endParaRPr sz="3000">
              <a:solidFill>
                <a:srgbClr val="0089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949075" y="1550850"/>
            <a:ext cx="4260300" cy="10209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Ease of Use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We want our app to be easy to learn, even for users who have never used AR.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3816050" y="3104875"/>
            <a:ext cx="4260300" cy="10209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Fun to Use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We want users to have fun with every task included in our app.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