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 id="214748371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Candal"/>
      <p:regular r:id="rId43"/>
    </p:embeddedFont>
    <p:embeddedFont>
      <p:font typeface="Barlow Semi Condensed Light"/>
      <p:regular r:id="rId44"/>
      <p:bold r:id="rId45"/>
      <p:italic r:id="rId46"/>
      <p:boldItalic r:id="rId47"/>
    </p:embeddedFont>
    <p:embeddedFont>
      <p:font typeface="Lobster"/>
      <p:regular r:id="rId48"/>
    </p:embeddedFont>
    <p:embeddedFont>
      <p:font typeface="Anaheim"/>
      <p:regular r:id="rId49"/>
    </p:embeddedFont>
    <p:embeddedFont>
      <p:font typeface="Barlow Semi Condensed"/>
      <p:regular r:id="rId50"/>
      <p:bold r:id="rId51"/>
      <p:italic r:id="rId52"/>
      <p:boldItalic r:id="rId53"/>
    </p:embeddedFont>
    <p:embeddedFont>
      <p:font typeface="Barlow Semi Condensed SemiBold"/>
      <p:regular r:id="rId54"/>
      <p:bold r:id="rId55"/>
      <p:italic r:id="rId56"/>
      <p:boldItalic r:id="rId57"/>
    </p:embeddedFont>
    <p:embeddedFont>
      <p:font typeface="Space Grotesk"/>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BarlowSemiCondensedLight-regular.fntdata"/><Relationship Id="rId43" Type="http://schemas.openxmlformats.org/officeDocument/2006/relationships/font" Target="fonts/Candal-regular.fntdata"/><Relationship Id="rId46" Type="http://schemas.openxmlformats.org/officeDocument/2006/relationships/font" Target="fonts/BarlowSemiCondensedLight-italic.fntdata"/><Relationship Id="rId45" Type="http://schemas.openxmlformats.org/officeDocument/2006/relationships/font" Target="fonts/BarlowSemiCondensedLight-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Lobster-regular.fntdata"/><Relationship Id="rId47" Type="http://schemas.openxmlformats.org/officeDocument/2006/relationships/font" Target="fonts/BarlowSemiCondensedLight-boldItalic.fntdata"/><Relationship Id="rId49" Type="http://schemas.openxmlformats.org/officeDocument/2006/relationships/font" Target="fonts/Anaheim-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BarlowSemiCondensed-bold.fntdata"/><Relationship Id="rId50" Type="http://schemas.openxmlformats.org/officeDocument/2006/relationships/font" Target="fonts/BarlowSemiCondensed-regular.fntdata"/><Relationship Id="rId53" Type="http://schemas.openxmlformats.org/officeDocument/2006/relationships/font" Target="fonts/BarlowSemiCondensed-boldItalic.fntdata"/><Relationship Id="rId52" Type="http://schemas.openxmlformats.org/officeDocument/2006/relationships/font" Target="fonts/BarlowSemiCondensed-italic.fntdata"/><Relationship Id="rId11" Type="http://schemas.openxmlformats.org/officeDocument/2006/relationships/slide" Target="slides/slide4.xml"/><Relationship Id="rId55" Type="http://schemas.openxmlformats.org/officeDocument/2006/relationships/font" Target="fonts/BarlowSemiCondensedSemiBold-bold.fntdata"/><Relationship Id="rId10" Type="http://schemas.openxmlformats.org/officeDocument/2006/relationships/slide" Target="slides/slide3.xml"/><Relationship Id="rId54" Type="http://schemas.openxmlformats.org/officeDocument/2006/relationships/font" Target="fonts/BarlowSemiCondensedSemiBold-regular.fntdata"/><Relationship Id="rId13" Type="http://schemas.openxmlformats.org/officeDocument/2006/relationships/slide" Target="slides/slide6.xml"/><Relationship Id="rId57" Type="http://schemas.openxmlformats.org/officeDocument/2006/relationships/font" Target="fonts/BarlowSemiCondensedSemiBold-boldItalic.fntdata"/><Relationship Id="rId12" Type="http://schemas.openxmlformats.org/officeDocument/2006/relationships/slide" Target="slides/slide5.xml"/><Relationship Id="rId56" Type="http://schemas.openxmlformats.org/officeDocument/2006/relationships/font" Target="fonts/BarlowSemiCondensedSemiBold-italic.fntdata"/><Relationship Id="rId15" Type="http://schemas.openxmlformats.org/officeDocument/2006/relationships/slide" Target="slides/slide8.xml"/><Relationship Id="rId59" Type="http://schemas.openxmlformats.org/officeDocument/2006/relationships/font" Target="fonts/SpaceGrotesk-bold.fntdata"/><Relationship Id="rId14" Type="http://schemas.openxmlformats.org/officeDocument/2006/relationships/slide" Target="slides/slide7.xml"/><Relationship Id="rId58" Type="http://schemas.openxmlformats.org/officeDocument/2006/relationships/font" Target="fonts/SpaceGrotesk-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5e6e26e472_2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15e6e26e472_2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Janet</a:t>
            </a:r>
            <a:endParaRPr/>
          </a:p>
          <a:p>
            <a:pPr indent="0" lvl="0" marL="0" rtl="0" algn="l">
              <a:spcBef>
                <a:spcPts val="0"/>
              </a:spcBef>
              <a:spcAft>
                <a:spcPts val="0"/>
              </a:spcAft>
              <a:buNone/>
            </a:pPr>
            <a:r>
              <a:rPr lang="en"/>
              <a:t>Space Grotesk</a:t>
            </a:r>
            <a:endParaRPr/>
          </a:p>
          <a:p>
            <a:pPr indent="0" lvl="0" marL="0" rtl="0" algn="l">
              <a:spcBef>
                <a:spcPts val="0"/>
              </a:spcBef>
              <a:spcAft>
                <a:spcPts val="0"/>
              </a:spcAft>
              <a:buNone/>
            </a:pPr>
            <a:r>
              <a:rPr lang="en"/>
              <a:t>Anaheim</a:t>
            </a:r>
            <a:endParaRPr/>
          </a:p>
          <a:p>
            <a:pPr indent="0" lvl="0" marL="0" rtl="0" algn="l">
              <a:spcBef>
                <a:spcPts val="0"/>
              </a:spcBef>
              <a:spcAft>
                <a:spcPts val="0"/>
              </a:spcAft>
              <a:buNone/>
            </a:pPr>
            <a:r>
              <a:rPr lang="en"/>
              <a:t>Barlow Semi-Condensed Normal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7d88612431_0_1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7d88612431_0_1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Amrita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17d88612431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17d88612431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Amrita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17d88612431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17d88612431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Amrita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17d88612431_0_1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17d88612431_0_1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Amrita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17d88612431_0_1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17d88612431_0_1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Amrita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17d88612431_0_1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17d88612431_0_1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184baa60367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184baa60367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Amrita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184baa603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184baa603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7d88612431_0_2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17d88612431_0_2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17db3b0c2b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17db3b0c2b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68623d7dc9_1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168623d7dc9_1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Janet</a:t>
            </a:r>
            <a:endParaRPr/>
          </a:p>
          <a:p>
            <a:pPr indent="0" lvl="0" marL="0" rtl="0" algn="l">
              <a:spcBef>
                <a:spcPts val="0"/>
              </a:spcBef>
              <a:spcAft>
                <a:spcPts val="0"/>
              </a:spcAft>
              <a:buNone/>
            </a:pPr>
            <a:r>
              <a:rPr lang="en"/>
              <a:t>Spanning across India, Turkey, Australia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17db3b0c2b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17db3b0c2b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16a3df9710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16a3df9710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16a3df97104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16a3df97104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Defne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7d88612431_0_2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17d88612431_0_2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184baa6036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184baa6036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84baa6036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184baa6036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6a3df97104_1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16a3df97104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7d88612431_0_2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7d88612431_0_2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184baa6036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184baa6036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184baa6036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184baa6036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6a3df97104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16a3df97104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Janet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184baa60367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184baa60367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184baa6036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184baa6036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18563fec42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18563fec42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1758547f5ff_0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1758547f5ff_0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17db3b0c2b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17db3b0c2b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1758547f5ff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1758547f5ff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17d8861243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17d8861243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Janet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17d88612431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17d88612431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17d88612431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17d88612431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Kyla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7d88612431_0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17d88612431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C4442"/>
                </a:solidFill>
                <a:latin typeface="Barlow Semi Condensed"/>
                <a:ea typeface="Barlow Semi Condensed"/>
                <a:cs typeface="Barlow Semi Condensed"/>
                <a:sym typeface="Barlow Semi Condensed"/>
              </a:rPr>
              <a:t>Kyla</a:t>
            </a:r>
            <a:endParaRPr sz="1400">
              <a:solidFill>
                <a:srgbClr val="3C4442"/>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7d88612431_0_1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17d88612431_0_1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C4442"/>
                </a:solidFill>
                <a:latin typeface="Barlow Semi Condensed"/>
                <a:ea typeface="Barlow Semi Condensed"/>
                <a:cs typeface="Barlow Semi Condensed"/>
                <a:sym typeface="Barlow Semi Condensed"/>
              </a:rPr>
              <a:t>Kyla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17d88612431_0_1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17d88612431_0_1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C4442"/>
                </a:solidFill>
                <a:latin typeface="Barlow Semi Condensed"/>
                <a:ea typeface="Barlow Semi Condensed"/>
                <a:cs typeface="Barlow Semi Condensed"/>
                <a:sym typeface="Barlow Semi Condensed"/>
              </a:rPr>
              <a:t>Kyla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cxnSp>
        <p:nvCxnSpPr>
          <p:cNvPr id="11" name="Google Shape;11;p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 name="Google Shape;12;p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 name="Google Shape;13;p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 name="Google Shape;14;p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sp>
        <p:nvSpPr>
          <p:cNvPr id="75" name="Google Shape;75;p11"/>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None/>
              <a:defRPr sz="70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76" name="Google Shape;76;p11"/>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7" name="Google Shape;77;p1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8" name="Google Shape;78;p1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9" name="Google Shape;79;p1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0" name="Google Shape;80;p1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1" name="Shape 8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82" name="Shape 82"/>
        <p:cNvGrpSpPr/>
        <p:nvPr/>
      </p:nvGrpSpPr>
      <p:grpSpPr>
        <a:xfrm>
          <a:off x="0" y="0"/>
          <a:ext cx="0" cy="0"/>
          <a:chOff x="0" y="0"/>
          <a:chExt cx="0" cy="0"/>
        </a:xfrm>
      </p:grpSpPr>
      <p:sp>
        <p:nvSpPr>
          <p:cNvPr id="83" name="Google Shape;83;p13"/>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 name="Google Shape;84;p13"/>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5" name="Google Shape;85;p13"/>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6" name="Google Shape;86;p13"/>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87" name="Google Shape;87;p13"/>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8" name="Google Shape;88;p13"/>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 name="Google Shape;89;p13"/>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90" name="Google Shape;90;p13"/>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1" name="Google Shape;91;p13"/>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2" name="Google Shape;92;p13"/>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93" name="Google Shape;93;p1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4" name="Google Shape;94;p1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5" name="Google Shape;95;p13"/>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6" name="Google Shape;96;p13"/>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97" name="Shape 97"/>
        <p:cNvGrpSpPr/>
        <p:nvPr/>
      </p:nvGrpSpPr>
      <p:grpSpPr>
        <a:xfrm>
          <a:off x="0" y="0"/>
          <a:ext cx="0" cy="0"/>
          <a:chOff x="0" y="0"/>
          <a:chExt cx="0" cy="0"/>
        </a:xfrm>
      </p:grpSpPr>
      <p:sp>
        <p:nvSpPr>
          <p:cNvPr id="98" name="Google Shape;98;p14"/>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9" name="Google Shape;99;p14"/>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0" name="Google Shape;100;p14"/>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1" name="Google Shape;101;p14"/>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2" name="Google Shape;102;p14"/>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 name="Google Shape;103;p14"/>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 name="Google Shape;104;p14"/>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 name="Google Shape;105;p14"/>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6" name="Google Shape;106;p14"/>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 name="Google Shape;107;p14"/>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8" name="Google Shape;108;p14"/>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9" name="Google Shape;109;p14"/>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10" name="Google Shape;110;p14"/>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11" name="Google Shape;111;p1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13" name="Google Shape;113;p14"/>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4" name="Google Shape;114;p14"/>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115" name="Shape 115"/>
        <p:cNvGrpSpPr/>
        <p:nvPr/>
      </p:nvGrpSpPr>
      <p:grpSpPr>
        <a:xfrm>
          <a:off x="0" y="0"/>
          <a:ext cx="0" cy="0"/>
          <a:chOff x="0" y="0"/>
          <a:chExt cx="0" cy="0"/>
        </a:xfrm>
      </p:grpSpPr>
      <p:sp>
        <p:nvSpPr>
          <p:cNvPr id="116" name="Google Shape;116;p15"/>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15"/>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18" name="Google Shape;118;p15"/>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15"/>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0" name="Google Shape;120;p15"/>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15"/>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2" name="Google Shape;122;p15"/>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15"/>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4" name="Google Shape;124;p15"/>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25" name="Google Shape;125;p1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1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5"/>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28" name="Google Shape;128;p15"/>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29" name="Shape 129"/>
        <p:cNvGrpSpPr/>
        <p:nvPr/>
      </p:nvGrpSpPr>
      <p:grpSpPr>
        <a:xfrm>
          <a:off x="0" y="0"/>
          <a:ext cx="0" cy="0"/>
          <a:chOff x="0" y="0"/>
          <a:chExt cx="0" cy="0"/>
        </a:xfrm>
      </p:grpSpPr>
      <p:sp>
        <p:nvSpPr>
          <p:cNvPr id="130" name="Google Shape;130;p16"/>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1" name="Google Shape;131;p16"/>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16"/>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3" name="Google Shape;133;p16"/>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16"/>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5" name="Google Shape;135;p16"/>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136" name="Google Shape;136;p1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37" name="Google Shape;137;p1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8" name="Google Shape;138;p16"/>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39" name="Google Shape;139;p16"/>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140" name="Shape 140"/>
        <p:cNvGrpSpPr/>
        <p:nvPr/>
      </p:nvGrpSpPr>
      <p:grpSpPr>
        <a:xfrm>
          <a:off x="0" y="0"/>
          <a:ext cx="0" cy="0"/>
          <a:chOff x="0" y="0"/>
          <a:chExt cx="0" cy="0"/>
        </a:xfrm>
      </p:grpSpPr>
      <p:sp>
        <p:nvSpPr>
          <p:cNvPr id="141" name="Google Shape;141;p17"/>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42" name="Google Shape;142;p17"/>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143" name="Google Shape;143;p1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44" name="Google Shape;144;p1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45" name="Google Shape;145;p1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6" name="Google Shape;146;p1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147" name="Shape 147"/>
        <p:cNvGrpSpPr/>
        <p:nvPr/>
      </p:nvGrpSpPr>
      <p:grpSpPr>
        <a:xfrm>
          <a:off x="0" y="0"/>
          <a:ext cx="0" cy="0"/>
          <a:chOff x="0" y="0"/>
          <a:chExt cx="0" cy="0"/>
        </a:xfrm>
      </p:grpSpPr>
      <p:sp>
        <p:nvSpPr>
          <p:cNvPr id="148" name="Google Shape;148;p18"/>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49" name="Google Shape;149;p1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0" name="Google Shape;150;p1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51" name="Google Shape;151;p1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52" name="Google Shape;152;p1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53" name="Google Shape;153;p1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154" name="Shape 154"/>
        <p:cNvGrpSpPr/>
        <p:nvPr/>
      </p:nvGrpSpPr>
      <p:grpSpPr>
        <a:xfrm>
          <a:off x="0" y="0"/>
          <a:ext cx="0" cy="0"/>
          <a:chOff x="0" y="0"/>
          <a:chExt cx="0" cy="0"/>
        </a:xfrm>
      </p:grpSpPr>
      <p:sp>
        <p:nvSpPr>
          <p:cNvPr id="155" name="Google Shape;155;p19"/>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6" name="Google Shape;156;p19"/>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7" name="Google Shape;157;p19"/>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158" name="Google Shape;158;p1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59" name="Google Shape;159;p1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60" name="Google Shape;160;p19"/>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61" name="Google Shape;161;p19"/>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62" name="Shape 162"/>
        <p:cNvGrpSpPr/>
        <p:nvPr/>
      </p:nvGrpSpPr>
      <p:grpSpPr>
        <a:xfrm>
          <a:off x="0" y="0"/>
          <a:ext cx="0" cy="0"/>
          <a:chOff x="0" y="0"/>
          <a:chExt cx="0" cy="0"/>
        </a:xfrm>
      </p:grpSpPr>
      <p:sp>
        <p:nvSpPr>
          <p:cNvPr id="163" name="Google Shape;163;p20"/>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0"/>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65" name="Google Shape;165;p20"/>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167" name="Google Shape;167;p2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68" name="Google Shape;168;p2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69" name="Google Shape;169;p2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70" name="Google Shape;170;p2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18" name="Google Shape;18;p3"/>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9" name="Google Shape;19;p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0" name="Google Shape;20;p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1" name="Google Shape;21;p3"/>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 name="Google Shape;22;p3"/>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171" name="Shape 171"/>
        <p:cNvGrpSpPr/>
        <p:nvPr/>
      </p:nvGrpSpPr>
      <p:grpSpPr>
        <a:xfrm>
          <a:off x="0" y="0"/>
          <a:ext cx="0" cy="0"/>
          <a:chOff x="0" y="0"/>
          <a:chExt cx="0" cy="0"/>
        </a:xfrm>
      </p:grpSpPr>
      <p:grpSp>
        <p:nvGrpSpPr>
          <p:cNvPr id="172" name="Google Shape;172;p21"/>
          <p:cNvGrpSpPr/>
          <p:nvPr/>
        </p:nvGrpSpPr>
        <p:grpSpPr>
          <a:xfrm>
            <a:off x="1265868" y="549590"/>
            <a:ext cx="528885" cy="545802"/>
            <a:chOff x="-1507225" y="3988588"/>
            <a:chExt cx="575250" cy="593650"/>
          </a:xfrm>
        </p:grpSpPr>
        <p:sp>
          <p:nvSpPr>
            <p:cNvPr id="173" name="Google Shape;173;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21"/>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1"/>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1"/>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21"/>
          <p:cNvGrpSpPr/>
          <p:nvPr/>
        </p:nvGrpSpPr>
        <p:grpSpPr>
          <a:xfrm>
            <a:off x="7711188" y="3642869"/>
            <a:ext cx="387316" cy="399705"/>
            <a:chOff x="-1507225" y="3988588"/>
            <a:chExt cx="575250" cy="593650"/>
          </a:xfrm>
        </p:grpSpPr>
        <p:sp>
          <p:nvSpPr>
            <p:cNvPr id="184" name="Google Shape;184;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21"/>
          <p:cNvGrpSpPr/>
          <p:nvPr/>
        </p:nvGrpSpPr>
        <p:grpSpPr>
          <a:xfrm>
            <a:off x="873882" y="1242578"/>
            <a:ext cx="387296" cy="396831"/>
            <a:chOff x="874000" y="1401213"/>
            <a:chExt cx="581875" cy="596200"/>
          </a:xfrm>
        </p:grpSpPr>
        <p:sp>
          <p:nvSpPr>
            <p:cNvPr id="188" name="Google Shape;188;p21"/>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21"/>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1"/>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 name="Google Shape;213;p21"/>
          <p:cNvGrpSpPr/>
          <p:nvPr/>
        </p:nvGrpSpPr>
        <p:grpSpPr>
          <a:xfrm>
            <a:off x="6592055" y="4001105"/>
            <a:ext cx="528916" cy="535303"/>
            <a:chOff x="-1988450" y="2592438"/>
            <a:chExt cx="550725" cy="557375"/>
          </a:xfrm>
        </p:grpSpPr>
        <p:sp>
          <p:nvSpPr>
            <p:cNvPr id="214" name="Google Shape;214;p2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21"/>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21"/>
          <p:cNvCxnSpPr>
            <a:stCxn id="22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26" name="Google Shape;226;p21"/>
          <p:cNvCxnSpPr>
            <a:endCxn id="22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28" name="Google Shape;228;p21"/>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9" name="Google Shape;229;p21"/>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230" name="Shape 230"/>
        <p:cNvGrpSpPr/>
        <p:nvPr/>
      </p:nvGrpSpPr>
      <p:grpSpPr>
        <a:xfrm>
          <a:off x="0" y="0"/>
          <a:ext cx="0" cy="0"/>
          <a:chOff x="0" y="0"/>
          <a:chExt cx="0" cy="0"/>
        </a:xfrm>
      </p:grpSpPr>
      <p:cxnSp>
        <p:nvCxnSpPr>
          <p:cNvPr id="231" name="Google Shape;231;p22"/>
          <p:cNvCxnSpPr>
            <a:stCxn id="23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33" name="Google Shape;233;p22"/>
          <p:cNvCxnSpPr>
            <a:endCxn id="23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35" name="Google Shape;235;p22"/>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36" name="Google Shape;236;p22"/>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37" name="Shape 237"/>
        <p:cNvGrpSpPr/>
        <p:nvPr/>
      </p:nvGrpSpPr>
      <p:grpSpPr>
        <a:xfrm>
          <a:off x="0" y="0"/>
          <a:ext cx="0" cy="0"/>
          <a:chOff x="0" y="0"/>
          <a:chExt cx="0" cy="0"/>
        </a:xfrm>
      </p:grpSpPr>
      <p:sp>
        <p:nvSpPr>
          <p:cNvPr id="238" name="Google Shape;238;p2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9" name="Google Shape;239;p2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0" name="Google Shape;24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41" name="Shape 241"/>
        <p:cNvGrpSpPr/>
        <p:nvPr/>
      </p:nvGrpSpPr>
      <p:grpSpPr>
        <a:xfrm>
          <a:off x="0" y="0"/>
          <a:ext cx="0" cy="0"/>
          <a:chOff x="0" y="0"/>
          <a:chExt cx="0" cy="0"/>
        </a:xfrm>
      </p:grpSpPr>
      <p:sp>
        <p:nvSpPr>
          <p:cNvPr id="242" name="Google Shape;24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3" name="Google Shape;243;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4" name="Google Shape;24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8" name="Shape 248"/>
        <p:cNvGrpSpPr/>
        <p:nvPr/>
      </p:nvGrpSpPr>
      <p:grpSpPr>
        <a:xfrm>
          <a:off x="0" y="0"/>
          <a:ext cx="0" cy="0"/>
          <a:chOff x="0" y="0"/>
          <a:chExt cx="0" cy="0"/>
        </a:xfrm>
      </p:grpSpPr>
      <p:sp>
        <p:nvSpPr>
          <p:cNvPr id="249" name="Google Shape;249;p26"/>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0" name="Google Shape;250;p26"/>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251" name="Google Shape;251;p2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52" name="Google Shape;252;p2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53" name="Google Shape;253;p2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54" name="Google Shape;254;p2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27"/>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7" name="Google Shape;257;p27"/>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258" name="Google Shape;258;p27"/>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259" name="Google Shape;259;p2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60" name="Google Shape;260;p2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61" name="Google Shape;261;p27"/>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62" name="Google Shape;262;p27"/>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3" name="Shape 263"/>
        <p:cNvGrpSpPr/>
        <p:nvPr/>
      </p:nvGrpSpPr>
      <p:grpSpPr>
        <a:xfrm>
          <a:off x="0" y="0"/>
          <a:ext cx="0" cy="0"/>
          <a:chOff x="0" y="0"/>
          <a:chExt cx="0" cy="0"/>
        </a:xfrm>
      </p:grpSpPr>
      <p:sp>
        <p:nvSpPr>
          <p:cNvPr id="264" name="Google Shape;264;p28"/>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65" name="Google Shape;265;p2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6" name="Google Shape;266;p28"/>
          <p:cNvCxnSpPr>
            <a:stCxn id="26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68" name="Google Shape;268;p28"/>
          <p:cNvCxnSpPr>
            <a:endCxn id="26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70" name="Google Shape;270;p2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71" name="Google Shape;271;p2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2" name="Shape 272"/>
        <p:cNvGrpSpPr/>
        <p:nvPr/>
      </p:nvGrpSpPr>
      <p:grpSpPr>
        <a:xfrm>
          <a:off x="0" y="0"/>
          <a:ext cx="0" cy="0"/>
          <a:chOff x="0" y="0"/>
          <a:chExt cx="0" cy="0"/>
        </a:xfrm>
      </p:grpSpPr>
      <p:sp>
        <p:nvSpPr>
          <p:cNvPr id="273" name="Google Shape;273;p29"/>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74" name="Google Shape;274;p29"/>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5" name="Google Shape;275;p29"/>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276" name="Google Shape;276;p29"/>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7" name="Google Shape;277;p29"/>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8" name="Google Shape;278;p29"/>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79" name="Google Shape;279;p29"/>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280" name="Google Shape;280;p2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1" name="Google Shape;281;p2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2" name="Shape 282"/>
        <p:cNvGrpSpPr/>
        <p:nvPr/>
      </p:nvGrpSpPr>
      <p:grpSpPr>
        <a:xfrm>
          <a:off x="0" y="0"/>
          <a:ext cx="0" cy="0"/>
          <a:chOff x="0" y="0"/>
          <a:chExt cx="0" cy="0"/>
        </a:xfrm>
      </p:grpSpPr>
      <p:sp>
        <p:nvSpPr>
          <p:cNvPr id="283" name="Google Shape;283;p30"/>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84" name="Google Shape;284;p3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5" name="Google Shape;285;p3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86" name="Google Shape;286;p3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87" name="Google Shape;287;p3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8" name="Shape 288"/>
        <p:cNvGrpSpPr/>
        <p:nvPr/>
      </p:nvGrpSpPr>
      <p:grpSpPr>
        <a:xfrm>
          <a:off x="0" y="0"/>
          <a:ext cx="0" cy="0"/>
          <a:chOff x="0" y="0"/>
          <a:chExt cx="0" cy="0"/>
        </a:xfrm>
      </p:grpSpPr>
      <p:sp>
        <p:nvSpPr>
          <p:cNvPr id="289" name="Google Shape;289;p31"/>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290" name="Google Shape;290;p31"/>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1" name="Google Shape;291;p3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92" name="Google Shape;292;p3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293" name="Google Shape;293;p3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94" name="Google Shape;294;p3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5" name="Google Shape;25;p4"/>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 name="Google Shape;26;p4"/>
          <p:cNvCxnSpPr>
            <a:stCxn id="2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 name="Google Shape;28;p4"/>
          <p:cNvCxnSpPr>
            <a:endCxn id="2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0" name="Google Shape;30;p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1" name="Google Shape;31;p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5" name="Shape 295"/>
        <p:cNvGrpSpPr/>
        <p:nvPr/>
      </p:nvGrpSpPr>
      <p:grpSpPr>
        <a:xfrm>
          <a:off x="0" y="0"/>
          <a:ext cx="0" cy="0"/>
          <a:chOff x="0" y="0"/>
          <a:chExt cx="0" cy="0"/>
        </a:xfrm>
      </p:grpSpPr>
      <p:sp>
        <p:nvSpPr>
          <p:cNvPr id="296" name="Google Shape;296;p32"/>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97" name="Google Shape;297;p3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298" name="Google Shape;298;p3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299" name="Google Shape;299;p3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00" name="Google Shape;300;p3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1" name="Shape 301"/>
        <p:cNvGrpSpPr/>
        <p:nvPr/>
      </p:nvGrpSpPr>
      <p:grpSpPr>
        <a:xfrm>
          <a:off x="0" y="0"/>
          <a:ext cx="0" cy="0"/>
          <a:chOff x="0" y="0"/>
          <a:chExt cx="0" cy="0"/>
        </a:xfrm>
      </p:grpSpPr>
      <p:sp>
        <p:nvSpPr>
          <p:cNvPr id="302" name="Google Shape;302;p33"/>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3" name="Google Shape;303;p33"/>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304" name="Google Shape;304;p3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05" name="Google Shape;305;p3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06" name="Google Shape;306;p3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07" name="Google Shape;307;p3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8" name="Shape 308"/>
        <p:cNvGrpSpPr/>
        <p:nvPr/>
      </p:nvGrpSpPr>
      <p:grpSpPr>
        <a:xfrm>
          <a:off x="0" y="0"/>
          <a:ext cx="0" cy="0"/>
          <a:chOff x="0" y="0"/>
          <a:chExt cx="0" cy="0"/>
        </a:xfrm>
      </p:grpSpPr>
      <p:sp>
        <p:nvSpPr>
          <p:cNvPr id="309" name="Google Shape;309;p34"/>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10" name="Google Shape;310;p3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11" name="Google Shape;311;p3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12" name="Google Shape;312;p3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13" name="Google Shape;313;p3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4" name="Shape 314"/>
        <p:cNvGrpSpPr/>
        <p:nvPr/>
      </p:nvGrpSpPr>
      <p:grpSpPr>
        <a:xfrm>
          <a:off x="0" y="0"/>
          <a:ext cx="0" cy="0"/>
          <a:chOff x="0" y="0"/>
          <a:chExt cx="0" cy="0"/>
        </a:xfrm>
      </p:grpSpPr>
      <p:sp>
        <p:nvSpPr>
          <p:cNvPr id="315" name="Google Shape;315;p35"/>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316" name="Google Shape;316;p35"/>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317" name="Google Shape;317;p3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18" name="Google Shape;318;p3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319" name="Google Shape;319;p3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20" name="Google Shape;320;p3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321" name="Shape 321"/>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322" name="Shape 322"/>
        <p:cNvGrpSpPr/>
        <p:nvPr/>
      </p:nvGrpSpPr>
      <p:grpSpPr>
        <a:xfrm>
          <a:off x="0" y="0"/>
          <a:ext cx="0" cy="0"/>
          <a:chOff x="0" y="0"/>
          <a:chExt cx="0" cy="0"/>
        </a:xfrm>
      </p:grpSpPr>
      <p:sp>
        <p:nvSpPr>
          <p:cNvPr id="323" name="Google Shape;323;p37"/>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4" name="Google Shape;324;p37"/>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5" name="Google Shape;325;p37"/>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6" name="Google Shape;326;p37"/>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327" name="Google Shape;327;p37"/>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8" name="Google Shape;328;p37"/>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9" name="Google Shape;329;p37"/>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330" name="Google Shape;330;p37"/>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31" name="Google Shape;331;p37"/>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32" name="Google Shape;332;p37"/>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333" name="Google Shape;333;p3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34" name="Google Shape;334;p3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35" name="Google Shape;335;p37"/>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36" name="Google Shape;336;p37"/>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337" name="Shape 337"/>
        <p:cNvGrpSpPr/>
        <p:nvPr/>
      </p:nvGrpSpPr>
      <p:grpSpPr>
        <a:xfrm>
          <a:off x="0" y="0"/>
          <a:ext cx="0" cy="0"/>
          <a:chOff x="0" y="0"/>
          <a:chExt cx="0" cy="0"/>
        </a:xfrm>
      </p:grpSpPr>
      <p:sp>
        <p:nvSpPr>
          <p:cNvPr id="338" name="Google Shape;338;p38"/>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9" name="Google Shape;339;p38"/>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0" name="Google Shape;340;p38"/>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1" name="Google Shape;341;p38"/>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2" name="Google Shape;342;p38"/>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3" name="Google Shape;343;p38"/>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4" name="Google Shape;344;p38"/>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5" name="Google Shape;345;p38"/>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6" name="Google Shape;346;p38"/>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7" name="Google Shape;347;p38"/>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48" name="Google Shape;348;p38"/>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9" name="Google Shape;349;p38"/>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350" name="Google Shape;350;p38"/>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51" name="Google Shape;351;p3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52" name="Google Shape;352;p3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353" name="Google Shape;353;p38"/>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54" name="Google Shape;354;p38"/>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355" name="Shape 355"/>
        <p:cNvGrpSpPr/>
        <p:nvPr/>
      </p:nvGrpSpPr>
      <p:grpSpPr>
        <a:xfrm>
          <a:off x="0" y="0"/>
          <a:ext cx="0" cy="0"/>
          <a:chOff x="0" y="0"/>
          <a:chExt cx="0" cy="0"/>
        </a:xfrm>
      </p:grpSpPr>
      <p:sp>
        <p:nvSpPr>
          <p:cNvPr id="356" name="Google Shape;356;p39"/>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7" name="Google Shape;357;p39"/>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58" name="Google Shape;358;p39"/>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9" name="Google Shape;359;p39"/>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0" name="Google Shape;360;p39"/>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1" name="Google Shape;361;p39"/>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2" name="Google Shape;362;p39"/>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3" name="Google Shape;363;p39"/>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364" name="Google Shape;364;p39"/>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65" name="Google Shape;365;p3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66" name="Google Shape;366;p3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67" name="Google Shape;367;p39"/>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68" name="Google Shape;368;p39"/>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369" name="Shape 369"/>
        <p:cNvGrpSpPr/>
        <p:nvPr/>
      </p:nvGrpSpPr>
      <p:grpSpPr>
        <a:xfrm>
          <a:off x="0" y="0"/>
          <a:ext cx="0" cy="0"/>
          <a:chOff x="0" y="0"/>
          <a:chExt cx="0" cy="0"/>
        </a:xfrm>
      </p:grpSpPr>
      <p:sp>
        <p:nvSpPr>
          <p:cNvPr id="370" name="Google Shape;370;p40"/>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1" name="Google Shape;371;p40"/>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2" name="Google Shape;372;p40"/>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3" name="Google Shape;373;p40"/>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4" name="Google Shape;374;p40"/>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75" name="Google Shape;375;p40"/>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376" name="Google Shape;376;p4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77" name="Google Shape;377;p4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78" name="Google Shape;378;p40"/>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79" name="Google Shape;379;p40"/>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380" name="Shape 380"/>
        <p:cNvGrpSpPr/>
        <p:nvPr/>
      </p:nvGrpSpPr>
      <p:grpSpPr>
        <a:xfrm>
          <a:off x="0" y="0"/>
          <a:ext cx="0" cy="0"/>
          <a:chOff x="0" y="0"/>
          <a:chExt cx="0" cy="0"/>
        </a:xfrm>
      </p:grpSpPr>
      <p:sp>
        <p:nvSpPr>
          <p:cNvPr id="381" name="Google Shape;381;p41"/>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82" name="Google Shape;382;p41"/>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383" name="Google Shape;383;p4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84" name="Google Shape;384;p4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85" name="Google Shape;385;p4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86" name="Google Shape;386;p4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4" name="Google Shape;34;p5"/>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 name="Google Shape;35;p5"/>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6" name="Google Shape;36;p5"/>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 name="Google Shape;37;p5"/>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5"/>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9" name="Google Shape;39;p5"/>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40" name="Google Shape;40;p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1" name="Google Shape;41;p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387" name="Shape 387"/>
        <p:cNvGrpSpPr/>
        <p:nvPr/>
      </p:nvGrpSpPr>
      <p:grpSpPr>
        <a:xfrm>
          <a:off x="0" y="0"/>
          <a:ext cx="0" cy="0"/>
          <a:chOff x="0" y="0"/>
          <a:chExt cx="0" cy="0"/>
        </a:xfrm>
      </p:grpSpPr>
      <p:sp>
        <p:nvSpPr>
          <p:cNvPr id="388" name="Google Shape;388;p42"/>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89" name="Google Shape;389;p42"/>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90" name="Google Shape;390;p4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391" name="Google Shape;391;p4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92" name="Google Shape;392;p4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93" name="Google Shape;393;p4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394" name="Shape 394"/>
        <p:cNvGrpSpPr/>
        <p:nvPr/>
      </p:nvGrpSpPr>
      <p:grpSpPr>
        <a:xfrm>
          <a:off x="0" y="0"/>
          <a:ext cx="0" cy="0"/>
          <a:chOff x="0" y="0"/>
          <a:chExt cx="0" cy="0"/>
        </a:xfrm>
      </p:grpSpPr>
      <p:sp>
        <p:nvSpPr>
          <p:cNvPr id="395" name="Google Shape;395;p43"/>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96" name="Google Shape;396;p4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398" name="Google Shape;398;p4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399" name="Google Shape;399;p4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400" name="Google Shape;400;p43"/>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01" name="Google Shape;401;p43"/>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402" name="Shape 402"/>
        <p:cNvGrpSpPr/>
        <p:nvPr/>
      </p:nvGrpSpPr>
      <p:grpSpPr>
        <a:xfrm>
          <a:off x="0" y="0"/>
          <a:ext cx="0" cy="0"/>
          <a:chOff x="0" y="0"/>
          <a:chExt cx="0" cy="0"/>
        </a:xfrm>
      </p:grpSpPr>
      <p:sp>
        <p:nvSpPr>
          <p:cNvPr id="403" name="Google Shape;403;p44"/>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4" name="Google Shape;404;p44"/>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405" name="Google Shape;405;p44"/>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407" name="Google Shape;407;p4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08" name="Google Shape;408;p4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09" name="Google Shape;409;p4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10" name="Google Shape;410;p4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411" name="Shape 411"/>
        <p:cNvGrpSpPr/>
        <p:nvPr/>
      </p:nvGrpSpPr>
      <p:grpSpPr>
        <a:xfrm>
          <a:off x="0" y="0"/>
          <a:ext cx="0" cy="0"/>
          <a:chOff x="0" y="0"/>
          <a:chExt cx="0" cy="0"/>
        </a:xfrm>
      </p:grpSpPr>
      <p:grpSp>
        <p:nvGrpSpPr>
          <p:cNvPr id="412" name="Google Shape;412;p45"/>
          <p:cNvGrpSpPr/>
          <p:nvPr/>
        </p:nvGrpSpPr>
        <p:grpSpPr>
          <a:xfrm>
            <a:off x="1265868" y="549590"/>
            <a:ext cx="528885" cy="545802"/>
            <a:chOff x="-1507225" y="3988588"/>
            <a:chExt cx="575250" cy="593650"/>
          </a:xfrm>
        </p:grpSpPr>
        <p:sp>
          <p:nvSpPr>
            <p:cNvPr id="413" name="Google Shape;413;p4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45"/>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5"/>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5"/>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5"/>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5"/>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5"/>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5"/>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45"/>
          <p:cNvGrpSpPr/>
          <p:nvPr/>
        </p:nvGrpSpPr>
        <p:grpSpPr>
          <a:xfrm>
            <a:off x="7711188" y="3642869"/>
            <a:ext cx="387316" cy="399705"/>
            <a:chOff x="-1507225" y="3988588"/>
            <a:chExt cx="575250" cy="593650"/>
          </a:xfrm>
        </p:grpSpPr>
        <p:sp>
          <p:nvSpPr>
            <p:cNvPr id="424" name="Google Shape;424;p4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 name="Google Shape;427;p45"/>
          <p:cNvGrpSpPr/>
          <p:nvPr/>
        </p:nvGrpSpPr>
        <p:grpSpPr>
          <a:xfrm>
            <a:off x="873882" y="1242578"/>
            <a:ext cx="387296" cy="396831"/>
            <a:chOff x="874000" y="1401213"/>
            <a:chExt cx="581875" cy="596200"/>
          </a:xfrm>
        </p:grpSpPr>
        <p:sp>
          <p:nvSpPr>
            <p:cNvPr id="428" name="Google Shape;428;p45"/>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5"/>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5"/>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5"/>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5"/>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5"/>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5"/>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5"/>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5"/>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5"/>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5"/>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5"/>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5"/>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5"/>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5"/>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5"/>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5"/>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5"/>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1" name="Google Shape;451;p45"/>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5"/>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3" name="Google Shape;453;p45"/>
          <p:cNvGrpSpPr/>
          <p:nvPr/>
        </p:nvGrpSpPr>
        <p:grpSpPr>
          <a:xfrm>
            <a:off x="6592055" y="4001105"/>
            <a:ext cx="528916" cy="535303"/>
            <a:chOff x="-1988450" y="2592438"/>
            <a:chExt cx="550725" cy="557375"/>
          </a:xfrm>
        </p:grpSpPr>
        <p:sp>
          <p:nvSpPr>
            <p:cNvPr id="454" name="Google Shape;454;p45"/>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5"/>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5"/>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5"/>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5"/>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5"/>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45"/>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5"/>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5"/>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5"/>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4" name="Google Shape;464;p45"/>
          <p:cNvCxnSpPr>
            <a:stCxn id="46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66" name="Google Shape;466;p45"/>
          <p:cNvCxnSpPr>
            <a:endCxn id="46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68" name="Google Shape;468;p45"/>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69" name="Google Shape;469;p45"/>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470" name="Shape 470"/>
        <p:cNvGrpSpPr/>
        <p:nvPr/>
      </p:nvGrpSpPr>
      <p:grpSpPr>
        <a:xfrm>
          <a:off x="0" y="0"/>
          <a:ext cx="0" cy="0"/>
          <a:chOff x="0" y="0"/>
          <a:chExt cx="0" cy="0"/>
        </a:xfrm>
      </p:grpSpPr>
      <p:cxnSp>
        <p:nvCxnSpPr>
          <p:cNvPr id="471" name="Google Shape;471;p46"/>
          <p:cNvCxnSpPr>
            <a:stCxn id="47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73" name="Google Shape;473;p46"/>
          <p:cNvCxnSpPr>
            <a:endCxn id="47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75" name="Google Shape;475;p46"/>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76" name="Google Shape;476;p46"/>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77" name="Shape 477"/>
        <p:cNvGrpSpPr/>
        <p:nvPr/>
      </p:nvGrpSpPr>
      <p:grpSpPr>
        <a:xfrm>
          <a:off x="0" y="0"/>
          <a:ext cx="0" cy="0"/>
          <a:chOff x="0" y="0"/>
          <a:chExt cx="0" cy="0"/>
        </a:xfrm>
      </p:grpSpPr>
      <p:sp>
        <p:nvSpPr>
          <p:cNvPr id="478" name="Google Shape;478;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79" name="Google Shape;479;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80" name="Google Shape;48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4" name="Shape 484"/>
        <p:cNvGrpSpPr/>
        <p:nvPr/>
      </p:nvGrpSpPr>
      <p:grpSpPr>
        <a:xfrm>
          <a:off x="0" y="0"/>
          <a:ext cx="0" cy="0"/>
          <a:chOff x="0" y="0"/>
          <a:chExt cx="0" cy="0"/>
        </a:xfrm>
      </p:grpSpPr>
      <p:sp>
        <p:nvSpPr>
          <p:cNvPr id="485" name="Google Shape;485;p49"/>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6" name="Google Shape;486;p49"/>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487" name="Google Shape;487;p4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88" name="Google Shape;488;p4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89" name="Google Shape;489;p4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90" name="Google Shape;490;p4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1" name="Shape 491"/>
        <p:cNvGrpSpPr/>
        <p:nvPr/>
      </p:nvGrpSpPr>
      <p:grpSpPr>
        <a:xfrm>
          <a:off x="0" y="0"/>
          <a:ext cx="0" cy="0"/>
          <a:chOff x="0" y="0"/>
          <a:chExt cx="0" cy="0"/>
        </a:xfrm>
      </p:grpSpPr>
      <p:sp>
        <p:nvSpPr>
          <p:cNvPr id="492" name="Google Shape;492;p50"/>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3" name="Google Shape;493;p50"/>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494" name="Google Shape;494;p50"/>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495" name="Google Shape;495;p5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96" name="Google Shape;496;p5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97" name="Google Shape;497;p50"/>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98" name="Google Shape;498;p50"/>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9" name="Shape 499"/>
        <p:cNvGrpSpPr/>
        <p:nvPr/>
      </p:nvGrpSpPr>
      <p:grpSpPr>
        <a:xfrm>
          <a:off x="0" y="0"/>
          <a:ext cx="0" cy="0"/>
          <a:chOff x="0" y="0"/>
          <a:chExt cx="0" cy="0"/>
        </a:xfrm>
      </p:grpSpPr>
      <p:sp>
        <p:nvSpPr>
          <p:cNvPr id="500" name="Google Shape;500;p51"/>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501" name="Google Shape;501;p51"/>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02" name="Google Shape;502;p51"/>
          <p:cNvCxnSpPr>
            <a:stCxn id="503"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04" name="Google Shape;504;p51"/>
          <p:cNvCxnSpPr>
            <a:endCxn id="505"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06" name="Google Shape;506;p5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07" name="Google Shape;507;p5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8" name="Shape 508"/>
        <p:cNvGrpSpPr/>
        <p:nvPr/>
      </p:nvGrpSpPr>
      <p:grpSpPr>
        <a:xfrm>
          <a:off x="0" y="0"/>
          <a:ext cx="0" cy="0"/>
          <a:chOff x="0" y="0"/>
          <a:chExt cx="0" cy="0"/>
        </a:xfrm>
      </p:grpSpPr>
      <p:sp>
        <p:nvSpPr>
          <p:cNvPr id="509" name="Google Shape;509;p52"/>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510" name="Google Shape;510;p52"/>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1" name="Google Shape;511;p52"/>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512" name="Google Shape;512;p52"/>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3" name="Google Shape;513;p52"/>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4" name="Google Shape;514;p52"/>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15" name="Google Shape;515;p52"/>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16" name="Google Shape;516;p5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17" name="Google Shape;517;p5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4" name="Google Shape;44;p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5" name="Google Shape;45;p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6" name="Google Shape;46;p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7" name="Google Shape;47;p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8" name="Shape 518"/>
        <p:cNvGrpSpPr/>
        <p:nvPr/>
      </p:nvGrpSpPr>
      <p:grpSpPr>
        <a:xfrm>
          <a:off x="0" y="0"/>
          <a:ext cx="0" cy="0"/>
          <a:chOff x="0" y="0"/>
          <a:chExt cx="0" cy="0"/>
        </a:xfrm>
      </p:grpSpPr>
      <p:sp>
        <p:nvSpPr>
          <p:cNvPr id="519" name="Google Shape;519;p53"/>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20" name="Google Shape;520;p5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21" name="Google Shape;521;p5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22" name="Google Shape;522;p5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3" name="Google Shape;523;p53"/>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4" name="Shape 524"/>
        <p:cNvGrpSpPr/>
        <p:nvPr/>
      </p:nvGrpSpPr>
      <p:grpSpPr>
        <a:xfrm>
          <a:off x="0" y="0"/>
          <a:ext cx="0" cy="0"/>
          <a:chOff x="0" y="0"/>
          <a:chExt cx="0" cy="0"/>
        </a:xfrm>
      </p:grpSpPr>
      <p:sp>
        <p:nvSpPr>
          <p:cNvPr id="525" name="Google Shape;525;p54"/>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526" name="Google Shape;526;p54"/>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27" name="Google Shape;527;p5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8" name="Google Shape;528;p5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29" name="Google Shape;529;p5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30" name="Google Shape;530;p5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1" name="Shape 531"/>
        <p:cNvGrpSpPr/>
        <p:nvPr/>
      </p:nvGrpSpPr>
      <p:grpSpPr>
        <a:xfrm>
          <a:off x="0" y="0"/>
          <a:ext cx="0" cy="0"/>
          <a:chOff x="0" y="0"/>
          <a:chExt cx="0" cy="0"/>
        </a:xfrm>
      </p:grpSpPr>
      <p:sp>
        <p:nvSpPr>
          <p:cNvPr id="532" name="Google Shape;532;p55"/>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33" name="Google Shape;533;p5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34" name="Google Shape;534;p5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35" name="Google Shape;535;p5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36" name="Google Shape;536;p5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7" name="Shape 537"/>
        <p:cNvGrpSpPr/>
        <p:nvPr/>
      </p:nvGrpSpPr>
      <p:grpSpPr>
        <a:xfrm>
          <a:off x="0" y="0"/>
          <a:ext cx="0" cy="0"/>
          <a:chOff x="0" y="0"/>
          <a:chExt cx="0" cy="0"/>
        </a:xfrm>
      </p:grpSpPr>
      <p:sp>
        <p:nvSpPr>
          <p:cNvPr id="538" name="Google Shape;538;p56"/>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39" name="Google Shape;539;p56"/>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540" name="Google Shape;540;p5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1" name="Google Shape;541;p5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42" name="Google Shape;542;p5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43" name="Google Shape;543;p5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4" name="Shape 544"/>
        <p:cNvGrpSpPr/>
        <p:nvPr/>
      </p:nvGrpSpPr>
      <p:grpSpPr>
        <a:xfrm>
          <a:off x="0" y="0"/>
          <a:ext cx="0" cy="0"/>
          <a:chOff x="0" y="0"/>
          <a:chExt cx="0" cy="0"/>
        </a:xfrm>
      </p:grpSpPr>
      <p:sp>
        <p:nvSpPr>
          <p:cNvPr id="545" name="Google Shape;545;p57"/>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46" name="Google Shape;546;p5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7" name="Google Shape;547;p5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48" name="Google Shape;548;p5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49" name="Google Shape;549;p5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0" name="Shape 550"/>
        <p:cNvGrpSpPr/>
        <p:nvPr/>
      </p:nvGrpSpPr>
      <p:grpSpPr>
        <a:xfrm>
          <a:off x="0" y="0"/>
          <a:ext cx="0" cy="0"/>
          <a:chOff x="0" y="0"/>
          <a:chExt cx="0" cy="0"/>
        </a:xfrm>
      </p:grpSpPr>
      <p:sp>
        <p:nvSpPr>
          <p:cNvPr id="551" name="Google Shape;551;p58"/>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552" name="Google Shape;552;p58"/>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553" name="Google Shape;553;p5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54" name="Google Shape;554;p5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55" name="Google Shape;555;p5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56" name="Google Shape;556;p5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557" name="Shape 55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558" name="Shape 558"/>
        <p:cNvGrpSpPr/>
        <p:nvPr/>
      </p:nvGrpSpPr>
      <p:grpSpPr>
        <a:xfrm>
          <a:off x="0" y="0"/>
          <a:ext cx="0" cy="0"/>
          <a:chOff x="0" y="0"/>
          <a:chExt cx="0" cy="0"/>
        </a:xfrm>
      </p:grpSpPr>
      <p:sp>
        <p:nvSpPr>
          <p:cNvPr id="559" name="Google Shape;559;p60"/>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60" name="Google Shape;560;p60"/>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1" name="Google Shape;561;p60"/>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2" name="Google Shape;562;p60"/>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563" name="Google Shape;563;p60"/>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4" name="Google Shape;564;p60"/>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5" name="Google Shape;565;p60"/>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566" name="Google Shape;566;p60"/>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67" name="Google Shape;567;p60"/>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68" name="Google Shape;568;p60"/>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569" name="Google Shape;569;p6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70" name="Google Shape;570;p6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571" name="Google Shape;571;p60"/>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72" name="Google Shape;572;p60"/>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573" name="Shape 573"/>
        <p:cNvGrpSpPr/>
        <p:nvPr/>
      </p:nvGrpSpPr>
      <p:grpSpPr>
        <a:xfrm>
          <a:off x="0" y="0"/>
          <a:ext cx="0" cy="0"/>
          <a:chOff x="0" y="0"/>
          <a:chExt cx="0" cy="0"/>
        </a:xfrm>
      </p:grpSpPr>
      <p:sp>
        <p:nvSpPr>
          <p:cNvPr id="574" name="Google Shape;574;p61"/>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5" name="Google Shape;575;p61"/>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76" name="Google Shape;576;p61"/>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7" name="Google Shape;577;p61"/>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78" name="Google Shape;578;p61"/>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9" name="Google Shape;579;p61"/>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0" name="Google Shape;580;p61"/>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1" name="Google Shape;581;p61"/>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2" name="Google Shape;582;p61"/>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3" name="Google Shape;583;p61"/>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4" name="Google Shape;584;p61"/>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5" name="Google Shape;585;p61"/>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586" name="Google Shape;586;p61"/>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87" name="Google Shape;587;p6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88" name="Google Shape;588;p6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89" name="Google Shape;589;p61"/>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90" name="Google Shape;590;p61"/>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591" name="Shape 591"/>
        <p:cNvGrpSpPr/>
        <p:nvPr/>
      </p:nvGrpSpPr>
      <p:grpSpPr>
        <a:xfrm>
          <a:off x="0" y="0"/>
          <a:ext cx="0" cy="0"/>
          <a:chOff x="0" y="0"/>
          <a:chExt cx="0" cy="0"/>
        </a:xfrm>
      </p:grpSpPr>
      <p:sp>
        <p:nvSpPr>
          <p:cNvPr id="592" name="Google Shape;592;p62"/>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3" name="Google Shape;593;p62"/>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4" name="Google Shape;594;p62"/>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5" name="Google Shape;595;p62"/>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6" name="Google Shape;596;p62"/>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7" name="Google Shape;597;p62"/>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8" name="Google Shape;598;p62"/>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9" name="Google Shape;599;p62"/>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600" name="Google Shape;600;p62"/>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01" name="Google Shape;601;p6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02" name="Google Shape;602;p6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03" name="Google Shape;603;p62"/>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04" name="Google Shape;604;p62"/>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 name="Shape 48"/>
        <p:cNvGrpSpPr/>
        <p:nvPr/>
      </p:nvGrpSpPr>
      <p:grpSpPr>
        <a:xfrm>
          <a:off x="0" y="0"/>
          <a:ext cx="0" cy="0"/>
          <a:chOff x="0" y="0"/>
          <a:chExt cx="0" cy="0"/>
        </a:xfrm>
      </p:grpSpPr>
      <p:sp>
        <p:nvSpPr>
          <p:cNvPr id="49" name="Google Shape;49;p7"/>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50" name="Google Shape;50;p7"/>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 name="Google Shape;51;p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 name="Google Shape;52;p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3" name="Google Shape;53;p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 name="Google Shape;54;p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605" name="Shape 605"/>
        <p:cNvGrpSpPr/>
        <p:nvPr/>
      </p:nvGrpSpPr>
      <p:grpSpPr>
        <a:xfrm>
          <a:off x="0" y="0"/>
          <a:ext cx="0" cy="0"/>
          <a:chOff x="0" y="0"/>
          <a:chExt cx="0" cy="0"/>
        </a:xfrm>
      </p:grpSpPr>
      <p:sp>
        <p:nvSpPr>
          <p:cNvPr id="606" name="Google Shape;606;p63"/>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07" name="Google Shape;607;p63"/>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08" name="Google Shape;608;p63"/>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09" name="Google Shape;609;p63"/>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10" name="Google Shape;610;p63"/>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11" name="Google Shape;611;p63"/>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612" name="Google Shape;612;p6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13" name="Google Shape;613;p6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14" name="Google Shape;614;p63"/>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15" name="Google Shape;615;p63"/>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616" name="Shape 616"/>
        <p:cNvGrpSpPr/>
        <p:nvPr/>
      </p:nvGrpSpPr>
      <p:grpSpPr>
        <a:xfrm>
          <a:off x="0" y="0"/>
          <a:ext cx="0" cy="0"/>
          <a:chOff x="0" y="0"/>
          <a:chExt cx="0" cy="0"/>
        </a:xfrm>
      </p:grpSpPr>
      <p:sp>
        <p:nvSpPr>
          <p:cNvPr id="617" name="Google Shape;617;p64"/>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18" name="Google Shape;618;p64"/>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619" name="Google Shape;619;p6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20" name="Google Shape;620;p6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21" name="Google Shape;621;p6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22" name="Google Shape;622;p6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623" name="Shape 623"/>
        <p:cNvGrpSpPr/>
        <p:nvPr/>
      </p:nvGrpSpPr>
      <p:grpSpPr>
        <a:xfrm>
          <a:off x="0" y="0"/>
          <a:ext cx="0" cy="0"/>
          <a:chOff x="0" y="0"/>
          <a:chExt cx="0" cy="0"/>
        </a:xfrm>
      </p:grpSpPr>
      <p:sp>
        <p:nvSpPr>
          <p:cNvPr id="624" name="Google Shape;624;p65"/>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25" name="Google Shape;625;p6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26" name="Google Shape;626;p6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27" name="Google Shape;627;p6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28" name="Google Shape;628;p6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29" name="Google Shape;629;p65"/>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630" name="Shape 630"/>
        <p:cNvGrpSpPr/>
        <p:nvPr/>
      </p:nvGrpSpPr>
      <p:grpSpPr>
        <a:xfrm>
          <a:off x="0" y="0"/>
          <a:ext cx="0" cy="0"/>
          <a:chOff x="0" y="0"/>
          <a:chExt cx="0" cy="0"/>
        </a:xfrm>
      </p:grpSpPr>
      <p:sp>
        <p:nvSpPr>
          <p:cNvPr id="631" name="Google Shape;631;p66"/>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32" name="Google Shape;632;p6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33" name="Google Shape;633;p66"/>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634" name="Google Shape;634;p6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635" name="Google Shape;635;p6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636" name="Google Shape;636;p66"/>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37" name="Google Shape;637;p66"/>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638" name="Shape 638"/>
        <p:cNvGrpSpPr/>
        <p:nvPr/>
      </p:nvGrpSpPr>
      <p:grpSpPr>
        <a:xfrm>
          <a:off x="0" y="0"/>
          <a:ext cx="0" cy="0"/>
          <a:chOff x="0" y="0"/>
          <a:chExt cx="0" cy="0"/>
        </a:xfrm>
      </p:grpSpPr>
      <p:sp>
        <p:nvSpPr>
          <p:cNvPr id="639" name="Google Shape;639;p67"/>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40" name="Google Shape;640;p67"/>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641" name="Google Shape;641;p67"/>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7"/>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643" name="Google Shape;643;p6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44" name="Google Shape;644;p6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45" name="Google Shape;645;p6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46" name="Google Shape;646;p6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647" name="Shape 647"/>
        <p:cNvGrpSpPr/>
        <p:nvPr/>
      </p:nvGrpSpPr>
      <p:grpSpPr>
        <a:xfrm>
          <a:off x="0" y="0"/>
          <a:ext cx="0" cy="0"/>
          <a:chOff x="0" y="0"/>
          <a:chExt cx="0" cy="0"/>
        </a:xfrm>
      </p:grpSpPr>
      <p:grpSp>
        <p:nvGrpSpPr>
          <p:cNvPr id="648" name="Google Shape;648;p68"/>
          <p:cNvGrpSpPr/>
          <p:nvPr/>
        </p:nvGrpSpPr>
        <p:grpSpPr>
          <a:xfrm>
            <a:off x="1265868" y="549590"/>
            <a:ext cx="528885" cy="545802"/>
            <a:chOff x="-1507225" y="3988588"/>
            <a:chExt cx="575250" cy="593650"/>
          </a:xfrm>
        </p:grpSpPr>
        <p:sp>
          <p:nvSpPr>
            <p:cNvPr id="649" name="Google Shape;649;p68"/>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8"/>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8"/>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68"/>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8"/>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8"/>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68"/>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8"/>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68"/>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68"/>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 name="Google Shape;659;p68"/>
          <p:cNvGrpSpPr/>
          <p:nvPr/>
        </p:nvGrpSpPr>
        <p:grpSpPr>
          <a:xfrm>
            <a:off x="7711188" y="3642869"/>
            <a:ext cx="387316" cy="399705"/>
            <a:chOff x="-1507225" y="3988588"/>
            <a:chExt cx="575250" cy="593650"/>
          </a:xfrm>
        </p:grpSpPr>
        <p:sp>
          <p:nvSpPr>
            <p:cNvPr id="660" name="Google Shape;660;p68"/>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8"/>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8"/>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68"/>
          <p:cNvGrpSpPr/>
          <p:nvPr/>
        </p:nvGrpSpPr>
        <p:grpSpPr>
          <a:xfrm>
            <a:off x="873882" y="1242578"/>
            <a:ext cx="387296" cy="396831"/>
            <a:chOff x="874000" y="1401213"/>
            <a:chExt cx="581875" cy="596200"/>
          </a:xfrm>
        </p:grpSpPr>
        <p:sp>
          <p:nvSpPr>
            <p:cNvPr id="664" name="Google Shape;664;p68"/>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8"/>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8"/>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8"/>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8"/>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8"/>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68"/>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8"/>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68"/>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68"/>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8"/>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68"/>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8"/>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8"/>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8"/>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8"/>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8"/>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8"/>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8"/>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8"/>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8"/>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8"/>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68"/>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7" name="Google Shape;687;p68"/>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68"/>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9" name="Google Shape;689;p68"/>
          <p:cNvGrpSpPr/>
          <p:nvPr/>
        </p:nvGrpSpPr>
        <p:grpSpPr>
          <a:xfrm>
            <a:off x="6592055" y="4001105"/>
            <a:ext cx="528916" cy="535303"/>
            <a:chOff x="-1988450" y="2592438"/>
            <a:chExt cx="550725" cy="557375"/>
          </a:xfrm>
        </p:grpSpPr>
        <p:sp>
          <p:nvSpPr>
            <p:cNvPr id="690" name="Google Shape;690;p68"/>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8"/>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68"/>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68"/>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8"/>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68"/>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6" name="Google Shape;696;p68"/>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8"/>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8"/>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8"/>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0" name="Google Shape;700;p68"/>
          <p:cNvCxnSpPr>
            <a:stCxn id="701"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02" name="Google Shape;702;p68"/>
          <p:cNvCxnSpPr>
            <a:endCxn id="703"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04" name="Google Shape;704;p68"/>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05" name="Google Shape;705;p68"/>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706" name="Shape 706"/>
        <p:cNvGrpSpPr/>
        <p:nvPr/>
      </p:nvGrpSpPr>
      <p:grpSpPr>
        <a:xfrm>
          <a:off x="0" y="0"/>
          <a:ext cx="0" cy="0"/>
          <a:chOff x="0" y="0"/>
          <a:chExt cx="0" cy="0"/>
        </a:xfrm>
      </p:grpSpPr>
      <p:cxnSp>
        <p:nvCxnSpPr>
          <p:cNvPr id="707" name="Google Shape;707;p69"/>
          <p:cNvCxnSpPr>
            <a:stCxn id="708"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09" name="Google Shape;709;p69"/>
          <p:cNvCxnSpPr>
            <a:endCxn id="710"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11" name="Google Shape;711;p69"/>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12" name="Google Shape;712;p69"/>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8"/>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cxnSp>
        <p:nvCxnSpPr>
          <p:cNvPr id="57" name="Google Shape;57;p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9" name="Google Shape;59;p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0" name="Google Shape;60;p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64" name="Google Shape;64;p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5" name="Google Shape;65;p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6" name="Google Shape;66;p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7" name="Google Shape;67;p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0"/>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70" name="Google Shape;70;p1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1" name="Google Shape;71;p1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 name="Google Shape;72;p1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 name="Google Shape;73;p1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3.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slideLayout" Target="../slideLayouts/slideLayout45.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23"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11" Type="http://schemas.openxmlformats.org/officeDocument/2006/relationships/slideLayout" Target="../slideLayouts/slideLayout56.xml"/><Relationship Id="rId22" Type="http://schemas.openxmlformats.org/officeDocument/2006/relationships/theme" Target="../theme/theme4.xml"/><Relationship Id="rId10" Type="http://schemas.openxmlformats.org/officeDocument/2006/relationships/slideLayout" Target="../slideLayouts/slideLayout55.xml"/><Relationship Id="rId21" Type="http://schemas.openxmlformats.org/officeDocument/2006/relationships/slideLayout" Target="../slideLayouts/slideLayout66.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6" Type="http://schemas.openxmlformats.org/officeDocument/2006/relationships/slideLayout" Target="../slideLayouts/slideLayout51.xml"/><Relationship Id="rId18" Type="http://schemas.openxmlformats.org/officeDocument/2006/relationships/slideLayout" Target="../slideLayouts/slideLayout63.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7" name="Google Shape;7;p1"/>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45" name="Shape 245"/>
        <p:cNvGrpSpPr/>
        <p:nvPr/>
      </p:nvGrpSpPr>
      <p:grpSpPr>
        <a:xfrm>
          <a:off x="0" y="0"/>
          <a:ext cx="0" cy="0"/>
          <a:chOff x="0" y="0"/>
          <a:chExt cx="0" cy="0"/>
        </a:xfrm>
      </p:grpSpPr>
      <p:sp>
        <p:nvSpPr>
          <p:cNvPr id="246" name="Google Shape;246;p25"/>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247" name="Google Shape;247;p25"/>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481" name="Shape 481"/>
        <p:cNvGrpSpPr/>
        <p:nvPr/>
      </p:nvGrpSpPr>
      <p:grpSpPr>
        <a:xfrm>
          <a:off x="0" y="0"/>
          <a:ext cx="0" cy="0"/>
          <a:chOff x="0" y="0"/>
          <a:chExt cx="0" cy="0"/>
        </a:xfrm>
      </p:grpSpPr>
      <p:sp>
        <p:nvSpPr>
          <p:cNvPr id="482" name="Google Shape;482;p48"/>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483" name="Google Shape;483;p48"/>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9.png"/><Relationship Id="rId5" Type="http://schemas.openxmlformats.org/officeDocument/2006/relationships/image" Target="../media/image1.jpg"/><Relationship Id="rId6"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hyperlink" Target="https://www.figma.com/file/kJbYMdKZmAbuYmf9PPZimU/Version-1?node-id=0%3A1" TargetMode="External"/><Relationship Id="rId4" Type="http://schemas.openxmlformats.org/officeDocument/2006/relationships/image" Target="../media/image23.png"/><Relationship Id="rId5"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8.png"/><Relationship Id="rId7" Type="http://schemas.openxmlformats.org/officeDocument/2006/relationships/image" Target="../media/image31.png"/><Relationship Id="rId8"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hyperlink" Target="https://www.figma.com/file/kJbYMdKZmAbuYmf9PPZimU/Version-1?node-id=0%3A1" TargetMode="Externa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hyperlink" Target="https://www.figma.com/proto/kJbYMdKZmAbuYmf9PPZimU/Version-1?node-id=215%3A810&amp;scaling=min-zoom&amp;page-id=0%3A1&amp;starting-point-node-id=215%3A81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37.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34.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34.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0"/>
          <p:cNvSpPr txBox="1"/>
          <p:nvPr>
            <p:ph idx="2" type="title"/>
          </p:nvPr>
        </p:nvSpPr>
        <p:spPr>
          <a:xfrm>
            <a:off x="444174" y="320375"/>
            <a:ext cx="976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718" name="Google Shape;718;p70"/>
          <p:cNvSpPr/>
          <p:nvPr/>
        </p:nvSpPr>
        <p:spPr>
          <a:xfrm>
            <a:off x="4307675"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0"/>
          <p:cNvSpPr/>
          <p:nvPr/>
        </p:nvSpPr>
        <p:spPr>
          <a:xfrm>
            <a:off x="4559900" y="3008049"/>
            <a:ext cx="3617700" cy="659700"/>
          </a:xfrm>
          <a:prstGeom prst="roundRect">
            <a:avLst>
              <a:gd fmla="val 50000"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70"/>
          <p:cNvSpPr txBox="1"/>
          <p:nvPr>
            <p:ph type="ctrTitle"/>
          </p:nvPr>
        </p:nvSpPr>
        <p:spPr>
          <a:xfrm>
            <a:off x="4427525" y="1340775"/>
            <a:ext cx="3882600" cy="167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800">
                <a:latin typeface="Space Grotesk"/>
                <a:ea typeface="Space Grotesk"/>
                <a:cs typeface="Space Grotesk"/>
                <a:sym typeface="Space Grotesk"/>
              </a:rPr>
              <a:t>Med</a:t>
            </a:r>
            <a:r>
              <a:rPr b="1" lang="en" sz="3800">
                <a:latin typeface="Space Grotesk"/>
                <a:ea typeface="Space Grotesk"/>
                <a:cs typeface="Space Grotesk"/>
                <a:sym typeface="Space Grotesk"/>
              </a:rPr>
              <a:t>-Fi Prototype</a:t>
            </a:r>
            <a:endParaRPr b="1" sz="1800">
              <a:solidFill>
                <a:schemeClr val="lt1"/>
              </a:solidFill>
              <a:latin typeface="Space Grotesk"/>
              <a:ea typeface="Space Grotesk"/>
              <a:cs typeface="Space Grotesk"/>
              <a:sym typeface="Space Grotesk"/>
            </a:endParaRPr>
          </a:p>
          <a:p>
            <a:pPr indent="0" lvl="0" marL="0" rtl="0" algn="ctr">
              <a:spcBef>
                <a:spcPts val="0"/>
              </a:spcBef>
              <a:spcAft>
                <a:spcPts val="0"/>
              </a:spcAft>
              <a:buNone/>
            </a:pPr>
            <a:r>
              <a:rPr b="1" lang="en" sz="2400">
                <a:latin typeface="Anaheim"/>
                <a:ea typeface="Anaheim"/>
                <a:cs typeface="Anaheim"/>
                <a:sym typeface="Anaheim"/>
              </a:rPr>
              <a:t>Culture through Cuisine</a:t>
            </a:r>
            <a:endParaRPr b="1" sz="2400">
              <a:latin typeface="Anaheim"/>
              <a:ea typeface="Anaheim"/>
              <a:cs typeface="Anaheim"/>
              <a:sym typeface="Anaheim"/>
            </a:endParaRPr>
          </a:p>
        </p:txBody>
      </p:sp>
      <p:sp>
        <p:nvSpPr>
          <p:cNvPr id="721" name="Google Shape;721;p70"/>
          <p:cNvSpPr txBox="1"/>
          <p:nvPr>
            <p:ph idx="1" type="subTitle"/>
          </p:nvPr>
        </p:nvSpPr>
        <p:spPr>
          <a:xfrm>
            <a:off x="4559896" y="3221288"/>
            <a:ext cx="3617700" cy="2274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naheim"/>
                <a:ea typeface="Anaheim"/>
                <a:cs typeface="Anaheim"/>
                <a:sym typeface="Anaheim"/>
              </a:rPr>
              <a:t>Defne Genç, Janet Zhong, </a:t>
            </a:r>
            <a:endParaRPr>
              <a:latin typeface="Anaheim"/>
              <a:ea typeface="Anaheim"/>
              <a:cs typeface="Anaheim"/>
              <a:sym typeface="Anaheim"/>
            </a:endParaRPr>
          </a:p>
          <a:p>
            <a:pPr indent="0" lvl="0" marL="0" rtl="0" algn="ctr">
              <a:spcBef>
                <a:spcPts val="0"/>
              </a:spcBef>
              <a:spcAft>
                <a:spcPts val="0"/>
              </a:spcAft>
              <a:buNone/>
            </a:pPr>
            <a:r>
              <a:rPr lang="en">
                <a:latin typeface="Anaheim"/>
                <a:ea typeface="Anaheim"/>
                <a:cs typeface="Anaheim"/>
                <a:sym typeface="Anaheim"/>
              </a:rPr>
              <a:t>Amrita Palaparthi, Kyla Guru</a:t>
            </a:r>
            <a:r>
              <a:rPr lang="en"/>
              <a:t> </a:t>
            </a:r>
            <a:endParaRPr sz="400"/>
          </a:p>
        </p:txBody>
      </p:sp>
      <p:pic>
        <p:nvPicPr>
          <p:cNvPr id="722" name="Google Shape;722;p70"/>
          <p:cNvPicPr preferRelativeResize="0"/>
          <p:nvPr/>
        </p:nvPicPr>
        <p:blipFill>
          <a:blip r:embed="rId3">
            <a:alphaModFix/>
          </a:blip>
          <a:stretch>
            <a:fillRect/>
          </a:stretch>
        </p:blipFill>
        <p:spPr>
          <a:xfrm>
            <a:off x="1144369" y="1119913"/>
            <a:ext cx="2360675" cy="1898760"/>
          </a:xfrm>
          <a:prstGeom prst="rect">
            <a:avLst/>
          </a:prstGeom>
          <a:noFill/>
          <a:ln>
            <a:noFill/>
          </a:ln>
        </p:spPr>
      </p:pic>
      <p:sp>
        <p:nvSpPr>
          <p:cNvPr id="723" name="Google Shape;723;p70"/>
          <p:cNvSpPr txBox="1"/>
          <p:nvPr>
            <p:ph idx="4294967295" type="title"/>
          </p:nvPr>
        </p:nvSpPr>
        <p:spPr>
          <a:xfrm>
            <a:off x="741452" y="2913088"/>
            <a:ext cx="3166500" cy="46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Lobster"/>
                <a:ea typeface="Lobster"/>
                <a:cs typeface="Lobster"/>
                <a:sym typeface="Lobster"/>
              </a:rPr>
              <a:t>Dishcovery </a:t>
            </a:r>
            <a:endParaRPr sz="3900">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79" name="Shape 879"/>
        <p:cNvGrpSpPr/>
        <p:nvPr/>
      </p:nvGrpSpPr>
      <p:grpSpPr>
        <a:xfrm>
          <a:off x="0" y="0"/>
          <a:ext cx="0" cy="0"/>
          <a:chOff x="0" y="0"/>
          <a:chExt cx="0" cy="0"/>
        </a:xfrm>
      </p:grpSpPr>
      <p:sp>
        <p:nvSpPr>
          <p:cNvPr id="880" name="Google Shape;880;p79"/>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881" name="Google Shape;881;p79"/>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882" name="Google Shape;882;p79"/>
          <p:cNvSpPr txBox="1"/>
          <p:nvPr/>
        </p:nvSpPr>
        <p:spPr>
          <a:xfrm>
            <a:off x="194575" y="2000700"/>
            <a:ext cx="73095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Tasks</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80"/>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80"/>
          <p:cNvSpPr txBox="1"/>
          <p:nvPr>
            <p:ph type="title"/>
          </p:nvPr>
        </p:nvSpPr>
        <p:spPr>
          <a:xfrm>
            <a:off x="819300" y="995763"/>
            <a:ext cx="42174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Task 1: Identification</a:t>
            </a:r>
            <a:endParaRPr b="1" sz="2800">
              <a:latin typeface="Space Grotesk"/>
              <a:ea typeface="Space Grotesk"/>
              <a:cs typeface="Space Grotesk"/>
              <a:sym typeface="Space Grotesk"/>
            </a:endParaRPr>
          </a:p>
        </p:txBody>
      </p:sp>
      <p:sp>
        <p:nvSpPr>
          <p:cNvPr id="889" name="Google Shape;889;p80"/>
          <p:cNvSpPr txBox="1"/>
          <p:nvPr>
            <p:ph idx="1" type="subTitle"/>
          </p:nvPr>
        </p:nvSpPr>
        <p:spPr>
          <a:xfrm>
            <a:off x="980950" y="1884975"/>
            <a:ext cx="3681300" cy="178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Description: </a:t>
            </a:r>
            <a:r>
              <a:rPr lang="en" sz="2000"/>
              <a:t>I want to automatically identify an unfamiliar food item</a:t>
            </a:r>
            <a:endParaRPr sz="2000"/>
          </a:p>
          <a:p>
            <a:pPr indent="0" lvl="0" marL="0" rtl="0" algn="l">
              <a:spcBef>
                <a:spcPts val="0"/>
              </a:spcBef>
              <a:spcAft>
                <a:spcPts val="0"/>
              </a:spcAft>
              <a:buNone/>
            </a:pPr>
            <a:r>
              <a:rPr b="1" lang="en" sz="2000"/>
              <a:t>Category: </a:t>
            </a:r>
            <a:r>
              <a:rPr lang="en" sz="2000"/>
              <a:t>Simple</a:t>
            </a:r>
            <a:endParaRPr sz="2000"/>
          </a:p>
          <a:p>
            <a:pPr indent="0" lvl="0" marL="0" rtl="0" algn="l">
              <a:spcBef>
                <a:spcPts val="0"/>
              </a:spcBef>
              <a:spcAft>
                <a:spcPts val="0"/>
              </a:spcAft>
              <a:buNone/>
            </a:pPr>
            <a:r>
              <a:t/>
            </a:r>
            <a:endParaRPr/>
          </a:p>
        </p:txBody>
      </p:sp>
      <p:sp>
        <p:nvSpPr>
          <p:cNvPr id="890" name="Google Shape;890;p80"/>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80"/>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80"/>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0"/>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80"/>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80"/>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80"/>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80"/>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80"/>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80"/>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80"/>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80"/>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80"/>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80"/>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80"/>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80"/>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0"/>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80"/>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80"/>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8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910" name="Google Shape;910;p80"/>
          <p:cNvPicPr preferRelativeResize="0"/>
          <p:nvPr/>
        </p:nvPicPr>
        <p:blipFill>
          <a:blip r:embed="rId3">
            <a:alphaModFix/>
          </a:blip>
          <a:stretch>
            <a:fillRect/>
          </a:stretch>
        </p:blipFill>
        <p:spPr>
          <a:xfrm>
            <a:off x="5121858" y="1347925"/>
            <a:ext cx="3681301" cy="240857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81"/>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81"/>
          <p:cNvSpPr txBox="1"/>
          <p:nvPr>
            <p:ph type="title"/>
          </p:nvPr>
        </p:nvSpPr>
        <p:spPr>
          <a:xfrm>
            <a:off x="828550" y="891838"/>
            <a:ext cx="42174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Task 2: Contextualization</a:t>
            </a:r>
            <a:endParaRPr b="1" sz="2300">
              <a:latin typeface="Space Grotesk"/>
              <a:ea typeface="Space Grotesk"/>
              <a:cs typeface="Space Grotesk"/>
              <a:sym typeface="Space Grotesk"/>
            </a:endParaRPr>
          </a:p>
        </p:txBody>
      </p:sp>
      <p:sp>
        <p:nvSpPr>
          <p:cNvPr id="917" name="Google Shape;917;p81"/>
          <p:cNvSpPr txBox="1"/>
          <p:nvPr>
            <p:ph idx="1" type="subTitle"/>
          </p:nvPr>
        </p:nvSpPr>
        <p:spPr>
          <a:xfrm>
            <a:off x="990175" y="1781050"/>
            <a:ext cx="3799800" cy="192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t>Description: </a:t>
            </a:r>
            <a:r>
              <a:rPr lang="en" sz="2100"/>
              <a:t>I want to learn more about the cultural context behind a food item and its uses in recipes</a:t>
            </a:r>
            <a:endParaRPr sz="2100"/>
          </a:p>
          <a:p>
            <a:pPr indent="0" lvl="0" marL="0" rtl="0" algn="l">
              <a:spcBef>
                <a:spcPts val="0"/>
              </a:spcBef>
              <a:spcAft>
                <a:spcPts val="0"/>
              </a:spcAft>
              <a:buNone/>
            </a:pPr>
            <a:r>
              <a:rPr b="1" lang="en" sz="2100"/>
              <a:t>Category: </a:t>
            </a:r>
            <a:r>
              <a:rPr lang="en" sz="2100"/>
              <a:t>Moderate</a:t>
            </a:r>
            <a:endParaRPr sz="2100"/>
          </a:p>
        </p:txBody>
      </p:sp>
      <p:sp>
        <p:nvSpPr>
          <p:cNvPr id="918" name="Google Shape;918;p81"/>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81"/>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81"/>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81"/>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81"/>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81"/>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81"/>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81"/>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81"/>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81"/>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81"/>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81"/>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81"/>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81"/>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81"/>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81"/>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81"/>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81"/>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81"/>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8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938" name="Google Shape;938;p81"/>
          <p:cNvPicPr preferRelativeResize="0"/>
          <p:nvPr/>
        </p:nvPicPr>
        <p:blipFill>
          <a:blip r:embed="rId3">
            <a:alphaModFix/>
          </a:blip>
          <a:stretch>
            <a:fillRect/>
          </a:stretch>
        </p:blipFill>
        <p:spPr>
          <a:xfrm>
            <a:off x="5195276" y="721576"/>
            <a:ext cx="1380225" cy="2431150"/>
          </a:xfrm>
          <a:prstGeom prst="rect">
            <a:avLst/>
          </a:prstGeom>
          <a:noFill/>
          <a:ln>
            <a:noFill/>
          </a:ln>
        </p:spPr>
      </p:pic>
      <p:pic>
        <p:nvPicPr>
          <p:cNvPr id="939" name="Google Shape;939;p81"/>
          <p:cNvPicPr preferRelativeResize="0"/>
          <p:nvPr/>
        </p:nvPicPr>
        <p:blipFill>
          <a:blip r:embed="rId4">
            <a:alphaModFix/>
          </a:blip>
          <a:stretch>
            <a:fillRect/>
          </a:stretch>
        </p:blipFill>
        <p:spPr>
          <a:xfrm>
            <a:off x="7293651" y="736356"/>
            <a:ext cx="1380225" cy="2401593"/>
          </a:xfrm>
          <a:prstGeom prst="rect">
            <a:avLst/>
          </a:prstGeom>
          <a:noFill/>
          <a:ln>
            <a:noFill/>
          </a:ln>
        </p:spPr>
      </p:pic>
      <p:pic>
        <p:nvPicPr>
          <p:cNvPr id="940" name="Google Shape;940;p81"/>
          <p:cNvPicPr preferRelativeResize="0"/>
          <p:nvPr/>
        </p:nvPicPr>
        <p:blipFill>
          <a:blip r:embed="rId5">
            <a:alphaModFix/>
          </a:blip>
          <a:stretch>
            <a:fillRect/>
          </a:stretch>
        </p:blipFill>
        <p:spPr>
          <a:xfrm>
            <a:off x="6272100" y="1781047"/>
            <a:ext cx="1380225" cy="2456900"/>
          </a:xfrm>
          <a:prstGeom prst="rect">
            <a:avLst/>
          </a:prstGeom>
          <a:noFill/>
          <a:ln>
            <a:noFill/>
          </a:ln>
        </p:spPr>
      </p:pic>
      <p:pic>
        <p:nvPicPr>
          <p:cNvPr id="941" name="Google Shape;941;p81"/>
          <p:cNvPicPr preferRelativeResize="0"/>
          <p:nvPr/>
        </p:nvPicPr>
        <p:blipFill>
          <a:blip r:embed="rId6">
            <a:alphaModFix/>
          </a:blip>
          <a:stretch>
            <a:fillRect/>
          </a:stretch>
        </p:blipFill>
        <p:spPr>
          <a:xfrm>
            <a:off x="4994965" y="2660800"/>
            <a:ext cx="1118762" cy="1922700"/>
          </a:xfrm>
          <a:prstGeom prst="rect">
            <a:avLst/>
          </a:prstGeom>
          <a:noFill/>
          <a:ln>
            <a:noFill/>
          </a:ln>
        </p:spPr>
      </p:pic>
      <p:pic>
        <p:nvPicPr>
          <p:cNvPr id="942" name="Google Shape;942;p81"/>
          <p:cNvPicPr preferRelativeResize="0"/>
          <p:nvPr/>
        </p:nvPicPr>
        <p:blipFill>
          <a:blip r:embed="rId7">
            <a:alphaModFix/>
          </a:blip>
          <a:stretch>
            <a:fillRect/>
          </a:stretch>
        </p:blipFill>
        <p:spPr>
          <a:xfrm>
            <a:off x="7810700" y="2571750"/>
            <a:ext cx="1118750" cy="19960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82"/>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82"/>
          <p:cNvSpPr txBox="1"/>
          <p:nvPr>
            <p:ph type="title"/>
          </p:nvPr>
        </p:nvSpPr>
        <p:spPr>
          <a:xfrm>
            <a:off x="831450" y="1063650"/>
            <a:ext cx="38880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300">
                <a:latin typeface="Space Grotesk"/>
                <a:ea typeface="Space Grotesk"/>
                <a:cs typeface="Space Grotesk"/>
                <a:sym typeface="Space Grotesk"/>
              </a:rPr>
              <a:t>Task 3: Authentic Cooking</a:t>
            </a:r>
            <a:endParaRPr b="1" sz="2300">
              <a:latin typeface="Space Grotesk"/>
              <a:ea typeface="Space Grotesk"/>
              <a:cs typeface="Space Grotesk"/>
              <a:sym typeface="Space Grotesk"/>
            </a:endParaRPr>
          </a:p>
        </p:txBody>
      </p:sp>
      <p:sp>
        <p:nvSpPr>
          <p:cNvPr id="949" name="Google Shape;949;p82"/>
          <p:cNvSpPr txBox="1"/>
          <p:nvPr>
            <p:ph idx="1" type="subTitle"/>
          </p:nvPr>
        </p:nvSpPr>
        <p:spPr>
          <a:xfrm>
            <a:off x="983850" y="1857650"/>
            <a:ext cx="3735600" cy="20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Description: </a:t>
            </a:r>
            <a:r>
              <a:rPr lang="en" sz="2000"/>
              <a:t>I want to cook a cultural authentic dish with a new ingredient</a:t>
            </a:r>
            <a:endParaRPr sz="2000"/>
          </a:p>
          <a:p>
            <a:pPr indent="0" lvl="0" marL="0" rtl="0" algn="l">
              <a:spcBef>
                <a:spcPts val="0"/>
              </a:spcBef>
              <a:spcAft>
                <a:spcPts val="0"/>
              </a:spcAft>
              <a:buNone/>
            </a:pPr>
            <a:r>
              <a:rPr b="1" lang="en" sz="2100"/>
              <a:t>Category: </a:t>
            </a:r>
            <a:r>
              <a:rPr lang="en" sz="2100"/>
              <a:t>Moderate/ Hard</a:t>
            </a:r>
            <a:endParaRPr sz="2000"/>
          </a:p>
        </p:txBody>
      </p:sp>
      <p:sp>
        <p:nvSpPr>
          <p:cNvPr id="950" name="Google Shape;950;p82"/>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82"/>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82"/>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82"/>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82"/>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82"/>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82"/>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82"/>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82"/>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82"/>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82"/>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1" name="Google Shape;961;p82"/>
          <p:cNvGrpSpPr/>
          <p:nvPr/>
        </p:nvGrpSpPr>
        <p:grpSpPr>
          <a:xfrm>
            <a:off x="5432906" y="3890840"/>
            <a:ext cx="528885" cy="545802"/>
            <a:chOff x="-1507225" y="3988588"/>
            <a:chExt cx="575250" cy="593650"/>
          </a:xfrm>
        </p:grpSpPr>
        <p:sp>
          <p:nvSpPr>
            <p:cNvPr id="962" name="Google Shape;962;p82"/>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82"/>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82"/>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5" name="Google Shape;965;p82"/>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82"/>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82"/>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82"/>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82"/>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82"/>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2"/>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82"/>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8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974" name="Google Shape;974;p82"/>
          <p:cNvPicPr preferRelativeResize="0"/>
          <p:nvPr/>
        </p:nvPicPr>
        <p:blipFill>
          <a:blip r:embed="rId3">
            <a:alphaModFix/>
          </a:blip>
          <a:stretch>
            <a:fillRect/>
          </a:stretch>
        </p:blipFill>
        <p:spPr>
          <a:xfrm>
            <a:off x="5007374" y="1330686"/>
            <a:ext cx="1210375" cy="2277950"/>
          </a:xfrm>
          <a:prstGeom prst="rect">
            <a:avLst/>
          </a:prstGeom>
          <a:noFill/>
          <a:ln>
            <a:noFill/>
          </a:ln>
        </p:spPr>
      </p:pic>
      <p:pic>
        <p:nvPicPr>
          <p:cNvPr id="975" name="Google Shape;975;p82"/>
          <p:cNvPicPr preferRelativeResize="0"/>
          <p:nvPr/>
        </p:nvPicPr>
        <p:blipFill>
          <a:blip r:embed="rId4">
            <a:alphaModFix/>
          </a:blip>
          <a:stretch>
            <a:fillRect/>
          </a:stretch>
        </p:blipFill>
        <p:spPr>
          <a:xfrm>
            <a:off x="6217247" y="1342596"/>
            <a:ext cx="1013375" cy="1791868"/>
          </a:xfrm>
          <a:prstGeom prst="rect">
            <a:avLst/>
          </a:prstGeom>
          <a:noFill/>
          <a:ln>
            <a:noFill/>
          </a:ln>
        </p:spPr>
      </p:pic>
      <p:pic>
        <p:nvPicPr>
          <p:cNvPr id="976" name="Google Shape;976;p82"/>
          <p:cNvPicPr preferRelativeResize="0"/>
          <p:nvPr/>
        </p:nvPicPr>
        <p:blipFill>
          <a:blip r:embed="rId5">
            <a:alphaModFix/>
          </a:blip>
          <a:stretch>
            <a:fillRect/>
          </a:stretch>
        </p:blipFill>
        <p:spPr>
          <a:xfrm>
            <a:off x="7461637" y="1342599"/>
            <a:ext cx="1089780" cy="1791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83"/>
          <p:cNvPicPr preferRelativeResize="0"/>
          <p:nvPr/>
        </p:nvPicPr>
        <p:blipFill rotWithShape="1">
          <a:blip r:embed="rId3">
            <a:alphaModFix/>
          </a:blip>
          <a:srcRect b="0" l="0" r="0" t="0"/>
          <a:stretch/>
        </p:blipFill>
        <p:spPr>
          <a:xfrm>
            <a:off x="5207700" y="1089327"/>
            <a:ext cx="2835000" cy="2834976"/>
          </a:xfrm>
          <a:prstGeom prst="rect">
            <a:avLst/>
          </a:prstGeom>
          <a:noFill/>
          <a:ln>
            <a:noFill/>
          </a:ln>
        </p:spPr>
      </p:pic>
      <p:sp>
        <p:nvSpPr>
          <p:cNvPr id="982" name="Google Shape;982;p83"/>
          <p:cNvSpPr/>
          <p:nvPr/>
        </p:nvSpPr>
        <p:spPr>
          <a:xfrm>
            <a:off x="714300" y="1063650"/>
            <a:ext cx="41223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83"/>
          <p:cNvSpPr txBox="1"/>
          <p:nvPr>
            <p:ph type="title"/>
          </p:nvPr>
        </p:nvSpPr>
        <p:spPr>
          <a:xfrm>
            <a:off x="837775" y="916188"/>
            <a:ext cx="47133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Bonus tasks</a:t>
            </a:r>
            <a:endParaRPr b="1" sz="2800">
              <a:latin typeface="Space Grotesk"/>
              <a:ea typeface="Space Grotesk"/>
              <a:cs typeface="Space Grotesk"/>
              <a:sym typeface="Space Grotesk"/>
            </a:endParaRPr>
          </a:p>
        </p:txBody>
      </p:sp>
      <p:sp>
        <p:nvSpPr>
          <p:cNvPr id="984" name="Google Shape;984;p83"/>
          <p:cNvSpPr txBox="1"/>
          <p:nvPr>
            <p:ph idx="1" type="subTitle"/>
          </p:nvPr>
        </p:nvSpPr>
        <p:spPr>
          <a:xfrm>
            <a:off x="916650" y="1901725"/>
            <a:ext cx="3717600" cy="2178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en" sz="1700"/>
              <a:t>Sharing with friends </a:t>
            </a:r>
            <a:r>
              <a:rPr lang="en" sz="1700"/>
              <a:t>- cooking or eating together or sharing recipes with friends</a:t>
            </a:r>
            <a:br>
              <a:rPr b="1" lang="en" sz="1700"/>
            </a:br>
            <a:endParaRPr b="1" sz="1700"/>
          </a:p>
          <a:p>
            <a:pPr indent="-323850" lvl="0" marL="457200" rtl="0" algn="l">
              <a:spcBef>
                <a:spcPts val="0"/>
              </a:spcBef>
              <a:spcAft>
                <a:spcPts val="0"/>
              </a:spcAft>
              <a:buSzPts val="1500"/>
              <a:buChar char="●"/>
            </a:pPr>
            <a:r>
              <a:rPr b="1" lang="en" sz="1700"/>
              <a:t>Habit planning </a:t>
            </a:r>
            <a:r>
              <a:rPr lang="en" sz="1700"/>
              <a:t>- making exploring cultural dishes into a long term habit rather than a one-off thing</a:t>
            </a:r>
            <a:endParaRPr sz="1700"/>
          </a:p>
        </p:txBody>
      </p:sp>
      <p:sp>
        <p:nvSpPr>
          <p:cNvPr id="985" name="Google Shape;985;p83"/>
          <p:cNvSpPr/>
          <p:nvPr/>
        </p:nvSpPr>
        <p:spPr>
          <a:xfrm>
            <a:off x="5121854" y="4323641"/>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83"/>
          <p:cNvSpPr/>
          <p:nvPr/>
        </p:nvSpPr>
        <p:spPr>
          <a:xfrm>
            <a:off x="2439472" y="694081"/>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83"/>
          <p:cNvSpPr/>
          <p:nvPr/>
        </p:nvSpPr>
        <p:spPr>
          <a:xfrm>
            <a:off x="1594467" y="432363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83"/>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83"/>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83"/>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83"/>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83"/>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83"/>
          <p:cNvSpPr/>
          <p:nvPr/>
        </p:nvSpPr>
        <p:spPr>
          <a:xfrm>
            <a:off x="3585156" y="42321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83"/>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83"/>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6" name="Google Shape;996;p83"/>
          <p:cNvGrpSpPr/>
          <p:nvPr/>
        </p:nvGrpSpPr>
        <p:grpSpPr>
          <a:xfrm>
            <a:off x="7930060" y="1184316"/>
            <a:ext cx="387325" cy="392002"/>
            <a:chOff x="-1988450" y="2592438"/>
            <a:chExt cx="550725" cy="557375"/>
          </a:xfrm>
        </p:grpSpPr>
        <p:sp>
          <p:nvSpPr>
            <p:cNvPr id="997" name="Google Shape;997;p83"/>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83"/>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3"/>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83"/>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83"/>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83"/>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3" name="Google Shape;1003;p83"/>
          <p:cNvGrpSpPr/>
          <p:nvPr/>
        </p:nvGrpSpPr>
        <p:grpSpPr>
          <a:xfrm>
            <a:off x="5432906" y="3890840"/>
            <a:ext cx="528885" cy="545802"/>
            <a:chOff x="-1507225" y="3988588"/>
            <a:chExt cx="575250" cy="593650"/>
          </a:xfrm>
        </p:grpSpPr>
        <p:sp>
          <p:nvSpPr>
            <p:cNvPr id="1004" name="Google Shape;1004;p83"/>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83"/>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83"/>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7" name="Google Shape;1007;p83"/>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83"/>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83"/>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83"/>
          <p:cNvSpPr/>
          <p:nvPr/>
        </p:nvSpPr>
        <p:spPr>
          <a:xfrm>
            <a:off x="4195177" y="42826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83"/>
          <p:cNvSpPr/>
          <p:nvPr/>
        </p:nvSpPr>
        <p:spPr>
          <a:xfrm>
            <a:off x="3262977" y="54958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83"/>
          <p:cNvSpPr/>
          <p:nvPr/>
        </p:nvSpPr>
        <p:spPr>
          <a:xfrm>
            <a:off x="1506352" y="5924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83"/>
          <p:cNvSpPr/>
          <p:nvPr/>
        </p:nvSpPr>
        <p:spPr>
          <a:xfrm>
            <a:off x="2114652" y="43358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83"/>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8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19" name="Shape 1019"/>
        <p:cNvGrpSpPr/>
        <p:nvPr/>
      </p:nvGrpSpPr>
      <p:grpSpPr>
        <a:xfrm>
          <a:off x="0" y="0"/>
          <a:ext cx="0" cy="0"/>
          <a:chOff x="0" y="0"/>
          <a:chExt cx="0" cy="0"/>
        </a:xfrm>
      </p:grpSpPr>
      <p:sp>
        <p:nvSpPr>
          <p:cNvPr id="1020" name="Google Shape;1020;p84"/>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021" name="Google Shape;1021;p84"/>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022" name="Google Shape;1022;p84"/>
          <p:cNvSpPr txBox="1"/>
          <p:nvPr/>
        </p:nvSpPr>
        <p:spPr>
          <a:xfrm>
            <a:off x="194575" y="2000700"/>
            <a:ext cx="82872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Usability Goals and Key Measurements</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id="1027" name="Google Shape;1027;p85"/>
          <p:cNvPicPr preferRelativeResize="0"/>
          <p:nvPr/>
        </p:nvPicPr>
        <p:blipFill rotWithShape="1">
          <a:blip r:embed="rId3">
            <a:alphaModFix/>
          </a:blip>
          <a:srcRect b="0" l="0" r="0" t="0"/>
          <a:stretch/>
        </p:blipFill>
        <p:spPr>
          <a:xfrm>
            <a:off x="6045900" y="1089327"/>
            <a:ext cx="2835000" cy="2834976"/>
          </a:xfrm>
          <a:prstGeom prst="rect">
            <a:avLst/>
          </a:prstGeom>
          <a:noFill/>
          <a:ln>
            <a:noFill/>
          </a:ln>
        </p:spPr>
      </p:pic>
      <p:sp>
        <p:nvSpPr>
          <p:cNvPr id="1028" name="Google Shape;1028;p85"/>
          <p:cNvSpPr/>
          <p:nvPr/>
        </p:nvSpPr>
        <p:spPr>
          <a:xfrm>
            <a:off x="714300" y="530250"/>
            <a:ext cx="5247600" cy="41361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85"/>
          <p:cNvSpPr txBox="1"/>
          <p:nvPr>
            <p:ph type="title"/>
          </p:nvPr>
        </p:nvSpPr>
        <p:spPr>
          <a:xfrm>
            <a:off x="837775" y="382788"/>
            <a:ext cx="4713300" cy="8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Space Grotesk"/>
                <a:ea typeface="Space Grotesk"/>
                <a:cs typeface="Space Grotesk"/>
                <a:sym typeface="Space Grotesk"/>
              </a:rPr>
              <a:t>Usability Goals</a:t>
            </a:r>
            <a:endParaRPr b="1" sz="2800">
              <a:latin typeface="Space Grotesk"/>
              <a:ea typeface="Space Grotesk"/>
              <a:cs typeface="Space Grotesk"/>
              <a:sym typeface="Space Grotesk"/>
            </a:endParaRPr>
          </a:p>
        </p:txBody>
      </p:sp>
      <p:sp>
        <p:nvSpPr>
          <p:cNvPr id="1030" name="Google Shape;1030;p85"/>
          <p:cNvSpPr txBox="1"/>
          <p:nvPr>
            <p:ph idx="1" type="subTitle"/>
          </p:nvPr>
        </p:nvSpPr>
        <p:spPr>
          <a:xfrm>
            <a:off x="916650" y="1215925"/>
            <a:ext cx="4713300" cy="2178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Efficient </a:t>
            </a:r>
            <a:r>
              <a:rPr lang="en"/>
              <a:t>- users should be able to quickly find recipes associated with an ingredient they are seeking to explore</a:t>
            </a:r>
            <a:endParaRPr/>
          </a:p>
          <a:p>
            <a:pPr indent="-317500" lvl="1" marL="914400" rtl="0" algn="l">
              <a:spcBef>
                <a:spcPts val="0"/>
              </a:spcBef>
              <a:spcAft>
                <a:spcPts val="0"/>
              </a:spcAft>
              <a:buSzPts val="1400"/>
              <a:buChar char="○"/>
            </a:pPr>
            <a:r>
              <a:rPr b="1" lang="en" sz="1600"/>
              <a:t>Key Measurement</a:t>
            </a:r>
            <a:r>
              <a:rPr lang="en" sz="1600"/>
              <a:t>: time needed to find a recipe given an ingredient and filtered by preferences</a:t>
            </a:r>
            <a:endParaRPr sz="1600"/>
          </a:p>
          <a:p>
            <a:pPr indent="-317500" lvl="0" marL="457200" rtl="0" algn="l">
              <a:spcBef>
                <a:spcPts val="0"/>
              </a:spcBef>
              <a:spcAft>
                <a:spcPts val="0"/>
              </a:spcAft>
              <a:buSzPts val="1400"/>
              <a:buChar char="●"/>
            </a:pPr>
            <a:r>
              <a:rPr b="1" lang="en"/>
              <a:t>Learnable </a:t>
            </a:r>
            <a:r>
              <a:rPr b="1" lang="en"/>
              <a:t> </a:t>
            </a:r>
            <a:r>
              <a:rPr lang="en"/>
              <a:t>- Users should be able to easily identify and access contextual information about an ingredient with less than 2 errors.</a:t>
            </a:r>
            <a:endParaRPr/>
          </a:p>
          <a:p>
            <a:pPr indent="-323850" lvl="1" marL="914400" rtl="0" algn="l">
              <a:spcBef>
                <a:spcPts val="0"/>
              </a:spcBef>
              <a:spcAft>
                <a:spcPts val="0"/>
              </a:spcAft>
              <a:buSzPts val="1500"/>
              <a:buChar char="○"/>
            </a:pPr>
            <a:r>
              <a:rPr b="1" lang="en" sz="1600"/>
              <a:t>Key Measurement: </a:t>
            </a:r>
            <a:r>
              <a:rPr lang="en" sz="1600"/>
              <a:t>number of errors between first scanning an ingredient and exploring all cultural context pages, facts that stuck out to them most</a:t>
            </a:r>
            <a:r>
              <a:rPr lang="en" sz="1700"/>
              <a:t> </a:t>
            </a:r>
            <a:endParaRPr sz="1700"/>
          </a:p>
        </p:txBody>
      </p:sp>
      <p:sp>
        <p:nvSpPr>
          <p:cNvPr id="1031" name="Google Shape;1031;p85"/>
          <p:cNvSpPr/>
          <p:nvPr/>
        </p:nvSpPr>
        <p:spPr>
          <a:xfrm>
            <a:off x="6842779" y="721566"/>
            <a:ext cx="50573" cy="51167"/>
          </a:xfrm>
          <a:custGeom>
            <a:rect b="b" l="l" r="r" t="t"/>
            <a:pathLst>
              <a:path extrusionOk="0" fill="none" h="1635" w="1616">
                <a:moveTo>
                  <a:pt x="1615" y="695"/>
                </a:moveTo>
                <a:cubicBezTo>
                  <a:pt x="1615" y="1308"/>
                  <a:pt x="880" y="163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85"/>
          <p:cNvSpPr/>
          <p:nvPr/>
        </p:nvSpPr>
        <p:spPr>
          <a:xfrm>
            <a:off x="7687267" y="1545284"/>
            <a:ext cx="51167" cy="51199"/>
          </a:xfrm>
          <a:custGeom>
            <a:rect b="b" l="l" r="r" t="t"/>
            <a:pathLst>
              <a:path extrusionOk="0" fill="none" h="1636" w="1635">
                <a:moveTo>
                  <a:pt x="1635" y="818"/>
                </a:moveTo>
                <a:cubicBezTo>
                  <a:pt x="1635" y="1268"/>
                  <a:pt x="1267" y="1635"/>
                  <a:pt x="817" y="1635"/>
                </a:cubicBezTo>
                <a:cubicBezTo>
                  <a:pt x="368" y="1635"/>
                  <a:pt x="0" y="1268"/>
                  <a:pt x="0" y="818"/>
                </a:cubicBezTo>
                <a:cubicBezTo>
                  <a:pt x="0" y="368"/>
                  <a:pt x="368" y="1"/>
                  <a:pt x="817" y="1"/>
                </a:cubicBezTo>
                <a:cubicBezTo>
                  <a:pt x="1267" y="1"/>
                  <a:pt x="1635" y="368"/>
                  <a:pt x="1635" y="818"/>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85"/>
          <p:cNvSpPr/>
          <p:nvPr/>
        </p:nvSpPr>
        <p:spPr>
          <a:xfrm>
            <a:off x="6683622" y="4356043"/>
            <a:ext cx="80616" cy="80616"/>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85"/>
          <p:cNvSpPr/>
          <p:nvPr/>
        </p:nvSpPr>
        <p:spPr>
          <a:xfrm>
            <a:off x="4885756" y="69408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85"/>
          <p:cNvSpPr/>
          <p:nvPr/>
        </p:nvSpPr>
        <p:spPr>
          <a:xfrm>
            <a:off x="8266807" y="860823"/>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85"/>
          <p:cNvSpPr/>
          <p:nvPr/>
        </p:nvSpPr>
        <p:spPr>
          <a:xfrm>
            <a:off x="5121857" y="2213248"/>
            <a:ext cx="50573" cy="50541"/>
          </a:xfrm>
          <a:custGeom>
            <a:rect b="b" l="l" r="r" t="t"/>
            <a:pathLst>
              <a:path extrusionOk="0" fill="none" h="1615" w="1616">
                <a:moveTo>
                  <a:pt x="1615" y="695"/>
                </a:moveTo>
                <a:cubicBezTo>
                  <a:pt x="1615" y="1308"/>
                  <a:pt x="859" y="1615"/>
                  <a:pt x="430" y="1185"/>
                </a:cubicBezTo>
                <a:cubicBezTo>
                  <a:pt x="1" y="756"/>
                  <a:pt x="307" y="0"/>
                  <a:pt x="920" y="0"/>
                </a:cubicBezTo>
                <a:cubicBezTo>
                  <a:pt x="1309" y="0"/>
                  <a:pt x="1615" y="307"/>
                  <a:pt x="1615" y="695"/>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85"/>
          <p:cNvSpPr/>
          <p:nvPr/>
        </p:nvSpPr>
        <p:spPr>
          <a:xfrm>
            <a:off x="7652327"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8" name="Google Shape;1038;p85"/>
          <p:cNvGrpSpPr/>
          <p:nvPr/>
        </p:nvGrpSpPr>
        <p:grpSpPr>
          <a:xfrm>
            <a:off x="7930060" y="1184316"/>
            <a:ext cx="387325" cy="392002"/>
            <a:chOff x="-1988450" y="2592438"/>
            <a:chExt cx="550725" cy="557375"/>
          </a:xfrm>
        </p:grpSpPr>
        <p:sp>
          <p:nvSpPr>
            <p:cNvPr id="1039" name="Google Shape;1039;p85"/>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85"/>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85"/>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85"/>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85"/>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85"/>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5" name="Google Shape;1045;p85"/>
          <p:cNvGrpSpPr/>
          <p:nvPr/>
        </p:nvGrpSpPr>
        <p:grpSpPr>
          <a:xfrm>
            <a:off x="5288181" y="1184315"/>
            <a:ext cx="528885" cy="545802"/>
            <a:chOff x="-1507225" y="3988588"/>
            <a:chExt cx="575250" cy="593650"/>
          </a:xfrm>
        </p:grpSpPr>
        <p:sp>
          <p:nvSpPr>
            <p:cNvPr id="1046" name="Google Shape;1046;p85"/>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85"/>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85"/>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9" name="Google Shape;1049;p85"/>
          <p:cNvSpPr/>
          <p:nvPr/>
        </p:nvSpPr>
        <p:spPr>
          <a:xfrm>
            <a:off x="5438927" y="6940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85"/>
          <p:cNvSpPr/>
          <p:nvPr/>
        </p:nvSpPr>
        <p:spPr>
          <a:xfrm>
            <a:off x="5086615" y="9274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85"/>
          <p:cNvSpPr/>
          <p:nvPr/>
        </p:nvSpPr>
        <p:spPr>
          <a:xfrm>
            <a:off x="6972127" y="4193039"/>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85"/>
          <p:cNvSpPr/>
          <p:nvPr/>
        </p:nvSpPr>
        <p:spPr>
          <a:xfrm>
            <a:off x="7892827" y="42355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8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86"/>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059" name="Google Shape;1059;p86"/>
          <p:cNvSpPr txBox="1"/>
          <p:nvPr/>
        </p:nvSpPr>
        <p:spPr>
          <a:xfrm>
            <a:off x="758675" y="659475"/>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3C4442"/>
                </a:solidFill>
                <a:latin typeface="Space Grotesk"/>
                <a:ea typeface="Space Grotesk"/>
                <a:cs typeface="Space Grotesk"/>
                <a:sym typeface="Space Grotesk"/>
              </a:rPr>
              <a:t>Progress towards hitting usability goals</a:t>
            </a:r>
            <a:endParaRPr b="1" sz="2900">
              <a:solidFill>
                <a:srgbClr val="3C4442"/>
              </a:solidFill>
              <a:latin typeface="Space Grotesk"/>
              <a:ea typeface="Space Grotesk"/>
              <a:cs typeface="Space Grotesk"/>
              <a:sym typeface="Space Grotesk"/>
            </a:endParaRPr>
          </a:p>
        </p:txBody>
      </p:sp>
      <p:sp>
        <p:nvSpPr>
          <p:cNvPr id="1060" name="Google Shape;1060;p86"/>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061" name="Google Shape;1061;p86"/>
          <p:cNvSpPr txBox="1"/>
          <p:nvPr/>
        </p:nvSpPr>
        <p:spPr>
          <a:xfrm>
            <a:off x="1005075" y="1226675"/>
            <a:ext cx="7302000" cy="3076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Taking into account feedback from low-fi prototypes</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Making scanning more prominent within the app</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Making it easier to access contextual information that you need and ignore what you’re not as interested in → can open up context information with separate expandable context for flavor profile, origins, health benefits, etc.</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Multiple methods for finding and filtering </a:t>
            </a:r>
            <a:r>
              <a:rPr lang="en" sz="1600">
                <a:solidFill>
                  <a:srgbClr val="3C4442"/>
                </a:solidFill>
                <a:latin typeface="Barlow Semi Condensed"/>
                <a:ea typeface="Barlow Semi Condensed"/>
                <a:cs typeface="Barlow Semi Condensed"/>
                <a:sym typeface="Barlow Semi Condensed"/>
              </a:rPr>
              <a:t>recipes</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Can input dietary restriction in user profile that are consistent across searches for recipes</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After scanning an ingredient, recipes are auto-filtered to show dishes that include that ingredient</a:t>
            </a:r>
            <a:endParaRPr sz="1600">
              <a:solidFill>
                <a:srgbClr val="3C4442"/>
              </a:solidFill>
              <a:latin typeface="Barlow Semi Condensed"/>
              <a:ea typeface="Barlow Semi Condensed"/>
              <a:cs typeface="Barlow Semi Condensed"/>
              <a:sym typeface="Barlow Semi Condensed"/>
            </a:endParaRPr>
          </a:p>
          <a:p>
            <a:pPr indent="-330200" lvl="1" marL="13716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Can </a:t>
            </a:r>
            <a:r>
              <a:rPr lang="en" sz="1600">
                <a:solidFill>
                  <a:srgbClr val="3C4442"/>
                </a:solidFill>
                <a:latin typeface="Barlow Semi Condensed"/>
                <a:ea typeface="Barlow Semi Condensed"/>
                <a:cs typeface="Barlow Semi Condensed"/>
                <a:sym typeface="Barlow Semi Condensed"/>
              </a:rPr>
              <a:t>search for recipes based on ingredients either through scanning or by explicitly inputting an ingredient name</a:t>
            </a:r>
            <a:endParaRPr sz="1600">
              <a:solidFill>
                <a:srgbClr val="3C4442"/>
              </a:solidFill>
              <a:latin typeface="Barlow Semi Condensed"/>
              <a:ea typeface="Barlow Semi Condensed"/>
              <a:cs typeface="Barlow Semi Condensed"/>
              <a:sym typeface="Barlow Semi Condensed"/>
            </a:endParaRPr>
          </a:p>
          <a:p>
            <a:pPr indent="0" lvl="0" marL="914400" rtl="0" algn="l">
              <a:spcBef>
                <a:spcPts val="1200"/>
              </a:spcBef>
              <a:spcAft>
                <a:spcPts val="0"/>
              </a:spcAft>
              <a:buNone/>
            </a:pPr>
            <a:r>
              <a:t/>
            </a: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65" name="Shape 1065"/>
        <p:cNvGrpSpPr/>
        <p:nvPr/>
      </p:nvGrpSpPr>
      <p:grpSpPr>
        <a:xfrm>
          <a:off x="0" y="0"/>
          <a:ext cx="0" cy="0"/>
          <a:chOff x="0" y="0"/>
          <a:chExt cx="0" cy="0"/>
        </a:xfrm>
      </p:grpSpPr>
      <p:sp>
        <p:nvSpPr>
          <p:cNvPr id="1066" name="Google Shape;1066;p87"/>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067" name="Google Shape;1067;p8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068" name="Google Shape;1068;p87"/>
          <p:cNvSpPr txBox="1"/>
          <p:nvPr/>
        </p:nvSpPr>
        <p:spPr>
          <a:xfrm>
            <a:off x="194575" y="2000700"/>
            <a:ext cx="82872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Revised sketches</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88"/>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074" name="Google Shape;1074;p88"/>
          <p:cNvSpPr txBox="1"/>
          <p:nvPr/>
        </p:nvSpPr>
        <p:spPr>
          <a:xfrm>
            <a:off x="758675" y="659475"/>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3C4442"/>
                </a:solidFill>
                <a:latin typeface="Space Grotesk"/>
                <a:ea typeface="Space Grotesk"/>
                <a:cs typeface="Space Grotesk"/>
                <a:sym typeface="Space Grotesk"/>
              </a:rPr>
              <a:t>Home Screen</a:t>
            </a:r>
            <a:endParaRPr b="1" sz="2900">
              <a:solidFill>
                <a:srgbClr val="3C4442"/>
              </a:solidFill>
              <a:latin typeface="Space Grotesk"/>
              <a:ea typeface="Space Grotesk"/>
              <a:cs typeface="Space Grotesk"/>
              <a:sym typeface="Space Grotesk"/>
            </a:endParaRPr>
          </a:p>
        </p:txBody>
      </p:sp>
      <p:sp>
        <p:nvSpPr>
          <p:cNvPr id="1075" name="Google Shape;1075;p88"/>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076" name="Google Shape;1076;p88"/>
          <p:cNvSpPr txBox="1"/>
          <p:nvPr/>
        </p:nvSpPr>
        <p:spPr>
          <a:xfrm>
            <a:off x="621725" y="1150475"/>
            <a:ext cx="8423400" cy="3076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Emphasized scanning feature, removed “Take Photo” and “Gallery” buttons based on low-fi feedback</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Usability: makes the process of identification easier to remember by emphasizing the action</a:t>
            </a:r>
            <a:endParaRPr sz="1600">
              <a:solidFill>
                <a:srgbClr val="3C4442"/>
              </a:solidFill>
              <a:latin typeface="Barlow Semi Condensed"/>
              <a:ea typeface="Barlow Semi Condensed"/>
              <a:cs typeface="Barlow Semi Condensed"/>
              <a:sym typeface="Barlow Semi Condensed"/>
            </a:endParaRPr>
          </a:p>
          <a:p>
            <a:pPr indent="0" lvl="0" marL="914400" rtl="0" algn="l">
              <a:spcBef>
                <a:spcPts val="1200"/>
              </a:spcBef>
              <a:spcAft>
                <a:spcPts val="0"/>
              </a:spcAft>
              <a:buNone/>
            </a:pPr>
            <a:r>
              <a:t/>
            </a: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1077" name="Google Shape;1077;p88"/>
          <p:cNvPicPr preferRelativeResize="0"/>
          <p:nvPr/>
        </p:nvPicPr>
        <p:blipFill>
          <a:blip r:embed="rId3">
            <a:alphaModFix/>
          </a:blip>
          <a:stretch>
            <a:fillRect/>
          </a:stretch>
        </p:blipFill>
        <p:spPr>
          <a:xfrm>
            <a:off x="4901475" y="1836325"/>
            <a:ext cx="1753470" cy="2990224"/>
          </a:xfrm>
          <a:prstGeom prst="rect">
            <a:avLst/>
          </a:prstGeom>
          <a:noFill/>
          <a:ln>
            <a:noFill/>
          </a:ln>
        </p:spPr>
      </p:pic>
      <p:pic>
        <p:nvPicPr>
          <p:cNvPr id="1078" name="Google Shape;1078;p88"/>
          <p:cNvPicPr preferRelativeResize="0"/>
          <p:nvPr/>
        </p:nvPicPr>
        <p:blipFill>
          <a:blip r:embed="rId4">
            <a:alphaModFix/>
          </a:blip>
          <a:stretch>
            <a:fillRect/>
          </a:stretch>
        </p:blipFill>
        <p:spPr>
          <a:xfrm>
            <a:off x="1950125" y="1836325"/>
            <a:ext cx="1686650" cy="2887914"/>
          </a:xfrm>
          <a:prstGeom prst="rect">
            <a:avLst/>
          </a:prstGeom>
          <a:noFill/>
          <a:ln>
            <a:noFill/>
          </a:ln>
        </p:spPr>
      </p:pic>
      <p:sp>
        <p:nvSpPr>
          <p:cNvPr id="1079" name="Google Shape;1079;p88"/>
          <p:cNvSpPr/>
          <p:nvPr/>
        </p:nvSpPr>
        <p:spPr>
          <a:xfrm>
            <a:off x="3801675" y="3018725"/>
            <a:ext cx="936300" cy="359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Our </a:t>
            </a:r>
            <a:r>
              <a:rPr b="1" lang="en">
                <a:latin typeface="Space Grotesk"/>
                <a:ea typeface="Space Grotesk"/>
                <a:cs typeface="Space Grotesk"/>
                <a:sym typeface="Space Grotesk"/>
              </a:rPr>
              <a:t>PotLuck</a:t>
            </a:r>
            <a:endParaRPr b="1">
              <a:latin typeface="Space Grotesk"/>
              <a:ea typeface="Space Grotesk"/>
              <a:cs typeface="Space Grotesk"/>
              <a:sym typeface="Space Grotesk"/>
            </a:endParaRPr>
          </a:p>
        </p:txBody>
      </p:sp>
      <p:pic>
        <p:nvPicPr>
          <p:cNvPr id="729" name="Google Shape;729;p71"/>
          <p:cNvPicPr preferRelativeResize="0"/>
          <p:nvPr/>
        </p:nvPicPr>
        <p:blipFill rotWithShape="1">
          <a:blip r:embed="rId3">
            <a:alphaModFix/>
          </a:blip>
          <a:srcRect b="0" l="9358" r="12589" t="0"/>
          <a:stretch/>
        </p:blipFill>
        <p:spPr>
          <a:xfrm>
            <a:off x="1083825" y="1543650"/>
            <a:ext cx="1419300" cy="1454700"/>
          </a:xfrm>
          <a:prstGeom prst="ellipse">
            <a:avLst/>
          </a:prstGeom>
          <a:noFill/>
          <a:ln>
            <a:noFill/>
          </a:ln>
        </p:spPr>
      </p:pic>
      <p:pic>
        <p:nvPicPr>
          <p:cNvPr id="730" name="Google Shape;730;p71"/>
          <p:cNvPicPr preferRelativeResize="0"/>
          <p:nvPr/>
        </p:nvPicPr>
        <p:blipFill rotWithShape="1">
          <a:blip r:embed="rId4">
            <a:alphaModFix/>
          </a:blip>
          <a:srcRect b="3610" l="10706" r="0" t="26688"/>
          <a:stretch/>
        </p:blipFill>
        <p:spPr>
          <a:xfrm>
            <a:off x="2877675" y="1543650"/>
            <a:ext cx="1419300" cy="1475400"/>
          </a:xfrm>
          <a:prstGeom prst="ellipse">
            <a:avLst/>
          </a:prstGeom>
          <a:noFill/>
          <a:ln>
            <a:noFill/>
          </a:ln>
        </p:spPr>
      </p:pic>
      <p:pic>
        <p:nvPicPr>
          <p:cNvPr id="731" name="Google Shape;731;p71"/>
          <p:cNvPicPr preferRelativeResize="0"/>
          <p:nvPr/>
        </p:nvPicPr>
        <p:blipFill rotWithShape="1">
          <a:blip r:embed="rId5">
            <a:alphaModFix/>
          </a:blip>
          <a:srcRect b="0" l="7595" r="0" t="0"/>
          <a:stretch/>
        </p:blipFill>
        <p:spPr>
          <a:xfrm>
            <a:off x="4690013" y="1521450"/>
            <a:ext cx="1458000" cy="1494300"/>
          </a:xfrm>
          <a:prstGeom prst="ellipse">
            <a:avLst/>
          </a:prstGeom>
          <a:noFill/>
          <a:ln>
            <a:noFill/>
          </a:ln>
        </p:spPr>
      </p:pic>
      <p:sp>
        <p:nvSpPr>
          <p:cNvPr id="732" name="Google Shape;732;p71"/>
          <p:cNvSpPr txBox="1"/>
          <p:nvPr>
            <p:ph idx="4294967295" type="subTitle"/>
          </p:nvPr>
        </p:nvSpPr>
        <p:spPr>
          <a:xfrm>
            <a:off x="1446000" y="301815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Defne</a:t>
            </a:r>
            <a:endParaRPr>
              <a:latin typeface="Anaheim"/>
              <a:ea typeface="Anaheim"/>
              <a:cs typeface="Anaheim"/>
              <a:sym typeface="Anaheim"/>
            </a:endParaRPr>
          </a:p>
        </p:txBody>
      </p:sp>
      <p:sp>
        <p:nvSpPr>
          <p:cNvPr id="733" name="Google Shape;733;p71"/>
          <p:cNvSpPr txBox="1"/>
          <p:nvPr>
            <p:ph idx="4294967295" type="subTitle"/>
          </p:nvPr>
        </p:nvSpPr>
        <p:spPr>
          <a:xfrm>
            <a:off x="3263050" y="302850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Kyla</a:t>
            </a:r>
            <a:endParaRPr>
              <a:latin typeface="Anaheim"/>
              <a:ea typeface="Anaheim"/>
              <a:cs typeface="Anaheim"/>
              <a:sym typeface="Anaheim"/>
            </a:endParaRPr>
          </a:p>
        </p:txBody>
      </p:sp>
      <p:pic>
        <p:nvPicPr>
          <p:cNvPr id="734" name="Google Shape;734;p71"/>
          <p:cNvPicPr preferRelativeResize="0"/>
          <p:nvPr/>
        </p:nvPicPr>
        <p:blipFill>
          <a:blip r:embed="rId6">
            <a:alphaModFix/>
          </a:blip>
          <a:stretch>
            <a:fillRect/>
          </a:stretch>
        </p:blipFill>
        <p:spPr>
          <a:xfrm>
            <a:off x="6541075" y="1521450"/>
            <a:ext cx="1519800" cy="1519800"/>
          </a:xfrm>
          <a:prstGeom prst="ellipse">
            <a:avLst/>
          </a:prstGeom>
          <a:noFill/>
          <a:ln>
            <a:noFill/>
          </a:ln>
        </p:spPr>
      </p:pic>
      <p:sp>
        <p:nvSpPr>
          <p:cNvPr id="735" name="Google Shape;735;p71"/>
          <p:cNvSpPr txBox="1"/>
          <p:nvPr>
            <p:ph idx="4294967295" type="subTitle"/>
          </p:nvPr>
        </p:nvSpPr>
        <p:spPr>
          <a:xfrm>
            <a:off x="5066288" y="301575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Janet</a:t>
            </a:r>
            <a:endParaRPr>
              <a:latin typeface="Anaheim"/>
              <a:ea typeface="Anaheim"/>
              <a:cs typeface="Anaheim"/>
              <a:sym typeface="Anaheim"/>
            </a:endParaRPr>
          </a:p>
        </p:txBody>
      </p:sp>
      <p:sp>
        <p:nvSpPr>
          <p:cNvPr id="736" name="Google Shape;736;p71"/>
          <p:cNvSpPr txBox="1"/>
          <p:nvPr>
            <p:ph idx="4294967295" type="subTitle"/>
          </p:nvPr>
        </p:nvSpPr>
        <p:spPr>
          <a:xfrm>
            <a:off x="6958375" y="3028500"/>
            <a:ext cx="8403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Anaheim"/>
                <a:ea typeface="Anaheim"/>
                <a:cs typeface="Anaheim"/>
                <a:sym typeface="Anaheim"/>
              </a:rPr>
              <a:t>Amrita</a:t>
            </a:r>
            <a:endParaRPr>
              <a:latin typeface="Anaheim"/>
              <a:ea typeface="Anaheim"/>
              <a:cs typeface="Anaheim"/>
              <a:sym typeface="Anaheim"/>
            </a:endParaRPr>
          </a:p>
        </p:txBody>
      </p:sp>
      <p:grpSp>
        <p:nvGrpSpPr>
          <p:cNvPr id="737" name="Google Shape;737;p71"/>
          <p:cNvGrpSpPr/>
          <p:nvPr/>
        </p:nvGrpSpPr>
        <p:grpSpPr>
          <a:xfrm>
            <a:off x="3740300" y="3644000"/>
            <a:ext cx="461000" cy="449350"/>
            <a:chOff x="5368988" y="1287200"/>
            <a:chExt cx="461000" cy="449350"/>
          </a:xfrm>
        </p:grpSpPr>
        <p:sp>
          <p:nvSpPr>
            <p:cNvPr id="738" name="Google Shape;738;p71"/>
            <p:cNvSpPr/>
            <p:nvPr/>
          </p:nvSpPr>
          <p:spPr>
            <a:xfrm>
              <a:off x="5368988" y="1287200"/>
              <a:ext cx="461000" cy="449350"/>
            </a:xfrm>
            <a:custGeom>
              <a:rect b="b" l="l" r="r" t="t"/>
              <a:pathLst>
                <a:path extrusionOk="0" h="17974" w="18440">
                  <a:moveTo>
                    <a:pt x="12512" y="534"/>
                  </a:moveTo>
                  <a:cubicBezTo>
                    <a:pt x="13873" y="534"/>
                    <a:pt x="15148" y="862"/>
                    <a:pt x="16096" y="1482"/>
                  </a:cubicBezTo>
                  <a:cubicBezTo>
                    <a:pt x="16872" y="1982"/>
                    <a:pt x="17337" y="2602"/>
                    <a:pt x="17475" y="3257"/>
                  </a:cubicBezTo>
                  <a:lnTo>
                    <a:pt x="7549" y="3257"/>
                  </a:lnTo>
                  <a:cubicBezTo>
                    <a:pt x="7669" y="2602"/>
                    <a:pt x="8152" y="1982"/>
                    <a:pt x="8927" y="1482"/>
                  </a:cubicBezTo>
                  <a:cubicBezTo>
                    <a:pt x="9875" y="862"/>
                    <a:pt x="11150" y="534"/>
                    <a:pt x="12512" y="534"/>
                  </a:cubicBezTo>
                  <a:close/>
                  <a:moveTo>
                    <a:pt x="8962" y="3809"/>
                  </a:moveTo>
                  <a:lnTo>
                    <a:pt x="9169" y="5325"/>
                  </a:lnTo>
                  <a:cubicBezTo>
                    <a:pt x="8600" y="5067"/>
                    <a:pt x="8014" y="4912"/>
                    <a:pt x="7394" y="4860"/>
                  </a:cubicBezTo>
                  <a:lnTo>
                    <a:pt x="7152" y="3809"/>
                  </a:lnTo>
                  <a:close/>
                  <a:moveTo>
                    <a:pt x="13373" y="3809"/>
                  </a:moveTo>
                  <a:lnTo>
                    <a:pt x="13132" y="8978"/>
                  </a:lnTo>
                  <a:cubicBezTo>
                    <a:pt x="12788" y="8668"/>
                    <a:pt x="12357" y="8444"/>
                    <a:pt x="11874" y="8358"/>
                  </a:cubicBezTo>
                  <a:cubicBezTo>
                    <a:pt x="11857" y="8341"/>
                    <a:pt x="11857" y="8324"/>
                    <a:pt x="11857" y="8324"/>
                  </a:cubicBezTo>
                  <a:lnTo>
                    <a:pt x="11736" y="5842"/>
                  </a:lnTo>
                  <a:cubicBezTo>
                    <a:pt x="11736" y="5713"/>
                    <a:pt x="11631" y="5599"/>
                    <a:pt x="11490" y="5599"/>
                  </a:cubicBezTo>
                  <a:cubicBezTo>
                    <a:pt x="11480" y="5599"/>
                    <a:pt x="11471" y="5600"/>
                    <a:pt x="11461" y="5601"/>
                  </a:cubicBezTo>
                  <a:cubicBezTo>
                    <a:pt x="11323" y="5601"/>
                    <a:pt x="11202" y="5721"/>
                    <a:pt x="11202" y="5877"/>
                  </a:cubicBezTo>
                  <a:lnTo>
                    <a:pt x="11254" y="7117"/>
                  </a:lnTo>
                  <a:cubicBezTo>
                    <a:pt x="10926" y="6635"/>
                    <a:pt x="10530" y="6204"/>
                    <a:pt x="10048" y="5859"/>
                  </a:cubicBezTo>
                  <a:cubicBezTo>
                    <a:pt x="9944" y="5773"/>
                    <a:pt x="9841" y="5721"/>
                    <a:pt x="9755" y="5653"/>
                  </a:cubicBezTo>
                  <a:lnTo>
                    <a:pt x="9513" y="3809"/>
                  </a:lnTo>
                  <a:lnTo>
                    <a:pt x="11116" y="3809"/>
                  </a:lnTo>
                  <a:lnTo>
                    <a:pt x="11150" y="4619"/>
                  </a:lnTo>
                  <a:cubicBezTo>
                    <a:pt x="11150" y="4774"/>
                    <a:pt x="11288" y="4877"/>
                    <a:pt x="11426" y="4877"/>
                  </a:cubicBezTo>
                  <a:cubicBezTo>
                    <a:pt x="11581" y="4860"/>
                    <a:pt x="11702" y="4739"/>
                    <a:pt x="11685" y="4601"/>
                  </a:cubicBezTo>
                  <a:lnTo>
                    <a:pt x="11650" y="3809"/>
                  </a:lnTo>
                  <a:close/>
                  <a:moveTo>
                    <a:pt x="15510" y="3809"/>
                  </a:moveTo>
                  <a:lnTo>
                    <a:pt x="14700" y="10133"/>
                  </a:lnTo>
                  <a:lnTo>
                    <a:pt x="13821" y="10133"/>
                  </a:lnTo>
                  <a:cubicBezTo>
                    <a:pt x="13787" y="9961"/>
                    <a:pt x="13718" y="9806"/>
                    <a:pt x="13649" y="9668"/>
                  </a:cubicBezTo>
                  <a:lnTo>
                    <a:pt x="13908" y="3809"/>
                  </a:lnTo>
                  <a:close/>
                  <a:moveTo>
                    <a:pt x="6980" y="5377"/>
                  </a:moveTo>
                  <a:cubicBezTo>
                    <a:pt x="8996" y="5377"/>
                    <a:pt x="10754" y="6669"/>
                    <a:pt x="11374" y="8582"/>
                  </a:cubicBezTo>
                  <a:cubicBezTo>
                    <a:pt x="11426" y="8737"/>
                    <a:pt x="11564" y="8858"/>
                    <a:pt x="11736" y="8892"/>
                  </a:cubicBezTo>
                  <a:cubicBezTo>
                    <a:pt x="12701" y="9030"/>
                    <a:pt x="13408" y="9857"/>
                    <a:pt x="13373" y="10839"/>
                  </a:cubicBezTo>
                  <a:cubicBezTo>
                    <a:pt x="13339" y="11822"/>
                    <a:pt x="12529" y="12632"/>
                    <a:pt x="11547" y="12666"/>
                  </a:cubicBezTo>
                  <a:cubicBezTo>
                    <a:pt x="11523" y="12667"/>
                    <a:pt x="11500" y="12667"/>
                    <a:pt x="11476" y="12667"/>
                  </a:cubicBezTo>
                  <a:cubicBezTo>
                    <a:pt x="10985" y="12667"/>
                    <a:pt x="10513" y="12495"/>
                    <a:pt x="10151" y="12149"/>
                  </a:cubicBezTo>
                  <a:cubicBezTo>
                    <a:pt x="10099" y="12097"/>
                    <a:pt x="10035" y="12072"/>
                    <a:pt x="9970" y="12072"/>
                  </a:cubicBezTo>
                  <a:cubicBezTo>
                    <a:pt x="9905" y="12072"/>
                    <a:pt x="9841" y="12097"/>
                    <a:pt x="9789" y="12149"/>
                  </a:cubicBezTo>
                  <a:cubicBezTo>
                    <a:pt x="9427" y="12477"/>
                    <a:pt x="8962" y="12666"/>
                    <a:pt x="8479" y="12666"/>
                  </a:cubicBezTo>
                  <a:cubicBezTo>
                    <a:pt x="7980" y="12666"/>
                    <a:pt x="7514" y="12477"/>
                    <a:pt x="7170" y="12149"/>
                  </a:cubicBezTo>
                  <a:cubicBezTo>
                    <a:pt x="7109" y="12097"/>
                    <a:pt x="7040" y="12072"/>
                    <a:pt x="6974" y="12072"/>
                  </a:cubicBezTo>
                  <a:cubicBezTo>
                    <a:pt x="6907" y="12072"/>
                    <a:pt x="6842" y="12097"/>
                    <a:pt x="6791" y="12149"/>
                  </a:cubicBezTo>
                  <a:cubicBezTo>
                    <a:pt x="6429" y="12477"/>
                    <a:pt x="5963" y="12666"/>
                    <a:pt x="5481" y="12666"/>
                  </a:cubicBezTo>
                  <a:cubicBezTo>
                    <a:pt x="4981" y="12666"/>
                    <a:pt x="4516" y="12477"/>
                    <a:pt x="4171" y="12149"/>
                  </a:cubicBezTo>
                  <a:cubicBezTo>
                    <a:pt x="4120" y="12097"/>
                    <a:pt x="4051" y="12072"/>
                    <a:pt x="3982" y="12072"/>
                  </a:cubicBezTo>
                  <a:cubicBezTo>
                    <a:pt x="3913" y="12072"/>
                    <a:pt x="3844" y="12097"/>
                    <a:pt x="3792" y="12149"/>
                  </a:cubicBezTo>
                  <a:cubicBezTo>
                    <a:pt x="3430" y="12495"/>
                    <a:pt x="2958" y="12667"/>
                    <a:pt x="2467" y="12667"/>
                  </a:cubicBezTo>
                  <a:cubicBezTo>
                    <a:pt x="2443" y="12667"/>
                    <a:pt x="2420" y="12667"/>
                    <a:pt x="2396" y="12666"/>
                  </a:cubicBezTo>
                  <a:cubicBezTo>
                    <a:pt x="1414" y="12632"/>
                    <a:pt x="621" y="11822"/>
                    <a:pt x="587" y="10839"/>
                  </a:cubicBezTo>
                  <a:cubicBezTo>
                    <a:pt x="535" y="9857"/>
                    <a:pt x="1242" y="9030"/>
                    <a:pt x="2207" y="8892"/>
                  </a:cubicBezTo>
                  <a:cubicBezTo>
                    <a:pt x="2379" y="8858"/>
                    <a:pt x="2517" y="8737"/>
                    <a:pt x="2569" y="8582"/>
                  </a:cubicBezTo>
                  <a:cubicBezTo>
                    <a:pt x="3189" y="6669"/>
                    <a:pt x="4964" y="5377"/>
                    <a:pt x="6980" y="5377"/>
                  </a:cubicBezTo>
                  <a:close/>
                  <a:moveTo>
                    <a:pt x="3672" y="12907"/>
                  </a:moveTo>
                  <a:lnTo>
                    <a:pt x="4240" y="17440"/>
                  </a:lnTo>
                  <a:lnTo>
                    <a:pt x="3086" y="17440"/>
                  </a:lnTo>
                  <a:cubicBezTo>
                    <a:pt x="3034" y="17440"/>
                    <a:pt x="2999" y="17405"/>
                    <a:pt x="2999" y="17371"/>
                  </a:cubicBezTo>
                  <a:lnTo>
                    <a:pt x="2069" y="13166"/>
                  </a:lnTo>
                  <a:lnTo>
                    <a:pt x="2069" y="13166"/>
                  </a:lnTo>
                  <a:cubicBezTo>
                    <a:pt x="2172" y="13183"/>
                    <a:pt x="2276" y="13200"/>
                    <a:pt x="2379" y="13200"/>
                  </a:cubicBezTo>
                  <a:lnTo>
                    <a:pt x="2482" y="13200"/>
                  </a:lnTo>
                  <a:cubicBezTo>
                    <a:pt x="2896" y="13200"/>
                    <a:pt x="3310" y="13097"/>
                    <a:pt x="3672" y="12907"/>
                  </a:cubicBezTo>
                  <a:close/>
                  <a:moveTo>
                    <a:pt x="4206" y="12838"/>
                  </a:moveTo>
                  <a:cubicBezTo>
                    <a:pt x="4585" y="13080"/>
                    <a:pt x="5016" y="13200"/>
                    <a:pt x="5481" y="13200"/>
                  </a:cubicBezTo>
                  <a:lnTo>
                    <a:pt x="5670" y="13200"/>
                  </a:lnTo>
                  <a:lnTo>
                    <a:pt x="5860" y="17440"/>
                  </a:lnTo>
                  <a:lnTo>
                    <a:pt x="4792" y="17440"/>
                  </a:lnTo>
                  <a:lnTo>
                    <a:pt x="4206" y="12838"/>
                  </a:lnTo>
                  <a:close/>
                  <a:moveTo>
                    <a:pt x="6980" y="12701"/>
                  </a:moveTo>
                  <a:cubicBezTo>
                    <a:pt x="7204" y="12873"/>
                    <a:pt x="7463" y="13011"/>
                    <a:pt x="7738" y="13097"/>
                  </a:cubicBezTo>
                  <a:lnTo>
                    <a:pt x="7669" y="14613"/>
                  </a:lnTo>
                  <a:cubicBezTo>
                    <a:pt x="7669" y="14751"/>
                    <a:pt x="7790" y="14889"/>
                    <a:pt x="7928" y="14889"/>
                  </a:cubicBezTo>
                  <a:cubicBezTo>
                    <a:pt x="7938" y="14890"/>
                    <a:pt x="7948" y="14891"/>
                    <a:pt x="7957" y="14891"/>
                  </a:cubicBezTo>
                  <a:cubicBezTo>
                    <a:pt x="8098" y="14891"/>
                    <a:pt x="8205" y="14776"/>
                    <a:pt x="8221" y="14631"/>
                  </a:cubicBezTo>
                  <a:lnTo>
                    <a:pt x="8273" y="13200"/>
                  </a:lnTo>
                  <a:lnTo>
                    <a:pt x="8479" y="13200"/>
                  </a:lnTo>
                  <a:cubicBezTo>
                    <a:pt x="8927" y="13200"/>
                    <a:pt x="9375" y="13080"/>
                    <a:pt x="9755" y="12838"/>
                  </a:cubicBezTo>
                  <a:lnTo>
                    <a:pt x="9755" y="12838"/>
                  </a:lnTo>
                  <a:lnTo>
                    <a:pt x="9169" y="17440"/>
                  </a:lnTo>
                  <a:lnTo>
                    <a:pt x="8100" y="17440"/>
                  </a:lnTo>
                  <a:lnTo>
                    <a:pt x="8152" y="15923"/>
                  </a:lnTo>
                  <a:cubicBezTo>
                    <a:pt x="8169" y="15785"/>
                    <a:pt x="8049" y="15647"/>
                    <a:pt x="7893" y="15647"/>
                  </a:cubicBezTo>
                  <a:cubicBezTo>
                    <a:pt x="7756" y="15647"/>
                    <a:pt x="7635" y="15751"/>
                    <a:pt x="7618" y="15906"/>
                  </a:cubicBezTo>
                  <a:lnTo>
                    <a:pt x="7549" y="17440"/>
                  </a:lnTo>
                  <a:lnTo>
                    <a:pt x="6394" y="17440"/>
                  </a:lnTo>
                  <a:lnTo>
                    <a:pt x="6205" y="13097"/>
                  </a:lnTo>
                  <a:cubicBezTo>
                    <a:pt x="6480" y="13011"/>
                    <a:pt x="6739" y="12873"/>
                    <a:pt x="6980" y="12701"/>
                  </a:cubicBezTo>
                  <a:close/>
                  <a:moveTo>
                    <a:pt x="10289" y="12907"/>
                  </a:moveTo>
                  <a:cubicBezTo>
                    <a:pt x="10641" y="13099"/>
                    <a:pt x="11052" y="13202"/>
                    <a:pt x="11481" y="13202"/>
                  </a:cubicBezTo>
                  <a:cubicBezTo>
                    <a:pt x="11515" y="13202"/>
                    <a:pt x="11548" y="13202"/>
                    <a:pt x="11581" y="13200"/>
                  </a:cubicBezTo>
                  <a:cubicBezTo>
                    <a:pt x="11685" y="13200"/>
                    <a:pt x="11771" y="13183"/>
                    <a:pt x="11874" y="13166"/>
                  </a:cubicBezTo>
                  <a:lnTo>
                    <a:pt x="11874" y="13166"/>
                  </a:lnTo>
                  <a:lnTo>
                    <a:pt x="10961" y="17371"/>
                  </a:lnTo>
                  <a:cubicBezTo>
                    <a:pt x="10944" y="17405"/>
                    <a:pt x="10909" y="17440"/>
                    <a:pt x="10857" y="17440"/>
                  </a:cubicBezTo>
                  <a:lnTo>
                    <a:pt x="9703" y="17440"/>
                  </a:lnTo>
                  <a:lnTo>
                    <a:pt x="10289" y="12907"/>
                  </a:lnTo>
                  <a:close/>
                  <a:moveTo>
                    <a:pt x="12512" y="0"/>
                  </a:moveTo>
                  <a:cubicBezTo>
                    <a:pt x="11047" y="0"/>
                    <a:pt x="9668" y="362"/>
                    <a:pt x="8634" y="1034"/>
                  </a:cubicBezTo>
                  <a:cubicBezTo>
                    <a:pt x="7687" y="1637"/>
                    <a:pt x="7118" y="2413"/>
                    <a:pt x="6997" y="3274"/>
                  </a:cubicBezTo>
                  <a:cubicBezTo>
                    <a:pt x="6877" y="3274"/>
                    <a:pt x="6773" y="3343"/>
                    <a:pt x="6687" y="3430"/>
                  </a:cubicBezTo>
                  <a:cubicBezTo>
                    <a:pt x="6601" y="3533"/>
                    <a:pt x="6584" y="3671"/>
                    <a:pt x="6601" y="3809"/>
                  </a:cubicBezTo>
                  <a:lnTo>
                    <a:pt x="6842" y="4843"/>
                  </a:lnTo>
                  <a:cubicBezTo>
                    <a:pt x="5774" y="4877"/>
                    <a:pt x="4757" y="5222"/>
                    <a:pt x="3913" y="5859"/>
                  </a:cubicBezTo>
                  <a:cubicBezTo>
                    <a:pt x="3051" y="6480"/>
                    <a:pt x="2414" y="7359"/>
                    <a:pt x="2086" y="8358"/>
                  </a:cubicBezTo>
                  <a:cubicBezTo>
                    <a:pt x="863" y="8565"/>
                    <a:pt x="1" y="9633"/>
                    <a:pt x="35" y="10874"/>
                  </a:cubicBezTo>
                  <a:cubicBezTo>
                    <a:pt x="87" y="11805"/>
                    <a:pt x="656" y="12614"/>
                    <a:pt x="1483" y="12994"/>
                  </a:cubicBezTo>
                  <a:lnTo>
                    <a:pt x="2465" y="17491"/>
                  </a:lnTo>
                  <a:cubicBezTo>
                    <a:pt x="2534" y="17767"/>
                    <a:pt x="2793" y="17974"/>
                    <a:pt x="3086" y="17974"/>
                  </a:cubicBezTo>
                  <a:lnTo>
                    <a:pt x="10857" y="17974"/>
                  </a:lnTo>
                  <a:cubicBezTo>
                    <a:pt x="11168" y="17974"/>
                    <a:pt x="11426" y="17767"/>
                    <a:pt x="11478" y="17491"/>
                  </a:cubicBezTo>
                  <a:lnTo>
                    <a:pt x="12460" y="12994"/>
                  </a:lnTo>
                  <a:cubicBezTo>
                    <a:pt x="13287" y="12614"/>
                    <a:pt x="13873" y="11805"/>
                    <a:pt x="13908" y="10874"/>
                  </a:cubicBezTo>
                  <a:cubicBezTo>
                    <a:pt x="13908" y="10805"/>
                    <a:pt x="13908" y="10736"/>
                    <a:pt x="13908" y="10667"/>
                  </a:cubicBezTo>
                  <a:lnTo>
                    <a:pt x="16406" y="10667"/>
                  </a:lnTo>
                  <a:cubicBezTo>
                    <a:pt x="16699" y="10667"/>
                    <a:pt x="16958" y="10460"/>
                    <a:pt x="17009" y="10167"/>
                  </a:cubicBezTo>
                  <a:lnTo>
                    <a:pt x="17526" y="7858"/>
                  </a:lnTo>
                  <a:cubicBezTo>
                    <a:pt x="17561" y="7720"/>
                    <a:pt x="17458" y="7565"/>
                    <a:pt x="17320" y="7531"/>
                  </a:cubicBezTo>
                  <a:cubicBezTo>
                    <a:pt x="17306" y="7529"/>
                    <a:pt x="17293" y="7529"/>
                    <a:pt x="17280" y="7529"/>
                  </a:cubicBezTo>
                  <a:cubicBezTo>
                    <a:pt x="17142" y="7529"/>
                    <a:pt x="17024" y="7612"/>
                    <a:pt x="16992" y="7738"/>
                  </a:cubicBezTo>
                  <a:lnTo>
                    <a:pt x="16493" y="10047"/>
                  </a:lnTo>
                  <a:cubicBezTo>
                    <a:pt x="16475" y="10098"/>
                    <a:pt x="16441" y="10133"/>
                    <a:pt x="16406" y="10133"/>
                  </a:cubicBezTo>
                  <a:lnTo>
                    <a:pt x="15235" y="10133"/>
                  </a:lnTo>
                  <a:lnTo>
                    <a:pt x="16044" y="3809"/>
                  </a:lnTo>
                  <a:lnTo>
                    <a:pt x="17854" y="3809"/>
                  </a:lnTo>
                  <a:lnTo>
                    <a:pt x="17268" y="6480"/>
                  </a:lnTo>
                  <a:cubicBezTo>
                    <a:pt x="17234" y="6635"/>
                    <a:pt x="17337" y="6773"/>
                    <a:pt x="17475" y="6807"/>
                  </a:cubicBezTo>
                  <a:cubicBezTo>
                    <a:pt x="17498" y="6812"/>
                    <a:pt x="17520" y="6815"/>
                    <a:pt x="17542" y="6815"/>
                  </a:cubicBezTo>
                  <a:cubicBezTo>
                    <a:pt x="17668" y="6815"/>
                    <a:pt x="17773" y="6733"/>
                    <a:pt x="17802" y="6600"/>
                  </a:cubicBezTo>
                  <a:lnTo>
                    <a:pt x="18405" y="3809"/>
                  </a:lnTo>
                  <a:cubicBezTo>
                    <a:pt x="18440" y="3671"/>
                    <a:pt x="18405" y="3533"/>
                    <a:pt x="18319" y="3430"/>
                  </a:cubicBezTo>
                  <a:cubicBezTo>
                    <a:pt x="18250" y="3343"/>
                    <a:pt x="18147" y="3274"/>
                    <a:pt x="18026" y="3274"/>
                  </a:cubicBezTo>
                  <a:cubicBezTo>
                    <a:pt x="17888" y="2413"/>
                    <a:pt x="17320" y="1637"/>
                    <a:pt x="16389" y="1034"/>
                  </a:cubicBezTo>
                  <a:cubicBezTo>
                    <a:pt x="15355" y="362"/>
                    <a:pt x="13977" y="0"/>
                    <a:pt x="12512"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1"/>
            <p:cNvSpPr/>
            <p:nvPr/>
          </p:nvSpPr>
          <p:spPr>
            <a:xfrm>
              <a:off x="5607238" y="1326400"/>
              <a:ext cx="31475" cy="13375"/>
            </a:xfrm>
            <a:custGeom>
              <a:rect b="b" l="l" r="r" t="t"/>
              <a:pathLst>
                <a:path extrusionOk="0" h="535" w="1259">
                  <a:moveTo>
                    <a:pt x="276" y="0"/>
                  </a:moveTo>
                  <a:cubicBezTo>
                    <a:pt x="121" y="0"/>
                    <a:pt x="1" y="121"/>
                    <a:pt x="1" y="276"/>
                  </a:cubicBezTo>
                  <a:cubicBezTo>
                    <a:pt x="1" y="414"/>
                    <a:pt x="121" y="535"/>
                    <a:pt x="276" y="535"/>
                  </a:cubicBezTo>
                  <a:lnTo>
                    <a:pt x="1000" y="535"/>
                  </a:lnTo>
                  <a:cubicBezTo>
                    <a:pt x="1138" y="535"/>
                    <a:pt x="1259" y="414"/>
                    <a:pt x="1259" y="276"/>
                  </a:cubicBezTo>
                  <a:cubicBezTo>
                    <a:pt x="1259" y="121"/>
                    <a:pt x="1138" y="0"/>
                    <a:pt x="1000"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71"/>
            <p:cNvSpPr/>
            <p:nvPr/>
          </p:nvSpPr>
          <p:spPr>
            <a:xfrm>
              <a:off x="5676613" y="1345350"/>
              <a:ext cx="31450" cy="13375"/>
            </a:xfrm>
            <a:custGeom>
              <a:rect b="b" l="l" r="r" t="t"/>
              <a:pathLst>
                <a:path extrusionOk="0" h="535" w="1258">
                  <a:moveTo>
                    <a:pt x="258" y="1"/>
                  </a:moveTo>
                  <a:cubicBezTo>
                    <a:pt x="121" y="1"/>
                    <a:pt x="0" y="121"/>
                    <a:pt x="0" y="276"/>
                  </a:cubicBezTo>
                  <a:cubicBezTo>
                    <a:pt x="0" y="414"/>
                    <a:pt x="121" y="535"/>
                    <a:pt x="258" y="535"/>
                  </a:cubicBezTo>
                  <a:lnTo>
                    <a:pt x="982" y="535"/>
                  </a:lnTo>
                  <a:cubicBezTo>
                    <a:pt x="1137" y="535"/>
                    <a:pt x="1258" y="414"/>
                    <a:pt x="1258" y="276"/>
                  </a:cubicBezTo>
                  <a:cubicBezTo>
                    <a:pt x="1258" y="121"/>
                    <a:pt x="1137" y="1"/>
                    <a:pt x="982"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1"/>
            <p:cNvSpPr/>
            <p:nvPr/>
          </p:nvSpPr>
          <p:spPr>
            <a:xfrm>
              <a:off x="5727863" y="1326400"/>
              <a:ext cx="31050" cy="13375"/>
            </a:xfrm>
            <a:custGeom>
              <a:rect b="b" l="l" r="r" t="t"/>
              <a:pathLst>
                <a:path extrusionOk="0" h="535" w="1242">
                  <a:moveTo>
                    <a:pt x="259" y="0"/>
                  </a:moveTo>
                  <a:cubicBezTo>
                    <a:pt x="121" y="0"/>
                    <a:pt x="1" y="121"/>
                    <a:pt x="1" y="276"/>
                  </a:cubicBezTo>
                  <a:cubicBezTo>
                    <a:pt x="1" y="414"/>
                    <a:pt x="121" y="535"/>
                    <a:pt x="259" y="535"/>
                  </a:cubicBezTo>
                  <a:lnTo>
                    <a:pt x="983" y="535"/>
                  </a:lnTo>
                  <a:cubicBezTo>
                    <a:pt x="1121" y="535"/>
                    <a:pt x="1241" y="414"/>
                    <a:pt x="1241" y="276"/>
                  </a:cubicBezTo>
                  <a:cubicBezTo>
                    <a:pt x="1241" y="121"/>
                    <a:pt x="1121" y="0"/>
                    <a:pt x="983" y="0"/>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1"/>
            <p:cNvSpPr/>
            <p:nvPr/>
          </p:nvSpPr>
          <p:spPr>
            <a:xfrm>
              <a:off x="5470238" y="1500875"/>
              <a:ext cx="13375" cy="13825"/>
            </a:xfrm>
            <a:custGeom>
              <a:rect b="b" l="l" r="r" t="t"/>
              <a:pathLst>
                <a:path extrusionOk="0" h="553" w="535">
                  <a:moveTo>
                    <a:pt x="259" y="1"/>
                  </a:moveTo>
                  <a:cubicBezTo>
                    <a:pt x="121" y="1"/>
                    <a:pt x="1" y="121"/>
                    <a:pt x="1" y="276"/>
                  </a:cubicBezTo>
                  <a:cubicBezTo>
                    <a:pt x="1" y="431"/>
                    <a:pt x="121"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1"/>
            <p:cNvSpPr/>
            <p:nvPr/>
          </p:nvSpPr>
          <p:spPr>
            <a:xfrm>
              <a:off x="5513313" y="1500875"/>
              <a:ext cx="13400" cy="13825"/>
            </a:xfrm>
            <a:custGeom>
              <a:rect b="b" l="l" r="r" t="t"/>
              <a:pathLst>
                <a:path extrusionOk="0" h="553" w="536">
                  <a:moveTo>
                    <a:pt x="259" y="1"/>
                  </a:moveTo>
                  <a:cubicBezTo>
                    <a:pt x="122" y="1"/>
                    <a:pt x="1" y="121"/>
                    <a:pt x="1" y="276"/>
                  </a:cubicBezTo>
                  <a:cubicBezTo>
                    <a:pt x="1" y="431"/>
                    <a:pt x="122"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71"/>
            <p:cNvSpPr/>
            <p:nvPr/>
          </p:nvSpPr>
          <p:spPr>
            <a:xfrm>
              <a:off x="5556413" y="1500875"/>
              <a:ext cx="13375" cy="13825"/>
            </a:xfrm>
            <a:custGeom>
              <a:rect b="b" l="l" r="r" t="t"/>
              <a:pathLst>
                <a:path extrusionOk="0" h="553" w="535">
                  <a:moveTo>
                    <a:pt x="259" y="1"/>
                  </a:moveTo>
                  <a:cubicBezTo>
                    <a:pt x="121" y="1"/>
                    <a:pt x="0" y="121"/>
                    <a:pt x="0" y="276"/>
                  </a:cubicBezTo>
                  <a:cubicBezTo>
                    <a:pt x="0" y="431"/>
                    <a:pt x="121" y="552"/>
                    <a:pt x="259" y="552"/>
                  </a:cubicBezTo>
                  <a:cubicBezTo>
                    <a:pt x="414" y="552"/>
                    <a:pt x="534" y="431"/>
                    <a:pt x="534" y="276"/>
                  </a:cubicBezTo>
                  <a:cubicBezTo>
                    <a:pt x="534"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1"/>
            <p:cNvSpPr/>
            <p:nvPr/>
          </p:nvSpPr>
          <p:spPr>
            <a:xfrm>
              <a:off x="5491788" y="1462525"/>
              <a:ext cx="13375" cy="13400"/>
            </a:xfrm>
            <a:custGeom>
              <a:rect b="b" l="l" r="r" t="t"/>
              <a:pathLst>
                <a:path extrusionOk="0" h="536" w="535">
                  <a:moveTo>
                    <a:pt x="259" y="1"/>
                  </a:moveTo>
                  <a:cubicBezTo>
                    <a:pt x="121" y="1"/>
                    <a:pt x="0" y="122"/>
                    <a:pt x="0" y="259"/>
                  </a:cubicBezTo>
                  <a:cubicBezTo>
                    <a:pt x="0" y="414"/>
                    <a:pt x="121" y="535"/>
                    <a:pt x="259" y="535"/>
                  </a:cubicBezTo>
                  <a:cubicBezTo>
                    <a:pt x="414" y="535"/>
                    <a:pt x="534" y="414"/>
                    <a:pt x="534" y="259"/>
                  </a:cubicBezTo>
                  <a:cubicBezTo>
                    <a:pt x="534" y="122"/>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1"/>
            <p:cNvSpPr/>
            <p:nvPr/>
          </p:nvSpPr>
          <p:spPr>
            <a:xfrm>
              <a:off x="5535713" y="1462525"/>
              <a:ext cx="13400" cy="13400"/>
            </a:xfrm>
            <a:custGeom>
              <a:rect b="b" l="l" r="r" t="t"/>
              <a:pathLst>
                <a:path extrusionOk="0" h="536" w="536">
                  <a:moveTo>
                    <a:pt x="277" y="1"/>
                  </a:moveTo>
                  <a:cubicBezTo>
                    <a:pt x="122" y="1"/>
                    <a:pt x="1" y="122"/>
                    <a:pt x="1" y="259"/>
                  </a:cubicBezTo>
                  <a:cubicBezTo>
                    <a:pt x="1" y="414"/>
                    <a:pt x="122" y="535"/>
                    <a:pt x="277" y="535"/>
                  </a:cubicBezTo>
                  <a:cubicBezTo>
                    <a:pt x="415" y="535"/>
                    <a:pt x="535" y="414"/>
                    <a:pt x="535" y="259"/>
                  </a:cubicBezTo>
                  <a:cubicBezTo>
                    <a:pt x="535" y="122"/>
                    <a:pt x="415" y="1"/>
                    <a:pt x="277"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71"/>
            <p:cNvSpPr/>
            <p:nvPr/>
          </p:nvSpPr>
          <p:spPr>
            <a:xfrm>
              <a:off x="5579663" y="1462525"/>
              <a:ext cx="13375" cy="13400"/>
            </a:xfrm>
            <a:custGeom>
              <a:rect b="b" l="l" r="r" t="t"/>
              <a:pathLst>
                <a:path extrusionOk="0" h="536" w="535">
                  <a:moveTo>
                    <a:pt x="276" y="1"/>
                  </a:moveTo>
                  <a:cubicBezTo>
                    <a:pt x="121" y="1"/>
                    <a:pt x="1" y="122"/>
                    <a:pt x="1" y="259"/>
                  </a:cubicBezTo>
                  <a:cubicBezTo>
                    <a:pt x="1" y="414"/>
                    <a:pt x="121" y="535"/>
                    <a:pt x="276" y="535"/>
                  </a:cubicBezTo>
                  <a:cubicBezTo>
                    <a:pt x="414" y="535"/>
                    <a:pt x="535" y="414"/>
                    <a:pt x="535" y="259"/>
                  </a:cubicBezTo>
                  <a:cubicBezTo>
                    <a:pt x="535" y="122"/>
                    <a:pt x="414" y="1"/>
                    <a:pt x="27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1"/>
            <p:cNvSpPr/>
            <p:nvPr/>
          </p:nvSpPr>
          <p:spPr>
            <a:xfrm>
              <a:off x="5599488" y="1500875"/>
              <a:ext cx="13375" cy="13825"/>
            </a:xfrm>
            <a:custGeom>
              <a:rect b="b" l="l" r="r" t="t"/>
              <a:pathLst>
                <a:path extrusionOk="0" h="553" w="535">
                  <a:moveTo>
                    <a:pt x="259" y="1"/>
                  </a:moveTo>
                  <a:cubicBezTo>
                    <a:pt x="121" y="1"/>
                    <a:pt x="0" y="121"/>
                    <a:pt x="0" y="276"/>
                  </a:cubicBezTo>
                  <a:cubicBezTo>
                    <a:pt x="0" y="431"/>
                    <a:pt x="121" y="552"/>
                    <a:pt x="259" y="552"/>
                  </a:cubicBezTo>
                  <a:cubicBezTo>
                    <a:pt x="414" y="552"/>
                    <a:pt x="535" y="431"/>
                    <a:pt x="535" y="276"/>
                  </a:cubicBezTo>
                  <a:cubicBezTo>
                    <a:pt x="535" y="121"/>
                    <a:pt x="414" y="1"/>
                    <a:pt x="259"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 name="Google Shape;749;p71"/>
          <p:cNvGrpSpPr/>
          <p:nvPr/>
        </p:nvGrpSpPr>
        <p:grpSpPr>
          <a:xfrm>
            <a:off x="5838588" y="3637775"/>
            <a:ext cx="433000" cy="459700"/>
            <a:chOff x="4698213" y="3797975"/>
            <a:chExt cx="433000" cy="459700"/>
          </a:xfrm>
        </p:grpSpPr>
        <p:sp>
          <p:nvSpPr>
            <p:cNvPr id="750" name="Google Shape;750;p71"/>
            <p:cNvSpPr/>
            <p:nvPr/>
          </p:nvSpPr>
          <p:spPr>
            <a:xfrm>
              <a:off x="4806788" y="4056025"/>
              <a:ext cx="138750" cy="140475"/>
            </a:xfrm>
            <a:custGeom>
              <a:rect b="b" l="l" r="r" t="t"/>
              <a:pathLst>
                <a:path extrusionOk="0" h="5619" w="5550">
                  <a:moveTo>
                    <a:pt x="2792" y="0"/>
                  </a:moveTo>
                  <a:cubicBezTo>
                    <a:pt x="1241" y="0"/>
                    <a:pt x="1" y="1258"/>
                    <a:pt x="1" y="2809"/>
                  </a:cubicBezTo>
                  <a:cubicBezTo>
                    <a:pt x="1" y="4360"/>
                    <a:pt x="1241" y="5618"/>
                    <a:pt x="2792" y="5618"/>
                  </a:cubicBezTo>
                  <a:cubicBezTo>
                    <a:pt x="3413" y="5618"/>
                    <a:pt x="3981" y="5411"/>
                    <a:pt x="4481" y="5049"/>
                  </a:cubicBezTo>
                  <a:cubicBezTo>
                    <a:pt x="4946" y="4688"/>
                    <a:pt x="5308" y="4188"/>
                    <a:pt x="5480" y="3619"/>
                  </a:cubicBezTo>
                  <a:cubicBezTo>
                    <a:pt x="5515" y="3481"/>
                    <a:pt x="5429" y="3326"/>
                    <a:pt x="5291" y="3292"/>
                  </a:cubicBezTo>
                  <a:cubicBezTo>
                    <a:pt x="5263" y="3281"/>
                    <a:pt x="5235" y="3277"/>
                    <a:pt x="5207" y="3277"/>
                  </a:cubicBezTo>
                  <a:cubicBezTo>
                    <a:pt x="5096" y="3277"/>
                    <a:pt x="4991" y="3354"/>
                    <a:pt x="4963" y="3464"/>
                  </a:cubicBezTo>
                  <a:cubicBezTo>
                    <a:pt x="4671" y="4429"/>
                    <a:pt x="3792" y="5067"/>
                    <a:pt x="2792" y="5067"/>
                  </a:cubicBezTo>
                  <a:cubicBezTo>
                    <a:pt x="1551" y="5067"/>
                    <a:pt x="535" y="4050"/>
                    <a:pt x="535" y="2809"/>
                  </a:cubicBezTo>
                  <a:cubicBezTo>
                    <a:pt x="535" y="1568"/>
                    <a:pt x="1551" y="552"/>
                    <a:pt x="2792" y="552"/>
                  </a:cubicBezTo>
                  <a:cubicBezTo>
                    <a:pt x="3843" y="552"/>
                    <a:pt x="4757" y="1258"/>
                    <a:pt x="4998" y="2275"/>
                  </a:cubicBezTo>
                  <a:cubicBezTo>
                    <a:pt x="5027" y="2407"/>
                    <a:pt x="5132" y="2489"/>
                    <a:pt x="5258" y="2489"/>
                  </a:cubicBezTo>
                  <a:cubicBezTo>
                    <a:pt x="5280" y="2489"/>
                    <a:pt x="5302" y="2487"/>
                    <a:pt x="5325" y="2482"/>
                  </a:cubicBezTo>
                  <a:cubicBezTo>
                    <a:pt x="5463" y="2447"/>
                    <a:pt x="5549" y="2292"/>
                    <a:pt x="5515" y="2154"/>
                  </a:cubicBezTo>
                  <a:cubicBezTo>
                    <a:pt x="5222" y="896"/>
                    <a:pt x="4102" y="0"/>
                    <a:pt x="2792"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1"/>
            <p:cNvSpPr/>
            <p:nvPr/>
          </p:nvSpPr>
          <p:spPr>
            <a:xfrm>
              <a:off x="4753788" y="4049125"/>
              <a:ext cx="43975" cy="13375"/>
            </a:xfrm>
            <a:custGeom>
              <a:rect b="b" l="l" r="r" t="t"/>
              <a:pathLst>
                <a:path extrusionOk="0" h="535" w="1759">
                  <a:moveTo>
                    <a:pt x="277" y="1"/>
                  </a:moveTo>
                  <a:cubicBezTo>
                    <a:pt x="122" y="1"/>
                    <a:pt x="1" y="121"/>
                    <a:pt x="1" y="259"/>
                  </a:cubicBezTo>
                  <a:cubicBezTo>
                    <a:pt x="1" y="414"/>
                    <a:pt x="122" y="535"/>
                    <a:pt x="277" y="535"/>
                  </a:cubicBezTo>
                  <a:lnTo>
                    <a:pt x="1483" y="535"/>
                  </a:lnTo>
                  <a:cubicBezTo>
                    <a:pt x="1638" y="535"/>
                    <a:pt x="1759" y="414"/>
                    <a:pt x="1759" y="259"/>
                  </a:cubicBezTo>
                  <a:cubicBezTo>
                    <a:pt x="1759" y="121"/>
                    <a:pt x="1638" y="1"/>
                    <a:pt x="1483"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71"/>
            <p:cNvSpPr/>
            <p:nvPr/>
          </p:nvSpPr>
          <p:spPr>
            <a:xfrm>
              <a:off x="4698213" y="3797975"/>
              <a:ext cx="433000" cy="459700"/>
            </a:xfrm>
            <a:custGeom>
              <a:rect b="b" l="l" r="r" t="t"/>
              <a:pathLst>
                <a:path extrusionOk="0" h="18388" w="17320">
                  <a:moveTo>
                    <a:pt x="5033" y="2740"/>
                  </a:moveTo>
                  <a:cubicBezTo>
                    <a:pt x="5016" y="2775"/>
                    <a:pt x="4998" y="2809"/>
                    <a:pt x="4981" y="2843"/>
                  </a:cubicBezTo>
                  <a:cubicBezTo>
                    <a:pt x="4947" y="2912"/>
                    <a:pt x="4895" y="3016"/>
                    <a:pt x="4860" y="3119"/>
                  </a:cubicBezTo>
                  <a:lnTo>
                    <a:pt x="4378" y="3119"/>
                  </a:lnTo>
                  <a:lnTo>
                    <a:pt x="4378" y="2740"/>
                  </a:lnTo>
                  <a:close/>
                  <a:moveTo>
                    <a:pt x="5877" y="2275"/>
                  </a:moveTo>
                  <a:cubicBezTo>
                    <a:pt x="6032" y="2275"/>
                    <a:pt x="6153" y="2395"/>
                    <a:pt x="6153" y="2533"/>
                  </a:cubicBezTo>
                  <a:cubicBezTo>
                    <a:pt x="6153" y="2551"/>
                    <a:pt x="6153" y="2568"/>
                    <a:pt x="6153" y="2585"/>
                  </a:cubicBezTo>
                  <a:cubicBezTo>
                    <a:pt x="6136" y="2688"/>
                    <a:pt x="6118" y="2740"/>
                    <a:pt x="6067" y="2843"/>
                  </a:cubicBezTo>
                  <a:cubicBezTo>
                    <a:pt x="6015" y="2912"/>
                    <a:pt x="5981" y="3016"/>
                    <a:pt x="5929" y="3119"/>
                  </a:cubicBezTo>
                  <a:lnTo>
                    <a:pt x="5446" y="3119"/>
                  </a:lnTo>
                  <a:cubicBezTo>
                    <a:pt x="5446" y="3102"/>
                    <a:pt x="5464" y="3102"/>
                    <a:pt x="5464" y="3102"/>
                  </a:cubicBezTo>
                  <a:cubicBezTo>
                    <a:pt x="5550" y="2947"/>
                    <a:pt x="5601" y="2809"/>
                    <a:pt x="5601" y="2533"/>
                  </a:cubicBezTo>
                  <a:cubicBezTo>
                    <a:pt x="5601" y="2395"/>
                    <a:pt x="5722" y="2275"/>
                    <a:pt x="5877" y="2275"/>
                  </a:cubicBezTo>
                  <a:close/>
                  <a:moveTo>
                    <a:pt x="6963" y="2275"/>
                  </a:moveTo>
                  <a:cubicBezTo>
                    <a:pt x="7101" y="2275"/>
                    <a:pt x="7221" y="2395"/>
                    <a:pt x="7221" y="2533"/>
                  </a:cubicBezTo>
                  <a:cubicBezTo>
                    <a:pt x="7221" y="2551"/>
                    <a:pt x="7221" y="2568"/>
                    <a:pt x="7221" y="2585"/>
                  </a:cubicBezTo>
                  <a:cubicBezTo>
                    <a:pt x="7221" y="2688"/>
                    <a:pt x="7204" y="2740"/>
                    <a:pt x="7135" y="2843"/>
                  </a:cubicBezTo>
                  <a:cubicBezTo>
                    <a:pt x="7101" y="2912"/>
                    <a:pt x="7049" y="3016"/>
                    <a:pt x="7015" y="3119"/>
                  </a:cubicBezTo>
                  <a:lnTo>
                    <a:pt x="6532" y="3119"/>
                  </a:lnTo>
                  <a:cubicBezTo>
                    <a:pt x="6532" y="3102"/>
                    <a:pt x="6532" y="3102"/>
                    <a:pt x="6532" y="3102"/>
                  </a:cubicBezTo>
                  <a:cubicBezTo>
                    <a:pt x="6618" y="2947"/>
                    <a:pt x="6687" y="2809"/>
                    <a:pt x="6687" y="2533"/>
                  </a:cubicBezTo>
                  <a:cubicBezTo>
                    <a:pt x="6687" y="2395"/>
                    <a:pt x="6808" y="2275"/>
                    <a:pt x="6963" y="2275"/>
                  </a:cubicBezTo>
                  <a:close/>
                  <a:moveTo>
                    <a:pt x="8031" y="2275"/>
                  </a:moveTo>
                  <a:cubicBezTo>
                    <a:pt x="8186" y="2275"/>
                    <a:pt x="8307" y="2395"/>
                    <a:pt x="8307" y="2533"/>
                  </a:cubicBezTo>
                  <a:cubicBezTo>
                    <a:pt x="8307" y="2551"/>
                    <a:pt x="8307" y="2568"/>
                    <a:pt x="8307" y="2585"/>
                  </a:cubicBezTo>
                  <a:cubicBezTo>
                    <a:pt x="8307" y="2688"/>
                    <a:pt x="8273" y="2740"/>
                    <a:pt x="8221" y="2843"/>
                  </a:cubicBezTo>
                  <a:cubicBezTo>
                    <a:pt x="8186" y="2912"/>
                    <a:pt x="8135" y="3016"/>
                    <a:pt x="8083" y="3119"/>
                  </a:cubicBezTo>
                  <a:lnTo>
                    <a:pt x="7600" y="3119"/>
                  </a:lnTo>
                  <a:cubicBezTo>
                    <a:pt x="7618" y="3102"/>
                    <a:pt x="7618" y="3102"/>
                    <a:pt x="7618" y="3102"/>
                  </a:cubicBezTo>
                  <a:cubicBezTo>
                    <a:pt x="7704" y="2947"/>
                    <a:pt x="7773" y="2809"/>
                    <a:pt x="7773" y="2533"/>
                  </a:cubicBezTo>
                  <a:cubicBezTo>
                    <a:pt x="7773" y="2395"/>
                    <a:pt x="7893" y="2275"/>
                    <a:pt x="8031" y="2275"/>
                  </a:cubicBezTo>
                  <a:close/>
                  <a:moveTo>
                    <a:pt x="9117" y="2275"/>
                  </a:moveTo>
                  <a:cubicBezTo>
                    <a:pt x="9272" y="2275"/>
                    <a:pt x="9393" y="2395"/>
                    <a:pt x="9393" y="2533"/>
                  </a:cubicBezTo>
                  <a:cubicBezTo>
                    <a:pt x="9393" y="2792"/>
                    <a:pt x="9341" y="2964"/>
                    <a:pt x="9289" y="3119"/>
                  </a:cubicBezTo>
                  <a:lnTo>
                    <a:pt x="8686" y="3119"/>
                  </a:lnTo>
                  <a:cubicBezTo>
                    <a:pt x="8686" y="3102"/>
                    <a:pt x="8686" y="3102"/>
                    <a:pt x="8703" y="3102"/>
                  </a:cubicBezTo>
                  <a:cubicBezTo>
                    <a:pt x="8772" y="2947"/>
                    <a:pt x="8841" y="2809"/>
                    <a:pt x="8841" y="2533"/>
                  </a:cubicBezTo>
                  <a:cubicBezTo>
                    <a:pt x="8841" y="2395"/>
                    <a:pt x="8962" y="2275"/>
                    <a:pt x="9117" y="2275"/>
                  </a:cubicBezTo>
                  <a:close/>
                  <a:moveTo>
                    <a:pt x="16768" y="2740"/>
                  </a:moveTo>
                  <a:lnTo>
                    <a:pt x="16768" y="3119"/>
                  </a:lnTo>
                  <a:lnTo>
                    <a:pt x="15769" y="3119"/>
                  </a:lnTo>
                  <a:cubicBezTo>
                    <a:pt x="15614" y="3119"/>
                    <a:pt x="15493" y="3240"/>
                    <a:pt x="15493" y="3378"/>
                  </a:cubicBezTo>
                  <a:cubicBezTo>
                    <a:pt x="15493" y="3533"/>
                    <a:pt x="15614" y="3653"/>
                    <a:pt x="15769" y="3653"/>
                  </a:cubicBezTo>
                  <a:lnTo>
                    <a:pt x="16768" y="3653"/>
                  </a:lnTo>
                  <a:lnTo>
                    <a:pt x="16768" y="4032"/>
                  </a:lnTo>
                  <a:lnTo>
                    <a:pt x="4378" y="4032"/>
                  </a:lnTo>
                  <a:lnTo>
                    <a:pt x="4378" y="3653"/>
                  </a:lnTo>
                  <a:lnTo>
                    <a:pt x="14476" y="3653"/>
                  </a:lnTo>
                  <a:cubicBezTo>
                    <a:pt x="14614" y="3653"/>
                    <a:pt x="14735" y="3533"/>
                    <a:pt x="14735" y="3378"/>
                  </a:cubicBezTo>
                  <a:cubicBezTo>
                    <a:pt x="14735" y="3240"/>
                    <a:pt x="14614" y="3119"/>
                    <a:pt x="14476" y="3119"/>
                  </a:cubicBezTo>
                  <a:lnTo>
                    <a:pt x="9858" y="3119"/>
                  </a:lnTo>
                  <a:cubicBezTo>
                    <a:pt x="9875" y="2999"/>
                    <a:pt x="9910" y="2878"/>
                    <a:pt x="9910" y="2740"/>
                  </a:cubicBezTo>
                  <a:close/>
                  <a:moveTo>
                    <a:pt x="1311" y="4222"/>
                  </a:moveTo>
                  <a:cubicBezTo>
                    <a:pt x="1207" y="4532"/>
                    <a:pt x="1138" y="4860"/>
                    <a:pt x="1087" y="5187"/>
                  </a:cubicBezTo>
                  <a:lnTo>
                    <a:pt x="1018" y="5187"/>
                  </a:lnTo>
                  <a:cubicBezTo>
                    <a:pt x="742" y="5187"/>
                    <a:pt x="535" y="4963"/>
                    <a:pt x="535" y="4705"/>
                  </a:cubicBezTo>
                  <a:cubicBezTo>
                    <a:pt x="535" y="4446"/>
                    <a:pt x="742" y="4222"/>
                    <a:pt x="1018" y="4222"/>
                  </a:cubicBezTo>
                  <a:close/>
                  <a:moveTo>
                    <a:pt x="5894" y="4567"/>
                  </a:moveTo>
                  <a:cubicBezTo>
                    <a:pt x="5946" y="4739"/>
                    <a:pt x="6015" y="4860"/>
                    <a:pt x="6067" y="4963"/>
                  </a:cubicBezTo>
                  <a:cubicBezTo>
                    <a:pt x="6136" y="5101"/>
                    <a:pt x="6153" y="5135"/>
                    <a:pt x="6153" y="5273"/>
                  </a:cubicBezTo>
                  <a:cubicBezTo>
                    <a:pt x="6153" y="5411"/>
                    <a:pt x="6136" y="5446"/>
                    <a:pt x="6067" y="5583"/>
                  </a:cubicBezTo>
                  <a:cubicBezTo>
                    <a:pt x="5946" y="5790"/>
                    <a:pt x="5791" y="6100"/>
                    <a:pt x="5791" y="6635"/>
                  </a:cubicBezTo>
                  <a:cubicBezTo>
                    <a:pt x="5791" y="7186"/>
                    <a:pt x="5946" y="7496"/>
                    <a:pt x="6067" y="7703"/>
                  </a:cubicBezTo>
                  <a:cubicBezTo>
                    <a:pt x="6118" y="7824"/>
                    <a:pt x="6136" y="7858"/>
                    <a:pt x="6153" y="7961"/>
                  </a:cubicBezTo>
                  <a:lnTo>
                    <a:pt x="5601" y="7961"/>
                  </a:lnTo>
                  <a:cubicBezTo>
                    <a:pt x="5601" y="7720"/>
                    <a:pt x="5533" y="7600"/>
                    <a:pt x="5464" y="7445"/>
                  </a:cubicBezTo>
                  <a:cubicBezTo>
                    <a:pt x="5360" y="7272"/>
                    <a:pt x="5240" y="7048"/>
                    <a:pt x="5240" y="6635"/>
                  </a:cubicBezTo>
                  <a:cubicBezTo>
                    <a:pt x="5240" y="6238"/>
                    <a:pt x="5360" y="6014"/>
                    <a:pt x="5464" y="5825"/>
                  </a:cubicBezTo>
                  <a:cubicBezTo>
                    <a:pt x="5550" y="5670"/>
                    <a:pt x="5601" y="5549"/>
                    <a:pt x="5601" y="5273"/>
                  </a:cubicBezTo>
                  <a:cubicBezTo>
                    <a:pt x="5601" y="4998"/>
                    <a:pt x="5550" y="4877"/>
                    <a:pt x="5464" y="4722"/>
                  </a:cubicBezTo>
                  <a:cubicBezTo>
                    <a:pt x="5429" y="4670"/>
                    <a:pt x="5412" y="4618"/>
                    <a:pt x="5377" y="4567"/>
                  </a:cubicBezTo>
                  <a:close/>
                  <a:moveTo>
                    <a:pt x="6963" y="4567"/>
                  </a:moveTo>
                  <a:cubicBezTo>
                    <a:pt x="7015" y="4739"/>
                    <a:pt x="7083" y="4860"/>
                    <a:pt x="7135" y="4963"/>
                  </a:cubicBezTo>
                  <a:cubicBezTo>
                    <a:pt x="7204" y="5101"/>
                    <a:pt x="7221" y="5135"/>
                    <a:pt x="7221" y="5273"/>
                  </a:cubicBezTo>
                  <a:cubicBezTo>
                    <a:pt x="7221" y="5411"/>
                    <a:pt x="7204" y="5446"/>
                    <a:pt x="7135" y="5583"/>
                  </a:cubicBezTo>
                  <a:cubicBezTo>
                    <a:pt x="7032" y="5790"/>
                    <a:pt x="6859" y="6100"/>
                    <a:pt x="6859" y="6635"/>
                  </a:cubicBezTo>
                  <a:cubicBezTo>
                    <a:pt x="6859" y="7186"/>
                    <a:pt x="7032" y="7496"/>
                    <a:pt x="7135" y="7703"/>
                  </a:cubicBezTo>
                  <a:cubicBezTo>
                    <a:pt x="7204" y="7824"/>
                    <a:pt x="7221" y="7858"/>
                    <a:pt x="7221" y="7961"/>
                  </a:cubicBezTo>
                  <a:lnTo>
                    <a:pt x="6687" y="7961"/>
                  </a:lnTo>
                  <a:cubicBezTo>
                    <a:pt x="6670" y="7720"/>
                    <a:pt x="6618" y="7600"/>
                    <a:pt x="6532" y="7445"/>
                  </a:cubicBezTo>
                  <a:cubicBezTo>
                    <a:pt x="6446" y="7272"/>
                    <a:pt x="6325" y="7048"/>
                    <a:pt x="6325" y="6635"/>
                  </a:cubicBezTo>
                  <a:cubicBezTo>
                    <a:pt x="6325" y="6238"/>
                    <a:pt x="6446" y="6014"/>
                    <a:pt x="6532" y="5825"/>
                  </a:cubicBezTo>
                  <a:cubicBezTo>
                    <a:pt x="6618" y="5670"/>
                    <a:pt x="6687" y="5549"/>
                    <a:pt x="6687" y="5273"/>
                  </a:cubicBezTo>
                  <a:cubicBezTo>
                    <a:pt x="6687" y="4998"/>
                    <a:pt x="6618" y="4877"/>
                    <a:pt x="6532" y="4722"/>
                  </a:cubicBezTo>
                  <a:cubicBezTo>
                    <a:pt x="6515" y="4670"/>
                    <a:pt x="6498" y="4618"/>
                    <a:pt x="6463" y="4567"/>
                  </a:cubicBezTo>
                  <a:close/>
                  <a:moveTo>
                    <a:pt x="8049" y="4567"/>
                  </a:moveTo>
                  <a:cubicBezTo>
                    <a:pt x="8100" y="4739"/>
                    <a:pt x="8169" y="4860"/>
                    <a:pt x="8221" y="4963"/>
                  </a:cubicBezTo>
                  <a:cubicBezTo>
                    <a:pt x="8290" y="5101"/>
                    <a:pt x="8307" y="5135"/>
                    <a:pt x="8307" y="5273"/>
                  </a:cubicBezTo>
                  <a:cubicBezTo>
                    <a:pt x="8307" y="5411"/>
                    <a:pt x="8290" y="5446"/>
                    <a:pt x="8221" y="5583"/>
                  </a:cubicBezTo>
                  <a:cubicBezTo>
                    <a:pt x="8117" y="5790"/>
                    <a:pt x="7945" y="6100"/>
                    <a:pt x="7945" y="6635"/>
                  </a:cubicBezTo>
                  <a:cubicBezTo>
                    <a:pt x="7945" y="7186"/>
                    <a:pt x="8117" y="7496"/>
                    <a:pt x="8221" y="7703"/>
                  </a:cubicBezTo>
                  <a:cubicBezTo>
                    <a:pt x="8290" y="7824"/>
                    <a:pt x="8307" y="7858"/>
                    <a:pt x="8307" y="7961"/>
                  </a:cubicBezTo>
                  <a:lnTo>
                    <a:pt x="7773" y="7961"/>
                  </a:lnTo>
                  <a:cubicBezTo>
                    <a:pt x="7756" y="7720"/>
                    <a:pt x="7687" y="7600"/>
                    <a:pt x="7618" y="7445"/>
                  </a:cubicBezTo>
                  <a:cubicBezTo>
                    <a:pt x="7514" y="7272"/>
                    <a:pt x="7411" y="7048"/>
                    <a:pt x="7411" y="6635"/>
                  </a:cubicBezTo>
                  <a:cubicBezTo>
                    <a:pt x="7411" y="6238"/>
                    <a:pt x="7514" y="6014"/>
                    <a:pt x="7618" y="5825"/>
                  </a:cubicBezTo>
                  <a:cubicBezTo>
                    <a:pt x="7704" y="5670"/>
                    <a:pt x="7773" y="5549"/>
                    <a:pt x="7773" y="5273"/>
                  </a:cubicBezTo>
                  <a:cubicBezTo>
                    <a:pt x="7773" y="4998"/>
                    <a:pt x="7704" y="4877"/>
                    <a:pt x="7618" y="4722"/>
                  </a:cubicBezTo>
                  <a:cubicBezTo>
                    <a:pt x="7600" y="4670"/>
                    <a:pt x="7566" y="4618"/>
                    <a:pt x="7549" y="4567"/>
                  </a:cubicBezTo>
                  <a:close/>
                  <a:moveTo>
                    <a:pt x="9238" y="4567"/>
                  </a:moveTo>
                  <a:cubicBezTo>
                    <a:pt x="9306" y="4739"/>
                    <a:pt x="9393" y="4946"/>
                    <a:pt x="9393" y="5273"/>
                  </a:cubicBezTo>
                  <a:cubicBezTo>
                    <a:pt x="9393" y="5687"/>
                    <a:pt x="9272" y="5911"/>
                    <a:pt x="9169" y="6083"/>
                  </a:cubicBezTo>
                  <a:cubicBezTo>
                    <a:pt x="9100" y="6238"/>
                    <a:pt x="9031" y="6359"/>
                    <a:pt x="9031" y="6635"/>
                  </a:cubicBezTo>
                  <a:cubicBezTo>
                    <a:pt x="9031" y="6910"/>
                    <a:pt x="9100" y="7048"/>
                    <a:pt x="9169" y="7203"/>
                  </a:cubicBezTo>
                  <a:cubicBezTo>
                    <a:pt x="9272" y="7376"/>
                    <a:pt x="9375" y="7582"/>
                    <a:pt x="9393" y="7961"/>
                  </a:cubicBezTo>
                  <a:lnTo>
                    <a:pt x="8841" y="7961"/>
                  </a:lnTo>
                  <a:cubicBezTo>
                    <a:pt x="8841" y="7720"/>
                    <a:pt x="8772" y="7600"/>
                    <a:pt x="8703" y="7445"/>
                  </a:cubicBezTo>
                  <a:cubicBezTo>
                    <a:pt x="8600" y="7272"/>
                    <a:pt x="8479" y="7048"/>
                    <a:pt x="8479" y="6635"/>
                  </a:cubicBezTo>
                  <a:cubicBezTo>
                    <a:pt x="8479" y="6238"/>
                    <a:pt x="8600" y="6014"/>
                    <a:pt x="8703" y="5825"/>
                  </a:cubicBezTo>
                  <a:cubicBezTo>
                    <a:pt x="8772" y="5670"/>
                    <a:pt x="8841" y="5549"/>
                    <a:pt x="8841" y="5273"/>
                  </a:cubicBezTo>
                  <a:cubicBezTo>
                    <a:pt x="8841" y="4998"/>
                    <a:pt x="8772" y="4877"/>
                    <a:pt x="8703" y="4722"/>
                  </a:cubicBezTo>
                  <a:cubicBezTo>
                    <a:pt x="8669" y="4670"/>
                    <a:pt x="8652" y="4618"/>
                    <a:pt x="8617" y="4567"/>
                  </a:cubicBezTo>
                  <a:close/>
                  <a:moveTo>
                    <a:pt x="12408" y="4567"/>
                  </a:moveTo>
                  <a:cubicBezTo>
                    <a:pt x="12529" y="5049"/>
                    <a:pt x="12615" y="5549"/>
                    <a:pt x="12615" y="6066"/>
                  </a:cubicBezTo>
                  <a:cubicBezTo>
                    <a:pt x="12615" y="6738"/>
                    <a:pt x="12495" y="7376"/>
                    <a:pt x="12270" y="7961"/>
                  </a:cubicBezTo>
                  <a:lnTo>
                    <a:pt x="9927" y="7961"/>
                  </a:lnTo>
                  <a:cubicBezTo>
                    <a:pt x="9910" y="7445"/>
                    <a:pt x="9755" y="7152"/>
                    <a:pt x="9651" y="6945"/>
                  </a:cubicBezTo>
                  <a:cubicBezTo>
                    <a:pt x="9582" y="6807"/>
                    <a:pt x="9565" y="6790"/>
                    <a:pt x="9565" y="6635"/>
                  </a:cubicBezTo>
                  <a:cubicBezTo>
                    <a:pt x="9565" y="6497"/>
                    <a:pt x="9582" y="6462"/>
                    <a:pt x="9651" y="6342"/>
                  </a:cubicBezTo>
                  <a:cubicBezTo>
                    <a:pt x="9755" y="6135"/>
                    <a:pt x="9927" y="5807"/>
                    <a:pt x="9927" y="5273"/>
                  </a:cubicBezTo>
                  <a:cubicBezTo>
                    <a:pt x="9927" y="4980"/>
                    <a:pt x="9875" y="4756"/>
                    <a:pt x="9806" y="4567"/>
                  </a:cubicBezTo>
                  <a:close/>
                  <a:moveTo>
                    <a:pt x="7083" y="552"/>
                  </a:moveTo>
                  <a:cubicBezTo>
                    <a:pt x="8617" y="552"/>
                    <a:pt x="10013" y="1172"/>
                    <a:pt x="11013" y="2206"/>
                  </a:cubicBezTo>
                  <a:lnTo>
                    <a:pt x="9841" y="2206"/>
                  </a:lnTo>
                  <a:cubicBezTo>
                    <a:pt x="9720" y="1930"/>
                    <a:pt x="9444" y="1723"/>
                    <a:pt x="9117" y="1723"/>
                  </a:cubicBezTo>
                  <a:cubicBezTo>
                    <a:pt x="8910" y="1723"/>
                    <a:pt x="8721" y="1810"/>
                    <a:pt x="8583" y="1930"/>
                  </a:cubicBezTo>
                  <a:cubicBezTo>
                    <a:pt x="8428" y="1810"/>
                    <a:pt x="8238" y="1723"/>
                    <a:pt x="8031" y="1723"/>
                  </a:cubicBezTo>
                  <a:cubicBezTo>
                    <a:pt x="7824" y="1723"/>
                    <a:pt x="7635" y="1810"/>
                    <a:pt x="7497" y="1930"/>
                  </a:cubicBezTo>
                  <a:cubicBezTo>
                    <a:pt x="7359" y="1810"/>
                    <a:pt x="7170" y="1723"/>
                    <a:pt x="6963" y="1723"/>
                  </a:cubicBezTo>
                  <a:cubicBezTo>
                    <a:pt x="6756" y="1723"/>
                    <a:pt x="6567" y="1810"/>
                    <a:pt x="6411" y="1930"/>
                  </a:cubicBezTo>
                  <a:cubicBezTo>
                    <a:pt x="6274" y="1810"/>
                    <a:pt x="6084" y="1723"/>
                    <a:pt x="5877" y="1723"/>
                  </a:cubicBezTo>
                  <a:cubicBezTo>
                    <a:pt x="5550" y="1723"/>
                    <a:pt x="5274" y="1930"/>
                    <a:pt x="5136" y="2206"/>
                  </a:cubicBezTo>
                  <a:lnTo>
                    <a:pt x="4292" y="2206"/>
                  </a:lnTo>
                  <a:cubicBezTo>
                    <a:pt x="4033" y="2206"/>
                    <a:pt x="3844" y="2395"/>
                    <a:pt x="3844" y="2654"/>
                  </a:cubicBezTo>
                  <a:lnTo>
                    <a:pt x="3844" y="4119"/>
                  </a:lnTo>
                  <a:cubicBezTo>
                    <a:pt x="3844" y="4377"/>
                    <a:pt x="4033" y="4567"/>
                    <a:pt x="4292" y="4567"/>
                  </a:cubicBezTo>
                  <a:lnTo>
                    <a:pt x="4809" y="4567"/>
                  </a:lnTo>
                  <a:cubicBezTo>
                    <a:pt x="4860" y="4739"/>
                    <a:pt x="4929" y="4860"/>
                    <a:pt x="4981" y="4963"/>
                  </a:cubicBezTo>
                  <a:cubicBezTo>
                    <a:pt x="5050" y="5101"/>
                    <a:pt x="5067" y="5135"/>
                    <a:pt x="5067" y="5273"/>
                  </a:cubicBezTo>
                  <a:cubicBezTo>
                    <a:pt x="5067" y="5411"/>
                    <a:pt x="5050" y="5446"/>
                    <a:pt x="4981" y="5583"/>
                  </a:cubicBezTo>
                  <a:cubicBezTo>
                    <a:pt x="4878" y="5790"/>
                    <a:pt x="4705" y="6100"/>
                    <a:pt x="4705" y="6635"/>
                  </a:cubicBezTo>
                  <a:cubicBezTo>
                    <a:pt x="4705" y="7186"/>
                    <a:pt x="4878" y="7496"/>
                    <a:pt x="4981" y="7703"/>
                  </a:cubicBezTo>
                  <a:cubicBezTo>
                    <a:pt x="5050" y="7824"/>
                    <a:pt x="5067" y="7858"/>
                    <a:pt x="5067" y="7961"/>
                  </a:cubicBezTo>
                  <a:lnTo>
                    <a:pt x="4705" y="7961"/>
                  </a:lnTo>
                  <a:cubicBezTo>
                    <a:pt x="4550" y="7961"/>
                    <a:pt x="4430" y="8082"/>
                    <a:pt x="4430" y="8237"/>
                  </a:cubicBezTo>
                  <a:cubicBezTo>
                    <a:pt x="4430" y="8375"/>
                    <a:pt x="4550" y="8496"/>
                    <a:pt x="4705" y="8496"/>
                  </a:cubicBezTo>
                  <a:lnTo>
                    <a:pt x="13270" y="8496"/>
                  </a:lnTo>
                  <a:cubicBezTo>
                    <a:pt x="13322" y="8496"/>
                    <a:pt x="13356" y="8547"/>
                    <a:pt x="13356" y="8582"/>
                  </a:cubicBezTo>
                  <a:lnTo>
                    <a:pt x="13356" y="9013"/>
                  </a:lnTo>
                  <a:cubicBezTo>
                    <a:pt x="13356" y="9047"/>
                    <a:pt x="13322" y="9099"/>
                    <a:pt x="13270" y="9099"/>
                  </a:cubicBezTo>
                  <a:lnTo>
                    <a:pt x="914" y="9099"/>
                  </a:lnTo>
                  <a:cubicBezTo>
                    <a:pt x="863" y="9099"/>
                    <a:pt x="811" y="9047"/>
                    <a:pt x="811" y="9013"/>
                  </a:cubicBezTo>
                  <a:lnTo>
                    <a:pt x="811" y="8582"/>
                  </a:lnTo>
                  <a:cubicBezTo>
                    <a:pt x="811" y="8547"/>
                    <a:pt x="863" y="8496"/>
                    <a:pt x="914" y="8496"/>
                  </a:cubicBezTo>
                  <a:lnTo>
                    <a:pt x="3413" y="8496"/>
                  </a:lnTo>
                  <a:cubicBezTo>
                    <a:pt x="3568" y="8496"/>
                    <a:pt x="3689" y="8375"/>
                    <a:pt x="3689" y="8237"/>
                  </a:cubicBezTo>
                  <a:cubicBezTo>
                    <a:pt x="3689" y="8082"/>
                    <a:pt x="3568" y="7961"/>
                    <a:pt x="3413" y="7961"/>
                  </a:cubicBezTo>
                  <a:lnTo>
                    <a:pt x="1896" y="7961"/>
                  </a:lnTo>
                  <a:cubicBezTo>
                    <a:pt x="1672" y="7376"/>
                    <a:pt x="1569" y="6738"/>
                    <a:pt x="1569" y="6066"/>
                  </a:cubicBezTo>
                  <a:cubicBezTo>
                    <a:pt x="1569" y="5945"/>
                    <a:pt x="1569" y="5842"/>
                    <a:pt x="1569" y="5721"/>
                  </a:cubicBezTo>
                  <a:lnTo>
                    <a:pt x="2965" y="5721"/>
                  </a:lnTo>
                  <a:cubicBezTo>
                    <a:pt x="3223" y="5721"/>
                    <a:pt x="3413" y="5911"/>
                    <a:pt x="3413" y="6169"/>
                  </a:cubicBezTo>
                  <a:lnTo>
                    <a:pt x="3413" y="6652"/>
                  </a:lnTo>
                  <a:cubicBezTo>
                    <a:pt x="3413" y="6807"/>
                    <a:pt x="3534" y="6928"/>
                    <a:pt x="3689" y="6928"/>
                  </a:cubicBezTo>
                  <a:cubicBezTo>
                    <a:pt x="3844" y="6928"/>
                    <a:pt x="3964" y="6807"/>
                    <a:pt x="3964" y="6652"/>
                  </a:cubicBezTo>
                  <a:lnTo>
                    <a:pt x="3964" y="6169"/>
                  </a:lnTo>
                  <a:cubicBezTo>
                    <a:pt x="3964" y="5618"/>
                    <a:pt x="3516" y="5187"/>
                    <a:pt x="2965" y="5187"/>
                  </a:cubicBezTo>
                  <a:lnTo>
                    <a:pt x="1638" y="5187"/>
                  </a:lnTo>
                  <a:cubicBezTo>
                    <a:pt x="1690" y="4842"/>
                    <a:pt x="1776" y="4532"/>
                    <a:pt x="1879" y="4222"/>
                  </a:cubicBezTo>
                  <a:lnTo>
                    <a:pt x="2586" y="4222"/>
                  </a:lnTo>
                  <a:cubicBezTo>
                    <a:pt x="2741" y="4222"/>
                    <a:pt x="2862" y="4101"/>
                    <a:pt x="2862" y="3964"/>
                  </a:cubicBezTo>
                  <a:cubicBezTo>
                    <a:pt x="2862" y="3808"/>
                    <a:pt x="2741" y="3688"/>
                    <a:pt x="2586" y="3688"/>
                  </a:cubicBezTo>
                  <a:lnTo>
                    <a:pt x="2103" y="3688"/>
                  </a:lnTo>
                  <a:cubicBezTo>
                    <a:pt x="2999" y="1827"/>
                    <a:pt x="4895" y="552"/>
                    <a:pt x="7083" y="552"/>
                  </a:cubicBezTo>
                  <a:close/>
                  <a:moveTo>
                    <a:pt x="12357" y="11150"/>
                  </a:moveTo>
                  <a:lnTo>
                    <a:pt x="11702" y="14717"/>
                  </a:lnTo>
                  <a:lnTo>
                    <a:pt x="11185" y="14717"/>
                  </a:lnTo>
                  <a:lnTo>
                    <a:pt x="11805" y="11150"/>
                  </a:lnTo>
                  <a:close/>
                  <a:moveTo>
                    <a:pt x="12632" y="9633"/>
                  </a:moveTo>
                  <a:lnTo>
                    <a:pt x="12443" y="10615"/>
                  </a:lnTo>
                  <a:lnTo>
                    <a:pt x="11719" y="10615"/>
                  </a:lnTo>
                  <a:cubicBezTo>
                    <a:pt x="11512" y="10615"/>
                    <a:pt x="11323" y="10770"/>
                    <a:pt x="11288" y="10994"/>
                  </a:cubicBezTo>
                  <a:lnTo>
                    <a:pt x="10633" y="14717"/>
                  </a:lnTo>
                  <a:cubicBezTo>
                    <a:pt x="10599" y="14854"/>
                    <a:pt x="10651" y="14992"/>
                    <a:pt x="10737" y="15096"/>
                  </a:cubicBezTo>
                  <a:cubicBezTo>
                    <a:pt x="10806" y="15199"/>
                    <a:pt x="10944" y="15251"/>
                    <a:pt x="11064" y="15251"/>
                  </a:cubicBezTo>
                  <a:lnTo>
                    <a:pt x="11598" y="15251"/>
                  </a:lnTo>
                  <a:lnTo>
                    <a:pt x="11288" y="16940"/>
                  </a:lnTo>
                  <a:lnTo>
                    <a:pt x="2879" y="16940"/>
                  </a:lnTo>
                  <a:lnTo>
                    <a:pt x="1535" y="9633"/>
                  </a:lnTo>
                  <a:close/>
                  <a:moveTo>
                    <a:pt x="10978" y="17474"/>
                  </a:moveTo>
                  <a:lnTo>
                    <a:pt x="10978" y="17853"/>
                  </a:lnTo>
                  <a:lnTo>
                    <a:pt x="3189" y="17853"/>
                  </a:lnTo>
                  <a:lnTo>
                    <a:pt x="3189" y="17474"/>
                  </a:lnTo>
                  <a:close/>
                  <a:moveTo>
                    <a:pt x="7083" y="0"/>
                  </a:moveTo>
                  <a:cubicBezTo>
                    <a:pt x="4585" y="0"/>
                    <a:pt x="2448" y="1534"/>
                    <a:pt x="1517" y="3688"/>
                  </a:cubicBezTo>
                  <a:lnTo>
                    <a:pt x="1018" y="3688"/>
                  </a:lnTo>
                  <a:cubicBezTo>
                    <a:pt x="449" y="3688"/>
                    <a:pt x="1" y="4136"/>
                    <a:pt x="1" y="4705"/>
                  </a:cubicBezTo>
                  <a:cubicBezTo>
                    <a:pt x="1" y="5256"/>
                    <a:pt x="449" y="5721"/>
                    <a:pt x="1018" y="5721"/>
                  </a:cubicBezTo>
                  <a:lnTo>
                    <a:pt x="1035" y="5721"/>
                  </a:lnTo>
                  <a:cubicBezTo>
                    <a:pt x="1035" y="5842"/>
                    <a:pt x="1018" y="5945"/>
                    <a:pt x="1018" y="6066"/>
                  </a:cubicBezTo>
                  <a:cubicBezTo>
                    <a:pt x="1018" y="6738"/>
                    <a:pt x="1138" y="7358"/>
                    <a:pt x="1328" y="7961"/>
                  </a:cubicBezTo>
                  <a:lnTo>
                    <a:pt x="914" y="7961"/>
                  </a:lnTo>
                  <a:cubicBezTo>
                    <a:pt x="552" y="7961"/>
                    <a:pt x="277" y="8237"/>
                    <a:pt x="277" y="8582"/>
                  </a:cubicBezTo>
                  <a:lnTo>
                    <a:pt x="277" y="9013"/>
                  </a:lnTo>
                  <a:cubicBezTo>
                    <a:pt x="277" y="9357"/>
                    <a:pt x="552" y="9633"/>
                    <a:pt x="914" y="9633"/>
                  </a:cubicBezTo>
                  <a:lnTo>
                    <a:pt x="1000" y="9633"/>
                  </a:lnTo>
                  <a:lnTo>
                    <a:pt x="2362" y="17112"/>
                  </a:lnTo>
                  <a:cubicBezTo>
                    <a:pt x="2396" y="17267"/>
                    <a:pt x="2500" y="17405"/>
                    <a:pt x="2655" y="17457"/>
                  </a:cubicBezTo>
                  <a:lnTo>
                    <a:pt x="2655" y="17939"/>
                  </a:lnTo>
                  <a:cubicBezTo>
                    <a:pt x="2655" y="18198"/>
                    <a:pt x="2862" y="18387"/>
                    <a:pt x="3103" y="18387"/>
                  </a:cubicBezTo>
                  <a:lnTo>
                    <a:pt x="11064" y="18387"/>
                  </a:lnTo>
                  <a:cubicBezTo>
                    <a:pt x="11323" y="18387"/>
                    <a:pt x="11512" y="18198"/>
                    <a:pt x="11512" y="17939"/>
                  </a:cubicBezTo>
                  <a:lnTo>
                    <a:pt x="11512" y="17457"/>
                  </a:lnTo>
                  <a:cubicBezTo>
                    <a:pt x="11667" y="17405"/>
                    <a:pt x="11771" y="17267"/>
                    <a:pt x="11805" y="17112"/>
                  </a:cubicBezTo>
                  <a:lnTo>
                    <a:pt x="13184" y="9633"/>
                  </a:lnTo>
                  <a:lnTo>
                    <a:pt x="13270" y="9633"/>
                  </a:lnTo>
                  <a:cubicBezTo>
                    <a:pt x="13615" y="9633"/>
                    <a:pt x="13890" y="9357"/>
                    <a:pt x="13890" y="9013"/>
                  </a:cubicBezTo>
                  <a:lnTo>
                    <a:pt x="13890" y="8582"/>
                  </a:lnTo>
                  <a:cubicBezTo>
                    <a:pt x="13890" y="8237"/>
                    <a:pt x="13615" y="7961"/>
                    <a:pt x="13270" y="7961"/>
                  </a:cubicBezTo>
                  <a:lnTo>
                    <a:pt x="12839" y="7961"/>
                  </a:lnTo>
                  <a:cubicBezTo>
                    <a:pt x="13046" y="7358"/>
                    <a:pt x="13149" y="6738"/>
                    <a:pt x="13149" y="6066"/>
                  </a:cubicBezTo>
                  <a:cubicBezTo>
                    <a:pt x="13149" y="5549"/>
                    <a:pt x="13080" y="5049"/>
                    <a:pt x="12960" y="4567"/>
                  </a:cubicBezTo>
                  <a:lnTo>
                    <a:pt x="16872" y="4567"/>
                  </a:lnTo>
                  <a:cubicBezTo>
                    <a:pt x="17113" y="4567"/>
                    <a:pt x="17320" y="4377"/>
                    <a:pt x="17320" y="4119"/>
                  </a:cubicBezTo>
                  <a:lnTo>
                    <a:pt x="17320" y="2654"/>
                  </a:lnTo>
                  <a:cubicBezTo>
                    <a:pt x="17320" y="2395"/>
                    <a:pt x="17113" y="2206"/>
                    <a:pt x="16872" y="2206"/>
                  </a:cubicBezTo>
                  <a:lnTo>
                    <a:pt x="11754" y="2206"/>
                  </a:lnTo>
                  <a:cubicBezTo>
                    <a:pt x="10633" y="862"/>
                    <a:pt x="8962" y="0"/>
                    <a:pt x="7083"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71"/>
            <p:cNvSpPr/>
            <p:nvPr/>
          </p:nvSpPr>
          <p:spPr>
            <a:xfrm>
              <a:off x="4843413" y="4108150"/>
              <a:ext cx="63775" cy="13800"/>
            </a:xfrm>
            <a:custGeom>
              <a:rect b="b" l="l" r="r" t="t"/>
              <a:pathLst>
                <a:path extrusionOk="0" h="552" w="2551">
                  <a:moveTo>
                    <a:pt x="276" y="0"/>
                  </a:moveTo>
                  <a:cubicBezTo>
                    <a:pt x="121" y="0"/>
                    <a:pt x="0" y="121"/>
                    <a:pt x="0" y="276"/>
                  </a:cubicBezTo>
                  <a:cubicBezTo>
                    <a:pt x="0" y="431"/>
                    <a:pt x="121" y="552"/>
                    <a:pt x="276" y="552"/>
                  </a:cubicBezTo>
                  <a:lnTo>
                    <a:pt x="2275" y="552"/>
                  </a:lnTo>
                  <a:cubicBezTo>
                    <a:pt x="2430" y="552"/>
                    <a:pt x="2551" y="431"/>
                    <a:pt x="2551" y="276"/>
                  </a:cubicBezTo>
                  <a:cubicBezTo>
                    <a:pt x="2551" y="121"/>
                    <a:pt x="2430" y="0"/>
                    <a:pt x="2275"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71"/>
            <p:cNvSpPr/>
            <p:nvPr/>
          </p:nvSpPr>
          <p:spPr>
            <a:xfrm>
              <a:off x="4854188" y="4133575"/>
              <a:ext cx="42225" cy="13375"/>
            </a:xfrm>
            <a:custGeom>
              <a:rect b="b" l="l" r="r" t="t"/>
              <a:pathLst>
                <a:path extrusionOk="0" h="535" w="1689">
                  <a:moveTo>
                    <a:pt x="276" y="0"/>
                  </a:moveTo>
                  <a:cubicBezTo>
                    <a:pt x="121" y="0"/>
                    <a:pt x="0" y="121"/>
                    <a:pt x="0" y="259"/>
                  </a:cubicBezTo>
                  <a:cubicBezTo>
                    <a:pt x="0" y="414"/>
                    <a:pt x="121" y="534"/>
                    <a:pt x="276" y="534"/>
                  </a:cubicBezTo>
                  <a:lnTo>
                    <a:pt x="1413" y="534"/>
                  </a:lnTo>
                  <a:cubicBezTo>
                    <a:pt x="1568" y="534"/>
                    <a:pt x="1689" y="414"/>
                    <a:pt x="1689" y="259"/>
                  </a:cubicBezTo>
                  <a:cubicBezTo>
                    <a:pt x="1689" y="121"/>
                    <a:pt x="1568" y="0"/>
                    <a:pt x="1413"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71"/>
            <p:cNvSpPr/>
            <p:nvPr/>
          </p:nvSpPr>
          <p:spPr>
            <a:xfrm>
              <a:off x="4702113" y="3816500"/>
              <a:ext cx="50850" cy="55150"/>
            </a:xfrm>
            <a:custGeom>
              <a:rect b="b" l="l" r="r" t="t"/>
              <a:pathLst>
                <a:path extrusionOk="0" h="2206" w="2034">
                  <a:moveTo>
                    <a:pt x="276" y="0"/>
                  </a:moveTo>
                  <a:cubicBezTo>
                    <a:pt x="121" y="0"/>
                    <a:pt x="0" y="121"/>
                    <a:pt x="0" y="276"/>
                  </a:cubicBezTo>
                  <a:cubicBezTo>
                    <a:pt x="0" y="414"/>
                    <a:pt x="121" y="534"/>
                    <a:pt x="276" y="534"/>
                  </a:cubicBezTo>
                  <a:lnTo>
                    <a:pt x="1258" y="534"/>
                  </a:lnTo>
                  <a:cubicBezTo>
                    <a:pt x="1396" y="534"/>
                    <a:pt x="1499" y="638"/>
                    <a:pt x="1499" y="776"/>
                  </a:cubicBezTo>
                  <a:cubicBezTo>
                    <a:pt x="1499" y="896"/>
                    <a:pt x="1396" y="1000"/>
                    <a:pt x="1258" y="1000"/>
                  </a:cubicBezTo>
                  <a:lnTo>
                    <a:pt x="775" y="1000"/>
                  </a:lnTo>
                  <a:cubicBezTo>
                    <a:pt x="431" y="1000"/>
                    <a:pt x="138" y="1275"/>
                    <a:pt x="138" y="1620"/>
                  </a:cubicBezTo>
                  <a:lnTo>
                    <a:pt x="138" y="1947"/>
                  </a:lnTo>
                  <a:cubicBezTo>
                    <a:pt x="138" y="2085"/>
                    <a:pt x="258" y="2206"/>
                    <a:pt x="414" y="2206"/>
                  </a:cubicBezTo>
                  <a:cubicBezTo>
                    <a:pt x="569" y="2206"/>
                    <a:pt x="689" y="2085"/>
                    <a:pt x="689" y="1947"/>
                  </a:cubicBezTo>
                  <a:lnTo>
                    <a:pt x="689" y="1620"/>
                  </a:lnTo>
                  <a:cubicBezTo>
                    <a:pt x="689" y="1568"/>
                    <a:pt x="724" y="1534"/>
                    <a:pt x="775" y="1534"/>
                  </a:cubicBezTo>
                  <a:lnTo>
                    <a:pt x="1258" y="1534"/>
                  </a:lnTo>
                  <a:cubicBezTo>
                    <a:pt x="1689" y="1534"/>
                    <a:pt x="2033" y="1189"/>
                    <a:pt x="2033" y="776"/>
                  </a:cubicBezTo>
                  <a:cubicBezTo>
                    <a:pt x="2033" y="345"/>
                    <a:pt x="1689" y="0"/>
                    <a:pt x="1258"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6" name="Google Shape;756;p71"/>
          <p:cNvSpPr txBox="1"/>
          <p:nvPr>
            <p:ph idx="4294967295" type="subTitle"/>
          </p:nvPr>
        </p:nvSpPr>
        <p:spPr>
          <a:xfrm>
            <a:off x="2928138" y="3506425"/>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757" name="Google Shape;757;p71"/>
          <p:cNvSpPr txBox="1"/>
          <p:nvPr>
            <p:ph idx="4294967295" type="subTitle"/>
          </p:nvPr>
        </p:nvSpPr>
        <p:spPr>
          <a:xfrm>
            <a:off x="4868688" y="3493663"/>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758" name="Google Shape;758;p71"/>
          <p:cNvSpPr txBox="1"/>
          <p:nvPr>
            <p:ph idx="4294967295" type="subTitle"/>
          </p:nvPr>
        </p:nvSpPr>
        <p:spPr>
          <a:xfrm>
            <a:off x="6809238" y="3506413"/>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sp>
        <p:nvSpPr>
          <p:cNvPr id="759" name="Google Shape;759;p71"/>
          <p:cNvSpPr/>
          <p:nvPr/>
        </p:nvSpPr>
        <p:spPr>
          <a:xfrm>
            <a:off x="7582463" y="3813838"/>
            <a:ext cx="459275" cy="287800"/>
          </a:xfrm>
          <a:custGeom>
            <a:rect b="b" l="l" r="r" t="t"/>
            <a:pathLst>
              <a:path extrusionOk="0" h="11512" w="18371">
                <a:moveTo>
                  <a:pt x="12598" y="707"/>
                </a:moveTo>
                <a:cubicBezTo>
                  <a:pt x="12925" y="1707"/>
                  <a:pt x="13080" y="2878"/>
                  <a:pt x="13029" y="4067"/>
                </a:cubicBezTo>
                <a:cubicBezTo>
                  <a:pt x="12684" y="4154"/>
                  <a:pt x="12391" y="4343"/>
                  <a:pt x="12150" y="4602"/>
                </a:cubicBezTo>
                <a:lnTo>
                  <a:pt x="11237" y="3034"/>
                </a:lnTo>
                <a:lnTo>
                  <a:pt x="12546" y="776"/>
                </a:lnTo>
                <a:cubicBezTo>
                  <a:pt x="12546" y="759"/>
                  <a:pt x="12563" y="724"/>
                  <a:pt x="12598" y="707"/>
                </a:cubicBezTo>
                <a:close/>
                <a:moveTo>
                  <a:pt x="15079" y="3051"/>
                </a:moveTo>
                <a:cubicBezTo>
                  <a:pt x="15114" y="3051"/>
                  <a:pt x="15148" y="3068"/>
                  <a:pt x="15200" y="3102"/>
                </a:cubicBezTo>
                <a:cubicBezTo>
                  <a:pt x="15441" y="3344"/>
                  <a:pt x="15579" y="3619"/>
                  <a:pt x="15596" y="3947"/>
                </a:cubicBezTo>
                <a:cubicBezTo>
                  <a:pt x="15631" y="4257"/>
                  <a:pt x="15838" y="4515"/>
                  <a:pt x="16148" y="4602"/>
                </a:cubicBezTo>
                <a:cubicBezTo>
                  <a:pt x="16544" y="4688"/>
                  <a:pt x="16854" y="4964"/>
                  <a:pt x="17009" y="5325"/>
                </a:cubicBezTo>
                <a:lnTo>
                  <a:pt x="12305" y="5325"/>
                </a:lnTo>
                <a:cubicBezTo>
                  <a:pt x="12512" y="4877"/>
                  <a:pt x="12960" y="4550"/>
                  <a:pt x="13477" y="4550"/>
                </a:cubicBezTo>
                <a:cubicBezTo>
                  <a:pt x="13735" y="4550"/>
                  <a:pt x="13994" y="4447"/>
                  <a:pt x="14166" y="4240"/>
                </a:cubicBezTo>
                <a:cubicBezTo>
                  <a:pt x="14494" y="3861"/>
                  <a:pt x="14752" y="3482"/>
                  <a:pt x="14907" y="3171"/>
                </a:cubicBezTo>
                <a:cubicBezTo>
                  <a:pt x="14924" y="3102"/>
                  <a:pt x="14976" y="3068"/>
                  <a:pt x="15045" y="3051"/>
                </a:cubicBezTo>
                <a:close/>
                <a:moveTo>
                  <a:pt x="8824" y="1241"/>
                </a:moveTo>
                <a:cubicBezTo>
                  <a:pt x="9220" y="2413"/>
                  <a:pt x="9358" y="3792"/>
                  <a:pt x="9238" y="5188"/>
                </a:cubicBezTo>
                <a:cubicBezTo>
                  <a:pt x="9203" y="5446"/>
                  <a:pt x="9169" y="5722"/>
                  <a:pt x="9134" y="5980"/>
                </a:cubicBezTo>
                <a:lnTo>
                  <a:pt x="7618" y="3344"/>
                </a:lnTo>
                <a:lnTo>
                  <a:pt x="8772" y="1327"/>
                </a:lnTo>
                <a:cubicBezTo>
                  <a:pt x="8790" y="1293"/>
                  <a:pt x="8807" y="1276"/>
                  <a:pt x="8824" y="1241"/>
                </a:cubicBezTo>
                <a:close/>
                <a:moveTo>
                  <a:pt x="17837" y="5860"/>
                </a:moveTo>
                <a:lnTo>
                  <a:pt x="17837" y="6359"/>
                </a:lnTo>
                <a:lnTo>
                  <a:pt x="11478" y="6359"/>
                </a:lnTo>
                <a:lnTo>
                  <a:pt x="11478" y="5860"/>
                </a:lnTo>
                <a:close/>
                <a:moveTo>
                  <a:pt x="3620" y="4050"/>
                </a:moveTo>
                <a:lnTo>
                  <a:pt x="1707" y="7376"/>
                </a:lnTo>
                <a:lnTo>
                  <a:pt x="897" y="7376"/>
                </a:lnTo>
                <a:cubicBezTo>
                  <a:pt x="897" y="7342"/>
                  <a:pt x="897" y="7307"/>
                  <a:pt x="897" y="7290"/>
                </a:cubicBezTo>
                <a:cubicBezTo>
                  <a:pt x="897" y="7031"/>
                  <a:pt x="1000" y="6773"/>
                  <a:pt x="1190" y="6601"/>
                </a:cubicBezTo>
                <a:cubicBezTo>
                  <a:pt x="1293" y="6514"/>
                  <a:pt x="1311" y="6342"/>
                  <a:pt x="1207" y="6239"/>
                </a:cubicBezTo>
                <a:cubicBezTo>
                  <a:pt x="1069" y="6066"/>
                  <a:pt x="1000" y="5860"/>
                  <a:pt x="1000" y="5653"/>
                </a:cubicBezTo>
                <a:cubicBezTo>
                  <a:pt x="1000" y="5136"/>
                  <a:pt x="1414" y="4740"/>
                  <a:pt x="1914" y="4740"/>
                </a:cubicBezTo>
                <a:cubicBezTo>
                  <a:pt x="2086" y="4740"/>
                  <a:pt x="2241" y="4774"/>
                  <a:pt x="2379" y="4860"/>
                </a:cubicBezTo>
                <a:cubicBezTo>
                  <a:pt x="2417" y="4889"/>
                  <a:pt x="2460" y="4901"/>
                  <a:pt x="2506" y="4901"/>
                </a:cubicBezTo>
                <a:cubicBezTo>
                  <a:pt x="2543" y="4901"/>
                  <a:pt x="2582" y="4893"/>
                  <a:pt x="2620" y="4877"/>
                </a:cubicBezTo>
                <a:cubicBezTo>
                  <a:pt x="2706" y="4860"/>
                  <a:pt x="2758" y="4791"/>
                  <a:pt x="2775" y="4705"/>
                </a:cubicBezTo>
                <a:cubicBezTo>
                  <a:pt x="2896" y="4326"/>
                  <a:pt x="3241" y="4050"/>
                  <a:pt x="3620" y="4050"/>
                </a:cubicBezTo>
                <a:close/>
                <a:moveTo>
                  <a:pt x="5963" y="1827"/>
                </a:moveTo>
                <a:lnTo>
                  <a:pt x="5963" y="1827"/>
                </a:lnTo>
                <a:cubicBezTo>
                  <a:pt x="6084" y="1862"/>
                  <a:pt x="6187" y="1948"/>
                  <a:pt x="6256" y="2068"/>
                </a:cubicBezTo>
                <a:lnTo>
                  <a:pt x="7962" y="5015"/>
                </a:lnTo>
                <a:cubicBezTo>
                  <a:pt x="7445" y="5153"/>
                  <a:pt x="6928" y="5325"/>
                  <a:pt x="6429" y="5515"/>
                </a:cubicBezTo>
                <a:cubicBezTo>
                  <a:pt x="6429" y="5291"/>
                  <a:pt x="6446" y="5050"/>
                  <a:pt x="6429" y="4826"/>
                </a:cubicBezTo>
                <a:cubicBezTo>
                  <a:pt x="6429" y="4671"/>
                  <a:pt x="6308" y="4550"/>
                  <a:pt x="6170" y="4550"/>
                </a:cubicBezTo>
                <a:cubicBezTo>
                  <a:pt x="6015" y="4550"/>
                  <a:pt x="5894" y="4671"/>
                  <a:pt x="5894" y="4826"/>
                </a:cubicBezTo>
                <a:cubicBezTo>
                  <a:pt x="5894" y="5136"/>
                  <a:pt x="5894" y="5446"/>
                  <a:pt x="5860" y="5756"/>
                </a:cubicBezTo>
                <a:cubicBezTo>
                  <a:pt x="5670" y="5842"/>
                  <a:pt x="5464" y="5929"/>
                  <a:pt x="5274" y="6032"/>
                </a:cubicBezTo>
                <a:cubicBezTo>
                  <a:pt x="4481" y="6411"/>
                  <a:pt x="3740" y="6876"/>
                  <a:pt x="3051" y="7376"/>
                </a:cubicBezTo>
                <a:lnTo>
                  <a:pt x="2327" y="7376"/>
                </a:lnTo>
                <a:lnTo>
                  <a:pt x="5395" y="2068"/>
                </a:lnTo>
                <a:cubicBezTo>
                  <a:pt x="5412" y="2034"/>
                  <a:pt x="5429" y="2017"/>
                  <a:pt x="5446" y="1982"/>
                </a:cubicBezTo>
                <a:cubicBezTo>
                  <a:pt x="5619" y="2482"/>
                  <a:pt x="5739" y="2999"/>
                  <a:pt x="5808" y="3568"/>
                </a:cubicBezTo>
                <a:cubicBezTo>
                  <a:pt x="5826" y="3706"/>
                  <a:pt x="5946" y="3792"/>
                  <a:pt x="6067" y="3792"/>
                </a:cubicBezTo>
                <a:lnTo>
                  <a:pt x="6119" y="3792"/>
                </a:lnTo>
                <a:cubicBezTo>
                  <a:pt x="6256" y="3774"/>
                  <a:pt x="6360" y="3637"/>
                  <a:pt x="6343" y="3499"/>
                </a:cubicBezTo>
                <a:cubicBezTo>
                  <a:pt x="6256" y="2913"/>
                  <a:pt x="6136" y="2344"/>
                  <a:pt x="5963" y="1827"/>
                </a:cubicBezTo>
                <a:close/>
                <a:moveTo>
                  <a:pt x="8238" y="5498"/>
                </a:moveTo>
                <a:lnTo>
                  <a:pt x="9324" y="7376"/>
                </a:lnTo>
                <a:lnTo>
                  <a:pt x="3999" y="7376"/>
                </a:lnTo>
                <a:cubicBezTo>
                  <a:pt x="4481" y="7049"/>
                  <a:pt x="4981" y="6773"/>
                  <a:pt x="5515" y="6514"/>
                </a:cubicBezTo>
                <a:cubicBezTo>
                  <a:pt x="6394" y="6066"/>
                  <a:pt x="7308" y="5722"/>
                  <a:pt x="8238" y="5498"/>
                </a:cubicBezTo>
                <a:close/>
                <a:moveTo>
                  <a:pt x="9341" y="1086"/>
                </a:moveTo>
                <a:lnTo>
                  <a:pt x="9341" y="1086"/>
                </a:lnTo>
                <a:cubicBezTo>
                  <a:pt x="9462" y="1121"/>
                  <a:pt x="9565" y="1207"/>
                  <a:pt x="9634" y="1327"/>
                </a:cubicBezTo>
                <a:lnTo>
                  <a:pt x="11822" y="5101"/>
                </a:lnTo>
                <a:cubicBezTo>
                  <a:pt x="11788" y="5170"/>
                  <a:pt x="11754" y="5239"/>
                  <a:pt x="11736" y="5325"/>
                </a:cubicBezTo>
                <a:lnTo>
                  <a:pt x="11392" y="5325"/>
                </a:lnTo>
                <a:cubicBezTo>
                  <a:pt x="11150" y="5325"/>
                  <a:pt x="10944" y="5515"/>
                  <a:pt x="10944" y="5773"/>
                </a:cubicBezTo>
                <a:lnTo>
                  <a:pt x="10944" y="6446"/>
                </a:lnTo>
                <a:cubicBezTo>
                  <a:pt x="10944" y="6704"/>
                  <a:pt x="11150" y="6894"/>
                  <a:pt x="11392" y="6894"/>
                </a:cubicBezTo>
                <a:lnTo>
                  <a:pt x="11512" y="6894"/>
                </a:lnTo>
                <a:lnTo>
                  <a:pt x="11650" y="7376"/>
                </a:lnTo>
                <a:lnTo>
                  <a:pt x="9944" y="7376"/>
                </a:lnTo>
                <a:lnTo>
                  <a:pt x="9548" y="6687"/>
                </a:lnTo>
                <a:cubicBezTo>
                  <a:pt x="9651" y="6222"/>
                  <a:pt x="9720" y="5722"/>
                  <a:pt x="9772" y="5222"/>
                </a:cubicBezTo>
                <a:cubicBezTo>
                  <a:pt x="9910" y="3774"/>
                  <a:pt x="9755" y="2310"/>
                  <a:pt x="9341" y="1086"/>
                </a:cubicBezTo>
                <a:close/>
                <a:moveTo>
                  <a:pt x="17234" y="6894"/>
                </a:moveTo>
                <a:lnTo>
                  <a:pt x="17113" y="7376"/>
                </a:lnTo>
                <a:lnTo>
                  <a:pt x="12202" y="7376"/>
                </a:lnTo>
                <a:lnTo>
                  <a:pt x="12081" y="6894"/>
                </a:lnTo>
                <a:close/>
                <a:moveTo>
                  <a:pt x="17837" y="7910"/>
                </a:moveTo>
                <a:lnTo>
                  <a:pt x="17837" y="8669"/>
                </a:lnTo>
                <a:lnTo>
                  <a:pt x="14993" y="8669"/>
                </a:lnTo>
                <a:cubicBezTo>
                  <a:pt x="14855" y="8669"/>
                  <a:pt x="14735" y="8789"/>
                  <a:pt x="14735" y="8944"/>
                </a:cubicBezTo>
                <a:cubicBezTo>
                  <a:pt x="14735" y="9099"/>
                  <a:pt x="14855" y="9220"/>
                  <a:pt x="14993" y="9220"/>
                </a:cubicBezTo>
                <a:lnTo>
                  <a:pt x="17027" y="9220"/>
                </a:lnTo>
                <a:lnTo>
                  <a:pt x="16493" y="10978"/>
                </a:lnTo>
                <a:lnTo>
                  <a:pt x="1879" y="10978"/>
                </a:lnTo>
                <a:lnTo>
                  <a:pt x="1345" y="9220"/>
                </a:lnTo>
                <a:lnTo>
                  <a:pt x="13701" y="9220"/>
                </a:lnTo>
                <a:cubicBezTo>
                  <a:pt x="13856" y="9220"/>
                  <a:pt x="13977" y="9099"/>
                  <a:pt x="13977" y="8944"/>
                </a:cubicBezTo>
                <a:cubicBezTo>
                  <a:pt x="13977" y="8789"/>
                  <a:pt x="13856" y="8669"/>
                  <a:pt x="13701" y="8669"/>
                </a:cubicBezTo>
                <a:lnTo>
                  <a:pt x="535" y="8669"/>
                </a:lnTo>
                <a:lnTo>
                  <a:pt x="535" y="7910"/>
                </a:lnTo>
                <a:close/>
                <a:moveTo>
                  <a:pt x="12960" y="1"/>
                </a:moveTo>
                <a:cubicBezTo>
                  <a:pt x="12598" y="1"/>
                  <a:pt x="12253" y="190"/>
                  <a:pt x="12081" y="518"/>
                </a:cubicBezTo>
                <a:lnTo>
                  <a:pt x="10926" y="2482"/>
                </a:lnTo>
                <a:lnTo>
                  <a:pt x="10099" y="1052"/>
                </a:lnTo>
                <a:cubicBezTo>
                  <a:pt x="9910" y="724"/>
                  <a:pt x="9582" y="535"/>
                  <a:pt x="9203" y="535"/>
                </a:cubicBezTo>
                <a:cubicBezTo>
                  <a:pt x="8841" y="535"/>
                  <a:pt x="8497" y="724"/>
                  <a:pt x="8307" y="1052"/>
                </a:cubicBezTo>
                <a:lnTo>
                  <a:pt x="7308" y="2809"/>
                </a:lnTo>
                <a:lnTo>
                  <a:pt x="6722" y="1793"/>
                </a:lnTo>
                <a:cubicBezTo>
                  <a:pt x="6532" y="1465"/>
                  <a:pt x="6187" y="1276"/>
                  <a:pt x="5826" y="1276"/>
                </a:cubicBezTo>
                <a:cubicBezTo>
                  <a:pt x="5446" y="1276"/>
                  <a:pt x="5119" y="1465"/>
                  <a:pt x="4929" y="1793"/>
                </a:cubicBezTo>
                <a:lnTo>
                  <a:pt x="3930" y="3533"/>
                </a:lnTo>
                <a:cubicBezTo>
                  <a:pt x="3844" y="3516"/>
                  <a:pt x="3740" y="3499"/>
                  <a:pt x="3654" y="3499"/>
                </a:cubicBezTo>
                <a:cubicBezTo>
                  <a:pt x="3120" y="3499"/>
                  <a:pt x="2620" y="3809"/>
                  <a:pt x="2379" y="4274"/>
                </a:cubicBezTo>
                <a:cubicBezTo>
                  <a:pt x="2224" y="4223"/>
                  <a:pt x="2069" y="4188"/>
                  <a:pt x="1914" y="4188"/>
                </a:cubicBezTo>
                <a:cubicBezTo>
                  <a:pt x="1104" y="4188"/>
                  <a:pt x="466" y="4843"/>
                  <a:pt x="466" y="5653"/>
                </a:cubicBezTo>
                <a:cubicBezTo>
                  <a:pt x="466" y="5911"/>
                  <a:pt x="535" y="6170"/>
                  <a:pt x="656" y="6394"/>
                </a:cubicBezTo>
                <a:cubicBezTo>
                  <a:pt x="466" y="6635"/>
                  <a:pt x="346" y="6963"/>
                  <a:pt x="346" y="7290"/>
                </a:cubicBezTo>
                <a:cubicBezTo>
                  <a:pt x="346" y="7324"/>
                  <a:pt x="346" y="7342"/>
                  <a:pt x="363" y="7376"/>
                </a:cubicBezTo>
                <a:cubicBezTo>
                  <a:pt x="156" y="7428"/>
                  <a:pt x="1" y="7600"/>
                  <a:pt x="1" y="7824"/>
                </a:cubicBezTo>
                <a:lnTo>
                  <a:pt x="1" y="8772"/>
                </a:lnTo>
                <a:cubicBezTo>
                  <a:pt x="1" y="9013"/>
                  <a:pt x="191" y="9220"/>
                  <a:pt x="449" y="9220"/>
                </a:cubicBezTo>
                <a:lnTo>
                  <a:pt x="776" y="9220"/>
                </a:lnTo>
                <a:lnTo>
                  <a:pt x="1380" y="11202"/>
                </a:lnTo>
                <a:cubicBezTo>
                  <a:pt x="1448" y="11391"/>
                  <a:pt x="1621" y="11512"/>
                  <a:pt x="1810" y="11512"/>
                </a:cubicBezTo>
                <a:lnTo>
                  <a:pt x="16561" y="11512"/>
                </a:lnTo>
                <a:cubicBezTo>
                  <a:pt x="16751" y="11512"/>
                  <a:pt x="16923" y="11391"/>
                  <a:pt x="16992" y="11202"/>
                </a:cubicBezTo>
                <a:lnTo>
                  <a:pt x="17595" y="9220"/>
                </a:lnTo>
                <a:lnTo>
                  <a:pt x="17923" y="9220"/>
                </a:lnTo>
                <a:cubicBezTo>
                  <a:pt x="18181" y="9220"/>
                  <a:pt x="18371" y="9013"/>
                  <a:pt x="18371" y="8772"/>
                </a:cubicBezTo>
                <a:lnTo>
                  <a:pt x="18371" y="7824"/>
                </a:lnTo>
                <a:cubicBezTo>
                  <a:pt x="18371" y="7566"/>
                  <a:pt x="18181" y="7376"/>
                  <a:pt x="17923" y="7376"/>
                </a:cubicBezTo>
                <a:lnTo>
                  <a:pt x="17682" y="7376"/>
                </a:lnTo>
                <a:lnTo>
                  <a:pt x="17802" y="6894"/>
                </a:lnTo>
                <a:lnTo>
                  <a:pt x="17923" y="6894"/>
                </a:lnTo>
                <a:cubicBezTo>
                  <a:pt x="18181" y="6894"/>
                  <a:pt x="18371" y="6704"/>
                  <a:pt x="18371" y="6446"/>
                </a:cubicBezTo>
                <a:lnTo>
                  <a:pt x="18371" y="5773"/>
                </a:lnTo>
                <a:cubicBezTo>
                  <a:pt x="18371" y="5515"/>
                  <a:pt x="18181" y="5325"/>
                  <a:pt x="17923" y="5325"/>
                </a:cubicBezTo>
                <a:lnTo>
                  <a:pt x="17578" y="5325"/>
                </a:lnTo>
                <a:cubicBezTo>
                  <a:pt x="17406" y="4705"/>
                  <a:pt x="16906" y="4223"/>
                  <a:pt x="16268" y="4067"/>
                </a:cubicBezTo>
                <a:cubicBezTo>
                  <a:pt x="16200" y="4050"/>
                  <a:pt x="16148" y="3981"/>
                  <a:pt x="16131" y="3895"/>
                </a:cubicBezTo>
                <a:cubicBezTo>
                  <a:pt x="16113" y="3464"/>
                  <a:pt x="15907" y="3051"/>
                  <a:pt x="15579" y="2723"/>
                </a:cubicBezTo>
                <a:cubicBezTo>
                  <a:pt x="15440" y="2584"/>
                  <a:pt x="15258" y="2514"/>
                  <a:pt x="15072" y="2514"/>
                </a:cubicBezTo>
                <a:cubicBezTo>
                  <a:pt x="15052" y="2514"/>
                  <a:pt x="15031" y="2515"/>
                  <a:pt x="15011" y="2517"/>
                </a:cubicBezTo>
                <a:lnTo>
                  <a:pt x="14718" y="2000"/>
                </a:lnTo>
                <a:cubicBezTo>
                  <a:pt x="14672" y="1908"/>
                  <a:pt x="14580" y="1862"/>
                  <a:pt x="14488" y="1862"/>
                </a:cubicBezTo>
                <a:cubicBezTo>
                  <a:pt x="14442" y="1862"/>
                  <a:pt x="14396" y="1873"/>
                  <a:pt x="14356" y="1896"/>
                </a:cubicBezTo>
                <a:cubicBezTo>
                  <a:pt x="14218" y="1965"/>
                  <a:pt x="14183" y="2137"/>
                  <a:pt x="14252" y="2258"/>
                </a:cubicBezTo>
                <a:lnTo>
                  <a:pt x="14528" y="2758"/>
                </a:lnTo>
                <a:cubicBezTo>
                  <a:pt x="14476" y="2809"/>
                  <a:pt x="14442" y="2861"/>
                  <a:pt x="14407" y="2930"/>
                </a:cubicBezTo>
                <a:cubicBezTo>
                  <a:pt x="14287" y="3206"/>
                  <a:pt x="14045" y="3550"/>
                  <a:pt x="13753" y="3895"/>
                </a:cubicBezTo>
                <a:cubicBezTo>
                  <a:pt x="13701" y="3947"/>
                  <a:pt x="13649" y="3981"/>
                  <a:pt x="13580" y="3999"/>
                </a:cubicBezTo>
                <a:cubicBezTo>
                  <a:pt x="13615" y="2775"/>
                  <a:pt x="13442" y="1586"/>
                  <a:pt x="13098" y="552"/>
                </a:cubicBezTo>
                <a:lnTo>
                  <a:pt x="13098" y="552"/>
                </a:lnTo>
                <a:cubicBezTo>
                  <a:pt x="13218" y="586"/>
                  <a:pt x="13322" y="673"/>
                  <a:pt x="13391" y="776"/>
                </a:cubicBezTo>
                <a:lnTo>
                  <a:pt x="13615" y="1155"/>
                </a:lnTo>
                <a:cubicBezTo>
                  <a:pt x="13660" y="1235"/>
                  <a:pt x="13743" y="1284"/>
                  <a:pt x="13833" y="1284"/>
                </a:cubicBezTo>
                <a:cubicBezTo>
                  <a:pt x="13880" y="1284"/>
                  <a:pt x="13929" y="1271"/>
                  <a:pt x="13977" y="1241"/>
                </a:cubicBezTo>
                <a:cubicBezTo>
                  <a:pt x="14097" y="1172"/>
                  <a:pt x="14149" y="1017"/>
                  <a:pt x="14080" y="879"/>
                </a:cubicBezTo>
                <a:lnTo>
                  <a:pt x="13856" y="518"/>
                </a:lnTo>
                <a:cubicBezTo>
                  <a:pt x="13666" y="190"/>
                  <a:pt x="13339" y="1"/>
                  <a:pt x="12960" y="1"/>
                </a:cubicBezTo>
                <a:close/>
              </a:path>
            </a:pathLst>
          </a:custGeom>
          <a:solidFill>
            <a:srgbClr val="3C4442"/>
          </a:solidFill>
          <a:ln cap="flat" cmpd="sng" w="9525">
            <a:solidFill>
              <a:srgbClr val="A3E2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1"/>
          <p:cNvSpPr txBox="1"/>
          <p:nvPr>
            <p:ph idx="4294967295" type="subTitle"/>
          </p:nvPr>
        </p:nvSpPr>
        <p:spPr>
          <a:xfrm>
            <a:off x="1083113" y="3496075"/>
            <a:ext cx="1187100" cy="51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latin typeface="Anaheim"/>
                <a:ea typeface="Anaheim"/>
                <a:cs typeface="Anaheim"/>
                <a:sym typeface="Anaheim"/>
              </a:rPr>
              <a:t>Potluck item:</a:t>
            </a:r>
            <a:endParaRPr b="1">
              <a:latin typeface="Anaheim"/>
              <a:ea typeface="Anaheim"/>
              <a:cs typeface="Anaheim"/>
              <a:sym typeface="Anaheim"/>
            </a:endParaRPr>
          </a:p>
        </p:txBody>
      </p:sp>
      <p:grpSp>
        <p:nvGrpSpPr>
          <p:cNvPr id="761" name="Google Shape;761;p71"/>
          <p:cNvGrpSpPr/>
          <p:nvPr/>
        </p:nvGrpSpPr>
        <p:grpSpPr>
          <a:xfrm>
            <a:off x="1950688" y="3647075"/>
            <a:ext cx="459700" cy="445925"/>
            <a:chOff x="2629463" y="1917900"/>
            <a:chExt cx="459700" cy="445925"/>
          </a:xfrm>
        </p:grpSpPr>
        <p:sp>
          <p:nvSpPr>
            <p:cNvPr id="762" name="Google Shape;762;p71"/>
            <p:cNvSpPr/>
            <p:nvPr/>
          </p:nvSpPr>
          <p:spPr>
            <a:xfrm>
              <a:off x="2629463" y="1917900"/>
              <a:ext cx="459700" cy="445925"/>
            </a:xfrm>
            <a:custGeom>
              <a:rect b="b" l="l" r="r" t="t"/>
              <a:pathLst>
                <a:path extrusionOk="0" h="17837" w="18388">
                  <a:moveTo>
                    <a:pt x="12046" y="7307"/>
                  </a:moveTo>
                  <a:cubicBezTo>
                    <a:pt x="12029" y="7945"/>
                    <a:pt x="11736" y="8496"/>
                    <a:pt x="11270" y="8858"/>
                  </a:cubicBezTo>
                  <a:lnTo>
                    <a:pt x="8772" y="8858"/>
                  </a:lnTo>
                  <a:cubicBezTo>
                    <a:pt x="8324" y="8496"/>
                    <a:pt x="8013" y="7945"/>
                    <a:pt x="7996" y="7307"/>
                  </a:cubicBezTo>
                  <a:close/>
                  <a:moveTo>
                    <a:pt x="1689" y="10254"/>
                  </a:moveTo>
                  <a:lnTo>
                    <a:pt x="1689" y="11253"/>
                  </a:lnTo>
                  <a:lnTo>
                    <a:pt x="810" y="11253"/>
                  </a:lnTo>
                  <a:cubicBezTo>
                    <a:pt x="655" y="11253"/>
                    <a:pt x="534" y="11133"/>
                    <a:pt x="534" y="10978"/>
                  </a:cubicBezTo>
                  <a:lnTo>
                    <a:pt x="534" y="10254"/>
                  </a:lnTo>
                  <a:close/>
                  <a:moveTo>
                    <a:pt x="14924" y="10254"/>
                  </a:moveTo>
                  <a:lnTo>
                    <a:pt x="14924" y="10978"/>
                  </a:lnTo>
                  <a:cubicBezTo>
                    <a:pt x="14924" y="11133"/>
                    <a:pt x="14803" y="11253"/>
                    <a:pt x="14648" y="11253"/>
                  </a:cubicBezTo>
                  <a:lnTo>
                    <a:pt x="13769" y="11253"/>
                  </a:lnTo>
                  <a:lnTo>
                    <a:pt x="13769" y="10254"/>
                  </a:lnTo>
                  <a:close/>
                  <a:moveTo>
                    <a:pt x="13235" y="9392"/>
                  </a:moveTo>
                  <a:lnTo>
                    <a:pt x="13235" y="12339"/>
                  </a:lnTo>
                  <a:lnTo>
                    <a:pt x="9495" y="12339"/>
                  </a:lnTo>
                  <a:cubicBezTo>
                    <a:pt x="9375" y="12339"/>
                    <a:pt x="9271" y="12391"/>
                    <a:pt x="9185" y="12477"/>
                  </a:cubicBezTo>
                  <a:cubicBezTo>
                    <a:pt x="9099" y="12563"/>
                    <a:pt x="9047" y="12684"/>
                    <a:pt x="9047" y="12804"/>
                  </a:cubicBezTo>
                  <a:cubicBezTo>
                    <a:pt x="9116" y="14441"/>
                    <a:pt x="10047" y="15906"/>
                    <a:pt x="11477" y="16699"/>
                  </a:cubicBezTo>
                  <a:lnTo>
                    <a:pt x="11477" y="17302"/>
                  </a:lnTo>
                  <a:lnTo>
                    <a:pt x="3033" y="17302"/>
                  </a:lnTo>
                  <a:cubicBezTo>
                    <a:pt x="2602" y="17302"/>
                    <a:pt x="2240" y="16940"/>
                    <a:pt x="2240" y="16492"/>
                  </a:cubicBezTo>
                  <a:lnTo>
                    <a:pt x="2240" y="9392"/>
                  </a:lnTo>
                  <a:close/>
                  <a:moveTo>
                    <a:pt x="17836" y="12873"/>
                  </a:moveTo>
                  <a:cubicBezTo>
                    <a:pt x="17750" y="14304"/>
                    <a:pt x="16905" y="15596"/>
                    <a:pt x="15630" y="16268"/>
                  </a:cubicBezTo>
                  <a:lnTo>
                    <a:pt x="15044" y="16268"/>
                  </a:lnTo>
                  <a:cubicBezTo>
                    <a:pt x="14889" y="16268"/>
                    <a:pt x="14769" y="16389"/>
                    <a:pt x="14769" y="16527"/>
                  </a:cubicBezTo>
                  <a:cubicBezTo>
                    <a:pt x="14769" y="16682"/>
                    <a:pt x="14889" y="16802"/>
                    <a:pt x="15044" y="16802"/>
                  </a:cubicBezTo>
                  <a:lnTo>
                    <a:pt x="15423" y="16802"/>
                  </a:lnTo>
                  <a:lnTo>
                    <a:pt x="15423" y="17302"/>
                  </a:lnTo>
                  <a:lnTo>
                    <a:pt x="12011" y="17302"/>
                  </a:lnTo>
                  <a:lnTo>
                    <a:pt x="12011" y="16802"/>
                  </a:lnTo>
                  <a:lnTo>
                    <a:pt x="13717" y="16802"/>
                  </a:lnTo>
                  <a:cubicBezTo>
                    <a:pt x="13855" y="16802"/>
                    <a:pt x="13976" y="16682"/>
                    <a:pt x="13976" y="16527"/>
                  </a:cubicBezTo>
                  <a:cubicBezTo>
                    <a:pt x="13976" y="16389"/>
                    <a:pt x="13855" y="16268"/>
                    <a:pt x="13717" y="16268"/>
                  </a:cubicBezTo>
                  <a:lnTo>
                    <a:pt x="11805" y="16268"/>
                  </a:lnTo>
                  <a:cubicBezTo>
                    <a:pt x="10529" y="15596"/>
                    <a:pt x="9685" y="14304"/>
                    <a:pt x="9599" y="12873"/>
                  </a:cubicBezTo>
                  <a:close/>
                  <a:moveTo>
                    <a:pt x="11822" y="1"/>
                  </a:moveTo>
                  <a:cubicBezTo>
                    <a:pt x="11391" y="1"/>
                    <a:pt x="11046" y="345"/>
                    <a:pt x="11046" y="776"/>
                  </a:cubicBezTo>
                  <a:lnTo>
                    <a:pt x="11046" y="6773"/>
                  </a:lnTo>
                  <a:lnTo>
                    <a:pt x="7910" y="6773"/>
                  </a:lnTo>
                  <a:cubicBezTo>
                    <a:pt x="7669" y="6773"/>
                    <a:pt x="7462" y="6980"/>
                    <a:pt x="7462" y="7221"/>
                  </a:cubicBezTo>
                  <a:lnTo>
                    <a:pt x="7462" y="7255"/>
                  </a:lnTo>
                  <a:cubicBezTo>
                    <a:pt x="7462" y="7859"/>
                    <a:pt x="7669" y="8410"/>
                    <a:pt x="8013" y="8858"/>
                  </a:cubicBezTo>
                  <a:lnTo>
                    <a:pt x="2137" y="8858"/>
                  </a:lnTo>
                  <a:cubicBezTo>
                    <a:pt x="1896" y="8858"/>
                    <a:pt x="1689" y="9048"/>
                    <a:pt x="1689" y="9306"/>
                  </a:cubicBezTo>
                  <a:lnTo>
                    <a:pt x="1689" y="9720"/>
                  </a:lnTo>
                  <a:lnTo>
                    <a:pt x="448" y="9720"/>
                  </a:lnTo>
                  <a:cubicBezTo>
                    <a:pt x="190" y="9720"/>
                    <a:pt x="0" y="9927"/>
                    <a:pt x="0" y="10168"/>
                  </a:cubicBezTo>
                  <a:lnTo>
                    <a:pt x="0" y="10978"/>
                  </a:lnTo>
                  <a:cubicBezTo>
                    <a:pt x="0" y="11426"/>
                    <a:pt x="362" y="11788"/>
                    <a:pt x="810" y="11788"/>
                  </a:cubicBezTo>
                  <a:lnTo>
                    <a:pt x="1689" y="11788"/>
                  </a:lnTo>
                  <a:lnTo>
                    <a:pt x="1689" y="16492"/>
                  </a:lnTo>
                  <a:cubicBezTo>
                    <a:pt x="1689" y="17233"/>
                    <a:pt x="2292" y="17836"/>
                    <a:pt x="3033" y="17836"/>
                  </a:cubicBezTo>
                  <a:lnTo>
                    <a:pt x="15510" y="17836"/>
                  </a:lnTo>
                  <a:cubicBezTo>
                    <a:pt x="15751" y="17836"/>
                    <a:pt x="15958" y="17647"/>
                    <a:pt x="15958" y="17388"/>
                  </a:cubicBezTo>
                  <a:lnTo>
                    <a:pt x="15958" y="16699"/>
                  </a:lnTo>
                  <a:cubicBezTo>
                    <a:pt x="17388" y="15906"/>
                    <a:pt x="18318" y="14441"/>
                    <a:pt x="18370" y="12804"/>
                  </a:cubicBezTo>
                  <a:cubicBezTo>
                    <a:pt x="18387" y="12684"/>
                    <a:pt x="18336" y="12563"/>
                    <a:pt x="18250" y="12477"/>
                  </a:cubicBezTo>
                  <a:cubicBezTo>
                    <a:pt x="18163" y="12391"/>
                    <a:pt x="18043" y="12339"/>
                    <a:pt x="17922" y="12339"/>
                  </a:cubicBezTo>
                  <a:lnTo>
                    <a:pt x="13769" y="12339"/>
                  </a:lnTo>
                  <a:lnTo>
                    <a:pt x="13769" y="11788"/>
                  </a:lnTo>
                  <a:lnTo>
                    <a:pt x="14648" y="11788"/>
                  </a:lnTo>
                  <a:cubicBezTo>
                    <a:pt x="15096" y="11788"/>
                    <a:pt x="15458" y="11426"/>
                    <a:pt x="15458" y="10978"/>
                  </a:cubicBezTo>
                  <a:lnTo>
                    <a:pt x="15458" y="10168"/>
                  </a:lnTo>
                  <a:cubicBezTo>
                    <a:pt x="15458" y="9927"/>
                    <a:pt x="15268" y="9720"/>
                    <a:pt x="15010" y="9720"/>
                  </a:cubicBezTo>
                  <a:lnTo>
                    <a:pt x="13769" y="9720"/>
                  </a:lnTo>
                  <a:lnTo>
                    <a:pt x="13769" y="9306"/>
                  </a:lnTo>
                  <a:cubicBezTo>
                    <a:pt x="13769" y="9048"/>
                    <a:pt x="13562" y="8858"/>
                    <a:pt x="13321" y="8858"/>
                  </a:cubicBezTo>
                  <a:lnTo>
                    <a:pt x="12029" y="8858"/>
                  </a:lnTo>
                  <a:cubicBezTo>
                    <a:pt x="12390" y="8410"/>
                    <a:pt x="12597" y="7859"/>
                    <a:pt x="12597" y="7255"/>
                  </a:cubicBezTo>
                  <a:lnTo>
                    <a:pt x="12597" y="4360"/>
                  </a:lnTo>
                  <a:cubicBezTo>
                    <a:pt x="12597" y="4205"/>
                    <a:pt x="12477" y="4085"/>
                    <a:pt x="12322" y="4085"/>
                  </a:cubicBezTo>
                  <a:cubicBezTo>
                    <a:pt x="12184" y="4085"/>
                    <a:pt x="12063" y="4205"/>
                    <a:pt x="12063" y="4360"/>
                  </a:cubicBezTo>
                  <a:lnTo>
                    <a:pt x="12063" y="6773"/>
                  </a:lnTo>
                  <a:lnTo>
                    <a:pt x="11581" y="6773"/>
                  </a:lnTo>
                  <a:lnTo>
                    <a:pt x="11581" y="776"/>
                  </a:lnTo>
                  <a:cubicBezTo>
                    <a:pt x="11581" y="638"/>
                    <a:pt x="11684" y="535"/>
                    <a:pt x="11822" y="535"/>
                  </a:cubicBezTo>
                  <a:cubicBezTo>
                    <a:pt x="11942" y="535"/>
                    <a:pt x="12063" y="638"/>
                    <a:pt x="12063" y="776"/>
                  </a:cubicBezTo>
                  <a:lnTo>
                    <a:pt x="12063" y="3102"/>
                  </a:lnTo>
                  <a:cubicBezTo>
                    <a:pt x="12063" y="3258"/>
                    <a:pt x="12184" y="3378"/>
                    <a:pt x="12322" y="3378"/>
                  </a:cubicBezTo>
                  <a:cubicBezTo>
                    <a:pt x="12477" y="3378"/>
                    <a:pt x="12597" y="3258"/>
                    <a:pt x="12597" y="3102"/>
                  </a:cubicBezTo>
                  <a:lnTo>
                    <a:pt x="12597" y="776"/>
                  </a:lnTo>
                  <a:cubicBezTo>
                    <a:pt x="12597" y="345"/>
                    <a:pt x="12253" y="1"/>
                    <a:pt x="11822"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763" name="Google Shape;763;p71"/>
            <p:cNvSpPr/>
            <p:nvPr/>
          </p:nvSpPr>
          <p:spPr>
            <a:xfrm>
              <a:off x="2670388" y="1952375"/>
              <a:ext cx="95650" cy="44825"/>
            </a:xfrm>
            <a:custGeom>
              <a:rect b="b" l="l" r="r" t="t"/>
              <a:pathLst>
                <a:path extrusionOk="0" h="1793" w="3826">
                  <a:moveTo>
                    <a:pt x="896" y="0"/>
                  </a:moveTo>
                  <a:cubicBezTo>
                    <a:pt x="397" y="0"/>
                    <a:pt x="0" y="397"/>
                    <a:pt x="0" y="896"/>
                  </a:cubicBezTo>
                  <a:cubicBezTo>
                    <a:pt x="0" y="1396"/>
                    <a:pt x="397" y="1792"/>
                    <a:pt x="896" y="1792"/>
                  </a:cubicBezTo>
                  <a:lnTo>
                    <a:pt x="2085" y="1792"/>
                  </a:lnTo>
                  <a:cubicBezTo>
                    <a:pt x="2241" y="1792"/>
                    <a:pt x="2361" y="1672"/>
                    <a:pt x="2361" y="1534"/>
                  </a:cubicBezTo>
                  <a:cubicBezTo>
                    <a:pt x="2361" y="1379"/>
                    <a:pt x="2241" y="1258"/>
                    <a:pt x="2085" y="1258"/>
                  </a:cubicBezTo>
                  <a:lnTo>
                    <a:pt x="896" y="1258"/>
                  </a:lnTo>
                  <a:cubicBezTo>
                    <a:pt x="690" y="1258"/>
                    <a:pt x="535" y="1103"/>
                    <a:pt x="535" y="896"/>
                  </a:cubicBezTo>
                  <a:cubicBezTo>
                    <a:pt x="535" y="707"/>
                    <a:pt x="690" y="534"/>
                    <a:pt x="896" y="534"/>
                  </a:cubicBezTo>
                  <a:lnTo>
                    <a:pt x="3567" y="534"/>
                  </a:lnTo>
                  <a:cubicBezTo>
                    <a:pt x="3705" y="534"/>
                    <a:pt x="3826" y="414"/>
                    <a:pt x="3826" y="276"/>
                  </a:cubicBezTo>
                  <a:cubicBezTo>
                    <a:pt x="3826" y="121"/>
                    <a:pt x="3705" y="0"/>
                    <a:pt x="3567"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764" name="Google Shape;764;p71"/>
            <p:cNvSpPr/>
            <p:nvPr/>
          </p:nvSpPr>
          <p:spPr>
            <a:xfrm>
              <a:off x="2724238" y="1983825"/>
              <a:ext cx="81025" cy="131425"/>
            </a:xfrm>
            <a:custGeom>
              <a:rect b="b" l="l" r="r" t="t"/>
              <a:pathLst>
                <a:path extrusionOk="0" h="5257" w="3241">
                  <a:moveTo>
                    <a:pt x="1224" y="0"/>
                  </a:moveTo>
                  <a:cubicBezTo>
                    <a:pt x="1086" y="0"/>
                    <a:pt x="965" y="121"/>
                    <a:pt x="965" y="276"/>
                  </a:cubicBezTo>
                  <a:cubicBezTo>
                    <a:pt x="965" y="414"/>
                    <a:pt x="1086" y="534"/>
                    <a:pt x="1224" y="534"/>
                  </a:cubicBezTo>
                  <a:lnTo>
                    <a:pt x="2068" y="534"/>
                  </a:lnTo>
                  <a:cubicBezTo>
                    <a:pt x="2413" y="534"/>
                    <a:pt x="2706" y="827"/>
                    <a:pt x="2706" y="1172"/>
                  </a:cubicBezTo>
                  <a:cubicBezTo>
                    <a:pt x="2706" y="1517"/>
                    <a:pt x="2413" y="1792"/>
                    <a:pt x="2068" y="1792"/>
                  </a:cubicBezTo>
                  <a:lnTo>
                    <a:pt x="1034" y="1792"/>
                  </a:lnTo>
                  <a:cubicBezTo>
                    <a:pt x="466" y="1792"/>
                    <a:pt x="0" y="2258"/>
                    <a:pt x="0" y="2826"/>
                  </a:cubicBezTo>
                  <a:cubicBezTo>
                    <a:pt x="0" y="3395"/>
                    <a:pt x="466" y="3860"/>
                    <a:pt x="1034" y="3860"/>
                  </a:cubicBezTo>
                  <a:lnTo>
                    <a:pt x="1293" y="3860"/>
                  </a:lnTo>
                  <a:cubicBezTo>
                    <a:pt x="1569" y="3860"/>
                    <a:pt x="1793" y="4084"/>
                    <a:pt x="1793" y="4360"/>
                  </a:cubicBezTo>
                  <a:lnTo>
                    <a:pt x="1793" y="4998"/>
                  </a:lnTo>
                  <a:cubicBezTo>
                    <a:pt x="1793" y="5135"/>
                    <a:pt x="1896" y="5256"/>
                    <a:pt x="2051" y="5256"/>
                  </a:cubicBezTo>
                  <a:cubicBezTo>
                    <a:pt x="2206" y="5256"/>
                    <a:pt x="2327" y="5135"/>
                    <a:pt x="2327" y="4998"/>
                  </a:cubicBezTo>
                  <a:lnTo>
                    <a:pt x="2327" y="4360"/>
                  </a:lnTo>
                  <a:cubicBezTo>
                    <a:pt x="2327" y="3791"/>
                    <a:pt x="1862" y="3326"/>
                    <a:pt x="1293" y="3326"/>
                  </a:cubicBezTo>
                  <a:lnTo>
                    <a:pt x="1034" y="3326"/>
                  </a:lnTo>
                  <a:cubicBezTo>
                    <a:pt x="759" y="3326"/>
                    <a:pt x="535" y="3102"/>
                    <a:pt x="535" y="2826"/>
                  </a:cubicBezTo>
                  <a:cubicBezTo>
                    <a:pt x="535" y="2551"/>
                    <a:pt x="759" y="2344"/>
                    <a:pt x="1034" y="2344"/>
                  </a:cubicBezTo>
                  <a:lnTo>
                    <a:pt x="2068" y="2344"/>
                  </a:lnTo>
                  <a:cubicBezTo>
                    <a:pt x="2706" y="2344"/>
                    <a:pt x="3240" y="1810"/>
                    <a:pt x="3240" y="1172"/>
                  </a:cubicBezTo>
                  <a:cubicBezTo>
                    <a:pt x="3240" y="517"/>
                    <a:pt x="2706" y="0"/>
                    <a:pt x="2068" y="0"/>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sp>
          <p:nvSpPr>
            <p:cNvPr id="765" name="Google Shape;765;p71"/>
            <p:cNvSpPr/>
            <p:nvPr/>
          </p:nvSpPr>
          <p:spPr>
            <a:xfrm>
              <a:off x="2827188" y="2003200"/>
              <a:ext cx="54750" cy="63800"/>
            </a:xfrm>
            <a:custGeom>
              <a:rect b="b" l="l" r="r" t="t"/>
              <a:pathLst>
                <a:path extrusionOk="0" h="2552" w="2190">
                  <a:moveTo>
                    <a:pt x="794" y="1"/>
                  </a:moveTo>
                  <a:cubicBezTo>
                    <a:pt x="363" y="1"/>
                    <a:pt x="1" y="363"/>
                    <a:pt x="1" y="793"/>
                  </a:cubicBezTo>
                  <a:cubicBezTo>
                    <a:pt x="1" y="1224"/>
                    <a:pt x="363" y="1586"/>
                    <a:pt x="794" y="1586"/>
                  </a:cubicBezTo>
                  <a:lnTo>
                    <a:pt x="1397" y="1586"/>
                  </a:lnTo>
                  <a:cubicBezTo>
                    <a:pt x="1535" y="1586"/>
                    <a:pt x="1655" y="1707"/>
                    <a:pt x="1655" y="1845"/>
                  </a:cubicBezTo>
                  <a:lnTo>
                    <a:pt x="1655" y="2275"/>
                  </a:lnTo>
                  <a:cubicBezTo>
                    <a:pt x="1655" y="2430"/>
                    <a:pt x="1776" y="2551"/>
                    <a:pt x="1931" y="2551"/>
                  </a:cubicBezTo>
                  <a:cubicBezTo>
                    <a:pt x="2069" y="2551"/>
                    <a:pt x="2190" y="2430"/>
                    <a:pt x="2190" y="2275"/>
                  </a:cubicBezTo>
                  <a:lnTo>
                    <a:pt x="2190" y="1845"/>
                  </a:lnTo>
                  <a:cubicBezTo>
                    <a:pt x="2190" y="1414"/>
                    <a:pt x="1845" y="1052"/>
                    <a:pt x="1397" y="1052"/>
                  </a:cubicBezTo>
                  <a:lnTo>
                    <a:pt x="794" y="1052"/>
                  </a:lnTo>
                  <a:cubicBezTo>
                    <a:pt x="656" y="1052"/>
                    <a:pt x="535" y="931"/>
                    <a:pt x="535" y="793"/>
                  </a:cubicBezTo>
                  <a:cubicBezTo>
                    <a:pt x="535" y="655"/>
                    <a:pt x="656" y="535"/>
                    <a:pt x="794" y="535"/>
                  </a:cubicBezTo>
                  <a:lnTo>
                    <a:pt x="1535" y="535"/>
                  </a:lnTo>
                  <a:cubicBezTo>
                    <a:pt x="1673" y="535"/>
                    <a:pt x="1793" y="414"/>
                    <a:pt x="1793" y="276"/>
                  </a:cubicBezTo>
                  <a:cubicBezTo>
                    <a:pt x="1793" y="121"/>
                    <a:pt x="1673" y="1"/>
                    <a:pt x="1535" y="1"/>
                  </a:cubicBezTo>
                  <a:close/>
                </a:path>
              </a:pathLst>
            </a:custGeom>
            <a:solidFill>
              <a:srgbClr val="3C444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E2D6"/>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89"/>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085" name="Google Shape;1085;p89"/>
          <p:cNvSpPr txBox="1"/>
          <p:nvPr/>
        </p:nvSpPr>
        <p:spPr>
          <a:xfrm>
            <a:off x="758675" y="659475"/>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3C4442"/>
                </a:solidFill>
                <a:latin typeface="Space Grotesk"/>
                <a:ea typeface="Space Grotesk"/>
                <a:cs typeface="Space Grotesk"/>
                <a:sym typeface="Space Grotesk"/>
              </a:rPr>
              <a:t>Preferences Screen</a:t>
            </a:r>
            <a:endParaRPr b="1" sz="2900">
              <a:solidFill>
                <a:srgbClr val="3C4442"/>
              </a:solidFill>
              <a:latin typeface="Space Grotesk"/>
              <a:ea typeface="Space Grotesk"/>
              <a:cs typeface="Space Grotesk"/>
              <a:sym typeface="Space Grotesk"/>
            </a:endParaRPr>
          </a:p>
        </p:txBody>
      </p:sp>
      <p:sp>
        <p:nvSpPr>
          <p:cNvPr id="1086" name="Google Shape;1086;p89"/>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087" name="Google Shape;1087;p89"/>
          <p:cNvSpPr txBox="1"/>
          <p:nvPr/>
        </p:nvSpPr>
        <p:spPr>
          <a:xfrm>
            <a:off x="1005075" y="1150475"/>
            <a:ext cx="4368900" cy="3076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Enables users to add food allergies, nutritional preferences, and spice tolerance</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Accessible from Home screen</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Common request from our experience prototypes and low-fi testing</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Only recipes that satisfy these constraints will be shown</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Users can update their preferences at any point when through this screen</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Usability: makes finding recipes more efficient by remembering some user preferences that don’t change easily (e.g. dietary restrictions)</a:t>
            </a:r>
            <a:endParaRPr sz="1600">
              <a:solidFill>
                <a:srgbClr val="3C4442"/>
              </a:solidFill>
              <a:latin typeface="Barlow Semi Condensed"/>
              <a:ea typeface="Barlow Semi Condensed"/>
              <a:cs typeface="Barlow Semi Condensed"/>
              <a:sym typeface="Barlow Semi Condensed"/>
            </a:endParaRPr>
          </a:p>
          <a:p>
            <a:pPr indent="0" lvl="0" marL="914400" rtl="0" algn="l">
              <a:spcBef>
                <a:spcPts val="1200"/>
              </a:spcBef>
              <a:spcAft>
                <a:spcPts val="0"/>
              </a:spcAft>
              <a:buNone/>
            </a:pPr>
            <a:r>
              <a:t/>
            </a: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1088" name="Google Shape;1088;p89"/>
          <p:cNvPicPr preferRelativeResize="0"/>
          <p:nvPr/>
        </p:nvPicPr>
        <p:blipFill>
          <a:blip r:embed="rId3">
            <a:alphaModFix/>
          </a:blip>
          <a:stretch>
            <a:fillRect/>
          </a:stretch>
        </p:blipFill>
        <p:spPr>
          <a:xfrm>
            <a:off x="5538537" y="354675"/>
            <a:ext cx="2583412" cy="4484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90"/>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094" name="Google Shape;1094;p90"/>
          <p:cNvSpPr txBox="1"/>
          <p:nvPr/>
        </p:nvSpPr>
        <p:spPr>
          <a:xfrm>
            <a:off x="758675" y="659475"/>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3C4442"/>
                </a:solidFill>
                <a:latin typeface="Space Grotesk"/>
                <a:ea typeface="Space Grotesk"/>
                <a:cs typeface="Space Grotesk"/>
                <a:sym typeface="Space Grotesk"/>
              </a:rPr>
              <a:t>Consolidate Recipes Screens</a:t>
            </a:r>
            <a:endParaRPr b="1" sz="2900">
              <a:solidFill>
                <a:srgbClr val="3C4442"/>
              </a:solidFill>
              <a:latin typeface="Space Grotesk"/>
              <a:ea typeface="Space Grotesk"/>
              <a:cs typeface="Space Grotesk"/>
              <a:sym typeface="Space Grotesk"/>
            </a:endParaRPr>
          </a:p>
        </p:txBody>
      </p:sp>
      <p:sp>
        <p:nvSpPr>
          <p:cNvPr id="1095" name="Google Shape;1095;p90"/>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096" name="Google Shape;1096;p90"/>
          <p:cNvSpPr txBox="1"/>
          <p:nvPr/>
        </p:nvSpPr>
        <p:spPr>
          <a:xfrm>
            <a:off x="368200" y="1150475"/>
            <a:ext cx="4001400" cy="3448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Our original task flow contained two recipe preferences screens → one through filtering and one when selecting recipes from the home screen</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 We combine these into one recipe filtering </a:t>
            </a:r>
            <a:r>
              <a:rPr lang="en" sz="1600">
                <a:solidFill>
                  <a:srgbClr val="3C4442"/>
                </a:solidFill>
                <a:latin typeface="Barlow Semi Condensed"/>
                <a:ea typeface="Barlow Semi Condensed"/>
                <a:cs typeface="Barlow Semi Condensed"/>
                <a:sym typeface="Barlow Semi Condensed"/>
              </a:rPr>
              <a:t>screen</a:t>
            </a:r>
            <a:r>
              <a:rPr lang="en" sz="1600">
                <a:solidFill>
                  <a:srgbClr val="3C4442"/>
                </a:solidFill>
                <a:latin typeface="Barlow Semi Condensed"/>
                <a:ea typeface="Barlow Semi Condensed"/>
                <a:cs typeface="Barlow Semi Condensed"/>
                <a:sym typeface="Barlow Semi Condensed"/>
              </a:rPr>
              <a:t> accessible from both the home screen and scanning an ingredient</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Repeated screens were a point of confusion in studio and in low-fi testing</a:t>
            </a:r>
            <a:endParaRPr sz="1600">
              <a:solidFill>
                <a:srgbClr val="3C4442"/>
              </a:solidFill>
              <a:latin typeface="Barlow Semi Condensed"/>
              <a:ea typeface="Barlow Semi Condensed"/>
              <a:cs typeface="Barlow Semi Condensed"/>
              <a:sym typeface="Barlow Semi Condensed"/>
            </a:endParaRPr>
          </a:p>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Usability: makes recipe filtering more efficient by reducing redundant screens, reduces the need for users to learn two separate flows for recipes based on whether they scan an ingredient or search</a:t>
            </a:r>
            <a:endParaRPr sz="1600">
              <a:solidFill>
                <a:srgbClr val="3C4442"/>
              </a:solidFill>
              <a:latin typeface="Barlow Semi Condensed"/>
              <a:ea typeface="Barlow Semi Condensed"/>
              <a:cs typeface="Barlow Semi Condensed"/>
              <a:sym typeface="Barlow Semi Condensed"/>
            </a:endParaRPr>
          </a:p>
          <a:p>
            <a:pPr indent="0" lvl="0" marL="914400" rtl="0" algn="l">
              <a:spcBef>
                <a:spcPts val="1200"/>
              </a:spcBef>
              <a:spcAft>
                <a:spcPts val="0"/>
              </a:spcAft>
              <a:buNone/>
            </a:pPr>
            <a:r>
              <a:t/>
            </a: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pic>
        <p:nvPicPr>
          <p:cNvPr id="1097" name="Google Shape;1097;p90"/>
          <p:cNvPicPr preferRelativeResize="0"/>
          <p:nvPr/>
        </p:nvPicPr>
        <p:blipFill>
          <a:blip r:embed="rId3">
            <a:alphaModFix/>
          </a:blip>
          <a:stretch>
            <a:fillRect/>
          </a:stretch>
        </p:blipFill>
        <p:spPr>
          <a:xfrm>
            <a:off x="4279875" y="2456301"/>
            <a:ext cx="1457549" cy="2382399"/>
          </a:xfrm>
          <a:prstGeom prst="rect">
            <a:avLst/>
          </a:prstGeom>
          <a:noFill/>
          <a:ln>
            <a:noFill/>
          </a:ln>
        </p:spPr>
      </p:pic>
      <p:pic>
        <p:nvPicPr>
          <p:cNvPr id="1098" name="Google Shape;1098;p90"/>
          <p:cNvPicPr preferRelativeResize="0"/>
          <p:nvPr/>
        </p:nvPicPr>
        <p:blipFill rotWithShape="1">
          <a:blip r:embed="rId4">
            <a:alphaModFix/>
          </a:blip>
          <a:srcRect b="0" l="3069" r="11679" t="0"/>
          <a:stretch/>
        </p:blipFill>
        <p:spPr>
          <a:xfrm>
            <a:off x="5251200" y="1188600"/>
            <a:ext cx="1204700" cy="2267551"/>
          </a:xfrm>
          <a:prstGeom prst="rect">
            <a:avLst/>
          </a:prstGeom>
          <a:noFill/>
          <a:ln>
            <a:noFill/>
          </a:ln>
        </p:spPr>
      </p:pic>
      <p:pic>
        <p:nvPicPr>
          <p:cNvPr id="1099" name="Google Shape;1099;p90"/>
          <p:cNvPicPr preferRelativeResize="0"/>
          <p:nvPr/>
        </p:nvPicPr>
        <p:blipFill rotWithShape="1">
          <a:blip r:embed="rId5">
            <a:alphaModFix/>
          </a:blip>
          <a:srcRect b="4388" l="0" r="10088" t="0"/>
          <a:stretch/>
        </p:blipFill>
        <p:spPr>
          <a:xfrm>
            <a:off x="6862075" y="1208925"/>
            <a:ext cx="1882726" cy="3314449"/>
          </a:xfrm>
          <a:prstGeom prst="rect">
            <a:avLst/>
          </a:prstGeom>
          <a:noFill/>
          <a:ln>
            <a:noFill/>
          </a:ln>
        </p:spPr>
      </p:pic>
      <p:sp>
        <p:nvSpPr>
          <p:cNvPr id="1100" name="Google Shape;1100;p90"/>
          <p:cNvSpPr/>
          <p:nvPr/>
        </p:nvSpPr>
        <p:spPr>
          <a:xfrm>
            <a:off x="5554275" y="3552125"/>
            <a:ext cx="936300" cy="359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91"/>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106" name="Google Shape;1106;p91"/>
          <p:cNvSpPr txBox="1"/>
          <p:nvPr/>
        </p:nvSpPr>
        <p:spPr>
          <a:xfrm>
            <a:off x="758675" y="430875"/>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3C4442"/>
                </a:solidFill>
                <a:latin typeface="Space Grotesk"/>
                <a:ea typeface="Space Grotesk"/>
                <a:cs typeface="Space Grotesk"/>
                <a:sym typeface="Space Grotesk"/>
              </a:rPr>
              <a:t>Revised Birds-eye View</a:t>
            </a:r>
            <a:endParaRPr b="1" sz="2900">
              <a:solidFill>
                <a:srgbClr val="3C4442"/>
              </a:solidFill>
              <a:latin typeface="Space Grotesk"/>
              <a:ea typeface="Space Grotesk"/>
              <a:cs typeface="Space Grotesk"/>
              <a:sym typeface="Space Grotesk"/>
            </a:endParaRPr>
          </a:p>
        </p:txBody>
      </p:sp>
      <p:sp>
        <p:nvSpPr>
          <p:cNvPr id="1107" name="Google Shape;1107;p91"/>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108" name="Google Shape;1108;p91"/>
          <p:cNvPicPr preferRelativeResize="0"/>
          <p:nvPr/>
        </p:nvPicPr>
        <p:blipFill>
          <a:blip r:embed="rId3">
            <a:alphaModFix/>
          </a:blip>
          <a:stretch>
            <a:fillRect/>
          </a:stretch>
        </p:blipFill>
        <p:spPr>
          <a:xfrm>
            <a:off x="2280800" y="936075"/>
            <a:ext cx="5302067" cy="3978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2" name="Shape 1112"/>
        <p:cNvGrpSpPr/>
        <p:nvPr/>
      </p:nvGrpSpPr>
      <p:grpSpPr>
        <a:xfrm>
          <a:off x="0" y="0"/>
          <a:ext cx="0" cy="0"/>
          <a:chOff x="0" y="0"/>
          <a:chExt cx="0" cy="0"/>
        </a:xfrm>
      </p:grpSpPr>
      <p:sp>
        <p:nvSpPr>
          <p:cNvPr id="1113" name="Google Shape;1113;p92"/>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114" name="Google Shape;1114;p92"/>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115" name="Google Shape;1115;p92"/>
          <p:cNvSpPr txBox="1"/>
          <p:nvPr/>
        </p:nvSpPr>
        <p:spPr>
          <a:xfrm>
            <a:off x="194575" y="2000700"/>
            <a:ext cx="82872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Medium-fi task flows</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93"/>
          <p:cNvSpPr txBox="1"/>
          <p:nvPr/>
        </p:nvSpPr>
        <p:spPr>
          <a:xfrm>
            <a:off x="7333775" y="47515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121" name="Google Shape;1121;p93"/>
          <p:cNvSpPr txBox="1"/>
          <p:nvPr/>
        </p:nvSpPr>
        <p:spPr>
          <a:xfrm>
            <a:off x="758675" y="462313"/>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solidFill>
                  <a:srgbClr val="3C4442"/>
                </a:solidFill>
                <a:latin typeface="Space Grotesk"/>
                <a:ea typeface="Space Grotesk"/>
                <a:cs typeface="Space Grotesk"/>
                <a:sym typeface="Space Grotesk"/>
              </a:rPr>
              <a:t>Medium-Fi Task Flow: Scanning (Task 1)</a:t>
            </a:r>
            <a:endParaRPr b="1" sz="2700">
              <a:solidFill>
                <a:srgbClr val="3C4442"/>
              </a:solidFill>
              <a:latin typeface="Space Grotesk"/>
              <a:ea typeface="Space Grotesk"/>
              <a:cs typeface="Space Grotesk"/>
              <a:sym typeface="Space Grotesk"/>
            </a:endParaRPr>
          </a:p>
        </p:txBody>
      </p:sp>
      <p:sp>
        <p:nvSpPr>
          <p:cNvPr id="1122" name="Google Shape;1122;p93"/>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123" name="Google Shape;1123;p93"/>
          <p:cNvSpPr txBox="1"/>
          <p:nvPr/>
        </p:nvSpPr>
        <p:spPr>
          <a:xfrm>
            <a:off x="758675" y="855525"/>
            <a:ext cx="430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hlink"/>
                </a:solidFill>
                <a:hlinkClick r:id="rId3"/>
              </a:rPr>
              <a:t>Figma Prototype</a:t>
            </a:r>
            <a:endParaRPr/>
          </a:p>
        </p:txBody>
      </p:sp>
      <p:pic>
        <p:nvPicPr>
          <p:cNvPr id="1124" name="Google Shape;1124;p93"/>
          <p:cNvPicPr preferRelativeResize="0"/>
          <p:nvPr/>
        </p:nvPicPr>
        <p:blipFill>
          <a:blip r:embed="rId4">
            <a:alphaModFix/>
          </a:blip>
          <a:stretch>
            <a:fillRect/>
          </a:stretch>
        </p:blipFill>
        <p:spPr>
          <a:xfrm>
            <a:off x="3029988" y="1384097"/>
            <a:ext cx="1382875" cy="3021699"/>
          </a:xfrm>
          <a:prstGeom prst="rect">
            <a:avLst/>
          </a:prstGeom>
          <a:noFill/>
          <a:ln>
            <a:noFill/>
          </a:ln>
        </p:spPr>
      </p:pic>
      <p:pic>
        <p:nvPicPr>
          <p:cNvPr id="1125" name="Google Shape;1125;p93"/>
          <p:cNvPicPr preferRelativeResize="0"/>
          <p:nvPr/>
        </p:nvPicPr>
        <p:blipFill>
          <a:blip r:embed="rId5">
            <a:alphaModFix/>
          </a:blip>
          <a:stretch>
            <a:fillRect/>
          </a:stretch>
        </p:blipFill>
        <p:spPr>
          <a:xfrm>
            <a:off x="4731138" y="1394470"/>
            <a:ext cx="1382875" cy="3000968"/>
          </a:xfrm>
          <a:prstGeom prst="rect">
            <a:avLst/>
          </a:prstGeom>
          <a:noFill/>
          <a:ln>
            <a:noFill/>
          </a:ln>
        </p:spPr>
      </p:pic>
      <p:cxnSp>
        <p:nvCxnSpPr>
          <p:cNvPr id="1126" name="Google Shape;1126;p93"/>
          <p:cNvCxnSpPr>
            <a:endCxn id="1125" idx="1"/>
          </p:cNvCxnSpPr>
          <p:nvPr/>
        </p:nvCxnSpPr>
        <p:spPr>
          <a:xfrm>
            <a:off x="3868938" y="2752754"/>
            <a:ext cx="862200" cy="142200"/>
          </a:xfrm>
          <a:prstGeom prst="straightConnector1">
            <a:avLst/>
          </a:prstGeom>
          <a:noFill/>
          <a:ln cap="flat" cmpd="sng" w="28575">
            <a:solidFill>
              <a:srgbClr val="FF99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94"/>
          <p:cNvSpPr txBox="1"/>
          <p:nvPr/>
        </p:nvSpPr>
        <p:spPr>
          <a:xfrm>
            <a:off x="6186325" y="4647225"/>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132" name="Google Shape;1132;p94"/>
          <p:cNvSpPr txBox="1"/>
          <p:nvPr/>
        </p:nvSpPr>
        <p:spPr>
          <a:xfrm>
            <a:off x="758675" y="462313"/>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solidFill>
                  <a:srgbClr val="3C4442"/>
                </a:solidFill>
                <a:latin typeface="Space Grotesk"/>
                <a:ea typeface="Space Grotesk"/>
                <a:cs typeface="Space Grotesk"/>
                <a:sym typeface="Space Grotesk"/>
              </a:rPr>
              <a:t>Medium-Fi Task Flow: Context (Task 2)</a:t>
            </a:r>
            <a:endParaRPr b="1" sz="2700">
              <a:solidFill>
                <a:srgbClr val="3C4442"/>
              </a:solidFill>
              <a:latin typeface="Space Grotesk"/>
              <a:ea typeface="Space Grotesk"/>
              <a:cs typeface="Space Grotesk"/>
              <a:sym typeface="Space Grotesk"/>
            </a:endParaRPr>
          </a:p>
        </p:txBody>
      </p:sp>
      <p:sp>
        <p:nvSpPr>
          <p:cNvPr id="1133" name="Google Shape;1133;p94"/>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1134" name="Google Shape;1134;p94"/>
          <p:cNvPicPr preferRelativeResize="0"/>
          <p:nvPr/>
        </p:nvPicPr>
        <p:blipFill>
          <a:blip r:embed="rId3">
            <a:alphaModFix/>
          </a:blip>
          <a:stretch>
            <a:fillRect/>
          </a:stretch>
        </p:blipFill>
        <p:spPr>
          <a:xfrm>
            <a:off x="3478350" y="1258047"/>
            <a:ext cx="1382875" cy="3021037"/>
          </a:xfrm>
          <a:prstGeom prst="rect">
            <a:avLst/>
          </a:prstGeom>
          <a:noFill/>
          <a:ln>
            <a:noFill/>
          </a:ln>
        </p:spPr>
      </p:pic>
      <p:pic>
        <p:nvPicPr>
          <p:cNvPr id="1135" name="Google Shape;1135;p94"/>
          <p:cNvPicPr preferRelativeResize="0"/>
          <p:nvPr/>
        </p:nvPicPr>
        <p:blipFill>
          <a:blip r:embed="rId4">
            <a:alphaModFix/>
          </a:blip>
          <a:stretch>
            <a:fillRect/>
          </a:stretch>
        </p:blipFill>
        <p:spPr>
          <a:xfrm>
            <a:off x="5664639" y="1007904"/>
            <a:ext cx="858700" cy="1865274"/>
          </a:xfrm>
          <a:prstGeom prst="rect">
            <a:avLst/>
          </a:prstGeom>
          <a:noFill/>
          <a:ln>
            <a:noFill/>
          </a:ln>
        </p:spPr>
      </p:pic>
      <p:pic>
        <p:nvPicPr>
          <p:cNvPr id="1136" name="Google Shape;1136;p94"/>
          <p:cNvPicPr preferRelativeResize="0"/>
          <p:nvPr/>
        </p:nvPicPr>
        <p:blipFill>
          <a:blip r:embed="rId5">
            <a:alphaModFix/>
          </a:blip>
          <a:stretch>
            <a:fillRect/>
          </a:stretch>
        </p:blipFill>
        <p:spPr>
          <a:xfrm>
            <a:off x="6675771" y="1151401"/>
            <a:ext cx="858700" cy="1874949"/>
          </a:xfrm>
          <a:prstGeom prst="rect">
            <a:avLst/>
          </a:prstGeom>
          <a:noFill/>
          <a:ln>
            <a:noFill/>
          </a:ln>
        </p:spPr>
      </p:pic>
      <p:pic>
        <p:nvPicPr>
          <p:cNvPr id="1137" name="Google Shape;1137;p94"/>
          <p:cNvPicPr preferRelativeResize="0"/>
          <p:nvPr/>
        </p:nvPicPr>
        <p:blipFill>
          <a:blip r:embed="rId6">
            <a:alphaModFix/>
          </a:blip>
          <a:stretch>
            <a:fillRect/>
          </a:stretch>
        </p:blipFill>
        <p:spPr>
          <a:xfrm>
            <a:off x="5495625" y="2467423"/>
            <a:ext cx="939925" cy="2051375"/>
          </a:xfrm>
          <a:prstGeom prst="rect">
            <a:avLst/>
          </a:prstGeom>
          <a:noFill/>
          <a:ln>
            <a:noFill/>
          </a:ln>
        </p:spPr>
      </p:pic>
      <p:pic>
        <p:nvPicPr>
          <p:cNvPr id="1138" name="Google Shape;1138;p94"/>
          <p:cNvPicPr preferRelativeResize="0"/>
          <p:nvPr/>
        </p:nvPicPr>
        <p:blipFill>
          <a:blip r:embed="rId7">
            <a:alphaModFix/>
          </a:blip>
          <a:stretch>
            <a:fillRect/>
          </a:stretch>
        </p:blipFill>
        <p:spPr>
          <a:xfrm>
            <a:off x="6523349" y="2752825"/>
            <a:ext cx="781250" cy="1708224"/>
          </a:xfrm>
          <a:prstGeom prst="rect">
            <a:avLst/>
          </a:prstGeom>
          <a:noFill/>
          <a:ln>
            <a:noFill/>
          </a:ln>
        </p:spPr>
      </p:pic>
      <p:cxnSp>
        <p:nvCxnSpPr>
          <p:cNvPr id="1139" name="Google Shape;1139;p94"/>
          <p:cNvCxnSpPr>
            <a:endCxn id="1135" idx="1"/>
          </p:cNvCxnSpPr>
          <p:nvPr/>
        </p:nvCxnSpPr>
        <p:spPr>
          <a:xfrm flipH="1" rot="10800000">
            <a:off x="4782639" y="1940541"/>
            <a:ext cx="882000" cy="737700"/>
          </a:xfrm>
          <a:prstGeom prst="straightConnector1">
            <a:avLst/>
          </a:prstGeom>
          <a:noFill/>
          <a:ln cap="flat" cmpd="sng" w="28575">
            <a:solidFill>
              <a:srgbClr val="FF9900"/>
            </a:solidFill>
            <a:prstDash val="solid"/>
            <a:round/>
            <a:headEnd len="med" w="med" type="none"/>
            <a:tailEnd len="med" w="med" type="triangle"/>
          </a:ln>
        </p:spPr>
      </p:cxnSp>
      <p:cxnSp>
        <p:nvCxnSpPr>
          <p:cNvPr id="1140" name="Google Shape;1140;p94"/>
          <p:cNvCxnSpPr>
            <a:endCxn id="1136" idx="1"/>
          </p:cNvCxnSpPr>
          <p:nvPr/>
        </p:nvCxnSpPr>
        <p:spPr>
          <a:xfrm flipH="1" rot="10800000">
            <a:off x="4750671" y="2088876"/>
            <a:ext cx="1925100" cy="862200"/>
          </a:xfrm>
          <a:prstGeom prst="straightConnector1">
            <a:avLst/>
          </a:prstGeom>
          <a:noFill/>
          <a:ln cap="flat" cmpd="sng" w="28575">
            <a:solidFill>
              <a:srgbClr val="FF9900"/>
            </a:solidFill>
            <a:prstDash val="solid"/>
            <a:round/>
            <a:headEnd len="med" w="med" type="none"/>
            <a:tailEnd len="med" w="med" type="triangle"/>
          </a:ln>
        </p:spPr>
      </p:cxnSp>
      <p:cxnSp>
        <p:nvCxnSpPr>
          <p:cNvPr id="1141" name="Google Shape;1141;p94"/>
          <p:cNvCxnSpPr/>
          <p:nvPr/>
        </p:nvCxnSpPr>
        <p:spPr>
          <a:xfrm>
            <a:off x="4750675" y="3239804"/>
            <a:ext cx="593700" cy="106800"/>
          </a:xfrm>
          <a:prstGeom prst="straightConnector1">
            <a:avLst/>
          </a:prstGeom>
          <a:noFill/>
          <a:ln cap="flat" cmpd="sng" w="28575">
            <a:solidFill>
              <a:srgbClr val="FF9900"/>
            </a:solidFill>
            <a:prstDash val="solid"/>
            <a:round/>
            <a:headEnd len="med" w="med" type="none"/>
            <a:tailEnd len="med" w="med" type="triangle"/>
          </a:ln>
        </p:spPr>
      </p:cxnSp>
      <p:pic>
        <p:nvPicPr>
          <p:cNvPr id="1142" name="Google Shape;1142;p94"/>
          <p:cNvPicPr preferRelativeResize="0"/>
          <p:nvPr/>
        </p:nvPicPr>
        <p:blipFill>
          <a:blip r:embed="rId8">
            <a:alphaModFix/>
          </a:blip>
          <a:stretch>
            <a:fillRect/>
          </a:stretch>
        </p:blipFill>
        <p:spPr>
          <a:xfrm>
            <a:off x="1705025" y="1258045"/>
            <a:ext cx="1382875" cy="3000968"/>
          </a:xfrm>
          <a:prstGeom prst="rect">
            <a:avLst/>
          </a:prstGeom>
          <a:noFill/>
          <a:ln>
            <a:noFill/>
          </a:ln>
        </p:spPr>
      </p:pic>
      <p:cxnSp>
        <p:nvCxnSpPr>
          <p:cNvPr id="1143" name="Google Shape;1143;p94"/>
          <p:cNvCxnSpPr/>
          <p:nvPr/>
        </p:nvCxnSpPr>
        <p:spPr>
          <a:xfrm>
            <a:off x="3049525" y="2325229"/>
            <a:ext cx="377100" cy="18300"/>
          </a:xfrm>
          <a:prstGeom prst="straightConnector1">
            <a:avLst/>
          </a:prstGeom>
          <a:noFill/>
          <a:ln cap="flat" cmpd="sng" w="28575">
            <a:solidFill>
              <a:srgbClr val="FF9900"/>
            </a:solidFill>
            <a:prstDash val="solid"/>
            <a:round/>
            <a:headEnd len="med" w="med" type="none"/>
            <a:tailEnd len="med" w="med" type="triangle"/>
          </a:ln>
        </p:spPr>
      </p:cxnSp>
      <p:cxnSp>
        <p:nvCxnSpPr>
          <p:cNvPr id="1144" name="Google Shape;1144;p94"/>
          <p:cNvCxnSpPr/>
          <p:nvPr/>
        </p:nvCxnSpPr>
        <p:spPr>
          <a:xfrm flipH="1" rot="10800000">
            <a:off x="4693288" y="1332679"/>
            <a:ext cx="474300" cy="334500"/>
          </a:xfrm>
          <a:prstGeom prst="straightConnector1">
            <a:avLst/>
          </a:prstGeom>
          <a:noFill/>
          <a:ln cap="flat" cmpd="sng" w="28575">
            <a:solidFill>
              <a:srgbClr val="FF9900"/>
            </a:solidFill>
            <a:prstDash val="solid"/>
            <a:round/>
            <a:headEnd len="med" w="med" type="none"/>
            <a:tailEnd len="med" w="med" type="triangle"/>
          </a:ln>
        </p:spPr>
      </p:cxnSp>
      <p:sp>
        <p:nvSpPr>
          <p:cNvPr id="1145" name="Google Shape;1145;p94"/>
          <p:cNvSpPr txBox="1"/>
          <p:nvPr/>
        </p:nvSpPr>
        <p:spPr>
          <a:xfrm>
            <a:off x="4807675" y="1040300"/>
            <a:ext cx="421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Barlow Semi Condensed"/>
                <a:ea typeface="Barlow Semi Condensed"/>
                <a:cs typeface="Barlow Semi Condensed"/>
                <a:sym typeface="Barlow Semi Condensed"/>
              </a:rPr>
              <a:t>(to task flow 3)</a:t>
            </a:r>
            <a:endParaRPr sz="1000">
              <a:latin typeface="Barlow Semi Condensed"/>
              <a:ea typeface="Barlow Semi Condensed"/>
              <a:cs typeface="Barlow Semi Condensed"/>
              <a:sym typeface="Barlow Semi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95"/>
          <p:cNvSpPr txBox="1"/>
          <p:nvPr/>
        </p:nvSpPr>
        <p:spPr>
          <a:xfrm>
            <a:off x="7333775" y="47515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151" name="Google Shape;1151;p95"/>
          <p:cNvSpPr txBox="1"/>
          <p:nvPr/>
        </p:nvSpPr>
        <p:spPr>
          <a:xfrm>
            <a:off x="758675" y="462313"/>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solidFill>
                  <a:srgbClr val="3C4442"/>
                </a:solidFill>
                <a:latin typeface="Space Grotesk"/>
                <a:ea typeface="Space Grotesk"/>
                <a:cs typeface="Space Grotesk"/>
                <a:sym typeface="Space Grotesk"/>
              </a:rPr>
              <a:t>Medium-Fi Task Flow: Recipes (Task 3)</a:t>
            </a:r>
            <a:endParaRPr b="1" sz="2700">
              <a:solidFill>
                <a:srgbClr val="3C4442"/>
              </a:solidFill>
              <a:latin typeface="Space Grotesk"/>
              <a:ea typeface="Space Grotesk"/>
              <a:cs typeface="Space Grotesk"/>
              <a:sym typeface="Space Grotesk"/>
            </a:endParaRPr>
          </a:p>
        </p:txBody>
      </p:sp>
      <p:sp>
        <p:nvSpPr>
          <p:cNvPr id="1152" name="Google Shape;1152;p95"/>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153" name="Google Shape;1153;p95"/>
          <p:cNvSpPr txBox="1"/>
          <p:nvPr/>
        </p:nvSpPr>
        <p:spPr>
          <a:xfrm>
            <a:off x="758675" y="855525"/>
            <a:ext cx="430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hlink"/>
                </a:solidFill>
                <a:hlinkClick r:id="rId3"/>
              </a:rPr>
              <a:t>Figma Prototype</a:t>
            </a:r>
            <a:endParaRPr/>
          </a:p>
        </p:txBody>
      </p:sp>
      <p:pic>
        <p:nvPicPr>
          <p:cNvPr id="1154" name="Google Shape;1154;p95"/>
          <p:cNvPicPr preferRelativeResize="0"/>
          <p:nvPr/>
        </p:nvPicPr>
        <p:blipFill>
          <a:blip r:embed="rId4">
            <a:alphaModFix/>
          </a:blip>
          <a:stretch>
            <a:fillRect/>
          </a:stretch>
        </p:blipFill>
        <p:spPr>
          <a:xfrm>
            <a:off x="982825" y="1344600"/>
            <a:ext cx="1392275" cy="3045161"/>
          </a:xfrm>
          <a:prstGeom prst="rect">
            <a:avLst/>
          </a:prstGeom>
          <a:noFill/>
          <a:ln>
            <a:noFill/>
          </a:ln>
        </p:spPr>
      </p:pic>
      <p:pic>
        <p:nvPicPr>
          <p:cNvPr id="1155" name="Google Shape;1155;p95"/>
          <p:cNvPicPr preferRelativeResize="0"/>
          <p:nvPr/>
        </p:nvPicPr>
        <p:blipFill>
          <a:blip r:embed="rId5">
            <a:alphaModFix/>
          </a:blip>
          <a:stretch>
            <a:fillRect/>
          </a:stretch>
        </p:blipFill>
        <p:spPr>
          <a:xfrm>
            <a:off x="2627800" y="1255725"/>
            <a:ext cx="1392275" cy="3038650"/>
          </a:xfrm>
          <a:prstGeom prst="rect">
            <a:avLst/>
          </a:prstGeom>
          <a:noFill/>
          <a:ln>
            <a:noFill/>
          </a:ln>
        </p:spPr>
      </p:pic>
      <p:pic>
        <p:nvPicPr>
          <p:cNvPr id="1156" name="Google Shape;1156;p95"/>
          <p:cNvPicPr preferRelativeResize="0"/>
          <p:nvPr/>
        </p:nvPicPr>
        <p:blipFill>
          <a:blip r:embed="rId6">
            <a:alphaModFix/>
          </a:blip>
          <a:stretch>
            <a:fillRect/>
          </a:stretch>
        </p:blipFill>
        <p:spPr>
          <a:xfrm>
            <a:off x="6471050" y="1424925"/>
            <a:ext cx="1301126" cy="2869225"/>
          </a:xfrm>
          <a:prstGeom prst="rect">
            <a:avLst/>
          </a:prstGeom>
          <a:noFill/>
          <a:ln>
            <a:noFill/>
          </a:ln>
        </p:spPr>
      </p:pic>
      <p:pic>
        <p:nvPicPr>
          <p:cNvPr id="1157" name="Google Shape;1157;p95"/>
          <p:cNvPicPr preferRelativeResize="0"/>
          <p:nvPr/>
        </p:nvPicPr>
        <p:blipFill>
          <a:blip r:embed="rId7">
            <a:alphaModFix/>
          </a:blip>
          <a:stretch>
            <a:fillRect/>
          </a:stretch>
        </p:blipFill>
        <p:spPr>
          <a:xfrm>
            <a:off x="4367280" y="1083663"/>
            <a:ext cx="1301125" cy="2808014"/>
          </a:xfrm>
          <a:prstGeom prst="rect">
            <a:avLst/>
          </a:prstGeom>
          <a:noFill/>
          <a:ln>
            <a:noFill/>
          </a:ln>
        </p:spPr>
      </p:pic>
      <p:cxnSp>
        <p:nvCxnSpPr>
          <p:cNvPr id="1158" name="Google Shape;1158;p95"/>
          <p:cNvCxnSpPr/>
          <p:nvPr/>
        </p:nvCxnSpPr>
        <p:spPr>
          <a:xfrm flipH="1" rot="10800000">
            <a:off x="3955188" y="1344604"/>
            <a:ext cx="616800" cy="288900"/>
          </a:xfrm>
          <a:prstGeom prst="straightConnector1">
            <a:avLst/>
          </a:prstGeom>
          <a:noFill/>
          <a:ln cap="flat" cmpd="sng" w="28575">
            <a:solidFill>
              <a:srgbClr val="FF9900"/>
            </a:solidFill>
            <a:prstDash val="solid"/>
            <a:round/>
            <a:headEnd len="med" w="med" type="none"/>
            <a:tailEnd len="med" w="med" type="triangle"/>
          </a:ln>
        </p:spPr>
      </p:cxnSp>
      <p:cxnSp>
        <p:nvCxnSpPr>
          <p:cNvPr id="1159" name="Google Shape;1159;p95"/>
          <p:cNvCxnSpPr/>
          <p:nvPr/>
        </p:nvCxnSpPr>
        <p:spPr>
          <a:xfrm>
            <a:off x="3709788" y="3402654"/>
            <a:ext cx="2781900" cy="32100"/>
          </a:xfrm>
          <a:prstGeom prst="straightConnector1">
            <a:avLst/>
          </a:prstGeom>
          <a:noFill/>
          <a:ln cap="flat" cmpd="sng" w="28575">
            <a:solidFill>
              <a:srgbClr val="FF9900"/>
            </a:solidFill>
            <a:prstDash val="solid"/>
            <a:round/>
            <a:headEnd len="med" w="med" type="none"/>
            <a:tailEnd len="med" w="med" type="triangle"/>
          </a:ln>
        </p:spPr>
      </p:cxnSp>
      <p:cxnSp>
        <p:nvCxnSpPr>
          <p:cNvPr id="1160" name="Google Shape;1160;p95"/>
          <p:cNvCxnSpPr>
            <a:endCxn id="1155" idx="1"/>
          </p:cNvCxnSpPr>
          <p:nvPr/>
        </p:nvCxnSpPr>
        <p:spPr>
          <a:xfrm flipH="1" rot="10800000">
            <a:off x="1420600" y="2775050"/>
            <a:ext cx="1207200" cy="402900"/>
          </a:xfrm>
          <a:prstGeom prst="straightConnector1">
            <a:avLst/>
          </a:prstGeom>
          <a:noFill/>
          <a:ln cap="flat" cmpd="sng" w="28575">
            <a:solidFill>
              <a:srgbClr val="FF99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64" name="Shape 1164"/>
        <p:cNvGrpSpPr/>
        <p:nvPr/>
      </p:nvGrpSpPr>
      <p:grpSpPr>
        <a:xfrm>
          <a:off x="0" y="0"/>
          <a:ext cx="0" cy="0"/>
          <a:chOff x="0" y="0"/>
          <a:chExt cx="0" cy="0"/>
        </a:xfrm>
      </p:grpSpPr>
      <p:sp>
        <p:nvSpPr>
          <p:cNvPr id="1165" name="Google Shape;1165;p96"/>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166" name="Google Shape;1166;p96"/>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167" name="Google Shape;1167;p96"/>
          <p:cNvSpPr txBox="1"/>
          <p:nvPr/>
        </p:nvSpPr>
        <p:spPr>
          <a:xfrm>
            <a:off x="194575" y="2000700"/>
            <a:ext cx="82872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Med-fi prototype - </a:t>
            </a:r>
            <a:r>
              <a:rPr b="1" lang="en" sz="3000" u="sng">
                <a:solidFill>
                  <a:schemeClr val="hlink"/>
                </a:solidFill>
                <a:hlinkClick r:id="rId3"/>
              </a:rPr>
              <a:t>Figma Link</a:t>
            </a:r>
            <a:endParaRPr b="1" sz="3000">
              <a:solidFill>
                <a:schemeClr val="dk2"/>
              </a:solidFill>
              <a:latin typeface="Space Grotesk"/>
              <a:ea typeface="Space Grotesk"/>
              <a:cs typeface="Space Grotesk"/>
              <a:sym typeface="Space Grotesk"/>
            </a:endParaRPr>
          </a:p>
          <a:p>
            <a:pPr indent="0" lvl="0" marL="457200" rtl="0" algn="l">
              <a:spcBef>
                <a:spcPts val="1200"/>
              </a:spcBef>
              <a:spcAft>
                <a:spcPts val="0"/>
              </a:spcAft>
              <a:buNone/>
            </a:pPr>
            <a:r>
              <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71" name="Shape 1171"/>
        <p:cNvGrpSpPr/>
        <p:nvPr/>
      </p:nvGrpSpPr>
      <p:grpSpPr>
        <a:xfrm>
          <a:off x="0" y="0"/>
          <a:ext cx="0" cy="0"/>
          <a:chOff x="0" y="0"/>
          <a:chExt cx="0" cy="0"/>
        </a:xfrm>
      </p:grpSpPr>
      <p:sp>
        <p:nvSpPr>
          <p:cNvPr id="1172" name="Google Shape;1172;p97"/>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173" name="Google Shape;1173;p97"/>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174" name="Google Shape;1174;p97"/>
          <p:cNvSpPr txBox="1"/>
          <p:nvPr/>
        </p:nvSpPr>
        <p:spPr>
          <a:xfrm>
            <a:off x="651775" y="2000700"/>
            <a:ext cx="8287200" cy="11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200"/>
              </a:spcAft>
              <a:buNone/>
            </a:pPr>
            <a:r>
              <a:rPr b="1" lang="en" sz="3000">
                <a:solidFill>
                  <a:srgbClr val="3C4442"/>
                </a:solidFill>
                <a:latin typeface="Space Grotesk"/>
                <a:ea typeface="Space Grotesk"/>
                <a:cs typeface="Space Grotesk"/>
                <a:sym typeface="Space Grotesk"/>
              </a:rPr>
              <a:t>Prototype Implementation</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98"/>
          <p:cNvSpPr txBox="1"/>
          <p:nvPr/>
        </p:nvSpPr>
        <p:spPr>
          <a:xfrm>
            <a:off x="7333775" y="47515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180" name="Google Shape;1180;p98"/>
          <p:cNvSpPr txBox="1"/>
          <p:nvPr/>
        </p:nvSpPr>
        <p:spPr>
          <a:xfrm>
            <a:off x="758675" y="614713"/>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solidFill>
                  <a:srgbClr val="3C4442"/>
                </a:solidFill>
                <a:latin typeface="Space Grotesk"/>
                <a:ea typeface="Space Grotesk"/>
                <a:cs typeface="Space Grotesk"/>
                <a:sym typeface="Space Grotesk"/>
              </a:rPr>
              <a:t>Prototyping Tool Used: Figma</a:t>
            </a:r>
            <a:endParaRPr b="1" sz="2700">
              <a:solidFill>
                <a:srgbClr val="3C4442"/>
              </a:solidFill>
              <a:latin typeface="Space Grotesk"/>
              <a:ea typeface="Space Grotesk"/>
              <a:cs typeface="Space Grotesk"/>
              <a:sym typeface="Space Grotesk"/>
            </a:endParaRPr>
          </a:p>
        </p:txBody>
      </p:sp>
      <p:sp>
        <p:nvSpPr>
          <p:cNvPr id="1181" name="Google Shape;1181;p9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182" name="Google Shape;1182;p98"/>
          <p:cNvSpPr txBox="1"/>
          <p:nvPr>
            <p:ph idx="1" type="subTitle"/>
          </p:nvPr>
        </p:nvSpPr>
        <p:spPr>
          <a:xfrm>
            <a:off x="714300" y="1233550"/>
            <a:ext cx="3544200" cy="337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Space Grotesk"/>
                <a:ea typeface="Space Grotesk"/>
                <a:cs typeface="Space Grotesk"/>
                <a:sym typeface="Space Grotesk"/>
              </a:rPr>
              <a:t>Pros</a:t>
            </a:r>
            <a:endParaRPr/>
          </a:p>
          <a:p>
            <a:pPr indent="-323850" lvl="0" marL="457200" rtl="0" algn="l">
              <a:spcBef>
                <a:spcPts val="0"/>
              </a:spcBef>
              <a:spcAft>
                <a:spcPts val="0"/>
              </a:spcAft>
              <a:buSzPts val="1500"/>
              <a:buChar char="●"/>
            </a:pPr>
            <a:r>
              <a:rPr lang="en" sz="1400"/>
              <a:t>Easy to create reusable components and templates  </a:t>
            </a:r>
            <a:endParaRPr b="1" sz="1400"/>
          </a:p>
          <a:p>
            <a:pPr indent="-323850" lvl="0" marL="457200" rtl="0" algn="l">
              <a:spcBef>
                <a:spcPts val="0"/>
              </a:spcBef>
              <a:spcAft>
                <a:spcPts val="0"/>
              </a:spcAft>
              <a:buSzPts val="1500"/>
              <a:buChar char="●"/>
            </a:pPr>
            <a:r>
              <a:rPr lang="en" sz="1400"/>
              <a:t>Fine-grained control over colors, fonts, and shapes</a:t>
            </a:r>
            <a:endParaRPr sz="1400"/>
          </a:p>
          <a:p>
            <a:pPr indent="-323850" lvl="0" marL="457200" rtl="0" algn="l">
              <a:spcBef>
                <a:spcPts val="0"/>
              </a:spcBef>
              <a:spcAft>
                <a:spcPts val="0"/>
              </a:spcAft>
              <a:buSzPts val="1500"/>
              <a:buChar char="●"/>
            </a:pPr>
            <a:r>
              <a:rPr lang="en" sz="1400"/>
              <a:t>Can implement smooth transitions </a:t>
            </a:r>
            <a:r>
              <a:rPr lang="en" sz="1400"/>
              <a:t>between</a:t>
            </a:r>
            <a:r>
              <a:rPr lang="en" sz="1400"/>
              <a:t> </a:t>
            </a:r>
            <a:r>
              <a:rPr lang="en" sz="1400"/>
              <a:t>screens to simulate actions like clicking buttons and scrolling</a:t>
            </a:r>
            <a:endParaRPr sz="1400"/>
          </a:p>
          <a:p>
            <a:pPr indent="-323850" lvl="0" marL="457200" rtl="0" algn="l">
              <a:spcBef>
                <a:spcPts val="0"/>
              </a:spcBef>
              <a:spcAft>
                <a:spcPts val="0"/>
              </a:spcAft>
              <a:buSzPts val="1500"/>
              <a:buChar char="●"/>
            </a:pPr>
            <a:r>
              <a:rPr lang="en" sz="1400"/>
              <a:t>Real-time collaboration, which enabled us to edit screens at the same time and talk through design decisions</a:t>
            </a:r>
            <a:endParaRPr sz="1400"/>
          </a:p>
          <a:p>
            <a:pPr indent="-323850" lvl="0" marL="457200" rtl="0" algn="l">
              <a:spcBef>
                <a:spcPts val="0"/>
              </a:spcBef>
              <a:spcAft>
                <a:spcPts val="0"/>
              </a:spcAft>
              <a:buSzPts val="1500"/>
              <a:buChar char="●"/>
            </a:pPr>
            <a:r>
              <a:rPr lang="en" sz="1400"/>
              <a:t>Tools like “tidy up” helped us maintain alignment and group items together</a:t>
            </a:r>
            <a:endParaRPr sz="1400"/>
          </a:p>
        </p:txBody>
      </p:sp>
      <p:sp>
        <p:nvSpPr>
          <p:cNvPr id="1183" name="Google Shape;1183;p9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184" name="Google Shape;1184;p98"/>
          <p:cNvSpPr txBox="1"/>
          <p:nvPr>
            <p:ph idx="1" type="subTitle"/>
          </p:nvPr>
        </p:nvSpPr>
        <p:spPr>
          <a:xfrm>
            <a:off x="5133900" y="1233550"/>
            <a:ext cx="3544200" cy="337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Space Grotesk"/>
                <a:ea typeface="Space Grotesk"/>
                <a:cs typeface="Space Grotesk"/>
                <a:sym typeface="Space Grotesk"/>
              </a:rPr>
              <a:t>Cons</a:t>
            </a:r>
            <a:endParaRPr/>
          </a:p>
          <a:p>
            <a:pPr indent="-330200" lvl="0" marL="457200" rtl="0" algn="l">
              <a:spcBef>
                <a:spcPts val="0"/>
              </a:spcBef>
              <a:spcAft>
                <a:spcPts val="0"/>
              </a:spcAft>
              <a:buSzPts val="1600"/>
              <a:buChar char="●"/>
            </a:pPr>
            <a:r>
              <a:rPr lang="en" sz="1500"/>
              <a:t>Steep learning curve</a:t>
            </a:r>
            <a:endParaRPr b="1" sz="1500"/>
          </a:p>
          <a:p>
            <a:pPr indent="-330200" lvl="0" marL="457200" rtl="0" algn="l">
              <a:spcBef>
                <a:spcPts val="0"/>
              </a:spcBef>
              <a:spcAft>
                <a:spcPts val="0"/>
              </a:spcAft>
              <a:buSzPts val="1600"/>
              <a:buChar char="●"/>
            </a:pPr>
            <a:r>
              <a:rPr lang="en" sz="1500"/>
              <a:t>Difficult to approximate some transitions that don’t involve clicking (e.g. scanning an ingredient and having a pop-up when that ingredient appears in the camera)</a:t>
            </a:r>
            <a:endParaRPr sz="1500"/>
          </a:p>
          <a:p>
            <a:pPr indent="-330200" lvl="0" marL="457200" rtl="0" algn="l">
              <a:spcBef>
                <a:spcPts val="0"/>
              </a:spcBef>
              <a:spcAft>
                <a:spcPts val="0"/>
              </a:spcAft>
              <a:buSzPts val="1600"/>
              <a:buChar char="●"/>
            </a:pPr>
            <a:r>
              <a:rPr lang="en" sz="1500"/>
              <a:t>Discrepancies in included features/fonts in Windows and Mac made collaboration and simultaneous work more challenging</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9" name="Shape 769"/>
        <p:cNvGrpSpPr/>
        <p:nvPr/>
      </p:nvGrpSpPr>
      <p:grpSpPr>
        <a:xfrm>
          <a:off x="0" y="0"/>
          <a:ext cx="0" cy="0"/>
          <a:chOff x="0" y="0"/>
          <a:chExt cx="0" cy="0"/>
        </a:xfrm>
      </p:grpSpPr>
      <p:sp>
        <p:nvSpPr>
          <p:cNvPr id="770" name="Google Shape;770;p72"/>
          <p:cNvSpPr/>
          <p:nvPr/>
        </p:nvSpPr>
        <p:spPr>
          <a:xfrm>
            <a:off x="2428500" y="2932000"/>
            <a:ext cx="4453800" cy="1284000"/>
          </a:xfrm>
          <a:prstGeom prst="roundRect">
            <a:avLst>
              <a:gd fmla="val 19418"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2"/>
          <p:cNvSpPr txBox="1"/>
          <p:nvPr>
            <p:ph type="title"/>
          </p:nvPr>
        </p:nvSpPr>
        <p:spPr>
          <a:xfrm>
            <a:off x="2428500" y="2971311"/>
            <a:ext cx="4287000" cy="1244700"/>
          </a:xfrm>
          <a:prstGeom prst="rect">
            <a:avLst/>
          </a:prstGeom>
          <a:noFill/>
        </p:spPr>
        <p:txBody>
          <a:bodyPr anchorCtr="0" anchor="ctr" bIns="91425" lIns="91425" spcFirstLastPara="1" rIns="91425" wrap="square" tIns="91425">
            <a:noAutofit/>
          </a:bodyPr>
          <a:lstStyle/>
          <a:p>
            <a:pPr indent="0" lvl="0" marL="0" rtl="0" algn="ctr">
              <a:lnSpc>
                <a:spcPct val="70000"/>
              </a:lnSpc>
              <a:spcBef>
                <a:spcPts val="0"/>
              </a:spcBef>
              <a:spcAft>
                <a:spcPts val="0"/>
              </a:spcAft>
              <a:buNone/>
            </a:pPr>
            <a:r>
              <a:rPr b="1" lang="en">
                <a:latin typeface="Space Grotesk"/>
                <a:ea typeface="Space Grotesk"/>
                <a:cs typeface="Space Grotesk"/>
                <a:sym typeface="Space Grotesk"/>
              </a:rPr>
              <a:t>Dishcovery</a:t>
            </a:r>
            <a:endParaRPr b="1">
              <a:latin typeface="Space Grotesk"/>
              <a:ea typeface="Space Grotesk"/>
              <a:cs typeface="Space Grotesk"/>
              <a:sym typeface="Space Grotesk"/>
            </a:endParaRPr>
          </a:p>
          <a:p>
            <a:pPr indent="0" lvl="0" marL="0" rtl="0" algn="ctr">
              <a:lnSpc>
                <a:spcPct val="70000"/>
              </a:lnSpc>
              <a:spcBef>
                <a:spcPts val="0"/>
              </a:spcBef>
              <a:spcAft>
                <a:spcPts val="0"/>
              </a:spcAft>
              <a:buNone/>
            </a:pPr>
            <a:r>
              <a:rPr b="1" lang="en" sz="3200">
                <a:latin typeface="Anaheim"/>
                <a:ea typeface="Anaheim"/>
                <a:cs typeface="Anaheim"/>
                <a:sym typeface="Anaheim"/>
              </a:rPr>
              <a:t> </a:t>
            </a:r>
            <a:r>
              <a:rPr b="1" lang="en" sz="2200">
                <a:solidFill>
                  <a:srgbClr val="FFFFFF"/>
                </a:solidFill>
                <a:latin typeface="Anaheim"/>
                <a:ea typeface="Anaheim"/>
                <a:cs typeface="Anaheim"/>
                <a:sym typeface="Anaheim"/>
              </a:rPr>
              <a:t>your cultural culinary companion.</a:t>
            </a:r>
            <a:endParaRPr b="1" sz="2200">
              <a:solidFill>
                <a:srgbClr val="FFFFFF"/>
              </a:solidFill>
              <a:latin typeface="Anaheim"/>
              <a:ea typeface="Anaheim"/>
              <a:cs typeface="Anaheim"/>
              <a:sym typeface="Anaheim"/>
            </a:endParaRPr>
          </a:p>
        </p:txBody>
      </p:sp>
      <p:sp>
        <p:nvSpPr>
          <p:cNvPr id="772" name="Google Shape;772;p7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pic>
        <p:nvPicPr>
          <p:cNvPr id="773" name="Google Shape;773;p72"/>
          <p:cNvPicPr preferRelativeResize="0"/>
          <p:nvPr/>
        </p:nvPicPr>
        <p:blipFill>
          <a:blip r:embed="rId3">
            <a:alphaModFix/>
          </a:blip>
          <a:stretch>
            <a:fillRect/>
          </a:stretch>
        </p:blipFill>
        <p:spPr>
          <a:xfrm>
            <a:off x="3177600" y="691500"/>
            <a:ext cx="2417725" cy="2055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pic>
        <p:nvPicPr>
          <p:cNvPr id="1189" name="Google Shape;1189;p99"/>
          <p:cNvPicPr preferRelativeResize="0"/>
          <p:nvPr/>
        </p:nvPicPr>
        <p:blipFill rotWithShape="1">
          <a:blip r:embed="rId3">
            <a:alphaModFix/>
          </a:blip>
          <a:srcRect b="16694" l="0" r="0" t="15467"/>
          <a:stretch/>
        </p:blipFill>
        <p:spPr>
          <a:xfrm>
            <a:off x="5989125" y="2304896"/>
            <a:ext cx="2956750" cy="2005654"/>
          </a:xfrm>
          <a:prstGeom prst="rect">
            <a:avLst/>
          </a:prstGeom>
          <a:noFill/>
          <a:ln>
            <a:noFill/>
          </a:ln>
        </p:spPr>
      </p:pic>
      <p:sp>
        <p:nvSpPr>
          <p:cNvPr id="1190" name="Google Shape;1190;p99"/>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Food Lover</a:t>
            </a:r>
            <a:endParaRPr/>
          </a:p>
        </p:txBody>
      </p:sp>
      <p:sp>
        <p:nvSpPr>
          <p:cNvPr id="1191" name="Google Shape;1191;p99"/>
          <p:cNvSpPr/>
          <p:nvPr/>
        </p:nvSpPr>
        <p:spPr>
          <a:xfrm>
            <a:off x="625225" y="1916778"/>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99"/>
          <p:cNvSpPr/>
          <p:nvPr/>
        </p:nvSpPr>
        <p:spPr>
          <a:xfrm>
            <a:off x="625225" y="2981955"/>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99"/>
          <p:cNvSpPr txBox="1"/>
          <p:nvPr>
            <p:ph type="title"/>
          </p:nvPr>
        </p:nvSpPr>
        <p:spPr>
          <a:xfrm>
            <a:off x="5292475" y="930600"/>
            <a:ext cx="3501000" cy="1062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latin typeface="Space Grotesk"/>
                <a:ea typeface="Space Grotesk"/>
                <a:cs typeface="Space Grotesk"/>
                <a:sym typeface="Space Grotesk"/>
              </a:rPr>
              <a:t>Limitations in Prototyping</a:t>
            </a:r>
            <a:endParaRPr>
              <a:solidFill>
                <a:schemeClr val="dk1"/>
              </a:solidFill>
              <a:latin typeface="Space Grotesk"/>
              <a:ea typeface="Space Grotesk"/>
              <a:cs typeface="Space Grotesk"/>
              <a:sym typeface="Space Grotesk"/>
            </a:endParaRPr>
          </a:p>
        </p:txBody>
      </p:sp>
      <p:sp>
        <p:nvSpPr>
          <p:cNvPr id="1194" name="Google Shape;1194;p99"/>
          <p:cNvSpPr txBox="1"/>
          <p:nvPr>
            <p:ph idx="2" type="title"/>
          </p:nvPr>
        </p:nvSpPr>
        <p:spPr>
          <a:xfrm>
            <a:off x="1442400" y="515425"/>
            <a:ext cx="35010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Interactive Maps</a:t>
            </a:r>
            <a:endParaRPr b="1">
              <a:latin typeface="Anaheim"/>
              <a:ea typeface="Anaheim"/>
              <a:cs typeface="Anaheim"/>
              <a:sym typeface="Anaheim"/>
            </a:endParaRPr>
          </a:p>
        </p:txBody>
      </p:sp>
      <p:sp>
        <p:nvSpPr>
          <p:cNvPr id="1195" name="Google Shape;1195;p99"/>
          <p:cNvSpPr txBox="1"/>
          <p:nvPr>
            <p:ph idx="1" type="subTitle"/>
          </p:nvPr>
        </p:nvSpPr>
        <p:spPr>
          <a:xfrm>
            <a:off x="1442400" y="907875"/>
            <a:ext cx="3333000" cy="8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contextualization flow, our prototype doesn’t yet include a map that shows a clickable journey of the ingredient rather than a static image of the maps for context.</a:t>
            </a:r>
            <a:endParaRPr/>
          </a:p>
        </p:txBody>
      </p:sp>
      <p:sp>
        <p:nvSpPr>
          <p:cNvPr id="1196" name="Google Shape;1196;p99"/>
          <p:cNvSpPr/>
          <p:nvPr/>
        </p:nvSpPr>
        <p:spPr>
          <a:xfrm>
            <a:off x="625225" y="546287"/>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99"/>
          <p:cNvSpPr txBox="1"/>
          <p:nvPr>
            <p:ph idx="3" type="title"/>
          </p:nvPr>
        </p:nvSpPr>
        <p:spPr>
          <a:xfrm>
            <a:off x="625225" y="690900"/>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01</a:t>
            </a:r>
            <a:endParaRPr>
              <a:latin typeface="Space Grotesk"/>
              <a:ea typeface="Space Grotesk"/>
              <a:cs typeface="Space Grotesk"/>
              <a:sym typeface="Space Grotesk"/>
            </a:endParaRPr>
          </a:p>
        </p:txBody>
      </p:sp>
      <p:sp>
        <p:nvSpPr>
          <p:cNvPr id="1198" name="Google Shape;1198;p99"/>
          <p:cNvSpPr txBox="1"/>
          <p:nvPr>
            <p:ph idx="4" type="title"/>
          </p:nvPr>
        </p:nvSpPr>
        <p:spPr>
          <a:xfrm>
            <a:off x="1442400" y="1849975"/>
            <a:ext cx="38655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Functionality to Add Reviews</a:t>
            </a:r>
            <a:endParaRPr b="1">
              <a:latin typeface="Anaheim"/>
              <a:ea typeface="Anaheim"/>
              <a:cs typeface="Anaheim"/>
              <a:sym typeface="Anaheim"/>
            </a:endParaRPr>
          </a:p>
        </p:txBody>
      </p:sp>
      <p:sp>
        <p:nvSpPr>
          <p:cNvPr id="1199" name="Google Shape;1199;p99"/>
          <p:cNvSpPr txBox="1"/>
          <p:nvPr>
            <p:ph idx="5" type="subTitle"/>
          </p:nvPr>
        </p:nvSpPr>
        <p:spPr>
          <a:xfrm>
            <a:off x="1442400" y="2218088"/>
            <a:ext cx="3333000" cy="5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recipe flow, the user is currently unable to add their own reviews to recipes that they try, or filter by review star-rating.</a:t>
            </a:r>
            <a:endParaRPr/>
          </a:p>
        </p:txBody>
      </p:sp>
      <p:sp>
        <p:nvSpPr>
          <p:cNvPr id="1200" name="Google Shape;1200;p99"/>
          <p:cNvSpPr txBox="1"/>
          <p:nvPr>
            <p:ph idx="6" type="title"/>
          </p:nvPr>
        </p:nvSpPr>
        <p:spPr>
          <a:xfrm>
            <a:off x="625225" y="2061390"/>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02</a:t>
            </a:r>
            <a:endParaRPr>
              <a:latin typeface="Space Grotesk"/>
              <a:ea typeface="Space Grotesk"/>
              <a:cs typeface="Space Grotesk"/>
              <a:sym typeface="Space Grotesk"/>
            </a:endParaRPr>
          </a:p>
        </p:txBody>
      </p:sp>
      <p:sp>
        <p:nvSpPr>
          <p:cNvPr id="1201" name="Google Shape;1201;p99"/>
          <p:cNvSpPr txBox="1"/>
          <p:nvPr>
            <p:ph idx="7" type="title"/>
          </p:nvPr>
        </p:nvSpPr>
        <p:spPr>
          <a:xfrm>
            <a:off x="1442400" y="2888515"/>
            <a:ext cx="23073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Sharing</a:t>
            </a:r>
            <a:endParaRPr b="1">
              <a:latin typeface="Anaheim"/>
              <a:ea typeface="Anaheim"/>
              <a:cs typeface="Anaheim"/>
              <a:sym typeface="Anaheim"/>
            </a:endParaRPr>
          </a:p>
        </p:txBody>
      </p:sp>
      <p:sp>
        <p:nvSpPr>
          <p:cNvPr id="1202" name="Google Shape;1202;p99"/>
          <p:cNvSpPr txBox="1"/>
          <p:nvPr>
            <p:ph idx="8" type="subTitle"/>
          </p:nvPr>
        </p:nvSpPr>
        <p:spPr>
          <a:xfrm>
            <a:off x="1442388" y="3268825"/>
            <a:ext cx="3333000" cy="5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Screens to share recipes you’ve shared over social media or messaging</a:t>
            </a:r>
            <a:endParaRPr/>
          </a:p>
        </p:txBody>
      </p:sp>
      <p:sp>
        <p:nvSpPr>
          <p:cNvPr id="1203" name="Google Shape;1203;p99"/>
          <p:cNvSpPr txBox="1"/>
          <p:nvPr>
            <p:ph idx="9" type="title"/>
          </p:nvPr>
        </p:nvSpPr>
        <p:spPr>
          <a:xfrm>
            <a:off x="625225" y="3126555"/>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03</a:t>
            </a:r>
            <a:endParaRPr>
              <a:latin typeface="Space Grotesk"/>
              <a:ea typeface="Space Grotesk"/>
              <a:cs typeface="Space Grotesk"/>
              <a:sym typeface="Space Grotesk"/>
            </a:endParaRPr>
          </a:p>
        </p:txBody>
      </p:sp>
      <p:sp>
        <p:nvSpPr>
          <p:cNvPr id="1204" name="Google Shape;1204;p99"/>
          <p:cNvSpPr/>
          <p:nvPr/>
        </p:nvSpPr>
        <p:spPr>
          <a:xfrm>
            <a:off x="5771952" y="6663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99"/>
          <p:cNvSpPr/>
          <p:nvPr/>
        </p:nvSpPr>
        <p:spPr>
          <a:xfrm>
            <a:off x="5292477" y="13997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99"/>
          <p:cNvSpPr/>
          <p:nvPr/>
        </p:nvSpPr>
        <p:spPr>
          <a:xfrm>
            <a:off x="5413529" y="164630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99"/>
          <p:cNvSpPr/>
          <p:nvPr/>
        </p:nvSpPr>
        <p:spPr>
          <a:xfrm>
            <a:off x="4939256" y="20368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99"/>
          <p:cNvSpPr/>
          <p:nvPr/>
        </p:nvSpPr>
        <p:spPr>
          <a:xfrm>
            <a:off x="5617454" y="409568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99"/>
          <p:cNvSpPr/>
          <p:nvPr/>
        </p:nvSpPr>
        <p:spPr>
          <a:xfrm>
            <a:off x="5030643" y="33338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99"/>
          <p:cNvSpPr/>
          <p:nvPr/>
        </p:nvSpPr>
        <p:spPr>
          <a:xfrm>
            <a:off x="5825127" y="31020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99"/>
          <p:cNvSpPr txBox="1"/>
          <p:nvPr>
            <p:ph idx="8" type="subTitle"/>
          </p:nvPr>
        </p:nvSpPr>
        <p:spPr>
          <a:xfrm>
            <a:off x="1442400" y="4167925"/>
            <a:ext cx="4900500" cy="5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 cannot dynamically change filters currently or see how results change depending on the filters applied.</a:t>
            </a:r>
            <a:endParaRPr/>
          </a:p>
        </p:txBody>
      </p:sp>
      <p:sp>
        <p:nvSpPr>
          <p:cNvPr id="1212" name="Google Shape;1212;p99"/>
          <p:cNvSpPr/>
          <p:nvPr/>
        </p:nvSpPr>
        <p:spPr>
          <a:xfrm>
            <a:off x="625225" y="3803855"/>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99"/>
          <p:cNvSpPr txBox="1"/>
          <p:nvPr>
            <p:ph idx="9" type="title"/>
          </p:nvPr>
        </p:nvSpPr>
        <p:spPr>
          <a:xfrm>
            <a:off x="625225" y="3948455"/>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04</a:t>
            </a:r>
            <a:endParaRPr>
              <a:latin typeface="Space Grotesk"/>
              <a:ea typeface="Space Grotesk"/>
              <a:cs typeface="Space Grotesk"/>
              <a:sym typeface="Space Grotesk"/>
            </a:endParaRPr>
          </a:p>
        </p:txBody>
      </p:sp>
      <p:sp>
        <p:nvSpPr>
          <p:cNvPr id="1214" name="Google Shape;1214;p99"/>
          <p:cNvSpPr txBox="1"/>
          <p:nvPr>
            <p:ph idx="7" type="title"/>
          </p:nvPr>
        </p:nvSpPr>
        <p:spPr>
          <a:xfrm>
            <a:off x="1442400" y="3777240"/>
            <a:ext cx="23073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Full Filter Options</a:t>
            </a:r>
            <a:endParaRPr b="1">
              <a:latin typeface="Anaheim"/>
              <a:ea typeface="Anaheim"/>
              <a:cs typeface="Anaheim"/>
              <a:sym typeface="Anaheim"/>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p100"/>
          <p:cNvPicPr preferRelativeResize="0"/>
          <p:nvPr/>
        </p:nvPicPr>
        <p:blipFill>
          <a:blip r:embed="rId3">
            <a:alphaModFix/>
          </a:blip>
          <a:stretch>
            <a:fillRect/>
          </a:stretch>
        </p:blipFill>
        <p:spPr>
          <a:xfrm>
            <a:off x="6102500" y="1292375"/>
            <a:ext cx="2924100" cy="2924078"/>
          </a:xfrm>
          <a:prstGeom prst="rect">
            <a:avLst/>
          </a:prstGeom>
          <a:noFill/>
          <a:ln>
            <a:noFill/>
          </a:ln>
        </p:spPr>
      </p:pic>
      <p:sp>
        <p:nvSpPr>
          <p:cNvPr id="1220" name="Google Shape;1220;p100"/>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Food Lover</a:t>
            </a:r>
            <a:endParaRPr/>
          </a:p>
        </p:txBody>
      </p:sp>
      <p:sp>
        <p:nvSpPr>
          <p:cNvPr id="1221" name="Google Shape;1221;p100"/>
          <p:cNvSpPr/>
          <p:nvPr/>
        </p:nvSpPr>
        <p:spPr>
          <a:xfrm>
            <a:off x="714300" y="549600"/>
            <a:ext cx="49032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00"/>
          <p:cNvSpPr/>
          <p:nvPr/>
        </p:nvSpPr>
        <p:spPr>
          <a:xfrm>
            <a:off x="1078075" y="2229478"/>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00"/>
          <p:cNvSpPr/>
          <p:nvPr/>
        </p:nvSpPr>
        <p:spPr>
          <a:xfrm>
            <a:off x="1078075" y="3508868"/>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00"/>
          <p:cNvSpPr txBox="1"/>
          <p:nvPr>
            <p:ph type="title"/>
          </p:nvPr>
        </p:nvSpPr>
        <p:spPr>
          <a:xfrm>
            <a:off x="5292475" y="549600"/>
            <a:ext cx="3401400" cy="1062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latin typeface="Space Grotesk"/>
                <a:ea typeface="Space Grotesk"/>
                <a:cs typeface="Space Grotesk"/>
                <a:sym typeface="Space Grotesk"/>
              </a:rPr>
              <a:t>Hard-coded/</a:t>
            </a:r>
            <a:endParaRPr>
              <a:latin typeface="Space Grotesk"/>
              <a:ea typeface="Space Grotesk"/>
              <a:cs typeface="Space Grotesk"/>
              <a:sym typeface="Space Grotesk"/>
            </a:endParaRPr>
          </a:p>
          <a:p>
            <a:pPr indent="0" lvl="0" marL="0" rtl="0" algn="r">
              <a:spcBef>
                <a:spcPts val="0"/>
              </a:spcBef>
              <a:spcAft>
                <a:spcPts val="0"/>
              </a:spcAft>
              <a:buNone/>
            </a:pPr>
            <a:r>
              <a:rPr lang="en">
                <a:latin typeface="Space Grotesk"/>
                <a:ea typeface="Space Grotesk"/>
                <a:cs typeface="Space Grotesk"/>
                <a:sym typeface="Space Grotesk"/>
              </a:rPr>
              <a:t>Wizard of Oz Features</a:t>
            </a:r>
            <a:endParaRPr>
              <a:solidFill>
                <a:schemeClr val="dk1"/>
              </a:solidFill>
              <a:latin typeface="Space Grotesk"/>
              <a:ea typeface="Space Grotesk"/>
              <a:cs typeface="Space Grotesk"/>
              <a:sym typeface="Space Grotesk"/>
            </a:endParaRPr>
          </a:p>
        </p:txBody>
      </p:sp>
      <p:sp>
        <p:nvSpPr>
          <p:cNvPr id="1225" name="Google Shape;1225;p100"/>
          <p:cNvSpPr txBox="1"/>
          <p:nvPr>
            <p:ph idx="2" type="title"/>
          </p:nvPr>
        </p:nvSpPr>
        <p:spPr>
          <a:xfrm>
            <a:off x="1959525" y="762750"/>
            <a:ext cx="35010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Image Recognition</a:t>
            </a:r>
            <a:endParaRPr b="1">
              <a:latin typeface="Anaheim"/>
              <a:ea typeface="Anaheim"/>
              <a:cs typeface="Anaheim"/>
              <a:sym typeface="Anaheim"/>
            </a:endParaRPr>
          </a:p>
        </p:txBody>
      </p:sp>
      <p:sp>
        <p:nvSpPr>
          <p:cNvPr id="1226" name="Google Shape;1226;p100"/>
          <p:cNvSpPr txBox="1"/>
          <p:nvPr>
            <p:ph idx="1" type="subTitle"/>
          </p:nvPr>
        </p:nvSpPr>
        <p:spPr>
          <a:xfrm>
            <a:off x="1959525" y="1151950"/>
            <a:ext cx="3333000" cy="8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Computer vision for automatically identifying food items is abstracted away to just predict a specific ingredient (bitter melon in our prototype)</a:t>
            </a:r>
            <a:endParaRPr/>
          </a:p>
        </p:txBody>
      </p:sp>
      <p:sp>
        <p:nvSpPr>
          <p:cNvPr id="1227" name="Google Shape;1227;p100"/>
          <p:cNvSpPr/>
          <p:nvPr/>
        </p:nvSpPr>
        <p:spPr>
          <a:xfrm>
            <a:off x="1078075" y="950087"/>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00"/>
          <p:cNvSpPr txBox="1"/>
          <p:nvPr>
            <p:ph idx="3" type="title"/>
          </p:nvPr>
        </p:nvSpPr>
        <p:spPr>
          <a:xfrm>
            <a:off x="1078075" y="1094700"/>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01</a:t>
            </a:r>
            <a:endParaRPr>
              <a:latin typeface="Space Grotesk"/>
              <a:ea typeface="Space Grotesk"/>
              <a:cs typeface="Space Grotesk"/>
              <a:sym typeface="Space Grotesk"/>
            </a:endParaRPr>
          </a:p>
        </p:txBody>
      </p:sp>
      <p:sp>
        <p:nvSpPr>
          <p:cNvPr id="1229" name="Google Shape;1229;p100"/>
          <p:cNvSpPr txBox="1"/>
          <p:nvPr>
            <p:ph idx="4" type="title"/>
          </p:nvPr>
        </p:nvSpPr>
        <p:spPr>
          <a:xfrm>
            <a:off x="1959525" y="2237100"/>
            <a:ext cx="33330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Viewing </a:t>
            </a:r>
            <a:r>
              <a:rPr b="1" lang="en">
                <a:latin typeface="Anaheim"/>
                <a:ea typeface="Anaheim"/>
                <a:cs typeface="Anaheim"/>
                <a:sym typeface="Anaheim"/>
              </a:rPr>
              <a:t>Previous Scans</a:t>
            </a:r>
            <a:endParaRPr b="1">
              <a:latin typeface="Anaheim"/>
              <a:ea typeface="Anaheim"/>
              <a:cs typeface="Anaheim"/>
              <a:sym typeface="Anaheim"/>
            </a:endParaRPr>
          </a:p>
        </p:txBody>
      </p:sp>
      <p:sp>
        <p:nvSpPr>
          <p:cNvPr id="1230" name="Google Shape;1230;p100"/>
          <p:cNvSpPr txBox="1"/>
          <p:nvPr>
            <p:ph idx="5" type="subTitle"/>
          </p:nvPr>
        </p:nvSpPr>
        <p:spPr>
          <a:xfrm>
            <a:off x="1959525" y="2571738"/>
            <a:ext cx="3333000" cy="5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Storage of previous scan data and recommendations for recipes including these ingredients. </a:t>
            </a:r>
            <a:endParaRPr/>
          </a:p>
        </p:txBody>
      </p:sp>
      <p:sp>
        <p:nvSpPr>
          <p:cNvPr id="1231" name="Google Shape;1231;p100"/>
          <p:cNvSpPr txBox="1"/>
          <p:nvPr>
            <p:ph idx="6" type="title"/>
          </p:nvPr>
        </p:nvSpPr>
        <p:spPr>
          <a:xfrm>
            <a:off x="1078075" y="2374090"/>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02</a:t>
            </a:r>
            <a:endParaRPr>
              <a:latin typeface="Space Grotesk"/>
              <a:ea typeface="Space Grotesk"/>
              <a:cs typeface="Space Grotesk"/>
              <a:sym typeface="Space Grotesk"/>
            </a:endParaRPr>
          </a:p>
        </p:txBody>
      </p:sp>
      <p:sp>
        <p:nvSpPr>
          <p:cNvPr id="1232" name="Google Shape;1232;p100"/>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Dynamic </a:t>
            </a:r>
            <a:r>
              <a:rPr b="1" lang="en">
                <a:latin typeface="Anaheim"/>
                <a:ea typeface="Anaheim"/>
                <a:cs typeface="Anaheim"/>
                <a:sym typeface="Anaheim"/>
              </a:rPr>
              <a:t>Filtering</a:t>
            </a:r>
            <a:endParaRPr b="1">
              <a:latin typeface="Anaheim"/>
              <a:ea typeface="Anaheim"/>
              <a:cs typeface="Anaheim"/>
              <a:sym typeface="Anaheim"/>
            </a:endParaRPr>
          </a:p>
        </p:txBody>
      </p:sp>
      <p:sp>
        <p:nvSpPr>
          <p:cNvPr id="1233" name="Google Shape;1233;p100"/>
          <p:cNvSpPr txBox="1"/>
          <p:nvPr>
            <p:ph idx="8" type="subTitle"/>
          </p:nvPr>
        </p:nvSpPr>
        <p:spPr>
          <a:xfrm>
            <a:off x="1959525" y="3710725"/>
            <a:ext cx="3333000" cy="5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Filtering logic based on dietary restrictions in profile and selected preferences is hard-coded </a:t>
            </a:r>
            <a:endParaRPr/>
          </a:p>
        </p:txBody>
      </p:sp>
      <p:sp>
        <p:nvSpPr>
          <p:cNvPr id="1234" name="Google Shape;1234;p100"/>
          <p:cNvSpPr txBox="1"/>
          <p:nvPr>
            <p:ph idx="9" type="title"/>
          </p:nvPr>
        </p:nvSpPr>
        <p:spPr>
          <a:xfrm>
            <a:off x="1078075" y="3653480"/>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03</a:t>
            </a:r>
            <a:endParaRPr>
              <a:latin typeface="Space Grotesk"/>
              <a:ea typeface="Space Grotesk"/>
              <a:cs typeface="Space Grotesk"/>
              <a:sym typeface="Space Grotesk"/>
            </a:endParaRPr>
          </a:p>
        </p:txBody>
      </p:sp>
      <p:sp>
        <p:nvSpPr>
          <p:cNvPr id="1235" name="Google Shape;1235;p100"/>
          <p:cNvSpPr/>
          <p:nvPr/>
        </p:nvSpPr>
        <p:spPr>
          <a:xfrm>
            <a:off x="5292477" y="13997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00"/>
          <p:cNvSpPr/>
          <p:nvPr/>
        </p:nvSpPr>
        <p:spPr>
          <a:xfrm>
            <a:off x="5413529" y="164630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00"/>
          <p:cNvSpPr/>
          <p:nvPr/>
        </p:nvSpPr>
        <p:spPr>
          <a:xfrm>
            <a:off x="5088552" y="43092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00"/>
          <p:cNvSpPr/>
          <p:nvPr/>
        </p:nvSpPr>
        <p:spPr>
          <a:xfrm>
            <a:off x="4939256" y="20368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00"/>
          <p:cNvSpPr/>
          <p:nvPr/>
        </p:nvSpPr>
        <p:spPr>
          <a:xfrm>
            <a:off x="5617454" y="409568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00"/>
          <p:cNvSpPr/>
          <p:nvPr/>
        </p:nvSpPr>
        <p:spPr>
          <a:xfrm>
            <a:off x="5030643" y="33338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00"/>
          <p:cNvSpPr/>
          <p:nvPr/>
        </p:nvSpPr>
        <p:spPr>
          <a:xfrm>
            <a:off x="5825127" y="31020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00"/>
          <p:cNvSpPr/>
          <p:nvPr/>
        </p:nvSpPr>
        <p:spPr>
          <a:xfrm>
            <a:off x="8177877" y="199776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pic>
        <p:nvPicPr>
          <p:cNvPr id="1247" name="Google Shape;1247;p101"/>
          <p:cNvPicPr preferRelativeResize="0"/>
          <p:nvPr/>
        </p:nvPicPr>
        <p:blipFill>
          <a:blip r:embed="rId3">
            <a:alphaModFix/>
          </a:blip>
          <a:stretch>
            <a:fillRect/>
          </a:stretch>
        </p:blipFill>
        <p:spPr>
          <a:xfrm>
            <a:off x="6102500" y="1292375"/>
            <a:ext cx="2924100" cy="2924078"/>
          </a:xfrm>
          <a:prstGeom prst="rect">
            <a:avLst/>
          </a:prstGeom>
          <a:noFill/>
          <a:ln>
            <a:noFill/>
          </a:ln>
        </p:spPr>
      </p:pic>
      <p:sp>
        <p:nvSpPr>
          <p:cNvPr id="1248" name="Google Shape;1248;p101"/>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Food Lover</a:t>
            </a:r>
            <a:endParaRPr/>
          </a:p>
        </p:txBody>
      </p:sp>
      <p:sp>
        <p:nvSpPr>
          <p:cNvPr id="1249" name="Google Shape;1249;p101"/>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www.slidesgo.com</a:t>
            </a:r>
            <a:endParaRPr/>
          </a:p>
        </p:txBody>
      </p:sp>
      <p:sp>
        <p:nvSpPr>
          <p:cNvPr id="1250" name="Google Shape;1250;p101"/>
          <p:cNvSpPr/>
          <p:nvPr/>
        </p:nvSpPr>
        <p:spPr>
          <a:xfrm>
            <a:off x="714300" y="549600"/>
            <a:ext cx="49032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01"/>
          <p:cNvSpPr txBox="1"/>
          <p:nvPr>
            <p:ph type="title"/>
          </p:nvPr>
        </p:nvSpPr>
        <p:spPr>
          <a:xfrm>
            <a:off x="5140075" y="549600"/>
            <a:ext cx="3501000" cy="1062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latin typeface="Space Grotesk"/>
                <a:ea typeface="Space Grotesk"/>
                <a:cs typeface="Space Grotesk"/>
                <a:sym typeface="Space Grotesk"/>
              </a:rPr>
              <a:t>Hard-coded/</a:t>
            </a:r>
            <a:endParaRPr>
              <a:latin typeface="Space Grotesk"/>
              <a:ea typeface="Space Grotesk"/>
              <a:cs typeface="Space Grotesk"/>
              <a:sym typeface="Space Grotesk"/>
            </a:endParaRPr>
          </a:p>
          <a:p>
            <a:pPr indent="0" lvl="0" marL="0" rtl="0" algn="r">
              <a:spcBef>
                <a:spcPts val="0"/>
              </a:spcBef>
              <a:spcAft>
                <a:spcPts val="0"/>
              </a:spcAft>
              <a:buNone/>
            </a:pPr>
            <a:r>
              <a:rPr lang="en">
                <a:latin typeface="Space Grotesk"/>
                <a:ea typeface="Space Grotesk"/>
                <a:cs typeface="Space Grotesk"/>
                <a:sym typeface="Space Grotesk"/>
              </a:rPr>
              <a:t>Wizard of Oz Features</a:t>
            </a:r>
            <a:endParaRPr>
              <a:solidFill>
                <a:schemeClr val="dk1"/>
              </a:solidFill>
              <a:latin typeface="Space Grotesk"/>
              <a:ea typeface="Space Grotesk"/>
              <a:cs typeface="Space Grotesk"/>
              <a:sym typeface="Space Grotesk"/>
            </a:endParaRPr>
          </a:p>
        </p:txBody>
      </p:sp>
      <p:sp>
        <p:nvSpPr>
          <p:cNvPr id="1252" name="Google Shape;1252;p101"/>
          <p:cNvSpPr txBox="1"/>
          <p:nvPr>
            <p:ph idx="2" type="title"/>
          </p:nvPr>
        </p:nvSpPr>
        <p:spPr>
          <a:xfrm>
            <a:off x="1959525" y="906125"/>
            <a:ext cx="35010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Search by ingredient</a:t>
            </a:r>
            <a:endParaRPr b="1">
              <a:latin typeface="Anaheim"/>
              <a:ea typeface="Anaheim"/>
              <a:cs typeface="Anaheim"/>
              <a:sym typeface="Anaheim"/>
            </a:endParaRPr>
          </a:p>
        </p:txBody>
      </p:sp>
      <p:sp>
        <p:nvSpPr>
          <p:cNvPr id="1253" name="Google Shape;1253;p101"/>
          <p:cNvSpPr txBox="1"/>
          <p:nvPr>
            <p:ph idx="1" type="subTitle"/>
          </p:nvPr>
        </p:nvSpPr>
        <p:spPr>
          <a:xfrm>
            <a:off x="1938850" y="1357575"/>
            <a:ext cx="3333000" cy="42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don’t have a proper recipe database yet to search by ingredient or find recipes related to a specific culture.</a:t>
            </a:r>
            <a:endParaRPr/>
          </a:p>
        </p:txBody>
      </p:sp>
      <p:sp>
        <p:nvSpPr>
          <p:cNvPr id="1254" name="Google Shape;1254;p101"/>
          <p:cNvSpPr/>
          <p:nvPr/>
        </p:nvSpPr>
        <p:spPr>
          <a:xfrm>
            <a:off x="1078075" y="950087"/>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01"/>
          <p:cNvSpPr txBox="1"/>
          <p:nvPr>
            <p:ph idx="3" type="title"/>
          </p:nvPr>
        </p:nvSpPr>
        <p:spPr>
          <a:xfrm>
            <a:off x="1078075" y="1094700"/>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04</a:t>
            </a:r>
            <a:endParaRPr>
              <a:latin typeface="Space Grotesk"/>
              <a:ea typeface="Space Grotesk"/>
              <a:cs typeface="Space Grotesk"/>
              <a:sym typeface="Space Grotesk"/>
            </a:endParaRPr>
          </a:p>
        </p:txBody>
      </p:sp>
      <p:sp>
        <p:nvSpPr>
          <p:cNvPr id="1256" name="Google Shape;1256;p101"/>
          <p:cNvSpPr/>
          <p:nvPr/>
        </p:nvSpPr>
        <p:spPr>
          <a:xfrm>
            <a:off x="5771952" y="666339"/>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01"/>
          <p:cNvSpPr/>
          <p:nvPr/>
        </p:nvSpPr>
        <p:spPr>
          <a:xfrm>
            <a:off x="5292477" y="13997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01"/>
          <p:cNvSpPr/>
          <p:nvPr/>
        </p:nvSpPr>
        <p:spPr>
          <a:xfrm>
            <a:off x="5413529" y="1646305"/>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9" name="Google Shape;1259;p101"/>
          <p:cNvGrpSpPr/>
          <p:nvPr/>
        </p:nvGrpSpPr>
        <p:grpSpPr>
          <a:xfrm>
            <a:off x="5088556" y="2298840"/>
            <a:ext cx="528885" cy="545802"/>
            <a:chOff x="-1507225" y="3988588"/>
            <a:chExt cx="575250" cy="593650"/>
          </a:xfrm>
        </p:grpSpPr>
        <p:sp>
          <p:nvSpPr>
            <p:cNvPr id="1260" name="Google Shape;1260;p10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0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0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chemeClr val="dk2"/>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3" name="Google Shape;1263;p101"/>
          <p:cNvSpPr/>
          <p:nvPr/>
        </p:nvSpPr>
        <p:spPr>
          <a:xfrm>
            <a:off x="5088552" y="430921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01"/>
          <p:cNvSpPr/>
          <p:nvPr/>
        </p:nvSpPr>
        <p:spPr>
          <a:xfrm>
            <a:off x="4939256" y="20368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01"/>
          <p:cNvSpPr/>
          <p:nvPr/>
        </p:nvSpPr>
        <p:spPr>
          <a:xfrm>
            <a:off x="5617454" y="409568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01"/>
          <p:cNvSpPr/>
          <p:nvPr/>
        </p:nvSpPr>
        <p:spPr>
          <a:xfrm>
            <a:off x="5030643" y="3333834"/>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01"/>
          <p:cNvSpPr/>
          <p:nvPr/>
        </p:nvSpPr>
        <p:spPr>
          <a:xfrm>
            <a:off x="5825127" y="310201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01"/>
          <p:cNvSpPr/>
          <p:nvPr/>
        </p:nvSpPr>
        <p:spPr>
          <a:xfrm>
            <a:off x="8177877" y="1997764"/>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01"/>
          <p:cNvSpPr txBox="1"/>
          <p:nvPr>
            <p:ph idx="2" type="title"/>
          </p:nvPr>
        </p:nvSpPr>
        <p:spPr>
          <a:xfrm>
            <a:off x="1875525" y="2208163"/>
            <a:ext cx="3501000" cy="3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naheim"/>
                <a:ea typeface="Anaheim"/>
                <a:cs typeface="Anaheim"/>
                <a:sym typeface="Anaheim"/>
              </a:rPr>
              <a:t>Contextual information</a:t>
            </a:r>
            <a:endParaRPr b="1">
              <a:latin typeface="Anaheim"/>
              <a:ea typeface="Anaheim"/>
              <a:cs typeface="Anaheim"/>
              <a:sym typeface="Anaheim"/>
            </a:endParaRPr>
          </a:p>
        </p:txBody>
      </p:sp>
      <p:sp>
        <p:nvSpPr>
          <p:cNvPr id="1270" name="Google Shape;1270;p101"/>
          <p:cNvSpPr txBox="1"/>
          <p:nvPr>
            <p:ph idx="1" type="subTitle"/>
          </p:nvPr>
        </p:nvSpPr>
        <p:spPr>
          <a:xfrm>
            <a:off x="1875525" y="2704725"/>
            <a:ext cx="3333000" cy="42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Contextual information, as well as recipes, related to the scanned item was manually sourced.</a:t>
            </a:r>
            <a:endParaRPr/>
          </a:p>
        </p:txBody>
      </p:sp>
      <p:sp>
        <p:nvSpPr>
          <p:cNvPr id="1271" name="Google Shape;1271;p101"/>
          <p:cNvSpPr/>
          <p:nvPr/>
        </p:nvSpPr>
        <p:spPr>
          <a:xfrm>
            <a:off x="1001875" y="2169287"/>
            <a:ext cx="719100" cy="7191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01"/>
          <p:cNvSpPr txBox="1"/>
          <p:nvPr>
            <p:ph idx="3" type="title"/>
          </p:nvPr>
        </p:nvSpPr>
        <p:spPr>
          <a:xfrm>
            <a:off x="1001875" y="2313900"/>
            <a:ext cx="719100" cy="42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a:ea typeface="Space Grotesk"/>
                <a:cs typeface="Space Grotesk"/>
                <a:sym typeface="Space Grotesk"/>
              </a:rPr>
              <a:t>05</a:t>
            </a:r>
            <a:endParaRPr>
              <a:latin typeface="Space Grotesk"/>
              <a:ea typeface="Space Grotesk"/>
              <a:cs typeface="Space Grotesk"/>
              <a:sym typeface="Space Grotesk"/>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76" name="Shape 1276"/>
        <p:cNvGrpSpPr/>
        <p:nvPr/>
      </p:nvGrpSpPr>
      <p:grpSpPr>
        <a:xfrm>
          <a:off x="0" y="0"/>
          <a:ext cx="0" cy="0"/>
          <a:chOff x="0" y="0"/>
          <a:chExt cx="0" cy="0"/>
        </a:xfrm>
      </p:grpSpPr>
      <p:sp>
        <p:nvSpPr>
          <p:cNvPr id="1277" name="Google Shape;1277;p102"/>
          <p:cNvSpPr txBox="1"/>
          <p:nvPr/>
        </p:nvSpPr>
        <p:spPr>
          <a:xfrm>
            <a:off x="641975" y="4017400"/>
            <a:ext cx="1365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Barlow Semi Condensed Light"/>
              <a:ea typeface="Barlow Semi Condensed Light"/>
              <a:cs typeface="Barlow Semi Condensed Light"/>
              <a:sym typeface="Barlow Semi Condensed Light"/>
            </a:endParaRPr>
          </a:p>
        </p:txBody>
      </p:sp>
      <p:sp>
        <p:nvSpPr>
          <p:cNvPr id="1278" name="Google Shape;1278;p102"/>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Dishcovery</a:t>
            </a:r>
            <a:endParaRPr/>
          </a:p>
        </p:txBody>
      </p:sp>
      <p:sp>
        <p:nvSpPr>
          <p:cNvPr id="1279" name="Google Shape;1279;p102"/>
          <p:cNvSpPr txBox="1"/>
          <p:nvPr/>
        </p:nvSpPr>
        <p:spPr>
          <a:xfrm>
            <a:off x="721350" y="2000700"/>
            <a:ext cx="4884000" cy="1142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3000">
                <a:solidFill>
                  <a:srgbClr val="3C4442"/>
                </a:solidFill>
                <a:latin typeface="Space Grotesk"/>
                <a:ea typeface="Space Grotesk"/>
                <a:cs typeface="Space Grotesk"/>
                <a:sym typeface="Space Grotesk"/>
              </a:rPr>
              <a:t>Appendix</a:t>
            </a:r>
            <a:endParaRPr b="1" sz="3000">
              <a:solidFill>
                <a:srgbClr val="3C4442"/>
              </a:solidFill>
              <a:latin typeface="Space Grotesk"/>
              <a:ea typeface="Space Grotesk"/>
              <a:cs typeface="Space Grotesk"/>
              <a:sym typeface="Space Grotesk"/>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103"/>
          <p:cNvSpPr txBox="1"/>
          <p:nvPr/>
        </p:nvSpPr>
        <p:spPr>
          <a:xfrm>
            <a:off x="7333775" y="4599150"/>
            <a:ext cx="1176000" cy="22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1000">
              <a:solidFill>
                <a:srgbClr val="3C4442"/>
              </a:solidFill>
              <a:latin typeface="Barlow Semi Condensed"/>
              <a:ea typeface="Barlow Semi Condensed"/>
              <a:cs typeface="Barlow Semi Condensed"/>
              <a:sym typeface="Barlow Semi Condensed"/>
            </a:endParaRPr>
          </a:p>
        </p:txBody>
      </p:sp>
      <p:sp>
        <p:nvSpPr>
          <p:cNvPr id="1285" name="Google Shape;1285;p103"/>
          <p:cNvSpPr txBox="1"/>
          <p:nvPr/>
        </p:nvSpPr>
        <p:spPr>
          <a:xfrm>
            <a:off x="758675" y="659475"/>
            <a:ext cx="7811400" cy="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solidFill>
                  <a:srgbClr val="3C4442"/>
                </a:solidFill>
                <a:latin typeface="Space Grotesk"/>
                <a:ea typeface="Space Grotesk"/>
                <a:cs typeface="Space Grotesk"/>
                <a:sym typeface="Space Grotesk"/>
              </a:rPr>
              <a:t>Additional Sketch Modification: Scanning</a:t>
            </a:r>
            <a:endParaRPr b="1" sz="2900">
              <a:solidFill>
                <a:srgbClr val="3C4442"/>
              </a:solidFill>
              <a:latin typeface="Space Grotesk"/>
              <a:ea typeface="Space Grotesk"/>
              <a:cs typeface="Space Grotesk"/>
              <a:sym typeface="Space Grotesk"/>
            </a:endParaRPr>
          </a:p>
        </p:txBody>
      </p:sp>
      <p:sp>
        <p:nvSpPr>
          <p:cNvPr id="1286" name="Google Shape;1286;p103"/>
          <p:cNvSpPr txBox="1"/>
          <p:nvPr>
            <p:ph idx="3" type="title"/>
          </p:nvPr>
        </p:nvSpPr>
        <p:spPr>
          <a:xfrm>
            <a:off x="393124" y="320375"/>
            <a:ext cx="10275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1287" name="Google Shape;1287;p103"/>
          <p:cNvSpPr txBox="1"/>
          <p:nvPr/>
        </p:nvSpPr>
        <p:spPr>
          <a:xfrm>
            <a:off x="1005075" y="1074275"/>
            <a:ext cx="6765000" cy="3076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3C4442"/>
              </a:buClr>
              <a:buSzPts val="1600"/>
              <a:buFont typeface="Barlow Semi Condensed"/>
              <a:buChar char="●"/>
            </a:pPr>
            <a:r>
              <a:rPr lang="en" sz="1600">
                <a:solidFill>
                  <a:srgbClr val="3C4442"/>
                </a:solidFill>
                <a:latin typeface="Barlow Semi Condensed"/>
                <a:ea typeface="Barlow Semi Condensed"/>
                <a:cs typeface="Barlow Semi Condensed"/>
                <a:sym typeface="Barlow Semi Condensed"/>
              </a:rPr>
              <a:t>Renamed “Names” button to “What am I called?” to provide more clarity</a:t>
            </a:r>
            <a:endParaRPr sz="1600">
              <a:solidFill>
                <a:srgbClr val="3C4442"/>
              </a:solidFill>
              <a:latin typeface="Barlow Semi Condensed"/>
              <a:ea typeface="Barlow Semi Condensed"/>
              <a:cs typeface="Barlow Semi Condensed"/>
              <a:sym typeface="Barlow Semi Condensed"/>
            </a:endParaRPr>
          </a:p>
          <a:p>
            <a:pPr indent="0" lvl="0" marL="914400" rtl="0" algn="l">
              <a:spcBef>
                <a:spcPts val="1200"/>
              </a:spcBef>
              <a:spcAft>
                <a:spcPts val="0"/>
              </a:spcAft>
              <a:buNone/>
            </a:pPr>
            <a:r>
              <a:t/>
            </a:r>
            <a:endParaRPr sz="1600">
              <a:solidFill>
                <a:srgbClr val="3C4442"/>
              </a:solidFill>
              <a:latin typeface="Barlow Semi Condensed"/>
              <a:ea typeface="Barlow Semi Condensed"/>
              <a:cs typeface="Barlow Semi Condensed"/>
              <a:sym typeface="Barlow Semi Condensed"/>
            </a:endParaRPr>
          </a:p>
          <a:p>
            <a:pPr indent="0" lvl="0" marL="0" rtl="0" algn="l">
              <a:spcBef>
                <a:spcPts val="1200"/>
              </a:spcBef>
              <a:spcAft>
                <a:spcPts val="1200"/>
              </a:spcAft>
              <a:buNone/>
            </a:pPr>
            <a:r>
              <a:t/>
            </a:r>
            <a:endParaRPr>
              <a:solidFill>
                <a:srgbClr val="3C4442"/>
              </a:solidFill>
              <a:latin typeface="Barlow Semi Condensed"/>
              <a:ea typeface="Barlow Semi Condensed"/>
              <a:cs typeface="Barlow Semi Condensed"/>
              <a:sym typeface="Barlow Semi Condensed"/>
            </a:endParaRPr>
          </a:p>
        </p:txBody>
      </p:sp>
      <p:sp>
        <p:nvSpPr>
          <p:cNvPr id="1288" name="Google Shape;1288;p103"/>
          <p:cNvSpPr/>
          <p:nvPr/>
        </p:nvSpPr>
        <p:spPr>
          <a:xfrm>
            <a:off x="3801675" y="3018725"/>
            <a:ext cx="936300" cy="359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9" name="Google Shape;1289;p103"/>
          <p:cNvPicPr preferRelativeResize="0"/>
          <p:nvPr/>
        </p:nvPicPr>
        <p:blipFill>
          <a:blip r:embed="rId3">
            <a:alphaModFix/>
          </a:blip>
          <a:stretch>
            <a:fillRect/>
          </a:stretch>
        </p:blipFill>
        <p:spPr>
          <a:xfrm>
            <a:off x="4973750" y="1387775"/>
            <a:ext cx="2932450" cy="3756574"/>
          </a:xfrm>
          <a:prstGeom prst="rect">
            <a:avLst/>
          </a:prstGeom>
          <a:noFill/>
          <a:ln>
            <a:noFill/>
          </a:ln>
        </p:spPr>
      </p:pic>
      <p:pic>
        <p:nvPicPr>
          <p:cNvPr id="1290" name="Google Shape;1290;p103"/>
          <p:cNvPicPr preferRelativeResize="0"/>
          <p:nvPr/>
        </p:nvPicPr>
        <p:blipFill>
          <a:blip r:embed="rId4">
            <a:alphaModFix/>
          </a:blip>
          <a:stretch>
            <a:fillRect/>
          </a:stretch>
        </p:blipFill>
        <p:spPr>
          <a:xfrm>
            <a:off x="734927" y="1455200"/>
            <a:ext cx="2815876" cy="3612100"/>
          </a:xfrm>
          <a:prstGeom prst="rect">
            <a:avLst/>
          </a:prstGeom>
          <a:noFill/>
          <a:ln>
            <a:noFill/>
          </a:ln>
        </p:spPr>
      </p:pic>
      <p:sp>
        <p:nvSpPr>
          <p:cNvPr id="1291" name="Google Shape;1291;p103"/>
          <p:cNvSpPr/>
          <p:nvPr/>
        </p:nvSpPr>
        <p:spPr>
          <a:xfrm>
            <a:off x="3390700" y="4521325"/>
            <a:ext cx="1965000" cy="359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95" name="Shape 1295"/>
        <p:cNvGrpSpPr/>
        <p:nvPr/>
      </p:nvGrpSpPr>
      <p:grpSpPr>
        <a:xfrm>
          <a:off x="0" y="0"/>
          <a:ext cx="0" cy="0"/>
          <a:chOff x="0" y="0"/>
          <a:chExt cx="0" cy="0"/>
        </a:xfrm>
      </p:grpSpPr>
      <p:pic>
        <p:nvPicPr>
          <p:cNvPr id="1296" name="Google Shape;1296;p104"/>
          <p:cNvPicPr preferRelativeResize="0"/>
          <p:nvPr/>
        </p:nvPicPr>
        <p:blipFill>
          <a:blip r:embed="rId3">
            <a:alphaModFix/>
          </a:blip>
          <a:stretch>
            <a:fillRect/>
          </a:stretch>
        </p:blipFill>
        <p:spPr>
          <a:xfrm>
            <a:off x="3185500" y="700225"/>
            <a:ext cx="2773000" cy="2357625"/>
          </a:xfrm>
          <a:prstGeom prst="rect">
            <a:avLst/>
          </a:prstGeom>
          <a:noFill/>
          <a:ln>
            <a:noFill/>
          </a:ln>
        </p:spPr>
      </p:pic>
      <p:sp>
        <p:nvSpPr>
          <p:cNvPr id="1297" name="Google Shape;1297;p104"/>
          <p:cNvSpPr txBox="1"/>
          <p:nvPr>
            <p:ph idx="4294967295" type="title"/>
          </p:nvPr>
        </p:nvSpPr>
        <p:spPr>
          <a:xfrm>
            <a:off x="1245800" y="3710050"/>
            <a:ext cx="6898800" cy="3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3FB29C"/>
                </a:solidFill>
                <a:latin typeface="Barlow Semi Condensed"/>
                <a:ea typeface="Barlow Semi Condensed"/>
                <a:cs typeface="Barlow Semi Condensed"/>
                <a:sym typeface="Barlow Semi Condensed"/>
              </a:rPr>
              <a:t>Your cultural culinary companion</a:t>
            </a:r>
            <a:endParaRPr sz="2200">
              <a:solidFill>
                <a:srgbClr val="3FB29C"/>
              </a:solidFill>
              <a:latin typeface="Barlow Semi Condensed"/>
              <a:ea typeface="Barlow Semi Condensed"/>
              <a:cs typeface="Barlow Semi Condensed"/>
              <a:sym typeface="Barlow Semi Condensed"/>
            </a:endParaRPr>
          </a:p>
        </p:txBody>
      </p:sp>
      <p:sp>
        <p:nvSpPr>
          <p:cNvPr id="1298" name="Google Shape;1298;p104"/>
          <p:cNvSpPr txBox="1"/>
          <p:nvPr>
            <p:ph type="title"/>
          </p:nvPr>
        </p:nvSpPr>
        <p:spPr>
          <a:xfrm>
            <a:off x="2712150" y="3012175"/>
            <a:ext cx="3719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latin typeface="Lobster"/>
                <a:ea typeface="Lobster"/>
                <a:cs typeface="Lobster"/>
                <a:sym typeface="Lobster"/>
              </a:rPr>
              <a:t>Dishcovery </a:t>
            </a:r>
            <a:endParaRPr sz="3900">
              <a:latin typeface="Lobster"/>
              <a:ea typeface="Lobster"/>
              <a:cs typeface="Lobster"/>
              <a:sym typeface="Lobs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73"/>
          <p:cNvSpPr/>
          <p:nvPr/>
        </p:nvSpPr>
        <p:spPr>
          <a:xfrm>
            <a:off x="1630800" y="1063650"/>
            <a:ext cx="58824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3"/>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780" name="Google Shape;780;p73"/>
          <p:cNvSpPr txBox="1"/>
          <p:nvPr>
            <p:ph type="title"/>
          </p:nvPr>
        </p:nvSpPr>
        <p:spPr>
          <a:xfrm>
            <a:off x="1808538" y="919550"/>
            <a:ext cx="5544000" cy="28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600">
                <a:latin typeface="Space Grotesk"/>
                <a:ea typeface="Space Grotesk"/>
                <a:cs typeface="Space Grotesk"/>
                <a:sym typeface="Space Grotesk"/>
              </a:rPr>
              <a:t>Problem</a:t>
            </a:r>
            <a:r>
              <a:rPr lang="en">
                <a:latin typeface="Space Grotesk"/>
                <a:ea typeface="Space Grotesk"/>
                <a:cs typeface="Space Grotesk"/>
                <a:sym typeface="Space Grotesk"/>
              </a:rPr>
              <a:t> </a:t>
            </a:r>
            <a:endParaRPr>
              <a:latin typeface="Space Grotesk"/>
              <a:ea typeface="Space Grotesk"/>
              <a:cs typeface="Space Grotesk"/>
              <a:sym typeface="Space Grotesk"/>
            </a:endParaRPr>
          </a:p>
          <a:p>
            <a:pPr indent="0" lvl="0" marL="0" rtl="0" algn="l">
              <a:spcBef>
                <a:spcPts val="0"/>
              </a:spcBef>
              <a:spcAft>
                <a:spcPts val="0"/>
              </a:spcAft>
              <a:buNone/>
            </a:pPr>
            <a:r>
              <a:rPr lang="en" sz="2800">
                <a:latin typeface="Anaheim"/>
                <a:ea typeface="Anaheim"/>
                <a:cs typeface="Anaheim"/>
                <a:sym typeface="Anaheim"/>
              </a:rPr>
              <a:t>Learning about and creating food with ingredients from other cultures can be an intimidating experience.</a:t>
            </a:r>
            <a:endParaRPr sz="2800">
              <a:latin typeface="Anaheim"/>
              <a:ea typeface="Anaheim"/>
              <a:cs typeface="Anaheim"/>
              <a:sym typeface="Anahei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74"/>
          <p:cNvSpPr/>
          <p:nvPr/>
        </p:nvSpPr>
        <p:spPr>
          <a:xfrm>
            <a:off x="1630800" y="1063650"/>
            <a:ext cx="5882400" cy="30162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4"/>
          <p:cNvSpPr txBox="1"/>
          <p:nvPr>
            <p:ph type="title"/>
          </p:nvPr>
        </p:nvSpPr>
        <p:spPr>
          <a:xfrm>
            <a:off x="1704988" y="934125"/>
            <a:ext cx="5882400" cy="28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Space Grotesk"/>
                <a:ea typeface="Space Grotesk"/>
                <a:cs typeface="Space Grotesk"/>
                <a:sym typeface="Space Grotesk"/>
              </a:rPr>
              <a:t>Our Solution</a:t>
            </a:r>
            <a:r>
              <a:rPr lang="en" sz="6800">
                <a:solidFill>
                  <a:srgbClr val="3FB29C"/>
                </a:solidFill>
                <a:latin typeface="Space Grotesk"/>
                <a:ea typeface="Space Grotesk"/>
                <a:cs typeface="Space Grotesk"/>
                <a:sym typeface="Space Grotesk"/>
              </a:rPr>
              <a:t> </a:t>
            </a:r>
            <a:endParaRPr sz="6800">
              <a:solidFill>
                <a:srgbClr val="3FB29C"/>
              </a:solidFill>
              <a:latin typeface="Space Grotesk"/>
              <a:ea typeface="Space Grotesk"/>
              <a:cs typeface="Space Grotesk"/>
              <a:sym typeface="Space Grotesk"/>
            </a:endParaRPr>
          </a:p>
          <a:p>
            <a:pPr indent="0" lvl="0" marL="0" rtl="0" algn="l">
              <a:spcBef>
                <a:spcPts val="0"/>
              </a:spcBef>
              <a:spcAft>
                <a:spcPts val="0"/>
              </a:spcAft>
              <a:buNone/>
            </a:pPr>
            <a:r>
              <a:rPr b="1" lang="en" sz="1900">
                <a:latin typeface="Anaheim"/>
                <a:ea typeface="Anaheim"/>
                <a:cs typeface="Anaheim"/>
                <a:sym typeface="Anaheim"/>
              </a:rPr>
              <a:t>Dishcovery</a:t>
            </a:r>
            <a:r>
              <a:rPr lang="en" sz="1900"/>
              <a:t> </a:t>
            </a:r>
            <a:r>
              <a:rPr lang="en" sz="1900">
                <a:latin typeface="Anaheim"/>
                <a:ea typeface="Anaheim"/>
                <a:cs typeface="Anaheim"/>
                <a:sym typeface="Anaheim"/>
              </a:rPr>
              <a:t>helps you recognize, learn about, and cook with foods from around the world. We use image recognition to identify new ingredients and enable you to delve into their cultural context and authentic recipes using them, providing a </a:t>
            </a:r>
            <a:r>
              <a:rPr b="1" lang="en" sz="1900">
                <a:latin typeface="Anaheim"/>
                <a:ea typeface="Anaheim"/>
                <a:cs typeface="Anaheim"/>
                <a:sym typeface="Anaheim"/>
              </a:rPr>
              <a:t>cultural culinary</a:t>
            </a:r>
            <a:r>
              <a:rPr lang="en" sz="1900"/>
              <a:t> </a:t>
            </a:r>
            <a:r>
              <a:rPr b="1" lang="en" sz="1900">
                <a:latin typeface="Anaheim"/>
                <a:ea typeface="Anaheim"/>
                <a:cs typeface="Anaheim"/>
                <a:sym typeface="Anaheim"/>
              </a:rPr>
              <a:t>companion</a:t>
            </a:r>
            <a:r>
              <a:rPr lang="en" sz="1900">
                <a:latin typeface="Anaheim"/>
                <a:ea typeface="Anaheim"/>
                <a:cs typeface="Anaheim"/>
                <a:sym typeface="Anaheim"/>
              </a:rPr>
              <a:t> from the grocery store to your kitchen. </a:t>
            </a:r>
            <a:endParaRPr sz="1900">
              <a:latin typeface="Anaheim"/>
              <a:ea typeface="Anaheim"/>
              <a:cs typeface="Anaheim"/>
              <a:sym typeface="Anaheim"/>
            </a:endParaRPr>
          </a:p>
        </p:txBody>
      </p:sp>
      <p:sp>
        <p:nvSpPr>
          <p:cNvPr id="787" name="Google Shape;787;p7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75"/>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pace Grotesk"/>
                <a:ea typeface="Space Grotesk"/>
                <a:cs typeface="Space Grotesk"/>
                <a:sym typeface="Space Grotesk"/>
              </a:rPr>
              <a:t>Dishcovery Core Values</a:t>
            </a:r>
            <a:endParaRPr b="1">
              <a:latin typeface="Space Grotesk"/>
              <a:ea typeface="Space Grotesk"/>
              <a:cs typeface="Space Grotesk"/>
              <a:sym typeface="Space Grotesk"/>
            </a:endParaRPr>
          </a:p>
        </p:txBody>
      </p:sp>
      <p:pic>
        <p:nvPicPr>
          <p:cNvPr id="793" name="Google Shape;793;p75"/>
          <p:cNvPicPr preferRelativeResize="0"/>
          <p:nvPr/>
        </p:nvPicPr>
        <p:blipFill rotWithShape="1">
          <a:blip r:embed="rId3">
            <a:alphaModFix/>
          </a:blip>
          <a:srcRect b="0" l="11837" r="21959" t="14987"/>
          <a:stretch/>
        </p:blipFill>
        <p:spPr>
          <a:xfrm>
            <a:off x="3227763" y="1111900"/>
            <a:ext cx="2688484" cy="3452224"/>
          </a:xfrm>
          <a:prstGeom prst="rect">
            <a:avLst/>
          </a:prstGeom>
          <a:noFill/>
          <a:ln>
            <a:noFill/>
          </a:ln>
        </p:spPr>
      </p:pic>
      <p:sp>
        <p:nvSpPr>
          <p:cNvPr id="794" name="Google Shape;794;p75"/>
          <p:cNvSpPr txBox="1"/>
          <p:nvPr/>
        </p:nvSpPr>
        <p:spPr>
          <a:xfrm>
            <a:off x="496800" y="1343375"/>
            <a:ext cx="19251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3FB29C"/>
                </a:solidFill>
                <a:latin typeface="Space Grotesk"/>
                <a:ea typeface="Space Grotesk"/>
                <a:cs typeface="Space Grotesk"/>
                <a:sym typeface="Space Grotesk"/>
              </a:rPr>
              <a:t>Inclusivity</a:t>
            </a:r>
            <a:endParaRPr b="1" sz="2200">
              <a:solidFill>
                <a:srgbClr val="3FB29C"/>
              </a:solidFill>
              <a:latin typeface="Space Grotesk"/>
              <a:ea typeface="Space Grotesk"/>
              <a:cs typeface="Space Grotesk"/>
              <a:sym typeface="Space Grotesk"/>
            </a:endParaRPr>
          </a:p>
        </p:txBody>
      </p:sp>
      <p:sp>
        <p:nvSpPr>
          <p:cNvPr id="795" name="Google Shape;795;p75"/>
          <p:cNvSpPr txBox="1"/>
          <p:nvPr/>
        </p:nvSpPr>
        <p:spPr>
          <a:xfrm>
            <a:off x="508563" y="1710171"/>
            <a:ext cx="21702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Inclusive of all cultures and food norms</a:t>
            </a:r>
            <a:endParaRPr>
              <a:solidFill>
                <a:schemeClr val="dk2"/>
              </a:solidFill>
              <a:latin typeface="Barlow Semi Condensed"/>
              <a:ea typeface="Barlow Semi Condensed"/>
              <a:cs typeface="Barlow Semi Condensed"/>
              <a:sym typeface="Barlow Semi Condensed"/>
            </a:endParaRPr>
          </a:p>
        </p:txBody>
      </p:sp>
      <p:sp>
        <p:nvSpPr>
          <p:cNvPr id="796" name="Google Shape;796;p75"/>
          <p:cNvSpPr txBox="1"/>
          <p:nvPr/>
        </p:nvSpPr>
        <p:spPr>
          <a:xfrm>
            <a:off x="1420525" y="2341075"/>
            <a:ext cx="13896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3FB29C"/>
                </a:solidFill>
                <a:latin typeface="Space Grotesk"/>
                <a:ea typeface="Space Grotesk"/>
                <a:cs typeface="Space Grotesk"/>
                <a:sym typeface="Space Grotesk"/>
              </a:rPr>
              <a:t>Utility</a:t>
            </a:r>
            <a:endParaRPr b="1" sz="2200">
              <a:solidFill>
                <a:srgbClr val="3FB29C"/>
              </a:solidFill>
              <a:latin typeface="Space Grotesk"/>
              <a:ea typeface="Space Grotesk"/>
              <a:cs typeface="Space Grotesk"/>
              <a:sym typeface="Space Grotesk"/>
            </a:endParaRPr>
          </a:p>
        </p:txBody>
      </p:sp>
      <p:sp>
        <p:nvSpPr>
          <p:cNvPr id="797" name="Google Shape;797;p75"/>
          <p:cNvSpPr txBox="1"/>
          <p:nvPr/>
        </p:nvSpPr>
        <p:spPr>
          <a:xfrm>
            <a:off x="714288" y="2689083"/>
            <a:ext cx="21702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Allows people to save time and make healthy choices</a:t>
            </a:r>
            <a:endParaRPr>
              <a:solidFill>
                <a:schemeClr val="dk2"/>
              </a:solidFill>
              <a:latin typeface="Barlow Semi Condensed"/>
              <a:ea typeface="Barlow Semi Condensed"/>
              <a:cs typeface="Barlow Semi Condensed"/>
              <a:sym typeface="Barlow Semi Condensed"/>
            </a:endParaRPr>
          </a:p>
        </p:txBody>
      </p:sp>
      <p:sp>
        <p:nvSpPr>
          <p:cNvPr id="798" name="Google Shape;798;p75"/>
          <p:cNvSpPr txBox="1"/>
          <p:nvPr/>
        </p:nvSpPr>
        <p:spPr>
          <a:xfrm>
            <a:off x="301375" y="3541725"/>
            <a:ext cx="22263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3FB29C"/>
                </a:solidFill>
                <a:latin typeface="Space Grotesk"/>
                <a:ea typeface="Space Grotesk"/>
                <a:cs typeface="Space Grotesk"/>
                <a:sym typeface="Space Grotesk"/>
              </a:rPr>
              <a:t>Explorative</a:t>
            </a:r>
            <a:r>
              <a:rPr b="1" lang="en" sz="2000">
                <a:solidFill>
                  <a:srgbClr val="3FB29C"/>
                </a:solidFill>
                <a:latin typeface="Space Grotesk"/>
                <a:ea typeface="Space Grotesk"/>
                <a:cs typeface="Space Grotesk"/>
                <a:sym typeface="Space Grotesk"/>
              </a:rPr>
              <a:t> &amp; Novelty</a:t>
            </a:r>
            <a:endParaRPr b="1" sz="2000">
              <a:solidFill>
                <a:srgbClr val="3FB29C"/>
              </a:solidFill>
              <a:latin typeface="Space Grotesk"/>
              <a:ea typeface="Space Grotesk"/>
              <a:cs typeface="Space Grotesk"/>
              <a:sym typeface="Space Grotesk"/>
            </a:endParaRPr>
          </a:p>
        </p:txBody>
      </p:sp>
      <p:sp>
        <p:nvSpPr>
          <p:cNvPr id="799" name="Google Shape;799;p75"/>
          <p:cNvSpPr txBox="1"/>
          <p:nvPr/>
        </p:nvSpPr>
        <p:spPr>
          <a:xfrm>
            <a:off x="301373" y="4023100"/>
            <a:ext cx="2583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Semi Condensed"/>
                <a:ea typeface="Barlow Semi Condensed"/>
                <a:cs typeface="Barlow Semi Condensed"/>
                <a:sym typeface="Barlow Semi Condensed"/>
              </a:rPr>
              <a:t>Simulate feelings of adventuring into new cultures</a:t>
            </a:r>
            <a:endParaRPr>
              <a:solidFill>
                <a:schemeClr val="dk2"/>
              </a:solidFill>
              <a:latin typeface="Barlow Semi Condensed"/>
              <a:ea typeface="Barlow Semi Condensed"/>
              <a:cs typeface="Barlow Semi Condensed"/>
              <a:sym typeface="Barlow Semi Condensed"/>
            </a:endParaRPr>
          </a:p>
        </p:txBody>
      </p:sp>
      <p:sp>
        <p:nvSpPr>
          <p:cNvPr id="800" name="Google Shape;800;p75"/>
          <p:cNvSpPr txBox="1"/>
          <p:nvPr/>
        </p:nvSpPr>
        <p:spPr>
          <a:xfrm>
            <a:off x="6094150" y="1343350"/>
            <a:ext cx="2427000" cy="40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a:solidFill>
                  <a:srgbClr val="3FB29C"/>
                </a:solidFill>
                <a:latin typeface="Space Grotesk"/>
                <a:ea typeface="Space Grotesk"/>
                <a:cs typeface="Space Grotesk"/>
                <a:sym typeface="Space Grotesk"/>
              </a:rPr>
              <a:t>Encouraging</a:t>
            </a:r>
            <a:endParaRPr b="1" sz="2200">
              <a:solidFill>
                <a:srgbClr val="3FB29C"/>
              </a:solidFill>
              <a:latin typeface="Space Grotesk"/>
              <a:ea typeface="Space Grotesk"/>
              <a:cs typeface="Space Grotesk"/>
              <a:sym typeface="Space Grotesk"/>
            </a:endParaRPr>
          </a:p>
        </p:txBody>
      </p:sp>
      <p:sp>
        <p:nvSpPr>
          <p:cNvPr id="801" name="Google Shape;801;p75"/>
          <p:cNvSpPr txBox="1"/>
          <p:nvPr/>
        </p:nvSpPr>
        <p:spPr>
          <a:xfrm>
            <a:off x="5916250" y="1726275"/>
            <a:ext cx="2583000" cy="547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2"/>
                </a:solidFill>
                <a:latin typeface="Barlow Semi Condensed"/>
                <a:ea typeface="Barlow Semi Condensed"/>
                <a:cs typeface="Barlow Semi Condensed"/>
                <a:sym typeface="Barlow Semi Condensed"/>
              </a:rPr>
              <a:t>Mitigate intimidation of exploring new cultures / cooking</a:t>
            </a:r>
            <a:endParaRPr>
              <a:solidFill>
                <a:schemeClr val="dk2"/>
              </a:solidFill>
              <a:latin typeface="Barlow Semi Condensed"/>
              <a:ea typeface="Barlow Semi Condensed"/>
              <a:cs typeface="Barlow Semi Condensed"/>
              <a:sym typeface="Barlow Semi Condensed"/>
            </a:endParaRPr>
          </a:p>
        </p:txBody>
      </p:sp>
      <p:sp>
        <p:nvSpPr>
          <p:cNvPr id="802" name="Google Shape;802;p75"/>
          <p:cNvSpPr txBox="1"/>
          <p:nvPr/>
        </p:nvSpPr>
        <p:spPr>
          <a:xfrm>
            <a:off x="6649913" y="2382350"/>
            <a:ext cx="1707600" cy="405900"/>
          </a:xfrm>
          <a:prstGeom prst="rect">
            <a:avLst/>
          </a:prstGeom>
          <a:noFill/>
          <a:ln>
            <a:noFill/>
          </a:ln>
        </p:spPr>
        <p:txBody>
          <a:bodyPr anchorCtr="0" anchor="ctr" bIns="91425" lIns="91425" spcFirstLastPara="1" rIns="91425" wrap="square" tIns="91425">
            <a:noAutofit/>
          </a:bodyPr>
          <a:lstStyle/>
          <a:p>
            <a:pPr indent="0" lvl="0" marL="457200" rtl="0" algn="r">
              <a:spcBef>
                <a:spcPts val="0"/>
              </a:spcBef>
              <a:spcAft>
                <a:spcPts val="0"/>
              </a:spcAft>
              <a:buNone/>
            </a:pPr>
            <a:r>
              <a:rPr b="1" lang="en" sz="2200">
                <a:solidFill>
                  <a:srgbClr val="3FB29C"/>
                </a:solidFill>
                <a:latin typeface="Space Grotesk"/>
                <a:ea typeface="Space Grotesk"/>
                <a:cs typeface="Space Grotesk"/>
                <a:sym typeface="Space Grotesk"/>
              </a:rPr>
              <a:t>Homey</a:t>
            </a:r>
            <a:endParaRPr b="1" sz="2200">
              <a:solidFill>
                <a:srgbClr val="3FB29C"/>
              </a:solidFill>
              <a:latin typeface="Space Grotesk"/>
              <a:ea typeface="Space Grotesk"/>
              <a:cs typeface="Space Grotesk"/>
              <a:sym typeface="Space Grotesk"/>
            </a:endParaRPr>
          </a:p>
        </p:txBody>
      </p:sp>
      <p:sp>
        <p:nvSpPr>
          <p:cNvPr id="803" name="Google Shape;803;p75"/>
          <p:cNvSpPr txBox="1"/>
          <p:nvPr/>
        </p:nvSpPr>
        <p:spPr>
          <a:xfrm>
            <a:off x="5994251" y="2765263"/>
            <a:ext cx="2427000" cy="547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2"/>
                </a:solidFill>
                <a:latin typeface="Barlow Semi Condensed"/>
                <a:ea typeface="Barlow Semi Condensed"/>
                <a:cs typeface="Barlow Semi Condensed"/>
                <a:sym typeface="Barlow Semi Condensed"/>
              </a:rPr>
              <a:t>Make you feel connected to your own culture or new ones</a:t>
            </a:r>
            <a:endParaRPr>
              <a:solidFill>
                <a:schemeClr val="dk2"/>
              </a:solidFill>
              <a:latin typeface="Barlow Semi Condensed"/>
              <a:ea typeface="Barlow Semi Condensed"/>
              <a:cs typeface="Barlow Semi Condensed"/>
              <a:sym typeface="Barlow Semi Condensed"/>
            </a:endParaRPr>
          </a:p>
        </p:txBody>
      </p:sp>
      <p:sp>
        <p:nvSpPr>
          <p:cNvPr id="804" name="Google Shape;804;p75"/>
          <p:cNvSpPr txBox="1"/>
          <p:nvPr/>
        </p:nvSpPr>
        <p:spPr>
          <a:xfrm>
            <a:off x="6347525" y="3421350"/>
            <a:ext cx="2312400" cy="40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200">
                <a:solidFill>
                  <a:srgbClr val="3FB29C"/>
                </a:solidFill>
                <a:latin typeface="Space Grotesk"/>
                <a:ea typeface="Space Grotesk"/>
                <a:cs typeface="Space Grotesk"/>
                <a:sym typeface="Space Grotesk"/>
              </a:rPr>
              <a:t>Educational</a:t>
            </a:r>
            <a:endParaRPr b="1" sz="2200">
              <a:solidFill>
                <a:srgbClr val="3FB29C"/>
              </a:solidFill>
              <a:latin typeface="Space Grotesk"/>
              <a:ea typeface="Space Grotesk"/>
              <a:cs typeface="Space Grotesk"/>
              <a:sym typeface="Space Grotesk"/>
            </a:endParaRPr>
          </a:p>
        </p:txBody>
      </p:sp>
      <p:sp>
        <p:nvSpPr>
          <p:cNvPr id="805" name="Google Shape;805;p75"/>
          <p:cNvSpPr txBox="1"/>
          <p:nvPr/>
        </p:nvSpPr>
        <p:spPr>
          <a:xfrm>
            <a:off x="6198727" y="3804275"/>
            <a:ext cx="2461200" cy="547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2"/>
                </a:solidFill>
                <a:latin typeface="Barlow Semi Condensed"/>
                <a:ea typeface="Barlow Semi Condensed"/>
                <a:cs typeface="Barlow Semi Condensed"/>
                <a:sym typeface="Barlow Semi Condensed"/>
              </a:rPr>
              <a:t>Informative, reducing language or information barriers</a:t>
            </a:r>
            <a:endParaRPr>
              <a:solidFill>
                <a:schemeClr val="dk2"/>
              </a:solidFill>
              <a:latin typeface="Barlow Semi Condensed"/>
              <a:ea typeface="Barlow Semi Condensed"/>
              <a:cs typeface="Barlow Semi Condensed"/>
              <a:sym typeface="Barlow Semi Condensed"/>
            </a:endParaRPr>
          </a:p>
        </p:txBody>
      </p:sp>
      <p:cxnSp>
        <p:nvCxnSpPr>
          <p:cNvPr id="806" name="Google Shape;806;p75"/>
          <p:cNvCxnSpPr>
            <a:stCxn id="794" idx="3"/>
          </p:cNvCxnSpPr>
          <p:nvPr/>
        </p:nvCxnSpPr>
        <p:spPr>
          <a:xfrm flipH="1" rot="10800000">
            <a:off x="2421900" y="1338125"/>
            <a:ext cx="1883400" cy="2082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807" name="Google Shape;807;p75"/>
          <p:cNvCxnSpPr/>
          <p:nvPr/>
        </p:nvCxnSpPr>
        <p:spPr>
          <a:xfrm flipH="1" rot="10800000">
            <a:off x="2662700" y="1739900"/>
            <a:ext cx="1389600" cy="8499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808" name="Google Shape;808;p75"/>
          <p:cNvCxnSpPr>
            <a:stCxn id="798" idx="3"/>
          </p:cNvCxnSpPr>
          <p:nvPr/>
        </p:nvCxnSpPr>
        <p:spPr>
          <a:xfrm flipH="1" rot="10800000">
            <a:off x="2527675" y="2962575"/>
            <a:ext cx="1688100" cy="7821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809" name="Google Shape;809;p75"/>
          <p:cNvCxnSpPr/>
          <p:nvPr/>
        </p:nvCxnSpPr>
        <p:spPr>
          <a:xfrm flipH="1">
            <a:off x="5327000" y="1563850"/>
            <a:ext cx="1187100" cy="4632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810" name="Google Shape;810;p75"/>
          <p:cNvCxnSpPr/>
          <p:nvPr/>
        </p:nvCxnSpPr>
        <p:spPr>
          <a:xfrm flipH="1">
            <a:off x="5108988" y="2585300"/>
            <a:ext cx="1613100" cy="8313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811" name="Google Shape;811;p75"/>
          <p:cNvCxnSpPr/>
          <p:nvPr/>
        </p:nvCxnSpPr>
        <p:spPr>
          <a:xfrm flipH="1">
            <a:off x="4860675" y="3664600"/>
            <a:ext cx="1743000" cy="3585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812" name="Google Shape;812;p75"/>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Dishcovery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7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Space Grotesk"/>
                <a:ea typeface="Space Grotesk"/>
                <a:cs typeface="Space Grotesk"/>
                <a:sym typeface="Space Grotesk"/>
              </a:rPr>
              <a:t>How will these values be implemented?</a:t>
            </a:r>
            <a:endParaRPr b="1" sz="2600">
              <a:latin typeface="Space Grotesk"/>
              <a:ea typeface="Space Grotesk"/>
              <a:cs typeface="Space Grotesk"/>
              <a:sym typeface="Space Grotesk"/>
            </a:endParaRPr>
          </a:p>
        </p:txBody>
      </p:sp>
      <p:cxnSp>
        <p:nvCxnSpPr>
          <p:cNvPr id="818" name="Google Shape;818;p76"/>
          <p:cNvCxnSpPr>
            <a:stCxn id="819"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20" name="Google Shape;820;p76"/>
          <p:cNvCxnSpPr>
            <a:endCxn id="821"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22" name="Google Shape;822;p7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823" name="Google Shape;823;p76"/>
          <p:cNvSpPr/>
          <p:nvPr/>
        </p:nvSpPr>
        <p:spPr>
          <a:xfrm>
            <a:off x="2308500" y="1479350"/>
            <a:ext cx="6015300" cy="2887800"/>
          </a:xfrm>
          <a:prstGeom prst="roundRect">
            <a:avLst>
              <a:gd fmla="val 10146" name="adj"/>
            </a:avLst>
          </a:pr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76"/>
          <p:cNvSpPr txBox="1"/>
          <p:nvPr/>
        </p:nvSpPr>
        <p:spPr>
          <a:xfrm>
            <a:off x="2343225" y="1547525"/>
            <a:ext cx="3654600" cy="119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Explaining everything that’s unfamiliar (dishes, ingredients, language) in a friendly way. Help features or instructional videos</a:t>
            </a:r>
            <a:endParaRPr>
              <a:solidFill>
                <a:srgbClr val="3C444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Ways for users to provide feedback if cultural context is inaccurate or missing</a:t>
            </a:r>
            <a:endParaRPr>
              <a:solidFill>
                <a:srgbClr val="3C444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Diversity of recipes included in results</a:t>
            </a:r>
            <a:endParaRPr>
              <a:solidFill>
                <a:srgbClr val="3C4442"/>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825" name="Google Shape;825;p76"/>
          <p:cNvSpPr txBox="1"/>
          <p:nvPr/>
        </p:nvSpPr>
        <p:spPr>
          <a:xfrm>
            <a:off x="3079575" y="1073450"/>
            <a:ext cx="36546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3FB29C"/>
                </a:solidFill>
                <a:latin typeface="Space Grotesk"/>
                <a:ea typeface="Space Grotesk"/>
                <a:cs typeface="Space Grotesk"/>
                <a:sym typeface="Space Grotesk"/>
              </a:rPr>
              <a:t>Embedded in Design</a:t>
            </a:r>
            <a:endParaRPr b="1">
              <a:solidFill>
                <a:srgbClr val="3FB29C"/>
              </a:solidFill>
              <a:latin typeface="Space Grotesk"/>
              <a:ea typeface="Space Grotesk"/>
              <a:cs typeface="Space Grotesk"/>
              <a:sym typeface="Space Grotesk"/>
            </a:endParaRPr>
          </a:p>
        </p:txBody>
      </p:sp>
      <p:sp>
        <p:nvSpPr>
          <p:cNvPr id="826" name="Google Shape;826;p76"/>
          <p:cNvSpPr txBox="1"/>
          <p:nvPr/>
        </p:nvSpPr>
        <p:spPr>
          <a:xfrm>
            <a:off x="5930025" y="1073450"/>
            <a:ext cx="2266500" cy="40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3FB29C"/>
                </a:solidFill>
                <a:latin typeface="Space Grotesk"/>
                <a:ea typeface="Space Grotesk"/>
                <a:cs typeface="Space Grotesk"/>
                <a:sym typeface="Space Grotesk"/>
              </a:rPr>
              <a:t>Potential conflicts</a:t>
            </a:r>
            <a:endParaRPr b="1">
              <a:solidFill>
                <a:srgbClr val="3FB29C"/>
              </a:solidFill>
              <a:latin typeface="Space Grotesk"/>
              <a:ea typeface="Space Grotesk"/>
              <a:cs typeface="Space Grotesk"/>
              <a:sym typeface="Space Grotesk"/>
            </a:endParaRPr>
          </a:p>
        </p:txBody>
      </p:sp>
      <p:sp>
        <p:nvSpPr>
          <p:cNvPr id="827" name="Google Shape;827;p76"/>
          <p:cNvSpPr txBox="1"/>
          <p:nvPr/>
        </p:nvSpPr>
        <p:spPr>
          <a:xfrm>
            <a:off x="173100" y="1834500"/>
            <a:ext cx="21354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200">
                <a:solidFill>
                  <a:srgbClr val="3C4442"/>
                </a:solidFill>
                <a:latin typeface="Space Grotesk"/>
                <a:ea typeface="Space Grotesk"/>
                <a:cs typeface="Space Grotesk"/>
                <a:sym typeface="Space Grotesk"/>
              </a:rPr>
              <a:t>Inclusivity</a:t>
            </a:r>
            <a:endParaRPr b="1" sz="2200">
              <a:solidFill>
                <a:srgbClr val="3C4442"/>
              </a:solidFill>
              <a:latin typeface="Space Grotesk"/>
              <a:ea typeface="Space Grotesk"/>
              <a:cs typeface="Space Grotesk"/>
              <a:sym typeface="Space Grotesk"/>
            </a:endParaRPr>
          </a:p>
        </p:txBody>
      </p:sp>
      <p:sp>
        <p:nvSpPr>
          <p:cNvPr id="828" name="Google Shape;828;p76"/>
          <p:cNvSpPr txBox="1"/>
          <p:nvPr/>
        </p:nvSpPr>
        <p:spPr>
          <a:xfrm>
            <a:off x="5540775" y="1772555"/>
            <a:ext cx="2308500" cy="7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829" name="Google Shape;829;p76"/>
          <p:cNvSpPr txBox="1"/>
          <p:nvPr/>
        </p:nvSpPr>
        <p:spPr>
          <a:xfrm>
            <a:off x="173100" y="3171372"/>
            <a:ext cx="21354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200">
                <a:solidFill>
                  <a:srgbClr val="3C4442"/>
                </a:solidFill>
                <a:latin typeface="Space Grotesk"/>
                <a:ea typeface="Space Grotesk"/>
                <a:cs typeface="Space Grotesk"/>
                <a:sym typeface="Space Grotesk"/>
              </a:rPr>
              <a:t>Utility</a:t>
            </a:r>
            <a:endParaRPr b="1" sz="2200">
              <a:solidFill>
                <a:srgbClr val="3C4442"/>
              </a:solidFill>
              <a:latin typeface="Space Grotesk"/>
              <a:ea typeface="Space Grotesk"/>
              <a:cs typeface="Space Grotesk"/>
              <a:sym typeface="Space Grotesk"/>
            </a:endParaRPr>
          </a:p>
        </p:txBody>
      </p:sp>
      <p:sp>
        <p:nvSpPr>
          <p:cNvPr id="830" name="Google Shape;830;p76"/>
          <p:cNvSpPr txBox="1"/>
          <p:nvPr/>
        </p:nvSpPr>
        <p:spPr>
          <a:xfrm>
            <a:off x="5651000" y="3017775"/>
            <a:ext cx="2638200" cy="675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Useful features can make an app feel less “fun” or game-like.</a:t>
            </a:r>
            <a:endParaRPr>
              <a:solidFill>
                <a:srgbClr val="3C444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May take away from the </a:t>
            </a:r>
            <a:r>
              <a:rPr b="1" lang="en">
                <a:solidFill>
                  <a:srgbClr val="3C4442"/>
                </a:solidFill>
                <a:latin typeface="Barlow Semi Condensed"/>
                <a:ea typeface="Barlow Semi Condensed"/>
                <a:cs typeface="Barlow Semi Condensed"/>
                <a:sym typeface="Barlow Semi Condensed"/>
              </a:rPr>
              <a:t>exploratory</a:t>
            </a:r>
            <a:r>
              <a:rPr lang="en">
                <a:solidFill>
                  <a:srgbClr val="3C4442"/>
                </a:solidFill>
                <a:latin typeface="Barlow Semi Condensed"/>
                <a:ea typeface="Barlow Semi Condensed"/>
                <a:cs typeface="Barlow Semi Condensed"/>
                <a:sym typeface="Barlow Semi Condensed"/>
              </a:rPr>
              <a:t> part of the app</a:t>
            </a:r>
            <a:endParaRPr>
              <a:solidFill>
                <a:srgbClr val="3C4442"/>
              </a:solidFill>
              <a:latin typeface="Barlow Semi Condensed"/>
              <a:ea typeface="Barlow Semi Condensed"/>
              <a:cs typeface="Barlow Semi Condensed"/>
              <a:sym typeface="Barlow Semi Condensed"/>
            </a:endParaRPr>
          </a:p>
        </p:txBody>
      </p:sp>
      <p:sp>
        <p:nvSpPr>
          <p:cNvPr id="831" name="Google Shape;831;p76"/>
          <p:cNvSpPr txBox="1"/>
          <p:nvPr/>
        </p:nvSpPr>
        <p:spPr>
          <a:xfrm>
            <a:off x="5963175" y="1834500"/>
            <a:ext cx="2266500" cy="6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832" name="Google Shape;832;p76"/>
          <p:cNvSpPr txBox="1"/>
          <p:nvPr/>
        </p:nvSpPr>
        <p:spPr>
          <a:xfrm>
            <a:off x="2343225" y="3043800"/>
            <a:ext cx="3654600" cy="119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Quick, accurate results after scanning</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Personalized to user’s dietary restrictions</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Effective sort features when looking up recipes</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Saved lists for grocery shopping, etc.</a:t>
            </a:r>
            <a:endParaRPr>
              <a:solidFill>
                <a:srgbClr val="3C4442"/>
              </a:solidFill>
              <a:latin typeface="Barlow Semi Condensed"/>
              <a:ea typeface="Barlow Semi Condensed"/>
              <a:cs typeface="Barlow Semi Condensed"/>
              <a:sym typeface="Barlow Semi Condensed"/>
            </a:endParaRPr>
          </a:p>
        </p:txBody>
      </p:sp>
      <p:sp>
        <p:nvSpPr>
          <p:cNvPr id="833" name="Google Shape;833;p76"/>
          <p:cNvSpPr txBox="1"/>
          <p:nvPr/>
        </p:nvSpPr>
        <p:spPr>
          <a:xfrm>
            <a:off x="5651000" y="1612663"/>
            <a:ext cx="2638200" cy="675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How to cater for expert users</a:t>
            </a:r>
            <a:endParaRPr>
              <a:solidFill>
                <a:srgbClr val="3C444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Risk of highlighting one culture over others</a:t>
            </a:r>
            <a:endParaRPr>
              <a:solidFill>
                <a:srgbClr val="3C444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Risk of wording sounding </a:t>
            </a:r>
            <a:br>
              <a:rPr lang="en">
                <a:solidFill>
                  <a:srgbClr val="3C4442"/>
                </a:solidFill>
                <a:latin typeface="Barlow Semi Condensed"/>
                <a:ea typeface="Barlow Semi Condensed"/>
                <a:cs typeface="Barlow Semi Condensed"/>
                <a:sym typeface="Barlow Semi Condensed"/>
              </a:rPr>
            </a:br>
            <a:r>
              <a:rPr lang="en">
                <a:solidFill>
                  <a:srgbClr val="3C4442"/>
                </a:solidFill>
                <a:latin typeface="Barlow Semi Condensed"/>
                <a:ea typeface="Barlow Semi Condensed"/>
                <a:cs typeface="Barlow Semi Condensed"/>
                <a:sym typeface="Barlow Semi Condensed"/>
              </a:rPr>
              <a:t>“lecture-y” vs. </a:t>
            </a:r>
            <a:r>
              <a:rPr b="1" lang="en">
                <a:solidFill>
                  <a:srgbClr val="3C4442"/>
                </a:solidFill>
                <a:latin typeface="Barlow Semi Condensed"/>
                <a:ea typeface="Barlow Semi Condensed"/>
                <a:cs typeface="Barlow Semi Condensed"/>
                <a:sym typeface="Barlow Semi Condensed"/>
              </a:rPr>
              <a:t>encouraging</a:t>
            </a:r>
            <a:endParaRPr b="1">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77"/>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Space Grotesk"/>
                <a:ea typeface="Space Grotesk"/>
                <a:cs typeface="Space Grotesk"/>
                <a:sym typeface="Space Grotesk"/>
              </a:rPr>
              <a:t>How will these values be implemented?</a:t>
            </a:r>
            <a:endParaRPr b="1" sz="2600">
              <a:latin typeface="Space Grotesk"/>
              <a:ea typeface="Space Grotesk"/>
              <a:cs typeface="Space Grotesk"/>
              <a:sym typeface="Space Grotesk"/>
            </a:endParaRPr>
          </a:p>
        </p:txBody>
      </p:sp>
      <p:cxnSp>
        <p:nvCxnSpPr>
          <p:cNvPr id="839" name="Google Shape;839;p77"/>
          <p:cNvCxnSpPr>
            <a:stCxn id="840"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41" name="Google Shape;841;p77"/>
          <p:cNvCxnSpPr>
            <a:endCxn id="842"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43" name="Google Shape;843;p7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844" name="Google Shape;844;p77"/>
          <p:cNvSpPr/>
          <p:nvPr/>
        </p:nvSpPr>
        <p:spPr>
          <a:xfrm>
            <a:off x="2308500" y="1479350"/>
            <a:ext cx="6015300" cy="2887800"/>
          </a:xfrm>
          <a:prstGeom prst="roundRect">
            <a:avLst>
              <a:gd fmla="val 10146" name="adj"/>
            </a:avLst>
          </a:pr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77"/>
          <p:cNvSpPr txBox="1"/>
          <p:nvPr/>
        </p:nvSpPr>
        <p:spPr>
          <a:xfrm>
            <a:off x="2343225" y="1547525"/>
            <a:ext cx="3654600" cy="119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Suggesting new recipes they haven’t explored before</a:t>
            </a:r>
            <a:endParaRPr>
              <a:solidFill>
                <a:srgbClr val="3C444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Recipe generator, lucky ingredient generator/surprise me feature</a:t>
            </a:r>
            <a:endParaRPr>
              <a:solidFill>
                <a:srgbClr val="3C4442"/>
              </a:solidFill>
              <a:latin typeface="Barlow Semi Condensed"/>
              <a:ea typeface="Barlow Semi Condensed"/>
              <a:cs typeface="Barlow Semi Condensed"/>
              <a:sym typeface="Barlow Semi Condensed"/>
            </a:endParaRPr>
          </a:p>
        </p:txBody>
      </p:sp>
      <p:sp>
        <p:nvSpPr>
          <p:cNvPr id="846" name="Google Shape;846;p77"/>
          <p:cNvSpPr txBox="1"/>
          <p:nvPr/>
        </p:nvSpPr>
        <p:spPr>
          <a:xfrm>
            <a:off x="2308500" y="1073450"/>
            <a:ext cx="3654600" cy="40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Space Grotesk"/>
                <a:ea typeface="Space Grotesk"/>
                <a:cs typeface="Space Grotesk"/>
                <a:sym typeface="Space Grotesk"/>
              </a:rPr>
              <a:t>Embedded in Design</a:t>
            </a:r>
            <a:endParaRPr b="1">
              <a:solidFill>
                <a:srgbClr val="3FB29C"/>
              </a:solidFill>
              <a:latin typeface="Space Grotesk"/>
              <a:ea typeface="Space Grotesk"/>
              <a:cs typeface="Space Grotesk"/>
              <a:sym typeface="Space Grotesk"/>
            </a:endParaRPr>
          </a:p>
        </p:txBody>
      </p:sp>
      <p:sp>
        <p:nvSpPr>
          <p:cNvPr id="847" name="Google Shape;847;p77"/>
          <p:cNvSpPr txBox="1"/>
          <p:nvPr/>
        </p:nvSpPr>
        <p:spPr>
          <a:xfrm>
            <a:off x="5930025" y="1073450"/>
            <a:ext cx="2266500" cy="40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FB29C"/>
                </a:solidFill>
                <a:latin typeface="Space Grotesk"/>
                <a:ea typeface="Space Grotesk"/>
                <a:cs typeface="Space Grotesk"/>
                <a:sym typeface="Space Grotesk"/>
              </a:rPr>
              <a:t>Potential conflicts</a:t>
            </a:r>
            <a:endParaRPr b="1">
              <a:solidFill>
                <a:srgbClr val="3FB29C"/>
              </a:solidFill>
              <a:latin typeface="Space Grotesk"/>
              <a:ea typeface="Space Grotesk"/>
              <a:cs typeface="Space Grotesk"/>
              <a:sym typeface="Space Grotesk"/>
            </a:endParaRPr>
          </a:p>
        </p:txBody>
      </p:sp>
      <p:sp>
        <p:nvSpPr>
          <p:cNvPr id="848" name="Google Shape;848;p77"/>
          <p:cNvSpPr txBox="1"/>
          <p:nvPr/>
        </p:nvSpPr>
        <p:spPr>
          <a:xfrm>
            <a:off x="173100" y="1834500"/>
            <a:ext cx="21354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200">
                <a:solidFill>
                  <a:srgbClr val="3C4442"/>
                </a:solidFill>
                <a:latin typeface="Space Grotesk"/>
                <a:ea typeface="Space Grotesk"/>
                <a:cs typeface="Space Grotesk"/>
                <a:sym typeface="Space Grotesk"/>
              </a:rPr>
              <a:t>Explorative</a:t>
            </a:r>
            <a:endParaRPr b="1" sz="2200">
              <a:solidFill>
                <a:srgbClr val="3C4442"/>
              </a:solidFill>
              <a:latin typeface="Space Grotesk"/>
              <a:ea typeface="Space Grotesk"/>
              <a:cs typeface="Space Grotesk"/>
              <a:sym typeface="Space Grotesk"/>
            </a:endParaRPr>
          </a:p>
        </p:txBody>
      </p:sp>
      <p:sp>
        <p:nvSpPr>
          <p:cNvPr id="849" name="Google Shape;849;p77"/>
          <p:cNvSpPr txBox="1"/>
          <p:nvPr/>
        </p:nvSpPr>
        <p:spPr>
          <a:xfrm>
            <a:off x="5540775" y="1772555"/>
            <a:ext cx="2308500" cy="7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850" name="Google Shape;850;p77"/>
          <p:cNvSpPr txBox="1"/>
          <p:nvPr/>
        </p:nvSpPr>
        <p:spPr>
          <a:xfrm>
            <a:off x="81550" y="3171375"/>
            <a:ext cx="22269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200">
                <a:solidFill>
                  <a:srgbClr val="3C4442"/>
                </a:solidFill>
                <a:latin typeface="Space Grotesk"/>
                <a:ea typeface="Space Grotesk"/>
                <a:cs typeface="Space Grotesk"/>
                <a:sym typeface="Space Grotesk"/>
              </a:rPr>
              <a:t>Encouraging</a:t>
            </a:r>
            <a:endParaRPr b="1" sz="2200">
              <a:solidFill>
                <a:srgbClr val="3C4442"/>
              </a:solidFill>
              <a:latin typeface="Space Grotesk"/>
              <a:ea typeface="Space Grotesk"/>
              <a:cs typeface="Space Grotesk"/>
              <a:sym typeface="Space Grotesk"/>
            </a:endParaRPr>
          </a:p>
        </p:txBody>
      </p:sp>
      <p:sp>
        <p:nvSpPr>
          <p:cNvPr id="851" name="Google Shape;851;p77"/>
          <p:cNvSpPr txBox="1"/>
          <p:nvPr/>
        </p:nvSpPr>
        <p:spPr>
          <a:xfrm>
            <a:off x="5651000" y="3041175"/>
            <a:ext cx="2638200" cy="675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Still want to encourage users to try new things and feel </a:t>
            </a:r>
            <a:r>
              <a:rPr b="1" lang="en">
                <a:solidFill>
                  <a:srgbClr val="3C4442"/>
                </a:solidFill>
                <a:latin typeface="Barlow Semi Condensed"/>
                <a:ea typeface="Barlow Semi Condensed"/>
                <a:cs typeface="Barlow Semi Condensed"/>
                <a:sym typeface="Barlow Semi Condensed"/>
              </a:rPr>
              <a:t>adventurous</a:t>
            </a:r>
            <a:r>
              <a:rPr lang="en">
                <a:solidFill>
                  <a:srgbClr val="3C4442"/>
                </a:solidFill>
                <a:latin typeface="Barlow Semi Condensed"/>
                <a:ea typeface="Barlow Semi Condensed"/>
                <a:cs typeface="Barlow Semi Condensed"/>
                <a:sym typeface="Barlow Semi Condensed"/>
              </a:rPr>
              <a:t>, while giving them enough guidance</a:t>
            </a:r>
            <a:endParaRPr>
              <a:solidFill>
                <a:srgbClr val="3C4442"/>
              </a:solidFill>
              <a:latin typeface="Barlow Semi Condensed"/>
              <a:ea typeface="Barlow Semi Condensed"/>
              <a:cs typeface="Barlow Semi Condensed"/>
              <a:sym typeface="Barlow Semi Condensed"/>
            </a:endParaRPr>
          </a:p>
        </p:txBody>
      </p:sp>
      <p:sp>
        <p:nvSpPr>
          <p:cNvPr id="852" name="Google Shape;852;p77"/>
          <p:cNvSpPr txBox="1"/>
          <p:nvPr/>
        </p:nvSpPr>
        <p:spPr>
          <a:xfrm>
            <a:off x="5963175" y="1834500"/>
            <a:ext cx="2266500" cy="6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853" name="Google Shape;853;p77"/>
          <p:cNvSpPr txBox="1"/>
          <p:nvPr/>
        </p:nvSpPr>
        <p:spPr>
          <a:xfrm>
            <a:off x="2343225" y="3043800"/>
            <a:ext cx="3654600" cy="119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Detailed tutorials and recipe lists</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Personalization for difficulty of recipe</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Stories of people succeeding with the dish or user feedback</a:t>
            </a:r>
            <a:endParaRPr>
              <a:solidFill>
                <a:schemeClr val="dk2"/>
              </a:solidFill>
              <a:latin typeface="Barlow Semi Condensed"/>
              <a:ea typeface="Barlow Semi Condensed"/>
              <a:cs typeface="Barlow Semi Condensed"/>
              <a:sym typeface="Barlow Semi Condensed"/>
            </a:endParaRPr>
          </a:p>
        </p:txBody>
      </p:sp>
      <p:sp>
        <p:nvSpPr>
          <p:cNvPr id="854" name="Google Shape;854;p77"/>
          <p:cNvSpPr txBox="1"/>
          <p:nvPr/>
        </p:nvSpPr>
        <p:spPr>
          <a:xfrm>
            <a:off x="5744175" y="1547513"/>
            <a:ext cx="2638200" cy="675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There is a trade-off to newness and being able to feel </a:t>
            </a:r>
            <a:r>
              <a:rPr b="1" lang="en">
                <a:solidFill>
                  <a:srgbClr val="3C4442"/>
                </a:solidFill>
                <a:latin typeface="Barlow Semi Condensed"/>
                <a:ea typeface="Barlow Semi Condensed"/>
                <a:cs typeface="Barlow Semi Condensed"/>
                <a:sym typeface="Barlow Semi Condensed"/>
              </a:rPr>
              <a:t>homey</a:t>
            </a:r>
            <a:r>
              <a:rPr lang="en">
                <a:solidFill>
                  <a:srgbClr val="3C4442"/>
                </a:solidFill>
                <a:latin typeface="Barlow Semi Condensed"/>
                <a:ea typeface="Barlow Semi Condensed"/>
                <a:cs typeface="Barlow Semi Condensed"/>
                <a:sym typeface="Barlow Semi Condensed"/>
              </a:rPr>
              <a:t>/ familiarity </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7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Space Grotesk"/>
                <a:ea typeface="Space Grotesk"/>
                <a:cs typeface="Space Grotesk"/>
                <a:sym typeface="Space Grotesk"/>
              </a:rPr>
              <a:t>How will these values be implemented?</a:t>
            </a:r>
            <a:endParaRPr b="1" sz="2600">
              <a:latin typeface="Space Grotesk"/>
              <a:ea typeface="Space Grotesk"/>
              <a:cs typeface="Space Grotesk"/>
              <a:sym typeface="Space Grotesk"/>
            </a:endParaRPr>
          </a:p>
        </p:txBody>
      </p:sp>
      <p:cxnSp>
        <p:nvCxnSpPr>
          <p:cNvPr id="860" name="Google Shape;860;p78"/>
          <p:cNvCxnSpPr>
            <a:stCxn id="861"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862" name="Google Shape;862;p78"/>
          <p:cNvCxnSpPr>
            <a:endCxn id="863"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864" name="Google Shape;864;p7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Dishcovery</a:t>
            </a:r>
            <a:endParaRPr/>
          </a:p>
        </p:txBody>
      </p:sp>
      <p:sp>
        <p:nvSpPr>
          <p:cNvPr id="865" name="Google Shape;865;p78"/>
          <p:cNvSpPr/>
          <p:nvPr/>
        </p:nvSpPr>
        <p:spPr>
          <a:xfrm>
            <a:off x="2308500" y="1479350"/>
            <a:ext cx="6015300" cy="2887800"/>
          </a:xfrm>
          <a:prstGeom prst="roundRect">
            <a:avLst>
              <a:gd fmla="val 10146" name="adj"/>
            </a:avLst>
          </a:prstGeom>
          <a:solidFill>
            <a:srgbClr val="A3E2D6"/>
          </a:solidFill>
          <a:ln cap="flat" cmpd="sng" w="9525">
            <a:solidFill>
              <a:srgbClr val="3C44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78"/>
          <p:cNvSpPr txBox="1"/>
          <p:nvPr/>
        </p:nvSpPr>
        <p:spPr>
          <a:xfrm>
            <a:off x="2343225" y="1547525"/>
            <a:ext cx="3654600" cy="119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Nailing the cultural touches/ insight that only people from the culture will know</a:t>
            </a:r>
            <a:endParaRPr>
              <a:solidFill>
                <a:srgbClr val="3C444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Including stories “from the kitchen” that bring the ingredients and culture close to home.</a:t>
            </a:r>
            <a:endParaRPr>
              <a:solidFill>
                <a:srgbClr val="3C4442"/>
              </a:solidFill>
              <a:latin typeface="Barlow Semi Condensed"/>
              <a:ea typeface="Barlow Semi Condensed"/>
              <a:cs typeface="Barlow Semi Condensed"/>
              <a:sym typeface="Barlow Semi Condensed"/>
            </a:endParaRPr>
          </a:p>
        </p:txBody>
      </p:sp>
      <p:sp>
        <p:nvSpPr>
          <p:cNvPr id="867" name="Google Shape;867;p78"/>
          <p:cNvSpPr txBox="1"/>
          <p:nvPr/>
        </p:nvSpPr>
        <p:spPr>
          <a:xfrm>
            <a:off x="2308500" y="1073450"/>
            <a:ext cx="3654600" cy="4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3FB29C"/>
                </a:solidFill>
                <a:latin typeface="Space Grotesk"/>
                <a:ea typeface="Space Grotesk"/>
                <a:cs typeface="Space Grotesk"/>
                <a:sym typeface="Space Grotesk"/>
              </a:rPr>
              <a:t>Implementation through design</a:t>
            </a:r>
            <a:endParaRPr b="1">
              <a:solidFill>
                <a:srgbClr val="3FB29C"/>
              </a:solidFill>
              <a:latin typeface="Space Grotesk"/>
              <a:ea typeface="Space Grotesk"/>
              <a:cs typeface="Space Grotesk"/>
              <a:sym typeface="Space Grotesk"/>
            </a:endParaRPr>
          </a:p>
        </p:txBody>
      </p:sp>
      <p:sp>
        <p:nvSpPr>
          <p:cNvPr id="868" name="Google Shape;868;p78"/>
          <p:cNvSpPr txBox="1"/>
          <p:nvPr/>
        </p:nvSpPr>
        <p:spPr>
          <a:xfrm>
            <a:off x="5930025" y="1073450"/>
            <a:ext cx="2266500" cy="40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3FB29C"/>
                </a:solidFill>
                <a:latin typeface="Space Grotesk"/>
                <a:ea typeface="Space Grotesk"/>
                <a:cs typeface="Space Grotesk"/>
                <a:sym typeface="Space Grotesk"/>
              </a:rPr>
              <a:t>Potential conflicts</a:t>
            </a:r>
            <a:endParaRPr b="1">
              <a:solidFill>
                <a:srgbClr val="3FB29C"/>
              </a:solidFill>
              <a:latin typeface="Space Grotesk"/>
              <a:ea typeface="Space Grotesk"/>
              <a:cs typeface="Space Grotesk"/>
              <a:sym typeface="Space Grotesk"/>
            </a:endParaRPr>
          </a:p>
        </p:txBody>
      </p:sp>
      <p:sp>
        <p:nvSpPr>
          <p:cNvPr id="869" name="Google Shape;869;p78"/>
          <p:cNvSpPr txBox="1"/>
          <p:nvPr/>
        </p:nvSpPr>
        <p:spPr>
          <a:xfrm>
            <a:off x="173100" y="1834500"/>
            <a:ext cx="21354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200">
                <a:solidFill>
                  <a:srgbClr val="3C4442"/>
                </a:solidFill>
                <a:latin typeface="Space Grotesk"/>
                <a:ea typeface="Space Grotesk"/>
                <a:cs typeface="Space Grotesk"/>
                <a:sym typeface="Space Grotesk"/>
              </a:rPr>
              <a:t>Homey</a:t>
            </a:r>
            <a:endParaRPr b="1" sz="2200">
              <a:solidFill>
                <a:srgbClr val="3C4442"/>
              </a:solidFill>
              <a:latin typeface="Space Grotesk"/>
              <a:ea typeface="Space Grotesk"/>
              <a:cs typeface="Space Grotesk"/>
              <a:sym typeface="Space Grotesk"/>
            </a:endParaRPr>
          </a:p>
        </p:txBody>
      </p:sp>
      <p:sp>
        <p:nvSpPr>
          <p:cNvPr id="870" name="Google Shape;870;p78"/>
          <p:cNvSpPr txBox="1"/>
          <p:nvPr/>
        </p:nvSpPr>
        <p:spPr>
          <a:xfrm>
            <a:off x="5540775" y="1772555"/>
            <a:ext cx="2308500" cy="7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871" name="Google Shape;871;p78"/>
          <p:cNvSpPr txBox="1"/>
          <p:nvPr/>
        </p:nvSpPr>
        <p:spPr>
          <a:xfrm>
            <a:off x="81550" y="3171375"/>
            <a:ext cx="2226900" cy="36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200">
                <a:solidFill>
                  <a:srgbClr val="3C4442"/>
                </a:solidFill>
                <a:latin typeface="Space Grotesk"/>
                <a:ea typeface="Space Grotesk"/>
                <a:cs typeface="Space Grotesk"/>
                <a:sym typeface="Space Grotesk"/>
              </a:rPr>
              <a:t>Educational</a:t>
            </a:r>
            <a:endParaRPr b="1" sz="2200">
              <a:solidFill>
                <a:srgbClr val="3C4442"/>
              </a:solidFill>
              <a:latin typeface="Space Grotesk"/>
              <a:ea typeface="Space Grotesk"/>
              <a:cs typeface="Space Grotesk"/>
              <a:sym typeface="Space Grotesk"/>
            </a:endParaRPr>
          </a:p>
        </p:txBody>
      </p:sp>
      <p:sp>
        <p:nvSpPr>
          <p:cNvPr id="872" name="Google Shape;872;p78"/>
          <p:cNvSpPr txBox="1"/>
          <p:nvPr/>
        </p:nvSpPr>
        <p:spPr>
          <a:xfrm>
            <a:off x="5685600" y="2864950"/>
            <a:ext cx="2638200" cy="675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We still want to make the app have </a:t>
            </a:r>
            <a:r>
              <a:rPr b="1" lang="en">
                <a:solidFill>
                  <a:srgbClr val="3C4442"/>
                </a:solidFill>
                <a:latin typeface="Barlow Semi Condensed"/>
                <a:ea typeface="Barlow Semi Condensed"/>
                <a:cs typeface="Barlow Semi Condensed"/>
                <a:sym typeface="Barlow Semi Condensed"/>
              </a:rPr>
              <a:t>high utility and spark a sense of adventure,</a:t>
            </a:r>
            <a:r>
              <a:rPr lang="en">
                <a:solidFill>
                  <a:srgbClr val="3C4442"/>
                </a:solidFill>
                <a:latin typeface="Barlow Semi Condensed"/>
                <a:ea typeface="Barlow Semi Condensed"/>
                <a:cs typeface="Barlow Semi Condensed"/>
                <a:sym typeface="Barlow Semi Condensed"/>
              </a:rPr>
              <a:t> while delivering information.</a:t>
            </a:r>
            <a:endParaRPr>
              <a:solidFill>
                <a:srgbClr val="3C4442"/>
              </a:solidFill>
              <a:latin typeface="Barlow Semi Condensed"/>
              <a:ea typeface="Barlow Semi Condensed"/>
              <a:cs typeface="Barlow Semi Condensed"/>
              <a:sym typeface="Barlow Semi Condensed"/>
            </a:endParaRPr>
          </a:p>
        </p:txBody>
      </p:sp>
      <p:sp>
        <p:nvSpPr>
          <p:cNvPr id="873" name="Google Shape;873;p78"/>
          <p:cNvSpPr txBox="1"/>
          <p:nvPr/>
        </p:nvSpPr>
        <p:spPr>
          <a:xfrm>
            <a:off x="5963175" y="1834500"/>
            <a:ext cx="2266500" cy="6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3C4442"/>
              </a:solidFill>
              <a:latin typeface="Barlow Semi Condensed"/>
              <a:ea typeface="Barlow Semi Condensed"/>
              <a:cs typeface="Barlow Semi Condensed"/>
              <a:sym typeface="Barlow Semi Condensed"/>
            </a:endParaRPr>
          </a:p>
        </p:txBody>
      </p:sp>
      <p:sp>
        <p:nvSpPr>
          <p:cNvPr id="874" name="Google Shape;874;p78"/>
          <p:cNvSpPr txBox="1"/>
          <p:nvPr/>
        </p:nvSpPr>
        <p:spPr>
          <a:xfrm>
            <a:off x="2343225" y="2869338"/>
            <a:ext cx="3654600" cy="119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Enriching results screen upon scanning, filled with content that is relevant and cultural.</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Translation services to </a:t>
            </a:r>
            <a:r>
              <a:rPr lang="en">
                <a:solidFill>
                  <a:schemeClr val="dk2"/>
                </a:solidFill>
                <a:latin typeface="Barlow Semi Condensed"/>
                <a:ea typeface="Barlow Semi Condensed"/>
                <a:cs typeface="Barlow Semi Condensed"/>
                <a:sym typeface="Barlow Semi Condensed"/>
              </a:rPr>
              <a:t>accommodate</a:t>
            </a:r>
            <a:r>
              <a:rPr lang="en">
                <a:solidFill>
                  <a:schemeClr val="dk2"/>
                </a:solidFill>
                <a:latin typeface="Barlow Semi Condensed"/>
                <a:ea typeface="Barlow Semi Condensed"/>
                <a:cs typeface="Barlow Semi Condensed"/>
                <a:sym typeface="Barlow Semi Condensed"/>
              </a:rPr>
              <a:t> for all types of users</a:t>
            </a:r>
            <a:endParaRPr>
              <a:solidFill>
                <a:schemeClr val="dk2"/>
              </a:solidFill>
              <a:latin typeface="Barlow Semi Condensed"/>
              <a:ea typeface="Barlow Semi Condensed"/>
              <a:cs typeface="Barlow Semi Condensed"/>
              <a:sym typeface="Barlow Semi Condensed"/>
            </a:endParaRPr>
          </a:p>
          <a:p>
            <a:pPr indent="-317500" lvl="0" marL="457200" rtl="0" algn="l">
              <a:spcBef>
                <a:spcPts val="0"/>
              </a:spcBef>
              <a:spcAft>
                <a:spcPts val="0"/>
              </a:spcAft>
              <a:buClr>
                <a:schemeClr val="dk2"/>
              </a:buClr>
              <a:buSzPts val="1400"/>
              <a:buFont typeface="Barlow Semi Condensed"/>
              <a:buChar char="●"/>
            </a:pPr>
            <a:r>
              <a:rPr lang="en">
                <a:solidFill>
                  <a:schemeClr val="dk2"/>
                </a:solidFill>
                <a:latin typeface="Barlow Semi Condensed"/>
                <a:ea typeface="Barlow Semi Condensed"/>
                <a:cs typeface="Barlow Semi Condensed"/>
                <a:sym typeface="Barlow Semi Condensed"/>
              </a:rPr>
              <a:t>Cultural stories “from the kitchen”</a:t>
            </a:r>
            <a:endParaRPr>
              <a:solidFill>
                <a:schemeClr val="dk2"/>
              </a:solidFill>
              <a:latin typeface="Barlow Semi Condensed"/>
              <a:ea typeface="Barlow Semi Condensed"/>
              <a:cs typeface="Barlow Semi Condensed"/>
              <a:sym typeface="Barlow Semi Condensed"/>
            </a:endParaRPr>
          </a:p>
        </p:txBody>
      </p:sp>
      <p:sp>
        <p:nvSpPr>
          <p:cNvPr id="875" name="Google Shape;875;p78"/>
          <p:cNvSpPr txBox="1"/>
          <p:nvPr/>
        </p:nvSpPr>
        <p:spPr>
          <a:xfrm>
            <a:off x="5744175" y="1547513"/>
            <a:ext cx="2638200" cy="675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C4442"/>
              </a:buClr>
              <a:buSzPts val="1400"/>
              <a:buFont typeface="Barlow Semi Condensed"/>
              <a:buChar char="●"/>
            </a:pPr>
            <a:r>
              <a:rPr lang="en">
                <a:solidFill>
                  <a:srgbClr val="3C4442"/>
                </a:solidFill>
                <a:latin typeface="Barlow Semi Condensed"/>
                <a:ea typeface="Barlow Semi Condensed"/>
                <a:cs typeface="Barlow Semi Condensed"/>
                <a:sym typeface="Barlow Semi Condensed"/>
              </a:rPr>
              <a:t>Could compete with </a:t>
            </a:r>
            <a:r>
              <a:rPr b="1" lang="en">
                <a:solidFill>
                  <a:srgbClr val="3C4442"/>
                </a:solidFill>
                <a:latin typeface="Barlow Semi Condensed"/>
                <a:ea typeface="Barlow Semi Condensed"/>
                <a:cs typeface="Barlow Semi Condensed"/>
                <a:sym typeface="Barlow Semi Condensed"/>
              </a:rPr>
              <a:t>exploring</a:t>
            </a:r>
            <a:r>
              <a:rPr lang="en">
                <a:solidFill>
                  <a:srgbClr val="3C4442"/>
                </a:solidFill>
                <a:latin typeface="Barlow Semi Condensed"/>
                <a:ea typeface="Barlow Semi Condensed"/>
                <a:cs typeface="Barlow Semi Condensed"/>
                <a:sym typeface="Barlow Semi Condensed"/>
              </a:rPr>
              <a:t> new cultures and adventurous values</a:t>
            </a:r>
            <a:endParaRPr>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 Food Lover Minitheme by Slidesgo">
  <a:themeElements>
    <a:clrScheme name="Simple Light">
      <a:dk1>
        <a:srgbClr val="E1FAF5"/>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 Food Lover Minitheme by Slidesgo">
  <a:themeElements>
    <a:clrScheme name="Simple Light">
      <a:dk1>
        <a:srgbClr val="A3E2D6"/>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