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Lexend SemiBold"/>
      <p:regular r:id="rId42"/>
      <p:bold r:id="rId43"/>
    </p:embeddedFont>
    <p:embeddedFont>
      <p:font typeface="Amatic SC"/>
      <p:regular r:id="rId44"/>
      <p:bold r:id="rId45"/>
    </p:embeddedFont>
    <p:embeddedFont>
      <p:font typeface="Lexend"/>
      <p:regular r:id="rId46"/>
      <p:bold r:id="rId47"/>
    </p:embeddedFont>
    <p:embeddedFont>
      <p:font typeface="Fira Sans Extra Condensed SemiBold"/>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LexendSemiBold-regular.fntdata"/><Relationship Id="rId41" Type="http://schemas.openxmlformats.org/officeDocument/2006/relationships/slide" Target="slides/slide36.xml"/><Relationship Id="rId44" Type="http://schemas.openxmlformats.org/officeDocument/2006/relationships/font" Target="fonts/AmaticSC-regular.fntdata"/><Relationship Id="rId43" Type="http://schemas.openxmlformats.org/officeDocument/2006/relationships/font" Target="fonts/LexendSemiBold-bold.fntdata"/><Relationship Id="rId46" Type="http://schemas.openxmlformats.org/officeDocument/2006/relationships/font" Target="fonts/Lexend-regular.fntdata"/><Relationship Id="rId45" Type="http://schemas.openxmlformats.org/officeDocument/2006/relationships/font" Target="fonts/AmaticSC-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FiraSansExtraCondensedSemiBold-regular.fntdata"/><Relationship Id="rId47" Type="http://schemas.openxmlformats.org/officeDocument/2006/relationships/font" Target="fonts/Lexend-bold.fntdata"/><Relationship Id="rId49" Type="http://schemas.openxmlformats.org/officeDocument/2006/relationships/font" Target="fonts/FiraSansExtraCondensedSemiBol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FiraSansExtraCondensedSemiBold-boldItalic.fntdata"/><Relationship Id="rId50" Type="http://schemas.openxmlformats.org/officeDocument/2006/relationships/font" Target="fonts/FiraSansExtraCondensedSemi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777376275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777376275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827f2e27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827f2e27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827f2e27c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827f2e27c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827f2e27c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827f2e27c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827f2e27cd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827f2e27c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827f2e27cd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827f2e27c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81233691d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81233691d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81233691d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81233691d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81233691d2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81233691d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81233691d2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81233691d2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81233691d2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81233691d2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777376275b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1777376275b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81233691d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81233691d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81233691d2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81233691d2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81233691d2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81233691d2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81233691d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81233691d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84ccb591d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84ccb591d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84ccb591dd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84ccb591dd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84ccb591dd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84ccb591d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81233691d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81233691d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841bd74c2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841bd74c2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841bd74c2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841bd74c2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777376275b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777376275b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841bd74c2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841bd74c2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81233691d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81233691d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841bd74c2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841bd74c2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841bd74c2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841bd74c2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841bd74c25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841bd74c25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81233691d2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81233691d2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81233691d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81233691d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777376275b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777376275b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Problem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777376275b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777376275b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777376275b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777376275b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777376275b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777376275b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777376275b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777376275b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827f2e27c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827f2e27c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B4CCB6"/>
        </a:solidFill>
      </p:bgPr>
    </p:bg>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Font typeface="Lexend"/>
              <a:buNone/>
              <a:defRPr>
                <a:latin typeface="Lexend"/>
                <a:ea typeface="Lexend"/>
                <a:cs typeface="Lexend"/>
                <a:sym typeface="Lexe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Font typeface="Lexend"/>
              <a:buChar char="●"/>
              <a:defRPr>
                <a:latin typeface="Lexend"/>
                <a:ea typeface="Lexend"/>
                <a:cs typeface="Lexend"/>
                <a:sym typeface="Lexend"/>
              </a:defRPr>
            </a:lvl1pPr>
            <a:lvl2pPr indent="-317500" lvl="1" marL="914400">
              <a:spcBef>
                <a:spcPts val="0"/>
              </a:spcBef>
              <a:spcAft>
                <a:spcPts val="0"/>
              </a:spcAft>
              <a:buSzPts val="1400"/>
              <a:buFont typeface="Lexend"/>
              <a:buChar char="○"/>
              <a:defRPr>
                <a:latin typeface="Lexend"/>
                <a:ea typeface="Lexend"/>
                <a:cs typeface="Lexend"/>
                <a:sym typeface="Lexend"/>
              </a:defRPr>
            </a:lvl2pPr>
            <a:lvl3pPr indent="-317500" lvl="2" marL="1371600">
              <a:spcBef>
                <a:spcPts val="0"/>
              </a:spcBef>
              <a:spcAft>
                <a:spcPts val="0"/>
              </a:spcAft>
              <a:buSzPts val="1400"/>
              <a:buFont typeface="Lexend"/>
              <a:buChar char="■"/>
              <a:defRPr>
                <a:latin typeface="Lexend"/>
                <a:ea typeface="Lexend"/>
                <a:cs typeface="Lexend"/>
                <a:sym typeface="Lexend"/>
              </a:defRPr>
            </a:lvl3pPr>
            <a:lvl4pPr indent="-317500" lvl="3" marL="1828800">
              <a:spcBef>
                <a:spcPts val="0"/>
              </a:spcBef>
              <a:spcAft>
                <a:spcPts val="0"/>
              </a:spcAft>
              <a:buSzPts val="1400"/>
              <a:buFont typeface="Lexend"/>
              <a:buChar char="●"/>
              <a:defRPr>
                <a:latin typeface="Lexend"/>
                <a:ea typeface="Lexend"/>
                <a:cs typeface="Lexend"/>
                <a:sym typeface="Lexend"/>
              </a:defRPr>
            </a:lvl4pPr>
            <a:lvl5pPr indent="-317500" lvl="4" marL="2286000">
              <a:spcBef>
                <a:spcPts val="0"/>
              </a:spcBef>
              <a:spcAft>
                <a:spcPts val="0"/>
              </a:spcAft>
              <a:buSzPts val="1400"/>
              <a:buFont typeface="Lexend"/>
              <a:buChar char="○"/>
              <a:defRPr>
                <a:latin typeface="Lexend"/>
                <a:ea typeface="Lexend"/>
                <a:cs typeface="Lexend"/>
                <a:sym typeface="Lexend"/>
              </a:defRPr>
            </a:lvl5pPr>
            <a:lvl6pPr indent="-317500" lvl="5" marL="2743200">
              <a:spcBef>
                <a:spcPts val="0"/>
              </a:spcBef>
              <a:spcAft>
                <a:spcPts val="0"/>
              </a:spcAft>
              <a:buSzPts val="1400"/>
              <a:buFont typeface="Lexend"/>
              <a:buChar char="■"/>
              <a:defRPr>
                <a:latin typeface="Lexend"/>
                <a:ea typeface="Lexend"/>
                <a:cs typeface="Lexend"/>
                <a:sym typeface="Lexend"/>
              </a:defRPr>
            </a:lvl6pPr>
            <a:lvl7pPr indent="-317500" lvl="6" marL="3200400">
              <a:spcBef>
                <a:spcPts val="0"/>
              </a:spcBef>
              <a:spcAft>
                <a:spcPts val="0"/>
              </a:spcAft>
              <a:buSzPts val="1400"/>
              <a:buFont typeface="Lexend"/>
              <a:buChar char="●"/>
              <a:defRPr>
                <a:latin typeface="Lexend"/>
                <a:ea typeface="Lexend"/>
                <a:cs typeface="Lexend"/>
                <a:sym typeface="Lexend"/>
              </a:defRPr>
            </a:lvl7pPr>
            <a:lvl8pPr indent="-317500" lvl="7" marL="3657600">
              <a:spcBef>
                <a:spcPts val="0"/>
              </a:spcBef>
              <a:spcAft>
                <a:spcPts val="0"/>
              </a:spcAft>
              <a:buSzPts val="1400"/>
              <a:buFont typeface="Lexend"/>
              <a:buChar char="○"/>
              <a:defRPr>
                <a:latin typeface="Lexend"/>
                <a:ea typeface="Lexend"/>
                <a:cs typeface="Lexend"/>
                <a:sym typeface="Lexend"/>
              </a:defRPr>
            </a:lvl8pPr>
            <a:lvl9pPr indent="-317500" lvl="8" marL="4114800">
              <a:spcBef>
                <a:spcPts val="0"/>
              </a:spcBef>
              <a:spcAft>
                <a:spcPts val="0"/>
              </a:spcAft>
              <a:buSzPts val="1400"/>
              <a:buFont typeface="Lexend"/>
              <a:buChar char="■"/>
              <a:defRPr>
                <a:latin typeface="Lexend"/>
                <a:ea typeface="Lexend"/>
                <a:cs typeface="Lexend"/>
                <a:sym typeface="Lexend"/>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B4CCB6"/>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22.png"/><Relationship Id="rId5" Type="http://schemas.openxmlformats.org/officeDocument/2006/relationships/image" Target="../media/image12.png"/><Relationship Id="rId6" Type="http://schemas.openxmlformats.org/officeDocument/2006/relationships/image" Target="../media/image14.png"/><Relationship Id="rId7" Type="http://schemas.openxmlformats.org/officeDocument/2006/relationships/image" Target="../media/image18.png"/><Relationship Id="rId8"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23.png"/><Relationship Id="rId7"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28.png"/><Relationship Id="rId7" Type="http://schemas.openxmlformats.org/officeDocument/2006/relationships/image" Target="../media/image30.png"/><Relationship Id="rId8"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1.png"/><Relationship Id="rId4" Type="http://schemas.openxmlformats.org/officeDocument/2006/relationships/image" Target="../media/image25.png"/><Relationship Id="rId5" Type="http://schemas.openxmlformats.org/officeDocument/2006/relationships/image" Target="../media/image33.png"/><Relationship Id="rId6" Type="http://schemas.openxmlformats.org/officeDocument/2006/relationships/image" Target="../media/image32.png"/><Relationship Id="rId7" Type="http://schemas.openxmlformats.org/officeDocument/2006/relationships/image" Target="../media/image35.png"/><Relationship Id="rId8"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8.png"/><Relationship Id="rId4" Type="http://schemas.openxmlformats.org/officeDocument/2006/relationships/image" Target="../media/image25.png"/><Relationship Id="rId11" Type="http://schemas.openxmlformats.org/officeDocument/2006/relationships/image" Target="../media/image44.png"/><Relationship Id="rId10" Type="http://schemas.openxmlformats.org/officeDocument/2006/relationships/image" Target="../media/image41.png"/><Relationship Id="rId12" Type="http://schemas.openxmlformats.org/officeDocument/2006/relationships/image" Target="../media/image39.png"/><Relationship Id="rId9"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43.png"/><Relationship Id="rId7" Type="http://schemas.openxmlformats.org/officeDocument/2006/relationships/image" Target="../media/image42.png"/><Relationship Id="rId8"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www.figma.com/proto/wiNsBl88RIobAiH8NeEOMg/Lucidly?node-id=1%3A2&amp;scaling=scale-down&amp;page-id=0%3A1&amp;starting-point-node-id=1%3A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sp>
        <p:nvSpPr>
          <p:cNvPr id="54" name="Google Shape;54;p13"/>
          <p:cNvSpPr txBox="1"/>
          <p:nvPr/>
        </p:nvSpPr>
        <p:spPr>
          <a:xfrm>
            <a:off x="2663806" y="1039000"/>
            <a:ext cx="3392700" cy="24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800">
              <a:solidFill>
                <a:srgbClr val="595959"/>
              </a:solidFill>
              <a:latin typeface="Fira Sans Extra Condensed SemiBold"/>
              <a:ea typeface="Fira Sans Extra Condensed SemiBold"/>
              <a:cs typeface="Fira Sans Extra Condensed SemiBold"/>
              <a:sym typeface="Fira Sans Extra Condensed SemiBold"/>
            </a:endParaRPr>
          </a:p>
          <a:p>
            <a:pPr indent="0" lvl="0" marL="0" rtl="0" algn="ctr">
              <a:spcBef>
                <a:spcPts val="0"/>
              </a:spcBef>
              <a:spcAft>
                <a:spcPts val="0"/>
              </a:spcAft>
              <a:buNone/>
            </a:pPr>
            <a:r>
              <a:rPr lang="en" sz="2700">
                <a:solidFill>
                  <a:srgbClr val="595959"/>
                </a:solidFill>
                <a:latin typeface="Lexend SemiBold"/>
                <a:ea typeface="Lexend SemiBold"/>
                <a:cs typeface="Lexend SemiBold"/>
                <a:sym typeface="Lexend SemiBold"/>
              </a:rPr>
              <a:t>Interactive Medium-Fi Prototype (Checkpoint)</a:t>
            </a:r>
            <a:endParaRPr sz="2700">
              <a:solidFill>
                <a:srgbClr val="595959"/>
              </a:solidFill>
              <a:latin typeface="Lexend SemiBold"/>
              <a:ea typeface="Lexend SemiBold"/>
              <a:cs typeface="Lexend SemiBold"/>
              <a:sym typeface="Lexend SemiBold"/>
            </a:endParaRPr>
          </a:p>
          <a:p>
            <a:pPr indent="0" lvl="0" marL="0" rtl="0" algn="ctr">
              <a:spcBef>
                <a:spcPts val="0"/>
              </a:spcBef>
              <a:spcAft>
                <a:spcPts val="0"/>
              </a:spcAft>
              <a:buNone/>
            </a:pPr>
            <a:r>
              <a:t/>
            </a:r>
            <a:endParaRPr sz="2900">
              <a:solidFill>
                <a:srgbClr val="595959"/>
              </a:solidFill>
              <a:latin typeface="Lexend SemiBold"/>
              <a:ea typeface="Lexend SemiBold"/>
              <a:cs typeface="Lexend SemiBold"/>
              <a:sym typeface="Lexend SemiBold"/>
            </a:endParaRPr>
          </a:p>
        </p:txBody>
      </p:sp>
      <p:sp>
        <p:nvSpPr>
          <p:cNvPr id="55" name="Google Shape;55;p13"/>
          <p:cNvSpPr txBox="1"/>
          <p:nvPr/>
        </p:nvSpPr>
        <p:spPr>
          <a:xfrm>
            <a:off x="2663806" y="3658725"/>
            <a:ext cx="3392700" cy="38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595959"/>
                </a:solidFill>
                <a:latin typeface="Lexend"/>
                <a:ea typeface="Lexend"/>
                <a:cs typeface="Lexend"/>
                <a:sym typeface="Lexend"/>
              </a:rPr>
              <a:t>Maya Harvey, Jonathan Affeld, Janelle Rudolph, Gayatridevi Tarcar</a:t>
            </a:r>
            <a:endParaRPr sz="1600">
              <a:solidFill>
                <a:srgbClr val="595959"/>
              </a:solidFill>
              <a:latin typeface="Lexend"/>
              <a:ea typeface="Lexend"/>
              <a:cs typeface="Lexend"/>
              <a:sym typeface="Lexend"/>
            </a:endParaRPr>
          </a:p>
        </p:txBody>
      </p:sp>
      <p:cxnSp>
        <p:nvCxnSpPr>
          <p:cNvPr id="56" name="Google Shape;56;p13"/>
          <p:cNvCxnSpPr/>
          <p:nvPr/>
        </p:nvCxnSpPr>
        <p:spPr>
          <a:xfrm>
            <a:off x="3857213" y="3658725"/>
            <a:ext cx="1005900" cy="0"/>
          </a:xfrm>
          <a:prstGeom prst="straightConnector1">
            <a:avLst/>
          </a:prstGeom>
          <a:noFill/>
          <a:ln cap="flat" cmpd="sng" w="19050">
            <a:solidFill>
              <a:schemeClr val="dk2"/>
            </a:solidFill>
            <a:prstDash val="solid"/>
            <a:round/>
            <a:headEnd len="med" w="med" type="none"/>
            <a:tailEnd len="med" w="med" type="none"/>
          </a:ln>
        </p:spPr>
      </p:cxnSp>
      <p:pic>
        <p:nvPicPr>
          <p:cNvPr id="57" name="Google Shape;57;p13"/>
          <p:cNvPicPr preferRelativeResize="0"/>
          <p:nvPr/>
        </p:nvPicPr>
        <p:blipFill rotWithShape="1">
          <a:blip r:embed="rId3">
            <a:alphaModFix/>
          </a:blip>
          <a:srcRect b="11125" l="0" r="0" t="15241"/>
          <a:stretch/>
        </p:blipFill>
        <p:spPr>
          <a:xfrm>
            <a:off x="2533188" y="351925"/>
            <a:ext cx="4077626" cy="1601549"/>
          </a:xfrm>
          <a:prstGeom prst="rect">
            <a:avLst/>
          </a:prstGeom>
          <a:noFill/>
          <a:ln>
            <a:noFill/>
          </a:ln>
        </p:spPr>
      </p:pic>
      <p:cxnSp>
        <p:nvCxnSpPr>
          <p:cNvPr id="58" name="Google Shape;58;p13"/>
          <p:cNvCxnSpPr/>
          <p:nvPr/>
        </p:nvCxnSpPr>
        <p:spPr>
          <a:xfrm>
            <a:off x="3857213" y="1838450"/>
            <a:ext cx="10059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CCB6"/>
        </a:solidFill>
      </p:bgPr>
    </p:bg>
    <p:spTree>
      <p:nvGrpSpPr>
        <p:cNvPr id="111" name="Shape 111"/>
        <p:cNvGrpSpPr/>
        <p:nvPr/>
      </p:nvGrpSpPr>
      <p:grpSpPr>
        <a:xfrm>
          <a:off x="0" y="0"/>
          <a:ext cx="0" cy="0"/>
          <a:chOff x="0" y="0"/>
          <a:chExt cx="0" cy="0"/>
        </a:xfrm>
      </p:grpSpPr>
      <p:sp>
        <p:nvSpPr>
          <p:cNvPr id="112" name="Google Shape;112;p22"/>
          <p:cNvSpPr txBox="1"/>
          <p:nvPr/>
        </p:nvSpPr>
        <p:spPr>
          <a:xfrm>
            <a:off x="311700" y="675150"/>
            <a:ext cx="2975100" cy="4192800"/>
          </a:xfrm>
          <a:prstGeom prst="rect">
            <a:avLst/>
          </a:prstGeom>
          <a:no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0"/>
              </a:spcAft>
              <a:buNone/>
            </a:pPr>
            <a:r>
              <a:rPr b="1" lang="en" sz="4200">
                <a:solidFill>
                  <a:srgbClr val="595959"/>
                </a:solidFill>
                <a:latin typeface="Lexend"/>
                <a:ea typeface="Lexend"/>
                <a:cs typeface="Lexend"/>
                <a:sym typeface="Lexend"/>
              </a:rPr>
              <a:t>Values Encoded</a:t>
            </a:r>
            <a:endParaRPr b="1" sz="4200">
              <a:solidFill>
                <a:srgbClr val="595959"/>
              </a:solidFill>
              <a:latin typeface="Lexend"/>
              <a:ea typeface="Lexend"/>
              <a:cs typeface="Lexend"/>
              <a:sym typeface="Lexend"/>
            </a:endParaRPr>
          </a:p>
        </p:txBody>
      </p:sp>
      <p:sp>
        <p:nvSpPr>
          <p:cNvPr id="113" name="Google Shape;113;p22"/>
          <p:cNvSpPr txBox="1"/>
          <p:nvPr/>
        </p:nvSpPr>
        <p:spPr>
          <a:xfrm>
            <a:off x="3766575" y="346450"/>
            <a:ext cx="5065500" cy="45216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a:solidFill>
                  <a:srgbClr val="595959"/>
                </a:solidFill>
                <a:latin typeface="Lexend"/>
                <a:ea typeface="Lexend"/>
                <a:cs typeface="Lexend"/>
                <a:sym typeface="Lexend"/>
              </a:rPr>
              <a:t>Privacy and Agency</a:t>
            </a:r>
            <a:endParaRPr b="1">
              <a:solidFill>
                <a:srgbClr val="595959"/>
              </a:solidFill>
              <a:latin typeface="Lexend"/>
              <a:ea typeface="Lexend"/>
              <a:cs typeface="Lexend"/>
              <a:sym typeface="Lexend"/>
            </a:endParaRPr>
          </a:p>
          <a:p>
            <a:pPr indent="0" lvl="0" marL="457200" rtl="0" algn="ctr">
              <a:lnSpc>
                <a:spcPct val="115000"/>
              </a:lnSpc>
              <a:spcBef>
                <a:spcPts val="1000"/>
              </a:spcBef>
              <a:spcAft>
                <a:spcPts val="0"/>
              </a:spcAft>
              <a:buNone/>
            </a:pPr>
            <a:r>
              <a:rPr lang="en">
                <a:solidFill>
                  <a:srgbClr val="595959"/>
                </a:solidFill>
                <a:latin typeface="Lexend"/>
                <a:ea typeface="Lexend"/>
                <a:cs typeface="Lexend"/>
                <a:sym typeface="Lexend"/>
              </a:rPr>
              <a:t>We want our users to feel safe and in control while sharing their personal health information with us.</a:t>
            </a:r>
            <a:endParaRPr>
              <a:solidFill>
                <a:srgbClr val="595959"/>
              </a:solidFill>
              <a:latin typeface="Lexend"/>
              <a:ea typeface="Lexend"/>
              <a:cs typeface="Lexend"/>
              <a:sym typeface="Lexend"/>
            </a:endParaRPr>
          </a:p>
          <a:p>
            <a:pPr indent="0" lvl="0" marL="0" rtl="0" algn="ctr">
              <a:lnSpc>
                <a:spcPct val="115000"/>
              </a:lnSpc>
              <a:spcBef>
                <a:spcPts val="1000"/>
              </a:spcBef>
              <a:spcAft>
                <a:spcPts val="0"/>
              </a:spcAft>
              <a:buNone/>
            </a:pPr>
            <a:r>
              <a:t/>
            </a:r>
            <a:endParaRPr>
              <a:solidFill>
                <a:srgbClr val="595959"/>
              </a:solidFill>
              <a:latin typeface="Lexend"/>
              <a:ea typeface="Lexend"/>
              <a:cs typeface="Lexend"/>
              <a:sym typeface="Lexend"/>
            </a:endParaRPr>
          </a:p>
          <a:p>
            <a:pPr indent="0" lvl="0" marL="0" rtl="0" algn="ctr">
              <a:lnSpc>
                <a:spcPct val="115000"/>
              </a:lnSpc>
              <a:spcBef>
                <a:spcPts val="1000"/>
              </a:spcBef>
              <a:spcAft>
                <a:spcPts val="0"/>
              </a:spcAft>
              <a:buNone/>
            </a:pPr>
            <a:r>
              <a:rPr b="1" lang="en">
                <a:solidFill>
                  <a:srgbClr val="595959"/>
                </a:solidFill>
                <a:latin typeface="Lexend"/>
                <a:ea typeface="Lexend"/>
                <a:cs typeface="Lexend"/>
                <a:sym typeface="Lexend"/>
              </a:rPr>
              <a:t>Community Support</a:t>
            </a:r>
            <a:endParaRPr b="1">
              <a:solidFill>
                <a:srgbClr val="595959"/>
              </a:solidFill>
              <a:latin typeface="Lexend"/>
              <a:ea typeface="Lexend"/>
              <a:cs typeface="Lexend"/>
              <a:sym typeface="Lexend"/>
            </a:endParaRPr>
          </a:p>
          <a:p>
            <a:pPr indent="0" lvl="0" marL="457200" rtl="0" algn="ctr">
              <a:lnSpc>
                <a:spcPct val="115000"/>
              </a:lnSpc>
              <a:spcBef>
                <a:spcPts val="1000"/>
              </a:spcBef>
              <a:spcAft>
                <a:spcPts val="0"/>
              </a:spcAft>
              <a:buNone/>
            </a:pPr>
            <a:r>
              <a:rPr lang="en">
                <a:solidFill>
                  <a:srgbClr val="595959"/>
                </a:solidFill>
                <a:latin typeface="Lexend"/>
                <a:ea typeface="Lexend"/>
                <a:cs typeface="Lexend"/>
                <a:sym typeface="Lexend"/>
              </a:rPr>
              <a:t>We want our users to discuss their symptoms with their community to foster a more supportive, open discourse around medical conditions.</a:t>
            </a:r>
            <a:endParaRPr>
              <a:solidFill>
                <a:srgbClr val="595959"/>
              </a:solidFill>
              <a:latin typeface="Lexend"/>
              <a:ea typeface="Lexend"/>
              <a:cs typeface="Lexend"/>
              <a:sym typeface="Lexend"/>
            </a:endParaRPr>
          </a:p>
          <a:p>
            <a:pPr indent="0" lvl="0" marL="0" rtl="0" algn="ctr">
              <a:lnSpc>
                <a:spcPct val="115000"/>
              </a:lnSpc>
              <a:spcBef>
                <a:spcPts val="1000"/>
              </a:spcBef>
              <a:spcAft>
                <a:spcPts val="0"/>
              </a:spcAft>
              <a:buNone/>
            </a:pPr>
            <a:r>
              <a:t/>
            </a:r>
            <a:endParaRPr>
              <a:solidFill>
                <a:srgbClr val="595959"/>
              </a:solidFill>
              <a:latin typeface="Lexend"/>
              <a:ea typeface="Lexend"/>
              <a:cs typeface="Lexend"/>
              <a:sym typeface="Lexend"/>
            </a:endParaRPr>
          </a:p>
          <a:p>
            <a:pPr indent="0" lvl="0" marL="0" rtl="0" algn="ctr">
              <a:lnSpc>
                <a:spcPct val="115000"/>
              </a:lnSpc>
              <a:spcBef>
                <a:spcPts val="1000"/>
              </a:spcBef>
              <a:spcAft>
                <a:spcPts val="0"/>
              </a:spcAft>
              <a:buNone/>
            </a:pPr>
            <a:r>
              <a:rPr b="1" lang="en">
                <a:solidFill>
                  <a:srgbClr val="595959"/>
                </a:solidFill>
                <a:latin typeface="Lexend"/>
                <a:ea typeface="Lexend"/>
                <a:cs typeface="Lexend"/>
                <a:sym typeface="Lexend"/>
              </a:rPr>
              <a:t>Accountable Wellness</a:t>
            </a:r>
            <a:endParaRPr b="1">
              <a:solidFill>
                <a:srgbClr val="595959"/>
              </a:solidFill>
              <a:latin typeface="Lexend"/>
              <a:ea typeface="Lexend"/>
              <a:cs typeface="Lexend"/>
              <a:sym typeface="Lexend"/>
            </a:endParaRPr>
          </a:p>
          <a:p>
            <a:pPr indent="0" lvl="0" marL="457200" rtl="0" algn="ctr">
              <a:lnSpc>
                <a:spcPct val="115000"/>
              </a:lnSpc>
              <a:spcBef>
                <a:spcPts val="1000"/>
              </a:spcBef>
              <a:spcAft>
                <a:spcPts val="1000"/>
              </a:spcAft>
              <a:buNone/>
            </a:pPr>
            <a:r>
              <a:rPr lang="en">
                <a:solidFill>
                  <a:srgbClr val="595959"/>
                </a:solidFill>
                <a:latin typeface="Lexend"/>
                <a:ea typeface="Lexend"/>
                <a:cs typeface="Lexend"/>
                <a:sym typeface="Lexend"/>
              </a:rPr>
              <a:t>We want our users to track health performance and progress over time</a:t>
            </a:r>
            <a:endParaRPr>
              <a:solidFill>
                <a:srgbClr val="595959"/>
              </a:solidFill>
              <a:latin typeface="Lexend"/>
              <a:ea typeface="Lexend"/>
              <a:cs typeface="Lexend"/>
              <a:sym typeface="Lexend"/>
            </a:endParaRPr>
          </a:p>
        </p:txBody>
      </p:sp>
      <p:sp>
        <p:nvSpPr>
          <p:cNvPr id="114" name="Google Shape;114;p22"/>
          <p:cNvSpPr/>
          <p:nvPr/>
        </p:nvSpPr>
        <p:spPr>
          <a:xfrm>
            <a:off x="3819875" y="381975"/>
            <a:ext cx="5116800" cy="959400"/>
          </a:xfrm>
          <a:prstGeom prst="rect">
            <a:avLst/>
          </a:prstGeom>
          <a:no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2"/>
          <p:cNvSpPr/>
          <p:nvPr/>
        </p:nvSpPr>
        <p:spPr>
          <a:xfrm>
            <a:off x="3819875" y="1750713"/>
            <a:ext cx="5116800" cy="1207500"/>
          </a:xfrm>
          <a:prstGeom prst="rect">
            <a:avLst/>
          </a:prstGeom>
          <a:no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2"/>
          <p:cNvSpPr/>
          <p:nvPr/>
        </p:nvSpPr>
        <p:spPr>
          <a:xfrm>
            <a:off x="3819875" y="3331275"/>
            <a:ext cx="5116800" cy="1023000"/>
          </a:xfrm>
          <a:prstGeom prst="rect">
            <a:avLst/>
          </a:prstGeom>
          <a:no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595959"/>
                </a:solidFill>
              </a:rPr>
              <a:t>Privacy and Agency: Design Features</a:t>
            </a:r>
            <a:endParaRPr b="1">
              <a:solidFill>
                <a:srgbClr val="595959"/>
              </a:solidFill>
            </a:endParaRPr>
          </a:p>
        </p:txBody>
      </p:sp>
      <p:sp>
        <p:nvSpPr>
          <p:cNvPr id="122" name="Google Shape;122;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Control over s</a:t>
            </a:r>
            <a:r>
              <a:rPr b="1" lang="en"/>
              <a:t>hare with friends feature:</a:t>
            </a:r>
            <a:endParaRPr b="1"/>
          </a:p>
          <a:p>
            <a:pPr indent="-342900" lvl="0" marL="457200" rtl="0" algn="l">
              <a:spcBef>
                <a:spcPts val="1200"/>
              </a:spcBef>
              <a:spcAft>
                <a:spcPts val="0"/>
              </a:spcAft>
              <a:buSzPts val="1800"/>
              <a:buChar char="-"/>
            </a:pPr>
            <a:r>
              <a:rPr lang="en"/>
              <a:t>User can choose to share personal information with friends or not</a:t>
            </a:r>
            <a:endParaRPr/>
          </a:p>
          <a:p>
            <a:pPr indent="-342900" lvl="0" marL="457200" rtl="0" algn="l">
              <a:spcBef>
                <a:spcPts val="0"/>
              </a:spcBef>
              <a:spcAft>
                <a:spcPts val="0"/>
              </a:spcAft>
              <a:buSzPts val="1800"/>
              <a:buChar char="-"/>
            </a:pPr>
            <a:r>
              <a:rPr lang="en"/>
              <a:t>User can choose what information to share</a:t>
            </a:r>
            <a:endParaRPr/>
          </a:p>
          <a:p>
            <a:pPr indent="-342900" lvl="0" marL="457200" rtl="0" algn="l">
              <a:spcBef>
                <a:spcPts val="0"/>
              </a:spcBef>
              <a:spcAft>
                <a:spcPts val="0"/>
              </a:spcAft>
              <a:buSzPts val="1800"/>
              <a:buChar char="-"/>
            </a:pPr>
            <a:r>
              <a:rPr lang="en"/>
              <a:t>User can </a:t>
            </a:r>
            <a:r>
              <a:rPr lang="en"/>
              <a:t>choose</a:t>
            </a:r>
            <a:r>
              <a:rPr lang="en"/>
              <a:t> which friends have access to their information</a:t>
            </a:r>
            <a:endParaRPr/>
          </a:p>
          <a:p>
            <a:pPr indent="0" lvl="0" marL="0" rtl="0" algn="l">
              <a:spcBef>
                <a:spcPts val="1200"/>
              </a:spcBef>
              <a:spcAft>
                <a:spcPts val="0"/>
              </a:spcAft>
              <a:buNone/>
            </a:pPr>
            <a:r>
              <a:rPr b="1" lang="en"/>
              <a:t>Backend privacy:</a:t>
            </a:r>
            <a:endParaRPr b="1"/>
          </a:p>
          <a:p>
            <a:pPr indent="-342900" lvl="0" marL="457200" rtl="0" algn="l">
              <a:spcBef>
                <a:spcPts val="1200"/>
              </a:spcBef>
              <a:spcAft>
                <a:spcPts val="0"/>
              </a:spcAft>
              <a:buSzPts val="1800"/>
              <a:buChar char="-"/>
            </a:pPr>
            <a:r>
              <a:rPr lang="en"/>
              <a:t>User’s information will not be used or shared by developers</a:t>
            </a:r>
            <a:endParaRPr/>
          </a:p>
          <a:p>
            <a:pPr indent="0" lvl="0" marL="0" rtl="0" algn="l">
              <a:spcBef>
                <a:spcPts val="1200"/>
              </a:spcBef>
              <a:spcAft>
                <a:spcPts val="12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595959"/>
                </a:solidFill>
              </a:rPr>
              <a:t>Community Support</a:t>
            </a:r>
            <a:r>
              <a:rPr b="1" lang="en">
                <a:solidFill>
                  <a:srgbClr val="595959"/>
                </a:solidFill>
              </a:rPr>
              <a:t>: Design Features</a:t>
            </a:r>
            <a:endParaRPr b="1">
              <a:solidFill>
                <a:srgbClr val="595959"/>
              </a:solidFill>
            </a:endParaRPr>
          </a:p>
        </p:txBody>
      </p:sp>
      <p:sp>
        <p:nvSpPr>
          <p:cNvPr id="128" name="Google Shape;128;p24"/>
          <p:cNvSpPr txBox="1"/>
          <p:nvPr>
            <p:ph idx="1" type="body"/>
          </p:nvPr>
        </p:nvSpPr>
        <p:spPr>
          <a:xfrm>
            <a:off x="311700" y="1152475"/>
            <a:ext cx="8520600" cy="38223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a:t>S</a:t>
            </a:r>
            <a:r>
              <a:rPr b="1" lang="en"/>
              <a:t>hare with friends feature:</a:t>
            </a:r>
            <a:endParaRPr b="1"/>
          </a:p>
          <a:p>
            <a:pPr indent="-342900" lvl="0" marL="457200" rtl="0" algn="l">
              <a:spcBef>
                <a:spcPts val="1200"/>
              </a:spcBef>
              <a:spcAft>
                <a:spcPts val="0"/>
              </a:spcAft>
              <a:buSzPts val="1800"/>
              <a:buChar char="-"/>
            </a:pPr>
            <a:r>
              <a:rPr lang="en"/>
              <a:t>Users can invite to learn more about their health</a:t>
            </a:r>
            <a:endParaRPr/>
          </a:p>
          <a:p>
            <a:pPr indent="-342900" lvl="0" marL="457200" rtl="0" algn="l">
              <a:spcBef>
                <a:spcPts val="0"/>
              </a:spcBef>
              <a:spcAft>
                <a:spcPts val="0"/>
              </a:spcAft>
              <a:buSzPts val="1800"/>
              <a:buChar char="-"/>
            </a:pPr>
            <a:r>
              <a:rPr lang="en"/>
              <a:t>Users can ask to learn more about their friends’ health</a:t>
            </a:r>
            <a:endParaRPr/>
          </a:p>
          <a:p>
            <a:pPr indent="0" lvl="0" marL="0" rtl="0" algn="l">
              <a:spcBef>
                <a:spcPts val="1200"/>
              </a:spcBef>
              <a:spcAft>
                <a:spcPts val="0"/>
              </a:spcAft>
              <a:buNone/>
            </a:pPr>
            <a:r>
              <a:rPr b="1" lang="en"/>
              <a:t>Visit friends feature:</a:t>
            </a:r>
            <a:endParaRPr b="1"/>
          </a:p>
          <a:p>
            <a:pPr indent="-342900" lvl="0" marL="457200" rtl="0" algn="l">
              <a:spcBef>
                <a:spcPts val="1200"/>
              </a:spcBef>
              <a:spcAft>
                <a:spcPts val="0"/>
              </a:spcAft>
              <a:buSzPts val="1800"/>
              <a:buChar char="-"/>
            </a:pPr>
            <a:r>
              <a:rPr lang="en"/>
              <a:t>Multiple users can visit a friend’s habitat simultaneously </a:t>
            </a:r>
            <a:endParaRPr/>
          </a:p>
          <a:p>
            <a:pPr indent="-342900" lvl="0" marL="457200" rtl="0" algn="l">
              <a:spcBef>
                <a:spcPts val="0"/>
              </a:spcBef>
              <a:spcAft>
                <a:spcPts val="0"/>
              </a:spcAft>
              <a:buSzPts val="1800"/>
              <a:buChar char="-"/>
            </a:pPr>
            <a:r>
              <a:rPr lang="en"/>
              <a:t>Users can see their friends’ gardens and contribute to their garden’s growth</a:t>
            </a:r>
            <a:endParaRPr/>
          </a:p>
          <a:p>
            <a:pPr indent="0" lvl="0" marL="0" rtl="0" algn="l">
              <a:spcBef>
                <a:spcPts val="1200"/>
              </a:spcBef>
              <a:spcAft>
                <a:spcPts val="0"/>
              </a:spcAft>
              <a:buNone/>
            </a:pPr>
            <a:r>
              <a:rPr b="1" lang="en"/>
              <a:t>Chat feature:</a:t>
            </a:r>
            <a:endParaRPr b="1"/>
          </a:p>
          <a:p>
            <a:pPr indent="-342900" lvl="0" marL="457200" rtl="0" algn="l">
              <a:spcBef>
                <a:spcPts val="1200"/>
              </a:spcBef>
              <a:spcAft>
                <a:spcPts val="0"/>
              </a:spcAft>
              <a:buSzPts val="1800"/>
              <a:buChar char="-"/>
            </a:pPr>
            <a:r>
              <a:rPr lang="en"/>
              <a:t>Users can chat with friends within the app when visiting their friends’ habitats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595959"/>
                </a:solidFill>
              </a:rPr>
              <a:t>Accountable Wellness</a:t>
            </a:r>
            <a:r>
              <a:rPr b="1" lang="en">
                <a:solidFill>
                  <a:srgbClr val="595959"/>
                </a:solidFill>
              </a:rPr>
              <a:t>: Design Features</a:t>
            </a:r>
            <a:endParaRPr b="1">
              <a:solidFill>
                <a:srgbClr val="595959"/>
              </a:solidFill>
            </a:endParaRPr>
          </a:p>
        </p:txBody>
      </p:sp>
      <p:sp>
        <p:nvSpPr>
          <p:cNvPr id="134" name="Google Shape;134;p25"/>
          <p:cNvSpPr txBox="1"/>
          <p:nvPr>
            <p:ph idx="1" type="body"/>
          </p:nvPr>
        </p:nvSpPr>
        <p:spPr>
          <a:xfrm>
            <a:off x="311700" y="1152475"/>
            <a:ext cx="8520600" cy="38223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a:t>Daily Survey feature</a:t>
            </a:r>
            <a:r>
              <a:rPr b="1" lang="en"/>
              <a:t>:</a:t>
            </a:r>
            <a:endParaRPr b="1"/>
          </a:p>
          <a:p>
            <a:pPr indent="-334327" lvl="0" marL="457200" rtl="0" algn="l">
              <a:spcBef>
                <a:spcPts val="1200"/>
              </a:spcBef>
              <a:spcAft>
                <a:spcPts val="0"/>
              </a:spcAft>
              <a:buSzPct val="100000"/>
              <a:buChar char="-"/>
            </a:pPr>
            <a:r>
              <a:rPr lang="en"/>
              <a:t>Users are prompted daily to check in with their bodies and answer various questions about their current health</a:t>
            </a:r>
            <a:endParaRPr/>
          </a:p>
          <a:p>
            <a:pPr indent="0" lvl="0" marL="0" rtl="0" algn="l">
              <a:spcBef>
                <a:spcPts val="1200"/>
              </a:spcBef>
              <a:spcAft>
                <a:spcPts val="0"/>
              </a:spcAft>
              <a:buNone/>
            </a:pPr>
            <a:r>
              <a:rPr b="1" lang="en"/>
              <a:t>Accountability Garden feature</a:t>
            </a:r>
            <a:r>
              <a:rPr b="1" lang="en"/>
              <a:t>:</a:t>
            </a:r>
            <a:endParaRPr b="1"/>
          </a:p>
          <a:p>
            <a:pPr indent="-334327" lvl="0" marL="457200" rtl="0" algn="l">
              <a:spcBef>
                <a:spcPts val="1200"/>
              </a:spcBef>
              <a:spcAft>
                <a:spcPts val="0"/>
              </a:spcAft>
              <a:buSzPct val="100000"/>
              <a:buChar char="-"/>
            </a:pPr>
            <a:r>
              <a:rPr lang="en"/>
              <a:t>Upon completion of the daily survey, users receive rewards that they can use to grow their garden</a:t>
            </a:r>
            <a:endParaRPr/>
          </a:p>
          <a:p>
            <a:pPr indent="-334327" lvl="0" marL="457200" rtl="0" algn="l">
              <a:spcBef>
                <a:spcPts val="0"/>
              </a:spcBef>
              <a:spcAft>
                <a:spcPts val="0"/>
              </a:spcAft>
              <a:buSzPct val="100000"/>
              <a:buChar char="-"/>
            </a:pPr>
            <a:r>
              <a:rPr lang="en"/>
              <a:t>Users can see their own and their friends’ gardens; thus, they can track their progress tangibly by looking at the health and size of their garden</a:t>
            </a:r>
            <a:endParaRPr/>
          </a:p>
          <a:p>
            <a:pPr indent="0" lvl="0" marL="0" rtl="0" algn="l">
              <a:spcBef>
                <a:spcPts val="1200"/>
              </a:spcBef>
              <a:spcAft>
                <a:spcPts val="0"/>
              </a:spcAft>
              <a:buNone/>
            </a:pPr>
            <a:r>
              <a:rPr b="1" lang="en"/>
              <a:t>Track health performance</a:t>
            </a:r>
            <a:r>
              <a:rPr b="1" lang="en"/>
              <a:t>:</a:t>
            </a:r>
            <a:endParaRPr b="1"/>
          </a:p>
          <a:p>
            <a:pPr indent="-334327" lvl="0" marL="457200" rtl="0" algn="l">
              <a:spcBef>
                <a:spcPts val="1200"/>
              </a:spcBef>
              <a:spcAft>
                <a:spcPts val="0"/>
              </a:spcAft>
              <a:buSzPct val="100000"/>
              <a:buChar char="-"/>
            </a:pPr>
            <a:r>
              <a:rPr lang="en"/>
              <a:t>Users can track their health stats over weeks, months, quarters and years in the form of graphs, pie charts and other visual statistic data.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rgbClr val="595959"/>
                </a:solidFill>
                <a:latin typeface="Lexend"/>
                <a:ea typeface="Lexend"/>
                <a:cs typeface="Lexend"/>
                <a:sym typeface="Lexend"/>
              </a:rPr>
              <a:t>Value Conflict</a:t>
            </a:r>
            <a:endParaRPr b="1">
              <a:solidFill>
                <a:srgbClr val="595959"/>
              </a:solidFill>
              <a:latin typeface="Lexend"/>
              <a:ea typeface="Lexend"/>
              <a:cs typeface="Lexend"/>
              <a:sym typeface="Lexend"/>
            </a:endParaRPr>
          </a:p>
        </p:txBody>
      </p:sp>
      <p:sp>
        <p:nvSpPr>
          <p:cNvPr id="140" name="Google Shape;140;p2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rgbClr val="595959"/>
                </a:solidFill>
                <a:latin typeface="Lexend"/>
                <a:ea typeface="Lexend"/>
                <a:cs typeface="Lexend"/>
                <a:sym typeface="Lexend"/>
              </a:rPr>
              <a:t>Privacy versus Accountability</a:t>
            </a:r>
            <a:endParaRPr b="1">
              <a:solidFill>
                <a:srgbClr val="595959"/>
              </a:solidFill>
              <a:latin typeface="Lexend"/>
              <a:ea typeface="Lexend"/>
              <a:cs typeface="Lexend"/>
              <a:sym typeface="Lexend"/>
            </a:endParaRPr>
          </a:p>
          <a:p>
            <a:pPr indent="0" lvl="0" marL="0" rtl="0" algn="l">
              <a:spcBef>
                <a:spcPts val="1200"/>
              </a:spcBef>
              <a:spcAft>
                <a:spcPts val="1200"/>
              </a:spcAft>
              <a:buNone/>
            </a:pPr>
            <a:r>
              <a:rPr lang="en">
                <a:solidFill>
                  <a:srgbClr val="595959"/>
                </a:solidFill>
                <a:latin typeface="Lexend"/>
                <a:ea typeface="Lexend"/>
                <a:cs typeface="Lexend"/>
                <a:sym typeface="Lexend"/>
              </a:rPr>
              <a:t>As we will be using the users information and storing it to track their health performance to make them accountable. This requires storing their health data which could be a privacy violation if stored improperly.</a:t>
            </a:r>
            <a:endParaRPr>
              <a:solidFill>
                <a:srgbClr val="595959"/>
              </a:solidFill>
              <a:latin typeface="Lexend"/>
              <a:ea typeface="Lexend"/>
              <a:cs typeface="Lexend"/>
              <a:sym typeface="Lexend"/>
            </a:endParaRPr>
          </a:p>
        </p:txBody>
      </p:sp>
      <p:sp>
        <p:nvSpPr>
          <p:cNvPr id="141" name="Google Shape;141;p2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a:solidFill>
                  <a:srgbClr val="595959"/>
                </a:solidFill>
                <a:latin typeface="Lexend"/>
                <a:ea typeface="Lexend"/>
                <a:cs typeface="Lexend"/>
                <a:sym typeface="Lexend"/>
              </a:rPr>
              <a:t>Agency vs Community</a:t>
            </a:r>
            <a:endParaRPr b="1">
              <a:solidFill>
                <a:srgbClr val="595959"/>
              </a:solidFill>
              <a:latin typeface="Lexend"/>
              <a:ea typeface="Lexend"/>
              <a:cs typeface="Lexend"/>
              <a:sym typeface="Lexend"/>
            </a:endParaRPr>
          </a:p>
          <a:p>
            <a:pPr indent="0" lvl="0" marL="0" rtl="0" algn="l">
              <a:spcBef>
                <a:spcPts val="1200"/>
              </a:spcBef>
              <a:spcAft>
                <a:spcPts val="1200"/>
              </a:spcAft>
              <a:buClr>
                <a:schemeClr val="dk1"/>
              </a:buClr>
              <a:buSzPts val="1100"/>
              <a:buFont typeface="Arial"/>
              <a:buNone/>
            </a:pPr>
            <a:r>
              <a:rPr lang="en">
                <a:latin typeface="Lexend"/>
                <a:ea typeface="Lexend"/>
                <a:cs typeface="Lexend"/>
                <a:sym typeface="Lexend"/>
              </a:rPr>
              <a:t>We want to give users the agency to share their information at will. However, </a:t>
            </a:r>
            <a:r>
              <a:rPr lang="en">
                <a:latin typeface="Lexend"/>
                <a:ea typeface="Lexend"/>
                <a:cs typeface="Lexend"/>
                <a:sym typeface="Lexend"/>
              </a:rPr>
              <a:t>the community aspect of lucIDLy is built on the assumption of transparency; we believe that users would have to share some degree of health information with each other to foster this. We reached a middle ground by giving the user the agency to choose whom they want to share their information and giving them the ability to have friends visit them without explicitly sharing health information.</a:t>
            </a:r>
            <a:endParaRPr b="1">
              <a:solidFill>
                <a:srgbClr val="595959"/>
              </a:solidFill>
              <a:latin typeface="Lexend"/>
              <a:ea typeface="Lexend"/>
              <a:cs typeface="Lexend"/>
              <a:sym typeface="Lexe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145" name="Shape 145"/>
        <p:cNvGrpSpPr/>
        <p:nvPr/>
      </p:nvGrpSpPr>
      <p:grpSpPr>
        <a:xfrm>
          <a:off x="0" y="0"/>
          <a:ext cx="0" cy="0"/>
          <a:chOff x="0" y="0"/>
          <a:chExt cx="0" cy="0"/>
        </a:xfrm>
      </p:grpSpPr>
      <p:sp>
        <p:nvSpPr>
          <p:cNvPr id="146" name="Google Shape;146;p27"/>
          <p:cNvSpPr txBox="1"/>
          <p:nvPr>
            <p:ph type="title"/>
          </p:nvPr>
        </p:nvSpPr>
        <p:spPr>
          <a:xfrm>
            <a:off x="311700" y="2150850"/>
            <a:ext cx="8520600" cy="841800"/>
          </a:xfrm>
          <a:prstGeom prst="rect">
            <a:avLst/>
          </a:prstGeom>
          <a:ln>
            <a:noFill/>
          </a:ln>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rgbClr val="B4CCB6"/>
                </a:solidFill>
                <a:latin typeface="Lexend"/>
                <a:ea typeface="Lexend"/>
                <a:cs typeface="Lexend"/>
                <a:sym typeface="Lexend"/>
              </a:rPr>
              <a:t>Tasks</a:t>
            </a:r>
            <a:endParaRPr b="1">
              <a:solidFill>
                <a:srgbClr val="B4CCB6"/>
              </a:solidFill>
              <a:latin typeface="Lexend"/>
              <a:ea typeface="Lexend"/>
              <a:cs typeface="Lexend"/>
              <a:sym typeface="Lexen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8"/>
          <p:cNvSpPr txBox="1"/>
          <p:nvPr>
            <p:ph idx="1" type="body"/>
          </p:nvPr>
        </p:nvSpPr>
        <p:spPr>
          <a:xfrm>
            <a:off x="311700" y="556700"/>
            <a:ext cx="8520600" cy="40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Simple: </a:t>
            </a:r>
            <a:r>
              <a:rPr i="1" lang="en" sz="2400"/>
              <a:t>record one’s current mental and physical well-being</a:t>
            </a:r>
            <a:endParaRPr i="1" sz="2400"/>
          </a:p>
          <a:p>
            <a:pPr indent="0" lvl="0" marL="0" rtl="0" algn="l">
              <a:spcBef>
                <a:spcPts val="1200"/>
              </a:spcBef>
              <a:spcAft>
                <a:spcPts val="0"/>
              </a:spcAft>
              <a:buNone/>
            </a:pPr>
            <a:r>
              <a:t/>
            </a:r>
            <a:endParaRPr sz="2400"/>
          </a:p>
          <a:p>
            <a:pPr indent="0" lvl="0" marL="0" rtl="0" algn="l">
              <a:spcBef>
                <a:spcPts val="1200"/>
              </a:spcBef>
              <a:spcAft>
                <a:spcPts val="0"/>
              </a:spcAft>
              <a:buNone/>
            </a:pPr>
            <a:r>
              <a:rPr lang="en" sz="2400"/>
              <a:t>Moderate:</a:t>
            </a:r>
            <a:r>
              <a:rPr i="1" lang="en" sz="2400"/>
              <a:t> compare and track mental and physical wellbeing over time</a:t>
            </a:r>
            <a:endParaRPr i="1" sz="2400"/>
          </a:p>
          <a:p>
            <a:pPr indent="0" lvl="0" marL="0" rtl="0" algn="l">
              <a:spcBef>
                <a:spcPts val="1200"/>
              </a:spcBef>
              <a:spcAft>
                <a:spcPts val="0"/>
              </a:spcAft>
              <a:buNone/>
            </a:pPr>
            <a:r>
              <a:t/>
            </a:r>
            <a:endParaRPr i="1" sz="2400"/>
          </a:p>
          <a:p>
            <a:pPr indent="0" lvl="0" marL="0" rtl="0" algn="l">
              <a:spcBef>
                <a:spcPts val="1200"/>
              </a:spcBef>
              <a:spcAft>
                <a:spcPts val="1200"/>
              </a:spcAft>
              <a:buNone/>
            </a:pPr>
            <a:r>
              <a:rPr lang="en" sz="2400"/>
              <a:t>Complex: </a:t>
            </a:r>
            <a:r>
              <a:rPr i="1" lang="en" sz="2400"/>
              <a:t>make others aware of how one is feeling</a:t>
            </a:r>
            <a:endParaRPr i="1" sz="24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chemeClr val="dk2"/>
                </a:solidFill>
              </a:rPr>
              <a:t>A5 Taskflows - Simple</a:t>
            </a:r>
            <a:endParaRPr/>
          </a:p>
        </p:txBody>
      </p:sp>
      <p:pic>
        <p:nvPicPr>
          <p:cNvPr id="157" name="Google Shape;157;p29"/>
          <p:cNvPicPr preferRelativeResize="0"/>
          <p:nvPr/>
        </p:nvPicPr>
        <p:blipFill rotWithShape="1">
          <a:blip r:embed="rId3">
            <a:alphaModFix/>
          </a:blip>
          <a:srcRect b="0" l="0" r="0" t="0"/>
          <a:stretch/>
        </p:blipFill>
        <p:spPr>
          <a:xfrm>
            <a:off x="311712" y="1085150"/>
            <a:ext cx="5061018" cy="3822798"/>
          </a:xfrm>
          <a:prstGeom prst="rect">
            <a:avLst/>
          </a:prstGeom>
          <a:noFill/>
          <a:ln>
            <a:noFill/>
          </a:ln>
        </p:spPr>
      </p:pic>
      <p:sp>
        <p:nvSpPr>
          <p:cNvPr id="158" name="Google Shape;158;p29"/>
          <p:cNvSpPr txBox="1"/>
          <p:nvPr/>
        </p:nvSpPr>
        <p:spPr>
          <a:xfrm>
            <a:off x="5605450" y="1085150"/>
            <a:ext cx="3011700" cy="3524700"/>
          </a:xfrm>
          <a:prstGeom prst="rect">
            <a:avLst/>
          </a:prstGeom>
          <a:noFill/>
          <a:ln>
            <a:noFill/>
          </a:ln>
        </p:spPr>
        <p:txBody>
          <a:bodyPr anchorCtr="0" anchor="t" bIns="91425" lIns="91425" spcFirstLastPara="1" rIns="91425" wrap="square" tIns="91425">
            <a:spAutoFit/>
          </a:bodyPr>
          <a:lstStyle/>
          <a:p>
            <a:pPr indent="-327025" lvl="0" marL="457200" rtl="0" algn="l">
              <a:spcBef>
                <a:spcPts val="0"/>
              </a:spcBef>
              <a:spcAft>
                <a:spcPts val="0"/>
              </a:spcAft>
              <a:buClr>
                <a:srgbClr val="595959"/>
              </a:buClr>
              <a:buSzPts val="1550"/>
              <a:buFont typeface="Lexend"/>
              <a:buAutoNum type="arabicPeriod"/>
            </a:pPr>
            <a:r>
              <a:rPr lang="en" sz="1550">
                <a:solidFill>
                  <a:srgbClr val="595959"/>
                </a:solidFill>
                <a:latin typeface="Lexend"/>
                <a:ea typeface="Lexend"/>
                <a:cs typeface="Lexend"/>
                <a:sym typeface="Lexend"/>
              </a:rPr>
              <a:t>We will make the home page less crowded and more clear</a:t>
            </a:r>
            <a:endParaRPr sz="1550">
              <a:solidFill>
                <a:srgbClr val="595959"/>
              </a:solidFill>
              <a:latin typeface="Lexend"/>
              <a:ea typeface="Lexend"/>
              <a:cs typeface="Lexend"/>
              <a:sym typeface="Lexend"/>
            </a:endParaRPr>
          </a:p>
          <a:p>
            <a:pPr indent="0" lvl="0" marL="0" rtl="0" algn="l">
              <a:spcBef>
                <a:spcPts val="0"/>
              </a:spcBef>
              <a:spcAft>
                <a:spcPts val="0"/>
              </a:spcAft>
              <a:buNone/>
            </a:pPr>
            <a:r>
              <a:t/>
            </a:r>
            <a:endParaRPr sz="1550">
              <a:solidFill>
                <a:srgbClr val="595959"/>
              </a:solidFill>
              <a:latin typeface="Lexend"/>
              <a:ea typeface="Lexend"/>
              <a:cs typeface="Lexend"/>
              <a:sym typeface="Lexend"/>
            </a:endParaRPr>
          </a:p>
          <a:p>
            <a:pPr indent="-327025" lvl="0" marL="457200" rtl="0" algn="l">
              <a:spcBef>
                <a:spcPts val="0"/>
              </a:spcBef>
              <a:spcAft>
                <a:spcPts val="0"/>
              </a:spcAft>
              <a:buClr>
                <a:srgbClr val="595959"/>
              </a:buClr>
              <a:buSzPts val="1550"/>
              <a:buFont typeface="Lexend"/>
              <a:buAutoNum type="arabicPeriod"/>
            </a:pPr>
            <a:r>
              <a:rPr lang="en" sz="1550">
                <a:solidFill>
                  <a:srgbClr val="595959"/>
                </a:solidFill>
                <a:latin typeface="Lexend"/>
                <a:ea typeface="Lexend"/>
                <a:cs typeface="Lexend"/>
                <a:sym typeface="Lexend"/>
              </a:rPr>
              <a:t>We will make the survey more intuitive, with less short answer questions.</a:t>
            </a:r>
            <a:endParaRPr sz="1550">
              <a:solidFill>
                <a:srgbClr val="595959"/>
              </a:solidFill>
              <a:latin typeface="Lexend"/>
              <a:ea typeface="Lexend"/>
              <a:cs typeface="Lexend"/>
              <a:sym typeface="Lexend"/>
            </a:endParaRPr>
          </a:p>
          <a:p>
            <a:pPr indent="0" lvl="0" marL="0" rtl="0" algn="l">
              <a:spcBef>
                <a:spcPts val="0"/>
              </a:spcBef>
              <a:spcAft>
                <a:spcPts val="0"/>
              </a:spcAft>
              <a:buNone/>
            </a:pPr>
            <a:r>
              <a:t/>
            </a:r>
            <a:endParaRPr sz="1550">
              <a:solidFill>
                <a:srgbClr val="595959"/>
              </a:solidFill>
              <a:latin typeface="Lexend"/>
              <a:ea typeface="Lexend"/>
              <a:cs typeface="Lexend"/>
              <a:sym typeface="Lexend"/>
            </a:endParaRPr>
          </a:p>
          <a:p>
            <a:pPr indent="-327025" lvl="0" marL="457200" rtl="0" algn="l">
              <a:spcBef>
                <a:spcPts val="0"/>
              </a:spcBef>
              <a:spcAft>
                <a:spcPts val="0"/>
              </a:spcAft>
              <a:buClr>
                <a:srgbClr val="595959"/>
              </a:buClr>
              <a:buSzPts val="1550"/>
              <a:buFont typeface="Lexend"/>
              <a:buAutoNum type="arabicPeriod"/>
            </a:pPr>
            <a:r>
              <a:rPr lang="en" sz="1550">
                <a:solidFill>
                  <a:srgbClr val="595959"/>
                </a:solidFill>
                <a:latin typeface="Lexend"/>
                <a:ea typeface="Lexend"/>
                <a:cs typeface="Lexend"/>
                <a:sym typeface="Lexend"/>
              </a:rPr>
              <a:t>We will label each component of the homepage clearly to enable the user to learn how to access things easily.</a:t>
            </a:r>
            <a:endParaRPr sz="1550">
              <a:solidFill>
                <a:srgbClr val="595959"/>
              </a:solidFill>
              <a:latin typeface="Lexend"/>
              <a:ea typeface="Lexend"/>
              <a:cs typeface="Lexend"/>
              <a:sym typeface="Lexen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dk2"/>
                </a:solidFill>
              </a:rPr>
              <a:t>A5 Taskflows - Moderate</a:t>
            </a:r>
            <a:endParaRPr/>
          </a:p>
        </p:txBody>
      </p:sp>
      <p:pic>
        <p:nvPicPr>
          <p:cNvPr id="164" name="Google Shape;164;p30"/>
          <p:cNvPicPr preferRelativeResize="0"/>
          <p:nvPr/>
        </p:nvPicPr>
        <p:blipFill rotWithShape="1">
          <a:blip r:embed="rId3">
            <a:alphaModFix/>
          </a:blip>
          <a:srcRect b="0" l="0" r="0" t="0"/>
          <a:stretch/>
        </p:blipFill>
        <p:spPr>
          <a:xfrm rot="-5400000">
            <a:off x="1893665" y="426360"/>
            <a:ext cx="1247745" cy="2430476"/>
          </a:xfrm>
          <a:prstGeom prst="rect">
            <a:avLst/>
          </a:prstGeom>
          <a:noFill/>
          <a:ln>
            <a:noFill/>
          </a:ln>
        </p:spPr>
      </p:pic>
      <p:pic>
        <p:nvPicPr>
          <p:cNvPr id="165" name="Google Shape;165;p30"/>
          <p:cNvPicPr preferRelativeResize="0"/>
          <p:nvPr/>
        </p:nvPicPr>
        <p:blipFill rotWithShape="1">
          <a:blip r:embed="rId4">
            <a:alphaModFix/>
          </a:blip>
          <a:srcRect b="0" l="0" r="0" t="0"/>
          <a:stretch/>
        </p:blipFill>
        <p:spPr>
          <a:xfrm>
            <a:off x="0" y="2119325"/>
            <a:ext cx="5320177" cy="1440500"/>
          </a:xfrm>
          <a:prstGeom prst="rect">
            <a:avLst/>
          </a:prstGeom>
          <a:noFill/>
          <a:ln>
            <a:noFill/>
          </a:ln>
        </p:spPr>
      </p:pic>
      <p:pic>
        <p:nvPicPr>
          <p:cNvPr id="166" name="Google Shape;166;p30"/>
          <p:cNvPicPr preferRelativeResize="0"/>
          <p:nvPr/>
        </p:nvPicPr>
        <p:blipFill rotWithShape="1">
          <a:blip r:embed="rId5">
            <a:alphaModFix/>
          </a:blip>
          <a:srcRect b="0" l="0" r="0" t="0"/>
          <a:stretch/>
        </p:blipFill>
        <p:spPr>
          <a:xfrm>
            <a:off x="1073700" y="3559823"/>
            <a:ext cx="2983808" cy="1294352"/>
          </a:xfrm>
          <a:prstGeom prst="rect">
            <a:avLst/>
          </a:prstGeom>
          <a:noFill/>
          <a:ln>
            <a:noFill/>
          </a:ln>
        </p:spPr>
      </p:pic>
      <p:sp>
        <p:nvSpPr>
          <p:cNvPr id="167" name="Google Shape;167;p30"/>
          <p:cNvSpPr txBox="1"/>
          <p:nvPr/>
        </p:nvSpPr>
        <p:spPr>
          <a:xfrm>
            <a:off x="5338950" y="1311850"/>
            <a:ext cx="3000000" cy="34017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2"/>
              </a:buClr>
              <a:buSzPts val="1900"/>
              <a:buFont typeface="Lexend"/>
              <a:buAutoNum type="arabicPeriod"/>
            </a:pPr>
            <a:r>
              <a:rPr lang="en" sz="1900">
                <a:solidFill>
                  <a:schemeClr val="dk2"/>
                </a:solidFill>
                <a:latin typeface="Lexend"/>
                <a:ea typeface="Lexend"/>
                <a:cs typeface="Lexend"/>
                <a:sym typeface="Lexend"/>
              </a:rPr>
              <a:t>We will add more graphs to represent health information.</a:t>
            </a:r>
            <a:endParaRPr sz="1900">
              <a:solidFill>
                <a:schemeClr val="dk2"/>
              </a:solidFill>
              <a:latin typeface="Lexend"/>
              <a:ea typeface="Lexend"/>
              <a:cs typeface="Lexend"/>
              <a:sym typeface="Lexend"/>
            </a:endParaRPr>
          </a:p>
          <a:p>
            <a:pPr indent="0" lvl="0" marL="0" rtl="0" algn="l">
              <a:spcBef>
                <a:spcPts val="0"/>
              </a:spcBef>
              <a:spcAft>
                <a:spcPts val="0"/>
              </a:spcAft>
              <a:buNone/>
            </a:pPr>
            <a:r>
              <a:t/>
            </a:r>
            <a:endParaRPr sz="1900">
              <a:solidFill>
                <a:schemeClr val="dk2"/>
              </a:solidFill>
              <a:latin typeface="Lexend"/>
              <a:ea typeface="Lexend"/>
              <a:cs typeface="Lexend"/>
              <a:sym typeface="Lexend"/>
            </a:endParaRPr>
          </a:p>
          <a:p>
            <a:pPr indent="-349250" lvl="0" marL="457200" rtl="0" algn="l">
              <a:spcBef>
                <a:spcPts val="0"/>
              </a:spcBef>
              <a:spcAft>
                <a:spcPts val="0"/>
              </a:spcAft>
              <a:buClr>
                <a:schemeClr val="dk2"/>
              </a:buClr>
              <a:buSzPts val="1900"/>
              <a:buFont typeface="Lexend"/>
              <a:buAutoNum type="arabicPeriod"/>
            </a:pPr>
            <a:r>
              <a:rPr lang="en" sz="1900">
                <a:solidFill>
                  <a:schemeClr val="dk2"/>
                </a:solidFill>
                <a:latin typeface="Lexend"/>
                <a:ea typeface="Lexend"/>
                <a:cs typeface="Lexend"/>
                <a:sym typeface="Lexend"/>
              </a:rPr>
              <a:t>Make the pie chart buttons more intuitive; have clickable icon on them to inform user that they are clickable.</a:t>
            </a:r>
            <a:endParaRPr sz="1900">
              <a:solidFill>
                <a:schemeClr val="dk2"/>
              </a:solidFill>
              <a:latin typeface="Lexend"/>
              <a:ea typeface="Lexend"/>
              <a:cs typeface="Lexend"/>
              <a:sym typeface="Lexen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dk2"/>
                </a:solidFill>
              </a:rPr>
              <a:t>A5 Taskflows - Complex</a:t>
            </a:r>
            <a:endParaRPr/>
          </a:p>
        </p:txBody>
      </p:sp>
      <p:pic>
        <p:nvPicPr>
          <p:cNvPr id="173" name="Google Shape;173;p31"/>
          <p:cNvPicPr preferRelativeResize="0"/>
          <p:nvPr/>
        </p:nvPicPr>
        <p:blipFill rotWithShape="1">
          <a:blip r:embed="rId3">
            <a:alphaModFix/>
          </a:blip>
          <a:srcRect b="0" l="0" r="0" t="0"/>
          <a:stretch/>
        </p:blipFill>
        <p:spPr>
          <a:xfrm>
            <a:off x="311712" y="1017725"/>
            <a:ext cx="3589025" cy="3934124"/>
          </a:xfrm>
          <a:prstGeom prst="rect">
            <a:avLst/>
          </a:prstGeom>
          <a:noFill/>
          <a:ln>
            <a:noFill/>
          </a:ln>
        </p:spPr>
      </p:pic>
      <p:sp>
        <p:nvSpPr>
          <p:cNvPr id="174" name="Google Shape;174;p31"/>
          <p:cNvSpPr txBox="1"/>
          <p:nvPr/>
        </p:nvSpPr>
        <p:spPr>
          <a:xfrm>
            <a:off x="5010250" y="1276288"/>
            <a:ext cx="3000000" cy="34170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2"/>
              </a:buClr>
              <a:buSzPts val="2100"/>
              <a:buFont typeface="Lexend"/>
              <a:buAutoNum type="arabicPeriod"/>
            </a:pPr>
            <a:r>
              <a:rPr lang="en" sz="2100">
                <a:solidFill>
                  <a:schemeClr val="dk2"/>
                </a:solidFill>
                <a:latin typeface="Lexend"/>
                <a:ea typeface="Lexend"/>
                <a:cs typeface="Lexend"/>
                <a:sym typeface="Lexend"/>
              </a:rPr>
              <a:t>We will make it more clear that you can view your friend’s garden.</a:t>
            </a:r>
            <a:endParaRPr sz="2100">
              <a:solidFill>
                <a:schemeClr val="dk2"/>
              </a:solidFill>
              <a:latin typeface="Lexend"/>
              <a:ea typeface="Lexend"/>
              <a:cs typeface="Lexend"/>
              <a:sym typeface="Lexend"/>
            </a:endParaRPr>
          </a:p>
          <a:p>
            <a:pPr indent="0" lvl="0" marL="0" rtl="0" algn="l">
              <a:spcBef>
                <a:spcPts val="0"/>
              </a:spcBef>
              <a:spcAft>
                <a:spcPts val="0"/>
              </a:spcAft>
              <a:buNone/>
            </a:pPr>
            <a:r>
              <a:t/>
            </a:r>
            <a:endParaRPr sz="2100">
              <a:solidFill>
                <a:schemeClr val="dk2"/>
              </a:solidFill>
              <a:latin typeface="Lexend"/>
              <a:ea typeface="Lexend"/>
              <a:cs typeface="Lexend"/>
              <a:sym typeface="Lexend"/>
            </a:endParaRPr>
          </a:p>
          <a:p>
            <a:pPr indent="-361950" lvl="0" marL="457200" rtl="0" algn="l">
              <a:spcBef>
                <a:spcPts val="0"/>
              </a:spcBef>
              <a:spcAft>
                <a:spcPts val="0"/>
              </a:spcAft>
              <a:buClr>
                <a:schemeClr val="dk2"/>
              </a:buClr>
              <a:buSzPts val="2100"/>
              <a:buFont typeface="Lexend"/>
              <a:buAutoNum type="arabicPeriod"/>
            </a:pPr>
            <a:r>
              <a:rPr lang="en" sz="2100">
                <a:solidFill>
                  <a:schemeClr val="dk2"/>
                </a:solidFill>
                <a:latin typeface="Lexend"/>
                <a:ea typeface="Lexend"/>
                <a:cs typeface="Lexend"/>
                <a:sym typeface="Lexend"/>
              </a:rPr>
              <a:t>We will make task flow slides 5 and 6 less wordy and add more intuitive imagery. </a:t>
            </a:r>
            <a:endParaRPr sz="2100">
              <a:solidFill>
                <a:schemeClr val="dk2"/>
              </a:solidFill>
              <a:latin typeface="Lexend"/>
              <a:ea typeface="Lexend"/>
              <a:cs typeface="Lexend"/>
              <a:sym typeface="Lexen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 name="Shape 62"/>
        <p:cNvGrpSpPr/>
        <p:nvPr/>
      </p:nvGrpSpPr>
      <p:grpSpPr>
        <a:xfrm>
          <a:off x="0" y="0"/>
          <a:ext cx="0" cy="0"/>
          <a:chOff x="0" y="0"/>
          <a:chExt cx="0" cy="0"/>
        </a:xfrm>
      </p:grpSpPr>
      <p:sp>
        <p:nvSpPr>
          <p:cNvPr id="63" name="Google Shape;63;p14"/>
          <p:cNvSpPr txBox="1"/>
          <p:nvPr>
            <p:ph type="title"/>
          </p:nvPr>
        </p:nvSpPr>
        <p:spPr>
          <a:xfrm>
            <a:off x="311700" y="4003625"/>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300">
                <a:latin typeface="Amatic SC"/>
                <a:ea typeface="Amatic SC"/>
                <a:cs typeface="Amatic SC"/>
                <a:sym typeface="Amatic SC"/>
              </a:rPr>
              <a:t>Daily Self-Help With Friends</a:t>
            </a:r>
            <a:endParaRPr sz="6300">
              <a:latin typeface="Amatic SC"/>
              <a:ea typeface="Amatic SC"/>
              <a:cs typeface="Amatic SC"/>
              <a:sym typeface="Amatic SC"/>
            </a:endParaRPr>
          </a:p>
        </p:txBody>
      </p:sp>
      <p:pic>
        <p:nvPicPr>
          <p:cNvPr id="64" name="Google Shape;64;p14"/>
          <p:cNvPicPr preferRelativeResize="0"/>
          <p:nvPr/>
        </p:nvPicPr>
        <p:blipFill>
          <a:blip r:embed="rId3">
            <a:alphaModFix/>
          </a:blip>
          <a:stretch>
            <a:fillRect/>
          </a:stretch>
        </p:blipFill>
        <p:spPr>
          <a:xfrm>
            <a:off x="682750" y="-65697"/>
            <a:ext cx="7778501" cy="414912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178" name="Shape 178"/>
        <p:cNvGrpSpPr/>
        <p:nvPr/>
      </p:nvGrpSpPr>
      <p:grpSpPr>
        <a:xfrm>
          <a:off x="0" y="0"/>
          <a:ext cx="0" cy="0"/>
          <a:chOff x="0" y="0"/>
          <a:chExt cx="0" cy="0"/>
        </a:xfrm>
      </p:grpSpPr>
      <p:sp>
        <p:nvSpPr>
          <p:cNvPr id="179" name="Google Shape;179;p32"/>
          <p:cNvSpPr txBox="1"/>
          <p:nvPr>
            <p:ph type="title"/>
          </p:nvPr>
        </p:nvSpPr>
        <p:spPr>
          <a:xfrm>
            <a:off x="311700" y="2150850"/>
            <a:ext cx="8520600" cy="841800"/>
          </a:xfrm>
          <a:prstGeom prst="rect">
            <a:avLst/>
          </a:prstGeom>
          <a:ln>
            <a:noFill/>
          </a:ln>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solidFill>
                  <a:srgbClr val="B4CCB6"/>
                </a:solidFill>
                <a:latin typeface="Lexend"/>
                <a:ea typeface="Lexend"/>
                <a:cs typeface="Lexend"/>
                <a:sym typeface="Lexend"/>
              </a:rPr>
              <a:t>Usability Goals &amp; Key Measurements</a:t>
            </a:r>
            <a:endParaRPr b="1">
              <a:solidFill>
                <a:srgbClr val="B4CCB6"/>
              </a:solidFill>
              <a:latin typeface="Lexend"/>
              <a:ea typeface="Lexend"/>
              <a:cs typeface="Lexend"/>
              <a:sym typeface="Lexen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3"/>
          <p:cNvSpPr txBox="1"/>
          <p:nvPr>
            <p:ph idx="1" type="body"/>
          </p:nvPr>
        </p:nvSpPr>
        <p:spPr>
          <a:xfrm>
            <a:off x="4514175" y="326775"/>
            <a:ext cx="4318200" cy="21543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en" sz="3402"/>
              <a:t>Key Measurement: amount of </a:t>
            </a:r>
            <a:r>
              <a:rPr b="1" lang="en" sz="3402"/>
              <a:t>misclicks</a:t>
            </a:r>
            <a:r>
              <a:rPr lang="en" sz="3402"/>
              <a:t> and how long it took to understand </a:t>
            </a:r>
            <a:r>
              <a:rPr b="1" lang="en" sz="3402"/>
              <a:t>how to progress</a:t>
            </a:r>
            <a:r>
              <a:rPr lang="en" sz="3402"/>
              <a:t> to the next screen</a:t>
            </a:r>
            <a:endParaRPr sz="3402"/>
          </a:p>
          <a:p>
            <a:pPr indent="-282606" lvl="0" marL="457200" rtl="0" algn="l">
              <a:spcBef>
                <a:spcPts val="1200"/>
              </a:spcBef>
              <a:spcAft>
                <a:spcPts val="0"/>
              </a:spcAft>
              <a:buSzPct val="100000"/>
              <a:buChar char="-"/>
            </a:pPr>
            <a:r>
              <a:rPr lang="en" sz="3402"/>
              <a:t>Three participants had severe problems interacting with the buttons in Task 2, from not clicking to clicking the wrong things to not realizing there were buttons on that screen</a:t>
            </a:r>
            <a:endParaRPr sz="3402"/>
          </a:p>
          <a:p>
            <a:pPr indent="-282606" lvl="0" marL="457200" rtl="0" algn="l">
              <a:spcBef>
                <a:spcPts val="0"/>
              </a:spcBef>
              <a:spcAft>
                <a:spcPts val="0"/>
              </a:spcAft>
              <a:buSzPct val="100000"/>
              <a:buChar char="-"/>
            </a:pPr>
            <a:r>
              <a:rPr lang="en" sz="3402"/>
              <a:t>Three participants didn’t understand how to operate the free response question and chose to click ahead</a:t>
            </a:r>
            <a:endParaRPr sz="3402"/>
          </a:p>
          <a:p>
            <a:pPr indent="-282606" lvl="0" marL="457200" rtl="0" algn="l">
              <a:spcBef>
                <a:spcPts val="0"/>
              </a:spcBef>
              <a:spcAft>
                <a:spcPts val="0"/>
              </a:spcAft>
              <a:buSzPct val="100000"/>
              <a:buChar char="-"/>
            </a:pPr>
            <a:r>
              <a:rPr lang="en" sz="3402"/>
              <a:t>One participant took 3 minutes to figure out how to take the daily survey from the home screen</a:t>
            </a:r>
            <a:endParaRPr sz="3402"/>
          </a:p>
          <a:p>
            <a:pPr indent="-282606" lvl="0" marL="457200" rtl="0" algn="l">
              <a:spcBef>
                <a:spcPts val="0"/>
              </a:spcBef>
              <a:spcAft>
                <a:spcPts val="0"/>
              </a:spcAft>
              <a:buSzPct val="100000"/>
              <a:buChar char="-"/>
            </a:pPr>
            <a:r>
              <a:rPr lang="en" sz="3402"/>
              <a:t>Two users did not know how to progress without explicit next and back buttons</a:t>
            </a:r>
            <a:endParaRPr sz="3402"/>
          </a:p>
          <a:p>
            <a:pPr indent="-282606" lvl="0" marL="457200" rtl="0" algn="l">
              <a:spcBef>
                <a:spcPts val="0"/>
              </a:spcBef>
              <a:spcAft>
                <a:spcPts val="0"/>
              </a:spcAft>
              <a:buSzPct val="100000"/>
              <a:buChar char="-"/>
            </a:pPr>
            <a:r>
              <a:rPr lang="en" sz="3402"/>
              <a:t>Two participants confused instructions to click the bear paw with clicking the screen instead</a:t>
            </a:r>
            <a:endParaRPr sz="3402"/>
          </a:p>
          <a:p>
            <a:pPr indent="0" lvl="0" marL="0" rtl="0" algn="l">
              <a:spcBef>
                <a:spcPts val="1200"/>
              </a:spcBef>
              <a:spcAft>
                <a:spcPts val="0"/>
              </a:spcAft>
              <a:buNone/>
            </a:pPr>
            <a:r>
              <a:t/>
            </a:r>
            <a:endParaRPr/>
          </a:p>
          <a:p>
            <a:pPr indent="0" lvl="0" marL="0" rtl="0" algn="l">
              <a:spcBef>
                <a:spcPts val="1200"/>
              </a:spcBef>
              <a:spcAft>
                <a:spcPts val="1200"/>
              </a:spcAft>
              <a:buNone/>
            </a:pPr>
            <a:r>
              <a:t/>
            </a:r>
            <a:endParaRPr b="1"/>
          </a:p>
        </p:txBody>
      </p:sp>
      <p:sp>
        <p:nvSpPr>
          <p:cNvPr id="185" name="Google Shape;185;p33"/>
          <p:cNvSpPr txBox="1"/>
          <p:nvPr/>
        </p:nvSpPr>
        <p:spPr>
          <a:xfrm>
            <a:off x="290450" y="326775"/>
            <a:ext cx="3911400" cy="4336800"/>
          </a:xfrm>
          <a:prstGeom prst="rect">
            <a:avLst/>
          </a:prstGeom>
          <a:solidFill>
            <a:schemeClr val="lt2"/>
          </a:solid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chemeClr val="dk2"/>
              </a:buClr>
              <a:buSzPts val="2400"/>
              <a:buFont typeface="Lexend"/>
              <a:buChar char="●"/>
            </a:pPr>
            <a:r>
              <a:rPr b="1" lang="en" sz="2400">
                <a:solidFill>
                  <a:schemeClr val="dk2"/>
                </a:solidFill>
                <a:latin typeface="Lexend"/>
                <a:ea typeface="Lexend"/>
                <a:cs typeface="Lexend"/>
                <a:sym typeface="Lexend"/>
              </a:rPr>
              <a:t>Efficient: </a:t>
            </a:r>
            <a:r>
              <a:rPr lang="en" sz="2400">
                <a:solidFill>
                  <a:schemeClr val="dk2"/>
                </a:solidFill>
                <a:latin typeface="Lexend"/>
                <a:ea typeface="Lexend"/>
                <a:cs typeface="Lexend"/>
                <a:sym typeface="Lexend"/>
              </a:rPr>
              <a:t>Users are able to complete tasks in a reasonable amount of time with little issues </a:t>
            </a:r>
            <a:endParaRPr sz="2400">
              <a:solidFill>
                <a:schemeClr val="dk2"/>
              </a:solidFill>
              <a:latin typeface="Lexend"/>
              <a:ea typeface="Lexend"/>
              <a:cs typeface="Lexend"/>
              <a:sym typeface="Lexend"/>
            </a:endParaRPr>
          </a:p>
          <a:p>
            <a:pPr indent="-381000" lvl="0" marL="457200" rtl="0" algn="l">
              <a:lnSpc>
                <a:spcPct val="115000"/>
              </a:lnSpc>
              <a:spcBef>
                <a:spcPts val="0"/>
              </a:spcBef>
              <a:spcAft>
                <a:spcPts val="0"/>
              </a:spcAft>
              <a:buClr>
                <a:schemeClr val="dk2"/>
              </a:buClr>
              <a:buSzPts val="2400"/>
              <a:buFont typeface="Lexend"/>
              <a:buChar char="●"/>
            </a:pPr>
            <a:r>
              <a:rPr b="1" lang="en" sz="2400">
                <a:solidFill>
                  <a:schemeClr val="dk2"/>
                </a:solidFill>
                <a:latin typeface="Lexend"/>
                <a:ea typeface="Lexend"/>
                <a:cs typeface="Lexend"/>
                <a:sym typeface="Lexend"/>
              </a:rPr>
              <a:t>Pleasing: </a:t>
            </a:r>
            <a:r>
              <a:rPr lang="en" sz="2400">
                <a:solidFill>
                  <a:schemeClr val="dk2"/>
                </a:solidFill>
                <a:latin typeface="Lexend"/>
                <a:ea typeface="Lexend"/>
                <a:cs typeface="Lexend"/>
                <a:sym typeface="Lexend"/>
              </a:rPr>
              <a:t>Users enjoy interacting with the prototype and want to come back for more</a:t>
            </a:r>
            <a:endParaRPr sz="2600">
              <a:solidFill>
                <a:schemeClr val="dk2"/>
              </a:solidFill>
              <a:latin typeface="Lexend"/>
              <a:ea typeface="Lexend"/>
              <a:cs typeface="Lexend"/>
              <a:sym typeface="Lexend"/>
            </a:endParaRPr>
          </a:p>
        </p:txBody>
      </p:sp>
      <p:sp>
        <p:nvSpPr>
          <p:cNvPr id="186" name="Google Shape;186;p33"/>
          <p:cNvSpPr txBox="1"/>
          <p:nvPr/>
        </p:nvSpPr>
        <p:spPr>
          <a:xfrm>
            <a:off x="4572000" y="2481075"/>
            <a:ext cx="4202100" cy="302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900">
                <a:solidFill>
                  <a:schemeClr val="dk2"/>
                </a:solidFill>
                <a:latin typeface="Lexend"/>
                <a:ea typeface="Lexend"/>
                <a:cs typeface="Lexend"/>
                <a:sym typeface="Lexend"/>
              </a:rPr>
              <a:t>Key Measurement: how many times users expressed </a:t>
            </a:r>
            <a:r>
              <a:rPr b="1" lang="en" sz="900">
                <a:solidFill>
                  <a:schemeClr val="dk2"/>
                </a:solidFill>
                <a:latin typeface="Lexend"/>
                <a:ea typeface="Lexend"/>
                <a:cs typeface="Lexend"/>
                <a:sym typeface="Lexend"/>
              </a:rPr>
              <a:t>desire to continue</a:t>
            </a:r>
            <a:r>
              <a:rPr lang="en" sz="900">
                <a:solidFill>
                  <a:schemeClr val="dk2"/>
                </a:solidFill>
                <a:latin typeface="Lexend"/>
                <a:ea typeface="Lexend"/>
                <a:cs typeface="Lexend"/>
                <a:sym typeface="Lexend"/>
              </a:rPr>
              <a:t> and how many </a:t>
            </a:r>
            <a:r>
              <a:rPr b="1" lang="en" sz="900">
                <a:solidFill>
                  <a:schemeClr val="dk2"/>
                </a:solidFill>
                <a:latin typeface="Lexend"/>
                <a:ea typeface="Lexend"/>
                <a:cs typeface="Lexend"/>
                <a:sym typeface="Lexend"/>
              </a:rPr>
              <a:t>aspects of the prototype</a:t>
            </a:r>
            <a:r>
              <a:rPr lang="en" sz="900">
                <a:solidFill>
                  <a:schemeClr val="dk2"/>
                </a:solidFill>
                <a:latin typeface="Lexend"/>
                <a:ea typeface="Lexend"/>
                <a:cs typeface="Lexend"/>
                <a:sym typeface="Lexend"/>
              </a:rPr>
              <a:t> they found </a:t>
            </a:r>
            <a:r>
              <a:rPr b="1" lang="en" sz="900">
                <a:solidFill>
                  <a:schemeClr val="dk2"/>
                </a:solidFill>
                <a:latin typeface="Lexend"/>
                <a:ea typeface="Lexend"/>
                <a:cs typeface="Lexend"/>
                <a:sym typeface="Lexend"/>
              </a:rPr>
              <a:t>displeasing</a:t>
            </a:r>
            <a:endParaRPr b="1" sz="900">
              <a:solidFill>
                <a:schemeClr val="dk2"/>
              </a:solidFill>
              <a:latin typeface="Lexend"/>
              <a:ea typeface="Lexend"/>
              <a:cs typeface="Lexend"/>
              <a:sym typeface="Lexend"/>
            </a:endParaRPr>
          </a:p>
          <a:p>
            <a:pPr indent="-285750" lvl="0" marL="457200" rtl="0" algn="l">
              <a:lnSpc>
                <a:spcPct val="115000"/>
              </a:lnSpc>
              <a:spcBef>
                <a:spcPts val="1200"/>
              </a:spcBef>
              <a:spcAft>
                <a:spcPts val="0"/>
              </a:spcAft>
              <a:buClr>
                <a:schemeClr val="dk2"/>
              </a:buClr>
              <a:buSzPts val="900"/>
              <a:buFont typeface="Lexend"/>
              <a:buChar char="-"/>
            </a:pPr>
            <a:r>
              <a:rPr lang="en" sz="900">
                <a:solidFill>
                  <a:schemeClr val="dk2"/>
                </a:solidFill>
                <a:latin typeface="Lexend"/>
                <a:ea typeface="Lexend"/>
                <a:cs typeface="Lexend"/>
                <a:sym typeface="Lexend"/>
              </a:rPr>
              <a:t>One user had expressed outwardly that the community aspect made them feel safe and like their privacy was protected</a:t>
            </a:r>
            <a:endParaRPr sz="900">
              <a:solidFill>
                <a:schemeClr val="dk2"/>
              </a:solidFill>
              <a:latin typeface="Lexend"/>
              <a:ea typeface="Lexend"/>
              <a:cs typeface="Lexend"/>
              <a:sym typeface="Lexend"/>
            </a:endParaRPr>
          </a:p>
          <a:p>
            <a:pPr indent="-285750" lvl="0" marL="457200" rtl="0" algn="l">
              <a:lnSpc>
                <a:spcPct val="115000"/>
              </a:lnSpc>
              <a:spcBef>
                <a:spcPts val="0"/>
              </a:spcBef>
              <a:spcAft>
                <a:spcPts val="0"/>
              </a:spcAft>
              <a:buClr>
                <a:schemeClr val="dk2"/>
              </a:buClr>
              <a:buSzPts val="900"/>
              <a:buFont typeface="Lexend"/>
              <a:buChar char="-"/>
            </a:pPr>
            <a:r>
              <a:rPr lang="en" sz="900">
                <a:solidFill>
                  <a:schemeClr val="dk2"/>
                </a:solidFill>
                <a:latin typeface="Lexend"/>
                <a:ea typeface="Lexend"/>
                <a:cs typeface="Lexend"/>
                <a:sym typeface="Lexend"/>
              </a:rPr>
              <a:t>Three of the users noted that there were places where certain wording elicited negative emotions, such as the phrase “here is how you are dealing with”</a:t>
            </a:r>
            <a:endParaRPr sz="900">
              <a:solidFill>
                <a:schemeClr val="dk2"/>
              </a:solidFill>
              <a:latin typeface="Lexend"/>
              <a:ea typeface="Lexend"/>
              <a:cs typeface="Lexend"/>
              <a:sym typeface="Lexend"/>
            </a:endParaRPr>
          </a:p>
          <a:p>
            <a:pPr indent="-285750" lvl="0" marL="457200" rtl="0" algn="l">
              <a:lnSpc>
                <a:spcPct val="115000"/>
              </a:lnSpc>
              <a:spcBef>
                <a:spcPts val="0"/>
              </a:spcBef>
              <a:spcAft>
                <a:spcPts val="0"/>
              </a:spcAft>
              <a:buClr>
                <a:schemeClr val="dk2"/>
              </a:buClr>
              <a:buSzPts val="900"/>
              <a:buFont typeface="Lexend"/>
              <a:buChar char="-"/>
            </a:pPr>
            <a:r>
              <a:rPr lang="en" sz="900">
                <a:solidFill>
                  <a:schemeClr val="dk2"/>
                </a:solidFill>
                <a:latin typeface="Lexend"/>
                <a:ea typeface="Lexend"/>
                <a:cs typeface="Lexend"/>
                <a:sym typeface="Lexend"/>
              </a:rPr>
              <a:t>Two participants expressed eagerness to see their real “past” and “future” health stats</a:t>
            </a:r>
            <a:endParaRPr sz="900">
              <a:solidFill>
                <a:schemeClr val="dk2"/>
              </a:solidFill>
              <a:latin typeface="Lexend"/>
              <a:ea typeface="Lexend"/>
              <a:cs typeface="Lexend"/>
              <a:sym typeface="Lexend"/>
            </a:endParaRPr>
          </a:p>
          <a:p>
            <a:pPr indent="-285750" lvl="0" marL="457200" rtl="0" algn="l">
              <a:lnSpc>
                <a:spcPct val="115000"/>
              </a:lnSpc>
              <a:spcBef>
                <a:spcPts val="0"/>
              </a:spcBef>
              <a:spcAft>
                <a:spcPts val="0"/>
              </a:spcAft>
              <a:buClr>
                <a:schemeClr val="dk2"/>
              </a:buClr>
              <a:buSzPts val="900"/>
              <a:buFont typeface="Lexend"/>
              <a:buChar char="-"/>
            </a:pPr>
            <a:r>
              <a:rPr lang="en" sz="900">
                <a:solidFill>
                  <a:schemeClr val="dk2"/>
                </a:solidFill>
                <a:latin typeface="Lexend"/>
                <a:ea typeface="Lexend"/>
                <a:cs typeface="Lexend"/>
                <a:sym typeface="Lexend"/>
              </a:rPr>
              <a:t>Three participants expressed excitement and satisfaction when their invites to their “friends” were successfully sent</a:t>
            </a:r>
            <a:endParaRPr sz="900">
              <a:solidFill>
                <a:schemeClr val="dk2"/>
              </a:solidFill>
              <a:latin typeface="Lexend"/>
              <a:ea typeface="Lexend"/>
              <a:cs typeface="Lexend"/>
              <a:sym typeface="Lexend"/>
            </a:endParaRPr>
          </a:p>
          <a:p>
            <a:pPr indent="-285750" lvl="0" marL="457200" rtl="0" algn="l">
              <a:lnSpc>
                <a:spcPct val="115000"/>
              </a:lnSpc>
              <a:spcBef>
                <a:spcPts val="0"/>
              </a:spcBef>
              <a:spcAft>
                <a:spcPts val="0"/>
              </a:spcAft>
              <a:buClr>
                <a:schemeClr val="dk2"/>
              </a:buClr>
              <a:buSzPts val="900"/>
              <a:buFont typeface="Lexend"/>
              <a:buChar char="-"/>
            </a:pPr>
            <a:r>
              <a:rPr lang="en" sz="900">
                <a:solidFill>
                  <a:schemeClr val="dk2"/>
                </a:solidFill>
                <a:latin typeface="Lexend"/>
                <a:ea typeface="Lexend"/>
                <a:cs typeface="Lexend"/>
                <a:sym typeface="Lexend"/>
              </a:rPr>
              <a:t>All participants expressed interest in the garden and what it could possibly look like</a:t>
            </a:r>
            <a:endParaRPr sz="900">
              <a:solidFill>
                <a:schemeClr val="dk2"/>
              </a:solidFill>
              <a:latin typeface="Lexend"/>
              <a:ea typeface="Lexend"/>
              <a:cs typeface="Lexend"/>
              <a:sym typeface="Lexend"/>
            </a:endParaRPr>
          </a:p>
          <a:p>
            <a:pPr indent="-285750" lvl="0" marL="457200" rtl="0" algn="l">
              <a:lnSpc>
                <a:spcPct val="115000"/>
              </a:lnSpc>
              <a:spcBef>
                <a:spcPts val="0"/>
              </a:spcBef>
              <a:spcAft>
                <a:spcPts val="0"/>
              </a:spcAft>
              <a:buClr>
                <a:schemeClr val="dk2"/>
              </a:buClr>
              <a:buSzPts val="900"/>
              <a:buFont typeface="Lexend"/>
              <a:buChar char="-"/>
            </a:pPr>
            <a:r>
              <a:rPr lang="en" sz="900">
                <a:solidFill>
                  <a:schemeClr val="dk2"/>
                </a:solidFill>
                <a:latin typeface="Lexend"/>
                <a:ea typeface="Lexend"/>
                <a:cs typeface="Lexend"/>
                <a:sym typeface="Lexend"/>
              </a:rPr>
              <a:t>Two users wanted to continue using the prototype after the tasks were completed</a:t>
            </a:r>
            <a:endParaRPr sz="900">
              <a:solidFill>
                <a:schemeClr val="dk2"/>
              </a:solidFill>
              <a:latin typeface="Lexend"/>
              <a:ea typeface="Lexend"/>
              <a:cs typeface="Lexend"/>
              <a:sym typeface="Lexend"/>
            </a:endParaRPr>
          </a:p>
          <a:p>
            <a:pPr indent="0" lvl="0" marL="0" rtl="0" algn="l">
              <a:lnSpc>
                <a:spcPct val="115000"/>
              </a:lnSpc>
              <a:spcBef>
                <a:spcPts val="1200"/>
              </a:spcBef>
              <a:spcAft>
                <a:spcPts val="1200"/>
              </a:spcAft>
              <a:buNone/>
            </a:pPr>
            <a:r>
              <a:t/>
            </a:r>
            <a:endParaRPr sz="900">
              <a:solidFill>
                <a:schemeClr val="dk2"/>
              </a:solidFill>
              <a:latin typeface="Lexend"/>
              <a:ea typeface="Lexend"/>
              <a:cs typeface="Lexend"/>
              <a:sym typeface="Lexen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dk2"/>
                </a:solidFill>
              </a:rPr>
              <a:t>Progress Towards Goals</a:t>
            </a:r>
            <a:endParaRPr>
              <a:solidFill>
                <a:schemeClr val="dk2"/>
              </a:solidFill>
            </a:endParaRPr>
          </a:p>
        </p:txBody>
      </p:sp>
      <p:sp>
        <p:nvSpPr>
          <p:cNvPr id="192" name="Google Shape;192;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a:bodyPr>
          <a:lstStyle/>
          <a:p>
            <a:pPr indent="-334327" lvl="0" marL="457200" rtl="0" algn="l">
              <a:spcBef>
                <a:spcPts val="0"/>
              </a:spcBef>
              <a:spcAft>
                <a:spcPts val="0"/>
              </a:spcAft>
              <a:buSzPct val="100000"/>
              <a:buChar char="-"/>
            </a:pPr>
            <a:r>
              <a:rPr lang="en"/>
              <a:t>Currently, we have been working towards </a:t>
            </a:r>
            <a:r>
              <a:rPr b="1" lang="en"/>
              <a:t>Efficiency</a:t>
            </a:r>
            <a:r>
              <a:rPr lang="en"/>
              <a:t> by providing users </a:t>
            </a:r>
            <a:r>
              <a:rPr b="1" lang="en"/>
              <a:t>clearer instructions</a:t>
            </a:r>
            <a:r>
              <a:rPr lang="en"/>
              <a:t> on the screen and </a:t>
            </a:r>
            <a:r>
              <a:rPr b="1" lang="en"/>
              <a:t>reducing ambiguity</a:t>
            </a:r>
            <a:endParaRPr b="1"/>
          </a:p>
          <a:p>
            <a:pPr indent="-310832" lvl="1" marL="914400" rtl="0" algn="l">
              <a:spcBef>
                <a:spcPts val="0"/>
              </a:spcBef>
              <a:spcAft>
                <a:spcPts val="0"/>
              </a:spcAft>
              <a:buSzPct val="100000"/>
              <a:buChar char="-"/>
            </a:pPr>
            <a:r>
              <a:rPr lang="en"/>
              <a:t>For example, all clickable buttons now tell the user “Click for…” to indicate that it is a button, and scrollable pages have a hovering text bar telling the user “Scroll to…” to indicate scrollability</a:t>
            </a:r>
            <a:endParaRPr/>
          </a:p>
          <a:p>
            <a:pPr indent="-310832" lvl="1" marL="914400" rtl="0" algn="l">
              <a:spcBef>
                <a:spcPts val="0"/>
              </a:spcBef>
              <a:spcAft>
                <a:spcPts val="0"/>
              </a:spcAft>
              <a:buSzPct val="100000"/>
              <a:buChar char="-"/>
            </a:pPr>
            <a:r>
              <a:rPr lang="en"/>
              <a:t>Free response questions have been replaced by yes/no formatted questions where a user is able to indicate if they are experiencing a certain emotion, feeling, etc. by clicking a button</a:t>
            </a:r>
            <a:endParaRPr/>
          </a:p>
          <a:p>
            <a:pPr indent="-334327" lvl="0" marL="457200" rtl="0" algn="l">
              <a:spcBef>
                <a:spcPts val="0"/>
              </a:spcBef>
              <a:spcAft>
                <a:spcPts val="0"/>
              </a:spcAft>
              <a:buSzPct val="100000"/>
              <a:buChar char="-"/>
            </a:pPr>
            <a:r>
              <a:rPr lang="en"/>
              <a:t>We have been improving how </a:t>
            </a:r>
            <a:r>
              <a:rPr b="1" lang="en"/>
              <a:t>Pleasing</a:t>
            </a:r>
            <a:r>
              <a:rPr lang="en"/>
              <a:t> the prototype is by implementing </a:t>
            </a:r>
            <a:r>
              <a:rPr b="1" lang="en"/>
              <a:t>friendlier and clearer wording</a:t>
            </a:r>
            <a:r>
              <a:rPr lang="en"/>
              <a:t> and </a:t>
            </a:r>
            <a:r>
              <a:rPr b="1" lang="en"/>
              <a:t>more specific health trend data</a:t>
            </a:r>
            <a:endParaRPr/>
          </a:p>
          <a:p>
            <a:pPr indent="-310832" lvl="1" marL="914400" rtl="0" algn="l">
              <a:spcBef>
                <a:spcPts val="0"/>
              </a:spcBef>
              <a:spcAft>
                <a:spcPts val="0"/>
              </a:spcAft>
              <a:buSzPct val="100000"/>
              <a:buChar char="-"/>
            </a:pPr>
            <a:r>
              <a:rPr lang="en"/>
              <a:t>We have taken user feedback and augmented wording to make sure there is no implied suffering or hardship - rather, wording is open for the user to interpret</a:t>
            </a:r>
            <a:endParaRPr/>
          </a:p>
          <a:p>
            <a:pPr indent="-310832" lvl="1" marL="914400" rtl="0" algn="l">
              <a:spcBef>
                <a:spcPts val="0"/>
              </a:spcBef>
              <a:spcAft>
                <a:spcPts val="0"/>
              </a:spcAft>
              <a:buSzPct val="100000"/>
              <a:buChar char="-"/>
            </a:pPr>
            <a:r>
              <a:rPr lang="en"/>
              <a:t>We have added additional graphs displaying individual symptom/emotion trends over time in the Monthly Summary tab</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196" name="Shape 196"/>
        <p:cNvGrpSpPr/>
        <p:nvPr/>
      </p:nvGrpSpPr>
      <p:grpSpPr>
        <a:xfrm>
          <a:off x="0" y="0"/>
          <a:ext cx="0" cy="0"/>
          <a:chOff x="0" y="0"/>
          <a:chExt cx="0" cy="0"/>
        </a:xfrm>
      </p:grpSpPr>
      <p:sp>
        <p:nvSpPr>
          <p:cNvPr id="197" name="Google Shape;197;p35"/>
          <p:cNvSpPr txBox="1"/>
          <p:nvPr>
            <p:ph type="title"/>
          </p:nvPr>
        </p:nvSpPr>
        <p:spPr>
          <a:xfrm>
            <a:off x="311700" y="2150850"/>
            <a:ext cx="8520600" cy="841800"/>
          </a:xfrm>
          <a:prstGeom prst="rect">
            <a:avLst/>
          </a:prstGeom>
          <a:ln>
            <a:noFill/>
          </a:ln>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rgbClr val="B4CCB6"/>
                </a:solidFill>
                <a:latin typeface="Lexend"/>
                <a:ea typeface="Lexend"/>
                <a:cs typeface="Lexend"/>
                <a:sym typeface="Lexend"/>
              </a:rPr>
              <a:t>Revised Interface Sketches</a:t>
            </a:r>
            <a:endParaRPr b="1">
              <a:solidFill>
                <a:srgbClr val="B4CCB6"/>
              </a:solidFill>
              <a:latin typeface="Lexend"/>
              <a:ea typeface="Lexend"/>
              <a:cs typeface="Lexend"/>
              <a:sym typeface="Lexen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6"/>
          <p:cNvSpPr txBox="1"/>
          <p:nvPr>
            <p:ph type="title"/>
          </p:nvPr>
        </p:nvSpPr>
        <p:spPr>
          <a:xfrm>
            <a:off x="311700" y="222925"/>
            <a:ext cx="4449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595959"/>
                </a:solidFill>
                <a:latin typeface="Lexend"/>
                <a:ea typeface="Lexend"/>
                <a:cs typeface="Lexend"/>
                <a:sym typeface="Lexend"/>
              </a:rPr>
              <a:t>UI Change 1: Home Screen</a:t>
            </a:r>
            <a:endParaRPr>
              <a:solidFill>
                <a:srgbClr val="595959"/>
              </a:solidFill>
              <a:latin typeface="Lexend"/>
              <a:ea typeface="Lexend"/>
              <a:cs typeface="Lexend"/>
              <a:sym typeface="Lexend"/>
            </a:endParaRPr>
          </a:p>
        </p:txBody>
      </p:sp>
      <p:sp>
        <p:nvSpPr>
          <p:cNvPr id="203" name="Google Shape;203;p36"/>
          <p:cNvSpPr txBox="1"/>
          <p:nvPr>
            <p:ph idx="2" type="body"/>
          </p:nvPr>
        </p:nvSpPr>
        <p:spPr>
          <a:xfrm>
            <a:off x="5267875" y="533850"/>
            <a:ext cx="3564300" cy="42720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lang="en">
                <a:solidFill>
                  <a:srgbClr val="595959"/>
                </a:solidFill>
                <a:latin typeface="Lexend"/>
                <a:ea typeface="Lexend"/>
                <a:cs typeface="Lexend"/>
                <a:sym typeface="Lexend"/>
              </a:rPr>
              <a:t>Changes:</a:t>
            </a:r>
            <a:endParaRPr>
              <a:solidFill>
                <a:srgbClr val="595959"/>
              </a:solidFill>
              <a:latin typeface="Lexend"/>
              <a:ea typeface="Lexend"/>
              <a:cs typeface="Lexend"/>
              <a:sym typeface="Lexend"/>
            </a:endParaRPr>
          </a:p>
          <a:p>
            <a:pPr indent="-311150" lvl="0" marL="457200" rtl="0" algn="l">
              <a:lnSpc>
                <a:spcPct val="100000"/>
              </a:lnSpc>
              <a:spcBef>
                <a:spcPts val="1200"/>
              </a:spcBef>
              <a:spcAft>
                <a:spcPts val="0"/>
              </a:spcAft>
              <a:buClr>
                <a:srgbClr val="595959"/>
              </a:buClr>
              <a:buSzPts val="1300"/>
              <a:buFont typeface="Lexend"/>
              <a:buAutoNum type="arabicPeriod"/>
            </a:pPr>
            <a:r>
              <a:rPr lang="en" sz="1300">
                <a:solidFill>
                  <a:srgbClr val="595959"/>
                </a:solidFill>
                <a:latin typeface="Lexend"/>
                <a:ea typeface="Lexend"/>
                <a:cs typeface="Lexend"/>
                <a:sym typeface="Lexend"/>
              </a:rPr>
              <a:t>Organised homepage</a:t>
            </a:r>
            <a:endParaRPr sz="1300">
              <a:solidFill>
                <a:srgbClr val="595959"/>
              </a:solidFill>
              <a:latin typeface="Lexend"/>
              <a:ea typeface="Lexend"/>
              <a:cs typeface="Lexend"/>
              <a:sym typeface="Lexend"/>
            </a:endParaRPr>
          </a:p>
          <a:p>
            <a:pPr indent="0" lvl="0" marL="0" rtl="0" algn="l">
              <a:lnSpc>
                <a:spcPct val="100000"/>
              </a:lnSpc>
              <a:spcBef>
                <a:spcPts val="1200"/>
              </a:spcBef>
              <a:spcAft>
                <a:spcPts val="0"/>
              </a:spcAft>
              <a:buNone/>
            </a:pPr>
            <a:r>
              <a:rPr lang="en" sz="1100">
                <a:solidFill>
                  <a:srgbClr val="595959"/>
                </a:solidFill>
                <a:latin typeface="Lexend"/>
                <a:ea typeface="Lexend"/>
                <a:cs typeface="Lexend"/>
                <a:sym typeface="Lexend"/>
              </a:rPr>
              <a:t>We removed </a:t>
            </a:r>
            <a:r>
              <a:rPr lang="en" sz="1100">
                <a:solidFill>
                  <a:srgbClr val="595959"/>
                </a:solidFill>
                <a:latin typeface="Lexend"/>
                <a:ea typeface="Lexend"/>
                <a:cs typeface="Lexend"/>
                <a:sym typeface="Lexend"/>
              </a:rPr>
              <a:t>unnecessary</a:t>
            </a:r>
            <a:r>
              <a:rPr lang="en" sz="1100">
                <a:solidFill>
                  <a:srgbClr val="595959"/>
                </a:solidFill>
                <a:latin typeface="Lexend"/>
                <a:ea typeface="Lexend"/>
                <a:cs typeface="Lexend"/>
                <a:sym typeface="Lexend"/>
              </a:rPr>
              <a:t> background imagery and made the garden the focal point of the homepage. This incorporates feedback from our users to make the homepage less cluttered and our peers to reduce redundancy.</a:t>
            </a:r>
            <a:endParaRPr sz="1000">
              <a:solidFill>
                <a:srgbClr val="595959"/>
              </a:solidFill>
              <a:latin typeface="Lexend"/>
              <a:ea typeface="Lexend"/>
              <a:cs typeface="Lexend"/>
              <a:sym typeface="Lexend"/>
            </a:endParaRPr>
          </a:p>
          <a:p>
            <a:pPr indent="-311150" lvl="0" marL="457200" rtl="0" algn="l">
              <a:lnSpc>
                <a:spcPct val="100000"/>
              </a:lnSpc>
              <a:spcBef>
                <a:spcPts val="1200"/>
              </a:spcBef>
              <a:spcAft>
                <a:spcPts val="0"/>
              </a:spcAft>
              <a:buClr>
                <a:srgbClr val="595959"/>
              </a:buClr>
              <a:buSzPts val="1300"/>
              <a:buFont typeface="Lexend"/>
              <a:buAutoNum type="arabicPeriod"/>
            </a:pPr>
            <a:r>
              <a:rPr lang="en" sz="1300">
                <a:solidFill>
                  <a:srgbClr val="595959"/>
                </a:solidFill>
                <a:latin typeface="Lexend"/>
                <a:ea typeface="Lexend"/>
                <a:cs typeface="Lexend"/>
                <a:sym typeface="Lexend"/>
              </a:rPr>
              <a:t>Improved navigation</a:t>
            </a:r>
            <a:endParaRPr sz="1300">
              <a:solidFill>
                <a:srgbClr val="595959"/>
              </a:solidFill>
              <a:latin typeface="Lexend"/>
              <a:ea typeface="Lexend"/>
              <a:cs typeface="Lexend"/>
              <a:sym typeface="Lexend"/>
            </a:endParaRPr>
          </a:p>
          <a:p>
            <a:pPr indent="0" lvl="0" marL="0" rtl="0" algn="l">
              <a:lnSpc>
                <a:spcPct val="100000"/>
              </a:lnSpc>
              <a:spcBef>
                <a:spcPts val="1200"/>
              </a:spcBef>
              <a:spcAft>
                <a:spcPts val="0"/>
              </a:spcAft>
              <a:buNone/>
            </a:pPr>
            <a:r>
              <a:rPr lang="en" sz="1100">
                <a:solidFill>
                  <a:srgbClr val="595959"/>
                </a:solidFill>
                <a:latin typeface="Lexend"/>
                <a:ea typeface="Lexend"/>
                <a:cs typeface="Lexend"/>
                <a:sym typeface="Lexend"/>
              </a:rPr>
              <a:t>We added icons to replace swiping to the friends and stats pages. We did this because users did not know how to swipe to their preferred page. Thus, the icons improve user efficiency. Additionally, we incorporated CA feedback and removed “Click for” usage and made our “Garden Inventory” and “Daily Survey” buttons more visible and differentiated as buttons.</a:t>
            </a:r>
            <a:endParaRPr sz="1100">
              <a:solidFill>
                <a:srgbClr val="595959"/>
              </a:solidFill>
              <a:latin typeface="Lexend"/>
              <a:ea typeface="Lexend"/>
              <a:cs typeface="Lexend"/>
              <a:sym typeface="Lexend"/>
            </a:endParaRPr>
          </a:p>
          <a:p>
            <a:pPr indent="-311150" lvl="0" marL="457200" rtl="0" algn="l">
              <a:lnSpc>
                <a:spcPct val="100000"/>
              </a:lnSpc>
              <a:spcBef>
                <a:spcPts val="1200"/>
              </a:spcBef>
              <a:spcAft>
                <a:spcPts val="0"/>
              </a:spcAft>
              <a:buClr>
                <a:srgbClr val="595959"/>
              </a:buClr>
              <a:buSzPts val="1300"/>
              <a:buFont typeface="Lexend"/>
              <a:buAutoNum type="arabicPeriod"/>
            </a:pPr>
            <a:r>
              <a:rPr lang="en" sz="1300">
                <a:solidFill>
                  <a:srgbClr val="595959"/>
                </a:solidFill>
                <a:latin typeface="Lexend"/>
                <a:ea typeface="Lexend"/>
                <a:cs typeface="Lexend"/>
                <a:sym typeface="Lexend"/>
              </a:rPr>
              <a:t>Changed Color Scheme</a:t>
            </a:r>
            <a:endParaRPr sz="1300">
              <a:solidFill>
                <a:srgbClr val="595959"/>
              </a:solidFill>
              <a:latin typeface="Lexend"/>
              <a:ea typeface="Lexend"/>
              <a:cs typeface="Lexend"/>
              <a:sym typeface="Lexend"/>
            </a:endParaRPr>
          </a:p>
          <a:p>
            <a:pPr indent="0" lvl="0" marL="0" rtl="0" algn="l">
              <a:lnSpc>
                <a:spcPct val="100000"/>
              </a:lnSpc>
              <a:spcBef>
                <a:spcPts val="1200"/>
              </a:spcBef>
              <a:spcAft>
                <a:spcPts val="1200"/>
              </a:spcAft>
              <a:buNone/>
            </a:pPr>
            <a:r>
              <a:rPr lang="en" sz="1100">
                <a:solidFill>
                  <a:srgbClr val="595959"/>
                </a:solidFill>
                <a:latin typeface="Lexend"/>
                <a:ea typeface="Lexend"/>
                <a:cs typeface="Lexend"/>
                <a:sym typeface="Lexend"/>
              </a:rPr>
              <a:t>We changed the colors of the buttons to provide contrast with the background. Our pastel colour scheme adds to the pleasing nature of our app.</a:t>
            </a:r>
            <a:endParaRPr sz="1100">
              <a:solidFill>
                <a:srgbClr val="595959"/>
              </a:solidFill>
              <a:latin typeface="Lexend"/>
              <a:ea typeface="Lexend"/>
              <a:cs typeface="Lexend"/>
              <a:sym typeface="Lexend"/>
            </a:endParaRPr>
          </a:p>
        </p:txBody>
      </p:sp>
      <p:pic>
        <p:nvPicPr>
          <p:cNvPr id="204" name="Google Shape;204;p36"/>
          <p:cNvPicPr preferRelativeResize="0"/>
          <p:nvPr/>
        </p:nvPicPr>
        <p:blipFill rotWithShape="1">
          <a:blip r:embed="rId3">
            <a:alphaModFix/>
          </a:blip>
          <a:srcRect b="0" l="3456" r="0" t="0"/>
          <a:stretch/>
        </p:blipFill>
        <p:spPr>
          <a:xfrm>
            <a:off x="155275" y="1243674"/>
            <a:ext cx="2381275" cy="3603625"/>
          </a:xfrm>
          <a:prstGeom prst="rect">
            <a:avLst/>
          </a:prstGeom>
          <a:noFill/>
          <a:ln>
            <a:noFill/>
          </a:ln>
        </p:spPr>
      </p:pic>
      <p:pic>
        <p:nvPicPr>
          <p:cNvPr id="205" name="Google Shape;205;p36"/>
          <p:cNvPicPr preferRelativeResize="0"/>
          <p:nvPr/>
        </p:nvPicPr>
        <p:blipFill>
          <a:blip r:embed="rId4">
            <a:alphaModFix/>
          </a:blip>
          <a:stretch>
            <a:fillRect/>
          </a:stretch>
        </p:blipFill>
        <p:spPr>
          <a:xfrm>
            <a:off x="2675800" y="1170125"/>
            <a:ext cx="1977853" cy="3820975"/>
          </a:xfrm>
          <a:prstGeom prst="rect">
            <a:avLst/>
          </a:prstGeom>
          <a:noFill/>
          <a:ln>
            <a:noFill/>
          </a:ln>
        </p:spPr>
      </p:pic>
      <p:sp>
        <p:nvSpPr>
          <p:cNvPr id="206" name="Google Shape;206;p36"/>
          <p:cNvSpPr txBox="1"/>
          <p:nvPr/>
        </p:nvSpPr>
        <p:spPr>
          <a:xfrm>
            <a:off x="3061275" y="889675"/>
            <a:ext cx="1206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595959"/>
                </a:solidFill>
                <a:latin typeface="Lexend"/>
                <a:ea typeface="Lexend"/>
                <a:cs typeface="Lexend"/>
                <a:sym typeface="Lexend"/>
              </a:rPr>
              <a:t>Mid-f</a:t>
            </a:r>
            <a:r>
              <a:rPr lang="en" sz="1100">
                <a:solidFill>
                  <a:srgbClr val="595959"/>
                </a:solidFill>
                <a:latin typeface="Lexend"/>
                <a:ea typeface="Lexend"/>
                <a:cs typeface="Lexend"/>
                <a:sym typeface="Lexend"/>
              </a:rPr>
              <a:t>i Revision</a:t>
            </a:r>
            <a:endParaRPr sz="1100">
              <a:solidFill>
                <a:srgbClr val="595959"/>
              </a:solidFill>
              <a:latin typeface="Lexend"/>
              <a:ea typeface="Lexend"/>
              <a:cs typeface="Lexend"/>
              <a:sym typeface="Lexend"/>
            </a:endParaRPr>
          </a:p>
        </p:txBody>
      </p:sp>
      <p:sp>
        <p:nvSpPr>
          <p:cNvPr id="207" name="Google Shape;207;p36"/>
          <p:cNvSpPr txBox="1"/>
          <p:nvPr/>
        </p:nvSpPr>
        <p:spPr>
          <a:xfrm>
            <a:off x="742450" y="889675"/>
            <a:ext cx="1206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595959"/>
                </a:solidFill>
                <a:latin typeface="Lexend"/>
                <a:ea typeface="Lexend"/>
                <a:cs typeface="Lexend"/>
                <a:sym typeface="Lexend"/>
              </a:rPr>
              <a:t>Low</a:t>
            </a:r>
            <a:r>
              <a:rPr lang="en" sz="1100">
                <a:solidFill>
                  <a:srgbClr val="595959"/>
                </a:solidFill>
                <a:latin typeface="Lexend"/>
                <a:ea typeface="Lexend"/>
                <a:cs typeface="Lexend"/>
                <a:sym typeface="Lexend"/>
              </a:rPr>
              <a:t>-fi Sketch</a:t>
            </a:r>
            <a:endParaRPr sz="1100">
              <a:solidFill>
                <a:srgbClr val="595959"/>
              </a:solidFill>
              <a:latin typeface="Lexend"/>
              <a:ea typeface="Lexend"/>
              <a:cs typeface="Lexend"/>
              <a:sym typeface="Lexen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7"/>
          <p:cNvSpPr txBox="1"/>
          <p:nvPr>
            <p:ph type="title"/>
          </p:nvPr>
        </p:nvSpPr>
        <p:spPr>
          <a:xfrm>
            <a:off x="311700" y="222925"/>
            <a:ext cx="4449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595959"/>
                </a:solidFill>
                <a:latin typeface="Lexend"/>
                <a:ea typeface="Lexend"/>
                <a:cs typeface="Lexend"/>
                <a:sym typeface="Lexend"/>
              </a:rPr>
              <a:t>UI Change 2: Daily Survey</a:t>
            </a:r>
            <a:endParaRPr>
              <a:solidFill>
                <a:srgbClr val="595959"/>
              </a:solidFill>
              <a:latin typeface="Lexend"/>
              <a:ea typeface="Lexend"/>
              <a:cs typeface="Lexend"/>
              <a:sym typeface="Lexend"/>
            </a:endParaRPr>
          </a:p>
        </p:txBody>
      </p:sp>
      <p:sp>
        <p:nvSpPr>
          <p:cNvPr id="213" name="Google Shape;213;p37"/>
          <p:cNvSpPr txBox="1"/>
          <p:nvPr>
            <p:ph idx="2" type="body"/>
          </p:nvPr>
        </p:nvSpPr>
        <p:spPr>
          <a:xfrm>
            <a:off x="5267875" y="533850"/>
            <a:ext cx="3564300" cy="42720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a:solidFill>
                  <a:srgbClr val="595959"/>
                </a:solidFill>
                <a:latin typeface="Lexend"/>
                <a:ea typeface="Lexend"/>
                <a:cs typeface="Lexend"/>
                <a:sym typeface="Lexend"/>
              </a:rPr>
              <a:t>Changes:</a:t>
            </a:r>
            <a:endParaRPr>
              <a:solidFill>
                <a:srgbClr val="595959"/>
              </a:solidFill>
              <a:latin typeface="Lexend"/>
              <a:ea typeface="Lexend"/>
              <a:cs typeface="Lexend"/>
              <a:sym typeface="Lexend"/>
            </a:endParaRPr>
          </a:p>
          <a:p>
            <a:pPr indent="-311150" lvl="0" marL="457200" rtl="0" algn="l">
              <a:lnSpc>
                <a:spcPct val="100000"/>
              </a:lnSpc>
              <a:spcBef>
                <a:spcPts val="1200"/>
              </a:spcBef>
              <a:spcAft>
                <a:spcPts val="0"/>
              </a:spcAft>
              <a:buClr>
                <a:srgbClr val="595959"/>
              </a:buClr>
              <a:buSzPts val="1300"/>
              <a:buFont typeface="Lexend"/>
              <a:buAutoNum type="arabicPeriod"/>
            </a:pPr>
            <a:r>
              <a:rPr lang="en" sz="1300">
                <a:solidFill>
                  <a:srgbClr val="595959"/>
                </a:solidFill>
                <a:latin typeface="Lexend"/>
                <a:ea typeface="Lexend"/>
                <a:cs typeface="Lexend"/>
                <a:sym typeface="Lexend"/>
              </a:rPr>
              <a:t>Aesthetic Changes</a:t>
            </a:r>
            <a:endParaRPr sz="1300">
              <a:solidFill>
                <a:srgbClr val="595959"/>
              </a:solidFill>
              <a:latin typeface="Lexend"/>
              <a:ea typeface="Lexend"/>
              <a:cs typeface="Lexend"/>
              <a:sym typeface="Lexend"/>
            </a:endParaRPr>
          </a:p>
          <a:p>
            <a:pPr indent="0" lvl="0" marL="0" rtl="0" algn="l">
              <a:lnSpc>
                <a:spcPct val="100000"/>
              </a:lnSpc>
              <a:spcBef>
                <a:spcPts val="1200"/>
              </a:spcBef>
              <a:spcAft>
                <a:spcPts val="0"/>
              </a:spcAft>
              <a:buNone/>
            </a:pPr>
            <a:r>
              <a:rPr lang="en" sz="1100">
                <a:solidFill>
                  <a:srgbClr val="595959"/>
                </a:solidFill>
                <a:latin typeface="Lexend"/>
                <a:ea typeface="Lexend"/>
                <a:cs typeface="Lexend"/>
                <a:sym typeface="Lexend"/>
              </a:rPr>
              <a:t>We changed the image of the home button to reflect the playfulness of our app and made it easier to understand. We also changed the spectrum of colours in our mind-body check-in to more calming colours in shades of blue and green.</a:t>
            </a:r>
            <a:endParaRPr sz="1000">
              <a:solidFill>
                <a:srgbClr val="595959"/>
              </a:solidFill>
              <a:latin typeface="Lexend"/>
              <a:ea typeface="Lexend"/>
              <a:cs typeface="Lexend"/>
              <a:sym typeface="Lexend"/>
            </a:endParaRPr>
          </a:p>
          <a:p>
            <a:pPr indent="-311150" lvl="0" marL="457200" rtl="0" algn="l">
              <a:lnSpc>
                <a:spcPct val="100000"/>
              </a:lnSpc>
              <a:spcBef>
                <a:spcPts val="1200"/>
              </a:spcBef>
              <a:spcAft>
                <a:spcPts val="0"/>
              </a:spcAft>
              <a:buClr>
                <a:srgbClr val="595959"/>
              </a:buClr>
              <a:buSzPts val="1300"/>
              <a:buFont typeface="Lexend"/>
              <a:buAutoNum type="arabicPeriod"/>
            </a:pPr>
            <a:r>
              <a:rPr lang="en" sz="1300">
                <a:solidFill>
                  <a:srgbClr val="595959"/>
                </a:solidFill>
                <a:latin typeface="Lexend"/>
                <a:ea typeface="Lexend"/>
                <a:cs typeface="Lexend"/>
                <a:sym typeface="Lexend"/>
              </a:rPr>
              <a:t>Intuitive Check-In</a:t>
            </a:r>
            <a:endParaRPr sz="1300">
              <a:solidFill>
                <a:srgbClr val="595959"/>
              </a:solidFill>
              <a:latin typeface="Lexend"/>
              <a:ea typeface="Lexend"/>
              <a:cs typeface="Lexend"/>
              <a:sym typeface="Lexend"/>
            </a:endParaRPr>
          </a:p>
          <a:p>
            <a:pPr indent="0" lvl="0" marL="0" rtl="0" algn="l">
              <a:lnSpc>
                <a:spcPct val="100000"/>
              </a:lnSpc>
              <a:spcBef>
                <a:spcPts val="1200"/>
              </a:spcBef>
              <a:spcAft>
                <a:spcPts val="1200"/>
              </a:spcAft>
              <a:buNone/>
            </a:pPr>
            <a:r>
              <a:rPr lang="en" sz="1100">
                <a:solidFill>
                  <a:srgbClr val="595959"/>
                </a:solidFill>
                <a:latin typeface="Lexend"/>
                <a:ea typeface="Lexend"/>
                <a:cs typeface="Lexend"/>
                <a:sym typeface="Lexend"/>
              </a:rPr>
              <a:t>We removed check-in questions requiring extended paragraphs as our prototype testees responded negatively to those. Instead, we used on-off buttons for our emotional check-in to make inputting emotion easier and included an option to add a new feeling. Instead of having our user click on the physical bear to check-in with their body, we used the drawing of a bear with clickable body parts. We did so as prototype testees did not understand how the physical bear was to be used in this setting.</a:t>
            </a:r>
            <a:endParaRPr sz="1100">
              <a:solidFill>
                <a:srgbClr val="595959"/>
              </a:solidFill>
              <a:latin typeface="Lexend"/>
              <a:ea typeface="Lexend"/>
              <a:cs typeface="Lexend"/>
              <a:sym typeface="Lexend"/>
            </a:endParaRPr>
          </a:p>
        </p:txBody>
      </p:sp>
      <p:sp>
        <p:nvSpPr>
          <p:cNvPr id="214" name="Google Shape;214;p37"/>
          <p:cNvSpPr txBox="1"/>
          <p:nvPr/>
        </p:nvSpPr>
        <p:spPr>
          <a:xfrm>
            <a:off x="3061275" y="889675"/>
            <a:ext cx="1206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595959"/>
                </a:solidFill>
                <a:latin typeface="Lexend"/>
                <a:ea typeface="Lexend"/>
                <a:cs typeface="Lexend"/>
                <a:sym typeface="Lexend"/>
              </a:rPr>
              <a:t>Mid-fi Revision</a:t>
            </a:r>
            <a:endParaRPr sz="1100">
              <a:solidFill>
                <a:srgbClr val="595959"/>
              </a:solidFill>
              <a:latin typeface="Lexend"/>
              <a:ea typeface="Lexend"/>
              <a:cs typeface="Lexend"/>
              <a:sym typeface="Lexend"/>
            </a:endParaRPr>
          </a:p>
        </p:txBody>
      </p:sp>
      <p:sp>
        <p:nvSpPr>
          <p:cNvPr id="215" name="Google Shape;215;p37"/>
          <p:cNvSpPr txBox="1"/>
          <p:nvPr/>
        </p:nvSpPr>
        <p:spPr>
          <a:xfrm>
            <a:off x="742450" y="889675"/>
            <a:ext cx="1206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595959"/>
                </a:solidFill>
                <a:latin typeface="Lexend"/>
                <a:ea typeface="Lexend"/>
                <a:cs typeface="Lexend"/>
                <a:sym typeface="Lexend"/>
              </a:rPr>
              <a:t>Low-fi Sketch</a:t>
            </a:r>
            <a:endParaRPr sz="1100">
              <a:solidFill>
                <a:srgbClr val="595959"/>
              </a:solidFill>
              <a:latin typeface="Lexend"/>
              <a:ea typeface="Lexend"/>
              <a:cs typeface="Lexend"/>
              <a:sym typeface="Lexend"/>
            </a:endParaRPr>
          </a:p>
        </p:txBody>
      </p:sp>
      <p:pic>
        <p:nvPicPr>
          <p:cNvPr id="216" name="Google Shape;216;p37"/>
          <p:cNvPicPr preferRelativeResize="0"/>
          <p:nvPr/>
        </p:nvPicPr>
        <p:blipFill>
          <a:blip r:embed="rId3">
            <a:alphaModFix/>
          </a:blip>
          <a:stretch>
            <a:fillRect/>
          </a:stretch>
        </p:blipFill>
        <p:spPr>
          <a:xfrm>
            <a:off x="152400" y="1396075"/>
            <a:ext cx="890934" cy="1175675"/>
          </a:xfrm>
          <a:prstGeom prst="rect">
            <a:avLst/>
          </a:prstGeom>
          <a:noFill/>
          <a:ln>
            <a:noFill/>
          </a:ln>
        </p:spPr>
      </p:pic>
      <p:pic>
        <p:nvPicPr>
          <p:cNvPr id="217" name="Google Shape;217;p37"/>
          <p:cNvPicPr preferRelativeResize="0"/>
          <p:nvPr/>
        </p:nvPicPr>
        <p:blipFill>
          <a:blip r:embed="rId4">
            <a:alphaModFix/>
          </a:blip>
          <a:stretch>
            <a:fillRect/>
          </a:stretch>
        </p:blipFill>
        <p:spPr>
          <a:xfrm>
            <a:off x="1337750" y="1396075"/>
            <a:ext cx="890925" cy="1175667"/>
          </a:xfrm>
          <a:prstGeom prst="rect">
            <a:avLst/>
          </a:prstGeom>
          <a:noFill/>
          <a:ln>
            <a:noFill/>
          </a:ln>
        </p:spPr>
      </p:pic>
      <p:pic>
        <p:nvPicPr>
          <p:cNvPr id="218" name="Google Shape;218;p37"/>
          <p:cNvPicPr preferRelativeResize="0"/>
          <p:nvPr/>
        </p:nvPicPr>
        <p:blipFill rotWithShape="1">
          <a:blip r:embed="rId5">
            <a:alphaModFix/>
          </a:blip>
          <a:srcRect b="3856" l="0" r="8037" t="3662"/>
          <a:stretch/>
        </p:blipFill>
        <p:spPr>
          <a:xfrm>
            <a:off x="152400" y="2807150"/>
            <a:ext cx="890925" cy="1182260"/>
          </a:xfrm>
          <a:prstGeom prst="rect">
            <a:avLst/>
          </a:prstGeom>
          <a:noFill/>
          <a:ln>
            <a:noFill/>
          </a:ln>
        </p:spPr>
      </p:pic>
      <p:pic>
        <p:nvPicPr>
          <p:cNvPr id="219" name="Google Shape;219;p37"/>
          <p:cNvPicPr preferRelativeResize="0"/>
          <p:nvPr/>
        </p:nvPicPr>
        <p:blipFill rotWithShape="1">
          <a:blip r:embed="rId6">
            <a:alphaModFix/>
          </a:blip>
          <a:srcRect b="0" l="0" r="7355" t="5508"/>
          <a:stretch/>
        </p:blipFill>
        <p:spPr>
          <a:xfrm>
            <a:off x="1337750" y="2798750"/>
            <a:ext cx="890925" cy="1199059"/>
          </a:xfrm>
          <a:prstGeom prst="rect">
            <a:avLst/>
          </a:prstGeom>
          <a:noFill/>
          <a:ln>
            <a:noFill/>
          </a:ln>
        </p:spPr>
      </p:pic>
      <p:pic>
        <p:nvPicPr>
          <p:cNvPr id="220" name="Google Shape;220;p37"/>
          <p:cNvPicPr preferRelativeResize="0"/>
          <p:nvPr/>
        </p:nvPicPr>
        <p:blipFill>
          <a:blip r:embed="rId7">
            <a:alphaModFix/>
          </a:blip>
          <a:stretch>
            <a:fillRect/>
          </a:stretch>
        </p:blipFill>
        <p:spPr>
          <a:xfrm>
            <a:off x="2523100" y="1243687"/>
            <a:ext cx="1092350" cy="2145999"/>
          </a:xfrm>
          <a:prstGeom prst="rect">
            <a:avLst/>
          </a:prstGeom>
          <a:noFill/>
          <a:ln>
            <a:noFill/>
          </a:ln>
        </p:spPr>
      </p:pic>
      <p:pic>
        <p:nvPicPr>
          <p:cNvPr id="221" name="Google Shape;221;p37"/>
          <p:cNvPicPr preferRelativeResize="0"/>
          <p:nvPr/>
        </p:nvPicPr>
        <p:blipFill>
          <a:blip r:embed="rId8">
            <a:alphaModFix/>
          </a:blip>
          <a:stretch>
            <a:fillRect/>
          </a:stretch>
        </p:blipFill>
        <p:spPr>
          <a:xfrm>
            <a:off x="3801999" y="1243687"/>
            <a:ext cx="1092350" cy="2146013"/>
          </a:xfrm>
          <a:prstGeom prst="rect">
            <a:avLst/>
          </a:prstGeom>
          <a:noFill/>
          <a:ln>
            <a:noFill/>
          </a:ln>
        </p:spPr>
      </p:pic>
      <p:pic>
        <p:nvPicPr>
          <p:cNvPr id="222" name="Google Shape;222;p37"/>
          <p:cNvPicPr preferRelativeResize="0"/>
          <p:nvPr/>
        </p:nvPicPr>
        <p:blipFill>
          <a:blip r:embed="rId9">
            <a:alphaModFix/>
          </a:blip>
          <a:stretch>
            <a:fillRect/>
          </a:stretch>
        </p:blipFill>
        <p:spPr>
          <a:xfrm>
            <a:off x="3273361" y="3473425"/>
            <a:ext cx="782724" cy="1507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8"/>
          <p:cNvSpPr txBox="1"/>
          <p:nvPr>
            <p:ph type="title"/>
          </p:nvPr>
        </p:nvSpPr>
        <p:spPr>
          <a:xfrm>
            <a:off x="311700" y="222925"/>
            <a:ext cx="4449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595959"/>
                </a:solidFill>
                <a:latin typeface="Lexend"/>
                <a:ea typeface="Lexend"/>
                <a:cs typeface="Lexend"/>
                <a:sym typeface="Lexend"/>
              </a:rPr>
              <a:t>UI Change 3: Insights Page</a:t>
            </a:r>
            <a:endParaRPr>
              <a:solidFill>
                <a:srgbClr val="595959"/>
              </a:solidFill>
              <a:latin typeface="Lexend"/>
              <a:ea typeface="Lexend"/>
              <a:cs typeface="Lexend"/>
              <a:sym typeface="Lexend"/>
            </a:endParaRPr>
          </a:p>
        </p:txBody>
      </p:sp>
      <p:sp>
        <p:nvSpPr>
          <p:cNvPr id="228" name="Google Shape;228;p38"/>
          <p:cNvSpPr txBox="1"/>
          <p:nvPr>
            <p:ph idx="2" type="body"/>
          </p:nvPr>
        </p:nvSpPr>
        <p:spPr>
          <a:xfrm>
            <a:off x="5242475" y="435758"/>
            <a:ext cx="3564300" cy="42720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lang="en">
                <a:solidFill>
                  <a:srgbClr val="595959"/>
                </a:solidFill>
                <a:latin typeface="Lexend"/>
                <a:ea typeface="Lexend"/>
                <a:cs typeface="Lexend"/>
                <a:sym typeface="Lexend"/>
              </a:rPr>
              <a:t>Changes:</a:t>
            </a:r>
            <a:endParaRPr>
              <a:solidFill>
                <a:srgbClr val="595959"/>
              </a:solidFill>
              <a:latin typeface="Lexend"/>
              <a:ea typeface="Lexend"/>
              <a:cs typeface="Lexend"/>
              <a:sym typeface="Lexend"/>
            </a:endParaRPr>
          </a:p>
          <a:p>
            <a:pPr indent="-311150" lvl="0" marL="457200" rtl="0" algn="l">
              <a:lnSpc>
                <a:spcPct val="100000"/>
              </a:lnSpc>
              <a:spcBef>
                <a:spcPts val="1200"/>
              </a:spcBef>
              <a:spcAft>
                <a:spcPts val="0"/>
              </a:spcAft>
              <a:buClr>
                <a:srgbClr val="595959"/>
              </a:buClr>
              <a:buSzPts val="1300"/>
              <a:buFont typeface="Lexend"/>
              <a:buAutoNum type="arabicPeriod"/>
            </a:pPr>
            <a:r>
              <a:rPr lang="en" sz="1300">
                <a:solidFill>
                  <a:srgbClr val="595959"/>
                </a:solidFill>
                <a:latin typeface="Lexend"/>
                <a:ea typeface="Lexend"/>
                <a:cs typeface="Lexend"/>
                <a:sym typeface="Lexend"/>
              </a:rPr>
              <a:t>Intuitive buttons</a:t>
            </a:r>
            <a:endParaRPr sz="1300">
              <a:solidFill>
                <a:srgbClr val="595959"/>
              </a:solidFill>
              <a:latin typeface="Lexend"/>
              <a:ea typeface="Lexend"/>
              <a:cs typeface="Lexend"/>
              <a:sym typeface="Lexend"/>
            </a:endParaRPr>
          </a:p>
          <a:p>
            <a:pPr indent="0" lvl="0" marL="0" rtl="0" algn="l">
              <a:lnSpc>
                <a:spcPct val="100000"/>
              </a:lnSpc>
              <a:spcBef>
                <a:spcPts val="1200"/>
              </a:spcBef>
              <a:spcAft>
                <a:spcPts val="0"/>
              </a:spcAft>
              <a:buNone/>
            </a:pPr>
            <a:r>
              <a:rPr lang="en" sz="1100">
                <a:solidFill>
                  <a:srgbClr val="595959"/>
                </a:solidFill>
                <a:latin typeface="Lexend"/>
                <a:ea typeface="Lexend"/>
                <a:cs typeface="Lexend"/>
                <a:sym typeface="Lexend"/>
              </a:rPr>
              <a:t>Our users didn’t realise our monthly summary and pie chart buttons were buttons. Thus, we changed their colours and shapes to differentiate them as clickable buttons.</a:t>
            </a:r>
            <a:endParaRPr sz="1000">
              <a:solidFill>
                <a:srgbClr val="595959"/>
              </a:solidFill>
              <a:latin typeface="Lexend"/>
              <a:ea typeface="Lexend"/>
              <a:cs typeface="Lexend"/>
              <a:sym typeface="Lexend"/>
            </a:endParaRPr>
          </a:p>
          <a:p>
            <a:pPr indent="-311150" lvl="0" marL="457200" rtl="0" algn="l">
              <a:lnSpc>
                <a:spcPct val="100000"/>
              </a:lnSpc>
              <a:spcBef>
                <a:spcPts val="1200"/>
              </a:spcBef>
              <a:spcAft>
                <a:spcPts val="0"/>
              </a:spcAft>
              <a:buClr>
                <a:srgbClr val="595959"/>
              </a:buClr>
              <a:buSzPts val="1300"/>
              <a:buFont typeface="Lexend"/>
              <a:buAutoNum type="arabicPeriod"/>
            </a:pPr>
            <a:r>
              <a:rPr lang="en" sz="1300">
                <a:solidFill>
                  <a:srgbClr val="595959"/>
                </a:solidFill>
                <a:latin typeface="Lexend"/>
                <a:ea typeface="Lexend"/>
                <a:cs typeface="Lexend"/>
                <a:sym typeface="Lexend"/>
              </a:rPr>
              <a:t>Back and home page buttons</a:t>
            </a:r>
            <a:endParaRPr sz="1300">
              <a:solidFill>
                <a:srgbClr val="595959"/>
              </a:solidFill>
              <a:latin typeface="Lexend"/>
              <a:ea typeface="Lexend"/>
              <a:cs typeface="Lexend"/>
              <a:sym typeface="Lexend"/>
            </a:endParaRPr>
          </a:p>
          <a:p>
            <a:pPr indent="0" lvl="0" marL="0" rtl="0" algn="l">
              <a:lnSpc>
                <a:spcPct val="100000"/>
              </a:lnSpc>
              <a:spcBef>
                <a:spcPts val="1200"/>
              </a:spcBef>
              <a:spcAft>
                <a:spcPts val="0"/>
              </a:spcAft>
              <a:buNone/>
            </a:pPr>
            <a:r>
              <a:rPr lang="en" sz="1100">
                <a:solidFill>
                  <a:srgbClr val="595959"/>
                </a:solidFill>
                <a:latin typeface="Lexend"/>
                <a:ea typeface="Lexend"/>
                <a:cs typeface="Lexend"/>
                <a:sym typeface="Lexend"/>
              </a:rPr>
              <a:t>We added both, back and home page buttons on each page so that users can efficiently navigate to whatever page they need, as they expressed the want to do so during testing.</a:t>
            </a:r>
            <a:endParaRPr sz="1100">
              <a:solidFill>
                <a:srgbClr val="595959"/>
              </a:solidFill>
              <a:latin typeface="Lexend"/>
              <a:ea typeface="Lexend"/>
              <a:cs typeface="Lexend"/>
              <a:sym typeface="Lexend"/>
            </a:endParaRPr>
          </a:p>
          <a:p>
            <a:pPr indent="-311150" lvl="0" marL="457200" rtl="0" algn="l">
              <a:lnSpc>
                <a:spcPct val="100000"/>
              </a:lnSpc>
              <a:spcBef>
                <a:spcPts val="1200"/>
              </a:spcBef>
              <a:spcAft>
                <a:spcPts val="0"/>
              </a:spcAft>
              <a:buClr>
                <a:srgbClr val="595959"/>
              </a:buClr>
              <a:buSzPts val="1300"/>
              <a:buFont typeface="Lexend"/>
              <a:buAutoNum type="arabicPeriod"/>
            </a:pPr>
            <a:r>
              <a:rPr lang="en" sz="1300">
                <a:solidFill>
                  <a:srgbClr val="595959"/>
                </a:solidFill>
                <a:latin typeface="Lexend"/>
                <a:ea typeface="Lexend"/>
                <a:cs typeface="Lexend"/>
                <a:sym typeface="Lexend"/>
              </a:rPr>
              <a:t>Imagery</a:t>
            </a:r>
            <a:endParaRPr sz="1300">
              <a:solidFill>
                <a:srgbClr val="595959"/>
              </a:solidFill>
              <a:latin typeface="Lexend"/>
              <a:ea typeface="Lexend"/>
              <a:cs typeface="Lexend"/>
              <a:sym typeface="Lexend"/>
            </a:endParaRPr>
          </a:p>
          <a:p>
            <a:pPr indent="0" lvl="0" marL="0" rtl="0" algn="l">
              <a:lnSpc>
                <a:spcPct val="100000"/>
              </a:lnSpc>
              <a:spcBef>
                <a:spcPts val="1200"/>
              </a:spcBef>
              <a:spcAft>
                <a:spcPts val="1200"/>
              </a:spcAft>
              <a:buNone/>
            </a:pPr>
            <a:r>
              <a:rPr lang="en" sz="1100">
                <a:solidFill>
                  <a:srgbClr val="595959"/>
                </a:solidFill>
                <a:latin typeface="Lexend"/>
                <a:ea typeface="Lexend"/>
                <a:cs typeface="Lexend"/>
                <a:sym typeface="Lexend"/>
              </a:rPr>
              <a:t>We </a:t>
            </a:r>
            <a:r>
              <a:rPr lang="en" sz="1100">
                <a:solidFill>
                  <a:srgbClr val="595959"/>
                </a:solidFill>
                <a:latin typeface="Lexend"/>
                <a:ea typeface="Lexend"/>
                <a:cs typeface="Lexend"/>
                <a:sym typeface="Lexend"/>
              </a:rPr>
              <a:t>received</a:t>
            </a:r>
            <a:r>
              <a:rPr lang="en" sz="1100">
                <a:solidFill>
                  <a:srgbClr val="595959"/>
                </a:solidFill>
                <a:latin typeface="Lexend"/>
                <a:ea typeface="Lexend"/>
                <a:cs typeface="Lexend"/>
                <a:sym typeface="Lexend"/>
              </a:rPr>
              <a:t> feedback in studio and during testing that our data was too wordy. We not only added more graphs, but also added pictures (in this case, of neck exercises and food items) to enable the user to break the monotony of the data so that they can have a more pleasant experience and navigate the information on the page with ease. </a:t>
            </a:r>
            <a:endParaRPr sz="1100">
              <a:solidFill>
                <a:srgbClr val="595959"/>
              </a:solidFill>
              <a:latin typeface="Lexend"/>
              <a:ea typeface="Lexend"/>
              <a:cs typeface="Lexend"/>
              <a:sym typeface="Lexend"/>
            </a:endParaRPr>
          </a:p>
        </p:txBody>
      </p:sp>
      <p:sp>
        <p:nvSpPr>
          <p:cNvPr id="229" name="Google Shape;229;p38"/>
          <p:cNvSpPr txBox="1"/>
          <p:nvPr/>
        </p:nvSpPr>
        <p:spPr>
          <a:xfrm>
            <a:off x="1938477" y="2594632"/>
            <a:ext cx="1211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595959"/>
                </a:solidFill>
                <a:latin typeface="Lexend"/>
                <a:ea typeface="Lexend"/>
                <a:cs typeface="Lexend"/>
                <a:sym typeface="Lexend"/>
              </a:rPr>
              <a:t>Mid-fi Revision</a:t>
            </a:r>
            <a:endParaRPr sz="1100">
              <a:solidFill>
                <a:srgbClr val="595959"/>
              </a:solidFill>
              <a:latin typeface="Lexend"/>
              <a:ea typeface="Lexend"/>
              <a:cs typeface="Lexend"/>
              <a:sym typeface="Lexend"/>
            </a:endParaRPr>
          </a:p>
        </p:txBody>
      </p:sp>
      <p:sp>
        <p:nvSpPr>
          <p:cNvPr id="230" name="Google Shape;230;p38"/>
          <p:cNvSpPr txBox="1"/>
          <p:nvPr/>
        </p:nvSpPr>
        <p:spPr>
          <a:xfrm>
            <a:off x="1848945" y="684025"/>
            <a:ext cx="1211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595959"/>
                </a:solidFill>
                <a:latin typeface="Lexend"/>
                <a:ea typeface="Lexend"/>
                <a:cs typeface="Lexend"/>
                <a:sym typeface="Lexend"/>
              </a:rPr>
              <a:t>Low-fi Sketch</a:t>
            </a:r>
            <a:endParaRPr sz="1100">
              <a:solidFill>
                <a:srgbClr val="595959"/>
              </a:solidFill>
              <a:latin typeface="Lexend"/>
              <a:ea typeface="Lexend"/>
              <a:cs typeface="Lexend"/>
              <a:sym typeface="Lexend"/>
            </a:endParaRPr>
          </a:p>
        </p:txBody>
      </p:sp>
      <p:pic>
        <p:nvPicPr>
          <p:cNvPr id="231" name="Google Shape;231;p38"/>
          <p:cNvPicPr preferRelativeResize="0"/>
          <p:nvPr/>
        </p:nvPicPr>
        <p:blipFill>
          <a:blip r:embed="rId3">
            <a:alphaModFix/>
          </a:blip>
          <a:stretch>
            <a:fillRect/>
          </a:stretch>
        </p:blipFill>
        <p:spPr>
          <a:xfrm>
            <a:off x="980020" y="973098"/>
            <a:ext cx="3128309" cy="1661170"/>
          </a:xfrm>
          <a:prstGeom prst="rect">
            <a:avLst/>
          </a:prstGeom>
          <a:noFill/>
          <a:ln>
            <a:noFill/>
          </a:ln>
        </p:spPr>
      </p:pic>
      <p:pic>
        <p:nvPicPr>
          <p:cNvPr id="232" name="Google Shape;232;p38"/>
          <p:cNvPicPr preferRelativeResize="0"/>
          <p:nvPr/>
        </p:nvPicPr>
        <p:blipFill>
          <a:blip r:embed="rId4">
            <a:alphaModFix/>
          </a:blip>
          <a:stretch>
            <a:fillRect/>
          </a:stretch>
        </p:blipFill>
        <p:spPr>
          <a:xfrm>
            <a:off x="516350" y="2924136"/>
            <a:ext cx="1013913" cy="2135364"/>
          </a:xfrm>
          <a:prstGeom prst="rect">
            <a:avLst/>
          </a:prstGeom>
          <a:noFill/>
          <a:ln>
            <a:noFill/>
          </a:ln>
        </p:spPr>
      </p:pic>
      <p:pic>
        <p:nvPicPr>
          <p:cNvPr id="233" name="Google Shape;233;p38"/>
          <p:cNvPicPr preferRelativeResize="0"/>
          <p:nvPr/>
        </p:nvPicPr>
        <p:blipFill>
          <a:blip r:embed="rId5">
            <a:alphaModFix/>
          </a:blip>
          <a:stretch>
            <a:fillRect/>
          </a:stretch>
        </p:blipFill>
        <p:spPr>
          <a:xfrm>
            <a:off x="1530262" y="2924146"/>
            <a:ext cx="1013913" cy="2135378"/>
          </a:xfrm>
          <a:prstGeom prst="rect">
            <a:avLst/>
          </a:prstGeom>
          <a:noFill/>
          <a:ln>
            <a:noFill/>
          </a:ln>
        </p:spPr>
      </p:pic>
      <p:pic>
        <p:nvPicPr>
          <p:cNvPr id="234" name="Google Shape;234;p38"/>
          <p:cNvPicPr preferRelativeResize="0"/>
          <p:nvPr/>
        </p:nvPicPr>
        <p:blipFill>
          <a:blip r:embed="rId6">
            <a:alphaModFix/>
          </a:blip>
          <a:stretch>
            <a:fillRect/>
          </a:stretch>
        </p:blipFill>
        <p:spPr>
          <a:xfrm>
            <a:off x="2544174" y="2924160"/>
            <a:ext cx="1013913" cy="2135364"/>
          </a:xfrm>
          <a:prstGeom prst="rect">
            <a:avLst/>
          </a:prstGeom>
          <a:noFill/>
          <a:ln>
            <a:noFill/>
          </a:ln>
        </p:spPr>
      </p:pic>
      <p:pic>
        <p:nvPicPr>
          <p:cNvPr id="235" name="Google Shape;235;p38"/>
          <p:cNvPicPr preferRelativeResize="0"/>
          <p:nvPr/>
        </p:nvPicPr>
        <p:blipFill>
          <a:blip r:embed="rId7">
            <a:alphaModFix/>
          </a:blip>
          <a:stretch>
            <a:fillRect/>
          </a:stretch>
        </p:blipFill>
        <p:spPr>
          <a:xfrm>
            <a:off x="3558087" y="2923344"/>
            <a:ext cx="1013913" cy="213536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239" name="Shape 239"/>
        <p:cNvGrpSpPr/>
        <p:nvPr/>
      </p:nvGrpSpPr>
      <p:grpSpPr>
        <a:xfrm>
          <a:off x="0" y="0"/>
          <a:ext cx="0" cy="0"/>
          <a:chOff x="0" y="0"/>
          <a:chExt cx="0" cy="0"/>
        </a:xfrm>
      </p:grpSpPr>
      <p:sp>
        <p:nvSpPr>
          <p:cNvPr id="240" name="Google Shape;240;p39"/>
          <p:cNvSpPr txBox="1"/>
          <p:nvPr>
            <p:ph type="title"/>
          </p:nvPr>
        </p:nvSpPr>
        <p:spPr>
          <a:xfrm>
            <a:off x="311700" y="2150850"/>
            <a:ext cx="8520600" cy="841800"/>
          </a:xfrm>
          <a:prstGeom prst="rect">
            <a:avLst/>
          </a:prstGeom>
          <a:ln>
            <a:noFill/>
          </a:ln>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rgbClr val="B4CCB6"/>
                </a:solidFill>
                <a:latin typeface="Lexend"/>
                <a:ea typeface="Lexend"/>
                <a:cs typeface="Lexend"/>
                <a:sym typeface="Lexend"/>
              </a:rPr>
              <a:t>Medium-Fi Taskflows</a:t>
            </a:r>
            <a:endParaRPr b="1">
              <a:solidFill>
                <a:srgbClr val="B4CCB6"/>
              </a:solidFill>
              <a:latin typeface="Lexend"/>
              <a:ea typeface="Lexend"/>
              <a:cs typeface="Lexend"/>
              <a:sym typeface="Lexen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1200"/>
              </a:spcAft>
              <a:buClr>
                <a:schemeClr val="dk1"/>
              </a:buClr>
              <a:buSzPct val="45833"/>
              <a:buFont typeface="Arial"/>
              <a:buNone/>
            </a:pPr>
            <a:r>
              <a:rPr i="1" lang="en" sz="2400">
                <a:solidFill>
                  <a:schemeClr val="dk2"/>
                </a:solidFill>
              </a:rPr>
              <a:t>record one’s current mental and physical well-being</a:t>
            </a:r>
            <a:endParaRPr/>
          </a:p>
        </p:txBody>
      </p:sp>
      <p:pic>
        <p:nvPicPr>
          <p:cNvPr id="246" name="Google Shape;246;p40"/>
          <p:cNvPicPr preferRelativeResize="0"/>
          <p:nvPr/>
        </p:nvPicPr>
        <p:blipFill>
          <a:blip r:embed="rId3">
            <a:alphaModFix/>
          </a:blip>
          <a:stretch>
            <a:fillRect/>
          </a:stretch>
        </p:blipFill>
        <p:spPr>
          <a:xfrm>
            <a:off x="498225" y="1152475"/>
            <a:ext cx="1156849" cy="2265402"/>
          </a:xfrm>
          <a:prstGeom prst="rect">
            <a:avLst/>
          </a:prstGeom>
          <a:noFill/>
          <a:ln>
            <a:noFill/>
          </a:ln>
        </p:spPr>
      </p:pic>
      <p:pic>
        <p:nvPicPr>
          <p:cNvPr id="247" name="Google Shape;247;p40"/>
          <p:cNvPicPr preferRelativeResize="0"/>
          <p:nvPr/>
        </p:nvPicPr>
        <p:blipFill>
          <a:blip r:embed="rId4">
            <a:alphaModFix/>
          </a:blip>
          <a:stretch>
            <a:fillRect/>
          </a:stretch>
        </p:blipFill>
        <p:spPr>
          <a:xfrm>
            <a:off x="2100674" y="1156500"/>
            <a:ext cx="1135387" cy="2265401"/>
          </a:xfrm>
          <a:prstGeom prst="rect">
            <a:avLst/>
          </a:prstGeom>
          <a:noFill/>
          <a:ln>
            <a:noFill/>
          </a:ln>
        </p:spPr>
      </p:pic>
      <p:pic>
        <p:nvPicPr>
          <p:cNvPr id="248" name="Google Shape;248;p40"/>
          <p:cNvPicPr preferRelativeResize="0"/>
          <p:nvPr/>
        </p:nvPicPr>
        <p:blipFill>
          <a:blip r:embed="rId5">
            <a:alphaModFix/>
          </a:blip>
          <a:stretch>
            <a:fillRect/>
          </a:stretch>
        </p:blipFill>
        <p:spPr>
          <a:xfrm>
            <a:off x="3522275" y="1141857"/>
            <a:ext cx="1156850" cy="2286632"/>
          </a:xfrm>
          <a:prstGeom prst="rect">
            <a:avLst/>
          </a:prstGeom>
          <a:noFill/>
          <a:ln>
            <a:noFill/>
          </a:ln>
        </p:spPr>
      </p:pic>
      <p:pic>
        <p:nvPicPr>
          <p:cNvPr id="249" name="Google Shape;249;p40"/>
          <p:cNvPicPr preferRelativeResize="0"/>
          <p:nvPr/>
        </p:nvPicPr>
        <p:blipFill>
          <a:blip r:embed="rId6">
            <a:alphaModFix/>
          </a:blip>
          <a:stretch>
            <a:fillRect/>
          </a:stretch>
        </p:blipFill>
        <p:spPr>
          <a:xfrm>
            <a:off x="7696905" y="1145716"/>
            <a:ext cx="1135399" cy="2278910"/>
          </a:xfrm>
          <a:prstGeom prst="rect">
            <a:avLst/>
          </a:prstGeom>
          <a:noFill/>
          <a:ln>
            <a:noFill/>
          </a:ln>
        </p:spPr>
      </p:pic>
      <p:cxnSp>
        <p:nvCxnSpPr>
          <p:cNvPr id="250" name="Google Shape;250;p40"/>
          <p:cNvCxnSpPr>
            <a:endCxn id="246" idx="1"/>
          </p:cNvCxnSpPr>
          <p:nvPr/>
        </p:nvCxnSpPr>
        <p:spPr>
          <a:xfrm flipH="1">
            <a:off x="498225" y="1361176"/>
            <a:ext cx="7362300" cy="924000"/>
          </a:xfrm>
          <a:prstGeom prst="curvedConnector5">
            <a:avLst>
              <a:gd fmla="val 42143" name="adj1"/>
              <a:gd fmla="val -48358" name="adj2"/>
              <a:gd fmla="val 103234" name="adj3"/>
            </a:avLst>
          </a:prstGeom>
          <a:noFill/>
          <a:ln cap="flat" cmpd="sng" w="9525">
            <a:solidFill>
              <a:schemeClr val="dk2"/>
            </a:solidFill>
            <a:prstDash val="solid"/>
            <a:round/>
            <a:headEnd len="med" w="med" type="none"/>
            <a:tailEnd len="med" w="med" type="triangle"/>
          </a:ln>
        </p:spPr>
      </p:cxnSp>
      <p:sp>
        <p:nvSpPr>
          <p:cNvPr id="251" name="Google Shape;251;p40"/>
          <p:cNvSpPr txBox="1"/>
          <p:nvPr/>
        </p:nvSpPr>
        <p:spPr>
          <a:xfrm>
            <a:off x="508000" y="3434650"/>
            <a:ext cx="1136700" cy="2616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latin typeface="Lexend"/>
                <a:ea typeface="Lexend"/>
                <a:cs typeface="Lexend"/>
                <a:sym typeface="Lexend"/>
              </a:rPr>
              <a:t>Click Daily Survey to start task</a:t>
            </a:r>
            <a:endParaRPr sz="500">
              <a:latin typeface="Lexend"/>
              <a:ea typeface="Lexend"/>
              <a:cs typeface="Lexend"/>
              <a:sym typeface="Lexend"/>
            </a:endParaRPr>
          </a:p>
        </p:txBody>
      </p:sp>
      <p:sp>
        <p:nvSpPr>
          <p:cNvPr id="252" name="Google Shape;252;p40"/>
          <p:cNvSpPr txBox="1"/>
          <p:nvPr/>
        </p:nvSpPr>
        <p:spPr>
          <a:xfrm>
            <a:off x="2100013" y="3434650"/>
            <a:ext cx="11367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latin typeface="Lexend"/>
                <a:ea typeface="Lexend"/>
                <a:cs typeface="Lexend"/>
                <a:sym typeface="Lexend"/>
              </a:rPr>
              <a:t>Click faces to select answer</a:t>
            </a:r>
            <a:endParaRPr sz="500">
              <a:latin typeface="Lexend"/>
              <a:ea typeface="Lexend"/>
              <a:cs typeface="Lexend"/>
              <a:sym typeface="Lexend"/>
            </a:endParaRPr>
          </a:p>
          <a:p>
            <a:pPr indent="0" lvl="0" marL="0" rtl="0" algn="ctr">
              <a:spcBef>
                <a:spcPts val="0"/>
              </a:spcBef>
              <a:spcAft>
                <a:spcPts val="0"/>
              </a:spcAft>
              <a:buNone/>
            </a:pPr>
            <a:r>
              <a:rPr lang="en" sz="500">
                <a:latin typeface="Lexend"/>
                <a:ea typeface="Lexend"/>
                <a:cs typeface="Lexend"/>
                <a:sym typeface="Lexend"/>
              </a:rPr>
              <a:t>Click Continue for next screen</a:t>
            </a:r>
            <a:endParaRPr sz="500">
              <a:latin typeface="Lexend"/>
              <a:ea typeface="Lexend"/>
              <a:cs typeface="Lexend"/>
              <a:sym typeface="Lexend"/>
            </a:endParaRPr>
          </a:p>
        </p:txBody>
      </p:sp>
      <p:sp>
        <p:nvSpPr>
          <p:cNvPr id="253" name="Google Shape;253;p40"/>
          <p:cNvSpPr txBox="1"/>
          <p:nvPr/>
        </p:nvSpPr>
        <p:spPr>
          <a:xfrm>
            <a:off x="3532338" y="3434650"/>
            <a:ext cx="1136700" cy="4155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latin typeface="Lexend"/>
                <a:ea typeface="Lexend"/>
                <a:cs typeface="Lexend"/>
                <a:sym typeface="Lexend"/>
              </a:rPr>
              <a:t>Toggle button to select emotion</a:t>
            </a:r>
            <a:endParaRPr sz="500">
              <a:latin typeface="Lexend"/>
              <a:ea typeface="Lexend"/>
              <a:cs typeface="Lexend"/>
              <a:sym typeface="Lexend"/>
            </a:endParaRPr>
          </a:p>
          <a:p>
            <a:pPr indent="0" lvl="0" marL="0" rtl="0" algn="ctr">
              <a:spcBef>
                <a:spcPts val="0"/>
              </a:spcBef>
              <a:spcAft>
                <a:spcPts val="0"/>
              </a:spcAft>
              <a:buNone/>
            </a:pPr>
            <a:r>
              <a:rPr lang="en" sz="500">
                <a:latin typeface="Lexend"/>
                <a:ea typeface="Lexend"/>
                <a:cs typeface="Lexend"/>
                <a:sym typeface="Lexend"/>
              </a:rPr>
              <a:t>Click Continue for next screen</a:t>
            </a:r>
            <a:endParaRPr sz="500">
              <a:latin typeface="Lexend"/>
              <a:ea typeface="Lexend"/>
              <a:cs typeface="Lexend"/>
              <a:sym typeface="Lexend"/>
            </a:endParaRPr>
          </a:p>
        </p:txBody>
      </p:sp>
      <p:sp>
        <p:nvSpPr>
          <p:cNvPr id="254" name="Google Shape;254;p40"/>
          <p:cNvSpPr txBox="1"/>
          <p:nvPr/>
        </p:nvSpPr>
        <p:spPr>
          <a:xfrm>
            <a:off x="6144725" y="3434650"/>
            <a:ext cx="11367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latin typeface="Lexend"/>
                <a:ea typeface="Lexend"/>
                <a:cs typeface="Lexend"/>
                <a:sym typeface="Lexend"/>
              </a:rPr>
              <a:t>Click Continue for next screen.</a:t>
            </a:r>
            <a:endParaRPr sz="500">
              <a:latin typeface="Lexend"/>
              <a:ea typeface="Lexend"/>
              <a:cs typeface="Lexend"/>
              <a:sym typeface="Lexend"/>
            </a:endParaRPr>
          </a:p>
          <a:p>
            <a:pPr indent="0" lvl="0" marL="0" rtl="0" algn="ctr">
              <a:spcBef>
                <a:spcPts val="0"/>
              </a:spcBef>
              <a:spcAft>
                <a:spcPts val="0"/>
              </a:spcAft>
              <a:buNone/>
            </a:pPr>
            <a:r>
              <a:rPr lang="en" sz="500">
                <a:latin typeface="Lexend"/>
                <a:ea typeface="Lexend"/>
                <a:cs typeface="Lexend"/>
                <a:sym typeface="Lexend"/>
              </a:rPr>
              <a:t>Areas on body light up on click</a:t>
            </a:r>
            <a:endParaRPr sz="500">
              <a:latin typeface="Lexend"/>
              <a:ea typeface="Lexend"/>
              <a:cs typeface="Lexend"/>
              <a:sym typeface="Lexend"/>
            </a:endParaRPr>
          </a:p>
        </p:txBody>
      </p:sp>
      <p:pic>
        <p:nvPicPr>
          <p:cNvPr id="255" name="Google Shape;255;p40"/>
          <p:cNvPicPr preferRelativeResize="0"/>
          <p:nvPr/>
        </p:nvPicPr>
        <p:blipFill>
          <a:blip r:embed="rId7">
            <a:alphaModFix/>
          </a:blip>
          <a:stretch>
            <a:fillRect/>
          </a:stretch>
        </p:blipFill>
        <p:spPr>
          <a:xfrm>
            <a:off x="6145399" y="1159125"/>
            <a:ext cx="1135375" cy="2252098"/>
          </a:xfrm>
          <a:prstGeom prst="rect">
            <a:avLst/>
          </a:prstGeom>
          <a:noFill/>
          <a:ln>
            <a:noFill/>
          </a:ln>
        </p:spPr>
      </p:pic>
      <p:sp>
        <p:nvSpPr>
          <p:cNvPr id="256" name="Google Shape;256;p40"/>
          <p:cNvSpPr txBox="1"/>
          <p:nvPr/>
        </p:nvSpPr>
        <p:spPr>
          <a:xfrm>
            <a:off x="7734238" y="3473050"/>
            <a:ext cx="11367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latin typeface="Lexend"/>
                <a:ea typeface="Lexend"/>
                <a:cs typeface="Lexend"/>
                <a:sym typeface="Lexend"/>
              </a:rPr>
              <a:t>Click Bear in top left corner to return to home screen.</a:t>
            </a:r>
            <a:endParaRPr sz="500">
              <a:latin typeface="Lexend"/>
              <a:ea typeface="Lexend"/>
              <a:cs typeface="Lexend"/>
              <a:sym typeface="Lexend"/>
            </a:endParaRPr>
          </a:p>
        </p:txBody>
      </p:sp>
      <p:pic>
        <p:nvPicPr>
          <p:cNvPr id="257" name="Google Shape;257;p40"/>
          <p:cNvPicPr preferRelativeResize="0"/>
          <p:nvPr/>
        </p:nvPicPr>
        <p:blipFill>
          <a:blip r:embed="rId8">
            <a:alphaModFix/>
          </a:blip>
          <a:stretch>
            <a:fillRect/>
          </a:stretch>
        </p:blipFill>
        <p:spPr>
          <a:xfrm>
            <a:off x="4895065" y="2588638"/>
            <a:ext cx="1034393" cy="2030727"/>
          </a:xfrm>
          <a:prstGeom prst="rect">
            <a:avLst/>
          </a:prstGeom>
          <a:noFill/>
          <a:ln>
            <a:noFill/>
          </a:ln>
        </p:spPr>
      </p:pic>
      <p:cxnSp>
        <p:nvCxnSpPr>
          <p:cNvPr id="258" name="Google Shape;258;p40"/>
          <p:cNvCxnSpPr>
            <a:endCxn id="257" idx="1"/>
          </p:cNvCxnSpPr>
          <p:nvPr/>
        </p:nvCxnSpPr>
        <p:spPr>
          <a:xfrm flipH="1" rot="-5400000">
            <a:off x="4242715" y="2951651"/>
            <a:ext cx="851700" cy="453000"/>
          </a:xfrm>
          <a:prstGeom prst="curvedConnector2">
            <a:avLst/>
          </a:prstGeom>
          <a:noFill/>
          <a:ln cap="flat" cmpd="sng" w="9525">
            <a:solidFill>
              <a:schemeClr val="dk2"/>
            </a:solidFill>
            <a:prstDash val="solid"/>
            <a:round/>
            <a:headEnd len="med" w="med" type="none"/>
            <a:tailEnd len="med" w="med" type="triangle"/>
          </a:ln>
        </p:spPr>
      </p:cxnSp>
      <p:sp>
        <p:nvSpPr>
          <p:cNvPr id="259" name="Google Shape;259;p40"/>
          <p:cNvSpPr txBox="1"/>
          <p:nvPr/>
        </p:nvSpPr>
        <p:spPr>
          <a:xfrm>
            <a:off x="4843975" y="4619375"/>
            <a:ext cx="1136700" cy="4155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latin typeface="Lexend"/>
                <a:ea typeface="Lexend"/>
                <a:cs typeface="Lexend"/>
                <a:sym typeface="Lexend"/>
              </a:rPr>
              <a:t>Click text box to input new emotion.</a:t>
            </a:r>
            <a:endParaRPr sz="500">
              <a:latin typeface="Lexend"/>
              <a:ea typeface="Lexend"/>
              <a:cs typeface="Lexend"/>
              <a:sym typeface="Lexend"/>
            </a:endParaRPr>
          </a:p>
          <a:p>
            <a:pPr indent="0" lvl="0" marL="0" rtl="0" algn="ctr">
              <a:spcBef>
                <a:spcPts val="0"/>
              </a:spcBef>
              <a:spcAft>
                <a:spcPts val="0"/>
              </a:spcAft>
              <a:buNone/>
            </a:pPr>
            <a:r>
              <a:rPr lang="en" sz="500">
                <a:latin typeface="Lexend"/>
                <a:ea typeface="Lexend"/>
                <a:cs typeface="Lexend"/>
                <a:sym typeface="Lexend"/>
              </a:rPr>
              <a:t>Click continue for </a:t>
            </a:r>
            <a:r>
              <a:rPr lang="en" sz="500">
                <a:latin typeface="Lexend"/>
                <a:ea typeface="Lexend"/>
                <a:cs typeface="Lexend"/>
                <a:sym typeface="Lexend"/>
              </a:rPr>
              <a:t>next screen</a:t>
            </a:r>
            <a:endParaRPr sz="500">
              <a:latin typeface="Lexend"/>
              <a:ea typeface="Lexend"/>
              <a:cs typeface="Lexend"/>
              <a:sym typeface="Lexend"/>
            </a:endParaRPr>
          </a:p>
        </p:txBody>
      </p:sp>
      <p:cxnSp>
        <p:nvCxnSpPr>
          <p:cNvPr id="260" name="Google Shape;260;p40"/>
          <p:cNvCxnSpPr>
            <a:endCxn id="246" idx="1"/>
          </p:cNvCxnSpPr>
          <p:nvPr/>
        </p:nvCxnSpPr>
        <p:spPr>
          <a:xfrm flipH="1">
            <a:off x="498225" y="1397776"/>
            <a:ext cx="1775400" cy="887400"/>
          </a:xfrm>
          <a:prstGeom prst="curvedConnector5">
            <a:avLst>
              <a:gd fmla="val 17420" name="adj1"/>
              <a:gd fmla="val -54477" name="adj2"/>
              <a:gd fmla="val 113412" name="adj3"/>
            </a:avLst>
          </a:prstGeom>
          <a:noFill/>
          <a:ln cap="flat" cmpd="sng" w="9525">
            <a:solidFill>
              <a:schemeClr val="dk2"/>
            </a:solidFill>
            <a:prstDash val="solid"/>
            <a:round/>
            <a:headEnd len="med" w="med" type="none"/>
            <a:tailEnd len="med" w="med" type="stealth"/>
          </a:ln>
        </p:spPr>
      </p:cxnSp>
      <p:cxnSp>
        <p:nvCxnSpPr>
          <p:cNvPr id="261" name="Google Shape;261;p40"/>
          <p:cNvCxnSpPr>
            <a:endCxn id="246" idx="1"/>
          </p:cNvCxnSpPr>
          <p:nvPr/>
        </p:nvCxnSpPr>
        <p:spPr>
          <a:xfrm flipH="1">
            <a:off x="498225" y="1381876"/>
            <a:ext cx="3210300" cy="903300"/>
          </a:xfrm>
          <a:prstGeom prst="curvedConnector5">
            <a:avLst>
              <a:gd fmla="val 31982" name="adj1"/>
              <a:gd fmla="val -51758" name="adj2"/>
              <a:gd fmla="val 107418" name="adj3"/>
            </a:avLst>
          </a:prstGeom>
          <a:noFill/>
          <a:ln cap="flat" cmpd="sng" w="9525">
            <a:solidFill>
              <a:schemeClr val="dk2"/>
            </a:solidFill>
            <a:prstDash val="solid"/>
            <a:round/>
            <a:headEnd len="med" w="med" type="none"/>
            <a:tailEnd len="med" w="med" type="stealth"/>
          </a:ln>
        </p:spPr>
      </p:cxnSp>
      <p:cxnSp>
        <p:nvCxnSpPr>
          <p:cNvPr id="262" name="Google Shape;262;p40"/>
          <p:cNvCxnSpPr>
            <a:endCxn id="246" idx="1"/>
          </p:cNvCxnSpPr>
          <p:nvPr/>
        </p:nvCxnSpPr>
        <p:spPr>
          <a:xfrm rot="10800000">
            <a:off x="498225" y="2285176"/>
            <a:ext cx="4596900" cy="523500"/>
          </a:xfrm>
          <a:prstGeom prst="curvedConnector5">
            <a:avLst>
              <a:gd fmla="val 37417" name="adj1"/>
              <a:gd fmla="val -304938" name="adj2"/>
              <a:gd fmla="val 105180" name="adj3"/>
            </a:avLst>
          </a:prstGeom>
          <a:noFill/>
          <a:ln cap="flat" cmpd="sng" w="9525">
            <a:solidFill>
              <a:schemeClr val="dk2"/>
            </a:solidFill>
            <a:prstDash val="solid"/>
            <a:round/>
            <a:headEnd len="med" w="med" type="none"/>
            <a:tailEnd len="med" w="med" type="stealth"/>
          </a:ln>
        </p:spPr>
      </p:cxnSp>
      <p:cxnSp>
        <p:nvCxnSpPr>
          <p:cNvPr id="263" name="Google Shape;263;p40"/>
          <p:cNvCxnSpPr>
            <a:endCxn id="246" idx="1"/>
          </p:cNvCxnSpPr>
          <p:nvPr/>
        </p:nvCxnSpPr>
        <p:spPr>
          <a:xfrm flipH="1">
            <a:off x="498225" y="1381876"/>
            <a:ext cx="5846700" cy="903300"/>
          </a:xfrm>
          <a:prstGeom prst="curvedConnector5">
            <a:avLst>
              <a:gd fmla="val 40107" name="adj1"/>
              <a:gd fmla="val -51758" name="adj2"/>
              <a:gd fmla="val 104073" name="adj3"/>
            </a:avLst>
          </a:prstGeom>
          <a:noFill/>
          <a:ln cap="flat" cmpd="sng" w="9525">
            <a:solidFill>
              <a:schemeClr val="dk2"/>
            </a:solidFill>
            <a:prstDash val="solid"/>
            <a:round/>
            <a:headEnd len="med" w="med" type="none"/>
            <a:tailEnd len="med" w="med" type="stealth"/>
          </a:ln>
        </p:spPr>
      </p:cxnSp>
      <p:cxnSp>
        <p:nvCxnSpPr>
          <p:cNvPr id="264" name="Google Shape;264;p40"/>
          <p:cNvCxnSpPr>
            <a:endCxn id="247" idx="1"/>
          </p:cNvCxnSpPr>
          <p:nvPr/>
        </p:nvCxnSpPr>
        <p:spPr>
          <a:xfrm>
            <a:off x="1104674" y="1652901"/>
            <a:ext cx="996000" cy="636300"/>
          </a:xfrm>
          <a:prstGeom prst="curvedConnector3">
            <a:avLst>
              <a:gd fmla="val 50000" name="adj1"/>
            </a:avLst>
          </a:prstGeom>
          <a:noFill/>
          <a:ln cap="flat" cmpd="sng" w="9525">
            <a:solidFill>
              <a:schemeClr val="dk2"/>
            </a:solidFill>
            <a:prstDash val="solid"/>
            <a:round/>
            <a:headEnd len="med" w="med" type="none"/>
            <a:tailEnd len="med" w="med" type="triangle"/>
          </a:ln>
        </p:spPr>
      </p:cxnSp>
      <p:cxnSp>
        <p:nvCxnSpPr>
          <p:cNvPr id="265" name="Google Shape;265;p40"/>
          <p:cNvCxnSpPr>
            <a:endCxn id="248" idx="1"/>
          </p:cNvCxnSpPr>
          <p:nvPr/>
        </p:nvCxnSpPr>
        <p:spPr>
          <a:xfrm rot="-5400000">
            <a:off x="2734325" y="2445223"/>
            <a:ext cx="948000" cy="627900"/>
          </a:xfrm>
          <a:prstGeom prst="curvedConnector2">
            <a:avLst/>
          </a:prstGeom>
          <a:noFill/>
          <a:ln cap="flat" cmpd="sng" w="9525">
            <a:solidFill>
              <a:schemeClr val="dk2"/>
            </a:solidFill>
            <a:prstDash val="solid"/>
            <a:round/>
            <a:headEnd len="med" w="med" type="none"/>
            <a:tailEnd len="med" w="med" type="triangle"/>
          </a:ln>
        </p:spPr>
      </p:cxnSp>
      <p:cxnSp>
        <p:nvCxnSpPr>
          <p:cNvPr id="266" name="Google Shape;266;p40"/>
          <p:cNvCxnSpPr>
            <a:endCxn id="255" idx="1"/>
          </p:cNvCxnSpPr>
          <p:nvPr/>
        </p:nvCxnSpPr>
        <p:spPr>
          <a:xfrm flipH="1" rot="10800000">
            <a:off x="4280899" y="2285174"/>
            <a:ext cx="1864500" cy="948000"/>
          </a:xfrm>
          <a:prstGeom prst="curvedConnector3">
            <a:avLst>
              <a:gd fmla="val 50000" name="adj1"/>
            </a:avLst>
          </a:prstGeom>
          <a:noFill/>
          <a:ln cap="flat" cmpd="sng" w="9525">
            <a:solidFill>
              <a:schemeClr val="dk2"/>
            </a:solidFill>
            <a:prstDash val="solid"/>
            <a:round/>
            <a:headEnd len="med" w="med" type="none"/>
            <a:tailEnd len="med" w="med" type="triangle"/>
          </a:ln>
        </p:spPr>
      </p:cxnSp>
      <p:cxnSp>
        <p:nvCxnSpPr>
          <p:cNvPr id="267" name="Google Shape;267;p40"/>
          <p:cNvCxnSpPr>
            <a:endCxn id="255" idx="1"/>
          </p:cNvCxnSpPr>
          <p:nvPr/>
        </p:nvCxnSpPr>
        <p:spPr>
          <a:xfrm rot="-5400000">
            <a:off x="4795549" y="3092624"/>
            <a:ext cx="2157300" cy="542400"/>
          </a:xfrm>
          <a:prstGeom prst="curvedConnector2">
            <a:avLst/>
          </a:prstGeom>
          <a:noFill/>
          <a:ln cap="flat" cmpd="sng" w="9525">
            <a:solidFill>
              <a:schemeClr val="dk2"/>
            </a:solidFill>
            <a:prstDash val="solid"/>
            <a:round/>
            <a:headEnd len="med" w="med" type="none"/>
            <a:tailEnd len="med" w="med" type="triangle"/>
          </a:ln>
        </p:spPr>
      </p:cxnSp>
      <p:cxnSp>
        <p:nvCxnSpPr>
          <p:cNvPr id="268" name="Google Shape;268;p40"/>
          <p:cNvCxnSpPr>
            <a:endCxn id="249" idx="1"/>
          </p:cNvCxnSpPr>
          <p:nvPr/>
        </p:nvCxnSpPr>
        <p:spPr>
          <a:xfrm rot="-5400000">
            <a:off x="6841155" y="2361221"/>
            <a:ext cx="931800" cy="779700"/>
          </a:xfrm>
          <a:prstGeom prst="curvedConnector2">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1200"/>
              </a:spcAft>
              <a:buClr>
                <a:schemeClr val="dk1"/>
              </a:buClr>
              <a:buSzPct val="45833"/>
              <a:buFont typeface="Arial"/>
              <a:buNone/>
            </a:pPr>
            <a:r>
              <a:rPr i="1" lang="en" sz="2400">
                <a:solidFill>
                  <a:schemeClr val="dk2"/>
                </a:solidFill>
              </a:rPr>
              <a:t>compare and track mental and physical wellbeing over time</a:t>
            </a:r>
            <a:endParaRPr/>
          </a:p>
        </p:txBody>
      </p:sp>
      <p:pic>
        <p:nvPicPr>
          <p:cNvPr id="274" name="Google Shape;274;p41"/>
          <p:cNvPicPr preferRelativeResize="0"/>
          <p:nvPr/>
        </p:nvPicPr>
        <p:blipFill>
          <a:blip r:embed="rId3">
            <a:alphaModFix/>
          </a:blip>
          <a:stretch>
            <a:fillRect/>
          </a:stretch>
        </p:blipFill>
        <p:spPr>
          <a:xfrm>
            <a:off x="1474325" y="2498896"/>
            <a:ext cx="884675" cy="1781966"/>
          </a:xfrm>
          <a:prstGeom prst="rect">
            <a:avLst/>
          </a:prstGeom>
          <a:noFill/>
          <a:ln>
            <a:noFill/>
          </a:ln>
        </p:spPr>
      </p:pic>
      <p:pic>
        <p:nvPicPr>
          <p:cNvPr id="275" name="Google Shape;275;p41"/>
          <p:cNvPicPr preferRelativeResize="0"/>
          <p:nvPr/>
        </p:nvPicPr>
        <p:blipFill>
          <a:blip r:embed="rId4">
            <a:alphaModFix/>
          </a:blip>
          <a:stretch>
            <a:fillRect/>
          </a:stretch>
        </p:blipFill>
        <p:spPr>
          <a:xfrm>
            <a:off x="311700" y="2523675"/>
            <a:ext cx="884675" cy="1732399"/>
          </a:xfrm>
          <a:prstGeom prst="rect">
            <a:avLst/>
          </a:prstGeom>
          <a:noFill/>
          <a:ln>
            <a:noFill/>
          </a:ln>
        </p:spPr>
      </p:pic>
      <p:pic>
        <p:nvPicPr>
          <p:cNvPr id="276" name="Google Shape;276;p41"/>
          <p:cNvPicPr preferRelativeResize="0"/>
          <p:nvPr/>
        </p:nvPicPr>
        <p:blipFill>
          <a:blip r:embed="rId5">
            <a:alphaModFix/>
          </a:blip>
          <a:stretch>
            <a:fillRect/>
          </a:stretch>
        </p:blipFill>
        <p:spPr>
          <a:xfrm>
            <a:off x="2937975" y="909080"/>
            <a:ext cx="909600" cy="1825769"/>
          </a:xfrm>
          <a:prstGeom prst="rect">
            <a:avLst/>
          </a:prstGeom>
          <a:noFill/>
          <a:ln>
            <a:noFill/>
          </a:ln>
        </p:spPr>
      </p:pic>
      <p:pic>
        <p:nvPicPr>
          <p:cNvPr id="277" name="Google Shape;277;p41"/>
          <p:cNvPicPr preferRelativeResize="0"/>
          <p:nvPr/>
        </p:nvPicPr>
        <p:blipFill>
          <a:blip r:embed="rId6">
            <a:alphaModFix/>
          </a:blip>
          <a:stretch>
            <a:fillRect/>
          </a:stretch>
        </p:blipFill>
        <p:spPr>
          <a:xfrm>
            <a:off x="4129662" y="946620"/>
            <a:ext cx="884676" cy="1750679"/>
          </a:xfrm>
          <a:prstGeom prst="rect">
            <a:avLst/>
          </a:prstGeom>
          <a:noFill/>
          <a:ln>
            <a:noFill/>
          </a:ln>
        </p:spPr>
      </p:pic>
      <p:pic>
        <p:nvPicPr>
          <p:cNvPr id="278" name="Google Shape;278;p41"/>
          <p:cNvPicPr preferRelativeResize="0"/>
          <p:nvPr/>
        </p:nvPicPr>
        <p:blipFill>
          <a:blip r:embed="rId7">
            <a:alphaModFix/>
          </a:blip>
          <a:stretch>
            <a:fillRect/>
          </a:stretch>
        </p:blipFill>
        <p:spPr>
          <a:xfrm>
            <a:off x="5426978" y="2983886"/>
            <a:ext cx="884676" cy="1750766"/>
          </a:xfrm>
          <a:prstGeom prst="rect">
            <a:avLst/>
          </a:prstGeom>
          <a:noFill/>
          <a:ln>
            <a:noFill/>
          </a:ln>
        </p:spPr>
      </p:pic>
      <p:pic>
        <p:nvPicPr>
          <p:cNvPr id="279" name="Google Shape;279;p41"/>
          <p:cNvPicPr preferRelativeResize="0"/>
          <p:nvPr/>
        </p:nvPicPr>
        <p:blipFill>
          <a:blip r:embed="rId8">
            <a:alphaModFix/>
          </a:blip>
          <a:stretch>
            <a:fillRect/>
          </a:stretch>
        </p:blipFill>
        <p:spPr>
          <a:xfrm>
            <a:off x="6804775" y="2984974"/>
            <a:ext cx="884674" cy="1748586"/>
          </a:xfrm>
          <a:prstGeom prst="rect">
            <a:avLst/>
          </a:prstGeom>
          <a:noFill/>
          <a:ln>
            <a:noFill/>
          </a:ln>
        </p:spPr>
      </p:pic>
      <p:cxnSp>
        <p:nvCxnSpPr>
          <p:cNvPr id="280" name="Google Shape;280;p41"/>
          <p:cNvCxnSpPr>
            <a:endCxn id="276" idx="1"/>
          </p:cNvCxnSpPr>
          <p:nvPr/>
        </p:nvCxnSpPr>
        <p:spPr>
          <a:xfrm rot="-5400000">
            <a:off x="1497075" y="2348465"/>
            <a:ext cx="1967400" cy="914400"/>
          </a:xfrm>
          <a:prstGeom prst="curvedConnector2">
            <a:avLst/>
          </a:prstGeom>
          <a:noFill/>
          <a:ln cap="flat" cmpd="sng" w="9525">
            <a:solidFill>
              <a:schemeClr val="dk2"/>
            </a:solidFill>
            <a:prstDash val="solid"/>
            <a:round/>
            <a:headEnd len="med" w="med" type="none"/>
            <a:tailEnd len="med" w="med" type="triangle"/>
          </a:ln>
        </p:spPr>
      </p:cxnSp>
      <p:cxnSp>
        <p:nvCxnSpPr>
          <p:cNvPr id="281" name="Google Shape;281;p41"/>
          <p:cNvCxnSpPr>
            <a:endCxn id="278" idx="1"/>
          </p:cNvCxnSpPr>
          <p:nvPr/>
        </p:nvCxnSpPr>
        <p:spPr>
          <a:xfrm>
            <a:off x="2225078" y="3579669"/>
            <a:ext cx="3201900" cy="279600"/>
          </a:xfrm>
          <a:prstGeom prst="curvedConnector3">
            <a:avLst>
              <a:gd fmla="val 50000" name="adj1"/>
            </a:avLst>
          </a:prstGeom>
          <a:noFill/>
          <a:ln cap="flat" cmpd="sng" w="9525">
            <a:solidFill>
              <a:schemeClr val="dk2"/>
            </a:solidFill>
            <a:prstDash val="solid"/>
            <a:round/>
            <a:headEnd len="med" w="med" type="none"/>
            <a:tailEnd len="med" w="med" type="triangle"/>
          </a:ln>
        </p:spPr>
      </p:cxnSp>
      <p:cxnSp>
        <p:nvCxnSpPr>
          <p:cNvPr id="282" name="Google Shape;282;p41"/>
          <p:cNvCxnSpPr>
            <a:stCxn id="276" idx="3"/>
            <a:endCxn id="277" idx="1"/>
          </p:cNvCxnSpPr>
          <p:nvPr/>
        </p:nvCxnSpPr>
        <p:spPr>
          <a:xfrm>
            <a:off x="3847575" y="1821965"/>
            <a:ext cx="282000" cy="0"/>
          </a:xfrm>
          <a:prstGeom prst="straightConnector1">
            <a:avLst/>
          </a:prstGeom>
          <a:noFill/>
          <a:ln cap="flat" cmpd="sng" w="9525">
            <a:solidFill>
              <a:schemeClr val="dk2"/>
            </a:solidFill>
            <a:prstDash val="solid"/>
            <a:round/>
            <a:headEnd len="med" w="med" type="none"/>
            <a:tailEnd len="med" w="med" type="triangle"/>
          </a:ln>
        </p:spPr>
      </p:cxnSp>
      <p:cxnSp>
        <p:nvCxnSpPr>
          <p:cNvPr id="283" name="Google Shape;283;p41"/>
          <p:cNvCxnSpPr>
            <a:endCxn id="274" idx="1"/>
          </p:cNvCxnSpPr>
          <p:nvPr/>
        </p:nvCxnSpPr>
        <p:spPr>
          <a:xfrm flipH="1">
            <a:off x="1474325" y="2329979"/>
            <a:ext cx="3016500" cy="1059900"/>
          </a:xfrm>
          <a:prstGeom prst="curvedConnector5">
            <a:avLst>
              <a:gd fmla="val 35336" name="adj1"/>
              <a:gd fmla="val -6530" name="adj2"/>
              <a:gd fmla="val 107894" name="adj3"/>
            </a:avLst>
          </a:prstGeom>
          <a:noFill/>
          <a:ln cap="flat" cmpd="sng" w="9525">
            <a:solidFill>
              <a:schemeClr val="dk2"/>
            </a:solidFill>
            <a:prstDash val="solid"/>
            <a:round/>
            <a:headEnd len="med" w="med" type="none"/>
            <a:tailEnd len="med" w="med" type="triangle"/>
          </a:ln>
        </p:spPr>
      </p:cxnSp>
      <p:cxnSp>
        <p:nvCxnSpPr>
          <p:cNvPr id="284" name="Google Shape;284;p41"/>
          <p:cNvCxnSpPr>
            <a:stCxn id="278" idx="3"/>
            <a:endCxn id="279" idx="1"/>
          </p:cNvCxnSpPr>
          <p:nvPr/>
        </p:nvCxnSpPr>
        <p:spPr>
          <a:xfrm>
            <a:off x="6311654" y="3859269"/>
            <a:ext cx="493200" cy="0"/>
          </a:xfrm>
          <a:prstGeom prst="straightConnector1">
            <a:avLst/>
          </a:prstGeom>
          <a:noFill/>
          <a:ln cap="flat" cmpd="sng" w="9525">
            <a:solidFill>
              <a:schemeClr val="dk2"/>
            </a:solidFill>
            <a:prstDash val="solid"/>
            <a:round/>
            <a:headEnd len="med" w="med" type="none"/>
            <a:tailEnd len="med" w="med" type="triangle"/>
          </a:ln>
        </p:spPr>
      </p:cxnSp>
      <p:cxnSp>
        <p:nvCxnSpPr>
          <p:cNvPr id="285" name="Google Shape;285;p41"/>
          <p:cNvCxnSpPr>
            <a:stCxn id="279" idx="2"/>
            <a:endCxn id="274" idx="1"/>
          </p:cNvCxnSpPr>
          <p:nvPr/>
        </p:nvCxnSpPr>
        <p:spPr>
          <a:xfrm flipH="1" rot="5400000">
            <a:off x="3688812" y="1175260"/>
            <a:ext cx="1343700" cy="5772900"/>
          </a:xfrm>
          <a:prstGeom prst="curvedConnector4">
            <a:avLst>
              <a:gd fmla="val -17722" name="adj1"/>
              <a:gd fmla="val 101096" name="adj2"/>
            </a:avLst>
          </a:prstGeom>
          <a:noFill/>
          <a:ln cap="flat" cmpd="sng" w="9525">
            <a:solidFill>
              <a:schemeClr val="dk2"/>
            </a:solidFill>
            <a:prstDash val="solid"/>
            <a:round/>
            <a:headEnd len="med" w="med" type="none"/>
            <a:tailEnd len="med" w="med" type="triangle"/>
          </a:ln>
        </p:spPr>
      </p:cxnSp>
      <p:sp>
        <p:nvSpPr>
          <p:cNvPr id="286" name="Google Shape;286;p41"/>
          <p:cNvSpPr txBox="1"/>
          <p:nvPr/>
        </p:nvSpPr>
        <p:spPr>
          <a:xfrm>
            <a:off x="185688" y="4280850"/>
            <a:ext cx="1136700" cy="2616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latin typeface="Lexend"/>
                <a:ea typeface="Lexend"/>
                <a:cs typeface="Lexend"/>
                <a:sym typeface="Lexend"/>
              </a:rPr>
              <a:t>Click Chart Icon  to start task</a:t>
            </a:r>
            <a:endParaRPr sz="500">
              <a:latin typeface="Lexend"/>
              <a:ea typeface="Lexend"/>
              <a:cs typeface="Lexend"/>
              <a:sym typeface="Lexend"/>
            </a:endParaRPr>
          </a:p>
        </p:txBody>
      </p:sp>
      <p:sp>
        <p:nvSpPr>
          <p:cNvPr id="287" name="Google Shape;287;p41"/>
          <p:cNvSpPr txBox="1"/>
          <p:nvPr/>
        </p:nvSpPr>
        <p:spPr>
          <a:xfrm>
            <a:off x="1348313" y="4280850"/>
            <a:ext cx="1136700" cy="5694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latin typeface="Lexend"/>
                <a:ea typeface="Lexend"/>
                <a:cs typeface="Lexend"/>
                <a:sym typeface="Lexend"/>
              </a:rPr>
              <a:t>Click Monthly Summary to view detailed graphs</a:t>
            </a:r>
            <a:endParaRPr sz="500">
              <a:latin typeface="Lexend"/>
              <a:ea typeface="Lexend"/>
              <a:cs typeface="Lexend"/>
              <a:sym typeface="Lexend"/>
            </a:endParaRPr>
          </a:p>
          <a:p>
            <a:pPr indent="0" lvl="0" marL="0" rtl="0" algn="ctr">
              <a:spcBef>
                <a:spcPts val="0"/>
              </a:spcBef>
              <a:spcAft>
                <a:spcPts val="0"/>
              </a:spcAft>
              <a:buNone/>
            </a:pPr>
            <a:r>
              <a:rPr lang="en" sz="500">
                <a:latin typeface="Lexend"/>
                <a:ea typeface="Lexend"/>
                <a:cs typeface="Lexend"/>
                <a:sym typeface="Lexend"/>
              </a:rPr>
              <a:t>Click pie chart components for detailed breakdown of wellbeing</a:t>
            </a:r>
            <a:endParaRPr sz="500">
              <a:latin typeface="Lexend"/>
              <a:ea typeface="Lexend"/>
              <a:cs typeface="Lexend"/>
              <a:sym typeface="Lexend"/>
            </a:endParaRPr>
          </a:p>
        </p:txBody>
      </p:sp>
      <p:sp>
        <p:nvSpPr>
          <p:cNvPr id="288" name="Google Shape;288;p41"/>
          <p:cNvSpPr txBox="1"/>
          <p:nvPr/>
        </p:nvSpPr>
        <p:spPr>
          <a:xfrm>
            <a:off x="5989900" y="4650900"/>
            <a:ext cx="1136700" cy="4926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latin typeface="Lexend"/>
                <a:ea typeface="Lexend"/>
                <a:cs typeface="Lexend"/>
                <a:sym typeface="Lexend"/>
              </a:rPr>
              <a:t>Scroll to continue reading insights.</a:t>
            </a:r>
            <a:endParaRPr sz="500">
              <a:latin typeface="Lexend"/>
              <a:ea typeface="Lexend"/>
              <a:cs typeface="Lexend"/>
              <a:sym typeface="Lexend"/>
            </a:endParaRPr>
          </a:p>
          <a:p>
            <a:pPr indent="0" lvl="0" marL="0" rtl="0" algn="ctr">
              <a:spcBef>
                <a:spcPts val="0"/>
              </a:spcBef>
              <a:spcAft>
                <a:spcPts val="0"/>
              </a:spcAft>
              <a:buNone/>
            </a:pPr>
            <a:r>
              <a:rPr lang="en" sz="500">
                <a:latin typeface="Lexend"/>
                <a:ea typeface="Lexend"/>
                <a:cs typeface="Lexend"/>
                <a:sym typeface="Lexend"/>
              </a:rPr>
              <a:t>Click Back to return to summary screen</a:t>
            </a:r>
            <a:endParaRPr sz="500">
              <a:latin typeface="Lexend"/>
              <a:ea typeface="Lexend"/>
              <a:cs typeface="Lexend"/>
              <a:sym typeface="Lexend"/>
            </a:endParaRPr>
          </a:p>
        </p:txBody>
      </p:sp>
      <p:cxnSp>
        <p:nvCxnSpPr>
          <p:cNvPr id="289" name="Google Shape;289;p41"/>
          <p:cNvCxnSpPr>
            <a:endCxn id="275" idx="1"/>
          </p:cNvCxnSpPr>
          <p:nvPr/>
        </p:nvCxnSpPr>
        <p:spPr>
          <a:xfrm flipH="1">
            <a:off x="311700" y="1096675"/>
            <a:ext cx="2751900" cy="2293200"/>
          </a:xfrm>
          <a:prstGeom prst="curvedConnector3">
            <a:avLst>
              <a:gd fmla="val 99898" name="adj1"/>
            </a:avLst>
          </a:prstGeom>
          <a:noFill/>
          <a:ln cap="flat" cmpd="sng" w="9525">
            <a:solidFill>
              <a:schemeClr val="dk2"/>
            </a:solidFill>
            <a:prstDash val="solid"/>
            <a:round/>
            <a:headEnd len="med" w="med" type="none"/>
            <a:tailEnd len="med" w="med" type="triangle"/>
          </a:ln>
        </p:spPr>
      </p:cxnSp>
      <p:cxnSp>
        <p:nvCxnSpPr>
          <p:cNvPr id="290" name="Google Shape;290;p41"/>
          <p:cNvCxnSpPr>
            <a:endCxn id="275" idx="1"/>
          </p:cNvCxnSpPr>
          <p:nvPr/>
        </p:nvCxnSpPr>
        <p:spPr>
          <a:xfrm flipH="1">
            <a:off x="311700" y="2684875"/>
            <a:ext cx="1292700" cy="705000"/>
          </a:xfrm>
          <a:prstGeom prst="curvedConnector5">
            <a:avLst>
              <a:gd fmla="val 15782" name="adj1"/>
              <a:gd fmla="val -56642" name="adj2"/>
              <a:gd fmla="val 118421" name="adj3"/>
            </a:avLst>
          </a:prstGeom>
          <a:noFill/>
          <a:ln cap="flat" cmpd="sng" w="9525">
            <a:solidFill>
              <a:schemeClr val="dk2"/>
            </a:solidFill>
            <a:prstDash val="solid"/>
            <a:round/>
            <a:headEnd len="med" w="med" type="none"/>
            <a:tailEnd len="med" w="med" type="triangle"/>
          </a:ln>
        </p:spPr>
      </p:cxnSp>
      <p:cxnSp>
        <p:nvCxnSpPr>
          <p:cNvPr id="291" name="Google Shape;291;p41"/>
          <p:cNvCxnSpPr>
            <a:endCxn id="275" idx="1"/>
          </p:cNvCxnSpPr>
          <p:nvPr/>
        </p:nvCxnSpPr>
        <p:spPr>
          <a:xfrm flipH="1">
            <a:off x="311700" y="3184675"/>
            <a:ext cx="5243100" cy="205200"/>
          </a:xfrm>
          <a:prstGeom prst="curvedConnector5">
            <a:avLst>
              <a:gd fmla="val 41563" name="adj1"/>
              <a:gd fmla="val -565716" name="adj2"/>
              <a:gd fmla="val 104542" name="adj3"/>
            </a:avLst>
          </a:prstGeom>
          <a:noFill/>
          <a:ln cap="flat" cmpd="sng" w="9525">
            <a:solidFill>
              <a:schemeClr val="dk2"/>
            </a:solidFill>
            <a:prstDash val="solid"/>
            <a:round/>
            <a:headEnd len="med" w="med" type="none"/>
            <a:tailEnd len="med" w="med" type="none"/>
          </a:ln>
        </p:spPr>
      </p:cxnSp>
      <p:cxnSp>
        <p:nvCxnSpPr>
          <p:cNvPr id="292" name="Google Shape;292;p41"/>
          <p:cNvCxnSpPr>
            <a:endCxn id="274" idx="1"/>
          </p:cNvCxnSpPr>
          <p:nvPr/>
        </p:nvCxnSpPr>
        <p:spPr>
          <a:xfrm>
            <a:off x="475625" y="2902679"/>
            <a:ext cx="998700" cy="487200"/>
          </a:xfrm>
          <a:prstGeom prst="curvedConnector3">
            <a:avLst>
              <a:gd fmla="val 50000" name="adj1"/>
            </a:avLst>
          </a:prstGeom>
          <a:noFill/>
          <a:ln cap="flat" cmpd="sng" w="9525">
            <a:solidFill>
              <a:schemeClr val="dk2"/>
            </a:solidFill>
            <a:prstDash val="solid"/>
            <a:round/>
            <a:headEnd len="med" w="med" type="none"/>
            <a:tailEnd len="med" w="med" type="triangle"/>
          </a:ln>
        </p:spPr>
      </p:cxnSp>
      <p:sp>
        <p:nvSpPr>
          <p:cNvPr id="293" name="Google Shape;293;p41"/>
          <p:cNvSpPr txBox="1"/>
          <p:nvPr/>
        </p:nvSpPr>
        <p:spPr>
          <a:xfrm>
            <a:off x="3420225" y="2797275"/>
            <a:ext cx="1136700" cy="4926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latin typeface="Lexend"/>
                <a:ea typeface="Lexend"/>
                <a:cs typeface="Lexend"/>
                <a:sym typeface="Lexend"/>
              </a:rPr>
              <a:t>Scroll to </a:t>
            </a:r>
            <a:r>
              <a:rPr lang="en" sz="500">
                <a:latin typeface="Lexend"/>
                <a:ea typeface="Lexend"/>
                <a:cs typeface="Lexend"/>
                <a:sym typeface="Lexend"/>
              </a:rPr>
              <a:t>continue</a:t>
            </a:r>
            <a:r>
              <a:rPr lang="en" sz="500">
                <a:latin typeface="Lexend"/>
                <a:ea typeface="Lexend"/>
                <a:cs typeface="Lexend"/>
                <a:sym typeface="Lexend"/>
              </a:rPr>
              <a:t> reading insights.</a:t>
            </a:r>
            <a:endParaRPr sz="500">
              <a:latin typeface="Lexend"/>
              <a:ea typeface="Lexend"/>
              <a:cs typeface="Lexend"/>
              <a:sym typeface="Lexend"/>
            </a:endParaRPr>
          </a:p>
          <a:p>
            <a:pPr indent="0" lvl="0" marL="0" rtl="0" algn="ctr">
              <a:spcBef>
                <a:spcPts val="0"/>
              </a:spcBef>
              <a:spcAft>
                <a:spcPts val="0"/>
              </a:spcAft>
              <a:buNone/>
            </a:pPr>
            <a:r>
              <a:rPr lang="en" sz="500">
                <a:latin typeface="Lexend"/>
                <a:ea typeface="Lexend"/>
                <a:cs typeface="Lexend"/>
                <a:sym typeface="Lexend"/>
              </a:rPr>
              <a:t>Click Back to return to summary screen</a:t>
            </a:r>
            <a:endParaRPr sz="500">
              <a:latin typeface="Lexend"/>
              <a:ea typeface="Lexend"/>
              <a:cs typeface="Lexend"/>
              <a:sym typeface="Lexe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68" name="Shape 68"/>
        <p:cNvGrpSpPr/>
        <p:nvPr/>
      </p:nvGrpSpPr>
      <p:grpSpPr>
        <a:xfrm>
          <a:off x="0" y="0"/>
          <a:ext cx="0" cy="0"/>
          <a:chOff x="0" y="0"/>
          <a:chExt cx="0" cy="0"/>
        </a:xfrm>
      </p:grpSpPr>
      <p:sp>
        <p:nvSpPr>
          <p:cNvPr id="69" name="Google Shape;69;p15"/>
          <p:cNvSpPr txBox="1"/>
          <p:nvPr>
            <p:ph type="title"/>
          </p:nvPr>
        </p:nvSpPr>
        <p:spPr>
          <a:xfrm>
            <a:off x="311700" y="2150850"/>
            <a:ext cx="8520600" cy="841800"/>
          </a:xfrm>
          <a:prstGeom prst="rect">
            <a:avLst/>
          </a:prstGeom>
          <a:ln>
            <a:noFill/>
          </a:ln>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rgbClr val="B4CCB6"/>
                </a:solidFill>
                <a:latin typeface="Lexend"/>
                <a:ea typeface="Lexend"/>
                <a:cs typeface="Lexend"/>
                <a:sym typeface="Lexend"/>
              </a:rPr>
              <a:t>Problem/Solution Overview</a:t>
            </a:r>
            <a:endParaRPr b="1">
              <a:solidFill>
                <a:srgbClr val="B4CCB6"/>
              </a:solidFill>
              <a:latin typeface="Lexend"/>
              <a:ea typeface="Lexend"/>
              <a:cs typeface="Lexend"/>
              <a:sym typeface="Lexen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1200"/>
              </a:spcAft>
              <a:buClr>
                <a:schemeClr val="dk1"/>
              </a:buClr>
              <a:buSzPct val="45833"/>
              <a:buFont typeface="Arial"/>
              <a:buNone/>
            </a:pPr>
            <a:r>
              <a:rPr i="1" lang="en" sz="2400">
                <a:solidFill>
                  <a:schemeClr val="dk2"/>
                </a:solidFill>
              </a:rPr>
              <a:t>make others aware of how one is feeling</a:t>
            </a:r>
            <a:endParaRPr/>
          </a:p>
        </p:txBody>
      </p:sp>
      <p:pic>
        <p:nvPicPr>
          <p:cNvPr id="299" name="Google Shape;299;p42"/>
          <p:cNvPicPr preferRelativeResize="0"/>
          <p:nvPr/>
        </p:nvPicPr>
        <p:blipFill>
          <a:blip r:embed="rId3">
            <a:alphaModFix/>
          </a:blip>
          <a:stretch>
            <a:fillRect/>
          </a:stretch>
        </p:blipFill>
        <p:spPr>
          <a:xfrm>
            <a:off x="1423475" y="1149701"/>
            <a:ext cx="855976" cy="1670675"/>
          </a:xfrm>
          <a:prstGeom prst="rect">
            <a:avLst/>
          </a:prstGeom>
          <a:noFill/>
          <a:ln>
            <a:noFill/>
          </a:ln>
        </p:spPr>
      </p:pic>
      <p:pic>
        <p:nvPicPr>
          <p:cNvPr id="300" name="Google Shape;300;p42"/>
          <p:cNvPicPr preferRelativeResize="0"/>
          <p:nvPr/>
        </p:nvPicPr>
        <p:blipFill>
          <a:blip r:embed="rId4">
            <a:alphaModFix/>
          </a:blip>
          <a:stretch>
            <a:fillRect/>
          </a:stretch>
        </p:blipFill>
        <p:spPr>
          <a:xfrm>
            <a:off x="311700" y="1149700"/>
            <a:ext cx="855975" cy="1676226"/>
          </a:xfrm>
          <a:prstGeom prst="rect">
            <a:avLst/>
          </a:prstGeom>
          <a:noFill/>
          <a:ln>
            <a:noFill/>
          </a:ln>
        </p:spPr>
      </p:pic>
      <p:pic>
        <p:nvPicPr>
          <p:cNvPr id="301" name="Google Shape;301;p42"/>
          <p:cNvPicPr preferRelativeResize="0"/>
          <p:nvPr/>
        </p:nvPicPr>
        <p:blipFill>
          <a:blip r:embed="rId5">
            <a:alphaModFix/>
          </a:blip>
          <a:stretch>
            <a:fillRect/>
          </a:stretch>
        </p:blipFill>
        <p:spPr>
          <a:xfrm>
            <a:off x="2535253" y="879700"/>
            <a:ext cx="855975" cy="1692048"/>
          </a:xfrm>
          <a:prstGeom prst="rect">
            <a:avLst/>
          </a:prstGeom>
          <a:noFill/>
          <a:ln>
            <a:noFill/>
          </a:ln>
        </p:spPr>
      </p:pic>
      <p:pic>
        <p:nvPicPr>
          <p:cNvPr id="302" name="Google Shape;302;p42"/>
          <p:cNvPicPr preferRelativeResize="0"/>
          <p:nvPr/>
        </p:nvPicPr>
        <p:blipFill>
          <a:blip r:embed="rId6">
            <a:alphaModFix/>
          </a:blip>
          <a:stretch>
            <a:fillRect/>
          </a:stretch>
        </p:blipFill>
        <p:spPr>
          <a:xfrm>
            <a:off x="3647025" y="879700"/>
            <a:ext cx="820475" cy="1668482"/>
          </a:xfrm>
          <a:prstGeom prst="rect">
            <a:avLst/>
          </a:prstGeom>
          <a:noFill/>
          <a:ln>
            <a:noFill/>
          </a:ln>
        </p:spPr>
      </p:pic>
      <p:pic>
        <p:nvPicPr>
          <p:cNvPr id="303" name="Google Shape;303;p42"/>
          <p:cNvPicPr preferRelativeResize="0"/>
          <p:nvPr/>
        </p:nvPicPr>
        <p:blipFill>
          <a:blip r:embed="rId7">
            <a:alphaModFix/>
          </a:blip>
          <a:stretch>
            <a:fillRect/>
          </a:stretch>
        </p:blipFill>
        <p:spPr>
          <a:xfrm>
            <a:off x="6465603" y="1981946"/>
            <a:ext cx="855975" cy="1699830"/>
          </a:xfrm>
          <a:prstGeom prst="rect">
            <a:avLst/>
          </a:prstGeom>
          <a:noFill/>
          <a:ln>
            <a:noFill/>
          </a:ln>
        </p:spPr>
      </p:pic>
      <p:pic>
        <p:nvPicPr>
          <p:cNvPr id="304" name="Google Shape;304;p42"/>
          <p:cNvPicPr preferRelativeResize="0"/>
          <p:nvPr/>
        </p:nvPicPr>
        <p:blipFill>
          <a:blip r:embed="rId8">
            <a:alphaModFix/>
          </a:blip>
          <a:stretch>
            <a:fillRect/>
          </a:stretch>
        </p:blipFill>
        <p:spPr>
          <a:xfrm>
            <a:off x="7864602" y="2066392"/>
            <a:ext cx="820476" cy="1625523"/>
          </a:xfrm>
          <a:prstGeom prst="rect">
            <a:avLst/>
          </a:prstGeom>
          <a:noFill/>
          <a:ln>
            <a:noFill/>
          </a:ln>
        </p:spPr>
      </p:pic>
      <p:pic>
        <p:nvPicPr>
          <p:cNvPr id="305" name="Google Shape;305;p42"/>
          <p:cNvPicPr preferRelativeResize="0"/>
          <p:nvPr/>
        </p:nvPicPr>
        <p:blipFill>
          <a:blip r:embed="rId9">
            <a:alphaModFix/>
          </a:blip>
          <a:stretch>
            <a:fillRect/>
          </a:stretch>
        </p:blipFill>
        <p:spPr>
          <a:xfrm>
            <a:off x="5199924" y="1971800"/>
            <a:ext cx="855975" cy="1720123"/>
          </a:xfrm>
          <a:prstGeom prst="rect">
            <a:avLst/>
          </a:prstGeom>
          <a:noFill/>
          <a:ln>
            <a:noFill/>
          </a:ln>
        </p:spPr>
      </p:pic>
      <p:pic>
        <p:nvPicPr>
          <p:cNvPr id="306" name="Google Shape;306;p42"/>
          <p:cNvPicPr preferRelativeResize="0"/>
          <p:nvPr/>
        </p:nvPicPr>
        <p:blipFill>
          <a:blip r:embed="rId10">
            <a:alphaModFix/>
          </a:blip>
          <a:stretch>
            <a:fillRect/>
          </a:stretch>
        </p:blipFill>
        <p:spPr>
          <a:xfrm>
            <a:off x="311699" y="3200175"/>
            <a:ext cx="855976" cy="1707961"/>
          </a:xfrm>
          <a:prstGeom prst="rect">
            <a:avLst/>
          </a:prstGeom>
          <a:noFill/>
          <a:ln>
            <a:noFill/>
          </a:ln>
        </p:spPr>
      </p:pic>
      <p:pic>
        <p:nvPicPr>
          <p:cNvPr id="307" name="Google Shape;307;p42"/>
          <p:cNvPicPr preferRelativeResize="0"/>
          <p:nvPr/>
        </p:nvPicPr>
        <p:blipFill>
          <a:blip r:embed="rId11">
            <a:alphaModFix/>
          </a:blip>
          <a:stretch>
            <a:fillRect/>
          </a:stretch>
        </p:blipFill>
        <p:spPr>
          <a:xfrm>
            <a:off x="2883250" y="3192088"/>
            <a:ext cx="855974" cy="1724132"/>
          </a:xfrm>
          <a:prstGeom prst="rect">
            <a:avLst/>
          </a:prstGeom>
          <a:noFill/>
          <a:ln>
            <a:noFill/>
          </a:ln>
        </p:spPr>
      </p:pic>
      <p:pic>
        <p:nvPicPr>
          <p:cNvPr id="308" name="Google Shape;308;p42"/>
          <p:cNvPicPr preferRelativeResize="0"/>
          <p:nvPr/>
        </p:nvPicPr>
        <p:blipFill>
          <a:blip r:embed="rId12">
            <a:alphaModFix/>
          </a:blip>
          <a:stretch>
            <a:fillRect/>
          </a:stretch>
        </p:blipFill>
        <p:spPr>
          <a:xfrm>
            <a:off x="1667001" y="3200175"/>
            <a:ext cx="820471" cy="1707949"/>
          </a:xfrm>
          <a:prstGeom prst="rect">
            <a:avLst/>
          </a:prstGeom>
          <a:noFill/>
          <a:ln>
            <a:noFill/>
          </a:ln>
        </p:spPr>
      </p:pic>
      <p:cxnSp>
        <p:nvCxnSpPr>
          <p:cNvPr id="309" name="Google Shape;309;p42"/>
          <p:cNvCxnSpPr>
            <a:endCxn id="306" idx="1"/>
          </p:cNvCxnSpPr>
          <p:nvPr/>
        </p:nvCxnSpPr>
        <p:spPr>
          <a:xfrm rot="5400000">
            <a:off x="200849" y="2449006"/>
            <a:ext cx="1716000" cy="1494300"/>
          </a:xfrm>
          <a:prstGeom prst="curvedConnector4">
            <a:avLst>
              <a:gd fmla="val 25117" name="adj1"/>
              <a:gd fmla="val 115936" name="adj2"/>
            </a:avLst>
          </a:prstGeom>
          <a:noFill/>
          <a:ln cap="flat" cmpd="sng" w="9525">
            <a:solidFill>
              <a:schemeClr val="dk2"/>
            </a:solidFill>
            <a:prstDash val="solid"/>
            <a:round/>
            <a:headEnd len="med" w="med" type="none"/>
            <a:tailEnd len="med" w="med" type="triangle"/>
          </a:ln>
        </p:spPr>
      </p:cxnSp>
      <p:cxnSp>
        <p:nvCxnSpPr>
          <p:cNvPr id="310" name="Google Shape;310;p42"/>
          <p:cNvCxnSpPr>
            <a:endCxn id="308" idx="1"/>
          </p:cNvCxnSpPr>
          <p:nvPr/>
        </p:nvCxnSpPr>
        <p:spPr>
          <a:xfrm flipH="1" rot="10800000">
            <a:off x="1016001" y="4054150"/>
            <a:ext cx="651000" cy="323700"/>
          </a:xfrm>
          <a:prstGeom prst="curvedConnector3">
            <a:avLst>
              <a:gd fmla="val 50000" name="adj1"/>
            </a:avLst>
          </a:prstGeom>
          <a:noFill/>
          <a:ln cap="flat" cmpd="sng" w="9525">
            <a:solidFill>
              <a:schemeClr val="dk2"/>
            </a:solidFill>
            <a:prstDash val="solid"/>
            <a:round/>
            <a:headEnd len="med" w="med" type="none"/>
            <a:tailEnd len="med" w="med" type="triangle"/>
          </a:ln>
        </p:spPr>
      </p:cxnSp>
      <p:cxnSp>
        <p:nvCxnSpPr>
          <p:cNvPr id="311" name="Google Shape;311;p42"/>
          <p:cNvCxnSpPr>
            <a:endCxn id="307" idx="1"/>
          </p:cNvCxnSpPr>
          <p:nvPr/>
        </p:nvCxnSpPr>
        <p:spPr>
          <a:xfrm flipH="1" rot="10800000">
            <a:off x="1031950" y="4054153"/>
            <a:ext cx="1851300" cy="492900"/>
          </a:xfrm>
          <a:prstGeom prst="curvedConnector3">
            <a:avLst>
              <a:gd fmla="val 50000" name="adj1"/>
            </a:avLst>
          </a:prstGeom>
          <a:noFill/>
          <a:ln cap="flat" cmpd="sng" w="9525">
            <a:solidFill>
              <a:schemeClr val="dk2"/>
            </a:solidFill>
            <a:prstDash val="solid"/>
            <a:round/>
            <a:headEnd len="med" w="med" type="none"/>
            <a:tailEnd len="med" w="med" type="triangle"/>
          </a:ln>
        </p:spPr>
      </p:cxnSp>
      <p:cxnSp>
        <p:nvCxnSpPr>
          <p:cNvPr id="312" name="Google Shape;312;p42"/>
          <p:cNvCxnSpPr>
            <a:endCxn id="299" idx="1"/>
          </p:cNvCxnSpPr>
          <p:nvPr/>
        </p:nvCxnSpPr>
        <p:spPr>
          <a:xfrm rot="-5400000">
            <a:off x="-234775" y="3066388"/>
            <a:ext cx="2739600" cy="576900"/>
          </a:xfrm>
          <a:prstGeom prst="curvedConnector2">
            <a:avLst/>
          </a:prstGeom>
          <a:noFill/>
          <a:ln cap="flat" cmpd="sng" w="9525">
            <a:solidFill>
              <a:schemeClr val="dk2"/>
            </a:solidFill>
            <a:prstDash val="solid"/>
            <a:round/>
            <a:headEnd len="med" w="med" type="none"/>
            <a:tailEnd len="med" w="med" type="triangle"/>
          </a:ln>
        </p:spPr>
      </p:cxnSp>
      <p:cxnSp>
        <p:nvCxnSpPr>
          <p:cNvPr id="313" name="Google Shape;313;p42"/>
          <p:cNvCxnSpPr>
            <a:endCxn id="299" idx="1"/>
          </p:cNvCxnSpPr>
          <p:nvPr/>
        </p:nvCxnSpPr>
        <p:spPr>
          <a:xfrm flipH="1" rot="5400000">
            <a:off x="341675" y="3066838"/>
            <a:ext cx="2747700" cy="584100"/>
          </a:xfrm>
          <a:prstGeom prst="curvedConnector4">
            <a:avLst>
              <a:gd fmla="val 34799" name="adj1"/>
              <a:gd fmla="val 140768" name="adj2"/>
            </a:avLst>
          </a:prstGeom>
          <a:noFill/>
          <a:ln cap="flat" cmpd="sng" w="9525">
            <a:solidFill>
              <a:schemeClr val="dk2"/>
            </a:solidFill>
            <a:prstDash val="solid"/>
            <a:round/>
            <a:headEnd len="med" w="med" type="none"/>
            <a:tailEnd len="med" w="med" type="triangle"/>
          </a:ln>
        </p:spPr>
      </p:cxnSp>
      <p:cxnSp>
        <p:nvCxnSpPr>
          <p:cNvPr id="314" name="Google Shape;314;p42"/>
          <p:cNvCxnSpPr>
            <a:endCxn id="299" idx="1"/>
          </p:cNvCxnSpPr>
          <p:nvPr/>
        </p:nvCxnSpPr>
        <p:spPr>
          <a:xfrm flipH="1" rot="5400000">
            <a:off x="966425" y="2442088"/>
            <a:ext cx="2739600" cy="1825500"/>
          </a:xfrm>
          <a:prstGeom prst="curvedConnector4">
            <a:avLst>
              <a:gd fmla="val 34754" name="adj1"/>
              <a:gd fmla="val 113044" name="adj2"/>
            </a:avLst>
          </a:prstGeom>
          <a:noFill/>
          <a:ln cap="flat" cmpd="sng" w="9525">
            <a:solidFill>
              <a:schemeClr val="dk2"/>
            </a:solidFill>
            <a:prstDash val="solid"/>
            <a:round/>
            <a:headEnd len="med" w="med" type="none"/>
            <a:tailEnd len="med" w="med" type="triangle"/>
          </a:ln>
        </p:spPr>
      </p:cxnSp>
      <p:cxnSp>
        <p:nvCxnSpPr>
          <p:cNvPr id="315" name="Google Shape;315;p42"/>
          <p:cNvCxnSpPr>
            <a:endCxn id="300" idx="1"/>
          </p:cNvCxnSpPr>
          <p:nvPr/>
        </p:nvCxnSpPr>
        <p:spPr>
          <a:xfrm flipH="1" rot="5400000">
            <a:off x="-305550" y="2605064"/>
            <a:ext cx="1382400" cy="147900"/>
          </a:xfrm>
          <a:prstGeom prst="curvedConnector4">
            <a:avLst>
              <a:gd fmla="val 19686" name="adj1"/>
              <a:gd fmla="val 261004" name="adj2"/>
            </a:avLst>
          </a:prstGeom>
          <a:noFill/>
          <a:ln cap="flat" cmpd="sng" w="9525">
            <a:solidFill>
              <a:schemeClr val="dk2"/>
            </a:solidFill>
            <a:prstDash val="solid"/>
            <a:round/>
            <a:headEnd len="med" w="med" type="none"/>
            <a:tailEnd len="med" w="med" type="triangle"/>
          </a:ln>
        </p:spPr>
      </p:cxnSp>
      <p:cxnSp>
        <p:nvCxnSpPr>
          <p:cNvPr id="316" name="Google Shape;316;p42"/>
          <p:cNvCxnSpPr>
            <a:endCxn id="300" idx="1"/>
          </p:cNvCxnSpPr>
          <p:nvPr/>
        </p:nvCxnSpPr>
        <p:spPr>
          <a:xfrm rot="10800000">
            <a:off x="311700" y="1987814"/>
            <a:ext cx="1486200" cy="1406400"/>
          </a:xfrm>
          <a:prstGeom prst="curvedConnector3">
            <a:avLst>
              <a:gd fmla="val 116022" name="adj1"/>
            </a:avLst>
          </a:prstGeom>
          <a:noFill/>
          <a:ln cap="flat" cmpd="sng" w="9525">
            <a:solidFill>
              <a:schemeClr val="dk2"/>
            </a:solidFill>
            <a:prstDash val="solid"/>
            <a:round/>
            <a:headEnd len="med" w="med" type="none"/>
            <a:tailEnd len="med" w="med" type="triangle"/>
          </a:ln>
        </p:spPr>
      </p:cxnSp>
      <p:cxnSp>
        <p:nvCxnSpPr>
          <p:cNvPr id="317" name="Google Shape;317;p42"/>
          <p:cNvCxnSpPr>
            <a:endCxn id="300" idx="1"/>
          </p:cNvCxnSpPr>
          <p:nvPr/>
        </p:nvCxnSpPr>
        <p:spPr>
          <a:xfrm rot="10800000">
            <a:off x="311700" y="1987814"/>
            <a:ext cx="2711700" cy="1390500"/>
          </a:xfrm>
          <a:prstGeom prst="curvedConnector3">
            <a:avLst>
              <a:gd fmla="val 108781" name="adj1"/>
            </a:avLst>
          </a:prstGeom>
          <a:noFill/>
          <a:ln cap="flat" cmpd="sng" w="9525">
            <a:solidFill>
              <a:schemeClr val="dk2"/>
            </a:solidFill>
            <a:prstDash val="solid"/>
            <a:round/>
            <a:headEnd len="med" w="med" type="none"/>
            <a:tailEnd len="med" w="med" type="triangle"/>
          </a:ln>
        </p:spPr>
      </p:cxnSp>
      <p:cxnSp>
        <p:nvCxnSpPr>
          <p:cNvPr id="318" name="Google Shape;318;p42"/>
          <p:cNvCxnSpPr>
            <a:endCxn id="300" idx="1"/>
          </p:cNvCxnSpPr>
          <p:nvPr/>
        </p:nvCxnSpPr>
        <p:spPr>
          <a:xfrm flipH="1">
            <a:off x="311700" y="1362614"/>
            <a:ext cx="1252500" cy="625200"/>
          </a:xfrm>
          <a:prstGeom prst="curvedConnector5">
            <a:avLst>
              <a:gd fmla="val 15829" name="adj1"/>
              <a:gd fmla="val -72143" name="adj2"/>
              <a:gd fmla="val 119012" name="adj3"/>
            </a:avLst>
          </a:prstGeom>
          <a:noFill/>
          <a:ln cap="flat" cmpd="sng" w="9525">
            <a:solidFill>
              <a:schemeClr val="dk2"/>
            </a:solidFill>
            <a:prstDash val="solid"/>
            <a:round/>
            <a:headEnd len="med" w="med" type="none"/>
            <a:tailEnd len="med" w="med" type="triangle"/>
          </a:ln>
        </p:spPr>
      </p:cxnSp>
      <p:cxnSp>
        <p:nvCxnSpPr>
          <p:cNvPr id="319" name="Google Shape;319;p42"/>
          <p:cNvCxnSpPr>
            <a:endCxn id="299" idx="1"/>
          </p:cNvCxnSpPr>
          <p:nvPr/>
        </p:nvCxnSpPr>
        <p:spPr>
          <a:xfrm flipH="1" rot="-5400000">
            <a:off x="997175" y="1558738"/>
            <a:ext cx="461100" cy="391500"/>
          </a:xfrm>
          <a:prstGeom prst="curvedConnector2">
            <a:avLst/>
          </a:prstGeom>
          <a:noFill/>
          <a:ln cap="flat" cmpd="sng" w="9525">
            <a:solidFill>
              <a:schemeClr val="dk2"/>
            </a:solidFill>
            <a:prstDash val="solid"/>
            <a:round/>
            <a:headEnd len="med" w="med" type="none"/>
            <a:tailEnd len="med" w="med" type="triangle"/>
          </a:ln>
        </p:spPr>
      </p:cxnSp>
      <p:cxnSp>
        <p:nvCxnSpPr>
          <p:cNvPr id="320" name="Google Shape;320;p42"/>
          <p:cNvCxnSpPr>
            <a:endCxn id="301" idx="1"/>
          </p:cNvCxnSpPr>
          <p:nvPr/>
        </p:nvCxnSpPr>
        <p:spPr>
          <a:xfrm flipH="1" rot="10800000">
            <a:off x="1733353" y="1725724"/>
            <a:ext cx="801900" cy="104700"/>
          </a:xfrm>
          <a:prstGeom prst="curvedConnector3">
            <a:avLst>
              <a:gd fmla="val 50000" name="adj1"/>
            </a:avLst>
          </a:prstGeom>
          <a:noFill/>
          <a:ln cap="flat" cmpd="sng" w="9525">
            <a:solidFill>
              <a:schemeClr val="dk2"/>
            </a:solidFill>
            <a:prstDash val="solid"/>
            <a:round/>
            <a:headEnd len="med" w="med" type="none"/>
            <a:tailEnd len="med" w="med" type="triangle"/>
          </a:ln>
        </p:spPr>
      </p:cxnSp>
      <p:cxnSp>
        <p:nvCxnSpPr>
          <p:cNvPr id="321" name="Google Shape;321;p42"/>
          <p:cNvCxnSpPr>
            <a:endCxn id="299" idx="1"/>
          </p:cNvCxnSpPr>
          <p:nvPr/>
        </p:nvCxnSpPr>
        <p:spPr>
          <a:xfrm rot="10800000">
            <a:off x="1423475" y="1985038"/>
            <a:ext cx="1277400" cy="71100"/>
          </a:xfrm>
          <a:prstGeom prst="curvedConnector5">
            <a:avLst>
              <a:gd fmla="val 16495" name="adj1"/>
              <a:gd fmla="val -1409792" name="adj2"/>
              <a:gd fmla="val 118641" name="adj3"/>
            </a:avLst>
          </a:prstGeom>
          <a:noFill/>
          <a:ln cap="flat" cmpd="sng" w="9525">
            <a:solidFill>
              <a:schemeClr val="dk2"/>
            </a:solidFill>
            <a:prstDash val="solid"/>
            <a:round/>
            <a:headEnd len="med" w="med" type="none"/>
            <a:tailEnd len="med" w="med" type="triangle"/>
          </a:ln>
        </p:spPr>
      </p:cxnSp>
      <p:cxnSp>
        <p:nvCxnSpPr>
          <p:cNvPr id="322" name="Google Shape;322;p42"/>
          <p:cNvCxnSpPr>
            <a:endCxn id="299" idx="1"/>
          </p:cNvCxnSpPr>
          <p:nvPr/>
        </p:nvCxnSpPr>
        <p:spPr>
          <a:xfrm rot="10800000">
            <a:off x="1423475" y="1985038"/>
            <a:ext cx="1777200" cy="127500"/>
          </a:xfrm>
          <a:prstGeom prst="curvedConnector5">
            <a:avLst>
              <a:gd fmla="val 25918" name="adj1"/>
              <a:gd fmla="val -741931" name="adj2"/>
              <a:gd fmla="val 113399" name="adj3"/>
            </a:avLst>
          </a:prstGeom>
          <a:noFill/>
          <a:ln cap="flat" cmpd="sng" w="9525">
            <a:solidFill>
              <a:schemeClr val="dk2"/>
            </a:solidFill>
            <a:prstDash val="solid"/>
            <a:round/>
            <a:headEnd len="med" w="med" type="none"/>
            <a:tailEnd len="med" w="med" type="triangle"/>
          </a:ln>
        </p:spPr>
      </p:cxnSp>
      <p:cxnSp>
        <p:nvCxnSpPr>
          <p:cNvPr id="323" name="Google Shape;323;p42"/>
          <p:cNvCxnSpPr>
            <a:endCxn id="302" idx="1"/>
          </p:cNvCxnSpPr>
          <p:nvPr/>
        </p:nvCxnSpPr>
        <p:spPr>
          <a:xfrm flipH="1" rot="10800000">
            <a:off x="2990925" y="1713941"/>
            <a:ext cx="656100" cy="350100"/>
          </a:xfrm>
          <a:prstGeom prst="curvedConnector3">
            <a:avLst>
              <a:gd fmla="val 50000" name="adj1"/>
            </a:avLst>
          </a:prstGeom>
          <a:noFill/>
          <a:ln cap="flat" cmpd="sng" w="9525">
            <a:solidFill>
              <a:schemeClr val="dk2"/>
            </a:solidFill>
            <a:prstDash val="solid"/>
            <a:round/>
            <a:headEnd len="med" w="med" type="none"/>
            <a:tailEnd len="med" w="med" type="triangle"/>
          </a:ln>
        </p:spPr>
      </p:cxnSp>
      <p:cxnSp>
        <p:nvCxnSpPr>
          <p:cNvPr id="324" name="Google Shape;324;p42"/>
          <p:cNvCxnSpPr>
            <a:endCxn id="300" idx="1"/>
          </p:cNvCxnSpPr>
          <p:nvPr/>
        </p:nvCxnSpPr>
        <p:spPr>
          <a:xfrm flipH="1">
            <a:off x="311700" y="1080614"/>
            <a:ext cx="2373000" cy="907200"/>
          </a:xfrm>
          <a:prstGeom prst="curvedConnector5">
            <a:avLst>
              <a:gd fmla="val 31964" name="adj1"/>
              <a:gd fmla="val -18633" name="adj2"/>
              <a:gd fmla="val 110035" name="adj3"/>
            </a:avLst>
          </a:prstGeom>
          <a:noFill/>
          <a:ln cap="flat" cmpd="sng" w="9525">
            <a:solidFill>
              <a:schemeClr val="dk2"/>
            </a:solidFill>
            <a:prstDash val="solid"/>
            <a:round/>
            <a:headEnd len="med" w="med" type="none"/>
            <a:tailEnd len="med" w="med" type="triangle"/>
          </a:ln>
        </p:spPr>
      </p:cxnSp>
      <p:cxnSp>
        <p:nvCxnSpPr>
          <p:cNvPr id="325" name="Google Shape;325;p42"/>
          <p:cNvCxnSpPr>
            <a:endCxn id="299" idx="1"/>
          </p:cNvCxnSpPr>
          <p:nvPr/>
        </p:nvCxnSpPr>
        <p:spPr>
          <a:xfrm rot="10800000">
            <a:off x="1423475" y="1985038"/>
            <a:ext cx="1454700" cy="385500"/>
          </a:xfrm>
          <a:prstGeom prst="curvedConnector5">
            <a:avLst>
              <a:gd fmla="val 20579" name="adj1"/>
              <a:gd fmla="val -178460" name="adj2"/>
              <a:gd fmla="val 116369" name="adj3"/>
            </a:avLst>
          </a:prstGeom>
          <a:noFill/>
          <a:ln cap="flat" cmpd="sng" w="9525">
            <a:solidFill>
              <a:schemeClr val="dk2"/>
            </a:solidFill>
            <a:prstDash val="solid"/>
            <a:round/>
            <a:headEnd len="med" w="med" type="none"/>
            <a:tailEnd len="med" w="med" type="triangle"/>
          </a:ln>
        </p:spPr>
      </p:cxnSp>
      <p:cxnSp>
        <p:nvCxnSpPr>
          <p:cNvPr id="326" name="Google Shape;326;p42"/>
          <p:cNvCxnSpPr>
            <a:endCxn id="299" idx="1"/>
          </p:cNvCxnSpPr>
          <p:nvPr/>
        </p:nvCxnSpPr>
        <p:spPr>
          <a:xfrm rot="10800000">
            <a:off x="1423475" y="1985038"/>
            <a:ext cx="2752800" cy="409500"/>
          </a:xfrm>
          <a:prstGeom prst="curvedConnector5">
            <a:avLst>
              <a:gd fmla="val 34453" name="adj1"/>
              <a:gd fmla="val -162140" name="adj2"/>
              <a:gd fmla="val 108650" name="adj3"/>
            </a:avLst>
          </a:prstGeom>
          <a:noFill/>
          <a:ln cap="flat" cmpd="sng" w="9525">
            <a:solidFill>
              <a:schemeClr val="dk2"/>
            </a:solidFill>
            <a:prstDash val="solid"/>
            <a:round/>
            <a:headEnd len="med" w="med" type="none"/>
            <a:tailEnd len="med" w="med" type="triangle"/>
          </a:ln>
        </p:spPr>
      </p:cxnSp>
      <p:cxnSp>
        <p:nvCxnSpPr>
          <p:cNvPr id="327" name="Google Shape;327;p42"/>
          <p:cNvCxnSpPr>
            <a:endCxn id="300" idx="1"/>
          </p:cNvCxnSpPr>
          <p:nvPr/>
        </p:nvCxnSpPr>
        <p:spPr>
          <a:xfrm flipH="1">
            <a:off x="311700" y="1064414"/>
            <a:ext cx="3445200" cy="923400"/>
          </a:xfrm>
          <a:prstGeom prst="curvedConnector5">
            <a:avLst>
              <a:gd fmla="val 37577" name="adj1"/>
              <a:gd fmla="val -16552" name="adj2"/>
              <a:gd fmla="val 106912" name="adj3"/>
            </a:avLst>
          </a:prstGeom>
          <a:noFill/>
          <a:ln cap="flat" cmpd="sng" w="9525">
            <a:solidFill>
              <a:schemeClr val="dk2"/>
            </a:solidFill>
            <a:prstDash val="solid"/>
            <a:round/>
            <a:headEnd len="med" w="med" type="none"/>
            <a:tailEnd len="med" w="med" type="triangle"/>
          </a:ln>
        </p:spPr>
      </p:cxnSp>
      <p:cxnSp>
        <p:nvCxnSpPr>
          <p:cNvPr id="328" name="Google Shape;328;p42"/>
          <p:cNvCxnSpPr>
            <a:endCxn id="303" idx="1"/>
          </p:cNvCxnSpPr>
          <p:nvPr/>
        </p:nvCxnSpPr>
        <p:spPr>
          <a:xfrm>
            <a:off x="2128503" y="1910861"/>
            <a:ext cx="4337100" cy="921000"/>
          </a:xfrm>
          <a:prstGeom prst="curvedConnector3">
            <a:avLst>
              <a:gd fmla="val 50000" name="adj1"/>
            </a:avLst>
          </a:prstGeom>
          <a:noFill/>
          <a:ln cap="flat" cmpd="sng" w="9525">
            <a:solidFill>
              <a:schemeClr val="dk2"/>
            </a:solidFill>
            <a:prstDash val="solid"/>
            <a:round/>
            <a:headEnd len="med" w="med" type="none"/>
            <a:tailEnd len="med" w="med" type="triangle"/>
          </a:ln>
        </p:spPr>
      </p:cxnSp>
      <p:cxnSp>
        <p:nvCxnSpPr>
          <p:cNvPr id="329" name="Google Shape;329;p42"/>
          <p:cNvCxnSpPr>
            <a:endCxn id="304" idx="1"/>
          </p:cNvCxnSpPr>
          <p:nvPr/>
        </p:nvCxnSpPr>
        <p:spPr>
          <a:xfrm flipH="1" rot="10800000">
            <a:off x="7191402" y="2879154"/>
            <a:ext cx="673200" cy="281400"/>
          </a:xfrm>
          <a:prstGeom prst="curvedConnector3">
            <a:avLst>
              <a:gd fmla="val 50000" name="adj1"/>
            </a:avLst>
          </a:prstGeom>
          <a:noFill/>
          <a:ln cap="flat" cmpd="sng" w="9525">
            <a:solidFill>
              <a:schemeClr val="dk2"/>
            </a:solidFill>
            <a:prstDash val="solid"/>
            <a:round/>
            <a:headEnd len="med" w="med" type="none"/>
            <a:tailEnd len="med" w="med" type="triangle"/>
          </a:ln>
        </p:spPr>
      </p:cxnSp>
      <p:cxnSp>
        <p:nvCxnSpPr>
          <p:cNvPr id="330" name="Google Shape;330;p42"/>
          <p:cNvCxnSpPr>
            <a:endCxn id="305" idx="1"/>
          </p:cNvCxnSpPr>
          <p:nvPr/>
        </p:nvCxnSpPr>
        <p:spPr>
          <a:xfrm rot="10800000">
            <a:off x="5199924" y="2831861"/>
            <a:ext cx="1467300" cy="498000"/>
          </a:xfrm>
          <a:prstGeom prst="curvedConnector5">
            <a:avLst>
              <a:gd fmla="val 20832" name="adj1"/>
              <a:gd fmla="val -120519" name="adj2"/>
              <a:gd fmla="val 116229" name="adj3"/>
            </a:avLst>
          </a:prstGeom>
          <a:noFill/>
          <a:ln cap="flat" cmpd="sng" w="9525">
            <a:solidFill>
              <a:schemeClr val="dk2"/>
            </a:solidFill>
            <a:prstDash val="solid"/>
            <a:round/>
            <a:headEnd len="med" w="med" type="none"/>
            <a:tailEnd len="med" w="med" type="triangle"/>
          </a:ln>
        </p:spPr>
      </p:cxnSp>
      <p:cxnSp>
        <p:nvCxnSpPr>
          <p:cNvPr id="331" name="Google Shape;331;p42"/>
          <p:cNvCxnSpPr>
            <a:endCxn id="299" idx="1"/>
          </p:cNvCxnSpPr>
          <p:nvPr/>
        </p:nvCxnSpPr>
        <p:spPr>
          <a:xfrm rot="10800000">
            <a:off x="1423475" y="1985038"/>
            <a:ext cx="4139400" cy="1522200"/>
          </a:xfrm>
          <a:prstGeom prst="curvedConnector3">
            <a:avLst>
              <a:gd fmla="val 105753" name="adj1"/>
            </a:avLst>
          </a:prstGeom>
          <a:noFill/>
          <a:ln cap="flat" cmpd="sng" w="9525">
            <a:solidFill>
              <a:schemeClr val="dk2"/>
            </a:solidFill>
            <a:prstDash val="solid"/>
            <a:round/>
            <a:headEnd len="med" w="med" type="none"/>
            <a:tailEnd len="med" w="med" type="triangle"/>
          </a:ln>
        </p:spPr>
      </p:cxnSp>
      <p:cxnSp>
        <p:nvCxnSpPr>
          <p:cNvPr id="332" name="Google Shape;332;p42"/>
          <p:cNvCxnSpPr>
            <a:endCxn id="299" idx="1"/>
          </p:cNvCxnSpPr>
          <p:nvPr/>
        </p:nvCxnSpPr>
        <p:spPr>
          <a:xfrm rot="10800000">
            <a:off x="1423475" y="1985038"/>
            <a:ext cx="5388900" cy="1546500"/>
          </a:xfrm>
          <a:prstGeom prst="curvedConnector3">
            <a:avLst>
              <a:gd fmla="val 104419" name="adj1"/>
            </a:avLst>
          </a:prstGeom>
          <a:noFill/>
          <a:ln cap="flat" cmpd="sng" w="9525">
            <a:solidFill>
              <a:schemeClr val="dk2"/>
            </a:solidFill>
            <a:prstDash val="solid"/>
            <a:round/>
            <a:headEnd len="med" w="med" type="none"/>
            <a:tailEnd len="med" w="med" type="triangle"/>
          </a:ln>
        </p:spPr>
      </p:cxnSp>
      <p:cxnSp>
        <p:nvCxnSpPr>
          <p:cNvPr id="333" name="Google Shape;333;p42"/>
          <p:cNvCxnSpPr>
            <a:endCxn id="299" idx="1"/>
          </p:cNvCxnSpPr>
          <p:nvPr/>
        </p:nvCxnSpPr>
        <p:spPr>
          <a:xfrm rot="10800000">
            <a:off x="1423475" y="1985038"/>
            <a:ext cx="6783600" cy="1554300"/>
          </a:xfrm>
          <a:prstGeom prst="curvedConnector3">
            <a:avLst>
              <a:gd fmla="val 103510" name="adj1"/>
            </a:avLst>
          </a:prstGeom>
          <a:noFill/>
          <a:ln cap="flat" cmpd="sng" w="9525">
            <a:solidFill>
              <a:schemeClr val="dk2"/>
            </a:solidFill>
            <a:prstDash val="solid"/>
            <a:round/>
            <a:headEnd len="med" w="med" type="none"/>
            <a:tailEnd len="med" w="med" type="triangle"/>
          </a:ln>
        </p:spPr>
      </p:cxnSp>
      <p:cxnSp>
        <p:nvCxnSpPr>
          <p:cNvPr id="334" name="Google Shape;334;p42"/>
          <p:cNvCxnSpPr>
            <a:endCxn id="300" idx="1"/>
          </p:cNvCxnSpPr>
          <p:nvPr/>
        </p:nvCxnSpPr>
        <p:spPr>
          <a:xfrm rot="10800000">
            <a:off x="311700" y="1987814"/>
            <a:ext cx="5041500" cy="156900"/>
          </a:xfrm>
          <a:prstGeom prst="curvedConnector5">
            <a:avLst>
              <a:gd fmla="val 41511" name="adj1"/>
              <a:gd fmla="val -585939" name="adj2"/>
              <a:gd fmla="val 104723" name="adj3"/>
            </a:avLst>
          </a:prstGeom>
          <a:noFill/>
          <a:ln cap="flat" cmpd="sng" w="9525">
            <a:solidFill>
              <a:schemeClr val="dk2"/>
            </a:solidFill>
            <a:prstDash val="solid"/>
            <a:round/>
            <a:headEnd len="med" w="med" type="none"/>
            <a:tailEnd len="med" w="med" type="triangle"/>
          </a:ln>
        </p:spPr>
      </p:cxnSp>
      <p:cxnSp>
        <p:nvCxnSpPr>
          <p:cNvPr id="335" name="Google Shape;335;p42"/>
          <p:cNvCxnSpPr>
            <a:endCxn id="300" idx="1"/>
          </p:cNvCxnSpPr>
          <p:nvPr/>
        </p:nvCxnSpPr>
        <p:spPr>
          <a:xfrm rot="10800000">
            <a:off x="311700" y="1987814"/>
            <a:ext cx="6315300" cy="197400"/>
          </a:xfrm>
          <a:prstGeom prst="curvedConnector5">
            <a:avLst>
              <a:gd fmla="val 43223" name="adj1"/>
              <a:gd fmla="val -445207" name="adj2"/>
              <a:gd fmla="val 103771" name="adj3"/>
            </a:avLst>
          </a:prstGeom>
          <a:noFill/>
          <a:ln cap="flat" cmpd="sng" w="9525">
            <a:solidFill>
              <a:schemeClr val="dk2"/>
            </a:solidFill>
            <a:prstDash val="solid"/>
            <a:round/>
            <a:headEnd len="med" w="med" type="none"/>
            <a:tailEnd len="med" w="med" type="triangle"/>
          </a:ln>
        </p:spPr>
      </p:cxnSp>
      <p:cxnSp>
        <p:nvCxnSpPr>
          <p:cNvPr id="336" name="Google Shape;336;p42"/>
          <p:cNvCxnSpPr>
            <a:endCxn id="300" idx="1"/>
          </p:cNvCxnSpPr>
          <p:nvPr/>
        </p:nvCxnSpPr>
        <p:spPr>
          <a:xfrm rot="10800000">
            <a:off x="311700" y="1987814"/>
            <a:ext cx="7693800" cy="269700"/>
          </a:xfrm>
          <a:prstGeom prst="curvedConnector5">
            <a:avLst>
              <a:gd fmla="val 44437" name="adj1"/>
              <a:gd fmla="val -299050" name="adj2"/>
              <a:gd fmla="val 103095" name="adj3"/>
            </a:avLst>
          </a:prstGeom>
          <a:noFill/>
          <a:ln cap="flat" cmpd="sng" w="9525">
            <a:solidFill>
              <a:schemeClr val="dk2"/>
            </a:solidFill>
            <a:prstDash val="solid"/>
            <a:round/>
            <a:headEnd len="med" w="med" type="none"/>
            <a:tailEnd len="med" w="med" type="triangle"/>
          </a:ln>
        </p:spPr>
      </p:cxnSp>
      <p:sp>
        <p:nvSpPr>
          <p:cNvPr id="337" name="Google Shape;337;p42"/>
          <p:cNvSpPr txBox="1"/>
          <p:nvPr/>
        </p:nvSpPr>
        <p:spPr>
          <a:xfrm>
            <a:off x="171338" y="2825925"/>
            <a:ext cx="1136700" cy="2616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latin typeface="Lexend"/>
                <a:ea typeface="Lexend"/>
                <a:cs typeface="Lexend"/>
                <a:sym typeface="Lexend"/>
              </a:rPr>
              <a:t>Click group icon to start task</a:t>
            </a:r>
            <a:endParaRPr sz="500">
              <a:latin typeface="Lexend"/>
              <a:ea typeface="Lexend"/>
              <a:cs typeface="Lexend"/>
              <a:sym typeface="Lexend"/>
            </a:endParaRPr>
          </a:p>
        </p:txBody>
      </p:sp>
      <p:sp>
        <p:nvSpPr>
          <p:cNvPr id="338" name="Google Shape;338;p42"/>
          <p:cNvSpPr txBox="1"/>
          <p:nvPr/>
        </p:nvSpPr>
        <p:spPr>
          <a:xfrm>
            <a:off x="1324650" y="2811488"/>
            <a:ext cx="11367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latin typeface="Lexend"/>
                <a:ea typeface="Lexend"/>
                <a:cs typeface="Lexend"/>
                <a:sym typeface="Lexend"/>
              </a:rPr>
              <a:t>Click animals for detailed messages</a:t>
            </a:r>
            <a:endParaRPr sz="500">
              <a:latin typeface="Lexend"/>
              <a:ea typeface="Lexend"/>
              <a:cs typeface="Lexend"/>
              <a:sym typeface="Lexen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342" name="Shape 342"/>
        <p:cNvGrpSpPr/>
        <p:nvPr/>
      </p:nvGrpSpPr>
      <p:grpSpPr>
        <a:xfrm>
          <a:off x="0" y="0"/>
          <a:ext cx="0" cy="0"/>
          <a:chOff x="0" y="0"/>
          <a:chExt cx="0" cy="0"/>
        </a:xfrm>
      </p:grpSpPr>
      <p:sp>
        <p:nvSpPr>
          <p:cNvPr id="343" name="Google Shape;343;p43"/>
          <p:cNvSpPr txBox="1"/>
          <p:nvPr>
            <p:ph type="title"/>
          </p:nvPr>
        </p:nvSpPr>
        <p:spPr>
          <a:xfrm>
            <a:off x="311700" y="2150850"/>
            <a:ext cx="8520600" cy="841800"/>
          </a:xfrm>
          <a:prstGeom prst="rect">
            <a:avLst/>
          </a:prstGeom>
          <a:ln>
            <a:noFill/>
          </a:ln>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rgbClr val="B4CCB6"/>
                </a:solidFill>
                <a:latin typeface="Lexend"/>
                <a:ea typeface="Lexend"/>
                <a:cs typeface="Lexend"/>
                <a:sym typeface="Lexend"/>
              </a:rPr>
              <a:t>Prototype Implementation</a:t>
            </a:r>
            <a:endParaRPr b="1">
              <a:solidFill>
                <a:srgbClr val="B4CCB6"/>
              </a:solidFill>
              <a:latin typeface="Lexend"/>
              <a:ea typeface="Lexend"/>
              <a:cs typeface="Lexend"/>
              <a:sym typeface="Lexen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990"/>
              <a:buFont typeface="Arial"/>
              <a:buNone/>
            </a:pPr>
            <a:r>
              <a:rPr lang="en" sz="2500">
                <a:solidFill>
                  <a:schemeClr val="dk2"/>
                </a:solidFill>
              </a:rPr>
              <a:t>Tools</a:t>
            </a:r>
            <a:endParaRPr sz="2500"/>
          </a:p>
        </p:txBody>
      </p:sp>
      <p:sp>
        <p:nvSpPr>
          <p:cNvPr id="349" name="Google Shape;349;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0000"/>
          </a:bodyPr>
          <a:lstStyle/>
          <a:p>
            <a:pPr indent="0" lvl="0" marL="0" rtl="0" algn="l">
              <a:spcBef>
                <a:spcPts val="0"/>
              </a:spcBef>
              <a:spcAft>
                <a:spcPts val="0"/>
              </a:spcAft>
              <a:buNone/>
            </a:pPr>
            <a:r>
              <a:rPr lang="en" sz="2400"/>
              <a:t>We constructed our medium-fidelity prototype using Figma. Since lucIDLy is an app with a mobile format (even when accessed from the plush toy’s screen), we were able to develop an iPhone UI for lucIDLy with Figma. This gave us the advantage of an easily and realistically testable prototype. All graphics for the prototype were constructed inside Figma using shapes and text. </a:t>
            </a:r>
            <a:endParaRPr sz="2400"/>
          </a:p>
          <a:p>
            <a:pPr indent="0" lvl="0" marL="0" rtl="0" algn="l">
              <a:spcBef>
                <a:spcPts val="1200"/>
              </a:spcBef>
              <a:spcAft>
                <a:spcPts val="0"/>
              </a:spcAft>
              <a:buNone/>
            </a:pPr>
            <a:r>
              <a:rPr lang="en" sz="2400"/>
              <a:t>Though lucIDLy is intended to be for use with all mobile platforms (such as Android, etc), Figma only allowed us to model for an iOS platform. This means that users of different mobile operating systems might not experience a 100% accurate prototype to what their use of the app would really look like.</a:t>
            </a:r>
            <a:endParaRPr sz="2400"/>
          </a:p>
          <a:p>
            <a:pPr indent="0" lvl="0" marL="0" rtl="0" algn="l">
              <a:spcBef>
                <a:spcPts val="1200"/>
              </a:spcBef>
              <a:spcAft>
                <a:spcPts val="1200"/>
              </a:spcAft>
              <a:buNone/>
            </a:pPr>
            <a:r>
              <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dk2"/>
                </a:solidFill>
              </a:rPr>
              <a:t>Limitations</a:t>
            </a:r>
            <a:endParaRPr>
              <a:solidFill>
                <a:schemeClr val="dk2"/>
              </a:solidFill>
            </a:endParaRPr>
          </a:p>
        </p:txBody>
      </p:sp>
      <p:sp>
        <p:nvSpPr>
          <p:cNvPr id="355" name="Google Shape;355;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688"/>
              <a:buNone/>
            </a:pPr>
            <a:r>
              <a:rPr lang="en" sz="1225"/>
              <a:t>For our Med-fi prototype, we were unable to implement every single small feature of the app, especially those that were extremely similar to other features and would be redundant to implement for the prototype. For example:</a:t>
            </a:r>
            <a:endParaRPr sz="1225"/>
          </a:p>
          <a:p>
            <a:pPr indent="-306387" lvl="0" marL="457200" rtl="0" algn="l">
              <a:spcBef>
                <a:spcPts val="1200"/>
              </a:spcBef>
              <a:spcAft>
                <a:spcPts val="0"/>
              </a:spcAft>
              <a:buSzPts val="1225"/>
              <a:buChar char="-"/>
            </a:pPr>
            <a:r>
              <a:rPr lang="en" sz="1225"/>
              <a:t>Users are only able to harvest one type of crop at this time, as displaying multiple right now would be redundant</a:t>
            </a:r>
            <a:endParaRPr sz="1225"/>
          </a:p>
          <a:p>
            <a:pPr indent="-306387" lvl="0" marL="457200" rtl="0" algn="l">
              <a:spcBef>
                <a:spcPts val="0"/>
              </a:spcBef>
              <a:spcAft>
                <a:spcPts val="0"/>
              </a:spcAft>
              <a:buSzPts val="1225"/>
              <a:buChar char="-"/>
            </a:pPr>
            <a:r>
              <a:rPr lang="en" sz="1225"/>
              <a:t>Users are not able to physically type text input into free-response questions, as this feature is not yet necessary to demonstrate how the free-response questions work</a:t>
            </a:r>
            <a:endParaRPr sz="1225"/>
          </a:p>
          <a:p>
            <a:pPr indent="-306387" lvl="0" marL="457200" rtl="0" algn="l">
              <a:spcBef>
                <a:spcPts val="0"/>
              </a:spcBef>
              <a:spcAft>
                <a:spcPts val="0"/>
              </a:spcAft>
              <a:buSzPts val="1225"/>
              <a:buChar char="-"/>
            </a:pPr>
            <a:r>
              <a:rPr lang="en" sz="1225"/>
              <a:t>On the health-over-time screen, users are not able to change the specific stat that </a:t>
            </a:r>
            <a:r>
              <a:rPr lang="en" sz="1225"/>
              <a:t>the graph displays even after toggling the emotion faces next to the graph</a:t>
            </a:r>
            <a:endParaRPr sz="1225"/>
          </a:p>
          <a:p>
            <a:pPr indent="-290512" lvl="1" marL="914400" rtl="0" algn="l">
              <a:spcBef>
                <a:spcPts val="0"/>
              </a:spcBef>
              <a:spcAft>
                <a:spcPts val="0"/>
              </a:spcAft>
              <a:buSzPts val="975"/>
              <a:buChar char="-"/>
            </a:pPr>
            <a:r>
              <a:rPr lang="en" sz="975"/>
              <a:t>On the same screen, not all of the insight buttons have been implemented yet, as they all will lead to roughly the same format of screens that follow. Only the </a:t>
            </a:r>
            <a:r>
              <a:rPr i="1" lang="en" sz="975"/>
              <a:t>Physical Insights </a:t>
            </a:r>
            <a:r>
              <a:rPr lang="en" sz="975"/>
              <a:t>button has been implemented to demonstrate the format.</a:t>
            </a:r>
            <a:endParaRPr sz="975"/>
          </a:p>
          <a:p>
            <a:pPr indent="-306387" lvl="0" marL="457200" rtl="0" algn="l">
              <a:spcBef>
                <a:spcPts val="0"/>
              </a:spcBef>
              <a:spcAft>
                <a:spcPts val="0"/>
              </a:spcAft>
              <a:buSzPts val="1225"/>
              <a:buChar char="-"/>
            </a:pPr>
            <a:r>
              <a:rPr lang="en" sz="1225"/>
              <a:t>On the world-view screen where users are able to view friends and their statuses, the invitation to view the pig’s garden is only able to be accepted, and none of the other options have been implemented, as they all lead back to previously seen screens</a:t>
            </a:r>
            <a:endParaRPr sz="1225"/>
          </a:p>
          <a:p>
            <a:pPr indent="-306387" lvl="0" marL="457200" rtl="0" algn="l">
              <a:spcBef>
                <a:spcPts val="0"/>
              </a:spcBef>
              <a:spcAft>
                <a:spcPts val="0"/>
              </a:spcAft>
              <a:buSzPts val="1225"/>
              <a:buChar char="-"/>
            </a:pPr>
            <a:r>
              <a:rPr lang="en" sz="1225"/>
              <a:t>We also have not yet implemented the user privacy feature where on the user’s end, they are able to set who is able to view their health check-in report. We can see the result of this feature on the world-view screen where friends display how they are feeling, but the process on the user’s end will be added later.</a:t>
            </a:r>
            <a:endParaRPr sz="1225"/>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6"/>
          <p:cNvSpPr txBox="1"/>
          <p:nvPr>
            <p:ph type="title"/>
          </p:nvPr>
        </p:nvSpPr>
        <p:spPr>
          <a:xfrm>
            <a:off x="311700" y="445025"/>
            <a:ext cx="3984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dk2"/>
                </a:solidFill>
              </a:rPr>
              <a:t>Wizard-of-Oz</a:t>
            </a:r>
            <a:endParaRPr>
              <a:solidFill>
                <a:schemeClr val="dk2"/>
              </a:solidFill>
            </a:endParaRPr>
          </a:p>
        </p:txBody>
      </p:sp>
      <p:sp>
        <p:nvSpPr>
          <p:cNvPr id="361" name="Google Shape;361;p46"/>
          <p:cNvSpPr txBox="1"/>
          <p:nvPr>
            <p:ph idx="1" type="body"/>
          </p:nvPr>
        </p:nvSpPr>
        <p:spPr>
          <a:xfrm>
            <a:off x="311700" y="1152475"/>
            <a:ext cx="3984600" cy="3930600"/>
          </a:xfrm>
          <a:prstGeom prst="rect">
            <a:avLst/>
          </a:prstGeom>
        </p:spPr>
        <p:txBody>
          <a:bodyPr anchorCtr="0" anchor="t" bIns="91425" lIns="91425" spcFirstLastPara="1" rIns="91425" wrap="square" tIns="91425">
            <a:normAutofit fontScale="25000" lnSpcReduction="10000"/>
          </a:bodyPr>
          <a:lstStyle/>
          <a:p>
            <a:pPr indent="0" lvl="0" marL="0" rtl="0" algn="l">
              <a:lnSpc>
                <a:spcPct val="105000"/>
              </a:lnSpc>
              <a:spcBef>
                <a:spcPts val="0"/>
              </a:spcBef>
              <a:spcAft>
                <a:spcPts val="0"/>
              </a:spcAft>
              <a:buNone/>
            </a:pPr>
            <a:r>
              <a:rPr b="1" lang="en" sz="4240"/>
              <a:t>Health Insights</a:t>
            </a:r>
            <a:r>
              <a:rPr lang="en" sz="4240"/>
              <a:t>: Due to the lack of historic use, there is no past data to draw from - as such, the prototype ‘magically’ analyzes supposed past health data to give the user insights, without demonstrating how this occurs.</a:t>
            </a:r>
            <a:endParaRPr sz="4240"/>
          </a:p>
          <a:p>
            <a:pPr indent="0" lvl="0" marL="0" rtl="0" algn="l">
              <a:lnSpc>
                <a:spcPct val="105000"/>
              </a:lnSpc>
              <a:spcBef>
                <a:spcPts val="1200"/>
              </a:spcBef>
              <a:spcAft>
                <a:spcPts val="0"/>
              </a:spcAft>
              <a:buNone/>
            </a:pPr>
            <a:r>
              <a:rPr b="1" lang="en" sz="4240"/>
              <a:t>Free-Response Input: </a:t>
            </a:r>
            <a:r>
              <a:rPr lang="en" sz="4240"/>
              <a:t>Users are unable to actually input their own data freely, so canned responses have been hard-coded and will ‘magically’ appear after a few keys have been pressed.</a:t>
            </a:r>
            <a:endParaRPr sz="4240"/>
          </a:p>
          <a:p>
            <a:pPr indent="0" lvl="0" marL="0" rtl="0" algn="l">
              <a:lnSpc>
                <a:spcPct val="105000"/>
              </a:lnSpc>
              <a:spcBef>
                <a:spcPts val="1200"/>
              </a:spcBef>
              <a:spcAft>
                <a:spcPts val="0"/>
              </a:spcAft>
              <a:buNone/>
            </a:pPr>
            <a:r>
              <a:rPr b="1" lang="en" sz="4240"/>
              <a:t>Rewards</a:t>
            </a:r>
            <a:r>
              <a:rPr lang="en" sz="4240"/>
              <a:t>: Since there is no past user data to demonstrate the ‘progress’ that this user might have made as reasoning for why they are receiving specific rewards, we have acted as the algorithm that will determine the quality and quantity of rewards that the user receives from checking in.</a:t>
            </a:r>
            <a:endParaRPr sz="4240"/>
          </a:p>
          <a:p>
            <a:pPr indent="0" lvl="0" marL="0" rtl="0" algn="l">
              <a:lnSpc>
                <a:spcPct val="105000"/>
              </a:lnSpc>
              <a:spcBef>
                <a:spcPts val="1200"/>
              </a:spcBef>
              <a:spcAft>
                <a:spcPts val="0"/>
              </a:spcAft>
              <a:buNone/>
            </a:pPr>
            <a:r>
              <a:rPr b="1" lang="en" sz="4240"/>
              <a:t>Friend Status:</a:t>
            </a:r>
            <a:r>
              <a:rPr lang="en" sz="4240"/>
              <a:t> Users are unable to manually set their own status. However, on the world-view screen, we are still able to view other friends’ statuses even with skipping this step. This is so that users can understand the results of this feature and how it might impact friend visit requests without having to do anything on their end.</a:t>
            </a:r>
            <a:endParaRPr sz="4240"/>
          </a:p>
          <a:p>
            <a:pPr indent="0" lvl="0" marL="0" rtl="0" algn="l">
              <a:lnSpc>
                <a:spcPct val="105000"/>
              </a:lnSpc>
              <a:spcBef>
                <a:spcPts val="1200"/>
              </a:spcBef>
              <a:spcAft>
                <a:spcPts val="1200"/>
              </a:spcAft>
              <a:buClr>
                <a:schemeClr val="dk1"/>
              </a:buClr>
              <a:buSzPct val="72480"/>
              <a:buFont typeface="Arial"/>
              <a:buNone/>
            </a:pPr>
            <a:r>
              <a:t/>
            </a:r>
            <a:endParaRPr b="1" sz="1290"/>
          </a:p>
        </p:txBody>
      </p:sp>
      <p:sp>
        <p:nvSpPr>
          <p:cNvPr id="362" name="Google Shape;362;p46"/>
          <p:cNvSpPr txBox="1"/>
          <p:nvPr>
            <p:ph type="title"/>
          </p:nvPr>
        </p:nvSpPr>
        <p:spPr>
          <a:xfrm>
            <a:off x="4724125" y="445025"/>
            <a:ext cx="3984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dk2"/>
                </a:solidFill>
              </a:rPr>
              <a:t>Hard-Coded</a:t>
            </a:r>
            <a:endParaRPr>
              <a:solidFill>
                <a:schemeClr val="dk2"/>
              </a:solidFill>
            </a:endParaRPr>
          </a:p>
        </p:txBody>
      </p:sp>
      <p:sp>
        <p:nvSpPr>
          <p:cNvPr id="363" name="Google Shape;363;p46"/>
          <p:cNvSpPr txBox="1"/>
          <p:nvPr>
            <p:ph idx="1" type="body"/>
          </p:nvPr>
        </p:nvSpPr>
        <p:spPr>
          <a:xfrm>
            <a:off x="4724125" y="1152475"/>
            <a:ext cx="3984600" cy="34164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935"/>
              <a:buNone/>
            </a:pPr>
            <a:r>
              <a:rPr b="1" lang="en" sz="1190"/>
              <a:t>User information: </a:t>
            </a:r>
            <a:r>
              <a:rPr lang="en" sz="1190"/>
              <a:t>As there are no users on the app, all user data, including the one who is currently using the app, has been hard-coded. All historic health data has been hard-coded, as there is no historic use to draw from. All friend data - habitats, current status, etc. has been hard-coded so that there are </a:t>
            </a:r>
            <a:r>
              <a:rPr lang="en" sz="1190"/>
              <a:t>friends</a:t>
            </a:r>
            <a:r>
              <a:rPr lang="en" sz="1190"/>
              <a:t> to interact with.</a:t>
            </a:r>
            <a:endParaRPr sz="1190"/>
          </a:p>
          <a:p>
            <a:pPr indent="0" lvl="0" marL="0" rtl="0" algn="l">
              <a:lnSpc>
                <a:spcPct val="105000"/>
              </a:lnSpc>
              <a:spcBef>
                <a:spcPts val="1200"/>
              </a:spcBef>
              <a:spcAft>
                <a:spcPts val="0"/>
              </a:spcAft>
              <a:buSzPts val="935"/>
              <a:buNone/>
            </a:pPr>
            <a:r>
              <a:rPr b="1" lang="en" sz="1190"/>
              <a:t>Free-Response Input: </a:t>
            </a:r>
            <a:r>
              <a:rPr lang="en" sz="1190"/>
              <a:t>In the daily survey, the option to input new feelings does not allow the user to manually input their own data. Instead, canned responses are hard-coded as examples.</a:t>
            </a:r>
            <a:endParaRPr sz="1190"/>
          </a:p>
          <a:p>
            <a:pPr indent="0" lvl="0" marL="0" rtl="0" algn="l">
              <a:lnSpc>
                <a:spcPct val="105000"/>
              </a:lnSpc>
              <a:spcBef>
                <a:spcPts val="1200"/>
              </a:spcBef>
              <a:spcAft>
                <a:spcPts val="0"/>
              </a:spcAft>
              <a:buSzPts val="935"/>
              <a:buNone/>
            </a:pPr>
            <a:r>
              <a:rPr b="1" lang="en" sz="1190"/>
              <a:t>Inventory:</a:t>
            </a:r>
            <a:r>
              <a:rPr lang="en" sz="1190"/>
              <a:t> As there is no historic use by the current user, all </a:t>
            </a:r>
            <a:r>
              <a:rPr lang="en" sz="1190"/>
              <a:t>objects in the inventory must be hard-coded.</a:t>
            </a:r>
            <a:endParaRPr sz="1190"/>
          </a:p>
          <a:p>
            <a:pPr indent="0" lvl="0" marL="0" rtl="0" algn="l">
              <a:lnSpc>
                <a:spcPct val="105000"/>
              </a:lnSpc>
              <a:spcBef>
                <a:spcPts val="1200"/>
              </a:spcBef>
              <a:spcAft>
                <a:spcPts val="0"/>
              </a:spcAft>
              <a:buSzPts val="935"/>
              <a:buNone/>
            </a:pPr>
            <a:r>
              <a:rPr b="1" lang="en" sz="1190"/>
              <a:t>Health Insights</a:t>
            </a:r>
            <a:r>
              <a:rPr lang="en" sz="1190"/>
              <a:t>: Again due to the lack of historic use, the health insights page has been fabricated and hard-coded to provide an example.</a:t>
            </a:r>
            <a:endParaRPr sz="1190"/>
          </a:p>
          <a:p>
            <a:pPr indent="0" lvl="0" marL="0" rtl="0" algn="l">
              <a:lnSpc>
                <a:spcPct val="105000"/>
              </a:lnSpc>
              <a:spcBef>
                <a:spcPts val="1200"/>
              </a:spcBef>
              <a:spcAft>
                <a:spcPts val="1200"/>
              </a:spcAft>
              <a:buSzPts val="935"/>
              <a:buNone/>
            </a:pPr>
            <a:r>
              <a:t/>
            </a:r>
            <a:endParaRPr sz="109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367" name="Shape 367"/>
        <p:cNvGrpSpPr/>
        <p:nvPr/>
      </p:nvGrpSpPr>
      <p:grpSpPr>
        <a:xfrm>
          <a:off x="0" y="0"/>
          <a:ext cx="0" cy="0"/>
          <a:chOff x="0" y="0"/>
          <a:chExt cx="0" cy="0"/>
        </a:xfrm>
      </p:grpSpPr>
      <p:sp>
        <p:nvSpPr>
          <p:cNvPr id="368" name="Google Shape;368;p47"/>
          <p:cNvSpPr txBox="1"/>
          <p:nvPr>
            <p:ph type="title"/>
          </p:nvPr>
        </p:nvSpPr>
        <p:spPr>
          <a:xfrm>
            <a:off x="311700" y="2150850"/>
            <a:ext cx="8520600" cy="841800"/>
          </a:xfrm>
          <a:prstGeom prst="rect">
            <a:avLst/>
          </a:prstGeom>
          <a:ln>
            <a:noFill/>
          </a:ln>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rgbClr val="B4CCB6"/>
                </a:solidFill>
                <a:latin typeface="Lexend"/>
                <a:ea typeface="Lexend"/>
                <a:cs typeface="Lexend"/>
                <a:sym typeface="Lexend"/>
              </a:rPr>
              <a:t>Appendix</a:t>
            </a:r>
            <a:endParaRPr b="1">
              <a:solidFill>
                <a:srgbClr val="B4CCB6"/>
              </a:solidFill>
              <a:latin typeface="Lexend"/>
              <a:ea typeface="Lexend"/>
              <a:cs typeface="Lexend"/>
              <a:sym typeface="Lexen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chemeClr val="dk2"/>
                </a:solidFill>
              </a:rPr>
              <a:t>Figma Link</a:t>
            </a:r>
            <a:endParaRPr/>
          </a:p>
        </p:txBody>
      </p:sp>
      <p:sp>
        <p:nvSpPr>
          <p:cNvPr id="374" name="Google Shape;374;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https://www.figma.com/proto/wiNsBl88RIobAiH8NeEOMg/Lucidly?node-id=1%3A2&amp;scaling=scale-down&amp;page-id=0%3A1&amp;starting-point-node-id=1%3A2</a:t>
            </a:r>
            <a:r>
              <a:rPr lang="en"/>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CCB6"/>
        </a:solidFill>
      </p:bgPr>
    </p:bg>
    <p:spTree>
      <p:nvGrpSpPr>
        <p:cNvPr id="73" name="Shape 73"/>
        <p:cNvGrpSpPr/>
        <p:nvPr/>
      </p:nvGrpSpPr>
      <p:grpSpPr>
        <a:xfrm>
          <a:off x="0" y="0"/>
          <a:ext cx="0" cy="0"/>
          <a:chOff x="0" y="0"/>
          <a:chExt cx="0" cy="0"/>
        </a:xfrm>
      </p:grpSpPr>
      <p:sp>
        <p:nvSpPr>
          <p:cNvPr id="74" name="Google Shape;74;p16"/>
          <p:cNvSpPr txBox="1"/>
          <p:nvPr>
            <p:ph idx="1" type="body"/>
          </p:nvPr>
        </p:nvSpPr>
        <p:spPr>
          <a:xfrm>
            <a:off x="311700" y="641425"/>
            <a:ext cx="8520600" cy="4096800"/>
          </a:xfrm>
          <a:prstGeom prst="rect">
            <a:avLst/>
          </a:prstGeom>
        </p:spPr>
        <p:txBody>
          <a:bodyPr anchorCtr="0" anchor="t" bIns="91425" lIns="91425" spcFirstLastPara="1" rIns="91425" wrap="square" tIns="91425">
            <a:normAutofit fontScale="55000" lnSpcReduction="20000"/>
          </a:bodyPr>
          <a:lstStyle/>
          <a:p>
            <a:pPr indent="0" lvl="0" marL="0" rtl="0" algn="ctr">
              <a:spcBef>
                <a:spcPts val="0"/>
              </a:spcBef>
              <a:spcAft>
                <a:spcPts val="0"/>
              </a:spcAft>
              <a:buClr>
                <a:schemeClr val="dk1"/>
              </a:buClr>
              <a:buSzPct val="91666"/>
              <a:buFont typeface="Arial"/>
              <a:buNone/>
            </a:pPr>
            <a:r>
              <a:t/>
            </a:r>
            <a:endParaRPr sz="1200">
              <a:solidFill>
                <a:srgbClr val="595959"/>
              </a:solidFill>
              <a:latin typeface="Lexend"/>
              <a:ea typeface="Lexend"/>
              <a:cs typeface="Lexend"/>
              <a:sym typeface="Lexend"/>
            </a:endParaRPr>
          </a:p>
          <a:p>
            <a:pPr indent="0" lvl="0" marL="0" rtl="0" algn="ctr">
              <a:spcBef>
                <a:spcPts val="0"/>
              </a:spcBef>
              <a:spcAft>
                <a:spcPts val="0"/>
              </a:spcAft>
              <a:buClr>
                <a:schemeClr val="dk1"/>
              </a:buClr>
              <a:buSzPct val="25287"/>
              <a:buFont typeface="Arial"/>
              <a:buNone/>
            </a:pPr>
            <a:r>
              <a:rPr b="1" lang="en" sz="4350" u="sng">
                <a:solidFill>
                  <a:srgbClr val="595959"/>
                </a:solidFill>
              </a:rPr>
              <a:t>The Problem</a:t>
            </a:r>
            <a:endParaRPr b="1" sz="4350" u="sng">
              <a:solidFill>
                <a:srgbClr val="595959"/>
              </a:solidFill>
            </a:endParaRPr>
          </a:p>
          <a:p>
            <a:pPr indent="0" lvl="0" marL="0" rtl="0" algn="ctr">
              <a:spcBef>
                <a:spcPts val="0"/>
              </a:spcBef>
              <a:spcAft>
                <a:spcPts val="0"/>
              </a:spcAft>
              <a:buClr>
                <a:schemeClr val="dk1"/>
              </a:buClr>
              <a:buSzPct val="88000"/>
              <a:buFont typeface="Arial"/>
              <a:buNone/>
            </a:pPr>
            <a:r>
              <a:t/>
            </a:r>
            <a:endParaRPr sz="1250" u="sng">
              <a:solidFill>
                <a:srgbClr val="595959"/>
              </a:solidFill>
              <a:latin typeface="Lexend"/>
              <a:ea typeface="Lexend"/>
              <a:cs typeface="Lexend"/>
              <a:sym typeface="Lexend"/>
            </a:endParaRPr>
          </a:p>
          <a:p>
            <a:pPr indent="0" lvl="0" marL="0" rtl="0" algn="ctr">
              <a:spcBef>
                <a:spcPts val="0"/>
              </a:spcBef>
              <a:spcAft>
                <a:spcPts val="0"/>
              </a:spcAft>
              <a:buClr>
                <a:schemeClr val="dk1"/>
              </a:buClr>
              <a:buSzPct val="88000"/>
              <a:buFont typeface="Arial"/>
              <a:buNone/>
            </a:pPr>
            <a:r>
              <a:t/>
            </a:r>
            <a:endParaRPr sz="1250" u="sng">
              <a:solidFill>
                <a:srgbClr val="595959"/>
              </a:solidFill>
              <a:latin typeface="Lexend"/>
              <a:ea typeface="Lexend"/>
              <a:cs typeface="Lexend"/>
              <a:sym typeface="Lexend"/>
            </a:endParaRPr>
          </a:p>
          <a:p>
            <a:pPr indent="0" lvl="0" marL="0" rtl="0" algn="l">
              <a:spcBef>
                <a:spcPts val="0"/>
              </a:spcBef>
              <a:spcAft>
                <a:spcPts val="0"/>
              </a:spcAft>
              <a:buClr>
                <a:schemeClr val="dk1"/>
              </a:buClr>
              <a:buSzPct val="88000"/>
              <a:buFont typeface="Arial"/>
              <a:buNone/>
            </a:pPr>
            <a:r>
              <a:t/>
            </a:r>
            <a:endParaRPr sz="1250" u="sng">
              <a:solidFill>
                <a:srgbClr val="595959"/>
              </a:solidFill>
              <a:latin typeface="Lexend"/>
              <a:ea typeface="Lexend"/>
              <a:cs typeface="Lexend"/>
              <a:sym typeface="Lexend"/>
            </a:endParaRPr>
          </a:p>
          <a:p>
            <a:pPr indent="0" lvl="0" marL="0" rtl="0" algn="ctr">
              <a:spcBef>
                <a:spcPts val="0"/>
              </a:spcBef>
              <a:spcAft>
                <a:spcPts val="0"/>
              </a:spcAft>
              <a:buClr>
                <a:schemeClr val="dk1"/>
              </a:buClr>
              <a:buSzPct val="88000"/>
              <a:buFont typeface="Arial"/>
              <a:buNone/>
            </a:pPr>
            <a:r>
              <a:t/>
            </a:r>
            <a:endParaRPr sz="1250">
              <a:solidFill>
                <a:srgbClr val="595959"/>
              </a:solidFill>
              <a:latin typeface="Lexend"/>
              <a:ea typeface="Lexend"/>
              <a:cs typeface="Lexend"/>
              <a:sym typeface="Lexend"/>
            </a:endParaRPr>
          </a:p>
          <a:p>
            <a:pPr indent="0" lvl="0" marL="0" rtl="0" algn="l">
              <a:spcBef>
                <a:spcPts val="0"/>
              </a:spcBef>
              <a:spcAft>
                <a:spcPts val="0"/>
              </a:spcAft>
              <a:buClr>
                <a:schemeClr val="dk1"/>
              </a:buClr>
              <a:buSzPct val="48888"/>
              <a:buFont typeface="Arial"/>
              <a:buNone/>
            </a:pPr>
            <a:r>
              <a:t/>
            </a:r>
            <a:endParaRPr sz="2250">
              <a:solidFill>
                <a:srgbClr val="595959"/>
              </a:solidFill>
              <a:latin typeface="Lexend"/>
              <a:ea typeface="Lexend"/>
              <a:cs typeface="Lexend"/>
              <a:sym typeface="Lexend"/>
            </a:endParaRPr>
          </a:p>
          <a:p>
            <a:pPr indent="-342106" lvl="0" marL="457200" rtl="0" algn="ctr">
              <a:spcBef>
                <a:spcPts val="0"/>
              </a:spcBef>
              <a:spcAft>
                <a:spcPts val="0"/>
              </a:spcAft>
              <a:buClr>
                <a:srgbClr val="595959"/>
              </a:buClr>
              <a:buSzPct val="100000"/>
              <a:buFont typeface="Lexend"/>
              <a:buChar char="●"/>
            </a:pPr>
            <a:r>
              <a:rPr lang="en" sz="3250">
                <a:solidFill>
                  <a:srgbClr val="595959"/>
                </a:solidFill>
                <a:latin typeface="Lexend"/>
                <a:ea typeface="Lexend"/>
                <a:cs typeface="Lexend"/>
                <a:sym typeface="Lexend"/>
              </a:rPr>
              <a:t>Hard to </a:t>
            </a:r>
            <a:r>
              <a:rPr b="1" lang="en" sz="3250">
                <a:solidFill>
                  <a:srgbClr val="595959"/>
                </a:solidFill>
                <a:latin typeface="Lexend"/>
                <a:ea typeface="Lexend"/>
                <a:cs typeface="Lexend"/>
                <a:sym typeface="Lexend"/>
              </a:rPr>
              <a:t>understand symptoms*</a:t>
            </a:r>
            <a:r>
              <a:rPr lang="en" sz="3250">
                <a:solidFill>
                  <a:srgbClr val="595959"/>
                </a:solidFill>
                <a:latin typeface="Lexend"/>
                <a:ea typeface="Lexend"/>
                <a:cs typeface="Lexend"/>
                <a:sym typeface="Lexend"/>
              </a:rPr>
              <a:t> when they are not talked about</a:t>
            </a:r>
            <a:endParaRPr sz="3250">
              <a:solidFill>
                <a:srgbClr val="595959"/>
              </a:solidFill>
              <a:latin typeface="Lexend"/>
              <a:ea typeface="Lexend"/>
              <a:cs typeface="Lexend"/>
              <a:sym typeface="Lexend"/>
            </a:endParaRPr>
          </a:p>
          <a:p>
            <a:pPr indent="0" lvl="0" marL="457200" rtl="0" algn="ctr">
              <a:spcBef>
                <a:spcPts val="0"/>
              </a:spcBef>
              <a:spcAft>
                <a:spcPts val="0"/>
              </a:spcAft>
              <a:buNone/>
            </a:pPr>
            <a:r>
              <a:t/>
            </a:r>
            <a:endParaRPr sz="3250">
              <a:solidFill>
                <a:srgbClr val="595959"/>
              </a:solidFill>
              <a:latin typeface="Lexend"/>
              <a:ea typeface="Lexend"/>
              <a:cs typeface="Lexend"/>
              <a:sym typeface="Lexend"/>
            </a:endParaRPr>
          </a:p>
          <a:p>
            <a:pPr indent="-342106" lvl="0" marL="457200" rtl="0" algn="ctr">
              <a:spcBef>
                <a:spcPts val="0"/>
              </a:spcBef>
              <a:spcAft>
                <a:spcPts val="0"/>
              </a:spcAft>
              <a:buClr>
                <a:srgbClr val="595959"/>
              </a:buClr>
              <a:buSzPct val="100000"/>
              <a:buFont typeface="Lexend"/>
              <a:buChar char="●"/>
            </a:pPr>
            <a:r>
              <a:rPr lang="en" sz="3250">
                <a:solidFill>
                  <a:srgbClr val="595959"/>
                </a:solidFill>
                <a:latin typeface="Lexend"/>
                <a:ea typeface="Lexend"/>
                <a:cs typeface="Lexend"/>
                <a:sym typeface="Lexend"/>
              </a:rPr>
              <a:t>Younger people need these conversations in their community to </a:t>
            </a:r>
            <a:r>
              <a:rPr b="1" lang="en" sz="3250">
                <a:solidFill>
                  <a:srgbClr val="595959"/>
                </a:solidFill>
                <a:latin typeface="Lexend"/>
                <a:ea typeface="Lexend"/>
                <a:cs typeface="Lexend"/>
                <a:sym typeface="Lexend"/>
              </a:rPr>
              <a:t>assess their symptoms*</a:t>
            </a:r>
            <a:endParaRPr b="1" sz="3250">
              <a:solidFill>
                <a:srgbClr val="595959"/>
              </a:solidFill>
              <a:latin typeface="Lexend"/>
              <a:ea typeface="Lexend"/>
              <a:cs typeface="Lexend"/>
              <a:sym typeface="Lexend"/>
            </a:endParaRPr>
          </a:p>
          <a:p>
            <a:pPr indent="0" lvl="0" marL="457200" rtl="0" algn="ctr">
              <a:spcBef>
                <a:spcPts val="0"/>
              </a:spcBef>
              <a:spcAft>
                <a:spcPts val="0"/>
              </a:spcAft>
              <a:buNone/>
            </a:pPr>
            <a:r>
              <a:t/>
            </a:r>
            <a:endParaRPr sz="3250">
              <a:solidFill>
                <a:srgbClr val="595959"/>
              </a:solidFill>
              <a:latin typeface="Lexend"/>
              <a:ea typeface="Lexend"/>
              <a:cs typeface="Lexend"/>
              <a:sym typeface="Lexend"/>
            </a:endParaRPr>
          </a:p>
          <a:p>
            <a:pPr indent="-342106" lvl="0" marL="457200" rtl="0" algn="ctr">
              <a:spcBef>
                <a:spcPts val="0"/>
              </a:spcBef>
              <a:spcAft>
                <a:spcPts val="0"/>
              </a:spcAft>
              <a:buClr>
                <a:srgbClr val="595959"/>
              </a:buClr>
              <a:buSzPct val="100000"/>
              <a:buFont typeface="Lexend"/>
              <a:buChar char="●"/>
            </a:pPr>
            <a:r>
              <a:rPr lang="en" sz="3250">
                <a:solidFill>
                  <a:srgbClr val="595959"/>
                </a:solidFill>
                <a:latin typeface="Lexend"/>
                <a:ea typeface="Lexend"/>
                <a:cs typeface="Lexend"/>
                <a:sym typeface="Lexend"/>
              </a:rPr>
              <a:t>Hard to </a:t>
            </a:r>
            <a:r>
              <a:rPr b="1" lang="en" sz="3250">
                <a:solidFill>
                  <a:srgbClr val="595959"/>
                </a:solidFill>
                <a:latin typeface="Lexend"/>
                <a:ea typeface="Lexend"/>
                <a:cs typeface="Lexend"/>
                <a:sym typeface="Lexend"/>
              </a:rPr>
              <a:t>report symptoms*</a:t>
            </a:r>
            <a:r>
              <a:rPr lang="en" sz="3250">
                <a:solidFill>
                  <a:srgbClr val="595959"/>
                </a:solidFill>
                <a:latin typeface="Lexend"/>
                <a:ea typeface="Lexend"/>
                <a:cs typeface="Lexend"/>
                <a:sym typeface="Lexend"/>
              </a:rPr>
              <a:t> because of social pressures/lack of conversations around many medical conditions</a:t>
            </a:r>
            <a:endParaRPr sz="3250">
              <a:solidFill>
                <a:srgbClr val="595959"/>
              </a:solidFill>
              <a:latin typeface="Lexend"/>
              <a:ea typeface="Lexend"/>
              <a:cs typeface="Lexend"/>
              <a:sym typeface="Lexend"/>
            </a:endParaRPr>
          </a:p>
          <a:p>
            <a:pPr indent="0" lvl="0" marL="0" rtl="0" algn="ctr">
              <a:spcBef>
                <a:spcPts val="0"/>
              </a:spcBef>
              <a:spcAft>
                <a:spcPts val="0"/>
              </a:spcAft>
              <a:buClr>
                <a:schemeClr val="dk1"/>
              </a:buClr>
              <a:buSzPct val="88000"/>
              <a:buFont typeface="Arial"/>
              <a:buNone/>
            </a:pPr>
            <a:r>
              <a:t/>
            </a:r>
            <a:endParaRPr sz="1250">
              <a:solidFill>
                <a:srgbClr val="595959"/>
              </a:solidFill>
            </a:endParaRPr>
          </a:p>
          <a:p>
            <a:pPr indent="0" lvl="0" marL="0" rtl="0" algn="ctr">
              <a:spcBef>
                <a:spcPts val="0"/>
              </a:spcBef>
              <a:spcAft>
                <a:spcPts val="0"/>
              </a:spcAft>
              <a:buClr>
                <a:schemeClr val="dk1"/>
              </a:buClr>
              <a:buSzPct val="88000"/>
              <a:buFont typeface="Arial"/>
              <a:buNone/>
            </a:pPr>
            <a:r>
              <a:t/>
            </a:r>
            <a:endParaRPr sz="1250">
              <a:solidFill>
                <a:srgbClr val="595959"/>
              </a:solidFill>
              <a:latin typeface="Lexend"/>
              <a:ea typeface="Lexend"/>
              <a:cs typeface="Lexend"/>
              <a:sym typeface="Lexend"/>
            </a:endParaRPr>
          </a:p>
          <a:p>
            <a:pPr indent="0" lvl="0" marL="0" rtl="0" algn="ctr">
              <a:spcBef>
                <a:spcPts val="0"/>
              </a:spcBef>
              <a:spcAft>
                <a:spcPts val="0"/>
              </a:spcAft>
              <a:buClr>
                <a:schemeClr val="dk1"/>
              </a:buClr>
              <a:buSzPct val="88000"/>
              <a:buFont typeface="Arial"/>
              <a:buNone/>
            </a:pPr>
            <a:r>
              <a:t/>
            </a:r>
            <a:endParaRPr sz="1250">
              <a:solidFill>
                <a:srgbClr val="595959"/>
              </a:solidFill>
              <a:latin typeface="Lexend"/>
              <a:ea typeface="Lexend"/>
              <a:cs typeface="Lexend"/>
              <a:sym typeface="Lexend"/>
            </a:endParaRPr>
          </a:p>
          <a:p>
            <a:pPr indent="0" lvl="0" marL="0" rtl="0" algn="ctr">
              <a:spcBef>
                <a:spcPts val="0"/>
              </a:spcBef>
              <a:spcAft>
                <a:spcPts val="0"/>
              </a:spcAft>
              <a:buClr>
                <a:schemeClr val="dk1"/>
              </a:buClr>
              <a:buSzPct val="88000"/>
              <a:buFont typeface="Arial"/>
              <a:buNone/>
            </a:pPr>
            <a:r>
              <a:t/>
            </a:r>
            <a:endParaRPr sz="1250">
              <a:solidFill>
                <a:srgbClr val="595959"/>
              </a:solidFill>
              <a:latin typeface="Lexend"/>
              <a:ea typeface="Lexend"/>
              <a:cs typeface="Lexend"/>
              <a:sym typeface="Lexend"/>
            </a:endParaRPr>
          </a:p>
          <a:p>
            <a:pPr indent="0" lvl="0" marL="0" rtl="0" algn="ctr">
              <a:spcBef>
                <a:spcPts val="0"/>
              </a:spcBef>
              <a:spcAft>
                <a:spcPts val="0"/>
              </a:spcAft>
              <a:buClr>
                <a:schemeClr val="dk1"/>
              </a:buClr>
              <a:buSzPct val="88000"/>
              <a:buFont typeface="Arial"/>
              <a:buNone/>
            </a:pPr>
            <a:r>
              <a:t/>
            </a:r>
            <a:endParaRPr sz="1250">
              <a:solidFill>
                <a:srgbClr val="595959"/>
              </a:solidFill>
              <a:latin typeface="Lexend"/>
              <a:ea typeface="Lexend"/>
              <a:cs typeface="Lexend"/>
              <a:sym typeface="Lexend"/>
            </a:endParaRPr>
          </a:p>
          <a:p>
            <a:pPr indent="0" lvl="0" marL="0" rtl="0" algn="ctr">
              <a:spcBef>
                <a:spcPts val="0"/>
              </a:spcBef>
              <a:spcAft>
                <a:spcPts val="0"/>
              </a:spcAft>
              <a:buClr>
                <a:schemeClr val="dk1"/>
              </a:buClr>
              <a:buSzPct val="88000"/>
              <a:buFont typeface="Arial"/>
              <a:buNone/>
            </a:pPr>
            <a:r>
              <a:t/>
            </a:r>
            <a:endParaRPr sz="1250">
              <a:solidFill>
                <a:srgbClr val="595959"/>
              </a:solidFill>
              <a:latin typeface="Lexend"/>
              <a:ea typeface="Lexend"/>
              <a:cs typeface="Lexend"/>
              <a:sym typeface="Lexend"/>
            </a:endParaRPr>
          </a:p>
          <a:p>
            <a:pPr indent="0" lvl="0" marL="0" rtl="0" algn="ctr">
              <a:spcBef>
                <a:spcPts val="0"/>
              </a:spcBef>
              <a:spcAft>
                <a:spcPts val="0"/>
              </a:spcAft>
              <a:buClr>
                <a:schemeClr val="dk1"/>
              </a:buClr>
              <a:buSzPct val="88000"/>
              <a:buFont typeface="Arial"/>
              <a:buNone/>
            </a:pPr>
            <a:r>
              <a:t/>
            </a:r>
            <a:endParaRPr sz="1250">
              <a:solidFill>
                <a:srgbClr val="595959"/>
              </a:solidFill>
              <a:latin typeface="Lexend"/>
              <a:ea typeface="Lexend"/>
              <a:cs typeface="Lexend"/>
              <a:sym typeface="Lexend"/>
            </a:endParaRPr>
          </a:p>
          <a:p>
            <a:pPr indent="0" lvl="0" marL="0" rtl="0" algn="l">
              <a:spcBef>
                <a:spcPts val="0"/>
              </a:spcBef>
              <a:spcAft>
                <a:spcPts val="0"/>
              </a:spcAft>
              <a:buNone/>
            </a:pPr>
            <a:r>
              <a:t/>
            </a:r>
            <a:endParaRPr sz="1250">
              <a:solidFill>
                <a:srgbClr val="595959"/>
              </a:solidFill>
            </a:endParaRPr>
          </a:p>
          <a:p>
            <a:pPr indent="0" lvl="0" marL="0" rtl="0" algn="l">
              <a:spcBef>
                <a:spcPts val="1200"/>
              </a:spcBef>
              <a:spcAft>
                <a:spcPts val="1200"/>
              </a:spcAft>
              <a:buNone/>
            </a:pPr>
            <a:r>
              <a:t/>
            </a:r>
            <a:endParaRPr sz="1200">
              <a:solidFill>
                <a:srgbClr val="595959"/>
              </a:solidFill>
            </a:endParaRPr>
          </a:p>
        </p:txBody>
      </p:sp>
      <p:sp>
        <p:nvSpPr>
          <p:cNvPr id="75" name="Google Shape;75;p16"/>
          <p:cNvSpPr txBox="1"/>
          <p:nvPr/>
        </p:nvSpPr>
        <p:spPr>
          <a:xfrm>
            <a:off x="330625" y="4256975"/>
            <a:ext cx="847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exend"/>
                <a:ea typeface="Lexend"/>
                <a:cs typeface="Lexend"/>
                <a:sym typeface="Lexend"/>
              </a:rPr>
              <a:t>*Symptoms = Mental and Physical Changes from “normal” apparent to the user</a:t>
            </a:r>
            <a:endParaRPr>
              <a:latin typeface="Lexend"/>
              <a:ea typeface="Lexend"/>
              <a:cs typeface="Lexend"/>
              <a:sym typeface="Lexen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CCB6"/>
        </a:solidFill>
      </p:bgPr>
    </p:bg>
    <p:spTree>
      <p:nvGrpSpPr>
        <p:cNvPr id="79" name="Shape 79"/>
        <p:cNvGrpSpPr/>
        <p:nvPr/>
      </p:nvGrpSpPr>
      <p:grpSpPr>
        <a:xfrm>
          <a:off x="0" y="0"/>
          <a:ext cx="0" cy="0"/>
          <a:chOff x="0" y="0"/>
          <a:chExt cx="0" cy="0"/>
        </a:xfrm>
      </p:grpSpPr>
      <p:sp>
        <p:nvSpPr>
          <p:cNvPr id="80" name="Google Shape;80;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lnSpc>
                <a:spcPct val="115000"/>
              </a:lnSpc>
              <a:spcBef>
                <a:spcPts val="0"/>
              </a:spcBef>
              <a:spcAft>
                <a:spcPts val="0"/>
              </a:spcAft>
              <a:buNone/>
            </a:pPr>
            <a:r>
              <a:rPr b="1" lang="en" sz="3000" u="sng">
                <a:solidFill>
                  <a:srgbClr val="595959"/>
                </a:solidFill>
              </a:rPr>
              <a:t>The Question</a:t>
            </a:r>
            <a:endParaRPr b="1" sz="3000" u="sng">
              <a:solidFill>
                <a:srgbClr val="595959"/>
              </a:solidFill>
            </a:endParaRPr>
          </a:p>
          <a:p>
            <a:pPr indent="0" lvl="0" marL="0" rtl="0" algn="l">
              <a:spcBef>
                <a:spcPts val="0"/>
              </a:spcBef>
              <a:spcAft>
                <a:spcPts val="0"/>
              </a:spcAft>
              <a:buNone/>
            </a:pPr>
            <a:r>
              <a:t/>
            </a:r>
            <a:endParaRPr b="1">
              <a:solidFill>
                <a:srgbClr val="595959"/>
              </a:solidFill>
            </a:endParaRPr>
          </a:p>
        </p:txBody>
      </p:sp>
      <p:sp>
        <p:nvSpPr>
          <p:cNvPr id="81" name="Google Shape;81;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i="1" sz="2000">
              <a:solidFill>
                <a:srgbClr val="595959"/>
              </a:solidFill>
              <a:latin typeface="Lexend"/>
              <a:ea typeface="Lexend"/>
              <a:cs typeface="Lexend"/>
              <a:sym typeface="Lexend"/>
            </a:endParaRPr>
          </a:p>
          <a:p>
            <a:pPr indent="0" lvl="0" marL="0" rtl="0" algn="ctr">
              <a:spcBef>
                <a:spcPts val="0"/>
              </a:spcBef>
              <a:spcAft>
                <a:spcPts val="0"/>
              </a:spcAft>
              <a:buNone/>
            </a:pPr>
            <a:r>
              <a:t/>
            </a:r>
            <a:endParaRPr i="1" sz="2000">
              <a:solidFill>
                <a:srgbClr val="595959"/>
              </a:solidFill>
              <a:latin typeface="Lexend"/>
              <a:ea typeface="Lexend"/>
              <a:cs typeface="Lexend"/>
              <a:sym typeface="Lexend"/>
            </a:endParaRPr>
          </a:p>
          <a:p>
            <a:pPr indent="0" lvl="0" marL="0" rtl="0" algn="ctr">
              <a:spcBef>
                <a:spcPts val="0"/>
              </a:spcBef>
              <a:spcAft>
                <a:spcPts val="0"/>
              </a:spcAft>
              <a:buNone/>
            </a:pPr>
            <a:r>
              <a:t/>
            </a:r>
            <a:endParaRPr i="1" sz="2000">
              <a:solidFill>
                <a:srgbClr val="595959"/>
              </a:solidFill>
              <a:latin typeface="Lexend"/>
              <a:ea typeface="Lexend"/>
              <a:cs typeface="Lexend"/>
              <a:sym typeface="Lexend"/>
            </a:endParaRPr>
          </a:p>
          <a:p>
            <a:pPr indent="0" lvl="0" marL="0" rtl="0" algn="ctr">
              <a:spcBef>
                <a:spcPts val="0"/>
              </a:spcBef>
              <a:spcAft>
                <a:spcPts val="0"/>
              </a:spcAft>
              <a:buNone/>
            </a:pPr>
            <a:r>
              <a:rPr i="1" lang="en" sz="2000">
                <a:solidFill>
                  <a:srgbClr val="595959"/>
                </a:solidFill>
                <a:latin typeface="Lexend"/>
                <a:ea typeface="Lexend"/>
                <a:cs typeface="Lexend"/>
                <a:sym typeface="Lexend"/>
              </a:rPr>
              <a:t>how do we let users feel confident and enjoy independent self assessment while connecting this with a form of community</a:t>
            </a:r>
            <a:r>
              <a:rPr lang="en" sz="2000">
                <a:solidFill>
                  <a:srgbClr val="595959"/>
                </a:solidFill>
                <a:latin typeface="Lexend"/>
                <a:ea typeface="Lexend"/>
                <a:cs typeface="Lexend"/>
                <a:sym typeface="Lexend"/>
              </a:rPr>
              <a:t>?</a:t>
            </a:r>
            <a:endParaRPr b="1">
              <a:solidFill>
                <a:srgbClr val="59595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CCB6"/>
        </a:solidFill>
      </p:bgPr>
    </p:bg>
    <p:spTree>
      <p:nvGrpSpPr>
        <p:cNvPr id="85" name="Shape 85"/>
        <p:cNvGrpSpPr/>
        <p:nvPr/>
      </p:nvGrpSpPr>
      <p:grpSpPr>
        <a:xfrm>
          <a:off x="0" y="0"/>
          <a:ext cx="0" cy="0"/>
          <a:chOff x="0" y="0"/>
          <a:chExt cx="0" cy="0"/>
        </a:xfrm>
      </p:grpSpPr>
      <p:sp>
        <p:nvSpPr>
          <p:cNvPr id="86" name="Google Shape;86;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lnSpc>
                <a:spcPct val="115000"/>
              </a:lnSpc>
              <a:spcBef>
                <a:spcPts val="0"/>
              </a:spcBef>
              <a:spcAft>
                <a:spcPts val="0"/>
              </a:spcAft>
              <a:buNone/>
            </a:pPr>
            <a:r>
              <a:rPr b="1" lang="en" sz="3000" u="sng">
                <a:solidFill>
                  <a:srgbClr val="595959"/>
                </a:solidFill>
              </a:rPr>
              <a:t>The Solution</a:t>
            </a:r>
            <a:endParaRPr b="1" sz="3000" u="sng">
              <a:solidFill>
                <a:srgbClr val="595959"/>
              </a:solidFill>
            </a:endParaRPr>
          </a:p>
          <a:p>
            <a:pPr indent="0" lvl="0" marL="0" rtl="0" algn="l">
              <a:spcBef>
                <a:spcPts val="0"/>
              </a:spcBef>
              <a:spcAft>
                <a:spcPts val="0"/>
              </a:spcAft>
              <a:buNone/>
            </a:pPr>
            <a:r>
              <a:t/>
            </a:r>
            <a:endParaRPr b="1">
              <a:solidFill>
                <a:srgbClr val="595959"/>
              </a:solidFill>
            </a:endParaRPr>
          </a:p>
        </p:txBody>
      </p:sp>
      <p:sp>
        <p:nvSpPr>
          <p:cNvPr id="87" name="Google Shape;87;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i="1" sz="2000">
              <a:solidFill>
                <a:srgbClr val="595959"/>
              </a:solidFill>
              <a:latin typeface="Lexend"/>
              <a:ea typeface="Lexend"/>
              <a:cs typeface="Lexend"/>
              <a:sym typeface="Lexend"/>
            </a:endParaRPr>
          </a:p>
          <a:p>
            <a:pPr indent="0" lvl="0" marL="0" rtl="0" algn="ctr">
              <a:spcBef>
                <a:spcPts val="0"/>
              </a:spcBef>
              <a:spcAft>
                <a:spcPts val="0"/>
              </a:spcAft>
              <a:buNone/>
            </a:pPr>
            <a:r>
              <a:t/>
            </a:r>
            <a:endParaRPr i="1" sz="2000">
              <a:solidFill>
                <a:srgbClr val="595959"/>
              </a:solidFill>
              <a:latin typeface="Lexend"/>
              <a:ea typeface="Lexend"/>
              <a:cs typeface="Lexend"/>
              <a:sym typeface="Lexend"/>
            </a:endParaRPr>
          </a:p>
          <a:p>
            <a:pPr indent="0" lvl="0" marL="0" rtl="0" algn="ctr">
              <a:spcBef>
                <a:spcPts val="0"/>
              </a:spcBef>
              <a:spcAft>
                <a:spcPts val="0"/>
              </a:spcAft>
              <a:buNone/>
            </a:pPr>
            <a:r>
              <a:t/>
            </a:r>
            <a:endParaRPr i="1" sz="2000">
              <a:solidFill>
                <a:srgbClr val="595959"/>
              </a:solidFill>
              <a:latin typeface="Lexend"/>
              <a:ea typeface="Lexend"/>
              <a:cs typeface="Lexend"/>
              <a:sym typeface="Lexend"/>
            </a:endParaRPr>
          </a:p>
          <a:p>
            <a:pPr indent="0" lvl="0" marL="0" rtl="0" algn="ctr">
              <a:spcBef>
                <a:spcPts val="0"/>
              </a:spcBef>
              <a:spcAft>
                <a:spcPts val="0"/>
              </a:spcAft>
              <a:buNone/>
            </a:pPr>
            <a:r>
              <a:rPr i="1" lang="en" sz="2000">
                <a:solidFill>
                  <a:srgbClr val="595959"/>
                </a:solidFill>
                <a:latin typeface="Lexend"/>
                <a:ea typeface="Lexend"/>
                <a:cs typeface="Lexend"/>
                <a:sym typeface="Lexend"/>
              </a:rPr>
              <a:t>Create an empowering and fun routine to help the user better understand how they are feeling currently and over time that utilizes the power of </a:t>
            </a:r>
            <a:r>
              <a:rPr i="1" lang="en" sz="2000">
                <a:solidFill>
                  <a:srgbClr val="595959"/>
                </a:solidFill>
                <a:latin typeface="Lexend"/>
                <a:ea typeface="Lexend"/>
                <a:cs typeface="Lexend"/>
                <a:sym typeface="Lexend"/>
              </a:rPr>
              <a:t>community</a:t>
            </a:r>
            <a:endParaRPr i="1" sz="2000">
              <a:solidFill>
                <a:srgbClr val="595959"/>
              </a:solidFill>
              <a:latin typeface="Lexend"/>
              <a:ea typeface="Lexend"/>
              <a:cs typeface="Lexend"/>
              <a:sym typeface="Lexend"/>
            </a:endParaRPr>
          </a:p>
          <a:p>
            <a:pPr indent="0" lvl="0" marL="0" rtl="0" algn="ctr">
              <a:spcBef>
                <a:spcPts val="0"/>
              </a:spcBef>
              <a:spcAft>
                <a:spcPts val="0"/>
              </a:spcAft>
              <a:buNone/>
            </a:pPr>
            <a:r>
              <a:t/>
            </a:r>
            <a:endParaRPr i="1" sz="2000">
              <a:solidFill>
                <a:srgbClr val="595959"/>
              </a:solidFill>
              <a:latin typeface="Lexend"/>
              <a:ea typeface="Lexend"/>
              <a:cs typeface="Lexend"/>
              <a:sym typeface="Lexen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CCB6"/>
        </a:solidFill>
      </p:bgPr>
    </p:bg>
    <p:spTree>
      <p:nvGrpSpPr>
        <p:cNvPr id="91" name="Shape 91"/>
        <p:cNvGrpSpPr/>
        <p:nvPr/>
      </p:nvGrpSpPr>
      <p:grpSpPr>
        <a:xfrm>
          <a:off x="0" y="0"/>
          <a:ext cx="0" cy="0"/>
          <a:chOff x="0" y="0"/>
          <a:chExt cx="0" cy="0"/>
        </a:xfrm>
      </p:grpSpPr>
      <p:sp>
        <p:nvSpPr>
          <p:cNvPr id="92" name="Google Shape;92;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lnSpc>
                <a:spcPct val="115000"/>
              </a:lnSpc>
              <a:spcBef>
                <a:spcPts val="0"/>
              </a:spcBef>
              <a:spcAft>
                <a:spcPts val="0"/>
              </a:spcAft>
              <a:buNone/>
            </a:pPr>
            <a:r>
              <a:rPr b="1" lang="en" sz="3000">
                <a:solidFill>
                  <a:srgbClr val="595959"/>
                </a:solidFill>
              </a:rPr>
              <a:t>HOW?</a:t>
            </a:r>
            <a:endParaRPr b="1" sz="3000">
              <a:solidFill>
                <a:srgbClr val="595959"/>
              </a:solidFill>
            </a:endParaRPr>
          </a:p>
          <a:p>
            <a:pPr indent="0" lvl="0" marL="0" rtl="0" algn="l">
              <a:spcBef>
                <a:spcPts val="0"/>
              </a:spcBef>
              <a:spcAft>
                <a:spcPts val="0"/>
              </a:spcAft>
              <a:buNone/>
            </a:pPr>
            <a:r>
              <a:t/>
            </a:r>
            <a:endParaRPr b="1">
              <a:solidFill>
                <a:srgbClr val="595959"/>
              </a:solidFill>
            </a:endParaRPr>
          </a:p>
        </p:txBody>
      </p:sp>
      <p:sp>
        <p:nvSpPr>
          <p:cNvPr id="93" name="Google Shape;93;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t/>
            </a:r>
            <a:endParaRPr sz="2000">
              <a:solidFill>
                <a:srgbClr val="595959"/>
              </a:solidFill>
              <a:latin typeface="Lexend"/>
              <a:ea typeface="Lexend"/>
              <a:cs typeface="Lexend"/>
              <a:sym typeface="Lexend"/>
            </a:endParaRPr>
          </a:p>
          <a:p>
            <a:pPr indent="0" lvl="0" marL="0" rtl="0" algn="ctr">
              <a:spcBef>
                <a:spcPts val="0"/>
              </a:spcBef>
              <a:spcAft>
                <a:spcPts val="0"/>
              </a:spcAft>
              <a:buNone/>
            </a:pPr>
            <a:r>
              <a:rPr lang="en" sz="2000">
                <a:solidFill>
                  <a:srgbClr val="595959"/>
                </a:solidFill>
                <a:latin typeface="Lexend"/>
                <a:ea typeface="Lexend"/>
                <a:cs typeface="Lexend"/>
                <a:sym typeface="Lexend"/>
              </a:rPr>
              <a:t>Concept: An idle game model with a </a:t>
            </a:r>
            <a:r>
              <a:rPr lang="en" sz="2000">
                <a:solidFill>
                  <a:srgbClr val="595959"/>
                </a:solidFill>
              </a:rPr>
              <a:t>garden</a:t>
            </a:r>
            <a:r>
              <a:rPr lang="en" sz="2000">
                <a:solidFill>
                  <a:srgbClr val="595959"/>
                </a:solidFill>
                <a:latin typeface="Lexend"/>
                <a:ea typeface="Lexend"/>
                <a:cs typeface="Lexend"/>
                <a:sym typeface="Lexend"/>
              </a:rPr>
              <a:t> and creatures where the user is prompted to answer daily questions about their wellbeing.</a:t>
            </a:r>
            <a:endParaRPr sz="2000">
              <a:solidFill>
                <a:srgbClr val="595959"/>
              </a:solidFill>
              <a:latin typeface="Lexend"/>
              <a:ea typeface="Lexend"/>
              <a:cs typeface="Lexend"/>
              <a:sym typeface="Lexend"/>
            </a:endParaRPr>
          </a:p>
          <a:p>
            <a:pPr indent="0" lvl="0" marL="0" rtl="0" algn="ctr">
              <a:spcBef>
                <a:spcPts val="0"/>
              </a:spcBef>
              <a:spcAft>
                <a:spcPts val="0"/>
              </a:spcAft>
              <a:buNone/>
            </a:pPr>
            <a:r>
              <a:t/>
            </a:r>
            <a:endParaRPr sz="2000">
              <a:solidFill>
                <a:srgbClr val="595959"/>
              </a:solidFill>
              <a:latin typeface="Lexend"/>
              <a:ea typeface="Lexend"/>
              <a:cs typeface="Lexend"/>
              <a:sym typeface="Lexend"/>
            </a:endParaRPr>
          </a:p>
          <a:p>
            <a:pPr indent="0" lvl="0" marL="0" rtl="0" algn="ctr">
              <a:spcBef>
                <a:spcPts val="0"/>
              </a:spcBef>
              <a:spcAft>
                <a:spcPts val="0"/>
              </a:spcAft>
              <a:buNone/>
            </a:pPr>
            <a:r>
              <a:rPr lang="en" sz="2000">
                <a:solidFill>
                  <a:srgbClr val="595959"/>
                </a:solidFill>
                <a:latin typeface="Lexend"/>
                <a:ea typeface="Lexend"/>
                <a:cs typeface="Lexend"/>
                <a:sym typeface="Lexend"/>
              </a:rPr>
              <a:t>Motivation: Upon completion of these questions they will earn coins/credits/rewards that will enable them to expand and evolve their garden and creatures</a:t>
            </a:r>
            <a:endParaRPr sz="2000">
              <a:solidFill>
                <a:srgbClr val="595959"/>
              </a:solidFill>
              <a:latin typeface="Lexend"/>
              <a:ea typeface="Lexend"/>
              <a:cs typeface="Lexend"/>
              <a:sym typeface="Lexend"/>
            </a:endParaRPr>
          </a:p>
          <a:p>
            <a:pPr indent="0" lvl="0" marL="0" rtl="0" algn="ctr">
              <a:spcBef>
                <a:spcPts val="0"/>
              </a:spcBef>
              <a:spcAft>
                <a:spcPts val="0"/>
              </a:spcAft>
              <a:buNone/>
            </a:pPr>
            <a:r>
              <a:t/>
            </a:r>
            <a:endParaRPr sz="2000">
              <a:solidFill>
                <a:srgbClr val="595959"/>
              </a:solidFill>
              <a:latin typeface="Lexend"/>
              <a:ea typeface="Lexend"/>
              <a:cs typeface="Lexend"/>
              <a:sym typeface="Lexend"/>
            </a:endParaRPr>
          </a:p>
          <a:p>
            <a:pPr indent="0" lvl="0" marL="0" rtl="0" algn="ctr">
              <a:spcBef>
                <a:spcPts val="0"/>
              </a:spcBef>
              <a:spcAft>
                <a:spcPts val="0"/>
              </a:spcAft>
              <a:buNone/>
            </a:pPr>
            <a:r>
              <a:rPr lang="en" sz="2000">
                <a:solidFill>
                  <a:srgbClr val="595959"/>
                </a:solidFill>
                <a:latin typeface="Lexend"/>
                <a:ea typeface="Lexend"/>
                <a:cs typeface="Lexend"/>
                <a:sym typeface="Lexend"/>
              </a:rPr>
              <a:t>Novelty: Users also will be able to visit other users' habitats and talk to other users. They can choose to share their health status, invite friends over or ask to check on friends. </a:t>
            </a:r>
            <a:endParaRPr sz="2000">
              <a:solidFill>
                <a:srgbClr val="595959"/>
              </a:solidFill>
              <a:latin typeface="Lexend"/>
              <a:ea typeface="Lexend"/>
              <a:cs typeface="Lexend"/>
              <a:sym typeface="Lexend"/>
            </a:endParaRPr>
          </a:p>
          <a:p>
            <a:pPr indent="0" lvl="0" marL="0" rtl="0" algn="ctr">
              <a:spcBef>
                <a:spcPts val="0"/>
              </a:spcBef>
              <a:spcAft>
                <a:spcPts val="0"/>
              </a:spcAft>
              <a:buNone/>
            </a:pPr>
            <a:r>
              <a:t/>
            </a:r>
            <a:endParaRPr i="1" sz="2000">
              <a:solidFill>
                <a:srgbClr val="595959"/>
              </a:solidFill>
              <a:latin typeface="Lexend"/>
              <a:ea typeface="Lexend"/>
              <a:cs typeface="Lexend"/>
              <a:sym typeface="Lexen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CCB6"/>
        </a:solidFill>
      </p:bgPr>
    </p:bg>
    <p:spTree>
      <p:nvGrpSpPr>
        <p:cNvPr id="97" name="Shape 97"/>
        <p:cNvGrpSpPr/>
        <p:nvPr/>
      </p:nvGrpSpPr>
      <p:grpSpPr>
        <a:xfrm>
          <a:off x="0" y="0"/>
          <a:ext cx="0" cy="0"/>
          <a:chOff x="0" y="0"/>
          <a:chExt cx="0" cy="0"/>
        </a:xfrm>
      </p:grpSpPr>
      <p:sp>
        <p:nvSpPr>
          <p:cNvPr id="98" name="Google Shape;98;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rgbClr val="595959"/>
                </a:solidFill>
              </a:rPr>
              <a:t>INTERFACE</a:t>
            </a:r>
            <a:endParaRPr b="1">
              <a:solidFill>
                <a:srgbClr val="595959"/>
              </a:solidFill>
            </a:endParaRPr>
          </a:p>
        </p:txBody>
      </p:sp>
      <p:sp>
        <p:nvSpPr>
          <p:cNvPr id="99" name="Google Shape;99;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solidFill>
                <a:schemeClr val="lt1"/>
              </a:solidFill>
              <a:latin typeface="Lexend"/>
              <a:ea typeface="Lexend"/>
              <a:cs typeface="Lexend"/>
              <a:sym typeface="Lexend"/>
            </a:endParaRPr>
          </a:p>
          <a:p>
            <a:pPr indent="0" lvl="0" marL="0" rtl="0" algn="ctr">
              <a:spcBef>
                <a:spcPts val="0"/>
              </a:spcBef>
              <a:spcAft>
                <a:spcPts val="0"/>
              </a:spcAft>
              <a:buNone/>
            </a:pPr>
            <a:r>
              <a:rPr lang="en">
                <a:solidFill>
                  <a:srgbClr val="595959"/>
                </a:solidFill>
                <a:latin typeface="Lexend"/>
                <a:ea typeface="Lexend"/>
                <a:cs typeface="Lexend"/>
                <a:sym typeface="Lexend"/>
              </a:rPr>
              <a:t>Screen console built into a plush toy with a dual app component that can be used on the go. The toy is to create a comfortable home base for users.</a:t>
            </a:r>
            <a:endParaRPr>
              <a:solidFill>
                <a:srgbClr val="595959"/>
              </a:solidFill>
              <a:latin typeface="Lexend"/>
              <a:ea typeface="Lexend"/>
              <a:cs typeface="Lexend"/>
              <a:sym typeface="Lexend"/>
            </a:endParaRPr>
          </a:p>
          <a:p>
            <a:pPr indent="0" lvl="0" marL="0" rtl="0" algn="ctr">
              <a:spcBef>
                <a:spcPts val="0"/>
              </a:spcBef>
              <a:spcAft>
                <a:spcPts val="0"/>
              </a:spcAft>
              <a:buClr>
                <a:schemeClr val="dk1"/>
              </a:buClr>
              <a:buSzPts val="1100"/>
              <a:buFont typeface="Arial"/>
              <a:buNone/>
            </a:pPr>
            <a:r>
              <a:t/>
            </a:r>
            <a:endParaRPr>
              <a:solidFill>
                <a:schemeClr val="lt1"/>
              </a:solidFill>
              <a:latin typeface="Lexend"/>
              <a:ea typeface="Lexend"/>
              <a:cs typeface="Lexend"/>
              <a:sym typeface="Lexend"/>
            </a:endParaRPr>
          </a:p>
        </p:txBody>
      </p:sp>
      <p:pic>
        <p:nvPicPr>
          <p:cNvPr id="100" name="Google Shape;100;p20"/>
          <p:cNvPicPr preferRelativeResize="0"/>
          <p:nvPr/>
        </p:nvPicPr>
        <p:blipFill>
          <a:blip r:embed="rId3">
            <a:alphaModFix/>
          </a:blip>
          <a:stretch>
            <a:fillRect/>
          </a:stretch>
        </p:blipFill>
        <p:spPr>
          <a:xfrm>
            <a:off x="2528894" y="2340766"/>
            <a:ext cx="2043100" cy="2571734"/>
          </a:xfrm>
          <a:prstGeom prst="rect">
            <a:avLst/>
          </a:prstGeom>
          <a:noFill/>
          <a:ln>
            <a:noFill/>
          </a:ln>
        </p:spPr>
      </p:pic>
      <p:pic>
        <p:nvPicPr>
          <p:cNvPr id="101" name="Google Shape;101;p20"/>
          <p:cNvPicPr preferRelativeResize="0"/>
          <p:nvPr/>
        </p:nvPicPr>
        <p:blipFill>
          <a:blip r:embed="rId4">
            <a:alphaModFix/>
          </a:blip>
          <a:stretch>
            <a:fillRect/>
          </a:stretch>
        </p:blipFill>
        <p:spPr>
          <a:xfrm>
            <a:off x="4572000" y="2451875"/>
            <a:ext cx="2571725" cy="2571725"/>
          </a:xfrm>
          <a:prstGeom prst="rect">
            <a:avLst/>
          </a:prstGeom>
          <a:noFill/>
          <a:ln>
            <a:noFill/>
          </a:ln>
        </p:spPr>
      </p:pic>
      <p:pic>
        <p:nvPicPr>
          <p:cNvPr id="102" name="Google Shape;102;p20"/>
          <p:cNvPicPr preferRelativeResize="0"/>
          <p:nvPr/>
        </p:nvPicPr>
        <p:blipFill>
          <a:blip r:embed="rId5">
            <a:alphaModFix/>
          </a:blip>
          <a:stretch>
            <a:fillRect/>
          </a:stretch>
        </p:blipFill>
        <p:spPr>
          <a:xfrm rot="169675">
            <a:off x="1468752" y="3388165"/>
            <a:ext cx="662199" cy="93661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106" name="Shape 106"/>
        <p:cNvGrpSpPr/>
        <p:nvPr/>
      </p:nvGrpSpPr>
      <p:grpSpPr>
        <a:xfrm>
          <a:off x="0" y="0"/>
          <a:ext cx="0" cy="0"/>
          <a:chOff x="0" y="0"/>
          <a:chExt cx="0" cy="0"/>
        </a:xfrm>
      </p:grpSpPr>
      <p:sp>
        <p:nvSpPr>
          <p:cNvPr id="107" name="Google Shape;107;p21"/>
          <p:cNvSpPr txBox="1"/>
          <p:nvPr>
            <p:ph type="title"/>
          </p:nvPr>
        </p:nvSpPr>
        <p:spPr>
          <a:xfrm>
            <a:off x="311700" y="2150850"/>
            <a:ext cx="8520600" cy="841800"/>
          </a:xfrm>
          <a:prstGeom prst="rect">
            <a:avLst/>
          </a:prstGeom>
          <a:ln>
            <a:noFill/>
          </a:ln>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rgbClr val="B4CCB6"/>
                </a:solidFill>
                <a:latin typeface="Lexend"/>
                <a:ea typeface="Lexend"/>
                <a:cs typeface="Lexend"/>
                <a:sym typeface="Lexend"/>
              </a:rPr>
              <a:t>Values Encoded</a:t>
            </a:r>
            <a:endParaRPr b="1">
              <a:solidFill>
                <a:srgbClr val="B4CCB6"/>
              </a:solidFill>
              <a:latin typeface="Lexend"/>
              <a:ea typeface="Lexend"/>
              <a:cs typeface="Lexend"/>
              <a:sym typeface="Lexen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