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Lst>
  <p:sldSz cx="9144000" cy="5143500" type="screen16x9"/>
  <p:notesSz cx="6858000" cy="9144000"/>
  <p:embeddedFontLst>
    <p:embeddedFont>
      <p:font typeface="Amatic SC" panose="00000500000000000000" pitchFamily="2" charset="-79"/>
      <p:regular r:id="rId61"/>
      <p:bold r:id="rId62"/>
    </p:embeddedFont>
    <p:embeddedFont>
      <p:font typeface="Fira Sans Extra Condensed" panose="020B0503050000020004" pitchFamily="34" charset="0"/>
      <p:regular r:id="rId63"/>
      <p:bold r:id="rId64"/>
      <p:italic r:id="rId65"/>
      <p:boldItalic r:id="rId66"/>
    </p:embeddedFont>
    <p:embeddedFont>
      <p:font typeface="Fira Sans Extra Condensed SemiBold" panose="020B0604020202020204" charset="0"/>
      <p:regular r:id="rId67"/>
      <p:bold r:id="rId68"/>
      <p:italic r:id="rId69"/>
      <p:boldItalic r:id="rId70"/>
    </p:embeddedFont>
    <p:embeddedFont>
      <p:font typeface="Lexend" panose="020B0604020202020204" charset="0"/>
      <p:regular r:id="rId71"/>
      <p:bold r:id="rId72"/>
    </p:embeddedFont>
    <p:embeddedFont>
      <p:font typeface="Lexend SemiBold" panose="020B0604020202020204" charset="0"/>
      <p:regular r:id="rId73"/>
      <p:bold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8" roundtripDataSignature="AMtx7mgLVABqNgbRv/HOSKqw6M48Nicj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340"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font" Target="fonts/font14.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fntdata"/><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Google Shape;326;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0" indent="-266700" algn="l" rtl="0">
              <a:lnSpc>
                <a:spcPct val="115000"/>
              </a:lnSpc>
              <a:spcBef>
                <a:spcPts val="0"/>
              </a:spcBef>
              <a:spcAft>
                <a:spcPts val="0"/>
              </a:spcAft>
              <a:buClr>
                <a:schemeClr val="dk1"/>
              </a:buClr>
              <a:buSzPts val="600"/>
              <a:buFont typeface="Times New Roman"/>
              <a:buAutoNum type="arabicPeriod"/>
            </a:pPr>
            <a:r>
              <a:rPr lang="en" sz="600">
                <a:solidFill>
                  <a:schemeClr val="dk1"/>
                </a:solidFill>
                <a:latin typeface="Times New Roman"/>
                <a:ea typeface="Times New Roman"/>
                <a:cs typeface="Times New Roman"/>
                <a:sym typeface="Times New Roman"/>
              </a:rPr>
              <a:t>Introduce the team, thank the participants for their consent and participation and provide background to our project. This included our values and goals.</a:t>
            </a:r>
            <a:endParaRPr sz="600">
              <a:solidFill>
                <a:schemeClr val="dk1"/>
              </a:solidFill>
              <a:latin typeface="Times New Roman"/>
              <a:ea typeface="Times New Roman"/>
              <a:cs typeface="Times New Roman"/>
              <a:sym typeface="Times New Roman"/>
            </a:endParaRPr>
          </a:p>
          <a:p>
            <a:pPr marL="914400" lvl="0" indent="-266700" algn="l" rtl="0">
              <a:lnSpc>
                <a:spcPct val="115000"/>
              </a:lnSpc>
              <a:spcBef>
                <a:spcPts val="0"/>
              </a:spcBef>
              <a:spcAft>
                <a:spcPts val="0"/>
              </a:spcAft>
              <a:buClr>
                <a:schemeClr val="dk1"/>
              </a:buClr>
              <a:buSzPts val="600"/>
              <a:buFont typeface="Times New Roman"/>
              <a:buAutoNum type="arabicPeriod"/>
            </a:pPr>
            <a:r>
              <a:rPr lang="en" sz="600">
                <a:solidFill>
                  <a:schemeClr val="dk1"/>
                </a:solidFill>
                <a:latin typeface="Times New Roman"/>
                <a:ea typeface="Times New Roman"/>
                <a:cs typeface="Times New Roman"/>
                <a:sym typeface="Times New Roman"/>
              </a:rPr>
              <a:t>Show a quick demonstration of how to flip pages with button clicks and how to lift pages with tabs.</a:t>
            </a:r>
            <a:endParaRPr sz="600">
              <a:solidFill>
                <a:schemeClr val="dk1"/>
              </a:solidFill>
              <a:latin typeface="Times New Roman"/>
              <a:ea typeface="Times New Roman"/>
              <a:cs typeface="Times New Roman"/>
              <a:sym typeface="Times New Roman"/>
            </a:endParaRPr>
          </a:p>
          <a:p>
            <a:pPr marL="914400" lvl="0" indent="-266700" algn="l" rtl="0">
              <a:lnSpc>
                <a:spcPct val="115000"/>
              </a:lnSpc>
              <a:spcBef>
                <a:spcPts val="0"/>
              </a:spcBef>
              <a:spcAft>
                <a:spcPts val="0"/>
              </a:spcAft>
              <a:buClr>
                <a:schemeClr val="dk1"/>
              </a:buClr>
              <a:buSzPts val="600"/>
              <a:buFont typeface="Times New Roman"/>
              <a:buAutoNum type="arabicPeriod"/>
            </a:pPr>
            <a:r>
              <a:rPr lang="en" sz="600">
                <a:solidFill>
                  <a:schemeClr val="dk1"/>
                </a:solidFill>
                <a:latin typeface="Times New Roman"/>
                <a:ea typeface="Times New Roman"/>
                <a:cs typeface="Times New Roman"/>
                <a:sym typeface="Times New Roman"/>
              </a:rPr>
              <a:t>Encourage participants to explain their thoughts and emotions and to verbalize how they were interacting with the prototype.</a:t>
            </a:r>
            <a:endParaRPr sz="600">
              <a:solidFill>
                <a:schemeClr val="dk1"/>
              </a:solidFill>
              <a:latin typeface="Times New Roman"/>
              <a:ea typeface="Times New Roman"/>
              <a:cs typeface="Times New Roman"/>
              <a:sym typeface="Times New Roman"/>
            </a:endParaRPr>
          </a:p>
          <a:p>
            <a:pPr marL="914400" lvl="0" indent="-266700" algn="l" rtl="0">
              <a:lnSpc>
                <a:spcPct val="115000"/>
              </a:lnSpc>
              <a:spcBef>
                <a:spcPts val="0"/>
              </a:spcBef>
              <a:spcAft>
                <a:spcPts val="0"/>
              </a:spcAft>
              <a:buClr>
                <a:schemeClr val="dk1"/>
              </a:buClr>
              <a:buSzPts val="600"/>
              <a:buFont typeface="Times New Roman"/>
              <a:buAutoNum type="arabicPeriod"/>
            </a:pPr>
            <a:r>
              <a:rPr lang="en" sz="600">
                <a:solidFill>
                  <a:schemeClr val="dk1"/>
                </a:solidFill>
                <a:latin typeface="Times New Roman"/>
                <a:ea typeface="Times New Roman"/>
                <a:cs typeface="Times New Roman"/>
                <a:sym typeface="Times New Roman"/>
              </a:rPr>
              <a:t>Explain the goal for the user one at a time, repeat for each task.</a:t>
            </a:r>
            <a:endParaRPr sz="600">
              <a:solidFill>
                <a:schemeClr val="dk1"/>
              </a:solidFill>
              <a:latin typeface="Times New Roman"/>
              <a:ea typeface="Times New Roman"/>
              <a:cs typeface="Times New Roman"/>
              <a:sym typeface="Times New Roman"/>
            </a:endParaRPr>
          </a:p>
          <a:p>
            <a:pPr marL="914400" lvl="0" indent="-266700" algn="l" rtl="0">
              <a:lnSpc>
                <a:spcPct val="115000"/>
              </a:lnSpc>
              <a:spcBef>
                <a:spcPts val="0"/>
              </a:spcBef>
              <a:spcAft>
                <a:spcPts val="0"/>
              </a:spcAft>
              <a:buClr>
                <a:schemeClr val="dk1"/>
              </a:buClr>
              <a:buSzPts val="600"/>
              <a:buFont typeface="Times New Roman"/>
              <a:buAutoNum type="arabicPeriod"/>
            </a:pPr>
            <a:r>
              <a:rPr lang="en" sz="600">
                <a:solidFill>
                  <a:schemeClr val="dk1"/>
                </a:solidFill>
                <a:latin typeface="Times New Roman"/>
                <a:ea typeface="Times New Roman"/>
                <a:cs typeface="Times New Roman"/>
                <a:sym typeface="Times New Roman"/>
              </a:rPr>
              <a:t>After each task, ask the participant what stood out to them and what was easy or difficult.</a:t>
            </a:r>
            <a:endParaRPr sz="600">
              <a:solidFill>
                <a:schemeClr val="dk1"/>
              </a:solidFill>
              <a:latin typeface="Times New Roman"/>
              <a:ea typeface="Times New Roman"/>
              <a:cs typeface="Times New Roman"/>
              <a:sym typeface="Times New Roman"/>
            </a:endParaRPr>
          </a:p>
          <a:p>
            <a:pPr marL="914400" lvl="0" indent="-266700" algn="l" rtl="0">
              <a:lnSpc>
                <a:spcPct val="115000"/>
              </a:lnSpc>
              <a:spcBef>
                <a:spcPts val="0"/>
              </a:spcBef>
              <a:spcAft>
                <a:spcPts val="0"/>
              </a:spcAft>
              <a:buClr>
                <a:schemeClr val="dk1"/>
              </a:buClr>
              <a:buSzPts val="600"/>
              <a:buFont typeface="Times New Roman"/>
              <a:buAutoNum type="arabicPeriod"/>
            </a:pPr>
            <a:r>
              <a:rPr lang="en" sz="600">
                <a:solidFill>
                  <a:schemeClr val="dk1"/>
                </a:solidFill>
                <a:latin typeface="Times New Roman"/>
                <a:ea typeface="Times New Roman"/>
                <a:cs typeface="Times New Roman"/>
                <a:sym typeface="Times New Roman"/>
              </a:rPr>
              <a:t>Conclude at the end by again asking how the experience made the user feel, and what was difficult and easy about the whole process.</a:t>
            </a:r>
            <a:endParaRPr sz="600">
              <a:solidFill>
                <a:schemeClr val="dk1"/>
              </a:solidFill>
              <a:latin typeface="Times New Roman"/>
              <a:ea typeface="Times New Roman"/>
              <a:cs typeface="Times New Roman"/>
              <a:sym typeface="Times New Roman"/>
            </a:endParaRPr>
          </a:p>
          <a:p>
            <a:pPr marL="914400" lvl="0" indent="-266700" algn="l" rtl="0">
              <a:lnSpc>
                <a:spcPct val="115000"/>
              </a:lnSpc>
              <a:spcBef>
                <a:spcPts val="0"/>
              </a:spcBef>
              <a:spcAft>
                <a:spcPts val="0"/>
              </a:spcAft>
              <a:buClr>
                <a:schemeClr val="dk1"/>
              </a:buClr>
              <a:buSzPts val="600"/>
              <a:buFont typeface="Times New Roman"/>
              <a:buAutoNum type="arabicPeriod"/>
            </a:pPr>
            <a:r>
              <a:rPr lang="en" sz="600">
                <a:solidFill>
                  <a:schemeClr val="dk1"/>
                </a:solidFill>
                <a:latin typeface="Times New Roman"/>
                <a:ea typeface="Times New Roman"/>
                <a:cs typeface="Times New Roman"/>
                <a:sym typeface="Times New Roman"/>
              </a:rPr>
              <a:t>Thank the participant.</a:t>
            </a:r>
            <a:endParaRPr sz="6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4" name="Google Shape;364;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 achieved our usability goals for efficiency with Task 1 and 3 rather proficiently, but there were a few mis-clicks as well as some more severe problems with Task 2. The main problems from Task 1 came from confusion on when to click the bear’s paw and when to click on the screen. There also was a lack of back and next buttons that could have made the overall experience a little more linear. Most participants experienced a learning curve by task 3 so there were less issues there. Most of the time, the wording was not clear enough on where to click or when to swipe.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Problem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Our usability goal of being pleasing was more accomplished. Most users expressed wanting to come back for more. One expressed outwardly that the community aspect made them feel safe and like their privacy was protected, which aligns very well with our values. A few times there were places where certain wording elicited negative emotions, such as the phrase “here is how you are dealing with,” where these words could be replaced with less emotional phrases like “here is a summary” to bring up less negative emotions.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Google Shape;389;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0" name="Google Shape;400;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 name="Google Shape;406;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2" name="Google Shape;412;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3" name="Google Shape;423;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0" name="Google Shape;430;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7" name="Google Shape;437;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4" name="Google Shape;444;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0" name="Google Shape;450;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Google Shape;468;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4" name="Google Shape;474;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0" name="Google Shape;480;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6" name="Google Shape;486;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2" name="Google Shape;492;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
        <p:cNvGrpSpPr/>
        <p:nvPr/>
      </p:nvGrpSpPr>
      <p:grpSpPr>
        <a:xfrm>
          <a:off x="0" y="0"/>
          <a:ext cx="0" cy="0"/>
          <a:chOff x="0" y="0"/>
          <a:chExt cx="0" cy="0"/>
        </a:xfrm>
      </p:grpSpPr>
      <p:sp>
        <p:nvSpPr>
          <p:cNvPr id="10" name="Google Shape;10;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6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5" name="Google Shape;45;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7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7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9" name="Google Shape;49;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6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3" name="Google Shape;13;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 name="Google Shape;16;p6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7" name="Google Shape;17;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
        <p:cNvGrpSpPr/>
        <p:nvPr/>
      </p:nvGrpSpPr>
      <p:grpSpPr>
        <a:xfrm>
          <a:off x="0" y="0"/>
          <a:ext cx="0" cy="0"/>
          <a:chOff x="0" y="0"/>
          <a:chExt cx="0" cy="0"/>
        </a:xfrm>
      </p:grpSpPr>
      <p:sp>
        <p:nvSpPr>
          <p:cNvPr id="19" name="Google Shape;19;p6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0" name="Google Shape;20;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
        <p:cNvGrpSpPr/>
        <p:nvPr/>
      </p:nvGrpSpPr>
      <p:grpSpPr>
        <a:xfrm>
          <a:off x="0" y="0"/>
          <a:ext cx="0" cy="0"/>
          <a:chOff x="0" y="0"/>
          <a:chExt cx="0" cy="0"/>
        </a:xfrm>
      </p:grpSpPr>
      <p:sp>
        <p:nvSpPr>
          <p:cNvPr id="22" name="Google Shape;22;p6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6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4" name="Google Shape;24;p6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5" name="Google Shape;25;p6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6" name="Google Shape;26;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sp>
        <p:nvSpPr>
          <p:cNvPr id="28" name="Google Shape;28;p6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6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 name="Google Shape;30;p6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
        <p:cNvGrpSpPr/>
        <p:nvPr/>
      </p:nvGrpSpPr>
      <p:grpSpPr>
        <a:xfrm>
          <a:off x="0" y="0"/>
          <a:ext cx="0" cy="0"/>
          <a:chOff x="0" y="0"/>
          <a:chExt cx="0" cy="0"/>
        </a:xfrm>
      </p:grpSpPr>
      <p:sp>
        <p:nvSpPr>
          <p:cNvPr id="33" name="Google Shape;33;p6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34" name="Google Shape;34;p6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5" name="Google Shape;35;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 name="Google Shape;38;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sp>
        <p:nvSpPr>
          <p:cNvPr id="40" name="Google Shape;40;p6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1" name="Google Shape;41;p6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2" name="Google Shape;42;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97A6"/>
        </a:solidFill>
        <a:effectLst/>
      </p:bgPr>
    </p:bg>
    <p:spTree>
      <p:nvGrpSpPr>
        <p:cNvPr id="1" name="Shape 5"/>
        <p:cNvGrpSpPr/>
        <p:nvPr/>
      </p:nvGrpSpPr>
      <p:grpSpPr>
        <a:xfrm>
          <a:off x="0" y="0"/>
          <a:ext cx="0" cy="0"/>
          <a:chOff x="0" y="0"/>
          <a:chExt cx="0" cy="0"/>
        </a:xfrm>
      </p:grpSpPr>
      <p:sp>
        <p:nvSpPr>
          <p:cNvPr id="6" name="Google Shape;6;p5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5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54" name="Google Shape;54;p1"/>
          <p:cNvSpPr txBox="1"/>
          <p:nvPr/>
        </p:nvSpPr>
        <p:spPr>
          <a:xfrm>
            <a:off x="4980444" y="1058225"/>
            <a:ext cx="3392700" cy="2446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000"/>
              <a:buFont typeface="Arial"/>
              <a:buNone/>
            </a:pPr>
            <a:endParaRPr sz="5000" b="0" i="0" u="none" strike="noStrike" cap="none">
              <a:solidFill>
                <a:srgbClr val="000000"/>
              </a:solidFill>
              <a:latin typeface="Fira Sans Extra Condensed SemiBold"/>
              <a:ea typeface="Fira Sans Extra Condensed SemiBold"/>
              <a:cs typeface="Fira Sans Extra Condensed SemiBold"/>
              <a:sym typeface="Fira Sans Extra Condensed SemiBold"/>
            </a:endParaRPr>
          </a:p>
          <a:p>
            <a:pPr marL="0" marR="0" lvl="0" indent="0" algn="ctr" rtl="0">
              <a:lnSpc>
                <a:spcPct val="100000"/>
              </a:lnSpc>
              <a:spcBef>
                <a:spcPts val="0"/>
              </a:spcBef>
              <a:spcAft>
                <a:spcPts val="0"/>
              </a:spcAft>
              <a:buClr>
                <a:srgbClr val="000000"/>
              </a:buClr>
              <a:buSzPts val="2900"/>
              <a:buFont typeface="Arial"/>
              <a:buNone/>
            </a:pPr>
            <a:r>
              <a:rPr lang="en" sz="2900" b="0" i="0" u="none" strike="noStrike" cap="none">
                <a:solidFill>
                  <a:srgbClr val="000000"/>
                </a:solidFill>
                <a:latin typeface="Lexend SemiBold"/>
                <a:ea typeface="Lexend SemiBold"/>
                <a:cs typeface="Lexend SemiBold"/>
                <a:sym typeface="Lexend SemiBold"/>
              </a:rPr>
              <a:t>Sketching, Low-fi Prototyping &amp; Pilot Usability Testing</a:t>
            </a:r>
            <a:endParaRPr sz="2900" b="0" i="0" u="none" strike="noStrike" cap="none">
              <a:solidFill>
                <a:srgbClr val="000000"/>
              </a:solidFill>
              <a:latin typeface="Lexend SemiBold"/>
              <a:ea typeface="Lexend SemiBold"/>
              <a:cs typeface="Lexend SemiBold"/>
              <a:sym typeface="Lexend SemiBold"/>
            </a:endParaRPr>
          </a:p>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rgbClr val="000000"/>
              </a:solidFill>
              <a:latin typeface="Lexend SemiBold"/>
              <a:ea typeface="Lexend SemiBold"/>
              <a:cs typeface="Lexend SemiBold"/>
              <a:sym typeface="Lexend SemiBold"/>
            </a:endParaRPr>
          </a:p>
        </p:txBody>
      </p:sp>
      <p:sp>
        <p:nvSpPr>
          <p:cNvPr id="55" name="Google Shape;55;p1"/>
          <p:cNvSpPr txBox="1"/>
          <p:nvPr/>
        </p:nvSpPr>
        <p:spPr>
          <a:xfrm>
            <a:off x="4980444" y="3677950"/>
            <a:ext cx="3392700" cy="38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Lexend"/>
                <a:ea typeface="Lexend"/>
                <a:cs typeface="Lexend"/>
                <a:sym typeface="Lexend"/>
              </a:rPr>
              <a:t>Maya Harvey, Jonathan Affeld, Janelle Rudolph, Gayatridevi Tarcar</a:t>
            </a:r>
            <a:endParaRPr sz="1600" b="0" i="0" u="none" strike="noStrike" cap="none">
              <a:solidFill>
                <a:srgbClr val="000000"/>
              </a:solidFill>
              <a:latin typeface="Lexend"/>
              <a:ea typeface="Lexend"/>
              <a:cs typeface="Lexend"/>
              <a:sym typeface="Lexend"/>
            </a:endParaRPr>
          </a:p>
        </p:txBody>
      </p:sp>
      <p:grpSp>
        <p:nvGrpSpPr>
          <p:cNvPr id="56" name="Google Shape;56;p1"/>
          <p:cNvGrpSpPr/>
          <p:nvPr/>
        </p:nvGrpSpPr>
        <p:grpSpPr>
          <a:xfrm>
            <a:off x="605115" y="915134"/>
            <a:ext cx="3687073" cy="3313227"/>
            <a:chOff x="272699" y="603900"/>
            <a:chExt cx="4809644" cy="4128117"/>
          </a:xfrm>
        </p:grpSpPr>
        <p:sp>
          <p:nvSpPr>
            <p:cNvPr id="57" name="Google Shape;57;p1"/>
            <p:cNvSpPr/>
            <p:nvPr/>
          </p:nvSpPr>
          <p:spPr>
            <a:xfrm>
              <a:off x="4750042" y="2029297"/>
              <a:ext cx="46315" cy="90268"/>
            </a:xfrm>
            <a:custGeom>
              <a:avLst/>
              <a:gdLst/>
              <a:ahLst/>
              <a:cxnLst/>
              <a:rect l="l" t="t" r="r" b="b"/>
              <a:pathLst>
                <a:path w="549" h="1070" extrusionOk="0">
                  <a:moveTo>
                    <a:pt x="271" y="0"/>
                  </a:moveTo>
                  <a:cubicBezTo>
                    <a:pt x="192" y="161"/>
                    <a:pt x="113" y="358"/>
                    <a:pt x="52" y="530"/>
                  </a:cubicBezTo>
                  <a:cubicBezTo>
                    <a:pt x="1" y="686"/>
                    <a:pt x="1" y="877"/>
                    <a:pt x="118" y="995"/>
                  </a:cubicBezTo>
                  <a:cubicBezTo>
                    <a:pt x="161" y="1039"/>
                    <a:pt x="220" y="1069"/>
                    <a:pt x="281" y="1069"/>
                  </a:cubicBezTo>
                  <a:cubicBezTo>
                    <a:pt x="283" y="1069"/>
                    <a:pt x="284" y="1069"/>
                    <a:pt x="286" y="1069"/>
                  </a:cubicBezTo>
                  <a:cubicBezTo>
                    <a:pt x="414" y="1066"/>
                    <a:pt x="502" y="933"/>
                    <a:pt x="520" y="807"/>
                  </a:cubicBezTo>
                  <a:cubicBezTo>
                    <a:pt x="549" y="613"/>
                    <a:pt x="468" y="423"/>
                    <a:pt x="387" y="244"/>
                  </a:cubicBezTo>
                  <a:cubicBezTo>
                    <a:pt x="352" y="163"/>
                    <a:pt x="320" y="71"/>
                    <a:pt x="271" y="0"/>
                  </a:cubicBezTo>
                  <a:close/>
                </a:path>
              </a:pathLst>
            </a:custGeom>
            <a:solidFill>
              <a:srgbClr val="5038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1"/>
            <p:cNvSpPr/>
            <p:nvPr/>
          </p:nvSpPr>
          <p:spPr>
            <a:xfrm>
              <a:off x="4374118" y="2030309"/>
              <a:ext cx="46399" cy="90268"/>
            </a:xfrm>
            <a:custGeom>
              <a:avLst/>
              <a:gdLst/>
              <a:ahLst/>
              <a:cxnLst/>
              <a:rect l="l" t="t" r="r" b="b"/>
              <a:pathLst>
                <a:path w="550" h="1070" extrusionOk="0">
                  <a:moveTo>
                    <a:pt x="272" y="1"/>
                  </a:moveTo>
                  <a:cubicBezTo>
                    <a:pt x="192" y="161"/>
                    <a:pt x="114" y="358"/>
                    <a:pt x="52" y="530"/>
                  </a:cubicBezTo>
                  <a:cubicBezTo>
                    <a:pt x="1" y="686"/>
                    <a:pt x="3" y="877"/>
                    <a:pt x="118" y="995"/>
                  </a:cubicBezTo>
                  <a:cubicBezTo>
                    <a:pt x="161" y="1039"/>
                    <a:pt x="220" y="1069"/>
                    <a:pt x="281" y="1069"/>
                  </a:cubicBezTo>
                  <a:cubicBezTo>
                    <a:pt x="283" y="1069"/>
                    <a:pt x="285" y="1069"/>
                    <a:pt x="286" y="1069"/>
                  </a:cubicBezTo>
                  <a:cubicBezTo>
                    <a:pt x="414" y="1066"/>
                    <a:pt x="502" y="933"/>
                    <a:pt x="520" y="807"/>
                  </a:cubicBezTo>
                  <a:cubicBezTo>
                    <a:pt x="549" y="614"/>
                    <a:pt x="468" y="422"/>
                    <a:pt x="389" y="244"/>
                  </a:cubicBezTo>
                  <a:cubicBezTo>
                    <a:pt x="353" y="163"/>
                    <a:pt x="321" y="71"/>
                    <a:pt x="272" y="1"/>
                  </a:cubicBezTo>
                  <a:close/>
                </a:path>
              </a:pathLst>
            </a:custGeom>
            <a:solidFill>
              <a:srgbClr val="5038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1"/>
            <p:cNvSpPr/>
            <p:nvPr/>
          </p:nvSpPr>
          <p:spPr>
            <a:xfrm>
              <a:off x="4561658" y="2029297"/>
              <a:ext cx="46315" cy="90268"/>
            </a:xfrm>
            <a:custGeom>
              <a:avLst/>
              <a:gdLst/>
              <a:ahLst/>
              <a:cxnLst/>
              <a:rect l="l" t="t" r="r" b="b"/>
              <a:pathLst>
                <a:path w="549" h="1070" extrusionOk="0">
                  <a:moveTo>
                    <a:pt x="272" y="0"/>
                  </a:moveTo>
                  <a:cubicBezTo>
                    <a:pt x="192" y="161"/>
                    <a:pt x="113" y="358"/>
                    <a:pt x="52" y="530"/>
                  </a:cubicBezTo>
                  <a:cubicBezTo>
                    <a:pt x="1" y="686"/>
                    <a:pt x="2" y="877"/>
                    <a:pt x="117" y="995"/>
                  </a:cubicBezTo>
                  <a:cubicBezTo>
                    <a:pt x="160" y="1039"/>
                    <a:pt x="219" y="1069"/>
                    <a:pt x="281" y="1069"/>
                  </a:cubicBezTo>
                  <a:cubicBezTo>
                    <a:pt x="283" y="1069"/>
                    <a:pt x="285" y="1069"/>
                    <a:pt x="286" y="1069"/>
                  </a:cubicBezTo>
                  <a:cubicBezTo>
                    <a:pt x="413" y="1066"/>
                    <a:pt x="501" y="933"/>
                    <a:pt x="520" y="807"/>
                  </a:cubicBezTo>
                  <a:cubicBezTo>
                    <a:pt x="548" y="613"/>
                    <a:pt x="467" y="423"/>
                    <a:pt x="388" y="244"/>
                  </a:cubicBezTo>
                  <a:cubicBezTo>
                    <a:pt x="352" y="163"/>
                    <a:pt x="321" y="71"/>
                    <a:pt x="272" y="0"/>
                  </a:cubicBezTo>
                  <a:close/>
                </a:path>
              </a:pathLst>
            </a:custGeom>
            <a:solidFill>
              <a:srgbClr val="5038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
            <p:cNvSpPr/>
            <p:nvPr/>
          </p:nvSpPr>
          <p:spPr>
            <a:xfrm>
              <a:off x="4664075" y="2172967"/>
              <a:ext cx="46315" cy="90184"/>
            </a:xfrm>
            <a:custGeom>
              <a:avLst/>
              <a:gdLst/>
              <a:ahLst/>
              <a:cxnLst/>
              <a:rect l="l" t="t" r="r" b="b"/>
              <a:pathLst>
                <a:path w="549" h="1069" extrusionOk="0">
                  <a:moveTo>
                    <a:pt x="271" y="0"/>
                  </a:moveTo>
                  <a:cubicBezTo>
                    <a:pt x="192" y="161"/>
                    <a:pt x="113" y="357"/>
                    <a:pt x="52" y="529"/>
                  </a:cubicBezTo>
                  <a:cubicBezTo>
                    <a:pt x="1" y="686"/>
                    <a:pt x="1" y="877"/>
                    <a:pt x="117" y="995"/>
                  </a:cubicBezTo>
                  <a:cubicBezTo>
                    <a:pt x="160" y="1039"/>
                    <a:pt x="219" y="1069"/>
                    <a:pt x="281" y="1069"/>
                  </a:cubicBezTo>
                  <a:cubicBezTo>
                    <a:pt x="283" y="1069"/>
                    <a:pt x="284" y="1069"/>
                    <a:pt x="286" y="1069"/>
                  </a:cubicBezTo>
                  <a:cubicBezTo>
                    <a:pt x="414" y="1065"/>
                    <a:pt x="502" y="933"/>
                    <a:pt x="520" y="807"/>
                  </a:cubicBezTo>
                  <a:cubicBezTo>
                    <a:pt x="548" y="613"/>
                    <a:pt x="467" y="423"/>
                    <a:pt x="387" y="244"/>
                  </a:cubicBezTo>
                  <a:cubicBezTo>
                    <a:pt x="352" y="163"/>
                    <a:pt x="320" y="71"/>
                    <a:pt x="271" y="0"/>
                  </a:cubicBezTo>
                  <a:close/>
                </a:path>
              </a:pathLst>
            </a:custGeom>
            <a:solidFill>
              <a:srgbClr val="5038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1"/>
            <p:cNvSpPr/>
            <p:nvPr/>
          </p:nvSpPr>
          <p:spPr>
            <a:xfrm>
              <a:off x="4380361" y="2321361"/>
              <a:ext cx="46315" cy="90268"/>
            </a:xfrm>
            <a:custGeom>
              <a:avLst/>
              <a:gdLst/>
              <a:ahLst/>
              <a:cxnLst/>
              <a:rect l="l" t="t" r="r" b="b"/>
              <a:pathLst>
                <a:path w="549" h="1070" extrusionOk="0">
                  <a:moveTo>
                    <a:pt x="271" y="0"/>
                  </a:moveTo>
                  <a:cubicBezTo>
                    <a:pt x="191" y="160"/>
                    <a:pt x="113" y="357"/>
                    <a:pt x="52" y="530"/>
                  </a:cubicBezTo>
                  <a:cubicBezTo>
                    <a:pt x="0" y="686"/>
                    <a:pt x="2" y="877"/>
                    <a:pt x="117" y="994"/>
                  </a:cubicBezTo>
                  <a:cubicBezTo>
                    <a:pt x="161" y="1038"/>
                    <a:pt x="220" y="1069"/>
                    <a:pt x="281" y="1069"/>
                  </a:cubicBezTo>
                  <a:cubicBezTo>
                    <a:pt x="282" y="1069"/>
                    <a:pt x="284" y="1069"/>
                    <a:pt x="286" y="1069"/>
                  </a:cubicBezTo>
                  <a:cubicBezTo>
                    <a:pt x="413" y="1065"/>
                    <a:pt x="501" y="933"/>
                    <a:pt x="520" y="807"/>
                  </a:cubicBezTo>
                  <a:cubicBezTo>
                    <a:pt x="549" y="613"/>
                    <a:pt x="467" y="422"/>
                    <a:pt x="387" y="243"/>
                  </a:cubicBezTo>
                  <a:cubicBezTo>
                    <a:pt x="351" y="163"/>
                    <a:pt x="320" y="71"/>
                    <a:pt x="271" y="0"/>
                  </a:cubicBezTo>
                  <a:close/>
                </a:path>
              </a:pathLst>
            </a:custGeom>
            <a:solidFill>
              <a:srgbClr val="5038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1"/>
            <p:cNvSpPr/>
            <p:nvPr/>
          </p:nvSpPr>
          <p:spPr>
            <a:xfrm>
              <a:off x="4276594" y="2169339"/>
              <a:ext cx="46315" cy="90268"/>
            </a:xfrm>
            <a:custGeom>
              <a:avLst/>
              <a:gdLst/>
              <a:ahLst/>
              <a:cxnLst/>
              <a:rect l="l" t="t" r="r" b="b"/>
              <a:pathLst>
                <a:path w="549" h="1070" extrusionOk="0">
                  <a:moveTo>
                    <a:pt x="272" y="0"/>
                  </a:moveTo>
                  <a:cubicBezTo>
                    <a:pt x="192" y="161"/>
                    <a:pt x="113" y="357"/>
                    <a:pt x="52" y="529"/>
                  </a:cubicBezTo>
                  <a:cubicBezTo>
                    <a:pt x="1" y="686"/>
                    <a:pt x="2" y="877"/>
                    <a:pt x="117" y="995"/>
                  </a:cubicBezTo>
                  <a:cubicBezTo>
                    <a:pt x="160" y="1038"/>
                    <a:pt x="219" y="1069"/>
                    <a:pt x="281" y="1069"/>
                  </a:cubicBezTo>
                  <a:cubicBezTo>
                    <a:pt x="283" y="1069"/>
                    <a:pt x="285" y="1069"/>
                    <a:pt x="286" y="1069"/>
                  </a:cubicBezTo>
                  <a:cubicBezTo>
                    <a:pt x="413" y="1066"/>
                    <a:pt x="501" y="933"/>
                    <a:pt x="520" y="807"/>
                  </a:cubicBezTo>
                  <a:cubicBezTo>
                    <a:pt x="548" y="613"/>
                    <a:pt x="467" y="422"/>
                    <a:pt x="388" y="244"/>
                  </a:cubicBezTo>
                  <a:cubicBezTo>
                    <a:pt x="352" y="163"/>
                    <a:pt x="320" y="71"/>
                    <a:pt x="272" y="0"/>
                  </a:cubicBezTo>
                  <a:close/>
                </a:path>
              </a:pathLst>
            </a:custGeom>
            <a:solidFill>
              <a:srgbClr val="5038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1"/>
            <p:cNvSpPr/>
            <p:nvPr/>
          </p:nvSpPr>
          <p:spPr>
            <a:xfrm>
              <a:off x="4473751" y="2173051"/>
              <a:ext cx="46231" cy="90268"/>
            </a:xfrm>
            <a:custGeom>
              <a:avLst/>
              <a:gdLst/>
              <a:ahLst/>
              <a:cxnLst/>
              <a:rect l="l" t="t" r="r" b="b"/>
              <a:pathLst>
                <a:path w="548" h="1070" extrusionOk="0">
                  <a:moveTo>
                    <a:pt x="271" y="1"/>
                  </a:moveTo>
                  <a:cubicBezTo>
                    <a:pt x="192" y="162"/>
                    <a:pt x="113" y="358"/>
                    <a:pt x="52" y="530"/>
                  </a:cubicBezTo>
                  <a:cubicBezTo>
                    <a:pt x="0" y="686"/>
                    <a:pt x="1" y="877"/>
                    <a:pt x="117" y="995"/>
                  </a:cubicBezTo>
                  <a:cubicBezTo>
                    <a:pt x="160" y="1039"/>
                    <a:pt x="219" y="1070"/>
                    <a:pt x="281" y="1070"/>
                  </a:cubicBezTo>
                  <a:cubicBezTo>
                    <a:pt x="283" y="1070"/>
                    <a:pt x="284" y="1070"/>
                    <a:pt x="286" y="1070"/>
                  </a:cubicBezTo>
                  <a:cubicBezTo>
                    <a:pt x="413" y="1066"/>
                    <a:pt x="502" y="933"/>
                    <a:pt x="520" y="808"/>
                  </a:cubicBezTo>
                  <a:cubicBezTo>
                    <a:pt x="548" y="614"/>
                    <a:pt x="467" y="423"/>
                    <a:pt x="387" y="244"/>
                  </a:cubicBezTo>
                  <a:cubicBezTo>
                    <a:pt x="351" y="163"/>
                    <a:pt x="320" y="72"/>
                    <a:pt x="271" y="1"/>
                  </a:cubicBezTo>
                  <a:close/>
                </a:path>
              </a:pathLst>
            </a:custGeom>
            <a:solidFill>
              <a:srgbClr val="5038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1"/>
            <p:cNvSpPr/>
            <p:nvPr/>
          </p:nvSpPr>
          <p:spPr>
            <a:xfrm>
              <a:off x="4581230" y="2317227"/>
              <a:ext cx="46231" cy="90184"/>
            </a:xfrm>
            <a:custGeom>
              <a:avLst/>
              <a:gdLst/>
              <a:ahLst/>
              <a:cxnLst/>
              <a:rect l="l" t="t" r="r" b="b"/>
              <a:pathLst>
                <a:path w="548" h="1069" extrusionOk="0">
                  <a:moveTo>
                    <a:pt x="271" y="1"/>
                  </a:moveTo>
                  <a:cubicBezTo>
                    <a:pt x="192" y="160"/>
                    <a:pt x="113" y="357"/>
                    <a:pt x="52" y="529"/>
                  </a:cubicBezTo>
                  <a:cubicBezTo>
                    <a:pt x="0" y="685"/>
                    <a:pt x="1" y="876"/>
                    <a:pt x="116" y="994"/>
                  </a:cubicBezTo>
                  <a:cubicBezTo>
                    <a:pt x="159" y="1038"/>
                    <a:pt x="217" y="1069"/>
                    <a:pt x="278" y="1069"/>
                  </a:cubicBezTo>
                  <a:cubicBezTo>
                    <a:pt x="281" y="1069"/>
                    <a:pt x="283" y="1069"/>
                    <a:pt x="286" y="1068"/>
                  </a:cubicBezTo>
                  <a:cubicBezTo>
                    <a:pt x="413" y="1065"/>
                    <a:pt x="501" y="933"/>
                    <a:pt x="520" y="807"/>
                  </a:cubicBezTo>
                  <a:cubicBezTo>
                    <a:pt x="548" y="614"/>
                    <a:pt x="467" y="422"/>
                    <a:pt x="387" y="243"/>
                  </a:cubicBezTo>
                  <a:cubicBezTo>
                    <a:pt x="351" y="163"/>
                    <a:pt x="320" y="70"/>
                    <a:pt x="271" y="1"/>
                  </a:cubicBezTo>
                  <a:close/>
                </a:path>
              </a:pathLst>
            </a:custGeom>
            <a:solidFill>
              <a:srgbClr val="5038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1"/>
            <p:cNvSpPr/>
            <p:nvPr/>
          </p:nvSpPr>
          <p:spPr>
            <a:xfrm>
              <a:off x="4485309" y="2462247"/>
              <a:ext cx="46315" cy="90268"/>
            </a:xfrm>
            <a:custGeom>
              <a:avLst/>
              <a:gdLst/>
              <a:ahLst/>
              <a:cxnLst/>
              <a:rect l="l" t="t" r="r" b="b"/>
              <a:pathLst>
                <a:path w="549" h="1070" extrusionOk="0">
                  <a:moveTo>
                    <a:pt x="271" y="1"/>
                  </a:moveTo>
                  <a:cubicBezTo>
                    <a:pt x="192" y="161"/>
                    <a:pt x="113" y="357"/>
                    <a:pt x="52" y="529"/>
                  </a:cubicBezTo>
                  <a:cubicBezTo>
                    <a:pt x="0" y="686"/>
                    <a:pt x="1" y="877"/>
                    <a:pt x="117" y="994"/>
                  </a:cubicBezTo>
                  <a:cubicBezTo>
                    <a:pt x="161" y="1039"/>
                    <a:pt x="220" y="1070"/>
                    <a:pt x="281" y="1070"/>
                  </a:cubicBezTo>
                  <a:cubicBezTo>
                    <a:pt x="283" y="1070"/>
                    <a:pt x="284" y="1070"/>
                    <a:pt x="286" y="1069"/>
                  </a:cubicBezTo>
                  <a:cubicBezTo>
                    <a:pt x="413" y="1065"/>
                    <a:pt x="502" y="933"/>
                    <a:pt x="520" y="808"/>
                  </a:cubicBezTo>
                  <a:cubicBezTo>
                    <a:pt x="549" y="614"/>
                    <a:pt x="468" y="422"/>
                    <a:pt x="387" y="244"/>
                  </a:cubicBezTo>
                  <a:cubicBezTo>
                    <a:pt x="351" y="163"/>
                    <a:pt x="320" y="71"/>
                    <a:pt x="271" y="1"/>
                  </a:cubicBezTo>
                  <a:close/>
                </a:path>
              </a:pathLst>
            </a:custGeom>
            <a:solidFill>
              <a:srgbClr val="5038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1"/>
            <p:cNvSpPr/>
            <p:nvPr/>
          </p:nvSpPr>
          <p:spPr>
            <a:xfrm>
              <a:off x="4192989" y="2029297"/>
              <a:ext cx="46315" cy="90268"/>
            </a:xfrm>
            <a:custGeom>
              <a:avLst/>
              <a:gdLst/>
              <a:ahLst/>
              <a:cxnLst/>
              <a:rect l="l" t="t" r="r" b="b"/>
              <a:pathLst>
                <a:path w="549" h="1070" extrusionOk="0">
                  <a:moveTo>
                    <a:pt x="272" y="0"/>
                  </a:moveTo>
                  <a:cubicBezTo>
                    <a:pt x="192" y="161"/>
                    <a:pt x="113" y="358"/>
                    <a:pt x="52" y="530"/>
                  </a:cubicBezTo>
                  <a:cubicBezTo>
                    <a:pt x="0" y="686"/>
                    <a:pt x="2" y="877"/>
                    <a:pt x="117" y="995"/>
                  </a:cubicBezTo>
                  <a:cubicBezTo>
                    <a:pt x="160" y="1039"/>
                    <a:pt x="219" y="1069"/>
                    <a:pt x="281" y="1069"/>
                  </a:cubicBezTo>
                  <a:cubicBezTo>
                    <a:pt x="283" y="1069"/>
                    <a:pt x="285" y="1069"/>
                    <a:pt x="286" y="1069"/>
                  </a:cubicBezTo>
                  <a:cubicBezTo>
                    <a:pt x="413" y="1066"/>
                    <a:pt x="501" y="933"/>
                    <a:pt x="520" y="807"/>
                  </a:cubicBezTo>
                  <a:cubicBezTo>
                    <a:pt x="548" y="613"/>
                    <a:pt x="467" y="423"/>
                    <a:pt x="388" y="244"/>
                  </a:cubicBezTo>
                  <a:cubicBezTo>
                    <a:pt x="352" y="163"/>
                    <a:pt x="320" y="71"/>
                    <a:pt x="272" y="0"/>
                  </a:cubicBezTo>
                  <a:close/>
                </a:path>
              </a:pathLst>
            </a:custGeom>
            <a:solidFill>
              <a:srgbClr val="5038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
            <p:cNvSpPr/>
            <p:nvPr/>
          </p:nvSpPr>
          <p:spPr>
            <a:xfrm>
              <a:off x="4685419" y="2446471"/>
              <a:ext cx="46315" cy="90184"/>
            </a:xfrm>
            <a:custGeom>
              <a:avLst/>
              <a:gdLst/>
              <a:ahLst/>
              <a:cxnLst/>
              <a:rect l="l" t="t" r="r" b="b"/>
              <a:pathLst>
                <a:path w="549" h="1069" extrusionOk="0">
                  <a:moveTo>
                    <a:pt x="271" y="0"/>
                  </a:moveTo>
                  <a:cubicBezTo>
                    <a:pt x="192" y="160"/>
                    <a:pt x="113" y="356"/>
                    <a:pt x="52" y="528"/>
                  </a:cubicBezTo>
                  <a:cubicBezTo>
                    <a:pt x="1" y="685"/>
                    <a:pt x="2" y="877"/>
                    <a:pt x="117" y="994"/>
                  </a:cubicBezTo>
                  <a:cubicBezTo>
                    <a:pt x="160" y="1038"/>
                    <a:pt x="219" y="1069"/>
                    <a:pt x="281" y="1069"/>
                  </a:cubicBezTo>
                  <a:cubicBezTo>
                    <a:pt x="283" y="1069"/>
                    <a:pt x="285" y="1069"/>
                    <a:pt x="286" y="1069"/>
                  </a:cubicBezTo>
                  <a:cubicBezTo>
                    <a:pt x="413" y="1064"/>
                    <a:pt x="502" y="933"/>
                    <a:pt x="520" y="807"/>
                  </a:cubicBezTo>
                  <a:cubicBezTo>
                    <a:pt x="548" y="613"/>
                    <a:pt x="467" y="422"/>
                    <a:pt x="388" y="243"/>
                  </a:cubicBezTo>
                  <a:cubicBezTo>
                    <a:pt x="352" y="162"/>
                    <a:pt x="320" y="70"/>
                    <a:pt x="271" y="0"/>
                  </a:cubicBezTo>
                  <a:close/>
                </a:path>
              </a:pathLst>
            </a:custGeom>
            <a:solidFill>
              <a:srgbClr val="5038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1"/>
            <p:cNvSpPr/>
            <p:nvPr/>
          </p:nvSpPr>
          <p:spPr>
            <a:xfrm>
              <a:off x="4275750" y="2446471"/>
              <a:ext cx="46315" cy="90184"/>
            </a:xfrm>
            <a:custGeom>
              <a:avLst/>
              <a:gdLst/>
              <a:ahLst/>
              <a:cxnLst/>
              <a:rect l="l" t="t" r="r" b="b"/>
              <a:pathLst>
                <a:path w="549" h="1069" extrusionOk="0">
                  <a:moveTo>
                    <a:pt x="271" y="0"/>
                  </a:moveTo>
                  <a:cubicBezTo>
                    <a:pt x="192" y="160"/>
                    <a:pt x="113" y="356"/>
                    <a:pt x="52" y="528"/>
                  </a:cubicBezTo>
                  <a:cubicBezTo>
                    <a:pt x="0" y="685"/>
                    <a:pt x="1" y="877"/>
                    <a:pt x="117" y="994"/>
                  </a:cubicBezTo>
                  <a:cubicBezTo>
                    <a:pt x="160" y="1038"/>
                    <a:pt x="220" y="1069"/>
                    <a:pt x="281" y="1069"/>
                  </a:cubicBezTo>
                  <a:cubicBezTo>
                    <a:pt x="283" y="1069"/>
                    <a:pt x="284" y="1069"/>
                    <a:pt x="286" y="1069"/>
                  </a:cubicBezTo>
                  <a:cubicBezTo>
                    <a:pt x="413" y="1064"/>
                    <a:pt x="502" y="933"/>
                    <a:pt x="520" y="807"/>
                  </a:cubicBezTo>
                  <a:cubicBezTo>
                    <a:pt x="549" y="613"/>
                    <a:pt x="467" y="422"/>
                    <a:pt x="387" y="243"/>
                  </a:cubicBezTo>
                  <a:cubicBezTo>
                    <a:pt x="351" y="162"/>
                    <a:pt x="320" y="70"/>
                    <a:pt x="271" y="0"/>
                  </a:cubicBezTo>
                  <a:close/>
                </a:path>
              </a:pathLst>
            </a:custGeom>
            <a:solidFill>
              <a:srgbClr val="5038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1"/>
            <p:cNvSpPr/>
            <p:nvPr/>
          </p:nvSpPr>
          <p:spPr>
            <a:xfrm>
              <a:off x="3878819" y="1491145"/>
              <a:ext cx="1140075" cy="490146"/>
            </a:xfrm>
            <a:custGeom>
              <a:avLst/>
              <a:gdLst/>
              <a:ahLst/>
              <a:cxnLst/>
              <a:rect l="l" t="t" r="r" b="b"/>
              <a:pathLst>
                <a:path w="13514" h="5810" extrusionOk="0">
                  <a:moveTo>
                    <a:pt x="6194" y="0"/>
                  </a:moveTo>
                  <a:cubicBezTo>
                    <a:pt x="5925" y="0"/>
                    <a:pt x="5661" y="33"/>
                    <a:pt x="5415" y="98"/>
                  </a:cubicBezTo>
                  <a:cubicBezTo>
                    <a:pt x="4349" y="380"/>
                    <a:pt x="3543" y="1372"/>
                    <a:pt x="3480" y="2491"/>
                  </a:cubicBezTo>
                  <a:cubicBezTo>
                    <a:pt x="3173" y="2318"/>
                    <a:pt x="2809" y="2234"/>
                    <a:pt x="2433" y="2234"/>
                  </a:cubicBezTo>
                  <a:cubicBezTo>
                    <a:pt x="1788" y="2234"/>
                    <a:pt x="1112" y="2482"/>
                    <a:pt x="649" y="2954"/>
                  </a:cubicBezTo>
                  <a:cubicBezTo>
                    <a:pt x="197" y="3413"/>
                    <a:pt x="0" y="4198"/>
                    <a:pt x="37" y="4860"/>
                  </a:cubicBezTo>
                  <a:cubicBezTo>
                    <a:pt x="66" y="5396"/>
                    <a:pt x="522" y="5809"/>
                    <a:pt x="1060" y="5809"/>
                  </a:cubicBezTo>
                  <a:lnTo>
                    <a:pt x="12275" y="5809"/>
                  </a:lnTo>
                  <a:cubicBezTo>
                    <a:pt x="12999" y="5809"/>
                    <a:pt x="13514" y="5072"/>
                    <a:pt x="13229" y="4406"/>
                  </a:cubicBezTo>
                  <a:cubicBezTo>
                    <a:pt x="13227" y="4402"/>
                    <a:pt x="13225" y="4397"/>
                    <a:pt x="13224" y="4393"/>
                  </a:cubicBezTo>
                  <a:cubicBezTo>
                    <a:pt x="13042" y="3980"/>
                    <a:pt x="12615" y="3674"/>
                    <a:pt x="12169" y="3674"/>
                  </a:cubicBezTo>
                  <a:cubicBezTo>
                    <a:pt x="12136" y="3674"/>
                    <a:pt x="12103" y="3675"/>
                    <a:pt x="12069" y="3679"/>
                  </a:cubicBezTo>
                  <a:cubicBezTo>
                    <a:pt x="12140" y="2748"/>
                    <a:pt x="11868" y="1916"/>
                    <a:pt x="11203" y="1388"/>
                  </a:cubicBezTo>
                  <a:cubicBezTo>
                    <a:pt x="10816" y="1079"/>
                    <a:pt x="10290" y="949"/>
                    <a:pt x="9764" y="949"/>
                  </a:cubicBezTo>
                  <a:cubicBezTo>
                    <a:pt x="9340" y="949"/>
                    <a:pt x="8917" y="1033"/>
                    <a:pt x="8566" y="1178"/>
                  </a:cubicBezTo>
                  <a:cubicBezTo>
                    <a:pt x="8053" y="372"/>
                    <a:pt x="7094" y="0"/>
                    <a:pt x="619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
            <p:cNvSpPr/>
            <p:nvPr/>
          </p:nvSpPr>
          <p:spPr>
            <a:xfrm>
              <a:off x="1352974" y="603900"/>
              <a:ext cx="775966" cy="333569"/>
            </a:xfrm>
            <a:custGeom>
              <a:avLst/>
              <a:gdLst/>
              <a:ahLst/>
              <a:cxnLst/>
              <a:rect l="l" t="t" r="r" b="b"/>
              <a:pathLst>
                <a:path w="9198" h="3954" extrusionOk="0">
                  <a:moveTo>
                    <a:pt x="4217" y="0"/>
                  </a:moveTo>
                  <a:cubicBezTo>
                    <a:pt x="4034" y="0"/>
                    <a:pt x="3854" y="23"/>
                    <a:pt x="3687" y="67"/>
                  </a:cubicBezTo>
                  <a:cubicBezTo>
                    <a:pt x="2961" y="258"/>
                    <a:pt x="2412" y="934"/>
                    <a:pt x="2369" y="1694"/>
                  </a:cubicBezTo>
                  <a:cubicBezTo>
                    <a:pt x="2161" y="1577"/>
                    <a:pt x="1913" y="1520"/>
                    <a:pt x="1658" y="1520"/>
                  </a:cubicBezTo>
                  <a:cubicBezTo>
                    <a:pt x="1218" y="1520"/>
                    <a:pt x="757" y="1689"/>
                    <a:pt x="442" y="2010"/>
                  </a:cubicBezTo>
                  <a:cubicBezTo>
                    <a:pt x="135" y="2323"/>
                    <a:pt x="0" y="2856"/>
                    <a:pt x="26" y="3307"/>
                  </a:cubicBezTo>
                  <a:cubicBezTo>
                    <a:pt x="46" y="3672"/>
                    <a:pt x="357" y="3954"/>
                    <a:pt x="722" y="3954"/>
                  </a:cubicBezTo>
                  <a:lnTo>
                    <a:pt x="8355" y="3954"/>
                  </a:lnTo>
                  <a:cubicBezTo>
                    <a:pt x="8848" y="3954"/>
                    <a:pt x="9198" y="3452"/>
                    <a:pt x="9004" y="2999"/>
                  </a:cubicBezTo>
                  <a:cubicBezTo>
                    <a:pt x="9003" y="2995"/>
                    <a:pt x="9002" y="2993"/>
                    <a:pt x="9001" y="2989"/>
                  </a:cubicBezTo>
                  <a:cubicBezTo>
                    <a:pt x="8877" y="2708"/>
                    <a:pt x="8586" y="2500"/>
                    <a:pt x="8281" y="2500"/>
                  </a:cubicBezTo>
                  <a:cubicBezTo>
                    <a:pt x="8259" y="2500"/>
                    <a:pt x="8237" y="2501"/>
                    <a:pt x="8215" y="2503"/>
                  </a:cubicBezTo>
                  <a:cubicBezTo>
                    <a:pt x="8264" y="1870"/>
                    <a:pt x="8078" y="1304"/>
                    <a:pt x="7625" y="944"/>
                  </a:cubicBezTo>
                  <a:cubicBezTo>
                    <a:pt x="7362" y="734"/>
                    <a:pt x="7004" y="645"/>
                    <a:pt x="6646" y="645"/>
                  </a:cubicBezTo>
                  <a:cubicBezTo>
                    <a:pt x="6358" y="645"/>
                    <a:pt x="6070" y="703"/>
                    <a:pt x="5831" y="802"/>
                  </a:cubicBezTo>
                  <a:cubicBezTo>
                    <a:pt x="5482" y="253"/>
                    <a:pt x="4829" y="0"/>
                    <a:pt x="42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1"/>
            <p:cNvSpPr/>
            <p:nvPr/>
          </p:nvSpPr>
          <p:spPr>
            <a:xfrm>
              <a:off x="272699" y="1029089"/>
              <a:ext cx="4708946" cy="3372307"/>
            </a:xfrm>
            <a:custGeom>
              <a:avLst/>
              <a:gdLst/>
              <a:ahLst/>
              <a:cxnLst/>
              <a:rect l="l" t="t" r="r" b="b"/>
              <a:pathLst>
                <a:path w="55818" h="39974" extrusionOk="0">
                  <a:moveTo>
                    <a:pt x="29007" y="1"/>
                  </a:moveTo>
                  <a:cubicBezTo>
                    <a:pt x="27019" y="1"/>
                    <a:pt x="24959" y="1124"/>
                    <a:pt x="23805" y="2733"/>
                  </a:cubicBezTo>
                  <a:cubicBezTo>
                    <a:pt x="22730" y="1558"/>
                    <a:pt x="21133" y="917"/>
                    <a:pt x="19545" y="917"/>
                  </a:cubicBezTo>
                  <a:cubicBezTo>
                    <a:pt x="18756" y="917"/>
                    <a:pt x="17970" y="1076"/>
                    <a:pt x="17251" y="1405"/>
                  </a:cubicBezTo>
                  <a:cubicBezTo>
                    <a:pt x="15084" y="2398"/>
                    <a:pt x="13638" y="4929"/>
                    <a:pt x="13920" y="7296"/>
                  </a:cubicBezTo>
                  <a:cubicBezTo>
                    <a:pt x="13480" y="7175"/>
                    <a:pt x="13026" y="7116"/>
                    <a:pt x="12571" y="7116"/>
                  </a:cubicBezTo>
                  <a:cubicBezTo>
                    <a:pt x="11284" y="7116"/>
                    <a:pt x="9994" y="7587"/>
                    <a:pt x="9037" y="8450"/>
                  </a:cubicBezTo>
                  <a:cubicBezTo>
                    <a:pt x="7741" y="9618"/>
                    <a:pt x="7096" y="11467"/>
                    <a:pt x="7385" y="13187"/>
                  </a:cubicBezTo>
                  <a:cubicBezTo>
                    <a:pt x="5832" y="13626"/>
                    <a:pt x="4459" y="14907"/>
                    <a:pt x="3961" y="16443"/>
                  </a:cubicBezTo>
                  <a:cubicBezTo>
                    <a:pt x="3461" y="17978"/>
                    <a:pt x="3777" y="19753"/>
                    <a:pt x="4775" y="21023"/>
                  </a:cubicBezTo>
                  <a:cubicBezTo>
                    <a:pt x="4279" y="21243"/>
                    <a:pt x="3728" y="21499"/>
                    <a:pt x="3321" y="21858"/>
                  </a:cubicBezTo>
                  <a:cubicBezTo>
                    <a:pt x="2744" y="22368"/>
                    <a:pt x="2407" y="23114"/>
                    <a:pt x="2292" y="23875"/>
                  </a:cubicBezTo>
                  <a:cubicBezTo>
                    <a:pt x="2176" y="24637"/>
                    <a:pt x="2268" y="25417"/>
                    <a:pt x="2442" y="26168"/>
                  </a:cubicBezTo>
                  <a:cubicBezTo>
                    <a:pt x="978" y="27336"/>
                    <a:pt x="1" y="29239"/>
                    <a:pt x="376" y="31075"/>
                  </a:cubicBezTo>
                  <a:cubicBezTo>
                    <a:pt x="739" y="32854"/>
                    <a:pt x="2389" y="34348"/>
                    <a:pt x="4193" y="34348"/>
                  </a:cubicBezTo>
                  <a:cubicBezTo>
                    <a:pt x="4250" y="34348"/>
                    <a:pt x="4308" y="34346"/>
                    <a:pt x="4366" y="34343"/>
                  </a:cubicBezTo>
                  <a:lnTo>
                    <a:pt x="4366" y="34343"/>
                  </a:lnTo>
                  <a:cubicBezTo>
                    <a:pt x="4216" y="35093"/>
                    <a:pt x="4175" y="35894"/>
                    <a:pt x="4422" y="36617"/>
                  </a:cubicBezTo>
                  <a:cubicBezTo>
                    <a:pt x="4637" y="37247"/>
                    <a:pt x="5128" y="37762"/>
                    <a:pt x="5710" y="38086"/>
                  </a:cubicBezTo>
                  <a:cubicBezTo>
                    <a:pt x="6293" y="38411"/>
                    <a:pt x="6961" y="38557"/>
                    <a:pt x="7626" y="38596"/>
                  </a:cubicBezTo>
                  <a:cubicBezTo>
                    <a:pt x="7726" y="38602"/>
                    <a:pt x="7827" y="38606"/>
                    <a:pt x="7929" y="38606"/>
                  </a:cubicBezTo>
                  <a:cubicBezTo>
                    <a:pt x="8707" y="38606"/>
                    <a:pt x="9510" y="38417"/>
                    <a:pt x="10036" y="37857"/>
                  </a:cubicBezTo>
                  <a:cubicBezTo>
                    <a:pt x="10541" y="38798"/>
                    <a:pt x="11794" y="39465"/>
                    <a:pt x="12837" y="39701"/>
                  </a:cubicBezTo>
                  <a:cubicBezTo>
                    <a:pt x="13612" y="39876"/>
                    <a:pt x="14394" y="39974"/>
                    <a:pt x="15172" y="39974"/>
                  </a:cubicBezTo>
                  <a:cubicBezTo>
                    <a:pt x="16077" y="39974"/>
                    <a:pt x="16977" y="39842"/>
                    <a:pt x="17853" y="39550"/>
                  </a:cubicBezTo>
                  <a:cubicBezTo>
                    <a:pt x="19484" y="39007"/>
                    <a:pt x="20942" y="37692"/>
                    <a:pt x="21574" y="36093"/>
                  </a:cubicBezTo>
                  <a:cubicBezTo>
                    <a:pt x="22208" y="36592"/>
                    <a:pt x="22893" y="36919"/>
                    <a:pt x="23692" y="37025"/>
                  </a:cubicBezTo>
                  <a:cubicBezTo>
                    <a:pt x="23938" y="37057"/>
                    <a:pt x="24188" y="37076"/>
                    <a:pt x="24437" y="37076"/>
                  </a:cubicBezTo>
                  <a:cubicBezTo>
                    <a:pt x="24853" y="37076"/>
                    <a:pt x="25267" y="37023"/>
                    <a:pt x="25661" y="36888"/>
                  </a:cubicBezTo>
                  <a:cubicBezTo>
                    <a:pt x="26464" y="36615"/>
                    <a:pt x="27143" y="35997"/>
                    <a:pt x="27492" y="35223"/>
                  </a:cubicBezTo>
                  <a:cubicBezTo>
                    <a:pt x="27862" y="35819"/>
                    <a:pt x="28514" y="36290"/>
                    <a:pt x="29171" y="36537"/>
                  </a:cubicBezTo>
                  <a:cubicBezTo>
                    <a:pt x="29701" y="36736"/>
                    <a:pt x="30268" y="36855"/>
                    <a:pt x="30833" y="36855"/>
                  </a:cubicBezTo>
                  <a:cubicBezTo>
                    <a:pt x="31118" y="36855"/>
                    <a:pt x="31402" y="36824"/>
                    <a:pt x="31681" y="36758"/>
                  </a:cubicBezTo>
                  <a:cubicBezTo>
                    <a:pt x="32510" y="36562"/>
                    <a:pt x="33277" y="36026"/>
                    <a:pt x="33646" y="35257"/>
                  </a:cubicBezTo>
                  <a:cubicBezTo>
                    <a:pt x="33945" y="35869"/>
                    <a:pt x="34438" y="36344"/>
                    <a:pt x="34966" y="36774"/>
                  </a:cubicBezTo>
                  <a:cubicBezTo>
                    <a:pt x="36221" y="37797"/>
                    <a:pt x="37917" y="38106"/>
                    <a:pt x="39535" y="38128"/>
                  </a:cubicBezTo>
                  <a:cubicBezTo>
                    <a:pt x="39600" y="38129"/>
                    <a:pt x="39665" y="38130"/>
                    <a:pt x="39730" y="38130"/>
                  </a:cubicBezTo>
                  <a:cubicBezTo>
                    <a:pt x="40708" y="38130"/>
                    <a:pt x="41694" y="38027"/>
                    <a:pt x="42613" y="37698"/>
                  </a:cubicBezTo>
                  <a:cubicBezTo>
                    <a:pt x="43594" y="37347"/>
                    <a:pt x="44499" y="36719"/>
                    <a:pt x="45047" y="35833"/>
                  </a:cubicBezTo>
                  <a:cubicBezTo>
                    <a:pt x="45502" y="36748"/>
                    <a:pt x="46649" y="37184"/>
                    <a:pt x="47668" y="37238"/>
                  </a:cubicBezTo>
                  <a:cubicBezTo>
                    <a:pt x="47740" y="37242"/>
                    <a:pt x="47813" y="37244"/>
                    <a:pt x="47885" y="37244"/>
                  </a:cubicBezTo>
                  <a:cubicBezTo>
                    <a:pt x="48832" y="37244"/>
                    <a:pt x="49776" y="36913"/>
                    <a:pt x="50522" y="36328"/>
                  </a:cubicBezTo>
                  <a:cubicBezTo>
                    <a:pt x="50935" y="36004"/>
                    <a:pt x="51291" y="35602"/>
                    <a:pt x="51530" y="35134"/>
                  </a:cubicBezTo>
                  <a:cubicBezTo>
                    <a:pt x="51783" y="34637"/>
                    <a:pt x="51898" y="34070"/>
                    <a:pt x="51859" y="33512"/>
                  </a:cubicBezTo>
                  <a:lnTo>
                    <a:pt x="51859" y="33512"/>
                  </a:lnTo>
                  <a:cubicBezTo>
                    <a:pt x="52016" y="33537"/>
                    <a:pt x="52174" y="33549"/>
                    <a:pt x="52332" y="33549"/>
                  </a:cubicBezTo>
                  <a:cubicBezTo>
                    <a:pt x="53283" y="33549"/>
                    <a:pt x="54209" y="33106"/>
                    <a:pt x="54828" y="32365"/>
                  </a:cubicBezTo>
                  <a:cubicBezTo>
                    <a:pt x="55548" y="31502"/>
                    <a:pt x="55818" y="30301"/>
                    <a:pt x="55612" y="29197"/>
                  </a:cubicBezTo>
                  <a:cubicBezTo>
                    <a:pt x="55406" y="28092"/>
                    <a:pt x="54634" y="26956"/>
                    <a:pt x="53665" y="26378"/>
                  </a:cubicBezTo>
                  <a:cubicBezTo>
                    <a:pt x="54532" y="25616"/>
                    <a:pt x="54885" y="24049"/>
                    <a:pt x="54588" y="22935"/>
                  </a:cubicBezTo>
                  <a:cubicBezTo>
                    <a:pt x="54291" y="21820"/>
                    <a:pt x="53483" y="20958"/>
                    <a:pt x="52531" y="20410"/>
                  </a:cubicBezTo>
                  <a:cubicBezTo>
                    <a:pt x="53602" y="19414"/>
                    <a:pt x="53795" y="17747"/>
                    <a:pt x="53427" y="16333"/>
                  </a:cubicBezTo>
                  <a:cubicBezTo>
                    <a:pt x="53191" y="15427"/>
                    <a:pt x="52738" y="14553"/>
                    <a:pt x="52015" y="13956"/>
                  </a:cubicBezTo>
                  <a:cubicBezTo>
                    <a:pt x="51437" y="13479"/>
                    <a:pt x="50579" y="13055"/>
                    <a:pt x="49803" y="13055"/>
                  </a:cubicBezTo>
                  <a:cubicBezTo>
                    <a:pt x="49611" y="13055"/>
                    <a:pt x="49423" y="13081"/>
                    <a:pt x="49246" y="13139"/>
                  </a:cubicBezTo>
                  <a:cubicBezTo>
                    <a:pt x="49627" y="11477"/>
                    <a:pt x="49109" y="9636"/>
                    <a:pt x="47915" y="8417"/>
                  </a:cubicBezTo>
                  <a:cubicBezTo>
                    <a:pt x="46970" y="7452"/>
                    <a:pt x="45464" y="6941"/>
                    <a:pt x="44049" y="6941"/>
                  </a:cubicBezTo>
                  <a:cubicBezTo>
                    <a:pt x="43677" y="6941"/>
                    <a:pt x="43310" y="6976"/>
                    <a:pt x="42963" y="7048"/>
                  </a:cubicBezTo>
                  <a:cubicBezTo>
                    <a:pt x="43089" y="5055"/>
                    <a:pt x="41872" y="3044"/>
                    <a:pt x="40047" y="2232"/>
                  </a:cubicBezTo>
                  <a:cubicBezTo>
                    <a:pt x="39488" y="1983"/>
                    <a:pt x="38878" y="1867"/>
                    <a:pt x="38261" y="1867"/>
                  </a:cubicBezTo>
                  <a:cubicBezTo>
                    <a:pt x="36864" y="1867"/>
                    <a:pt x="35430" y="2461"/>
                    <a:pt x="34461" y="3451"/>
                  </a:cubicBezTo>
                  <a:cubicBezTo>
                    <a:pt x="33527" y="1546"/>
                    <a:pt x="31548" y="195"/>
                    <a:pt x="29434" y="19"/>
                  </a:cubicBezTo>
                  <a:cubicBezTo>
                    <a:pt x="29293" y="7"/>
                    <a:pt x="29150" y="1"/>
                    <a:pt x="29007" y="1"/>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1"/>
            <p:cNvSpPr/>
            <p:nvPr/>
          </p:nvSpPr>
          <p:spPr>
            <a:xfrm>
              <a:off x="981522" y="1846060"/>
              <a:ext cx="3007101" cy="2885957"/>
            </a:xfrm>
            <a:custGeom>
              <a:avLst/>
              <a:gdLst/>
              <a:ahLst/>
              <a:cxnLst/>
              <a:rect l="l" t="t" r="r" b="b"/>
              <a:pathLst>
                <a:path w="35645" h="34209" extrusionOk="0">
                  <a:moveTo>
                    <a:pt x="20904" y="0"/>
                  </a:moveTo>
                  <a:cubicBezTo>
                    <a:pt x="20118" y="0"/>
                    <a:pt x="19335" y="71"/>
                    <a:pt x="18564" y="233"/>
                  </a:cubicBezTo>
                  <a:cubicBezTo>
                    <a:pt x="16390" y="692"/>
                    <a:pt x="14318" y="1955"/>
                    <a:pt x="13274" y="3892"/>
                  </a:cubicBezTo>
                  <a:cubicBezTo>
                    <a:pt x="13212" y="3732"/>
                    <a:pt x="13151" y="3572"/>
                    <a:pt x="13089" y="3411"/>
                  </a:cubicBezTo>
                  <a:cubicBezTo>
                    <a:pt x="12900" y="3611"/>
                    <a:pt x="12909" y="3916"/>
                    <a:pt x="12876" y="4188"/>
                  </a:cubicBezTo>
                  <a:cubicBezTo>
                    <a:pt x="12813" y="4698"/>
                    <a:pt x="12546" y="5182"/>
                    <a:pt x="12147" y="5514"/>
                  </a:cubicBezTo>
                  <a:cubicBezTo>
                    <a:pt x="12282" y="5471"/>
                    <a:pt x="12416" y="5428"/>
                    <a:pt x="12551" y="5385"/>
                  </a:cubicBezTo>
                  <a:lnTo>
                    <a:pt x="12551" y="5385"/>
                  </a:lnTo>
                  <a:cubicBezTo>
                    <a:pt x="12232" y="6376"/>
                    <a:pt x="12100" y="7892"/>
                    <a:pt x="12244" y="8923"/>
                  </a:cubicBezTo>
                  <a:cubicBezTo>
                    <a:pt x="12575" y="11282"/>
                    <a:pt x="14702" y="13211"/>
                    <a:pt x="15063" y="15566"/>
                  </a:cubicBezTo>
                  <a:cubicBezTo>
                    <a:pt x="15247" y="16757"/>
                    <a:pt x="14859" y="18463"/>
                    <a:pt x="14252" y="19509"/>
                  </a:cubicBezTo>
                  <a:cubicBezTo>
                    <a:pt x="13753" y="20370"/>
                    <a:pt x="13058" y="21124"/>
                    <a:pt x="12129" y="21663"/>
                  </a:cubicBezTo>
                  <a:cubicBezTo>
                    <a:pt x="10993" y="22319"/>
                    <a:pt x="10152" y="22920"/>
                    <a:pt x="9191" y="23455"/>
                  </a:cubicBezTo>
                  <a:cubicBezTo>
                    <a:pt x="8203" y="24004"/>
                    <a:pt x="7735" y="24143"/>
                    <a:pt x="6883" y="24535"/>
                  </a:cubicBezTo>
                  <a:cubicBezTo>
                    <a:pt x="6149" y="24872"/>
                    <a:pt x="5359" y="25077"/>
                    <a:pt x="4619" y="25401"/>
                  </a:cubicBezTo>
                  <a:cubicBezTo>
                    <a:pt x="1851" y="26611"/>
                    <a:pt x="0" y="29611"/>
                    <a:pt x="181" y="32592"/>
                  </a:cubicBezTo>
                  <a:cubicBezTo>
                    <a:pt x="2384" y="33666"/>
                    <a:pt x="4995" y="34209"/>
                    <a:pt x="7596" y="34209"/>
                  </a:cubicBezTo>
                  <a:cubicBezTo>
                    <a:pt x="9893" y="34209"/>
                    <a:pt x="12181" y="33785"/>
                    <a:pt x="14171" y="32930"/>
                  </a:cubicBezTo>
                  <a:cubicBezTo>
                    <a:pt x="15944" y="32169"/>
                    <a:pt x="17618" y="31077"/>
                    <a:pt x="19533" y="30815"/>
                  </a:cubicBezTo>
                  <a:cubicBezTo>
                    <a:pt x="19866" y="30769"/>
                    <a:pt x="20201" y="30750"/>
                    <a:pt x="20537" y="30750"/>
                  </a:cubicBezTo>
                  <a:cubicBezTo>
                    <a:pt x="21408" y="30750"/>
                    <a:pt x="22283" y="30881"/>
                    <a:pt x="23145" y="31026"/>
                  </a:cubicBezTo>
                  <a:cubicBezTo>
                    <a:pt x="26036" y="31512"/>
                    <a:pt x="28987" y="32152"/>
                    <a:pt x="31891" y="32152"/>
                  </a:cubicBezTo>
                  <a:cubicBezTo>
                    <a:pt x="33154" y="32152"/>
                    <a:pt x="34408" y="32031"/>
                    <a:pt x="35644" y="31724"/>
                  </a:cubicBezTo>
                  <a:cubicBezTo>
                    <a:pt x="35446" y="30466"/>
                    <a:pt x="34919" y="29046"/>
                    <a:pt x="34013" y="28140"/>
                  </a:cubicBezTo>
                  <a:cubicBezTo>
                    <a:pt x="32748" y="26874"/>
                    <a:pt x="30899" y="26420"/>
                    <a:pt x="29209" y="25804"/>
                  </a:cubicBezTo>
                  <a:cubicBezTo>
                    <a:pt x="27611" y="25221"/>
                    <a:pt x="26084" y="24450"/>
                    <a:pt x="24671" y="23511"/>
                  </a:cubicBezTo>
                  <a:cubicBezTo>
                    <a:pt x="23953" y="23034"/>
                    <a:pt x="23038" y="22396"/>
                    <a:pt x="23330" y="21593"/>
                  </a:cubicBezTo>
                  <a:cubicBezTo>
                    <a:pt x="23585" y="20894"/>
                    <a:pt x="23840" y="20197"/>
                    <a:pt x="24094" y="19498"/>
                  </a:cubicBezTo>
                  <a:cubicBezTo>
                    <a:pt x="24124" y="19418"/>
                    <a:pt x="24201" y="19279"/>
                    <a:pt x="24286" y="19264"/>
                  </a:cubicBezTo>
                  <a:cubicBezTo>
                    <a:pt x="25235" y="19482"/>
                    <a:pt x="26208" y="19607"/>
                    <a:pt x="27184" y="19634"/>
                  </a:cubicBezTo>
                  <a:cubicBezTo>
                    <a:pt x="27245" y="19636"/>
                    <a:pt x="27307" y="19637"/>
                    <a:pt x="27368" y="19637"/>
                  </a:cubicBezTo>
                  <a:cubicBezTo>
                    <a:pt x="27566" y="19637"/>
                    <a:pt x="27765" y="19624"/>
                    <a:pt x="27954" y="19568"/>
                  </a:cubicBezTo>
                  <a:cubicBezTo>
                    <a:pt x="28658" y="19363"/>
                    <a:pt x="29087" y="18662"/>
                    <a:pt x="28890" y="17965"/>
                  </a:cubicBezTo>
                  <a:cubicBezTo>
                    <a:pt x="28797" y="17637"/>
                    <a:pt x="28588" y="17297"/>
                    <a:pt x="28716" y="16980"/>
                  </a:cubicBezTo>
                  <a:cubicBezTo>
                    <a:pt x="28778" y="16824"/>
                    <a:pt x="28912" y="16709"/>
                    <a:pt x="29014" y="16574"/>
                  </a:cubicBezTo>
                  <a:cubicBezTo>
                    <a:pt x="29114" y="16438"/>
                    <a:pt x="29180" y="16248"/>
                    <a:pt x="29090" y="16106"/>
                  </a:cubicBezTo>
                  <a:cubicBezTo>
                    <a:pt x="29039" y="16026"/>
                    <a:pt x="28945" y="15974"/>
                    <a:pt x="28910" y="15887"/>
                  </a:cubicBezTo>
                  <a:cubicBezTo>
                    <a:pt x="28826" y="15673"/>
                    <a:pt x="29124" y="15512"/>
                    <a:pt x="29210" y="15299"/>
                  </a:cubicBezTo>
                  <a:cubicBezTo>
                    <a:pt x="29358" y="14929"/>
                    <a:pt x="28834" y="14472"/>
                    <a:pt x="28933" y="14086"/>
                  </a:cubicBezTo>
                  <a:cubicBezTo>
                    <a:pt x="29373" y="14072"/>
                    <a:pt x="29808" y="13922"/>
                    <a:pt x="30163" y="13666"/>
                  </a:cubicBezTo>
                  <a:cubicBezTo>
                    <a:pt x="30247" y="13604"/>
                    <a:pt x="30332" y="13531"/>
                    <a:pt x="30359" y="13431"/>
                  </a:cubicBezTo>
                  <a:cubicBezTo>
                    <a:pt x="30397" y="13292"/>
                    <a:pt x="30314" y="13151"/>
                    <a:pt x="30235" y="13030"/>
                  </a:cubicBezTo>
                  <a:cubicBezTo>
                    <a:pt x="29757" y="12301"/>
                    <a:pt x="29278" y="11571"/>
                    <a:pt x="28800" y="10842"/>
                  </a:cubicBezTo>
                  <a:cubicBezTo>
                    <a:pt x="28668" y="10640"/>
                    <a:pt x="28533" y="10434"/>
                    <a:pt x="28464" y="10204"/>
                  </a:cubicBezTo>
                  <a:cubicBezTo>
                    <a:pt x="28394" y="9974"/>
                    <a:pt x="28396" y="9711"/>
                    <a:pt x="28525" y="9508"/>
                  </a:cubicBezTo>
                  <a:cubicBezTo>
                    <a:pt x="28599" y="9392"/>
                    <a:pt x="28710" y="9301"/>
                    <a:pt x="28764" y="9176"/>
                  </a:cubicBezTo>
                  <a:cubicBezTo>
                    <a:pt x="28828" y="9027"/>
                    <a:pt x="28802" y="8858"/>
                    <a:pt x="28776" y="8699"/>
                  </a:cubicBezTo>
                  <a:cubicBezTo>
                    <a:pt x="28576" y="7502"/>
                    <a:pt x="28375" y="6305"/>
                    <a:pt x="28175" y="5109"/>
                  </a:cubicBezTo>
                  <a:cubicBezTo>
                    <a:pt x="28810" y="4903"/>
                    <a:pt x="29199" y="4082"/>
                    <a:pt x="29215" y="3423"/>
                  </a:cubicBezTo>
                  <a:cubicBezTo>
                    <a:pt x="29232" y="2764"/>
                    <a:pt x="28933" y="2131"/>
                    <a:pt x="28542" y="1596"/>
                  </a:cubicBezTo>
                  <a:cubicBezTo>
                    <a:pt x="28151" y="1061"/>
                    <a:pt x="27665" y="600"/>
                    <a:pt x="27238" y="94"/>
                  </a:cubicBezTo>
                  <a:cubicBezTo>
                    <a:pt x="27127" y="468"/>
                    <a:pt x="26727" y="700"/>
                    <a:pt x="26334" y="744"/>
                  </a:cubicBezTo>
                  <a:cubicBezTo>
                    <a:pt x="26271" y="751"/>
                    <a:pt x="26208" y="754"/>
                    <a:pt x="26146" y="754"/>
                  </a:cubicBezTo>
                  <a:cubicBezTo>
                    <a:pt x="25816" y="754"/>
                    <a:pt x="25488" y="667"/>
                    <a:pt x="25167" y="585"/>
                  </a:cubicBezTo>
                  <a:cubicBezTo>
                    <a:pt x="23775" y="236"/>
                    <a:pt x="22335" y="0"/>
                    <a:pt x="209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1"/>
            <p:cNvSpPr/>
            <p:nvPr/>
          </p:nvSpPr>
          <p:spPr>
            <a:xfrm>
              <a:off x="329223" y="2601446"/>
              <a:ext cx="621499" cy="65465"/>
            </a:xfrm>
            <a:custGeom>
              <a:avLst/>
              <a:gdLst/>
              <a:ahLst/>
              <a:cxnLst/>
              <a:rect l="l" t="t" r="r" b="b"/>
              <a:pathLst>
                <a:path w="7367" h="776" fill="none" extrusionOk="0">
                  <a:moveTo>
                    <a:pt x="1" y="0"/>
                  </a:moveTo>
                  <a:cubicBezTo>
                    <a:pt x="737" y="0"/>
                    <a:pt x="737" y="775"/>
                    <a:pt x="1473" y="775"/>
                  </a:cubicBezTo>
                  <a:cubicBezTo>
                    <a:pt x="2210" y="775"/>
                    <a:pt x="2210" y="0"/>
                    <a:pt x="2946" y="0"/>
                  </a:cubicBezTo>
                  <a:cubicBezTo>
                    <a:pt x="3683" y="0"/>
                    <a:pt x="3683" y="775"/>
                    <a:pt x="4420" y="775"/>
                  </a:cubicBezTo>
                  <a:cubicBezTo>
                    <a:pt x="5156" y="775"/>
                    <a:pt x="5156" y="0"/>
                    <a:pt x="5893" y="0"/>
                  </a:cubicBezTo>
                  <a:cubicBezTo>
                    <a:pt x="6629" y="0"/>
                    <a:pt x="6629" y="775"/>
                    <a:pt x="7366" y="775"/>
                  </a:cubicBezTo>
                </a:path>
              </a:pathLst>
            </a:custGeom>
            <a:noFill/>
            <a:ln w="19050" cap="flat" cmpd="sng">
              <a:solidFill>
                <a:schemeClr val="accent2"/>
              </a:solidFill>
              <a:prstDash val="solid"/>
              <a:miter lim="87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
            <p:cNvSpPr/>
            <p:nvPr/>
          </p:nvSpPr>
          <p:spPr>
            <a:xfrm>
              <a:off x="969036" y="4066494"/>
              <a:ext cx="621583" cy="65634"/>
            </a:xfrm>
            <a:custGeom>
              <a:avLst/>
              <a:gdLst/>
              <a:ahLst/>
              <a:cxnLst/>
              <a:rect l="l" t="t" r="r" b="b"/>
              <a:pathLst>
                <a:path w="7368" h="778" fill="none" extrusionOk="0">
                  <a:moveTo>
                    <a:pt x="1" y="1"/>
                  </a:moveTo>
                  <a:cubicBezTo>
                    <a:pt x="738" y="1"/>
                    <a:pt x="738" y="777"/>
                    <a:pt x="1474" y="777"/>
                  </a:cubicBezTo>
                  <a:cubicBezTo>
                    <a:pt x="2211" y="777"/>
                    <a:pt x="2211" y="1"/>
                    <a:pt x="2947" y="1"/>
                  </a:cubicBezTo>
                  <a:cubicBezTo>
                    <a:pt x="3684" y="1"/>
                    <a:pt x="3684" y="777"/>
                    <a:pt x="4420" y="777"/>
                  </a:cubicBezTo>
                  <a:cubicBezTo>
                    <a:pt x="5156" y="777"/>
                    <a:pt x="5156" y="1"/>
                    <a:pt x="5893" y="1"/>
                  </a:cubicBezTo>
                  <a:cubicBezTo>
                    <a:pt x="6630" y="1"/>
                    <a:pt x="6630" y="777"/>
                    <a:pt x="7367" y="777"/>
                  </a:cubicBezTo>
                </a:path>
              </a:pathLst>
            </a:custGeom>
            <a:noFill/>
            <a:ln w="19050" cap="flat" cmpd="sng">
              <a:solidFill>
                <a:schemeClr val="accent2"/>
              </a:solidFill>
              <a:prstDash val="solid"/>
              <a:miter lim="87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
            <p:cNvSpPr/>
            <p:nvPr/>
          </p:nvSpPr>
          <p:spPr>
            <a:xfrm>
              <a:off x="4460844" y="3546733"/>
              <a:ext cx="621499" cy="65634"/>
            </a:xfrm>
            <a:custGeom>
              <a:avLst/>
              <a:gdLst/>
              <a:ahLst/>
              <a:cxnLst/>
              <a:rect l="l" t="t" r="r" b="b"/>
              <a:pathLst>
                <a:path w="7367" h="778" fill="none" extrusionOk="0">
                  <a:moveTo>
                    <a:pt x="1" y="1"/>
                  </a:moveTo>
                  <a:cubicBezTo>
                    <a:pt x="737" y="1"/>
                    <a:pt x="737" y="777"/>
                    <a:pt x="1473" y="777"/>
                  </a:cubicBezTo>
                  <a:cubicBezTo>
                    <a:pt x="2210" y="777"/>
                    <a:pt x="2210" y="1"/>
                    <a:pt x="2946" y="1"/>
                  </a:cubicBezTo>
                  <a:cubicBezTo>
                    <a:pt x="3683" y="1"/>
                    <a:pt x="3683" y="777"/>
                    <a:pt x="4420" y="777"/>
                  </a:cubicBezTo>
                  <a:cubicBezTo>
                    <a:pt x="5156" y="777"/>
                    <a:pt x="5156" y="1"/>
                    <a:pt x="5893" y="1"/>
                  </a:cubicBezTo>
                  <a:cubicBezTo>
                    <a:pt x="6629" y="1"/>
                    <a:pt x="6629" y="777"/>
                    <a:pt x="7366" y="777"/>
                  </a:cubicBezTo>
                </a:path>
              </a:pathLst>
            </a:custGeom>
            <a:noFill/>
            <a:ln w="19050" cap="flat" cmpd="sng">
              <a:solidFill>
                <a:schemeClr val="accent2"/>
              </a:solidFill>
              <a:prstDash val="solid"/>
              <a:miter lim="87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
            <p:cNvSpPr/>
            <p:nvPr/>
          </p:nvSpPr>
          <p:spPr>
            <a:xfrm>
              <a:off x="3715745" y="762333"/>
              <a:ext cx="621414" cy="65550"/>
            </a:xfrm>
            <a:custGeom>
              <a:avLst/>
              <a:gdLst/>
              <a:ahLst/>
              <a:cxnLst/>
              <a:rect l="l" t="t" r="r" b="b"/>
              <a:pathLst>
                <a:path w="7366" h="777" fill="none" extrusionOk="0">
                  <a:moveTo>
                    <a:pt x="0" y="1"/>
                  </a:moveTo>
                  <a:cubicBezTo>
                    <a:pt x="736" y="1"/>
                    <a:pt x="736" y="777"/>
                    <a:pt x="1472" y="777"/>
                  </a:cubicBezTo>
                  <a:cubicBezTo>
                    <a:pt x="2209" y="777"/>
                    <a:pt x="2209" y="1"/>
                    <a:pt x="2945" y="1"/>
                  </a:cubicBezTo>
                  <a:cubicBezTo>
                    <a:pt x="3682" y="1"/>
                    <a:pt x="3682" y="777"/>
                    <a:pt x="4419" y="777"/>
                  </a:cubicBezTo>
                  <a:cubicBezTo>
                    <a:pt x="5156" y="777"/>
                    <a:pt x="5156" y="1"/>
                    <a:pt x="5892" y="1"/>
                  </a:cubicBezTo>
                  <a:cubicBezTo>
                    <a:pt x="6629" y="1"/>
                    <a:pt x="6629" y="777"/>
                    <a:pt x="7366" y="777"/>
                  </a:cubicBezTo>
                </a:path>
              </a:pathLst>
            </a:custGeom>
            <a:noFill/>
            <a:ln w="19050" cap="flat" cmpd="sng">
              <a:solidFill>
                <a:schemeClr val="accent2"/>
              </a:solidFill>
              <a:prstDash val="solid"/>
              <a:miter lim="87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
            <p:cNvSpPr/>
            <p:nvPr/>
          </p:nvSpPr>
          <p:spPr>
            <a:xfrm>
              <a:off x="3756492" y="2334437"/>
              <a:ext cx="684096" cy="595937"/>
            </a:xfrm>
            <a:custGeom>
              <a:avLst/>
              <a:gdLst/>
              <a:ahLst/>
              <a:cxnLst/>
              <a:rect l="l" t="t" r="r" b="b"/>
              <a:pathLst>
                <a:path w="8109" h="7064" extrusionOk="0">
                  <a:moveTo>
                    <a:pt x="2279" y="1"/>
                  </a:moveTo>
                  <a:cubicBezTo>
                    <a:pt x="1230" y="1"/>
                    <a:pt x="381" y="818"/>
                    <a:pt x="381" y="1825"/>
                  </a:cubicBezTo>
                  <a:cubicBezTo>
                    <a:pt x="381" y="1825"/>
                    <a:pt x="1" y="4345"/>
                    <a:pt x="4176" y="7064"/>
                  </a:cubicBezTo>
                  <a:cubicBezTo>
                    <a:pt x="8109" y="4503"/>
                    <a:pt x="8000" y="2165"/>
                    <a:pt x="7974" y="1855"/>
                  </a:cubicBezTo>
                  <a:cubicBezTo>
                    <a:pt x="7974" y="1845"/>
                    <a:pt x="7976" y="1835"/>
                    <a:pt x="7976" y="1825"/>
                  </a:cubicBezTo>
                  <a:cubicBezTo>
                    <a:pt x="7976" y="818"/>
                    <a:pt x="7125" y="1"/>
                    <a:pt x="6077" y="1"/>
                  </a:cubicBezTo>
                  <a:cubicBezTo>
                    <a:pt x="5028" y="1"/>
                    <a:pt x="4178" y="818"/>
                    <a:pt x="4178" y="1825"/>
                  </a:cubicBezTo>
                  <a:cubicBezTo>
                    <a:pt x="4178" y="818"/>
                    <a:pt x="3328" y="1"/>
                    <a:pt x="227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1"/>
            <p:cNvSpPr/>
            <p:nvPr/>
          </p:nvSpPr>
          <p:spPr>
            <a:xfrm>
              <a:off x="3973560" y="2516999"/>
              <a:ext cx="264730" cy="264730"/>
            </a:xfrm>
            <a:custGeom>
              <a:avLst/>
              <a:gdLst/>
              <a:ahLst/>
              <a:cxnLst/>
              <a:rect l="l" t="t" r="r" b="b"/>
              <a:pathLst>
                <a:path w="3138" h="3138" extrusionOk="0">
                  <a:moveTo>
                    <a:pt x="1149" y="1"/>
                  </a:moveTo>
                  <a:lnTo>
                    <a:pt x="1149" y="1149"/>
                  </a:lnTo>
                  <a:lnTo>
                    <a:pt x="1" y="1149"/>
                  </a:lnTo>
                  <a:lnTo>
                    <a:pt x="1" y="1989"/>
                  </a:lnTo>
                  <a:lnTo>
                    <a:pt x="1149" y="1989"/>
                  </a:lnTo>
                  <a:lnTo>
                    <a:pt x="1149" y="3138"/>
                  </a:lnTo>
                  <a:lnTo>
                    <a:pt x="1989" y="3138"/>
                  </a:lnTo>
                  <a:lnTo>
                    <a:pt x="1989" y="1989"/>
                  </a:lnTo>
                  <a:lnTo>
                    <a:pt x="3138" y="1989"/>
                  </a:lnTo>
                  <a:lnTo>
                    <a:pt x="3138" y="1149"/>
                  </a:lnTo>
                  <a:lnTo>
                    <a:pt x="1989" y="1149"/>
                  </a:lnTo>
                  <a:lnTo>
                    <a:pt x="198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1"/>
            <p:cNvSpPr/>
            <p:nvPr/>
          </p:nvSpPr>
          <p:spPr>
            <a:xfrm>
              <a:off x="1648669" y="1738413"/>
              <a:ext cx="55004" cy="107309"/>
            </a:xfrm>
            <a:custGeom>
              <a:avLst/>
              <a:gdLst/>
              <a:ahLst/>
              <a:cxnLst/>
              <a:rect l="l" t="t" r="r" b="b"/>
              <a:pathLst>
                <a:path w="652" h="1272" extrusionOk="0">
                  <a:moveTo>
                    <a:pt x="321" y="0"/>
                  </a:moveTo>
                  <a:cubicBezTo>
                    <a:pt x="227" y="191"/>
                    <a:pt x="134" y="425"/>
                    <a:pt x="61" y="629"/>
                  </a:cubicBezTo>
                  <a:cubicBezTo>
                    <a:pt x="0" y="816"/>
                    <a:pt x="1" y="1043"/>
                    <a:pt x="138" y="1183"/>
                  </a:cubicBezTo>
                  <a:cubicBezTo>
                    <a:pt x="190" y="1235"/>
                    <a:pt x="261" y="1272"/>
                    <a:pt x="335" y="1272"/>
                  </a:cubicBezTo>
                  <a:cubicBezTo>
                    <a:pt x="336" y="1272"/>
                    <a:pt x="338" y="1272"/>
                    <a:pt x="340" y="1272"/>
                  </a:cubicBezTo>
                  <a:cubicBezTo>
                    <a:pt x="491" y="1267"/>
                    <a:pt x="596" y="1109"/>
                    <a:pt x="617" y="960"/>
                  </a:cubicBezTo>
                  <a:cubicBezTo>
                    <a:pt x="652" y="730"/>
                    <a:pt x="555" y="503"/>
                    <a:pt x="460" y="289"/>
                  </a:cubicBezTo>
                  <a:cubicBezTo>
                    <a:pt x="418" y="194"/>
                    <a:pt x="380" y="84"/>
                    <a:pt x="32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1"/>
            <p:cNvSpPr/>
            <p:nvPr/>
          </p:nvSpPr>
          <p:spPr>
            <a:xfrm>
              <a:off x="1201711" y="1739678"/>
              <a:ext cx="55004" cy="107225"/>
            </a:xfrm>
            <a:custGeom>
              <a:avLst/>
              <a:gdLst/>
              <a:ahLst/>
              <a:cxnLst/>
              <a:rect l="l" t="t" r="r" b="b"/>
              <a:pathLst>
                <a:path w="652" h="1271" extrusionOk="0">
                  <a:moveTo>
                    <a:pt x="321" y="0"/>
                  </a:moveTo>
                  <a:cubicBezTo>
                    <a:pt x="227" y="191"/>
                    <a:pt x="134" y="424"/>
                    <a:pt x="61" y="629"/>
                  </a:cubicBezTo>
                  <a:cubicBezTo>
                    <a:pt x="0" y="815"/>
                    <a:pt x="1" y="1042"/>
                    <a:pt x="138" y="1182"/>
                  </a:cubicBezTo>
                  <a:cubicBezTo>
                    <a:pt x="189" y="1234"/>
                    <a:pt x="259" y="1271"/>
                    <a:pt x="331" y="1271"/>
                  </a:cubicBezTo>
                  <a:cubicBezTo>
                    <a:pt x="334" y="1271"/>
                    <a:pt x="336" y="1271"/>
                    <a:pt x="339" y="1271"/>
                  </a:cubicBezTo>
                  <a:cubicBezTo>
                    <a:pt x="491" y="1266"/>
                    <a:pt x="595" y="1109"/>
                    <a:pt x="617" y="959"/>
                  </a:cubicBezTo>
                  <a:cubicBezTo>
                    <a:pt x="651" y="729"/>
                    <a:pt x="554" y="501"/>
                    <a:pt x="460" y="289"/>
                  </a:cubicBezTo>
                  <a:cubicBezTo>
                    <a:pt x="417" y="193"/>
                    <a:pt x="380" y="84"/>
                    <a:pt x="32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
            <p:cNvSpPr/>
            <p:nvPr/>
          </p:nvSpPr>
          <p:spPr>
            <a:xfrm>
              <a:off x="1424599" y="1738413"/>
              <a:ext cx="55089" cy="107309"/>
            </a:xfrm>
            <a:custGeom>
              <a:avLst/>
              <a:gdLst/>
              <a:ahLst/>
              <a:cxnLst/>
              <a:rect l="l" t="t" r="r" b="b"/>
              <a:pathLst>
                <a:path w="653" h="1272" extrusionOk="0">
                  <a:moveTo>
                    <a:pt x="322" y="0"/>
                  </a:moveTo>
                  <a:cubicBezTo>
                    <a:pt x="228" y="191"/>
                    <a:pt x="134" y="425"/>
                    <a:pt x="62" y="629"/>
                  </a:cubicBezTo>
                  <a:cubicBezTo>
                    <a:pt x="0" y="816"/>
                    <a:pt x="2" y="1043"/>
                    <a:pt x="139" y="1183"/>
                  </a:cubicBezTo>
                  <a:cubicBezTo>
                    <a:pt x="191" y="1236"/>
                    <a:pt x="261" y="1272"/>
                    <a:pt x="335" y="1272"/>
                  </a:cubicBezTo>
                  <a:cubicBezTo>
                    <a:pt x="336" y="1272"/>
                    <a:pt x="338" y="1272"/>
                    <a:pt x="340" y="1272"/>
                  </a:cubicBezTo>
                  <a:cubicBezTo>
                    <a:pt x="491" y="1267"/>
                    <a:pt x="596" y="1109"/>
                    <a:pt x="618" y="960"/>
                  </a:cubicBezTo>
                  <a:cubicBezTo>
                    <a:pt x="652" y="730"/>
                    <a:pt x="555" y="503"/>
                    <a:pt x="460" y="289"/>
                  </a:cubicBezTo>
                  <a:cubicBezTo>
                    <a:pt x="418" y="194"/>
                    <a:pt x="381" y="84"/>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
            <p:cNvSpPr/>
            <p:nvPr/>
          </p:nvSpPr>
          <p:spPr>
            <a:xfrm>
              <a:off x="1546336" y="1909248"/>
              <a:ext cx="55089" cy="107225"/>
            </a:xfrm>
            <a:custGeom>
              <a:avLst/>
              <a:gdLst/>
              <a:ahLst/>
              <a:cxnLst/>
              <a:rect l="l" t="t" r="r" b="b"/>
              <a:pathLst>
                <a:path w="653" h="1271" extrusionOk="0">
                  <a:moveTo>
                    <a:pt x="323" y="0"/>
                  </a:moveTo>
                  <a:cubicBezTo>
                    <a:pt x="228" y="191"/>
                    <a:pt x="135" y="425"/>
                    <a:pt x="62" y="629"/>
                  </a:cubicBezTo>
                  <a:cubicBezTo>
                    <a:pt x="0" y="815"/>
                    <a:pt x="2" y="1043"/>
                    <a:pt x="139" y="1182"/>
                  </a:cubicBezTo>
                  <a:cubicBezTo>
                    <a:pt x="191" y="1234"/>
                    <a:pt x="260" y="1271"/>
                    <a:pt x="333" y="1271"/>
                  </a:cubicBezTo>
                  <a:cubicBezTo>
                    <a:pt x="335" y="1271"/>
                    <a:pt x="338" y="1271"/>
                    <a:pt x="340" y="1271"/>
                  </a:cubicBezTo>
                  <a:cubicBezTo>
                    <a:pt x="492" y="1266"/>
                    <a:pt x="597" y="1109"/>
                    <a:pt x="619" y="960"/>
                  </a:cubicBezTo>
                  <a:cubicBezTo>
                    <a:pt x="653" y="729"/>
                    <a:pt x="556" y="502"/>
                    <a:pt x="461" y="289"/>
                  </a:cubicBezTo>
                  <a:cubicBezTo>
                    <a:pt x="419" y="193"/>
                    <a:pt x="381" y="84"/>
                    <a:pt x="32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
            <p:cNvSpPr/>
            <p:nvPr/>
          </p:nvSpPr>
          <p:spPr>
            <a:xfrm>
              <a:off x="1208966" y="2085735"/>
              <a:ext cx="55089" cy="107225"/>
            </a:xfrm>
            <a:custGeom>
              <a:avLst/>
              <a:gdLst/>
              <a:ahLst/>
              <a:cxnLst/>
              <a:rect l="l" t="t" r="r" b="b"/>
              <a:pathLst>
                <a:path w="653" h="1271" extrusionOk="0">
                  <a:moveTo>
                    <a:pt x="323" y="0"/>
                  </a:moveTo>
                  <a:cubicBezTo>
                    <a:pt x="228" y="191"/>
                    <a:pt x="134" y="424"/>
                    <a:pt x="62" y="629"/>
                  </a:cubicBezTo>
                  <a:cubicBezTo>
                    <a:pt x="0" y="815"/>
                    <a:pt x="2" y="1042"/>
                    <a:pt x="139" y="1182"/>
                  </a:cubicBezTo>
                  <a:cubicBezTo>
                    <a:pt x="191" y="1234"/>
                    <a:pt x="260" y="1271"/>
                    <a:pt x="333" y="1271"/>
                  </a:cubicBezTo>
                  <a:cubicBezTo>
                    <a:pt x="335" y="1271"/>
                    <a:pt x="338" y="1271"/>
                    <a:pt x="340" y="1271"/>
                  </a:cubicBezTo>
                  <a:cubicBezTo>
                    <a:pt x="491" y="1266"/>
                    <a:pt x="597" y="1109"/>
                    <a:pt x="619" y="959"/>
                  </a:cubicBezTo>
                  <a:cubicBezTo>
                    <a:pt x="653" y="729"/>
                    <a:pt x="556" y="501"/>
                    <a:pt x="461" y="289"/>
                  </a:cubicBezTo>
                  <a:cubicBezTo>
                    <a:pt x="419" y="193"/>
                    <a:pt x="381" y="84"/>
                    <a:pt x="32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1"/>
            <p:cNvSpPr/>
            <p:nvPr/>
          </p:nvSpPr>
          <p:spPr>
            <a:xfrm>
              <a:off x="1085542" y="1904946"/>
              <a:ext cx="55089" cy="107309"/>
            </a:xfrm>
            <a:custGeom>
              <a:avLst/>
              <a:gdLst/>
              <a:ahLst/>
              <a:cxnLst/>
              <a:rect l="l" t="t" r="r" b="b"/>
              <a:pathLst>
                <a:path w="653" h="1272" extrusionOk="0">
                  <a:moveTo>
                    <a:pt x="323" y="1"/>
                  </a:moveTo>
                  <a:cubicBezTo>
                    <a:pt x="229" y="191"/>
                    <a:pt x="135" y="424"/>
                    <a:pt x="62" y="629"/>
                  </a:cubicBezTo>
                  <a:cubicBezTo>
                    <a:pt x="1" y="815"/>
                    <a:pt x="3" y="1042"/>
                    <a:pt x="140" y="1182"/>
                  </a:cubicBezTo>
                  <a:cubicBezTo>
                    <a:pt x="190" y="1234"/>
                    <a:pt x="261" y="1271"/>
                    <a:pt x="333" y="1271"/>
                  </a:cubicBezTo>
                  <a:cubicBezTo>
                    <a:pt x="336" y="1271"/>
                    <a:pt x="338" y="1271"/>
                    <a:pt x="341" y="1271"/>
                  </a:cubicBezTo>
                  <a:cubicBezTo>
                    <a:pt x="492" y="1267"/>
                    <a:pt x="596" y="1110"/>
                    <a:pt x="619" y="959"/>
                  </a:cubicBezTo>
                  <a:cubicBezTo>
                    <a:pt x="652" y="730"/>
                    <a:pt x="555" y="502"/>
                    <a:pt x="461" y="290"/>
                  </a:cubicBezTo>
                  <a:cubicBezTo>
                    <a:pt x="418" y="194"/>
                    <a:pt x="381" y="84"/>
                    <a:pt x="32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
            <p:cNvSpPr/>
            <p:nvPr/>
          </p:nvSpPr>
          <p:spPr>
            <a:xfrm>
              <a:off x="1320073" y="1909417"/>
              <a:ext cx="55004" cy="107309"/>
            </a:xfrm>
            <a:custGeom>
              <a:avLst/>
              <a:gdLst/>
              <a:ahLst/>
              <a:cxnLst/>
              <a:rect l="l" t="t" r="r" b="b"/>
              <a:pathLst>
                <a:path w="652" h="1272" extrusionOk="0">
                  <a:moveTo>
                    <a:pt x="322" y="0"/>
                  </a:moveTo>
                  <a:cubicBezTo>
                    <a:pt x="227" y="190"/>
                    <a:pt x="134" y="424"/>
                    <a:pt x="61" y="630"/>
                  </a:cubicBezTo>
                  <a:cubicBezTo>
                    <a:pt x="0" y="816"/>
                    <a:pt x="1" y="1043"/>
                    <a:pt x="138" y="1182"/>
                  </a:cubicBezTo>
                  <a:cubicBezTo>
                    <a:pt x="190" y="1235"/>
                    <a:pt x="261" y="1271"/>
                    <a:pt x="335" y="1271"/>
                  </a:cubicBezTo>
                  <a:cubicBezTo>
                    <a:pt x="336" y="1271"/>
                    <a:pt x="338" y="1271"/>
                    <a:pt x="340" y="1271"/>
                  </a:cubicBezTo>
                  <a:cubicBezTo>
                    <a:pt x="491" y="1266"/>
                    <a:pt x="596" y="1109"/>
                    <a:pt x="617" y="960"/>
                  </a:cubicBezTo>
                  <a:cubicBezTo>
                    <a:pt x="651" y="729"/>
                    <a:pt x="555" y="502"/>
                    <a:pt x="460" y="289"/>
                  </a:cubicBezTo>
                  <a:cubicBezTo>
                    <a:pt x="417" y="194"/>
                    <a:pt x="380" y="84"/>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
            <p:cNvSpPr/>
            <p:nvPr/>
          </p:nvSpPr>
          <p:spPr>
            <a:xfrm>
              <a:off x="1447883" y="2080758"/>
              <a:ext cx="55004" cy="107309"/>
            </a:xfrm>
            <a:custGeom>
              <a:avLst/>
              <a:gdLst/>
              <a:ahLst/>
              <a:cxnLst/>
              <a:rect l="l" t="t" r="r" b="b"/>
              <a:pathLst>
                <a:path w="652" h="1272" extrusionOk="0">
                  <a:moveTo>
                    <a:pt x="321" y="1"/>
                  </a:moveTo>
                  <a:cubicBezTo>
                    <a:pt x="227" y="191"/>
                    <a:pt x="134" y="424"/>
                    <a:pt x="61" y="629"/>
                  </a:cubicBezTo>
                  <a:cubicBezTo>
                    <a:pt x="0" y="815"/>
                    <a:pt x="1" y="1042"/>
                    <a:pt x="138" y="1182"/>
                  </a:cubicBezTo>
                  <a:cubicBezTo>
                    <a:pt x="189" y="1235"/>
                    <a:pt x="259" y="1271"/>
                    <a:pt x="332" y="1271"/>
                  </a:cubicBezTo>
                  <a:cubicBezTo>
                    <a:pt x="335" y="1271"/>
                    <a:pt x="337" y="1271"/>
                    <a:pt x="340" y="1271"/>
                  </a:cubicBezTo>
                  <a:cubicBezTo>
                    <a:pt x="491" y="1267"/>
                    <a:pt x="595" y="1110"/>
                    <a:pt x="617" y="960"/>
                  </a:cubicBezTo>
                  <a:cubicBezTo>
                    <a:pt x="651" y="730"/>
                    <a:pt x="554" y="502"/>
                    <a:pt x="460" y="290"/>
                  </a:cubicBezTo>
                  <a:cubicBezTo>
                    <a:pt x="417" y="194"/>
                    <a:pt x="380" y="85"/>
                    <a:pt x="32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
            <p:cNvSpPr/>
            <p:nvPr/>
          </p:nvSpPr>
          <p:spPr>
            <a:xfrm>
              <a:off x="1333824" y="2253196"/>
              <a:ext cx="55004" cy="107393"/>
            </a:xfrm>
            <a:custGeom>
              <a:avLst/>
              <a:gdLst/>
              <a:ahLst/>
              <a:cxnLst/>
              <a:rect l="l" t="t" r="r" b="b"/>
              <a:pathLst>
                <a:path w="652" h="1273" extrusionOk="0">
                  <a:moveTo>
                    <a:pt x="323" y="1"/>
                  </a:moveTo>
                  <a:cubicBezTo>
                    <a:pt x="227" y="192"/>
                    <a:pt x="134" y="425"/>
                    <a:pt x="62" y="630"/>
                  </a:cubicBezTo>
                  <a:cubicBezTo>
                    <a:pt x="0" y="816"/>
                    <a:pt x="1" y="1043"/>
                    <a:pt x="139" y="1183"/>
                  </a:cubicBezTo>
                  <a:cubicBezTo>
                    <a:pt x="190" y="1236"/>
                    <a:pt x="262" y="1272"/>
                    <a:pt x="335" y="1272"/>
                  </a:cubicBezTo>
                  <a:cubicBezTo>
                    <a:pt x="337" y="1272"/>
                    <a:pt x="338" y="1272"/>
                    <a:pt x="340" y="1272"/>
                  </a:cubicBezTo>
                  <a:cubicBezTo>
                    <a:pt x="491" y="1267"/>
                    <a:pt x="596" y="1111"/>
                    <a:pt x="618" y="960"/>
                  </a:cubicBezTo>
                  <a:cubicBezTo>
                    <a:pt x="652" y="730"/>
                    <a:pt x="555" y="503"/>
                    <a:pt x="461" y="290"/>
                  </a:cubicBezTo>
                  <a:cubicBezTo>
                    <a:pt x="418" y="195"/>
                    <a:pt x="380" y="85"/>
                    <a:pt x="32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
            <p:cNvSpPr/>
            <p:nvPr/>
          </p:nvSpPr>
          <p:spPr>
            <a:xfrm>
              <a:off x="986162" y="1738413"/>
              <a:ext cx="55089" cy="107309"/>
            </a:xfrm>
            <a:custGeom>
              <a:avLst/>
              <a:gdLst/>
              <a:ahLst/>
              <a:cxnLst/>
              <a:rect l="l" t="t" r="r" b="b"/>
              <a:pathLst>
                <a:path w="653" h="1272" extrusionOk="0">
                  <a:moveTo>
                    <a:pt x="322" y="0"/>
                  </a:moveTo>
                  <a:cubicBezTo>
                    <a:pt x="228" y="191"/>
                    <a:pt x="134" y="425"/>
                    <a:pt x="62" y="629"/>
                  </a:cubicBezTo>
                  <a:cubicBezTo>
                    <a:pt x="0" y="816"/>
                    <a:pt x="2" y="1043"/>
                    <a:pt x="139" y="1183"/>
                  </a:cubicBezTo>
                  <a:cubicBezTo>
                    <a:pt x="191" y="1235"/>
                    <a:pt x="262" y="1272"/>
                    <a:pt x="335" y="1272"/>
                  </a:cubicBezTo>
                  <a:cubicBezTo>
                    <a:pt x="337" y="1272"/>
                    <a:pt x="338" y="1272"/>
                    <a:pt x="340" y="1272"/>
                  </a:cubicBezTo>
                  <a:cubicBezTo>
                    <a:pt x="491" y="1267"/>
                    <a:pt x="597" y="1109"/>
                    <a:pt x="618" y="960"/>
                  </a:cubicBezTo>
                  <a:cubicBezTo>
                    <a:pt x="652" y="730"/>
                    <a:pt x="556" y="503"/>
                    <a:pt x="460" y="289"/>
                  </a:cubicBezTo>
                  <a:cubicBezTo>
                    <a:pt x="418" y="194"/>
                    <a:pt x="381" y="84"/>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
            <p:cNvSpPr/>
            <p:nvPr/>
          </p:nvSpPr>
          <p:spPr>
            <a:xfrm>
              <a:off x="1571729" y="2234467"/>
              <a:ext cx="55004" cy="107225"/>
            </a:xfrm>
            <a:custGeom>
              <a:avLst/>
              <a:gdLst/>
              <a:ahLst/>
              <a:cxnLst/>
              <a:rect l="l" t="t" r="r" b="b"/>
              <a:pathLst>
                <a:path w="652" h="1271" extrusionOk="0">
                  <a:moveTo>
                    <a:pt x="323" y="0"/>
                  </a:moveTo>
                  <a:cubicBezTo>
                    <a:pt x="229" y="191"/>
                    <a:pt x="134" y="424"/>
                    <a:pt x="63" y="629"/>
                  </a:cubicBezTo>
                  <a:cubicBezTo>
                    <a:pt x="1" y="815"/>
                    <a:pt x="2" y="1042"/>
                    <a:pt x="139" y="1182"/>
                  </a:cubicBezTo>
                  <a:cubicBezTo>
                    <a:pt x="190" y="1234"/>
                    <a:pt x="260" y="1271"/>
                    <a:pt x="333" y="1271"/>
                  </a:cubicBezTo>
                  <a:cubicBezTo>
                    <a:pt x="335" y="1271"/>
                    <a:pt x="338" y="1271"/>
                    <a:pt x="340" y="1271"/>
                  </a:cubicBezTo>
                  <a:cubicBezTo>
                    <a:pt x="491" y="1266"/>
                    <a:pt x="597" y="1109"/>
                    <a:pt x="619" y="959"/>
                  </a:cubicBezTo>
                  <a:cubicBezTo>
                    <a:pt x="652" y="729"/>
                    <a:pt x="556" y="501"/>
                    <a:pt x="461" y="289"/>
                  </a:cubicBezTo>
                  <a:cubicBezTo>
                    <a:pt x="419" y="193"/>
                    <a:pt x="381" y="84"/>
                    <a:pt x="32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
            <p:cNvSpPr/>
            <p:nvPr/>
          </p:nvSpPr>
          <p:spPr>
            <a:xfrm>
              <a:off x="1084530" y="2234467"/>
              <a:ext cx="55089" cy="107225"/>
            </a:xfrm>
            <a:custGeom>
              <a:avLst/>
              <a:gdLst/>
              <a:ahLst/>
              <a:cxnLst/>
              <a:rect l="l" t="t" r="r" b="b"/>
              <a:pathLst>
                <a:path w="653" h="1271" extrusionOk="0">
                  <a:moveTo>
                    <a:pt x="323" y="0"/>
                  </a:moveTo>
                  <a:cubicBezTo>
                    <a:pt x="229" y="191"/>
                    <a:pt x="134" y="424"/>
                    <a:pt x="63" y="629"/>
                  </a:cubicBezTo>
                  <a:cubicBezTo>
                    <a:pt x="1" y="815"/>
                    <a:pt x="2" y="1042"/>
                    <a:pt x="140" y="1182"/>
                  </a:cubicBezTo>
                  <a:cubicBezTo>
                    <a:pt x="191" y="1234"/>
                    <a:pt x="261" y="1271"/>
                    <a:pt x="333" y="1271"/>
                  </a:cubicBezTo>
                  <a:cubicBezTo>
                    <a:pt x="335" y="1271"/>
                    <a:pt x="338" y="1271"/>
                    <a:pt x="340" y="1271"/>
                  </a:cubicBezTo>
                  <a:cubicBezTo>
                    <a:pt x="491" y="1266"/>
                    <a:pt x="597" y="1109"/>
                    <a:pt x="619" y="959"/>
                  </a:cubicBezTo>
                  <a:cubicBezTo>
                    <a:pt x="653" y="729"/>
                    <a:pt x="556" y="501"/>
                    <a:pt x="461" y="289"/>
                  </a:cubicBezTo>
                  <a:cubicBezTo>
                    <a:pt x="419" y="193"/>
                    <a:pt x="381" y="84"/>
                    <a:pt x="32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p:nvPr/>
          </p:nvSpPr>
          <p:spPr>
            <a:xfrm>
              <a:off x="692914" y="1098436"/>
              <a:ext cx="1355790" cy="582861"/>
            </a:xfrm>
            <a:custGeom>
              <a:avLst/>
              <a:gdLst/>
              <a:ahLst/>
              <a:cxnLst/>
              <a:rect l="l" t="t" r="r" b="b"/>
              <a:pathLst>
                <a:path w="16071" h="6909" extrusionOk="0">
                  <a:moveTo>
                    <a:pt x="7366" y="0"/>
                  </a:moveTo>
                  <a:cubicBezTo>
                    <a:pt x="7046" y="0"/>
                    <a:pt x="6732" y="40"/>
                    <a:pt x="6441" y="117"/>
                  </a:cubicBezTo>
                  <a:cubicBezTo>
                    <a:pt x="5173" y="452"/>
                    <a:pt x="4214" y="1632"/>
                    <a:pt x="4139" y="2961"/>
                  </a:cubicBezTo>
                  <a:cubicBezTo>
                    <a:pt x="3774" y="2756"/>
                    <a:pt x="3341" y="2656"/>
                    <a:pt x="2895" y="2656"/>
                  </a:cubicBezTo>
                  <a:cubicBezTo>
                    <a:pt x="2126" y="2656"/>
                    <a:pt x="1322" y="2952"/>
                    <a:pt x="771" y="3513"/>
                  </a:cubicBezTo>
                  <a:cubicBezTo>
                    <a:pt x="235" y="4060"/>
                    <a:pt x="0" y="4992"/>
                    <a:pt x="44" y="5779"/>
                  </a:cubicBezTo>
                  <a:cubicBezTo>
                    <a:pt x="79" y="6417"/>
                    <a:pt x="622" y="6909"/>
                    <a:pt x="1260" y="6909"/>
                  </a:cubicBezTo>
                  <a:lnTo>
                    <a:pt x="14598" y="6909"/>
                  </a:lnTo>
                  <a:cubicBezTo>
                    <a:pt x="15459" y="6909"/>
                    <a:pt x="16070" y="6031"/>
                    <a:pt x="15732" y="5239"/>
                  </a:cubicBezTo>
                  <a:cubicBezTo>
                    <a:pt x="15730" y="5234"/>
                    <a:pt x="15728" y="5229"/>
                    <a:pt x="15725" y="5224"/>
                  </a:cubicBezTo>
                  <a:cubicBezTo>
                    <a:pt x="15510" y="4732"/>
                    <a:pt x="15002" y="4368"/>
                    <a:pt x="14470" y="4368"/>
                  </a:cubicBezTo>
                  <a:cubicBezTo>
                    <a:pt x="14431" y="4368"/>
                    <a:pt x="14392" y="4370"/>
                    <a:pt x="14353" y="4374"/>
                  </a:cubicBezTo>
                  <a:cubicBezTo>
                    <a:pt x="14438" y="3268"/>
                    <a:pt x="14113" y="2279"/>
                    <a:pt x="13323" y="1650"/>
                  </a:cubicBezTo>
                  <a:cubicBezTo>
                    <a:pt x="12862" y="1283"/>
                    <a:pt x="12236" y="1128"/>
                    <a:pt x="11611" y="1128"/>
                  </a:cubicBezTo>
                  <a:cubicBezTo>
                    <a:pt x="11107" y="1128"/>
                    <a:pt x="10604" y="1229"/>
                    <a:pt x="10188" y="1401"/>
                  </a:cubicBezTo>
                  <a:cubicBezTo>
                    <a:pt x="9576" y="442"/>
                    <a:pt x="8436" y="0"/>
                    <a:pt x="73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1307502" y="3029420"/>
              <a:ext cx="555527" cy="563288"/>
            </a:xfrm>
            <a:custGeom>
              <a:avLst/>
              <a:gdLst/>
              <a:ahLst/>
              <a:cxnLst/>
              <a:rect l="l" t="t" r="r" b="b"/>
              <a:pathLst>
                <a:path w="6585" h="6677" extrusionOk="0">
                  <a:moveTo>
                    <a:pt x="3293" y="1644"/>
                  </a:moveTo>
                  <a:cubicBezTo>
                    <a:pt x="4215" y="1644"/>
                    <a:pt x="4964" y="2403"/>
                    <a:pt x="4964" y="3338"/>
                  </a:cubicBezTo>
                  <a:cubicBezTo>
                    <a:pt x="4964" y="4273"/>
                    <a:pt x="4215" y="5032"/>
                    <a:pt x="3293" y="5032"/>
                  </a:cubicBezTo>
                  <a:cubicBezTo>
                    <a:pt x="2370" y="5032"/>
                    <a:pt x="1622" y="4273"/>
                    <a:pt x="1622" y="3338"/>
                  </a:cubicBezTo>
                  <a:cubicBezTo>
                    <a:pt x="1622" y="2403"/>
                    <a:pt x="2370" y="1644"/>
                    <a:pt x="3293" y="1644"/>
                  </a:cubicBezTo>
                  <a:close/>
                  <a:moveTo>
                    <a:pt x="3043" y="1"/>
                  </a:moveTo>
                  <a:lnTo>
                    <a:pt x="2896" y="268"/>
                  </a:lnTo>
                  <a:cubicBezTo>
                    <a:pt x="2620" y="304"/>
                    <a:pt x="2356" y="377"/>
                    <a:pt x="2108" y="483"/>
                  </a:cubicBezTo>
                  <a:lnTo>
                    <a:pt x="1869" y="318"/>
                  </a:lnTo>
                  <a:lnTo>
                    <a:pt x="1430" y="575"/>
                  </a:lnTo>
                  <a:lnTo>
                    <a:pt x="1434" y="880"/>
                  </a:lnTo>
                  <a:cubicBezTo>
                    <a:pt x="1219" y="1049"/>
                    <a:pt x="1025" y="1246"/>
                    <a:pt x="860" y="1466"/>
                  </a:cubicBezTo>
                  <a:lnTo>
                    <a:pt x="571" y="1444"/>
                  </a:lnTo>
                  <a:lnTo>
                    <a:pt x="318" y="1890"/>
                  </a:lnTo>
                  <a:lnTo>
                    <a:pt x="471" y="2151"/>
                  </a:lnTo>
                  <a:cubicBezTo>
                    <a:pt x="368" y="2402"/>
                    <a:pt x="298" y="2670"/>
                    <a:pt x="263" y="2950"/>
                  </a:cubicBezTo>
                  <a:lnTo>
                    <a:pt x="1" y="3078"/>
                  </a:lnTo>
                  <a:lnTo>
                    <a:pt x="2" y="3592"/>
                  </a:lnTo>
                  <a:lnTo>
                    <a:pt x="264" y="3741"/>
                  </a:lnTo>
                  <a:cubicBezTo>
                    <a:pt x="300" y="4021"/>
                    <a:pt x="373" y="4289"/>
                    <a:pt x="477" y="4539"/>
                  </a:cubicBezTo>
                  <a:lnTo>
                    <a:pt x="313" y="4781"/>
                  </a:lnTo>
                  <a:lnTo>
                    <a:pt x="568" y="5227"/>
                  </a:lnTo>
                  <a:lnTo>
                    <a:pt x="869" y="5222"/>
                  </a:lnTo>
                  <a:cubicBezTo>
                    <a:pt x="1035" y="5441"/>
                    <a:pt x="1229" y="5638"/>
                    <a:pt x="1447" y="5806"/>
                  </a:cubicBezTo>
                  <a:lnTo>
                    <a:pt x="1425" y="6098"/>
                  </a:lnTo>
                  <a:lnTo>
                    <a:pt x="1865" y="6355"/>
                  </a:lnTo>
                  <a:lnTo>
                    <a:pt x="2122" y="6199"/>
                  </a:lnTo>
                  <a:cubicBezTo>
                    <a:pt x="2370" y="6304"/>
                    <a:pt x="2634" y="6376"/>
                    <a:pt x="2910" y="6411"/>
                  </a:cubicBezTo>
                  <a:lnTo>
                    <a:pt x="3036" y="6676"/>
                  </a:lnTo>
                  <a:lnTo>
                    <a:pt x="3544" y="6675"/>
                  </a:lnTo>
                  <a:lnTo>
                    <a:pt x="3691" y="6409"/>
                  </a:lnTo>
                  <a:cubicBezTo>
                    <a:pt x="3966" y="6372"/>
                    <a:pt x="4230" y="6300"/>
                    <a:pt x="4478" y="6193"/>
                  </a:cubicBezTo>
                  <a:lnTo>
                    <a:pt x="4716" y="6359"/>
                  </a:lnTo>
                  <a:lnTo>
                    <a:pt x="5156" y="6101"/>
                  </a:lnTo>
                  <a:lnTo>
                    <a:pt x="5151" y="5796"/>
                  </a:lnTo>
                  <a:cubicBezTo>
                    <a:pt x="5368" y="5627"/>
                    <a:pt x="5561" y="5431"/>
                    <a:pt x="5726" y="5210"/>
                  </a:cubicBezTo>
                  <a:lnTo>
                    <a:pt x="6016" y="5233"/>
                  </a:lnTo>
                  <a:lnTo>
                    <a:pt x="6269" y="4787"/>
                  </a:lnTo>
                  <a:lnTo>
                    <a:pt x="6115" y="4526"/>
                  </a:lnTo>
                  <a:cubicBezTo>
                    <a:pt x="6218" y="4274"/>
                    <a:pt x="6289" y="4006"/>
                    <a:pt x="6323" y="3727"/>
                  </a:cubicBezTo>
                  <a:lnTo>
                    <a:pt x="6585" y="3599"/>
                  </a:lnTo>
                  <a:lnTo>
                    <a:pt x="6584" y="3084"/>
                  </a:lnTo>
                  <a:lnTo>
                    <a:pt x="6321" y="2936"/>
                  </a:lnTo>
                  <a:cubicBezTo>
                    <a:pt x="6286" y="2656"/>
                    <a:pt x="6214" y="2388"/>
                    <a:pt x="6109" y="2137"/>
                  </a:cubicBezTo>
                  <a:lnTo>
                    <a:pt x="6272" y="1895"/>
                  </a:lnTo>
                  <a:lnTo>
                    <a:pt x="6018" y="1449"/>
                  </a:lnTo>
                  <a:lnTo>
                    <a:pt x="5717" y="1454"/>
                  </a:lnTo>
                  <a:cubicBezTo>
                    <a:pt x="5551" y="1235"/>
                    <a:pt x="5356" y="1038"/>
                    <a:pt x="5140" y="871"/>
                  </a:cubicBezTo>
                  <a:lnTo>
                    <a:pt x="5162" y="578"/>
                  </a:lnTo>
                  <a:lnTo>
                    <a:pt x="4722" y="321"/>
                  </a:lnTo>
                  <a:lnTo>
                    <a:pt x="4464" y="477"/>
                  </a:lnTo>
                  <a:cubicBezTo>
                    <a:pt x="4216" y="373"/>
                    <a:pt x="3952" y="301"/>
                    <a:pt x="3676" y="266"/>
                  </a:cubicBezTo>
                  <a:lnTo>
                    <a:pt x="3550"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a:off x="1745687" y="2599168"/>
              <a:ext cx="429658" cy="435564"/>
            </a:xfrm>
            <a:custGeom>
              <a:avLst/>
              <a:gdLst/>
              <a:ahLst/>
              <a:cxnLst/>
              <a:rect l="l" t="t" r="r" b="b"/>
              <a:pathLst>
                <a:path w="5093" h="5163" extrusionOk="0">
                  <a:moveTo>
                    <a:pt x="2546" y="1271"/>
                  </a:moveTo>
                  <a:cubicBezTo>
                    <a:pt x="3259" y="1271"/>
                    <a:pt x="3838" y="1858"/>
                    <a:pt x="3838" y="2581"/>
                  </a:cubicBezTo>
                  <a:cubicBezTo>
                    <a:pt x="3838" y="3305"/>
                    <a:pt x="3259" y="3891"/>
                    <a:pt x="2546" y="3891"/>
                  </a:cubicBezTo>
                  <a:cubicBezTo>
                    <a:pt x="1833" y="3891"/>
                    <a:pt x="1254" y="3305"/>
                    <a:pt x="1254" y="2581"/>
                  </a:cubicBezTo>
                  <a:cubicBezTo>
                    <a:pt x="1254" y="1858"/>
                    <a:pt x="1833" y="1271"/>
                    <a:pt x="2546" y="1271"/>
                  </a:cubicBezTo>
                  <a:close/>
                  <a:moveTo>
                    <a:pt x="2744" y="0"/>
                  </a:moveTo>
                  <a:lnTo>
                    <a:pt x="2352" y="1"/>
                  </a:lnTo>
                  <a:lnTo>
                    <a:pt x="2239" y="207"/>
                  </a:lnTo>
                  <a:cubicBezTo>
                    <a:pt x="2026" y="235"/>
                    <a:pt x="1821" y="291"/>
                    <a:pt x="1629" y="373"/>
                  </a:cubicBezTo>
                  <a:lnTo>
                    <a:pt x="1445" y="245"/>
                  </a:lnTo>
                  <a:lnTo>
                    <a:pt x="1105" y="444"/>
                  </a:lnTo>
                  <a:lnTo>
                    <a:pt x="1109" y="680"/>
                  </a:lnTo>
                  <a:cubicBezTo>
                    <a:pt x="941" y="810"/>
                    <a:pt x="792" y="963"/>
                    <a:pt x="665" y="1133"/>
                  </a:cubicBezTo>
                  <a:lnTo>
                    <a:pt x="440" y="1116"/>
                  </a:lnTo>
                  <a:lnTo>
                    <a:pt x="245" y="1461"/>
                  </a:lnTo>
                  <a:lnTo>
                    <a:pt x="363" y="1663"/>
                  </a:lnTo>
                  <a:cubicBezTo>
                    <a:pt x="284" y="1857"/>
                    <a:pt x="229" y="2065"/>
                    <a:pt x="203" y="2282"/>
                  </a:cubicBezTo>
                  <a:lnTo>
                    <a:pt x="0" y="2379"/>
                  </a:lnTo>
                  <a:lnTo>
                    <a:pt x="1" y="2778"/>
                  </a:lnTo>
                  <a:lnTo>
                    <a:pt x="204" y="2893"/>
                  </a:lnTo>
                  <a:cubicBezTo>
                    <a:pt x="231" y="3109"/>
                    <a:pt x="287" y="3316"/>
                    <a:pt x="368" y="3510"/>
                  </a:cubicBezTo>
                  <a:lnTo>
                    <a:pt x="242" y="3698"/>
                  </a:lnTo>
                  <a:lnTo>
                    <a:pt x="438" y="4042"/>
                  </a:lnTo>
                  <a:lnTo>
                    <a:pt x="672" y="4038"/>
                  </a:lnTo>
                  <a:cubicBezTo>
                    <a:pt x="800" y="4208"/>
                    <a:pt x="950" y="4360"/>
                    <a:pt x="1118" y="4489"/>
                  </a:cubicBezTo>
                  <a:lnTo>
                    <a:pt x="1101" y="4716"/>
                  </a:lnTo>
                  <a:lnTo>
                    <a:pt x="1442" y="4914"/>
                  </a:lnTo>
                  <a:lnTo>
                    <a:pt x="1640" y="4794"/>
                  </a:lnTo>
                  <a:cubicBezTo>
                    <a:pt x="1832" y="4875"/>
                    <a:pt x="2037" y="4930"/>
                    <a:pt x="2250" y="4957"/>
                  </a:cubicBezTo>
                  <a:lnTo>
                    <a:pt x="2347" y="5162"/>
                  </a:lnTo>
                  <a:lnTo>
                    <a:pt x="2740" y="5162"/>
                  </a:lnTo>
                  <a:lnTo>
                    <a:pt x="2853" y="4956"/>
                  </a:lnTo>
                  <a:cubicBezTo>
                    <a:pt x="3067" y="4928"/>
                    <a:pt x="3271" y="4871"/>
                    <a:pt x="3462" y="4789"/>
                  </a:cubicBezTo>
                  <a:lnTo>
                    <a:pt x="3647" y="4918"/>
                  </a:lnTo>
                  <a:lnTo>
                    <a:pt x="3987" y="4718"/>
                  </a:lnTo>
                  <a:lnTo>
                    <a:pt x="3983" y="4482"/>
                  </a:lnTo>
                  <a:cubicBezTo>
                    <a:pt x="4151" y="4352"/>
                    <a:pt x="4300" y="4200"/>
                    <a:pt x="4428" y="4029"/>
                  </a:cubicBezTo>
                  <a:lnTo>
                    <a:pt x="4651" y="4046"/>
                  </a:lnTo>
                  <a:lnTo>
                    <a:pt x="4848" y="3701"/>
                  </a:lnTo>
                  <a:lnTo>
                    <a:pt x="4729" y="3500"/>
                  </a:lnTo>
                  <a:cubicBezTo>
                    <a:pt x="4808" y="3305"/>
                    <a:pt x="4863" y="3098"/>
                    <a:pt x="4890" y="2881"/>
                  </a:cubicBezTo>
                  <a:lnTo>
                    <a:pt x="5092" y="2783"/>
                  </a:lnTo>
                  <a:lnTo>
                    <a:pt x="5091" y="2385"/>
                  </a:lnTo>
                  <a:lnTo>
                    <a:pt x="4888" y="2269"/>
                  </a:lnTo>
                  <a:cubicBezTo>
                    <a:pt x="4861" y="2054"/>
                    <a:pt x="4805" y="1846"/>
                    <a:pt x="4725" y="1652"/>
                  </a:cubicBezTo>
                  <a:lnTo>
                    <a:pt x="4850" y="1465"/>
                  </a:lnTo>
                  <a:lnTo>
                    <a:pt x="4654" y="1120"/>
                  </a:lnTo>
                  <a:lnTo>
                    <a:pt x="4421" y="1124"/>
                  </a:lnTo>
                  <a:cubicBezTo>
                    <a:pt x="4292" y="954"/>
                    <a:pt x="4142" y="802"/>
                    <a:pt x="3975" y="673"/>
                  </a:cubicBezTo>
                  <a:lnTo>
                    <a:pt x="3991" y="446"/>
                  </a:lnTo>
                  <a:lnTo>
                    <a:pt x="3651" y="248"/>
                  </a:lnTo>
                  <a:lnTo>
                    <a:pt x="3452" y="369"/>
                  </a:lnTo>
                  <a:cubicBezTo>
                    <a:pt x="3260" y="287"/>
                    <a:pt x="3055" y="232"/>
                    <a:pt x="2842" y="205"/>
                  </a:cubicBezTo>
                  <a:lnTo>
                    <a:pt x="274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p:nvPr/>
          </p:nvSpPr>
          <p:spPr>
            <a:xfrm>
              <a:off x="2585695" y="1517466"/>
              <a:ext cx="475720" cy="570544"/>
            </a:xfrm>
            <a:custGeom>
              <a:avLst/>
              <a:gdLst/>
              <a:ahLst/>
              <a:cxnLst/>
              <a:rect l="l" t="t" r="r" b="b"/>
              <a:pathLst>
                <a:path w="5639" h="6763" fill="none" extrusionOk="0">
                  <a:moveTo>
                    <a:pt x="0" y="5417"/>
                  </a:moveTo>
                  <a:cubicBezTo>
                    <a:pt x="1124" y="6663"/>
                    <a:pt x="3046" y="6762"/>
                    <a:pt x="4292" y="5639"/>
                  </a:cubicBezTo>
                  <a:cubicBezTo>
                    <a:pt x="5539" y="4515"/>
                    <a:pt x="5638" y="2593"/>
                    <a:pt x="4514" y="1347"/>
                  </a:cubicBezTo>
                  <a:cubicBezTo>
                    <a:pt x="3391" y="100"/>
                    <a:pt x="1469" y="1"/>
                    <a:pt x="222" y="1125"/>
                  </a:cubicBez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2583501" y="1969399"/>
              <a:ext cx="65128" cy="67996"/>
            </a:xfrm>
            <a:custGeom>
              <a:avLst/>
              <a:gdLst/>
              <a:ahLst/>
              <a:cxnLst/>
              <a:rect l="l" t="t" r="r" b="b"/>
              <a:pathLst>
                <a:path w="772" h="806" fill="none" extrusionOk="0">
                  <a:moveTo>
                    <a:pt x="105" y="806"/>
                  </a:moveTo>
                  <a:cubicBezTo>
                    <a:pt x="67" y="593"/>
                    <a:pt x="20" y="278"/>
                    <a:pt x="0" y="63"/>
                  </a:cubicBezTo>
                  <a:cubicBezTo>
                    <a:pt x="211" y="35"/>
                    <a:pt x="559" y="1"/>
                    <a:pt x="772" y="6"/>
                  </a:cubicBezTo>
                </a:path>
              </a:pathLst>
            </a:custGeom>
            <a:noFill/>
            <a:ln w="9525" cap="rnd" cmpd="sng">
              <a:solidFill>
                <a:srgbClr val="7E6CF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a:off x="3219096" y="3816695"/>
              <a:ext cx="364699" cy="463403"/>
            </a:xfrm>
            <a:custGeom>
              <a:avLst/>
              <a:gdLst/>
              <a:ahLst/>
              <a:cxnLst/>
              <a:rect l="l" t="t" r="r" b="b"/>
              <a:pathLst>
                <a:path w="4323" h="5493" extrusionOk="0">
                  <a:moveTo>
                    <a:pt x="1319" y="1"/>
                  </a:moveTo>
                  <a:lnTo>
                    <a:pt x="0" y="2523"/>
                  </a:lnTo>
                  <a:lnTo>
                    <a:pt x="2328" y="2523"/>
                  </a:lnTo>
                  <a:lnTo>
                    <a:pt x="1417" y="5492"/>
                  </a:lnTo>
                  <a:lnTo>
                    <a:pt x="4322" y="1762"/>
                  </a:lnTo>
                  <a:lnTo>
                    <a:pt x="2540" y="1762"/>
                  </a:lnTo>
                  <a:lnTo>
                    <a:pt x="35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p:nvPr/>
          </p:nvSpPr>
          <p:spPr>
            <a:xfrm>
              <a:off x="3788972" y="3149637"/>
              <a:ext cx="369255" cy="369255"/>
            </a:xfrm>
            <a:custGeom>
              <a:avLst/>
              <a:gdLst/>
              <a:ahLst/>
              <a:cxnLst/>
              <a:rect l="l" t="t" r="r" b="b"/>
              <a:pathLst>
                <a:path w="4377" h="4377" extrusionOk="0">
                  <a:moveTo>
                    <a:pt x="2799" y="1"/>
                  </a:moveTo>
                  <a:cubicBezTo>
                    <a:pt x="2565" y="1"/>
                    <a:pt x="2375" y="190"/>
                    <a:pt x="2375" y="425"/>
                  </a:cubicBezTo>
                  <a:cubicBezTo>
                    <a:pt x="2375" y="522"/>
                    <a:pt x="2409" y="611"/>
                    <a:pt x="2464" y="683"/>
                  </a:cubicBezTo>
                  <a:cubicBezTo>
                    <a:pt x="2488" y="724"/>
                    <a:pt x="2602" y="935"/>
                    <a:pt x="2459" y="1091"/>
                  </a:cubicBezTo>
                  <a:lnTo>
                    <a:pt x="1090" y="1091"/>
                  </a:lnTo>
                  <a:lnTo>
                    <a:pt x="1090" y="2391"/>
                  </a:lnTo>
                  <a:cubicBezTo>
                    <a:pt x="1033" y="2444"/>
                    <a:pt x="968" y="2461"/>
                    <a:pt x="906" y="2461"/>
                  </a:cubicBezTo>
                  <a:cubicBezTo>
                    <a:pt x="783" y="2461"/>
                    <a:pt x="674" y="2391"/>
                    <a:pt x="674" y="2391"/>
                  </a:cubicBezTo>
                  <a:cubicBezTo>
                    <a:pt x="604" y="2340"/>
                    <a:pt x="519" y="2309"/>
                    <a:pt x="425" y="2309"/>
                  </a:cubicBezTo>
                  <a:cubicBezTo>
                    <a:pt x="191" y="2309"/>
                    <a:pt x="1" y="2499"/>
                    <a:pt x="1" y="2733"/>
                  </a:cubicBezTo>
                  <a:cubicBezTo>
                    <a:pt x="1" y="2968"/>
                    <a:pt x="191" y="3157"/>
                    <a:pt x="425" y="3157"/>
                  </a:cubicBezTo>
                  <a:cubicBezTo>
                    <a:pt x="523" y="3157"/>
                    <a:pt x="611" y="3123"/>
                    <a:pt x="683" y="3068"/>
                  </a:cubicBezTo>
                  <a:cubicBezTo>
                    <a:pt x="708" y="3053"/>
                    <a:pt x="801" y="3002"/>
                    <a:pt x="905" y="3002"/>
                  </a:cubicBezTo>
                  <a:cubicBezTo>
                    <a:pt x="967" y="3002"/>
                    <a:pt x="1033" y="3020"/>
                    <a:pt x="1090" y="3073"/>
                  </a:cubicBezTo>
                  <a:lnTo>
                    <a:pt x="1090" y="4376"/>
                  </a:lnTo>
                  <a:lnTo>
                    <a:pt x="2393" y="4376"/>
                  </a:lnTo>
                  <a:cubicBezTo>
                    <a:pt x="2536" y="4222"/>
                    <a:pt x="2423" y="4009"/>
                    <a:pt x="2398" y="3968"/>
                  </a:cubicBezTo>
                  <a:cubicBezTo>
                    <a:pt x="2343" y="3897"/>
                    <a:pt x="2309" y="3809"/>
                    <a:pt x="2309" y="3711"/>
                  </a:cubicBezTo>
                  <a:cubicBezTo>
                    <a:pt x="2309" y="3477"/>
                    <a:pt x="2499" y="3286"/>
                    <a:pt x="2734" y="3286"/>
                  </a:cubicBezTo>
                  <a:cubicBezTo>
                    <a:pt x="2968" y="3286"/>
                    <a:pt x="3158" y="3477"/>
                    <a:pt x="3158" y="3711"/>
                  </a:cubicBezTo>
                  <a:cubicBezTo>
                    <a:pt x="3158" y="3804"/>
                    <a:pt x="3127" y="3890"/>
                    <a:pt x="3076" y="3960"/>
                  </a:cubicBezTo>
                  <a:cubicBezTo>
                    <a:pt x="3076" y="3960"/>
                    <a:pt x="2917" y="4204"/>
                    <a:pt x="3076" y="4376"/>
                  </a:cubicBezTo>
                  <a:lnTo>
                    <a:pt x="4376" y="4376"/>
                  </a:lnTo>
                  <a:lnTo>
                    <a:pt x="4376" y="3073"/>
                  </a:lnTo>
                  <a:cubicBezTo>
                    <a:pt x="4319" y="3020"/>
                    <a:pt x="4253" y="3002"/>
                    <a:pt x="4192" y="3002"/>
                  </a:cubicBezTo>
                  <a:cubicBezTo>
                    <a:pt x="4088" y="3002"/>
                    <a:pt x="3995" y="3053"/>
                    <a:pt x="3969" y="3068"/>
                  </a:cubicBezTo>
                  <a:cubicBezTo>
                    <a:pt x="3898" y="3123"/>
                    <a:pt x="3809" y="3157"/>
                    <a:pt x="3712" y="3157"/>
                  </a:cubicBezTo>
                  <a:cubicBezTo>
                    <a:pt x="3477" y="3157"/>
                    <a:pt x="3287" y="2968"/>
                    <a:pt x="3287" y="2733"/>
                  </a:cubicBezTo>
                  <a:cubicBezTo>
                    <a:pt x="3287" y="2499"/>
                    <a:pt x="3477" y="2309"/>
                    <a:pt x="3712" y="2309"/>
                  </a:cubicBezTo>
                  <a:cubicBezTo>
                    <a:pt x="3804" y="2309"/>
                    <a:pt x="3890" y="2340"/>
                    <a:pt x="3960" y="2391"/>
                  </a:cubicBezTo>
                  <a:cubicBezTo>
                    <a:pt x="3960" y="2391"/>
                    <a:pt x="4069" y="2461"/>
                    <a:pt x="4192" y="2461"/>
                  </a:cubicBezTo>
                  <a:cubicBezTo>
                    <a:pt x="4253" y="2461"/>
                    <a:pt x="4319" y="2444"/>
                    <a:pt x="4376" y="2391"/>
                  </a:cubicBezTo>
                  <a:lnTo>
                    <a:pt x="4376" y="1091"/>
                  </a:lnTo>
                  <a:lnTo>
                    <a:pt x="3142" y="1091"/>
                  </a:lnTo>
                  <a:cubicBezTo>
                    <a:pt x="2983" y="919"/>
                    <a:pt x="3142" y="674"/>
                    <a:pt x="3142" y="674"/>
                  </a:cubicBezTo>
                  <a:lnTo>
                    <a:pt x="3141" y="674"/>
                  </a:lnTo>
                  <a:cubicBezTo>
                    <a:pt x="3193" y="604"/>
                    <a:pt x="3224" y="519"/>
                    <a:pt x="3224" y="425"/>
                  </a:cubicBezTo>
                  <a:cubicBezTo>
                    <a:pt x="3224" y="190"/>
                    <a:pt x="3034" y="1"/>
                    <a:pt x="279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2867216" y="832945"/>
              <a:ext cx="277300" cy="369255"/>
            </a:xfrm>
            <a:custGeom>
              <a:avLst/>
              <a:gdLst/>
              <a:ahLst/>
              <a:cxnLst/>
              <a:rect l="l" t="t" r="r" b="b"/>
              <a:pathLst>
                <a:path w="3287" h="4377" extrusionOk="0">
                  <a:moveTo>
                    <a:pt x="1709" y="1"/>
                  </a:moveTo>
                  <a:cubicBezTo>
                    <a:pt x="1475" y="1"/>
                    <a:pt x="1285" y="190"/>
                    <a:pt x="1285" y="425"/>
                  </a:cubicBezTo>
                  <a:cubicBezTo>
                    <a:pt x="1285" y="522"/>
                    <a:pt x="1319" y="611"/>
                    <a:pt x="1374" y="683"/>
                  </a:cubicBezTo>
                  <a:cubicBezTo>
                    <a:pt x="1398" y="724"/>
                    <a:pt x="1513" y="935"/>
                    <a:pt x="1369" y="1091"/>
                  </a:cubicBezTo>
                  <a:lnTo>
                    <a:pt x="0" y="1091"/>
                  </a:lnTo>
                  <a:lnTo>
                    <a:pt x="0" y="2393"/>
                  </a:lnTo>
                  <a:cubicBezTo>
                    <a:pt x="58" y="2446"/>
                    <a:pt x="123" y="2464"/>
                    <a:pt x="185" y="2464"/>
                  </a:cubicBezTo>
                  <a:cubicBezTo>
                    <a:pt x="289" y="2464"/>
                    <a:pt x="382" y="2413"/>
                    <a:pt x="408" y="2399"/>
                  </a:cubicBezTo>
                  <a:cubicBezTo>
                    <a:pt x="480" y="2344"/>
                    <a:pt x="568" y="2309"/>
                    <a:pt x="666" y="2309"/>
                  </a:cubicBezTo>
                  <a:cubicBezTo>
                    <a:pt x="900" y="2309"/>
                    <a:pt x="1090" y="2499"/>
                    <a:pt x="1090" y="2734"/>
                  </a:cubicBezTo>
                  <a:cubicBezTo>
                    <a:pt x="1090" y="2968"/>
                    <a:pt x="900" y="3158"/>
                    <a:pt x="666" y="3158"/>
                  </a:cubicBezTo>
                  <a:cubicBezTo>
                    <a:pt x="572" y="3158"/>
                    <a:pt x="487" y="3127"/>
                    <a:pt x="417" y="3076"/>
                  </a:cubicBezTo>
                  <a:cubicBezTo>
                    <a:pt x="417" y="3076"/>
                    <a:pt x="308" y="3005"/>
                    <a:pt x="185" y="3005"/>
                  </a:cubicBezTo>
                  <a:cubicBezTo>
                    <a:pt x="123" y="3005"/>
                    <a:pt x="58" y="3023"/>
                    <a:pt x="0" y="3076"/>
                  </a:cubicBezTo>
                  <a:lnTo>
                    <a:pt x="0" y="4376"/>
                  </a:lnTo>
                  <a:lnTo>
                    <a:pt x="1303" y="4376"/>
                  </a:lnTo>
                  <a:cubicBezTo>
                    <a:pt x="1446" y="4222"/>
                    <a:pt x="1333" y="4009"/>
                    <a:pt x="1308" y="3968"/>
                  </a:cubicBezTo>
                  <a:cubicBezTo>
                    <a:pt x="1253" y="3897"/>
                    <a:pt x="1219" y="3809"/>
                    <a:pt x="1219" y="3711"/>
                  </a:cubicBezTo>
                  <a:cubicBezTo>
                    <a:pt x="1219" y="3477"/>
                    <a:pt x="1409" y="3286"/>
                    <a:pt x="1644" y="3286"/>
                  </a:cubicBezTo>
                  <a:cubicBezTo>
                    <a:pt x="1878" y="3286"/>
                    <a:pt x="2068" y="3477"/>
                    <a:pt x="2068" y="3711"/>
                  </a:cubicBezTo>
                  <a:cubicBezTo>
                    <a:pt x="2068" y="3804"/>
                    <a:pt x="2037" y="3890"/>
                    <a:pt x="1986" y="3961"/>
                  </a:cubicBezTo>
                  <a:cubicBezTo>
                    <a:pt x="1986" y="3961"/>
                    <a:pt x="1827" y="4204"/>
                    <a:pt x="1986" y="4376"/>
                  </a:cubicBezTo>
                  <a:lnTo>
                    <a:pt x="3287" y="4376"/>
                  </a:lnTo>
                  <a:lnTo>
                    <a:pt x="3287" y="3073"/>
                  </a:lnTo>
                  <a:cubicBezTo>
                    <a:pt x="3229" y="3020"/>
                    <a:pt x="3164" y="3003"/>
                    <a:pt x="3102" y="3003"/>
                  </a:cubicBezTo>
                  <a:cubicBezTo>
                    <a:pt x="2998" y="3003"/>
                    <a:pt x="2905" y="3053"/>
                    <a:pt x="2879" y="3068"/>
                  </a:cubicBezTo>
                  <a:cubicBezTo>
                    <a:pt x="2808" y="3123"/>
                    <a:pt x="2718" y="3158"/>
                    <a:pt x="2622" y="3158"/>
                  </a:cubicBezTo>
                  <a:cubicBezTo>
                    <a:pt x="2387" y="3158"/>
                    <a:pt x="2197" y="2968"/>
                    <a:pt x="2197" y="2734"/>
                  </a:cubicBezTo>
                  <a:cubicBezTo>
                    <a:pt x="2197" y="2499"/>
                    <a:pt x="2387" y="2309"/>
                    <a:pt x="2622" y="2309"/>
                  </a:cubicBezTo>
                  <a:cubicBezTo>
                    <a:pt x="2715" y="2309"/>
                    <a:pt x="2801" y="2340"/>
                    <a:pt x="2870" y="2392"/>
                  </a:cubicBezTo>
                  <a:lnTo>
                    <a:pt x="2870" y="2391"/>
                  </a:lnTo>
                  <a:cubicBezTo>
                    <a:pt x="2870" y="2391"/>
                    <a:pt x="2979" y="2461"/>
                    <a:pt x="3102" y="2461"/>
                  </a:cubicBezTo>
                  <a:cubicBezTo>
                    <a:pt x="3164" y="2461"/>
                    <a:pt x="3230" y="2444"/>
                    <a:pt x="3287" y="2391"/>
                  </a:cubicBezTo>
                  <a:lnTo>
                    <a:pt x="3287" y="1091"/>
                  </a:lnTo>
                  <a:lnTo>
                    <a:pt x="2052" y="1091"/>
                  </a:lnTo>
                  <a:cubicBezTo>
                    <a:pt x="1892" y="919"/>
                    <a:pt x="2052" y="674"/>
                    <a:pt x="2052" y="674"/>
                  </a:cubicBezTo>
                  <a:lnTo>
                    <a:pt x="2051" y="674"/>
                  </a:lnTo>
                  <a:cubicBezTo>
                    <a:pt x="2103" y="604"/>
                    <a:pt x="2133" y="519"/>
                    <a:pt x="2133" y="425"/>
                  </a:cubicBezTo>
                  <a:cubicBezTo>
                    <a:pt x="2133" y="190"/>
                    <a:pt x="1944" y="1"/>
                    <a:pt x="17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a:off x="3574773" y="1202793"/>
              <a:ext cx="366133" cy="366049"/>
            </a:xfrm>
            <a:custGeom>
              <a:avLst/>
              <a:gdLst/>
              <a:ahLst/>
              <a:cxnLst/>
              <a:rect l="l" t="t" r="r" b="b"/>
              <a:pathLst>
                <a:path w="4340" h="4339" extrusionOk="0">
                  <a:moveTo>
                    <a:pt x="1589" y="0"/>
                  </a:moveTo>
                  <a:lnTo>
                    <a:pt x="1589" y="1588"/>
                  </a:lnTo>
                  <a:lnTo>
                    <a:pt x="1" y="1588"/>
                  </a:lnTo>
                  <a:lnTo>
                    <a:pt x="1" y="2750"/>
                  </a:lnTo>
                  <a:lnTo>
                    <a:pt x="1589" y="2750"/>
                  </a:lnTo>
                  <a:lnTo>
                    <a:pt x="1589" y="4339"/>
                  </a:lnTo>
                  <a:lnTo>
                    <a:pt x="2751" y="4339"/>
                  </a:lnTo>
                  <a:lnTo>
                    <a:pt x="2751" y="2750"/>
                  </a:lnTo>
                  <a:lnTo>
                    <a:pt x="4339" y="2750"/>
                  </a:lnTo>
                  <a:lnTo>
                    <a:pt x="4339" y="1588"/>
                  </a:lnTo>
                  <a:lnTo>
                    <a:pt x="2751" y="1588"/>
                  </a:lnTo>
                  <a:lnTo>
                    <a:pt x="275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p:nvPr/>
          </p:nvSpPr>
          <p:spPr>
            <a:xfrm>
              <a:off x="3995157" y="1029764"/>
              <a:ext cx="208291" cy="208375"/>
            </a:xfrm>
            <a:custGeom>
              <a:avLst/>
              <a:gdLst/>
              <a:ahLst/>
              <a:cxnLst/>
              <a:rect l="l" t="t" r="r" b="b"/>
              <a:pathLst>
                <a:path w="2469" h="2470" extrusionOk="0">
                  <a:moveTo>
                    <a:pt x="904" y="1"/>
                  </a:moveTo>
                  <a:lnTo>
                    <a:pt x="904" y="905"/>
                  </a:lnTo>
                  <a:lnTo>
                    <a:pt x="1" y="905"/>
                  </a:lnTo>
                  <a:lnTo>
                    <a:pt x="1" y="1566"/>
                  </a:lnTo>
                  <a:lnTo>
                    <a:pt x="904" y="1566"/>
                  </a:lnTo>
                  <a:lnTo>
                    <a:pt x="904" y="2469"/>
                  </a:lnTo>
                  <a:lnTo>
                    <a:pt x="1565" y="2469"/>
                  </a:lnTo>
                  <a:lnTo>
                    <a:pt x="1565" y="1566"/>
                  </a:lnTo>
                  <a:lnTo>
                    <a:pt x="2468" y="1566"/>
                  </a:lnTo>
                  <a:lnTo>
                    <a:pt x="2468" y="905"/>
                  </a:lnTo>
                  <a:lnTo>
                    <a:pt x="1565" y="905"/>
                  </a:lnTo>
                  <a:lnTo>
                    <a:pt x="15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4049571" y="1824885"/>
              <a:ext cx="99379" cy="99379"/>
            </a:xfrm>
            <a:custGeom>
              <a:avLst/>
              <a:gdLst/>
              <a:ahLst/>
              <a:cxnLst/>
              <a:rect l="l" t="t" r="r" b="b"/>
              <a:pathLst>
                <a:path w="1178" h="1178" fill="none" extrusionOk="0">
                  <a:moveTo>
                    <a:pt x="1178" y="589"/>
                  </a:moveTo>
                  <a:cubicBezTo>
                    <a:pt x="1178" y="264"/>
                    <a:pt x="914" y="1"/>
                    <a:pt x="589" y="1"/>
                  </a:cubicBezTo>
                  <a:cubicBezTo>
                    <a:pt x="265" y="1"/>
                    <a:pt x="1" y="264"/>
                    <a:pt x="1" y="589"/>
                  </a:cubicBezTo>
                  <a:cubicBezTo>
                    <a:pt x="1" y="914"/>
                    <a:pt x="265" y="1178"/>
                    <a:pt x="589" y="1178"/>
                  </a:cubicBezTo>
                  <a:cubicBezTo>
                    <a:pt x="914" y="1178"/>
                    <a:pt x="1178" y="914"/>
                    <a:pt x="1178" y="589"/>
                  </a:cubicBezTo>
                  <a:close/>
                </a:path>
              </a:pathLst>
            </a:custGeom>
            <a:noFill/>
            <a:ln w="19050" cap="flat" cmpd="sng">
              <a:solidFill>
                <a:schemeClr val="accent2"/>
              </a:solidFill>
              <a:prstDash val="solid"/>
              <a:miter lim="87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a:off x="1016870" y="3258634"/>
              <a:ext cx="99379" cy="99379"/>
            </a:xfrm>
            <a:custGeom>
              <a:avLst/>
              <a:gdLst/>
              <a:ahLst/>
              <a:cxnLst/>
              <a:rect l="l" t="t" r="r" b="b"/>
              <a:pathLst>
                <a:path w="1178" h="1178" fill="none" extrusionOk="0">
                  <a:moveTo>
                    <a:pt x="1177" y="589"/>
                  </a:moveTo>
                  <a:cubicBezTo>
                    <a:pt x="1177" y="264"/>
                    <a:pt x="914" y="0"/>
                    <a:pt x="589" y="0"/>
                  </a:cubicBezTo>
                  <a:cubicBezTo>
                    <a:pt x="264" y="0"/>
                    <a:pt x="0" y="264"/>
                    <a:pt x="0" y="589"/>
                  </a:cubicBezTo>
                  <a:cubicBezTo>
                    <a:pt x="0" y="914"/>
                    <a:pt x="264" y="1177"/>
                    <a:pt x="589" y="1177"/>
                  </a:cubicBezTo>
                  <a:cubicBezTo>
                    <a:pt x="914" y="1177"/>
                    <a:pt x="1177" y="914"/>
                    <a:pt x="1177" y="589"/>
                  </a:cubicBezTo>
                  <a:close/>
                </a:path>
              </a:pathLst>
            </a:custGeom>
            <a:noFill/>
            <a:ln w="19050" cap="flat" cmpd="sng">
              <a:solidFill>
                <a:schemeClr val="accent2"/>
              </a:solidFill>
              <a:prstDash val="solid"/>
              <a:miter lim="87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p:nvPr/>
          </p:nvSpPr>
          <p:spPr>
            <a:xfrm>
              <a:off x="1829038" y="1258894"/>
              <a:ext cx="99379" cy="99379"/>
            </a:xfrm>
            <a:custGeom>
              <a:avLst/>
              <a:gdLst/>
              <a:ahLst/>
              <a:cxnLst/>
              <a:rect l="l" t="t" r="r" b="b"/>
              <a:pathLst>
                <a:path w="1178" h="1178" fill="none" extrusionOk="0">
                  <a:moveTo>
                    <a:pt x="1177" y="589"/>
                  </a:moveTo>
                  <a:cubicBezTo>
                    <a:pt x="1177" y="264"/>
                    <a:pt x="914" y="0"/>
                    <a:pt x="589" y="0"/>
                  </a:cubicBezTo>
                  <a:cubicBezTo>
                    <a:pt x="264" y="0"/>
                    <a:pt x="0" y="264"/>
                    <a:pt x="0" y="589"/>
                  </a:cubicBezTo>
                  <a:cubicBezTo>
                    <a:pt x="0" y="914"/>
                    <a:pt x="264" y="1177"/>
                    <a:pt x="589" y="1177"/>
                  </a:cubicBezTo>
                  <a:cubicBezTo>
                    <a:pt x="914" y="1177"/>
                    <a:pt x="1177" y="914"/>
                    <a:pt x="1177" y="589"/>
                  </a:cubicBezTo>
                  <a:close/>
                </a:path>
              </a:pathLst>
            </a:custGeom>
            <a:noFill/>
            <a:ln w="19050" cap="flat" cmpd="sng">
              <a:solidFill>
                <a:schemeClr val="accent2"/>
              </a:solidFill>
              <a:prstDash val="solid"/>
              <a:miter lim="87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1"/>
            <p:cNvSpPr/>
            <p:nvPr/>
          </p:nvSpPr>
          <p:spPr>
            <a:xfrm>
              <a:off x="293621" y="3710482"/>
              <a:ext cx="99295" cy="99295"/>
            </a:xfrm>
            <a:custGeom>
              <a:avLst/>
              <a:gdLst/>
              <a:ahLst/>
              <a:cxnLst/>
              <a:rect l="l" t="t" r="r" b="b"/>
              <a:pathLst>
                <a:path w="1177" h="1177" fill="none" extrusionOk="0">
                  <a:moveTo>
                    <a:pt x="1177" y="588"/>
                  </a:moveTo>
                  <a:cubicBezTo>
                    <a:pt x="1177" y="263"/>
                    <a:pt x="914" y="0"/>
                    <a:pt x="589" y="0"/>
                  </a:cubicBezTo>
                  <a:cubicBezTo>
                    <a:pt x="264" y="0"/>
                    <a:pt x="1" y="263"/>
                    <a:pt x="1" y="588"/>
                  </a:cubicBezTo>
                  <a:cubicBezTo>
                    <a:pt x="1" y="913"/>
                    <a:pt x="264" y="1176"/>
                    <a:pt x="589" y="1176"/>
                  </a:cubicBezTo>
                  <a:cubicBezTo>
                    <a:pt x="914" y="1176"/>
                    <a:pt x="1177" y="913"/>
                    <a:pt x="1177" y="588"/>
                  </a:cubicBezTo>
                  <a:close/>
                </a:path>
              </a:pathLst>
            </a:custGeom>
            <a:noFill/>
            <a:ln w="19050" cap="flat" cmpd="sng">
              <a:solidFill>
                <a:schemeClr val="accent2"/>
              </a:solidFill>
              <a:prstDash val="solid"/>
              <a:miter lim="87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a:off x="1246001" y="4366488"/>
              <a:ext cx="99295" cy="99379"/>
            </a:xfrm>
            <a:custGeom>
              <a:avLst/>
              <a:gdLst/>
              <a:ahLst/>
              <a:cxnLst/>
              <a:rect l="l" t="t" r="r" b="b"/>
              <a:pathLst>
                <a:path w="1177" h="1178" fill="none" extrusionOk="0">
                  <a:moveTo>
                    <a:pt x="1177" y="589"/>
                  </a:moveTo>
                  <a:cubicBezTo>
                    <a:pt x="1177" y="264"/>
                    <a:pt x="914" y="0"/>
                    <a:pt x="589" y="0"/>
                  </a:cubicBezTo>
                  <a:cubicBezTo>
                    <a:pt x="263" y="0"/>
                    <a:pt x="1" y="264"/>
                    <a:pt x="1" y="589"/>
                  </a:cubicBezTo>
                  <a:cubicBezTo>
                    <a:pt x="1" y="914"/>
                    <a:pt x="263" y="1177"/>
                    <a:pt x="589" y="1177"/>
                  </a:cubicBezTo>
                  <a:cubicBezTo>
                    <a:pt x="914" y="1177"/>
                    <a:pt x="1177" y="914"/>
                    <a:pt x="1177" y="589"/>
                  </a:cubicBezTo>
                  <a:close/>
                </a:path>
              </a:pathLst>
            </a:custGeom>
            <a:noFill/>
            <a:ln w="19050" cap="flat" cmpd="sng">
              <a:solidFill>
                <a:schemeClr val="accent2"/>
              </a:solidFill>
              <a:prstDash val="solid"/>
              <a:miter lim="87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p:nvPr/>
          </p:nvSpPr>
          <p:spPr>
            <a:xfrm>
              <a:off x="4216274" y="4289380"/>
              <a:ext cx="43868" cy="43615"/>
            </a:xfrm>
            <a:custGeom>
              <a:avLst/>
              <a:gdLst/>
              <a:ahLst/>
              <a:cxnLst/>
              <a:rect l="l" t="t" r="r" b="b"/>
              <a:pathLst>
                <a:path w="520" h="517" extrusionOk="0">
                  <a:moveTo>
                    <a:pt x="260" y="0"/>
                  </a:moveTo>
                  <a:cubicBezTo>
                    <a:pt x="195" y="0"/>
                    <a:pt x="125" y="29"/>
                    <a:pt x="79" y="75"/>
                  </a:cubicBezTo>
                  <a:cubicBezTo>
                    <a:pt x="53" y="99"/>
                    <a:pt x="35" y="127"/>
                    <a:pt x="24" y="158"/>
                  </a:cubicBezTo>
                  <a:cubicBezTo>
                    <a:pt x="9" y="190"/>
                    <a:pt x="1" y="223"/>
                    <a:pt x="3" y="258"/>
                  </a:cubicBezTo>
                  <a:cubicBezTo>
                    <a:pt x="5" y="325"/>
                    <a:pt x="28" y="394"/>
                    <a:pt x="79" y="440"/>
                  </a:cubicBezTo>
                  <a:cubicBezTo>
                    <a:pt x="128" y="486"/>
                    <a:pt x="190" y="516"/>
                    <a:pt x="260" y="516"/>
                  </a:cubicBezTo>
                  <a:cubicBezTo>
                    <a:pt x="326" y="516"/>
                    <a:pt x="396" y="487"/>
                    <a:pt x="443" y="440"/>
                  </a:cubicBezTo>
                  <a:cubicBezTo>
                    <a:pt x="468" y="417"/>
                    <a:pt x="486" y="389"/>
                    <a:pt x="496" y="357"/>
                  </a:cubicBezTo>
                  <a:cubicBezTo>
                    <a:pt x="512" y="327"/>
                    <a:pt x="519" y="293"/>
                    <a:pt x="519" y="258"/>
                  </a:cubicBezTo>
                  <a:cubicBezTo>
                    <a:pt x="515" y="191"/>
                    <a:pt x="493" y="122"/>
                    <a:pt x="443" y="75"/>
                  </a:cubicBezTo>
                  <a:cubicBezTo>
                    <a:pt x="393" y="29"/>
                    <a:pt x="330" y="0"/>
                    <a:pt x="260" y="0"/>
                  </a:cubicBezTo>
                  <a:close/>
                </a:path>
              </a:pathLst>
            </a:custGeom>
            <a:solidFill>
              <a:srgbClr val="70C2D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676126" y="1968893"/>
              <a:ext cx="43784" cy="43615"/>
            </a:xfrm>
            <a:custGeom>
              <a:avLst/>
              <a:gdLst/>
              <a:ahLst/>
              <a:cxnLst/>
              <a:rect l="l" t="t" r="r" b="b"/>
              <a:pathLst>
                <a:path w="519" h="517" extrusionOk="0">
                  <a:moveTo>
                    <a:pt x="260" y="1"/>
                  </a:moveTo>
                  <a:cubicBezTo>
                    <a:pt x="194" y="1"/>
                    <a:pt x="124" y="29"/>
                    <a:pt x="77" y="76"/>
                  </a:cubicBezTo>
                  <a:cubicBezTo>
                    <a:pt x="53" y="100"/>
                    <a:pt x="34" y="127"/>
                    <a:pt x="24" y="159"/>
                  </a:cubicBezTo>
                  <a:cubicBezTo>
                    <a:pt x="8" y="190"/>
                    <a:pt x="0" y="223"/>
                    <a:pt x="2" y="259"/>
                  </a:cubicBezTo>
                  <a:cubicBezTo>
                    <a:pt x="5" y="325"/>
                    <a:pt x="26" y="394"/>
                    <a:pt x="77" y="441"/>
                  </a:cubicBezTo>
                  <a:cubicBezTo>
                    <a:pt x="128" y="488"/>
                    <a:pt x="190" y="517"/>
                    <a:pt x="260" y="517"/>
                  </a:cubicBezTo>
                  <a:cubicBezTo>
                    <a:pt x="326" y="517"/>
                    <a:pt x="396" y="488"/>
                    <a:pt x="442" y="441"/>
                  </a:cubicBezTo>
                  <a:cubicBezTo>
                    <a:pt x="467" y="418"/>
                    <a:pt x="485" y="390"/>
                    <a:pt x="495" y="358"/>
                  </a:cubicBezTo>
                  <a:cubicBezTo>
                    <a:pt x="512" y="327"/>
                    <a:pt x="519" y="294"/>
                    <a:pt x="518" y="259"/>
                  </a:cubicBezTo>
                  <a:cubicBezTo>
                    <a:pt x="514" y="192"/>
                    <a:pt x="493" y="123"/>
                    <a:pt x="442" y="76"/>
                  </a:cubicBezTo>
                  <a:cubicBezTo>
                    <a:pt x="391" y="30"/>
                    <a:pt x="329" y="1"/>
                    <a:pt x="260" y="1"/>
                  </a:cubicBezTo>
                  <a:close/>
                </a:path>
              </a:pathLst>
            </a:custGeom>
            <a:solidFill>
              <a:srgbClr val="5038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
            <p:cNvSpPr/>
            <p:nvPr/>
          </p:nvSpPr>
          <p:spPr>
            <a:xfrm>
              <a:off x="575227" y="2041782"/>
              <a:ext cx="29443" cy="29105"/>
            </a:xfrm>
            <a:custGeom>
              <a:avLst/>
              <a:gdLst/>
              <a:ahLst/>
              <a:cxnLst/>
              <a:rect l="l" t="t" r="r" b="b"/>
              <a:pathLst>
                <a:path w="349" h="345" extrusionOk="0">
                  <a:moveTo>
                    <a:pt x="175" y="1"/>
                  </a:moveTo>
                  <a:cubicBezTo>
                    <a:pt x="130" y="1"/>
                    <a:pt x="84" y="20"/>
                    <a:pt x="52" y="51"/>
                  </a:cubicBezTo>
                  <a:cubicBezTo>
                    <a:pt x="23" y="80"/>
                    <a:pt x="0" y="129"/>
                    <a:pt x="3" y="173"/>
                  </a:cubicBezTo>
                  <a:cubicBezTo>
                    <a:pt x="6" y="265"/>
                    <a:pt x="78" y="345"/>
                    <a:pt x="175" y="345"/>
                  </a:cubicBezTo>
                  <a:cubicBezTo>
                    <a:pt x="218" y="345"/>
                    <a:pt x="265" y="326"/>
                    <a:pt x="296" y="294"/>
                  </a:cubicBezTo>
                  <a:cubicBezTo>
                    <a:pt x="326" y="265"/>
                    <a:pt x="348" y="216"/>
                    <a:pt x="347" y="173"/>
                  </a:cubicBezTo>
                  <a:cubicBezTo>
                    <a:pt x="342" y="79"/>
                    <a:pt x="271" y="1"/>
                    <a:pt x="175" y="1"/>
                  </a:cubicBezTo>
                  <a:close/>
                </a:path>
              </a:pathLst>
            </a:custGeom>
            <a:solidFill>
              <a:srgbClr val="4F97A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1"/>
            <p:cNvSpPr/>
            <p:nvPr/>
          </p:nvSpPr>
          <p:spPr>
            <a:xfrm>
              <a:off x="3603035" y="1049505"/>
              <a:ext cx="29358" cy="29105"/>
            </a:xfrm>
            <a:custGeom>
              <a:avLst/>
              <a:gdLst/>
              <a:ahLst/>
              <a:cxnLst/>
              <a:rect l="l" t="t" r="r" b="b"/>
              <a:pathLst>
                <a:path w="348" h="345" extrusionOk="0">
                  <a:moveTo>
                    <a:pt x="174" y="0"/>
                  </a:moveTo>
                  <a:cubicBezTo>
                    <a:pt x="129" y="0"/>
                    <a:pt x="83" y="19"/>
                    <a:pt x="53" y="51"/>
                  </a:cubicBezTo>
                  <a:cubicBezTo>
                    <a:pt x="22" y="80"/>
                    <a:pt x="0" y="129"/>
                    <a:pt x="2" y="172"/>
                  </a:cubicBezTo>
                  <a:cubicBezTo>
                    <a:pt x="6" y="265"/>
                    <a:pt x="78" y="344"/>
                    <a:pt x="174" y="344"/>
                  </a:cubicBezTo>
                  <a:cubicBezTo>
                    <a:pt x="218" y="344"/>
                    <a:pt x="264" y="325"/>
                    <a:pt x="295" y="293"/>
                  </a:cubicBezTo>
                  <a:cubicBezTo>
                    <a:pt x="325" y="264"/>
                    <a:pt x="348" y="215"/>
                    <a:pt x="346" y="172"/>
                  </a:cubicBezTo>
                  <a:cubicBezTo>
                    <a:pt x="342" y="79"/>
                    <a:pt x="270" y="0"/>
                    <a:pt x="174" y="0"/>
                  </a:cubicBezTo>
                  <a:close/>
                </a:path>
              </a:pathLst>
            </a:custGeom>
            <a:solidFill>
              <a:srgbClr val="70C2D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1"/>
            <p:cNvSpPr/>
            <p:nvPr/>
          </p:nvSpPr>
          <p:spPr>
            <a:xfrm>
              <a:off x="2553637" y="874199"/>
              <a:ext cx="43869" cy="43615"/>
            </a:xfrm>
            <a:custGeom>
              <a:avLst/>
              <a:gdLst/>
              <a:ahLst/>
              <a:cxnLst/>
              <a:rect l="l" t="t" r="r" b="b"/>
              <a:pathLst>
                <a:path w="520" h="517" extrusionOk="0">
                  <a:moveTo>
                    <a:pt x="260" y="1"/>
                  </a:moveTo>
                  <a:cubicBezTo>
                    <a:pt x="193" y="1"/>
                    <a:pt x="124" y="30"/>
                    <a:pt x="77" y="77"/>
                  </a:cubicBezTo>
                  <a:cubicBezTo>
                    <a:pt x="52" y="100"/>
                    <a:pt x="35" y="127"/>
                    <a:pt x="24" y="160"/>
                  </a:cubicBezTo>
                  <a:cubicBezTo>
                    <a:pt x="8" y="190"/>
                    <a:pt x="0" y="223"/>
                    <a:pt x="2" y="259"/>
                  </a:cubicBezTo>
                  <a:cubicBezTo>
                    <a:pt x="5" y="326"/>
                    <a:pt x="27" y="395"/>
                    <a:pt x="77" y="442"/>
                  </a:cubicBezTo>
                  <a:cubicBezTo>
                    <a:pt x="128" y="488"/>
                    <a:pt x="190" y="517"/>
                    <a:pt x="260" y="517"/>
                  </a:cubicBezTo>
                  <a:cubicBezTo>
                    <a:pt x="326" y="517"/>
                    <a:pt x="395" y="488"/>
                    <a:pt x="442" y="442"/>
                  </a:cubicBezTo>
                  <a:cubicBezTo>
                    <a:pt x="468" y="418"/>
                    <a:pt x="485" y="390"/>
                    <a:pt x="496" y="358"/>
                  </a:cubicBezTo>
                  <a:cubicBezTo>
                    <a:pt x="512" y="327"/>
                    <a:pt x="519" y="294"/>
                    <a:pt x="518" y="259"/>
                  </a:cubicBezTo>
                  <a:cubicBezTo>
                    <a:pt x="515" y="192"/>
                    <a:pt x="493" y="123"/>
                    <a:pt x="442" y="77"/>
                  </a:cubicBezTo>
                  <a:cubicBezTo>
                    <a:pt x="392" y="31"/>
                    <a:pt x="330" y="1"/>
                    <a:pt x="260" y="1"/>
                  </a:cubicBezTo>
                  <a:close/>
                </a:path>
              </a:pathLst>
            </a:custGeom>
            <a:solidFill>
              <a:srgbClr val="70C2D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1"/>
            <p:cNvSpPr/>
            <p:nvPr/>
          </p:nvSpPr>
          <p:spPr>
            <a:xfrm>
              <a:off x="2662212" y="780556"/>
              <a:ext cx="29443" cy="29105"/>
            </a:xfrm>
            <a:custGeom>
              <a:avLst/>
              <a:gdLst/>
              <a:ahLst/>
              <a:cxnLst/>
              <a:rect l="l" t="t" r="r" b="b"/>
              <a:pathLst>
                <a:path w="349" h="345" extrusionOk="0">
                  <a:moveTo>
                    <a:pt x="175" y="0"/>
                  </a:moveTo>
                  <a:cubicBezTo>
                    <a:pt x="131" y="0"/>
                    <a:pt x="84" y="19"/>
                    <a:pt x="53" y="51"/>
                  </a:cubicBezTo>
                  <a:cubicBezTo>
                    <a:pt x="23" y="81"/>
                    <a:pt x="0" y="129"/>
                    <a:pt x="3" y="172"/>
                  </a:cubicBezTo>
                  <a:cubicBezTo>
                    <a:pt x="7" y="266"/>
                    <a:pt x="78" y="344"/>
                    <a:pt x="175" y="344"/>
                  </a:cubicBezTo>
                  <a:cubicBezTo>
                    <a:pt x="219" y="344"/>
                    <a:pt x="265" y="325"/>
                    <a:pt x="296" y="294"/>
                  </a:cubicBezTo>
                  <a:cubicBezTo>
                    <a:pt x="326" y="264"/>
                    <a:pt x="349" y="215"/>
                    <a:pt x="346" y="172"/>
                  </a:cubicBezTo>
                  <a:cubicBezTo>
                    <a:pt x="343" y="80"/>
                    <a:pt x="271" y="0"/>
                    <a:pt x="175" y="0"/>
                  </a:cubicBezTo>
                  <a:close/>
                </a:path>
              </a:pathLst>
            </a:custGeom>
            <a:solidFill>
              <a:srgbClr val="A7C5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1"/>
            <p:cNvSpPr/>
            <p:nvPr/>
          </p:nvSpPr>
          <p:spPr>
            <a:xfrm>
              <a:off x="4360535" y="4354677"/>
              <a:ext cx="29358" cy="29105"/>
            </a:xfrm>
            <a:custGeom>
              <a:avLst/>
              <a:gdLst/>
              <a:ahLst/>
              <a:cxnLst/>
              <a:rect l="l" t="t" r="r" b="b"/>
              <a:pathLst>
                <a:path w="348" h="345" extrusionOk="0">
                  <a:moveTo>
                    <a:pt x="174" y="1"/>
                  </a:moveTo>
                  <a:cubicBezTo>
                    <a:pt x="131" y="1"/>
                    <a:pt x="83" y="20"/>
                    <a:pt x="53" y="50"/>
                  </a:cubicBezTo>
                  <a:cubicBezTo>
                    <a:pt x="23" y="80"/>
                    <a:pt x="0" y="129"/>
                    <a:pt x="2" y="173"/>
                  </a:cubicBezTo>
                  <a:cubicBezTo>
                    <a:pt x="7" y="265"/>
                    <a:pt x="78" y="345"/>
                    <a:pt x="174" y="345"/>
                  </a:cubicBezTo>
                  <a:cubicBezTo>
                    <a:pt x="219" y="345"/>
                    <a:pt x="265" y="325"/>
                    <a:pt x="296" y="294"/>
                  </a:cubicBezTo>
                  <a:cubicBezTo>
                    <a:pt x="325" y="264"/>
                    <a:pt x="348" y="215"/>
                    <a:pt x="346" y="173"/>
                  </a:cubicBezTo>
                  <a:cubicBezTo>
                    <a:pt x="342" y="79"/>
                    <a:pt x="270" y="1"/>
                    <a:pt x="174" y="1"/>
                  </a:cubicBezTo>
                  <a:close/>
                </a:path>
              </a:pathLst>
            </a:custGeom>
            <a:solidFill>
              <a:srgbClr val="7E6CF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1"/>
            <p:cNvSpPr/>
            <p:nvPr/>
          </p:nvSpPr>
          <p:spPr>
            <a:xfrm>
              <a:off x="4845963" y="3957328"/>
              <a:ext cx="29443" cy="29105"/>
            </a:xfrm>
            <a:custGeom>
              <a:avLst/>
              <a:gdLst/>
              <a:ahLst/>
              <a:cxnLst/>
              <a:rect l="l" t="t" r="r" b="b"/>
              <a:pathLst>
                <a:path w="349" h="345" extrusionOk="0">
                  <a:moveTo>
                    <a:pt x="174" y="1"/>
                  </a:moveTo>
                  <a:cubicBezTo>
                    <a:pt x="130" y="1"/>
                    <a:pt x="84" y="20"/>
                    <a:pt x="53" y="51"/>
                  </a:cubicBezTo>
                  <a:cubicBezTo>
                    <a:pt x="23" y="81"/>
                    <a:pt x="0" y="130"/>
                    <a:pt x="2" y="173"/>
                  </a:cubicBezTo>
                  <a:cubicBezTo>
                    <a:pt x="6" y="266"/>
                    <a:pt x="78" y="345"/>
                    <a:pt x="174" y="345"/>
                  </a:cubicBezTo>
                  <a:cubicBezTo>
                    <a:pt x="219" y="345"/>
                    <a:pt x="265" y="326"/>
                    <a:pt x="296" y="295"/>
                  </a:cubicBezTo>
                  <a:cubicBezTo>
                    <a:pt x="326" y="265"/>
                    <a:pt x="349" y="216"/>
                    <a:pt x="346" y="173"/>
                  </a:cubicBezTo>
                  <a:cubicBezTo>
                    <a:pt x="343" y="80"/>
                    <a:pt x="271" y="1"/>
                    <a:pt x="174" y="1"/>
                  </a:cubicBezTo>
                  <a:close/>
                </a:path>
              </a:pathLst>
            </a:custGeom>
            <a:solidFill>
              <a:srgbClr val="4F97A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
            <p:cNvSpPr/>
            <p:nvPr/>
          </p:nvSpPr>
          <p:spPr>
            <a:xfrm>
              <a:off x="326101" y="3006810"/>
              <a:ext cx="29443" cy="29105"/>
            </a:xfrm>
            <a:custGeom>
              <a:avLst/>
              <a:gdLst/>
              <a:ahLst/>
              <a:cxnLst/>
              <a:rect l="l" t="t" r="r" b="b"/>
              <a:pathLst>
                <a:path w="349" h="345" extrusionOk="0">
                  <a:moveTo>
                    <a:pt x="175" y="1"/>
                  </a:moveTo>
                  <a:cubicBezTo>
                    <a:pt x="131" y="1"/>
                    <a:pt x="85" y="20"/>
                    <a:pt x="53" y="52"/>
                  </a:cubicBezTo>
                  <a:cubicBezTo>
                    <a:pt x="24" y="81"/>
                    <a:pt x="1" y="130"/>
                    <a:pt x="3" y="173"/>
                  </a:cubicBezTo>
                  <a:cubicBezTo>
                    <a:pt x="7" y="266"/>
                    <a:pt x="79" y="345"/>
                    <a:pt x="175" y="345"/>
                  </a:cubicBezTo>
                  <a:cubicBezTo>
                    <a:pt x="219" y="345"/>
                    <a:pt x="266" y="326"/>
                    <a:pt x="297" y="295"/>
                  </a:cubicBezTo>
                  <a:cubicBezTo>
                    <a:pt x="327" y="265"/>
                    <a:pt x="348" y="216"/>
                    <a:pt x="347" y="173"/>
                  </a:cubicBezTo>
                  <a:cubicBezTo>
                    <a:pt x="342" y="80"/>
                    <a:pt x="272" y="1"/>
                    <a:pt x="175" y="1"/>
                  </a:cubicBezTo>
                  <a:close/>
                </a:path>
              </a:pathLst>
            </a:custGeom>
            <a:solidFill>
              <a:srgbClr val="70C2D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1"/>
            <p:cNvSpPr/>
            <p:nvPr/>
          </p:nvSpPr>
          <p:spPr>
            <a:xfrm>
              <a:off x="3761470" y="3807837"/>
              <a:ext cx="29443" cy="29105"/>
            </a:xfrm>
            <a:custGeom>
              <a:avLst/>
              <a:gdLst/>
              <a:ahLst/>
              <a:cxnLst/>
              <a:rect l="l" t="t" r="r" b="b"/>
              <a:pathLst>
                <a:path w="349" h="345" extrusionOk="0">
                  <a:moveTo>
                    <a:pt x="175" y="0"/>
                  </a:moveTo>
                  <a:cubicBezTo>
                    <a:pt x="130" y="0"/>
                    <a:pt x="84" y="20"/>
                    <a:pt x="53" y="51"/>
                  </a:cubicBezTo>
                  <a:cubicBezTo>
                    <a:pt x="23" y="81"/>
                    <a:pt x="0" y="130"/>
                    <a:pt x="3" y="172"/>
                  </a:cubicBezTo>
                  <a:cubicBezTo>
                    <a:pt x="6" y="266"/>
                    <a:pt x="78" y="344"/>
                    <a:pt x="175" y="344"/>
                  </a:cubicBezTo>
                  <a:cubicBezTo>
                    <a:pt x="219" y="344"/>
                    <a:pt x="265" y="325"/>
                    <a:pt x="296" y="295"/>
                  </a:cubicBezTo>
                  <a:cubicBezTo>
                    <a:pt x="326" y="264"/>
                    <a:pt x="349" y="215"/>
                    <a:pt x="347" y="172"/>
                  </a:cubicBezTo>
                  <a:cubicBezTo>
                    <a:pt x="342" y="80"/>
                    <a:pt x="271" y="0"/>
                    <a:pt x="175" y="0"/>
                  </a:cubicBezTo>
                  <a:close/>
                </a:path>
              </a:pathLst>
            </a:custGeom>
            <a:solidFill>
              <a:srgbClr val="5038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1"/>
            <p:cNvSpPr/>
            <p:nvPr/>
          </p:nvSpPr>
          <p:spPr>
            <a:xfrm>
              <a:off x="1396759" y="3760593"/>
              <a:ext cx="29443" cy="29105"/>
            </a:xfrm>
            <a:custGeom>
              <a:avLst/>
              <a:gdLst/>
              <a:ahLst/>
              <a:cxnLst/>
              <a:rect l="l" t="t" r="r" b="b"/>
              <a:pathLst>
                <a:path w="349" h="345" extrusionOk="0">
                  <a:moveTo>
                    <a:pt x="175" y="1"/>
                  </a:moveTo>
                  <a:cubicBezTo>
                    <a:pt x="131" y="1"/>
                    <a:pt x="84" y="20"/>
                    <a:pt x="53" y="50"/>
                  </a:cubicBezTo>
                  <a:cubicBezTo>
                    <a:pt x="24" y="80"/>
                    <a:pt x="1" y="130"/>
                    <a:pt x="3" y="173"/>
                  </a:cubicBezTo>
                  <a:cubicBezTo>
                    <a:pt x="7" y="265"/>
                    <a:pt x="79" y="345"/>
                    <a:pt x="175" y="345"/>
                  </a:cubicBezTo>
                  <a:cubicBezTo>
                    <a:pt x="219" y="345"/>
                    <a:pt x="265" y="325"/>
                    <a:pt x="296" y="294"/>
                  </a:cubicBezTo>
                  <a:cubicBezTo>
                    <a:pt x="326" y="264"/>
                    <a:pt x="348" y="215"/>
                    <a:pt x="347" y="173"/>
                  </a:cubicBezTo>
                  <a:cubicBezTo>
                    <a:pt x="342" y="79"/>
                    <a:pt x="271" y="1"/>
                    <a:pt x="175" y="1"/>
                  </a:cubicBezTo>
                  <a:close/>
                </a:path>
              </a:pathLst>
            </a:custGeom>
            <a:solidFill>
              <a:srgbClr val="3F2DA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
            <p:cNvSpPr/>
            <p:nvPr/>
          </p:nvSpPr>
          <p:spPr>
            <a:xfrm>
              <a:off x="1284134" y="3836942"/>
              <a:ext cx="43784" cy="43615"/>
            </a:xfrm>
            <a:custGeom>
              <a:avLst/>
              <a:gdLst/>
              <a:ahLst/>
              <a:cxnLst/>
              <a:rect l="l" t="t" r="r" b="b"/>
              <a:pathLst>
                <a:path w="519" h="517" extrusionOk="0">
                  <a:moveTo>
                    <a:pt x="259" y="0"/>
                  </a:moveTo>
                  <a:cubicBezTo>
                    <a:pt x="193" y="0"/>
                    <a:pt x="124" y="29"/>
                    <a:pt x="77" y="75"/>
                  </a:cubicBezTo>
                  <a:cubicBezTo>
                    <a:pt x="52" y="99"/>
                    <a:pt x="34" y="127"/>
                    <a:pt x="24" y="158"/>
                  </a:cubicBezTo>
                  <a:cubicBezTo>
                    <a:pt x="7" y="190"/>
                    <a:pt x="0" y="223"/>
                    <a:pt x="1" y="258"/>
                  </a:cubicBezTo>
                  <a:cubicBezTo>
                    <a:pt x="4" y="325"/>
                    <a:pt x="26" y="394"/>
                    <a:pt x="77" y="440"/>
                  </a:cubicBezTo>
                  <a:cubicBezTo>
                    <a:pt x="128" y="487"/>
                    <a:pt x="190" y="516"/>
                    <a:pt x="259" y="516"/>
                  </a:cubicBezTo>
                  <a:cubicBezTo>
                    <a:pt x="326" y="516"/>
                    <a:pt x="395" y="487"/>
                    <a:pt x="442" y="440"/>
                  </a:cubicBezTo>
                  <a:cubicBezTo>
                    <a:pt x="467" y="417"/>
                    <a:pt x="485" y="390"/>
                    <a:pt x="495" y="357"/>
                  </a:cubicBezTo>
                  <a:cubicBezTo>
                    <a:pt x="511" y="327"/>
                    <a:pt x="519" y="294"/>
                    <a:pt x="517" y="258"/>
                  </a:cubicBezTo>
                  <a:cubicBezTo>
                    <a:pt x="514" y="191"/>
                    <a:pt x="492" y="122"/>
                    <a:pt x="442" y="75"/>
                  </a:cubicBezTo>
                  <a:cubicBezTo>
                    <a:pt x="391" y="29"/>
                    <a:pt x="329" y="0"/>
                    <a:pt x="259" y="0"/>
                  </a:cubicBezTo>
                  <a:close/>
                </a:path>
              </a:pathLst>
            </a:custGeom>
            <a:solidFill>
              <a:srgbClr val="3F2DA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1"/>
            <p:cNvSpPr/>
            <p:nvPr/>
          </p:nvSpPr>
          <p:spPr>
            <a:xfrm>
              <a:off x="1825157" y="2430189"/>
              <a:ext cx="29443" cy="29105"/>
            </a:xfrm>
            <a:custGeom>
              <a:avLst/>
              <a:gdLst/>
              <a:ahLst/>
              <a:cxnLst/>
              <a:rect l="l" t="t" r="r" b="b"/>
              <a:pathLst>
                <a:path w="349" h="345" extrusionOk="0">
                  <a:moveTo>
                    <a:pt x="174" y="1"/>
                  </a:moveTo>
                  <a:cubicBezTo>
                    <a:pt x="130" y="1"/>
                    <a:pt x="84" y="20"/>
                    <a:pt x="53" y="52"/>
                  </a:cubicBezTo>
                  <a:cubicBezTo>
                    <a:pt x="23" y="81"/>
                    <a:pt x="0" y="130"/>
                    <a:pt x="2" y="173"/>
                  </a:cubicBezTo>
                  <a:cubicBezTo>
                    <a:pt x="6" y="266"/>
                    <a:pt x="78" y="345"/>
                    <a:pt x="174" y="345"/>
                  </a:cubicBezTo>
                  <a:cubicBezTo>
                    <a:pt x="218" y="345"/>
                    <a:pt x="265" y="326"/>
                    <a:pt x="296" y="294"/>
                  </a:cubicBezTo>
                  <a:cubicBezTo>
                    <a:pt x="326" y="265"/>
                    <a:pt x="349" y="216"/>
                    <a:pt x="346" y="173"/>
                  </a:cubicBezTo>
                  <a:cubicBezTo>
                    <a:pt x="342" y="80"/>
                    <a:pt x="271" y="1"/>
                    <a:pt x="174" y="1"/>
                  </a:cubicBezTo>
                  <a:close/>
                </a:path>
              </a:pathLst>
            </a:custGeom>
            <a:solidFill>
              <a:srgbClr val="3F2DA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1"/>
            <p:cNvSpPr/>
            <p:nvPr/>
          </p:nvSpPr>
          <p:spPr>
            <a:xfrm>
              <a:off x="4235171" y="2114925"/>
              <a:ext cx="29358" cy="29105"/>
            </a:xfrm>
            <a:custGeom>
              <a:avLst/>
              <a:gdLst/>
              <a:ahLst/>
              <a:cxnLst/>
              <a:rect l="l" t="t" r="r" b="b"/>
              <a:pathLst>
                <a:path w="348" h="345" extrusionOk="0">
                  <a:moveTo>
                    <a:pt x="174" y="1"/>
                  </a:moveTo>
                  <a:cubicBezTo>
                    <a:pt x="130" y="1"/>
                    <a:pt x="84" y="20"/>
                    <a:pt x="53" y="51"/>
                  </a:cubicBezTo>
                  <a:cubicBezTo>
                    <a:pt x="23" y="81"/>
                    <a:pt x="0" y="130"/>
                    <a:pt x="2" y="173"/>
                  </a:cubicBezTo>
                  <a:cubicBezTo>
                    <a:pt x="6" y="265"/>
                    <a:pt x="78" y="345"/>
                    <a:pt x="174" y="345"/>
                  </a:cubicBezTo>
                  <a:cubicBezTo>
                    <a:pt x="219" y="345"/>
                    <a:pt x="265" y="326"/>
                    <a:pt x="295" y="294"/>
                  </a:cubicBezTo>
                  <a:cubicBezTo>
                    <a:pt x="326" y="265"/>
                    <a:pt x="348" y="216"/>
                    <a:pt x="346" y="173"/>
                  </a:cubicBezTo>
                  <a:cubicBezTo>
                    <a:pt x="342" y="80"/>
                    <a:pt x="271" y="1"/>
                    <a:pt x="174" y="1"/>
                  </a:cubicBezTo>
                  <a:close/>
                </a:path>
              </a:pathLst>
            </a:custGeom>
            <a:solidFill>
              <a:srgbClr val="3F2DA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1"/>
            <p:cNvSpPr/>
            <p:nvPr/>
          </p:nvSpPr>
          <p:spPr>
            <a:xfrm>
              <a:off x="4618603" y="2520880"/>
              <a:ext cx="43868" cy="43531"/>
            </a:xfrm>
            <a:custGeom>
              <a:avLst/>
              <a:gdLst/>
              <a:ahLst/>
              <a:cxnLst/>
              <a:rect l="l" t="t" r="r" b="b"/>
              <a:pathLst>
                <a:path w="520" h="516" extrusionOk="0">
                  <a:moveTo>
                    <a:pt x="260" y="1"/>
                  </a:moveTo>
                  <a:cubicBezTo>
                    <a:pt x="194" y="1"/>
                    <a:pt x="124" y="29"/>
                    <a:pt x="78" y="76"/>
                  </a:cubicBezTo>
                  <a:cubicBezTo>
                    <a:pt x="52" y="99"/>
                    <a:pt x="35" y="127"/>
                    <a:pt x="24" y="159"/>
                  </a:cubicBezTo>
                  <a:cubicBezTo>
                    <a:pt x="8" y="189"/>
                    <a:pt x="1" y="223"/>
                    <a:pt x="2" y="258"/>
                  </a:cubicBezTo>
                  <a:cubicBezTo>
                    <a:pt x="5" y="325"/>
                    <a:pt x="27" y="395"/>
                    <a:pt x="78" y="441"/>
                  </a:cubicBezTo>
                  <a:cubicBezTo>
                    <a:pt x="128" y="487"/>
                    <a:pt x="190" y="516"/>
                    <a:pt x="260" y="516"/>
                  </a:cubicBezTo>
                  <a:cubicBezTo>
                    <a:pt x="326" y="516"/>
                    <a:pt x="396" y="487"/>
                    <a:pt x="443" y="441"/>
                  </a:cubicBezTo>
                  <a:cubicBezTo>
                    <a:pt x="467" y="417"/>
                    <a:pt x="485" y="389"/>
                    <a:pt x="496" y="358"/>
                  </a:cubicBezTo>
                  <a:cubicBezTo>
                    <a:pt x="512" y="327"/>
                    <a:pt x="520" y="294"/>
                    <a:pt x="518" y="258"/>
                  </a:cubicBezTo>
                  <a:cubicBezTo>
                    <a:pt x="515" y="192"/>
                    <a:pt x="493" y="122"/>
                    <a:pt x="443" y="76"/>
                  </a:cubicBezTo>
                  <a:cubicBezTo>
                    <a:pt x="392" y="30"/>
                    <a:pt x="330" y="1"/>
                    <a:pt x="260" y="1"/>
                  </a:cubicBezTo>
                  <a:close/>
                </a:path>
              </a:pathLst>
            </a:custGeom>
            <a:solidFill>
              <a:srgbClr val="3F2DA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1"/>
            <p:cNvSpPr/>
            <p:nvPr/>
          </p:nvSpPr>
          <p:spPr>
            <a:xfrm>
              <a:off x="4417987" y="3931428"/>
              <a:ext cx="58379" cy="58126"/>
            </a:xfrm>
            <a:custGeom>
              <a:avLst/>
              <a:gdLst/>
              <a:ahLst/>
              <a:cxnLst/>
              <a:rect l="l" t="t" r="r" b="b"/>
              <a:pathLst>
                <a:path w="692" h="689" extrusionOk="0">
                  <a:moveTo>
                    <a:pt x="335" y="0"/>
                  </a:moveTo>
                  <a:cubicBezTo>
                    <a:pt x="292" y="0"/>
                    <a:pt x="251" y="10"/>
                    <a:pt x="213" y="30"/>
                  </a:cubicBezTo>
                  <a:cubicBezTo>
                    <a:pt x="171" y="43"/>
                    <a:pt x="134" y="68"/>
                    <a:pt x="103" y="101"/>
                  </a:cubicBezTo>
                  <a:cubicBezTo>
                    <a:pt x="69" y="132"/>
                    <a:pt x="45" y="169"/>
                    <a:pt x="32" y="212"/>
                  </a:cubicBezTo>
                  <a:cubicBezTo>
                    <a:pt x="10" y="253"/>
                    <a:pt x="0" y="296"/>
                    <a:pt x="2" y="344"/>
                  </a:cubicBezTo>
                  <a:cubicBezTo>
                    <a:pt x="6" y="374"/>
                    <a:pt x="10" y="405"/>
                    <a:pt x="14" y="435"/>
                  </a:cubicBezTo>
                  <a:cubicBezTo>
                    <a:pt x="30" y="494"/>
                    <a:pt x="60" y="544"/>
                    <a:pt x="103" y="587"/>
                  </a:cubicBezTo>
                  <a:cubicBezTo>
                    <a:pt x="170" y="649"/>
                    <a:pt x="253" y="689"/>
                    <a:pt x="346" y="689"/>
                  </a:cubicBezTo>
                  <a:cubicBezTo>
                    <a:pt x="350" y="689"/>
                    <a:pt x="353" y="689"/>
                    <a:pt x="356" y="689"/>
                  </a:cubicBezTo>
                  <a:cubicBezTo>
                    <a:pt x="400" y="689"/>
                    <a:pt x="440" y="678"/>
                    <a:pt x="478" y="659"/>
                  </a:cubicBezTo>
                  <a:cubicBezTo>
                    <a:pt x="521" y="645"/>
                    <a:pt x="558" y="621"/>
                    <a:pt x="589" y="587"/>
                  </a:cubicBezTo>
                  <a:cubicBezTo>
                    <a:pt x="622" y="556"/>
                    <a:pt x="647" y="519"/>
                    <a:pt x="661" y="476"/>
                  </a:cubicBezTo>
                  <a:cubicBezTo>
                    <a:pt x="681" y="435"/>
                    <a:pt x="691" y="392"/>
                    <a:pt x="689" y="344"/>
                  </a:cubicBezTo>
                  <a:cubicBezTo>
                    <a:pt x="686" y="314"/>
                    <a:pt x="681" y="283"/>
                    <a:pt x="677" y="253"/>
                  </a:cubicBezTo>
                  <a:cubicBezTo>
                    <a:pt x="661" y="194"/>
                    <a:pt x="632" y="144"/>
                    <a:pt x="589" y="101"/>
                  </a:cubicBezTo>
                  <a:cubicBezTo>
                    <a:pt x="522" y="39"/>
                    <a:pt x="439" y="0"/>
                    <a:pt x="346" y="0"/>
                  </a:cubicBezTo>
                  <a:cubicBezTo>
                    <a:pt x="343" y="0"/>
                    <a:pt x="339" y="0"/>
                    <a:pt x="335" y="0"/>
                  </a:cubicBezTo>
                  <a:close/>
                </a:path>
              </a:pathLst>
            </a:custGeom>
            <a:solidFill>
              <a:srgbClr val="3F2DA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1"/>
            <p:cNvSpPr/>
            <p:nvPr/>
          </p:nvSpPr>
          <p:spPr>
            <a:xfrm>
              <a:off x="2487327" y="1202624"/>
              <a:ext cx="58463" cy="58126"/>
            </a:xfrm>
            <a:custGeom>
              <a:avLst/>
              <a:gdLst/>
              <a:ahLst/>
              <a:cxnLst/>
              <a:rect l="l" t="t" r="r" b="b"/>
              <a:pathLst>
                <a:path w="693" h="689" extrusionOk="0">
                  <a:moveTo>
                    <a:pt x="336" y="0"/>
                  </a:moveTo>
                  <a:cubicBezTo>
                    <a:pt x="293" y="0"/>
                    <a:pt x="252" y="10"/>
                    <a:pt x="215" y="30"/>
                  </a:cubicBezTo>
                  <a:cubicBezTo>
                    <a:pt x="172" y="44"/>
                    <a:pt x="135" y="68"/>
                    <a:pt x="104" y="101"/>
                  </a:cubicBezTo>
                  <a:cubicBezTo>
                    <a:pt x="70" y="132"/>
                    <a:pt x="46" y="169"/>
                    <a:pt x="32" y="212"/>
                  </a:cubicBezTo>
                  <a:cubicBezTo>
                    <a:pt x="11" y="253"/>
                    <a:pt x="1" y="296"/>
                    <a:pt x="2" y="344"/>
                  </a:cubicBezTo>
                  <a:cubicBezTo>
                    <a:pt x="7" y="375"/>
                    <a:pt x="11" y="405"/>
                    <a:pt x="15" y="435"/>
                  </a:cubicBezTo>
                  <a:cubicBezTo>
                    <a:pt x="31" y="494"/>
                    <a:pt x="61" y="544"/>
                    <a:pt x="104" y="587"/>
                  </a:cubicBezTo>
                  <a:cubicBezTo>
                    <a:pt x="171" y="649"/>
                    <a:pt x="254" y="688"/>
                    <a:pt x="346" y="688"/>
                  </a:cubicBezTo>
                  <a:cubicBezTo>
                    <a:pt x="350" y="688"/>
                    <a:pt x="353" y="688"/>
                    <a:pt x="357" y="688"/>
                  </a:cubicBezTo>
                  <a:cubicBezTo>
                    <a:pt x="401" y="688"/>
                    <a:pt x="441" y="678"/>
                    <a:pt x="479" y="659"/>
                  </a:cubicBezTo>
                  <a:cubicBezTo>
                    <a:pt x="522" y="645"/>
                    <a:pt x="559" y="621"/>
                    <a:pt x="590" y="587"/>
                  </a:cubicBezTo>
                  <a:cubicBezTo>
                    <a:pt x="623" y="556"/>
                    <a:pt x="648" y="519"/>
                    <a:pt x="661" y="476"/>
                  </a:cubicBezTo>
                  <a:cubicBezTo>
                    <a:pt x="683" y="435"/>
                    <a:pt x="692" y="391"/>
                    <a:pt x="690" y="344"/>
                  </a:cubicBezTo>
                  <a:lnTo>
                    <a:pt x="678" y="253"/>
                  </a:lnTo>
                  <a:cubicBezTo>
                    <a:pt x="662" y="194"/>
                    <a:pt x="633" y="143"/>
                    <a:pt x="590" y="101"/>
                  </a:cubicBezTo>
                  <a:cubicBezTo>
                    <a:pt x="523" y="39"/>
                    <a:pt x="440" y="0"/>
                    <a:pt x="346" y="0"/>
                  </a:cubicBezTo>
                  <a:cubicBezTo>
                    <a:pt x="343" y="0"/>
                    <a:pt x="339" y="0"/>
                    <a:pt x="336" y="0"/>
                  </a:cubicBezTo>
                  <a:close/>
                </a:path>
              </a:pathLst>
            </a:custGeom>
            <a:solidFill>
              <a:srgbClr val="3F2DA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23" name="Google Shape;123;p1"/>
          <p:cNvCxnSpPr/>
          <p:nvPr/>
        </p:nvCxnSpPr>
        <p:spPr>
          <a:xfrm>
            <a:off x="6173850" y="3677950"/>
            <a:ext cx="1005900" cy="0"/>
          </a:xfrm>
          <a:prstGeom prst="straightConnector1">
            <a:avLst/>
          </a:prstGeom>
          <a:noFill/>
          <a:ln w="19050" cap="flat" cmpd="sng">
            <a:solidFill>
              <a:schemeClr val="dk2"/>
            </a:solidFill>
            <a:prstDash val="solid"/>
            <a:round/>
            <a:headEnd type="none" w="sm" len="sm"/>
            <a:tailEnd type="none" w="sm" len="sm"/>
          </a:ln>
        </p:spPr>
      </p:cxnSp>
      <p:pic>
        <p:nvPicPr>
          <p:cNvPr id="124" name="Google Shape;124;p1"/>
          <p:cNvPicPr preferRelativeResize="0"/>
          <p:nvPr/>
        </p:nvPicPr>
        <p:blipFill rotWithShape="1">
          <a:blip r:embed="rId3">
            <a:alphaModFix/>
          </a:blip>
          <a:srcRect t="15241" b="11124"/>
          <a:stretch/>
        </p:blipFill>
        <p:spPr>
          <a:xfrm>
            <a:off x="4840925" y="371150"/>
            <a:ext cx="4077626" cy="1601549"/>
          </a:xfrm>
          <a:prstGeom prst="rect">
            <a:avLst/>
          </a:prstGeom>
          <a:noFill/>
          <a:ln>
            <a:noFill/>
          </a:ln>
        </p:spPr>
      </p:pic>
      <p:cxnSp>
        <p:nvCxnSpPr>
          <p:cNvPr id="125" name="Google Shape;125;p1"/>
          <p:cNvCxnSpPr/>
          <p:nvPr/>
        </p:nvCxnSpPr>
        <p:spPr>
          <a:xfrm>
            <a:off x="6173850" y="1857675"/>
            <a:ext cx="1005900" cy="0"/>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0"/>
          <p:cNvSpPr txBox="1">
            <a:spLocks noGrp="1"/>
          </p:cNvSpPr>
          <p:nvPr>
            <p:ph type="body" idx="1"/>
          </p:nvPr>
        </p:nvSpPr>
        <p:spPr>
          <a:xfrm>
            <a:off x="311700" y="556700"/>
            <a:ext cx="8520600" cy="4012200"/>
          </a:xfrm>
          <a:prstGeom prst="rect">
            <a:avLst/>
          </a:prstGeom>
          <a:noFill/>
          <a:ln>
            <a:noFill/>
          </a:ln>
        </p:spPr>
        <p:txBody>
          <a:bodyPr spcFirstLastPara="1" wrap="square" lIns="91425" tIns="91425" rIns="91425" bIns="91425" anchor="t" anchorCtr="0">
            <a:noAutofit/>
          </a:bodyPr>
          <a:lstStyle/>
          <a:p>
            <a:pPr marL="457200" lvl="0" indent="-406400" algn="l" rtl="0">
              <a:lnSpc>
                <a:spcPct val="115000"/>
              </a:lnSpc>
              <a:spcBef>
                <a:spcPts val="0"/>
              </a:spcBef>
              <a:spcAft>
                <a:spcPts val="0"/>
              </a:spcAft>
              <a:buClr>
                <a:schemeClr val="lt1"/>
              </a:buClr>
              <a:buSzPts val="2800"/>
              <a:buFont typeface="Lexend"/>
              <a:buChar char="-"/>
            </a:pPr>
            <a:r>
              <a:rPr lang="en" sz="2800" i="1">
                <a:solidFill>
                  <a:schemeClr val="lt1"/>
                </a:solidFill>
                <a:latin typeface="Lexend"/>
                <a:ea typeface="Lexend"/>
                <a:cs typeface="Lexend"/>
                <a:sym typeface="Lexend"/>
              </a:rPr>
              <a:t>Overview sketching process</a:t>
            </a:r>
            <a:endParaRPr sz="2800" i="1">
              <a:solidFill>
                <a:schemeClr val="lt1"/>
              </a:solidFill>
              <a:latin typeface="Lexend"/>
              <a:ea typeface="Lexend"/>
              <a:cs typeface="Lexend"/>
              <a:sym typeface="Lexend"/>
            </a:endParaRPr>
          </a:p>
          <a:p>
            <a:pPr marL="457200" lvl="0" indent="-406400" algn="l" rtl="0">
              <a:lnSpc>
                <a:spcPct val="115000"/>
              </a:lnSpc>
              <a:spcBef>
                <a:spcPts val="0"/>
              </a:spcBef>
              <a:spcAft>
                <a:spcPts val="0"/>
              </a:spcAft>
              <a:buClr>
                <a:schemeClr val="lt1"/>
              </a:buClr>
              <a:buSzPts val="2800"/>
              <a:buFont typeface="Lexend"/>
              <a:buChar char="-"/>
            </a:pPr>
            <a:r>
              <a:rPr lang="en" sz="2800" i="1">
                <a:solidFill>
                  <a:schemeClr val="lt1"/>
                </a:solidFill>
                <a:latin typeface="Lexend"/>
                <a:ea typeface="Lexend"/>
                <a:cs typeface="Lexend"/>
                <a:sym typeface="Lexend"/>
              </a:rPr>
              <a:t>Interface selection rationale</a:t>
            </a:r>
            <a:endParaRPr sz="2800" i="1">
              <a:solidFill>
                <a:schemeClr val="lt1"/>
              </a:solidFill>
              <a:latin typeface="Lexend"/>
              <a:ea typeface="Lexend"/>
              <a:cs typeface="Lexend"/>
              <a:sym typeface="Lexend"/>
            </a:endParaRPr>
          </a:p>
          <a:p>
            <a:pPr marL="457200" lvl="0" indent="-406400" algn="l" rtl="0">
              <a:lnSpc>
                <a:spcPct val="115000"/>
              </a:lnSpc>
              <a:spcBef>
                <a:spcPts val="0"/>
              </a:spcBef>
              <a:spcAft>
                <a:spcPts val="0"/>
              </a:spcAft>
              <a:buClr>
                <a:schemeClr val="lt1"/>
              </a:buClr>
              <a:buSzPts val="2800"/>
              <a:buFont typeface="Lexend"/>
              <a:buChar char="-"/>
            </a:pPr>
            <a:r>
              <a:rPr lang="en" sz="2800" i="1">
                <a:solidFill>
                  <a:schemeClr val="lt1"/>
                </a:solidFill>
                <a:latin typeface="Lexend"/>
                <a:ea typeface="Lexend"/>
                <a:cs typeface="Lexend"/>
                <a:sym typeface="Lexend"/>
              </a:rPr>
              <a:t>How did we construct the low-fi prototype?</a:t>
            </a:r>
            <a:endParaRPr sz="2800" i="1">
              <a:solidFill>
                <a:schemeClr val="lt1"/>
              </a:solidFill>
              <a:latin typeface="Lexend"/>
              <a:ea typeface="Lexend"/>
              <a:cs typeface="Lexend"/>
              <a:sym typeface="Lexend"/>
            </a:endParaRPr>
          </a:p>
          <a:p>
            <a:pPr marL="457200" lvl="0" indent="-406400" algn="l" rtl="0">
              <a:lnSpc>
                <a:spcPct val="115000"/>
              </a:lnSpc>
              <a:spcBef>
                <a:spcPts val="0"/>
              </a:spcBef>
              <a:spcAft>
                <a:spcPts val="0"/>
              </a:spcAft>
              <a:buClr>
                <a:schemeClr val="lt1"/>
              </a:buClr>
              <a:buSzPts val="2800"/>
              <a:buFont typeface="Lexend"/>
              <a:buChar char="-"/>
            </a:pPr>
            <a:r>
              <a:rPr lang="en" sz="2800" i="1">
                <a:solidFill>
                  <a:schemeClr val="lt1"/>
                </a:solidFill>
                <a:latin typeface="Lexend"/>
                <a:ea typeface="Lexend"/>
                <a:cs typeface="Lexend"/>
                <a:sym typeface="Lexend"/>
              </a:rPr>
              <a:t>Taskflow overview</a:t>
            </a:r>
            <a:endParaRPr sz="2800" i="1">
              <a:solidFill>
                <a:schemeClr val="lt1"/>
              </a:solidFill>
              <a:latin typeface="Lexend"/>
              <a:ea typeface="Lexend"/>
              <a:cs typeface="Lexend"/>
              <a:sym typeface="Lexend"/>
            </a:endParaRPr>
          </a:p>
          <a:p>
            <a:pPr marL="457200" lvl="0" indent="-406400" algn="l" rtl="0">
              <a:lnSpc>
                <a:spcPct val="115000"/>
              </a:lnSpc>
              <a:spcBef>
                <a:spcPts val="0"/>
              </a:spcBef>
              <a:spcAft>
                <a:spcPts val="0"/>
              </a:spcAft>
              <a:buClr>
                <a:schemeClr val="lt1"/>
              </a:buClr>
              <a:buSzPts val="2800"/>
              <a:buFont typeface="Lexend"/>
              <a:buChar char="-"/>
            </a:pPr>
            <a:r>
              <a:rPr lang="en" sz="2800" i="1">
                <a:solidFill>
                  <a:schemeClr val="lt1"/>
                </a:solidFill>
                <a:latin typeface="Lexend"/>
                <a:ea typeface="Lexend"/>
                <a:cs typeface="Lexend"/>
                <a:sym typeface="Lexend"/>
              </a:rPr>
              <a:t>Testing process</a:t>
            </a:r>
            <a:endParaRPr sz="2800" i="1">
              <a:solidFill>
                <a:schemeClr val="lt1"/>
              </a:solidFill>
              <a:latin typeface="Lexend"/>
              <a:ea typeface="Lexend"/>
              <a:cs typeface="Lexend"/>
              <a:sym typeface="Lexend"/>
            </a:endParaRPr>
          </a:p>
          <a:p>
            <a:pPr marL="457200" lvl="0" indent="-406400" algn="l" rtl="0">
              <a:lnSpc>
                <a:spcPct val="115000"/>
              </a:lnSpc>
              <a:spcBef>
                <a:spcPts val="0"/>
              </a:spcBef>
              <a:spcAft>
                <a:spcPts val="0"/>
              </a:spcAft>
              <a:buClr>
                <a:schemeClr val="lt1"/>
              </a:buClr>
              <a:buSzPts val="2800"/>
              <a:buFont typeface="Lexend"/>
              <a:buChar char="-"/>
            </a:pPr>
            <a:r>
              <a:rPr lang="en" sz="2800" i="1">
                <a:solidFill>
                  <a:schemeClr val="lt1"/>
                </a:solidFill>
                <a:latin typeface="Lexend"/>
                <a:ea typeface="Lexend"/>
                <a:cs typeface="Lexend"/>
                <a:sym typeface="Lexend"/>
              </a:rPr>
              <a:t>Results overview</a:t>
            </a:r>
            <a:endParaRPr sz="2800" i="1">
              <a:solidFill>
                <a:schemeClr val="lt1"/>
              </a:solidFill>
              <a:latin typeface="Lexend"/>
              <a:ea typeface="Lexend"/>
              <a:cs typeface="Lexend"/>
              <a:sym typeface="Lexend"/>
            </a:endParaRPr>
          </a:p>
          <a:p>
            <a:pPr marL="457200" lvl="0" indent="-406400" algn="l" rtl="0">
              <a:lnSpc>
                <a:spcPct val="115000"/>
              </a:lnSpc>
              <a:spcBef>
                <a:spcPts val="0"/>
              </a:spcBef>
              <a:spcAft>
                <a:spcPts val="0"/>
              </a:spcAft>
              <a:buClr>
                <a:schemeClr val="lt1"/>
              </a:buClr>
              <a:buSzPts val="2800"/>
              <a:buFont typeface="Lexend"/>
              <a:buChar char="-"/>
            </a:pPr>
            <a:r>
              <a:rPr lang="en" sz="2800" i="1">
                <a:solidFill>
                  <a:schemeClr val="lt1"/>
                </a:solidFill>
                <a:latin typeface="Lexend"/>
                <a:ea typeface="Lexend"/>
                <a:cs typeface="Lexend"/>
                <a:sym typeface="Lexend"/>
              </a:rPr>
              <a:t>Implications?</a:t>
            </a:r>
            <a:endParaRPr sz="2800" i="1">
              <a:solidFill>
                <a:schemeClr val="lt1"/>
              </a:solidFill>
              <a:latin typeface="Lexend"/>
              <a:ea typeface="Lexend"/>
              <a:cs typeface="Lexend"/>
              <a:sym typeface="Lexen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 b="1">
                <a:solidFill>
                  <a:schemeClr val="lt1"/>
                </a:solidFill>
                <a:latin typeface="Lexend"/>
                <a:ea typeface="Lexend"/>
                <a:cs typeface="Lexend"/>
                <a:sym typeface="Lexend"/>
              </a:rPr>
              <a:t>Concept Sketches</a:t>
            </a:r>
            <a:endParaRPr b="1">
              <a:solidFill>
                <a:schemeClr val="lt1"/>
              </a:solidFill>
              <a:latin typeface="Lexend"/>
              <a:ea typeface="Lexend"/>
              <a:cs typeface="Lexend"/>
              <a:sym typeface="Lexend"/>
            </a:endParaRPr>
          </a:p>
        </p:txBody>
      </p:sp>
      <p:pic>
        <p:nvPicPr>
          <p:cNvPr id="185" name="Google Shape;185;p11"/>
          <p:cNvPicPr preferRelativeResize="0"/>
          <p:nvPr/>
        </p:nvPicPr>
        <p:blipFill rotWithShape="1">
          <a:blip r:embed="rId3">
            <a:alphaModFix/>
          </a:blip>
          <a:srcRect/>
          <a:stretch/>
        </p:blipFill>
        <p:spPr>
          <a:xfrm>
            <a:off x="4032122" y="4450600"/>
            <a:ext cx="1079750" cy="13591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12"/>
          <p:cNvPicPr preferRelativeResize="0"/>
          <p:nvPr/>
        </p:nvPicPr>
        <p:blipFill rotWithShape="1">
          <a:blip r:embed="rId3">
            <a:alphaModFix/>
          </a:blip>
          <a:srcRect/>
          <a:stretch/>
        </p:blipFill>
        <p:spPr>
          <a:xfrm>
            <a:off x="152400" y="152400"/>
            <a:ext cx="6029650" cy="3212050"/>
          </a:xfrm>
          <a:prstGeom prst="rect">
            <a:avLst/>
          </a:prstGeom>
          <a:noFill/>
          <a:ln>
            <a:noFill/>
          </a:ln>
        </p:spPr>
      </p:pic>
      <p:pic>
        <p:nvPicPr>
          <p:cNvPr id="191" name="Google Shape;191;p12"/>
          <p:cNvPicPr preferRelativeResize="0"/>
          <p:nvPr/>
        </p:nvPicPr>
        <p:blipFill rotWithShape="1">
          <a:blip r:embed="rId4">
            <a:alphaModFix/>
          </a:blip>
          <a:srcRect/>
          <a:stretch/>
        </p:blipFill>
        <p:spPr>
          <a:xfrm>
            <a:off x="229950" y="3437200"/>
            <a:ext cx="6196399" cy="1481075"/>
          </a:xfrm>
          <a:prstGeom prst="rect">
            <a:avLst/>
          </a:prstGeom>
          <a:noFill/>
          <a:ln>
            <a:noFill/>
          </a:ln>
        </p:spPr>
      </p:pic>
      <p:pic>
        <p:nvPicPr>
          <p:cNvPr id="192" name="Google Shape;192;p12"/>
          <p:cNvPicPr preferRelativeResize="0"/>
          <p:nvPr/>
        </p:nvPicPr>
        <p:blipFill rotWithShape="1">
          <a:blip r:embed="rId5">
            <a:alphaModFix/>
          </a:blip>
          <a:srcRect/>
          <a:stretch/>
        </p:blipFill>
        <p:spPr>
          <a:xfrm>
            <a:off x="6341154" y="1555146"/>
            <a:ext cx="2704246" cy="15478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 b="1">
                <a:solidFill>
                  <a:schemeClr val="lt1"/>
                </a:solidFill>
                <a:latin typeface="Lexend"/>
                <a:ea typeface="Lexend"/>
                <a:cs typeface="Lexend"/>
                <a:sym typeface="Lexend"/>
              </a:rPr>
              <a:t>Realizations</a:t>
            </a:r>
            <a:endParaRPr b="1">
              <a:solidFill>
                <a:schemeClr val="lt1"/>
              </a:solidFill>
              <a:latin typeface="Lexend"/>
              <a:ea typeface="Lexend"/>
              <a:cs typeface="Lexend"/>
              <a:sym typeface="Lexend"/>
            </a:endParaRPr>
          </a:p>
        </p:txBody>
      </p:sp>
      <p:pic>
        <p:nvPicPr>
          <p:cNvPr id="198" name="Google Shape;198;p13"/>
          <p:cNvPicPr preferRelativeResize="0"/>
          <p:nvPr/>
        </p:nvPicPr>
        <p:blipFill rotWithShape="1">
          <a:blip r:embed="rId3">
            <a:alphaModFix/>
          </a:blip>
          <a:srcRect/>
          <a:stretch/>
        </p:blipFill>
        <p:spPr>
          <a:xfrm rot="-7843483">
            <a:off x="8136613" y="-258179"/>
            <a:ext cx="1069942" cy="134678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4"/>
          <p:cNvSpPr txBox="1">
            <a:spLocks noGrp="1"/>
          </p:cNvSpPr>
          <p:nvPr>
            <p:ph type="title"/>
          </p:nvPr>
        </p:nvSpPr>
        <p:spPr>
          <a:xfrm>
            <a:off x="490250" y="450150"/>
            <a:ext cx="3939300" cy="4090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4800"/>
              <a:buNone/>
            </a:pPr>
            <a:r>
              <a:rPr lang="en" sz="3600">
                <a:solidFill>
                  <a:schemeClr val="lt1"/>
                </a:solidFill>
                <a:latin typeface="Lexend"/>
                <a:ea typeface="Lexend"/>
                <a:cs typeface="Lexend"/>
                <a:sym typeface="Lexend"/>
              </a:rPr>
              <a:t>Wearable Tech</a:t>
            </a:r>
            <a:endParaRPr sz="3600">
              <a:solidFill>
                <a:schemeClr val="lt1"/>
              </a:solidFill>
              <a:latin typeface="Lexend"/>
              <a:ea typeface="Lexend"/>
              <a:cs typeface="Lexend"/>
              <a:sym typeface="Lexend"/>
            </a:endParaRPr>
          </a:p>
          <a:p>
            <a:pPr marL="0" lvl="0" indent="0" algn="l" rtl="0">
              <a:lnSpc>
                <a:spcPct val="100000"/>
              </a:lnSpc>
              <a:spcBef>
                <a:spcPts val="0"/>
              </a:spcBef>
              <a:spcAft>
                <a:spcPts val="0"/>
              </a:spcAft>
              <a:buSzPts val="4800"/>
              <a:buNone/>
            </a:pPr>
            <a:r>
              <a:rPr lang="en" sz="3600">
                <a:solidFill>
                  <a:schemeClr val="lt1"/>
                </a:solidFill>
                <a:latin typeface="Lexend"/>
                <a:ea typeface="Lexend"/>
                <a:cs typeface="Lexend"/>
                <a:sym typeface="Lexend"/>
              </a:rPr>
              <a:t>(Apple Watch)</a:t>
            </a:r>
            <a:endParaRPr sz="3600">
              <a:solidFill>
                <a:schemeClr val="lt1"/>
              </a:solidFill>
              <a:latin typeface="Lexend"/>
              <a:ea typeface="Lexend"/>
              <a:cs typeface="Lexend"/>
              <a:sym typeface="Lexend"/>
            </a:endParaRPr>
          </a:p>
        </p:txBody>
      </p:sp>
      <p:pic>
        <p:nvPicPr>
          <p:cNvPr id="204" name="Google Shape;204;p14"/>
          <p:cNvPicPr preferRelativeResize="0"/>
          <p:nvPr/>
        </p:nvPicPr>
        <p:blipFill rotWithShape="1">
          <a:blip r:embed="rId3">
            <a:alphaModFix/>
          </a:blip>
          <a:srcRect/>
          <a:stretch/>
        </p:blipFill>
        <p:spPr>
          <a:xfrm>
            <a:off x="4218175" y="730225"/>
            <a:ext cx="4785975" cy="3530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15"/>
          <p:cNvPicPr preferRelativeResize="0"/>
          <p:nvPr/>
        </p:nvPicPr>
        <p:blipFill rotWithShape="1">
          <a:blip r:embed="rId3">
            <a:alphaModFix/>
          </a:blip>
          <a:srcRect/>
          <a:stretch/>
        </p:blipFill>
        <p:spPr>
          <a:xfrm>
            <a:off x="152400" y="152400"/>
            <a:ext cx="4776092" cy="4838700"/>
          </a:xfrm>
          <a:prstGeom prst="rect">
            <a:avLst/>
          </a:prstGeom>
          <a:noFill/>
          <a:ln>
            <a:noFill/>
          </a:ln>
        </p:spPr>
      </p:pic>
      <p:sp>
        <p:nvSpPr>
          <p:cNvPr id="210" name="Google Shape;210;p15"/>
          <p:cNvSpPr txBox="1">
            <a:spLocks noGrp="1"/>
          </p:cNvSpPr>
          <p:nvPr>
            <p:ph type="title"/>
          </p:nvPr>
        </p:nvSpPr>
        <p:spPr>
          <a:xfrm>
            <a:off x="5004425" y="526350"/>
            <a:ext cx="3939300" cy="40908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 sz="3300">
                <a:solidFill>
                  <a:schemeClr val="lt1"/>
                </a:solidFill>
                <a:latin typeface="Lexend"/>
                <a:ea typeface="Lexend"/>
                <a:cs typeface="Lexend"/>
                <a:sym typeface="Lexend"/>
              </a:rPr>
              <a:t>Stuffed Animal w/Screen and App</a:t>
            </a:r>
            <a:endParaRPr sz="3300">
              <a:solidFill>
                <a:schemeClr val="lt1"/>
              </a:solidFill>
              <a:latin typeface="Lexend"/>
              <a:ea typeface="Lexend"/>
              <a:cs typeface="Lexend"/>
              <a:sym typeface="Lexen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 b="1">
                <a:solidFill>
                  <a:schemeClr val="lt1"/>
                </a:solidFill>
                <a:latin typeface="Lexend"/>
                <a:ea typeface="Lexend"/>
                <a:cs typeface="Lexend"/>
                <a:sym typeface="Lexend"/>
              </a:rPr>
              <a:t>Selected Interface and Rationale</a:t>
            </a:r>
            <a:endParaRPr b="1">
              <a:solidFill>
                <a:schemeClr val="lt1"/>
              </a:solidFill>
              <a:latin typeface="Lexend"/>
              <a:ea typeface="Lexend"/>
              <a:cs typeface="Lexend"/>
              <a:sym typeface="Lexend"/>
            </a:endParaRPr>
          </a:p>
        </p:txBody>
      </p:sp>
      <p:pic>
        <p:nvPicPr>
          <p:cNvPr id="216" name="Google Shape;216;p16"/>
          <p:cNvPicPr preferRelativeResize="0"/>
          <p:nvPr/>
        </p:nvPicPr>
        <p:blipFill rotWithShape="1">
          <a:blip r:embed="rId3">
            <a:alphaModFix/>
          </a:blip>
          <a:srcRect/>
          <a:stretch/>
        </p:blipFill>
        <p:spPr>
          <a:xfrm rot="3377661">
            <a:off x="-367103" y="408625"/>
            <a:ext cx="952700" cy="11992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990"/>
              <a:buNone/>
            </a:pPr>
            <a:r>
              <a:rPr lang="en" sz="3380" i="1">
                <a:solidFill>
                  <a:schemeClr val="lt1"/>
                </a:solidFill>
                <a:latin typeface="Lexend"/>
                <a:ea typeface="Lexend"/>
                <a:cs typeface="Lexend"/>
                <a:sym typeface="Lexend"/>
              </a:rPr>
              <a:t>Stuffed Animal w/ Screen &amp; App</a:t>
            </a:r>
            <a:endParaRPr sz="3380" i="1">
              <a:solidFill>
                <a:schemeClr val="lt1"/>
              </a:solidFill>
              <a:latin typeface="Lexend"/>
              <a:ea typeface="Lexend"/>
              <a:cs typeface="Lexend"/>
              <a:sym typeface="Lexend"/>
            </a:endParaRPr>
          </a:p>
        </p:txBody>
      </p:sp>
      <p:sp>
        <p:nvSpPr>
          <p:cNvPr id="222" name="Google Shape;222;p1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p>
            <a:pPr marL="0" lvl="0" indent="0" algn="l" rtl="0">
              <a:lnSpc>
                <a:spcPct val="115000"/>
              </a:lnSpc>
              <a:spcBef>
                <a:spcPts val="0"/>
              </a:spcBef>
              <a:spcAft>
                <a:spcPts val="1200"/>
              </a:spcAft>
              <a:buSzPts val="1800"/>
              <a:buNone/>
            </a:pPr>
            <a:endParaRPr/>
          </a:p>
        </p:txBody>
      </p:sp>
      <p:sp>
        <p:nvSpPr>
          <p:cNvPr id="223" name="Google Shape;223;p1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100"/>
              <a:buNone/>
            </a:pPr>
            <a:r>
              <a:rPr lang="en">
                <a:latin typeface="Lexend"/>
                <a:ea typeface="Lexend"/>
                <a:cs typeface="Lexend"/>
                <a:sym typeface="Lexend"/>
              </a:rPr>
              <a:t>Winner Winner!</a:t>
            </a:r>
            <a:endParaRPr>
              <a:latin typeface="Lexend"/>
              <a:ea typeface="Lexend"/>
              <a:cs typeface="Lexend"/>
              <a:sym typeface="Lexend"/>
            </a:endParaRPr>
          </a:p>
        </p:txBody>
      </p:sp>
      <p:pic>
        <p:nvPicPr>
          <p:cNvPr id="224" name="Google Shape;224;p17"/>
          <p:cNvPicPr preferRelativeResize="0"/>
          <p:nvPr/>
        </p:nvPicPr>
        <p:blipFill rotWithShape="1">
          <a:blip r:embed="rId3">
            <a:alphaModFix/>
          </a:blip>
          <a:srcRect/>
          <a:stretch/>
        </p:blipFill>
        <p:spPr>
          <a:xfrm>
            <a:off x="4752091" y="373100"/>
            <a:ext cx="4211821" cy="42670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chemeClr val="lt1"/>
                </a:solidFill>
                <a:latin typeface="Lexend"/>
                <a:ea typeface="Lexend"/>
                <a:cs typeface="Lexend"/>
                <a:sym typeface="Lexend"/>
              </a:rPr>
              <a:t>Pros of Stuffed Animal</a:t>
            </a:r>
            <a:endParaRPr b="1">
              <a:solidFill>
                <a:schemeClr val="lt1"/>
              </a:solidFill>
              <a:latin typeface="Lexend"/>
              <a:ea typeface="Lexend"/>
              <a:cs typeface="Lexend"/>
              <a:sym typeface="Lexend"/>
            </a:endParaRPr>
          </a:p>
        </p:txBody>
      </p:sp>
      <p:sp>
        <p:nvSpPr>
          <p:cNvPr id="230" name="Google Shape;230;p18"/>
          <p:cNvSpPr txBox="1">
            <a:spLocks noGrp="1"/>
          </p:cNvSpPr>
          <p:nvPr>
            <p:ph type="body" idx="1"/>
          </p:nvPr>
        </p:nvSpPr>
        <p:spPr>
          <a:xfrm>
            <a:off x="311700" y="1152475"/>
            <a:ext cx="3999900" cy="3416400"/>
          </a:xfrm>
          <a:prstGeom prst="rect">
            <a:avLst/>
          </a:prstGeom>
          <a:solidFill>
            <a:srgbClr val="70C2DF"/>
          </a:solidFill>
          <a:ln>
            <a:noFill/>
          </a:ln>
        </p:spPr>
        <p:txBody>
          <a:bodyPr spcFirstLastPara="1" wrap="square" lIns="91425" tIns="91425" rIns="91425" bIns="91425" anchor="t" anchorCtr="0">
            <a:normAutofit fontScale="77500" lnSpcReduction="20000"/>
          </a:bodyPr>
          <a:lstStyle/>
          <a:p>
            <a:pPr marL="457200" lvl="0" indent="-341140" algn="l" rtl="0">
              <a:lnSpc>
                <a:spcPct val="115000"/>
              </a:lnSpc>
              <a:spcBef>
                <a:spcPts val="0"/>
              </a:spcBef>
              <a:spcAft>
                <a:spcPts val="0"/>
              </a:spcAft>
              <a:buClr>
                <a:srgbClr val="3F2DA5"/>
              </a:buClr>
              <a:buSzPct val="100000"/>
              <a:buFont typeface="Lexend"/>
              <a:buChar char="-"/>
            </a:pPr>
            <a:r>
              <a:rPr lang="en" sz="2285">
                <a:solidFill>
                  <a:srgbClr val="3F2DA5"/>
                </a:solidFill>
                <a:latin typeface="Lexend"/>
                <a:ea typeface="Lexend"/>
                <a:cs typeface="Lexend"/>
                <a:sym typeface="Lexend"/>
              </a:rPr>
              <a:t>Very </a:t>
            </a:r>
            <a:r>
              <a:rPr lang="en" sz="2285" b="1">
                <a:solidFill>
                  <a:srgbClr val="3F2DA5"/>
                </a:solidFill>
                <a:latin typeface="Lexend"/>
                <a:ea typeface="Lexend"/>
                <a:cs typeface="Lexend"/>
                <a:sym typeface="Lexend"/>
              </a:rPr>
              <a:t>unique</a:t>
            </a:r>
            <a:r>
              <a:rPr lang="en" sz="2285">
                <a:solidFill>
                  <a:srgbClr val="3F2DA5"/>
                </a:solidFill>
                <a:latin typeface="Lexend"/>
                <a:ea typeface="Lexend"/>
                <a:cs typeface="Lexend"/>
                <a:sym typeface="Lexend"/>
              </a:rPr>
              <a:t> and </a:t>
            </a:r>
            <a:r>
              <a:rPr lang="en" sz="2285" b="1">
                <a:solidFill>
                  <a:srgbClr val="3F2DA5"/>
                </a:solidFill>
                <a:latin typeface="Lexend"/>
                <a:ea typeface="Lexend"/>
                <a:cs typeface="Lexend"/>
                <a:sym typeface="Lexend"/>
              </a:rPr>
              <a:t>novel</a:t>
            </a:r>
            <a:r>
              <a:rPr lang="en" sz="2285">
                <a:solidFill>
                  <a:srgbClr val="3F2DA5"/>
                </a:solidFill>
                <a:latin typeface="Lexend"/>
                <a:ea typeface="Lexend"/>
                <a:cs typeface="Lexend"/>
                <a:sym typeface="Lexend"/>
              </a:rPr>
              <a:t> in market space</a:t>
            </a:r>
            <a:endParaRPr sz="2285">
              <a:solidFill>
                <a:srgbClr val="3F2DA5"/>
              </a:solidFill>
              <a:latin typeface="Lexend"/>
              <a:ea typeface="Lexend"/>
              <a:cs typeface="Lexend"/>
              <a:sym typeface="Lexend"/>
            </a:endParaRPr>
          </a:p>
          <a:p>
            <a:pPr marL="457200" lvl="0" indent="-341140" algn="l" rtl="0">
              <a:lnSpc>
                <a:spcPct val="115000"/>
              </a:lnSpc>
              <a:spcBef>
                <a:spcPts val="0"/>
              </a:spcBef>
              <a:spcAft>
                <a:spcPts val="0"/>
              </a:spcAft>
              <a:buClr>
                <a:srgbClr val="3F2DA5"/>
              </a:buClr>
              <a:buSzPct val="100000"/>
              <a:buFont typeface="Lexend"/>
              <a:buChar char="-"/>
            </a:pPr>
            <a:r>
              <a:rPr lang="en" sz="2285">
                <a:solidFill>
                  <a:srgbClr val="3F2DA5"/>
                </a:solidFill>
                <a:latin typeface="Lexend"/>
                <a:ea typeface="Lexend"/>
                <a:cs typeface="Lexend"/>
                <a:sym typeface="Lexend"/>
              </a:rPr>
              <a:t>Brings the </a:t>
            </a:r>
            <a:r>
              <a:rPr lang="en" sz="2285" b="1">
                <a:solidFill>
                  <a:srgbClr val="3F2DA5"/>
                </a:solidFill>
                <a:latin typeface="Lexend"/>
                <a:ea typeface="Lexend"/>
                <a:cs typeface="Lexend"/>
                <a:sym typeface="Lexend"/>
              </a:rPr>
              <a:t>value of wellness</a:t>
            </a:r>
            <a:r>
              <a:rPr lang="en" sz="2285">
                <a:solidFill>
                  <a:srgbClr val="3F2DA5"/>
                </a:solidFill>
                <a:latin typeface="Lexend"/>
                <a:ea typeface="Lexend"/>
                <a:cs typeface="Lexend"/>
                <a:sym typeface="Lexend"/>
              </a:rPr>
              <a:t> home, having a physical animal could make the user feel very </a:t>
            </a:r>
            <a:r>
              <a:rPr lang="en" sz="2285" b="1">
                <a:solidFill>
                  <a:srgbClr val="3F2DA5"/>
                </a:solidFill>
                <a:latin typeface="Lexend"/>
                <a:ea typeface="Lexend"/>
                <a:cs typeface="Lexend"/>
                <a:sym typeface="Lexend"/>
              </a:rPr>
              <a:t>safe and comfortable</a:t>
            </a:r>
            <a:endParaRPr sz="2285" b="1">
              <a:solidFill>
                <a:srgbClr val="3F2DA5"/>
              </a:solidFill>
              <a:latin typeface="Lexend"/>
              <a:ea typeface="Lexend"/>
              <a:cs typeface="Lexend"/>
              <a:sym typeface="Lexend"/>
            </a:endParaRPr>
          </a:p>
          <a:p>
            <a:pPr marL="457200" lvl="0" indent="-341140" algn="l" rtl="0">
              <a:lnSpc>
                <a:spcPct val="115000"/>
              </a:lnSpc>
              <a:spcBef>
                <a:spcPts val="0"/>
              </a:spcBef>
              <a:spcAft>
                <a:spcPts val="0"/>
              </a:spcAft>
              <a:buClr>
                <a:srgbClr val="3F2DA5"/>
              </a:buClr>
              <a:buSzPct val="100000"/>
              <a:buFont typeface="Lexend"/>
              <a:buChar char="-"/>
            </a:pPr>
            <a:r>
              <a:rPr lang="en" sz="2285">
                <a:solidFill>
                  <a:srgbClr val="3F2DA5"/>
                </a:solidFill>
                <a:latin typeface="Lexend"/>
                <a:ea typeface="Lexend"/>
                <a:cs typeface="Lexend"/>
                <a:sym typeface="Lexend"/>
              </a:rPr>
              <a:t>Help create sense of </a:t>
            </a:r>
            <a:r>
              <a:rPr lang="en" sz="2285" b="1">
                <a:solidFill>
                  <a:srgbClr val="3F2DA5"/>
                </a:solidFill>
                <a:latin typeface="Lexend"/>
                <a:ea typeface="Lexend"/>
                <a:cs typeface="Lexend"/>
                <a:sym typeface="Lexend"/>
              </a:rPr>
              <a:t>community</a:t>
            </a:r>
            <a:r>
              <a:rPr lang="en" sz="2285">
                <a:solidFill>
                  <a:srgbClr val="3F2DA5"/>
                </a:solidFill>
                <a:latin typeface="Lexend"/>
                <a:ea typeface="Lexend"/>
                <a:cs typeface="Lexend"/>
                <a:sym typeface="Lexend"/>
              </a:rPr>
              <a:t> by creating trend to have the toys</a:t>
            </a:r>
            <a:endParaRPr sz="2285">
              <a:solidFill>
                <a:srgbClr val="3F2DA5"/>
              </a:solidFill>
              <a:latin typeface="Lexend"/>
              <a:ea typeface="Lexend"/>
              <a:cs typeface="Lexend"/>
              <a:sym typeface="Lexend"/>
            </a:endParaRPr>
          </a:p>
          <a:p>
            <a:pPr marL="457200" lvl="0" indent="-341140" algn="l" rtl="0">
              <a:lnSpc>
                <a:spcPct val="115000"/>
              </a:lnSpc>
              <a:spcBef>
                <a:spcPts val="0"/>
              </a:spcBef>
              <a:spcAft>
                <a:spcPts val="0"/>
              </a:spcAft>
              <a:buClr>
                <a:srgbClr val="3F2DA5"/>
              </a:buClr>
              <a:buSzPct val="100000"/>
              <a:buFont typeface="Lexend"/>
              <a:buChar char="-"/>
            </a:pPr>
            <a:r>
              <a:rPr lang="en" sz="2285">
                <a:solidFill>
                  <a:srgbClr val="3F2DA5"/>
                </a:solidFill>
                <a:latin typeface="Lexend"/>
                <a:ea typeface="Lexend"/>
                <a:cs typeface="Lexend"/>
                <a:sym typeface="Lexend"/>
              </a:rPr>
              <a:t>Opportunity for </a:t>
            </a:r>
            <a:r>
              <a:rPr lang="en" sz="2285" b="1">
                <a:solidFill>
                  <a:srgbClr val="3F2DA5"/>
                </a:solidFill>
                <a:latin typeface="Lexend"/>
                <a:ea typeface="Lexend"/>
                <a:cs typeface="Lexend"/>
                <a:sym typeface="Lexend"/>
              </a:rPr>
              <a:t>creative</a:t>
            </a:r>
            <a:r>
              <a:rPr lang="en" sz="2285">
                <a:solidFill>
                  <a:srgbClr val="3F2DA5"/>
                </a:solidFill>
                <a:latin typeface="Lexend"/>
                <a:ea typeface="Lexend"/>
                <a:cs typeface="Lexend"/>
                <a:sym typeface="Lexend"/>
              </a:rPr>
              <a:t> and </a:t>
            </a:r>
            <a:r>
              <a:rPr lang="en" sz="2285" b="1">
                <a:solidFill>
                  <a:srgbClr val="3F2DA5"/>
                </a:solidFill>
                <a:latin typeface="Lexend"/>
                <a:ea typeface="Lexend"/>
                <a:cs typeface="Lexend"/>
                <a:sym typeface="Lexend"/>
              </a:rPr>
              <a:t>never before seen</a:t>
            </a:r>
            <a:r>
              <a:rPr lang="en" sz="2285">
                <a:solidFill>
                  <a:srgbClr val="3F2DA5"/>
                </a:solidFill>
                <a:latin typeface="Lexend"/>
                <a:ea typeface="Lexend"/>
                <a:cs typeface="Lexend"/>
                <a:sym typeface="Lexend"/>
              </a:rPr>
              <a:t> design</a:t>
            </a:r>
            <a:endParaRPr>
              <a:solidFill>
                <a:srgbClr val="3F2DA5"/>
              </a:solidFill>
              <a:latin typeface="Lexend"/>
              <a:ea typeface="Lexend"/>
              <a:cs typeface="Lexend"/>
              <a:sym typeface="Lexend"/>
            </a:endParaRPr>
          </a:p>
        </p:txBody>
      </p:sp>
      <p:sp>
        <p:nvSpPr>
          <p:cNvPr id="231" name="Google Shape;231;p1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rmAutofit/>
          </a:bodyPr>
          <a:lstStyle/>
          <a:p>
            <a:pPr marL="0" lvl="0" indent="0" algn="ctr" rtl="0">
              <a:lnSpc>
                <a:spcPct val="115000"/>
              </a:lnSpc>
              <a:spcBef>
                <a:spcPts val="0"/>
              </a:spcBef>
              <a:spcAft>
                <a:spcPts val="0"/>
              </a:spcAft>
              <a:buSzPts val="1400"/>
              <a:buNone/>
            </a:pPr>
            <a:r>
              <a:rPr lang="en">
                <a:solidFill>
                  <a:schemeClr val="lt1"/>
                </a:solidFill>
                <a:latin typeface="Lexend"/>
                <a:ea typeface="Lexend"/>
                <a:cs typeface="Lexend"/>
                <a:sym typeface="Lexend"/>
              </a:rPr>
              <a:t>Pros of Wearable Tech that were good but not good enough:</a:t>
            </a:r>
            <a:endParaRPr>
              <a:solidFill>
                <a:schemeClr val="lt1"/>
              </a:solidFill>
              <a:latin typeface="Lexend"/>
              <a:ea typeface="Lexend"/>
              <a:cs typeface="Lexend"/>
              <a:sym typeface="Lexend"/>
            </a:endParaRPr>
          </a:p>
          <a:p>
            <a:pPr marL="457200" lvl="0" indent="-317500" algn="l" rtl="0">
              <a:lnSpc>
                <a:spcPct val="115000"/>
              </a:lnSpc>
              <a:spcBef>
                <a:spcPts val="1200"/>
              </a:spcBef>
              <a:spcAft>
                <a:spcPts val="0"/>
              </a:spcAft>
              <a:buClr>
                <a:schemeClr val="lt1"/>
              </a:buClr>
              <a:buSzPts val="1400"/>
              <a:buFont typeface="Lexend"/>
              <a:buChar char="-"/>
            </a:pPr>
            <a:r>
              <a:rPr lang="en">
                <a:solidFill>
                  <a:schemeClr val="lt1"/>
                </a:solidFill>
                <a:latin typeface="Lexend"/>
                <a:ea typeface="Lexend"/>
                <a:cs typeface="Lexend"/>
                <a:sym typeface="Lexend"/>
              </a:rPr>
              <a:t>Already has biometric stat collection built into Apple Watch</a:t>
            </a:r>
            <a:endParaRPr>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Convenient for travel which would make logging symptoms easy</a:t>
            </a:r>
            <a:endParaRPr>
              <a:solidFill>
                <a:schemeClr val="lt1"/>
              </a:solidFill>
              <a:latin typeface="Lexend"/>
              <a:ea typeface="Lexend"/>
              <a:cs typeface="Lexend"/>
              <a:sym typeface="Lexend"/>
            </a:endParaRPr>
          </a:p>
          <a:p>
            <a:pPr marL="0" lvl="0" indent="0" algn="l" rtl="0">
              <a:lnSpc>
                <a:spcPct val="115000"/>
              </a:lnSpc>
              <a:spcBef>
                <a:spcPts val="0"/>
              </a:spcBef>
              <a:spcAft>
                <a:spcPts val="0"/>
              </a:spcAft>
              <a:buSzPts val="1400"/>
              <a:buNone/>
            </a:pPr>
            <a:endParaRPr>
              <a:solidFill>
                <a:schemeClr val="lt1"/>
              </a:solidFill>
              <a:latin typeface="Lexend"/>
              <a:ea typeface="Lexend"/>
              <a:cs typeface="Lexend"/>
              <a:sym typeface="Lexend"/>
            </a:endParaRPr>
          </a:p>
          <a:p>
            <a:pPr marL="0" lvl="0" indent="0" algn="ctr" rtl="0">
              <a:lnSpc>
                <a:spcPct val="115000"/>
              </a:lnSpc>
              <a:spcBef>
                <a:spcPts val="0"/>
              </a:spcBef>
              <a:spcAft>
                <a:spcPts val="0"/>
              </a:spcAft>
              <a:buClr>
                <a:schemeClr val="dk1"/>
              </a:buClr>
              <a:buSzPts val="1100"/>
              <a:buFont typeface="Arial"/>
              <a:buNone/>
            </a:pPr>
            <a:r>
              <a:rPr lang="en">
                <a:solidFill>
                  <a:schemeClr val="lt1"/>
                </a:solidFill>
                <a:latin typeface="Lexend"/>
                <a:ea typeface="Lexend"/>
                <a:cs typeface="Lexend"/>
                <a:sym typeface="Lexend"/>
              </a:rPr>
              <a:t>These Pros did not benefit our design values enough!</a:t>
            </a:r>
            <a:endParaRPr>
              <a:solidFill>
                <a:schemeClr val="lt1"/>
              </a:solidFill>
              <a:latin typeface="Lexend"/>
              <a:ea typeface="Lexend"/>
              <a:cs typeface="Lexend"/>
              <a:sym typeface="Lexen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chemeClr val="lt1"/>
                </a:solidFill>
                <a:latin typeface="Lexend"/>
                <a:ea typeface="Lexend"/>
                <a:cs typeface="Lexend"/>
                <a:sym typeface="Lexend"/>
              </a:rPr>
              <a:t>Cons of Stuffed Animal</a:t>
            </a:r>
            <a:endParaRPr b="1">
              <a:solidFill>
                <a:schemeClr val="lt1"/>
              </a:solidFill>
              <a:latin typeface="Lexend"/>
              <a:ea typeface="Lexend"/>
              <a:cs typeface="Lexend"/>
              <a:sym typeface="Lexend"/>
            </a:endParaRPr>
          </a:p>
        </p:txBody>
      </p:sp>
      <p:sp>
        <p:nvSpPr>
          <p:cNvPr id="237" name="Google Shape;237;p19"/>
          <p:cNvSpPr txBox="1">
            <a:spLocks noGrp="1"/>
          </p:cNvSpPr>
          <p:nvPr>
            <p:ph type="body" idx="1"/>
          </p:nvPr>
        </p:nvSpPr>
        <p:spPr>
          <a:xfrm>
            <a:off x="4948825" y="948175"/>
            <a:ext cx="3999900" cy="3416400"/>
          </a:xfrm>
          <a:prstGeom prst="rect">
            <a:avLst/>
          </a:prstGeom>
          <a:noFill/>
          <a:ln>
            <a:noFill/>
          </a:ln>
        </p:spPr>
        <p:txBody>
          <a:bodyPr spcFirstLastPara="1" wrap="square" lIns="91425" tIns="91425" rIns="91425" bIns="91425" anchor="ctr" anchorCtr="0">
            <a:normAutofit/>
          </a:bodyPr>
          <a:lstStyle/>
          <a:p>
            <a:pPr marL="0" lvl="0" indent="0" algn="ctr" rtl="0">
              <a:lnSpc>
                <a:spcPct val="115000"/>
              </a:lnSpc>
              <a:spcBef>
                <a:spcPts val="0"/>
              </a:spcBef>
              <a:spcAft>
                <a:spcPts val="0"/>
              </a:spcAft>
              <a:buSzPts val="1400"/>
              <a:buNone/>
            </a:pPr>
            <a:r>
              <a:rPr lang="en">
                <a:solidFill>
                  <a:schemeClr val="lt1"/>
                </a:solidFill>
                <a:latin typeface="Lexend"/>
                <a:ea typeface="Lexend"/>
                <a:cs typeface="Lexend"/>
                <a:sym typeface="Lexend"/>
              </a:rPr>
              <a:t>Cons of Apple Watch:</a:t>
            </a:r>
            <a:endParaRPr>
              <a:solidFill>
                <a:schemeClr val="lt1"/>
              </a:solidFill>
              <a:latin typeface="Lexend"/>
              <a:ea typeface="Lexend"/>
              <a:cs typeface="Lexend"/>
              <a:sym typeface="Lexend"/>
            </a:endParaRPr>
          </a:p>
          <a:p>
            <a:pPr marL="0" lvl="0" indent="0" algn="l" rtl="0">
              <a:lnSpc>
                <a:spcPct val="115000"/>
              </a:lnSpc>
              <a:spcBef>
                <a:spcPts val="0"/>
              </a:spcBef>
              <a:spcAft>
                <a:spcPts val="0"/>
              </a:spcAft>
              <a:buSzPts val="1400"/>
              <a:buNone/>
            </a:pPr>
            <a:endParaRPr>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Not everyone has an Apple Watch; </a:t>
            </a:r>
            <a:r>
              <a:rPr lang="en" b="1">
                <a:solidFill>
                  <a:schemeClr val="lt1"/>
                </a:solidFill>
                <a:latin typeface="Lexend"/>
                <a:ea typeface="Lexend"/>
                <a:cs typeface="Lexend"/>
                <a:sym typeface="Lexend"/>
              </a:rPr>
              <a:t>unequal opportunity</a:t>
            </a:r>
            <a:endParaRPr>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b="1">
                <a:solidFill>
                  <a:schemeClr val="lt1"/>
                </a:solidFill>
                <a:latin typeface="Lexend"/>
                <a:ea typeface="Lexend"/>
                <a:cs typeface="Lexend"/>
                <a:sym typeface="Lexend"/>
              </a:rPr>
              <a:t>Limited space</a:t>
            </a:r>
            <a:r>
              <a:rPr lang="en">
                <a:solidFill>
                  <a:schemeClr val="lt1"/>
                </a:solidFill>
                <a:latin typeface="Lexend"/>
                <a:ea typeface="Lexend"/>
                <a:cs typeface="Lexend"/>
                <a:sym typeface="Lexend"/>
              </a:rPr>
              <a:t> to view habitat on </a:t>
            </a:r>
            <a:r>
              <a:rPr lang="en" b="1">
                <a:solidFill>
                  <a:schemeClr val="lt1"/>
                </a:solidFill>
                <a:latin typeface="Lexend"/>
                <a:ea typeface="Lexend"/>
                <a:cs typeface="Lexend"/>
                <a:sym typeface="Lexend"/>
              </a:rPr>
              <a:t>small screen</a:t>
            </a:r>
            <a:endParaRPr>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b="1">
                <a:solidFill>
                  <a:schemeClr val="lt1"/>
                </a:solidFill>
                <a:latin typeface="Lexend"/>
                <a:ea typeface="Lexend"/>
                <a:cs typeface="Lexend"/>
                <a:sym typeface="Lexend"/>
              </a:rPr>
              <a:t>Unoriginal</a:t>
            </a:r>
            <a:endParaRPr b="1">
              <a:solidFill>
                <a:schemeClr val="lt1"/>
              </a:solidFill>
              <a:latin typeface="Lexend"/>
              <a:ea typeface="Lexend"/>
              <a:cs typeface="Lexend"/>
              <a:sym typeface="Lexend"/>
            </a:endParaRPr>
          </a:p>
        </p:txBody>
      </p:sp>
      <p:sp>
        <p:nvSpPr>
          <p:cNvPr id="238" name="Google Shape;238;p19"/>
          <p:cNvSpPr txBox="1">
            <a:spLocks noGrp="1"/>
          </p:cNvSpPr>
          <p:nvPr>
            <p:ph type="body" idx="2"/>
          </p:nvPr>
        </p:nvSpPr>
        <p:spPr>
          <a:xfrm>
            <a:off x="311700" y="1134725"/>
            <a:ext cx="3999900" cy="3416400"/>
          </a:xfrm>
          <a:prstGeom prst="rect">
            <a:avLst/>
          </a:prstGeom>
          <a:solidFill>
            <a:srgbClr val="70C2DF"/>
          </a:solidFill>
          <a:ln>
            <a:noFill/>
          </a:ln>
        </p:spPr>
        <p:txBody>
          <a:bodyPr spcFirstLastPara="1" wrap="square" lIns="91425" tIns="91425" rIns="91425" bIns="91425" anchor="t" anchorCtr="0">
            <a:normAutofit fontScale="85000" lnSpcReduction="10000"/>
          </a:bodyPr>
          <a:lstStyle/>
          <a:p>
            <a:pPr marL="457200" lvl="0" indent="-336550" algn="l" rtl="0">
              <a:lnSpc>
                <a:spcPct val="115000"/>
              </a:lnSpc>
              <a:spcBef>
                <a:spcPts val="0"/>
              </a:spcBef>
              <a:spcAft>
                <a:spcPts val="0"/>
              </a:spcAft>
              <a:buClr>
                <a:srgbClr val="3F2DA5"/>
              </a:buClr>
              <a:buSzPct val="100000"/>
              <a:buFont typeface="Lexend"/>
              <a:buChar char="-"/>
            </a:pPr>
            <a:r>
              <a:rPr lang="en" sz="2000">
                <a:solidFill>
                  <a:srgbClr val="3F2DA5"/>
                </a:solidFill>
                <a:latin typeface="Lexend"/>
                <a:ea typeface="Lexend"/>
                <a:cs typeface="Lexend"/>
                <a:sym typeface="Lexend"/>
              </a:rPr>
              <a:t>People might not want to carry around an animal, too </a:t>
            </a:r>
            <a:r>
              <a:rPr lang="en" sz="2000" b="1">
                <a:solidFill>
                  <a:srgbClr val="3F2DA5"/>
                </a:solidFill>
                <a:latin typeface="Lexend"/>
                <a:ea typeface="Lexend"/>
                <a:cs typeface="Lexend"/>
                <a:sym typeface="Lexend"/>
              </a:rPr>
              <a:t>cumbersome</a:t>
            </a:r>
            <a:endParaRPr sz="2000" b="1">
              <a:solidFill>
                <a:srgbClr val="3F2DA5"/>
              </a:solidFill>
              <a:latin typeface="Lexend"/>
              <a:ea typeface="Lexend"/>
              <a:cs typeface="Lexend"/>
              <a:sym typeface="Lexend"/>
            </a:endParaRPr>
          </a:p>
          <a:p>
            <a:pPr marL="457200" lvl="0" indent="-336550" algn="l" rtl="0">
              <a:lnSpc>
                <a:spcPct val="115000"/>
              </a:lnSpc>
              <a:spcBef>
                <a:spcPts val="0"/>
              </a:spcBef>
              <a:spcAft>
                <a:spcPts val="0"/>
              </a:spcAft>
              <a:buClr>
                <a:srgbClr val="3F2DA5"/>
              </a:buClr>
              <a:buSzPct val="100000"/>
              <a:buFont typeface="Lexend"/>
              <a:buChar char="-"/>
            </a:pPr>
            <a:r>
              <a:rPr lang="en" sz="2000">
                <a:solidFill>
                  <a:srgbClr val="3F2DA5"/>
                </a:solidFill>
                <a:latin typeface="Lexend"/>
                <a:ea typeface="Lexend"/>
                <a:cs typeface="Lexend"/>
                <a:sym typeface="Lexend"/>
              </a:rPr>
              <a:t>Don’t want people to </a:t>
            </a:r>
            <a:r>
              <a:rPr lang="en" sz="2000" b="1">
                <a:solidFill>
                  <a:srgbClr val="3F2DA5"/>
                </a:solidFill>
                <a:latin typeface="Lexend"/>
                <a:ea typeface="Lexend"/>
                <a:cs typeface="Lexend"/>
                <a:sym typeface="Lexend"/>
              </a:rPr>
              <a:t>purchase just for the physical toy</a:t>
            </a:r>
            <a:r>
              <a:rPr lang="en" sz="2000">
                <a:solidFill>
                  <a:srgbClr val="3F2DA5"/>
                </a:solidFill>
                <a:latin typeface="Lexend"/>
                <a:ea typeface="Lexend"/>
                <a:cs typeface="Lexend"/>
                <a:sym typeface="Lexend"/>
              </a:rPr>
              <a:t> but also to actually use the app and self-assess</a:t>
            </a:r>
            <a:endParaRPr sz="2000">
              <a:solidFill>
                <a:srgbClr val="3F2DA5"/>
              </a:solidFill>
              <a:latin typeface="Lexend"/>
              <a:ea typeface="Lexend"/>
              <a:cs typeface="Lexend"/>
              <a:sym typeface="Lexend"/>
            </a:endParaRPr>
          </a:p>
          <a:p>
            <a:pPr marL="0" lvl="0" indent="0" algn="l" rtl="0">
              <a:lnSpc>
                <a:spcPct val="115000"/>
              </a:lnSpc>
              <a:spcBef>
                <a:spcPts val="0"/>
              </a:spcBef>
              <a:spcAft>
                <a:spcPts val="0"/>
              </a:spcAft>
              <a:buSzPct val="82352"/>
              <a:buNone/>
            </a:pPr>
            <a:endParaRPr sz="2000">
              <a:solidFill>
                <a:srgbClr val="3F2DA5"/>
              </a:solidFill>
              <a:latin typeface="Lexend"/>
              <a:ea typeface="Lexend"/>
              <a:cs typeface="Lexend"/>
              <a:sym typeface="Lexend"/>
            </a:endParaRPr>
          </a:p>
          <a:p>
            <a:pPr marL="0" lvl="0" indent="0" algn="l" rtl="0">
              <a:lnSpc>
                <a:spcPct val="115000"/>
              </a:lnSpc>
              <a:spcBef>
                <a:spcPts val="0"/>
              </a:spcBef>
              <a:spcAft>
                <a:spcPts val="0"/>
              </a:spcAft>
              <a:buSzPct val="91503"/>
              <a:buNone/>
            </a:pPr>
            <a:r>
              <a:rPr lang="en" sz="1800">
                <a:solidFill>
                  <a:srgbClr val="3F2DA5"/>
                </a:solidFill>
                <a:latin typeface="Lexend"/>
                <a:ea typeface="Lexend"/>
                <a:cs typeface="Lexend"/>
                <a:sym typeface="Lexend"/>
              </a:rPr>
              <a:t>By </a:t>
            </a:r>
            <a:r>
              <a:rPr lang="en" sz="1800" b="1">
                <a:solidFill>
                  <a:srgbClr val="3F2DA5"/>
                </a:solidFill>
                <a:latin typeface="Lexend"/>
                <a:ea typeface="Lexend"/>
                <a:cs typeface="Lexend"/>
                <a:sym typeface="Lexend"/>
              </a:rPr>
              <a:t>connecting the stuffed toy interface with an app</a:t>
            </a:r>
            <a:r>
              <a:rPr lang="en" sz="1800">
                <a:solidFill>
                  <a:srgbClr val="3F2DA5"/>
                </a:solidFill>
                <a:latin typeface="Lexend"/>
                <a:ea typeface="Lexend"/>
                <a:cs typeface="Lexend"/>
                <a:sym typeface="Lexend"/>
              </a:rPr>
              <a:t> that you can download on your phone, these cons can be minimized.</a:t>
            </a:r>
            <a:endParaRPr sz="1800">
              <a:solidFill>
                <a:srgbClr val="3F2DA5"/>
              </a:solidFill>
              <a:latin typeface="Lexend"/>
              <a:ea typeface="Lexend"/>
              <a:cs typeface="Lexend"/>
              <a:sym typeface="Lexen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0" name="Google Shape;130;p2"/>
          <p:cNvSpPr txBox="1">
            <a:spLocks noGrp="1"/>
          </p:cNvSpPr>
          <p:nvPr>
            <p:ph type="title"/>
          </p:nvPr>
        </p:nvSpPr>
        <p:spPr>
          <a:xfrm>
            <a:off x="311700" y="4003625"/>
            <a:ext cx="8520600" cy="841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sz="6300">
                <a:latin typeface="Amatic SC"/>
                <a:ea typeface="Amatic SC"/>
                <a:cs typeface="Amatic SC"/>
                <a:sym typeface="Amatic SC"/>
              </a:rPr>
              <a:t>Daily Self-Help With Friends</a:t>
            </a:r>
            <a:endParaRPr sz="6300">
              <a:latin typeface="Amatic SC"/>
              <a:ea typeface="Amatic SC"/>
              <a:cs typeface="Amatic SC"/>
              <a:sym typeface="Amatic SC"/>
            </a:endParaRPr>
          </a:p>
        </p:txBody>
      </p:sp>
      <p:pic>
        <p:nvPicPr>
          <p:cNvPr id="131" name="Google Shape;131;p2"/>
          <p:cNvPicPr preferRelativeResize="0"/>
          <p:nvPr/>
        </p:nvPicPr>
        <p:blipFill rotWithShape="1">
          <a:blip r:embed="rId3">
            <a:alphaModFix/>
          </a:blip>
          <a:srcRect/>
          <a:stretch/>
        </p:blipFill>
        <p:spPr>
          <a:xfrm>
            <a:off x="682750" y="-65697"/>
            <a:ext cx="7778501" cy="414912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chemeClr val="lt1"/>
                </a:solidFill>
                <a:latin typeface="Lexend"/>
                <a:ea typeface="Lexend"/>
                <a:cs typeface="Lexend"/>
                <a:sym typeface="Lexend"/>
              </a:rPr>
              <a:t>…Constraints of the Stuffed Toy Platform?</a:t>
            </a:r>
            <a:endParaRPr b="1">
              <a:solidFill>
                <a:schemeClr val="lt1"/>
              </a:solidFill>
              <a:latin typeface="Lexend"/>
              <a:ea typeface="Lexend"/>
              <a:cs typeface="Lexend"/>
              <a:sym typeface="Lexend"/>
            </a:endParaRPr>
          </a:p>
        </p:txBody>
      </p:sp>
      <p:sp>
        <p:nvSpPr>
          <p:cNvPr id="244" name="Google Shape;244;p20"/>
          <p:cNvSpPr txBox="1">
            <a:spLocks noGrp="1"/>
          </p:cNvSpPr>
          <p:nvPr>
            <p:ph type="body" idx="1"/>
          </p:nvPr>
        </p:nvSpPr>
        <p:spPr>
          <a:xfrm>
            <a:off x="311700" y="1152475"/>
            <a:ext cx="8278500" cy="35556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lt2"/>
              </a:buClr>
              <a:buSzPts val="1800"/>
              <a:buFont typeface="Fira Sans Extra Condensed"/>
              <a:buChar char="-"/>
            </a:pPr>
            <a:r>
              <a:rPr lang="en" sz="1800">
                <a:solidFill>
                  <a:schemeClr val="lt2"/>
                </a:solidFill>
                <a:latin typeface="Lexend"/>
                <a:ea typeface="Lexend"/>
                <a:cs typeface="Lexend"/>
                <a:sym typeface="Lexend"/>
              </a:rPr>
              <a:t>Necessitates </a:t>
            </a:r>
            <a:r>
              <a:rPr lang="en" sz="1800" b="1">
                <a:solidFill>
                  <a:schemeClr val="lt2"/>
                </a:solidFill>
                <a:latin typeface="Lexend"/>
                <a:ea typeface="Lexend"/>
                <a:cs typeface="Lexend"/>
                <a:sym typeface="Lexend"/>
              </a:rPr>
              <a:t>both </a:t>
            </a:r>
            <a:r>
              <a:rPr lang="en" sz="1800">
                <a:solidFill>
                  <a:schemeClr val="lt2"/>
                </a:solidFill>
                <a:latin typeface="Lexend"/>
                <a:ea typeface="Lexend"/>
                <a:cs typeface="Lexend"/>
                <a:sym typeface="Lexend"/>
              </a:rPr>
              <a:t>stuffed toy screen functionality and phone app functionality</a:t>
            </a:r>
            <a:endParaRPr sz="1800">
              <a:solidFill>
                <a:schemeClr val="lt2"/>
              </a:solidFill>
              <a:latin typeface="Lexend"/>
              <a:ea typeface="Lexend"/>
              <a:cs typeface="Lexend"/>
              <a:sym typeface="Lexend"/>
            </a:endParaRPr>
          </a:p>
          <a:p>
            <a:pPr marL="457200" lvl="0" indent="-342900" algn="l" rtl="0">
              <a:lnSpc>
                <a:spcPct val="115000"/>
              </a:lnSpc>
              <a:spcBef>
                <a:spcPts val="0"/>
              </a:spcBef>
              <a:spcAft>
                <a:spcPts val="0"/>
              </a:spcAft>
              <a:buClr>
                <a:schemeClr val="lt2"/>
              </a:buClr>
              <a:buSzPts val="1800"/>
              <a:buFont typeface="Fira Sans Extra Condensed"/>
              <a:buChar char="-"/>
            </a:pPr>
            <a:r>
              <a:rPr lang="en" sz="1800">
                <a:solidFill>
                  <a:schemeClr val="lt2"/>
                </a:solidFill>
                <a:latin typeface="Lexend"/>
                <a:ea typeface="Lexend"/>
                <a:cs typeface="Lexend"/>
                <a:sym typeface="Lexend"/>
              </a:rPr>
              <a:t>Screen on stuffed toy must be large enough to be </a:t>
            </a:r>
            <a:r>
              <a:rPr lang="en" sz="1800" b="1">
                <a:solidFill>
                  <a:schemeClr val="lt2"/>
                </a:solidFill>
                <a:latin typeface="Lexend"/>
                <a:ea typeface="Lexend"/>
                <a:cs typeface="Lexend"/>
                <a:sym typeface="Lexend"/>
              </a:rPr>
              <a:t>readable</a:t>
            </a:r>
            <a:r>
              <a:rPr lang="en" sz="1800">
                <a:solidFill>
                  <a:schemeClr val="lt2"/>
                </a:solidFill>
                <a:latin typeface="Lexend"/>
                <a:ea typeface="Lexend"/>
                <a:cs typeface="Lexend"/>
                <a:sym typeface="Lexend"/>
              </a:rPr>
              <a:t> but small enough to </a:t>
            </a:r>
            <a:r>
              <a:rPr lang="en" sz="1800" b="1">
                <a:solidFill>
                  <a:schemeClr val="lt2"/>
                </a:solidFill>
                <a:latin typeface="Lexend"/>
                <a:ea typeface="Lexend"/>
                <a:cs typeface="Lexend"/>
                <a:sym typeface="Lexend"/>
              </a:rPr>
              <a:t>fit</a:t>
            </a:r>
            <a:r>
              <a:rPr lang="en" sz="1800">
                <a:solidFill>
                  <a:schemeClr val="lt2"/>
                </a:solidFill>
                <a:latin typeface="Lexend"/>
                <a:ea typeface="Lexend"/>
                <a:cs typeface="Lexend"/>
                <a:sym typeface="Lexend"/>
              </a:rPr>
              <a:t> within medium sized toy chest and not </a:t>
            </a:r>
            <a:r>
              <a:rPr lang="en" sz="1800" b="1">
                <a:solidFill>
                  <a:schemeClr val="lt2"/>
                </a:solidFill>
                <a:latin typeface="Lexend"/>
                <a:ea typeface="Lexend"/>
                <a:cs typeface="Lexend"/>
                <a:sym typeface="Lexend"/>
              </a:rPr>
              <a:t>obstruct cuddliness</a:t>
            </a:r>
            <a:r>
              <a:rPr lang="en" sz="1800">
                <a:solidFill>
                  <a:schemeClr val="lt2"/>
                </a:solidFill>
                <a:latin typeface="Lexend"/>
                <a:ea typeface="Lexend"/>
                <a:cs typeface="Lexend"/>
                <a:sym typeface="Lexend"/>
              </a:rPr>
              <a:t> of toy</a:t>
            </a:r>
            <a:endParaRPr sz="1800">
              <a:solidFill>
                <a:schemeClr val="lt2"/>
              </a:solidFill>
              <a:latin typeface="Lexend"/>
              <a:ea typeface="Lexend"/>
              <a:cs typeface="Lexend"/>
              <a:sym typeface="Lexend"/>
            </a:endParaRPr>
          </a:p>
          <a:p>
            <a:pPr marL="457200" lvl="0" indent="-342900" algn="l" rtl="0">
              <a:lnSpc>
                <a:spcPct val="115000"/>
              </a:lnSpc>
              <a:spcBef>
                <a:spcPts val="0"/>
              </a:spcBef>
              <a:spcAft>
                <a:spcPts val="0"/>
              </a:spcAft>
              <a:buClr>
                <a:schemeClr val="lt2"/>
              </a:buClr>
              <a:buSzPts val="1800"/>
              <a:buFont typeface="Fira Sans Extra Condensed"/>
              <a:buChar char="-"/>
            </a:pPr>
            <a:r>
              <a:rPr lang="en" sz="1800">
                <a:solidFill>
                  <a:schemeClr val="lt2"/>
                </a:solidFill>
                <a:latin typeface="Lexend"/>
                <a:ea typeface="Lexend"/>
                <a:cs typeface="Lexend"/>
                <a:sym typeface="Lexend"/>
              </a:rPr>
              <a:t>User must be able to </a:t>
            </a:r>
            <a:r>
              <a:rPr lang="en" sz="1800" b="1">
                <a:solidFill>
                  <a:schemeClr val="lt2"/>
                </a:solidFill>
                <a:latin typeface="Lexend"/>
                <a:ea typeface="Lexend"/>
                <a:cs typeface="Lexend"/>
                <a:sym typeface="Lexend"/>
              </a:rPr>
              <a:t>physically interact</a:t>
            </a:r>
            <a:r>
              <a:rPr lang="en" sz="1800">
                <a:solidFill>
                  <a:schemeClr val="lt2"/>
                </a:solidFill>
                <a:latin typeface="Lexend"/>
                <a:ea typeface="Lexend"/>
                <a:cs typeface="Lexend"/>
                <a:sym typeface="Lexend"/>
              </a:rPr>
              <a:t> with stuffed toy (i.e. press paw) and have this result in a </a:t>
            </a:r>
            <a:r>
              <a:rPr lang="en" sz="1800" b="1">
                <a:solidFill>
                  <a:schemeClr val="lt2"/>
                </a:solidFill>
                <a:latin typeface="Lexend"/>
                <a:ea typeface="Lexend"/>
                <a:cs typeface="Lexend"/>
                <a:sym typeface="Lexend"/>
              </a:rPr>
              <a:t>change on screen</a:t>
            </a:r>
            <a:endParaRPr sz="1800" b="1">
              <a:solidFill>
                <a:schemeClr val="lt2"/>
              </a:solidFill>
              <a:latin typeface="Lexend"/>
              <a:ea typeface="Lexend"/>
              <a:cs typeface="Lexend"/>
              <a:sym typeface="Lexen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chemeClr val="lt1"/>
                </a:solidFill>
                <a:latin typeface="Lexend"/>
                <a:ea typeface="Lexend"/>
                <a:cs typeface="Lexend"/>
                <a:sym typeface="Lexend"/>
              </a:rPr>
              <a:t>What Ultimately Shaped Our Decision?</a:t>
            </a:r>
            <a:endParaRPr b="1">
              <a:solidFill>
                <a:schemeClr val="lt1"/>
              </a:solidFill>
              <a:latin typeface="Lexend"/>
              <a:ea typeface="Lexend"/>
              <a:cs typeface="Lexend"/>
              <a:sym typeface="Lexend"/>
            </a:endParaRPr>
          </a:p>
        </p:txBody>
      </p:sp>
      <p:sp>
        <p:nvSpPr>
          <p:cNvPr id="250" name="Google Shape;250;p21"/>
          <p:cNvSpPr txBox="1">
            <a:spLocks noGrp="1"/>
          </p:cNvSpPr>
          <p:nvPr>
            <p:ph type="body" idx="1"/>
          </p:nvPr>
        </p:nvSpPr>
        <p:spPr>
          <a:xfrm>
            <a:off x="311700" y="1152475"/>
            <a:ext cx="8520600" cy="36267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lt2"/>
              </a:buClr>
              <a:buSzPts val="1800"/>
              <a:buFont typeface="Fira Sans Extra Condensed"/>
              <a:buChar char="-"/>
            </a:pPr>
            <a:r>
              <a:rPr lang="en" sz="1800">
                <a:solidFill>
                  <a:schemeClr val="lt2"/>
                </a:solidFill>
                <a:latin typeface="Lexend"/>
                <a:ea typeface="Lexend"/>
                <a:cs typeface="Lexend"/>
                <a:sym typeface="Lexend"/>
              </a:rPr>
              <a:t>After conducting extensive market research, </a:t>
            </a:r>
            <a:r>
              <a:rPr lang="en" sz="1800" b="1">
                <a:solidFill>
                  <a:schemeClr val="lt2"/>
                </a:solidFill>
                <a:latin typeface="Lexend"/>
                <a:ea typeface="Lexend"/>
                <a:cs typeface="Lexend"/>
                <a:sym typeface="Lexend"/>
              </a:rPr>
              <a:t>no other </a:t>
            </a:r>
            <a:r>
              <a:rPr lang="en" sz="1800">
                <a:solidFill>
                  <a:schemeClr val="lt2"/>
                </a:solidFill>
                <a:latin typeface="Lexend"/>
                <a:ea typeface="Lexend"/>
                <a:cs typeface="Lexend"/>
                <a:sym typeface="Lexend"/>
              </a:rPr>
              <a:t>health assessment/self-help/personal health app has a direct interface with a stuffed plush toy</a:t>
            </a:r>
            <a:endParaRPr sz="1800">
              <a:solidFill>
                <a:schemeClr val="lt2"/>
              </a:solidFill>
              <a:latin typeface="Lexend"/>
              <a:ea typeface="Lexend"/>
              <a:cs typeface="Lexend"/>
              <a:sym typeface="Lexend"/>
            </a:endParaRPr>
          </a:p>
          <a:p>
            <a:pPr marL="457200" lvl="0" indent="0" algn="l" rtl="0">
              <a:lnSpc>
                <a:spcPct val="115000"/>
              </a:lnSpc>
              <a:spcBef>
                <a:spcPts val="1200"/>
              </a:spcBef>
              <a:spcAft>
                <a:spcPts val="0"/>
              </a:spcAft>
              <a:buSzPts val="1400"/>
              <a:buNone/>
            </a:pPr>
            <a:endParaRPr sz="1800">
              <a:solidFill>
                <a:schemeClr val="lt2"/>
              </a:solidFill>
              <a:latin typeface="Lexend"/>
              <a:ea typeface="Lexend"/>
              <a:cs typeface="Lexend"/>
              <a:sym typeface="Lexend"/>
            </a:endParaRPr>
          </a:p>
          <a:p>
            <a:pPr marL="457200" lvl="0" indent="-342900" algn="l" rtl="0">
              <a:lnSpc>
                <a:spcPct val="115000"/>
              </a:lnSpc>
              <a:spcBef>
                <a:spcPts val="1200"/>
              </a:spcBef>
              <a:spcAft>
                <a:spcPts val="0"/>
              </a:spcAft>
              <a:buClr>
                <a:schemeClr val="lt2"/>
              </a:buClr>
              <a:buSzPts val="1800"/>
              <a:buFont typeface="Fira Sans Extra Condensed"/>
              <a:buChar char="-"/>
            </a:pPr>
            <a:r>
              <a:rPr lang="en" sz="1800">
                <a:solidFill>
                  <a:schemeClr val="lt2"/>
                </a:solidFill>
                <a:latin typeface="Lexend"/>
                <a:ea typeface="Lexend"/>
                <a:cs typeface="Lexend"/>
                <a:sym typeface="Lexend"/>
              </a:rPr>
              <a:t>Many members of the team reflect fondly on stuffed toys they were attached to as children and </a:t>
            </a:r>
            <a:r>
              <a:rPr lang="en" sz="1800" b="1">
                <a:solidFill>
                  <a:schemeClr val="lt2"/>
                </a:solidFill>
                <a:latin typeface="Lexend"/>
                <a:ea typeface="Lexend"/>
                <a:cs typeface="Lexend"/>
                <a:sym typeface="Lexend"/>
              </a:rPr>
              <a:t>still have today,</a:t>
            </a:r>
            <a:r>
              <a:rPr lang="en" sz="1800">
                <a:solidFill>
                  <a:schemeClr val="lt2"/>
                </a:solidFill>
                <a:latin typeface="Lexend"/>
                <a:ea typeface="Lexend"/>
                <a:cs typeface="Lexend"/>
                <a:sym typeface="Lexend"/>
              </a:rPr>
              <a:t> demonstrating </a:t>
            </a:r>
            <a:r>
              <a:rPr lang="en" sz="1800" b="1">
                <a:solidFill>
                  <a:schemeClr val="lt2"/>
                </a:solidFill>
                <a:latin typeface="Lexend"/>
                <a:ea typeface="Lexend"/>
                <a:cs typeface="Lexend"/>
                <a:sym typeface="Lexend"/>
              </a:rPr>
              <a:t>clear emotional attachment</a:t>
            </a:r>
            <a:r>
              <a:rPr lang="en" sz="1800">
                <a:solidFill>
                  <a:schemeClr val="lt2"/>
                </a:solidFill>
                <a:latin typeface="Lexend"/>
                <a:ea typeface="Lexend"/>
                <a:cs typeface="Lexend"/>
                <a:sym typeface="Lexend"/>
              </a:rPr>
              <a:t> and </a:t>
            </a:r>
            <a:r>
              <a:rPr lang="en" sz="1800" b="1">
                <a:solidFill>
                  <a:schemeClr val="lt2"/>
                </a:solidFill>
                <a:latin typeface="Lexend"/>
                <a:ea typeface="Lexend"/>
                <a:cs typeface="Lexend"/>
                <a:sym typeface="Lexend"/>
              </a:rPr>
              <a:t>grounding</a:t>
            </a:r>
            <a:r>
              <a:rPr lang="en" sz="1800">
                <a:solidFill>
                  <a:schemeClr val="lt2"/>
                </a:solidFill>
                <a:latin typeface="Lexend"/>
                <a:ea typeface="Lexend"/>
                <a:cs typeface="Lexend"/>
                <a:sym typeface="Lexend"/>
              </a:rPr>
              <a:t> in these stuffed toys that will help with </a:t>
            </a:r>
            <a:r>
              <a:rPr lang="en" sz="1800" b="1">
                <a:solidFill>
                  <a:schemeClr val="lt2"/>
                </a:solidFill>
                <a:latin typeface="Lexend"/>
                <a:ea typeface="Lexend"/>
                <a:cs typeface="Lexend"/>
                <a:sym typeface="Lexend"/>
              </a:rPr>
              <a:t>consistent self-assessment</a:t>
            </a:r>
            <a:endParaRPr sz="1800">
              <a:solidFill>
                <a:schemeClr val="lt2"/>
              </a:solidFill>
              <a:latin typeface="Lexend"/>
              <a:ea typeface="Lexend"/>
              <a:cs typeface="Lexend"/>
              <a:sym typeface="Lexen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 b="1">
                <a:solidFill>
                  <a:schemeClr val="lt1"/>
                </a:solidFill>
                <a:latin typeface="Lexend"/>
                <a:ea typeface="Lexend"/>
                <a:cs typeface="Lexend"/>
                <a:sym typeface="Lexend"/>
              </a:rPr>
              <a:t>Low-Fi Prototype Construction</a:t>
            </a:r>
            <a:endParaRPr b="1">
              <a:solidFill>
                <a:schemeClr val="lt1"/>
              </a:solidFill>
              <a:latin typeface="Lexend"/>
              <a:ea typeface="Lexend"/>
              <a:cs typeface="Lexend"/>
              <a:sym typeface="Lexend"/>
            </a:endParaRPr>
          </a:p>
        </p:txBody>
      </p:sp>
      <p:pic>
        <p:nvPicPr>
          <p:cNvPr id="256" name="Google Shape;256;p22"/>
          <p:cNvPicPr preferRelativeResize="0"/>
          <p:nvPr/>
        </p:nvPicPr>
        <p:blipFill rotWithShape="1">
          <a:blip r:embed="rId3">
            <a:alphaModFix/>
          </a:blip>
          <a:srcRect/>
          <a:stretch/>
        </p:blipFill>
        <p:spPr>
          <a:xfrm rot="-2700000">
            <a:off x="8416122" y="3062789"/>
            <a:ext cx="1251306" cy="157507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4200"/>
              <a:buNone/>
            </a:pPr>
            <a:endParaRPr/>
          </a:p>
        </p:txBody>
      </p:sp>
      <p:sp>
        <p:nvSpPr>
          <p:cNvPr id="262" name="Google Shape;262;p2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100"/>
              <a:buNone/>
            </a:pPr>
            <a:endParaRPr/>
          </a:p>
        </p:txBody>
      </p:sp>
      <p:sp>
        <p:nvSpPr>
          <p:cNvPr id="263" name="Google Shape;263;p23"/>
          <p:cNvSpPr txBox="1">
            <a:spLocks noGrp="1"/>
          </p:cNvSpPr>
          <p:nvPr>
            <p:ph type="body" idx="2"/>
          </p:nvPr>
        </p:nvSpPr>
        <p:spPr>
          <a:xfrm>
            <a:off x="4927375" y="264175"/>
            <a:ext cx="3837000" cy="2307600"/>
          </a:xfrm>
          <a:prstGeom prst="rect">
            <a:avLst/>
          </a:prstGeom>
          <a:noFill/>
          <a:ln>
            <a:noFill/>
          </a:ln>
        </p:spPr>
        <p:txBody>
          <a:bodyPr spcFirstLastPara="1" wrap="square" lIns="91425" tIns="91425" rIns="91425" bIns="91425" anchor="ctr" anchorCtr="0">
            <a:normAutofit fontScale="77500" lnSpcReduction="20000"/>
          </a:bodyPr>
          <a:lstStyle/>
          <a:p>
            <a:pPr marL="0" lvl="0" indent="0" algn="l" rtl="0">
              <a:lnSpc>
                <a:spcPct val="115000"/>
              </a:lnSpc>
              <a:spcBef>
                <a:spcPts val="0"/>
              </a:spcBef>
              <a:spcAft>
                <a:spcPts val="0"/>
              </a:spcAft>
              <a:buClr>
                <a:schemeClr val="dk1"/>
              </a:buClr>
              <a:buSzPct val="52380"/>
              <a:buFont typeface="Arial"/>
              <a:buNone/>
            </a:pPr>
            <a:r>
              <a:rPr lang="en" sz="2100">
                <a:solidFill>
                  <a:schemeClr val="dk1"/>
                </a:solidFill>
                <a:latin typeface="Lexend"/>
                <a:ea typeface="Lexend"/>
                <a:cs typeface="Lexend"/>
                <a:sym typeface="Lexend"/>
              </a:rPr>
              <a:t>For our low-fi prototype, we chose to use a paper flip book with tabs to simulate an app. We have extended paper segments to simulate scrolling, and page flips to represent button taps. The flip book is mounted onto a stuffed bear on its belly, in the same place the screen would be attached to.</a:t>
            </a:r>
            <a:endParaRPr sz="2700">
              <a:latin typeface="Lexend"/>
              <a:ea typeface="Lexend"/>
              <a:cs typeface="Lexend"/>
              <a:sym typeface="Lexend"/>
            </a:endParaRPr>
          </a:p>
        </p:txBody>
      </p:sp>
      <p:pic>
        <p:nvPicPr>
          <p:cNvPr id="264" name="Google Shape;264;p23"/>
          <p:cNvPicPr preferRelativeResize="0"/>
          <p:nvPr/>
        </p:nvPicPr>
        <p:blipFill rotWithShape="1">
          <a:blip r:embed="rId3">
            <a:alphaModFix/>
          </a:blip>
          <a:srcRect/>
          <a:stretch/>
        </p:blipFill>
        <p:spPr>
          <a:xfrm>
            <a:off x="155125" y="520700"/>
            <a:ext cx="4265949" cy="4101851"/>
          </a:xfrm>
          <a:prstGeom prst="rect">
            <a:avLst/>
          </a:prstGeom>
          <a:noFill/>
          <a:ln>
            <a:noFill/>
          </a:ln>
        </p:spPr>
      </p:pic>
      <p:pic>
        <p:nvPicPr>
          <p:cNvPr id="265" name="Google Shape;265;p23"/>
          <p:cNvPicPr preferRelativeResize="0"/>
          <p:nvPr/>
        </p:nvPicPr>
        <p:blipFill rotWithShape="1">
          <a:blip r:embed="rId4">
            <a:alphaModFix/>
          </a:blip>
          <a:srcRect/>
          <a:stretch/>
        </p:blipFill>
        <p:spPr>
          <a:xfrm>
            <a:off x="5787691" y="2571775"/>
            <a:ext cx="2116359" cy="23404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 b="1">
                <a:solidFill>
                  <a:schemeClr val="lt1"/>
                </a:solidFill>
                <a:latin typeface="Lexend"/>
                <a:ea typeface="Lexend"/>
                <a:cs typeface="Lexend"/>
                <a:sym typeface="Lexend"/>
              </a:rPr>
              <a:t>Low-Fi Prototype: 3 Task Flows</a:t>
            </a:r>
            <a:endParaRPr b="1">
              <a:solidFill>
                <a:schemeClr val="lt1"/>
              </a:solidFill>
              <a:latin typeface="Lexend"/>
              <a:ea typeface="Lexend"/>
              <a:cs typeface="Lexend"/>
              <a:sym typeface="Lexend"/>
            </a:endParaRPr>
          </a:p>
        </p:txBody>
      </p:sp>
      <p:pic>
        <p:nvPicPr>
          <p:cNvPr id="271" name="Google Shape;271;p24"/>
          <p:cNvPicPr preferRelativeResize="0"/>
          <p:nvPr/>
        </p:nvPicPr>
        <p:blipFill rotWithShape="1">
          <a:blip r:embed="rId3">
            <a:alphaModFix/>
          </a:blip>
          <a:srcRect/>
          <a:stretch/>
        </p:blipFill>
        <p:spPr>
          <a:xfrm rot="10799992">
            <a:off x="3335658" y="-588263"/>
            <a:ext cx="1208266" cy="152092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5"/>
          <p:cNvSpPr txBox="1">
            <a:spLocks noGrp="1"/>
          </p:cNvSpPr>
          <p:nvPr>
            <p:ph type="title"/>
          </p:nvPr>
        </p:nvSpPr>
        <p:spPr>
          <a:xfrm>
            <a:off x="617225" y="2209200"/>
            <a:ext cx="12465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990"/>
              <a:buNone/>
            </a:pPr>
            <a:r>
              <a:rPr lang="en" sz="2420" b="1">
                <a:solidFill>
                  <a:schemeClr val="lt1"/>
                </a:solidFill>
                <a:latin typeface="Lexend"/>
                <a:ea typeface="Lexend"/>
                <a:cs typeface="Lexend"/>
                <a:sym typeface="Lexend"/>
              </a:rPr>
              <a:t>Simple</a:t>
            </a:r>
            <a:endParaRPr sz="2420" b="1">
              <a:solidFill>
                <a:schemeClr val="lt1"/>
              </a:solidFill>
              <a:latin typeface="Lexend"/>
              <a:ea typeface="Lexend"/>
              <a:cs typeface="Lexend"/>
              <a:sym typeface="Lexend"/>
            </a:endParaRPr>
          </a:p>
        </p:txBody>
      </p:sp>
      <p:pic>
        <p:nvPicPr>
          <p:cNvPr id="277" name="Google Shape;277;p25"/>
          <p:cNvPicPr preferRelativeResize="0"/>
          <p:nvPr/>
        </p:nvPicPr>
        <p:blipFill rotWithShape="1">
          <a:blip r:embed="rId3">
            <a:alphaModFix/>
          </a:blip>
          <a:srcRect/>
          <a:stretch/>
        </p:blipFill>
        <p:spPr>
          <a:xfrm>
            <a:off x="2165627" y="0"/>
            <a:ext cx="6978373"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6"/>
          <p:cNvSpPr txBox="1">
            <a:spLocks noGrp="1"/>
          </p:cNvSpPr>
          <p:nvPr>
            <p:ph type="title"/>
          </p:nvPr>
        </p:nvSpPr>
        <p:spPr>
          <a:xfrm>
            <a:off x="6986700" y="2285400"/>
            <a:ext cx="17874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chemeClr val="lt1"/>
                </a:solidFill>
                <a:latin typeface="Lexend"/>
                <a:ea typeface="Lexend"/>
                <a:cs typeface="Lexend"/>
                <a:sym typeface="Lexend"/>
              </a:rPr>
              <a:t>Moderate</a:t>
            </a:r>
            <a:endParaRPr b="1">
              <a:solidFill>
                <a:schemeClr val="lt1"/>
              </a:solidFill>
              <a:latin typeface="Lexend"/>
              <a:ea typeface="Lexend"/>
              <a:cs typeface="Lexend"/>
              <a:sym typeface="Lexend"/>
            </a:endParaRPr>
          </a:p>
        </p:txBody>
      </p:sp>
      <p:pic>
        <p:nvPicPr>
          <p:cNvPr id="283" name="Google Shape;283;p26"/>
          <p:cNvPicPr preferRelativeResize="0"/>
          <p:nvPr/>
        </p:nvPicPr>
        <p:blipFill rotWithShape="1">
          <a:blip r:embed="rId3">
            <a:alphaModFix/>
          </a:blip>
          <a:srcRect/>
          <a:stretch/>
        </p:blipFill>
        <p:spPr>
          <a:xfrm rot="-5400000">
            <a:off x="680317" y="-680317"/>
            <a:ext cx="1672843" cy="3033477"/>
          </a:xfrm>
          <a:prstGeom prst="rect">
            <a:avLst/>
          </a:prstGeom>
          <a:noFill/>
          <a:ln>
            <a:noFill/>
          </a:ln>
        </p:spPr>
      </p:pic>
      <p:pic>
        <p:nvPicPr>
          <p:cNvPr id="284" name="Google Shape;284;p26"/>
          <p:cNvPicPr preferRelativeResize="0"/>
          <p:nvPr/>
        </p:nvPicPr>
        <p:blipFill rotWithShape="1">
          <a:blip r:embed="rId4">
            <a:alphaModFix/>
          </a:blip>
          <a:srcRect/>
          <a:stretch/>
        </p:blipFill>
        <p:spPr>
          <a:xfrm>
            <a:off x="0" y="1672843"/>
            <a:ext cx="5966451" cy="1735329"/>
          </a:xfrm>
          <a:prstGeom prst="rect">
            <a:avLst/>
          </a:prstGeom>
          <a:noFill/>
          <a:ln>
            <a:noFill/>
          </a:ln>
        </p:spPr>
      </p:pic>
      <p:pic>
        <p:nvPicPr>
          <p:cNvPr id="285" name="Google Shape;285;p26"/>
          <p:cNvPicPr preferRelativeResize="0"/>
          <p:nvPr/>
        </p:nvPicPr>
        <p:blipFill rotWithShape="1">
          <a:blip r:embed="rId5">
            <a:alphaModFix/>
          </a:blip>
          <a:srcRect/>
          <a:stretch/>
        </p:blipFill>
        <p:spPr>
          <a:xfrm>
            <a:off x="0" y="3408172"/>
            <a:ext cx="3724091" cy="173532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7"/>
          <p:cNvSpPr txBox="1">
            <a:spLocks noGrp="1"/>
          </p:cNvSpPr>
          <p:nvPr>
            <p:ph type="title"/>
          </p:nvPr>
        </p:nvSpPr>
        <p:spPr>
          <a:xfrm>
            <a:off x="1594550" y="2285400"/>
            <a:ext cx="16809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chemeClr val="lt1"/>
                </a:solidFill>
                <a:latin typeface="Lexend"/>
                <a:ea typeface="Lexend"/>
                <a:cs typeface="Lexend"/>
                <a:sym typeface="Lexend"/>
              </a:rPr>
              <a:t>Complex</a:t>
            </a:r>
            <a:endParaRPr b="1">
              <a:solidFill>
                <a:schemeClr val="lt1"/>
              </a:solidFill>
              <a:latin typeface="Lexend"/>
              <a:ea typeface="Lexend"/>
              <a:cs typeface="Lexend"/>
              <a:sym typeface="Lexend"/>
            </a:endParaRPr>
          </a:p>
        </p:txBody>
      </p:sp>
      <p:pic>
        <p:nvPicPr>
          <p:cNvPr id="291" name="Google Shape;291;p27"/>
          <p:cNvPicPr preferRelativeResize="0"/>
          <p:nvPr/>
        </p:nvPicPr>
        <p:blipFill rotWithShape="1">
          <a:blip r:embed="rId3">
            <a:alphaModFix/>
          </a:blip>
          <a:srcRect/>
          <a:stretch/>
        </p:blipFill>
        <p:spPr>
          <a:xfrm>
            <a:off x="4451687" y="0"/>
            <a:ext cx="4692313"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 b="1">
                <a:solidFill>
                  <a:schemeClr val="lt1"/>
                </a:solidFill>
                <a:latin typeface="Lexend"/>
                <a:ea typeface="Lexend"/>
                <a:cs typeface="Lexend"/>
                <a:sym typeface="Lexend"/>
              </a:rPr>
              <a:t>Testing Methodology</a:t>
            </a:r>
            <a:endParaRPr b="1">
              <a:solidFill>
                <a:schemeClr val="lt1"/>
              </a:solidFill>
              <a:latin typeface="Lexend"/>
              <a:ea typeface="Lexend"/>
              <a:cs typeface="Lexend"/>
              <a:sym typeface="Lexend"/>
            </a:endParaRPr>
          </a:p>
        </p:txBody>
      </p:sp>
      <p:pic>
        <p:nvPicPr>
          <p:cNvPr id="297" name="Google Shape;297;p28"/>
          <p:cNvPicPr preferRelativeResize="0"/>
          <p:nvPr/>
        </p:nvPicPr>
        <p:blipFill rotWithShape="1">
          <a:blip r:embed="rId3">
            <a:alphaModFix/>
          </a:blip>
          <a:srcRect/>
          <a:stretch/>
        </p:blipFill>
        <p:spPr>
          <a:xfrm rot="-1748765">
            <a:off x="8058500" y="3846499"/>
            <a:ext cx="1199750" cy="15101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9"/>
          <p:cNvSpPr txBox="1">
            <a:spLocks noGrp="1"/>
          </p:cNvSpPr>
          <p:nvPr>
            <p:ph type="body" idx="1"/>
          </p:nvPr>
        </p:nvSpPr>
        <p:spPr>
          <a:xfrm>
            <a:off x="586300" y="121025"/>
            <a:ext cx="8187900" cy="50709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endParaRPr sz="2000">
              <a:solidFill>
                <a:srgbClr val="4A86E8"/>
              </a:solidFill>
              <a:latin typeface="Fira Sans Extra Condensed"/>
              <a:ea typeface="Fira Sans Extra Condensed"/>
              <a:cs typeface="Fira Sans Extra Condensed"/>
              <a:sym typeface="Fira Sans Extra Condensed"/>
            </a:endParaRPr>
          </a:p>
          <a:p>
            <a:pPr marL="0" lvl="0" indent="0" algn="l" rtl="0">
              <a:lnSpc>
                <a:spcPct val="115000"/>
              </a:lnSpc>
              <a:spcBef>
                <a:spcPts val="0"/>
              </a:spcBef>
              <a:spcAft>
                <a:spcPts val="0"/>
              </a:spcAft>
              <a:buClr>
                <a:schemeClr val="dk1"/>
              </a:buClr>
              <a:buSzPts val="1100"/>
              <a:buFont typeface="Arial"/>
              <a:buNone/>
            </a:pPr>
            <a:r>
              <a:rPr lang="en" sz="2600" b="1">
                <a:solidFill>
                  <a:schemeClr val="lt1"/>
                </a:solidFill>
                <a:latin typeface="Lexend"/>
                <a:ea typeface="Lexend"/>
                <a:cs typeface="Lexend"/>
                <a:sym typeface="Lexend"/>
              </a:rPr>
              <a:t>Our Participants:</a:t>
            </a:r>
            <a:endParaRPr sz="2600" b="1">
              <a:solidFill>
                <a:schemeClr val="lt1"/>
              </a:solidFill>
              <a:latin typeface="Lexend"/>
              <a:ea typeface="Lexend"/>
              <a:cs typeface="Lexend"/>
              <a:sym typeface="Lexend"/>
            </a:endParaRPr>
          </a:p>
          <a:p>
            <a:pPr marL="457200" lvl="0" indent="-393700" algn="l" rtl="0">
              <a:lnSpc>
                <a:spcPct val="115000"/>
              </a:lnSpc>
              <a:spcBef>
                <a:spcPts val="0"/>
              </a:spcBef>
              <a:spcAft>
                <a:spcPts val="0"/>
              </a:spcAft>
              <a:buClr>
                <a:schemeClr val="lt1"/>
              </a:buClr>
              <a:buSzPts val="2600"/>
              <a:buFont typeface="Lexend"/>
              <a:buChar char="●"/>
            </a:pPr>
            <a:r>
              <a:rPr lang="en" sz="2600">
                <a:solidFill>
                  <a:schemeClr val="lt1"/>
                </a:solidFill>
                <a:latin typeface="Lexend"/>
                <a:ea typeface="Lexend"/>
                <a:cs typeface="Lexend"/>
                <a:sym typeface="Lexend"/>
              </a:rPr>
              <a:t>Participant 1, a Highschool girl met outside Pete’s Coffee</a:t>
            </a:r>
            <a:endParaRPr sz="2600">
              <a:solidFill>
                <a:schemeClr val="lt1"/>
              </a:solidFill>
              <a:latin typeface="Lexend"/>
              <a:ea typeface="Lexend"/>
              <a:cs typeface="Lexend"/>
              <a:sym typeface="Lexend"/>
            </a:endParaRPr>
          </a:p>
          <a:p>
            <a:pPr marL="457200" lvl="0" indent="-393700" algn="l" rtl="0">
              <a:lnSpc>
                <a:spcPct val="115000"/>
              </a:lnSpc>
              <a:spcBef>
                <a:spcPts val="0"/>
              </a:spcBef>
              <a:spcAft>
                <a:spcPts val="0"/>
              </a:spcAft>
              <a:buClr>
                <a:schemeClr val="lt1"/>
              </a:buClr>
              <a:buSzPts val="2600"/>
              <a:buFont typeface="Lexend"/>
              <a:buChar char="●"/>
            </a:pPr>
            <a:r>
              <a:rPr lang="en" sz="2600">
                <a:solidFill>
                  <a:schemeClr val="lt1"/>
                </a:solidFill>
                <a:latin typeface="Lexend"/>
                <a:ea typeface="Lexend"/>
                <a:cs typeface="Lexend"/>
                <a:sym typeface="Lexend"/>
              </a:rPr>
              <a:t>Participant 2, a Post-Grad student (non Stanford) male met in parking lot on campus</a:t>
            </a:r>
            <a:endParaRPr sz="2600">
              <a:solidFill>
                <a:schemeClr val="lt1"/>
              </a:solidFill>
              <a:latin typeface="Lexend"/>
              <a:ea typeface="Lexend"/>
              <a:cs typeface="Lexend"/>
              <a:sym typeface="Lexend"/>
            </a:endParaRPr>
          </a:p>
          <a:p>
            <a:pPr marL="457200" lvl="0" indent="-393700" algn="l" rtl="0">
              <a:lnSpc>
                <a:spcPct val="115000"/>
              </a:lnSpc>
              <a:spcBef>
                <a:spcPts val="0"/>
              </a:spcBef>
              <a:spcAft>
                <a:spcPts val="0"/>
              </a:spcAft>
              <a:buClr>
                <a:schemeClr val="lt1"/>
              </a:buClr>
              <a:buSzPts val="2600"/>
              <a:buFont typeface="Lexend"/>
              <a:buChar char="●"/>
            </a:pPr>
            <a:r>
              <a:rPr lang="en" sz="2600">
                <a:solidFill>
                  <a:schemeClr val="lt1"/>
                </a:solidFill>
                <a:latin typeface="Lexend"/>
                <a:ea typeface="Lexend"/>
                <a:cs typeface="Lexend"/>
                <a:sym typeface="Lexend"/>
              </a:rPr>
              <a:t>Participant 3, a Highschool boy met outside local swim team practice</a:t>
            </a:r>
            <a:endParaRPr sz="2600">
              <a:solidFill>
                <a:schemeClr val="lt1"/>
              </a:solidFill>
              <a:latin typeface="Lexend"/>
              <a:ea typeface="Lexend"/>
              <a:cs typeface="Lexend"/>
              <a:sym typeface="Lexend"/>
            </a:endParaRPr>
          </a:p>
          <a:p>
            <a:pPr marL="457200" lvl="0" indent="-393700" algn="l" rtl="0">
              <a:lnSpc>
                <a:spcPct val="115000"/>
              </a:lnSpc>
              <a:spcBef>
                <a:spcPts val="0"/>
              </a:spcBef>
              <a:spcAft>
                <a:spcPts val="0"/>
              </a:spcAft>
              <a:buClr>
                <a:schemeClr val="lt1"/>
              </a:buClr>
              <a:buSzPts val="2600"/>
              <a:buFont typeface="Lexend"/>
              <a:buChar char="●"/>
            </a:pPr>
            <a:r>
              <a:rPr lang="en" sz="2600">
                <a:solidFill>
                  <a:schemeClr val="lt1"/>
                </a:solidFill>
                <a:latin typeface="Lexend"/>
                <a:ea typeface="Lexend"/>
                <a:cs typeface="Lexend"/>
                <a:sym typeface="Lexend"/>
              </a:rPr>
              <a:t>Participant 4, a male Stanford Student met in a dorm common room</a:t>
            </a:r>
            <a:endParaRPr sz="2800">
              <a:solidFill>
                <a:schemeClr val="lt1"/>
              </a:solidFill>
              <a:latin typeface="Lexend"/>
              <a:ea typeface="Lexend"/>
              <a:cs typeface="Lexend"/>
              <a:sym typeface="Lexen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 b="1">
                <a:solidFill>
                  <a:schemeClr val="lt1"/>
                </a:solidFill>
                <a:latin typeface="Lexend"/>
                <a:ea typeface="Lexend"/>
                <a:cs typeface="Lexend"/>
                <a:sym typeface="Lexend"/>
              </a:rPr>
              <a:t>Problem/Solution Overview</a:t>
            </a:r>
            <a:endParaRPr b="1">
              <a:solidFill>
                <a:schemeClr val="lt1"/>
              </a:solidFill>
              <a:latin typeface="Lexend"/>
              <a:ea typeface="Lexend"/>
              <a:cs typeface="Lexend"/>
              <a:sym typeface="Lexen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0"/>
          <p:cNvSpPr txBox="1">
            <a:spLocks noGrp="1"/>
          </p:cNvSpPr>
          <p:nvPr>
            <p:ph type="body" idx="1"/>
          </p:nvPr>
        </p:nvSpPr>
        <p:spPr>
          <a:xfrm>
            <a:off x="517450" y="879450"/>
            <a:ext cx="8406000" cy="3564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 sz="2000">
                <a:solidFill>
                  <a:schemeClr val="lt1"/>
                </a:solidFill>
                <a:latin typeface="Lexend"/>
                <a:ea typeface="Lexend"/>
                <a:cs typeface="Lexend"/>
                <a:sym typeface="Lexend"/>
              </a:rPr>
              <a:t>Target audience: a </a:t>
            </a:r>
            <a:r>
              <a:rPr lang="en" sz="2000" b="1">
                <a:solidFill>
                  <a:schemeClr val="lt1"/>
                </a:solidFill>
                <a:latin typeface="Lexend"/>
                <a:ea typeface="Lexend"/>
                <a:cs typeface="Lexend"/>
                <a:sym typeface="Lexend"/>
              </a:rPr>
              <a:t>younger demographic</a:t>
            </a:r>
            <a:r>
              <a:rPr lang="en" sz="2000">
                <a:solidFill>
                  <a:schemeClr val="lt1"/>
                </a:solidFill>
                <a:latin typeface="Lexend"/>
                <a:ea typeface="Lexend"/>
                <a:cs typeface="Lexend"/>
                <a:sym typeface="Lexend"/>
              </a:rPr>
              <a:t>; focused on young people of different genders, </a:t>
            </a:r>
            <a:r>
              <a:rPr lang="en" sz="2000" b="1">
                <a:solidFill>
                  <a:schemeClr val="lt1"/>
                </a:solidFill>
                <a:latin typeface="Lexend"/>
                <a:ea typeface="Lexend"/>
                <a:cs typeface="Lexend"/>
                <a:sym typeface="Lexend"/>
              </a:rPr>
              <a:t>equal gender distribution</a:t>
            </a:r>
            <a:endParaRPr sz="2000" b="1">
              <a:solidFill>
                <a:schemeClr val="lt1"/>
              </a:solidFill>
              <a:latin typeface="Lexend"/>
              <a:ea typeface="Lexend"/>
              <a:cs typeface="Lexend"/>
              <a:sym typeface="Lexend"/>
            </a:endParaRPr>
          </a:p>
          <a:p>
            <a:pPr marL="0" lvl="0" indent="0" algn="l" rtl="0">
              <a:lnSpc>
                <a:spcPct val="115000"/>
              </a:lnSpc>
              <a:spcBef>
                <a:spcPts val="0"/>
              </a:spcBef>
              <a:spcAft>
                <a:spcPts val="0"/>
              </a:spcAft>
              <a:buClr>
                <a:schemeClr val="dk1"/>
              </a:buClr>
              <a:buSzPts val="1100"/>
              <a:buFont typeface="Arial"/>
              <a:buNone/>
            </a:pPr>
            <a:endParaRPr sz="2000">
              <a:solidFill>
                <a:schemeClr val="lt1"/>
              </a:solidFill>
              <a:latin typeface="Lexend"/>
              <a:ea typeface="Lexend"/>
              <a:cs typeface="Lexend"/>
              <a:sym typeface="Lexend"/>
            </a:endParaRPr>
          </a:p>
          <a:p>
            <a:pPr marL="0" lvl="0" indent="0" algn="l" rtl="0">
              <a:lnSpc>
                <a:spcPct val="115000"/>
              </a:lnSpc>
              <a:spcBef>
                <a:spcPts val="0"/>
              </a:spcBef>
              <a:spcAft>
                <a:spcPts val="0"/>
              </a:spcAft>
              <a:buClr>
                <a:schemeClr val="dk1"/>
              </a:buClr>
              <a:buSzPts val="1100"/>
              <a:buFont typeface="Arial"/>
              <a:buNone/>
            </a:pPr>
            <a:r>
              <a:rPr lang="en" sz="2000">
                <a:solidFill>
                  <a:schemeClr val="lt1"/>
                </a:solidFill>
                <a:latin typeface="Lexend"/>
                <a:ea typeface="Lexend"/>
                <a:cs typeface="Lexend"/>
                <a:sym typeface="Lexend"/>
              </a:rPr>
              <a:t>Recruitment: To ensure diversity, the first three participants were approached at </a:t>
            </a:r>
            <a:r>
              <a:rPr lang="en" sz="2000" b="1">
                <a:solidFill>
                  <a:schemeClr val="lt1"/>
                </a:solidFill>
                <a:latin typeface="Lexend"/>
                <a:ea typeface="Lexend"/>
                <a:cs typeface="Lexend"/>
                <a:sym typeface="Lexend"/>
              </a:rPr>
              <a:t>random</a:t>
            </a:r>
            <a:r>
              <a:rPr lang="en" sz="2000">
                <a:solidFill>
                  <a:schemeClr val="lt1"/>
                </a:solidFill>
                <a:latin typeface="Lexend"/>
                <a:ea typeface="Lexend"/>
                <a:cs typeface="Lexend"/>
                <a:sym typeface="Lexend"/>
              </a:rPr>
              <a:t>.</a:t>
            </a:r>
            <a:endParaRPr sz="2000">
              <a:solidFill>
                <a:schemeClr val="lt1"/>
              </a:solidFill>
              <a:latin typeface="Lexend"/>
              <a:ea typeface="Lexend"/>
              <a:cs typeface="Lexend"/>
              <a:sym typeface="Lexend"/>
            </a:endParaRPr>
          </a:p>
          <a:p>
            <a:pPr marL="0" lvl="0" indent="0" algn="l" rtl="0">
              <a:lnSpc>
                <a:spcPct val="115000"/>
              </a:lnSpc>
              <a:spcBef>
                <a:spcPts val="0"/>
              </a:spcBef>
              <a:spcAft>
                <a:spcPts val="0"/>
              </a:spcAft>
              <a:buClr>
                <a:schemeClr val="dk1"/>
              </a:buClr>
              <a:buSzPts val="1100"/>
              <a:buFont typeface="Arial"/>
              <a:buNone/>
            </a:pPr>
            <a:endParaRPr sz="2000">
              <a:solidFill>
                <a:schemeClr val="lt1"/>
              </a:solidFill>
              <a:latin typeface="Lexend"/>
              <a:ea typeface="Lexend"/>
              <a:cs typeface="Lexend"/>
              <a:sym typeface="Lexend"/>
            </a:endParaRPr>
          </a:p>
          <a:p>
            <a:pPr marL="0" lvl="0" indent="0" algn="l" rtl="0">
              <a:lnSpc>
                <a:spcPct val="115000"/>
              </a:lnSpc>
              <a:spcBef>
                <a:spcPts val="0"/>
              </a:spcBef>
              <a:spcAft>
                <a:spcPts val="0"/>
              </a:spcAft>
              <a:buClr>
                <a:schemeClr val="dk1"/>
              </a:buClr>
              <a:buSzPts val="1100"/>
              <a:buFont typeface="Arial"/>
              <a:buNone/>
            </a:pPr>
            <a:r>
              <a:rPr lang="en" sz="2000">
                <a:solidFill>
                  <a:schemeClr val="lt1"/>
                </a:solidFill>
                <a:latin typeface="Lexend"/>
                <a:ea typeface="Lexend"/>
                <a:cs typeface="Lexend"/>
                <a:sym typeface="Lexend"/>
              </a:rPr>
              <a:t>Compensation: We compensated each participant with a </a:t>
            </a:r>
            <a:r>
              <a:rPr lang="en" sz="2000" b="1">
                <a:solidFill>
                  <a:schemeClr val="lt1"/>
                </a:solidFill>
                <a:latin typeface="Lexend"/>
                <a:ea typeface="Lexend"/>
                <a:cs typeface="Lexend"/>
                <a:sym typeface="Lexend"/>
              </a:rPr>
              <a:t>Halloween inspired recipe</a:t>
            </a:r>
            <a:r>
              <a:rPr lang="en" sz="2000">
                <a:solidFill>
                  <a:schemeClr val="lt1"/>
                </a:solidFill>
                <a:latin typeface="Lexend"/>
                <a:ea typeface="Lexend"/>
                <a:cs typeface="Lexend"/>
                <a:sym typeface="Lexend"/>
              </a:rPr>
              <a:t> when they reached the survey completion screen.</a:t>
            </a:r>
            <a:endParaRPr sz="2000">
              <a:solidFill>
                <a:schemeClr val="lt1"/>
              </a:solidFill>
              <a:latin typeface="Lexend"/>
              <a:ea typeface="Lexend"/>
              <a:cs typeface="Lexend"/>
              <a:sym typeface="Lexen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solidFill>
                  <a:schemeClr val="lt1"/>
                </a:solidFill>
                <a:latin typeface="Lexend"/>
                <a:ea typeface="Lexend"/>
                <a:cs typeface="Lexend"/>
                <a:sym typeface="Lexend"/>
              </a:rPr>
              <a:t>Environment and Apparatus</a:t>
            </a:r>
            <a:endParaRPr>
              <a:solidFill>
                <a:schemeClr val="lt1"/>
              </a:solidFill>
              <a:latin typeface="Lexend"/>
              <a:ea typeface="Lexend"/>
              <a:cs typeface="Lexend"/>
              <a:sym typeface="Lexend"/>
            </a:endParaRPr>
          </a:p>
        </p:txBody>
      </p:sp>
      <p:sp>
        <p:nvSpPr>
          <p:cNvPr id="313" name="Google Shape;313;p31"/>
          <p:cNvSpPr txBox="1">
            <a:spLocks noGrp="1"/>
          </p:cNvSpPr>
          <p:nvPr>
            <p:ph type="body" idx="1"/>
          </p:nvPr>
        </p:nvSpPr>
        <p:spPr>
          <a:xfrm>
            <a:off x="311700" y="1152475"/>
            <a:ext cx="3138000" cy="34164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Clr>
                <a:schemeClr val="dk1"/>
              </a:buClr>
              <a:buSzPct val="50000"/>
              <a:buFont typeface="Arial"/>
              <a:buNone/>
            </a:pPr>
            <a:r>
              <a:rPr lang="en" sz="2200">
                <a:solidFill>
                  <a:schemeClr val="lt1"/>
                </a:solidFill>
                <a:latin typeface="Lexend"/>
                <a:ea typeface="Lexend"/>
                <a:cs typeface="Lexend"/>
                <a:sym typeface="Lexend"/>
              </a:rPr>
              <a:t>We tested two of our participants inside, and two of them outside. We had all participants sit down to help with fluidity of flipping the screens.</a:t>
            </a:r>
            <a:endParaRPr sz="2200">
              <a:solidFill>
                <a:schemeClr val="lt1"/>
              </a:solidFill>
              <a:latin typeface="Lexend"/>
              <a:ea typeface="Lexend"/>
              <a:cs typeface="Lexend"/>
              <a:sym typeface="Lexend"/>
            </a:endParaRPr>
          </a:p>
          <a:p>
            <a:pPr marL="0" lvl="0" indent="0" algn="l" rtl="0">
              <a:lnSpc>
                <a:spcPct val="115000"/>
              </a:lnSpc>
              <a:spcBef>
                <a:spcPts val="0"/>
              </a:spcBef>
              <a:spcAft>
                <a:spcPts val="0"/>
              </a:spcAft>
              <a:buClr>
                <a:schemeClr val="dk1"/>
              </a:buClr>
              <a:buSzPct val="50000"/>
              <a:buFont typeface="Arial"/>
              <a:buNone/>
            </a:pPr>
            <a:endParaRPr sz="2200">
              <a:solidFill>
                <a:schemeClr val="lt1"/>
              </a:solidFill>
              <a:latin typeface="Lexend"/>
              <a:ea typeface="Lexend"/>
              <a:cs typeface="Lexend"/>
              <a:sym typeface="Lexend"/>
            </a:endParaRPr>
          </a:p>
          <a:p>
            <a:pPr marL="0" lvl="0" indent="0" algn="l" rtl="0">
              <a:lnSpc>
                <a:spcPct val="115000"/>
              </a:lnSpc>
              <a:spcBef>
                <a:spcPts val="0"/>
              </a:spcBef>
              <a:spcAft>
                <a:spcPts val="0"/>
              </a:spcAft>
              <a:buClr>
                <a:schemeClr val="dk1"/>
              </a:buClr>
              <a:buSzPct val="50000"/>
              <a:buFont typeface="Arial"/>
              <a:buNone/>
            </a:pPr>
            <a:r>
              <a:rPr lang="en" sz="2200">
                <a:solidFill>
                  <a:schemeClr val="lt1"/>
                </a:solidFill>
                <a:latin typeface="Lexend"/>
                <a:ea typeface="Lexend"/>
                <a:cs typeface="Lexend"/>
                <a:sym typeface="Lexend"/>
              </a:rPr>
              <a:t>Apparatus included prototype (right images) and iPad for note-taking and recording.</a:t>
            </a:r>
            <a:endParaRPr sz="2200">
              <a:solidFill>
                <a:schemeClr val="lt1"/>
              </a:solidFill>
              <a:latin typeface="Lexend"/>
              <a:ea typeface="Lexend"/>
              <a:cs typeface="Lexend"/>
              <a:sym typeface="Lexend"/>
            </a:endParaRPr>
          </a:p>
        </p:txBody>
      </p:sp>
      <p:sp>
        <p:nvSpPr>
          <p:cNvPr id="314" name="Google Shape;314;p3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400"/>
              <a:buNone/>
            </a:pPr>
            <a:endParaRPr/>
          </a:p>
        </p:txBody>
      </p:sp>
      <p:pic>
        <p:nvPicPr>
          <p:cNvPr id="315" name="Google Shape;315;p31"/>
          <p:cNvPicPr preferRelativeResize="0"/>
          <p:nvPr/>
        </p:nvPicPr>
        <p:blipFill rotWithShape="1">
          <a:blip r:embed="rId3">
            <a:alphaModFix/>
          </a:blip>
          <a:srcRect/>
          <a:stretch/>
        </p:blipFill>
        <p:spPr>
          <a:xfrm>
            <a:off x="3751175" y="1152475"/>
            <a:ext cx="2409825" cy="3162300"/>
          </a:xfrm>
          <a:prstGeom prst="rect">
            <a:avLst/>
          </a:prstGeom>
          <a:noFill/>
          <a:ln>
            <a:noFill/>
          </a:ln>
        </p:spPr>
      </p:pic>
      <p:pic>
        <p:nvPicPr>
          <p:cNvPr id="316" name="Google Shape;316;p31"/>
          <p:cNvPicPr preferRelativeResize="0"/>
          <p:nvPr/>
        </p:nvPicPr>
        <p:blipFill rotWithShape="1">
          <a:blip r:embed="rId4">
            <a:alphaModFix/>
          </a:blip>
          <a:srcRect/>
          <a:stretch/>
        </p:blipFill>
        <p:spPr>
          <a:xfrm>
            <a:off x="6299100" y="1152475"/>
            <a:ext cx="2533200" cy="31623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32"/>
          <p:cNvSpPr txBox="1">
            <a:spLocks noGrp="1"/>
          </p:cNvSpPr>
          <p:nvPr>
            <p:ph type="title"/>
          </p:nvPr>
        </p:nvSpPr>
        <p:spPr>
          <a:xfrm>
            <a:off x="311700" y="4325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solidFill>
                  <a:schemeClr val="lt1"/>
                </a:solidFill>
                <a:latin typeface="Lexend"/>
                <a:ea typeface="Lexend"/>
                <a:cs typeface="Lexend"/>
                <a:sym typeface="Lexend"/>
              </a:rPr>
              <a:t>Roles</a:t>
            </a:r>
            <a:endParaRPr>
              <a:solidFill>
                <a:schemeClr val="lt1"/>
              </a:solidFill>
              <a:latin typeface="Lexend"/>
              <a:ea typeface="Lexend"/>
              <a:cs typeface="Lexend"/>
              <a:sym typeface="Lexend"/>
            </a:endParaRPr>
          </a:p>
        </p:txBody>
      </p:sp>
      <p:sp>
        <p:nvSpPr>
          <p:cNvPr id="322" name="Google Shape;322;p3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400"/>
              <a:buNone/>
            </a:pPr>
            <a:r>
              <a:rPr lang="en" sz="1800">
                <a:solidFill>
                  <a:schemeClr val="lt2"/>
                </a:solidFill>
                <a:latin typeface="Lexend"/>
                <a:ea typeface="Lexend"/>
                <a:cs typeface="Lexend"/>
                <a:sym typeface="Lexend"/>
              </a:rPr>
              <a:t>Participant 1 was interviewed by </a:t>
            </a:r>
            <a:r>
              <a:rPr lang="en" sz="1800" b="1">
                <a:solidFill>
                  <a:schemeClr val="lt2"/>
                </a:solidFill>
                <a:latin typeface="Lexend"/>
                <a:ea typeface="Lexend"/>
                <a:cs typeface="Lexend"/>
                <a:sym typeface="Lexend"/>
              </a:rPr>
              <a:t>Maya</a:t>
            </a:r>
            <a:r>
              <a:rPr lang="en" sz="1800">
                <a:solidFill>
                  <a:schemeClr val="lt2"/>
                </a:solidFill>
                <a:latin typeface="Lexend"/>
                <a:ea typeface="Lexend"/>
                <a:cs typeface="Lexend"/>
                <a:sym typeface="Lexend"/>
              </a:rPr>
              <a:t> who served as facilitator, observer, and computer.</a:t>
            </a:r>
            <a:endParaRPr sz="1800">
              <a:solidFill>
                <a:schemeClr val="lt2"/>
              </a:solidFill>
              <a:latin typeface="Lexend"/>
              <a:ea typeface="Lexend"/>
              <a:cs typeface="Lexend"/>
              <a:sym typeface="Lexend"/>
            </a:endParaRPr>
          </a:p>
          <a:p>
            <a:pPr marL="0" lvl="0" indent="0" algn="l" rtl="0">
              <a:lnSpc>
                <a:spcPct val="115000"/>
              </a:lnSpc>
              <a:spcBef>
                <a:spcPts val="1200"/>
              </a:spcBef>
              <a:spcAft>
                <a:spcPts val="0"/>
              </a:spcAft>
              <a:buSzPts val="1400"/>
              <a:buNone/>
            </a:pPr>
            <a:endParaRPr sz="1800">
              <a:solidFill>
                <a:schemeClr val="lt2"/>
              </a:solidFill>
              <a:latin typeface="Lexend"/>
              <a:ea typeface="Lexend"/>
              <a:cs typeface="Lexend"/>
              <a:sym typeface="Lexend"/>
            </a:endParaRPr>
          </a:p>
          <a:p>
            <a:pPr marL="0" lvl="0" indent="0" algn="l" rtl="0">
              <a:lnSpc>
                <a:spcPct val="115000"/>
              </a:lnSpc>
              <a:spcBef>
                <a:spcPts val="1200"/>
              </a:spcBef>
              <a:spcAft>
                <a:spcPts val="1200"/>
              </a:spcAft>
              <a:buSzPts val="1400"/>
              <a:buNone/>
            </a:pPr>
            <a:r>
              <a:rPr lang="en" sz="1800">
                <a:solidFill>
                  <a:schemeClr val="lt2"/>
                </a:solidFill>
                <a:latin typeface="Lexend"/>
                <a:ea typeface="Lexend"/>
                <a:cs typeface="Lexend"/>
                <a:sym typeface="Lexend"/>
              </a:rPr>
              <a:t>Participant 2 was interviewed by </a:t>
            </a:r>
            <a:r>
              <a:rPr lang="en" sz="1800" b="1">
                <a:solidFill>
                  <a:schemeClr val="lt2"/>
                </a:solidFill>
                <a:latin typeface="Lexend"/>
                <a:ea typeface="Lexend"/>
                <a:cs typeface="Lexend"/>
                <a:sym typeface="Lexend"/>
              </a:rPr>
              <a:t>Janelle </a:t>
            </a:r>
            <a:r>
              <a:rPr lang="en" sz="1800">
                <a:solidFill>
                  <a:schemeClr val="lt2"/>
                </a:solidFill>
                <a:latin typeface="Lexend"/>
                <a:ea typeface="Lexend"/>
                <a:cs typeface="Lexend"/>
                <a:sym typeface="Lexend"/>
              </a:rPr>
              <a:t>as facilitator and by </a:t>
            </a:r>
            <a:r>
              <a:rPr lang="en" sz="1800" b="1">
                <a:solidFill>
                  <a:schemeClr val="lt2"/>
                </a:solidFill>
                <a:latin typeface="Lexend"/>
                <a:ea typeface="Lexend"/>
                <a:cs typeface="Lexend"/>
                <a:sym typeface="Lexend"/>
              </a:rPr>
              <a:t>Jonny</a:t>
            </a:r>
            <a:r>
              <a:rPr lang="en" sz="1800">
                <a:solidFill>
                  <a:schemeClr val="lt2"/>
                </a:solidFill>
                <a:latin typeface="Lexend"/>
                <a:ea typeface="Lexend"/>
                <a:cs typeface="Lexend"/>
                <a:sym typeface="Lexend"/>
              </a:rPr>
              <a:t> as observer and computer.</a:t>
            </a:r>
            <a:endParaRPr sz="1800">
              <a:solidFill>
                <a:schemeClr val="lt2"/>
              </a:solidFill>
              <a:latin typeface="Lexend"/>
              <a:ea typeface="Lexend"/>
              <a:cs typeface="Lexend"/>
              <a:sym typeface="Lexend"/>
            </a:endParaRPr>
          </a:p>
        </p:txBody>
      </p:sp>
      <p:sp>
        <p:nvSpPr>
          <p:cNvPr id="323" name="Google Shape;323;p3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400"/>
              <a:buNone/>
            </a:pPr>
            <a:r>
              <a:rPr lang="en" sz="1800">
                <a:solidFill>
                  <a:schemeClr val="lt2"/>
                </a:solidFill>
                <a:latin typeface="Lexend"/>
                <a:ea typeface="Lexend"/>
                <a:cs typeface="Lexend"/>
                <a:sym typeface="Lexend"/>
              </a:rPr>
              <a:t>Participant 3 was interviewed by </a:t>
            </a:r>
            <a:r>
              <a:rPr lang="en" sz="1800" b="1">
                <a:solidFill>
                  <a:schemeClr val="lt2"/>
                </a:solidFill>
                <a:latin typeface="Lexend"/>
                <a:ea typeface="Lexend"/>
                <a:cs typeface="Lexend"/>
                <a:sym typeface="Lexend"/>
              </a:rPr>
              <a:t>Jonny </a:t>
            </a:r>
            <a:r>
              <a:rPr lang="en" sz="1800">
                <a:solidFill>
                  <a:schemeClr val="lt2"/>
                </a:solidFill>
                <a:latin typeface="Lexend"/>
                <a:ea typeface="Lexend"/>
                <a:cs typeface="Lexend"/>
                <a:sym typeface="Lexend"/>
              </a:rPr>
              <a:t>as facilitator and by </a:t>
            </a:r>
            <a:r>
              <a:rPr lang="en" sz="1800" b="1">
                <a:solidFill>
                  <a:schemeClr val="lt2"/>
                </a:solidFill>
                <a:latin typeface="Lexend"/>
                <a:ea typeface="Lexend"/>
                <a:cs typeface="Lexend"/>
                <a:sym typeface="Lexend"/>
              </a:rPr>
              <a:t>Janelle </a:t>
            </a:r>
            <a:r>
              <a:rPr lang="en" sz="1800">
                <a:solidFill>
                  <a:schemeClr val="lt2"/>
                </a:solidFill>
                <a:latin typeface="Lexend"/>
                <a:ea typeface="Lexend"/>
                <a:cs typeface="Lexend"/>
                <a:sym typeface="Lexend"/>
              </a:rPr>
              <a:t>as observer and computer.</a:t>
            </a:r>
            <a:endParaRPr sz="1800">
              <a:solidFill>
                <a:schemeClr val="lt2"/>
              </a:solidFill>
              <a:latin typeface="Lexend"/>
              <a:ea typeface="Lexend"/>
              <a:cs typeface="Lexend"/>
              <a:sym typeface="Lexend"/>
            </a:endParaRPr>
          </a:p>
          <a:p>
            <a:pPr marL="0" lvl="0" indent="0" algn="l" rtl="0">
              <a:lnSpc>
                <a:spcPct val="115000"/>
              </a:lnSpc>
              <a:spcBef>
                <a:spcPts val="1200"/>
              </a:spcBef>
              <a:spcAft>
                <a:spcPts val="0"/>
              </a:spcAft>
              <a:buSzPts val="1400"/>
              <a:buNone/>
            </a:pPr>
            <a:endParaRPr sz="1800">
              <a:solidFill>
                <a:schemeClr val="lt2"/>
              </a:solidFill>
              <a:latin typeface="Lexend"/>
              <a:ea typeface="Lexend"/>
              <a:cs typeface="Lexend"/>
              <a:sym typeface="Lexend"/>
            </a:endParaRPr>
          </a:p>
          <a:p>
            <a:pPr marL="0" lvl="0" indent="0" algn="l" rtl="0">
              <a:lnSpc>
                <a:spcPct val="115000"/>
              </a:lnSpc>
              <a:spcBef>
                <a:spcPts val="1200"/>
              </a:spcBef>
              <a:spcAft>
                <a:spcPts val="1200"/>
              </a:spcAft>
              <a:buClr>
                <a:schemeClr val="dk1"/>
              </a:buClr>
              <a:buSzPts val="1100"/>
              <a:buFont typeface="Arial"/>
              <a:buNone/>
            </a:pPr>
            <a:r>
              <a:rPr lang="en" sz="1800">
                <a:solidFill>
                  <a:schemeClr val="lt2"/>
                </a:solidFill>
                <a:latin typeface="Lexend"/>
                <a:ea typeface="Lexend"/>
                <a:cs typeface="Lexend"/>
                <a:sym typeface="Lexend"/>
              </a:rPr>
              <a:t>Participant 4 was interviewed by </a:t>
            </a:r>
            <a:r>
              <a:rPr lang="en" sz="1800" b="1">
                <a:solidFill>
                  <a:schemeClr val="lt2"/>
                </a:solidFill>
                <a:latin typeface="Lexend"/>
                <a:ea typeface="Lexend"/>
                <a:cs typeface="Lexend"/>
                <a:sym typeface="Lexend"/>
              </a:rPr>
              <a:t>Gaya</a:t>
            </a:r>
            <a:r>
              <a:rPr lang="en" sz="1800">
                <a:solidFill>
                  <a:schemeClr val="lt2"/>
                </a:solidFill>
                <a:latin typeface="Lexend"/>
                <a:ea typeface="Lexend"/>
                <a:cs typeface="Lexend"/>
                <a:sym typeface="Lexend"/>
              </a:rPr>
              <a:t> who served as facilitator, observer, and computer.</a:t>
            </a:r>
            <a:endParaRPr sz="1800">
              <a:solidFill>
                <a:schemeClr val="lt2"/>
              </a:solidFill>
              <a:latin typeface="Lexend"/>
              <a:ea typeface="Lexend"/>
              <a:cs typeface="Lexend"/>
              <a:sym typeface="Lexen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3"/>
          <p:cNvSpPr txBox="1">
            <a:spLocks noGrp="1"/>
          </p:cNvSpPr>
          <p:nvPr>
            <p:ph type="title"/>
          </p:nvPr>
        </p:nvSpPr>
        <p:spPr>
          <a:xfrm>
            <a:off x="4866500" y="332650"/>
            <a:ext cx="3590400" cy="1037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b="1">
                <a:solidFill>
                  <a:schemeClr val="lt1"/>
                </a:solidFill>
                <a:latin typeface="Lexend"/>
                <a:ea typeface="Lexend"/>
                <a:cs typeface="Lexend"/>
                <a:sym typeface="Lexend"/>
              </a:rPr>
              <a:t>Testing </a:t>
            </a:r>
            <a:endParaRPr b="1">
              <a:solidFill>
                <a:schemeClr val="lt1"/>
              </a:solidFill>
              <a:latin typeface="Lexend"/>
              <a:ea typeface="Lexend"/>
              <a:cs typeface="Lexend"/>
              <a:sym typeface="Lexend"/>
            </a:endParaRPr>
          </a:p>
          <a:p>
            <a:pPr marL="0" lvl="0" indent="0" algn="ctr" rtl="0">
              <a:lnSpc>
                <a:spcPct val="100000"/>
              </a:lnSpc>
              <a:spcBef>
                <a:spcPts val="0"/>
              </a:spcBef>
              <a:spcAft>
                <a:spcPts val="0"/>
              </a:spcAft>
              <a:buSzPts val="2800"/>
              <a:buNone/>
            </a:pPr>
            <a:r>
              <a:rPr lang="en" b="1">
                <a:solidFill>
                  <a:schemeClr val="lt1"/>
                </a:solidFill>
                <a:latin typeface="Lexend"/>
                <a:ea typeface="Lexend"/>
                <a:cs typeface="Lexend"/>
                <a:sym typeface="Lexend"/>
              </a:rPr>
              <a:t>Procedure</a:t>
            </a:r>
            <a:endParaRPr b="1">
              <a:solidFill>
                <a:schemeClr val="lt1"/>
              </a:solidFill>
              <a:latin typeface="Lexend"/>
              <a:ea typeface="Lexend"/>
              <a:cs typeface="Lexend"/>
              <a:sym typeface="Lexend"/>
            </a:endParaRPr>
          </a:p>
        </p:txBody>
      </p:sp>
      <p:sp>
        <p:nvSpPr>
          <p:cNvPr id="329" name="Google Shape;329;p33"/>
          <p:cNvSpPr txBox="1"/>
          <p:nvPr/>
        </p:nvSpPr>
        <p:spPr>
          <a:xfrm>
            <a:off x="420250" y="864375"/>
            <a:ext cx="3590400" cy="895800"/>
          </a:xfrm>
          <a:prstGeom prst="rect">
            <a:avLst/>
          </a:prstGeom>
          <a:solidFill>
            <a:srgbClr val="70C2DF"/>
          </a:solid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3F2DA5"/>
                </a:solidFill>
                <a:latin typeface="Lexend"/>
                <a:ea typeface="Lexend"/>
                <a:cs typeface="Lexend"/>
                <a:sym typeface="Lexend"/>
              </a:rPr>
              <a:t>Introduce team &amp; thank participants for their consent. Provide background to project including values and goals.</a:t>
            </a:r>
            <a:endParaRPr sz="1400" b="0" i="0" u="none" strike="noStrike" cap="none">
              <a:solidFill>
                <a:srgbClr val="3F2DA5"/>
              </a:solidFill>
              <a:latin typeface="Lexend"/>
              <a:ea typeface="Lexend"/>
              <a:cs typeface="Lexend"/>
              <a:sym typeface="Lexend"/>
            </a:endParaRPr>
          </a:p>
        </p:txBody>
      </p:sp>
      <p:sp>
        <p:nvSpPr>
          <p:cNvPr id="330" name="Google Shape;330;p33"/>
          <p:cNvSpPr txBox="1"/>
          <p:nvPr/>
        </p:nvSpPr>
        <p:spPr>
          <a:xfrm>
            <a:off x="420250" y="1964163"/>
            <a:ext cx="3590400" cy="648000"/>
          </a:xfrm>
          <a:prstGeom prst="rect">
            <a:avLst/>
          </a:prstGeom>
          <a:solidFill>
            <a:srgbClr val="70C2DF"/>
          </a:solid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3F2DA5"/>
                </a:solidFill>
                <a:latin typeface="Lexend"/>
                <a:ea typeface="Lexend"/>
                <a:cs typeface="Lexend"/>
                <a:sym typeface="Lexend"/>
              </a:rPr>
              <a:t>Demo how to flip pages with button clicks, paw clicks and tabs</a:t>
            </a:r>
            <a:endParaRPr sz="1400" b="0" i="0" u="none" strike="noStrike" cap="none">
              <a:solidFill>
                <a:srgbClr val="3F2DA5"/>
              </a:solidFill>
              <a:latin typeface="Lexend"/>
              <a:ea typeface="Lexend"/>
              <a:cs typeface="Lexend"/>
              <a:sym typeface="Lexend"/>
            </a:endParaRPr>
          </a:p>
        </p:txBody>
      </p:sp>
      <p:sp>
        <p:nvSpPr>
          <p:cNvPr id="331" name="Google Shape;331;p33"/>
          <p:cNvSpPr txBox="1"/>
          <p:nvPr/>
        </p:nvSpPr>
        <p:spPr>
          <a:xfrm>
            <a:off x="420250" y="2816175"/>
            <a:ext cx="3590400" cy="895800"/>
          </a:xfrm>
          <a:prstGeom prst="rect">
            <a:avLst/>
          </a:prstGeom>
          <a:solidFill>
            <a:srgbClr val="70C2DF"/>
          </a:solid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3F2DA5"/>
                </a:solidFill>
                <a:latin typeface="Lexend"/>
                <a:ea typeface="Lexend"/>
                <a:cs typeface="Lexend"/>
                <a:sym typeface="Lexend"/>
              </a:rPr>
              <a:t>Encourage participants to verbalize their thoughts and emotions while interacting with the prototype</a:t>
            </a:r>
            <a:endParaRPr sz="1400" b="0" i="0" u="none" strike="noStrike" cap="none">
              <a:solidFill>
                <a:srgbClr val="3F2DA5"/>
              </a:solidFill>
              <a:latin typeface="Lexend"/>
              <a:ea typeface="Lexend"/>
              <a:cs typeface="Lexend"/>
              <a:sym typeface="Lexend"/>
            </a:endParaRPr>
          </a:p>
        </p:txBody>
      </p:sp>
      <p:sp>
        <p:nvSpPr>
          <p:cNvPr id="332" name="Google Shape;332;p33"/>
          <p:cNvSpPr txBox="1"/>
          <p:nvPr/>
        </p:nvSpPr>
        <p:spPr>
          <a:xfrm>
            <a:off x="420250" y="3915975"/>
            <a:ext cx="3590400" cy="648000"/>
          </a:xfrm>
          <a:prstGeom prst="rect">
            <a:avLst/>
          </a:prstGeom>
          <a:solidFill>
            <a:srgbClr val="70C2DF"/>
          </a:solid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3F2DA5"/>
                </a:solidFill>
                <a:latin typeface="Lexend"/>
                <a:ea typeface="Lexend"/>
                <a:cs typeface="Lexend"/>
                <a:sym typeface="Lexend"/>
              </a:rPr>
              <a:t>Explain each goal to user one a time; repeat for each task</a:t>
            </a:r>
            <a:endParaRPr sz="1400" b="0" i="0" u="none" strike="noStrike" cap="none">
              <a:solidFill>
                <a:srgbClr val="3F2DA5"/>
              </a:solidFill>
              <a:latin typeface="Lexend"/>
              <a:ea typeface="Lexend"/>
              <a:cs typeface="Lexend"/>
              <a:sym typeface="Lexend"/>
            </a:endParaRPr>
          </a:p>
        </p:txBody>
      </p:sp>
      <p:sp>
        <p:nvSpPr>
          <p:cNvPr id="333" name="Google Shape;333;p33"/>
          <p:cNvSpPr txBox="1"/>
          <p:nvPr/>
        </p:nvSpPr>
        <p:spPr>
          <a:xfrm>
            <a:off x="4866500" y="2331800"/>
            <a:ext cx="3590400" cy="1143600"/>
          </a:xfrm>
          <a:prstGeom prst="rect">
            <a:avLst/>
          </a:prstGeom>
          <a:solidFill>
            <a:srgbClr val="70C2DF"/>
          </a:solid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3F2DA5"/>
                </a:solidFill>
                <a:latin typeface="Lexend"/>
                <a:ea typeface="Lexend"/>
                <a:cs typeface="Lexend"/>
                <a:sym typeface="Lexend"/>
              </a:rPr>
              <a:t>Conclude at the end by again asking how the experience made the user feel, and what was difficult and easy about the whole process.</a:t>
            </a:r>
            <a:endParaRPr sz="1400" b="0" i="0" u="none" strike="noStrike" cap="none">
              <a:solidFill>
                <a:srgbClr val="3F2DA5"/>
              </a:solidFill>
              <a:latin typeface="Lexend"/>
              <a:ea typeface="Lexend"/>
              <a:cs typeface="Lexend"/>
              <a:sym typeface="Lexend"/>
            </a:endParaRPr>
          </a:p>
        </p:txBody>
      </p:sp>
      <p:sp>
        <p:nvSpPr>
          <p:cNvPr id="334" name="Google Shape;334;p33"/>
          <p:cNvSpPr txBox="1"/>
          <p:nvPr/>
        </p:nvSpPr>
        <p:spPr>
          <a:xfrm>
            <a:off x="4866500" y="3668175"/>
            <a:ext cx="3590400" cy="895800"/>
          </a:xfrm>
          <a:prstGeom prst="rect">
            <a:avLst/>
          </a:prstGeom>
          <a:solidFill>
            <a:srgbClr val="70C2DF"/>
          </a:solid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3F2DA5"/>
                </a:solidFill>
                <a:latin typeface="Lexend"/>
                <a:ea typeface="Lexend"/>
                <a:cs typeface="Lexend"/>
                <a:sym typeface="Lexend"/>
              </a:rPr>
              <a:t>After each task, ask the participant what stood out to them and what was easy or difficult.</a:t>
            </a:r>
            <a:endParaRPr sz="1400" b="0" i="0" u="none" strike="noStrike" cap="none">
              <a:solidFill>
                <a:srgbClr val="3F2DA5"/>
              </a:solidFill>
              <a:latin typeface="Lexend"/>
              <a:ea typeface="Lexend"/>
              <a:cs typeface="Lexend"/>
              <a:sym typeface="Lexend"/>
            </a:endParaRPr>
          </a:p>
        </p:txBody>
      </p:sp>
      <p:sp>
        <p:nvSpPr>
          <p:cNvPr id="335" name="Google Shape;335;p33"/>
          <p:cNvSpPr txBox="1"/>
          <p:nvPr/>
        </p:nvSpPr>
        <p:spPr>
          <a:xfrm>
            <a:off x="4866500" y="1738813"/>
            <a:ext cx="3590400" cy="400200"/>
          </a:xfrm>
          <a:prstGeom prst="rect">
            <a:avLst/>
          </a:prstGeom>
          <a:solidFill>
            <a:srgbClr val="70C2DF"/>
          </a:solid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3F2DA5"/>
                </a:solidFill>
                <a:latin typeface="Lexend"/>
                <a:ea typeface="Lexend"/>
                <a:cs typeface="Lexend"/>
                <a:sym typeface="Lexend"/>
              </a:rPr>
              <a:t>Thank the participant!</a:t>
            </a:r>
            <a:endParaRPr sz="1400" b="0" i="0" u="none" strike="noStrike" cap="none">
              <a:solidFill>
                <a:srgbClr val="3F2DA5"/>
              </a:solidFill>
              <a:latin typeface="Lexend"/>
              <a:ea typeface="Lexend"/>
              <a:cs typeface="Lexend"/>
              <a:sym typeface="Lexend"/>
            </a:endParaRPr>
          </a:p>
        </p:txBody>
      </p:sp>
      <p:cxnSp>
        <p:nvCxnSpPr>
          <p:cNvPr id="336" name="Google Shape;336;p33"/>
          <p:cNvCxnSpPr>
            <a:stCxn id="329" idx="2"/>
            <a:endCxn id="330" idx="0"/>
          </p:cNvCxnSpPr>
          <p:nvPr/>
        </p:nvCxnSpPr>
        <p:spPr>
          <a:xfrm>
            <a:off x="2215450" y="1760175"/>
            <a:ext cx="0" cy="204000"/>
          </a:xfrm>
          <a:prstGeom prst="straightConnector1">
            <a:avLst/>
          </a:prstGeom>
          <a:noFill/>
          <a:ln w="9525" cap="flat" cmpd="sng">
            <a:solidFill>
              <a:schemeClr val="dk2"/>
            </a:solidFill>
            <a:prstDash val="solid"/>
            <a:round/>
            <a:headEnd type="none" w="sm" len="sm"/>
            <a:tailEnd type="none" w="sm" len="sm"/>
          </a:ln>
        </p:spPr>
      </p:cxnSp>
      <p:cxnSp>
        <p:nvCxnSpPr>
          <p:cNvPr id="337" name="Google Shape;337;p33"/>
          <p:cNvCxnSpPr>
            <a:stCxn id="329" idx="2"/>
            <a:endCxn id="330" idx="0"/>
          </p:cNvCxnSpPr>
          <p:nvPr/>
        </p:nvCxnSpPr>
        <p:spPr>
          <a:xfrm>
            <a:off x="2215450" y="1760175"/>
            <a:ext cx="0" cy="204000"/>
          </a:xfrm>
          <a:prstGeom prst="straightConnector1">
            <a:avLst/>
          </a:prstGeom>
          <a:noFill/>
          <a:ln w="19050" cap="flat" cmpd="sng">
            <a:solidFill>
              <a:srgbClr val="3F2DA5"/>
            </a:solidFill>
            <a:prstDash val="solid"/>
            <a:round/>
            <a:headEnd type="none" w="sm" len="sm"/>
            <a:tailEnd type="triangle" w="med" len="med"/>
          </a:ln>
        </p:spPr>
      </p:cxnSp>
      <p:cxnSp>
        <p:nvCxnSpPr>
          <p:cNvPr id="338" name="Google Shape;338;p33"/>
          <p:cNvCxnSpPr/>
          <p:nvPr/>
        </p:nvCxnSpPr>
        <p:spPr>
          <a:xfrm>
            <a:off x="2215450" y="2612175"/>
            <a:ext cx="0" cy="206100"/>
          </a:xfrm>
          <a:prstGeom prst="straightConnector1">
            <a:avLst/>
          </a:prstGeom>
          <a:noFill/>
          <a:ln w="19050" cap="flat" cmpd="sng">
            <a:solidFill>
              <a:srgbClr val="3F2DA5"/>
            </a:solidFill>
            <a:prstDash val="solid"/>
            <a:round/>
            <a:headEnd type="none" w="sm" len="sm"/>
            <a:tailEnd type="triangle" w="med" len="med"/>
          </a:ln>
        </p:spPr>
      </p:cxnSp>
      <p:cxnSp>
        <p:nvCxnSpPr>
          <p:cNvPr id="339" name="Google Shape;339;p33"/>
          <p:cNvCxnSpPr/>
          <p:nvPr/>
        </p:nvCxnSpPr>
        <p:spPr>
          <a:xfrm>
            <a:off x="2215450" y="3711975"/>
            <a:ext cx="0" cy="206100"/>
          </a:xfrm>
          <a:prstGeom prst="straightConnector1">
            <a:avLst/>
          </a:prstGeom>
          <a:noFill/>
          <a:ln w="19050" cap="flat" cmpd="sng">
            <a:solidFill>
              <a:srgbClr val="3F2DA5"/>
            </a:solidFill>
            <a:prstDash val="solid"/>
            <a:round/>
            <a:headEnd type="none" w="sm" len="sm"/>
            <a:tailEnd type="triangle" w="med" len="med"/>
          </a:ln>
        </p:spPr>
      </p:cxnSp>
      <p:cxnSp>
        <p:nvCxnSpPr>
          <p:cNvPr id="340" name="Google Shape;340;p33"/>
          <p:cNvCxnSpPr>
            <a:stCxn id="333" idx="0"/>
            <a:endCxn id="335" idx="2"/>
          </p:cNvCxnSpPr>
          <p:nvPr/>
        </p:nvCxnSpPr>
        <p:spPr>
          <a:xfrm rot="10800000">
            <a:off x="6661700" y="2138900"/>
            <a:ext cx="0" cy="192900"/>
          </a:xfrm>
          <a:prstGeom prst="straightConnector1">
            <a:avLst/>
          </a:prstGeom>
          <a:noFill/>
          <a:ln w="19050" cap="flat" cmpd="sng">
            <a:solidFill>
              <a:srgbClr val="3F2DA5"/>
            </a:solidFill>
            <a:prstDash val="solid"/>
            <a:round/>
            <a:headEnd type="none" w="sm" len="sm"/>
            <a:tailEnd type="triangle" w="med" len="med"/>
          </a:ln>
        </p:spPr>
      </p:cxnSp>
      <p:cxnSp>
        <p:nvCxnSpPr>
          <p:cNvPr id="341" name="Google Shape;341;p33"/>
          <p:cNvCxnSpPr>
            <a:stCxn id="332" idx="3"/>
            <a:endCxn id="334" idx="1"/>
          </p:cNvCxnSpPr>
          <p:nvPr/>
        </p:nvCxnSpPr>
        <p:spPr>
          <a:xfrm rot="10800000" flipH="1">
            <a:off x="4010650" y="4116075"/>
            <a:ext cx="855900" cy="123900"/>
          </a:xfrm>
          <a:prstGeom prst="straightConnector1">
            <a:avLst/>
          </a:prstGeom>
          <a:noFill/>
          <a:ln w="19050" cap="flat" cmpd="sng">
            <a:solidFill>
              <a:srgbClr val="3F2DA5"/>
            </a:solidFill>
            <a:prstDash val="solid"/>
            <a:round/>
            <a:headEnd type="none" w="sm" len="sm"/>
            <a:tailEnd type="triangle" w="med" len="med"/>
          </a:ln>
        </p:spPr>
      </p:cxnSp>
      <p:cxnSp>
        <p:nvCxnSpPr>
          <p:cNvPr id="342" name="Google Shape;342;p33"/>
          <p:cNvCxnSpPr/>
          <p:nvPr/>
        </p:nvCxnSpPr>
        <p:spPr>
          <a:xfrm rot="10800000">
            <a:off x="6661700" y="3475400"/>
            <a:ext cx="0" cy="192900"/>
          </a:xfrm>
          <a:prstGeom prst="straightConnector1">
            <a:avLst/>
          </a:prstGeom>
          <a:noFill/>
          <a:ln w="19050" cap="flat" cmpd="sng">
            <a:solidFill>
              <a:srgbClr val="3F2DA5"/>
            </a:solidFill>
            <a:prstDash val="solid"/>
            <a:round/>
            <a:headEnd type="none" w="sm" len="sm"/>
            <a:tailEnd type="triangle" w="med" len="med"/>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solidFill>
                  <a:schemeClr val="lt1"/>
                </a:solidFill>
                <a:latin typeface="Lexend"/>
                <a:ea typeface="Lexend"/>
                <a:cs typeface="Lexend"/>
                <a:sym typeface="Lexend"/>
              </a:rPr>
              <a:t>Usability Goals and Key Measurements</a:t>
            </a:r>
            <a:endParaRPr>
              <a:solidFill>
                <a:schemeClr val="lt1"/>
              </a:solidFill>
              <a:latin typeface="Lexend"/>
              <a:ea typeface="Lexend"/>
              <a:cs typeface="Lexend"/>
              <a:sym typeface="Lexend"/>
            </a:endParaRPr>
          </a:p>
        </p:txBody>
      </p:sp>
      <p:sp>
        <p:nvSpPr>
          <p:cNvPr id="348" name="Google Shape;348;p34"/>
          <p:cNvSpPr txBox="1">
            <a:spLocks noGrp="1"/>
          </p:cNvSpPr>
          <p:nvPr>
            <p:ph type="body" idx="1"/>
          </p:nvPr>
        </p:nvSpPr>
        <p:spPr>
          <a:xfrm>
            <a:off x="311700" y="1152475"/>
            <a:ext cx="3890100" cy="3511200"/>
          </a:xfrm>
          <a:prstGeom prst="rect">
            <a:avLst/>
          </a:prstGeom>
          <a:solidFill>
            <a:srgbClr val="70C2DF"/>
          </a:solidFill>
          <a:ln>
            <a:noFill/>
          </a:ln>
        </p:spPr>
        <p:txBody>
          <a:bodyPr spcFirstLastPara="1" wrap="square" lIns="91425" tIns="91425" rIns="91425" bIns="91425" anchor="t" anchorCtr="0">
            <a:normAutofit lnSpcReduction="10000"/>
          </a:bodyPr>
          <a:lstStyle/>
          <a:p>
            <a:pPr marL="457200" lvl="0" indent="-374650" algn="l" rtl="0">
              <a:lnSpc>
                <a:spcPct val="115000"/>
              </a:lnSpc>
              <a:spcBef>
                <a:spcPts val="0"/>
              </a:spcBef>
              <a:spcAft>
                <a:spcPts val="0"/>
              </a:spcAft>
              <a:buClr>
                <a:srgbClr val="3F2DA5"/>
              </a:buClr>
              <a:buSzPts val="2300"/>
              <a:buFont typeface="Lexend"/>
              <a:buChar char="●"/>
            </a:pPr>
            <a:r>
              <a:rPr lang="en" sz="2300" b="1">
                <a:solidFill>
                  <a:srgbClr val="3F2DA5"/>
                </a:solidFill>
                <a:latin typeface="Lexend"/>
                <a:ea typeface="Lexend"/>
                <a:cs typeface="Lexend"/>
                <a:sym typeface="Lexend"/>
              </a:rPr>
              <a:t>Efficient: </a:t>
            </a:r>
            <a:r>
              <a:rPr lang="en" sz="2300">
                <a:solidFill>
                  <a:srgbClr val="3F2DA5"/>
                </a:solidFill>
                <a:latin typeface="Lexend"/>
                <a:ea typeface="Lexend"/>
                <a:cs typeface="Lexend"/>
                <a:sym typeface="Lexend"/>
              </a:rPr>
              <a:t>Users are able to complete tasks in a reasonable amount of time with little issues </a:t>
            </a:r>
            <a:endParaRPr sz="2300">
              <a:solidFill>
                <a:srgbClr val="3F2DA5"/>
              </a:solidFill>
              <a:latin typeface="Lexend"/>
              <a:ea typeface="Lexend"/>
              <a:cs typeface="Lexend"/>
              <a:sym typeface="Lexend"/>
            </a:endParaRPr>
          </a:p>
          <a:p>
            <a:pPr marL="457200" lvl="0" indent="-374650" algn="l" rtl="0">
              <a:lnSpc>
                <a:spcPct val="115000"/>
              </a:lnSpc>
              <a:spcBef>
                <a:spcPts val="0"/>
              </a:spcBef>
              <a:spcAft>
                <a:spcPts val="0"/>
              </a:spcAft>
              <a:buClr>
                <a:srgbClr val="3F2DA5"/>
              </a:buClr>
              <a:buSzPts val="2300"/>
              <a:buFont typeface="Lexend"/>
              <a:buChar char="●"/>
            </a:pPr>
            <a:r>
              <a:rPr lang="en" sz="2300" b="1">
                <a:solidFill>
                  <a:srgbClr val="3F2DA5"/>
                </a:solidFill>
                <a:latin typeface="Lexend"/>
                <a:ea typeface="Lexend"/>
                <a:cs typeface="Lexend"/>
                <a:sym typeface="Lexend"/>
              </a:rPr>
              <a:t>Pleasing: </a:t>
            </a:r>
            <a:r>
              <a:rPr lang="en" sz="2300">
                <a:solidFill>
                  <a:srgbClr val="3F2DA5"/>
                </a:solidFill>
                <a:latin typeface="Lexend"/>
                <a:ea typeface="Lexend"/>
                <a:cs typeface="Lexend"/>
                <a:sym typeface="Lexend"/>
              </a:rPr>
              <a:t>Users enjoy interacting with the prototype and want to come back for more</a:t>
            </a:r>
            <a:endParaRPr sz="2500">
              <a:solidFill>
                <a:srgbClr val="3F2DA5"/>
              </a:solidFill>
              <a:latin typeface="Lexend"/>
              <a:ea typeface="Lexend"/>
              <a:cs typeface="Lexend"/>
              <a:sym typeface="Lexend"/>
            </a:endParaRPr>
          </a:p>
        </p:txBody>
      </p:sp>
      <p:sp>
        <p:nvSpPr>
          <p:cNvPr id="349" name="Google Shape;349;p34"/>
          <p:cNvSpPr txBox="1">
            <a:spLocks noGrp="1"/>
          </p:cNvSpPr>
          <p:nvPr>
            <p:ph type="body" idx="2"/>
          </p:nvPr>
        </p:nvSpPr>
        <p:spPr>
          <a:xfrm>
            <a:off x="4237400" y="1152475"/>
            <a:ext cx="4594800" cy="351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500">
                <a:solidFill>
                  <a:schemeClr val="lt1"/>
                </a:solidFill>
                <a:latin typeface="Lexend"/>
                <a:ea typeface="Lexend"/>
                <a:cs typeface="Lexend"/>
                <a:sym typeface="Lexend"/>
              </a:rPr>
              <a:t>Success:</a:t>
            </a:r>
            <a:endParaRPr sz="1500">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Users </a:t>
            </a:r>
            <a:r>
              <a:rPr lang="en" b="1">
                <a:solidFill>
                  <a:schemeClr val="lt1"/>
                </a:solidFill>
                <a:latin typeface="Lexend"/>
                <a:ea typeface="Lexend"/>
                <a:cs typeface="Lexend"/>
                <a:sym typeface="Lexend"/>
              </a:rPr>
              <a:t>complete tasks</a:t>
            </a:r>
            <a:r>
              <a:rPr lang="en">
                <a:solidFill>
                  <a:schemeClr val="lt1"/>
                </a:solidFill>
                <a:latin typeface="Lexend"/>
                <a:ea typeface="Lexend"/>
                <a:cs typeface="Lexend"/>
                <a:sym typeface="Lexend"/>
              </a:rPr>
              <a:t> with no interruptions</a:t>
            </a:r>
            <a:endParaRPr>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Users </a:t>
            </a:r>
            <a:r>
              <a:rPr lang="en" b="1">
                <a:solidFill>
                  <a:schemeClr val="lt1"/>
                </a:solidFill>
                <a:latin typeface="Lexend"/>
                <a:ea typeface="Lexend"/>
                <a:cs typeface="Lexend"/>
                <a:sym typeface="Lexend"/>
              </a:rPr>
              <a:t>interact</a:t>
            </a:r>
            <a:r>
              <a:rPr lang="en">
                <a:solidFill>
                  <a:schemeClr val="lt1"/>
                </a:solidFill>
                <a:latin typeface="Lexend"/>
                <a:ea typeface="Lexend"/>
                <a:cs typeface="Lexend"/>
                <a:sym typeface="Lexend"/>
              </a:rPr>
              <a:t> with button clicks, tab slides, and scrolls </a:t>
            </a:r>
            <a:r>
              <a:rPr lang="en" b="1">
                <a:solidFill>
                  <a:schemeClr val="lt1"/>
                </a:solidFill>
                <a:latin typeface="Lexend"/>
                <a:ea typeface="Lexend"/>
                <a:cs typeface="Lexend"/>
                <a:sym typeface="Lexend"/>
              </a:rPr>
              <a:t>without help</a:t>
            </a:r>
            <a:endParaRPr b="1">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Users have </a:t>
            </a:r>
            <a:r>
              <a:rPr lang="en" b="1">
                <a:solidFill>
                  <a:schemeClr val="lt1"/>
                </a:solidFill>
                <a:latin typeface="Lexend"/>
                <a:ea typeface="Lexend"/>
                <a:cs typeface="Lexend"/>
                <a:sym typeface="Lexend"/>
              </a:rPr>
              <a:t>fun and feel comfortable</a:t>
            </a:r>
            <a:r>
              <a:rPr lang="en">
                <a:solidFill>
                  <a:schemeClr val="lt1"/>
                </a:solidFill>
                <a:latin typeface="Lexend"/>
                <a:ea typeface="Lexend"/>
                <a:cs typeface="Lexend"/>
                <a:sym typeface="Lexend"/>
              </a:rPr>
              <a:t> while using the prototype</a:t>
            </a:r>
            <a:endParaRPr>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Users express interest in using the prototype and </a:t>
            </a:r>
            <a:r>
              <a:rPr lang="en" b="1">
                <a:solidFill>
                  <a:schemeClr val="lt1"/>
                </a:solidFill>
                <a:latin typeface="Lexend"/>
                <a:ea typeface="Lexend"/>
                <a:cs typeface="Lexend"/>
                <a:sym typeface="Lexend"/>
              </a:rPr>
              <a:t>desire to continue</a:t>
            </a:r>
            <a:r>
              <a:rPr lang="en">
                <a:solidFill>
                  <a:schemeClr val="lt1"/>
                </a:solidFill>
                <a:latin typeface="Lexend"/>
                <a:ea typeface="Lexend"/>
                <a:cs typeface="Lexend"/>
                <a:sym typeface="Lexend"/>
              </a:rPr>
              <a:t> interacting with it</a:t>
            </a:r>
            <a:endParaRPr>
              <a:solidFill>
                <a:schemeClr val="lt1"/>
              </a:solidFill>
              <a:latin typeface="Lexend"/>
              <a:ea typeface="Lexend"/>
              <a:cs typeface="Lexend"/>
              <a:sym typeface="Lexend"/>
            </a:endParaRPr>
          </a:p>
          <a:p>
            <a:pPr marL="0" lvl="0" indent="0" algn="l" rtl="0">
              <a:lnSpc>
                <a:spcPct val="115000"/>
              </a:lnSpc>
              <a:spcBef>
                <a:spcPts val="0"/>
              </a:spcBef>
              <a:spcAft>
                <a:spcPts val="0"/>
              </a:spcAft>
              <a:buClr>
                <a:schemeClr val="dk1"/>
              </a:buClr>
              <a:buSzPts val="1100"/>
              <a:buFont typeface="Arial"/>
              <a:buNone/>
            </a:pPr>
            <a:r>
              <a:rPr lang="en">
                <a:solidFill>
                  <a:schemeClr val="lt1"/>
                </a:solidFill>
                <a:latin typeface="Lexend"/>
                <a:ea typeface="Lexend"/>
                <a:cs typeface="Lexend"/>
                <a:sym typeface="Lexend"/>
              </a:rPr>
              <a:t>Failures:</a:t>
            </a:r>
            <a:endParaRPr>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Users need </a:t>
            </a:r>
            <a:r>
              <a:rPr lang="en" b="1">
                <a:solidFill>
                  <a:schemeClr val="lt1"/>
                </a:solidFill>
                <a:latin typeface="Lexend"/>
                <a:ea typeface="Lexend"/>
                <a:cs typeface="Lexend"/>
                <a:sym typeface="Lexend"/>
              </a:rPr>
              <a:t>help completing tasks</a:t>
            </a:r>
            <a:endParaRPr b="1">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Users are </a:t>
            </a:r>
            <a:r>
              <a:rPr lang="en" b="1">
                <a:solidFill>
                  <a:schemeClr val="lt1"/>
                </a:solidFill>
                <a:latin typeface="Lexend"/>
                <a:ea typeface="Lexend"/>
                <a:cs typeface="Lexend"/>
                <a:sym typeface="Lexend"/>
              </a:rPr>
              <a:t>confused or frustrated</a:t>
            </a:r>
            <a:r>
              <a:rPr lang="en">
                <a:solidFill>
                  <a:schemeClr val="lt1"/>
                </a:solidFill>
                <a:latin typeface="Lexend"/>
                <a:ea typeface="Lexend"/>
                <a:cs typeface="Lexend"/>
                <a:sym typeface="Lexend"/>
              </a:rPr>
              <a:t> by buttons and flips</a:t>
            </a:r>
            <a:endParaRPr>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Fira Sans Extra Condensed"/>
              <a:buChar char="●"/>
            </a:pPr>
            <a:r>
              <a:rPr lang="en">
                <a:solidFill>
                  <a:schemeClr val="lt1"/>
                </a:solidFill>
                <a:latin typeface="Lexend"/>
                <a:ea typeface="Lexend"/>
                <a:cs typeface="Lexend"/>
                <a:sym typeface="Lexend"/>
              </a:rPr>
              <a:t>Users express </a:t>
            </a:r>
            <a:r>
              <a:rPr lang="en" b="1">
                <a:solidFill>
                  <a:schemeClr val="lt1"/>
                </a:solidFill>
                <a:latin typeface="Lexend"/>
                <a:ea typeface="Lexend"/>
                <a:cs typeface="Lexend"/>
                <a:sym typeface="Lexend"/>
              </a:rPr>
              <a:t>confusion, distaste, or discomfort</a:t>
            </a:r>
            <a:r>
              <a:rPr lang="en">
                <a:solidFill>
                  <a:schemeClr val="lt1"/>
                </a:solidFill>
                <a:latin typeface="Lexend"/>
                <a:ea typeface="Lexend"/>
                <a:cs typeface="Lexend"/>
                <a:sym typeface="Lexend"/>
              </a:rPr>
              <a:t> in using the prototype</a:t>
            </a:r>
            <a:endParaRPr sz="1600">
              <a:solidFill>
                <a:schemeClr val="lt1"/>
              </a:solidFill>
              <a:latin typeface="Lexend"/>
              <a:ea typeface="Lexend"/>
              <a:cs typeface="Lexend"/>
              <a:sym typeface="Lexen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 b="1">
                <a:solidFill>
                  <a:schemeClr val="lt1"/>
                </a:solidFill>
                <a:latin typeface="Lexend"/>
                <a:ea typeface="Lexend"/>
                <a:cs typeface="Lexend"/>
                <a:sym typeface="Lexend"/>
              </a:rPr>
              <a:t>Testing Results</a:t>
            </a:r>
            <a:endParaRPr b="1">
              <a:solidFill>
                <a:schemeClr val="lt1"/>
              </a:solidFill>
              <a:latin typeface="Lexend"/>
              <a:ea typeface="Lexend"/>
              <a:cs typeface="Lexend"/>
              <a:sym typeface="Lexend"/>
            </a:endParaRPr>
          </a:p>
        </p:txBody>
      </p:sp>
      <p:pic>
        <p:nvPicPr>
          <p:cNvPr id="355" name="Google Shape;355;p35"/>
          <p:cNvPicPr preferRelativeResize="0"/>
          <p:nvPr/>
        </p:nvPicPr>
        <p:blipFill rotWithShape="1">
          <a:blip r:embed="rId3">
            <a:alphaModFix/>
          </a:blip>
          <a:srcRect/>
          <a:stretch/>
        </p:blipFill>
        <p:spPr>
          <a:xfrm>
            <a:off x="-296004" y="4178225"/>
            <a:ext cx="766850" cy="9652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6"/>
          <p:cNvSpPr txBox="1">
            <a:spLocks noGrp="1"/>
          </p:cNvSpPr>
          <p:nvPr>
            <p:ph type="title"/>
          </p:nvPr>
        </p:nvSpPr>
        <p:spPr>
          <a:xfrm>
            <a:off x="311700" y="2955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solidFill>
                  <a:schemeClr val="lt1"/>
                </a:solidFill>
                <a:latin typeface="Lexend"/>
                <a:ea typeface="Lexend"/>
                <a:cs typeface="Lexend"/>
                <a:sym typeface="Lexend"/>
              </a:rPr>
              <a:t>Process Data: Strengths</a:t>
            </a:r>
            <a:endParaRPr>
              <a:solidFill>
                <a:schemeClr val="lt1"/>
              </a:solidFill>
              <a:latin typeface="Lexend"/>
              <a:ea typeface="Lexend"/>
              <a:cs typeface="Lexend"/>
              <a:sym typeface="Lexend"/>
            </a:endParaRPr>
          </a:p>
        </p:txBody>
      </p:sp>
      <p:sp>
        <p:nvSpPr>
          <p:cNvPr id="361" name="Google Shape;361;p36"/>
          <p:cNvSpPr txBox="1">
            <a:spLocks noGrp="1"/>
          </p:cNvSpPr>
          <p:nvPr>
            <p:ph type="body" idx="1"/>
          </p:nvPr>
        </p:nvSpPr>
        <p:spPr>
          <a:xfrm>
            <a:off x="344100" y="863550"/>
            <a:ext cx="8455800" cy="34164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All 4 participants </a:t>
            </a:r>
            <a:r>
              <a:rPr lang="en" b="1">
                <a:solidFill>
                  <a:schemeClr val="lt1"/>
                </a:solidFill>
                <a:latin typeface="Lexend"/>
                <a:ea typeface="Lexend"/>
                <a:cs typeface="Lexend"/>
                <a:sym typeface="Lexend"/>
              </a:rPr>
              <a:t>successfully used the swiping mechanism</a:t>
            </a:r>
            <a:r>
              <a:rPr lang="en">
                <a:solidFill>
                  <a:schemeClr val="lt1"/>
                </a:solidFill>
                <a:latin typeface="Lexend"/>
                <a:ea typeface="Lexend"/>
                <a:cs typeface="Lexend"/>
                <a:sym typeface="Lexend"/>
              </a:rPr>
              <a:t> to toggle between tasks</a:t>
            </a:r>
            <a:endParaRPr>
              <a:solidFill>
                <a:schemeClr val="lt1"/>
              </a:solidFill>
              <a:latin typeface="Lexend"/>
              <a:ea typeface="Lexend"/>
              <a:cs typeface="Lexend"/>
              <a:sym typeface="Lexend"/>
            </a:endParaRPr>
          </a:p>
          <a:p>
            <a:pPr marL="0" lvl="0" indent="0" algn="l" rtl="0">
              <a:lnSpc>
                <a:spcPct val="115000"/>
              </a:lnSpc>
              <a:spcBef>
                <a:spcPts val="0"/>
              </a:spcBef>
              <a:spcAft>
                <a:spcPts val="0"/>
              </a:spcAft>
              <a:buSzPts val="1400"/>
              <a:buNone/>
            </a:pPr>
            <a:endParaRPr>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All </a:t>
            </a:r>
            <a:r>
              <a:rPr lang="en" b="1">
                <a:solidFill>
                  <a:schemeClr val="lt1"/>
                </a:solidFill>
                <a:latin typeface="Lexend"/>
                <a:ea typeface="Lexend"/>
                <a:cs typeface="Lexend"/>
                <a:sym typeface="Lexend"/>
              </a:rPr>
              <a:t>buttons on the screens in Task 1</a:t>
            </a:r>
            <a:r>
              <a:rPr lang="en">
                <a:solidFill>
                  <a:schemeClr val="lt1"/>
                </a:solidFill>
                <a:latin typeface="Lexend"/>
                <a:ea typeface="Lexend"/>
                <a:cs typeface="Lexend"/>
                <a:sym typeface="Lexend"/>
              </a:rPr>
              <a:t> were successfully pushed and navigated to the next pages</a:t>
            </a:r>
            <a:endParaRPr>
              <a:solidFill>
                <a:schemeClr val="lt1"/>
              </a:solidFill>
              <a:latin typeface="Lexend"/>
              <a:ea typeface="Lexend"/>
              <a:cs typeface="Lexend"/>
              <a:sym typeface="Lexend"/>
            </a:endParaRPr>
          </a:p>
          <a:p>
            <a:pPr marL="0" lvl="0" indent="0" algn="l" rtl="0">
              <a:lnSpc>
                <a:spcPct val="115000"/>
              </a:lnSpc>
              <a:spcBef>
                <a:spcPts val="0"/>
              </a:spcBef>
              <a:spcAft>
                <a:spcPts val="0"/>
              </a:spcAft>
              <a:buSzPts val="1400"/>
              <a:buNone/>
            </a:pPr>
            <a:endParaRPr>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Were </a:t>
            </a:r>
            <a:r>
              <a:rPr lang="en" b="1">
                <a:solidFill>
                  <a:schemeClr val="lt1"/>
                </a:solidFill>
                <a:latin typeface="Lexend"/>
                <a:ea typeface="Lexend"/>
                <a:cs typeface="Lexend"/>
                <a:sym typeface="Lexend"/>
              </a:rPr>
              <a:t>willing to interact</a:t>
            </a:r>
            <a:r>
              <a:rPr lang="en">
                <a:solidFill>
                  <a:schemeClr val="lt1"/>
                </a:solidFill>
                <a:latin typeface="Lexend"/>
                <a:ea typeface="Lexend"/>
                <a:cs typeface="Lexend"/>
                <a:sym typeface="Lexend"/>
              </a:rPr>
              <a:t> with the stuffed animal outside of the screens</a:t>
            </a:r>
            <a:endParaRPr>
              <a:solidFill>
                <a:schemeClr val="lt1"/>
              </a:solidFill>
              <a:latin typeface="Lexend"/>
              <a:ea typeface="Lexend"/>
              <a:cs typeface="Lexend"/>
              <a:sym typeface="Lexend"/>
            </a:endParaRPr>
          </a:p>
          <a:p>
            <a:pPr marL="0" lvl="0" indent="0" algn="l" rtl="0">
              <a:lnSpc>
                <a:spcPct val="115000"/>
              </a:lnSpc>
              <a:spcBef>
                <a:spcPts val="0"/>
              </a:spcBef>
              <a:spcAft>
                <a:spcPts val="0"/>
              </a:spcAft>
              <a:buSzPts val="1400"/>
              <a:buNone/>
            </a:pPr>
            <a:endParaRPr>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2 participants expressed eagerness to see their </a:t>
            </a:r>
            <a:r>
              <a:rPr lang="en" b="1">
                <a:solidFill>
                  <a:schemeClr val="lt1"/>
                </a:solidFill>
                <a:latin typeface="Lexend"/>
                <a:ea typeface="Lexend"/>
                <a:cs typeface="Lexend"/>
                <a:sym typeface="Lexend"/>
              </a:rPr>
              <a:t>real “past” and “future” health stats</a:t>
            </a:r>
            <a:endParaRPr b="1">
              <a:solidFill>
                <a:schemeClr val="lt1"/>
              </a:solidFill>
              <a:latin typeface="Lexend"/>
              <a:ea typeface="Lexend"/>
              <a:cs typeface="Lexend"/>
              <a:sym typeface="Lexend"/>
            </a:endParaRPr>
          </a:p>
          <a:p>
            <a:pPr marL="0" lvl="0" indent="0" algn="l" rtl="0">
              <a:lnSpc>
                <a:spcPct val="115000"/>
              </a:lnSpc>
              <a:spcBef>
                <a:spcPts val="0"/>
              </a:spcBef>
              <a:spcAft>
                <a:spcPts val="0"/>
              </a:spcAft>
              <a:buSzPts val="1400"/>
              <a:buNone/>
            </a:pPr>
            <a:endParaRPr b="1">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All participants</a:t>
            </a:r>
            <a:r>
              <a:rPr lang="en" b="1">
                <a:solidFill>
                  <a:schemeClr val="lt1"/>
                </a:solidFill>
                <a:latin typeface="Lexend"/>
                <a:ea typeface="Lexend"/>
                <a:cs typeface="Lexend"/>
                <a:sym typeface="Lexend"/>
              </a:rPr>
              <a:t> expressed interest in the garden</a:t>
            </a:r>
            <a:r>
              <a:rPr lang="en">
                <a:solidFill>
                  <a:schemeClr val="lt1"/>
                </a:solidFill>
                <a:latin typeface="Lexend"/>
                <a:ea typeface="Lexend"/>
                <a:cs typeface="Lexend"/>
                <a:sym typeface="Lexend"/>
              </a:rPr>
              <a:t> and what it could possibly look like</a:t>
            </a:r>
            <a:endParaRPr>
              <a:solidFill>
                <a:schemeClr val="lt1"/>
              </a:solidFill>
              <a:latin typeface="Lexend"/>
              <a:ea typeface="Lexend"/>
              <a:cs typeface="Lexend"/>
              <a:sym typeface="Lexend"/>
            </a:endParaRPr>
          </a:p>
          <a:p>
            <a:pPr marL="0" lvl="0" indent="0" algn="l" rtl="0">
              <a:lnSpc>
                <a:spcPct val="115000"/>
              </a:lnSpc>
              <a:spcBef>
                <a:spcPts val="0"/>
              </a:spcBef>
              <a:spcAft>
                <a:spcPts val="0"/>
              </a:spcAft>
              <a:buSzPts val="1400"/>
              <a:buNone/>
            </a:pPr>
            <a:endParaRPr>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3 participants expressed </a:t>
            </a:r>
            <a:r>
              <a:rPr lang="en" b="1">
                <a:solidFill>
                  <a:schemeClr val="lt1"/>
                </a:solidFill>
                <a:latin typeface="Lexend"/>
                <a:ea typeface="Lexend"/>
                <a:cs typeface="Lexend"/>
                <a:sym typeface="Lexend"/>
              </a:rPr>
              <a:t>excitement and satisfaction </a:t>
            </a:r>
            <a:r>
              <a:rPr lang="en">
                <a:solidFill>
                  <a:schemeClr val="lt1"/>
                </a:solidFill>
                <a:latin typeface="Lexend"/>
                <a:ea typeface="Lexend"/>
                <a:cs typeface="Lexend"/>
                <a:sym typeface="Lexend"/>
              </a:rPr>
              <a:t>when their </a:t>
            </a:r>
            <a:r>
              <a:rPr lang="en" b="1">
                <a:solidFill>
                  <a:schemeClr val="lt1"/>
                </a:solidFill>
                <a:latin typeface="Lexend"/>
                <a:ea typeface="Lexend"/>
                <a:cs typeface="Lexend"/>
                <a:sym typeface="Lexend"/>
              </a:rPr>
              <a:t>invites</a:t>
            </a:r>
            <a:r>
              <a:rPr lang="en">
                <a:solidFill>
                  <a:schemeClr val="lt1"/>
                </a:solidFill>
                <a:latin typeface="Lexend"/>
                <a:ea typeface="Lexend"/>
                <a:cs typeface="Lexend"/>
                <a:sym typeface="Lexend"/>
              </a:rPr>
              <a:t> to their “friends” were successfully sent</a:t>
            </a:r>
            <a:endParaRPr>
              <a:solidFill>
                <a:schemeClr val="lt1"/>
              </a:solidFill>
              <a:latin typeface="Lexend"/>
              <a:ea typeface="Lexend"/>
              <a:cs typeface="Lexend"/>
              <a:sym typeface="Lexend"/>
            </a:endParaRPr>
          </a:p>
          <a:p>
            <a:pPr marL="0" lvl="0" indent="0" algn="l" rtl="0">
              <a:lnSpc>
                <a:spcPct val="115000"/>
              </a:lnSpc>
              <a:spcBef>
                <a:spcPts val="0"/>
              </a:spcBef>
              <a:spcAft>
                <a:spcPts val="0"/>
              </a:spcAft>
              <a:buSzPts val="1400"/>
              <a:buNone/>
            </a:pPr>
            <a:endParaRPr>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b="1">
                <a:solidFill>
                  <a:schemeClr val="lt1"/>
                </a:solidFill>
                <a:latin typeface="Lexend"/>
                <a:ea typeface="Lexend"/>
                <a:cs typeface="Lexend"/>
                <a:sym typeface="Lexend"/>
              </a:rPr>
              <a:t>2 users</a:t>
            </a:r>
            <a:r>
              <a:rPr lang="en">
                <a:solidFill>
                  <a:schemeClr val="lt1"/>
                </a:solidFill>
                <a:latin typeface="Lexend"/>
                <a:ea typeface="Lexend"/>
                <a:cs typeface="Lexend"/>
                <a:sym typeface="Lexend"/>
              </a:rPr>
              <a:t> wanted to </a:t>
            </a:r>
            <a:r>
              <a:rPr lang="en" b="1">
                <a:solidFill>
                  <a:schemeClr val="lt1"/>
                </a:solidFill>
                <a:latin typeface="Lexend"/>
                <a:ea typeface="Lexend"/>
                <a:cs typeface="Lexend"/>
                <a:sym typeface="Lexend"/>
              </a:rPr>
              <a:t>continue</a:t>
            </a:r>
            <a:r>
              <a:rPr lang="en">
                <a:solidFill>
                  <a:schemeClr val="lt1"/>
                </a:solidFill>
                <a:latin typeface="Lexend"/>
                <a:ea typeface="Lexend"/>
                <a:cs typeface="Lexend"/>
                <a:sym typeface="Lexend"/>
              </a:rPr>
              <a:t> using the prototype after the tasks were completed</a:t>
            </a:r>
            <a:endParaRPr>
              <a:solidFill>
                <a:schemeClr val="lt1"/>
              </a:solidFill>
              <a:latin typeface="Lexend"/>
              <a:ea typeface="Lexend"/>
              <a:cs typeface="Lexend"/>
              <a:sym typeface="Lexen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solidFill>
                  <a:schemeClr val="lt1"/>
                </a:solidFill>
                <a:latin typeface="Lexend"/>
                <a:ea typeface="Lexend"/>
                <a:cs typeface="Lexend"/>
                <a:sym typeface="Lexend"/>
              </a:rPr>
              <a:t>Process Data: Weaknesses</a:t>
            </a:r>
            <a:endParaRPr>
              <a:solidFill>
                <a:schemeClr val="lt1"/>
              </a:solidFill>
              <a:latin typeface="Lexend"/>
              <a:ea typeface="Lexend"/>
              <a:cs typeface="Lexend"/>
              <a:sym typeface="Lexend"/>
            </a:endParaRPr>
          </a:p>
        </p:txBody>
      </p:sp>
      <p:sp>
        <p:nvSpPr>
          <p:cNvPr id="367" name="Google Shape;367;p37"/>
          <p:cNvSpPr txBox="1">
            <a:spLocks noGrp="1"/>
          </p:cNvSpPr>
          <p:nvPr>
            <p:ph type="body" idx="1"/>
          </p:nvPr>
        </p:nvSpPr>
        <p:spPr>
          <a:xfrm>
            <a:off x="311700" y="1152475"/>
            <a:ext cx="8393700" cy="34929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3 participants had </a:t>
            </a:r>
            <a:r>
              <a:rPr lang="en" b="1">
                <a:solidFill>
                  <a:schemeClr val="lt1"/>
                </a:solidFill>
                <a:latin typeface="Lexend"/>
                <a:ea typeface="Lexend"/>
                <a:cs typeface="Lexend"/>
                <a:sym typeface="Lexend"/>
              </a:rPr>
              <a:t>severe problems</a:t>
            </a:r>
            <a:r>
              <a:rPr lang="en">
                <a:solidFill>
                  <a:schemeClr val="lt1"/>
                </a:solidFill>
                <a:latin typeface="Lexend"/>
                <a:ea typeface="Lexend"/>
                <a:cs typeface="Lexend"/>
                <a:sym typeface="Lexend"/>
              </a:rPr>
              <a:t> interacting with the </a:t>
            </a:r>
            <a:r>
              <a:rPr lang="en" b="1">
                <a:solidFill>
                  <a:schemeClr val="lt1"/>
                </a:solidFill>
                <a:latin typeface="Lexend"/>
                <a:ea typeface="Lexend"/>
                <a:cs typeface="Lexend"/>
                <a:sym typeface="Lexend"/>
              </a:rPr>
              <a:t>buttons</a:t>
            </a:r>
            <a:r>
              <a:rPr lang="en">
                <a:solidFill>
                  <a:schemeClr val="lt1"/>
                </a:solidFill>
                <a:latin typeface="Lexend"/>
                <a:ea typeface="Lexend"/>
                <a:cs typeface="Lexend"/>
                <a:sym typeface="Lexend"/>
              </a:rPr>
              <a:t> in Task 2, from not clicking to clicking the wrong things to not realizing there were buttons on that screen</a:t>
            </a:r>
            <a:endParaRPr>
              <a:solidFill>
                <a:schemeClr val="lt1"/>
              </a:solidFill>
              <a:latin typeface="Lexend"/>
              <a:ea typeface="Lexend"/>
              <a:cs typeface="Lexend"/>
              <a:sym typeface="Lexend"/>
            </a:endParaRPr>
          </a:p>
          <a:p>
            <a:pPr marL="0" lvl="0" indent="0" algn="l" rtl="0">
              <a:lnSpc>
                <a:spcPct val="115000"/>
              </a:lnSpc>
              <a:spcBef>
                <a:spcPts val="0"/>
              </a:spcBef>
              <a:spcAft>
                <a:spcPts val="0"/>
              </a:spcAft>
              <a:buSzPts val="1400"/>
              <a:buNone/>
            </a:pPr>
            <a:endParaRPr>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3 participants felt the </a:t>
            </a:r>
            <a:r>
              <a:rPr lang="en" b="1">
                <a:solidFill>
                  <a:schemeClr val="lt1"/>
                </a:solidFill>
                <a:latin typeface="Lexend"/>
                <a:ea typeface="Lexend"/>
                <a:cs typeface="Lexend"/>
                <a:sym typeface="Lexend"/>
              </a:rPr>
              <a:t>free response</a:t>
            </a:r>
            <a:r>
              <a:rPr lang="en">
                <a:solidFill>
                  <a:schemeClr val="lt1"/>
                </a:solidFill>
                <a:latin typeface="Lexend"/>
                <a:ea typeface="Lexend"/>
                <a:cs typeface="Lexend"/>
                <a:sym typeface="Lexend"/>
              </a:rPr>
              <a:t> screen was </a:t>
            </a:r>
            <a:r>
              <a:rPr lang="en" b="1">
                <a:solidFill>
                  <a:schemeClr val="lt1"/>
                </a:solidFill>
                <a:latin typeface="Lexend"/>
                <a:ea typeface="Lexend"/>
                <a:cs typeface="Lexend"/>
                <a:sym typeface="Lexend"/>
              </a:rPr>
              <a:t>too open ended</a:t>
            </a:r>
            <a:r>
              <a:rPr lang="en">
                <a:solidFill>
                  <a:schemeClr val="lt1"/>
                </a:solidFill>
                <a:latin typeface="Lexend"/>
                <a:ea typeface="Lexend"/>
                <a:cs typeface="Lexend"/>
                <a:sym typeface="Lexend"/>
              </a:rPr>
              <a:t> and preferred to just tap</a:t>
            </a:r>
            <a:endParaRPr>
              <a:solidFill>
                <a:schemeClr val="lt1"/>
              </a:solidFill>
              <a:latin typeface="Lexend"/>
              <a:ea typeface="Lexend"/>
              <a:cs typeface="Lexend"/>
              <a:sym typeface="Lexend"/>
            </a:endParaRPr>
          </a:p>
          <a:p>
            <a:pPr marL="0" lvl="0" indent="0" algn="l" rtl="0">
              <a:lnSpc>
                <a:spcPct val="115000"/>
              </a:lnSpc>
              <a:spcBef>
                <a:spcPts val="0"/>
              </a:spcBef>
              <a:spcAft>
                <a:spcPts val="0"/>
              </a:spcAft>
              <a:buSzPts val="1400"/>
              <a:buNone/>
            </a:pPr>
            <a:endParaRPr>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Sometimes participants would </a:t>
            </a:r>
            <a:r>
              <a:rPr lang="en" b="1">
                <a:solidFill>
                  <a:schemeClr val="lt1"/>
                </a:solidFill>
                <a:latin typeface="Lexend"/>
                <a:ea typeface="Lexend"/>
                <a:cs typeface="Lexend"/>
                <a:sym typeface="Lexend"/>
              </a:rPr>
              <a:t>incorrectly interact with the plush toy</a:t>
            </a:r>
            <a:r>
              <a:rPr lang="en">
                <a:solidFill>
                  <a:schemeClr val="lt1"/>
                </a:solidFill>
                <a:latin typeface="Lexend"/>
                <a:ea typeface="Lexend"/>
                <a:cs typeface="Lexend"/>
                <a:sym typeface="Lexend"/>
              </a:rPr>
              <a:t> at different times</a:t>
            </a:r>
            <a:endParaRPr>
              <a:solidFill>
                <a:schemeClr val="lt1"/>
              </a:solidFill>
              <a:latin typeface="Lexend"/>
              <a:ea typeface="Lexend"/>
              <a:cs typeface="Lexend"/>
              <a:sym typeface="Lexend"/>
            </a:endParaRPr>
          </a:p>
          <a:p>
            <a:pPr marL="0" lvl="0" indent="0" algn="l" rtl="0">
              <a:lnSpc>
                <a:spcPct val="115000"/>
              </a:lnSpc>
              <a:spcBef>
                <a:spcPts val="0"/>
              </a:spcBef>
              <a:spcAft>
                <a:spcPts val="0"/>
              </a:spcAft>
              <a:buSzPts val="1400"/>
              <a:buNone/>
            </a:pPr>
            <a:endParaRPr>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2 users wished there were </a:t>
            </a:r>
            <a:r>
              <a:rPr lang="en" b="1">
                <a:solidFill>
                  <a:schemeClr val="lt1"/>
                </a:solidFill>
                <a:latin typeface="Lexend"/>
                <a:ea typeface="Lexend"/>
                <a:cs typeface="Lexend"/>
                <a:sym typeface="Lexend"/>
              </a:rPr>
              <a:t>more next and back</a:t>
            </a:r>
            <a:r>
              <a:rPr lang="en">
                <a:solidFill>
                  <a:schemeClr val="lt1"/>
                </a:solidFill>
                <a:latin typeface="Lexend"/>
                <a:ea typeface="Lexend"/>
                <a:cs typeface="Lexend"/>
                <a:sym typeface="Lexend"/>
              </a:rPr>
              <a:t> buttons</a:t>
            </a:r>
            <a:endParaRPr>
              <a:solidFill>
                <a:schemeClr val="lt1"/>
              </a:solidFill>
              <a:latin typeface="Lexend"/>
              <a:ea typeface="Lexend"/>
              <a:cs typeface="Lexend"/>
              <a:sym typeface="Lexend"/>
            </a:endParaRPr>
          </a:p>
          <a:p>
            <a:pPr marL="0" lvl="0" indent="0" algn="l" rtl="0">
              <a:lnSpc>
                <a:spcPct val="115000"/>
              </a:lnSpc>
              <a:spcBef>
                <a:spcPts val="0"/>
              </a:spcBef>
              <a:spcAft>
                <a:spcPts val="0"/>
              </a:spcAft>
              <a:buSzPts val="1400"/>
              <a:buNone/>
            </a:pPr>
            <a:endParaRPr>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Swiping and scrolling seemed “</a:t>
            </a:r>
            <a:r>
              <a:rPr lang="en" b="1">
                <a:solidFill>
                  <a:schemeClr val="lt1"/>
                </a:solidFill>
                <a:latin typeface="Lexend"/>
                <a:ea typeface="Lexend"/>
                <a:cs typeface="Lexend"/>
                <a:sym typeface="Lexend"/>
              </a:rPr>
              <a:t>unintuitive</a:t>
            </a:r>
            <a:r>
              <a:rPr lang="en">
                <a:solidFill>
                  <a:schemeClr val="lt1"/>
                </a:solidFill>
                <a:latin typeface="Lexend"/>
                <a:ea typeface="Lexend"/>
                <a:cs typeface="Lexend"/>
                <a:sym typeface="Lexend"/>
              </a:rPr>
              <a:t>” </a:t>
            </a:r>
            <a:endParaRPr>
              <a:solidFill>
                <a:schemeClr val="lt1"/>
              </a:solidFill>
              <a:latin typeface="Lexend"/>
              <a:ea typeface="Lexend"/>
              <a:cs typeface="Lexend"/>
              <a:sym typeface="Lexend"/>
            </a:endParaRPr>
          </a:p>
          <a:p>
            <a:pPr marL="0" lvl="0" indent="0" algn="l" rtl="0">
              <a:lnSpc>
                <a:spcPct val="115000"/>
              </a:lnSpc>
              <a:spcBef>
                <a:spcPts val="0"/>
              </a:spcBef>
              <a:spcAft>
                <a:spcPts val="0"/>
              </a:spcAft>
              <a:buSzPts val="1400"/>
              <a:buNone/>
            </a:pPr>
            <a:endParaRPr>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1 user expressed </a:t>
            </a:r>
            <a:r>
              <a:rPr lang="en" b="1">
                <a:solidFill>
                  <a:schemeClr val="lt1"/>
                </a:solidFill>
                <a:latin typeface="Lexend"/>
                <a:ea typeface="Lexend"/>
                <a:cs typeface="Lexend"/>
                <a:sym typeface="Lexend"/>
              </a:rPr>
              <a:t>confusion about the bear</a:t>
            </a:r>
            <a:r>
              <a:rPr lang="en">
                <a:solidFill>
                  <a:schemeClr val="lt1"/>
                </a:solidFill>
                <a:latin typeface="Lexend"/>
                <a:ea typeface="Lexend"/>
                <a:cs typeface="Lexend"/>
                <a:sym typeface="Lexend"/>
              </a:rPr>
              <a:t> body parts screen and what was supposed to be tapped (the physical plush toy or the bear on the screen)</a:t>
            </a:r>
            <a:endParaRPr>
              <a:solidFill>
                <a:schemeClr val="lt1"/>
              </a:solidFill>
              <a:latin typeface="Lexend"/>
              <a:ea typeface="Lexend"/>
              <a:cs typeface="Lexend"/>
              <a:sym typeface="Lexen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8"/>
          <p:cNvSpPr txBox="1">
            <a:spLocks noGrp="1"/>
          </p:cNvSpPr>
          <p:nvPr>
            <p:ph type="body" idx="1"/>
          </p:nvPr>
        </p:nvSpPr>
        <p:spPr>
          <a:xfrm>
            <a:off x="311700" y="758275"/>
            <a:ext cx="3999900" cy="3810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400"/>
              <a:buNone/>
            </a:pPr>
            <a:r>
              <a:rPr lang="en" sz="1800">
                <a:solidFill>
                  <a:schemeClr val="lt1"/>
                </a:solidFill>
                <a:latin typeface="Lexend"/>
                <a:ea typeface="Lexend"/>
                <a:cs typeface="Lexend"/>
                <a:sym typeface="Lexend"/>
              </a:rPr>
              <a:t>Kay Measurements of Success</a:t>
            </a:r>
            <a:endParaRPr sz="1800">
              <a:solidFill>
                <a:schemeClr val="lt1"/>
              </a:solidFill>
              <a:latin typeface="Lexend"/>
              <a:ea typeface="Lexend"/>
              <a:cs typeface="Lexend"/>
              <a:sym typeface="Lexend"/>
            </a:endParaRPr>
          </a:p>
          <a:p>
            <a:pPr marL="0" lvl="0" indent="0" algn="l" rtl="0">
              <a:lnSpc>
                <a:spcPct val="115000"/>
              </a:lnSpc>
              <a:spcBef>
                <a:spcPts val="0"/>
              </a:spcBef>
              <a:spcAft>
                <a:spcPts val="0"/>
              </a:spcAft>
              <a:buSzPts val="1400"/>
              <a:buNone/>
            </a:pPr>
            <a:endParaRPr sz="1800">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Users </a:t>
            </a:r>
            <a:r>
              <a:rPr lang="en" b="1">
                <a:solidFill>
                  <a:schemeClr val="lt1"/>
                </a:solidFill>
                <a:latin typeface="Lexend"/>
                <a:ea typeface="Lexend"/>
                <a:cs typeface="Lexend"/>
                <a:sym typeface="Lexend"/>
              </a:rPr>
              <a:t>complete tasks</a:t>
            </a:r>
            <a:r>
              <a:rPr lang="en">
                <a:solidFill>
                  <a:schemeClr val="lt1"/>
                </a:solidFill>
                <a:latin typeface="Lexend"/>
                <a:ea typeface="Lexend"/>
                <a:cs typeface="Lexend"/>
                <a:sym typeface="Lexend"/>
              </a:rPr>
              <a:t> with no interruptions</a:t>
            </a:r>
            <a:endParaRPr>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Users </a:t>
            </a:r>
            <a:r>
              <a:rPr lang="en" b="1">
                <a:solidFill>
                  <a:schemeClr val="lt1"/>
                </a:solidFill>
                <a:latin typeface="Lexend"/>
                <a:ea typeface="Lexend"/>
                <a:cs typeface="Lexend"/>
                <a:sym typeface="Lexend"/>
              </a:rPr>
              <a:t>interact</a:t>
            </a:r>
            <a:r>
              <a:rPr lang="en">
                <a:solidFill>
                  <a:schemeClr val="lt1"/>
                </a:solidFill>
                <a:latin typeface="Lexend"/>
                <a:ea typeface="Lexend"/>
                <a:cs typeface="Lexend"/>
                <a:sym typeface="Lexend"/>
              </a:rPr>
              <a:t> with button clicks, tab slides, and scrolls </a:t>
            </a:r>
            <a:r>
              <a:rPr lang="en" b="1">
                <a:solidFill>
                  <a:schemeClr val="lt1"/>
                </a:solidFill>
                <a:latin typeface="Lexend"/>
                <a:ea typeface="Lexend"/>
                <a:cs typeface="Lexend"/>
                <a:sym typeface="Lexend"/>
              </a:rPr>
              <a:t>without help</a:t>
            </a:r>
            <a:endParaRPr b="1">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Users have </a:t>
            </a:r>
            <a:r>
              <a:rPr lang="en" b="1">
                <a:solidFill>
                  <a:schemeClr val="lt1"/>
                </a:solidFill>
                <a:latin typeface="Lexend"/>
                <a:ea typeface="Lexend"/>
                <a:cs typeface="Lexend"/>
                <a:sym typeface="Lexend"/>
              </a:rPr>
              <a:t>fun and feel comfortable</a:t>
            </a:r>
            <a:r>
              <a:rPr lang="en">
                <a:solidFill>
                  <a:schemeClr val="lt1"/>
                </a:solidFill>
                <a:latin typeface="Lexend"/>
                <a:ea typeface="Lexend"/>
                <a:cs typeface="Lexend"/>
                <a:sym typeface="Lexend"/>
              </a:rPr>
              <a:t> while using the prototype</a:t>
            </a:r>
            <a:endParaRPr>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Users express interest in using the prototype and </a:t>
            </a:r>
            <a:r>
              <a:rPr lang="en" b="1">
                <a:solidFill>
                  <a:schemeClr val="lt1"/>
                </a:solidFill>
                <a:latin typeface="Lexend"/>
                <a:ea typeface="Lexend"/>
                <a:cs typeface="Lexend"/>
                <a:sym typeface="Lexend"/>
              </a:rPr>
              <a:t>desire to continue</a:t>
            </a:r>
            <a:r>
              <a:rPr lang="en">
                <a:solidFill>
                  <a:schemeClr val="lt1"/>
                </a:solidFill>
                <a:latin typeface="Lexend"/>
                <a:ea typeface="Lexend"/>
                <a:cs typeface="Lexend"/>
                <a:sym typeface="Lexend"/>
              </a:rPr>
              <a:t> interacting with it</a:t>
            </a:r>
            <a:endParaRPr/>
          </a:p>
        </p:txBody>
      </p:sp>
      <p:sp>
        <p:nvSpPr>
          <p:cNvPr id="373" name="Google Shape;373;p38"/>
          <p:cNvSpPr txBox="1">
            <a:spLocks noGrp="1"/>
          </p:cNvSpPr>
          <p:nvPr>
            <p:ph type="body" idx="2"/>
          </p:nvPr>
        </p:nvSpPr>
        <p:spPr>
          <a:xfrm>
            <a:off x="4896350" y="758275"/>
            <a:ext cx="3999900" cy="34164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ct val="79658"/>
              <a:buNone/>
            </a:pPr>
            <a:r>
              <a:rPr lang="en" sz="1900">
                <a:solidFill>
                  <a:schemeClr val="lt1"/>
                </a:solidFill>
                <a:latin typeface="Lexend"/>
                <a:ea typeface="Lexend"/>
                <a:cs typeface="Lexend"/>
                <a:sym typeface="Lexend"/>
              </a:rPr>
              <a:t>Bottom-Line Data:</a:t>
            </a:r>
            <a:endParaRPr sz="1900">
              <a:solidFill>
                <a:schemeClr val="lt1"/>
              </a:solidFill>
              <a:latin typeface="Lexend"/>
              <a:ea typeface="Lexend"/>
              <a:cs typeface="Lexend"/>
              <a:sym typeface="Lexend"/>
            </a:endParaRPr>
          </a:p>
          <a:p>
            <a:pPr marL="457200" lvl="0" indent="-310832" algn="l" rtl="0">
              <a:lnSpc>
                <a:spcPct val="115000"/>
              </a:lnSpc>
              <a:spcBef>
                <a:spcPts val="1200"/>
              </a:spcBef>
              <a:spcAft>
                <a:spcPts val="0"/>
              </a:spcAft>
              <a:buClr>
                <a:schemeClr val="lt1"/>
              </a:buClr>
              <a:buSzPct val="100000"/>
              <a:buFont typeface="Lexend"/>
              <a:buChar char="●"/>
            </a:pPr>
            <a:r>
              <a:rPr lang="en">
                <a:solidFill>
                  <a:schemeClr val="lt1"/>
                </a:solidFill>
                <a:latin typeface="Lexend"/>
                <a:ea typeface="Lexend"/>
                <a:cs typeface="Lexend"/>
                <a:sym typeface="Lexend"/>
              </a:rPr>
              <a:t>3 participants had </a:t>
            </a:r>
            <a:r>
              <a:rPr lang="en" b="1">
                <a:solidFill>
                  <a:schemeClr val="lt1"/>
                </a:solidFill>
                <a:latin typeface="Lexend"/>
                <a:ea typeface="Lexend"/>
                <a:cs typeface="Lexend"/>
                <a:sym typeface="Lexend"/>
              </a:rPr>
              <a:t>severe problems</a:t>
            </a:r>
            <a:r>
              <a:rPr lang="en">
                <a:solidFill>
                  <a:schemeClr val="lt1"/>
                </a:solidFill>
                <a:latin typeface="Lexend"/>
                <a:ea typeface="Lexend"/>
                <a:cs typeface="Lexend"/>
                <a:sym typeface="Lexend"/>
              </a:rPr>
              <a:t> interacting with the </a:t>
            </a:r>
            <a:r>
              <a:rPr lang="en" b="1">
                <a:solidFill>
                  <a:schemeClr val="lt1"/>
                </a:solidFill>
                <a:latin typeface="Lexend"/>
                <a:ea typeface="Lexend"/>
                <a:cs typeface="Lexend"/>
                <a:sym typeface="Lexend"/>
              </a:rPr>
              <a:t>buttons</a:t>
            </a:r>
            <a:r>
              <a:rPr lang="en">
                <a:solidFill>
                  <a:schemeClr val="lt1"/>
                </a:solidFill>
                <a:latin typeface="Lexend"/>
                <a:ea typeface="Lexend"/>
                <a:cs typeface="Lexend"/>
                <a:sym typeface="Lexend"/>
              </a:rPr>
              <a:t> in Task 2, from not clicking to clicking the wrong things to not realizing there were buttons on that screen</a:t>
            </a:r>
            <a:endParaRPr>
              <a:solidFill>
                <a:schemeClr val="lt1"/>
              </a:solidFill>
              <a:latin typeface="Lexend"/>
              <a:ea typeface="Lexend"/>
              <a:cs typeface="Lexend"/>
              <a:sym typeface="Lexend"/>
            </a:endParaRPr>
          </a:p>
          <a:p>
            <a:pPr marL="457200" lvl="0" indent="-310832" algn="l" rtl="0">
              <a:lnSpc>
                <a:spcPct val="115000"/>
              </a:lnSpc>
              <a:spcBef>
                <a:spcPts val="0"/>
              </a:spcBef>
              <a:spcAft>
                <a:spcPts val="0"/>
              </a:spcAft>
              <a:buClr>
                <a:schemeClr val="lt1"/>
              </a:buClr>
              <a:buSzPct val="100000"/>
              <a:buFont typeface="Lexend"/>
              <a:buChar char="●"/>
            </a:pPr>
            <a:r>
              <a:rPr lang="en">
                <a:solidFill>
                  <a:schemeClr val="lt1"/>
                </a:solidFill>
                <a:latin typeface="Lexend"/>
                <a:ea typeface="Lexend"/>
                <a:cs typeface="Lexend"/>
                <a:sym typeface="Lexend"/>
              </a:rPr>
              <a:t>Swiping and scrolling seemed </a:t>
            </a:r>
            <a:r>
              <a:rPr lang="en" b="1">
                <a:solidFill>
                  <a:schemeClr val="lt1"/>
                </a:solidFill>
                <a:latin typeface="Lexend"/>
                <a:ea typeface="Lexend"/>
                <a:cs typeface="Lexend"/>
                <a:sym typeface="Lexend"/>
              </a:rPr>
              <a:t>“unintuitive”</a:t>
            </a:r>
            <a:r>
              <a:rPr lang="en">
                <a:solidFill>
                  <a:schemeClr val="lt1"/>
                </a:solidFill>
                <a:latin typeface="Lexend"/>
                <a:ea typeface="Lexend"/>
                <a:cs typeface="Lexend"/>
                <a:sym typeface="Lexend"/>
              </a:rPr>
              <a:t> </a:t>
            </a:r>
            <a:endParaRPr>
              <a:solidFill>
                <a:schemeClr val="lt1"/>
              </a:solidFill>
              <a:latin typeface="Lexend"/>
              <a:ea typeface="Lexend"/>
              <a:cs typeface="Lexend"/>
              <a:sym typeface="Lexend"/>
            </a:endParaRPr>
          </a:p>
          <a:p>
            <a:pPr marL="457200" lvl="0" indent="-310832" algn="l" rtl="0">
              <a:lnSpc>
                <a:spcPct val="115000"/>
              </a:lnSpc>
              <a:spcBef>
                <a:spcPts val="0"/>
              </a:spcBef>
              <a:spcAft>
                <a:spcPts val="0"/>
              </a:spcAft>
              <a:buClr>
                <a:schemeClr val="lt1"/>
              </a:buClr>
              <a:buSzPct val="100000"/>
              <a:buFont typeface="Lexend"/>
              <a:buChar char="●"/>
            </a:pPr>
            <a:r>
              <a:rPr lang="en">
                <a:solidFill>
                  <a:schemeClr val="lt1"/>
                </a:solidFill>
                <a:latin typeface="Lexend"/>
                <a:ea typeface="Lexend"/>
                <a:cs typeface="Lexend"/>
                <a:sym typeface="Lexend"/>
              </a:rPr>
              <a:t>3 participants expressed </a:t>
            </a:r>
            <a:r>
              <a:rPr lang="en" b="1">
                <a:solidFill>
                  <a:schemeClr val="lt1"/>
                </a:solidFill>
                <a:latin typeface="Lexend"/>
                <a:ea typeface="Lexend"/>
                <a:cs typeface="Lexend"/>
                <a:sym typeface="Lexend"/>
              </a:rPr>
              <a:t>excitement and satisfaction </a:t>
            </a:r>
            <a:r>
              <a:rPr lang="en">
                <a:solidFill>
                  <a:schemeClr val="lt1"/>
                </a:solidFill>
                <a:latin typeface="Lexend"/>
                <a:ea typeface="Lexend"/>
                <a:cs typeface="Lexend"/>
                <a:sym typeface="Lexend"/>
              </a:rPr>
              <a:t>when their </a:t>
            </a:r>
            <a:r>
              <a:rPr lang="en" b="1">
                <a:solidFill>
                  <a:schemeClr val="lt1"/>
                </a:solidFill>
                <a:latin typeface="Lexend"/>
                <a:ea typeface="Lexend"/>
                <a:cs typeface="Lexend"/>
                <a:sym typeface="Lexend"/>
              </a:rPr>
              <a:t>invites</a:t>
            </a:r>
            <a:r>
              <a:rPr lang="en">
                <a:solidFill>
                  <a:schemeClr val="lt1"/>
                </a:solidFill>
                <a:latin typeface="Lexend"/>
                <a:ea typeface="Lexend"/>
                <a:cs typeface="Lexend"/>
                <a:sym typeface="Lexend"/>
              </a:rPr>
              <a:t> to their “friends” were successfully sent</a:t>
            </a:r>
            <a:endParaRPr>
              <a:solidFill>
                <a:schemeClr val="lt1"/>
              </a:solidFill>
              <a:latin typeface="Lexend"/>
              <a:ea typeface="Lexend"/>
              <a:cs typeface="Lexend"/>
              <a:sym typeface="Lexend"/>
            </a:endParaRPr>
          </a:p>
          <a:p>
            <a:pPr marL="457200" lvl="0" indent="-316737" algn="l" rtl="0">
              <a:lnSpc>
                <a:spcPct val="115000"/>
              </a:lnSpc>
              <a:spcBef>
                <a:spcPts val="0"/>
              </a:spcBef>
              <a:spcAft>
                <a:spcPts val="0"/>
              </a:spcAft>
              <a:buClr>
                <a:schemeClr val="lt1"/>
              </a:buClr>
              <a:buSzPct val="100000"/>
              <a:buFont typeface="Lexend"/>
              <a:buChar char="●"/>
            </a:pPr>
            <a:r>
              <a:rPr lang="en" sz="1500" b="1">
                <a:solidFill>
                  <a:schemeClr val="lt1"/>
                </a:solidFill>
                <a:latin typeface="Lexend"/>
                <a:ea typeface="Lexend"/>
                <a:cs typeface="Lexend"/>
                <a:sym typeface="Lexend"/>
              </a:rPr>
              <a:t>2 users</a:t>
            </a:r>
            <a:r>
              <a:rPr lang="en" sz="1500">
                <a:solidFill>
                  <a:schemeClr val="lt1"/>
                </a:solidFill>
                <a:latin typeface="Lexend"/>
                <a:ea typeface="Lexend"/>
                <a:cs typeface="Lexend"/>
                <a:sym typeface="Lexend"/>
              </a:rPr>
              <a:t> wanted to </a:t>
            </a:r>
            <a:r>
              <a:rPr lang="en" sz="1500" b="1">
                <a:solidFill>
                  <a:schemeClr val="lt1"/>
                </a:solidFill>
                <a:latin typeface="Lexend"/>
                <a:ea typeface="Lexend"/>
                <a:cs typeface="Lexend"/>
                <a:sym typeface="Lexend"/>
              </a:rPr>
              <a:t>continue</a:t>
            </a:r>
            <a:r>
              <a:rPr lang="en" sz="1500">
                <a:solidFill>
                  <a:schemeClr val="lt1"/>
                </a:solidFill>
                <a:latin typeface="Lexend"/>
                <a:ea typeface="Lexend"/>
                <a:cs typeface="Lexend"/>
                <a:sym typeface="Lexend"/>
              </a:rPr>
              <a:t> using the prototype after the tasks were completed</a:t>
            </a:r>
            <a:endParaRPr>
              <a:solidFill>
                <a:schemeClr val="lt1"/>
              </a:solidFill>
              <a:latin typeface="Lexend"/>
              <a:ea typeface="Lexend"/>
              <a:cs typeface="Lexend"/>
              <a:sym typeface="Lexend"/>
            </a:endParaRPr>
          </a:p>
          <a:p>
            <a:pPr marL="0" lvl="0" indent="0" algn="l" rtl="0">
              <a:lnSpc>
                <a:spcPct val="115000"/>
              </a:lnSpc>
              <a:spcBef>
                <a:spcPts val="0"/>
              </a:spcBef>
              <a:spcAft>
                <a:spcPts val="1200"/>
              </a:spcAft>
              <a:buSzPct val="108108"/>
              <a:buNone/>
            </a:pPr>
            <a:endParaRPr>
              <a:solidFill>
                <a:schemeClr val="lt1"/>
              </a:solidFill>
              <a:latin typeface="Lexend"/>
              <a:ea typeface="Lexend"/>
              <a:cs typeface="Lexend"/>
              <a:sym typeface="Lexen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solidFill>
                  <a:schemeClr val="lt1"/>
                </a:solidFill>
                <a:latin typeface="Lexend"/>
                <a:ea typeface="Lexend"/>
                <a:cs typeface="Lexend"/>
                <a:sym typeface="Lexend"/>
              </a:rPr>
              <a:t>Usability Goals: Efficiency</a:t>
            </a:r>
            <a:endParaRPr>
              <a:solidFill>
                <a:schemeClr val="lt1"/>
              </a:solidFill>
              <a:latin typeface="Lexend"/>
              <a:ea typeface="Lexend"/>
              <a:cs typeface="Lexend"/>
              <a:sym typeface="Lexend"/>
            </a:endParaRPr>
          </a:p>
        </p:txBody>
      </p:sp>
      <p:sp>
        <p:nvSpPr>
          <p:cNvPr id="379" name="Google Shape;379;p39"/>
          <p:cNvSpPr txBox="1">
            <a:spLocks noGrp="1"/>
          </p:cNvSpPr>
          <p:nvPr>
            <p:ph type="body" idx="1"/>
          </p:nvPr>
        </p:nvSpPr>
        <p:spPr>
          <a:xfrm>
            <a:off x="311700" y="1152475"/>
            <a:ext cx="84558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chemeClr val="lt1"/>
              </a:buClr>
              <a:buSzPts val="1800"/>
              <a:buFont typeface="Lexend"/>
              <a:buChar char="●"/>
            </a:pPr>
            <a:r>
              <a:rPr lang="en" sz="1800">
                <a:solidFill>
                  <a:schemeClr val="lt1"/>
                </a:solidFill>
                <a:latin typeface="Lexend"/>
                <a:ea typeface="Lexend"/>
                <a:cs typeface="Lexend"/>
                <a:sym typeface="Lexend"/>
              </a:rPr>
              <a:t>Achieved goals for efficiency with Task 1 and 3; had mis-clicks and misunderstandings with Task 2</a:t>
            </a:r>
            <a:endParaRPr sz="1800">
              <a:solidFill>
                <a:schemeClr val="lt1"/>
              </a:solidFill>
              <a:latin typeface="Lexend"/>
              <a:ea typeface="Lexend"/>
              <a:cs typeface="Lexend"/>
              <a:sym typeface="Lexend"/>
            </a:endParaRPr>
          </a:p>
          <a:p>
            <a:pPr marL="0" lvl="0" indent="0" algn="l" rtl="0">
              <a:lnSpc>
                <a:spcPct val="115000"/>
              </a:lnSpc>
              <a:spcBef>
                <a:spcPts val="0"/>
              </a:spcBef>
              <a:spcAft>
                <a:spcPts val="0"/>
              </a:spcAft>
              <a:buSzPts val="1400"/>
              <a:buNone/>
            </a:pPr>
            <a:endParaRPr sz="1800">
              <a:solidFill>
                <a:schemeClr val="lt1"/>
              </a:solidFill>
              <a:latin typeface="Lexend"/>
              <a:ea typeface="Lexend"/>
              <a:cs typeface="Lexend"/>
              <a:sym typeface="Lexend"/>
            </a:endParaRPr>
          </a:p>
          <a:p>
            <a:pPr marL="457200" lvl="0" indent="-342900" algn="l" rtl="0">
              <a:lnSpc>
                <a:spcPct val="115000"/>
              </a:lnSpc>
              <a:spcBef>
                <a:spcPts val="0"/>
              </a:spcBef>
              <a:spcAft>
                <a:spcPts val="0"/>
              </a:spcAft>
              <a:buClr>
                <a:schemeClr val="lt1"/>
              </a:buClr>
              <a:buSzPts val="1800"/>
              <a:buFont typeface="Lexend"/>
              <a:buChar char="●"/>
            </a:pPr>
            <a:r>
              <a:rPr lang="en" sz="1800">
                <a:solidFill>
                  <a:schemeClr val="lt1"/>
                </a:solidFill>
                <a:latin typeface="Lexend"/>
                <a:ea typeface="Lexend"/>
                <a:cs typeface="Lexend"/>
                <a:sym typeface="Lexend"/>
              </a:rPr>
              <a:t>Task 1: when to click paws vs screen, when to swipe vs click </a:t>
            </a:r>
            <a:endParaRPr sz="1800">
              <a:solidFill>
                <a:schemeClr val="lt1"/>
              </a:solidFill>
              <a:latin typeface="Lexend"/>
              <a:ea typeface="Lexend"/>
              <a:cs typeface="Lexend"/>
              <a:sym typeface="Lexend"/>
            </a:endParaRPr>
          </a:p>
          <a:p>
            <a:pPr marL="0" lvl="0" indent="0" algn="l" rtl="0">
              <a:lnSpc>
                <a:spcPct val="115000"/>
              </a:lnSpc>
              <a:spcBef>
                <a:spcPts val="0"/>
              </a:spcBef>
              <a:spcAft>
                <a:spcPts val="0"/>
              </a:spcAft>
              <a:buSzPts val="1400"/>
              <a:buNone/>
            </a:pPr>
            <a:endParaRPr sz="1800">
              <a:solidFill>
                <a:schemeClr val="lt1"/>
              </a:solidFill>
              <a:latin typeface="Lexend"/>
              <a:ea typeface="Lexend"/>
              <a:cs typeface="Lexend"/>
              <a:sym typeface="Lexend"/>
            </a:endParaRPr>
          </a:p>
          <a:p>
            <a:pPr marL="457200" lvl="0" indent="-342900" algn="l" rtl="0">
              <a:lnSpc>
                <a:spcPct val="115000"/>
              </a:lnSpc>
              <a:spcBef>
                <a:spcPts val="0"/>
              </a:spcBef>
              <a:spcAft>
                <a:spcPts val="0"/>
              </a:spcAft>
              <a:buClr>
                <a:schemeClr val="lt1"/>
              </a:buClr>
              <a:buSzPts val="1800"/>
              <a:buFont typeface="Lexend"/>
              <a:buChar char="●"/>
            </a:pPr>
            <a:r>
              <a:rPr lang="en" sz="1800">
                <a:solidFill>
                  <a:schemeClr val="lt1"/>
                </a:solidFill>
                <a:latin typeface="Lexend"/>
                <a:ea typeface="Lexend"/>
                <a:cs typeface="Lexend"/>
                <a:sym typeface="Lexend"/>
              </a:rPr>
              <a:t>Task 2: Inefficient because not intuitive, instructions not clear</a:t>
            </a:r>
            <a:endParaRPr sz="1800">
              <a:solidFill>
                <a:schemeClr val="lt1"/>
              </a:solidFill>
              <a:latin typeface="Lexend"/>
              <a:ea typeface="Lexend"/>
              <a:cs typeface="Lexend"/>
              <a:sym typeface="Lexend"/>
            </a:endParaRPr>
          </a:p>
          <a:p>
            <a:pPr marL="0" lvl="0" indent="0" algn="l" rtl="0">
              <a:lnSpc>
                <a:spcPct val="115000"/>
              </a:lnSpc>
              <a:spcBef>
                <a:spcPts val="0"/>
              </a:spcBef>
              <a:spcAft>
                <a:spcPts val="0"/>
              </a:spcAft>
              <a:buSzPts val="1400"/>
              <a:buNone/>
            </a:pPr>
            <a:endParaRPr sz="1800">
              <a:solidFill>
                <a:schemeClr val="lt1"/>
              </a:solidFill>
              <a:latin typeface="Lexend"/>
              <a:ea typeface="Lexend"/>
              <a:cs typeface="Lexend"/>
              <a:sym typeface="Lexend"/>
            </a:endParaRPr>
          </a:p>
          <a:p>
            <a:pPr marL="457200" lvl="0" indent="-342900" algn="l" rtl="0">
              <a:lnSpc>
                <a:spcPct val="115000"/>
              </a:lnSpc>
              <a:spcBef>
                <a:spcPts val="0"/>
              </a:spcBef>
              <a:spcAft>
                <a:spcPts val="0"/>
              </a:spcAft>
              <a:buClr>
                <a:schemeClr val="lt1"/>
              </a:buClr>
              <a:buSzPts val="1800"/>
              <a:buFont typeface="Lexend"/>
              <a:buChar char="●"/>
            </a:pPr>
            <a:r>
              <a:rPr lang="en" sz="1800">
                <a:solidFill>
                  <a:schemeClr val="lt1"/>
                </a:solidFill>
                <a:latin typeface="Lexend"/>
                <a:ea typeface="Lexend"/>
                <a:cs typeface="Lexend"/>
                <a:sym typeface="Lexend"/>
              </a:rPr>
              <a:t>Task 3: Very few issues, successful!</a:t>
            </a:r>
            <a:endParaRPr sz="1800">
              <a:solidFill>
                <a:schemeClr val="lt1"/>
              </a:solidFill>
              <a:latin typeface="Lexend"/>
              <a:ea typeface="Lexend"/>
              <a:cs typeface="Lexend"/>
              <a:sym typeface="Lexend"/>
            </a:endParaRPr>
          </a:p>
          <a:p>
            <a:pPr marL="0" lvl="0" indent="0" algn="l" rtl="0">
              <a:lnSpc>
                <a:spcPct val="115000"/>
              </a:lnSpc>
              <a:spcBef>
                <a:spcPts val="0"/>
              </a:spcBef>
              <a:spcAft>
                <a:spcPts val="0"/>
              </a:spcAft>
              <a:buSzPts val="1400"/>
              <a:buNone/>
            </a:pPr>
            <a:endParaRPr sz="1800">
              <a:solidFill>
                <a:schemeClr val="lt1"/>
              </a:solidFill>
              <a:latin typeface="Lexend"/>
              <a:ea typeface="Lexend"/>
              <a:cs typeface="Lexend"/>
              <a:sym typeface="Lexend"/>
            </a:endParaRPr>
          </a:p>
          <a:p>
            <a:pPr marL="457200" lvl="0" indent="-342900" algn="l" rtl="0">
              <a:lnSpc>
                <a:spcPct val="115000"/>
              </a:lnSpc>
              <a:spcBef>
                <a:spcPts val="0"/>
              </a:spcBef>
              <a:spcAft>
                <a:spcPts val="0"/>
              </a:spcAft>
              <a:buClr>
                <a:schemeClr val="lt1"/>
              </a:buClr>
              <a:buSzPts val="1800"/>
              <a:buFont typeface="Lexend"/>
              <a:buChar char="●"/>
            </a:pPr>
            <a:r>
              <a:rPr lang="en" sz="1800">
                <a:solidFill>
                  <a:schemeClr val="lt1"/>
                </a:solidFill>
                <a:latin typeface="Lexend"/>
                <a:ea typeface="Lexend"/>
                <a:cs typeface="Lexend"/>
                <a:sym typeface="Lexend"/>
              </a:rPr>
              <a:t>Need for more back/next buttons made experience less efficient</a:t>
            </a:r>
            <a:endParaRPr sz="1800">
              <a:solidFill>
                <a:schemeClr val="lt1"/>
              </a:solidFill>
              <a:latin typeface="Lexend"/>
              <a:ea typeface="Lexend"/>
              <a:cs typeface="Lexend"/>
              <a:sym typeface="Lexen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4"/>
          <p:cNvSpPr txBox="1">
            <a:spLocks noGrp="1"/>
          </p:cNvSpPr>
          <p:nvPr>
            <p:ph type="body" idx="1"/>
          </p:nvPr>
        </p:nvSpPr>
        <p:spPr>
          <a:xfrm>
            <a:off x="311700" y="641425"/>
            <a:ext cx="8520600" cy="4096800"/>
          </a:xfrm>
          <a:prstGeom prst="rect">
            <a:avLst/>
          </a:prstGeom>
          <a:noFill/>
          <a:ln>
            <a:noFill/>
          </a:ln>
        </p:spPr>
        <p:txBody>
          <a:bodyPr spcFirstLastPara="1" wrap="square" lIns="91425" tIns="91425" rIns="91425" bIns="91425" anchor="t" anchorCtr="0">
            <a:normAutofit fontScale="55000" lnSpcReduction="20000"/>
          </a:bodyPr>
          <a:lstStyle/>
          <a:p>
            <a:pPr marL="0" lvl="0" indent="0" algn="ctr" rtl="0">
              <a:lnSpc>
                <a:spcPct val="115000"/>
              </a:lnSpc>
              <a:spcBef>
                <a:spcPts val="0"/>
              </a:spcBef>
              <a:spcAft>
                <a:spcPts val="0"/>
              </a:spcAft>
              <a:buClr>
                <a:schemeClr val="dk1"/>
              </a:buClr>
              <a:buSzPct val="91666"/>
              <a:buFont typeface="Arial"/>
              <a:buNone/>
            </a:pPr>
            <a:endParaRPr sz="1200">
              <a:solidFill>
                <a:schemeClr val="lt1"/>
              </a:solidFill>
              <a:latin typeface="Lexend"/>
              <a:ea typeface="Lexend"/>
              <a:cs typeface="Lexend"/>
              <a:sym typeface="Lexend"/>
            </a:endParaRPr>
          </a:p>
          <a:p>
            <a:pPr marL="0" lvl="0" indent="0" algn="ctr" rtl="0">
              <a:lnSpc>
                <a:spcPct val="115000"/>
              </a:lnSpc>
              <a:spcBef>
                <a:spcPts val="0"/>
              </a:spcBef>
              <a:spcAft>
                <a:spcPts val="0"/>
              </a:spcAft>
              <a:buClr>
                <a:schemeClr val="dk1"/>
              </a:buClr>
              <a:buSzPct val="25287"/>
              <a:buFont typeface="Arial"/>
              <a:buNone/>
            </a:pPr>
            <a:r>
              <a:rPr lang="en" sz="4350" u="sng">
                <a:solidFill>
                  <a:schemeClr val="lt1"/>
                </a:solidFill>
                <a:latin typeface="Lexend"/>
                <a:ea typeface="Lexend"/>
                <a:cs typeface="Lexend"/>
                <a:sym typeface="Lexend"/>
              </a:rPr>
              <a:t>The Problem</a:t>
            </a:r>
            <a:endParaRPr sz="4350" u="sng">
              <a:solidFill>
                <a:schemeClr val="lt1"/>
              </a:solidFill>
              <a:latin typeface="Lexend"/>
              <a:ea typeface="Lexend"/>
              <a:cs typeface="Lexend"/>
              <a:sym typeface="Lexend"/>
            </a:endParaRPr>
          </a:p>
          <a:p>
            <a:pPr marL="0" lvl="0" indent="0" algn="ctr" rtl="0">
              <a:lnSpc>
                <a:spcPct val="115000"/>
              </a:lnSpc>
              <a:spcBef>
                <a:spcPts val="0"/>
              </a:spcBef>
              <a:spcAft>
                <a:spcPts val="0"/>
              </a:spcAft>
              <a:buClr>
                <a:schemeClr val="dk1"/>
              </a:buClr>
              <a:buSzPct val="88000"/>
              <a:buFont typeface="Arial"/>
              <a:buNone/>
            </a:pPr>
            <a:endParaRPr sz="1250" u="sng">
              <a:solidFill>
                <a:schemeClr val="lt1"/>
              </a:solidFill>
              <a:latin typeface="Lexend"/>
              <a:ea typeface="Lexend"/>
              <a:cs typeface="Lexend"/>
              <a:sym typeface="Lexend"/>
            </a:endParaRPr>
          </a:p>
          <a:p>
            <a:pPr marL="0" lvl="0" indent="0" algn="ctr" rtl="0">
              <a:lnSpc>
                <a:spcPct val="115000"/>
              </a:lnSpc>
              <a:spcBef>
                <a:spcPts val="0"/>
              </a:spcBef>
              <a:spcAft>
                <a:spcPts val="0"/>
              </a:spcAft>
              <a:buClr>
                <a:schemeClr val="dk1"/>
              </a:buClr>
              <a:buSzPct val="88000"/>
              <a:buFont typeface="Arial"/>
              <a:buNone/>
            </a:pPr>
            <a:endParaRPr sz="1250" u="sng">
              <a:solidFill>
                <a:schemeClr val="lt1"/>
              </a:solidFill>
              <a:latin typeface="Lexend"/>
              <a:ea typeface="Lexend"/>
              <a:cs typeface="Lexend"/>
              <a:sym typeface="Lexend"/>
            </a:endParaRPr>
          </a:p>
          <a:p>
            <a:pPr marL="0" lvl="0" indent="0" algn="l" rtl="0">
              <a:lnSpc>
                <a:spcPct val="115000"/>
              </a:lnSpc>
              <a:spcBef>
                <a:spcPts val="0"/>
              </a:spcBef>
              <a:spcAft>
                <a:spcPts val="0"/>
              </a:spcAft>
              <a:buClr>
                <a:schemeClr val="dk1"/>
              </a:buClr>
              <a:buSzPct val="88000"/>
              <a:buFont typeface="Arial"/>
              <a:buNone/>
            </a:pPr>
            <a:endParaRPr sz="1250" u="sng">
              <a:solidFill>
                <a:schemeClr val="lt1"/>
              </a:solidFill>
              <a:latin typeface="Lexend"/>
              <a:ea typeface="Lexend"/>
              <a:cs typeface="Lexend"/>
              <a:sym typeface="Lexend"/>
            </a:endParaRPr>
          </a:p>
          <a:p>
            <a:pPr marL="0" lvl="0" indent="0" algn="ctr" rtl="0">
              <a:lnSpc>
                <a:spcPct val="115000"/>
              </a:lnSpc>
              <a:spcBef>
                <a:spcPts val="0"/>
              </a:spcBef>
              <a:spcAft>
                <a:spcPts val="0"/>
              </a:spcAft>
              <a:buClr>
                <a:schemeClr val="dk1"/>
              </a:buClr>
              <a:buSzPct val="88000"/>
              <a:buFont typeface="Arial"/>
              <a:buNone/>
            </a:pPr>
            <a:endParaRPr sz="1250">
              <a:solidFill>
                <a:schemeClr val="lt1"/>
              </a:solidFill>
              <a:latin typeface="Lexend"/>
              <a:ea typeface="Lexend"/>
              <a:cs typeface="Lexend"/>
              <a:sym typeface="Lexend"/>
            </a:endParaRPr>
          </a:p>
          <a:p>
            <a:pPr marL="0" lvl="0" indent="0" algn="l" rtl="0">
              <a:lnSpc>
                <a:spcPct val="115000"/>
              </a:lnSpc>
              <a:spcBef>
                <a:spcPts val="0"/>
              </a:spcBef>
              <a:spcAft>
                <a:spcPts val="0"/>
              </a:spcAft>
              <a:buClr>
                <a:schemeClr val="dk1"/>
              </a:buClr>
              <a:buSzPct val="48887"/>
              <a:buFont typeface="Arial"/>
              <a:buNone/>
            </a:pPr>
            <a:endParaRPr sz="2250">
              <a:solidFill>
                <a:schemeClr val="lt1"/>
              </a:solidFill>
              <a:latin typeface="Lexend"/>
              <a:ea typeface="Lexend"/>
              <a:cs typeface="Lexend"/>
              <a:sym typeface="Lexend"/>
            </a:endParaRPr>
          </a:p>
          <a:p>
            <a:pPr marL="457200" lvl="0" indent="-342137" algn="ctr" rtl="0">
              <a:lnSpc>
                <a:spcPct val="115000"/>
              </a:lnSpc>
              <a:spcBef>
                <a:spcPts val="0"/>
              </a:spcBef>
              <a:spcAft>
                <a:spcPts val="0"/>
              </a:spcAft>
              <a:buClr>
                <a:schemeClr val="lt1"/>
              </a:buClr>
              <a:buSzPct val="100000"/>
              <a:buFont typeface="Lexend"/>
              <a:buChar char="●"/>
            </a:pPr>
            <a:r>
              <a:rPr lang="en" sz="3250">
                <a:solidFill>
                  <a:schemeClr val="lt1"/>
                </a:solidFill>
                <a:latin typeface="Lexend"/>
                <a:ea typeface="Lexend"/>
                <a:cs typeface="Lexend"/>
                <a:sym typeface="Lexend"/>
              </a:rPr>
              <a:t>Hard to </a:t>
            </a:r>
            <a:r>
              <a:rPr lang="en" sz="3250" b="1">
                <a:solidFill>
                  <a:schemeClr val="lt1"/>
                </a:solidFill>
                <a:latin typeface="Lexend"/>
                <a:ea typeface="Lexend"/>
                <a:cs typeface="Lexend"/>
                <a:sym typeface="Lexend"/>
              </a:rPr>
              <a:t>understand symptoms</a:t>
            </a:r>
            <a:r>
              <a:rPr lang="en" sz="3250">
                <a:solidFill>
                  <a:schemeClr val="lt1"/>
                </a:solidFill>
                <a:latin typeface="Lexend"/>
                <a:ea typeface="Lexend"/>
                <a:cs typeface="Lexend"/>
                <a:sym typeface="Lexend"/>
              </a:rPr>
              <a:t> when they are not talked about</a:t>
            </a:r>
            <a:endParaRPr sz="3250">
              <a:solidFill>
                <a:schemeClr val="lt1"/>
              </a:solidFill>
              <a:latin typeface="Lexend"/>
              <a:ea typeface="Lexend"/>
              <a:cs typeface="Lexend"/>
              <a:sym typeface="Lexend"/>
            </a:endParaRPr>
          </a:p>
          <a:p>
            <a:pPr marL="457200" lvl="0" indent="0" algn="ctr" rtl="0">
              <a:lnSpc>
                <a:spcPct val="115000"/>
              </a:lnSpc>
              <a:spcBef>
                <a:spcPts val="0"/>
              </a:spcBef>
              <a:spcAft>
                <a:spcPts val="0"/>
              </a:spcAft>
              <a:buSzPct val="100699"/>
              <a:buNone/>
            </a:pPr>
            <a:endParaRPr sz="3250">
              <a:solidFill>
                <a:schemeClr val="lt1"/>
              </a:solidFill>
              <a:latin typeface="Lexend"/>
              <a:ea typeface="Lexend"/>
              <a:cs typeface="Lexend"/>
              <a:sym typeface="Lexend"/>
            </a:endParaRPr>
          </a:p>
          <a:p>
            <a:pPr marL="457200" lvl="0" indent="-342137" algn="ctr" rtl="0">
              <a:lnSpc>
                <a:spcPct val="115000"/>
              </a:lnSpc>
              <a:spcBef>
                <a:spcPts val="0"/>
              </a:spcBef>
              <a:spcAft>
                <a:spcPts val="0"/>
              </a:spcAft>
              <a:buClr>
                <a:schemeClr val="lt1"/>
              </a:buClr>
              <a:buSzPct val="100000"/>
              <a:buFont typeface="Lexend"/>
              <a:buChar char="●"/>
            </a:pPr>
            <a:r>
              <a:rPr lang="en" sz="3250">
                <a:solidFill>
                  <a:schemeClr val="lt1"/>
                </a:solidFill>
                <a:latin typeface="Lexend"/>
                <a:ea typeface="Lexend"/>
                <a:cs typeface="Lexend"/>
                <a:sym typeface="Lexend"/>
              </a:rPr>
              <a:t>Younger people need these conversations in their community to </a:t>
            </a:r>
            <a:r>
              <a:rPr lang="en" sz="3250" b="1">
                <a:solidFill>
                  <a:schemeClr val="lt1"/>
                </a:solidFill>
                <a:latin typeface="Lexend"/>
                <a:ea typeface="Lexend"/>
                <a:cs typeface="Lexend"/>
                <a:sym typeface="Lexend"/>
              </a:rPr>
              <a:t>assess their symptoms</a:t>
            </a:r>
            <a:endParaRPr sz="3250" b="1">
              <a:solidFill>
                <a:schemeClr val="lt1"/>
              </a:solidFill>
              <a:latin typeface="Lexend"/>
              <a:ea typeface="Lexend"/>
              <a:cs typeface="Lexend"/>
              <a:sym typeface="Lexend"/>
            </a:endParaRPr>
          </a:p>
          <a:p>
            <a:pPr marL="457200" lvl="0" indent="0" algn="ctr" rtl="0">
              <a:lnSpc>
                <a:spcPct val="115000"/>
              </a:lnSpc>
              <a:spcBef>
                <a:spcPts val="0"/>
              </a:spcBef>
              <a:spcAft>
                <a:spcPts val="0"/>
              </a:spcAft>
              <a:buSzPct val="100699"/>
              <a:buNone/>
            </a:pPr>
            <a:endParaRPr sz="3250">
              <a:solidFill>
                <a:schemeClr val="lt1"/>
              </a:solidFill>
              <a:latin typeface="Lexend"/>
              <a:ea typeface="Lexend"/>
              <a:cs typeface="Lexend"/>
              <a:sym typeface="Lexend"/>
            </a:endParaRPr>
          </a:p>
          <a:p>
            <a:pPr marL="457200" lvl="0" indent="-342137" algn="ctr" rtl="0">
              <a:lnSpc>
                <a:spcPct val="115000"/>
              </a:lnSpc>
              <a:spcBef>
                <a:spcPts val="0"/>
              </a:spcBef>
              <a:spcAft>
                <a:spcPts val="0"/>
              </a:spcAft>
              <a:buClr>
                <a:schemeClr val="lt1"/>
              </a:buClr>
              <a:buSzPct val="100000"/>
              <a:buFont typeface="Lexend"/>
              <a:buChar char="●"/>
            </a:pPr>
            <a:r>
              <a:rPr lang="en" sz="3250">
                <a:solidFill>
                  <a:schemeClr val="lt1"/>
                </a:solidFill>
                <a:latin typeface="Lexend"/>
                <a:ea typeface="Lexend"/>
                <a:cs typeface="Lexend"/>
                <a:sym typeface="Lexend"/>
              </a:rPr>
              <a:t>Hard to </a:t>
            </a:r>
            <a:r>
              <a:rPr lang="en" sz="3250" b="1">
                <a:solidFill>
                  <a:schemeClr val="lt1"/>
                </a:solidFill>
                <a:latin typeface="Lexend"/>
                <a:ea typeface="Lexend"/>
                <a:cs typeface="Lexend"/>
                <a:sym typeface="Lexend"/>
              </a:rPr>
              <a:t>report symptoms</a:t>
            </a:r>
            <a:r>
              <a:rPr lang="en" sz="3250">
                <a:solidFill>
                  <a:schemeClr val="lt1"/>
                </a:solidFill>
                <a:latin typeface="Lexend"/>
                <a:ea typeface="Lexend"/>
                <a:cs typeface="Lexend"/>
                <a:sym typeface="Lexend"/>
              </a:rPr>
              <a:t> because of social pressures/lack of conversations around many medical conditions</a:t>
            </a:r>
            <a:endParaRPr sz="3250">
              <a:solidFill>
                <a:schemeClr val="lt1"/>
              </a:solidFill>
              <a:latin typeface="Lexend"/>
              <a:ea typeface="Lexend"/>
              <a:cs typeface="Lexend"/>
              <a:sym typeface="Lexend"/>
            </a:endParaRPr>
          </a:p>
          <a:p>
            <a:pPr marL="0" lvl="0" indent="0" algn="ctr" rtl="0">
              <a:lnSpc>
                <a:spcPct val="115000"/>
              </a:lnSpc>
              <a:spcBef>
                <a:spcPts val="0"/>
              </a:spcBef>
              <a:spcAft>
                <a:spcPts val="0"/>
              </a:spcAft>
              <a:buClr>
                <a:schemeClr val="dk1"/>
              </a:buClr>
              <a:buSzPct val="88000"/>
              <a:buFont typeface="Arial"/>
              <a:buNone/>
            </a:pPr>
            <a:endParaRPr sz="1250">
              <a:solidFill>
                <a:schemeClr val="lt1"/>
              </a:solidFill>
            </a:endParaRPr>
          </a:p>
          <a:p>
            <a:pPr marL="0" lvl="0" indent="0" algn="ctr" rtl="0">
              <a:lnSpc>
                <a:spcPct val="115000"/>
              </a:lnSpc>
              <a:spcBef>
                <a:spcPts val="0"/>
              </a:spcBef>
              <a:spcAft>
                <a:spcPts val="0"/>
              </a:spcAft>
              <a:buClr>
                <a:schemeClr val="dk1"/>
              </a:buClr>
              <a:buSzPct val="88000"/>
              <a:buFont typeface="Arial"/>
              <a:buNone/>
            </a:pPr>
            <a:endParaRPr sz="1250">
              <a:solidFill>
                <a:schemeClr val="lt1"/>
              </a:solidFill>
              <a:latin typeface="Lexend"/>
              <a:ea typeface="Lexend"/>
              <a:cs typeface="Lexend"/>
              <a:sym typeface="Lexend"/>
            </a:endParaRPr>
          </a:p>
          <a:p>
            <a:pPr marL="0" lvl="0" indent="0" algn="ctr" rtl="0">
              <a:lnSpc>
                <a:spcPct val="115000"/>
              </a:lnSpc>
              <a:spcBef>
                <a:spcPts val="0"/>
              </a:spcBef>
              <a:spcAft>
                <a:spcPts val="0"/>
              </a:spcAft>
              <a:buClr>
                <a:schemeClr val="dk1"/>
              </a:buClr>
              <a:buSzPct val="88000"/>
              <a:buFont typeface="Arial"/>
              <a:buNone/>
            </a:pPr>
            <a:endParaRPr sz="1250">
              <a:solidFill>
                <a:schemeClr val="lt1"/>
              </a:solidFill>
              <a:latin typeface="Lexend"/>
              <a:ea typeface="Lexend"/>
              <a:cs typeface="Lexend"/>
              <a:sym typeface="Lexend"/>
            </a:endParaRPr>
          </a:p>
          <a:p>
            <a:pPr marL="0" lvl="0" indent="0" algn="ctr" rtl="0">
              <a:lnSpc>
                <a:spcPct val="115000"/>
              </a:lnSpc>
              <a:spcBef>
                <a:spcPts val="0"/>
              </a:spcBef>
              <a:spcAft>
                <a:spcPts val="0"/>
              </a:spcAft>
              <a:buClr>
                <a:schemeClr val="dk1"/>
              </a:buClr>
              <a:buSzPct val="88000"/>
              <a:buFont typeface="Arial"/>
              <a:buNone/>
            </a:pPr>
            <a:endParaRPr sz="1250">
              <a:solidFill>
                <a:schemeClr val="lt1"/>
              </a:solidFill>
              <a:latin typeface="Lexend"/>
              <a:ea typeface="Lexend"/>
              <a:cs typeface="Lexend"/>
              <a:sym typeface="Lexend"/>
            </a:endParaRPr>
          </a:p>
          <a:p>
            <a:pPr marL="0" lvl="0" indent="0" algn="ctr" rtl="0">
              <a:lnSpc>
                <a:spcPct val="115000"/>
              </a:lnSpc>
              <a:spcBef>
                <a:spcPts val="0"/>
              </a:spcBef>
              <a:spcAft>
                <a:spcPts val="0"/>
              </a:spcAft>
              <a:buClr>
                <a:schemeClr val="dk1"/>
              </a:buClr>
              <a:buSzPct val="88000"/>
              <a:buFont typeface="Arial"/>
              <a:buNone/>
            </a:pPr>
            <a:endParaRPr sz="1250">
              <a:solidFill>
                <a:schemeClr val="lt1"/>
              </a:solidFill>
              <a:latin typeface="Lexend"/>
              <a:ea typeface="Lexend"/>
              <a:cs typeface="Lexend"/>
              <a:sym typeface="Lexend"/>
            </a:endParaRPr>
          </a:p>
          <a:p>
            <a:pPr marL="0" lvl="0" indent="0" algn="ctr" rtl="0">
              <a:lnSpc>
                <a:spcPct val="115000"/>
              </a:lnSpc>
              <a:spcBef>
                <a:spcPts val="0"/>
              </a:spcBef>
              <a:spcAft>
                <a:spcPts val="0"/>
              </a:spcAft>
              <a:buClr>
                <a:schemeClr val="dk1"/>
              </a:buClr>
              <a:buSzPct val="88000"/>
              <a:buFont typeface="Arial"/>
              <a:buNone/>
            </a:pPr>
            <a:endParaRPr sz="1250">
              <a:solidFill>
                <a:schemeClr val="lt1"/>
              </a:solidFill>
              <a:latin typeface="Lexend"/>
              <a:ea typeface="Lexend"/>
              <a:cs typeface="Lexend"/>
              <a:sym typeface="Lexend"/>
            </a:endParaRPr>
          </a:p>
          <a:p>
            <a:pPr marL="0" lvl="0" indent="0" algn="ctr" rtl="0">
              <a:lnSpc>
                <a:spcPct val="115000"/>
              </a:lnSpc>
              <a:spcBef>
                <a:spcPts val="0"/>
              </a:spcBef>
              <a:spcAft>
                <a:spcPts val="0"/>
              </a:spcAft>
              <a:buClr>
                <a:schemeClr val="dk1"/>
              </a:buClr>
              <a:buSzPct val="88000"/>
              <a:buFont typeface="Arial"/>
              <a:buNone/>
            </a:pPr>
            <a:endParaRPr sz="1250">
              <a:solidFill>
                <a:schemeClr val="lt1"/>
              </a:solidFill>
              <a:latin typeface="Lexend"/>
              <a:ea typeface="Lexend"/>
              <a:cs typeface="Lexend"/>
              <a:sym typeface="Lexend"/>
            </a:endParaRPr>
          </a:p>
          <a:p>
            <a:pPr marL="0" lvl="0" indent="0" algn="l" rtl="0">
              <a:lnSpc>
                <a:spcPct val="115000"/>
              </a:lnSpc>
              <a:spcBef>
                <a:spcPts val="0"/>
              </a:spcBef>
              <a:spcAft>
                <a:spcPts val="0"/>
              </a:spcAft>
              <a:buSzPct val="261818"/>
              <a:buNone/>
            </a:pPr>
            <a:endParaRPr sz="1250"/>
          </a:p>
          <a:p>
            <a:pPr marL="0" lvl="0" indent="0" algn="l" rtl="0">
              <a:lnSpc>
                <a:spcPct val="115000"/>
              </a:lnSpc>
              <a:spcBef>
                <a:spcPts val="1200"/>
              </a:spcBef>
              <a:spcAft>
                <a:spcPts val="1200"/>
              </a:spcAft>
              <a:buSzPct val="272727"/>
              <a:buNone/>
            </a:pPr>
            <a:endParaRPr sz="12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solidFill>
                  <a:schemeClr val="lt1"/>
                </a:solidFill>
                <a:latin typeface="Lexend"/>
                <a:ea typeface="Lexend"/>
                <a:cs typeface="Lexend"/>
                <a:sym typeface="Lexend"/>
              </a:rPr>
              <a:t>Usability Goals: Pleasing</a:t>
            </a:r>
            <a:endParaRPr>
              <a:solidFill>
                <a:schemeClr val="lt1"/>
              </a:solidFill>
              <a:latin typeface="Lexend"/>
              <a:ea typeface="Lexend"/>
              <a:cs typeface="Lexend"/>
              <a:sym typeface="Lexend"/>
            </a:endParaRPr>
          </a:p>
        </p:txBody>
      </p:sp>
      <p:sp>
        <p:nvSpPr>
          <p:cNvPr id="385" name="Google Shape;385;p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68300" algn="l" rtl="0">
              <a:lnSpc>
                <a:spcPct val="115000"/>
              </a:lnSpc>
              <a:spcBef>
                <a:spcPts val="0"/>
              </a:spcBef>
              <a:spcAft>
                <a:spcPts val="0"/>
              </a:spcAft>
              <a:buClr>
                <a:schemeClr val="lt1"/>
              </a:buClr>
              <a:buSzPts val="2200"/>
              <a:buFont typeface="Lexend"/>
              <a:buChar char="-"/>
            </a:pPr>
            <a:r>
              <a:rPr lang="en" sz="2000">
                <a:solidFill>
                  <a:schemeClr val="lt1"/>
                </a:solidFill>
                <a:latin typeface="Lexend"/>
                <a:ea typeface="Lexend"/>
                <a:cs typeface="Lexend"/>
                <a:sym typeface="Lexend"/>
              </a:rPr>
              <a:t>Achieved</a:t>
            </a:r>
            <a:endParaRPr sz="2000">
              <a:solidFill>
                <a:schemeClr val="lt1"/>
              </a:solidFill>
              <a:latin typeface="Lexend"/>
              <a:ea typeface="Lexend"/>
              <a:cs typeface="Lexend"/>
              <a:sym typeface="Lexend"/>
            </a:endParaRPr>
          </a:p>
          <a:p>
            <a:pPr marL="457200" lvl="0" indent="-355600" algn="l" rtl="0">
              <a:lnSpc>
                <a:spcPct val="115000"/>
              </a:lnSpc>
              <a:spcBef>
                <a:spcPts val="0"/>
              </a:spcBef>
              <a:spcAft>
                <a:spcPts val="0"/>
              </a:spcAft>
              <a:buClr>
                <a:schemeClr val="lt1"/>
              </a:buClr>
              <a:buSzPts val="2000"/>
              <a:buFont typeface="Lexend"/>
              <a:buChar char="-"/>
            </a:pPr>
            <a:r>
              <a:rPr lang="en" sz="2000">
                <a:solidFill>
                  <a:schemeClr val="lt1"/>
                </a:solidFill>
                <a:latin typeface="Lexend"/>
                <a:ea typeface="Lexend"/>
                <a:cs typeface="Lexend"/>
                <a:sym typeface="Lexend"/>
              </a:rPr>
              <a:t>Users wanted to come back for more</a:t>
            </a:r>
            <a:endParaRPr sz="2000">
              <a:solidFill>
                <a:schemeClr val="lt1"/>
              </a:solidFill>
              <a:latin typeface="Lexend"/>
              <a:ea typeface="Lexend"/>
              <a:cs typeface="Lexend"/>
              <a:sym typeface="Lexend"/>
            </a:endParaRPr>
          </a:p>
          <a:p>
            <a:pPr marL="457200" lvl="0" indent="-355600" algn="l" rtl="0">
              <a:lnSpc>
                <a:spcPct val="115000"/>
              </a:lnSpc>
              <a:spcBef>
                <a:spcPts val="0"/>
              </a:spcBef>
              <a:spcAft>
                <a:spcPts val="0"/>
              </a:spcAft>
              <a:buClr>
                <a:schemeClr val="lt1"/>
              </a:buClr>
              <a:buSzPts val="2000"/>
              <a:buFont typeface="Lexend"/>
              <a:buChar char="-"/>
            </a:pPr>
            <a:r>
              <a:rPr lang="en" sz="2000">
                <a:solidFill>
                  <a:schemeClr val="lt1"/>
                </a:solidFill>
                <a:latin typeface="Lexend"/>
                <a:ea typeface="Lexend"/>
                <a:cs typeface="Lexend"/>
                <a:sym typeface="Lexend"/>
              </a:rPr>
              <a:t>“community aspect made me feel safe” </a:t>
            </a:r>
            <a:endParaRPr sz="2000">
              <a:solidFill>
                <a:schemeClr val="lt1"/>
              </a:solidFill>
              <a:latin typeface="Lexend"/>
              <a:ea typeface="Lexend"/>
              <a:cs typeface="Lexend"/>
              <a:sym typeface="Lexend"/>
            </a:endParaRPr>
          </a:p>
          <a:p>
            <a:pPr marL="457200" lvl="0" indent="-355600" algn="l" rtl="0">
              <a:lnSpc>
                <a:spcPct val="115000"/>
              </a:lnSpc>
              <a:spcBef>
                <a:spcPts val="0"/>
              </a:spcBef>
              <a:spcAft>
                <a:spcPts val="0"/>
              </a:spcAft>
              <a:buClr>
                <a:schemeClr val="lt1"/>
              </a:buClr>
              <a:buSzPts val="2000"/>
              <a:buFont typeface="Lexend"/>
              <a:buChar char="-"/>
            </a:pPr>
            <a:r>
              <a:rPr lang="en" sz="2000">
                <a:solidFill>
                  <a:schemeClr val="lt1"/>
                </a:solidFill>
                <a:latin typeface="Lexend"/>
                <a:ea typeface="Lexend"/>
                <a:cs typeface="Lexend"/>
                <a:sym typeface="Lexend"/>
              </a:rPr>
              <a:t>“my privacy was protected”, aligns with our values</a:t>
            </a:r>
            <a:endParaRPr sz="2000">
              <a:solidFill>
                <a:schemeClr val="lt1"/>
              </a:solidFill>
              <a:latin typeface="Lexend"/>
              <a:ea typeface="Lexend"/>
              <a:cs typeface="Lexend"/>
              <a:sym typeface="Lexend"/>
            </a:endParaRPr>
          </a:p>
          <a:p>
            <a:pPr marL="457200" lvl="0" indent="-355600" algn="l" rtl="0">
              <a:lnSpc>
                <a:spcPct val="115000"/>
              </a:lnSpc>
              <a:spcBef>
                <a:spcPts val="0"/>
              </a:spcBef>
              <a:spcAft>
                <a:spcPts val="0"/>
              </a:spcAft>
              <a:buClr>
                <a:schemeClr val="lt1"/>
              </a:buClr>
              <a:buSzPts val="2000"/>
              <a:buFont typeface="Lexend"/>
              <a:buChar char="-"/>
            </a:pPr>
            <a:r>
              <a:rPr lang="en" sz="2000">
                <a:solidFill>
                  <a:schemeClr val="lt1"/>
                </a:solidFill>
                <a:latin typeface="Lexend"/>
                <a:ea typeface="Lexend"/>
                <a:cs typeface="Lexend"/>
                <a:sym typeface="Lexend"/>
              </a:rPr>
              <a:t>Phrase “here is how you are dealing with” in Task 2 elicited negative emotions; could be replaced with “here is a summary”</a:t>
            </a:r>
            <a:endParaRPr sz="2000">
              <a:solidFill>
                <a:schemeClr val="lt1"/>
              </a:solidFill>
              <a:latin typeface="Lexend"/>
              <a:ea typeface="Lexend"/>
              <a:cs typeface="Lexend"/>
              <a:sym typeface="Lexend"/>
            </a:endParaRPr>
          </a:p>
        </p:txBody>
      </p:sp>
      <p:sp>
        <p:nvSpPr>
          <p:cNvPr id="386" name="Google Shape;386;p40"/>
          <p:cNvSpPr txBox="1">
            <a:spLocks noGrp="1"/>
          </p:cNvSpPr>
          <p:nvPr>
            <p:ph type="body" idx="2"/>
          </p:nvPr>
        </p:nvSpPr>
        <p:spPr>
          <a:xfrm flipH="1">
            <a:off x="8832300" y="1152475"/>
            <a:ext cx="311700" cy="1724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400"/>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 b="1">
                <a:solidFill>
                  <a:schemeClr val="lt1"/>
                </a:solidFill>
                <a:latin typeface="Lexend"/>
                <a:ea typeface="Lexend"/>
                <a:cs typeface="Lexend"/>
                <a:sym typeface="Lexend"/>
              </a:rPr>
              <a:t>Discussion</a:t>
            </a:r>
            <a:endParaRPr b="1">
              <a:solidFill>
                <a:schemeClr val="lt1"/>
              </a:solidFill>
              <a:latin typeface="Lexend"/>
              <a:ea typeface="Lexend"/>
              <a:cs typeface="Lexend"/>
              <a:sym typeface="Lexend"/>
            </a:endParaRPr>
          </a:p>
        </p:txBody>
      </p:sp>
      <p:pic>
        <p:nvPicPr>
          <p:cNvPr id="392" name="Google Shape;392;p41"/>
          <p:cNvPicPr preferRelativeResize="0"/>
          <p:nvPr/>
        </p:nvPicPr>
        <p:blipFill rotWithShape="1">
          <a:blip r:embed="rId3">
            <a:alphaModFix/>
          </a:blip>
          <a:srcRect/>
          <a:stretch/>
        </p:blipFill>
        <p:spPr>
          <a:xfrm rot="8586531">
            <a:off x="-96300" y="-169994"/>
            <a:ext cx="979297" cy="123269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2"/>
          <p:cNvSpPr txBox="1">
            <a:spLocks noGrp="1"/>
          </p:cNvSpPr>
          <p:nvPr>
            <p:ph type="body" idx="1"/>
          </p:nvPr>
        </p:nvSpPr>
        <p:spPr>
          <a:xfrm>
            <a:off x="311700" y="472000"/>
            <a:ext cx="8520600" cy="4185600"/>
          </a:xfrm>
          <a:prstGeom prst="rect">
            <a:avLst/>
          </a:prstGeom>
          <a:noFill/>
          <a:ln>
            <a:noFill/>
          </a:ln>
        </p:spPr>
        <p:txBody>
          <a:bodyPr spcFirstLastPara="1" wrap="square" lIns="91425" tIns="91425" rIns="91425" bIns="91425" anchor="ctr" anchorCtr="0">
            <a:normAutofit/>
          </a:bodyPr>
          <a:lstStyle/>
          <a:p>
            <a:pPr marL="457200" lvl="0" indent="-336550" algn="l" rtl="0">
              <a:lnSpc>
                <a:spcPct val="115000"/>
              </a:lnSpc>
              <a:spcBef>
                <a:spcPts val="0"/>
              </a:spcBef>
              <a:spcAft>
                <a:spcPts val="0"/>
              </a:spcAft>
              <a:buClr>
                <a:schemeClr val="lt1"/>
              </a:buClr>
              <a:buSzPts val="1700"/>
              <a:buFont typeface="Lexend"/>
              <a:buChar char="-"/>
            </a:pPr>
            <a:r>
              <a:rPr lang="en" sz="1700">
                <a:solidFill>
                  <a:schemeClr val="lt1"/>
                </a:solidFill>
                <a:latin typeface="Lexend"/>
                <a:ea typeface="Lexend"/>
                <a:cs typeface="Lexend"/>
                <a:sym typeface="Lexend"/>
              </a:rPr>
              <a:t>Participants were very </a:t>
            </a:r>
            <a:r>
              <a:rPr lang="en" sz="1700" b="1">
                <a:solidFill>
                  <a:schemeClr val="lt1"/>
                </a:solidFill>
                <a:latin typeface="Lexend"/>
                <a:ea typeface="Lexend"/>
                <a:cs typeface="Lexend"/>
                <a:sym typeface="Lexend"/>
              </a:rPr>
              <a:t>eager</a:t>
            </a:r>
            <a:r>
              <a:rPr lang="en" sz="1700">
                <a:solidFill>
                  <a:schemeClr val="lt1"/>
                </a:solidFill>
                <a:latin typeface="Lexend"/>
                <a:ea typeface="Lexend"/>
                <a:cs typeface="Lexend"/>
                <a:sym typeface="Lexend"/>
              </a:rPr>
              <a:t> to interact with their community in this personal way</a:t>
            </a:r>
            <a:endParaRPr sz="1700">
              <a:solidFill>
                <a:schemeClr val="lt1"/>
              </a:solidFill>
              <a:latin typeface="Lexend"/>
              <a:ea typeface="Lexend"/>
              <a:cs typeface="Lexend"/>
              <a:sym typeface="Lexend"/>
            </a:endParaRPr>
          </a:p>
          <a:p>
            <a:pPr marL="457200" lvl="0" indent="-336550" algn="l" rtl="0">
              <a:lnSpc>
                <a:spcPct val="115000"/>
              </a:lnSpc>
              <a:spcBef>
                <a:spcPts val="0"/>
              </a:spcBef>
              <a:spcAft>
                <a:spcPts val="0"/>
              </a:spcAft>
              <a:buClr>
                <a:schemeClr val="lt1"/>
              </a:buClr>
              <a:buSzPts val="1700"/>
              <a:buFont typeface="Lexend"/>
              <a:buChar char="-"/>
            </a:pPr>
            <a:r>
              <a:rPr lang="en" sz="1700">
                <a:solidFill>
                  <a:schemeClr val="lt1"/>
                </a:solidFill>
                <a:latin typeface="Lexend"/>
                <a:ea typeface="Lexend"/>
                <a:cs typeface="Lexend"/>
                <a:sym typeface="Lexend"/>
              </a:rPr>
              <a:t>Concepts of each task were exciting and valuable to users.</a:t>
            </a:r>
            <a:endParaRPr sz="1700">
              <a:solidFill>
                <a:schemeClr val="lt1"/>
              </a:solidFill>
              <a:latin typeface="Lexend"/>
              <a:ea typeface="Lexend"/>
              <a:cs typeface="Lexend"/>
              <a:sym typeface="Lexend"/>
            </a:endParaRPr>
          </a:p>
          <a:p>
            <a:pPr marL="457200" lvl="0" indent="-336550" algn="l" rtl="0">
              <a:lnSpc>
                <a:spcPct val="115000"/>
              </a:lnSpc>
              <a:spcBef>
                <a:spcPts val="0"/>
              </a:spcBef>
              <a:spcAft>
                <a:spcPts val="0"/>
              </a:spcAft>
              <a:buClr>
                <a:schemeClr val="lt1"/>
              </a:buClr>
              <a:buSzPts val="1700"/>
              <a:buFont typeface="Lexend"/>
              <a:buChar char="-"/>
            </a:pPr>
            <a:r>
              <a:rPr lang="en" sz="1700" b="1">
                <a:solidFill>
                  <a:schemeClr val="lt1"/>
                </a:solidFill>
                <a:latin typeface="Lexend"/>
                <a:ea typeface="Lexend"/>
                <a:cs typeface="Lexend"/>
                <a:sym typeface="Lexend"/>
              </a:rPr>
              <a:t>Satisfactory usability</a:t>
            </a:r>
            <a:r>
              <a:rPr lang="en" sz="1700">
                <a:solidFill>
                  <a:schemeClr val="lt1"/>
                </a:solidFill>
                <a:latin typeface="Lexend"/>
                <a:ea typeface="Lexend"/>
                <a:cs typeface="Lexend"/>
                <a:sym typeface="Lexend"/>
              </a:rPr>
              <a:t>, can improve</a:t>
            </a:r>
            <a:endParaRPr sz="1700">
              <a:solidFill>
                <a:schemeClr val="lt1"/>
              </a:solidFill>
              <a:latin typeface="Lexend"/>
              <a:ea typeface="Lexend"/>
              <a:cs typeface="Lexend"/>
              <a:sym typeface="Lexend"/>
            </a:endParaRPr>
          </a:p>
          <a:p>
            <a:pPr marL="457200" lvl="0" indent="-336550" algn="l" rtl="0">
              <a:lnSpc>
                <a:spcPct val="115000"/>
              </a:lnSpc>
              <a:spcBef>
                <a:spcPts val="0"/>
              </a:spcBef>
              <a:spcAft>
                <a:spcPts val="0"/>
              </a:spcAft>
              <a:buClr>
                <a:schemeClr val="lt1"/>
              </a:buClr>
              <a:buSzPts val="1700"/>
              <a:buFont typeface="Lexend"/>
              <a:buChar char="-"/>
            </a:pPr>
            <a:r>
              <a:rPr lang="en" sz="1700">
                <a:solidFill>
                  <a:schemeClr val="lt1"/>
                </a:solidFill>
                <a:latin typeface="Lexend"/>
                <a:ea typeface="Lexend"/>
                <a:cs typeface="Lexend"/>
                <a:sym typeface="Lexend"/>
              </a:rPr>
              <a:t>Many users struggled with</a:t>
            </a:r>
            <a:r>
              <a:rPr lang="en" sz="1700" b="1">
                <a:solidFill>
                  <a:schemeClr val="lt1"/>
                </a:solidFill>
                <a:latin typeface="Lexend"/>
                <a:ea typeface="Lexend"/>
                <a:cs typeface="Lexend"/>
                <a:sym typeface="Lexend"/>
              </a:rPr>
              <a:t> button presses </a:t>
            </a:r>
            <a:r>
              <a:rPr lang="en" sz="1700">
                <a:solidFill>
                  <a:schemeClr val="lt1"/>
                </a:solidFill>
                <a:latin typeface="Lexend"/>
                <a:ea typeface="Lexend"/>
                <a:cs typeface="Lexend"/>
                <a:sym typeface="Lexend"/>
              </a:rPr>
              <a:t>and understanding when to use the </a:t>
            </a:r>
            <a:r>
              <a:rPr lang="en" sz="1700" b="1">
                <a:solidFill>
                  <a:schemeClr val="lt1"/>
                </a:solidFill>
                <a:latin typeface="Lexend"/>
                <a:ea typeface="Lexend"/>
                <a:cs typeface="Lexend"/>
                <a:sym typeface="Lexend"/>
              </a:rPr>
              <a:t>plush toy interface.</a:t>
            </a:r>
            <a:r>
              <a:rPr lang="en" sz="1700">
                <a:solidFill>
                  <a:schemeClr val="lt1"/>
                </a:solidFill>
                <a:latin typeface="Lexend"/>
                <a:ea typeface="Lexend"/>
                <a:cs typeface="Lexend"/>
                <a:sym typeface="Lexend"/>
              </a:rPr>
              <a:t> </a:t>
            </a:r>
            <a:endParaRPr sz="1700">
              <a:solidFill>
                <a:schemeClr val="lt1"/>
              </a:solidFill>
              <a:latin typeface="Lexend"/>
              <a:ea typeface="Lexend"/>
              <a:cs typeface="Lexend"/>
              <a:sym typeface="Lexend"/>
            </a:endParaRPr>
          </a:p>
          <a:p>
            <a:pPr marL="457200" lvl="0" indent="-336550" algn="l" rtl="0">
              <a:lnSpc>
                <a:spcPct val="115000"/>
              </a:lnSpc>
              <a:spcBef>
                <a:spcPts val="0"/>
              </a:spcBef>
              <a:spcAft>
                <a:spcPts val="0"/>
              </a:spcAft>
              <a:buClr>
                <a:schemeClr val="lt1"/>
              </a:buClr>
              <a:buSzPts val="1700"/>
              <a:buFont typeface="Lexend"/>
              <a:buChar char="-"/>
            </a:pPr>
            <a:r>
              <a:rPr lang="en" sz="1700" b="1">
                <a:solidFill>
                  <a:schemeClr val="lt1"/>
                </a:solidFill>
                <a:latin typeface="Lexend"/>
                <a:ea typeface="Lexend"/>
                <a:cs typeface="Lexend"/>
                <a:sym typeface="Lexend"/>
              </a:rPr>
              <a:t>Limitation:</a:t>
            </a:r>
            <a:r>
              <a:rPr lang="en" sz="1700">
                <a:solidFill>
                  <a:schemeClr val="lt1"/>
                </a:solidFill>
                <a:latin typeface="Lexend"/>
                <a:ea typeface="Lexend"/>
                <a:cs typeface="Lexend"/>
                <a:sym typeface="Lexend"/>
              </a:rPr>
              <a:t> hard to truly simulate a swipe</a:t>
            </a:r>
            <a:endParaRPr sz="1900">
              <a:solidFill>
                <a:schemeClr val="lt1"/>
              </a:solidFill>
              <a:latin typeface="Lexend"/>
              <a:ea typeface="Lexend"/>
              <a:cs typeface="Lexend"/>
              <a:sym typeface="Lexen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solidFill>
                  <a:schemeClr val="lt1"/>
                </a:solidFill>
                <a:latin typeface="Lexend"/>
                <a:ea typeface="Lexend"/>
                <a:cs typeface="Lexend"/>
                <a:sym typeface="Lexend"/>
              </a:rPr>
              <a:t>Moving Forward</a:t>
            </a:r>
            <a:endParaRPr>
              <a:solidFill>
                <a:schemeClr val="lt1"/>
              </a:solidFill>
              <a:latin typeface="Lexend"/>
              <a:ea typeface="Lexend"/>
              <a:cs typeface="Lexend"/>
              <a:sym typeface="Lexend"/>
            </a:endParaRPr>
          </a:p>
        </p:txBody>
      </p:sp>
      <p:sp>
        <p:nvSpPr>
          <p:cNvPr id="403" name="Google Shape;403;p4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55600" algn="l" rtl="0">
              <a:lnSpc>
                <a:spcPct val="150000"/>
              </a:lnSpc>
              <a:spcBef>
                <a:spcPts val="0"/>
              </a:spcBef>
              <a:spcAft>
                <a:spcPts val="0"/>
              </a:spcAft>
              <a:buClr>
                <a:schemeClr val="lt1"/>
              </a:buClr>
              <a:buSzPts val="2000"/>
              <a:buFont typeface="Lexend"/>
              <a:buChar char="●"/>
            </a:pPr>
            <a:r>
              <a:rPr lang="en" sz="2000">
                <a:solidFill>
                  <a:schemeClr val="lt1"/>
                </a:solidFill>
                <a:latin typeface="Lexend"/>
                <a:ea typeface="Lexend"/>
                <a:cs typeface="Lexend"/>
                <a:sym typeface="Lexend"/>
              </a:rPr>
              <a:t>Make </a:t>
            </a:r>
            <a:r>
              <a:rPr lang="en" sz="2000" b="1">
                <a:solidFill>
                  <a:schemeClr val="lt1"/>
                </a:solidFill>
                <a:latin typeface="Lexend"/>
                <a:ea typeface="Lexend"/>
                <a:cs typeface="Lexend"/>
                <a:sym typeface="Lexend"/>
              </a:rPr>
              <a:t>buttons more obvious</a:t>
            </a:r>
            <a:r>
              <a:rPr lang="en" sz="2000">
                <a:solidFill>
                  <a:schemeClr val="lt1"/>
                </a:solidFill>
                <a:latin typeface="Lexend"/>
                <a:ea typeface="Lexend"/>
                <a:cs typeface="Lexend"/>
                <a:sym typeface="Lexend"/>
              </a:rPr>
              <a:t> and </a:t>
            </a:r>
            <a:r>
              <a:rPr lang="en" sz="2000" b="1">
                <a:solidFill>
                  <a:schemeClr val="lt1"/>
                </a:solidFill>
                <a:latin typeface="Lexend"/>
                <a:ea typeface="Lexend"/>
                <a:cs typeface="Lexend"/>
                <a:sym typeface="Lexend"/>
              </a:rPr>
              <a:t>wording more clear</a:t>
            </a:r>
            <a:endParaRPr sz="2000" b="1">
              <a:solidFill>
                <a:schemeClr val="lt1"/>
              </a:solidFill>
              <a:latin typeface="Lexend"/>
              <a:ea typeface="Lexend"/>
              <a:cs typeface="Lexend"/>
              <a:sym typeface="Lexend"/>
            </a:endParaRPr>
          </a:p>
          <a:p>
            <a:pPr marL="457200" lvl="0" indent="-355600" algn="l" rtl="0">
              <a:lnSpc>
                <a:spcPct val="150000"/>
              </a:lnSpc>
              <a:spcBef>
                <a:spcPts val="0"/>
              </a:spcBef>
              <a:spcAft>
                <a:spcPts val="0"/>
              </a:spcAft>
              <a:buClr>
                <a:schemeClr val="lt1"/>
              </a:buClr>
              <a:buSzPts val="2000"/>
              <a:buFont typeface="Lexend"/>
              <a:buChar char="●"/>
            </a:pPr>
            <a:r>
              <a:rPr lang="en" sz="2000">
                <a:solidFill>
                  <a:schemeClr val="lt1"/>
                </a:solidFill>
                <a:latin typeface="Lexend"/>
                <a:ea typeface="Lexend"/>
                <a:cs typeface="Lexend"/>
                <a:sym typeface="Lexend"/>
              </a:rPr>
              <a:t>Remove text box survey component from task 1</a:t>
            </a:r>
            <a:endParaRPr sz="2000">
              <a:solidFill>
                <a:schemeClr val="lt1"/>
              </a:solidFill>
              <a:latin typeface="Lexend"/>
              <a:ea typeface="Lexend"/>
              <a:cs typeface="Lexend"/>
              <a:sym typeface="Lexend"/>
            </a:endParaRPr>
          </a:p>
          <a:p>
            <a:pPr marL="457200" lvl="0" indent="-355600" algn="l" rtl="0">
              <a:lnSpc>
                <a:spcPct val="150000"/>
              </a:lnSpc>
              <a:spcBef>
                <a:spcPts val="0"/>
              </a:spcBef>
              <a:spcAft>
                <a:spcPts val="0"/>
              </a:spcAft>
              <a:buClr>
                <a:schemeClr val="lt1"/>
              </a:buClr>
              <a:buSzPts val="2000"/>
              <a:buFont typeface="Lexend"/>
              <a:buChar char="●"/>
            </a:pPr>
            <a:r>
              <a:rPr lang="en" sz="2000">
                <a:solidFill>
                  <a:schemeClr val="lt1"/>
                </a:solidFill>
                <a:latin typeface="Lexend"/>
                <a:ea typeface="Lexend"/>
                <a:cs typeface="Lexend"/>
                <a:sym typeface="Lexend"/>
              </a:rPr>
              <a:t>Have </a:t>
            </a:r>
            <a:r>
              <a:rPr lang="en" sz="2000" b="1">
                <a:solidFill>
                  <a:schemeClr val="lt1"/>
                </a:solidFill>
                <a:latin typeface="Lexend"/>
                <a:ea typeface="Lexend"/>
                <a:cs typeface="Lexend"/>
                <a:sym typeface="Lexend"/>
              </a:rPr>
              <a:t>hovering arrows</a:t>
            </a:r>
            <a:r>
              <a:rPr lang="en" sz="2000">
                <a:solidFill>
                  <a:schemeClr val="lt1"/>
                </a:solidFill>
                <a:latin typeface="Lexend"/>
                <a:ea typeface="Lexend"/>
                <a:cs typeface="Lexend"/>
                <a:sym typeface="Lexend"/>
              </a:rPr>
              <a:t> that guide the user to swipe</a:t>
            </a:r>
            <a:endParaRPr sz="2000">
              <a:solidFill>
                <a:schemeClr val="lt1"/>
              </a:solidFill>
              <a:latin typeface="Lexend"/>
              <a:ea typeface="Lexend"/>
              <a:cs typeface="Lexend"/>
              <a:sym typeface="Lexend"/>
            </a:endParaRPr>
          </a:p>
          <a:p>
            <a:pPr marL="457200" lvl="0" indent="-355600" algn="l" rtl="0">
              <a:lnSpc>
                <a:spcPct val="150000"/>
              </a:lnSpc>
              <a:spcBef>
                <a:spcPts val="0"/>
              </a:spcBef>
              <a:spcAft>
                <a:spcPts val="0"/>
              </a:spcAft>
              <a:buClr>
                <a:schemeClr val="lt1"/>
              </a:buClr>
              <a:buSzPts val="2000"/>
              <a:buFont typeface="Lexend"/>
              <a:buChar char="●"/>
            </a:pPr>
            <a:r>
              <a:rPr lang="en" sz="2000" b="1">
                <a:solidFill>
                  <a:schemeClr val="lt1"/>
                </a:solidFill>
                <a:latin typeface="Lexend"/>
                <a:ea typeface="Lexend"/>
                <a:cs typeface="Lexend"/>
                <a:sym typeface="Lexend"/>
              </a:rPr>
              <a:t>Change</a:t>
            </a:r>
            <a:r>
              <a:rPr lang="en" sz="2000">
                <a:solidFill>
                  <a:schemeClr val="lt1"/>
                </a:solidFill>
                <a:latin typeface="Lexend"/>
                <a:ea typeface="Lexend"/>
                <a:cs typeface="Lexend"/>
                <a:sym typeface="Lexend"/>
              </a:rPr>
              <a:t> some weighted emotional wording </a:t>
            </a:r>
            <a:r>
              <a:rPr lang="en" sz="2000" b="1">
                <a:solidFill>
                  <a:schemeClr val="lt1"/>
                </a:solidFill>
                <a:latin typeface="Lexend"/>
                <a:ea typeface="Lexend"/>
                <a:cs typeface="Lexend"/>
                <a:sym typeface="Lexend"/>
              </a:rPr>
              <a:t>to simpler phrases</a:t>
            </a:r>
            <a:endParaRPr sz="2000" b="1">
              <a:solidFill>
                <a:schemeClr val="lt1"/>
              </a:solidFill>
              <a:latin typeface="Lexend"/>
              <a:ea typeface="Lexend"/>
              <a:cs typeface="Lexend"/>
              <a:sym typeface="Lexend"/>
            </a:endParaRPr>
          </a:p>
          <a:p>
            <a:pPr marL="457200" lvl="0" indent="-355600" algn="l" rtl="0">
              <a:lnSpc>
                <a:spcPct val="150000"/>
              </a:lnSpc>
              <a:spcBef>
                <a:spcPts val="0"/>
              </a:spcBef>
              <a:spcAft>
                <a:spcPts val="0"/>
              </a:spcAft>
              <a:buClr>
                <a:schemeClr val="lt1"/>
              </a:buClr>
              <a:buSzPts val="2000"/>
              <a:buFont typeface="Lexend"/>
              <a:buChar char="●"/>
            </a:pPr>
            <a:r>
              <a:rPr lang="en" sz="2000">
                <a:solidFill>
                  <a:schemeClr val="lt1"/>
                </a:solidFill>
                <a:latin typeface="Lexend"/>
                <a:ea typeface="Lexend"/>
                <a:cs typeface="Lexend"/>
                <a:sym typeface="Lexend"/>
              </a:rPr>
              <a:t>Dive deeper into </a:t>
            </a:r>
            <a:r>
              <a:rPr lang="en" sz="2000" b="1">
                <a:solidFill>
                  <a:schemeClr val="lt1"/>
                </a:solidFill>
                <a:latin typeface="Lexend"/>
                <a:ea typeface="Lexend"/>
                <a:cs typeface="Lexend"/>
                <a:sym typeface="Lexend"/>
              </a:rPr>
              <a:t>implementing</a:t>
            </a:r>
            <a:r>
              <a:rPr lang="en" sz="2000">
                <a:solidFill>
                  <a:schemeClr val="lt1"/>
                </a:solidFill>
                <a:latin typeface="Lexend"/>
                <a:ea typeface="Lexend"/>
                <a:cs typeface="Lexend"/>
                <a:sym typeface="Lexend"/>
              </a:rPr>
              <a:t> what a </a:t>
            </a:r>
            <a:r>
              <a:rPr lang="en" sz="2000" b="1">
                <a:solidFill>
                  <a:schemeClr val="lt1"/>
                </a:solidFill>
                <a:latin typeface="Lexend"/>
                <a:ea typeface="Lexend"/>
                <a:cs typeface="Lexend"/>
                <a:sym typeface="Lexend"/>
              </a:rPr>
              <a:t>garden</a:t>
            </a:r>
            <a:r>
              <a:rPr lang="en" sz="2000">
                <a:solidFill>
                  <a:schemeClr val="lt1"/>
                </a:solidFill>
                <a:latin typeface="Lexend"/>
                <a:ea typeface="Lexend"/>
                <a:cs typeface="Lexend"/>
                <a:sym typeface="Lexend"/>
              </a:rPr>
              <a:t> would look like</a:t>
            </a:r>
            <a:endParaRPr sz="2000">
              <a:solidFill>
                <a:schemeClr val="lt1"/>
              </a:solidFill>
              <a:latin typeface="Lexend"/>
              <a:ea typeface="Lexend"/>
              <a:cs typeface="Lexend"/>
              <a:sym typeface="Lexend"/>
            </a:endParaRPr>
          </a:p>
          <a:p>
            <a:pPr marL="457200" lvl="0" indent="-355600" algn="l" rtl="0">
              <a:lnSpc>
                <a:spcPct val="150000"/>
              </a:lnSpc>
              <a:spcBef>
                <a:spcPts val="0"/>
              </a:spcBef>
              <a:spcAft>
                <a:spcPts val="0"/>
              </a:spcAft>
              <a:buClr>
                <a:schemeClr val="lt1"/>
              </a:buClr>
              <a:buSzPts val="2000"/>
              <a:buFont typeface="Lexend"/>
              <a:buChar char="●"/>
            </a:pPr>
            <a:r>
              <a:rPr lang="en" sz="2000">
                <a:solidFill>
                  <a:schemeClr val="lt1"/>
                </a:solidFill>
                <a:latin typeface="Lexend"/>
                <a:ea typeface="Lexend"/>
                <a:cs typeface="Lexend"/>
                <a:sym typeface="Lexend"/>
              </a:rPr>
              <a:t>Add </a:t>
            </a:r>
            <a:r>
              <a:rPr lang="en" sz="2000" b="1">
                <a:solidFill>
                  <a:schemeClr val="lt1"/>
                </a:solidFill>
                <a:latin typeface="Lexend"/>
                <a:ea typeface="Lexend"/>
                <a:cs typeface="Lexend"/>
                <a:sym typeface="Lexend"/>
              </a:rPr>
              <a:t>back and next </a:t>
            </a:r>
            <a:r>
              <a:rPr lang="en" sz="2000">
                <a:solidFill>
                  <a:schemeClr val="lt1"/>
                </a:solidFill>
                <a:latin typeface="Lexend"/>
                <a:ea typeface="Lexend"/>
                <a:cs typeface="Lexend"/>
                <a:sym typeface="Lexend"/>
              </a:rPr>
              <a:t>buttons for linearity</a:t>
            </a:r>
            <a:endParaRPr sz="2000">
              <a:solidFill>
                <a:schemeClr val="lt1"/>
              </a:solidFill>
              <a:latin typeface="Lexend"/>
              <a:ea typeface="Lexend"/>
              <a:cs typeface="Lexend"/>
              <a:sym typeface="Lexen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solidFill>
                  <a:schemeClr val="lt1"/>
                </a:solidFill>
                <a:latin typeface="Lexend"/>
                <a:ea typeface="Lexend"/>
                <a:cs typeface="Lexend"/>
                <a:sym typeface="Lexend"/>
              </a:rPr>
              <a:t>Things Testing Might Not Reveal?</a:t>
            </a:r>
            <a:endParaRPr>
              <a:solidFill>
                <a:schemeClr val="lt1"/>
              </a:solidFill>
              <a:latin typeface="Lexend"/>
              <a:ea typeface="Lexend"/>
              <a:cs typeface="Lexend"/>
              <a:sym typeface="Lexend"/>
            </a:endParaRPr>
          </a:p>
        </p:txBody>
      </p:sp>
      <p:sp>
        <p:nvSpPr>
          <p:cNvPr id="409" name="Google Shape;409;p4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50000"/>
              </a:lnSpc>
              <a:spcBef>
                <a:spcPts val="0"/>
              </a:spcBef>
              <a:spcAft>
                <a:spcPts val="0"/>
              </a:spcAft>
              <a:buClr>
                <a:schemeClr val="lt1"/>
              </a:buClr>
              <a:buSzPts val="1800"/>
              <a:buFont typeface="Lexend"/>
              <a:buChar char="●"/>
            </a:pPr>
            <a:r>
              <a:rPr lang="en" sz="1800">
                <a:solidFill>
                  <a:schemeClr val="lt1"/>
                </a:solidFill>
                <a:latin typeface="Lexend"/>
                <a:ea typeface="Lexend"/>
                <a:cs typeface="Lexend"/>
                <a:sym typeface="Lexend"/>
              </a:rPr>
              <a:t>Will the</a:t>
            </a:r>
            <a:r>
              <a:rPr lang="en" sz="1800" b="1">
                <a:solidFill>
                  <a:schemeClr val="lt1"/>
                </a:solidFill>
                <a:latin typeface="Lexend"/>
                <a:ea typeface="Lexend"/>
                <a:cs typeface="Lexend"/>
                <a:sym typeface="Lexend"/>
              </a:rPr>
              <a:t> kind of stuffed toy</a:t>
            </a:r>
            <a:r>
              <a:rPr lang="en" sz="1800">
                <a:solidFill>
                  <a:schemeClr val="lt1"/>
                </a:solidFill>
                <a:latin typeface="Lexend"/>
                <a:ea typeface="Lexend"/>
                <a:cs typeface="Lexend"/>
                <a:sym typeface="Lexend"/>
              </a:rPr>
              <a:t> impact how easily users interact with it?</a:t>
            </a:r>
            <a:endParaRPr sz="1800">
              <a:solidFill>
                <a:schemeClr val="lt1"/>
              </a:solidFill>
              <a:latin typeface="Lexend"/>
              <a:ea typeface="Lexend"/>
              <a:cs typeface="Lexend"/>
              <a:sym typeface="Lexend"/>
            </a:endParaRPr>
          </a:p>
          <a:p>
            <a:pPr marL="457200" lvl="0" indent="-342900" algn="l" rtl="0">
              <a:lnSpc>
                <a:spcPct val="150000"/>
              </a:lnSpc>
              <a:spcBef>
                <a:spcPts val="0"/>
              </a:spcBef>
              <a:spcAft>
                <a:spcPts val="0"/>
              </a:spcAft>
              <a:buClr>
                <a:schemeClr val="lt1"/>
              </a:buClr>
              <a:buSzPts val="1800"/>
              <a:buFont typeface="Lexend"/>
              <a:buChar char="●"/>
            </a:pPr>
            <a:r>
              <a:rPr lang="en" sz="1800">
                <a:solidFill>
                  <a:schemeClr val="lt1"/>
                </a:solidFill>
                <a:latin typeface="Lexend"/>
                <a:ea typeface="Lexend"/>
                <a:cs typeface="Lexend"/>
                <a:sym typeface="Lexend"/>
              </a:rPr>
              <a:t>How easily </a:t>
            </a:r>
            <a:r>
              <a:rPr lang="en" sz="1800" b="1">
                <a:solidFill>
                  <a:schemeClr val="lt1"/>
                </a:solidFill>
                <a:latin typeface="Lexend"/>
                <a:ea typeface="Lexend"/>
                <a:cs typeface="Lexend"/>
                <a:sym typeface="Lexend"/>
              </a:rPr>
              <a:t>integratable</a:t>
            </a:r>
            <a:r>
              <a:rPr lang="en" sz="1800">
                <a:solidFill>
                  <a:schemeClr val="lt1"/>
                </a:solidFill>
                <a:latin typeface="Lexend"/>
                <a:ea typeface="Lexend"/>
                <a:cs typeface="Lexend"/>
                <a:sym typeface="Lexend"/>
              </a:rPr>
              <a:t> the stuffed toy with a screen will  be with a separate phone app</a:t>
            </a:r>
            <a:endParaRPr sz="1800">
              <a:solidFill>
                <a:schemeClr val="lt1"/>
              </a:solidFill>
              <a:latin typeface="Lexend"/>
              <a:ea typeface="Lexend"/>
              <a:cs typeface="Lexend"/>
              <a:sym typeface="Lexend"/>
            </a:endParaRPr>
          </a:p>
          <a:p>
            <a:pPr marL="457200" lvl="0" indent="-342900" algn="l" rtl="0">
              <a:lnSpc>
                <a:spcPct val="150000"/>
              </a:lnSpc>
              <a:spcBef>
                <a:spcPts val="0"/>
              </a:spcBef>
              <a:spcAft>
                <a:spcPts val="0"/>
              </a:spcAft>
              <a:buClr>
                <a:schemeClr val="lt1"/>
              </a:buClr>
              <a:buSzPts val="1800"/>
              <a:buFont typeface="Lexend"/>
              <a:buChar char="●"/>
            </a:pPr>
            <a:r>
              <a:rPr lang="en" sz="1800">
                <a:solidFill>
                  <a:schemeClr val="lt1"/>
                </a:solidFill>
                <a:latin typeface="Lexend"/>
                <a:ea typeface="Lexend"/>
                <a:cs typeface="Lexend"/>
                <a:sym typeface="Lexend"/>
              </a:rPr>
              <a:t>Will users </a:t>
            </a:r>
            <a:r>
              <a:rPr lang="en" sz="1800" b="1">
                <a:solidFill>
                  <a:schemeClr val="lt1"/>
                </a:solidFill>
                <a:latin typeface="Lexend"/>
                <a:ea typeface="Lexend"/>
                <a:cs typeface="Lexend"/>
                <a:sym typeface="Lexend"/>
              </a:rPr>
              <a:t>prefer to just use the phone app</a:t>
            </a:r>
            <a:r>
              <a:rPr lang="en" sz="1800">
                <a:solidFill>
                  <a:schemeClr val="lt1"/>
                </a:solidFill>
                <a:latin typeface="Lexend"/>
                <a:ea typeface="Lexend"/>
                <a:cs typeface="Lexend"/>
                <a:sym typeface="Lexend"/>
              </a:rPr>
              <a:t> as opposed to playing with the stuffed toy?</a:t>
            </a:r>
            <a:endParaRPr sz="1800">
              <a:solidFill>
                <a:schemeClr val="lt1"/>
              </a:solidFill>
              <a:latin typeface="Lexend"/>
              <a:ea typeface="Lexend"/>
              <a:cs typeface="Lexend"/>
              <a:sym typeface="Lexend"/>
            </a:endParaRPr>
          </a:p>
          <a:p>
            <a:pPr marL="457200" lvl="0" indent="-342900" algn="l" rtl="0">
              <a:lnSpc>
                <a:spcPct val="150000"/>
              </a:lnSpc>
              <a:spcBef>
                <a:spcPts val="0"/>
              </a:spcBef>
              <a:spcAft>
                <a:spcPts val="0"/>
              </a:spcAft>
              <a:buClr>
                <a:schemeClr val="lt1"/>
              </a:buClr>
              <a:buSzPts val="1800"/>
              <a:buFont typeface="Lexend"/>
              <a:buChar char="●"/>
            </a:pPr>
            <a:r>
              <a:rPr lang="en" sz="1800">
                <a:solidFill>
                  <a:schemeClr val="lt1"/>
                </a:solidFill>
                <a:latin typeface="Lexend"/>
                <a:ea typeface="Lexend"/>
                <a:cs typeface="Lexend"/>
                <a:sym typeface="Lexend"/>
              </a:rPr>
              <a:t>Whether or not </a:t>
            </a:r>
            <a:r>
              <a:rPr lang="en" sz="1800" b="1">
                <a:solidFill>
                  <a:schemeClr val="lt1"/>
                </a:solidFill>
                <a:latin typeface="Lexend"/>
                <a:ea typeface="Lexend"/>
                <a:cs typeface="Lexend"/>
                <a:sym typeface="Lexend"/>
              </a:rPr>
              <a:t>notifications</a:t>
            </a:r>
            <a:r>
              <a:rPr lang="en" sz="1800">
                <a:solidFill>
                  <a:schemeClr val="lt1"/>
                </a:solidFill>
                <a:latin typeface="Lexend"/>
                <a:ea typeface="Lexend"/>
                <a:cs typeface="Lexend"/>
                <a:sym typeface="Lexend"/>
              </a:rPr>
              <a:t> will be helpful to remind users to self-assess</a:t>
            </a:r>
            <a:endParaRPr sz="1800">
              <a:solidFill>
                <a:schemeClr val="lt1"/>
              </a:solidFill>
              <a:latin typeface="Lexend"/>
              <a:ea typeface="Lexend"/>
              <a:cs typeface="Lexend"/>
              <a:sym typeface="Lexen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4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 b="1">
                <a:solidFill>
                  <a:schemeClr val="lt1"/>
                </a:solidFill>
                <a:latin typeface="Lexend"/>
                <a:ea typeface="Lexend"/>
                <a:cs typeface="Lexend"/>
                <a:sym typeface="Lexend"/>
              </a:rPr>
              <a:t>Thank You</a:t>
            </a:r>
            <a:endParaRPr b="1">
              <a:solidFill>
                <a:schemeClr val="lt1"/>
              </a:solidFill>
              <a:latin typeface="Lexend"/>
              <a:ea typeface="Lexend"/>
              <a:cs typeface="Lexend"/>
              <a:sym typeface="Lexend"/>
            </a:endParaRPr>
          </a:p>
        </p:txBody>
      </p:sp>
      <p:pic>
        <p:nvPicPr>
          <p:cNvPr id="415" name="Google Shape;415;p45"/>
          <p:cNvPicPr preferRelativeResize="0"/>
          <p:nvPr/>
        </p:nvPicPr>
        <p:blipFill rotWithShape="1">
          <a:blip r:embed="rId3">
            <a:alphaModFix/>
          </a:blip>
          <a:srcRect/>
          <a:stretch/>
        </p:blipFill>
        <p:spPr>
          <a:xfrm>
            <a:off x="3846216" y="323675"/>
            <a:ext cx="1451574" cy="18271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 b="1">
                <a:solidFill>
                  <a:schemeClr val="lt1"/>
                </a:solidFill>
                <a:latin typeface="Lexend"/>
                <a:ea typeface="Lexend"/>
                <a:cs typeface="Lexend"/>
                <a:sym typeface="Lexend"/>
              </a:rPr>
              <a:t>Appendix</a:t>
            </a:r>
            <a:endParaRPr b="1">
              <a:solidFill>
                <a:schemeClr val="lt1"/>
              </a:solidFill>
              <a:latin typeface="Lexend"/>
              <a:ea typeface="Lexend"/>
              <a:cs typeface="Lexend"/>
              <a:sym typeface="Lexen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chemeClr val="lt1"/>
                </a:solidFill>
                <a:latin typeface="Lexend"/>
                <a:ea typeface="Lexend"/>
                <a:cs typeface="Lexend"/>
                <a:sym typeface="Lexend"/>
              </a:rPr>
              <a:t>Full Pros &amp; Cons List - Wearable Tech/Apple Watch</a:t>
            </a:r>
            <a:endParaRPr b="1">
              <a:solidFill>
                <a:schemeClr val="lt1"/>
              </a:solidFill>
              <a:latin typeface="Lexend"/>
              <a:ea typeface="Lexend"/>
              <a:cs typeface="Lexend"/>
              <a:sym typeface="Lexend"/>
            </a:endParaRPr>
          </a:p>
        </p:txBody>
      </p:sp>
      <p:sp>
        <p:nvSpPr>
          <p:cNvPr id="426" name="Google Shape;426;p47"/>
          <p:cNvSpPr txBox="1">
            <a:spLocks noGrp="1"/>
          </p:cNvSpPr>
          <p:nvPr>
            <p:ph type="body" idx="1"/>
          </p:nvPr>
        </p:nvSpPr>
        <p:spPr>
          <a:xfrm>
            <a:off x="311700" y="1152475"/>
            <a:ext cx="4166100" cy="34164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0"/>
              </a:spcAft>
              <a:buClr>
                <a:schemeClr val="dk1"/>
              </a:buClr>
              <a:buSzPct val="55000"/>
              <a:buFont typeface="Arial"/>
              <a:buNone/>
            </a:pPr>
            <a:r>
              <a:rPr lang="en" sz="2000">
                <a:solidFill>
                  <a:schemeClr val="lt1"/>
                </a:solidFill>
                <a:latin typeface="Lexend"/>
                <a:ea typeface="Lexend"/>
                <a:cs typeface="Lexend"/>
                <a:sym typeface="Lexend"/>
              </a:rPr>
              <a:t>PROS:</a:t>
            </a:r>
            <a:endParaRPr sz="2000">
              <a:solidFill>
                <a:schemeClr val="lt1"/>
              </a:solidFill>
              <a:latin typeface="Lexend"/>
              <a:ea typeface="Lexend"/>
              <a:cs typeface="Lexend"/>
              <a:sym typeface="Lexend"/>
            </a:endParaRPr>
          </a:p>
          <a:p>
            <a:pPr marL="0" lvl="0" indent="0" algn="l" rtl="0">
              <a:lnSpc>
                <a:spcPct val="115000"/>
              </a:lnSpc>
              <a:spcBef>
                <a:spcPts val="0"/>
              </a:spcBef>
              <a:spcAft>
                <a:spcPts val="0"/>
              </a:spcAft>
              <a:buClr>
                <a:schemeClr val="dk1"/>
              </a:buClr>
              <a:buSzPct val="55000"/>
              <a:buFont typeface="Arial"/>
              <a:buNone/>
            </a:pPr>
            <a:r>
              <a:rPr lang="en" sz="2000">
                <a:solidFill>
                  <a:schemeClr val="lt1"/>
                </a:solidFill>
                <a:latin typeface="Lexend"/>
                <a:ea typeface="Lexend"/>
                <a:cs typeface="Lexend"/>
                <a:sym typeface="Lexend"/>
              </a:rPr>
              <a:t>-Already has biometric stat collection built into apple watch (i.e. heart rate etc)</a:t>
            </a:r>
            <a:endParaRPr sz="2000">
              <a:solidFill>
                <a:schemeClr val="lt1"/>
              </a:solidFill>
              <a:latin typeface="Lexend"/>
              <a:ea typeface="Lexend"/>
              <a:cs typeface="Lexend"/>
              <a:sym typeface="Lexend"/>
            </a:endParaRPr>
          </a:p>
          <a:p>
            <a:pPr marL="0" lvl="0" indent="0" algn="l" rtl="0">
              <a:lnSpc>
                <a:spcPct val="115000"/>
              </a:lnSpc>
              <a:spcBef>
                <a:spcPts val="0"/>
              </a:spcBef>
              <a:spcAft>
                <a:spcPts val="0"/>
              </a:spcAft>
              <a:buClr>
                <a:schemeClr val="dk1"/>
              </a:buClr>
              <a:buSzPct val="55000"/>
              <a:buFont typeface="Arial"/>
              <a:buNone/>
            </a:pPr>
            <a:r>
              <a:rPr lang="en" sz="2000">
                <a:solidFill>
                  <a:schemeClr val="lt1"/>
                </a:solidFill>
                <a:latin typeface="Lexend"/>
                <a:ea typeface="Lexend"/>
                <a:cs typeface="Lexend"/>
                <a:sym typeface="Lexend"/>
              </a:rPr>
              <a:t>-Opportunity for very clean, tamagotchi-like design</a:t>
            </a:r>
            <a:endParaRPr sz="2000">
              <a:solidFill>
                <a:schemeClr val="lt1"/>
              </a:solidFill>
              <a:latin typeface="Lexend"/>
              <a:ea typeface="Lexend"/>
              <a:cs typeface="Lexend"/>
              <a:sym typeface="Lexend"/>
            </a:endParaRPr>
          </a:p>
          <a:p>
            <a:pPr marL="0" lvl="0" indent="0" algn="l" rtl="0">
              <a:lnSpc>
                <a:spcPct val="115000"/>
              </a:lnSpc>
              <a:spcBef>
                <a:spcPts val="0"/>
              </a:spcBef>
              <a:spcAft>
                <a:spcPts val="0"/>
              </a:spcAft>
              <a:buClr>
                <a:schemeClr val="dk1"/>
              </a:buClr>
              <a:buSzPct val="55000"/>
              <a:buFont typeface="Arial"/>
              <a:buNone/>
            </a:pPr>
            <a:r>
              <a:rPr lang="en" sz="2000">
                <a:solidFill>
                  <a:schemeClr val="lt1"/>
                </a:solidFill>
                <a:latin typeface="Lexend"/>
                <a:ea typeface="Lexend"/>
                <a:cs typeface="Lexend"/>
                <a:sym typeface="Lexend"/>
              </a:rPr>
              <a:t>-Already have easy ways to connect with others</a:t>
            </a:r>
            <a:endParaRPr sz="2000">
              <a:solidFill>
                <a:schemeClr val="lt1"/>
              </a:solidFill>
              <a:latin typeface="Lexend"/>
              <a:ea typeface="Lexend"/>
              <a:cs typeface="Lexend"/>
              <a:sym typeface="Lexend"/>
            </a:endParaRPr>
          </a:p>
          <a:p>
            <a:pPr marL="0" lvl="0" indent="0" algn="l" rtl="0">
              <a:lnSpc>
                <a:spcPct val="115000"/>
              </a:lnSpc>
              <a:spcBef>
                <a:spcPts val="0"/>
              </a:spcBef>
              <a:spcAft>
                <a:spcPts val="0"/>
              </a:spcAft>
              <a:buClr>
                <a:schemeClr val="dk1"/>
              </a:buClr>
              <a:buSzPct val="55000"/>
              <a:buFont typeface="Arial"/>
              <a:buNone/>
            </a:pPr>
            <a:r>
              <a:rPr lang="en" sz="2000">
                <a:solidFill>
                  <a:schemeClr val="lt1"/>
                </a:solidFill>
                <a:latin typeface="Lexend"/>
                <a:ea typeface="Lexend"/>
                <a:cs typeface="Lexend"/>
                <a:sym typeface="Lexend"/>
              </a:rPr>
              <a:t>-Convenient for travel which would make logging symptoms easy</a:t>
            </a:r>
            <a:endParaRPr sz="2700">
              <a:solidFill>
                <a:schemeClr val="lt1"/>
              </a:solidFill>
              <a:latin typeface="Lexend"/>
              <a:ea typeface="Lexend"/>
              <a:cs typeface="Lexend"/>
              <a:sym typeface="Lexend"/>
            </a:endParaRPr>
          </a:p>
        </p:txBody>
      </p:sp>
      <p:sp>
        <p:nvSpPr>
          <p:cNvPr id="427" name="Google Shape;427;p47"/>
          <p:cNvSpPr txBox="1">
            <a:spLocks noGrp="1"/>
          </p:cNvSpPr>
          <p:nvPr>
            <p:ph type="body" idx="1"/>
          </p:nvPr>
        </p:nvSpPr>
        <p:spPr>
          <a:xfrm>
            <a:off x="4477800" y="1152475"/>
            <a:ext cx="42603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a:solidFill>
                  <a:schemeClr val="lt1"/>
                </a:solidFill>
                <a:latin typeface="Lexend"/>
                <a:ea typeface="Lexend"/>
                <a:cs typeface="Lexend"/>
                <a:sym typeface="Lexend"/>
              </a:rPr>
              <a:t>CONS:</a:t>
            </a:r>
            <a:endParaRPr>
              <a:solidFill>
                <a:schemeClr val="lt1"/>
              </a:solidFill>
              <a:latin typeface="Lexend"/>
              <a:ea typeface="Lexend"/>
              <a:cs typeface="Lexend"/>
              <a:sym typeface="Lexend"/>
            </a:endParaRPr>
          </a:p>
          <a:p>
            <a:pPr marL="0" lvl="0" indent="0" algn="l" rtl="0">
              <a:lnSpc>
                <a:spcPct val="115000"/>
              </a:lnSpc>
              <a:spcBef>
                <a:spcPts val="0"/>
              </a:spcBef>
              <a:spcAft>
                <a:spcPts val="0"/>
              </a:spcAft>
              <a:buSzPts val="1800"/>
              <a:buNone/>
            </a:pPr>
            <a:r>
              <a:rPr lang="en">
                <a:solidFill>
                  <a:schemeClr val="lt1"/>
                </a:solidFill>
                <a:latin typeface="Lexend"/>
                <a:ea typeface="Lexend"/>
                <a:cs typeface="Lexend"/>
                <a:sym typeface="Lexend"/>
              </a:rPr>
              <a:t>-Need to format it for the Apple Watch</a:t>
            </a:r>
            <a:endParaRPr>
              <a:solidFill>
                <a:schemeClr val="lt1"/>
              </a:solidFill>
              <a:latin typeface="Lexend"/>
              <a:ea typeface="Lexend"/>
              <a:cs typeface="Lexend"/>
              <a:sym typeface="Lexend"/>
            </a:endParaRPr>
          </a:p>
          <a:p>
            <a:pPr marL="0" lvl="0" indent="0" algn="l" rtl="0">
              <a:lnSpc>
                <a:spcPct val="115000"/>
              </a:lnSpc>
              <a:spcBef>
                <a:spcPts val="0"/>
              </a:spcBef>
              <a:spcAft>
                <a:spcPts val="0"/>
              </a:spcAft>
              <a:buSzPts val="1800"/>
              <a:buNone/>
            </a:pPr>
            <a:r>
              <a:rPr lang="en">
                <a:solidFill>
                  <a:schemeClr val="lt1"/>
                </a:solidFill>
                <a:latin typeface="Lexend"/>
                <a:ea typeface="Lexend"/>
                <a:cs typeface="Lexend"/>
                <a:sym typeface="Lexend"/>
              </a:rPr>
              <a:t>-Not everyone has an Apple Watch - unequal opportunity</a:t>
            </a:r>
            <a:endParaRPr>
              <a:solidFill>
                <a:schemeClr val="lt1"/>
              </a:solidFill>
              <a:latin typeface="Lexend"/>
              <a:ea typeface="Lexend"/>
              <a:cs typeface="Lexend"/>
              <a:sym typeface="Lexend"/>
            </a:endParaRPr>
          </a:p>
          <a:p>
            <a:pPr marL="0" lvl="0" indent="0" algn="l" rtl="0">
              <a:lnSpc>
                <a:spcPct val="115000"/>
              </a:lnSpc>
              <a:spcBef>
                <a:spcPts val="0"/>
              </a:spcBef>
              <a:spcAft>
                <a:spcPts val="0"/>
              </a:spcAft>
              <a:buSzPts val="1800"/>
              <a:buNone/>
            </a:pPr>
            <a:r>
              <a:rPr lang="en">
                <a:solidFill>
                  <a:schemeClr val="lt1"/>
                </a:solidFill>
                <a:latin typeface="Lexend"/>
                <a:ea typeface="Lexend"/>
                <a:cs typeface="Lexend"/>
                <a:sym typeface="Lexend"/>
              </a:rPr>
              <a:t>-Need to be able to integrate with apple health, etc?</a:t>
            </a:r>
            <a:endParaRPr>
              <a:solidFill>
                <a:schemeClr val="lt1"/>
              </a:solidFill>
              <a:latin typeface="Lexend"/>
              <a:ea typeface="Lexend"/>
              <a:cs typeface="Lexend"/>
              <a:sym typeface="Lexend"/>
            </a:endParaRPr>
          </a:p>
          <a:p>
            <a:pPr marL="0" lvl="0" indent="0" algn="l" rtl="0">
              <a:lnSpc>
                <a:spcPct val="115000"/>
              </a:lnSpc>
              <a:spcBef>
                <a:spcPts val="0"/>
              </a:spcBef>
              <a:spcAft>
                <a:spcPts val="0"/>
              </a:spcAft>
              <a:buSzPts val="1800"/>
              <a:buNone/>
            </a:pPr>
            <a:r>
              <a:rPr lang="en">
                <a:solidFill>
                  <a:schemeClr val="lt1"/>
                </a:solidFill>
                <a:latin typeface="Lexend"/>
                <a:ea typeface="Lexend"/>
                <a:cs typeface="Lexend"/>
                <a:sym typeface="Lexend"/>
              </a:rPr>
              <a:t>-Limited space to view habitat on small screen</a:t>
            </a:r>
            <a:endParaRPr>
              <a:solidFill>
                <a:schemeClr val="lt1"/>
              </a:solidFill>
              <a:latin typeface="Lexend"/>
              <a:ea typeface="Lexend"/>
              <a:cs typeface="Lexend"/>
              <a:sym typeface="Lexend"/>
            </a:endParaRPr>
          </a:p>
          <a:p>
            <a:pPr marL="0" lvl="0" indent="0" algn="l" rtl="0">
              <a:lnSpc>
                <a:spcPct val="115000"/>
              </a:lnSpc>
              <a:spcBef>
                <a:spcPts val="0"/>
              </a:spcBef>
              <a:spcAft>
                <a:spcPts val="0"/>
              </a:spcAft>
              <a:buSzPts val="1800"/>
              <a:buNone/>
            </a:pPr>
            <a:r>
              <a:rPr lang="en">
                <a:solidFill>
                  <a:schemeClr val="lt1"/>
                </a:solidFill>
                <a:latin typeface="Lexend"/>
                <a:ea typeface="Lexend"/>
                <a:cs typeface="Lexend"/>
                <a:sym typeface="Lexend"/>
              </a:rPr>
              <a:t>-Would make the community aspect wholly virtual</a:t>
            </a:r>
            <a:endParaRPr>
              <a:solidFill>
                <a:schemeClr val="lt1"/>
              </a:solidFill>
              <a:latin typeface="Lexend"/>
              <a:ea typeface="Lexend"/>
              <a:cs typeface="Lexend"/>
              <a:sym typeface="Lexend"/>
            </a:endParaRPr>
          </a:p>
          <a:p>
            <a:pPr marL="0" lvl="0" indent="0" algn="l" rtl="0">
              <a:lnSpc>
                <a:spcPct val="115000"/>
              </a:lnSpc>
              <a:spcBef>
                <a:spcPts val="0"/>
              </a:spcBef>
              <a:spcAft>
                <a:spcPts val="0"/>
              </a:spcAft>
              <a:buSzPts val="1800"/>
              <a:buNone/>
            </a:pPr>
            <a:r>
              <a:rPr lang="en">
                <a:solidFill>
                  <a:schemeClr val="lt1"/>
                </a:solidFill>
                <a:latin typeface="Lexend"/>
                <a:ea typeface="Lexend"/>
                <a:cs typeface="Lexend"/>
                <a:sym typeface="Lexend"/>
              </a:rPr>
              <a:t>-Unoriginal</a:t>
            </a:r>
            <a:endParaRPr sz="2500">
              <a:solidFill>
                <a:schemeClr val="lt1"/>
              </a:solidFill>
              <a:latin typeface="Lexend"/>
              <a:ea typeface="Lexend"/>
              <a:cs typeface="Lexend"/>
              <a:sym typeface="Lexen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chemeClr val="lt1"/>
                </a:solidFill>
                <a:latin typeface="Lexend"/>
                <a:ea typeface="Lexend"/>
                <a:cs typeface="Lexend"/>
                <a:sym typeface="Lexend"/>
              </a:rPr>
              <a:t>Full Pros &amp; Cons List - Stuffed Toy w/Screen, App</a:t>
            </a:r>
            <a:endParaRPr b="1">
              <a:solidFill>
                <a:schemeClr val="lt1"/>
              </a:solidFill>
              <a:latin typeface="Lexend"/>
              <a:ea typeface="Lexend"/>
              <a:cs typeface="Lexend"/>
              <a:sym typeface="Lexend"/>
            </a:endParaRPr>
          </a:p>
        </p:txBody>
      </p:sp>
      <p:sp>
        <p:nvSpPr>
          <p:cNvPr id="433" name="Google Shape;433;p48"/>
          <p:cNvSpPr txBox="1">
            <a:spLocks noGrp="1"/>
          </p:cNvSpPr>
          <p:nvPr>
            <p:ph type="body" idx="1"/>
          </p:nvPr>
        </p:nvSpPr>
        <p:spPr>
          <a:xfrm>
            <a:off x="311700" y="1152475"/>
            <a:ext cx="4166100" cy="3724800"/>
          </a:xfrm>
          <a:prstGeom prst="rect">
            <a:avLst/>
          </a:prstGeom>
          <a:noFill/>
          <a:ln>
            <a:noFill/>
          </a:ln>
        </p:spPr>
        <p:txBody>
          <a:bodyPr spcFirstLastPara="1" wrap="square" lIns="91425" tIns="91425" rIns="91425" bIns="91425" anchor="t" anchorCtr="0">
            <a:normAutofit fontScale="62500" lnSpcReduction="20000"/>
          </a:bodyPr>
          <a:lstStyle/>
          <a:p>
            <a:pPr marL="0" lvl="0" indent="0" algn="l" rtl="0">
              <a:lnSpc>
                <a:spcPct val="115000"/>
              </a:lnSpc>
              <a:spcBef>
                <a:spcPts val="0"/>
              </a:spcBef>
              <a:spcAft>
                <a:spcPts val="0"/>
              </a:spcAft>
              <a:buSzPct val="126039"/>
              <a:buNone/>
            </a:pPr>
            <a:r>
              <a:rPr lang="en" sz="2285">
                <a:solidFill>
                  <a:schemeClr val="lt1"/>
                </a:solidFill>
                <a:latin typeface="Lexend"/>
                <a:ea typeface="Lexend"/>
                <a:cs typeface="Lexend"/>
                <a:sym typeface="Lexend"/>
              </a:rPr>
              <a:t>PROS:</a:t>
            </a:r>
            <a:endParaRPr sz="2285">
              <a:solidFill>
                <a:schemeClr val="lt1"/>
              </a:solidFill>
              <a:latin typeface="Lexend"/>
              <a:ea typeface="Lexend"/>
              <a:cs typeface="Lexend"/>
              <a:sym typeface="Lexend"/>
            </a:endParaRPr>
          </a:p>
          <a:p>
            <a:pPr marL="0" lvl="0" indent="0" algn="l" rtl="0">
              <a:lnSpc>
                <a:spcPct val="115000"/>
              </a:lnSpc>
              <a:spcBef>
                <a:spcPts val="0"/>
              </a:spcBef>
              <a:spcAft>
                <a:spcPts val="0"/>
              </a:spcAft>
              <a:buSzPct val="126039"/>
              <a:buNone/>
            </a:pPr>
            <a:r>
              <a:rPr lang="en" sz="2285">
                <a:solidFill>
                  <a:schemeClr val="lt1"/>
                </a:solidFill>
                <a:latin typeface="Lexend"/>
                <a:ea typeface="Lexend"/>
                <a:cs typeface="Lexend"/>
                <a:sym typeface="Lexend"/>
              </a:rPr>
              <a:t>-Very unique and novel in market space</a:t>
            </a:r>
            <a:endParaRPr sz="2285">
              <a:solidFill>
                <a:schemeClr val="lt1"/>
              </a:solidFill>
              <a:latin typeface="Lexend"/>
              <a:ea typeface="Lexend"/>
              <a:cs typeface="Lexend"/>
              <a:sym typeface="Lexend"/>
            </a:endParaRPr>
          </a:p>
          <a:p>
            <a:pPr marL="0" lvl="0" indent="0" algn="l" rtl="0">
              <a:lnSpc>
                <a:spcPct val="115000"/>
              </a:lnSpc>
              <a:spcBef>
                <a:spcPts val="0"/>
              </a:spcBef>
              <a:spcAft>
                <a:spcPts val="0"/>
              </a:spcAft>
              <a:buSzPct val="126039"/>
              <a:buNone/>
            </a:pPr>
            <a:r>
              <a:rPr lang="en" sz="2285">
                <a:solidFill>
                  <a:schemeClr val="lt1"/>
                </a:solidFill>
                <a:latin typeface="Lexend"/>
                <a:ea typeface="Lexend"/>
                <a:cs typeface="Lexend"/>
                <a:sym typeface="Lexend"/>
              </a:rPr>
              <a:t>-Brings the value of wellness home, having a physical animal could make the user feel very safe and comfortable</a:t>
            </a:r>
            <a:endParaRPr sz="2285">
              <a:solidFill>
                <a:schemeClr val="lt1"/>
              </a:solidFill>
              <a:latin typeface="Lexend"/>
              <a:ea typeface="Lexend"/>
              <a:cs typeface="Lexend"/>
              <a:sym typeface="Lexend"/>
            </a:endParaRPr>
          </a:p>
          <a:p>
            <a:pPr marL="0" lvl="0" indent="0" algn="l" rtl="0">
              <a:lnSpc>
                <a:spcPct val="115000"/>
              </a:lnSpc>
              <a:spcBef>
                <a:spcPts val="0"/>
              </a:spcBef>
              <a:spcAft>
                <a:spcPts val="0"/>
              </a:spcAft>
              <a:buSzPct val="126039"/>
              <a:buNone/>
            </a:pPr>
            <a:r>
              <a:rPr lang="en" sz="2285">
                <a:solidFill>
                  <a:schemeClr val="lt1"/>
                </a:solidFill>
                <a:latin typeface="Lexend"/>
                <a:ea typeface="Lexend"/>
                <a:cs typeface="Lexend"/>
                <a:sym typeface="Lexend"/>
              </a:rPr>
              <a:t>-Help create sense of community by creating trend to have the toys</a:t>
            </a:r>
            <a:endParaRPr sz="2285">
              <a:solidFill>
                <a:schemeClr val="lt1"/>
              </a:solidFill>
              <a:latin typeface="Lexend"/>
              <a:ea typeface="Lexend"/>
              <a:cs typeface="Lexend"/>
              <a:sym typeface="Lexend"/>
            </a:endParaRPr>
          </a:p>
          <a:p>
            <a:pPr marL="0" lvl="0" indent="0" algn="l" rtl="0">
              <a:lnSpc>
                <a:spcPct val="115000"/>
              </a:lnSpc>
              <a:spcBef>
                <a:spcPts val="0"/>
              </a:spcBef>
              <a:spcAft>
                <a:spcPts val="0"/>
              </a:spcAft>
              <a:buSzPct val="126039"/>
              <a:buNone/>
            </a:pPr>
            <a:r>
              <a:rPr lang="en" sz="2285">
                <a:solidFill>
                  <a:schemeClr val="lt1"/>
                </a:solidFill>
                <a:latin typeface="Lexend"/>
                <a:ea typeface="Lexend"/>
                <a:cs typeface="Lexend"/>
                <a:sym typeface="Lexend"/>
              </a:rPr>
              <a:t>-Materializes the solution in the physical world rather than in cyberspace or virtual reality</a:t>
            </a:r>
            <a:endParaRPr sz="2285">
              <a:solidFill>
                <a:schemeClr val="lt1"/>
              </a:solidFill>
              <a:latin typeface="Lexend"/>
              <a:ea typeface="Lexend"/>
              <a:cs typeface="Lexend"/>
              <a:sym typeface="Lexend"/>
            </a:endParaRPr>
          </a:p>
          <a:p>
            <a:pPr marL="0" lvl="0" indent="0" algn="l" rtl="0">
              <a:lnSpc>
                <a:spcPct val="115000"/>
              </a:lnSpc>
              <a:spcBef>
                <a:spcPts val="0"/>
              </a:spcBef>
              <a:spcAft>
                <a:spcPts val="0"/>
              </a:spcAft>
              <a:buSzPct val="126039"/>
              <a:buNone/>
            </a:pPr>
            <a:r>
              <a:rPr lang="en" sz="2285">
                <a:solidFill>
                  <a:schemeClr val="lt1"/>
                </a:solidFill>
                <a:latin typeface="Lexend"/>
                <a:ea typeface="Lexend"/>
                <a:cs typeface="Lexend"/>
                <a:sym typeface="Lexend"/>
              </a:rPr>
              <a:t>-Could be like a “home base” for people, if the toy is always on a bed/desk it would be an extra manifestation/reminder to log how one is feeling</a:t>
            </a:r>
            <a:endParaRPr sz="2285">
              <a:solidFill>
                <a:schemeClr val="lt1"/>
              </a:solidFill>
              <a:latin typeface="Lexend"/>
              <a:ea typeface="Lexend"/>
              <a:cs typeface="Lexend"/>
              <a:sym typeface="Lexend"/>
            </a:endParaRPr>
          </a:p>
          <a:p>
            <a:pPr marL="0" lvl="0" indent="0" algn="l" rtl="0">
              <a:lnSpc>
                <a:spcPct val="115000"/>
              </a:lnSpc>
              <a:spcBef>
                <a:spcPts val="0"/>
              </a:spcBef>
              <a:spcAft>
                <a:spcPts val="0"/>
              </a:spcAft>
              <a:buSzPct val="126039"/>
              <a:buNone/>
            </a:pPr>
            <a:r>
              <a:rPr lang="en" sz="2285">
                <a:solidFill>
                  <a:schemeClr val="lt1"/>
                </a:solidFill>
                <a:latin typeface="Lexend"/>
                <a:ea typeface="Lexend"/>
                <a:cs typeface="Lexend"/>
                <a:sym typeface="Lexend"/>
              </a:rPr>
              <a:t>-Opportunity for creative and never before seen design</a:t>
            </a:r>
            <a:endParaRPr sz="2285">
              <a:solidFill>
                <a:schemeClr val="lt1"/>
              </a:solidFill>
              <a:latin typeface="Lexend"/>
              <a:ea typeface="Lexend"/>
              <a:cs typeface="Lexend"/>
              <a:sym typeface="Lexend"/>
            </a:endParaRPr>
          </a:p>
          <a:p>
            <a:pPr marL="0" lvl="0" indent="0" algn="l" rtl="0">
              <a:lnSpc>
                <a:spcPct val="115000"/>
              </a:lnSpc>
              <a:spcBef>
                <a:spcPts val="0"/>
              </a:spcBef>
              <a:spcAft>
                <a:spcPts val="0"/>
              </a:spcAft>
              <a:buSzPct val="144000"/>
              <a:buNone/>
            </a:pPr>
            <a:endParaRPr sz="2000">
              <a:solidFill>
                <a:schemeClr val="lt1"/>
              </a:solidFill>
              <a:latin typeface="Lexend"/>
              <a:ea typeface="Lexend"/>
              <a:cs typeface="Lexend"/>
              <a:sym typeface="Lexend"/>
            </a:endParaRPr>
          </a:p>
        </p:txBody>
      </p:sp>
      <p:sp>
        <p:nvSpPr>
          <p:cNvPr id="434" name="Google Shape;434;p48"/>
          <p:cNvSpPr txBox="1">
            <a:spLocks noGrp="1"/>
          </p:cNvSpPr>
          <p:nvPr>
            <p:ph type="body" idx="1"/>
          </p:nvPr>
        </p:nvSpPr>
        <p:spPr>
          <a:xfrm>
            <a:off x="4477800" y="1152475"/>
            <a:ext cx="42603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a:solidFill>
                  <a:schemeClr val="lt1"/>
                </a:solidFill>
                <a:latin typeface="Lexend"/>
                <a:ea typeface="Lexend"/>
                <a:cs typeface="Lexend"/>
                <a:sym typeface="Lexend"/>
              </a:rPr>
              <a:t>CONS:</a:t>
            </a:r>
            <a:endParaRPr>
              <a:solidFill>
                <a:schemeClr val="lt1"/>
              </a:solidFill>
              <a:latin typeface="Lexend"/>
              <a:ea typeface="Lexend"/>
              <a:cs typeface="Lexend"/>
              <a:sym typeface="Lexend"/>
            </a:endParaRPr>
          </a:p>
          <a:p>
            <a:pPr marL="0" lvl="0" indent="0" algn="l" rtl="0">
              <a:lnSpc>
                <a:spcPct val="115000"/>
              </a:lnSpc>
              <a:spcBef>
                <a:spcPts val="0"/>
              </a:spcBef>
              <a:spcAft>
                <a:spcPts val="0"/>
              </a:spcAft>
              <a:buSzPts val="1800"/>
              <a:buNone/>
            </a:pPr>
            <a:r>
              <a:rPr lang="en">
                <a:solidFill>
                  <a:schemeClr val="lt1"/>
                </a:solidFill>
                <a:latin typeface="Lexend"/>
                <a:ea typeface="Lexend"/>
                <a:cs typeface="Lexend"/>
                <a:sym typeface="Lexend"/>
              </a:rPr>
              <a:t>-Difficult to implement in timely manner due to having two interfaces: one on toy and one on app</a:t>
            </a:r>
            <a:endParaRPr>
              <a:solidFill>
                <a:schemeClr val="lt1"/>
              </a:solidFill>
              <a:latin typeface="Lexend"/>
              <a:ea typeface="Lexend"/>
              <a:cs typeface="Lexend"/>
              <a:sym typeface="Lexend"/>
            </a:endParaRPr>
          </a:p>
          <a:p>
            <a:pPr marL="0" lvl="0" indent="0" algn="l" rtl="0">
              <a:lnSpc>
                <a:spcPct val="115000"/>
              </a:lnSpc>
              <a:spcBef>
                <a:spcPts val="0"/>
              </a:spcBef>
              <a:spcAft>
                <a:spcPts val="0"/>
              </a:spcAft>
              <a:buSzPts val="1800"/>
              <a:buNone/>
            </a:pPr>
            <a:r>
              <a:rPr lang="en">
                <a:solidFill>
                  <a:schemeClr val="lt1"/>
                </a:solidFill>
                <a:latin typeface="Lexend"/>
                <a:ea typeface="Lexend"/>
                <a:cs typeface="Lexend"/>
                <a:sym typeface="Lexend"/>
              </a:rPr>
              <a:t>-People might not want to carry around an animal - too cumbersome</a:t>
            </a:r>
            <a:endParaRPr>
              <a:solidFill>
                <a:schemeClr val="lt1"/>
              </a:solidFill>
              <a:latin typeface="Lexend"/>
              <a:ea typeface="Lexend"/>
              <a:cs typeface="Lexend"/>
              <a:sym typeface="Lexend"/>
            </a:endParaRPr>
          </a:p>
          <a:p>
            <a:pPr marL="0" lvl="0" indent="0" algn="l" rtl="0">
              <a:lnSpc>
                <a:spcPct val="115000"/>
              </a:lnSpc>
              <a:spcBef>
                <a:spcPts val="0"/>
              </a:spcBef>
              <a:spcAft>
                <a:spcPts val="0"/>
              </a:spcAft>
              <a:buSzPts val="1800"/>
              <a:buNone/>
            </a:pPr>
            <a:r>
              <a:rPr lang="en">
                <a:solidFill>
                  <a:schemeClr val="lt1"/>
                </a:solidFill>
                <a:latin typeface="Lexend"/>
                <a:ea typeface="Lexend"/>
                <a:cs typeface="Lexend"/>
                <a:sym typeface="Lexend"/>
              </a:rPr>
              <a:t>-Don’t want people to purchase just for the physical toy but also to actually use the app and self-assess</a:t>
            </a:r>
            <a:endParaRPr>
              <a:solidFill>
                <a:schemeClr val="lt1"/>
              </a:solidFill>
              <a:latin typeface="Lexend"/>
              <a:ea typeface="Lexend"/>
              <a:cs typeface="Lexend"/>
              <a:sym typeface="Lexen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chemeClr val="lt1"/>
                </a:solidFill>
                <a:latin typeface="Lexend"/>
                <a:ea typeface="Lexend"/>
                <a:cs typeface="Lexend"/>
                <a:sym typeface="Lexend"/>
              </a:rPr>
              <a:t>Testing Script</a:t>
            </a:r>
            <a:endParaRPr b="1">
              <a:solidFill>
                <a:schemeClr val="lt1"/>
              </a:solidFill>
              <a:latin typeface="Lexend"/>
              <a:ea typeface="Lexend"/>
              <a:cs typeface="Lexend"/>
              <a:sym typeface="Lexend"/>
            </a:endParaRPr>
          </a:p>
        </p:txBody>
      </p:sp>
      <p:sp>
        <p:nvSpPr>
          <p:cNvPr id="440" name="Google Shape;440;p49"/>
          <p:cNvSpPr txBox="1">
            <a:spLocks noGrp="1"/>
          </p:cNvSpPr>
          <p:nvPr>
            <p:ph type="body" idx="1"/>
          </p:nvPr>
        </p:nvSpPr>
        <p:spPr>
          <a:xfrm>
            <a:off x="311700" y="1152475"/>
            <a:ext cx="4166100" cy="3664200"/>
          </a:xfrm>
          <a:prstGeom prst="rect">
            <a:avLst/>
          </a:prstGeom>
          <a:noFill/>
          <a:ln>
            <a:noFill/>
          </a:ln>
        </p:spPr>
        <p:txBody>
          <a:bodyPr spcFirstLastPara="1" wrap="square" lIns="91425" tIns="91425" rIns="91425" bIns="91425" anchor="t" anchorCtr="0">
            <a:normAutofit fontScale="62500" lnSpcReduction="10000"/>
          </a:bodyPr>
          <a:lstStyle/>
          <a:p>
            <a:pPr marL="0" lvl="0" indent="0" algn="l" rtl="0">
              <a:lnSpc>
                <a:spcPct val="115000"/>
              </a:lnSpc>
              <a:spcBef>
                <a:spcPts val="0"/>
              </a:spcBef>
              <a:spcAft>
                <a:spcPts val="0"/>
              </a:spcAft>
              <a:buClr>
                <a:schemeClr val="dk1"/>
              </a:buClr>
              <a:buSzPct val="66473"/>
              <a:buFont typeface="Arial"/>
              <a:buNone/>
            </a:pPr>
            <a:r>
              <a:rPr lang="en" sz="1654">
                <a:solidFill>
                  <a:schemeClr val="lt2"/>
                </a:solidFill>
                <a:latin typeface="Lexend"/>
                <a:ea typeface="Lexend"/>
                <a:cs typeface="Lexend"/>
                <a:sym typeface="Lexend"/>
              </a:rPr>
              <a:t>Thank you so much for participating in our study! We are Stanford Computer Science students testing a new app called LucIDLy that guides users through their daily mind and body symptoms. We would appreciate your help to test our app. As you explore this prototype, please verbalize what you’re thinking as you tap buttons and complete tasks. There is no such thing as talking too much, the more you explain what you’re thinking the better.</a:t>
            </a:r>
            <a:endParaRPr sz="1654">
              <a:solidFill>
                <a:schemeClr val="lt2"/>
              </a:solidFill>
              <a:latin typeface="Lexend"/>
              <a:ea typeface="Lexend"/>
              <a:cs typeface="Lexend"/>
              <a:sym typeface="Lexend"/>
            </a:endParaRPr>
          </a:p>
          <a:p>
            <a:pPr marL="0" lvl="0" indent="0" algn="l" rtl="0">
              <a:lnSpc>
                <a:spcPct val="115000"/>
              </a:lnSpc>
              <a:spcBef>
                <a:spcPts val="0"/>
              </a:spcBef>
              <a:spcAft>
                <a:spcPts val="0"/>
              </a:spcAft>
              <a:buClr>
                <a:schemeClr val="dk1"/>
              </a:buClr>
              <a:buSzPct val="66473"/>
              <a:buFont typeface="Arial"/>
              <a:buNone/>
            </a:pPr>
            <a:endParaRPr sz="1654">
              <a:solidFill>
                <a:schemeClr val="lt2"/>
              </a:solidFill>
              <a:latin typeface="Lexend"/>
              <a:ea typeface="Lexend"/>
              <a:cs typeface="Lexend"/>
              <a:sym typeface="Lexend"/>
            </a:endParaRPr>
          </a:p>
          <a:p>
            <a:pPr marL="0" lvl="0" indent="0" algn="l" rtl="0">
              <a:lnSpc>
                <a:spcPct val="115000"/>
              </a:lnSpc>
              <a:spcBef>
                <a:spcPts val="0"/>
              </a:spcBef>
              <a:spcAft>
                <a:spcPts val="0"/>
              </a:spcAft>
              <a:buClr>
                <a:schemeClr val="dk1"/>
              </a:buClr>
              <a:buSzPct val="66473"/>
              <a:buFont typeface="Arial"/>
              <a:buNone/>
            </a:pPr>
            <a:r>
              <a:rPr lang="en" sz="1654">
                <a:solidFill>
                  <a:schemeClr val="lt2"/>
                </a:solidFill>
                <a:latin typeface="Lexend"/>
                <a:ea typeface="Lexend"/>
                <a:cs typeface="Lexend"/>
                <a:sym typeface="Lexend"/>
              </a:rPr>
              <a:t>Background Questions:</a:t>
            </a:r>
            <a:endParaRPr sz="1654">
              <a:solidFill>
                <a:schemeClr val="lt2"/>
              </a:solidFill>
              <a:latin typeface="Lexend"/>
              <a:ea typeface="Lexend"/>
              <a:cs typeface="Lexend"/>
              <a:sym typeface="Lexend"/>
            </a:endParaRPr>
          </a:p>
          <a:p>
            <a:pPr marL="0" lvl="0" indent="0" algn="l" rtl="0">
              <a:lnSpc>
                <a:spcPct val="115000"/>
              </a:lnSpc>
              <a:spcBef>
                <a:spcPts val="0"/>
              </a:spcBef>
              <a:spcAft>
                <a:spcPts val="0"/>
              </a:spcAft>
              <a:buClr>
                <a:schemeClr val="dk1"/>
              </a:buClr>
              <a:buSzPct val="66473"/>
              <a:buFont typeface="Arial"/>
              <a:buNone/>
            </a:pPr>
            <a:r>
              <a:rPr lang="en" sz="1654">
                <a:solidFill>
                  <a:schemeClr val="lt2"/>
                </a:solidFill>
                <a:latin typeface="Lexend"/>
                <a:ea typeface="Lexend"/>
                <a:cs typeface="Lexend"/>
                <a:sym typeface="Lexend"/>
              </a:rPr>
              <a:t>-Name, Age, background (are you in school? Are you a parent?)</a:t>
            </a:r>
            <a:endParaRPr sz="1654">
              <a:solidFill>
                <a:schemeClr val="lt2"/>
              </a:solidFill>
              <a:latin typeface="Lexend"/>
              <a:ea typeface="Lexend"/>
              <a:cs typeface="Lexend"/>
              <a:sym typeface="Lexend"/>
            </a:endParaRPr>
          </a:p>
          <a:p>
            <a:pPr marL="0" lvl="0" indent="0" algn="l" rtl="0">
              <a:lnSpc>
                <a:spcPct val="115000"/>
              </a:lnSpc>
              <a:spcBef>
                <a:spcPts val="0"/>
              </a:spcBef>
              <a:spcAft>
                <a:spcPts val="0"/>
              </a:spcAft>
              <a:buClr>
                <a:schemeClr val="dk1"/>
              </a:buClr>
              <a:buSzPct val="66473"/>
              <a:buFont typeface="Arial"/>
              <a:buNone/>
            </a:pPr>
            <a:endParaRPr sz="1654">
              <a:solidFill>
                <a:schemeClr val="lt2"/>
              </a:solidFill>
              <a:latin typeface="Lexend"/>
              <a:ea typeface="Lexend"/>
              <a:cs typeface="Lexend"/>
              <a:sym typeface="Lexend"/>
            </a:endParaRPr>
          </a:p>
          <a:p>
            <a:pPr marL="0" lvl="0" indent="0" algn="l" rtl="0">
              <a:lnSpc>
                <a:spcPct val="115000"/>
              </a:lnSpc>
              <a:spcBef>
                <a:spcPts val="0"/>
              </a:spcBef>
              <a:spcAft>
                <a:spcPts val="0"/>
              </a:spcAft>
              <a:buClr>
                <a:schemeClr val="dk1"/>
              </a:buClr>
              <a:buSzPct val="66473"/>
              <a:buFont typeface="Arial"/>
              <a:buNone/>
            </a:pPr>
            <a:r>
              <a:rPr lang="en" sz="1654">
                <a:solidFill>
                  <a:schemeClr val="lt2"/>
                </a:solidFill>
                <a:latin typeface="Lexend"/>
                <a:ea typeface="Lexend"/>
                <a:cs typeface="Lexend"/>
                <a:sym typeface="Lexend"/>
              </a:rPr>
              <a:t>System Demo:</a:t>
            </a:r>
            <a:endParaRPr sz="1654">
              <a:solidFill>
                <a:schemeClr val="lt2"/>
              </a:solidFill>
              <a:latin typeface="Lexend"/>
              <a:ea typeface="Lexend"/>
              <a:cs typeface="Lexend"/>
              <a:sym typeface="Lexend"/>
            </a:endParaRPr>
          </a:p>
          <a:p>
            <a:pPr marL="0" lvl="0" indent="0" algn="l" rtl="0">
              <a:lnSpc>
                <a:spcPct val="115000"/>
              </a:lnSpc>
              <a:spcBef>
                <a:spcPts val="0"/>
              </a:spcBef>
              <a:spcAft>
                <a:spcPts val="0"/>
              </a:spcAft>
              <a:buClr>
                <a:schemeClr val="dk1"/>
              </a:buClr>
              <a:buSzPct val="66473"/>
              <a:buFont typeface="Arial"/>
              <a:buNone/>
            </a:pPr>
            <a:r>
              <a:rPr lang="en" sz="1654">
                <a:solidFill>
                  <a:schemeClr val="lt2"/>
                </a:solidFill>
                <a:latin typeface="Lexend"/>
                <a:ea typeface="Lexend"/>
                <a:cs typeface="Lexend"/>
                <a:sym typeface="Lexend"/>
              </a:rPr>
              <a:t>-Facilitator will raise tabs, will only explain the swipe right and swipe left features due to the paper form of the prototype</a:t>
            </a:r>
            <a:endParaRPr sz="1654">
              <a:solidFill>
                <a:schemeClr val="lt2"/>
              </a:solidFill>
              <a:latin typeface="Lexend"/>
              <a:ea typeface="Lexend"/>
              <a:cs typeface="Lexend"/>
              <a:sym typeface="Lexend"/>
            </a:endParaRPr>
          </a:p>
          <a:p>
            <a:pPr marL="0" lvl="0" indent="0" algn="l" rtl="0">
              <a:lnSpc>
                <a:spcPct val="115000"/>
              </a:lnSpc>
              <a:spcBef>
                <a:spcPts val="0"/>
              </a:spcBef>
              <a:spcAft>
                <a:spcPts val="0"/>
              </a:spcAft>
              <a:buClr>
                <a:schemeClr val="dk1"/>
              </a:buClr>
              <a:buSzPct val="66473"/>
              <a:buFont typeface="Arial"/>
              <a:buNone/>
            </a:pPr>
            <a:r>
              <a:rPr lang="en" sz="1654">
                <a:solidFill>
                  <a:schemeClr val="lt2"/>
                </a:solidFill>
                <a:latin typeface="Lexend"/>
                <a:ea typeface="Lexend"/>
                <a:cs typeface="Lexend"/>
                <a:sym typeface="Lexend"/>
              </a:rPr>
              <a:t>-The Facilitator will lift up the sheets in the demo as the participant swipes and clicks for fluidity</a:t>
            </a:r>
            <a:endParaRPr sz="1654">
              <a:solidFill>
                <a:schemeClr val="lt2"/>
              </a:solidFill>
              <a:latin typeface="Lexend"/>
              <a:ea typeface="Lexend"/>
              <a:cs typeface="Lexend"/>
              <a:sym typeface="Lexend"/>
            </a:endParaRPr>
          </a:p>
          <a:p>
            <a:pPr marL="0" lvl="0" indent="0" algn="l" rtl="0">
              <a:lnSpc>
                <a:spcPct val="115000"/>
              </a:lnSpc>
              <a:spcBef>
                <a:spcPts val="0"/>
              </a:spcBef>
              <a:spcAft>
                <a:spcPts val="0"/>
              </a:spcAft>
              <a:buClr>
                <a:schemeClr val="dk1"/>
              </a:buClr>
              <a:buSzPct val="100000"/>
              <a:buFont typeface="Arial"/>
              <a:buNone/>
            </a:pPr>
            <a:endParaRPr sz="1100">
              <a:solidFill>
                <a:schemeClr val="dk1"/>
              </a:solidFill>
              <a:latin typeface="Lexend"/>
              <a:ea typeface="Lexend"/>
              <a:cs typeface="Lexend"/>
              <a:sym typeface="Lexend"/>
            </a:endParaRPr>
          </a:p>
          <a:p>
            <a:pPr marL="0" lvl="0" indent="0" algn="l" rtl="0">
              <a:lnSpc>
                <a:spcPct val="115000"/>
              </a:lnSpc>
              <a:spcBef>
                <a:spcPts val="0"/>
              </a:spcBef>
              <a:spcAft>
                <a:spcPts val="0"/>
              </a:spcAft>
              <a:buClr>
                <a:schemeClr val="dk1"/>
              </a:buClr>
              <a:buSzPct val="57893"/>
              <a:buFont typeface="Arial"/>
              <a:buNone/>
            </a:pPr>
            <a:endParaRPr sz="1900">
              <a:solidFill>
                <a:schemeClr val="lt1"/>
              </a:solidFill>
              <a:latin typeface="Lexend"/>
              <a:ea typeface="Lexend"/>
              <a:cs typeface="Lexend"/>
              <a:sym typeface="Lexend"/>
            </a:endParaRPr>
          </a:p>
        </p:txBody>
      </p:sp>
      <p:sp>
        <p:nvSpPr>
          <p:cNvPr id="441" name="Google Shape;441;p49"/>
          <p:cNvSpPr txBox="1">
            <a:spLocks noGrp="1"/>
          </p:cNvSpPr>
          <p:nvPr>
            <p:ph type="body" idx="1"/>
          </p:nvPr>
        </p:nvSpPr>
        <p:spPr>
          <a:xfrm>
            <a:off x="4477800" y="154350"/>
            <a:ext cx="4260300" cy="3664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a:solidFill>
                  <a:schemeClr val="lt2"/>
                </a:solidFill>
                <a:latin typeface="Lexend"/>
                <a:ea typeface="Lexend"/>
                <a:cs typeface="Lexend"/>
                <a:sym typeface="Lexend"/>
              </a:rPr>
              <a:t>Tasks:</a:t>
            </a:r>
            <a:endParaRPr sz="1100">
              <a:solidFill>
                <a:schemeClr val="lt2"/>
              </a:solidFill>
              <a:latin typeface="Lexend"/>
              <a:ea typeface="Lexend"/>
              <a:cs typeface="Lexend"/>
              <a:sym typeface="Lexend"/>
            </a:endParaRPr>
          </a:p>
          <a:p>
            <a:pPr marL="0" lvl="0" indent="0" algn="l" rtl="0">
              <a:lnSpc>
                <a:spcPct val="115000"/>
              </a:lnSpc>
              <a:spcBef>
                <a:spcPts val="0"/>
              </a:spcBef>
              <a:spcAft>
                <a:spcPts val="0"/>
              </a:spcAft>
              <a:buClr>
                <a:schemeClr val="dk1"/>
              </a:buClr>
              <a:buSzPts val="1100"/>
              <a:buFont typeface="Arial"/>
              <a:buNone/>
            </a:pPr>
            <a:r>
              <a:rPr lang="en" sz="1100">
                <a:solidFill>
                  <a:schemeClr val="lt2"/>
                </a:solidFill>
                <a:latin typeface="Lexend"/>
                <a:ea typeface="Lexend"/>
                <a:cs typeface="Lexend"/>
                <a:sym typeface="Lexend"/>
              </a:rPr>
              <a:t>-”Please explain what you are doing and what you are thinking as you tap.”</a:t>
            </a:r>
            <a:endParaRPr sz="1100">
              <a:solidFill>
                <a:schemeClr val="lt2"/>
              </a:solidFill>
              <a:latin typeface="Lexend"/>
              <a:ea typeface="Lexend"/>
              <a:cs typeface="Lexend"/>
              <a:sym typeface="Lexend"/>
            </a:endParaRPr>
          </a:p>
          <a:p>
            <a:pPr marL="0" lvl="0" indent="0" algn="l" rtl="0">
              <a:lnSpc>
                <a:spcPct val="115000"/>
              </a:lnSpc>
              <a:spcBef>
                <a:spcPts val="0"/>
              </a:spcBef>
              <a:spcAft>
                <a:spcPts val="0"/>
              </a:spcAft>
              <a:buClr>
                <a:schemeClr val="dk1"/>
              </a:buClr>
              <a:buSzPts val="1100"/>
              <a:buFont typeface="Arial"/>
              <a:buNone/>
            </a:pPr>
            <a:r>
              <a:rPr lang="en" sz="1100">
                <a:solidFill>
                  <a:schemeClr val="lt2"/>
                </a:solidFill>
                <a:latin typeface="Lexend"/>
                <a:ea typeface="Lexend"/>
                <a:cs typeface="Lexend"/>
                <a:sym typeface="Lexend"/>
              </a:rPr>
              <a:t>Task 1: “Your first task is to log how you are feeling today. Use this app to do so”</a:t>
            </a:r>
            <a:endParaRPr sz="1100">
              <a:solidFill>
                <a:schemeClr val="lt2"/>
              </a:solidFill>
              <a:latin typeface="Lexend"/>
              <a:ea typeface="Lexend"/>
              <a:cs typeface="Lexend"/>
              <a:sym typeface="Lexend"/>
            </a:endParaRPr>
          </a:p>
          <a:p>
            <a:pPr marL="0" lvl="0" indent="0" algn="l" rtl="0">
              <a:lnSpc>
                <a:spcPct val="115000"/>
              </a:lnSpc>
              <a:spcBef>
                <a:spcPts val="0"/>
              </a:spcBef>
              <a:spcAft>
                <a:spcPts val="0"/>
              </a:spcAft>
              <a:buClr>
                <a:schemeClr val="dk1"/>
              </a:buClr>
              <a:buSzPts val="1100"/>
              <a:buFont typeface="Arial"/>
              <a:buNone/>
            </a:pPr>
            <a:r>
              <a:rPr lang="en" sz="1100">
                <a:solidFill>
                  <a:schemeClr val="lt2"/>
                </a:solidFill>
                <a:latin typeface="Lexend"/>
                <a:ea typeface="Lexend"/>
                <a:cs typeface="Lexend"/>
                <a:sym typeface="Lexend"/>
              </a:rPr>
              <a:t>-Task ends when participant reaches the “Thank you for checking in” Screen</a:t>
            </a:r>
            <a:endParaRPr sz="1100">
              <a:solidFill>
                <a:schemeClr val="lt2"/>
              </a:solidFill>
              <a:latin typeface="Lexend"/>
              <a:ea typeface="Lexend"/>
              <a:cs typeface="Lexend"/>
              <a:sym typeface="Lexend"/>
            </a:endParaRPr>
          </a:p>
          <a:p>
            <a:pPr marL="0" lvl="0" indent="0" algn="l" rtl="0">
              <a:lnSpc>
                <a:spcPct val="115000"/>
              </a:lnSpc>
              <a:spcBef>
                <a:spcPts val="0"/>
              </a:spcBef>
              <a:spcAft>
                <a:spcPts val="0"/>
              </a:spcAft>
              <a:buClr>
                <a:schemeClr val="dk1"/>
              </a:buClr>
              <a:buSzPts val="1100"/>
              <a:buFont typeface="Arial"/>
              <a:buNone/>
            </a:pPr>
            <a:endParaRPr sz="1100">
              <a:solidFill>
                <a:schemeClr val="lt2"/>
              </a:solidFill>
              <a:latin typeface="Lexend"/>
              <a:ea typeface="Lexend"/>
              <a:cs typeface="Lexend"/>
              <a:sym typeface="Lexend"/>
            </a:endParaRPr>
          </a:p>
          <a:p>
            <a:pPr marL="0" lvl="0" indent="0" algn="l" rtl="0">
              <a:lnSpc>
                <a:spcPct val="115000"/>
              </a:lnSpc>
              <a:spcBef>
                <a:spcPts val="0"/>
              </a:spcBef>
              <a:spcAft>
                <a:spcPts val="0"/>
              </a:spcAft>
              <a:buClr>
                <a:schemeClr val="dk1"/>
              </a:buClr>
              <a:buSzPts val="1100"/>
              <a:buFont typeface="Arial"/>
              <a:buNone/>
            </a:pPr>
            <a:r>
              <a:rPr lang="en" sz="1100">
                <a:solidFill>
                  <a:schemeClr val="lt2"/>
                </a:solidFill>
                <a:latin typeface="Lexend"/>
                <a:ea typeface="Lexend"/>
                <a:cs typeface="Lexend"/>
                <a:sym typeface="Lexend"/>
              </a:rPr>
              <a:t>Task 2: “Your next task is to see your progress over time”</a:t>
            </a:r>
            <a:endParaRPr sz="1100">
              <a:solidFill>
                <a:schemeClr val="lt2"/>
              </a:solidFill>
              <a:latin typeface="Lexend"/>
              <a:ea typeface="Lexend"/>
              <a:cs typeface="Lexend"/>
              <a:sym typeface="Lexend"/>
            </a:endParaRPr>
          </a:p>
          <a:p>
            <a:pPr marL="0" lvl="0" indent="0" algn="l" rtl="0">
              <a:lnSpc>
                <a:spcPct val="115000"/>
              </a:lnSpc>
              <a:spcBef>
                <a:spcPts val="0"/>
              </a:spcBef>
              <a:spcAft>
                <a:spcPts val="0"/>
              </a:spcAft>
              <a:buClr>
                <a:schemeClr val="dk1"/>
              </a:buClr>
              <a:buSzPts val="1100"/>
              <a:buFont typeface="Arial"/>
              <a:buNone/>
            </a:pPr>
            <a:r>
              <a:rPr lang="en" sz="1100">
                <a:solidFill>
                  <a:schemeClr val="lt2"/>
                </a:solidFill>
                <a:latin typeface="Lexend"/>
                <a:ea typeface="Lexend"/>
                <a:cs typeface="Lexend"/>
                <a:sym typeface="Lexend"/>
              </a:rPr>
              <a:t>-facilitator will explain this demo is what you can expect for your own personal information</a:t>
            </a:r>
            <a:endParaRPr sz="1100">
              <a:solidFill>
                <a:schemeClr val="lt2"/>
              </a:solidFill>
              <a:latin typeface="Lexend"/>
              <a:ea typeface="Lexend"/>
              <a:cs typeface="Lexend"/>
              <a:sym typeface="Lexend"/>
            </a:endParaRPr>
          </a:p>
          <a:p>
            <a:pPr marL="0" lvl="0" indent="0" algn="l" rtl="0">
              <a:lnSpc>
                <a:spcPct val="115000"/>
              </a:lnSpc>
              <a:spcBef>
                <a:spcPts val="0"/>
              </a:spcBef>
              <a:spcAft>
                <a:spcPts val="0"/>
              </a:spcAft>
              <a:buClr>
                <a:schemeClr val="dk1"/>
              </a:buClr>
              <a:buSzPts val="1100"/>
              <a:buFont typeface="Arial"/>
              <a:buNone/>
            </a:pPr>
            <a:r>
              <a:rPr lang="en" sz="1100">
                <a:solidFill>
                  <a:schemeClr val="lt2"/>
                </a:solidFill>
                <a:latin typeface="Lexend"/>
                <a:ea typeface="Lexend"/>
                <a:cs typeface="Lexend"/>
                <a:sym typeface="Lexend"/>
              </a:rPr>
              <a:t>-Task ends when the participant has checked on all the Task 2 screens and is back at the home page</a:t>
            </a:r>
            <a:endParaRPr sz="1100">
              <a:solidFill>
                <a:schemeClr val="lt2"/>
              </a:solidFill>
              <a:latin typeface="Lexend"/>
              <a:ea typeface="Lexend"/>
              <a:cs typeface="Lexend"/>
              <a:sym typeface="Lexend"/>
            </a:endParaRPr>
          </a:p>
          <a:p>
            <a:pPr marL="0" lvl="0" indent="0" algn="l" rtl="0">
              <a:lnSpc>
                <a:spcPct val="115000"/>
              </a:lnSpc>
              <a:spcBef>
                <a:spcPts val="0"/>
              </a:spcBef>
              <a:spcAft>
                <a:spcPts val="0"/>
              </a:spcAft>
              <a:buClr>
                <a:schemeClr val="dk1"/>
              </a:buClr>
              <a:buSzPts val="1100"/>
              <a:buFont typeface="Arial"/>
              <a:buNone/>
            </a:pPr>
            <a:endParaRPr sz="1100">
              <a:solidFill>
                <a:schemeClr val="lt2"/>
              </a:solidFill>
              <a:latin typeface="Lexend"/>
              <a:ea typeface="Lexend"/>
              <a:cs typeface="Lexend"/>
              <a:sym typeface="Lexend"/>
            </a:endParaRPr>
          </a:p>
          <a:p>
            <a:pPr marL="0" lvl="0" indent="0" algn="l" rtl="0">
              <a:lnSpc>
                <a:spcPct val="115000"/>
              </a:lnSpc>
              <a:spcBef>
                <a:spcPts val="0"/>
              </a:spcBef>
              <a:spcAft>
                <a:spcPts val="0"/>
              </a:spcAft>
              <a:buClr>
                <a:schemeClr val="dk1"/>
              </a:buClr>
              <a:buSzPts val="1100"/>
              <a:buFont typeface="Arial"/>
              <a:buNone/>
            </a:pPr>
            <a:r>
              <a:rPr lang="en" sz="1100">
                <a:solidFill>
                  <a:schemeClr val="lt2"/>
                </a:solidFill>
                <a:latin typeface="Lexend"/>
                <a:ea typeface="Lexend"/>
                <a:cs typeface="Lexend"/>
                <a:sym typeface="Lexend"/>
              </a:rPr>
              <a:t>Task 3: “Your final task is to check on and share with friends”</a:t>
            </a:r>
            <a:endParaRPr sz="1100">
              <a:solidFill>
                <a:schemeClr val="lt2"/>
              </a:solidFill>
              <a:latin typeface="Lexend"/>
              <a:ea typeface="Lexend"/>
              <a:cs typeface="Lexend"/>
              <a:sym typeface="Lexend"/>
            </a:endParaRPr>
          </a:p>
          <a:p>
            <a:pPr marL="0" lvl="0" indent="0" algn="l" rtl="0">
              <a:lnSpc>
                <a:spcPct val="115000"/>
              </a:lnSpc>
              <a:spcBef>
                <a:spcPts val="0"/>
              </a:spcBef>
              <a:spcAft>
                <a:spcPts val="0"/>
              </a:spcAft>
              <a:buClr>
                <a:schemeClr val="dk1"/>
              </a:buClr>
              <a:buSzPts val="1100"/>
              <a:buFont typeface="Arial"/>
              <a:buNone/>
            </a:pPr>
            <a:r>
              <a:rPr lang="en" sz="1100">
                <a:solidFill>
                  <a:schemeClr val="lt2"/>
                </a:solidFill>
                <a:latin typeface="Lexend"/>
                <a:ea typeface="Lexend"/>
                <a:cs typeface="Lexend"/>
                <a:sym typeface="Lexend"/>
              </a:rPr>
              <a:t>-Task 3 ends when the participant has sent an invite or has requested to visit to a friend.</a:t>
            </a:r>
            <a:endParaRPr sz="1100">
              <a:solidFill>
                <a:schemeClr val="lt2"/>
              </a:solidFill>
              <a:latin typeface="Lexend"/>
              <a:ea typeface="Lexend"/>
              <a:cs typeface="Lexend"/>
              <a:sym typeface="Lexend"/>
            </a:endParaRPr>
          </a:p>
          <a:p>
            <a:pPr marL="0" lvl="0" indent="0" algn="l" rtl="0">
              <a:lnSpc>
                <a:spcPct val="115000"/>
              </a:lnSpc>
              <a:spcBef>
                <a:spcPts val="0"/>
              </a:spcBef>
              <a:spcAft>
                <a:spcPts val="0"/>
              </a:spcAft>
              <a:buClr>
                <a:schemeClr val="dk1"/>
              </a:buClr>
              <a:buSzPts val="1100"/>
              <a:buFont typeface="Arial"/>
              <a:buNone/>
            </a:pPr>
            <a:endParaRPr sz="1100">
              <a:solidFill>
                <a:schemeClr val="lt2"/>
              </a:solidFill>
              <a:latin typeface="Lexend"/>
              <a:ea typeface="Lexend"/>
              <a:cs typeface="Lexend"/>
              <a:sym typeface="Lexend"/>
            </a:endParaRPr>
          </a:p>
          <a:p>
            <a:pPr marL="0" lvl="0" indent="0" algn="l" rtl="0">
              <a:lnSpc>
                <a:spcPct val="115000"/>
              </a:lnSpc>
              <a:spcBef>
                <a:spcPts val="0"/>
              </a:spcBef>
              <a:spcAft>
                <a:spcPts val="0"/>
              </a:spcAft>
              <a:buClr>
                <a:schemeClr val="dk1"/>
              </a:buClr>
              <a:buSzPts val="1100"/>
              <a:buFont typeface="Arial"/>
              <a:buNone/>
            </a:pPr>
            <a:r>
              <a:rPr lang="en" sz="1100">
                <a:solidFill>
                  <a:schemeClr val="lt2"/>
                </a:solidFill>
                <a:latin typeface="Lexend"/>
                <a:ea typeface="Lexend"/>
                <a:cs typeface="Lexend"/>
                <a:sym typeface="Lexend"/>
              </a:rPr>
              <a:t>Conclusion:</a:t>
            </a:r>
            <a:endParaRPr sz="1100">
              <a:solidFill>
                <a:schemeClr val="lt2"/>
              </a:solidFill>
              <a:latin typeface="Lexend"/>
              <a:ea typeface="Lexend"/>
              <a:cs typeface="Lexend"/>
              <a:sym typeface="Lexend"/>
            </a:endParaRPr>
          </a:p>
          <a:p>
            <a:pPr marL="0" lvl="0" indent="0" algn="l" rtl="0">
              <a:lnSpc>
                <a:spcPct val="115000"/>
              </a:lnSpc>
              <a:spcBef>
                <a:spcPts val="0"/>
              </a:spcBef>
              <a:spcAft>
                <a:spcPts val="0"/>
              </a:spcAft>
              <a:buClr>
                <a:schemeClr val="dk1"/>
              </a:buClr>
              <a:buSzPts val="1100"/>
              <a:buFont typeface="Arial"/>
              <a:buNone/>
            </a:pPr>
            <a:r>
              <a:rPr lang="en" sz="1100">
                <a:solidFill>
                  <a:schemeClr val="lt2"/>
                </a:solidFill>
                <a:latin typeface="Lexend"/>
                <a:ea typeface="Lexend"/>
                <a:cs typeface="Lexend"/>
                <a:sym typeface="Lexend"/>
              </a:rPr>
              <a:t>“How did that whole experience make you feel? What were some key emotions you felt or feel about the app?</a:t>
            </a:r>
            <a:endParaRPr sz="1100">
              <a:solidFill>
                <a:schemeClr val="lt2"/>
              </a:solidFill>
              <a:latin typeface="Lexend"/>
              <a:ea typeface="Lexend"/>
              <a:cs typeface="Lexend"/>
              <a:sym typeface="Lexend"/>
            </a:endParaRPr>
          </a:p>
          <a:p>
            <a:pPr marL="0" lvl="0" indent="0" algn="l" rtl="0">
              <a:lnSpc>
                <a:spcPct val="115000"/>
              </a:lnSpc>
              <a:spcBef>
                <a:spcPts val="0"/>
              </a:spcBef>
              <a:spcAft>
                <a:spcPts val="0"/>
              </a:spcAft>
              <a:buClr>
                <a:schemeClr val="dk1"/>
              </a:buClr>
              <a:buSzPts val="1100"/>
              <a:buFont typeface="Arial"/>
              <a:buNone/>
            </a:pPr>
            <a:r>
              <a:rPr lang="en" sz="1100">
                <a:solidFill>
                  <a:schemeClr val="lt2"/>
                </a:solidFill>
                <a:latin typeface="Lexend"/>
                <a:ea typeface="Lexend"/>
                <a:cs typeface="Lexend"/>
                <a:sym typeface="Lexend"/>
              </a:rPr>
              <a:t>“What was difficult to navigate or confusing? Or was anything easy? </a:t>
            </a:r>
            <a:endParaRPr sz="2600">
              <a:solidFill>
                <a:schemeClr val="lt2"/>
              </a:solidFill>
              <a:latin typeface="Lexend"/>
              <a:ea typeface="Lexend"/>
              <a:cs typeface="Lexend"/>
              <a:sym typeface="Lexen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15000"/>
              </a:lnSpc>
              <a:spcBef>
                <a:spcPts val="0"/>
              </a:spcBef>
              <a:spcAft>
                <a:spcPts val="0"/>
              </a:spcAft>
              <a:buSzPct val="103703"/>
              <a:buNone/>
            </a:pPr>
            <a:r>
              <a:rPr lang="en" sz="3000" u="sng">
                <a:solidFill>
                  <a:schemeClr val="lt1"/>
                </a:solidFill>
                <a:latin typeface="Lexend"/>
                <a:ea typeface="Lexend"/>
                <a:cs typeface="Lexend"/>
                <a:sym typeface="Lexend"/>
              </a:rPr>
              <a:t>The Question</a:t>
            </a:r>
            <a:endParaRPr sz="3000" u="sng">
              <a:solidFill>
                <a:schemeClr val="lt1"/>
              </a:solidFill>
              <a:latin typeface="Lexend"/>
              <a:ea typeface="Lexend"/>
              <a:cs typeface="Lexend"/>
              <a:sym typeface="Lexend"/>
            </a:endParaRPr>
          </a:p>
          <a:p>
            <a:pPr marL="0" lvl="0" indent="0" algn="l" rtl="0">
              <a:lnSpc>
                <a:spcPct val="100000"/>
              </a:lnSpc>
              <a:spcBef>
                <a:spcPts val="0"/>
              </a:spcBef>
              <a:spcAft>
                <a:spcPts val="0"/>
              </a:spcAft>
              <a:buSzPct val="111111"/>
              <a:buNone/>
            </a:pPr>
            <a:endParaRPr/>
          </a:p>
        </p:txBody>
      </p:sp>
      <p:sp>
        <p:nvSpPr>
          <p:cNvPr id="147" name="Google Shape;147;p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0"/>
              </a:spcAft>
              <a:buSzPts val="1800"/>
              <a:buNone/>
            </a:pPr>
            <a:endParaRPr sz="2000" i="1">
              <a:solidFill>
                <a:schemeClr val="lt1"/>
              </a:solidFill>
              <a:latin typeface="Lexend"/>
              <a:ea typeface="Lexend"/>
              <a:cs typeface="Lexend"/>
              <a:sym typeface="Lexend"/>
            </a:endParaRPr>
          </a:p>
          <a:p>
            <a:pPr marL="0" lvl="0" indent="0" algn="ctr" rtl="0">
              <a:lnSpc>
                <a:spcPct val="115000"/>
              </a:lnSpc>
              <a:spcBef>
                <a:spcPts val="0"/>
              </a:spcBef>
              <a:spcAft>
                <a:spcPts val="0"/>
              </a:spcAft>
              <a:buSzPts val="1800"/>
              <a:buNone/>
            </a:pPr>
            <a:endParaRPr sz="2000" i="1">
              <a:solidFill>
                <a:schemeClr val="lt1"/>
              </a:solidFill>
              <a:latin typeface="Lexend"/>
              <a:ea typeface="Lexend"/>
              <a:cs typeface="Lexend"/>
              <a:sym typeface="Lexend"/>
            </a:endParaRPr>
          </a:p>
          <a:p>
            <a:pPr marL="0" lvl="0" indent="0" algn="ctr" rtl="0">
              <a:lnSpc>
                <a:spcPct val="115000"/>
              </a:lnSpc>
              <a:spcBef>
                <a:spcPts val="0"/>
              </a:spcBef>
              <a:spcAft>
                <a:spcPts val="0"/>
              </a:spcAft>
              <a:buSzPts val="1800"/>
              <a:buNone/>
            </a:pPr>
            <a:endParaRPr sz="2000" i="1">
              <a:solidFill>
                <a:schemeClr val="lt1"/>
              </a:solidFill>
              <a:latin typeface="Lexend"/>
              <a:ea typeface="Lexend"/>
              <a:cs typeface="Lexend"/>
              <a:sym typeface="Lexend"/>
            </a:endParaRPr>
          </a:p>
          <a:p>
            <a:pPr marL="0" lvl="0" indent="0" algn="ctr" rtl="0">
              <a:lnSpc>
                <a:spcPct val="115000"/>
              </a:lnSpc>
              <a:spcBef>
                <a:spcPts val="0"/>
              </a:spcBef>
              <a:spcAft>
                <a:spcPts val="0"/>
              </a:spcAft>
              <a:buSzPts val="1800"/>
              <a:buNone/>
            </a:pPr>
            <a:r>
              <a:rPr lang="en" sz="2000" i="1">
                <a:solidFill>
                  <a:schemeClr val="lt1"/>
                </a:solidFill>
                <a:latin typeface="Lexend"/>
                <a:ea typeface="Lexend"/>
                <a:cs typeface="Lexend"/>
                <a:sym typeface="Lexend"/>
              </a:rPr>
              <a:t>how do we let users feel confident and enjoy independent self assessment while connecting this with a form of community</a:t>
            </a:r>
            <a:r>
              <a:rPr lang="en" sz="2000">
                <a:solidFill>
                  <a:schemeClr val="lt1"/>
                </a:solidFill>
                <a:latin typeface="Lexend"/>
                <a:ea typeface="Lexend"/>
                <a:cs typeface="Lexend"/>
                <a:sym typeface="Lexend"/>
              </a:rPr>
              <a:t>?</a:t>
            </a:r>
            <a:endParaRPr b="1"/>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chemeClr val="lt1"/>
                </a:solidFill>
                <a:latin typeface="Lexend"/>
                <a:ea typeface="Lexend"/>
                <a:cs typeface="Lexend"/>
                <a:sym typeface="Lexend"/>
              </a:rPr>
              <a:t>Critical Incident Log - Participant 1</a:t>
            </a:r>
            <a:endParaRPr b="1">
              <a:solidFill>
                <a:schemeClr val="lt1"/>
              </a:solidFill>
              <a:latin typeface="Lexend"/>
              <a:ea typeface="Lexend"/>
              <a:cs typeface="Lexend"/>
              <a:sym typeface="Lexend"/>
            </a:endParaRPr>
          </a:p>
        </p:txBody>
      </p:sp>
      <p:pic>
        <p:nvPicPr>
          <p:cNvPr id="447" name="Google Shape;447;p50"/>
          <p:cNvPicPr preferRelativeResize="0"/>
          <p:nvPr/>
        </p:nvPicPr>
        <p:blipFill rotWithShape="1">
          <a:blip r:embed="rId3">
            <a:alphaModFix/>
          </a:blip>
          <a:srcRect/>
          <a:stretch/>
        </p:blipFill>
        <p:spPr>
          <a:xfrm>
            <a:off x="1532050" y="1017725"/>
            <a:ext cx="5929749" cy="382097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chemeClr val="lt1"/>
                </a:solidFill>
                <a:latin typeface="Lexend"/>
                <a:ea typeface="Lexend"/>
                <a:cs typeface="Lexend"/>
                <a:sym typeface="Lexend"/>
              </a:rPr>
              <a:t>Critical Incident Log - Participant 2</a:t>
            </a:r>
            <a:endParaRPr b="1">
              <a:solidFill>
                <a:schemeClr val="lt1"/>
              </a:solidFill>
              <a:latin typeface="Lexend"/>
              <a:ea typeface="Lexend"/>
              <a:cs typeface="Lexend"/>
              <a:sym typeface="Lexend"/>
            </a:endParaRPr>
          </a:p>
        </p:txBody>
      </p:sp>
      <p:pic>
        <p:nvPicPr>
          <p:cNvPr id="453" name="Google Shape;453;p51"/>
          <p:cNvPicPr preferRelativeResize="0"/>
          <p:nvPr/>
        </p:nvPicPr>
        <p:blipFill rotWithShape="1">
          <a:blip r:embed="rId3">
            <a:alphaModFix/>
          </a:blip>
          <a:srcRect t="2552"/>
          <a:stretch/>
        </p:blipFill>
        <p:spPr>
          <a:xfrm>
            <a:off x="1230375" y="1113425"/>
            <a:ext cx="6683249" cy="36508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chemeClr val="lt1"/>
                </a:solidFill>
                <a:latin typeface="Lexend"/>
                <a:ea typeface="Lexend"/>
                <a:cs typeface="Lexend"/>
                <a:sym typeface="Lexend"/>
              </a:rPr>
              <a:t>Critical Incident Log - Participant 3</a:t>
            </a:r>
            <a:endParaRPr b="1">
              <a:solidFill>
                <a:schemeClr val="lt1"/>
              </a:solidFill>
              <a:latin typeface="Lexend"/>
              <a:ea typeface="Lexend"/>
              <a:cs typeface="Lexend"/>
              <a:sym typeface="Lexend"/>
            </a:endParaRPr>
          </a:p>
        </p:txBody>
      </p:sp>
      <p:pic>
        <p:nvPicPr>
          <p:cNvPr id="459" name="Google Shape;459;p52"/>
          <p:cNvPicPr preferRelativeResize="0"/>
          <p:nvPr/>
        </p:nvPicPr>
        <p:blipFill rotWithShape="1">
          <a:blip r:embed="rId3">
            <a:alphaModFix/>
          </a:blip>
          <a:srcRect/>
          <a:stretch/>
        </p:blipFill>
        <p:spPr>
          <a:xfrm>
            <a:off x="1149212" y="951800"/>
            <a:ext cx="6845574" cy="38869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5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chemeClr val="lt1"/>
                </a:solidFill>
                <a:latin typeface="Lexend"/>
                <a:ea typeface="Lexend"/>
                <a:cs typeface="Lexend"/>
                <a:sym typeface="Lexend"/>
              </a:rPr>
              <a:t>Critical Incident Log - Participant 4</a:t>
            </a:r>
            <a:endParaRPr b="1">
              <a:solidFill>
                <a:schemeClr val="lt1"/>
              </a:solidFill>
              <a:latin typeface="Lexend"/>
              <a:ea typeface="Lexend"/>
              <a:cs typeface="Lexend"/>
              <a:sym typeface="Lexend"/>
            </a:endParaRPr>
          </a:p>
        </p:txBody>
      </p:sp>
      <p:pic>
        <p:nvPicPr>
          <p:cNvPr id="465" name="Google Shape;465;p53"/>
          <p:cNvPicPr preferRelativeResize="0"/>
          <p:nvPr/>
        </p:nvPicPr>
        <p:blipFill rotWithShape="1">
          <a:blip r:embed="rId3">
            <a:alphaModFix/>
          </a:blip>
          <a:srcRect/>
          <a:stretch/>
        </p:blipFill>
        <p:spPr>
          <a:xfrm>
            <a:off x="152400" y="1170125"/>
            <a:ext cx="8742908" cy="38209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5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 b="1">
                <a:solidFill>
                  <a:schemeClr val="lt1"/>
                </a:solidFill>
                <a:latin typeface="Lexend"/>
                <a:ea typeface="Lexend"/>
                <a:cs typeface="Lexend"/>
                <a:sym typeface="Lexend"/>
              </a:rPr>
              <a:t>Elaborating on Testing Results</a:t>
            </a:r>
            <a:endParaRPr b="1">
              <a:solidFill>
                <a:schemeClr val="lt1"/>
              </a:solidFill>
              <a:latin typeface="Lexend"/>
              <a:ea typeface="Lexend"/>
              <a:cs typeface="Lexend"/>
              <a:sym typeface="Lexend"/>
            </a:endParaRPr>
          </a:p>
        </p:txBody>
      </p:sp>
      <p:pic>
        <p:nvPicPr>
          <p:cNvPr id="471" name="Google Shape;471;p54"/>
          <p:cNvPicPr preferRelativeResize="0"/>
          <p:nvPr/>
        </p:nvPicPr>
        <p:blipFill rotWithShape="1">
          <a:blip r:embed="rId3">
            <a:alphaModFix/>
          </a:blip>
          <a:srcRect/>
          <a:stretch/>
        </p:blipFill>
        <p:spPr>
          <a:xfrm>
            <a:off x="-296004" y="4178225"/>
            <a:ext cx="766850" cy="9652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55"/>
          <p:cNvSpPr txBox="1">
            <a:spLocks noGrp="1"/>
          </p:cNvSpPr>
          <p:nvPr>
            <p:ph type="title"/>
          </p:nvPr>
        </p:nvSpPr>
        <p:spPr>
          <a:xfrm>
            <a:off x="311700" y="2955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solidFill>
                  <a:schemeClr val="lt1"/>
                </a:solidFill>
                <a:latin typeface="Lexend"/>
                <a:ea typeface="Lexend"/>
                <a:cs typeface="Lexend"/>
                <a:sym typeface="Lexend"/>
              </a:rPr>
              <a:t>Process Data &amp; Strengths</a:t>
            </a:r>
            <a:endParaRPr>
              <a:solidFill>
                <a:schemeClr val="lt1"/>
              </a:solidFill>
              <a:latin typeface="Lexend"/>
              <a:ea typeface="Lexend"/>
              <a:cs typeface="Lexend"/>
              <a:sym typeface="Lexend"/>
            </a:endParaRPr>
          </a:p>
        </p:txBody>
      </p:sp>
      <p:sp>
        <p:nvSpPr>
          <p:cNvPr id="477" name="Google Shape;477;p55"/>
          <p:cNvSpPr txBox="1">
            <a:spLocks noGrp="1"/>
          </p:cNvSpPr>
          <p:nvPr>
            <p:ph type="body" idx="1"/>
          </p:nvPr>
        </p:nvSpPr>
        <p:spPr>
          <a:xfrm>
            <a:off x="344100" y="863550"/>
            <a:ext cx="8455800" cy="34164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All four participants successfully used the swiping mechanism to toggle between tasks</a:t>
            </a:r>
            <a:endParaRPr>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All buttons on the screens in Task 1 were successfully pushed and navigated to the next pages</a:t>
            </a:r>
            <a:endParaRPr>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Were willing to interact with the stuffed animal outside of the screens</a:t>
            </a:r>
            <a:endParaRPr>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Two participants expressed eagerness to see their real “past” and “future” health stats</a:t>
            </a:r>
            <a:endParaRPr>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Three participants expressed excitement and satisfaction when their invites to their “friends” were successfully sent</a:t>
            </a:r>
            <a:endParaRPr>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All participants expressed interest in the garden and what it could possibly look like</a:t>
            </a:r>
            <a:endParaRPr>
              <a:solidFill>
                <a:schemeClr val="lt1"/>
              </a:solidFill>
              <a:latin typeface="Lexend"/>
              <a:ea typeface="Lexend"/>
              <a:cs typeface="Lexend"/>
              <a:sym typeface="Lexend"/>
            </a:endParaRPr>
          </a:p>
          <a:p>
            <a:pPr marL="457200" lvl="0" indent="-317500" algn="l" rtl="0">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Two users wanted to continue using the prototype after the tasks were completed</a:t>
            </a:r>
            <a:endParaRPr>
              <a:solidFill>
                <a:schemeClr val="lt1"/>
              </a:solidFill>
              <a:latin typeface="Lexend"/>
              <a:ea typeface="Lexend"/>
              <a:cs typeface="Lexend"/>
              <a:sym typeface="Lexen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5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solidFill>
                  <a:schemeClr val="lt1"/>
                </a:solidFill>
                <a:latin typeface="Lexend"/>
                <a:ea typeface="Lexend"/>
                <a:cs typeface="Lexend"/>
                <a:sym typeface="Lexend"/>
              </a:rPr>
              <a:t>Bottom-Line Data &amp; Weak Points</a:t>
            </a:r>
            <a:endParaRPr>
              <a:solidFill>
                <a:schemeClr val="lt1"/>
              </a:solidFill>
              <a:latin typeface="Lexend"/>
              <a:ea typeface="Lexend"/>
              <a:cs typeface="Lexend"/>
              <a:sym typeface="Lexend"/>
            </a:endParaRPr>
          </a:p>
        </p:txBody>
      </p:sp>
      <p:sp>
        <p:nvSpPr>
          <p:cNvPr id="483" name="Google Shape;483;p56"/>
          <p:cNvSpPr txBox="1">
            <a:spLocks noGrp="1"/>
          </p:cNvSpPr>
          <p:nvPr>
            <p:ph type="body" idx="1"/>
          </p:nvPr>
        </p:nvSpPr>
        <p:spPr>
          <a:xfrm>
            <a:off x="311700" y="1152475"/>
            <a:ext cx="8393700" cy="34929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lt1"/>
              </a:buClr>
              <a:buSzPts val="1800"/>
              <a:buFont typeface="Lexend"/>
              <a:buChar char="●"/>
            </a:pPr>
            <a:r>
              <a:rPr lang="en" sz="1800">
                <a:solidFill>
                  <a:schemeClr val="lt1"/>
                </a:solidFill>
                <a:latin typeface="Lexend"/>
                <a:ea typeface="Lexend"/>
                <a:cs typeface="Lexend"/>
                <a:sym typeface="Lexend"/>
              </a:rPr>
              <a:t>Three participants had </a:t>
            </a:r>
            <a:r>
              <a:rPr lang="en" sz="1800" b="1">
                <a:solidFill>
                  <a:schemeClr val="lt1"/>
                </a:solidFill>
                <a:latin typeface="Lexend"/>
                <a:ea typeface="Lexend"/>
                <a:cs typeface="Lexend"/>
                <a:sym typeface="Lexend"/>
              </a:rPr>
              <a:t>severe problems</a:t>
            </a:r>
            <a:r>
              <a:rPr lang="en" sz="1800">
                <a:solidFill>
                  <a:schemeClr val="lt1"/>
                </a:solidFill>
                <a:latin typeface="Lexend"/>
                <a:ea typeface="Lexend"/>
                <a:cs typeface="Lexend"/>
                <a:sym typeface="Lexend"/>
              </a:rPr>
              <a:t> interacting with the </a:t>
            </a:r>
            <a:r>
              <a:rPr lang="en" sz="1800" b="1">
                <a:solidFill>
                  <a:schemeClr val="lt1"/>
                </a:solidFill>
                <a:latin typeface="Lexend"/>
                <a:ea typeface="Lexend"/>
                <a:cs typeface="Lexend"/>
                <a:sym typeface="Lexend"/>
              </a:rPr>
              <a:t>buttons</a:t>
            </a:r>
            <a:r>
              <a:rPr lang="en" sz="1800">
                <a:solidFill>
                  <a:schemeClr val="lt1"/>
                </a:solidFill>
                <a:latin typeface="Lexend"/>
                <a:ea typeface="Lexend"/>
                <a:cs typeface="Lexend"/>
                <a:sym typeface="Lexend"/>
              </a:rPr>
              <a:t> in Task 2, from not clicking to clicking the wrong things to not realizing there were buttons on that screen</a:t>
            </a:r>
            <a:endParaRPr sz="1800">
              <a:solidFill>
                <a:schemeClr val="lt1"/>
              </a:solidFill>
              <a:latin typeface="Lexend"/>
              <a:ea typeface="Lexend"/>
              <a:cs typeface="Lexend"/>
              <a:sym typeface="Lexend"/>
            </a:endParaRPr>
          </a:p>
          <a:p>
            <a:pPr marL="457200" lvl="0" indent="-342900" algn="l" rtl="0">
              <a:lnSpc>
                <a:spcPct val="115000"/>
              </a:lnSpc>
              <a:spcBef>
                <a:spcPts val="0"/>
              </a:spcBef>
              <a:spcAft>
                <a:spcPts val="0"/>
              </a:spcAft>
              <a:buClr>
                <a:schemeClr val="lt1"/>
              </a:buClr>
              <a:buSzPts val="1800"/>
              <a:buFont typeface="Lexend"/>
              <a:buChar char="●"/>
            </a:pPr>
            <a:r>
              <a:rPr lang="en" sz="1800">
                <a:solidFill>
                  <a:schemeClr val="lt1"/>
                </a:solidFill>
                <a:latin typeface="Lexend"/>
                <a:ea typeface="Lexend"/>
                <a:cs typeface="Lexend"/>
                <a:sym typeface="Lexend"/>
              </a:rPr>
              <a:t>Three participants felt the free response screen was too open ended and preferred to just tap</a:t>
            </a:r>
            <a:endParaRPr sz="1800">
              <a:solidFill>
                <a:schemeClr val="lt1"/>
              </a:solidFill>
              <a:latin typeface="Lexend"/>
              <a:ea typeface="Lexend"/>
              <a:cs typeface="Lexend"/>
              <a:sym typeface="Lexend"/>
            </a:endParaRPr>
          </a:p>
          <a:p>
            <a:pPr marL="457200" lvl="0" indent="-342900" algn="l" rtl="0">
              <a:lnSpc>
                <a:spcPct val="115000"/>
              </a:lnSpc>
              <a:spcBef>
                <a:spcPts val="0"/>
              </a:spcBef>
              <a:spcAft>
                <a:spcPts val="0"/>
              </a:spcAft>
              <a:buClr>
                <a:schemeClr val="lt1"/>
              </a:buClr>
              <a:buSzPts val="1800"/>
              <a:buFont typeface="Lexend"/>
              <a:buChar char="●"/>
            </a:pPr>
            <a:r>
              <a:rPr lang="en" sz="1800">
                <a:solidFill>
                  <a:schemeClr val="lt1"/>
                </a:solidFill>
                <a:latin typeface="Lexend"/>
                <a:ea typeface="Lexend"/>
                <a:cs typeface="Lexend"/>
                <a:sym typeface="Lexend"/>
              </a:rPr>
              <a:t>Sometimes participants would incorrectly interact with the plush toy at different times</a:t>
            </a:r>
            <a:endParaRPr sz="1800">
              <a:solidFill>
                <a:schemeClr val="lt1"/>
              </a:solidFill>
              <a:latin typeface="Lexend"/>
              <a:ea typeface="Lexend"/>
              <a:cs typeface="Lexend"/>
              <a:sym typeface="Lexend"/>
            </a:endParaRPr>
          </a:p>
          <a:p>
            <a:pPr marL="457200" lvl="0" indent="-342900" algn="l" rtl="0">
              <a:lnSpc>
                <a:spcPct val="115000"/>
              </a:lnSpc>
              <a:spcBef>
                <a:spcPts val="0"/>
              </a:spcBef>
              <a:spcAft>
                <a:spcPts val="0"/>
              </a:spcAft>
              <a:buClr>
                <a:schemeClr val="lt1"/>
              </a:buClr>
              <a:buSzPts val="1800"/>
              <a:buFont typeface="Lexend"/>
              <a:buChar char="●"/>
            </a:pPr>
            <a:r>
              <a:rPr lang="en" sz="1800">
                <a:solidFill>
                  <a:schemeClr val="lt1"/>
                </a:solidFill>
                <a:latin typeface="Lexend"/>
                <a:ea typeface="Lexend"/>
                <a:cs typeface="Lexend"/>
                <a:sym typeface="Lexend"/>
              </a:rPr>
              <a:t>Two users wished there were more next and back buttons</a:t>
            </a:r>
            <a:endParaRPr sz="1800">
              <a:solidFill>
                <a:schemeClr val="lt1"/>
              </a:solidFill>
              <a:latin typeface="Lexend"/>
              <a:ea typeface="Lexend"/>
              <a:cs typeface="Lexend"/>
              <a:sym typeface="Lexend"/>
            </a:endParaRPr>
          </a:p>
          <a:p>
            <a:pPr marL="457200" lvl="0" indent="-342900" algn="l" rtl="0">
              <a:lnSpc>
                <a:spcPct val="115000"/>
              </a:lnSpc>
              <a:spcBef>
                <a:spcPts val="0"/>
              </a:spcBef>
              <a:spcAft>
                <a:spcPts val="0"/>
              </a:spcAft>
              <a:buClr>
                <a:schemeClr val="lt1"/>
              </a:buClr>
              <a:buSzPts val="1800"/>
              <a:buFont typeface="Lexend"/>
              <a:buChar char="●"/>
            </a:pPr>
            <a:r>
              <a:rPr lang="en" sz="1800">
                <a:solidFill>
                  <a:schemeClr val="lt1"/>
                </a:solidFill>
                <a:latin typeface="Lexend"/>
                <a:ea typeface="Lexend"/>
                <a:cs typeface="Lexend"/>
                <a:sym typeface="Lexend"/>
              </a:rPr>
              <a:t> Swiping and scrolling seemed “unintuitive” </a:t>
            </a:r>
            <a:endParaRPr sz="1800">
              <a:solidFill>
                <a:schemeClr val="lt1"/>
              </a:solidFill>
              <a:latin typeface="Lexend"/>
              <a:ea typeface="Lexend"/>
              <a:cs typeface="Lexend"/>
              <a:sym typeface="Lexend"/>
            </a:endParaRPr>
          </a:p>
          <a:p>
            <a:pPr marL="457200" lvl="0" indent="-342900" algn="l" rtl="0">
              <a:lnSpc>
                <a:spcPct val="115000"/>
              </a:lnSpc>
              <a:spcBef>
                <a:spcPts val="0"/>
              </a:spcBef>
              <a:spcAft>
                <a:spcPts val="0"/>
              </a:spcAft>
              <a:buClr>
                <a:schemeClr val="lt1"/>
              </a:buClr>
              <a:buSzPts val="1800"/>
              <a:buFont typeface="Lexend"/>
              <a:buChar char="●"/>
            </a:pPr>
            <a:r>
              <a:rPr lang="en" sz="1800">
                <a:solidFill>
                  <a:schemeClr val="lt1"/>
                </a:solidFill>
                <a:latin typeface="Lexend"/>
                <a:ea typeface="Lexend"/>
                <a:cs typeface="Lexend"/>
                <a:sym typeface="Lexend"/>
              </a:rPr>
              <a:t>One user expressed confusion about the bear body parts screen and what was supposed to be tapped (the physical plush toy or the bear on the screen)</a:t>
            </a:r>
            <a:endParaRPr sz="2000">
              <a:solidFill>
                <a:schemeClr val="lt1"/>
              </a:solidFill>
              <a:latin typeface="Lexend"/>
              <a:ea typeface="Lexend"/>
              <a:cs typeface="Lexend"/>
              <a:sym typeface="Lexen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5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solidFill>
                  <a:schemeClr val="lt1"/>
                </a:solidFill>
                <a:latin typeface="Lexend"/>
                <a:ea typeface="Lexend"/>
                <a:cs typeface="Lexend"/>
                <a:sym typeface="Lexend"/>
              </a:rPr>
              <a:t>Usability Goals: Efficiency</a:t>
            </a:r>
            <a:endParaRPr>
              <a:solidFill>
                <a:schemeClr val="lt1"/>
              </a:solidFill>
              <a:latin typeface="Lexend"/>
              <a:ea typeface="Lexend"/>
              <a:cs typeface="Lexend"/>
              <a:sym typeface="Lexend"/>
            </a:endParaRPr>
          </a:p>
        </p:txBody>
      </p:sp>
      <p:sp>
        <p:nvSpPr>
          <p:cNvPr id="489" name="Google Shape;489;p57"/>
          <p:cNvSpPr txBox="1">
            <a:spLocks noGrp="1"/>
          </p:cNvSpPr>
          <p:nvPr>
            <p:ph type="body" idx="1"/>
          </p:nvPr>
        </p:nvSpPr>
        <p:spPr>
          <a:xfrm>
            <a:off x="311700" y="1152475"/>
            <a:ext cx="84558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 sz="2000">
                <a:solidFill>
                  <a:schemeClr val="lt1"/>
                </a:solidFill>
                <a:latin typeface="Lexend"/>
                <a:ea typeface="Lexend"/>
                <a:cs typeface="Lexend"/>
                <a:sym typeface="Lexend"/>
              </a:rPr>
              <a:t>We achieved our usability goals for </a:t>
            </a:r>
            <a:r>
              <a:rPr lang="en" sz="2000" b="1">
                <a:solidFill>
                  <a:schemeClr val="lt1"/>
                </a:solidFill>
                <a:latin typeface="Lexend"/>
                <a:ea typeface="Lexend"/>
                <a:cs typeface="Lexend"/>
                <a:sym typeface="Lexend"/>
              </a:rPr>
              <a:t>efficiency</a:t>
            </a:r>
            <a:r>
              <a:rPr lang="en" sz="2000">
                <a:solidFill>
                  <a:schemeClr val="lt1"/>
                </a:solidFill>
                <a:latin typeface="Lexend"/>
                <a:ea typeface="Lexend"/>
                <a:cs typeface="Lexend"/>
                <a:sym typeface="Lexend"/>
              </a:rPr>
              <a:t> with Task 1 and 3 rather proficiently, but there were a few mis-clicks as well as some more severe problems with Task 2. The main problems from Task 1 came from confusion on when to click the bear’s paw and when to click on the screen. There also was a lack of back and next buttons that could have made the overall experience a little more linear. Most participants experienced a learning curve by task 3 so there were less issues there. Most of the time, the wording was not clear enough on where to click or when to swipe.</a:t>
            </a:r>
            <a:endParaRPr sz="2200">
              <a:solidFill>
                <a:schemeClr val="lt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5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solidFill>
                  <a:schemeClr val="lt1"/>
                </a:solidFill>
                <a:latin typeface="Lexend"/>
                <a:ea typeface="Lexend"/>
                <a:cs typeface="Lexend"/>
                <a:sym typeface="Lexend"/>
              </a:rPr>
              <a:t>Usability Goals: Pleasing</a:t>
            </a:r>
            <a:endParaRPr>
              <a:solidFill>
                <a:schemeClr val="lt1"/>
              </a:solidFill>
              <a:latin typeface="Lexend"/>
              <a:ea typeface="Lexend"/>
              <a:cs typeface="Lexend"/>
              <a:sym typeface="Lexend"/>
            </a:endParaRPr>
          </a:p>
        </p:txBody>
      </p:sp>
      <p:sp>
        <p:nvSpPr>
          <p:cNvPr id="495" name="Google Shape;495;p5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 sz="2000">
                <a:solidFill>
                  <a:schemeClr val="lt1"/>
                </a:solidFill>
                <a:latin typeface="Lexend"/>
                <a:ea typeface="Lexend"/>
                <a:cs typeface="Lexend"/>
                <a:sym typeface="Lexend"/>
              </a:rPr>
              <a:t>Our usability goal of being </a:t>
            </a:r>
            <a:r>
              <a:rPr lang="en" sz="2000" b="1">
                <a:solidFill>
                  <a:schemeClr val="lt1"/>
                </a:solidFill>
                <a:latin typeface="Lexend"/>
                <a:ea typeface="Lexend"/>
                <a:cs typeface="Lexend"/>
                <a:sym typeface="Lexend"/>
              </a:rPr>
              <a:t>pleasing </a:t>
            </a:r>
            <a:r>
              <a:rPr lang="en" sz="2000">
                <a:solidFill>
                  <a:schemeClr val="lt1"/>
                </a:solidFill>
                <a:latin typeface="Lexend"/>
                <a:ea typeface="Lexend"/>
                <a:cs typeface="Lexend"/>
                <a:sym typeface="Lexend"/>
              </a:rPr>
              <a:t>was more accomplished. Most users expressed wanting to come back for more. One expressed outwardly that the community aspect made them feel safe and like their privacy was protected, which aligns very well with our values. A few times there were places where certain wording elicited negative emotions, such as the phrase “here is how you are dealing with,” where these words could be replaced with less emotional phrases like “here is a summary” to bring up less negative emotions. </a:t>
            </a:r>
            <a:endParaRPr sz="2200">
              <a:solidFill>
                <a:schemeClr val="lt1"/>
              </a:solidFill>
              <a:latin typeface="Lexend"/>
              <a:ea typeface="Lexend"/>
              <a:cs typeface="Lexend"/>
              <a:sym typeface="Lexend"/>
            </a:endParaRPr>
          </a:p>
        </p:txBody>
      </p:sp>
      <p:sp>
        <p:nvSpPr>
          <p:cNvPr id="496" name="Google Shape;496;p58"/>
          <p:cNvSpPr txBox="1">
            <a:spLocks noGrp="1"/>
          </p:cNvSpPr>
          <p:nvPr>
            <p:ph type="body" idx="2"/>
          </p:nvPr>
        </p:nvSpPr>
        <p:spPr>
          <a:xfrm flipH="1">
            <a:off x="8832300" y="1152475"/>
            <a:ext cx="311700" cy="1724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400"/>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15000"/>
              </a:lnSpc>
              <a:spcBef>
                <a:spcPts val="0"/>
              </a:spcBef>
              <a:spcAft>
                <a:spcPts val="0"/>
              </a:spcAft>
              <a:buSzPct val="103703"/>
              <a:buNone/>
            </a:pPr>
            <a:r>
              <a:rPr lang="en" sz="3000" u="sng">
                <a:solidFill>
                  <a:schemeClr val="lt1"/>
                </a:solidFill>
                <a:latin typeface="Lexend"/>
                <a:ea typeface="Lexend"/>
                <a:cs typeface="Lexend"/>
                <a:sym typeface="Lexend"/>
              </a:rPr>
              <a:t>The Solution</a:t>
            </a:r>
            <a:endParaRPr sz="3000" u="sng">
              <a:solidFill>
                <a:schemeClr val="lt1"/>
              </a:solidFill>
              <a:latin typeface="Lexend"/>
              <a:ea typeface="Lexend"/>
              <a:cs typeface="Lexend"/>
              <a:sym typeface="Lexend"/>
            </a:endParaRPr>
          </a:p>
          <a:p>
            <a:pPr marL="0" lvl="0" indent="0" algn="l" rtl="0">
              <a:lnSpc>
                <a:spcPct val="100000"/>
              </a:lnSpc>
              <a:spcBef>
                <a:spcPts val="0"/>
              </a:spcBef>
              <a:spcAft>
                <a:spcPts val="0"/>
              </a:spcAft>
              <a:buSzPct val="111111"/>
              <a:buNone/>
            </a:pPr>
            <a:endParaRPr/>
          </a:p>
        </p:txBody>
      </p:sp>
      <p:sp>
        <p:nvSpPr>
          <p:cNvPr id="153" name="Google Shape;153;p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0"/>
              </a:spcAft>
              <a:buSzPts val="1800"/>
              <a:buNone/>
            </a:pPr>
            <a:endParaRPr sz="2000" i="1">
              <a:solidFill>
                <a:schemeClr val="lt1"/>
              </a:solidFill>
              <a:latin typeface="Lexend"/>
              <a:ea typeface="Lexend"/>
              <a:cs typeface="Lexend"/>
              <a:sym typeface="Lexend"/>
            </a:endParaRPr>
          </a:p>
          <a:p>
            <a:pPr marL="0" lvl="0" indent="0" algn="ctr" rtl="0">
              <a:lnSpc>
                <a:spcPct val="115000"/>
              </a:lnSpc>
              <a:spcBef>
                <a:spcPts val="0"/>
              </a:spcBef>
              <a:spcAft>
                <a:spcPts val="0"/>
              </a:spcAft>
              <a:buSzPts val="1800"/>
              <a:buNone/>
            </a:pPr>
            <a:endParaRPr sz="2000" i="1">
              <a:solidFill>
                <a:schemeClr val="lt1"/>
              </a:solidFill>
              <a:latin typeface="Lexend"/>
              <a:ea typeface="Lexend"/>
              <a:cs typeface="Lexend"/>
              <a:sym typeface="Lexend"/>
            </a:endParaRPr>
          </a:p>
          <a:p>
            <a:pPr marL="0" lvl="0" indent="0" algn="ctr" rtl="0">
              <a:lnSpc>
                <a:spcPct val="115000"/>
              </a:lnSpc>
              <a:spcBef>
                <a:spcPts val="0"/>
              </a:spcBef>
              <a:spcAft>
                <a:spcPts val="0"/>
              </a:spcAft>
              <a:buSzPts val="1800"/>
              <a:buNone/>
            </a:pPr>
            <a:endParaRPr sz="2000" i="1">
              <a:solidFill>
                <a:schemeClr val="lt1"/>
              </a:solidFill>
              <a:latin typeface="Lexend"/>
              <a:ea typeface="Lexend"/>
              <a:cs typeface="Lexend"/>
              <a:sym typeface="Lexend"/>
            </a:endParaRPr>
          </a:p>
          <a:p>
            <a:pPr marL="0" lvl="0" indent="0" algn="ctr" rtl="0">
              <a:lnSpc>
                <a:spcPct val="115000"/>
              </a:lnSpc>
              <a:spcBef>
                <a:spcPts val="0"/>
              </a:spcBef>
              <a:spcAft>
                <a:spcPts val="0"/>
              </a:spcAft>
              <a:buSzPts val="1800"/>
              <a:buNone/>
            </a:pPr>
            <a:r>
              <a:rPr lang="en" sz="2000" i="1">
                <a:solidFill>
                  <a:schemeClr val="lt1"/>
                </a:solidFill>
                <a:latin typeface="Lexend"/>
                <a:ea typeface="Lexend"/>
                <a:cs typeface="Lexend"/>
                <a:sym typeface="Lexend"/>
              </a:rPr>
              <a:t>Create an empowering and fun routine to help the user better understand how they are feeling currently and over time that utilizes the power of communtiy</a:t>
            </a:r>
            <a:endParaRPr sz="2000" i="1">
              <a:solidFill>
                <a:schemeClr val="lt1"/>
              </a:solidFill>
              <a:latin typeface="Lexend"/>
              <a:ea typeface="Lexend"/>
              <a:cs typeface="Lexend"/>
              <a:sym typeface="Lexend"/>
            </a:endParaRPr>
          </a:p>
          <a:p>
            <a:pPr marL="0" lvl="0" indent="0" algn="ctr" rtl="0">
              <a:lnSpc>
                <a:spcPct val="115000"/>
              </a:lnSpc>
              <a:spcBef>
                <a:spcPts val="0"/>
              </a:spcBef>
              <a:spcAft>
                <a:spcPts val="0"/>
              </a:spcAft>
              <a:buSzPts val="1800"/>
              <a:buNone/>
            </a:pPr>
            <a:endParaRPr sz="2000" i="1">
              <a:solidFill>
                <a:schemeClr val="lt1"/>
              </a:solidFill>
              <a:latin typeface="Lexend"/>
              <a:ea typeface="Lexend"/>
              <a:cs typeface="Lexend"/>
              <a:sym typeface="Lexen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15000"/>
              </a:lnSpc>
              <a:spcBef>
                <a:spcPts val="0"/>
              </a:spcBef>
              <a:spcAft>
                <a:spcPts val="0"/>
              </a:spcAft>
              <a:buSzPct val="103703"/>
              <a:buNone/>
            </a:pPr>
            <a:r>
              <a:rPr lang="en" sz="3000">
                <a:solidFill>
                  <a:schemeClr val="lt1"/>
                </a:solidFill>
                <a:latin typeface="Lexend"/>
                <a:ea typeface="Lexend"/>
                <a:cs typeface="Lexend"/>
                <a:sym typeface="Lexend"/>
              </a:rPr>
              <a:t>HOW?</a:t>
            </a:r>
            <a:endParaRPr sz="3000">
              <a:solidFill>
                <a:schemeClr val="lt1"/>
              </a:solidFill>
              <a:latin typeface="Lexend"/>
              <a:ea typeface="Lexend"/>
              <a:cs typeface="Lexend"/>
              <a:sym typeface="Lexend"/>
            </a:endParaRPr>
          </a:p>
          <a:p>
            <a:pPr marL="0" lvl="0" indent="0" algn="l" rtl="0">
              <a:lnSpc>
                <a:spcPct val="100000"/>
              </a:lnSpc>
              <a:spcBef>
                <a:spcPts val="0"/>
              </a:spcBef>
              <a:spcAft>
                <a:spcPts val="0"/>
              </a:spcAft>
              <a:buSzPct val="111111"/>
              <a:buNone/>
            </a:pPr>
            <a:endParaRPr/>
          </a:p>
        </p:txBody>
      </p:sp>
      <p:sp>
        <p:nvSpPr>
          <p:cNvPr id="159" name="Google Shape;159;p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ct val="97297"/>
              <a:buNone/>
            </a:pPr>
            <a:endParaRPr sz="2000">
              <a:solidFill>
                <a:schemeClr val="lt1"/>
              </a:solidFill>
              <a:latin typeface="Lexend"/>
              <a:ea typeface="Lexend"/>
              <a:cs typeface="Lexend"/>
              <a:sym typeface="Lexend"/>
            </a:endParaRPr>
          </a:p>
          <a:p>
            <a:pPr marL="0" lvl="0" indent="0" algn="ctr" rtl="0">
              <a:lnSpc>
                <a:spcPct val="115000"/>
              </a:lnSpc>
              <a:spcBef>
                <a:spcPts val="0"/>
              </a:spcBef>
              <a:spcAft>
                <a:spcPts val="0"/>
              </a:spcAft>
              <a:buSzPct val="97297"/>
              <a:buNone/>
            </a:pPr>
            <a:r>
              <a:rPr lang="en" sz="2000">
                <a:solidFill>
                  <a:schemeClr val="lt1"/>
                </a:solidFill>
                <a:latin typeface="Lexend"/>
                <a:ea typeface="Lexend"/>
                <a:cs typeface="Lexend"/>
                <a:sym typeface="Lexend"/>
              </a:rPr>
              <a:t>Concept: An </a:t>
            </a:r>
            <a:r>
              <a:rPr lang="en" sz="2000" b="1">
                <a:solidFill>
                  <a:schemeClr val="lt1"/>
                </a:solidFill>
                <a:latin typeface="Lexend"/>
                <a:ea typeface="Lexend"/>
                <a:cs typeface="Lexend"/>
                <a:sym typeface="Lexend"/>
              </a:rPr>
              <a:t>idle game model</a:t>
            </a:r>
            <a:r>
              <a:rPr lang="en" sz="2000">
                <a:solidFill>
                  <a:schemeClr val="lt1"/>
                </a:solidFill>
                <a:latin typeface="Lexend"/>
                <a:ea typeface="Lexend"/>
                <a:cs typeface="Lexend"/>
                <a:sym typeface="Lexend"/>
              </a:rPr>
              <a:t> with a habitat and creatures where the user is prompted to answer daily questions about their wellbeing.</a:t>
            </a:r>
            <a:endParaRPr sz="2000">
              <a:solidFill>
                <a:schemeClr val="lt1"/>
              </a:solidFill>
              <a:latin typeface="Lexend"/>
              <a:ea typeface="Lexend"/>
              <a:cs typeface="Lexend"/>
              <a:sym typeface="Lexend"/>
            </a:endParaRPr>
          </a:p>
          <a:p>
            <a:pPr marL="0" lvl="0" indent="0" algn="ctr" rtl="0">
              <a:lnSpc>
                <a:spcPct val="115000"/>
              </a:lnSpc>
              <a:spcBef>
                <a:spcPts val="0"/>
              </a:spcBef>
              <a:spcAft>
                <a:spcPts val="0"/>
              </a:spcAft>
              <a:buSzPct val="97297"/>
              <a:buNone/>
            </a:pPr>
            <a:endParaRPr sz="2000">
              <a:solidFill>
                <a:schemeClr val="lt1"/>
              </a:solidFill>
              <a:latin typeface="Lexend"/>
              <a:ea typeface="Lexend"/>
              <a:cs typeface="Lexend"/>
              <a:sym typeface="Lexend"/>
            </a:endParaRPr>
          </a:p>
          <a:p>
            <a:pPr marL="0" lvl="0" indent="0" algn="ctr" rtl="0">
              <a:lnSpc>
                <a:spcPct val="115000"/>
              </a:lnSpc>
              <a:spcBef>
                <a:spcPts val="0"/>
              </a:spcBef>
              <a:spcAft>
                <a:spcPts val="0"/>
              </a:spcAft>
              <a:buSzPct val="97297"/>
              <a:buNone/>
            </a:pPr>
            <a:r>
              <a:rPr lang="en" sz="2000">
                <a:solidFill>
                  <a:schemeClr val="lt1"/>
                </a:solidFill>
                <a:latin typeface="Lexend"/>
                <a:ea typeface="Lexend"/>
                <a:cs typeface="Lexend"/>
                <a:sym typeface="Lexend"/>
              </a:rPr>
              <a:t>Motivation: Upon completion of these questions they will earn </a:t>
            </a:r>
            <a:r>
              <a:rPr lang="en" sz="2000" b="1">
                <a:solidFill>
                  <a:schemeClr val="lt1"/>
                </a:solidFill>
                <a:latin typeface="Lexend"/>
                <a:ea typeface="Lexend"/>
                <a:cs typeface="Lexend"/>
                <a:sym typeface="Lexend"/>
              </a:rPr>
              <a:t>coins/credits/rewards</a:t>
            </a:r>
            <a:r>
              <a:rPr lang="en" sz="2000">
                <a:solidFill>
                  <a:schemeClr val="lt1"/>
                </a:solidFill>
                <a:latin typeface="Lexend"/>
                <a:ea typeface="Lexend"/>
                <a:cs typeface="Lexend"/>
                <a:sym typeface="Lexend"/>
              </a:rPr>
              <a:t> that will enable them to expand and evolve their garden and creatures</a:t>
            </a:r>
            <a:endParaRPr sz="2000">
              <a:solidFill>
                <a:schemeClr val="lt1"/>
              </a:solidFill>
              <a:latin typeface="Lexend"/>
              <a:ea typeface="Lexend"/>
              <a:cs typeface="Lexend"/>
              <a:sym typeface="Lexend"/>
            </a:endParaRPr>
          </a:p>
          <a:p>
            <a:pPr marL="0" lvl="0" indent="0" algn="ctr" rtl="0">
              <a:lnSpc>
                <a:spcPct val="115000"/>
              </a:lnSpc>
              <a:spcBef>
                <a:spcPts val="0"/>
              </a:spcBef>
              <a:spcAft>
                <a:spcPts val="0"/>
              </a:spcAft>
              <a:buSzPct val="97297"/>
              <a:buNone/>
            </a:pPr>
            <a:endParaRPr sz="2000">
              <a:solidFill>
                <a:schemeClr val="lt1"/>
              </a:solidFill>
              <a:latin typeface="Lexend"/>
              <a:ea typeface="Lexend"/>
              <a:cs typeface="Lexend"/>
              <a:sym typeface="Lexend"/>
            </a:endParaRPr>
          </a:p>
          <a:p>
            <a:pPr marL="0" lvl="0" indent="0" algn="ctr" rtl="0">
              <a:lnSpc>
                <a:spcPct val="115000"/>
              </a:lnSpc>
              <a:spcBef>
                <a:spcPts val="0"/>
              </a:spcBef>
              <a:spcAft>
                <a:spcPts val="0"/>
              </a:spcAft>
              <a:buSzPct val="97297"/>
              <a:buNone/>
            </a:pPr>
            <a:r>
              <a:rPr lang="en" sz="2000">
                <a:solidFill>
                  <a:schemeClr val="lt1"/>
                </a:solidFill>
                <a:latin typeface="Lexend"/>
                <a:ea typeface="Lexend"/>
                <a:cs typeface="Lexend"/>
                <a:sym typeface="Lexend"/>
              </a:rPr>
              <a:t>Novelty: Users also will be able to </a:t>
            </a:r>
            <a:r>
              <a:rPr lang="en" sz="2000" b="1">
                <a:solidFill>
                  <a:schemeClr val="lt1"/>
                </a:solidFill>
                <a:latin typeface="Lexend"/>
                <a:ea typeface="Lexend"/>
                <a:cs typeface="Lexend"/>
                <a:sym typeface="Lexend"/>
              </a:rPr>
              <a:t>visit other users' habitats</a:t>
            </a:r>
            <a:r>
              <a:rPr lang="en" sz="2000">
                <a:solidFill>
                  <a:schemeClr val="lt1"/>
                </a:solidFill>
                <a:latin typeface="Lexend"/>
                <a:ea typeface="Lexend"/>
                <a:cs typeface="Lexend"/>
                <a:sym typeface="Lexend"/>
              </a:rPr>
              <a:t> and talk to other users. They can choose to share their health status, invite friends over or ask to check on friends. </a:t>
            </a:r>
            <a:endParaRPr sz="2000">
              <a:solidFill>
                <a:schemeClr val="lt1"/>
              </a:solidFill>
              <a:latin typeface="Lexend"/>
              <a:ea typeface="Lexend"/>
              <a:cs typeface="Lexend"/>
              <a:sym typeface="Lexend"/>
            </a:endParaRPr>
          </a:p>
          <a:p>
            <a:pPr marL="0" lvl="0" indent="0" algn="ctr" rtl="0">
              <a:lnSpc>
                <a:spcPct val="115000"/>
              </a:lnSpc>
              <a:spcBef>
                <a:spcPts val="0"/>
              </a:spcBef>
              <a:spcAft>
                <a:spcPts val="0"/>
              </a:spcAft>
              <a:buSzPct val="97297"/>
              <a:buNone/>
            </a:pPr>
            <a:endParaRPr sz="2000" i="1">
              <a:solidFill>
                <a:schemeClr val="lt1"/>
              </a:solidFill>
              <a:latin typeface="Lexend"/>
              <a:ea typeface="Lexend"/>
              <a:cs typeface="Lexend"/>
              <a:sym typeface="Lexen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solidFill>
                  <a:schemeClr val="lt1"/>
                </a:solidFill>
                <a:latin typeface="Lexend"/>
                <a:ea typeface="Lexend"/>
                <a:cs typeface="Lexend"/>
                <a:sym typeface="Lexend"/>
              </a:rPr>
              <a:t>INTERFACE</a:t>
            </a:r>
            <a:endParaRPr>
              <a:solidFill>
                <a:schemeClr val="lt1"/>
              </a:solidFill>
              <a:latin typeface="Lexend"/>
              <a:ea typeface="Lexend"/>
              <a:cs typeface="Lexend"/>
              <a:sym typeface="Lexend"/>
            </a:endParaRPr>
          </a:p>
        </p:txBody>
      </p:sp>
      <p:sp>
        <p:nvSpPr>
          <p:cNvPr id="165" name="Google Shape;165;p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0"/>
              </a:spcAft>
              <a:buSzPts val="1800"/>
              <a:buNone/>
            </a:pPr>
            <a:endParaRPr>
              <a:solidFill>
                <a:schemeClr val="lt1"/>
              </a:solidFill>
              <a:latin typeface="Lexend"/>
              <a:ea typeface="Lexend"/>
              <a:cs typeface="Lexend"/>
              <a:sym typeface="Lexend"/>
            </a:endParaRPr>
          </a:p>
          <a:p>
            <a:pPr marL="0" lvl="0" indent="0" algn="ctr" rtl="0">
              <a:lnSpc>
                <a:spcPct val="115000"/>
              </a:lnSpc>
              <a:spcBef>
                <a:spcPts val="0"/>
              </a:spcBef>
              <a:spcAft>
                <a:spcPts val="0"/>
              </a:spcAft>
              <a:buSzPts val="1800"/>
              <a:buNone/>
            </a:pPr>
            <a:r>
              <a:rPr lang="en">
                <a:solidFill>
                  <a:schemeClr val="lt1"/>
                </a:solidFill>
                <a:latin typeface="Lexend"/>
                <a:ea typeface="Lexend"/>
                <a:cs typeface="Lexend"/>
                <a:sym typeface="Lexend"/>
              </a:rPr>
              <a:t>Screen console built into a plush toy with a dual app component that can be used on the go. The toy is to create a comfortable home base for users.</a:t>
            </a:r>
            <a:endParaRPr>
              <a:solidFill>
                <a:schemeClr val="lt1"/>
              </a:solidFill>
              <a:latin typeface="Lexend"/>
              <a:ea typeface="Lexend"/>
              <a:cs typeface="Lexend"/>
              <a:sym typeface="Lexend"/>
            </a:endParaRPr>
          </a:p>
          <a:p>
            <a:pPr marL="0" lvl="0" indent="0" algn="ctr" rtl="0">
              <a:lnSpc>
                <a:spcPct val="115000"/>
              </a:lnSpc>
              <a:spcBef>
                <a:spcPts val="0"/>
              </a:spcBef>
              <a:spcAft>
                <a:spcPts val="0"/>
              </a:spcAft>
              <a:buClr>
                <a:schemeClr val="dk1"/>
              </a:buClr>
              <a:buSzPts val="1100"/>
              <a:buFont typeface="Arial"/>
              <a:buNone/>
            </a:pPr>
            <a:endParaRPr>
              <a:solidFill>
                <a:schemeClr val="lt1"/>
              </a:solidFill>
              <a:latin typeface="Lexend"/>
              <a:ea typeface="Lexend"/>
              <a:cs typeface="Lexend"/>
              <a:sym typeface="Lexend"/>
            </a:endParaRPr>
          </a:p>
        </p:txBody>
      </p:sp>
      <p:pic>
        <p:nvPicPr>
          <p:cNvPr id="166" name="Google Shape;166;p8"/>
          <p:cNvPicPr preferRelativeResize="0"/>
          <p:nvPr/>
        </p:nvPicPr>
        <p:blipFill rotWithShape="1">
          <a:blip r:embed="rId3">
            <a:alphaModFix/>
          </a:blip>
          <a:srcRect/>
          <a:stretch/>
        </p:blipFill>
        <p:spPr>
          <a:xfrm>
            <a:off x="2528894" y="2340766"/>
            <a:ext cx="2043100" cy="2571734"/>
          </a:xfrm>
          <a:prstGeom prst="rect">
            <a:avLst/>
          </a:prstGeom>
          <a:noFill/>
          <a:ln>
            <a:noFill/>
          </a:ln>
        </p:spPr>
      </p:pic>
      <p:pic>
        <p:nvPicPr>
          <p:cNvPr id="167" name="Google Shape;167;p8"/>
          <p:cNvPicPr preferRelativeResize="0"/>
          <p:nvPr/>
        </p:nvPicPr>
        <p:blipFill rotWithShape="1">
          <a:blip r:embed="rId4">
            <a:alphaModFix/>
          </a:blip>
          <a:srcRect/>
          <a:stretch/>
        </p:blipFill>
        <p:spPr>
          <a:xfrm>
            <a:off x="4572000" y="2451875"/>
            <a:ext cx="2571725" cy="2571725"/>
          </a:xfrm>
          <a:prstGeom prst="rect">
            <a:avLst/>
          </a:prstGeom>
          <a:noFill/>
          <a:ln>
            <a:noFill/>
          </a:ln>
        </p:spPr>
      </p:pic>
      <p:pic>
        <p:nvPicPr>
          <p:cNvPr id="168" name="Google Shape;168;p8"/>
          <p:cNvPicPr preferRelativeResize="0"/>
          <p:nvPr/>
        </p:nvPicPr>
        <p:blipFill rotWithShape="1">
          <a:blip r:embed="rId5">
            <a:alphaModFix/>
          </a:blip>
          <a:srcRect/>
          <a:stretch/>
        </p:blipFill>
        <p:spPr>
          <a:xfrm rot="169675">
            <a:off x="3174952" y="3662165"/>
            <a:ext cx="662199" cy="93661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 b="1">
                <a:solidFill>
                  <a:schemeClr val="lt1"/>
                </a:solidFill>
                <a:latin typeface="Lexend"/>
                <a:ea typeface="Lexend"/>
                <a:cs typeface="Lexend"/>
                <a:sym typeface="Lexend"/>
              </a:rPr>
              <a:t>Outline of Talk</a:t>
            </a:r>
            <a:endParaRPr b="1">
              <a:solidFill>
                <a:schemeClr val="lt1"/>
              </a:solidFill>
              <a:latin typeface="Lexend"/>
              <a:ea typeface="Lexend"/>
              <a:cs typeface="Lexend"/>
              <a:sym typeface="Lexend"/>
            </a:endParaRPr>
          </a:p>
        </p:txBody>
      </p:sp>
      <p:pic>
        <p:nvPicPr>
          <p:cNvPr id="174" name="Google Shape;174;p9"/>
          <p:cNvPicPr preferRelativeResize="0"/>
          <p:nvPr/>
        </p:nvPicPr>
        <p:blipFill rotWithShape="1">
          <a:blip r:embed="rId3">
            <a:alphaModFix/>
          </a:blip>
          <a:srcRect/>
          <a:stretch/>
        </p:blipFill>
        <p:spPr>
          <a:xfrm rot="2329922">
            <a:off x="-248721" y="4057086"/>
            <a:ext cx="927822" cy="1167888"/>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3172</Words>
  <Application>Microsoft Office PowerPoint</Application>
  <PresentationFormat>On-screen Show (16:9)</PresentationFormat>
  <Paragraphs>295</Paragraphs>
  <Slides>58</Slides>
  <Notes>58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Lexend</vt:lpstr>
      <vt:lpstr>Arial</vt:lpstr>
      <vt:lpstr>Fira Sans Extra Condensed</vt:lpstr>
      <vt:lpstr>Fira Sans Extra Condensed SemiBold</vt:lpstr>
      <vt:lpstr>Lexend SemiBold</vt:lpstr>
      <vt:lpstr>Amatic SC</vt:lpstr>
      <vt:lpstr>Times New Roman</vt:lpstr>
      <vt:lpstr>Simple Light</vt:lpstr>
      <vt:lpstr>PowerPoint Presentation</vt:lpstr>
      <vt:lpstr>Daily Self-Help With Friends</vt:lpstr>
      <vt:lpstr>Problem/Solution Overview</vt:lpstr>
      <vt:lpstr>PowerPoint Presentation</vt:lpstr>
      <vt:lpstr>The Question </vt:lpstr>
      <vt:lpstr>The Solution </vt:lpstr>
      <vt:lpstr>HOW? </vt:lpstr>
      <vt:lpstr>INTERFACE</vt:lpstr>
      <vt:lpstr>Outline of Talk</vt:lpstr>
      <vt:lpstr>PowerPoint Presentation</vt:lpstr>
      <vt:lpstr>Concept Sketches</vt:lpstr>
      <vt:lpstr>PowerPoint Presentation</vt:lpstr>
      <vt:lpstr>Realizations</vt:lpstr>
      <vt:lpstr>Wearable Tech (Apple Watch)</vt:lpstr>
      <vt:lpstr>Stuffed Animal w/Screen and App</vt:lpstr>
      <vt:lpstr>Selected Interface and Rationale</vt:lpstr>
      <vt:lpstr>Stuffed Animal w/ Screen &amp; App</vt:lpstr>
      <vt:lpstr>Pros of Stuffed Animal</vt:lpstr>
      <vt:lpstr>Cons of Stuffed Animal</vt:lpstr>
      <vt:lpstr>…Constraints of the Stuffed Toy Platform?</vt:lpstr>
      <vt:lpstr>What Ultimately Shaped Our Decision?</vt:lpstr>
      <vt:lpstr>Low-Fi Prototype Construction</vt:lpstr>
      <vt:lpstr>PowerPoint Presentation</vt:lpstr>
      <vt:lpstr>Low-Fi Prototype: 3 Task Flows</vt:lpstr>
      <vt:lpstr>Simple</vt:lpstr>
      <vt:lpstr>Moderate</vt:lpstr>
      <vt:lpstr>Complex</vt:lpstr>
      <vt:lpstr>Testing Methodology</vt:lpstr>
      <vt:lpstr>PowerPoint Presentation</vt:lpstr>
      <vt:lpstr>PowerPoint Presentation</vt:lpstr>
      <vt:lpstr>Environment and Apparatus</vt:lpstr>
      <vt:lpstr>Roles</vt:lpstr>
      <vt:lpstr>Testing  Procedure</vt:lpstr>
      <vt:lpstr>Usability Goals and Key Measurements</vt:lpstr>
      <vt:lpstr>Testing Results</vt:lpstr>
      <vt:lpstr>Process Data: Strengths</vt:lpstr>
      <vt:lpstr>Process Data: Weaknesses</vt:lpstr>
      <vt:lpstr>PowerPoint Presentation</vt:lpstr>
      <vt:lpstr>Usability Goals: Efficiency</vt:lpstr>
      <vt:lpstr>Usability Goals: Pleasing</vt:lpstr>
      <vt:lpstr>Discussion</vt:lpstr>
      <vt:lpstr>PowerPoint Presentation</vt:lpstr>
      <vt:lpstr>Moving Forward</vt:lpstr>
      <vt:lpstr>Things Testing Might Not Reveal?</vt:lpstr>
      <vt:lpstr>Thank You</vt:lpstr>
      <vt:lpstr>Appendix</vt:lpstr>
      <vt:lpstr>Full Pros &amp; Cons List - Wearable Tech/Apple Watch</vt:lpstr>
      <vt:lpstr>Full Pros &amp; Cons List - Stuffed Toy w/Screen, App</vt:lpstr>
      <vt:lpstr>Testing Script</vt:lpstr>
      <vt:lpstr>Critical Incident Log - Participant 1</vt:lpstr>
      <vt:lpstr>Critical Incident Log - Participant 2</vt:lpstr>
      <vt:lpstr>Critical Incident Log - Participant 3</vt:lpstr>
      <vt:lpstr>Critical Incident Log - Participant 4</vt:lpstr>
      <vt:lpstr>Elaborating on Testing Results</vt:lpstr>
      <vt:lpstr>Process Data &amp; Strengths</vt:lpstr>
      <vt:lpstr>Bottom-Line Data &amp; Weak Points</vt:lpstr>
      <vt:lpstr>Usability Goals: Efficiency</vt:lpstr>
      <vt:lpstr>Usability Goals: Pleasing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Janelle Rudolph</cp:lastModifiedBy>
  <cp:revision>1</cp:revision>
  <dcterms:modified xsi:type="dcterms:W3CDTF">2022-11-02T19:50:47Z</dcterms:modified>
</cp:coreProperties>
</file>