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12192000"/>
  <p:notesSz cx="13716000" cy="24384000"/>
  <p:embeddedFontLst>
    <p:embeddedFont>
      <p:font typeface="EB Garamond"/>
      <p:regular r:id="rId26"/>
      <p:bold r:id="rId27"/>
      <p:italic r:id="rId28"/>
      <p:boldItalic r:id="rId29"/>
    </p:embeddedFont>
    <p:embeddedFont>
      <p:font typeface="Arial Black"/>
      <p:regular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>
          <p15:clr>
            <a:srgbClr val="A4A3A4"/>
          </p15:clr>
        </p15:guide>
        <p15:guide id="2" pos="456">
          <p15:clr>
            <a:srgbClr val="A4A3A4"/>
          </p15:clr>
        </p15:guide>
        <p15:guide id="3" orient="horz" pos="2616">
          <p15:clr>
            <a:srgbClr val="A4A3A4"/>
          </p15:clr>
        </p15:guide>
        <p15:guide id="4" orient="horz" pos="3264">
          <p15:clr>
            <a:srgbClr val="A4A3A4"/>
          </p15:clr>
        </p15:guide>
        <p15:guide id="5" pos="6912">
          <p15:clr>
            <a:srgbClr val="A4A3A4"/>
          </p15:clr>
        </p15:guide>
        <p15:guide id="6" orient="horz" pos="2136">
          <p15:clr>
            <a:srgbClr val="A4A3A4"/>
          </p15:clr>
        </p15:guide>
        <p15:guide id="7" orient="horz" pos="4008">
          <p15:clr>
            <a:srgbClr val="A4A3A4"/>
          </p15:clr>
        </p15:guide>
        <p15:guide id="8" orient="horz" pos="1152">
          <p15:clr>
            <a:srgbClr val="A4A3A4"/>
          </p15:clr>
        </p15:guide>
        <p15:guide id="9" orient="horz" pos="2352">
          <p15:clr>
            <a:srgbClr val="A4A3A4"/>
          </p15:clr>
        </p15:guide>
        <p15:guide id="10" orient="horz" pos="1512">
          <p15:clr>
            <a:srgbClr val="A4A3A4"/>
          </p15:clr>
        </p15:guide>
        <p15:guide id="11" pos="7680">
          <p15:clr>
            <a:srgbClr val="A4A3A4"/>
          </p15:clr>
        </p15:guide>
        <p15:guide id="12" pos="6696">
          <p15:clr>
            <a:srgbClr val="A4A3A4"/>
          </p15:clr>
        </p15:guide>
        <p15:guide id="13" pos="1008">
          <p15:clr>
            <a:srgbClr val="A4A3A4"/>
          </p15:clr>
        </p15:guide>
        <p15:guide id="14" pos="1584">
          <p15:clr>
            <a:srgbClr val="A4A3A4"/>
          </p15:clr>
        </p15:guide>
        <p15:guide id="15" pos="2136">
          <p15:clr>
            <a:srgbClr val="A4A3A4"/>
          </p15:clr>
        </p15:guide>
        <p15:guide id="16" pos="2760">
          <p15:clr>
            <a:srgbClr val="A4A3A4"/>
          </p15:clr>
        </p15:guide>
        <p15:guide id="17" pos="3288">
          <p15:clr>
            <a:srgbClr val="A4A3A4"/>
          </p15:clr>
        </p15:guide>
        <p15:guide id="18" pos="4032">
          <p15:clr>
            <a:srgbClr val="A4A3A4"/>
          </p15:clr>
        </p15:guide>
        <p15:guide id="19" pos="4392">
          <p15:clr>
            <a:srgbClr val="A4A3A4"/>
          </p15:clr>
        </p15:guide>
        <p15:guide id="20" pos="4944">
          <p15:clr>
            <a:srgbClr val="A4A3A4"/>
          </p15:clr>
        </p15:guide>
        <p15:guide id="21" pos="5544">
          <p15:clr>
            <a:srgbClr val="A4A3A4"/>
          </p15:clr>
        </p15:guide>
        <p15:guide id="22" pos="6072">
          <p15:clr>
            <a:srgbClr val="A4A3A4"/>
          </p15:clr>
        </p15:guide>
        <p15:guide id="23" orient="horz" pos="2448">
          <p15:clr>
            <a:srgbClr val="A4A3A4"/>
          </p15:clr>
        </p15:guide>
        <p15:guide id="24" orient="horz" pos="960">
          <p15:clr>
            <a:srgbClr val="A4A3A4"/>
          </p15:clr>
        </p15:guide>
        <p15:guide id="25" pos="5256">
          <p15:clr>
            <a:srgbClr val="A4A3A4"/>
          </p15:clr>
        </p15:guide>
        <p15:guide id="26" pos="7261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1" roundtripDataSignature="AMtx7mhGlYqt2KHl1PXejlh0b9S2M4VE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/>
        <p:guide pos="456"/>
        <p:guide pos="2616" orient="horz"/>
        <p:guide pos="3264" orient="horz"/>
        <p:guide pos="6912"/>
        <p:guide pos="2136" orient="horz"/>
        <p:guide pos="4008" orient="horz"/>
        <p:guide pos="1152" orient="horz"/>
        <p:guide pos="2352" orient="horz"/>
        <p:guide pos="1512" orient="horz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pos="2448" orient="horz"/>
        <p:guide pos="960" orient="horz"/>
        <p:guide pos="5256"/>
        <p:guide pos="726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EBGaramond-regular.fntdata"/><Relationship Id="rId25" Type="http://schemas.openxmlformats.org/officeDocument/2006/relationships/slide" Target="slides/slide20.xml"/><Relationship Id="rId28" Type="http://schemas.openxmlformats.org/officeDocument/2006/relationships/font" Target="fonts/EBGaramond-italic.fntdata"/><Relationship Id="rId27" Type="http://schemas.openxmlformats.org/officeDocument/2006/relationships/font" Target="fonts/EBGaramon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EBGaramon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customschemas.google.com/relationships/presentationmetadata" Target="metadata"/><Relationship Id="rId30" Type="http://schemas.openxmlformats.org/officeDocument/2006/relationships/font" Target="fonts/ArialBlack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:notes"/>
          <p:cNvSpPr/>
          <p:nvPr>
            <p:ph idx="2" type="sldImg"/>
          </p:nvPr>
        </p:nvSpPr>
        <p:spPr>
          <a:xfrm>
            <a:off x="-457200" y="3048000"/>
            <a:ext cx="14630400" cy="82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:notes"/>
          <p:cNvSpPr txBox="1"/>
          <p:nvPr>
            <p:ph idx="1" type="body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0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0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1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1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2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2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3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3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4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4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5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6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6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7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17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8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18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9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19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0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20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4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5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6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7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7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8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8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9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9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preencoded.png" id="11" name="Google Shape;11;p22"/>
          <p:cNvSpPr/>
          <p:nvPr/>
        </p:nvSpPr>
        <p:spPr>
          <a:xfrm>
            <a:off x="0" y="0"/>
            <a:ext cx="5295900" cy="6877050"/>
          </a:xfrm>
          <a:custGeom>
            <a:rect b="b" l="l" r="r" t="t"/>
            <a:pathLst>
              <a:path extrusionOk="0" h="6877050" w="529590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2" name="Google Shape;12;p22"/>
          <p:cNvSpPr/>
          <p:nvPr/>
        </p:nvSpPr>
        <p:spPr>
          <a:xfrm>
            <a:off x="1600201" y="1153228"/>
            <a:ext cx="9191625" cy="5704772"/>
          </a:xfrm>
          <a:custGeom>
            <a:rect b="b" l="l" r="r" t="t"/>
            <a:pathLst>
              <a:path extrusionOk="0" h="5704772" w="9191625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" name="Google Shape;13;p22"/>
          <p:cNvSpPr/>
          <p:nvPr/>
        </p:nvSpPr>
        <p:spPr>
          <a:xfrm>
            <a:off x="2795588" y="0"/>
            <a:ext cx="6803142" cy="5396474"/>
          </a:xfrm>
          <a:custGeom>
            <a:rect b="b" l="l" r="r" t="t"/>
            <a:pathLst>
              <a:path extrusionOk="0" h="5396474" w="6803142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lt1">
              <a:alpha val="9882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" name="Google Shape;14;p22"/>
          <p:cNvSpPr txBox="1"/>
          <p:nvPr>
            <p:ph type="ctrTitle"/>
          </p:nvPr>
        </p:nvSpPr>
        <p:spPr>
          <a:xfrm>
            <a:off x="3403092" y="1984248"/>
            <a:ext cx="5385816" cy="1225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ctr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2"/>
          <p:cNvSpPr txBox="1"/>
          <p:nvPr>
            <p:ph idx="1" type="subTitle"/>
          </p:nvPr>
        </p:nvSpPr>
        <p:spPr>
          <a:xfrm>
            <a:off x="4349496" y="3483864"/>
            <a:ext cx="3493008" cy="8789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/>
          <p:nvPr/>
        </p:nvSpPr>
        <p:spPr>
          <a:xfrm rot="10800000">
            <a:off x="9949173" y="4755034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21" name="Google Shape;121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5234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 Blac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3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23" name="Google Shape;123;p3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4" name="Google Shape;124;p31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31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preencoded.png" id="127" name="Google Shape;127;p32"/>
          <p:cNvSpPr/>
          <p:nvPr/>
        </p:nvSpPr>
        <p:spPr>
          <a:xfrm>
            <a:off x="-5568" y="-2784"/>
            <a:ext cx="3443288" cy="6891337"/>
          </a:xfrm>
          <a:custGeom>
            <a:rect b="b" l="l" r="r" t="t"/>
            <a:pathLst>
              <a:path extrusionOk="0" h="6891337" w="3443288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descr="preencoded.png" id="128" name="Google Shape;128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2"/>
          <p:cNvSpPr/>
          <p:nvPr/>
        </p:nvSpPr>
        <p:spPr>
          <a:xfrm>
            <a:off x="1721621" y="-2784"/>
            <a:ext cx="1716115" cy="1720853"/>
          </a:xfrm>
          <a:custGeom>
            <a:rect b="b" l="l" r="r" t="t"/>
            <a:pathLst>
              <a:path extrusionOk="0" h="1720853" w="1716115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lt1">
              <a:alpha val="9882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descr="preencoded.png" id="130" name="Google Shape;130;p32"/>
          <p:cNvSpPr/>
          <p:nvPr/>
        </p:nvSpPr>
        <p:spPr>
          <a:xfrm>
            <a:off x="-5568" y="3440504"/>
            <a:ext cx="3443288" cy="3448050"/>
          </a:xfrm>
          <a:custGeom>
            <a:rect b="b" l="l" r="r" t="t"/>
            <a:pathLst>
              <a:path extrusionOk="0" h="3448050" w="3443288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descr="preencoded.png" id="131" name="Google Shape;13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2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2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32"/>
          <p:cNvSpPr txBox="1"/>
          <p:nvPr>
            <p:ph type="title"/>
          </p:nvPr>
        </p:nvSpPr>
        <p:spPr>
          <a:xfrm>
            <a:off x="3986784" y="1243584"/>
            <a:ext cx="8165592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2"/>
          <p:cNvSpPr txBox="1"/>
          <p:nvPr>
            <p:ph idx="1" type="body"/>
          </p:nvPr>
        </p:nvSpPr>
        <p:spPr>
          <a:xfrm>
            <a:off x="3685032" y="2255520"/>
            <a:ext cx="3741928" cy="4306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indent="-3111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indent="-3048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32"/>
          <p:cNvSpPr txBox="1"/>
          <p:nvPr>
            <p:ph idx="2" type="body"/>
          </p:nvPr>
        </p:nvSpPr>
        <p:spPr>
          <a:xfrm>
            <a:off x="7754112" y="2255520"/>
            <a:ext cx="3741928" cy="4306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indent="-3111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indent="-3048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">
  <p:cSld name="Closing">
    <p:bg>
      <p:bgPr>
        <a:solidFill>
          <a:schemeClr val="accent6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/>
          <p:nvPr/>
        </p:nvSpPr>
        <p:spPr>
          <a:xfrm>
            <a:off x="0" y="0"/>
            <a:ext cx="8948738" cy="6858000"/>
          </a:xfrm>
          <a:custGeom>
            <a:rect b="b" l="l" r="r" t="t"/>
            <a:pathLst>
              <a:path extrusionOk="0" h="6858000" w="8948738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descr="preencoded.png" id="139" name="Google Shape;139;p33"/>
          <p:cNvSpPr/>
          <p:nvPr/>
        </p:nvSpPr>
        <p:spPr>
          <a:xfrm>
            <a:off x="7538626" y="13142"/>
            <a:ext cx="4653374" cy="6831717"/>
          </a:xfrm>
          <a:custGeom>
            <a:rect b="b" l="l" r="r" t="t"/>
            <a:pathLst>
              <a:path extrusionOk="0" h="6831717" w="4653374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descr="preencoded.png" id="140" name="Google Shape;140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3"/>
          <p:cNvSpPr txBox="1"/>
          <p:nvPr>
            <p:ph type="ctrTitle"/>
          </p:nvPr>
        </p:nvSpPr>
        <p:spPr>
          <a:xfrm>
            <a:off x="1527048" y="1975104"/>
            <a:ext cx="4169664" cy="667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>
            <a:lvl1pPr lvl="0" algn="l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3"/>
          <p:cNvSpPr txBox="1"/>
          <p:nvPr>
            <p:ph idx="1" type="subTitle"/>
          </p:nvPr>
        </p:nvSpPr>
        <p:spPr>
          <a:xfrm>
            <a:off x="1545336" y="2846832"/>
            <a:ext cx="4169664" cy="21762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">
  <p:cSld name="Title and Table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4"/>
          <p:cNvSpPr/>
          <p:nvPr/>
        </p:nvSpPr>
        <p:spPr>
          <a:xfrm>
            <a:off x="9866106" y="0"/>
            <a:ext cx="2325894" cy="2180854"/>
          </a:xfrm>
          <a:custGeom>
            <a:rect b="b" l="l" r="r" t="t"/>
            <a:pathLst>
              <a:path extrusionOk="0" h="2180854" w="232589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5" name="Google Shape;145;p34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34"/>
          <p:cNvSpPr txBox="1"/>
          <p:nvPr>
            <p:ph idx="1" type="body"/>
          </p:nvPr>
        </p:nvSpPr>
        <p:spPr>
          <a:xfrm>
            <a:off x="755904" y="2825496"/>
            <a:ext cx="10680192" cy="2834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•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34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34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5"/>
          <p:cNvSpPr txBox="1"/>
          <p:nvPr>
            <p:ph type="title"/>
          </p:nvPr>
        </p:nvSpPr>
        <p:spPr>
          <a:xfrm>
            <a:off x="4389120" y="2395728"/>
            <a:ext cx="7013448" cy="1627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 b="1" sz="33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5"/>
          <p:cNvSpPr txBox="1"/>
          <p:nvPr>
            <p:ph idx="1" type="body"/>
          </p:nvPr>
        </p:nvSpPr>
        <p:spPr>
          <a:xfrm>
            <a:off x="3611880" y="1984248"/>
            <a:ext cx="768096" cy="1627632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0"/>
              <a:buNone/>
              <a:defRPr b="1" sz="100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35"/>
          <p:cNvSpPr txBox="1"/>
          <p:nvPr>
            <p:ph idx="2" type="body"/>
          </p:nvPr>
        </p:nvSpPr>
        <p:spPr>
          <a:xfrm>
            <a:off x="4389120" y="4308475"/>
            <a:ext cx="3932238" cy="588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35"/>
          <p:cNvSpPr txBox="1"/>
          <p:nvPr>
            <p:ph idx="3" type="body"/>
          </p:nvPr>
        </p:nvSpPr>
        <p:spPr>
          <a:xfrm>
            <a:off x="9500616" y="3209544"/>
            <a:ext cx="768096" cy="1627632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0"/>
              <a:buNone/>
              <a:defRPr b="1" sz="100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preencoded.png" id="154" name="Google Shape;154;p35"/>
          <p:cNvSpPr/>
          <p:nvPr/>
        </p:nvSpPr>
        <p:spPr>
          <a:xfrm>
            <a:off x="-7117" y="0"/>
            <a:ext cx="2550985" cy="6858000"/>
          </a:xfrm>
          <a:custGeom>
            <a:rect b="b" l="l" r="r" t="t"/>
            <a:pathLst>
              <a:path extrusionOk="0" h="6858000" w="2550985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5" name="Google Shape;155;p35"/>
          <p:cNvSpPr/>
          <p:nvPr/>
        </p:nvSpPr>
        <p:spPr>
          <a:xfrm>
            <a:off x="-9415" y="0"/>
            <a:ext cx="2548591" cy="2555628"/>
          </a:xfrm>
          <a:custGeom>
            <a:rect b="b" l="l" r="r" t="t"/>
            <a:pathLst>
              <a:path extrusionOk="0" h="2555628" w="2548591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descr="preencoded.png" id="156" name="Google Shape;156;p35"/>
          <p:cNvSpPr/>
          <p:nvPr/>
        </p:nvSpPr>
        <p:spPr>
          <a:xfrm>
            <a:off x="2543868" y="0"/>
            <a:ext cx="2560340" cy="2560340"/>
          </a:xfrm>
          <a:custGeom>
            <a:rect b="b" l="l" r="r" t="t"/>
            <a:pathLst>
              <a:path extrusionOk="0" h="2560340" w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7" name="Google Shape;157;p35"/>
          <p:cNvSpPr/>
          <p:nvPr/>
        </p:nvSpPr>
        <p:spPr>
          <a:xfrm flipH="1">
            <a:off x="2535251" y="4308466"/>
            <a:ext cx="2550984" cy="2560441"/>
          </a:xfrm>
          <a:custGeom>
            <a:rect b="b" l="l" r="r" t="t"/>
            <a:pathLst>
              <a:path extrusionOk="0" h="1083" w="1079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8" name="Google Shape;158;p35"/>
          <p:cNvSpPr/>
          <p:nvPr/>
        </p:nvSpPr>
        <p:spPr>
          <a:xfrm flipH="1">
            <a:off x="-10617" y="4308466"/>
            <a:ext cx="2550984" cy="2560441"/>
          </a:xfrm>
          <a:custGeom>
            <a:rect b="b" l="l" r="r" t="t"/>
            <a:pathLst>
              <a:path extrusionOk="0" h="1083" w="1079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9" name="Google Shape;159;p35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Column">
  <p:cSld name="5 Column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6"/>
          <p:cNvSpPr/>
          <p:nvPr/>
        </p:nvSpPr>
        <p:spPr>
          <a:xfrm>
            <a:off x="685338" y="3796480"/>
            <a:ext cx="2011680" cy="1517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2" name="Google Shape;162;p36"/>
          <p:cNvSpPr/>
          <p:nvPr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rgbClr val="DCE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3" name="Google Shape;163;p36"/>
          <p:cNvSpPr/>
          <p:nvPr/>
        </p:nvSpPr>
        <p:spPr>
          <a:xfrm>
            <a:off x="5116484" y="3796480"/>
            <a:ext cx="2011680" cy="1517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4" name="Google Shape;164;p36"/>
          <p:cNvSpPr/>
          <p:nvPr/>
        </p:nvSpPr>
        <p:spPr>
          <a:xfrm>
            <a:off x="9547629" y="3796480"/>
            <a:ext cx="2011680" cy="1517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5" name="Google Shape;165;p36"/>
          <p:cNvSpPr/>
          <p:nvPr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rgbClr val="DCE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6" name="Google Shape;166;p36"/>
          <p:cNvSpPr txBox="1"/>
          <p:nvPr>
            <p:ph type="title"/>
          </p:nvPr>
        </p:nvSpPr>
        <p:spPr>
          <a:xfrm>
            <a:off x="758952" y="841248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36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36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36"/>
          <p:cNvSpPr txBox="1"/>
          <p:nvPr>
            <p:ph idx="1" type="body"/>
          </p:nvPr>
        </p:nvSpPr>
        <p:spPr>
          <a:xfrm>
            <a:off x="685338" y="2491684"/>
            <a:ext cx="2011680" cy="2825173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0" name="Google Shape;170;p36"/>
          <p:cNvSpPr/>
          <p:nvPr>
            <p:ph idx="2" type="pic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71" name="Google Shape;171;p36"/>
          <p:cNvSpPr txBox="1"/>
          <p:nvPr>
            <p:ph idx="3" type="body"/>
          </p:nvPr>
        </p:nvSpPr>
        <p:spPr>
          <a:xfrm>
            <a:off x="731058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36"/>
          <p:cNvSpPr txBox="1"/>
          <p:nvPr>
            <p:ph idx="4" type="body"/>
          </p:nvPr>
        </p:nvSpPr>
        <p:spPr>
          <a:xfrm>
            <a:off x="2900910" y="2491684"/>
            <a:ext cx="2011680" cy="2825173"/>
          </a:xfrm>
          <a:prstGeom prst="rect">
            <a:avLst/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3" name="Google Shape;173;p36"/>
          <p:cNvSpPr/>
          <p:nvPr>
            <p:ph idx="5" type="pic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174" name="Google Shape;174;p36"/>
          <p:cNvSpPr txBox="1"/>
          <p:nvPr>
            <p:ph idx="6" type="body"/>
          </p:nvPr>
        </p:nvSpPr>
        <p:spPr>
          <a:xfrm>
            <a:off x="2946630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36"/>
          <p:cNvSpPr txBox="1"/>
          <p:nvPr>
            <p:ph idx="7" type="body"/>
          </p:nvPr>
        </p:nvSpPr>
        <p:spPr>
          <a:xfrm>
            <a:off x="5116484" y="2491684"/>
            <a:ext cx="2011680" cy="2825173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6" name="Google Shape;176;p36"/>
          <p:cNvSpPr/>
          <p:nvPr>
            <p:ph idx="8" type="pic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77" name="Google Shape;177;p36"/>
          <p:cNvSpPr txBox="1"/>
          <p:nvPr>
            <p:ph idx="9" type="body"/>
          </p:nvPr>
        </p:nvSpPr>
        <p:spPr>
          <a:xfrm>
            <a:off x="5162204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36"/>
          <p:cNvSpPr txBox="1"/>
          <p:nvPr>
            <p:ph idx="13" type="body"/>
          </p:nvPr>
        </p:nvSpPr>
        <p:spPr>
          <a:xfrm>
            <a:off x="7332057" y="2491684"/>
            <a:ext cx="2011680" cy="2825173"/>
          </a:xfrm>
          <a:prstGeom prst="rect">
            <a:avLst/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9" name="Google Shape;179;p36"/>
          <p:cNvSpPr/>
          <p:nvPr>
            <p:ph idx="14" type="pic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180" name="Google Shape;180;p36"/>
          <p:cNvSpPr txBox="1"/>
          <p:nvPr>
            <p:ph idx="15" type="body"/>
          </p:nvPr>
        </p:nvSpPr>
        <p:spPr>
          <a:xfrm>
            <a:off x="7377777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36"/>
          <p:cNvSpPr txBox="1"/>
          <p:nvPr>
            <p:ph idx="16" type="body"/>
          </p:nvPr>
        </p:nvSpPr>
        <p:spPr>
          <a:xfrm>
            <a:off x="9547629" y="2491684"/>
            <a:ext cx="2011680" cy="2825173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2" name="Google Shape;182;p36"/>
          <p:cNvSpPr/>
          <p:nvPr>
            <p:ph idx="17" type="pic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83" name="Google Shape;183;p36"/>
          <p:cNvSpPr txBox="1"/>
          <p:nvPr>
            <p:ph idx="18" type="body"/>
          </p:nvPr>
        </p:nvSpPr>
        <p:spPr>
          <a:xfrm>
            <a:off x="9593349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7"/>
          <p:cNvSpPr/>
          <p:nvPr/>
        </p:nvSpPr>
        <p:spPr>
          <a:xfrm>
            <a:off x="0" y="0"/>
            <a:ext cx="2838450" cy="2857958"/>
          </a:xfrm>
          <a:custGeom>
            <a:rect b="b" l="l" r="r" t="t"/>
            <a:pathLst>
              <a:path extrusionOk="0" h="2857958" w="2838450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86" name="Google Shape;186;p37"/>
          <p:cNvSpPr/>
          <p:nvPr/>
        </p:nvSpPr>
        <p:spPr>
          <a:xfrm>
            <a:off x="1" y="-1"/>
            <a:ext cx="1970627" cy="1990267"/>
          </a:xfrm>
          <a:custGeom>
            <a:rect b="b" l="l" r="r" t="t"/>
            <a:pathLst>
              <a:path extrusionOk="0" h="1990267" w="197062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87" name="Google Shape;187;p37"/>
          <p:cNvSpPr/>
          <p:nvPr/>
        </p:nvSpPr>
        <p:spPr>
          <a:xfrm>
            <a:off x="1" y="1"/>
            <a:ext cx="1003449" cy="1013015"/>
          </a:xfrm>
          <a:custGeom>
            <a:rect b="b" l="l" r="r" t="t"/>
            <a:pathLst>
              <a:path extrusionOk="0" h="1013015" w="1003449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88" name="Google Shape;188;p37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37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preencoded.png" id="190" name="Google Shape;190;p37"/>
          <p:cNvSpPr/>
          <p:nvPr/>
        </p:nvSpPr>
        <p:spPr>
          <a:xfrm>
            <a:off x="1458332" y="590133"/>
            <a:ext cx="775021" cy="775021"/>
          </a:xfrm>
          <a:custGeom>
            <a:rect b="b" l="l" r="r" t="t"/>
            <a:pathLst>
              <a:path extrusionOk="0" h="775021" w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91" name="Google Shape;191;p37"/>
          <p:cNvSpPr txBox="1"/>
          <p:nvPr>
            <p:ph idx="1" type="body"/>
          </p:nvPr>
        </p:nvSpPr>
        <p:spPr>
          <a:xfrm>
            <a:off x="685338" y="3017520"/>
            <a:ext cx="1993392" cy="557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2" name="Google Shape;192;p37"/>
          <p:cNvSpPr txBox="1"/>
          <p:nvPr>
            <p:ph idx="2" type="body"/>
          </p:nvPr>
        </p:nvSpPr>
        <p:spPr>
          <a:xfrm>
            <a:off x="2900911" y="3017520"/>
            <a:ext cx="1993392" cy="557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3" name="Google Shape;193;p37"/>
          <p:cNvSpPr txBox="1"/>
          <p:nvPr>
            <p:ph idx="3" type="body"/>
          </p:nvPr>
        </p:nvSpPr>
        <p:spPr>
          <a:xfrm>
            <a:off x="5116484" y="3017520"/>
            <a:ext cx="1993392" cy="557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4" name="Google Shape;194;p37"/>
          <p:cNvSpPr txBox="1"/>
          <p:nvPr>
            <p:ph idx="4" type="body"/>
          </p:nvPr>
        </p:nvSpPr>
        <p:spPr>
          <a:xfrm>
            <a:off x="7332057" y="3017520"/>
            <a:ext cx="1993392" cy="557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5" name="Google Shape;195;p37"/>
          <p:cNvSpPr txBox="1"/>
          <p:nvPr>
            <p:ph idx="5" type="body"/>
          </p:nvPr>
        </p:nvSpPr>
        <p:spPr>
          <a:xfrm>
            <a:off x="9547629" y="3017520"/>
            <a:ext cx="1993392" cy="557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6" name="Google Shape;196;p37"/>
          <p:cNvSpPr txBox="1"/>
          <p:nvPr>
            <p:ph idx="6" type="body"/>
          </p:nvPr>
        </p:nvSpPr>
        <p:spPr>
          <a:xfrm>
            <a:off x="685338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37"/>
          <p:cNvSpPr txBox="1"/>
          <p:nvPr>
            <p:ph idx="7" type="body"/>
          </p:nvPr>
        </p:nvSpPr>
        <p:spPr>
          <a:xfrm>
            <a:off x="2900911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37"/>
          <p:cNvSpPr txBox="1"/>
          <p:nvPr>
            <p:ph idx="8" type="body"/>
          </p:nvPr>
        </p:nvSpPr>
        <p:spPr>
          <a:xfrm>
            <a:off x="5116484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37"/>
          <p:cNvSpPr txBox="1"/>
          <p:nvPr>
            <p:ph idx="9" type="body"/>
          </p:nvPr>
        </p:nvSpPr>
        <p:spPr>
          <a:xfrm>
            <a:off x="7332057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37"/>
          <p:cNvSpPr txBox="1"/>
          <p:nvPr>
            <p:ph idx="13" type="body"/>
          </p:nvPr>
        </p:nvSpPr>
        <p:spPr>
          <a:xfrm>
            <a:off x="9547629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01" name="Google Shape;201;p37"/>
          <p:cNvCxnSpPr/>
          <p:nvPr/>
        </p:nvCxnSpPr>
        <p:spPr>
          <a:xfrm>
            <a:off x="739398" y="4187681"/>
            <a:ext cx="10812360" cy="0"/>
          </a:xfrm>
          <a:prstGeom prst="straightConnector1">
            <a:avLst/>
          </a:prstGeom>
          <a:noFill/>
          <a:ln cap="flat" cmpd="sng" w="12700">
            <a:solidFill>
              <a:srgbClr val="F1D0D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8"/>
          <p:cNvSpPr txBox="1"/>
          <p:nvPr>
            <p:ph type="title"/>
          </p:nvPr>
        </p:nvSpPr>
        <p:spPr>
          <a:xfrm>
            <a:off x="3986784" y="1243584"/>
            <a:ext cx="8165592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descr="preencoded.png" id="204" name="Google Shape;204;p38"/>
          <p:cNvSpPr/>
          <p:nvPr/>
        </p:nvSpPr>
        <p:spPr>
          <a:xfrm>
            <a:off x="-5568" y="-2784"/>
            <a:ext cx="3443288" cy="6891337"/>
          </a:xfrm>
          <a:custGeom>
            <a:rect b="b" l="l" r="r" t="t"/>
            <a:pathLst>
              <a:path extrusionOk="0" h="6891337" w="3443288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descr="preencoded.png" id="205" name="Google Shape;205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8"/>
          <p:cNvSpPr/>
          <p:nvPr/>
        </p:nvSpPr>
        <p:spPr>
          <a:xfrm>
            <a:off x="1721621" y="-2784"/>
            <a:ext cx="1716115" cy="1720853"/>
          </a:xfrm>
          <a:custGeom>
            <a:rect b="b" l="l" r="r" t="t"/>
            <a:pathLst>
              <a:path extrusionOk="0" h="1720853" w="1716115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lt1">
              <a:alpha val="9882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descr="preencoded.png" id="207" name="Google Shape;207;p38"/>
          <p:cNvSpPr/>
          <p:nvPr/>
        </p:nvSpPr>
        <p:spPr>
          <a:xfrm>
            <a:off x="-5568" y="3440504"/>
            <a:ext cx="3443288" cy="3448050"/>
          </a:xfrm>
          <a:custGeom>
            <a:rect b="b" l="l" r="r" t="t"/>
            <a:pathLst>
              <a:path extrusionOk="0" h="3448050" w="3443288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descr="preencoded.png" id="208" name="Google Shape;20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8"/>
          <p:cNvSpPr txBox="1"/>
          <p:nvPr>
            <p:ph idx="1" type="body"/>
          </p:nvPr>
        </p:nvSpPr>
        <p:spPr>
          <a:xfrm>
            <a:off x="3977640" y="2330704"/>
            <a:ext cx="3822192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0" name="Google Shape;210;p38"/>
          <p:cNvSpPr txBox="1"/>
          <p:nvPr>
            <p:ph idx="2" type="body"/>
          </p:nvPr>
        </p:nvSpPr>
        <p:spPr>
          <a:xfrm>
            <a:off x="3685032" y="2877312"/>
            <a:ext cx="374192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indent="-3111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indent="-3048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38"/>
          <p:cNvSpPr txBox="1"/>
          <p:nvPr>
            <p:ph idx="3" type="body"/>
          </p:nvPr>
        </p:nvSpPr>
        <p:spPr>
          <a:xfrm>
            <a:off x="8046720" y="2330704"/>
            <a:ext cx="3822192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2" name="Google Shape;212;p38"/>
          <p:cNvSpPr txBox="1"/>
          <p:nvPr>
            <p:ph idx="4" type="body"/>
          </p:nvPr>
        </p:nvSpPr>
        <p:spPr>
          <a:xfrm>
            <a:off x="7754112" y="2877312"/>
            <a:ext cx="374192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indent="-3111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indent="-3048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3" name="Google Shape;213;p38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9"/>
          <p:cNvSpPr/>
          <p:nvPr/>
        </p:nvSpPr>
        <p:spPr>
          <a:xfrm>
            <a:off x="1" y="0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6" name="Google Shape;216;p39"/>
          <p:cNvSpPr/>
          <p:nvPr/>
        </p:nvSpPr>
        <p:spPr>
          <a:xfrm rot="10800000">
            <a:off x="9949173" y="4755034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7" name="Google Shape;217;p39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27083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39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39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0"/>
          <p:cNvSpPr/>
          <p:nvPr/>
        </p:nvSpPr>
        <p:spPr>
          <a:xfrm>
            <a:off x="1" y="0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2" name="Google Shape;222;p40"/>
          <p:cNvSpPr/>
          <p:nvPr/>
        </p:nvSpPr>
        <p:spPr>
          <a:xfrm rot="10800000">
            <a:off x="9949173" y="4755034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3" name="Google Shape;223;p40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40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hart">
  <p:cSld name="Title and Char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/>
          <p:nvPr/>
        </p:nvSpPr>
        <p:spPr>
          <a:xfrm>
            <a:off x="1" y="0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8" name="Google Shape;18;p23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" type="body"/>
          </p:nvPr>
        </p:nvSpPr>
        <p:spPr>
          <a:xfrm>
            <a:off x="539496" y="2103120"/>
            <a:ext cx="11119104" cy="4434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•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3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1"/>
          <p:cNvSpPr/>
          <p:nvPr/>
        </p:nvSpPr>
        <p:spPr>
          <a:xfrm rot="10800000">
            <a:off x="9949173" y="4755034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7" name="Google Shape;227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5234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 Blac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4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4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30" name="Google Shape;230;p41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41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24"/>
          <p:cNvGrpSpPr/>
          <p:nvPr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24" name="Google Shape;24;p24"/>
            <p:cNvSpPr/>
            <p:nvPr/>
          </p:nvSpPr>
          <p:spPr>
            <a:xfrm>
              <a:off x="5009037" y="2525712"/>
              <a:ext cx="3601721" cy="4332288"/>
            </a:xfrm>
            <a:custGeom>
              <a:rect b="b" l="l" r="r" t="t"/>
              <a:pathLst>
                <a:path extrusionOk="0" h="1441" w="1198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8589536" y="2525712"/>
              <a:ext cx="3589694" cy="4332288"/>
            </a:xfrm>
            <a:custGeom>
              <a:rect b="b" l="l" r="r" t="t"/>
              <a:pathLst>
                <a:path extrusionOk="0" h="1441" w="1194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grpSp>
        <p:nvGrpSpPr>
          <p:cNvPr id="26" name="Google Shape;26;p24"/>
          <p:cNvGrpSpPr/>
          <p:nvPr/>
        </p:nvGrpSpPr>
        <p:grpSpPr>
          <a:xfrm rot="10800000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27" name="Google Shape;27;p24"/>
            <p:cNvSpPr/>
            <p:nvPr/>
          </p:nvSpPr>
          <p:spPr>
            <a:xfrm>
              <a:off x="5183405" y="2678112"/>
              <a:ext cx="3601721" cy="4332288"/>
            </a:xfrm>
            <a:custGeom>
              <a:rect b="b" l="l" r="r" t="t"/>
              <a:pathLst>
                <a:path extrusionOk="0" h="1441" w="1198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28" name="Google Shape;28;p24"/>
            <p:cNvSpPr/>
            <p:nvPr/>
          </p:nvSpPr>
          <p:spPr>
            <a:xfrm>
              <a:off x="8763903" y="2678112"/>
              <a:ext cx="3589695" cy="4332288"/>
            </a:xfrm>
            <a:custGeom>
              <a:rect b="b" l="l" r="r" t="t"/>
              <a:pathLst>
                <a:path extrusionOk="0" h="1441" w="1194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sp>
        <p:nvSpPr>
          <p:cNvPr descr="preencoded.png" id="29" name="Google Shape;29;p24"/>
          <p:cNvSpPr/>
          <p:nvPr/>
        </p:nvSpPr>
        <p:spPr>
          <a:xfrm>
            <a:off x="7642518" y="4577658"/>
            <a:ext cx="775021" cy="775021"/>
          </a:xfrm>
          <a:custGeom>
            <a:rect b="b" l="l" r="r" t="t"/>
            <a:pathLst>
              <a:path extrusionOk="0" h="775021" w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0" name="Google Shape;30;p24"/>
          <p:cNvSpPr txBox="1"/>
          <p:nvPr>
            <p:ph type="title"/>
          </p:nvPr>
        </p:nvSpPr>
        <p:spPr>
          <a:xfrm>
            <a:off x="1499616" y="1901952"/>
            <a:ext cx="5693664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" type="body"/>
          </p:nvPr>
        </p:nvSpPr>
        <p:spPr>
          <a:xfrm>
            <a:off x="1499616" y="2770632"/>
            <a:ext cx="5693664" cy="3122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indent="-355600" lvl="1" marL="9144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x4">
  <p:cSld name="Team x4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/>
          <p:nvPr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4" name="Google Shape;34;p25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5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25"/>
          <p:cNvSpPr/>
          <p:nvPr>
            <p:ph idx="2" type="pic"/>
          </p:nvPr>
        </p:nvSpPr>
        <p:spPr>
          <a:xfrm>
            <a:off x="758905" y="2392023"/>
            <a:ext cx="2596896" cy="2596896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38" name="Google Shape;38;p25"/>
          <p:cNvSpPr txBox="1"/>
          <p:nvPr>
            <p:ph idx="1" type="body"/>
          </p:nvPr>
        </p:nvSpPr>
        <p:spPr>
          <a:xfrm>
            <a:off x="758905" y="4989515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2743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3" type="body"/>
          </p:nvPr>
        </p:nvSpPr>
        <p:spPr>
          <a:xfrm>
            <a:off x="916885" y="5599755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5"/>
          <p:cNvSpPr/>
          <p:nvPr>
            <p:ph idx="4" type="pic"/>
          </p:nvPr>
        </p:nvSpPr>
        <p:spPr>
          <a:xfrm>
            <a:off x="3517361" y="2392619"/>
            <a:ext cx="2596896" cy="2596896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41" name="Google Shape;41;p25"/>
          <p:cNvSpPr txBox="1"/>
          <p:nvPr>
            <p:ph idx="5" type="body"/>
          </p:nvPr>
        </p:nvSpPr>
        <p:spPr>
          <a:xfrm>
            <a:off x="3516747" y="4990111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2743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6" type="body"/>
          </p:nvPr>
        </p:nvSpPr>
        <p:spPr>
          <a:xfrm>
            <a:off x="3674073" y="5600351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25"/>
          <p:cNvSpPr/>
          <p:nvPr>
            <p:ph idx="7" type="pic"/>
          </p:nvPr>
        </p:nvSpPr>
        <p:spPr>
          <a:xfrm>
            <a:off x="6275817" y="2393215"/>
            <a:ext cx="2596896" cy="2596896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44" name="Google Shape;44;p25"/>
          <p:cNvSpPr txBox="1"/>
          <p:nvPr>
            <p:ph idx="8" type="body"/>
          </p:nvPr>
        </p:nvSpPr>
        <p:spPr>
          <a:xfrm>
            <a:off x="6274589" y="4990707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2743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5"/>
          <p:cNvSpPr txBox="1"/>
          <p:nvPr>
            <p:ph idx="9" type="body"/>
          </p:nvPr>
        </p:nvSpPr>
        <p:spPr>
          <a:xfrm>
            <a:off x="6432529" y="5600947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5"/>
          <p:cNvSpPr/>
          <p:nvPr>
            <p:ph idx="13" type="pic"/>
          </p:nvPr>
        </p:nvSpPr>
        <p:spPr>
          <a:xfrm>
            <a:off x="9034272" y="2393215"/>
            <a:ext cx="2596896" cy="2596896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47" name="Google Shape;47;p25"/>
          <p:cNvSpPr txBox="1"/>
          <p:nvPr>
            <p:ph idx="14" type="body"/>
          </p:nvPr>
        </p:nvSpPr>
        <p:spPr>
          <a:xfrm>
            <a:off x="9032431" y="4990707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2743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5" type="body"/>
          </p:nvPr>
        </p:nvSpPr>
        <p:spPr>
          <a:xfrm>
            <a:off x="9190984" y="5600947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x8">
  <p:cSld name="Team x8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/>
          <p:nvPr>
            <p:ph type="title"/>
          </p:nvPr>
        </p:nvSpPr>
        <p:spPr>
          <a:xfrm>
            <a:off x="758952" y="539496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26"/>
          <p:cNvSpPr/>
          <p:nvPr>
            <p:ph idx="2" type="pic"/>
          </p:nvPr>
        </p:nvSpPr>
        <p:spPr>
          <a:xfrm>
            <a:off x="1271016" y="1545336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54" name="Google Shape;54;p26"/>
          <p:cNvSpPr txBox="1"/>
          <p:nvPr>
            <p:ph idx="1" type="body"/>
          </p:nvPr>
        </p:nvSpPr>
        <p:spPr>
          <a:xfrm>
            <a:off x="1271016" y="3191256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26"/>
          <p:cNvSpPr txBox="1"/>
          <p:nvPr>
            <p:ph idx="3" type="body"/>
          </p:nvPr>
        </p:nvSpPr>
        <p:spPr>
          <a:xfrm>
            <a:off x="1271016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26"/>
          <p:cNvSpPr/>
          <p:nvPr>
            <p:ph idx="4" type="pic"/>
          </p:nvPr>
        </p:nvSpPr>
        <p:spPr>
          <a:xfrm>
            <a:off x="1271016" y="4144264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57" name="Google Shape;57;p26"/>
          <p:cNvSpPr txBox="1"/>
          <p:nvPr>
            <p:ph idx="5" type="body"/>
          </p:nvPr>
        </p:nvSpPr>
        <p:spPr>
          <a:xfrm>
            <a:off x="1271016" y="5790184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6"/>
          <p:cNvSpPr txBox="1"/>
          <p:nvPr>
            <p:ph idx="6" type="body"/>
          </p:nvPr>
        </p:nvSpPr>
        <p:spPr>
          <a:xfrm>
            <a:off x="1271016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26"/>
          <p:cNvSpPr/>
          <p:nvPr>
            <p:ph idx="7" type="pic"/>
          </p:nvPr>
        </p:nvSpPr>
        <p:spPr>
          <a:xfrm>
            <a:off x="3828288" y="1545336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60" name="Google Shape;60;p26"/>
          <p:cNvSpPr txBox="1"/>
          <p:nvPr>
            <p:ph idx="8" type="body"/>
          </p:nvPr>
        </p:nvSpPr>
        <p:spPr>
          <a:xfrm>
            <a:off x="3828288" y="3191256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26"/>
          <p:cNvSpPr txBox="1"/>
          <p:nvPr>
            <p:ph idx="9" type="body"/>
          </p:nvPr>
        </p:nvSpPr>
        <p:spPr>
          <a:xfrm>
            <a:off x="3828288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26"/>
          <p:cNvSpPr/>
          <p:nvPr>
            <p:ph idx="13" type="pic"/>
          </p:nvPr>
        </p:nvSpPr>
        <p:spPr>
          <a:xfrm>
            <a:off x="3828288" y="4144264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63" name="Google Shape;63;p26"/>
          <p:cNvSpPr txBox="1"/>
          <p:nvPr>
            <p:ph idx="14" type="body"/>
          </p:nvPr>
        </p:nvSpPr>
        <p:spPr>
          <a:xfrm>
            <a:off x="3828288" y="5790184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26"/>
          <p:cNvSpPr txBox="1"/>
          <p:nvPr>
            <p:ph idx="15" type="body"/>
          </p:nvPr>
        </p:nvSpPr>
        <p:spPr>
          <a:xfrm>
            <a:off x="3828288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26"/>
          <p:cNvSpPr/>
          <p:nvPr>
            <p:ph idx="16" type="pic"/>
          </p:nvPr>
        </p:nvSpPr>
        <p:spPr>
          <a:xfrm>
            <a:off x="6385560" y="1545336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66" name="Google Shape;66;p26"/>
          <p:cNvSpPr txBox="1"/>
          <p:nvPr>
            <p:ph idx="17" type="body"/>
          </p:nvPr>
        </p:nvSpPr>
        <p:spPr>
          <a:xfrm>
            <a:off x="6385560" y="3191256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26"/>
          <p:cNvSpPr txBox="1"/>
          <p:nvPr>
            <p:ph idx="18" type="body"/>
          </p:nvPr>
        </p:nvSpPr>
        <p:spPr>
          <a:xfrm>
            <a:off x="6385560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26"/>
          <p:cNvSpPr/>
          <p:nvPr>
            <p:ph idx="19" type="pic"/>
          </p:nvPr>
        </p:nvSpPr>
        <p:spPr>
          <a:xfrm>
            <a:off x="6385560" y="4144264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69" name="Google Shape;69;p26"/>
          <p:cNvSpPr txBox="1"/>
          <p:nvPr>
            <p:ph idx="20" type="body"/>
          </p:nvPr>
        </p:nvSpPr>
        <p:spPr>
          <a:xfrm>
            <a:off x="6385560" y="5790184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21" type="body"/>
          </p:nvPr>
        </p:nvSpPr>
        <p:spPr>
          <a:xfrm>
            <a:off x="6385560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6"/>
          <p:cNvSpPr/>
          <p:nvPr>
            <p:ph idx="22" type="pic"/>
          </p:nvPr>
        </p:nvSpPr>
        <p:spPr>
          <a:xfrm>
            <a:off x="8942832" y="1545336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72" name="Google Shape;72;p26"/>
          <p:cNvSpPr txBox="1"/>
          <p:nvPr>
            <p:ph idx="23" type="body"/>
          </p:nvPr>
        </p:nvSpPr>
        <p:spPr>
          <a:xfrm>
            <a:off x="8942832" y="3191256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26"/>
          <p:cNvSpPr txBox="1"/>
          <p:nvPr>
            <p:ph idx="24" type="body"/>
          </p:nvPr>
        </p:nvSpPr>
        <p:spPr>
          <a:xfrm>
            <a:off x="8942832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26"/>
          <p:cNvSpPr/>
          <p:nvPr>
            <p:ph idx="25" type="pic"/>
          </p:nvPr>
        </p:nvSpPr>
        <p:spPr>
          <a:xfrm>
            <a:off x="8942832" y="4144264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75" name="Google Shape;75;p26"/>
          <p:cNvSpPr txBox="1"/>
          <p:nvPr>
            <p:ph idx="26" type="body"/>
          </p:nvPr>
        </p:nvSpPr>
        <p:spPr>
          <a:xfrm>
            <a:off x="8942832" y="5790184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27" type="body"/>
          </p:nvPr>
        </p:nvSpPr>
        <p:spPr>
          <a:xfrm>
            <a:off x="8942832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7"/>
          <p:cNvSpPr txBox="1"/>
          <p:nvPr>
            <p:ph type="title"/>
          </p:nvPr>
        </p:nvSpPr>
        <p:spPr>
          <a:xfrm>
            <a:off x="758952" y="1234440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7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7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27"/>
          <p:cNvSpPr txBox="1"/>
          <p:nvPr>
            <p:ph idx="1" type="body"/>
          </p:nvPr>
        </p:nvSpPr>
        <p:spPr>
          <a:xfrm>
            <a:off x="713232" y="2743200"/>
            <a:ext cx="3328416" cy="3557016"/>
          </a:xfrm>
          <a:prstGeom prst="rect">
            <a:avLst/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2" name="Google Shape;82;p27"/>
          <p:cNvSpPr/>
          <p:nvPr>
            <p:ph idx="2" type="pic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83" name="Google Shape;83;p27"/>
          <p:cNvSpPr txBox="1"/>
          <p:nvPr>
            <p:ph idx="3" type="body"/>
          </p:nvPr>
        </p:nvSpPr>
        <p:spPr>
          <a:xfrm>
            <a:off x="992124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27"/>
          <p:cNvSpPr txBox="1"/>
          <p:nvPr>
            <p:ph idx="4" type="body"/>
          </p:nvPr>
        </p:nvSpPr>
        <p:spPr>
          <a:xfrm>
            <a:off x="4443984" y="2743200"/>
            <a:ext cx="3328416" cy="3557016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5" name="Google Shape;85;p27"/>
          <p:cNvSpPr/>
          <p:nvPr>
            <p:ph idx="5" type="pic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86" name="Google Shape;86;p27"/>
          <p:cNvSpPr txBox="1"/>
          <p:nvPr>
            <p:ph idx="6" type="body"/>
          </p:nvPr>
        </p:nvSpPr>
        <p:spPr>
          <a:xfrm>
            <a:off x="4722876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27"/>
          <p:cNvSpPr txBox="1"/>
          <p:nvPr>
            <p:ph idx="7" type="body"/>
          </p:nvPr>
        </p:nvSpPr>
        <p:spPr>
          <a:xfrm>
            <a:off x="8092440" y="2743200"/>
            <a:ext cx="3328416" cy="3557016"/>
          </a:xfrm>
          <a:prstGeom prst="rect">
            <a:avLst/>
          </a:prstGeom>
          <a:noFill/>
          <a:ln cap="flat" cmpd="sng" w="127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8" name="Google Shape;88;p27"/>
          <p:cNvSpPr/>
          <p:nvPr>
            <p:ph idx="8" type="pic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89" name="Google Shape;89;p27"/>
          <p:cNvSpPr txBox="1"/>
          <p:nvPr>
            <p:ph idx="9" type="body"/>
          </p:nvPr>
        </p:nvSpPr>
        <p:spPr>
          <a:xfrm>
            <a:off x="8371332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duction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8"/>
          <p:cNvSpPr/>
          <p:nvPr/>
        </p:nvSpPr>
        <p:spPr>
          <a:xfrm>
            <a:off x="0" y="3427336"/>
            <a:ext cx="3430200" cy="3430665"/>
          </a:xfrm>
          <a:custGeom>
            <a:rect b="b" l="l" r="r" t="t"/>
            <a:pathLst>
              <a:path extrusionOk="0" h="3430665" w="3430200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2" name="Google Shape;92;p28"/>
          <p:cNvSpPr/>
          <p:nvPr/>
        </p:nvSpPr>
        <p:spPr>
          <a:xfrm>
            <a:off x="0" y="3427336"/>
            <a:ext cx="3430200" cy="3430665"/>
          </a:xfrm>
          <a:custGeom>
            <a:rect b="b" l="l" r="r" t="t"/>
            <a:pathLst>
              <a:path extrusionOk="0" h="3430665" w="3430200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3" name="Google Shape;93;p28"/>
          <p:cNvSpPr/>
          <p:nvPr/>
        </p:nvSpPr>
        <p:spPr>
          <a:xfrm>
            <a:off x="1" y="1"/>
            <a:ext cx="3423785" cy="3437345"/>
          </a:xfrm>
          <a:custGeom>
            <a:rect b="b" l="l" r="r" t="t"/>
            <a:pathLst>
              <a:path extrusionOk="0" h="3437345" w="342378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4" name="Google Shape;94;p28"/>
          <p:cNvSpPr txBox="1"/>
          <p:nvPr>
            <p:ph type="title"/>
          </p:nvPr>
        </p:nvSpPr>
        <p:spPr>
          <a:xfrm>
            <a:off x="4224528" y="2276856"/>
            <a:ext cx="6766560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8"/>
          <p:cNvSpPr txBox="1"/>
          <p:nvPr>
            <p:ph idx="1" type="body"/>
          </p:nvPr>
        </p:nvSpPr>
        <p:spPr>
          <a:xfrm>
            <a:off x="4224528" y="3222752"/>
            <a:ext cx="6766560" cy="2700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238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2pPr>
            <a:lvl3pPr indent="-32385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3pPr>
            <a:lvl4pPr indent="-32385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28"/>
          <p:cNvSpPr txBox="1"/>
          <p:nvPr>
            <p:ph idx="11" type="ftr"/>
          </p:nvPr>
        </p:nvSpPr>
        <p:spPr>
          <a:xfrm>
            <a:off x="4224528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8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28"/>
          <p:cNvSpPr/>
          <p:nvPr/>
        </p:nvSpPr>
        <p:spPr>
          <a:xfrm>
            <a:off x="1" y="869"/>
            <a:ext cx="3423785" cy="3436477"/>
          </a:xfrm>
          <a:custGeom>
            <a:rect b="b" l="l" r="r" t="t"/>
            <a:pathLst>
              <a:path extrusionOk="0" h="3436477" w="3423785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">
  <p:cSld name="Summar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preencoded.png" id="100" name="Google Shape;100;p29"/>
          <p:cNvSpPr/>
          <p:nvPr/>
        </p:nvSpPr>
        <p:spPr>
          <a:xfrm>
            <a:off x="8758238" y="-14287"/>
            <a:ext cx="3433763" cy="3452812"/>
          </a:xfrm>
          <a:custGeom>
            <a:rect b="b" l="l" r="r" t="t"/>
            <a:pathLst>
              <a:path extrusionOk="0" h="3452812" w="3433763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descr="preencoded.png" id="101" name="Google Shape;101;p29"/>
          <p:cNvSpPr/>
          <p:nvPr/>
        </p:nvSpPr>
        <p:spPr>
          <a:xfrm>
            <a:off x="8758238" y="3438525"/>
            <a:ext cx="3433763" cy="3433762"/>
          </a:xfrm>
          <a:custGeom>
            <a:rect b="b" l="l" r="r" t="t"/>
            <a:pathLst>
              <a:path extrusionOk="0" h="3433762" w="3433763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descr="preencoded.png" id="102" name="Google Shape;102;p29"/>
          <p:cNvSpPr/>
          <p:nvPr/>
        </p:nvSpPr>
        <p:spPr>
          <a:xfrm flipH="1" rot="10800000">
            <a:off x="9991725" y="1247775"/>
            <a:ext cx="2200275" cy="2181225"/>
          </a:xfrm>
          <a:custGeom>
            <a:rect b="b" l="l" r="r" t="t"/>
            <a:pathLst>
              <a:path extrusionOk="0" h="2181225" w="220027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descr="preencoded.png" id="103" name="Google Shape;103;p29"/>
          <p:cNvSpPr/>
          <p:nvPr/>
        </p:nvSpPr>
        <p:spPr>
          <a:xfrm flipH="1" rot="10800000">
            <a:off x="-20086" y="4580051"/>
            <a:ext cx="2277948" cy="2277948"/>
          </a:xfrm>
          <a:custGeom>
            <a:rect b="b" l="l" r="r" t="t"/>
            <a:pathLst>
              <a:path extrusionOk="0" h="2277948" w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descr="preencoded.png" id="104" name="Google Shape;10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  <a:noFill/>
          <a:ln>
            <a:noFill/>
          </a:ln>
        </p:spPr>
      </p:pic>
      <p:sp>
        <p:nvSpPr>
          <p:cNvPr descr="preencoded.png" id="105" name="Google Shape;105;p29"/>
          <p:cNvSpPr/>
          <p:nvPr/>
        </p:nvSpPr>
        <p:spPr>
          <a:xfrm>
            <a:off x="1707959" y="5667616"/>
            <a:ext cx="775021" cy="775021"/>
          </a:xfrm>
          <a:custGeom>
            <a:rect b="b" l="l" r="r" t="t"/>
            <a:pathLst>
              <a:path extrusionOk="0" h="775021" w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06" name="Google Shape;106;p29"/>
          <p:cNvSpPr txBox="1"/>
          <p:nvPr>
            <p:ph type="title"/>
          </p:nvPr>
        </p:nvSpPr>
        <p:spPr>
          <a:xfrm>
            <a:off x="1508760" y="1883664"/>
            <a:ext cx="6766560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9"/>
          <p:cNvSpPr txBox="1"/>
          <p:nvPr>
            <p:ph idx="1" type="body"/>
          </p:nvPr>
        </p:nvSpPr>
        <p:spPr>
          <a:xfrm>
            <a:off x="1508760" y="2837688"/>
            <a:ext cx="5879592" cy="2700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238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2pPr>
            <a:lvl3pPr indent="-32385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3pPr>
            <a:lvl4pPr indent="-32385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29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" name="Google Shape;109;p29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0"/>
          <p:cNvSpPr/>
          <p:nvPr/>
        </p:nvSpPr>
        <p:spPr>
          <a:xfrm>
            <a:off x="2062836" y="686475"/>
            <a:ext cx="7774629" cy="6193018"/>
          </a:xfrm>
          <a:custGeom>
            <a:rect b="b" l="l" r="r" t="t"/>
            <a:pathLst>
              <a:path extrusionOk="0" h="6193018" w="7774629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rgbClr val="F8E7E7">
              <a:alpha val="9882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2" name="Google Shape;112;p30"/>
          <p:cNvSpPr/>
          <p:nvPr/>
        </p:nvSpPr>
        <p:spPr>
          <a:xfrm>
            <a:off x="7610252" y="1"/>
            <a:ext cx="2273668" cy="3147998"/>
          </a:xfrm>
          <a:custGeom>
            <a:rect b="b" l="l" r="r" t="t"/>
            <a:pathLst>
              <a:path extrusionOk="0" h="3147998" w="227366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3" name="Google Shape;113;p30"/>
          <p:cNvSpPr/>
          <p:nvPr/>
        </p:nvSpPr>
        <p:spPr>
          <a:xfrm>
            <a:off x="9883919" y="2"/>
            <a:ext cx="2254928" cy="3141557"/>
          </a:xfrm>
          <a:custGeom>
            <a:rect b="b" l="l" r="r" t="t"/>
            <a:pathLst>
              <a:path extrusionOk="0" h="3141557" w="2254928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4" name="Google Shape;114;p30"/>
          <p:cNvSpPr/>
          <p:nvPr/>
        </p:nvSpPr>
        <p:spPr>
          <a:xfrm>
            <a:off x="8395730" y="2"/>
            <a:ext cx="2959203" cy="2352793"/>
          </a:xfrm>
          <a:custGeom>
            <a:rect b="b" l="l" r="r" t="t"/>
            <a:pathLst>
              <a:path extrusionOk="0" h="2352793" w="295920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5" name="Google Shape;115;p30"/>
          <p:cNvSpPr/>
          <p:nvPr/>
        </p:nvSpPr>
        <p:spPr>
          <a:xfrm>
            <a:off x="1390854" y="3130662"/>
            <a:ext cx="3106248" cy="3748831"/>
          </a:xfrm>
          <a:custGeom>
            <a:rect b="b" l="l" r="r" t="t"/>
            <a:pathLst>
              <a:path extrusionOk="0" h="3748831" w="3106248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882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6" name="Google Shape;116;p30"/>
          <p:cNvSpPr/>
          <p:nvPr/>
        </p:nvSpPr>
        <p:spPr>
          <a:xfrm>
            <a:off x="0" y="3130661"/>
            <a:ext cx="1400640" cy="3748832"/>
          </a:xfrm>
          <a:custGeom>
            <a:rect b="b" l="l" r="r" t="t"/>
            <a:pathLst>
              <a:path extrusionOk="0" h="3748832" w="1400640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7" name="Google Shape;117;p30"/>
          <p:cNvSpPr txBox="1"/>
          <p:nvPr>
            <p:ph type="title"/>
          </p:nvPr>
        </p:nvSpPr>
        <p:spPr>
          <a:xfrm>
            <a:off x="2895600" y="3776472"/>
            <a:ext cx="6400800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0"/>
          <p:cNvSpPr txBox="1"/>
          <p:nvPr>
            <p:ph idx="1" type="body"/>
          </p:nvPr>
        </p:nvSpPr>
        <p:spPr>
          <a:xfrm>
            <a:off x="2895600" y="4718304"/>
            <a:ext cx="6400800" cy="512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b="1" i="0" sz="4400" u="none" cap="none" strike="noStrik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9" name="Google Shape;9;p21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docs.google.com/document/d/1IQiXnE88NOBt58-vDLtEujlCDbzjmTn1zuF88QoJb1A/edit?usp=sharing" TargetMode="External"/><Relationship Id="rId4" Type="http://schemas.openxmlformats.org/officeDocument/2006/relationships/hyperlink" Target="https://docs.google.com/document/d/1Og2etieuyaKz0faVDhuYfHulW_MMB9EeCU0R6PXkwsM/edit?usp=sharing" TargetMode="External"/><Relationship Id="rId5" Type="http://schemas.openxmlformats.org/officeDocument/2006/relationships/hyperlink" Target="https://drive.google.com/drive/folders/1pbj3tBEuAcUxhwRmtsh7FCbP07zgL6P-?usp=sharin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13.png"/><Relationship Id="rId7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2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"/>
          <p:cNvSpPr txBox="1"/>
          <p:nvPr>
            <p:ph type="ctrTitle"/>
          </p:nvPr>
        </p:nvSpPr>
        <p:spPr>
          <a:xfrm>
            <a:off x="3403092" y="1984248"/>
            <a:ext cx="5385816" cy="1225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RECOVERY BOARD</a:t>
            </a:r>
            <a:endParaRPr/>
          </a:p>
        </p:txBody>
      </p:sp>
      <p:sp>
        <p:nvSpPr>
          <p:cNvPr id="237" name="Google Shape;237;p1"/>
          <p:cNvSpPr txBox="1"/>
          <p:nvPr>
            <p:ph idx="1" type="subTitle"/>
          </p:nvPr>
        </p:nvSpPr>
        <p:spPr>
          <a:xfrm>
            <a:off x="3683952" y="3425991"/>
            <a:ext cx="4824096" cy="8017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/>
              <a:t>Kimberly Batdorf, Crystal Chidume, Sharon Wambu, Nico Caminero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0"/>
          <p:cNvSpPr txBox="1"/>
          <p:nvPr>
            <p:ph type="title"/>
          </p:nvPr>
        </p:nvSpPr>
        <p:spPr>
          <a:xfrm>
            <a:off x="701040" y="329184"/>
            <a:ext cx="7894320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TASK FLOW: MODERATE</a:t>
            </a:r>
            <a:endParaRPr/>
          </a:p>
        </p:txBody>
      </p:sp>
      <p:pic>
        <p:nvPicPr>
          <p:cNvPr descr="Diagram&#10;&#10;Description automatically generated" id="333" name="Google Shape;33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0400" y="1202609"/>
            <a:ext cx="4694662" cy="5196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1"/>
          <p:cNvSpPr txBox="1"/>
          <p:nvPr>
            <p:ph type="title"/>
          </p:nvPr>
        </p:nvSpPr>
        <p:spPr>
          <a:xfrm>
            <a:off x="701040" y="329184"/>
            <a:ext cx="7376160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TASK FLOW: COMPLEX</a:t>
            </a:r>
            <a:endParaRPr/>
          </a:p>
        </p:txBody>
      </p:sp>
      <p:pic>
        <p:nvPicPr>
          <p:cNvPr descr="Diagram&#10;&#10;Description automatically generated" id="339" name="Google Shape;33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92912" y="1233223"/>
            <a:ext cx="3653882" cy="5303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2"/>
          <p:cNvSpPr txBox="1"/>
          <p:nvPr>
            <p:ph type="title"/>
          </p:nvPr>
        </p:nvSpPr>
        <p:spPr>
          <a:xfrm>
            <a:off x="701040" y="329184"/>
            <a:ext cx="7376160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TASK FLOW: COMPLEX</a:t>
            </a:r>
            <a:endParaRPr/>
          </a:p>
        </p:txBody>
      </p:sp>
      <p:pic>
        <p:nvPicPr>
          <p:cNvPr descr="Diagram&#10;&#10;Description automatically generated" id="345" name="Google Shape;34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0900" y="1124325"/>
            <a:ext cx="5409475" cy="659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3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PARTICIPANTS</a:t>
            </a:r>
            <a:endParaRPr/>
          </a:p>
        </p:txBody>
      </p:sp>
      <p:sp>
        <p:nvSpPr>
          <p:cNvPr id="351" name="Google Shape;351;p13"/>
          <p:cNvSpPr/>
          <p:nvPr/>
        </p:nvSpPr>
        <p:spPr>
          <a:xfrm>
            <a:off x="3176239" y="2730190"/>
            <a:ext cx="2713462" cy="118017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02C8F"/>
                </a:solidFill>
                <a:latin typeface="EB Garamond"/>
                <a:ea typeface="EB Garamond"/>
                <a:cs typeface="EB Garamond"/>
                <a:sym typeface="EB Garamond"/>
              </a:rPr>
              <a:t>John</a:t>
            </a:r>
            <a:endParaRPr/>
          </a:p>
        </p:txBody>
      </p:sp>
      <p:sp>
        <p:nvSpPr>
          <p:cNvPr id="352" name="Google Shape;352;p13"/>
          <p:cNvSpPr/>
          <p:nvPr/>
        </p:nvSpPr>
        <p:spPr>
          <a:xfrm>
            <a:off x="3189017" y="3913848"/>
            <a:ext cx="2704169" cy="2509023"/>
          </a:xfrm>
          <a:prstGeom prst="rect">
            <a:avLst/>
          </a:prstGeom>
          <a:gradFill>
            <a:gsLst>
              <a:gs pos="0">
                <a:srgbClr val="DCE6F5"/>
              </a:gs>
              <a:gs pos="50000">
                <a:srgbClr val="CEDCF1"/>
              </a:gs>
              <a:gs pos="100000">
                <a:srgbClr val="C6D8F1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02C8F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202C8F"/>
                </a:solidFill>
                <a:latin typeface="EB Garamond"/>
                <a:ea typeface="EB Garamond"/>
                <a:cs typeface="EB Garamond"/>
                <a:sym typeface="EB Garamond"/>
              </a:rPr>
              <a:t>Current Stanford student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02C8F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202C8F"/>
                </a:solidFill>
                <a:latin typeface="EB Garamond"/>
                <a:ea typeface="EB Garamond"/>
                <a:cs typeface="EB Garamond"/>
                <a:sym typeface="EB Garamond"/>
              </a:rPr>
              <a:t>Responded to message through dorm chat</a:t>
            </a:r>
            <a:endParaRPr/>
          </a:p>
        </p:txBody>
      </p:sp>
      <p:sp>
        <p:nvSpPr>
          <p:cNvPr id="353" name="Google Shape;353;p13"/>
          <p:cNvSpPr/>
          <p:nvPr/>
        </p:nvSpPr>
        <p:spPr>
          <a:xfrm>
            <a:off x="6307873" y="2730190"/>
            <a:ext cx="2713462" cy="118017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02C8F"/>
                </a:solidFill>
                <a:latin typeface="EB Garamond"/>
                <a:ea typeface="EB Garamond"/>
                <a:cs typeface="EB Garamond"/>
                <a:sym typeface="EB Garamond"/>
              </a:rPr>
              <a:t>Sarah</a:t>
            </a:r>
            <a:endParaRPr/>
          </a:p>
        </p:txBody>
      </p:sp>
      <p:sp>
        <p:nvSpPr>
          <p:cNvPr id="354" name="Google Shape;354;p13"/>
          <p:cNvSpPr/>
          <p:nvPr/>
        </p:nvSpPr>
        <p:spPr>
          <a:xfrm>
            <a:off x="6320651" y="3913848"/>
            <a:ext cx="2704169" cy="2509023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B295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02C8F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202C8F"/>
                </a:solidFill>
                <a:latin typeface="EB Garamond"/>
                <a:ea typeface="EB Garamond"/>
                <a:cs typeface="EB Garamond"/>
                <a:sym typeface="EB Garamond"/>
              </a:rPr>
              <a:t>A resident of the Bay area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02C8F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202C8F"/>
                </a:solidFill>
                <a:latin typeface="EB Garamond"/>
                <a:ea typeface="EB Garamond"/>
                <a:cs typeface="EB Garamond"/>
                <a:sym typeface="EB Garamond"/>
              </a:rPr>
              <a:t>Contacted through Facebook messenger</a:t>
            </a:r>
            <a:endParaRPr/>
          </a:p>
        </p:txBody>
      </p:sp>
      <p:sp>
        <p:nvSpPr>
          <p:cNvPr id="355" name="Google Shape;355;p13"/>
          <p:cNvSpPr/>
          <p:nvPr/>
        </p:nvSpPr>
        <p:spPr>
          <a:xfrm>
            <a:off x="9327995" y="2730190"/>
            <a:ext cx="2713462" cy="118017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02C8F"/>
                </a:solidFill>
                <a:latin typeface="EB Garamond"/>
                <a:ea typeface="EB Garamond"/>
                <a:cs typeface="EB Garamond"/>
                <a:sym typeface="EB Garamond"/>
              </a:rPr>
              <a:t>Jessica</a:t>
            </a:r>
            <a:endParaRPr/>
          </a:p>
        </p:txBody>
      </p:sp>
      <p:sp>
        <p:nvSpPr>
          <p:cNvPr id="356" name="Google Shape;356;p13"/>
          <p:cNvSpPr/>
          <p:nvPr/>
        </p:nvSpPr>
        <p:spPr>
          <a:xfrm>
            <a:off x="156117" y="2730190"/>
            <a:ext cx="2713462" cy="118017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02C8F"/>
                </a:solidFill>
                <a:latin typeface="EB Garamond"/>
                <a:ea typeface="EB Garamond"/>
                <a:cs typeface="EB Garamond"/>
                <a:sym typeface="EB Garamond"/>
              </a:rPr>
              <a:t>Katie</a:t>
            </a:r>
            <a:endParaRPr/>
          </a:p>
        </p:txBody>
      </p:sp>
      <p:sp>
        <p:nvSpPr>
          <p:cNvPr id="357" name="Google Shape;357;p13"/>
          <p:cNvSpPr/>
          <p:nvPr/>
        </p:nvSpPr>
        <p:spPr>
          <a:xfrm>
            <a:off x="159602" y="3913848"/>
            <a:ext cx="2704169" cy="2509023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B295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02C8F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202C8F"/>
                </a:solidFill>
                <a:latin typeface="EB Garamond"/>
                <a:ea typeface="EB Garamond"/>
                <a:cs typeface="EB Garamond"/>
                <a:sym typeface="EB Garamond"/>
              </a:rPr>
              <a:t>Current Berkeley student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02C8F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202C8F"/>
                </a:solidFill>
                <a:latin typeface="EB Garamond"/>
                <a:ea typeface="EB Garamond"/>
                <a:cs typeface="EB Garamond"/>
                <a:sym typeface="EB Garamond"/>
              </a:rPr>
              <a:t>Responded to a Reddit post</a:t>
            </a:r>
            <a:endParaRPr/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202C8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58" name="Google Shape;358;p13"/>
          <p:cNvSpPr/>
          <p:nvPr/>
        </p:nvSpPr>
        <p:spPr>
          <a:xfrm>
            <a:off x="9340773" y="3913848"/>
            <a:ext cx="2704169" cy="2509023"/>
          </a:xfrm>
          <a:prstGeom prst="rect">
            <a:avLst/>
          </a:prstGeom>
          <a:gradFill>
            <a:gsLst>
              <a:gs pos="0">
                <a:srgbClr val="DCE6F5"/>
              </a:gs>
              <a:gs pos="50000">
                <a:srgbClr val="CEDCF1"/>
              </a:gs>
              <a:gs pos="100000">
                <a:srgbClr val="C6D8F1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02C8F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202C8F"/>
                </a:solidFill>
                <a:latin typeface="EB Garamond"/>
                <a:ea typeface="EB Garamond"/>
                <a:cs typeface="EB Garamond"/>
                <a:sym typeface="EB Garamond"/>
              </a:rPr>
              <a:t>College student living in San Jose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02C8F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202C8F"/>
                </a:solidFill>
                <a:latin typeface="EB Garamond"/>
                <a:ea typeface="EB Garamond"/>
                <a:cs typeface="EB Garamond"/>
                <a:sym typeface="EB Garamond"/>
              </a:rPr>
              <a:t>Word-of-mouth, a sister of a friend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4"/>
          <p:cNvSpPr txBox="1"/>
          <p:nvPr>
            <p:ph type="title"/>
          </p:nvPr>
        </p:nvSpPr>
        <p:spPr>
          <a:xfrm>
            <a:off x="3390900" y="1472258"/>
            <a:ext cx="5410200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TESTING METHODOLOGY</a:t>
            </a:r>
            <a:endParaRPr/>
          </a:p>
        </p:txBody>
      </p:sp>
      <p:sp>
        <p:nvSpPr>
          <p:cNvPr id="364" name="Google Shape;364;p14"/>
          <p:cNvSpPr txBox="1"/>
          <p:nvPr>
            <p:ph idx="1" type="body"/>
          </p:nvPr>
        </p:nvSpPr>
        <p:spPr>
          <a:xfrm>
            <a:off x="2842260" y="3203225"/>
            <a:ext cx="6507480" cy="35905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-US"/>
              <a:t>Team rolls</a:t>
            </a:r>
            <a:endParaRPr/>
          </a:p>
          <a:p>
            <a:pPr indent="-342900" lvl="1" marL="8001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2C8F"/>
              </a:buClr>
              <a:buSzPts val="2000"/>
              <a:buChar char="•"/>
            </a:pPr>
            <a:r>
              <a:rPr lang="en-US">
                <a:solidFill>
                  <a:srgbClr val="1F2C8F"/>
                </a:solidFill>
              </a:rPr>
              <a:t>Computer: Nico</a:t>
            </a:r>
            <a:endParaRPr/>
          </a:p>
          <a:p>
            <a:pPr indent="-342900" lvl="1" marL="8001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2C8F"/>
              </a:buClr>
              <a:buSzPts val="2000"/>
              <a:buChar char="•"/>
            </a:pPr>
            <a:r>
              <a:rPr lang="en-US">
                <a:solidFill>
                  <a:srgbClr val="1F2C8F"/>
                </a:solidFill>
              </a:rPr>
              <a:t>Facilitator: Sharon</a:t>
            </a:r>
            <a:endParaRPr/>
          </a:p>
          <a:p>
            <a:pPr indent="-342900" lvl="1" marL="8001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2C8F"/>
              </a:buClr>
              <a:buSzPts val="2000"/>
              <a:buChar char="•"/>
            </a:pPr>
            <a:r>
              <a:rPr lang="en-US">
                <a:solidFill>
                  <a:srgbClr val="1F2C8F"/>
                </a:solidFill>
              </a:rPr>
              <a:t>Greeter: Kimberly</a:t>
            </a:r>
            <a:endParaRPr/>
          </a:p>
          <a:p>
            <a:pPr indent="-342900" lvl="1" marL="8001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2C8F"/>
              </a:buClr>
              <a:buSzPts val="2000"/>
              <a:buChar char="•"/>
            </a:pPr>
            <a:r>
              <a:rPr lang="en-US">
                <a:solidFill>
                  <a:srgbClr val="1F2C8F"/>
                </a:solidFill>
              </a:rPr>
              <a:t>Observer/Note-taker: Crystal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C8F"/>
              </a:buClr>
              <a:buSzPts val="2400"/>
              <a:buChar char="•"/>
            </a:pPr>
            <a:r>
              <a:rPr lang="en-US">
                <a:solidFill>
                  <a:srgbClr val="1F2C8F"/>
                </a:solidFill>
              </a:rPr>
              <a:t>Usability goals and measurements</a:t>
            </a:r>
            <a:endParaRPr/>
          </a:p>
          <a:p>
            <a:pPr indent="-342900" lvl="1" marL="8001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2C8F"/>
              </a:buClr>
              <a:buSzPts val="2000"/>
              <a:buChar char="•"/>
            </a:pPr>
            <a:r>
              <a:rPr lang="en-US">
                <a:solidFill>
                  <a:srgbClr val="1F2C8F"/>
                </a:solidFill>
              </a:rPr>
              <a:t>Seamless navigation while completing tasks</a:t>
            </a:r>
            <a:endParaRPr/>
          </a:p>
          <a:p>
            <a:pPr indent="-342900" lvl="1" marL="8001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2C8F"/>
              </a:buClr>
              <a:buSzPts val="2000"/>
              <a:buChar char="•"/>
            </a:pPr>
            <a:r>
              <a:rPr lang="en-US">
                <a:solidFill>
                  <a:srgbClr val="1F2C8F"/>
                </a:solidFill>
              </a:rPr>
              <a:t>Understanding of all possible interactions</a:t>
            </a:r>
            <a:endParaRPr/>
          </a:p>
        </p:txBody>
      </p:sp>
      <p:pic>
        <p:nvPicPr>
          <p:cNvPr descr="Letter, calendar&#10;&#10;Description automatically generated" id="365" name="Google Shape;36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13041" y="4202152"/>
            <a:ext cx="1888274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table, person, indoor&#10;&#10;Description automatically generated" id="366" name="Google Shape;36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01668" y="3292326"/>
            <a:ext cx="1999787" cy="26615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367" name="Google Shape;367;p14"/>
          <p:cNvPicPr preferRelativeResize="0"/>
          <p:nvPr/>
        </p:nvPicPr>
        <p:blipFill rotWithShape="1">
          <a:blip r:embed="rId5">
            <a:alphaModFix/>
          </a:blip>
          <a:srcRect b="6111" l="21111" r="11318" t="20000"/>
          <a:stretch/>
        </p:blipFill>
        <p:spPr>
          <a:xfrm>
            <a:off x="426720" y="457200"/>
            <a:ext cx="1853568" cy="2026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5"/>
          <p:cNvSpPr txBox="1"/>
          <p:nvPr>
            <p:ph type="title"/>
          </p:nvPr>
        </p:nvSpPr>
        <p:spPr>
          <a:xfrm>
            <a:off x="839788" y="986883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5234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 Black"/>
              <a:buNone/>
            </a:pPr>
            <a:r>
              <a:rPr lang="en-US"/>
              <a:t>TESTING RESULTS</a:t>
            </a:r>
            <a:endParaRPr/>
          </a:p>
        </p:txBody>
      </p:sp>
      <p:grpSp>
        <p:nvGrpSpPr>
          <p:cNvPr id="373" name="Google Shape;373;p15"/>
          <p:cNvGrpSpPr/>
          <p:nvPr/>
        </p:nvGrpSpPr>
        <p:grpSpPr>
          <a:xfrm>
            <a:off x="5183188" y="1118797"/>
            <a:ext cx="6172199" cy="4610879"/>
            <a:chOff x="0" y="131372"/>
            <a:chExt cx="6172199" cy="4610879"/>
          </a:xfrm>
        </p:grpSpPr>
        <p:sp>
          <p:nvSpPr>
            <p:cNvPr id="374" name="Google Shape;374;p15"/>
            <p:cNvSpPr/>
            <p:nvPr/>
          </p:nvSpPr>
          <p:spPr>
            <a:xfrm>
              <a:off x="0" y="131372"/>
              <a:ext cx="6172199" cy="730079"/>
            </a:xfrm>
            <a:prstGeom prst="roundRect">
              <a:avLst>
                <a:gd fmla="val 16667" name="adj"/>
              </a:avLst>
            </a:prstGeom>
            <a:solidFill>
              <a:srgbClr val="AAC3E7"/>
            </a:solidFill>
            <a:ln cap="flat" cmpd="sng" w="12700">
              <a:solidFill>
                <a:srgbClr val="FBFAF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5"/>
            <p:cNvSpPr txBox="1"/>
            <p:nvPr/>
          </p:nvSpPr>
          <p:spPr>
            <a:xfrm>
              <a:off x="35640" y="167012"/>
              <a:ext cx="6100919" cy="658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EB Garamond"/>
                <a:buNone/>
              </a:pPr>
              <a:r>
                <a:rPr lang="en-US" sz="16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Overall: most tasks were completed but there was a fair amount of hesitancy</a:t>
              </a: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0" y="907532"/>
              <a:ext cx="6172199" cy="730079"/>
            </a:xfrm>
            <a:prstGeom prst="roundRect">
              <a:avLst>
                <a:gd fmla="val 16667" name="adj"/>
              </a:avLst>
            </a:prstGeom>
            <a:solidFill>
              <a:srgbClr val="AAC3E7"/>
            </a:solidFill>
            <a:ln cap="flat" cmpd="sng" w="12700">
              <a:solidFill>
                <a:srgbClr val="FBFAF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5"/>
            <p:cNvSpPr txBox="1"/>
            <p:nvPr/>
          </p:nvSpPr>
          <p:spPr>
            <a:xfrm>
              <a:off x="35640" y="943172"/>
              <a:ext cx="6100919" cy="658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EB Garamond"/>
                <a:buNone/>
              </a:pPr>
              <a:r>
                <a:rPr lang="en-US" sz="16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Need clearer and more distinct iconography</a:t>
              </a: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0" y="1683692"/>
              <a:ext cx="6172199" cy="730079"/>
            </a:xfrm>
            <a:prstGeom prst="roundRect">
              <a:avLst>
                <a:gd fmla="val 16667" name="adj"/>
              </a:avLst>
            </a:prstGeom>
            <a:solidFill>
              <a:srgbClr val="AAC3E7"/>
            </a:solidFill>
            <a:ln cap="flat" cmpd="sng" w="12700">
              <a:solidFill>
                <a:srgbClr val="FBFAF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5"/>
            <p:cNvSpPr txBox="1"/>
            <p:nvPr/>
          </p:nvSpPr>
          <p:spPr>
            <a:xfrm>
              <a:off x="35640" y="1719332"/>
              <a:ext cx="6100919" cy="658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EB Garamond"/>
                <a:buNone/>
              </a:pPr>
              <a:r>
                <a:rPr b="0" lang="en-US" sz="16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Benefit from more eye-catching element</a:t>
              </a: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0" y="2459852"/>
              <a:ext cx="6172199" cy="730079"/>
            </a:xfrm>
            <a:prstGeom prst="roundRect">
              <a:avLst>
                <a:gd fmla="val 16667" name="adj"/>
              </a:avLst>
            </a:prstGeom>
            <a:solidFill>
              <a:srgbClr val="AAC3E7"/>
            </a:solidFill>
            <a:ln cap="flat" cmpd="sng" w="12700">
              <a:solidFill>
                <a:srgbClr val="FBFAF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5"/>
            <p:cNvSpPr txBox="1"/>
            <p:nvPr/>
          </p:nvSpPr>
          <p:spPr>
            <a:xfrm>
              <a:off x="35640" y="2495492"/>
              <a:ext cx="6100919" cy="658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EB Garamond"/>
                <a:buNone/>
              </a:pPr>
              <a:r>
                <a:rPr b="0" lang="en-US" sz="16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Testers felt bad for computer</a:t>
              </a: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0" y="3236012"/>
              <a:ext cx="6172199" cy="730079"/>
            </a:xfrm>
            <a:prstGeom prst="roundRect">
              <a:avLst>
                <a:gd fmla="val 16667" name="adj"/>
              </a:avLst>
            </a:prstGeom>
            <a:solidFill>
              <a:srgbClr val="AAC3E7"/>
            </a:solidFill>
            <a:ln cap="flat" cmpd="sng" w="12700">
              <a:solidFill>
                <a:srgbClr val="FBFAF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5"/>
            <p:cNvSpPr txBox="1"/>
            <p:nvPr/>
          </p:nvSpPr>
          <p:spPr>
            <a:xfrm>
              <a:off x="35640" y="3271652"/>
              <a:ext cx="6100919" cy="658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EB Garamond"/>
                <a:buNone/>
              </a:pPr>
              <a:r>
                <a:rPr lang="en-US" sz="16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Users confused between online community and IRL support system</a:t>
              </a:r>
              <a:endParaRPr/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0" y="4012172"/>
              <a:ext cx="6172199" cy="730079"/>
            </a:xfrm>
            <a:prstGeom prst="roundRect">
              <a:avLst>
                <a:gd fmla="val 16667" name="adj"/>
              </a:avLst>
            </a:prstGeom>
            <a:solidFill>
              <a:srgbClr val="AAC3E7"/>
            </a:solidFill>
            <a:ln cap="flat" cmpd="sng" w="12700">
              <a:solidFill>
                <a:srgbClr val="FBFAF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5"/>
            <p:cNvSpPr txBox="1"/>
            <p:nvPr/>
          </p:nvSpPr>
          <p:spPr>
            <a:xfrm>
              <a:off x="35640" y="4047812"/>
              <a:ext cx="6100919" cy="658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EB Garamond"/>
                <a:buNone/>
              </a:pPr>
              <a:r>
                <a:rPr lang="en-US" sz="16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Accomplished our usability goals fairly well</a:t>
              </a:r>
              <a:endParaRPr sz="1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pic>
        <p:nvPicPr>
          <p:cNvPr descr="Icon&#10;&#10;Description automatically generated" id="386" name="Google Shape;386;p15"/>
          <p:cNvPicPr preferRelativeResize="0"/>
          <p:nvPr/>
        </p:nvPicPr>
        <p:blipFill rotWithShape="1">
          <a:blip r:embed="rId3">
            <a:alphaModFix/>
          </a:blip>
          <a:srcRect b="16610" l="12203" r="11186" t="17626"/>
          <a:stretch/>
        </p:blipFill>
        <p:spPr>
          <a:xfrm>
            <a:off x="1286108" y="2837986"/>
            <a:ext cx="3030842" cy="2612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 txBox="1"/>
          <p:nvPr>
            <p:ph type="title"/>
          </p:nvPr>
        </p:nvSpPr>
        <p:spPr>
          <a:xfrm>
            <a:off x="839788" y="986883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5234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 Black"/>
              <a:buNone/>
            </a:pPr>
            <a:r>
              <a:rPr lang="en-US"/>
              <a:t>TESTING RESULTS</a:t>
            </a:r>
            <a:endParaRPr/>
          </a:p>
        </p:txBody>
      </p:sp>
      <p:grpSp>
        <p:nvGrpSpPr>
          <p:cNvPr id="392" name="Google Shape;392;p16"/>
          <p:cNvGrpSpPr/>
          <p:nvPr/>
        </p:nvGrpSpPr>
        <p:grpSpPr>
          <a:xfrm>
            <a:off x="5183188" y="1213162"/>
            <a:ext cx="6172199" cy="4422149"/>
            <a:chOff x="0" y="225737"/>
            <a:chExt cx="6172199" cy="4422149"/>
          </a:xfrm>
        </p:grpSpPr>
        <p:sp>
          <p:nvSpPr>
            <p:cNvPr id="393" name="Google Shape;393;p16"/>
            <p:cNvSpPr/>
            <p:nvPr/>
          </p:nvSpPr>
          <p:spPr>
            <a:xfrm>
              <a:off x="0" y="225737"/>
              <a:ext cx="6172199" cy="1414529"/>
            </a:xfrm>
            <a:prstGeom prst="roundRect">
              <a:avLst>
                <a:gd fmla="val 16667" name="adj"/>
              </a:avLst>
            </a:prstGeom>
            <a:solidFill>
              <a:srgbClr val="AAC3E7"/>
            </a:solidFill>
            <a:ln cap="flat" cmpd="sng" w="12700">
              <a:solidFill>
                <a:srgbClr val="FBFAF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6"/>
            <p:cNvSpPr txBox="1"/>
            <p:nvPr/>
          </p:nvSpPr>
          <p:spPr>
            <a:xfrm>
              <a:off x="69052" y="294789"/>
              <a:ext cx="6034095" cy="127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EB Garamond"/>
                <a:buNone/>
              </a:pPr>
              <a:r>
                <a:rPr lang="en-US" sz="31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4/4 participants succeeded at logging symptoms</a:t>
              </a: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0" y="1729547"/>
              <a:ext cx="6172199" cy="1414529"/>
            </a:xfrm>
            <a:prstGeom prst="roundRect">
              <a:avLst>
                <a:gd fmla="val 16667" name="adj"/>
              </a:avLst>
            </a:prstGeom>
            <a:solidFill>
              <a:srgbClr val="AAC3E7"/>
            </a:solidFill>
            <a:ln cap="flat" cmpd="sng" w="12700">
              <a:solidFill>
                <a:srgbClr val="FBFAF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6"/>
            <p:cNvSpPr txBox="1"/>
            <p:nvPr/>
          </p:nvSpPr>
          <p:spPr>
            <a:xfrm>
              <a:off x="69052" y="1798599"/>
              <a:ext cx="6034095" cy="127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EB Garamond"/>
                <a:buNone/>
              </a:pPr>
              <a:r>
                <a:rPr b="0" lang="en-US" sz="31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4/4 participants succeeded at viewing analytics</a:t>
              </a:r>
              <a:endParaRPr b="0" sz="31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0" y="3233357"/>
              <a:ext cx="6172199" cy="1414529"/>
            </a:xfrm>
            <a:prstGeom prst="roundRect">
              <a:avLst>
                <a:gd fmla="val 16667" name="adj"/>
              </a:avLst>
            </a:prstGeom>
            <a:solidFill>
              <a:srgbClr val="AAC3E7"/>
            </a:solidFill>
            <a:ln cap="flat" cmpd="sng" w="12700">
              <a:solidFill>
                <a:srgbClr val="FBFAF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6"/>
            <p:cNvSpPr txBox="1"/>
            <p:nvPr/>
          </p:nvSpPr>
          <p:spPr>
            <a:xfrm>
              <a:off x="69052" y="3302409"/>
              <a:ext cx="6034095" cy="127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EB Garamond"/>
                <a:buNone/>
              </a:pPr>
              <a:r>
                <a:rPr b="0" lang="en-US" sz="31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3/4 participants failed when trying to share with personal community</a:t>
              </a:r>
              <a:r>
                <a:rPr lang="en-US" sz="31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 </a:t>
              </a:r>
              <a:endParaRPr/>
            </a:p>
          </p:txBody>
        </p:sp>
      </p:grpSp>
      <p:pic>
        <p:nvPicPr>
          <p:cNvPr descr="Icon&#10;&#10;Description automatically generated" id="399" name="Google Shape;399;p16"/>
          <p:cNvPicPr preferRelativeResize="0"/>
          <p:nvPr/>
        </p:nvPicPr>
        <p:blipFill rotWithShape="1">
          <a:blip r:embed="rId3">
            <a:alphaModFix/>
          </a:blip>
          <a:srcRect b="16610" l="12203" r="11186" t="17626"/>
          <a:stretch/>
        </p:blipFill>
        <p:spPr>
          <a:xfrm>
            <a:off x="1286108" y="2837986"/>
            <a:ext cx="3030842" cy="2612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7"/>
          <p:cNvSpPr txBox="1"/>
          <p:nvPr>
            <p:ph type="title"/>
          </p:nvPr>
        </p:nvSpPr>
        <p:spPr>
          <a:xfrm>
            <a:off x="3986784" y="1243584"/>
            <a:ext cx="8165592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DISCUSSION</a:t>
            </a:r>
            <a:endParaRPr/>
          </a:p>
        </p:txBody>
      </p:sp>
      <p:sp>
        <p:nvSpPr>
          <p:cNvPr id="405" name="Google Shape;405;p17"/>
          <p:cNvSpPr txBox="1"/>
          <p:nvPr>
            <p:ph idx="1" type="body"/>
          </p:nvPr>
        </p:nvSpPr>
        <p:spPr>
          <a:xfrm>
            <a:off x="3685032" y="2255520"/>
            <a:ext cx="4884928" cy="4306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7345" lvl="0" marL="34734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-US" sz="2400"/>
              <a:t>"Social media for people with concussions?"</a:t>
            </a:r>
            <a:endParaRPr/>
          </a:p>
          <a:p>
            <a:pPr indent="-347345" lvl="0" marL="347345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-US" sz="2400"/>
              <a:t>Icons and language throughout app were a bit confusing</a:t>
            </a:r>
            <a:endParaRPr/>
          </a:p>
          <a:p>
            <a:pPr indent="-347345" lvl="0" marL="347345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-US" sz="2400"/>
              <a:t>Test doesn't reveal</a:t>
            </a:r>
            <a:endParaRPr/>
          </a:p>
          <a:p>
            <a:pPr indent="-347344" lvl="1" marL="685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•"/>
            </a:pPr>
            <a:r>
              <a:rPr lang="en-US" sz="2200"/>
              <a:t>emotional effects of the app</a:t>
            </a:r>
            <a:endParaRPr/>
          </a:p>
          <a:p>
            <a:pPr indent="-347344" lvl="1" marL="685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•"/>
            </a:pPr>
            <a:r>
              <a:rPr lang="en-US" sz="2200"/>
              <a:t>impacts of using app on regular basis when concussed</a:t>
            </a:r>
            <a:endParaRPr/>
          </a:p>
          <a:p>
            <a:pPr indent="-194945" lvl="0" marL="347345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 sz="2400"/>
          </a:p>
          <a:p>
            <a:pPr indent="-194945" lvl="0" marL="347345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descr="Diagram&#10;&#10;Description automatically generated" id="406" name="Google Shape;406;p17"/>
          <p:cNvPicPr preferRelativeResize="0"/>
          <p:nvPr/>
        </p:nvPicPr>
        <p:blipFill rotWithShape="1">
          <a:blip r:embed="rId3">
            <a:alphaModFix/>
          </a:blip>
          <a:srcRect b="18305" l="17568" r="19932" t="16271"/>
          <a:stretch/>
        </p:blipFill>
        <p:spPr>
          <a:xfrm>
            <a:off x="8840675" y="3379252"/>
            <a:ext cx="2843393" cy="2969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8"/>
          <p:cNvSpPr txBox="1"/>
          <p:nvPr>
            <p:ph type="title"/>
          </p:nvPr>
        </p:nvSpPr>
        <p:spPr>
          <a:xfrm>
            <a:off x="3986784" y="1243584"/>
            <a:ext cx="8165592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412" name="Google Shape;412;p18"/>
          <p:cNvSpPr txBox="1"/>
          <p:nvPr>
            <p:ph idx="1" type="body"/>
          </p:nvPr>
        </p:nvSpPr>
        <p:spPr>
          <a:xfrm>
            <a:off x="3685032" y="2255520"/>
            <a:ext cx="8329168" cy="4306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7345" lvl="0" marL="34734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-US" sz="2400"/>
              <a:t>Connecting with others in a meaningful way via advice columns/forums</a:t>
            </a:r>
            <a:endParaRPr sz="2400"/>
          </a:p>
          <a:p>
            <a:pPr indent="-347344" lvl="1" marL="685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•"/>
            </a:pPr>
            <a:r>
              <a:rPr lang="en-US" sz="2200"/>
              <a:t>As opposed to feeling like social media </a:t>
            </a:r>
            <a:endParaRPr/>
          </a:p>
          <a:p>
            <a:pPr indent="-347345" lvl="0" marL="347345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-US" sz="2400"/>
              <a:t>Adopting consistent language</a:t>
            </a:r>
            <a:endParaRPr/>
          </a:p>
          <a:p>
            <a:pPr indent="-347345" lvl="0" marL="347345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-US" sz="2400"/>
              <a:t>Implementing future prototypes in "dark mode"</a:t>
            </a:r>
            <a:endParaRPr/>
          </a:p>
          <a:p>
            <a:pPr indent="-347345" lvl="0" marL="347345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-US" sz="2400"/>
              <a:t>Allowing for voice memos as a form of journaling </a:t>
            </a:r>
            <a:endParaRPr/>
          </a:p>
          <a:p>
            <a:pPr indent="-347345" lvl="0" marL="347345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-US" sz="2400"/>
              <a:t>Exploring navigating the app via speech </a:t>
            </a:r>
            <a:endParaRPr/>
          </a:p>
          <a:p>
            <a:pPr indent="-194945" lvl="0" marL="347345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 sz="2400"/>
          </a:p>
          <a:p>
            <a:pPr indent="-194945" lvl="0" marL="347345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descr="Icon&#10;&#10;Description automatically generated" id="413" name="Google Shape;413;p18"/>
          <p:cNvPicPr preferRelativeResize="0"/>
          <p:nvPr/>
        </p:nvPicPr>
        <p:blipFill rotWithShape="1">
          <a:blip r:embed="rId3">
            <a:alphaModFix/>
          </a:blip>
          <a:srcRect b="23649" l="31863" r="30168" t="32094"/>
          <a:stretch/>
        </p:blipFill>
        <p:spPr>
          <a:xfrm rot="3420000">
            <a:off x="9667735" y="5185317"/>
            <a:ext cx="1041490" cy="1214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414" name="Google Shape;414;p18"/>
          <p:cNvPicPr preferRelativeResize="0"/>
          <p:nvPr/>
        </p:nvPicPr>
        <p:blipFill rotWithShape="1">
          <a:blip r:embed="rId3">
            <a:alphaModFix/>
          </a:blip>
          <a:srcRect b="23649" l="31863" r="30168" t="32094"/>
          <a:stretch/>
        </p:blipFill>
        <p:spPr>
          <a:xfrm rot="2700000">
            <a:off x="10708515" y="4544122"/>
            <a:ext cx="1041490" cy="1214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415" name="Google Shape;415;p18"/>
          <p:cNvPicPr preferRelativeResize="0"/>
          <p:nvPr/>
        </p:nvPicPr>
        <p:blipFill rotWithShape="1">
          <a:blip r:embed="rId3">
            <a:alphaModFix/>
          </a:blip>
          <a:srcRect b="23649" l="31863" r="30168" t="32094"/>
          <a:stretch/>
        </p:blipFill>
        <p:spPr>
          <a:xfrm rot="5400000">
            <a:off x="8413223" y="5436220"/>
            <a:ext cx="1041490" cy="1214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9"/>
          <p:cNvSpPr txBox="1"/>
          <p:nvPr>
            <p:ph type="ctrTitle"/>
          </p:nvPr>
        </p:nvSpPr>
        <p:spPr>
          <a:xfrm>
            <a:off x="1527048" y="1975104"/>
            <a:ext cx="4169664" cy="667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THANK YOU!</a:t>
            </a:r>
            <a:endParaRPr/>
          </a:p>
        </p:txBody>
      </p:sp>
      <p:sp>
        <p:nvSpPr>
          <p:cNvPr id="421" name="Google Shape;421;p19"/>
          <p:cNvSpPr txBox="1"/>
          <p:nvPr>
            <p:ph idx="1" type="subTitle"/>
          </p:nvPr>
        </p:nvSpPr>
        <p:spPr>
          <a:xfrm>
            <a:off x="1545336" y="2846832"/>
            <a:ext cx="4169664" cy="21762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/>
              <a:t>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"/>
          <p:cNvSpPr txBox="1"/>
          <p:nvPr>
            <p:ph type="title"/>
          </p:nvPr>
        </p:nvSpPr>
        <p:spPr>
          <a:xfrm>
            <a:off x="758952" y="80467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VALUES</a:t>
            </a:r>
            <a:endParaRPr/>
          </a:p>
        </p:txBody>
      </p:sp>
      <p:grpSp>
        <p:nvGrpSpPr>
          <p:cNvPr id="243" name="Google Shape;243;p2"/>
          <p:cNvGrpSpPr/>
          <p:nvPr/>
        </p:nvGrpSpPr>
        <p:grpSpPr>
          <a:xfrm>
            <a:off x="531876" y="1798320"/>
            <a:ext cx="11119102" cy="4434840"/>
            <a:chOff x="0" y="0"/>
            <a:chExt cx="11119102" cy="4434840"/>
          </a:xfrm>
        </p:grpSpPr>
        <p:sp>
          <p:nvSpPr>
            <p:cNvPr id="244" name="Google Shape;244;p2"/>
            <p:cNvSpPr/>
            <p:nvPr/>
          </p:nvSpPr>
          <p:spPr>
            <a:xfrm>
              <a:off x="0" y="0"/>
              <a:ext cx="3474719" cy="4434840"/>
            </a:xfrm>
            <a:prstGeom prst="rect">
              <a:avLst/>
            </a:prstGeom>
            <a:solidFill>
              <a:srgbClr val="FBEAEA">
                <a:alpha val="89803"/>
              </a:srgbClr>
            </a:solidFill>
            <a:ln cap="flat" cmpd="sng" w="9525">
              <a:solidFill>
                <a:srgbClr val="FBEAEA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"/>
            <p:cNvSpPr txBox="1"/>
            <p:nvPr/>
          </p:nvSpPr>
          <p:spPr>
            <a:xfrm>
              <a:off x="0" y="1685239"/>
              <a:ext cx="3474719" cy="26609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0200" lIns="270900" spcFirstLastPara="1" rIns="270900" wrap="square" tIns="3302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EB Garamond"/>
                <a:buNone/>
              </a:pPr>
              <a:r>
                <a:rPr lang="en-US" sz="2600">
                  <a:solidFill>
                    <a:schemeClr val="dk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Empower people who are recovering from concussions</a:t>
              </a: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072133" y="443483"/>
              <a:ext cx="1330452" cy="1330452"/>
            </a:xfrm>
            <a:prstGeom prst="ellipse">
              <a:avLst/>
            </a:prstGeom>
            <a:gradFill>
              <a:gsLst>
                <a:gs pos="0">
                  <a:srgbClr val="F6D6D7"/>
                </a:gs>
                <a:gs pos="50000">
                  <a:srgbClr val="F5CBCC"/>
                </a:gs>
                <a:gs pos="100000">
                  <a:srgbClr val="DCAFB0"/>
                </a:gs>
              </a:gsLst>
              <a:lin ang="5400000" scaled="0"/>
            </a:gradFill>
            <a:ln cap="flat" cmpd="sng" w="9525">
              <a:solidFill>
                <a:srgbClr val="F4CDCE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"/>
            <p:cNvSpPr txBox="1"/>
            <p:nvPr/>
          </p:nvSpPr>
          <p:spPr>
            <a:xfrm>
              <a:off x="1266973" y="638323"/>
              <a:ext cx="940772" cy="9407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03725" spcFirstLastPara="1" rIns="103725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EB Garamond"/>
                <a:buNone/>
              </a:pPr>
              <a:r>
                <a:rPr lang="en-US" sz="48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1</a:t>
              </a: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0" y="4434768"/>
              <a:ext cx="3474719" cy="72"/>
            </a:xfrm>
            <a:prstGeom prst="rect">
              <a:avLst/>
            </a:prstGeom>
            <a:gradFill>
              <a:gsLst>
                <a:gs pos="0">
                  <a:srgbClr val="F6D6D7"/>
                </a:gs>
                <a:gs pos="50000">
                  <a:srgbClr val="F5CBCC"/>
                </a:gs>
                <a:gs pos="100000">
                  <a:srgbClr val="DCAFB0"/>
                </a:gs>
              </a:gsLst>
              <a:lin ang="5400000" scaled="0"/>
            </a:gradFill>
            <a:ln cap="flat" cmpd="sng" w="9525">
              <a:solidFill>
                <a:srgbClr val="F4CDCE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3822191" y="0"/>
              <a:ext cx="3474719" cy="4434840"/>
            </a:xfrm>
            <a:prstGeom prst="rect">
              <a:avLst/>
            </a:prstGeom>
            <a:solidFill>
              <a:srgbClr val="FBEAEA">
                <a:alpha val="89803"/>
              </a:srgbClr>
            </a:solidFill>
            <a:ln cap="flat" cmpd="sng" w="9525">
              <a:solidFill>
                <a:srgbClr val="FBEAEA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"/>
            <p:cNvSpPr txBox="1"/>
            <p:nvPr/>
          </p:nvSpPr>
          <p:spPr>
            <a:xfrm>
              <a:off x="3822191" y="1685239"/>
              <a:ext cx="3474719" cy="26609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0200" lIns="270900" spcFirstLastPara="1" rIns="270900" wrap="square" tIns="3302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EB Garamond"/>
                <a:buNone/>
              </a:pPr>
              <a:r>
                <a:rPr lang="en-US" sz="2600">
                  <a:solidFill>
                    <a:schemeClr val="dk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Emphasize both physical and mental health</a:t>
              </a: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894325" y="443483"/>
              <a:ext cx="1330452" cy="1330452"/>
            </a:xfrm>
            <a:prstGeom prst="ellipse">
              <a:avLst/>
            </a:prstGeom>
            <a:gradFill>
              <a:gsLst>
                <a:gs pos="0">
                  <a:srgbClr val="F6D6D7"/>
                </a:gs>
                <a:gs pos="50000">
                  <a:srgbClr val="F5CBCC"/>
                </a:gs>
                <a:gs pos="100000">
                  <a:srgbClr val="DCAFB0"/>
                </a:gs>
              </a:gsLst>
              <a:lin ang="5400000" scaled="0"/>
            </a:gradFill>
            <a:ln cap="flat" cmpd="sng" w="9525">
              <a:solidFill>
                <a:srgbClr val="F4CDCE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"/>
            <p:cNvSpPr txBox="1"/>
            <p:nvPr/>
          </p:nvSpPr>
          <p:spPr>
            <a:xfrm>
              <a:off x="5089165" y="638323"/>
              <a:ext cx="940772" cy="9407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03725" spcFirstLastPara="1" rIns="103725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EB Garamond"/>
                <a:buNone/>
              </a:pPr>
              <a:r>
                <a:rPr lang="en-US" sz="48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2</a:t>
              </a: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822191" y="4434768"/>
              <a:ext cx="3474719" cy="72"/>
            </a:xfrm>
            <a:prstGeom prst="rect">
              <a:avLst/>
            </a:prstGeom>
            <a:gradFill>
              <a:gsLst>
                <a:gs pos="0">
                  <a:srgbClr val="F6D6D7"/>
                </a:gs>
                <a:gs pos="50000">
                  <a:srgbClr val="F5CBCC"/>
                </a:gs>
                <a:gs pos="100000">
                  <a:srgbClr val="DCAFB0"/>
                </a:gs>
              </a:gsLst>
              <a:lin ang="5400000" scaled="0"/>
            </a:gradFill>
            <a:ln cap="flat" cmpd="sng" w="9525">
              <a:solidFill>
                <a:srgbClr val="F4CDCE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7644383" y="0"/>
              <a:ext cx="3474719" cy="4434840"/>
            </a:xfrm>
            <a:prstGeom prst="rect">
              <a:avLst/>
            </a:prstGeom>
            <a:solidFill>
              <a:srgbClr val="FBEAEA">
                <a:alpha val="89803"/>
              </a:srgbClr>
            </a:solidFill>
            <a:ln cap="flat" cmpd="sng" w="9525">
              <a:solidFill>
                <a:srgbClr val="FBEAEA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"/>
            <p:cNvSpPr txBox="1"/>
            <p:nvPr/>
          </p:nvSpPr>
          <p:spPr>
            <a:xfrm>
              <a:off x="7644383" y="1685239"/>
              <a:ext cx="3474719" cy="26609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0200" lIns="270900" spcFirstLastPara="1" rIns="270900" wrap="square" tIns="3302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EB Garamond"/>
                <a:buNone/>
              </a:pPr>
              <a:r>
                <a:rPr lang="en-US" sz="2600">
                  <a:solidFill>
                    <a:schemeClr val="dk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Provide community for our users</a:t>
              </a: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8716517" y="443483"/>
              <a:ext cx="1330452" cy="1330452"/>
            </a:xfrm>
            <a:prstGeom prst="ellipse">
              <a:avLst/>
            </a:prstGeom>
            <a:gradFill>
              <a:gsLst>
                <a:gs pos="0">
                  <a:srgbClr val="F6D6D7"/>
                </a:gs>
                <a:gs pos="50000">
                  <a:srgbClr val="F5CBCC"/>
                </a:gs>
                <a:gs pos="100000">
                  <a:srgbClr val="DCAFB0"/>
                </a:gs>
              </a:gsLst>
              <a:lin ang="5400000" scaled="0"/>
            </a:gradFill>
            <a:ln cap="flat" cmpd="sng" w="9525">
              <a:solidFill>
                <a:srgbClr val="F4CDCE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"/>
            <p:cNvSpPr txBox="1"/>
            <p:nvPr/>
          </p:nvSpPr>
          <p:spPr>
            <a:xfrm>
              <a:off x="8911357" y="638323"/>
              <a:ext cx="940772" cy="9407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03725" spcFirstLastPara="1" rIns="103725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EB Garamond"/>
                <a:buNone/>
              </a:pPr>
              <a:r>
                <a:rPr lang="en-US" sz="4800">
                  <a:solidFill>
                    <a:schemeClr val="lt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3</a:t>
              </a: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7644383" y="4434768"/>
              <a:ext cx="3474719" cy="72"/>
            </a:xfrm>
            <a:prstGeom prst="rect">
              <a:avLst/>
            </a:prstGeom>
            <a:gradFill>
              <a:gsLst>
                <a:gs pos="0">
                  <a:srgbClr val="F6D6D7"/>
                </a:gs>
                <a:gs pos="50000">
                  <a:srgbClr val="F5CBCC"/>
                </a:gs>
                <a:gs pos="100000">
                  <a:srgbClr val="DCAFB0"/>
                </a:gs>
              </a:gsLst>
              <a:lin ang="5400000" scaled="0"/>
            </a:gradFill>
            <a:ln cap="flat" cmpd="sng" w="9525">
              <a:solidFill>
                <a:srgbClr val="F4CDCE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0"/>
          <p:cNvSpPr txBox="1"/>
          <p:nvPr>
            <p:ph type="title"/>
          </p:nvPr>
        </p:nvSpPr>
        <p:spPr>
          <a:xfrm>
            <a:off x="3390900" y="1842576"/>
            <a:ext cx="5410200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APPENDIX</a:t>
            </a:r>
            <a:endParaRPr/>
          </a:p>
        </p:txBody>
      </p:sp>
      <p:sp>
        <p:nvSpPr>
          <p:cNvPr id="427" name="Google Shape;427;p20"/>
          <p:cNvSpPr txBox="1"/>
          <p:nvPr>
            <p:ph idx="1" type="body"/>
          </p:nvPr>
        </p:nvSpPr>
        <p:spPr>
          <a:xfrm>
            <a:off x="2842260" y="2904122"/>
            <a:ext cx="6507480" cy="35905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Prototype testing script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Changes made throughout testing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-US" u="sng">
                <a:solidFill>
                  <a:schemeClr val="hlink"/>
                </a:solidFill>
                <a:hlinkClick r:id="rId5"/>
              </a:rPr>
              <a:t>Consent forms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BF6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"/>
          <p:cNvSpPr txBox="1"/>
          <p:nvPr>
            <p:ph type="title"/>
          </p:nvPr>
        </p:nvSpPr>
        <p:spPr>
          <a:xfrm>
            <a:off x="347323" y="554513"/>
            <a:ext cx="5693664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PROBLEM</a:t>
            </a:r>
            <a:endParaRPr/>
          </a:p>
        </p:txBody>
      </p:sp>
      <p:pic>
        <p:nvPicPr>
          <p:cNvPr id="264" name="Google Shape;264;p3"/>
          <p:cNvPicPr preferRelativeResize="0"/>
          <p:nvPr/>
        </p:nvPicPr>
        <p:blipFill rotWithShape="1">
          <a:blip r:embed="rId3">
            <a:alphaModFix/>
          </a:blip>
          <a:srcRect b="6043" l="21229" r="17876" t="7692"/>
          <a:stretch/>
        </p:blipFill>
        <p:spPr>
          <a:xfrm>
            <a:off x="5818118" y="2408418"/>
            <a:ext cx="1014490" cy="146119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"/>
          <p:cNvSpPr txBox="1"/>
          <p:nvPr>
            <p:ph idx="1" type="body"/>
          </p:nvPr>
        </p:nvSpPr>
        <p:spPr>
          <a:xfrm>
            <a:off x="347323" y="1320973"/>
            <a:ext cx="6136903" cy="1811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-US"/>
              <a:t>Mental health is not typically emphasized during the concussion recovery process, often leaving individuals in a lowered emotional state</a:t>
            </a:r>
            <a:endParaRPr/>
          </a:p>
          <a:p>
            <a:pPr indent="-1905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66" name="Google Shape;266;p3"/>
          <p:cNvSpPr txBox="1"/>
          <p:nvPr/>
        </p:nvSpPr>
        <p:spPr>
          <a:xfrm>
            <a:off x="198640" y="3573148"/>
            <a:ext cx="5693664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b="1" lang="en-US" sz="4400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SOLUTION</a:t>
            </a:r>
            <a:endParaRPr/>
          </a:p>
        </p:txBody>
      </p:sp>
      <p:sp>
        <p:nvSpPr>
          <p:cNvPr id="267" name="Google Shape;267;p3"/>
          <p:cNvSpPr txBox="1"/>
          <p:nvPr/>
        </p:nvSpPr>
        <p:spPr>
          <a:xfrm>
            <a:off x="198640" y="4335148"/>
            <a:ext cx="5693664" cy="1811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Provide a space for people to reflect on their health and strengthen their relationships</a:t>
            </a:r>
            <a:endParaRPr/>
          </a:p>
        </p:txBody>
      </p:sp>
      <p:pic>
        <p:nvPicPr>
          <p:cNvPr descr="A picture containing vector graphics&#10;&#10;Description automatically generated" id="268" name="Google Shape;268;p3"/>
          <p:cNvPicPr preferRelativeResize="0"/>
          <p:nvPr/>
        </p:nvPicPr>
        <p:blipFill rotWithShape="1">
          <a:blip r:embed="rId4">
            <a:alphaModFix/>
          </a:blip>
          <a:srcRect b="27777" l="25761" r="23482" t="26496"/>
          <a:stretch/>
        </p:blipFill>
        <p:spPr>
          <a:xfrm>
            <a:off x="4402130" y="4918061"/>
            <a:ext cx="1923904" cy="1702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"/>
          <p:cNvSpPr txBox="1"/>
          <p:nvPr>
            <p:ph type="title"/>
          </p:nvPr>
        </p:nvSpPr>
        <p:spPr>
          <a:xfrm>
            <a:off x="758952" y="612127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CONCEPT SKETCHES</a:t>
            </a:r>
            <a:endParaRPr/>
          </a:p>
        </p:txBody>
      </p:sp>
      <p:pic>
        <p:nvPicPr>
          <p:cNvPr descr="Diagram&#10;&#10;Description automatically generated" id="274" name="Google Shape;27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501" y="1385932"/>
            <a:ext cx="2743200" cy="1571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, whiteboard&#10;&#10;Description automatically generated" id="275" name="Google Shape;27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9600" y="1466382"/>
            <a:ext cx="3337560" cy="1410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276" name="Google Shape;27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95360" y="1669906"/>
            <a:ext cx="3192780" cy="1208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, engineering drawing&#10;&#10;Description automatically generated" id="277" name="Google Shape;27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25140" y="3710797"/>
            <a:ext cx="2011680" cy="18971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278" name="Google Shape;278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12280" y="3713577"/>
            <a:ext cx="2743200" cy="190678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"/>
          <p:cNvSpPr txBox="1"/>
          <p:nvPr>
            <p:ph idx="1" type="body"/>
          </p:nvPr>
        </p:nvSpPr>
        <p:spPr>
          <a:xfrm>
            <a:off x="836592" y="2872642"/>
            <a:ext cx="2758757" cy="7658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2743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WEBSITE</a:t>
            </a:r>
            <a:endParaRPr/>
          </a:p>
        </p:txBody>
      </p:sp>
      <p:sp>
        <p:nvSpPr>
          <p:cNvPr id="280" name="Google Shape;280;p4"/>
          <p:cNvSpPr txBox="1"/>
          <p:nvPr/>
        </p:nvSpPr>
        <p:spPr>
          <a:xfrm>
            <a:off x="4410372" y="2872642"/>
            <a:ext cx="3345497" cy="7658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274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rPr b="1" lang="en-US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VIRTUAL REALITY</a:t>
            </a:r>
            <a:endParaRPr b="1" sz="1800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4"/>
          <p:cNvSpPr txBox="1"/>
          <p:nvPr/>
        </p:nvSpPr>
        <p:spPr>
          <a:xfrm>
            <a:off x="8601372" y="2872642"/>
            <a:ext cx="3185477" cy="7658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274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rPr b="1" lang="en-US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AUGMENTED REALITY</a:t>
            </a:r>
            <a:endParaRPr b="1" sz="1800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"/>
          <p:cNvSpPr txBox="1"/>
          <p:nvPr/>
        </p:nvSpPr>
        <p:spPr>
          <a:xfrm>
            <a:off x="2650152" y="5600602"/>
            <a:ext cx="2758757" cy="7658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274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rPr b="1" lang="en-US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MOBILE APP</a:t>
            </a:r>
            <a:endParaRPr b="1" sz="1800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"/>
          <p:cNvSpPr txBox="1"/>
          <p:nvPr/>
        </p:nvSpPr>
        <p:spPr>
          <a:xfrm>
            <a:off x="6803052" y="5608222"/>
            <a:ext cx="2758757" cy="7582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274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rPr b="1" lang="en-US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WEARABLE (WATCH)</a:t>
            </a:r>
            <a:endParaRPr b="1" sz="1800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"/>
          <p:cNvSpPr txBox="1"/>
          <p:nvPr>
            <p:ph type="title"/>
          </p:nvPr>
        </p:nvSpPr>
        <p:spPr>
          <a:xfrm>
            <a:off x="758952" y="539496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REALIZATIONS</a:t>
            </a:r>
            <a:endParaRPr/>
          </a:p>
        </p:txBody>
      </p:sp>
      <p:pic>
        <p:nvPicPr>
          <p:cNvPr descr="Diagram&#10;&#10;Description automatically generated" id="289" name="Google Shape;28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1734" y="1543478"/>
            <a:ext cx="2818320" cy="366521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"/>
          <p:cNvSpPr txBox="1"/>
          <p:nvPr>
            <p:ph idx="1" type="body"/>
          </p:nvPr>
        </p:nvSpPr>
        <p:spPr>
          <a:xfrm>
            <a:off x="1685841" y="5531527"/>
            <a:ext cx="3498211" cy="6964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0" spcFirstLastPara="1" rIns="0" wrap="square" tIns="155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WEARABLE (WATCH)</a:t>
            </a:r>
            <a:endParaRPr/>
          </a:p>
        </p:txBody>
      </p:sp>
      <p:pic>
        <p:nvPicPr>
          <p:cNvPr descr="Diagram&#10;&#10;Description automatically generated" id="291" name="Google Shape;29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8041" y="1650294"/>
            <a:ext cx="3113532" cy="355984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"/>
          <p:cNvSpPr txBox="1"/>
          <p:nvPr>
            <p:ph idx="5" type="body"/>
          </p:nvPr>
        </p:nvSpPr>
        <p:spPr>
          <a:xfrm>
            <a:off x="7156629" y="5528875"/>
            <a:ext cx="3494681" cy="6999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0" wrap="square" tIns="155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MOBILE APP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"/>
          <p:cNvSpPr txBox="1"/>
          <p:nvPr>
            <p:ph type="title"/>
          </p:nvPr>
        </p:nvSpPr>
        <p:spPr>
          <a:xfrm>
            <a:off x="758952" y="26703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SELECTING AN INTERFACE</a:t>
            </a:r>
            <a:endParaRPr/>
          </a:p>
        </p:txBody>
      </p:sp>
      <p:sp>
        <p:nvSpPr>
          <p:cNvPr id="298" name="Google Shape;298;p6"/>
          <p:cNvSpPr txBox="1"/>
          <p:nvPr>
            <p:ph idx="1" type="body"/>
          </p:nvPr>
        </p:nvSpPr>
        <p:spPr>
          <a:xfrm>
            <a:off x="222902" y="1331844"/>
            <a:ext cx="5667424" cy="2496843"/>
          </a:xfrm>
          <a:prstGeom prst="rect">
            <a:avLst/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99" name="Google Shape;299;p6"/>
          <p:cNvSpPr txBox="1"/>
          <p:nvPr>
            <p:ph idx="3" type="body"/>
          </p:nvPr>
        </p:nvSpPr>
        <p:spPr>
          <a:xfrm>
            <a:off x="223498" y="1538312"/>
            <a:ext cx="5666232" cy="22928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</a:pPr>
            <a:r>
              <a:rPr b="1" lang="en-US" sz="2000"/>
              <a:t>SMART WATCH </a:t>
            </a:r>
            <a:r>
              <a:rPr b="1" lang="en-US" sz="2000">
                <a:solidFill>
                  <a:srgbClr val="7E8131"/>
                </a:solidFill>
              </a:rPr>
              <a:t>PROS</a:t>
            </a:r>
            <a:endParaRPr>
              <a:solidFill>
                <a:srgbClr val="7E8131"/>
              </a:solidFill>
            </a:endParaRPr>
          </a:p>
          <a:p>
            <a:pPr indent="-252095" lvl="0" marL="347345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r>
              <a:t/>
            </a:r>
            <a:endParaRPr/>
          </a:p>
          <a:p>
            <a:pPr indent="-347344" lvl="1" marL="685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</a:pPr>
            <a:r>
              <a:rPr lang="en-US" sz="1500"/>
              <a:t>Simple interface</a:t>
            </a:r>
            <a:endParaRPr sz="1500"/>
          </a:p>
          <a:p>
            <a:pPr indent="-347344" lvl="1" marL="685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</a:pPr>
            <a:r>
              <a:rPr lang="en-US" sz="1500"/>
              <a:t>Adaptable for active lifestyles </a:t>
            </a:r>
            <a:endParaRPr sz="1500"/>
          </a:p>
          <a:p>
            <a:pPr indent="-347344" lvl="2" marL="1143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</a:pPr>
            <a:r>
              <a:rPr lang="en-US" sz="1400"/>
              <a:t>might be easier to look at watch than phone if you're on the go</a:t>
            </a:r>
            <a:endParaRPr sz="1400"/>
          </a:p>
          <a:p>
            <a:pPr indent="-347344" lvl="1" marL="685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</a:pPr>
            <a:r>
              <a:rPr lang="en-US" sz="1500"/>
              <a:t>Minimal scrolling to access tasks</a:t>
            </a:r>
            <a:endParaRPr sz="1500"/>
          </a:p>
          <a:p>
            <a:pPr indent="-252095" lvl="0" marL="347345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r>
              <a:t/>
            </a:r>
            <a:endParaRPr/>
          </a:p>
        </p:txBody>
      </p:sp>
      <p:sp>
        <p:nvSpPr>
          <p:cNvPr id="300" name="Google Shape;300;p6"/>
          <p:cNvSpPr txBox="1"/>
          <p:nvPr>
            <p:ph idx="4" type="body"/>
          </p:nvPr>
        </p:nvSpPr>
        <p:spPr>
          <a:xfrm>
            <a:off x="223166" y="3949149"/>
            <a:ext cx="5667424" cy="2496843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01" name="Google Shape;301;p6"/>
          <p:cNvSpPr txBox="1"/>
          <p:nvPr>
            <p:ph idx="7" type="body"/>
          </p:nvPr>
        </p:nvSpPr>
        <p:spPr>
          <a:xfrm>
            <a:off x="6097988" y="1331844"/>
            <a:ext cx="5667424" cy="2490217"/>
          </a:xfrm>
          <a:prstGeom prst="rect">
            <a:avLst/>
          </a:prstGeom>
          <a:noFill/>
          <a:ln cap="flat" cmpd="sng" w="127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02" name="Google Shape;302;p6"/>
          <p:cNvSpPr txBox="1"/>
          <p:nvPr/>
        </p:nvSpPr>
        <p:spPr>
          <a:xfrm>
            <a:off x="6091362" y="3955774"/>
            <a:ext cx="5667424" cy="2490217"/>
          </a:xfrm>
          <a:prstGeom prst="rect">
            <a:avLst/>
          </a:prstGeom>
          <a:noFill/>
          <a:ln cap="flat" cmpd="sng" w="12700">
            <a:solidFill>
              <a:srgbClr val="F3E3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t/>
            </a:r>
            <a:endParaRPr b="1" sz="1800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6"/>
          <p:cNvSpPr txBox="1"/>
          <p:nvPr/>
        </p:nvSpPr>
        <p:spPr>
          <a:xfrm>
            <a:off x="6094211" y="1538312"/>
            <a:ext cx="5666232" cy="22928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SMART WATCH </a:t>
            </a:r>
            <a:r>
              <a:rPr b="1" lang="en-US" sz="2000">
                <a:solidFill>
                  <a:srgbClr val="BB2529"/>
                </a:solidFill>
                <a:latin typeface="EB Garamond"/>
                <a:ea typeface="EB Garamond"/>
                <a:cs typeface="EB Garamond"/>
                <a:sym typeface="EB Garamond"/>
              </a:rPr>
              <a:t>CONS</a:t>
            </a:r>
            <a:endParaRPr sz="1500">
              <a:solidFill>
                <a:srgbClr val="BB252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252095" lvl="0" marL="347345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None/>
            </a:pPr>
            <a:r>
              <a:t/>
            </a:r>
            <a:endParaRPr sz="1500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47344" lvl="1" marL="685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Hard to type + not conducive to reflecting/journaling</a:t>
            </a:r>
            <a:endParaRPr b="0" i="0" sz="1500" u="none" cap="none" strike="noStrike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47344" lvl="1" marL="685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Smart watches not as common as mobile devices – not everyone is familiar with smart watch applications </a:t>
            </a:r>
            <a:endParaRPr/>
          </a:p>
          <a:p>
            <a:pPr indent="-347344" lvl="1" marL="685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Not necessarily realistic to assume that those recovering from concussions in addition to their support network has access to smart watch </a:t>
            </a:r>
            <a:endParaRPr/>
          </a:p>
          <a:p>
            <a:pPr indent="-252095" lvl="0" marL="347345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None/>
            </a:pPr>
            <a:r>
              <a:t/>
            </a:r>
            <a:endParaRPr sz="1500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04" name="Google Shape;304;p6"/>
          <p:cNvSpPr txBox="1"/>
          <p:nvPr/>
        </p:nvSpPr>
        <p:spPr>
          <a:xfrm>
            <a:off x="6094210" y="4155616"/>
            <a:ext cx="5666232" cy="22928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MOBILE APP </a:t>
            </a:r>
            <a:r>
              <a:rPr b="1" lang="en-US" sz="2000">
                <a:solidFill>
                  <a:srgbClr val="BB2529"/>
                </a:solidFill>
                <a:latin typeface="EB Garamond"/>
                <a:ea typeface="EB Garamond"/>
                <a:cs typeface="EB Garamond"/>
                <a:sym typeface="EB Garamond"/>
              </a:rPr>
              <a:t>CONS</a:t>
            </a:r>
            <a:endParaRPr sz="1500">
              <a:solidFill>
                <a:srgbClr val="BB252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252095" lvl="0" marL="347345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None/>
            </a:pPr>
            <a:r>
              <a:t/>
            </a:r>
            <a:endParaRPr sz="1500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47344" lvl="1" marL="685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Lots of potential scrolling and typing when performing tasks</a:t>
            </a:r>
            <a:endParaRPr/>
          </a:p>
          <a:p>
            <a:pPr indent="-347344" lvl="1" marL="685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Can get overwhelming or clustered as compared to watch</a:t>
            </a:r>
            <a:endParaRPr/>
          </a:p>
          <a:p>
            <a:pPr indent="-347344" lvl="1" marL="685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May be less accessible to input updates daily (notifications get buried, etc.)</a:t>
            </a:r>
            <a:endParaRPr/>
          </a:p>
          <a:p>
            <a:pPr indent="-252095" lvl="0" marL="347345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None/>
            </a:pPr>
            <a:r>
              <a:t/>
            </a:r>
            <a:endParaRPr sz="1500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05" name="Google Shape;305;p6"/>
          <p:cNvSpPr txBox="1"/>
          <p:nvPr/>
        </p:nvSpPr>
        <p:spPr>
          <a:xfrm>
            <a:off x="216870" y="4155615"/>
            <a:ext cx="5666232" cy="22928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MOBILE APP </a:t>
            </a:r>
            <a:r>
              <a:rPr b="1" lang="en-US" sz="2000">
                <a:solidFill>
                  <a:srgbClr val="7E8131"/>
                </a:solidFill>
                <a:latin typeface="EB Garamond"/>
                <a:ea typeface="EB Garamond"/>
                <a:cs typeface="EB Garamond"/>
                <a:sym typeface="EB Garamond"/>
              </a:rPr>
              <a:t>PROS</a:t>
            </a:r>
            <a:endParaRPr sz="1500">
              <a:solidFill>
                <a:srgbClr val="7E813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252095" lvl="0" marL="347345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None/>
            </a:pPr>
            <a:r>
              <a:t/>
            </a:r>
            <a:endParaRPr sz="1500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47344" lvl="1" marL="685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Bigger screen makes it easier to navigate a complex app</a:t>
            </a:r>
            <a:endParaRPr b="0" i="0" sz="1500" u="none" cap="none" strike="noStrike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47344" lvl="1" marL="685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Many people have access to mobile devices</a:t>
            </a:r>
            <a:endParaRPr/>
          </a:p>
          <a:p>
            <a:pPr indent="-347344" lvl="1" marL="685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rPr>
              <a:t>Interface is also likely easily adaptable to the web + tablets</a:t>
            </a:r>
            <a:endParaRPr b="0" i="0" sz="1500" u="none" cap="none" strike="noStrike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252094" lvl="1" marL="685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252095" lvl="0" marL="347345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None/>
            </a:pPr>
            <a:r>
              <a:t/>
            </a:r>
            <a:endParaRPr sz="1500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"/>
          <p:cNvSpPr txBox="1"/>
          <p:nvPr>
            <p:ph type="title"/>
          </p:nvPr>
        </p:nvSpPr>
        <p:spPr>
          <a:xfrm>
            <a:off x="758952" y="267032"/>
            <a:ext cx="10671048" cy="25968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OUR SELECTION:</a:t>
            </a:r>
            <a:br>
              <a:rPr lang="en-US"/>
            </a:br>
            <a:r>
              <a:rPr lang="en-US"/>
              <a:t>MOBILE APP!</a:t>
            </a:r>
            <a:endParaRPr/>
          </a:p>
        </p:txBody>
      </p:sp>
      <p:pic>
        <p:nvPicPr>
          <p:cNvPr id="311" name="Google Shape;311;p7"/>
          <p:cNvPicPr preferRelativeResize="0"/>
          <p:nvPr/>
        </p:nvPicPr>
        <p:blipFill rotWithShape="1">
          <a:blip r:embed="rId3">
            <a:alphaModFix/>
          </a:blip>
          <a:srcRect b="24407" l="32542" r="34237" t="26440"/>
          <a:stretch/>
        </p:blipFill>
        <p:spPr>
          <a:xfrm>
            <a:off x="4371279" y="1862254"/>
            <a:ext cx="3197292" cy="4721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BF6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8"/>
          <p:cNvSpPr txBox="1"/>
          <p:nvPr>
            <p:ph type="title"/>
          </p:nvPr>
        </p:nvSpPr>
        <p:spPr>
          <a:xfrm>
            <a:off x="3660648" y="440436"/>
            <a:ext cx="8532169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 Black"/>
              <a:buNone/>
            </a:pPr>
            <a:r>
              <a:rPr lang="en-US"/>
              <a:t>PROTOTYPE CONSTRUCTION</a:t>
            </a:r>
            <a:endParaRPr/>
          </a:p>
        </p:txBody>
      </p:sp>
      <p:sp>
        <p:nvSpPr>
          <p:cNvPr id="317" name="Google Shape;317;p8"/>
          <p:cNvSpPr txBox="1"/>
          <p:nvPr>
            <p:ph idx="1" type="body"/>
          </p:nvPr>
        </p:nvSpPr>
        <p:spPr>
          <a:xfrm>
            <a:off x="3774577" y="1712877"/>
            <a:ext cx="3272510" cy="4461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-US" sz="2400"/>
              <a:t>Paper prototype was built by all team members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02C8F"/>
              </a:buClr>
              <a:buSzPts val="2400"/>
              <a:buChar char="•"/>
            </a:pPr>
            <a:r>
              <a:rPr lang="en-US" sz="2400">
                <a:solidFill>
                  <a:srgbClr val="202C8F"/>
                </a:solidFill>
              </a:rPr>
              <a:t>Used base screens when only one or two components changed</a:t>
            </a:r>
            <a:endParaRPr sz="2400"/>
          </a:p>
          <a:p>
            <a:pPr indent="-285750" lvl="0" marL="2857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</a:pPr>
            <a:r>
              <a:rPr lang="en-US" sz="2400"/>
              <a:t>Tried to keep buttons and small features swappable</a:t>
            </a:r>
            <a:endParaRPr sz="2400">
              <a:solidFill>
                <a:srgbClr val="202C8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id="318" name="Google Shape;318;p8"/>
          <p:cNvPicPr preferRelativeResize="0"/>
          <p:nvPr/>
        </p:nvPicPr>
        <p:blipFill rotWithShape="1">
          <a:blip r:embed="rId3">
            <a:alphaModFix/>
          </a:blip>
          <a:srcRect b="34236" l="27119" r="28135" t="33898"/>
          <a:stretch/>
        </p:blipFill>
        <p:spPr>
          <a:xfrm>
            <a:off x="8645912" y="1211766"/>
            <a:ext cx="2788640" cy="200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8"/>
          <p:cNvPicPr preferRelativeResize="0"/>
          <p:nvPr/>
        </p:nvPicPr>
        <p:blipFill rotWithShape="1">
          <a:blip r:embed="rId4">
            <a:alphaModFix/>
          </a:blip>
          <a:srcRect b="28135" l="31863" r="32880" t="29153"/>
          <a:stretch/>
        </p:blipFill>
        <p:spPr>
          <a:xfrm>
            <a:off x="10467279" y="4306230"/>
            <a:ext cx="967097" cy="117167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8"/>
          <p:cNvSpPr txBox="1"/>
          <p:nvPr/>
        </p:nvSpPr>
        <p:spPr>
          <a:xfrm>
            <a:off x="3775878" y="5389434"/>
            <a:ext cx="3272510" cy="1469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accent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descr="Letter&#10;&#10;Description automatically generated" id="321" name="Google Shape;32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96253" y="3217127"/>
            <a:ext cx="2510883" cy="3341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9"/>
          <p:cNvSpPr txBox="1"/>
          <p:nvPr>
            <p:ph type="title"/>
          </p:nvPr>
        </p:nvSpPr>
        <p:spPr>
          <a:xfrm>
            <a:off x="701040" y="329184"/>
            <a:ext cx="6766560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TASK FLOW: SIMPLE</a:t>
            </a:r>
            <a:endParaRPr/>
          </a:p>
        </p:txBody>
      </p:sp>
      <p:pic>
        <p:nvPicPr>
          <p:cNvPr id="327" name="Google Shape;32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6126" y="-224597"/>
            <a:ext cx="555831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2022-10-27T06:04:01Z</dcterms:created>
</cp:coreProperties>
</file>