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Manrope"/>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anrope-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anrope-bold.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69a604ac0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69a604ac0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69a604ac03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69a604ac03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How Might We #1: make the individual feel empowered during recovery</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#2: make the concussion recovery process less lonely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#3: leverage current mental health resources to help in the recovery process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#4: make person feel understood by their provider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#5: make mental resources more accessible (affordable, approachable, etc.)</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#6: bring mental/emotional support to the forefront alongside physical recovery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#7: make those recovering find value in themselves (who they were and who they want to be)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#8: allow people to explain the symptoms related to their concussion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#9: make the mental recovery process light-hearted and fun</a:t>
            </a:r>
            <a:endParaRPr>
              <a:solidFill>
                <a:schemeClr val="dk1"/>
              </a:solidFill>
            </a:endParaRPr>
          </a:p>
          <a:p>
            <a:pPr indent="0" lvl="0" marL="0" rtl="0" algn="l">
              <a:spcBef>
                <a:spcPts val="0"/>
              </a:spcBef>
              <a:spcAft>
                <a:spcPts val="0"/>
              </a:spcAft>
              <a:buNone/>
            </a:pPr>
            <a:r>
              <a:rPr lang="en">
                <a:solidFill>
                  <a:schemeClr val="dk1"/>
                </a:solidFill>
              </a:rPr>
              <a:t>How Might We #10: prevent those recovering from being without a mental support network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69a604ac03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69a604ac03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 #1 and assumptions</a:t>
            </a:r>
            <a:endParaRPr>
              <a:solidFill>
                <a:srgbClr val="595959"/>
              </a:solidFill>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latin typeface="Manrope"/>
              <a:ea typeface="Manrope"/>
              <a:cs typeface="Manrope"/>
              <a:sym typeface="Manrop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69a604ac03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69a604ac03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Experience Prototype #1</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solidFill>
                  <a:schemeClr val="dk1"/>
                </a:solidFill>
              </a:rPr>
              <a:t>Critical assumptions being tested:</a:t>
            </a:r>
            <a:endParaRPr b="1"/>
          </a:p>
          <a:p>
            <a:pPr indent="-298450" lvl="0" marL="457200" rtl="0" algn="l">
              <a:lnSpc>
                <a:spcPct val="115000"/>
              </a:lnSpc>
              <a:spcBef>
                <a:spcPts val="0"/>
              </a:spcBef>
              <a:spcAft>
                <a:spcPts val="0"/>
              </a:spcAft>
              <a:buClr>
                <a:schemeClr val="dk1"/>
              </a:buClr>
              <a:buSzPts val="1100"/>
              <a:buChar char="●"/>
            </a:pPr>
            <a:r>
              <a:rPr lang="en">
                <a:solidFill>
                  <a:schemeClr val="dk1"/>
                </a:solidFill>
              </a:rPr>
              <a:t>Users listen to/follow labels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chemeClr val="accent4"/>
                </a:highlight>
              </a:rPr>
              <a:t>Users try to avoid risk</a:t>
            </a:r>
            <a:endParaRPr>
              <a:solidFill>
                <a:schemeClr val="dk1"/>
              </a:solidFill>
              <a:highlight>
                <a:schemeClr val="accent4"/>
              </a:highlight>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Users have the time to check the safety of an activity before actually doing it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Users are unaware of what activities are safe or not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Using the phone doesn’t hurt them </a:t>
            </a:r>
            <a:endParaRPr>
              <a:solidFill>
                <a:srgbClr val="595959"/>
              </a:solidFill>
            </a:endParaRPr>
          </a:p>
          <a:p>
            <a:pPr indent="0" lvl="0" marL="0" rtl="0" algn="l">
              <a:spcBef>
                <a:spcPts val="0"/>
              </a:spcBef>
              <a:spcAft>
                <a:spcPts val="0"/>
              </a:spcAft>
              <a:buNone/>
            </a:pPr>
            <a:r>
              <a:rPr b="1" lang="en"/>
              <a:t>Prototype description:</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Participants: Who are they? How were they recruited? Why are they relevant?</a:t>
            </a:r>
            <a:endParaRPr b="1"/>
          </a:p>
          <a:p>
            <a:pPr indent="0" lvl="0" marL="0" rtl="0" algn="l">
              <a:spcBef>
                <a:spcPts val="0"/>
              </a:spcBef>
              <a:spcAft>
                <a:spcPts val="0"/>
              </a:spcAft>
              <a:buNone/>
            </a:pPr>
            <a:r>
              <a:rPr b="1" lang="en"/>
              <a:t>Owen, a rugby player who has had concussions in the past. He was asked to participant during rehab on his knees via Club Sports. He is relevant because he could’ve potentially used this solution when recovering from his concussion. </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Results: What worked/didn’t work? New learnings? Was the assumption valid? What does it mean for your work going forward?</a:t>
            </a:r>
            <a:endParaRPr b="1"/>
          </a:p>
          <a:p>
            <a:pPr indent="0" lvl="0" marL="0" rtl="0" algn="l">
              <a:spcBef>
                <a:spcPts val="0"/>
              </a:spcBef>
              <a:spcAft>
                <a:spcPts val="0"/>
              </a:spcAft>
              <a:buNone/>
            </a:pPr>
            <a:r>
              <a:rPr b="1" lang="en"/>
              <a:t>What worked if the prototype was that he had to make decisions around risk, but what didn’t work was the avoidance of risk in the initial trial. I had to ask him why he betted on what he did and have him change his perspective and play again. This means that avoiding risk isn’t </a:t>
            </a:r>
            <a:r>
              <a:rPr b="1" lang="en"/>
              <a:t>always intuitive but can be brought about if people feel like they can’t bear the consequences. </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69a604ac03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69a604ac03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 #2 and assumptions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69a604ac03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69a604ac03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Experience Prototype #2</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Critical assumptions being tested:</a:t>
            </a:r>
            <a:endParaRPr b="1"/>
          </a:p>
          <a:p>
            <a:pPr indent="-298450" lvl="0" marL="457200" rtl="0" algn="l">
              <a:lnSpc>
                <a:spcPct val="115000"/>
              </a:lnSpc>
              <a:spcBef>
                <a:spcPts val="0"/>
              </a:spcBef>
              <a:spcAft>
                <a:spcPts val="0"/>
              </a:spcAft>
              <a:buClr>
                <a:schemeClr val="dk1"/>
              </a:buClr>
              <a:buSzPts val="1100"/>
              <a:buChar char="●"/>
            </a:pPr>
            <a:r>
              <a:rPr lang="en">
                <a:solidFill>
                  <a:schemeClr val="dk1"/>
                </a:solidFill>
              </a:rPr>
              <a:t>Users are willing to play games when recovering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Users feel comfortable sharing their symptoms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chemeClr val="accent4"/>
                </a:highlight>
              </a:rPr>
              <a:t>Games help people to share </a:t>
            </a:r>
            <a:endParaRPr>
              <a:solidFill>
                <a:schemeClr val="dk1"/>
              </a:solidFill>
              <a:highlight>
                <a:schemeClr val="accent4"/>
              </a:highlight>
            </a:endParaRPr>
          </a:p>
          <a:p>
            <a:pPr indent="0" lvl="0" marL="0" rtl="0" algn="l">
              <a:spcBef>
                <a:spcPts val="0"/>
              </a:spcBef>
              <a:spcAft>
                <a:spcPts val="0"/>
              </a:spcAft>
              <a:buNone/>
            </a:pPr>
            <a:r>
              <a:rPr b="1" lang="en">
                <a:solidFill>
                  <a:schemeClr val="dk1"/>
                </a:solidFill>
              </a:rPr>
              <a:t>Prototype description:</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Participants: Who are they? How were they recruited? Why are they relevant?</a:t>
            </a:r>
            <a:endParaRPr b="1">
              <a:solidFill>
                <a:schemeClr val="dk1"/>
              </a:solidFill>
            </a:endParaRPr>
          </a:p>
          <a:p>
            <a:pPr indent="0" lvl="0" marL="0" rtl="0" algn="l">
              <a:spcBef>
                <a:spcPts val="0"/>
              </a:spcBef>
              <a:spcAft>
                <a:spcPts val="0"/>
              </a:spcAft>
              <a:buNone/>
            </a:pPr>
            <a:r>
              <a:rPr lang="en">
                <a:solidFill>
                  <a:schemeClr val="dk1"/>
                </a:solidFill>
              </a:rPr>
              <a:t>Sam, a club sports athlete in multiple sports, including Rugby. Was recruited because of her participation in a concussion study, She is relevant because it a potential future user of this solution.</a:t>
            </a:r>
            <a:endParaRPr>
              <a:solidFill>
                <a:schemeClr val="dk1"/>
              </a:solidFill>
            </a:endParaRPr>
          </a:p>
          <a:p>
            <a:pPr indent="0" lvl="0" marL="0" rtl="0" algn="l">
              <a:spcBef>
                <a:spcPts val="0"/>
              </a:spcBef>
              <a:spcAft>
                <a:spcPts val="0"/>
              </a:spcAft>
              <a:buNone/>
            </a:pPr>
            <a:r>
              <a:rPr b="1" lang="en">
                <a:solidFill>
                  <a:schemeClr val="dk1"/>
                </a:solidFill>
              </a:rPr>
              <a:t>Results: What worked/didn’t work? New learnings? Was the assumption valid? What does it mean for your work going forward?</a:t>
            </a:r>
            <a:endParaRPr b="1">
              <a:solidFill>
                <a:schemeClr val="dk1"/>
              </a:solidFill>
            </a:endParaRPr>
          </a:p>
          <a:p>
            <a:pPr indent="0" lvl="0" marL="0" rtl="0" algn="l">
              <a:spcBef>
                <a:spcPts val="0"/>
              </a:spcBef>
              <a:spcAft>
                <a:spcPts val="0"/>
              </a:spcAft>
              <a:buNone/>
            </a:pPr>
            <a:r>
              <a:rPr b="1" lang="en">
                <a:solidFill>
                  <a:schemeClr val="dk1"/>
                </a:solidFill>
              </a:rPr>
              <a:t>What worked was that the game helped her share in more detail but didn’t </a:t>
            </a:r>
            <a:r>
              <a:rPr b="1" lang="en">
                <a:solidFill>
                  <a:schemeClr val="dk1"/>
                </a:solidFill>
              </a:rPr>
              <a:t>innately make her share significantly more, in content.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69a604ac0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69a604ac0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 #3 and assumptions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69a604ac03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69a604ac03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Experience Prototype #3 </a:t>
            </a:r>
            <a:endParaRPr/>
          </a:p>
          <a:p>
            <a:pPr indent="0" lvl="0" marL="0" rtl="0" algn="l">
              <a:spcBef>
                <a:spcPts val="0"/>
              </a:spcBef>
              <a:spcAft>
                <a:spcPts val="0"/>
              </a:spcAft>
              <a:buNone/>
            </a:pPr>
            <a:r>
              <a:rPr b="1" lang="en"/>
              <a:t>Critical assumptions being tested:</a:t>
            </a:r>
            <a:endParaRPr b="1"/>
          </a:p>
          <a:p>
            <a:pPr indent="-298450" lvl="0" marL="457200" rtl="0" algn="l">
              <a:lnSpc>
                <a:spcPct val="115000"/>
              </a:lnSpc>
              <a:spcBef>
                <a:spcPts val="0"/>
              </a:spcBef>
              <a:spcAft>
                <a:spcPts val="0"/>
              </a:spcAft>
              <a:buClr>
                <a:schemeClr val="dk1"/>
              </a:buClr>
              <a:buSzPts val="1100"/>
              <a:buChar char="●"/>
            </a:pPr>
            <a:r>
              <a:rPr lang="en">
                <a:solidFill>
                  <a:schemeClr val="dk1"/>
                </a:solidFill>
              </a:rPr>
              <a:t>Progress timelines are empowering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chemeClr val="accent4"/>
                </a:highlight>
              </a:rPr>
              <a:t>Users are willing to track their progress</a:t>
            </a:r>
            <a:r>
              <a:rPr b="1" lang="en">
                <a:solidFill>
                  <a:schemeClr val="dk1"/>
                </a:solidFill>
              </a:rPr>
              <a:t> </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Users will not be discouraged if progress is not linear </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Prototype description: </a:t>
            </a:r>
            <a:r>
              <a:rPr lang="en">
                <a:solidFill>
                  <a:schemeClr val="dk1"/>
                </a:solidFill>
              </a:rPr>
              <a:t>For this prototype, the individual was tasked with a word recall game. There were 4 rounds where words were first read to the participant, who then had 60 seconds to recall as many as possible. The participant was also offered a pen and paper to use how they wish in between each round. The participant was told for each round that they improve, they would be able to win a prize.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Participants: Who are they? How were they recruited?</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Residence neighbor, recovering from a concussion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Recruited via dorm chat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Results: What worked/didn’t work? New learnings? Was the assumption valid? What does it mean for your work going forward?</a:t>
            </a:r>
            <a:endParaRPr b="1">
              <a:solidFill>
                <a:schemeClr val="dk1"/>
              </a:solidFill>
            </a:endParaRPr>
          </a:p>
          <a:p>
            <a:pPr indent="0" lvl="0" marL="0" rtl="0" algn="l">
              <a:spcBef>
                <a:spcPts val="0"/>
              </a:spcBef>
              <a:spcAft>
                <a:spcPts val="0"/>
              </a:spcAft>
              <a:buNone/>
            </a:pPr>
            <a:r>
              <a:rPr lang="en">
                <a:solidFill>
                  <a:schemeClr val="dk1"/>
                </a:solidFill>
              </a:rPr>
              <a:t>At first the participant was hesitant to log about their experience, but they later </a:t>
            </a:r>
            <a:r>
              <a:rPr lang="en"/>
              <a:t>said they decided to start logging once they realized how difficult the task at hand was. Overall, the participant made a lot of progress and said that they found reflecting to be helpful in crafting their strategy. We found this to be insightful, for the participant found value in logging their experience over time. Our assumption was valid and we will work to incorporate this idea into the solution that we implement.  </a:t>
            </a:r>
            <a:endParaRPr b="1">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69a604ac03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69a604ac03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next? Final Solution!!</a:t>
            </a:r>
            <a:endParaRPr/>
          </a:p>
          <a:p>
            <a:pPr indent="0" lvl="0" marL="0" rtl="0" algn="l">
              <a:spcBef>
                <a:spcPts val="0"/>
              </a:spcBef>
              <a:spcAft>
                <a:spcPts val="0"/>
              </a:spcAft>
              <a:buNone/>
            </a:pPr>
            <a:r>
              <a:rPr lang="en"/>
              <a:t>Recovery storyboard</a:t>
            </a:r>
            <a:endParaRPr/>
          </a:p>
          <a:p>
            <a:pPr indent="0" lvl="0" marL="0" rtl="0" algn="l">
              <a:spcBef>
                <a:spcPts val="0"/>
              </a:spcBef>
              <a:spcAft>
                <a:spcPts val="0"/>
              </a:spcAft>
              <a:buNone/>
            </a:pPr>
            <a:r>
              <a:rPr lang="en"/>
              <a:t>People recovering from concussions will be able to log their progress and document their recovery journey.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69a604ac03_1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69a604ac03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What to account for: Ethical implications of the recovery storyboard solution as well as who it serves/who it leaves out.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69a604ac03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69a604ac03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Thank you. (appendix follows)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69a604ac0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69a604ac0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Scope: original and more focused problem domain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69a604ac03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69a604ac03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 Brainstorms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69a604ac03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69a604ac03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 Brainstorms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69a604ac03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69a604ac03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 Brainstorms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69a604ac03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69a604ac03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Learnings: 2 last interviews</a:t>
            </a:r>
            <a:endParaRPr/>
          </a:p>
          <a:p>
            <a:pPr indent="0" lvl="0" marL="0" rtl="0" algn="l">
              <a:spcBef>
                <a:spcPts val="0"/>
              </a:spcBef>
              <a:spcAft>
                <a:spcPts val="0"/>
              </a:spcAft>
              <a:buNone/>
            </a:pPr>
            <a:r>
              <a:rPr lang="en"/>
              <a:t>For the last two interviewees we wanted to make sure that they were men because the previous 5 interviews were done with women. This allowed us to diversify our user experiences and they’re needs. The additional insights that we gathered are surrounding the difficulties of workplace injuries as well as the unique health costs that can make people resort to online social </a:t>
            </a:r>
            <a:r>
              <a:rPr lang="en"/>
              <a:t>networks for advice.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69a604ac03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69a604ac03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Jamie POV created when we met up after class.</a:t>
            </a:r>
            <a:endParaRPr/>
          </a:p>
          <a:p>
            <a:pPr indent="0" lvl="0" marL="0" rtl="0" algn="l">
              <a:spcBef>
                <a:spcPts val="0"/>
              </a:spcBef>
              <a:spcAft>
                <a:spcPts val="0"/>
              </a:spcAft>
              <a:buNone/>
            </a:pPr>
            <a:r>
              <a:rPr b="1" lang="en"/>
              <a:t>ALL HMWs LISTED IN SLIDE NOTES ON NEXT SLIDE</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69a604ac03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69a604ac03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Might We #1: ease the burden of having conversations about how they are feeling each day</a:t>
            </a:r>
            <a:endParaRPr/>
          </a:p>
          <a:p>
            <a:pPr indent="0" lvl="0" marL="0" rtl="0" algn="l">
              <a:spcBef>
                <a:spcPts val="0"/>
              </a:spcBef>
              <a:spcAft>
                <a:spcPts val="0"/>
              </a:spcAft>
              <a:buNone/>
            </a:pPr>
            <a:r>
              <a:rPr lang="en">
                <a:solidFill>
                  <a:schemeClr val="dk1"/>
                </a:solidFill>
              </a:rPr>
              <a:t>How Might We #2: allow them to feel a part of social interactions</a:t>
            </a:r>
            <a:endParaRPr>
              <a:solidFill>
                <a:schemeClr val="dk1"/>
              </a:solidFill>
            </a:endParaRPr>
          </a:p>
          <a:p>
            <a:pPr indent="0" lvl="0" marL="0" rtl="0" algn="l">
              <a:spcBef>
                <a:spcPts val="0"/>
              </a:spcBef>
              <a:spcAft>
                <a:spcPts val="0"/>
              </a:spcAft>
              <a:buNone/>
            </a:pPr>
            <a:r>
              <a:rPr lang="en">
                <a:solidFill>
                  <a:schemeClr val="dk1"/>
                </a:solidFill>
              </a:rPr>
              <a:t>How Might We #3: lower the cognitive load of being “on” in conversations</a:t>
            </a:r>
            <a:endParaRPr>
              <a:solidFill>
                <a:schemeClr val="dk1"/>
              </a:solidFill>
            </a:endParaRPr>
          </a:p>
          <a:p>
            <a:pPr indent="0" lvl="0" marL="0" rtl="0" algn="l">
              <a:spcBef>
                <a:spcPts val="0"/>
              </a:spcBef>
              <a:spcAft>
                <a:spcPts val="0"/>
              </a:spcAft>
              <a:buNone/>
            </a:pPr>
            <a:r>
              <a:rPr b="1" lang="en">
                <a:solidFill>
                  <a:schemeClr val="dk1"/>
                </a:solidFill>
              </a:rPr>
              <a:t>How Might We #4: make sharing their symptoms daily something that is exciting</a:t>
            </a:r>
            <a:endParaRPr b="1">
              <a:solidFill>
                <a:schemeClr val="dk1"/>
              </a:solidFill>
            </a:endParaRPr>
          </a:p>
          <a:p>
            <a:pPr indent="0" lvl="0" marL="0" rtl="0" algn="l">
              <a:spcBef>
                <a:spcPts val="0"/>
              </a:spcBef>
              <a:spcAft>
                <a:spcPts val="0"/>
              </a:spcAft>
              <a:buNone/>
            </a:pPr>
            <a:r>
              <a:rPr lang="en">
                <a:solidFill>
                  <a:schemeClr val="dk1"/>
                </a:solidFill>
              </a:rPr>
              <a:t>How Might We #5: encourage them to share where they are at with their symptoms</a:t>
            </a:r>
            <a:endParaRPr>
              <a:solidFill>
                <a:schemeClr val="dk1"/>
              </a:solidFill>
            </a:endParaRPr>
          </a:p>
          <a:p>
            <a:pPr indent="0" lvl="0" marL="0" rtl="0" algn="l">
              <a:spcBef>
                <a:spcPts val="0"/>
              </a:spcBef>
              <a:spcAft>
                <a:spcPts val="0"/>
              </a:spcAft>
              <a:buNone/>
            </a:pPr>
            <a:r>
              <a:rPr lang="en">
                <a:solidFill>
                  <a:schemeClr val="dk1"/>
                </a:solidFill>
              </a:rPr>
              <a:t>How Might We #6: ease the burden of advocating for themselves</a:t>
            </a:r>
            <a:endParaRPr>
              <a:solidFill>
                <a:schemeClr val="dk1"/>
              </a:solidFill>
            </a:endParaRPr>
          </a:p>
          <a:p>
            <a:pPr indent="0" lvl="0" marL="0" rtl="0" algn="l">
              <a:spcBef>
                <a:spcPts val="0"/>
              </a:spcBef>
              <a:spcAft>
                <a:spcPts val="0"/>
              </a:spcAft>
              <a:buNone/>
            </a:pPr>
            <a:r>
              <a:rPr lang="en">
                <a:solidFill>
                  <a:schemeClr val="dk1"/>
                </a:solidFill>
              </a:rPr>
              <a:t>How Might We #7: make the journey to recovery fun, less stressful</a:t>
            </a:r>
            <a:endParaRPr>
              <a:solidFill>
                <a:schemeClr val="dk1"/>
              </a:solidFill>
            </a:endParaRPr>
          </a:p>
          <a:p>
            <a:pPr indent="0" lvl="0" marL="0" rtl="0" algn="l">
              <a:spcBef>
                <a:spcPts val="0"/>
              </a:spcBef>
              <a:spcAft>
                <a:spcPts val="0"/>
              </a:spcAft>
              <a:buNone/>
            </a:pPr>
            <a:r>
              <a:rPr lang="en">
                <a:solidFill>
                  <a:schemeClr val="dk1"/>
                </a:solidFill>
              </a:rPr>
              <a:t>How Might We #8: encourage others to spark conversation with those recovering</a:t>
            </a:r>
            <a:endParaRPr>
              <a:solidFill>
                <a:schemeClr val="dk1"/>
              </a:solidFill>
            </a:endParaRPr>
          </a:p>
          <a:p>
            <a:pPr indent="0" lvl="0" marL="0" rtl="0" algn="l">
              <a:spcBef>
                <a:spcPts val="0"/>
              </a:spcBef>
              <a:spcAft>
                <a:spcPts val="0"/>
              </a:spcAft>
              <a:buNone/>
            </a:pPr>
            <a:r>
              <a:rPr lang="en">
                <a:solidFill>
                  <a:schemeClr val="dk1"/>
                </a:solidFill>
              </a:rPr>
              <a:t>How Might We #9: reduce the negative responses around sharing symptoms</a:t>
            </a:r>
            <a:endParaRPr>
              <a:solidFill>
                <a:schemeClr val="dk1"/>
              </a:solidFill>
            </a:endParaRPr>
          </a:p>
          <a:p>
            <a:pPr indent="0" lvl="0" marL="0" rtl="0" algn="l">
              <a:spcBef>
                <a:spcPts val="0"/>
              </a:spcBef>
              <a:spcAft>
                <a:spcPts val="0"/>
              </a:spcAft>
              <a:buNone/>
            </a:pPr>
            <a:r>
              <a:rPr lang="en">
                <a:solidFill>
                  <a:schemeClr val="dk1"/>
                </a:solidFill>
              </a:rPr>
              <a:t>How Might We #10: eliminate the need to communicate about recovery</a:t>
            </a:r>
            <a:endParaRPr>
              <a:solidFill>
                <a:schemeClr val="dk1"/>
              </a:solidFill>
            </a:endParaRPr>
          </a:p>
          <a:p>
            <a:pPr indent="0" lvl="0" marL="0" rtl="0" algn="l">
              <a:spcBef>
                <a:spcPts val="0"/>
              </a:spcBef>
              <a:spcAft>
                <a:spcPts val="0"/>
              </a:spcAft>
              <a:buNone/>
            </a:pPr>
            <a:r>
              <a:rPr lang="en">
                <a:solidFill>
                  <a:schemeClr val="dk1"/>
                </a:solidFill>
              </a:rPr>
              <a:t>How Might We #11: increase compassion from others during the recovery process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#12: make communicating easier for the person recovering</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69a604ac03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69a604ac03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NadiaPOV created when we met up after class.</a:t>
            </a:r>
            <a:endParaRPr>
              <a:solidFill>
                <a:schemeClr val="dk1"/>
              </a:solidFill>
            </a:endParaRPr>
          </a:p>
          <a:p>
            <a:pPr indent="0" lvl="0" marL="0" rtl="0" algn="l">
              <a:spcBef>
                <a:spcPts val="0"/>
              </a:spcBef>
              <a:spcAft>
                <a:spcPts val="0"/>
              </a:spcAft>
              <a:buNone/>
            </a:pPr>
            <a:r>
              <a:rPr b="1" lang="en">
                <a:solidFill>
                  <a:schemeClr val="dk1"/>
                </a:solidFill>
              </a:rPr>
              <a:t>ALL HMWs LISTED IN SLIDE NOTES ON NEXT SLIDE</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69a604ac03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69a604ac03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How Might We #1: make daily activities feel fun and safe</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#2: eliminate the fear of getting another injury</a:t>
            </a:r>
            <a:endParaRPr>
              <a:solidFill>
                <a:schemeClr val="dk1"/>
              </a:solidFill>
            </a:endParaRPr>
          </a:p>
          <a:p>
            <a:pPr indent="0" lvl="0" marL="0" rtl="0" algn="l">
              <a:spcBef>
                <a:spcPts val="0"/>
              </a:spcBef>
              <a:spcAft>
                <a:spcPts val="0"/>
              </a:spcAft>
              <a:buNone/>
            </a:pPr>
            <a:r>
              <a:rPr lang="en">
                <a:solidFill>
                  <a:schemeClr val="dk1"/>
                </a:solidFill>
              </a:rPr>
              <a:t>How Might We #3: let others make the daily decisions for them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#4: help them make informed decisions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#5: eliminate the need for daily tasks (walking up stairs)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#6: highlights the benefits of actions over the (risk of) harm they present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#7: make decisions the easiest part about recovery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#8: make caution the least important part of recovery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#9: create less-risky, similarly appealing alternatives to risky behavior (going out w friends)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Might We #10: leverage hobbies and interests to promote daily activity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69a604ac03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69a604ac03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Old Charlotte POV that we created during studio 2. We decided that it was offering too specific of a solution and met up again to revise it.</a:t>
            </a:r>
            <a:endParaRPr>
              <a:solidFill>
                <a:schemeClr val="dk1"/>
              </a:solidFill>
            </a:endParaRPr>
          </a:p>
          <a:p>
            <a:pPr indent="0" lvl="0" marL="0" rtl="0" algn="l">
              <a:spcBef>
                <a:spcPts val="0"/>
              </a:spcBef>
              <a:spcAft>
                <a:spcPts val="0"/>
              </a:spcAft>
              <a:buClr>
                <a:schemeClr val="dk1"/>
              </a:buClr>
              <a:buSzPts val="1100"/>
              <a:buFont typeface="Arial"/>
              <a:buNone/>
            </a:pPr>
            <a:r>
              <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69a604ac03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69a604ac03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Updated POV that was created when we met in person and brainstormed.</a:t>
            </a:r>
            <a:endParaRPr/>
          </a:p>
          <a:p>
            <a:pPr indent="0" lvl="0" marL="0" rtl="0" algn="l">
              <a:spcBef>
                <a:spcPts val="0"/>
              </a:spcBef>
              <a:spcAft>
                <a:spcPts val="0"/>
              </a:spcAft>
              <a:buClr>
                <a:schemeClr val="dk1"/>
              </a:buClr>
              <a:buSzPts val="1100"/>
              <a:buFont typeface="Arial"/>
              <a:buNone/>
            </a:pPr>
            <a:r>
              <a:rPr b="1" lang="en">
                <a:solidFill>
                  <a:schemeClr val="dk1"/>
                </a:solidFill>
              </a:rPr>
              <a:t>ALL HMWs LISTED IN SLIDE NOTES ON NEXT SLIDE</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BED3"/>
        </a:solidFill>
      </p:bgPr>
    </p:bg>
    <p:spTree>
      <p:nvGrpSpPr>
        <p:cNvPr id="53" name="Shape 53"/>
        <p:cNvGrpSpPr/>
        <p:nvPr/>
      </p:nvGrpSpPr>
      <p:grpSpPr>
        <a:xfrm>
          <a:off x="0" y="0"/>
          <a:ext cx="0" cy="0"/>
          <a:chOff x="0" y="0"/>
          <a:chExt cx="0" cy="0"/>
        </a:xfrm>
      </p:grpSpPr>
      <p:sp>
        <p:nvSpPr>
          <p:cNvPr id="54" name="Google Shape;54;p13"/>
          <p:cNvSpPr txBox="1"/>
          <p:nvPr/>
        </p:nvSpPr>
        <p:spPr>
          <a:xfrm>
            <a:off x="244850" y="2148450"/>
            <a:ext cx="29955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latin typeface="Manrope"/>
                <a:ea typeface="Manrope"/>
                <a:cs typeface="Manrope"/>
                <a:sym typeface="Manrope"/>
              </a:rPr>
              <a:t>Concussions.</a:t>
            </a:r>
            <a:endParaRPr b="1" sz="3100">
              <a:latin typeface="Manrope"/>
              <a:ea typeface="Manrope"/>
              <a:cs typeface="Manrope"/>
              <a:sym typeface="Manrope"/>
            </a:endParaRPr>
          </a:p>
          <a:p>
            <a:pPr indent="0" lvl="0" marL="0" rtl="0" algn="l">
              <a:spcBef>
                <a:spcPts val="0"/>
              </a:spcBef>
              <a:spcAft>
                <a:spcPts val="0"/>
              </a:spcAft>
              <a:buNone/>
            </a:pPr>
            <a:r>
              <a:rPr lang="en" sz="1200">
                <a:latin typeface="Manrope"/>
                <a:ea typeface="Manrope"/>
                <a:cs typeface="Manrope"/>
                <a:sym typeface="Manrope"/>
              </a:rPr>
              <a:t>Invisible, not-so-temporary illnesses</a:t>
            </a:r>
            <a:endParaRPr sz="1200">
              <a:latin typeface="Manrope"/>
              <a:ea typeface="Manrope"/>
              <a:cs typeface="Manrope"/>
              <a:sym typeface="Manrope"/>
            </a:endParaRPr>
          </a:p>
        </p:txBody>
      </p:sp>
      <p:sp>
        <p:nvSpPr>
          <p:cNvPr id="55" name="Google Shape;55;p13"/>
          <p:cNvSpPr txBox="1"/>
          <p:nvPr/>
        </p:nvSpPr>
        <p:spPr>
          <a:xfrm>
            <a:off x="3978650" y="4654825"/>
            <a:ext cx="507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latin typeface="Manrope"/>
                <a:ea typeface="Manrope"/>
                <a:cs typeface="Manrope"/>
                <a:sym typeface="Manrope"/>
              </a:rPr>
              <a:t>Crystal Chidume, Kimberly Batdorf, Sharon Wambu, Nico Caminero</a:t>
            </a:r>
            <a:endParaRPr i="1" sz="1200">
              <a:latin typeface="Manrope"/>
              <a:ea typeface="Manrope"/>
              <a:cs typeface="Manrope"/>
              <a:sym typeface="Manrop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2"/>
          <p:cNvPicPr preferRelativeResize="0"/>
          <p:nvPr/>
        </p:nvPicPr>
        <p:blipFill>
          <a:blip r:embed="rId3">
            <a:alphaModFix amt="14000"/>
          </a:blip>
          <a:stretch>
            <a:fillRect/>
          </a:stretch>
        </p:blipFill>
        <p:spPr>
          <a:xfrm>
            <a:off x="0" y="0"/>
            <a:ext cx="9144000" cy="5143500"/>
          </a:xfrm>
          <a:prstGeom prst="rect">
            <a:avLst/>
          </a:prstGeom>
          <a:noFill/>
          <a:ln>
            <a:noFill/>
          </a:ln>
          <a:effectLst>
            <a:outerShdw rotWithShape="0" algn="bl" dir="2040000" dist="19050">
              <a:srgbClr val="000000"/>
            </a:outerShdw>
          </a:effectLst>
        </p:spPr>
      </p:pic>
      <p:sp>
        <p:nvSpPr>
          <p:cNvPr id="131" name="Google Shape;131;p22"/>
          <p:cNvSpPr txBox="1"/>
          <p:nvPr/>
        </p:nvSpPr>
        <p:spPr>
          <a:xfrm>
            <a:off x="199250" y="2427175"/>
            <a:ext cx="327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HOW MIGHT WE</a:t>
            </a:r>
            <a:endParaRPr b="1" sz="2600"/>
          </a:p>
        </p:txBody>
      </p:sp>
      <p:sp>
        <p:nvSpPr>
          <p:cNvPr id="132" name="Google Shape;132;p22"/>
          <p:cNvSpPr txBox="1"/>
          <p:nvPr/>
        </p:nvSpPr>
        <p:spPr>
          <a:xfrm>
            <a:off x="199250" y="2807350"/>
            <a:ext cx="5064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Manrope"/>
                <a:ea typeface="Manrope"/>
                <a:cs typeface="Manrope"/>
                <a:sym typeface="Manrope"/>
              </a:rPr>
              <a:t>Make the individual feel empowered during their recovery</a:t>
            </a:r>
            <a:endParaRPr>
              <a:latin typeface="Manrope"/>
              <a:ea typeface="Manrope"/>
              <a:cs typeface="Manrope"/>
              <a:sym typeface="Manrop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2E0"/>
        </a:solidFill>
      </p:bgPr>
    </p:bg>
    <p:spTree>
      <p:nvGrpSpPr>
        <p:cNvPr id="136" name="Shape 136"/>
        <p:cNvGrpSpPr/>
        <p:nvPr/>
      </p:nvGrpSpPr>
      <p:grpSpPr>
        <a:xfrm>
          <a:off x="0" y="0"/>
          <a:ext cx="0" cy="0"/>
          <a:chOff x="0" y="0"/>
          <a:chExt cx="0" cy="0"/>
        </a:xfrm>
      </p:grpSpPr>
      <p:sp>
        <p:nvSpPr>
          <p:cNvPr id="137" name="Google Shape;137;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latin typeface="Manrope"/>
                <a:ea typeface="Manrope"/>
                <a:cs typeface="Manrope"/>
                <a:sym typeface="Manrope"/>
              </a:rPr>
              <a:t>Solution 1</a:t>
            </a:r>
            <a:endParaRPr sz="1500">
              <a:latin typeface="Manrope"/>
              <a:ea typeface="Manrope"/>
              <a:cs typeface="Manrope"/>
              <a:sym typeface="Manrope"/>
            </a:endParaRPr>
          </a:p>
          <a:p>
            <a:pPr indent="0" lvl="0" marL="0" rtl="0" algn="l">
              <a:lnSpc>
                <a:spcPct val="115000"/>
              </a:lnSpc>
              <a:spcBef>
                <a:spcPts val="0"/>
              </a:spcBef>
              <a:spcAft>
                <a:spcPts val="0"/>
              </a:spcAft>
              <a:buClr>
                <a:schemeClr val="dk1"/>
              </a:buClr>
              <a:buSzPts val="1100"/>
              <a:buFont typeface="Arial"/>
              <a:buNone/>
            </a:pPr>
            <a:r>
              <a:rPr lang="en" sz="1500">
                <a:latin typeface="Manrope"/>
                <a:ea typeface="Manrope"/>
                <a:cs typeface="Manrope"/>
                <a:sym typeface="Manrope"/>
              </a:rPr>
              <a:t>Build an app that shows those recovering from a concussion how safe an activity is </a:t>
            </a:r>
            <a:endParaRPr sz="3200">
              <a:latin typeface="Manrope"/>
              <a:ea typeface="Manrope"/>
              <a:cs typeface="Manrope"/>
              <a:sym typeface="Manrope"/>
            </a:endParaRPr>
          </a:p>
        </p:txBody>
      </p:sp>
      <p:sp>
        <p:nvSpPr>
          <p:cNvPr id="138" name="Google Shape;138;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sz="1500">
              <a:solidFill>
                <a:schemeClr val="dk1"/>
              </a:solidFill>
              <a:latin typeface="Manrope"/>
              <a:ea typeface="Manrope"/>
              <a:cs typeface="Manrope"/>
              <a:sym typeface="Manrope"/>
            </a:endParaRPr>
          </a:p>
          <a:p>
            <a:pPr indent="0" lvl="0" marL="0" rtl="0" algn="l">
              <a:spcBef>
                <a:spcPts val="0"/>
              </a:spcBef>
              <a:spcAft>
                <a:spcPts val="0"/>
              </a:spcAft>
              <a:buNone/>
            </a:pPr>
            <a:r>
              <a:rPr b="1" lang="en" sz="1500">
                <a:solidFill>
                  <a:schemeClr val="dk1"/>
                </a:solidFill>
                <a:latin typeface="Manrope"/>
                <a:ea typeface="Manrope"/>
                <a:cs typeface="Manrope"/>
                <a:sym typeface="Manrope"/>
              </a:rPr>
              <a:t>Assumptions</a:t>
            </a:r>
            <a:endParaRPr b="1"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lang="en" sz="1500">
                <a:solidFill>
                  <a:schemeClr val="dk1"/>
                </a:solidFill>
                <a:latin typeface="Manrope"/>
                <a:ea typeface="Manrope"/>
                <a:cs typeface="Manrope"/>
                <a:sym typeface="Manrope"/>
              </a:rPr>
              <a:t>Users listen to/follow labels</a:t>
            </a:r>
            <a:endParaRPr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b="1" lang="en" sz="1500">
                <a:solidFill>
                  <a:schemeClr val="dk1"/>
                </a:solidFill>
                <a:latin typeface="Manrope"/>
                <a:ea typeface="Manrope"/>
                <a:cs typeface="Manrope"/>
                <a:sym typeface="Manrope"/>
              </a:rPr>
              <a:t>Users try to avoid risk</a:t>
            </a:r>
            <a:endParaRPr b="1"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lang="en" sz="1500">
                <a:solidFill>
                  <a:schemeClr val="dk1"/>
                </a:solidFill>
                <a:latin typeface="Manrope"/>
                <a:ea typeface="Manrope"/>
                <a:cs typeface="Manrope"/>
                <a:sym typeface="Manrope"/>
              </a:rPr>
              <a:t>Users have the time to check the safety of an activity before actually doing it </a:t>
            </a:r>
            <a:endParaRPr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lang="en" sz="1500">
                <a:solidFill>
                  <a:schemeClr val="dk1"/>
                </a:solidFill>
                <a:latin typeface="Manrope"/>
                <a:ea typeface="Manrope"/>
                <a:cs typeface="Manrope"/>
                <a:sym typeface="Manrope"/>
              </a:rPr>
              <a:t>Users are unaware of what activities are safe or not </a:t>
            </a:r>
            <a:endParaRPr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lang="en" sz="1500">
                <a:solidFill>
                  <a:schemeClr val="dk1"/>
                </a:solidFill>
                <a:latin typeface="Manrope"/>
                <a:ea typeface="Manrope"/>
                <a:cs typeface="Manrope"/>
                <a:sym typeface="Manrope"/>
              </a:rPr>
              <a:t>Using the phone doesn’t hurt them </a:t>
            </a:r>
            <a:endParaRPr sz="2200">
              <a:latin typeface="Manrope"/>
              <a:ea typeface="Manrope"/>
              <a:cs typeface="Manrope"/>
              <a:sym typeface="Manrop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4"/>
          <p:cNvPicPr preferRelativeResize="0"/>
          <p:nvPr/>
        </p:nvPicPr>
        <p:blipFill rotWithShape="1">
          <a:blip r:embed="rId3">
            <a:alphaModFix/>
          </a:blip>
          <a:srcRect b="0" l="0" r="18380" t="0"/>
          <a:stretch/>
        </p:blipFill>
        <p:spPr>
          <a:xfrm>
            <a:off x="1325925" y="1442575"/>
            <a:ext cx="2487750" cy="2486025"/>
          </a:xfrm>
          <a:prstGeom prst="rect">
            <a:avLst/>
          </a:prstGeom>
          <a:noFill/>
          <a:ln>
            <a:noFill/>
          </a:ln>
        </p:spPr>
      </p:pic>
      <p:pic>
        <p:nvPicPr>
          <p:cNvPr id="144" name="Google Shape;144;p24"/>
          <p:cNvPicPr preferRelativeResize="0"/>
          <p:nvPr/>
        </p:nvPicPr>
        <p:blipFill rotWithShape="1">
          <a:blip r:embed="rId4">
            <a:alphaModFix/>
          </a:blip>
          <a:srcRect b="0" l="15717" r="3637" t="0"/>
          <a:stretch/>
        </p:blipFill>
        <p:spPr>
          <a:xfrm>
            <a:off x="5145050" y="1442575"/>
            <a:ext cx="2673035" cy="2486025"/>
          </a:xfrm>
          <a:prstGeom prst="rect">
            <a:avLst/>
          </a:prstGeom>
          <a:noFill/>
          <a:ln>
            <a:noFill/>
          </a:ln>
        </p:spPr>
      </p:pic>
      <p:sp>
        <p:nvSpPr>
          <p:cNvPr id="145" name="Google Shape;145;p24"/>
          <p:cNvSpPr/>
          <p:nvPr/>
        </p:nvSpPr>
        <p:spPr>
          <a:xfrm rot="-2700000">
            <a:off x="1410926" y="3909293"/>
            <a:ext cx="934654" cy="550695"/>
          </a:xfrm>
          <a:prstGeom prst="rightArrow">
            <a:avLst>
              <a:gd fmla="val 50000" name="adj1"/>
              <a:gd fmla="val 50000" name="adj2"/>
            </a:avLst>
          </a:prstGeom>
          <a:solidFill>
            <a:srgbClr val="A7BE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p:nvPr/>
        </p:nvSpPr>
        <p:spPr>
          <a:xfrm rot="2944414">
            <a:off x="5267398" y="1057452"/>
            <a:ext cx="934682" cy="550610"/>
          </a:xfrm>
          <a:prstGeom prst="rightArrow">
            <a:avLst>
              <a:gd fmla="val 50000" name="adj1"/>
              <a:gd fmla="val 50000" name="adj2"/>
            </a:avLst>
          </a:prstGeom>
          <a:solidFill>
            <a:srgbClr val="A7BE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txBox="1"/>
          <p:nvPr/>
        </p:nvSpPr>
        <p:spPr>
          <a:xfrm>
            <a:off x="643050" y="352950"/>
            <a:ext cx="3277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Manrope"/>
                <a:ea typeface="Manrope"/>
                <a:cs typeface="Manrope"/>
                <a:sym typeface="Manrope"/>
              </a:rPr>
              <a:t>Experience Prototype 1</a:t>
            </a:r>
            <a:r>
              <a:rPr lang="en" sz="1700">
                <a:latin typeface="Manrope"/>
                <a:ea typeface="Manrope"/>
                <a:cs typeface="Manrope"/>
                <a:sym typeface="Manrope"/>
              </a:rPr>
              <a:t>: Owen</a:t>
            </a:r>
            <a:endParaRPr sz="1700">
              <a:latin typeface="Manrope"/>
              <a:ea typeface="Manrope"/>
              <a:cs typeface="Manrope"/>
              <a:sym typeface="Manrope"/>
            </a:endParaRPr>
          </a:p>
        </p:txBody>
      </p:sp>
      <p:sp>
        <p:nvSpPr>
          <p:cNvPr id="148" name="Google Shape;148;p24"/>
          <p:cNvSpPr txBox="1"/>
          <p:nvPr/>
        </p:nvSpPr>
        <p:spPr>
          <a:xfrm>
            <a:off x="1352250" y="1042375"/>
            <a:ext cx="2435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anrope"/>
                <a:ea typeface="Manrope"/>
                <a:cs typeface="Manrope"/>
                <a:sym typeface="Manrope"/>
              </a:rPr>
              <a:t>Able</a:t>
            </a:r>
            <a:r>
              <a:rPr lang="en">
                <a:latin typeface="Manrope"/>
                <a:ea typeface="Manrope"/>
                <a:cs typeface="Manrope"/>
                <a:sym typeface="Manrope"/>
              </a:rPr>
              <a:t> to bear consequences</a:t>
            </a:r>
            <a:endParaRPr>
              <a:latin typeface="Manrope"/>
              <a:ea typeface="Manrope"/>
              <a:cs typeface="Manrope"/>
              <a:sym typeface="Manrope"/>
            </a:endParaRPr>
          </a:p>
        </p:txBody>
      </p:sp>
      <p:sp>
        <p:nvSpPr>
          <p:cNvPr id="149" name="Google Shape;149;p24"/>
          <p:cNvSpPr txBox="1"/>
          <p:nvPr/>
        </p:nvSpPr>
        <p:spPr>
          <a:xfrm>
            <a:off x="5122113" y="3957025"/>
            <a:ext cx="271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anrope"/>
                <a:ea typeface="Manrope"/>
                <a:cs typeface="Manrope"/>
                <a:sym typeface="Manrope"/>
              </a:rPr>
              <a:t>Unable</a:t>
            </a:r>
            <a:r>
              <a:rPr lang="en">
                <a:latin typeface="Manrope"/>
                <a:ea typeface="Manrope"/>
                <a:cs typeface="Manrope"/>
                <a:sym typeface="Manrope"/>
              </a:rPr>
              <a:t> to bear consequences</a:t>
            </a:r>
            <a:endParaRPr>
              <a:latin typeface="Manrope"/>
              <a:ea typeface="Manrope"/>
              <a:cs typeface="Manrope"/>
              <a:sym typeface="Manrop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2E0"/>
        </a:solidFill>
      </p:bgPr>
    </p:bg>
    <p:spTree>
      <p:nvGrpSpPr>
        <p:cNvPr id="153" name="Shape 153"/>
        <p:cNvGrpSpPr/>
        <p:nvPr/>
      </p:nvGrpSpPr>
      <p:grpSpPr>
        <a:xfrm>
          <a:off x="0" y="0"/>
          <a:ext cx="0" cy="0"/>
          <a:chOff x="0" y="0"/>
          <a:chExt cx="0" cy="0"/>
        </a:xfrm>
      </p:grpSpPr>
      <p:sp>
        <p:nvSpPr>
          <p:cNvPr id="154" name="Google Shape;154;p25"/>
          <p:cNvSpPr txBox="1"/>
          <p:nvPr>
            <p:ph type="title"/>
          </p:nvPr>
        </p:nvSpPr>
        <p:spPr>
          <a:xfrm>
            <a:off x="311700" y="445025"/>
            <a:ext cx="8520600" cy="761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b="1" lang="en" sz="2222">
                <a:latin typeface="Manrope"/>
                <a:ea typeface="Manrope"/>
                <a:cs typeface="Manrope"/>
                <a:sym typeface="Manrope"/>
              </a:rPr>
              <a:t>Solution 2</a:t>
            </a:r>
            <a:endParaRPr sz="1722">
              <a:latin typeface="Manrope"/>
              <a:ea typeface="Manrope"/>
              <a:cs typeface="Manrope"/>
              <a:sym typeface="Manrope"/>
            </a:endParaRPr>
          </a:p>
          <a:p>
            <a:pPr indent="0" lvl="0" marL="0" rtl="0" algn="l">
              <a:lnSpc>
                <a:spcPct val="115000"/>
              </a:lnSpc>
              <a:spcBef>
                <a:spcPts val="0"/>
              </a:spcBef>
              <a:spcAft>
                <a:spcPts val="0"/>
              </a:spcAft>
              <a:buNone/>
            </a:pPr>
            <a:r>
              <a:rPr lang="en" sz="1711">
                <a:latin typeface="Manrope"/>
                <a:ea typeface="Manrope"/>
                <a:cs typeface="Manrope"/>
                <a:sym typeface="Manrope"/>
              </a:rPr>
              <a:t>Build an app that makes a game of sharing symptoms</a:t>
            </a:r>
            <a:r>
              <a:rPr lang="en" sz="1600">
                <a:latin typeface="Manrope"/>
                <a:ea typeface="Manrope"/>
                <a:cs typeface="Manrope"/>
                <a:sym typeface="Manrope"/>
              </a:rPr>
              <a:t> </a:t>
            </a:r>
            <a:endParaRPr sz="1600">
              <a:latin typeface="Manrope"/>
              <a:ea typeface="Manrope"/>
              <a:cs typeface="Manrope"/>
              <a:sym typeface="Manrope"/>
            </a:endParaRPr>
          </a:p>
          <a:p>
            <a:pPr indent="0" lvl="0" marL="0" rtl="0" algn="l">
              <a:lnSpc>
                <a:spcPct val="115000"/>
              </a:lnSpc>
              <a:spcBef>
                <a:spcPts val="0"/>
              </a:spcBef>
              <a:spcAft>
                <a:spcPts val="0"/>
              </a:spcAft>
              <a:buNone/>
            </a:pPr>
            <a:r>
              <a:t/>
            </a:r>
            <a:endParaRPr/>
          </a:p>
        </p:txBody>
      </p:sp>
      <p:sp>
        <p:nvSpPr>
          <p:cNvPr id="155" name="Google Shape;155;p25"/>
          <p:cNvSpPr txBox="1"/>
          <p:nvPr>
            <p:ph idx="1" type="body"/>
          </p:nvPr>
        </p:nvSpPr>
        <p:spPr>
          <a:xfrm>
            <a:off x="311700" y="1331175"/>
            <a:ext cx="8520600" cy="33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chemeClr val="dk1"/>
                </a:solidFill>
                <a:latin typeface="Manrope"/>
                <a:ea typeface="Manrope"/>
                <a:cs typeface="Manrope"/>
                <a:sym typeface="Manrope"/>
              </a:rPr>
              <a:t>Assumptions:</a:t>
            </a:r>
            <a:endParaRPr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lang="en" sz="1500">
                <a:solidFill>
                  <a:schemeClr val="dk1"/>
                </a:solidFill>
                <a:latin typeface="Manrope"/>
                <a:ea typeface="Manrope"/>
                <a:cs typeface="Manrope"/>
                <a:sym typeface="Manrope"/>
              </a:rPr>
              <a:t>Users are willing to play games when recovering</a:t>
            </a:r>
            <a:endParaRPr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lang="en" sz="1500">
                <a:solidFill>
                  <a:schemeClr val="dk1"/>
                </a:solidFill>
                <a:latin typeface="Manrope"/>
                <a:ea typeface="Manrope"/>
                <a:cs typeface="Manrope"/>
                <a:sym typeface="Manrope"/>
              </a:rPr>
              <a:t>Users feel comfortable sharing their symptoms</a:t>
            </a:r>
            <a:endParaRPr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b="1" lang="en" sz="1500">
                <a:solidFill>
                  <a:schemeClr val="dk1"/>
                </a:solidFill>
                <a:latin typeface="Manrope"/>
                <a:ea typeface="Manrope"/>
                <a:cs typeface="Manrope"/>
                <a:sym typeface="Manrope"/>
              </a:rPr>
              <a:t>Games help people to share </a:t>
            </a:r>
            <a:endParaRPr sz="1500">
              <a:solidFill>
                <a:schemeClr val="dk1"/>
              </a:solidFill>
              <a:latin typeface="Manrope"/>
              <a:ea typeface="Manrope"/>
              <a:cs typeface="Manrope"/>
              <a:sym typeface="Manrope"/>
            </a:endParaRPr>
          </a:p>
          <a:p>
            <a:pPr indent="0" lvl="0" marL="0" rtl="0" algn="l">
              <a:spcBef>
                <a:spcPts val="0"/>
              </a:spcBef>
              <a:spcAft>
                <a:spcPts val="1200"/>
              </a:spcAft>
              <a:buNone/>
            </a:pPr>
            <a:r>
              <a:t/>
            </a:r>
            <a:endParaRPr sz="1500">
              <a:solidFill>
                <a:schemeClr val="dk1"/>
              </a:solidFill>
              <a:latin typeface="Manrope"/>
              <a:ea typeface="Manrope"/>
              <a:cs typeface="Manrope"/>
              <a:sym typeface="Manrope"/>
            </a:endParaRPr>
          </a:p>
        </p:txBody>
      </p:sp>
      <p:pic>
        <p:nvPicPr>
          <p:cNvPr id="156" name="Google Shape;156;p25"/>
          <p:cNvPicPr preferRelativeResize="0"/>
          <p:nvPr/>
        </p:nvPicPr>
        <p:blipFill rotWithShape="1">
          <a:blip r:embed="rId3">
            <a:alphaModFix/>
          </a:blip>
          <a:srcRect b="26572" l="0" r="0" t="29006"/>
          <a:stretch/>
        </p:blipFill>
        <p:spPr>
          <a:xfrm>
            <a:off x="6716725" y="2458075"/>
            <a:ext cx="2215750" cy="246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nvSpPr>
        <p:spPr>
          <a:xfrm>
            <a:off x="643050" y="352950"/>
            <a:ext cx="3277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Manrope"/>
                <a:ea typeface="Manrope"/>
                <a:cs typeface="Manrope"/>
                <a:sym typeface="Manrope"/>
              </a:rPr>
              <a:t>Experience Prototype 2</a:t>
            </a:r>
            <a:r>
              <a:rPr lang="en" sz="1700">
                <a:latin typeface="Manrope"/>
                <a:ea typeface="Manrope"/>
                <a:cs typeface="Manrope"/>
                <a:sym typeface="Manrope"/>
              </a:rPr>
              <a:t>: Sam</a:t>
            </a:r>
            <a:endParaRPr sz="1700">
              <a:latin typeface="Manrope"/>
              <a:ea typeface="Manrope"/>
              <a:cs typeface="Manrope"/>
              <a:sym typeface="Manrope"/>
            </a:endParaRPr>
          </a:p>
        </p:txBody>
      </p:sp>
      <p:pic>
        <p:nvPicPr>
          <p:cNvPr id="162" name="Google Shape;162;p26"/>
          <p:cNvPicPr preferRelativeResize="0"/>
          <p:nvPr/>
        </p:nvPicPr>
        <p:blipFill>
          <a:blip r:embed="rId3">
            <a:alphaModFix/>
          </a:blip>
          <a:stretch>
            <a:fillRect/>
          </a:stretch>
        </p:blipFill>
        <p:spPr>
          <a:xfrm>
            <a:off x="1879100" y="799350"/>
            <a:ext cx="5385800" cy="4039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2E0"/>
        </a:solidFill>
      </p:bgPr>
    </p:bg>
    <p:spTree>
      <p:nvGrpSpPr>
        <p:cNvPr id="166" name="Shape 166"/>
        <p:cNvGrpSpPr/>
        <p:nvPr/>
      </p:nvGrpSpPr>
      <p:grpSpPr>
        <a:xfrm>
          <a:off x="0" y="0"/>
          <a:ext cx="0" cy="0"/>
          <a:chOff x="0" y="0"/>
          <a:chExt cx="0" cy="0"/>
        </a:xfrm>
      </p:grpSpPr>
      <p:sp>
        <p:nvSpPr>
          <p:cNvPr id="167" name="Google Shape;167;p27"/>
          <p:cNvSpPr txBox="1"/>
          <p:nvPr>
            <p:ph type="title"/>
          </p:nvPr>
        </p:nvSpPr>
        <p:spPr>
          <a:xfrm>
            <a:off x="311700" y="3579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b="1" lang="en" sz="2222">
                <a:latin typeface="Manrope"/>
                <a:ea typeface="Manrope"/>
                <a:cs typeface="Manrope"/>
                <a:sym typeface="Manrope"/>
              </a:rPr>
              <a:t>Solution 3 </a:t>
            </a:r>
            <a:endParaRPr sz="1600">
              <a:latin typeface="Manrope"/>
              <a:ea typeface="Manrope"/>
              <a:cs typeface="Manrope"/>
              <a:sym typeface="Manrope"/>
            </a:endParaRPr>
          </a:p>
          <a:p>
            <a:pPr indent="0" lvl="0" marL="0" rtl="0" algn="l">
              <a:lnSpc>
                <a:spcPct val="115000"/>
              </a:lnSpc>
              <a:spcBef>
                <a:spcPts val="0"/>
              </a:spcBef>
              <a:spcAft>
                <a:spcPts val="0"/>
              </a:spcAft>
              <a:buNone/>
            </a:pPr>
            <a:r>
              <a:rPr lang="en" sz="1711">
                <a:latin typeface="Manrope"/>
                <a:ea typeface="Manrope"/>
                <a:cs typeface="Manrope"/>
                <a:sym typeface="Manrope"/>
              </a:rPr>
              <a:t>Build an app that allows users to create a recovery storyboard</a:t>
            </a:r>
            <a:endParaRPr sz="1711">
              <a:latin typeface="Manrope"/>
              <a:ea typeface="Manrope"/>
              <a:cs typeface="Manrope"/>
              <a:sym typeface="Manrope"/>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latin typeface="Manrope"/>
              <a:ea typeface="Manrope"/>
              <a:cs typeface="Manrope"/>
              <a:sym typeface="Manrope"/>
            </a:endParaRPr>
          </a:p>
        </p:txBody>
      </p:sp>
      <p:sp>
        <p:nvSpPr>
          <p:cNvPr id="168" name="Google Shape;168;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chemeClr val="dk1"/>
                </a:solidFill>
                <a:latin typeface="Manrope"/>
                <a:ea typeface="Manrope"/>
                <a:cs typeface="Manrope"/>
                <a:sym typeface="Manrope"/>
              </a:rPr>
              <a:t>Assumptions:</a:t>
            </a:r>
            <a:endParaRPr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lang="en" sz="1500">
                <a:solidFill>
                  <a:schemeClr val="dk1"/>
                </a:solidFill>
                <a:latin typeface="Manrope"/>
                <a:ea typeface="Manrope"/>
                <a:cs typeface="Manrope"/>
                <a:sym typeface="Manrope"/>
              </a:rPr>
              <a:t>Progress timelines are empowering </a:t>
            </a:r>
            <a:endParaRPr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b="1" lang="en" sz="1500">
                <a:solidFill>
                  <a:schemeClr val="dk1"/>
                </a:solidFill>
                <a:latin typeface="Manrope"/>
                <a:ea typeface="Manrope"/>
                <a:cs typeface="Manrope"/>
                <a:sym typeface="Manrope"/>
              </a:rPr>
              <a:t>Users are willing to track their progress </a:t>
            </a:r>
            <a:endParaRPr b="1" sz="1500">
              <a:solidFill>
                <a:schemeClr val="dk1"/>
              </a:solidFill>
              <a:latin typeface="Manrope"/>
              <a:ea typeface="Manrope"/>
              <a:cs typeface="Manrope"/>
              <a:sym typeface="Manrope"/>
            </a:endParaRPr>
          </a:p>
          <a:p>
            <a:pPr indent="-323850" lvl="0" marL="457200" rtl="0" algn="l">
              <a:spcBef>
                <a:spcPts val="0"/>
              </a:spcBef>
              <a:spcAft>
                <a:spcPts val="0"/>
              </a:spcAft>
              <a:buClr>
                <a:schemeClr val="dk1"/>
              </a:buClr>
              <a:buSzPts val="1500"/>
              <a:buFont typeface="Manrope"/>
              <a:buChar char="●"/>
            </a:pPr>
            <a:r>
              <a:rPr lang="en" sz="1500">
                <a:solidFill>
                  <a:schemeClr val="dk1"/>
                </a:solidFill>
                <a:latin typeface="Manrope"/>
                <a:ea typeface="Manrope"/>
                <a:cs typeface="Manrope"/>
                <a:sym typeface="Manrope"/>
              </a:rPr>
              <a:t>Users will not be discouraged if progress is not linear </a:t>
            </a:r>
            <a:endParaRPr sz="2200">
              <a:latin typeface="Manrope"/>
              <a:ea typeface="Manrope"/>
              <a:cs typeface="Manrope"/>
              <a:sym typeface="Manrop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8"/>
          <p:cNvPicPr preferRelativeResize="0"/>
          <p:nvPr/>
        </p:nvPicPr>
        <p:blipFill>
          <a:blip r:embed="rId3">
            <a:alphaModFix/>
          </a:blip>
          <a:stretch>
            <a:fillRect/>
          </a:stretch>
        </p:blipFill>
        <p:spPr>
          <a:xfrm>
            <a:off x="227025" y="1045275"/>
            <a:ext cx="4102375" cy="3052931"/>
          </a:xfrm>
          <a:prstGeom prst="rect">
            <a:avLst/>
          </a:prstGeom>
          <a:noFill/>
          <a:ln>
            <a:noFill/>
          </a:ln>
        </p:spPr>
      </p:pic>
      <p:sp>
        <p:nvSpPr>
          <p:cNvPr id="174" name="Google Shape;174;p28"/>
          <p:cNvSpPr txBox="1"/>
          <p:nvPr/>
        </p:nvSpPr>
        <p:spPr>
          <a:xfrm>
            <a:off x="314125" y="136850"/>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anrope"/>
                <a:ea typeface="Manrope"/>
                <a:cs typeface="Manrope"/>
                <a:sym typeface="Manrope"/>
              </a:rPr>
              <a:t>Experience Prototype 3</a:t>
            </a:r>
            <a:r>
              <a:rPr lang="en" sz="1700">
                <a:solidFill>
                  <a:schemeClr val="dk1"/>
                </a:solidFill>
                <a:latin typeface="Manrope"/>
                <a:ea typeface="Manrope"/>
                <a:cs typeface="Manrope"/>
                <a:sym typeface="Manrope"/>
              </a:rPr>
              <a:t>: </a:t>
            </a:r>
            <a:endParaRPr/>
          </a:p>
        </p:txBody>
      </p:sp>
      <p:pic>
        <p:nvPicPr>
          <p:cNvPr id="175" name="Google Shape;175;p28"/>
          <p:cNvPicPr preferRelativeResize="0"/>
          <p:nvPr/>
        </p:nvPicPr>
        <p:blipFill>
          <a:blip r:embed="rId4">
            <a:alphaModFix/>
          </a:blip>
          <a:stretch>
            <a:fillRect/>
          </a:stretch>
        </p:blipFill>
        <p:spPr>
          <a:xfrm>
            <a:off x="4481800" y="748188"/>
            <a:ext cx="4509799" cy="3647116"/>
          </a:xfrm>
          <a:prstGeom prst="rect">
            <a:avLst/>
          </a:prstGeom>
          <a:noFill/>
          <a:ln>
            <a:noFill/>
          </a:ln>
        </p:spPr>
      </p:pic>
      <p:sp>
        <p:nvSpPr>
          <p:cNvPr id="176" name="Google Shape;176;p28"/>
          <p:cNvSpPr txBox="1"/>
          <p:nvPr/>
        </p:nvSpPr>
        <p:spPr>
          <a:xfrm>
            <a:off x="4572000" y="4395300"/>
            <a:ext cx="450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Reflected upon strategy and displayed improvement</a:t>
            </a:r>
            <a:endParaRPr/>
          </a:p>
        </p:txBody>
      </p:sp>
      <p:sp>
        <p:nvSpPr>
          <p:cNvPr id="177" name="Google Shape;177;p28"/>
          <p:cNvSpPr txBox="1"/>
          <p:nvPr/>
        </p:nvSpPr>
        <p:spPr>
          <a:xfrm>
            <a:off x="199050" y="4242325"/>
            <a:ext cx="410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first hesitant to log experiences, but later utilized the notepad.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9"/>
          <p:cNvPicPr preferRelativeResize="0"/>
          <p:nvPr/>
        </p:nvPicPr>
        <p:blipFill>
          <a:blip r:embed="rId3">
            <a:alphaModFix amt="25000"/>
          </a:blip>
          <a:stretch>
            <a:fillRect/>
          </a:stretch>
        </p:blipFill>
        <p:spPr>
          <a:xfrm>
            <a:off x="0" y="0"/>
            <a:ext cx="9144000" cy="5143500"/>
          </a:xfrm>
          <a:prstGeom prst="rect">
            <a:avLst/>
          </a:prstGeom>
          <a:noFill/>
          <a:ln>
            <a:noFill/>
          </a:ln>
        </p:spPr>
      </p:pic>
      <p:sp>
        <p:nvSpPr>
          <p:cNvPr id="183" name="Google Shape;183;p29"/>
          <p:cNvSpPr txBox="1"/>
          <p:nvPr/>
        </p:nvSpPr>
        <p:spPr>
          <a:xfrm>
            <a:off x="1821600" y="2171550"/>
            <a:ext cx="5500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Manrope"/>
                <a:ea typeface="Manrope"/>
                <a:cs typeface="Manrope"/>
                <a:sym typeface="Manrope"/>
              </a:rPr>
              <a:t>Recovery Storyboard</a:t>
            </a:r>
            <a:endParaRPr b="1" sz="4000">
              <a:latin typeface="Manrope"/>
              <a:ea typeface="Manrope"/>
              <a:cs typeface="Manrope"/>
              <a:sym typeface="Manrop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87" name="Shape 187"/>
        <p:cNvGrpSpPr/>
        <p:nvPr/>
      </p:nvGrpSpPr>
      <p:grpSpPr>
        <a:xfrm>
          <a:off x="0" y="0"/>
          <a:ext cx="0" cy="0"/>
          <a:chOff x="0" y="0"/>
          <a:chExt cx="0" cy="0"/>
        </a:xfrm>
      </p:grpSpPr>
      <p:sp>
        <p:nvSpPr>
          <p:cNvPr id="188" name="Google Shape;188;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A7BED3"/>
                </a:solidFill>
                <a:latin typeface="Manrope"/>
                <a:ea typeface="Manrope"/>
                <a:cs typeface="Manrope"/>
                <a:sym typeface="Manrope"/>
              </a:rPr>
              <a:t>Risks and Implications</a:t>
            </a:r>
            <a:endParaRPr b="1">
              <a:solidFill>
                <a:srgbClr val="A7BED3"/>
              </a:solidFill>
              <a:latin typeface="Manrope"/>
              <a:ea typeface="Manrope"/>
              <a:cs typeface="Manrope"/>
              <a:sym typeface="Manrope"/>
            </a:endParaRPr>
          </a:p>
        </p:txBody>
      </p:sp>
      <p:sp>
        <p:nvSpPr>
          <p:cNvPr id="189" name="Google Shape;189;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8F2E0"/>
                </a:solidFill>
                <a:latin typeface="Manrope"/>
                <a:ea typeface="Manrope"/>
                <a:cs typeface="Manrope"/>
                <a:sym typeface="Manrope"/>
              </a:rPr>
              <a:t>Who this solution </a:t>
            </a:r>
            <a:r>
              <a:rPr b="1" lang="en">
                <a:solidFill>
                  <a:srgbClr val="F8F2E0"/>
                </a:solidFill>
                <a:latin typeface="Manrope"/>
                <a:ea typeface="Manrope"/>
                <a:cs typeface="Manrope"/>
                <a:sym typeface="Manrope"/>
              </a:rPr>
              <a:t>is</a:t>
            </a:r>
            <a:r>
              <a:rPr lang="en">
                <a:solidFill>
                  <a:srgbClr val="F8F2E0"/>
                </a:solidFill>
                <a:latin typeface="Manrope"/>
                <a:ea typeface="Manrope"/>
                <a:cs typeface="Manrope"/>
                <a:sym typeface="Manrope"/>
              </a:rPr>
              <a:t> for:</a:t>
            </a:r>
            <a:endParaRPr>
              <a:solidFill>
                <a:srgbClr val="F8F2E0"/>
              </a:solidFill>
              <a:latin typeface="Manrope"/>
              <a:ea typeface="Manrope"/>
              <a:cs typeface="Manrope"/>
              <a:sym typeface="Manrope"/>
            </a:endParaRPr>
          </a:p>
          <a:p>
            <a:pPr indent="-317500" lvl="0" marL="457200" rtl="0" algn="l">
              <a:spcBef>
                <a:spcPts val="1200"/>
              </a:spcBef>
              <a:spcAft>
                <a:spcPts val="0"/>
              </a:spcAft>
              <a:buClr>
                <a:srgbClr val="F8F2E0"/>
              </a:buClr>
              <a:buSzPts val="1400"/>
              <a:buFont typeface="Manrope"/>
              <a:buChar char="●"/>
            </a:pPr>
            <a:r>
              <a:rPr lang="en">
                <a:solidFill>
                  <a:srgbClr val="F8F2E0"/>
                </a:solidFill>
                <a:latin typeface="Manrope"/>
                <a:ea typeface="Manrope"/>
                <a:cs typeface="Manrope"/>
                <a:sym typeface="Manrope"/>
              </a:rPr>
              <a:t>People in the recovery process who are looking for support / uplifting ways of expressing their current state</a:t>
            </a:r>
            <a:endParaRPr>
              <a:solidFill>
                <a:srgbClr val="F8F2E0"/>
              </a:solidFill>
              <a:latin typeface="Manrope"/>
              <a:ea typeface="Manrope"/>
              <a:cs typeface="Manrope"/>
              <a:sym typeface="Manrope"/>
            </a:endParaRPr>
          </a:p>
          <a:p>
            <a:pPr indent="0" lvl="0" marL="0" rtl="0" algn="l">
              <a:spcBef>
                <a:spcPts val="1200"/>
              </a:spcBef>
              <a:spcAft>
                <a:spcPts val="0"/>
              </a:spcAft>
              <a:buNone/>
            </a:pPr>
            <a:r>
              <a:rPr lang="en">
                <a:solidFill>
                  <a:srgbClr val="F8F2E0"/>
                </a:solidFill>
                <a:latin typeface="Manrope"/>
                <a:ea typeface="Manrope"/>
                <a:cs typeface="Manrope"/>
                <a:sym typeface="Manrope"/>
              </a:rPr>
              <a:t>Who might this solution </a:t>
            </a:r>
            <a:r>
              <a:rPr b="1" lang="en">
                <a:solidFill>
                  <a:srgbClr val="F8F2E0"/>
                </a:solidFill>
                <a:latin typeface="Manrope"/>
                <a:ea typeface="Manrope"/>
                <a:cs typeface="Manrope"/>
                <a:sym typeface="Manrope"/>
              </a:rPr>
              <a:t>exclude</a:t>
            </a:r>
            <a:r>
              <a:rPr lang="en">
                <a:solidFill>
                  <a:srgbClr val="F8F2E0"/>
                </a:solidFill>
                <a:latin typeface="Manrope"/>
                <a:ea typeface="Manrope"/>
                <a:cs typeface="Manrope"/>
                <a:sym typeface="Manrope"/>
              </a:rPr>
              <a:t>:</a:t>
            </a:r>
            <a:endParaRPr>
              <a:solidFill>
                <a:srgbClr val="F8F2E0"/>
              </a:solidFill>
              <a:latin typeface="Manrope"/>
              <a:ea typeface="Manrope"/>
              <a:cs typeface="Manrope"/>
              <a:sym typeface="Manrope"/>
            </a:endParaRPr>
          </a:p>
          <a:p>
            <a:pPr indent="-317500" lvl="0" marL="457200" rtl="0" algn="l">
              <a:spcBef>
                <a:spcPts val="1200"/>
              </a:spcBef>
              <a:spcAft>
                <a:spcPts val="0"/>
              </a:spcAft>
              <a:buClr>
                <a:srgbClr val="F8F2E0"/>
              </a:buClr>
              <a:buSzPts val="1400"/>
              <a:buFont typeface="Manrope"/>
              <a:buChar char="●"/>
            </a:pPr>
            <a:r>
              <a:rPr lang="en">
                <a:solidFill>
                  <a:srgbClr val="F8F2E0"/>
                </a:solidFill>
                <a:latin typeface="Manrope"/>
                <a:ea typeface="Manrope"/>
                <a:cs typeface="Manrope"/>
                <a:sym typeface="Manrope"/>
              </a:rPr>
              <a:t>People with severe symptoms (no screen time)</a:t>
            </a:r>
            <a:endParaRPr>
              <a:solidFill>
                <a:srgbClr val="F8F2E0"/>
              </a:solidFill>
              <a:latin typeface="Manrope"/>
              <a:ea typeface="Manrope"/>
              <a:cs typeface="Manrope"/>
              <a:sym typeface="Manrope"/>
            </a:endParaRPr>
          </a:p>
          <a:p>
            <a:pPr indent="-317500" lvl="0" marL="457200" rtl="0" algn="l">
              <a:spcBef>
                <a:spcPts val="0"/>
              </a:spcBef>
              <a:spcAft>
                <a:spcPts val="0"/>
              </a:spcAft>
              <a:buClr>
                <a:srgbClr val="F8F2E0"/>
              </a:buClr>
              <a:buSzPts val="1400"/>
              <a:buFont typeface="Manrope"/>
              <a:buChar char="●"/>
            </a:pPr>
            <a:r>
              <a:rPr lang="en">
                <a:solidFill>
                  <a:srgbClr val="F8F2E0"/>
                </a:solidFill>
                <a:latin typeface="Manrope"/>
                <a:ea typeface="Manrope"/>
                <a:cs typeface="Manrope"/>
                <a:sym typeface="Manrope"/>
              </a:rPr>
              <a:t>Those without capacity/time to track progress closely</a:t>
            </a:r>
            <a:endParaRPr>
              <a:solidFill>
                <a:srgbClr val="F8F2E0"/>
              </a:solidFill>
              <a:latin typeface="Manrope"/>
              <a:ea typeface="Manrope"/>
              <a:cs typeface="Manrope"/>
              <a:sym typeface="Manrope"/>
            </a:endParaRPr>
          </a:p>
        </p:txBody>
      </p:sp>
      <p:sp>
        <p:nvSpPr>
          <p:cNvPr id="190" name="Google Shape;190;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8F2E0"/>
                </a:solidFill>
                <a:latin typeface="Manrope"/>
                <a:ea typeface="Manrope"/>
                <a:cs typeface="Manrope"/>
                <a:sym typeface="Manrope"/>
              </a:rPr>
              <a:t>Risks and Ethical Implications</a:t>
            </a:r>
            <a:endParaRPr>
              <a:solidFill>
                <a:srgbClr val="F8F2E0"/>
              </a:solidFill>
              <a:latin typeface="Manrope"/>
              <a:ea typeface="Manrope"/>
              <a:cs typeface="Manrope"/>
              <a:sym typeface="Manrope"/>
            </a:endParaRPr>
          </a:p>
          <a:p>
            <a:pPr indent="-317500" lvl="0" marL="457200" rtl="0" algn="l">
              <a:spcBef>
                <a:spcPts val="1200"/>
              </a:spcBef>
              <a:spcAft>
                <a:spcPts val="0"/>
              </a:spcAft>
              <a:buClr>
                <a:srgbClr val="F8F2E0"/>
              </a:buClr>
              <a:buSzPts val="1400"/>
              <a:buFont typeface="Manrope"/>
              <a:buChar char="●"/>
            </a:pPr>
            <a:r>
              <a:rPr lang="en">
                <a:solidFill>
                  <a:srgbClr val="F8F2E0"/>
                </a:solidFill>
                <a:latin typeface="Manrope"/>
                <a:ea typeface="Manrope"/>
                <a:cs typeface="Manrope"/>
                <a:sym typeface="Manrope"/>
              </a:rPr>
              <a:t>Privacy and Data Storage (HIPAA)</a:t>
            </a:r>
            <a:endParaRPr>
              <a:solidFill>
                <a:srgbClr val="F8F2E0"/>
              </a:solidFill>
              <a:latin typeface="Manrope"/>
              <a:ea typeface="Manrope"/>
              <a:cs typeface="Manrope"/>
              <a:sym typeface="Manrope"/>
            </a:endParaRPr>
          </a:p>
          <a:p>
            <a:pPr indent="-317500" lvl="0" marL="457200" rtl="0" algn="l">
              <a:spcBef>
                <a:spcPts val="0"/>
              </a:spcBef>
              <a:spcAft>
                <a:spcPts val="0"/>
              </a:spcAft>
              <a:buClr>
                <a:srgbClr val="F8F2E0"/>
              </a:buClr>
              <a:buSzPts val="1400"/>
              <a:buFont typeface="Manrope"/>
              <a:buChar char="●"/>
            </a:pPr>
            <a:r>
              <a:rPr lang="en">
                <a:solidFill>
                  <a:srgbClr val="F8F2E0"/>
                </a:solidFill>
                <a:latin typeface="Manrope"/>
                <a:ea typeface="Manrope"/>
                <a:cs typeface="Manrope"/>
                <a:sym typeface="Manrope"/>
              </a:rPr>
              <a:t>Pressure to always show progress</a:t>
            </a:r>
            <a:endParaRPr>
              <a:solidFill>
                <a:srgbClr val="F8F2E0"/>
              </a:solidFill>
              <a:latin typeface="Manrope"/>
              <a:ea typeface="Manrope"/>
              <a:cs typeface="Manrope"/>
              <a:sym typeface="Manrope"/>
            </a:endParaRPr>
          </a:p>
          <a:p>
            <a:pPr indent="-317500" lvl="0" marL="457200" rtl="0" algn="l">
              <a:spcBef>
                <a:spcPts val="0"/>
              </a:spcBef>
              <a:spcAft>
                <a:spcPts val="0"/>
              </a:spcAft>
              <a:buClr>
                <a:srgbClr val="F8F2E0"/>
              </a:buClr>
              <a:buSzPts val="1400"/>
              <a:buFont typeface="Manrope"/>
              <a:buChar char="●"/>
            </a:pPr>
            <a:r>
              <a:rPr lang="en">
                <a:solidFill>
                  <a:srgbClr val="F8F2E0"/>
                </a:solidFill>
                <a:latin typeface="Manrope"/>
                <a:ea typeface="Manrope"/>
                <a:cs typeface="Manrope"/>
                <a:sym typeface="Manrope"/>
              </a:rPr>
              <a:t>Over-reliance on social networks instead of medical professionals</a:t>
            </a:r>
            <a:endParaRPr>
              <a:solidFill>
                <a:srgbClr val="F8F2E0"/>
              </a:solidFill>
              <a:latin typeface="Manrope"/>
              <a:ea typeface="Manrope"/>
              <a:cs typeface="Manrope"/>
              <a:sym typeface="Manrop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BED3"/>
        </a:solidFill>
      </p:bgPr>
    </p:bg>
    <p:spTree>
      <p:nvGrpSpPr>
        <p:cNvPr id="194" name="Shape 194"/>
        <p:cNvGrpSpPr/>
        <p:nvPr/>
      </p:nvGrpSpPr>
      <p:grpSpPr>
        <a:xfrm>
          <a:off x="0" y="0"/>
          <a:ext cx="0" cy="0"/>
          <a:chOff x="0" y="0"/>
          <a:chExt cx="0" cy="0"/>
        </a:xfrm>
      </p:grpSpPr>
      <p:sp>
        <p:nvSpPr>
          <p:cNvPr id="195" name="Google Shape;195;p31"/>
          <p:cNvSpPr txBox="1"/>
          <p:nvPr/>
        </p:nvSpPr>
        <p:spPr>
          <a:xfrm>
            <a:off x="387025" y="3203525"/>
            <a:ext cx="3277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latin typeface="Manrope"/>
                <a:ea typeface="Manrope"/>
                <a:cs typeface="Manrope"/>
                <a:sym typeface="Manrope"/>
              </a:rPr>
              <a:t>Thank you.</a:t>
            </a:r>
            <a:r>
              <a:rPr b="1" lang="en" sz="3000">
                <a:solidFill>
                  <a:srgbClr val="A7BED3"/>
                </a:solidFill>
                <a:latin typeface="Manrope"/>
                <a:ea typeface="Manrope"/>
                <a:cs typeface="Manrope"/>
                <a:sym typeface="Manrope"/>
              </a:rPr>
              <a:t>.</a:t>
            </a:r>
            <a:endParaRPr b="1" sz="3000">
              <a:solidFill>
                <a:srgbClr val="A7BED3"/>
              </a:solidFill>
              <a:latin typeface="Manrope"/>
              <a:ea typeface="Manrope"/>
              <a:cs typeface="Manrope"/>
              <a:sym typeface="Manrope"/>
            </a:endParaRPr>
          </a:p>
        </p:txBody>
      </p:sp>
      <p:sp>
        <p:nvSpPr>
          <p:cNvPr id="196" name="Google Shape;196;p31"/>
          <p:cNvSpPr txBox="1"/>
          <p:nvPr/>
        </p:nvSpPr>
        <p:spPr>
          <a:xfrm>
            <a:off x="387025" y="3738325"/>
            <a:ext cx="327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anrope"/>
                <a:ea typeface="Manrope"/>
                <a:cs typeface="Manrope"/>
                <a:sym typeface="Manrope"/>
              </a:rPr>
              <a:t>Appendix located in the following Slides</a:t>
            </a:r>
            <a:endParaRPr sz="1200">
              <a:latin typeface="Manrope"/>
              <a:ea typeface="Manrope"/>
              <a:cs typeface="Manrope"/>
              <a:sym typeface="Manrop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b="28730" l="24419" r="24419" t="24202"/>
          <a:stretch/>
        </p:blipFill>
        <p:spPr>
          <a:xfrm>
            <a:off x="606575" y="1040200"/>
            <a:ext cx="2436550" cy="2241600"/>
          </a:xfrm>
          <a:prstGeom prst="rect">
            <a:avLst/>
          </a:prstGeom>
          <a:noFill/>
          <a:ln>
            <a:noFill/>
          </a:ln>
        </p:spPr>
      </p:pic>
      <p:pic>
        <p:nvPicPr>
          <p:cNvPr id="61" name="Google Shape;61;p14"/>
          <p:cNvPicPr preferRelativeResize="0"/>
          <p:nvPr/>
        </p:nvPicPr>
        <p:blipFill rotWithShape="1">
          <a:blip r:embed="rId4">
            <a:alphaModFix/>
          </a:blip>
          <a:srcRect b="27501" l="23737" r="23732" t="25430"/>
          <a:stretch/>
        </p:blipFill>
        <p:spPr>
          <a:xfrm>
            <a:off x="3433387" y="1204813"/>
            <a:ext cx="2134325" cy="1912375"/>
          </a:xfrm>
          <a:prstGeom prst="rect">
            <a:avLst/>
          </a:prstGeom>
          <a:noFill/>
          <a:ln>
            <a:noFill/>
          </a:ln>
        </p:spPr>
      </p:pic>
      <p:pic>
        <p:nvPicPr>
          <p:cNvPr id="62" name="Google Shape;62;p14"/>
          <p:cNvPicPr preferRelativeResize="0"/>
          <p:nvPr/>
        </p:nvPicPr>
        <p:blipFill rotWithShape="1">
          <a:blip r:embed="rId5">
            <a:alphaModFix/>
          </a:blip>
          <a:srcRect b="22942" l="15621" r="15621" t="14999"/>
          <a:stretch/>
        </p:blipFill>
        <p:spPr>
          <a:xfrm>
            <a:off x="5853275" y="927438"/>
            <a:ext cx="2733525" cy="2467150"/>
          </a:xfrm>
          <a:prstGeom prst="rect">
            <a:avLst/>
          </a:prstGeom>
          <a:noFill/>
          <a:ln>
            <a:noFill/>
          </a:ln>
        </p:spPr>
      </p:pic>
      <p:sp>
        <p:nvSpPr>
          <p:cNvPr id="63" name="Google Shape;63;p14"/>
          <p:cNvSpPr txBox="1"/>
          <p:nvPr/>
        </p:nvSpPr>
        <p:spPr>
          <a:xfrm>
            <a:off x="519438" y="3655375"/>
            <a:ext cx="81051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Manrope"/>
                <a:ea typeface="Manrope"/>
                <a:cs typeface="Manrope"/>
                <a:sym typeface="Manrope"/>
              </a:rPr>
              <a:t>Problem Domain </a:t>
            </a:r>
            <a:endParaRPr sz="1800">
              <a:latin typeface="Manrope"/>
              <a:ea typeface="Manrope"/>
              <a:cs typeface="Manrope"/>
              <a:sym typeface="Manrope"/>
            </a:endParaRPr>
          </a:p>
          <a:p>
            <a:pPr indent="0" lvl="0" marL="0" rtl="0" algn="l">
              <a:spcBef>
                <a:spcPts val="0"/>
              </a:spcBef>
              <a:spcAft>
                <a:spcPts val="0"/>
              </a:spcAft>
              <a:buNone/>
            </a:pPr>
            <a:r>
              <a:rPr lang="en">
                <a:latin typeface="Manrope"/>
                <a:ea typeface="Manrope"/>
                <a:cs typeface="Manrope"/>
                <a:sym typeface="Manrope"/>
              </a:rPr>
              <a:t>Initially interested in providing accessibility for </a:t>
            </a:r>
            <a:r>
              <a:rPr b="1" lang="en">
                <a:latin typeface="Manrope"/>
                <a:ea typeface="Manrope"/>
                <a:cs typeface="Manrope"/>
                <a:sym typeface="Manrope"/>
              </a:rPr>
              <a:t>temporary injuries</a:t>
            </a:r>
            <a:r>
              <a:rPr lang="en">
                <a:latin typeface="Manrope"/>
                <a:ea typeface="Manrope"/>
                <a:cs typeface="Manrope"/>
                <a:sym typeface="Manrope"/>
              </a:rPr>
              <a:t>, but eventually landed on the invisible, not-so-temporary injury of </a:t>
            </a:r>
            <a:r>
              <a:rPr b="1" lang="en">
                <a:latin typeface="Manrope"/>
                <a:ea typeface="Manrope"/>
                <a:cs typeface="Manrope"/>
                <a:sym typeface="Manrope"/>
              </a:rPr>
              <a:t>concussions</a:t>
            </a:r>
            <a:endParaRPr b="1">
              <a:latin typeface="Manrope"/>
              <a:ea typeface="Manrope"/>
              <a:cs typeface="Manrope"/>
              <a:sym typeface="Manrop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2"/>
          <p:cNvSpPr txBox="1"/>
          <p:nvPr/>
        </p:nvSpPr>
        <p:spPr>
          <a:xfrm>
            <a:off x="614600" y="330200"/>
            <a:ext cx="378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Manrope"/>
                <a:ea typeface="Manrope"/>
                <a:cs typeface="Manrope"/>
                <a:sym typeface="Manrope"/>
              </a:rPr>
              <a:t>Appendix A</a:t>
            </a:r>
            <a:r>
              <a:rPr lang="en">
                <a:latin typeface="Manrope"/>
                <a:ea typeface="Manrope"/>
                <a:cs typeface="Manrope"/>
                <a:sym typeface="Manrope"/>
              </a:rPr>
              <a:t>: HMW1 Solutions Brainstorm</a:t>
            </a:r>
            <a:endParaRPr>
              <a:latin typeface="Manrope"/>
              <a:ea typeface="Manrope"/>
              <a:cs typeface="Manrope"/>
              <a:sym typeface="Manrope"/>
            </a:endParaRPr>
          </a:p>
        </p:txBody>
      </p:sp>
      <p:pic>
        <p:nvPicPr>
          <p:cNvPr id="202" name="Google Shape;202;p32"/>
          <p:cNvPicPr preferRelativeResize="0"/>
          <p:nvPr/>
        </p:nvPicPr>
        <p:blipFill rotWithShape="1">
          <a:blip r:embed="rId3">
            <a:alphaModFix/>
          </a:blip>
          <a:srcRect b="15732" l="0" r="0" t="0"/>
          <a:stretch/>
        </p:blipFill>
        <p:spPr>
          <a:xfrm>
            <a:off x="614599" y="-2266116"/>
            <a:ext cx="6718499" cy="75484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3"/>
          <p:cNvSpPr txBox="1"/>
          <p:nvPr/>
        </p:nvSpPr>
        <p:spPr>
          <a:xfrm>
            <a:off x="614600" y="330200"/>
            <a:ext cx="378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Manrope"/>
                <a:ea typeface="Manrope"/>
                <a:cs typeface="Manrope"/>
                <a:sym typeface="Manrope"/>
              </a:rPr>
              <a:t>Appendix B</a:t>
            </a:r>
            <a:r>
              <a:rPr lang="en">
                <a:latin typeface="Manrope"/>
                <a:ea typeface="Manrope"/>
                <a:cs typeface="Manrope"/>
                <a:sym typeface="Manrope"/>
              </a:rPr>
              <a:t>: HMW2 Solutions Brainstorm</a:t>
            </a:r>
            <a:endParaRPr>
              <a:latin typeface="Manrope"/>
              <a:ea typeface="Manrope"/>
              <a:cs typeface="Manrope"/>
              <a:sym typeface="Manrope"/>
            </a:endParaRPr>
          </a:p>
        </p:txBody>
      </p:sp>
      <p:pic>
        <p:nvPicPr>
          <p:cNvPr id="208" name="Google Shape;208;p33"/>
          <p:cNvPicPr preferRelativeResize="0"/>
          <p:nvPr/>
        </p:nvPicPr>
        <p:blipFill rotWithShape="1">
          <a:blip r:embed="rId3">
            <a:alphaModFix/>
          </a:blip>
          <a:srcRect b="30708" l="0" r="0" t="11945"/>
          <a:stretch/>
        </p:blipFill>
        <p:spPr>
          <a:xfrm>
            <a:off x="-419952" y="-1095875"/>
            <a:ext cx="8160557" cy="6239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nvSpPr>
        <p:spPr>
          <a:xfrm>
            <a:off x="614600" y="330200"/>
            <a:ext cx="378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Manrope"/>
                <a:ea typeface="Manrope"/>
                <a:cs typeface="Manrope"/>
                <a:sym typeface="Manrope"/>
              </a:rPr>
              <a:t>Appendix C</a:t>
            </a:r>
            <a:r>
              <a:rPr lang="en">
                <a:latin typeface="Manrope"/>
                <a:ea typeface="Manrope"/>
                <a:cs typeface="Manrope"/>
                <a:sym typeface="Manrope"/>
              </a:rPr>
              <a:t>: HMW3 Solutions Brainstorm</a:t>
            </a:r>
            <a:endParaRPr>
              <a:latin typeface="Manrope"/>
              <a:ea typeface="Manrope"/>
              <a:cs typeface="Manrope"/>
              <a:sym typeface="Manrope"/>
            </a:endParaRPr>
          </a:p>
        </p:txBody>
      </p:sp>
      <p:pic>
        <p:nvPicPr>
          <p:cNvPr id="214" name="Google Shape;214;p34"/>
          <p:cNvPicPr preferRelativeResize="0"/>
          <p:nvPr/>
        </p:nvPicPr>
        <p:blipFill>
          <a:blip r:embed="rId3">
            <a:alphaModFix/>
          </a:blip>
          <a:stretch>
            <a:fillRect/>
          </a:stretch>
        </p:blipFill>
        <p:spPr>
          <a:xfrm>
            <a:off x="1401675" y="1197825"/>
            <a:ext cx="5002225" cy="37516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2E0"/>
        </a:solidFill>
      </p:bgPr>
    </p:bg>
    <p:spTree>
      <p:nvGrpSpPr>
        <p:cNvPr id="67" name="Shape 67"/>
        <p:cNvGrpSpPr/>
        <p:nvPr/>
      </p:nvGrpSpPr>
      <p:grpSpPr>
        <a:xfrm>
          <a:off x="0" y="0"/>
          <a:ext cx="0" cy="0"/>
          <a:chOff x="0" y="0"/>
          <a:chExt cx="0" cy="0"/>
        </a:xfrm>
      </p:grpSpPr>
      <p:sp>
        <p:nvSpPr>
          <p:cNvPr id="68" name="Google Shape;68;p15"/>
          <p:cNvSpPr txBox="1"/>
          <p:nvPr/>
        </p:nvSpPr>
        <p:spPr>
          <a:xfrm>
            <a:off x="2735675" y="4041125"/>
            <a:ext cx="299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anrope"/>
              <a:ea typeface="Manrope"/>
              <a:cs typeface="Manrope"/>
              <a:sym typeface="Manrope"/>
            </a:endParaRPr>
          </a:p>
        </p:txBody>
      </p:sp>
      <p:sp>
        <p:nvSpPr>
          <p:cNvPr id="69" name="Google Shape;69;p15"/>
          <p:cNvSpPr/>
          <p:nvPr/>
        </p:nvSpPr>
        <p:spPr>
          <a:xfrm>
            <a:off x="568950" y="1029025"/>
            <a:ext cx="3083700" cy="773700"/>
          </a:xfrm>
          <a:prstGeom prst="roundRect">
            <a:avLst>
              <a:gd fmla="val 16667" name="adj"/>
            </a:avLst>
          </a:prstGeom>
          <a:solidFill>
            <a:srgbClr val="A7BED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p:nvPr/>
        </p:nvSpPr>
        <p:spPr>
          <a:xfrm>
            <a:off x="5531175" y="1029025"/>
            <a:ext cx="3083700" cy="773700"/>
          </a:xfrm>
          <a:prstGeom prst="roundRect">
            <a:avLst>
              <a:gd fmla="val 16667" name="adj"/>
            </a:avLst>
          </a:prstGeom>
          <a:solidFill>
            <a:srgbClr val="A7BED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txBox="1"/>
          <p:nvPr/>
        </p:nvSpPr>
        <p:spPr>
          <a:xfrm>
            <a:off x="1449300" y="1177375"/>
            <a:ext cx="1323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latin typeface="Manrope"/>
                <a:ea typeface="Manrope"/>
                <a:cs typeface="Manrope"/>
                <a:sym typeface="Manrope"/>
              </a:rPr>
              <a:t>Alexander</a:t>
            </a:r>
            <a:endParaRPr sz="1900">
              <a:latin typeface="Manrope"/>
              <a:ea typeface="Manrope"/>
              <a:cs typeface="Manrope"/>
              <a:sym typeface="Manrope"/>
            </a:endParaRPr>
          </a:p>
        </p:txBody>
      </p:sp>
      <p:sp>
        <p:nvSpPr>
          <p:cNvPr id="72" name="Google Shape;72;p15"/>
          <p:cNvSpPr txBox="1"/>
          <p:nvPr/>
        </p:nvSpPr>
        <p:spPr>
          <a:xfrm>
            <a:off x="6444375" y="1154200"/>
            <a:ext cx="12573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latin typeface="Manrope"/>
                <a:ea typeface="Manrope"/>
                <a:cs typeface="Manrope"/>
                <a:sym typeface="Manrope"/>
              </a:rPr>
              <a:t>Randall</a:t>
            </a:r>
            <a:endParaRPr sz="1900">
              <a:latin typeface="Manrope"/>
              <a:ea typeface="Manrope"/>
              <a:cs typeface="Manrope"/>
              <a:sym typeface="Manrope"/>
            </a:endParaRPr>
          </a:p>
        </p:txBody>
      </p:sp>
      <p:sp>
        <p:nvSpPr>
          <p:cNvPr id="73" name="Google Shape;73;p15"/>
          <p:cNvSpPr txBox="1"/>
          <p:nvPr/>
        </p:nvSpPr>
        <p:spPr>
          <a:xfrm>
            <a:off x="2933400" y="199325"/>
            <a:ext cx="33936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latin typeface="Manrope"/>
                <a:ea typeface="Manrope"/>
                <a:cs typeface="Manrope"/>
                <a:sym typeface="Manrope"/>
              </a:rPr>
              <a:t>Additional Interviews</a:t>
            </a:r>
            <a:endParaRPr sz="2600">
              <a:latin typeface="Manrope"/>
              <a:ea typeface="Manrope"/>
              <a:cs typeface="Manrope"/>
              <a:sym typeface="Manrope"/>
            </a:endParaRPr>
          </a:p>
        </p:txBody>
      </p:sp>
      <p:sp>
        <p:nvSpPr>
          <p:cNvPr id="74" name="Google Shape;74;p15"/>
          <p:cNvSpPr txBox="1"/>
          <p:nvPr/>
        </p:nvSpPr>
        <p:spPr>
          <a:xfrm>
            <a:off x="494975" y="2047425"/>
            <a:ext cx="32772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anrope"/>
              <a:buChar char="●"/>
            </a:pPr>
            <a:r>
              <a:rPr lang="en">
                <a:latin typeface="Manrope"/>
                <a:ea typeface="Manrope"/>
                <a:cs typeface="Manrope"/>
                <a:sym typeface="Manrope"/>
              </a:rPr>
              <a:t>Confirmed the notion of risks that are associated with going back to hobbies</a:t>
            </a:r>
            <a:endParaRPr>
              <a:latin typeface="Manrope"/>
              <a:ea typeface="Manrope"/>
              <a:cs typeface="Manrope"/>
              <a:sym typeface="Manrope"/>
            </a:endParaRPr>
          </a:p>
          <a:p>
            <a:pPr indent="-317500" lvl="0" marL="457200" rtl="0" algn="l">
              <a:spcBef>
                <a:spcPts val="0"/>
              </a:spcBef>
              <a:spcAft>
                <a:spcPts val="0"/>
              </a:spcAft>
              <a:buSzPts val="1400"/>
              <a:buFont typeface="Manrope"/>
              <a:buChar char="●"/>
            </a:pPr>
            <a:r>
              <a:rPr lang="en">
                <a:latin typeface="Manrope"/>
                <a:ea typeface="Manrope"/>
                <a:cs typeface="Manrope"/>
                <a:sym typeface="Manrope"/>
              </a:rPr>
              <a:t>Provided powerful insight towards the need for support group and reliable online resources</a:t>
            </a:r>
            <a:endParaRPr>
              <a:latin typeface="Manrope"/>
              <a:ea typeface="Manrope"/>
              <a:cs typeface="Manrope"/>
              <a:sym typeface="Manrope"/>
            </a:endParaRPr>
          </a:p>
          <a:p>
            <a:pPr indent="-317500" lvl="0" marL="457200" rtl="0" algn="l">
              <a:spcBef>
                <a:spcPts val="0"/>
              </a:spcBef>
              <a:spcAft>
                <a:spcPts val="0"/>
              </a:spcAft>
              <a:buSzPts val="1400"/>
              <a:buFont typeface="Manrope"/>
              <a:buChar char="●"/>
            </a:pPr>
            <a:r>
              <a:rPr lang="en">
                <a:latin typeface="Manrope"/>
                <a:ea typeface="Manrope"/>
                <a:cs typeface="Manrope"/>
                <a:sym typeface="Manrope"/>
              </a:rPr>
              <a:t>Made unique mention of healthcare costs</a:t>
            </a:r>
            <a:endParaRPr>
              <a:latin typeface="Manrope"/>
              <a:ea typeface="Manrope"/>
              <a:cs typeface="Manrope"/>
              <a:sym typeface="Manrope"/>
            </a:endParaRPr>
          </a:p>
        </p:txBody>
      </p:sp>
      <p:sp>
        <p:nvSpPr>
          <p:cNvPr id="75" name="Google Shape;75;p15"/>
          <p:cNvSpPr txBox="1"/>
          <p:nvPr/>
        </p:nvSpPr>
        <p:spPr>
          <a:xfrm>
            <a:off x="5434425" y="2047425"/>
            <a:ext cx="32772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anrope"/>
              <a:buChar char="●"/>
            </a:pPr>
            <a:r>
              <a:rPr lang="en">
                <a:latin typeface="Manrope"/>
                <a:ea typeface="Manrope"/>
                <a:cs typeface="Manrope"/>
                <a:sym typeface="Manrope"/>
              </a:rPr>
              <a:t>Brought to mind the situation of workplace injuries and the challenge of regulations</a:t>
            </a:r>
            <a:endParaRPr>
              <a:latin typeface="Manrope"/>
              <a:ea typeface="Manrope"/>
              <a:cs typeface="Manrope"/>
              <a:sym typeface="Manrope"/>
            </a:endParaRPr>
          </a:p>
          <a:p>
            <a:pPr indent="-317500" lvl="0" marL="457200" rtl="0" algn="l">
              <a:spcBef>
                <a:spcPts val="0"/>
              </a:spcBef>
              <a:spcAft>
                <a:spcPts val="0"/>
              </a:spcAft>
              <a:buSzPts val="1400"/>
              <a:buFont typeface="Manrope"/>
              <a:buChar char="●"/>
            </a:pPr>
            <a:r>
              <a:rPr lang="en">
                <a:latin typeface="Manrope"/>
                <a:ea typeface="Manrope"/>
                <a:cs typeface="Manrope"/>
                <a:sym typeface="Manrope"/>
              </a:rPr>
              <a:t>Highlighted a perhaps common progress tracking method: trial and error</a:t>
            </a:r>
            <a:endParaRPr>
              <a:latin typeface="Manrope"/>
              <a:ea typeface="Manrope"/>
              <a:cs typeface="Manrope"/>
              <a:sym typeface="Manrope"/>
            </a:endParaRPr>
          </a:p>
          <a:p>
            <a:pPr indent="-317500" lvl="0" marL="457200" rtl="0" algn="l">
              <a:spcBef>
                <a:spcPts val="0"/>
              </a:spcBef>
              <a:spcAft>
                <a:spcPts val="0"/>
              </a:spcAft>
              <a:buSzPts val="1400"/>
              <a:buFont typeface="Manrope"/>
              <a:buChar char="●"/>
            </a:pPr>
            <a:r>
              <a:rPr lang="en">
                <a:latin typeface="Manrope"/>
                <a:ea typeface="Manrope"/>
                <a:cs typeface="Manrope"/>
                <a:sym typeface="Manrope"/>
              </a:rPr>
              <a:t>Emphasized the uncertainty around duration of recovery as well as severity of limitations</a:t>
            </a:r>
            <a:endParaRPr>
              <a:latin typeface="Manrope"/>
              <a:ea typeface="Manrope"/>
              <a:cs typeface="Manrope"/>
              <a:sym typeface="Manrop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9" name="Shape 79"/>
        <p:cNvGrpSpPr/>
        <p:nvPr/>
      </p:nvGrpSpPr>
      <p:grpSpPr>
        <a:xfrm>
          <a:off x="0" y="0"/>
          <a:ext cx="0" cy="0"/>
          <a:chOff x="0" y="0"/>
          <a:chExt cx="0" cy="0"/>
        </a:xfrm>
      </p:grpSpPr>
      <p:sp>
        <p:nvSpPr>
          <p:cNvPr id="80" name="Google Shape;80;p16"/>
          <p:cNvSpPr txBox="1"/>
          <p:nvPr/>
        </p:nvSpPr>
        <p:spPr>
          <a:xfrm>
            <a:off x="4572000" y="830525"/>
            <a:ext cx="44550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A7BED3"/>
                </a:solidFill>
                <a:latin typeface="Manrope"/>
                <a:ea typeface="Manrope"/>
                <a:cs typeface="Manrope"/>
                <a:sym typeface="Manrope"/>
              </a:rPr>
              <a:t>WE MET</a:t>
            </a:r>
            <a:r>
              <a:rPr lang="en">
                <a:solidFill>
                  <a:srgbClr val="DAB894"/>
                </a:solidFill>
                <a:latin typeface="Manrope"/>
                <a:ea typeface="Manrope"/>
                <a:cs typeface="Manrope"/>
                <a:sym typeface="Manrope"/>
              </a:rPr>
              <a:t>… </a:t>
            </a:r>
            <a:endParaRPr>
              <a:solidFill>
                <a:srgbClr val="DAB894"/>
              </a:solidFill>
              <a:latin typeface="Manrope"/>
              <a:ea typeface="Manrope"/>
              <a:cs typeface="Manrope"/>
              <a:sym typeface="Manrope"/>
            </a:endParaRPr>
          </a:p>
          <a:p>
            <a:pPr indent="0" lvl="0" marL="0" rtl="0" algn="r">
              <a:spcBef>
                <a:spcPts val="0"/>
              </a:spcBef>
              <a:spcAft>
                <a:spcPts val="0"/>
              </a:spcAft>
              <a:buClr>
                <a:schemeClr val="dk1"/>
              </a:buClr>
              <a:buSzPts val="1100"/>
              <a:buFont typeface="Arial"/>
              <a:buNone/>
            </a:pPr>
            <a:r>
              <a:rPr lang="en">
                <a:solidFill>
                  <a:srgbClr val="DAB894"/>
                </a:solidFill>
                <a:latin typeface="Manrope"/>
                <a:ea typeface="Manrope"/>
                <a:cs typeface="Manrope"/>
                <a:sym typeface="Manrope"/>
              </a:rPr>
              <a:t>Jamie, a 37-year old paramedic student in the Bay Area who has a history of severe head injuries.</a:t>
            </a:r>
            <a:r>
              <a:rPr lang="en">
                <a:solidFill>
                  <a:schemeClr val="dk1"/>
                </a:solidFill>
                <a:latin typeface="Manrope"/>
                <a:ea typeface="Manrope"/>
                <a:cs typeface="Manrope"/>
                <a:sym typeface="Manrope"/>
              </a:rPr>
              <a:t>  </a:t>
            </a:r>
            <a:endParaRPr>
              <a:solidFill>
                <a:schemeClr val="dk1"/>
              </a:solidFill>
              <a:latin typeface="Manrope"/>
              <a:ea typeface="Manrope"/>
              <a:cs typeface="Manrope"/>
              <a:sym typeface="Manrope"/>
            </a:endParaRPr>
          </a:p>
          <a:p>
            <a:pPr indent="0" lvl="0" marL="0" rtl="0" algn="r">
              <a:spcBef>
                <a:spcPts val="0"/>
              </a:spcBef>
              <a:spcAft>
                <a:spcPts val="0"/>
              </a:spcAft>
              <a:buNone/>
            </a:pPr>
            <a:r>
              <a:t/>
            </a:r>
            <a:endParaRPr>
              <a:solidFill>
                <a:srgbClr val="DAB894"/>
              </a:solidFill>
              <a:latin typeface="Manrope"/>
              <a:ea typeface="Manrope"/>
              <a:cs typeface="Manrope"/>
              <a:sym typeface="Manrope"/>
            </a:endParaRPr>
          </a:p>
        </p:txBody>
      </p:sp>
      <p:sp>
        <p:nvSpPr>
          <p:cNvPr id="81" name="Google Shape;81;p16"/>
          <p:cNvSpPr txBox="1"/>
          <p:nvPr/>
        </p:nvSpPr>
        <p:spPr>
          <a:xfrm>
            <a:off x="4000500" y="1781750"/>
            <a:ext cx="49980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A7BED3"/>
                </a:solidFill>
                <a:latin typeface="Manrope"/>
                <a:ea typeface="Manrope"/>
                <a:cs typeface="Manrope"/>
                <a:sym typeface="Manrope"/>
              </a:rPr>
              <a:t>WE WERE SURPRISED TO REALISE</a:t>
            </a:r>
            <a:r>
              <a:rPr lang="en">
                <a:solidFill>
                  <a:srgbClr val="DAB894"/>
                </a:solidFill>
                <a:latin typeface="Manrope"/>
                <a:ea typeface="Manrope"/>
                <a:cs typeface="Manrope"/>
                <a:sym typeface="Manrope"/>
              </a:rPr>
              <a:t>.</a:t>
            </a:r>
            <a:endParaRPr>
              <a:solidFill>
                <a:srgbClr val="DAB894"/>
              </a:solidFill>
              <a:latin typeface="Manrope"/>
              <a:ea typeface="Manrope"/>
              <a:cs typeface="Manrope"/>
              <a:sym typeface="Manrope"/>
            </a:endParaRPr>
          </a:p>
          <a:p>
            <a:pPr indent="0" lvl="0" marL="0" rtl="0" algn="r">
              <a:spcBef>
                <a:spcPts val="0"/>
              </a:spcBef>
              <a:spcAft>
                <a:spcPts val="0"/>
              </a:spcAft>
              <a:buNone/>
            </a:pPr>
            <a:r>
              <a:rPr lang="en">
                <a:solidFill>
                  <a:srgbClr val="DAB894"/>
                </a:solidFill>
                <a:latin typeface="Manrope"/>
                <a:ea typeface="Manrope"/>
                <a:cs typeface="Manrope"/>
                <a:sym typeface="Manrope"/>
              </a:rPr>
              <a:t>how much their concussion negatively affected their relationship with loved ones, causing them to move away from family and friends to better recover.</a:t>
            </a:r>
            <a:endParaRPr>
              <a:solidFill>
                <a:srgbClr val="DAB894"/>
              </a:solidFill>
              <a:latin typeface="Manrope"/>
              <a:ea typeface="Manrope"/>
              <a:cs typeface="Manrope"/>
              <a:sym typeface="Manrope"/>
            </a:endParaRPr>
          </a:p>
        </p:txBody>
      </p:sp>
      <p:sp>
        <p:nvSpPr>
          <p:cNvPr id="82" name="Google Shape;82;p16"/>
          <p:cNvSpPr txBox="1"/>
          <p:nvPr/>
        </p:nvSpPr>
        <p:spPr>
          <a:xfrm>
            <a:off x="4572000" y="2862375"/>
            <a:ext cx="44265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A7BED3"/>
                </a:solidFill>
                <a:latin typeface="Manrope"/>
                <a:ea typeface="Manrope"/>
                <a:cs typeface="Manrope"/>
                <a:sym typeface="Manrope"/>
              </a:rPr>
              <a:t>WE WONDER IF THAT MEANS</a:t>
            </a:r>
            <a:r>
              <a:rPr lang="en">
                <a:solidFill>
                  <a:srgbClr val="DAB894"/>
                </a:solidFill>
                <a:latin typeface="Manrope"/>
                <a:ea typeface="Manrope"/>
                <a:cs typeface="Manrope"/>
                <a:sym typeface="Manrope"/>
              </a:rPr>
              <a:t>..</a:t>
            </a:r>
            <a:endParaRPr>
              <a:solidFill>
                <a:srgbClr val="DAB894"/>
              </a:solidFill>
              <a:latin typeface="Manrope"/>
              <a:ea typeface="Manrope"/>
              <a:cs typeface="Manrope"/>
              <a:sym typeface="Manrope"/>
            </a:endParaRPr>
          </a:p>
          <a:p>
            <a:pPr indent="0" lvl="0" marL="0" rtl="0" algn="r">
              <a:spcBef>
                <a:spcPts val="0"/>
              </a:spcBef>
              <a:spcAft>
                <a:spcPts val="0"/>
              </a:spcAft>
              <a:buNone/>
            </a:pPr>
            <a:r>
              <a:rPr lang="en">
                <a:solidFill>
                  <a:srgbClr val="DAB894"/>
                </a:solidFill>
                <a:latin typeface="Manrope"/>
                <a:ea typeface="Manrope"/>
                <a:cs typeface="Manrope"/>
                <a:sym typeface="Manrope"/>
              </a:rPr>
              <a:t>support and understanding from loved ones is vital to the recovery process of the injured party.</a:t>
            </a:r>
            <a:endParaRPr>
              <a:solidFill>
                <a:srgbClr val="DAB894"/>
              </a:solidFill>
              <a:latin typeface="Manrope"/>
              <a:ea typeface="Manrope"/>
              <a:cs typeface="Manrope"/>
              <a:sym typeface="Manrope"/>
            </a:endParaRPr>
          </a:p>
        </p:txBody>
      </p:sp>
      <p:sp>
        <p:nvSpPr>
          <p:cNvPr id="83" name="Google Shape;83;p16"/>
          <p:cNvSpPr txBox="1"/>
          <p:nvPr/>
        </p:nvSpPr>
        <p:spPr>
          <a:xfrm>
            <a:off x="4547100" y="3835450"/>
            <a:ext cx="45048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A7BED3"/>
                </a:solidFill>
              </a:rPr>
              <a:t>IT WOULD BE GAME-CHANGING TO</a:t>
            </a:r>
            <a:r>
              <a:rPr lang="en">
                <a:solidFill>
                  <a:srgbClr val="DAB894"/>
                </a:solidFill>
              </a:rPr>
              <a:t>..</a:t>
            </a:r>
            <a:endParaRPr>
              <a:solidFill>
                <a:srgbClr val="DAB894"/>
              </a:solidFill>
            </a:endParaRPr>
          </a:p>
          <a:p>
            <a:pPr indent="0" lvl="0" marL="0" rtl="0" algn="r">
              <a:spcBef>
                <a:spcPts val="0"/>
              </a:spcBef>
              <a:spcAft>
                <a:spcPts val="0"/>
              </a:spcAft>
              <a:buNone/>
            </a:pPr>
            <a:r>
              <a:rPr lang="en">
                <a:solidFill>
                  <a:srgbClr val="DAB894"/>
                </a:solidFill>
              </a:rPr>
              <a:t>help those recovering from concussions better communicate with others.</a:t>
            </a:r>
            <a:endParaRPr>
              <a:solidFill>
                <a:srgbClr val="DAB894"/>
              </a:solidFill>
            </a:endParaRPr>
          </a:p>
        </p:txBody>
      </p:sp>
      <p:pic>
        <p:nvPicPr>
          <p:cNvPr id="84" name="Google Shape;84;p16"/>
          <p:cNvPicPr preferRelativeResize="0"/>
          <p:nvPr/>
        </p:nvPicPr>
        <p:blipFill rotWithShape="1">
          <a:blip r:embed="rId3">
            <a:alphaModFix/>
          </a:blip>
          <a:srcRect b="16287" l="20713" r="19953" t="16489"/>
          <a:stretch/>
        </p:blipFill>
        <p:spPr>
          <a:xfrm>
            <a:off x="657775" y="1311775"/>
            <a:ext cx="2965326" cy="2519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7"/>
          <p:cNvPicPr preferRelativeResize="0"/>
          <p:nvPr/>
        </p:nvPicPr>
        <p:blipFill>
          <a:blip r:embed="rId3">
            <a:alphaModFix amt="16000"/>
          </a:blip>
          <a:stretch>
            <a:fillRect/>
          </a:stretch>
        </p:blipFill>
        <p:spPr>
          <a:xfrm>
            <a:off x="0" y="0"/>
            <a:ext cx="9144000" cy="5143500"/>
          </a:xfrm>
          <a:prstGeom prst="rect">
            <a:avLst/>
          </a:prstGeom>
          <a:noFill/>
          <a:ln>
            <a:noFill/>
          </a:ln>
          <a:effectLst>
            <a:outerShdw rotWithShape="0" algn="bl" dir="2040000" dist="19050">
              <a:srgbClr val="000000"/>
            </a:outerShdw>
          </a:effectLst>
        </p:spPr>
      </p:pic>
      <p:sp>
        <p:nvSpPr>
          <p:cNvPr id="90" name="Google Shape;90;p17"/>
          <p:cNvSpPr txBox="1"/>
          <p:nvPr/>
        </p:nvSpPr>
        <p:spPr>
          <a:xfrm>
            <a:off x="199250" y="2427175"/>
            <a:ext cx="327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HOW MIGHT WE</a:t>
            </a:r>
            <a:endParaRPr b="1" sz="2600"/>
          </a:p>
        </p:txBody>
      </p:sp>
      <p:sp>
        <p:nvSpPr>
          <p:cNvPr id="91" name="Google Shape;91;p17"/>
          <p:cNvSpPr txBox="1"/>
          <p:nvPr/>
        </p:nvSpPr>
        <p:spPr>
          <a:xfrm>
            <a:off x="199250" y="2807350"/>
            <a:ext cx="506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anrope"/>
                <a:ea typeface="Manrope"/>
                <a:cs typeface="Manrope"/>
                <a:sym typeface="Manrope"/>
              </a:rPr>
              <a:t>Make sharing daily feelings (symptoms, etc.) more exciting</a:t>
            </a:r>
            <a:endParaRPr>
              <a:latin typeface="Manrope"/>
              <a:ea typeface="Manrope"/>
              <a:cs typeface="Manrope"/>
              <a:sym typeface="Manrop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BED3"/>
        </a:solidFill>
      </p:bgPr>
    </p:bg>
    <p:spTree>
      <p:nvGrpSpPr>
        <p:cNvPr id="95" name="Shape 95"/>
        <p:cNvGrpSpPr/>
        <p:nvPr/>
      </p:nvGrpSpPr>
      <p:grpSpPr>
        <a:xfrm>
          <a:off x="0" y="0"/>
          <a:ext cx="0" cy="0"/>
          <a:chOff x="0" y="0"/>
          <a:chExt cx="0" cy="0"/>
        </a:xfrm>
      </p:grpSpPr>
      <p:sp>
        <p:nvSpPr>
          <p:cNvPr id="96" name="Google Shape;96;p18"/>
          <p:cNvSpPr txBox="1"/>
          <p:nvPr/>
        </p:nvSpPr>
        <p:spPr>
          <a:xfrm>
            <a:off x="4596900" y="910675"/>
            <a:ext cx="44550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dk1"/>
                </a:solidFill>
                <a:latin typeface="Manrope"/>
                <a:ea typeface="Manrope"/>
                <a:cs typeface="Manrope"/>
                <a:sym typeface="Manrope"/>
              </a:rPr>
              <a:t>WE MET</a:t>
            </a:r>
            <a:r>
              <a:rPr lang="en">
                <a:solidFill>
                  <a:schemeClr val="dk1"/>
                </a:solidFill>
                <a:latin typeface="Manrope"/>
                <a:ea typeface="Manrope"/>
                <a:cs typeface="Manrope"/>
                <a:sym typeface="Manrope"/>
              </a:rPr>
              <a:t>… </a:t>
            </a:r>
            <a:endParaRPr>
              <a:solidFill>
                <a:schemeClr val="dk1"/>
              </a:solidFill>
              <a:latin typeface="Manrope"/>
              <a:ea typeface="Manrope"/>
              <a:cs typeface="Manrope"/>
              <a:sym typeface="Manrope"/>
            </a:endParaRPr>
          </a:p>
          <a:p>
            <a:pPr indent="0" lvl="0" marL="0" rtl="0" algn="r">
              <a:spcBef>
                <a:spcPts val="0"/>
              </a:spcBef>
              <a:spcAft>
                <a:spcPts val="0"/>
              </a:spcAft>
              <a:buNone/>
            </a:pPr>
            <a:r>
              <a:rPr lang="en">
                <a:solidFill>
                  <a:schemeClr val="dk1"/>
                </a:solidFill>
                <a:latin typeface="Manrope"/>
                <a:ea typeface="Manrope"/>
                <a:cs typeface="Manrope"/>
                <a:sym typeface="Manrope"/>
              </a:rPr>
              <a:t>Nadia, a 23-yr old student and restaurant worker who has experienced three concussions in the past year  </a:t>
            </a:r>
            <a:endParaRPr>
              <a:solidFill>
                <a:schemeClr val="dk1"/>
              </a:solidFill>
              <a:latin typeface="Manrope"/>
              <a:ea typeface="Manrope"/>
              <a:cs typeface="Manrope"/>
              <a:sym typeface="Manrope"/>
            </a:endParaRPr>
          </a:p>
        </p:txBody>
      </p:sp>
      <p:sp>
        <p:nvSpPr>
          <p:cNvPr id="97" name="Google Shape;97;p18"/>
          <p:cNvSpPr txBox="1"/>
          <p:nvPr/>
        </p:nvSpPr>
        <p:spPr>
          <a:xfrm>
            <a:off x="4611150" y="1957375"/>
            <a:ext cx="44265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dk1"/>
                </a:solidFill>
                <a:latin typeface="Manrope"/>
                <a:ea typeface="Manrope"/>
                <a:cs typeface="Manrope"/>
                <a:sym typeface="Manrope"/>
              </a:rPr>
              <a:t>WE WERE SURPRISED TO REALISE</a:t>
            </a:r>
            <a:r>
              <a:rPr lang="en">
                <a:solidFill>
                  <a:schemeClr val="dk1"/>
                </a:solidFill>
                <a:latin typeface="Manrope"/>
                <a:ea typeface="Manrope"/>
                <a:cs typeface="Manrope"/>
                <a:sym typeface="Manrope"/>
              </a:rPr>
              <a:t>.. </a:t>
            </a:r>
            <a:endParaRPr>
              <a:solidFill>
                <a:schemeClr val="dk1"/>
              </a:solidFill>
              <a:latin typeface="Manrope"/>
              <a:ea typeface="Manrope"/>
              <a:cs typeface="Manrope"/>
              <a:sym typeface="Manrope"/>
            </a:endParaRPr>
          </a:p>
          <a:p>
            <a:pPr indent="0" lvl="0" marL="0" rtl="0" algn="r">
              <a:spcBef>
                <a:spcPts val="0"/>
              </a:spcBef>
              <a:spcAft>
                <a:spcPts val="0"/>
              </a:spcAft>
              <a:buNone/>
            </a:pPr>
            <a:r>
              <a:rPr lang="en">
                <a:solidFill>
                  <a:schemeClr val="dk1"/>
                </a:solidFill>
                <a:latin typeface="Manrope"/>
                <a:ea typeface="Manrope"/>
                <a:cs typeface="Manrope"/>
                <a:sym typeface="Manrope"/>
              </a:rPr>
              <a:t>daily tasks like walking up stairs or going out for drinks with friends present a huge risk for another injury and there was a lot of fear around this.</a:t>
            </a:r>
            <a:endParaRPr>
              <a:solidFill>
                <a:schemeClr val="dk1"/>
              </a:solidFill>
              <a:latin typeface="Manrope"/>
              <a:ea typeface="Manrope"/>
              <a:cs typeface="Manrope"/>
              <a:sym typeface="Manrope"/>
            </a:endParaRPr>
          </a:p>
        </p:txBody>
      </p:sp>
      <p:sp>
        <p:nvSpPr>
          <p:cNvPr id="98" name="Google Shape;98;p18"/>
          <p:cNvSpPr txBox="1"/>
          <p:nvPr/>
        </p:nvSpPr>
        <p:spPr>
          <a:xfrm>
            <a:off x="4611150" y="3004075"/>
            <a:ext cx="44265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dk1"/>
                </a:solidFill>
                <a:latin typeface="Manrope"/>
                <a:ea typeface="Manrope"/>
                <a:cs typeface="Manrope"/>
                <a:sym typeface="Manrope"/>
              </a:rPr>
              <a:t>WE WONDER IF THAT MEANS</a:t>
            </a:r>
            <a:r>
              <a:rPr lang="en">
                <a:solidFill>
                  <a:schemeClr val="dk1"/>
                </a:solidFill>
                <a:latin typeface="Manrope"/>
                <a:ea typeface="Manrope"/>
                <a:cs typeface="Manrope"/>
                <a:sym typeface="Manrope"/>
              </a:rPr>
              <a:t>..</a:t>
            </a:r>
            <a:endParaRPr>
              <a:solidFill>
                <a:schemeClr val="dk1"/>
              </a:solidFill>
              <a:latin typeface="Manrope"/>
              <a:ea typeface="Manrope"/>
              <a:cs typeface="Manrope"/>
              <a:sym typeface="Manrope"/>
            </a:endParaRPr>
          </a:p>
          <a:p>
            <a:pPr indent="0" lvl="0" marL="0" rtl="0" algn="r">
              <a:spcBef>
                <a:spcPts val="0"/>
              </a:spcBef>
              <a:spcAft>
                <a:spcPts val="0"/>
              </a:spcAft>
              <a:buNone/>
            </a:pPr>
            <a:r>
              <a:rPr lang="en">
                <a:solidFill>
                  <a:schemeClr val="dk1"/>
                </a:solidFill>
                <a:latin typeface="Manrope"/>
                <a:ea typeface="Manrope"/>
                <a:cs typeface="Manrope"/>
                <a:sym typeface="Manrope"/>
              </a:rPr>
              <a:t>those that recovering from concussions have to make hard decisions around daily actions.</a:t>
            </a:r>
            <a:endParaRPr>
              <a:solidFill>
                <a:schemeClr val="dk1"/>
              </a:solidFill>
              <a:latin typeface="Manrope"/>
              <a:ea typeface="Manrope"/>
              <a:cs typeface="Manrope"/>
              <a:sym typeface="Manrope"/>
            </a:endParaRPr>
          </a:p>
        </p:txBody>
      </p:sp>
      <p:sp>
        <p:nvSpPr>
          <p:cNvPr id="99" name="Google Shape;99;p18"/>
          <p:cNvSpPr txBox="1"/>
          <p:nvPr/>
        </p:nvSpPr>
        <p:spPr>
          <a:xfrm>
            <a:off x="4572000" y="4088825"/>
            <a:ext cx="45048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dk1"/>
                </a:solidFill>
              </a:rPr>
              <a:t>IT WOULD BE GAME-CHANGING TO</a:t>
            </a:r>
            <a:r>
              <a:rPr lang="en">
                <a:solidFill>
                  <a:schemeClr val="dk1"/>
                </a:solidFill>
              </a:rPr>
              <a:t>..</a:t>
            </a:r>
            <a:endParaRPr>
              <a:solidFill>
                <a:schemeClr val="dk1"/>
              </a:solidFill>
            </a:endParaRPr>
          </a:p>
          <a:p>
            <a:pPr indent="0" lvl="0" marL="0" rtl="0" algn="r">
              <a:spcBef>
                <a:spcPts val="0"/>
              </a:spcBef>
              <a:spcAft>
                <a:spcPts val="0"/>
              </a:spcAft>
              <a:buNone/>
            </a:pPr>
            <a:r>
              <a:rPr lang="en">
                <a:solidFill>
                  <a:schemeClr val="dk1"/>
                </a:solidFill>
              </a:rPr>
              <a:t>reduce the fear of getting re-injured associated with daily actions for those in recovery.</a:t>
            </a:r>
            <a:endParaRPr>
              <a:solidFill>
                <a:schemeClr val="dk1"/>
              </a:solidFill>
            </a:endParaRPr>
          </a:p>
        </p:txBody>
      </p:sp>
      <p:pic>
        <p:nvPicPr>
          <p:cNvPr id="100" name="Google Shape;100;p18"/>
          <p:cNvPicPr preferRelativeResize="0"/>
          <p:nvPr/>
        </p:nvPicPr>
        <p:blipFill rotWithShape="1">
          <a:blip r:embed="rId3">
            <a:alphaModFix/>
          </a:blip>
          <a:srcRect b="0" l="1130" r="-1130" t="0"/>
          <a:stretch/>
        </p:blipFill>
        <p:spPr>
          <a:xfrm>
            <a:off x="73975" y="1253843"/>
            <a:ext cx="4653900" cy="3102300"/>
          </a:xfrm>
          <a:prstGeom prst="roundRect">
            <a:avLst>
              <a:gd fmla="val 16667"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nvSpPr>
        <p:spPr>
          <a:xfrm>
            <a:off x="199250" y="2427175"/>
            <a:ext cx="3277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HOW MIGHT WE</a:t>
            </a:r>
            <a:endParaRPr b="1" sz="2600"/>
          </a:p>
        </p:txBody>
      </p:sp>
      <p:sp>
        <p:nvSpPr>
          <p:cNvPr id="106" name="Google Shape;106;p19"/>
          <p:cNvSpPr txBox="1"/>
          <p:nvPr/>
        </p:nvSpPr>
        <p:spPr>
          <a:xfrm>
            <a:off x="199250" y="2807350"/>
            <a:ext cx="5064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Manrope"/>
                <a:ea typeface="Manrope"/>
                <a:cs typeface="Manrope"/>
                <a:sym typeface="Manrope"/>
              </a:rPr>
              <a:t>Make daily activities feel fun &amp; safe</a:t>
            </a:r>
            <a:endParaRPr>
              <a:latin typeface="Manrope"/>
              <a:ea typeface="Manrope"/>
              <a:cs typeface="Manrope"/>
              <a:sym typeface="Manrope"/>
            </a:endParaRPr>
          </a:p>
        </p:txBody>
      </p:sp>
      <p:pic>
        <p:nvPicPr>
          <p:cNvPr id="107" name="Google Shape;107;p19"/>
          <p:cNvPicPr preferRelativeResize="0"/>
          <p:nvPr/>
        </p:nvPicPr>
        <p:blipFill>
          <a:blip r:embed="rId3">
            <a:alphaModFix amt="16000"/>
          </a:blip>
          <a:stretch>
            <a:fillRect/>
          </a:stretch>
        </p:blipFill>
        <p:spPr>
          <a:xfrm>
            <a:off x="0" y="0"/>
            <a:ext cx="9144000" cy="5143500"/>
          </a:xfrm>
          <a:prstGeom prst="rect">
            <a:avLst/>
          </a:prstGeom>
          <a:noFill/>
          <a:ln>
            <a:noFill/>
          </a:ln>
          <a:effectLst>
            <a:outerShdw rotWithShape="0" algn="bl" dir="2040000" dist="19050">
              <a:srgbClr val="000000"/>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11" name="Shape 111"/>
        <p:cNvGrpSpPr/>
        <p:nvPr/>
      </p:nvGrpSpPr>
      <p:grpSpPr>
        <a:xfrm>
          <a:off x="0" y="0"/>
          <a:ext cx="0" cy="0"/>
          <a:chOff x="0" y="0"/>
          <a:chExt cx="0" cy="0"/>
        </a:xfrm>
      </p:grpSpPr>
      <p:sp>
        <p:nvSpPr>
          <p:cNvPr id="112" name="Google Shape;112;p20"/>
          <p:cNvSpPr txBox="1"/>
          <p:nvPr/>
        </p:nvSpPr>
        <p:spPr>
          <a:xfrm>
            <a:off x="4596900" y="484088"/>
            <a:ext cx="44550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A7BED3"/>
                </a:solidFill>
                <a:latin typeface="Manrope"/>
                <a:ea typeface="Manrope"/>
                <a:cs typeface="Manrope"/>
                <a:sym typeface="Manrope"/>
              </a:rPr>
              <a:t>WE MET</a:t>
            </a:r>
            <a:r>
              <a:rPr lang="en">
                <a:solidFill>
                  <a:srgbClr val="DAB894"/>
                </a:solidFill>
                <a:latin typeface="Manrope"/>
                <a:ea typeface="Manrope"/>
                <a:cs typeface="Manrope"/>
                <a:sym typeface="Manrope"/>
              </a:rPr>
              <a:t>… </a:t>
            </a:r>
            <a:endParaRPr>
              <a:solidFill>
                <a:srgbClr val="DAB894"/>
              </a:solidFill>
              <a:latin typeface="Manrope"/>
              <a:ea typeface="Manrope"/>
              <a:cs typeface="Manrope"/>
              <a:sym typeface="Manrope"/>
            </a:endParaRPr>
          </a:p>
          <a:p>
            <a:pPr indent="0" lvl="0" marL="0" rtl="0" algn="r">
              <a:spcBef>
                <a:spcPts val="0"/>
              </a:spcBef>
              <a:spcAft>
                <a:spcPts val="0"/>
              </a:spcAft>
              <a:buClr>
                <a:schemeClr val="dk1"/>
              </a:buClr>
              <a:buSzPts val="1100"/>
              <a:buFont typeface="Arial"/>
              <a:buNone/>
            </a:pPr>
            <a:r>
              <a:rPr lang="en">
                <a:solidFill>
                  <a:srgbClr val="DAB894"/>
                </a:solidFill>
                <a:latin typeface="Manrope"/>
                <a:ea typeface="Manrope"/>
                <a:cs typeface="Manrope"/>
                <a:sym typeface="Manrope"/>
              </a:rPr>
              <a:t>Charlotte,a busy and involved student who had another head injury before the concussion</a:t>
            </a:r>
            <a:r>
              <a:rPr lang="en">
                <a:solidFill>
                  <a:schemeClr val="dk1"/>
                </a:solidFill>
                <a:latin typeface="Manrope"/>
                <a:ea typeface="Manrope"/>
                <a:cs typeface="Manrope"/>
                <a:sym typeface="Manrope"/>
              </a:rPr>
              <a:t>  </a:t>
            </a:r>
            <a:endParaRPr>
              <a:solidFill>
                <a:schemeClr val="dk1"/>
              </a:solidFill>
              <a:latin typeface="Manrope"/>
              <a:ea typeface="Manrope"/>
              <a:cs typeface="Manrope"/>
              <a:sym typeface="Manrope"/>
            </a:endParaRPr>
          </a:p>
          <a:p>
            <a:pPr indent="0" lvl="0" marL="0" rtl="0" algn="r">
              <a:spcBef>
                <a:spcPts val="0"/>
              </a:spcBef>
              <a:spcAft>
                <a:spcPts val="0"/>
              </a:spcAft>
              <a:buNone/>
            </a:pPr>
            <a:r>
              <a:t/>
            </a:r>
            <a:endParaRPr>
              <a:solidFill>
                <a:srgbClr val="DAB894"/>
              </a:solidFill>
              <a:latin typeface="Manrope"/>
              <a:ea typeface="Manrope"/>
              <a:cs typeface="Manrope"/>
              <a:sym typeface="Manrope"/>
            </a:endParaRPr>
          </a:p>
        </p:txBody>
      </p:sp>
      <p:sp>
        <p:nvSpPr>
          <p:cNvPr id="113" name="Google Shape;113;p20"/>
          <p:cNvSpPr txBox="1"/>
          <p:nvPr/>
        </p:nvSpPr>
        <p:spPr>
          <a:xfrm>
            <a:off x="4596900" y="1586463"/>
            <a:ext cx="44265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A7BED3"/>
                </a:solidFill>
                <a:latin typeface="Manrope"/>
                <a:ea typeface="Manrope"/>
                <a:cs typeface="Manrope"/>
                <a:sym typeface="Manrope"/>
              </a:rPr>
              <a:t>WE WERE SURPRISED TO REALISE</a:t>
            </a:r>
            <a:r>
              <a:rPr lang="en">
                <a:solidFill>
                  <a:srgbClr val="DAB894"/>
                </a:solidFill>
                <a:latin typeface="Manrope"/>
                <a:ea typeface="Manrope"/>
                <a:cs typeface="Manrope"/>
                <a:sym typeface="Manrope"/>
              </a:rPr>
              <a:t>.</a:t>
            </a:r>
            <a:endParaRPr>
              <a:solidFill>
                <a:srgbClr val="DAB894"/>
              </a:solidFill>
              <a:latin typeface="Manrope"/>
              <a:ea typeface="Manrope"/>
              <a:cs typeface="Manrope"/>
              <a:sym typeface="Manrope"/>
            </a:endParaRPr>
          </a:p>
          <a:p>
            <a:pPr indent="0" lvl="0" marL="0" rtl="0" algn="r">
              <a:spcBef>
                <a:spcPts val="0"/>
              </a:spcBef>
              <a:spcAft>
                <a:spcPts val="0"/>
              </a:spcAft>
              <a:buNone/>
            </a:pPr>
            <a:r>
              <a:rPr lang="en">
                <a:solidFill>
                  <a:srgbClr val="DAB894"/>
                </a:solidFill>
                <a:latin typeface="Manrope"/>
                <a:ea typeface="Manrope"/>
                <a:cs typeface="Manrope"/>
                <a:sym typeface="Manrope"/>
              </a:rPr>
              <a:t>how much mental weight they have to bear with little to no professional help</a:t>
            </a:r>
            <a:endParaRPr>
              <a:solidFill>
                <a:srgbClr val="DAB894"/>
              </a:solidFill>
              <a:latin typeface="Manrope"/>
              <a:ea typeface="Manrope"/>
              <a:cs typeface="Manrope"/>
              <a:sym typeface="Manrope"/>
            </a:endParaRPr>
          </a:p>
        </p:txBody>
      </p:sp>
      <p:sp>
        <p:nvSpPr>
          <p:cNvPr id="114" name="Google Shape;114;p20"/>
          <p:cNvSpPr txBox="1"/>
          <p:nvPr/>
        </p:nvSpPr>
        <p:spPr>
          <a:xfrm>
            <a:off x="4596900" y="2599588"/>
            <a:ext cx="44265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A7BED3"/>
                </a:solidFill>
                <a:latin typeface="Manrope"/>
                <a:ea typeface="Manrope"/>
                <a:cs typeface="Manrope"/>
                <a:sym typeface="Manrope"/>
              </a:rPr>
              <a:t>WE WONDER IF THAT MEANS</a:t>
            </a:r>
            <a:r>
              <a:rPr lang="en">
                <a:solidFill>
                  <a:srgbClr val="DAB894"/>
                </a:solidFill>
                <a:latin typeface="Manrope"/>
                <a:ea typeface="Manrope"/>
                <a:cs typeface="Manrope"/>
                <a:sym typeface="Manrope"/>
              </a:rPr>
              <a:t>..</a:t>
            </a:r>
            <a:endParaRPr>
              <a:solidFill>
                <a:srgbClr val="DAB894"/>
              </a:solidFill>
              <a:latin typeface="Manrope"/>
              <a:ea typeface="Manrope"/>
              <a:cs typeface="Manrope"/>
              <a:sym typeface="Manrope"/>
            </a:endParaRPr>
          </a:p>
          <a:p>
            <a:pPr indent="0" lvl="0" marL="0" rtl="0" algn="r">
              <a:spcBef>
                <a:spcPts val="0"/>
              </a:spcBef>
              <a:spcAft>
                <a:spcPts val="0"/>
              </a:spcAft>
              <a:buNone/>
            </a:pPr>
            <a:r>
              <a:rPr lang="en">
                <a:solidFill>
                  <a:srgbClr val="DAB894"/>
                </a:solidFill>
                <a:latin typeface="Manrope"/>
                <a:ea typeface="Manrope"/>
                <a:cs typeface="Manrope"/>
                <a:sym typeface="Manrope"/>
              </a:rPr>
              <a:t>how much specialized professional help from different aspects (physical, mental, speech...) help recovery process</a:t>
            </a:r>
            <a:endParaRPr>
              <a:solidFill>
                <a:srgbClr val="DAB894"/>
              </a:solidFill>
              <a:latin typeface="Manrope"/>
              <a:ea typeface="Manrope"/>
              <a:cs typeface="Manrope"/>
              <a:sym typeface="Manrope"/>
            </a:endParaRPr>
          </a:p>
        </p:txBody>
      </p:sp>
      <p:sp>
        <p:nvSpPr>
          <p:cNvPr id="115" name="Google Shape;115;p20"/>
          <p:cNvSpPr txBox="1"/>
          <p:nvPr/>
        </p:nvSpPr>
        <p:spPr>
          <a:xfrm>
            <a:off x="4572000" y="3828113"/>
            <a:ext cx="45048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A7BED3"/>
                </a:solidFill>
              </a:rPr>
              <a:t>IT WOULD BE GAME-CHANGING TO</a:t>
            </a:r>
            <a:r>
              <a:rPr lang="en">
                <a:solidFill>
                  <a:srgbClr val="DAB894"/>
                </a:solidFill>
              </a:rPr>
              <a:t>..</a:t>
            </a:r>
            <a:endParaRPr>
              <a:solidFill>
                <a:srgbClr val="DAB894"/>
              </a:solidFill>
            </a:endParaRPr>
          </a:p>
          <a:p>
            <a:pPr indent="0" lvl="0" marL="0" rtl="0" algn="r">
              <a:spcBef>
                <a:spcPts val="0"/>
              </a:spcBef>
              <a:spcAft>
                <a:spcPts val="0"/>
              </a:spcAft>
              <a:buNone/>
            </a:pPr>
            <a:r>
              <a:rPr lang="en">
                <a:solidFill>
                  <a:srgbClr val="DAB894"/>
                </a:solidFill>
              </a:rPr>
              <a:t>connect suitable professional help that fits their specialized need</a:t>
            </a:r>
            <a:endParaRPr>
              <a:solidFill>
                <a:srgbClr val="DAB894"/>
              </a:solidFill>
            </a:endParaRPr>
          </a:p>
        </p:txBody>
      </p:sp>
      <p:pic>
        <p:nvPicPr>
          <p:cNvPr id="116" name="Google Shape;116;p20"/>
          <p:cNvPicPr preferRelativeResize="0"/>
          <p:nvPr/>
        </p:nvPicPr>
        <p:blipFill>
          <a:blip r:embed="rId3">
            <a:alphaModFix/>
          </a:blip>
          <a:stretch>
            <a:fillRect/>
          </a:stretch>
        </p:blipFill>
        <p:spPr>
          <a:xfrm>
            <a:off x="0" y="0"/>
            <a:ext cx="4113775" cy="5143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BED3"/>
        </a:solidFill>
      </p:bgPr>
    </p:bg>
    <p:spTree>
      <p:nvGrpSpPr>
        <p:cNvPr id="120" name="Shape 120"/>
        <p:cNvGrpSpPr/>
        <p:nvPr/>
      </p:nvGrpSpPr>
      <p:grpSpPr>
        <a:xfrm>
          <a:off x="0" y="0"/>
          <a:ext cx="0" cy="0"/>
          <a:chOff x="0" y="0"/>
          <a:chExt cx="0" cy="0"/>
        </a:xfrm>
      </p:grpSpPr>
      <p:sp>
        <p:nvSpPr>
          <p:cNvPr id="121" name="Google Shape;121;p21"/>
          <p:cNvSpPr txBox="1"/>
          <p:nvPr/>
        </p:nvSpPr>
        <p:spPr>
          <a:xfrm>
            <a:off x="4572000" y="525725"/>
            <a:ext cx="44550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dk1"/>
                </a:solidFill>
                <a:latin typeface="Manrope"/>
                <a:ea typeface="Manrope"/>
                <a:cs typeface="Manrope"/>
                <a:sym typeface="Manrope"/>
              </a:rPr>
              <a:t>WE MET</a:t>
            </a:r>
            <a:r>
              <a:rPr lang="en">
                <a:solidFill>
                  <a:schemeClr val="dk1"/>
                </a:solidFill>
                <a:latin typeface="Manrope"/>
                <a:ea typeface="Manrope"/>
                <a:cs typeface="Manrope"/>
                <a:sym typeface="Manrope"/>
              </a:rPr>
              <a:t>… </a:t>
            </a:r>
            <a:endParaRPr>
              <a:solidFill>
                <a:schemeClr val="dk1"/>
              </a:solidFill>
              <a:latin typeface="Manrope"/>
              <a:ea typeface="Manrope"/>
              <a:cs typeface="Manrope"/>
              <a:sym typeface="Manrope"/>
            </a:endParaRPr>
          </a:p>
          <a:p>
            <a:pPr indent="0" lvl="0" marL="0" rtl="0" algn="r">
              <a:spcBef>
                <a:spcPts val="0"/>
              </a:spcBef>
              <a:spcAft>
                <a:spcPts val="0"/>
              </a:spcAft>
              <a:buNone/>
            </a:pPr>
            <a:r>
              <a:rPr lang="en">
                <a:solidFill>
                  <a:schemeClr val="dk1"/>
                </a:solidFill>
                <a:latin typeface="Manrope"/>
                <a:ea typeface="Manrope"/>
                <a:cs typeface="Manrope"/>
                <a:sym typeface="Manrope"/>
              </a:rPr>
              <a:t>Charlotte, an ambitious, highly involved Stanford Student</a:t>
            </a:r>
            <a:endParaRPr>
              <a:solidFill>
                <a:schemeClr val="dk1"/>
              </a:solidFill>
              <a:latin typeface="Manrope"/>
              <a:ea typeface="Manrope"/>
              <a:cs typeface="Manrope"/>
              <a:sym typeface="Manrope"/>
            </a:endParaRPr>
          </a:p>
        </p:txBody>
      </p:sp>
      <p:sp>
        <p:nvSpPr>
          <p:cNvPr id="122" name="Google Shape;122;p21"/>
          <p:cNvSpPr txBox="1"/>
          <p:nvPr/>
        </p:nvSpPr>
        <p:spPr>
          <a:xfrm>
            <a:off x="4572000" y="1476950"/>
            <a:ext cx="44265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dk1"/>
                </a:solidFill>
                <a:latin typeface="Manrope"/>
                <a:ea typeface="Manrope"/>
                <a:cs typeface="Manrope"/>
                <a:sym typeface="Manrope"/>
              </a:rPr>
              <a:t>WE WERE SURPRISED TO REALISE</a:t>
            </a:r>
            <a:r>
              <a:rPr lang="en">
                <a:solidFill>
                  <a:schemeClr val="dk1"/>
                </a:solidFill>
                <a:latin typeface="Manrope"/>
                <a:ea typeface="Manrope"/>
                <a:cs typeface="Manrope"/>
                <a:sym typeface="Manrope"/>
              </a:rPr>
              <a:t>.. </a:t>
            </a:r>
            <a:endParaRPr>
              <a:solidFill>
                <a:schemeClr val="dk1"/>
              </a:solidFill>
              <a:latin typeface="Manrope"/>
              <a:ea typeface="Manrope"/>
              <a:cs typeface="Manrope"/>
              <a:sym typeface="Manrope"/>
            </a:endParaRPr>
          </a:p>
          <a:p>
            <a:pPr indent="0" lvl="0" marL="0" rtl="0" algn="r">
              <a:spcBef>
                <a:spcPts val="0"/>
              </a:spcBef>
              <a:spcAft>
                <a:spcPts val="0"/>
              </a:spcAft>
              <a:buNone/>
            </a:pPr>
            <a:r>
              <a:rPr lang="en">
                <a:solidFill>
                  <a:schemeClr val="dk1"/>
                </a:solidFill>
                <a:latin typeface="Manrope"/>
                <a:ea typeface="Manrope"/>
                <a:cs typeface="Manrope"/>
                <a:sym typeface="Manrope"/>
              </a:rPr>
              <a:t>that the mental struggle of concussion recovery can be just as, or even more tough to deal with than the physical struggle.</a:t>
            </a:r>
            <a:endParaRPr>
              <a:solidFill>
                <a:schemeClr val="dk1"/>
              </a:solidFill>
              <a:latin typeface="Manrope"/>
              <a:ea typeface="Manrope"/>
              <a:cs typeface="Manrope"/>
              <a:sym typeface="Manrope"/>
            </a:endParaRPr>
          </a:p>
        </p:txBody>
      </p:sp>
      <p:sp>
        <p:nvSpPr>
          <p:cNvPr id="123" name="Google Shape;123;p21"/>
          <p:cNvSpPr txBox="1"/>
          <p:nvPr/>
        </p:nvSpPr>
        <p:spPr>
          <a:xfrm>
            <a:off x="4611150" y="2599850"/>
            <a:ext cx="44265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dk1"/>
                </a:solidFill>
                <a:latin typeface="Manrope"/>
                <a:ea typeface="Manrope"/>
                <a:cs typeface="Manrope"/>
                <a:sym typeface="Manrope"/>
              </a:rPr>
              <a:t>WE WONDER IF THAT MEANS</a:t>
            </a:r>
            <a:r>
              <a:rPr lang="en">
                <a:solidFill>
                  <a:schemeClr val="dk1"/>
                </a:solidFill>
                <a:latin typeface="Manrope"/>
                <a:ea typeface="Manrope"/>
                <a:cs typeface="Manrope"/>
                <a:sym typeface="Manrope"/>
              </a:rPr>
              <a:t>..</a:t>
            </a:r>
            <a:endParaRPr>
              <a:solidFill>
                <a:schemeClr val="dk1"/>
              </a:solidFill>
              <a:latin typeface="Manrope"/>
              <a:ea typeface="Manrope"/>
              <a:cs typeface="Manrope"/>
              <a:sym typeface="Manrope"/>
            </a:endParaRPr>
          </a:p>
          <a:p>
            <a:pPr indent="0" lvl="0" marL="0" rtl="0" algn="r">
              <a:spcBef>
                <a:spcPts val="0"/>
              </a:spcBef>
              <a:spcAft>
                <a:spcPts val="0"/>
              </a:spcAft>
              <a:buNone/>
            </a:pPr>
            <a:r>
              <a:rPr lang="en">
                <a:solidFill>
                  <a:schemeClr val="dk1"/>
                </a:solidFill>
                <a:latin typeface="Manrope"/>
                <a:ea typeface="Manrope"/>
                <a:cs typeface="Manrope"/>
                <a:sym typeface="Manrope"/>
              </a:rPr>
              <a:t>that mental health is overlooked within the bases of support available to people recovering from concussions.</a:t>
            </a:r>
            <a:endParaRPr>
              <a:solidFill>
                <a:schemeClr val="dk1"/>
              </a:solidFill>
              <a:latin typeface="Manrope"/>
              <a:ea typeface="Manrope"/>
              <a:cs typeface="Manrope"/>
              <a:sym typeface="Manrope"/>
            </a:endParaRPr>
          </a:p>
        </p:txBody>
      </p:sp>
      <p:sp>
        <p:nvSpPr>
          <p:cNvPr id="124" name="Google Shape;124;p21"/>
          <p:cNvSpPr txBox="1"/>
          <p:nvPr/>
        </p:nvSpPr>
        <p:spPr>
          <a:xfrm>
            <a:off x="4572000" y="3716400"/>
            <a:ext cx="4504800" cy="831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dk1"/>
                </a:solidFill>
              </a:rPr>
              <a:t>IT WOULD BE GAME-CHANGING TO</a:t>
            </a:r>
            <a:r>
              <a:rPr lang="en">
                <a:solidFill>
                  <a:schemeClr val="dk1"/>
                </a:solidFill>
              </a:rPr>
              <a:t>..</a:t>
            </a:r>
            <a:endParaRPr>
              <a:solidFill>
                <a:schemeClr val="dk1"/>
              </a:solidFill>
            </a:endParaRPr>
          </a:p>
          <a:p>
            <a:pPr indent="0" lvl="0" marL="0" rtl="0" algn="r">
              <a:spcBef>
                <a:spcPts val="0"/>
              </a:spcBef>
              <a:spcAft>
                <a:spcPts val="0"/>
              </a:spcAft>
              <a:buNone/>
            </a:pPr>
            <a:r>
              <a:rPr lang="en">
                <a:solidFill>
                  <a:schemeClr val="dk1"/>
                </a:solidFill>
              </a:rPr>
              <a:t>to provide adequate mental health resources to individuals in concussion recovery.</a:t>
            </a:r>
            <a:endParaRPr>
              <a:solidFill>
                <a:schemeClr val="dk1"/>
              </a:solidFill>
            </a:endParaRPr>
          </a:p>
        </p:txBody>
      </p:sp>
      <p:pic>
        <p:nvPicPr>
          <p:cNvPr id="125" name="Google Shape;125;p21"/>
          <p:cNvPicPr preferRelativeResize="0"/>
          <p:nvPr/>
        </p:nvPicPr>
        <p:blipFill>
          <a:blip r:embed="rId3">
            <a:alphaModFix/>
          </a:blip>
          <a:stretch>
            <a:fillRect/>
          </a:stretch>
        </p:blipFill>
        <p:spPr>
          <a:xfrm>
            <a:off x="0" y="0"/>
            <a:ext cx="4113775" cy="51435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